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b" ContentType="application/vnd.ms-excel.sheet.binary.macroEnabled.12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notesSlides/notesSlide1.xml" ContentType="application/vnd.openxmlformats-officedocument.presentationml.notesSlid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2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notesSlides/notesSlide3.xml" ContentType="application/vnd.openxmlformats-officedocument.presentationml.notesSlide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charts/chart2.xml" ContentType="application/vnd.openxmlformats-officedocument.drawingml.chart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notesSlides/notesSlide5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notesSlides/notesSlide6.xml" ContentType="application/vnd.openxmlformats-officedocument.presentationml.notesSlide+xml"/>
  <Override PartName="/ppt/charts/chart5.xml" ContentType="application/vnd.openxmlformats-officedocument.drawingml.chart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notesSlides/notesSlide8.xml" ContentType="application/vnd.openxmlformats-officedocument.presentationml.notesSlide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notesSlides/notesSlide9.xml" ContentType="application/vnd.openxmlformats-officedocument.presentationml.notesSlide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notesSlides/notesSlide10.xml" ContentType="application/vnd.openxmlformats-officedocument.presentationml.notesSlide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notesSlides/notesSlide11.xml" ContentType="application/vnd.openxmlformats-officedocument.presentationml.notesSlide+xml"/>
  <Override PartName="/ppt/charts/chart10.xml" ContentType="application/vnd.openxmlformats-officedocument.drawingml.chart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notesSlides/notesSlide12.xml" ContentType="application/vnd.openxmlformats-officedocument.presentationml.notesSlide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notesSlides/notesSlide13.xml" ContentType="application/vnd.openxmlformats-officedocument.presentationml.notesSlide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notesSlides/notesSlide14.xml" ContentType="application/vnd.openxmlformats-officedocument.presentationml.notesSlide+xml"/>
  <Override PartName="/ppt/charts/chart11.xml" ContentType="application/vnd.openxmlformats-officedocument.drawingml.chart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notesSlides/notesSlide15.xml" ContentType="application/vnd.openxmlformats-officedocument.presentationml.notesSlide+xml"/>
  <Override PartName="/ppt/charts/chart1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notesSlides/notesSlide16.xml" ContentType="application/vnd.openxmlformats-officedocument.presentationml.notesSlide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notesSlides/notesSlide17.xml" ContentType="application/vnd.openxmlformats-officedocument.presentationml.notesSlide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charts/chart13.xml" ContentType="application/vnd.openxmlformats-officedocument.drawingml.chart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notesSlides/notesSlide18.xml" ContentType="application/vnd.openxmlformats-officedocument.presentationml.notesSlide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notesSlides/notesSlide19.xml" ContentType="application/vnd.openxmlformats-officedocument.presentationml.notesSlide+xml"/>
  <Override PartName="/ppt/charts/chart16.xml" ContentType="application/vnd.openxmlformats-officedocument.drawingml.chart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notesSlides/notesSlide20.xml" ContentType="application/vnd.openxmlformats-officedocument.presentationml.notesSlide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notesSlides/notesSlide21.xml" ContentType="application/vnd.openxmlformats-officedocument.presentationml.notesSlide+xml"/>
  <Override PartName="/ppt/charts/chart17.xml" ContentType="application/vnd.openxmlformats-officedocument.drawingml.chart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notesSlides/notesSlide22.xml" ContentType="application/vnd.openxmlformats-officedocument.presentationml.notesSlide+xml"/>
  <Override PartName="/ppt/charts/chart18.xml" ContentType="application/vnd.openxmlformats-officedocument.drawingml.chart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notesSlides/notesSlide23.xml" ContentType="application/vnd.openxmlformats-officedocument.presentationml.notesSlide+xml"/>
  <Override PartName="/ppt/charts/chart19.xml" ContentType="application/vnd.openxmlformats-officedocument.drawingml.chart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notesSlides/notesSlide24.xml" ContentType="application/vnd.openxmlformats-officedocument.presentationml.notesSlide+xml"/>
  <Override PartName="/ppt/charts/chart20.xml" ContentType="application/vnd.openxmlformats-officedocument.drawingml.chart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notesSlides/notesSlide25.xml" ContentType="application/vnd.openxmlformats-officedocument.presentationml.notesSlide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notesSlides/notesSlide26.xml" ContentType="application/vnd.openxmlformats-officedocument.presentationml.notesSlid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notesSlides/notesSlide27.xml" ContentType="application/vnd.openxmlformats-officedocument.presentationml.notesSlide+xml"/>
  <Override PartName="/ppt/charts/chart23.xml" ContentType="application/vnd.openxmlformats-officedocument.drawingml.chart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notesSlides/notesSlide28.xml" ContentType="application/vnd.openxmlformats-officedocument.presentationml.notesSlide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notesSlides/notesSlide29.xml" ContentType="application/vnd.openxmlformats-officedocument.presentationml.notesSlide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notesSlides/notesSlide30.xml" ContentType="application/vnd.openxmlformats-officedocument.presentationml.notesSlide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notesSlides/notesSlide31.xml" ContentType="application/vnd.openxmlformats-officedocument.presentationml.notesSlide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notesSlides/notesSlide32.xml" ContentType="application/vnd.openxmlformats-officedocument.presentationml.notesSlide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notesSlides/notesSlide33.xml" ContentType="application/vnd.openxmlformats-officedocument.presentationml.notesSlide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notesSlides/notesSlide34.xml" ContentType="application/vnd.openxmlformats-officedocument.presentationml.notesSlide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notesSlides/notesSlide35.xml" ContentType="application/vnd.openxmlformats-officedocument.presentationml.notesSlide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notesSlides/notesSlide36.xml" ContentType="application/vnd.openxmlformats-officedocument.presentationml.notesSlide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notesSlides/notesSlide37.xml" ContentType="application/vnd.openxmlformats-officedocument.presentationml.notesSlide+xml"/>
  <Override PartName="/ppt/charts/chart30.xml" ContentType="application/vnd.openxmlformats-officedocument.drawingml.chart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notesSlides/notesSlide38.xml" ContentType="application/vnd.openxmlformats-officedocument.presentationml.notesSlide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charts/chart31.xml" ContentType="application/vnd.openxmlformats-officedocument.drawingml.chart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notesSlides/notesSlide39.xml" ContentType="application/vnd.openxmlformats-officedocument.presentationml.notesSlide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notesSlides/notesSlide40.xml" ContentType="application/vnd.openxmlformats-officedocument.presentationml.notesSlide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notesSlides/notesSlide41.xml" ContentType="application/vnd.openxmlformats-officedocument.presentationml.notesSlide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notesSlides/notesSlide42.xml" ContentType="application/vnd.openxmlformats-officedocument.presentationml.notesSlide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notesSlides/notesSlide43.xml" ContentType="application/vnd.openxmlformats-officedocument.presentationml.notesSlide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notesSlides/notesSlide44.xml" ContentType="application/vnd.openxmlformats-officedocument.presentationml.notesSlide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notesSlides/notesSlide45.xml" ContentType="application/vnd.openxmlformats-officedocument.presentationml.notesSlide+xml"/>
  <Override PartName="/ppt/charts/chart34.xml" ContentType="application/vnd.openxmlformats-officedocument.drawingml.chart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notesSlides/notesSlide46.xml" ContentType="application/vnd.openxmlformats-officedocument.presentationml.notesSlide+xml"/>
  <Override PartName="/ppt/charts/chart35.xml" ContentType="application/vnd.openxmlformats-officedocument.drawingml.chart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notesSlides/notesSlide47.xml" ContentType="application/vnd.openxmlformats-officedocument.presentationml.notesSlide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notesSlides/notesSlide48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notesSlides/notesSlide49.xml" ContentType="application/vnd.openxmlformats-officedocument.presentationml.notesSlide+xml"/>
  <Override PartName="/ppt/ink/ink1.xml" ContentType="application/inkml+xml"/>
  <Override PartName="/ppt/charts/chart40.xml" ContentType="application/vnd.openxmlformats-officedocument.drawingml.chart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notesSlides/notesSlide50.xml" ContentType="application/vnd.openxmlformats-officedocument.presentationml.notesSlide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notesSlides/notesSlide51.xml" ContentType="application/vnd.openxmlformats-officedocument.presentationml.notesSlide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notesSlides/notesSlide52.xml" ContentType="application/vnd.openxmlformats-officedocument.presentationml.notesSlide+xml"/>
  <Override PartName="/ppt/charts/chart41.xml" ContentType="application/vnd.openxmlformats-officedocument.drawingml.chart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notesSlides/notesSlide53.xml" ContentType="application/vnd.openxmlformats-officedocument.presentationml.notesSlide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notesSlides/notesSlide54.xml" ContentType="application/vnd.openxmlformats-officedocument.presentationml.notesSlide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charts/chart49.xml" ContentType="application/vnd.openxmlformats-officedocument.drawingml.chart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notesSlides/notesSlide55.xml" ContentType="application/vnd.openxmlformats-officedocument.presentationml.notesSlide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notesSlides/notesSlide56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notesSlides/notesSlide57.xml" ContentType="application/vnd.openxmlformats-officedocument.presentationml.notesSlide+xml"/>
  <Override PartName="/ppt/charts/chart54.xml" ContentType="application/vnd.openxmlformats-officedocument.drawingml.chart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notesSlides/notesSlide58.xml" ContentType="application/vnd.openxmlformats-officedocument.presentationml.notesSlide+xml"/>
  <Override PartName="/ppt/charts/chart55.xml" ContentType="application/vnd.openxmlformats-officedocument.drawingml.chart+xml"/>
  <Override PartName="/ppt/charts/chart56.xml" ContentType="application/vnd.openxmlformats-officedocument.drawingml.chart+xml"/>
  <Override PartName="/ppt/charts/chart57.xml" ContentType="application/vnd.openxmlformats-officedocument.drawingml.chart+xml"/>
  <Override PartName="/ppt/charts/chart58.xml" ContentType="application/vnd.openxmlformats-officedocument.drawingml.chart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notesSlides/notesSlide59.xml" ContentType="application/vnd.openxmlformats-officedocument.presentationml.notesSlide+xml"/>
  <Override PartName="/ppt/charts/chart59.xml" ContentType="application/vnd.openxmlformats-officedocument.drawingml.chart+xml"/>
  <Override PartName="/ppt/charts/chart60.xml" ContentType="application/vnd.openxmlformats-officedocument.drawingml.chart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notesSlides/notesSlide60.xml" ContentType="application/vnd.openxmlformats-officedocument.presentationml.notesSlide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notesSlides/notesSlide61.xml" ContentType="application/vnd.openxmlformats-officedocument.presentationml.notesSlide+xml"/>
  <Override PartName="/ppt/charts/chart61.xml" ContentType="application/vnd.openxmlformats-officedocument.drawingml.chart+xml"/>
  <Override PartName="/ppt/charts/chart62.xml" ContentType="application/vnd.openxmlformats-officedocument.drawingml.chart+xml"/>
  <Override PartName="/ppt/charts/chart63.xml" ContentType="application/vnd.openxmlformats-officedocument.drawingml.chart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notesSlides/notesSlide62.xml" ContentType="application/vnd.openxmlformats-officedocument.presentationml.notesSlide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notesSlides/notesSlide63.xml" ContentType="application/vnd.openxmlformats-officedocument.presentationml.notesSlide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notesSlides/notesSlide64.xml" ContentType="application/vnd.openxmlformats-officedocument.presentationml.notesSlide+xml"/>
  <Override PartName="/ppt/charts/chart64.xml" ContentType="application/vnd.openxmlformats-officedocument.drawingml.chart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notesSlides/notesSlide65.xml" ContentType="application/vnd.openxmlformats-officedocument.presentationml.notesSlide+xml"/>
  <Override PartName="/ppt/charts/chart65.xml" ContentType="application/vnd.openxmlformats-officedocument.drawingml.chart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notesSlides/notesSlide66.xml" ContentType="application/vnd.openxmlformats-officedocument.presentationml.notesSlide+xml"/>
  <Override PartName="/ppt/charts/chart66.xml" ContentType="application/vnd.openxmlformats-officedocument.drawingml.chart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notesSlides/notesSlide67.xml" ContentType="application/vnd.openxmlformats-officedocument.presentationml.notesSlide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notesSlides/notesSlide68.xml" ContentType="application/vnd.openxmlformats-officedocument.presentationml.notesSlide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notesSlides/notesSlide69.xml" ContentType="application/vnd.openxmlformats-officedocument.presentationml.notesSlide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notesSlides/notesSlide70.xml" ContentType="application/vnd.openxmlformats-officedocument.presentationml.notesSlide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notesSlides/notesSlide71.xml" ContentType="application/vnd.openxmlformats-officedocument.presentationml.notesSlide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notesSlides/notesSlide72.xml" ContentType="application/vnd.openxmlformats-officedocument.presentationml.notesSlide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notesSlides/notesSlide73.xml" ContentType="application/vnd.openxmlformats-officedocument.presentationml.notesSlide+xml"/>
  <Override PartName="/ppt/charts/chart67.xml" ContentType="application/vnd.openxmlformats-officedocument.drawingml.chart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notesSlides/notesSlide7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1" r:id="rId1"/>
  </p:sldMasterIdLst>
  <p:notesMasterIdLst>
    <p:notesMasterId r:id="rId88"/>
  </p:notesMasterIdLst>
  <p:handoutMasterIdLst>
    <p:handoutMasterId r:id="rId89"/>
  </p:handoutMasterIdLst>
  <p:sldIdLst>
    <p:sldId id="2367" r:id="rId2"/>
    <p:sldId id="586" r:id="rId3"/>
    <p:sldId id="2403" r:id="rId4"/>
    <p:sldId id="878" r:id="rId5"/>
    <p:sldId id="2408" r:id="rId6"/>
    <p:sldId id="2418" r:id="rId7"/>
    <p:sldId id="2147480162" r:id="rId8"/>
    <p:sldId id="2147480163" r:id="rId9"/>
    <p:sldId id="2438" r:id="rId10"/>
    <p:sldId id="2147480164" r:id="rId11"/>
    <p:sldId id="2480" r:id="rId12"/>
    <p:sldId id="2478" r:id="rId13"/>
    <p:sldId id="2410" r:id="rId14"/>
    <p:sldId id="2147480175" r:id="rId15"/>
    <p:sldId id="2147480172" r:id="rId16"/>
    <p:sldId id="2147480160" r:id="rId17"/>
    <p:sldId id="2414" r:id="rId18"/>
    <p:sldId id="2415" r:id="rId19"/>
    <p:sldId id="2416" r:id="rId20"/>
    <p:sldId id="626" r:id="rId21"/>
    <p:sldId id="2471" r:id="rId22"/>
    <p:sldId id="2147480165" r:id="rId23"/>
    <p:sldId id="2147480166" r:id="rId24"/>
    <p:sldId id="2421" r:id="rId25"/>
    <p:sldId id="2422" r:id="rId26"/>
    <p:sldId id="2423" r:id="rId27"/>
    <p:sldId id="2147480167" r:id="rId28"/>
    <p:sldId id="2425" r:id="rId29"/>
    <p:sldId id="2426" r:id="rId30"/>
    <p:sldId id="2147480168" r:id="rId31"/>
    <p:sldId id="2147480173" r:id="rId32"/>
    <p:sldId id="2147480144" r:id="rId33"/>
    <p:sldId id="2427" r:id="rId34"/>
    <p:sldId id="2147480176" r:id="rId35"/>
    <p:sldId id="2429" r:id="rId36"/>
    <p:sldId id="2430" r:id="rId37"/>
    <p:sldId id="2431" r:id="rId38"/>
    <p:sldId id="2147480174" r:id="rId39"/>
    <p:sldId id="2432" r:id="rId40"/>
    <p:sldId id="2434" r:id="rId41"/>
    <p:sldId id="761" r:id="rId42"/>
    <p:sldId id="2437" r:id="rId43"/>
    <p:sldId id="2439" r:id="rId44"/>
    <p:sldId id="2440" r:id="rId45"/>
    <p:sldId id="2441" r:id="rId46"/>
    <p:sldId id="2147480161" r:id="rId47"/>
    <p:sldId id="2442" r:id="rId48"/>
    <p:sldId id="2443" r:id="rId49"/>
    <p:sldId id="2444" r:id="rId50"/>
    <p:sldId id="2445" r:id="rId51"/>
    <p:sldId id="2446" r:id="rId52"/>
    <p:sldId id="2449" r:id="rId53"/>
    <p:sldId id="2147480171" r:id="rId54"/>
    <p:sldId id="2452" r:id="rId55"/>
    <p:sldId id="2453" r:id="rId56"/>
    <p:sldId id="2454" r:id="rId57"/>
    <p:sldId id="2455" r:id="rId58"/>
    <p:sldId id="2456" r:id="rId59"/>
    <p:sldId id="2457" r:id="rId60"/>
    <p:sldId id="762" r:id="rId61"/>
    <p:sldId id="2458" r:id="rId62"/>
    <p:sldId id="2459" r:id="rId63"/>
    <p:sldId id="2147480170" r:id="rId64"/>
    <p:sldId id="2461" r:id="rId65"/>
    <p:sldId id="2462" r:id="rId66"/>
    <p:sldId id="2463" r:id="rId67"/>
    <p:sldId id="2464" r:id="rId68"/>
    <p:sldId id="2465" r:id="rId69"/>
    <p:sldId id="2466" r:id="rId70"/>
    <p:sldId id="2467" r:id="rId71"/>
    <p:sldId id="2468" r:id="rId72"/>
    <p:sldId id="863" r:id="rId73"/>
    <p:sldId id="569" r:id="rId74"/>
    <p:sldId id="757" r:id="rId75"/>
    <p:sldId id="2409" r:id="rId76"/>
    <p:sldId id="887" r:id="rId77"/>
    <p:sldId id="888" r:id="rId78"/>
    <p:sldId id="2395" r:id="rId79"/>
    <p:sldId id="613" r:id="rId80"/>
    <p:sldId id="612" r:id="rId81"/>
    <p:sldId id="614" r:id="rId82"/>
    <p:sldId id="615" r:id="rId83"/>
    <p:sldId id="616" r:id="rId84"/>
    <p:sldId id="610" r:id="rId85"/>
    <p:sldId id="2450" r:id="rId86"/>
    <p:sldId id="2384" r:id="rId87"/>
  </p:sldIdLst>
  <p:sldSz cx="12192000" cy="6858000"/>
  <p:notesSz cx="6797675" cy="9926638"/>
  <p:custDataLst>
    <p:tags r:id="rId90"/>
  </p:custDataLst>
  <p:defaultTextStyle>
    <a:defPPr>
      <a:defRPr lang="en-US"/>
    </a:defPPr>
    <a:lvl1pPr marL="177800" indent="-177800" algn="l" defTabSz="711200" rtl="0" eaLnBrk="1" latinLnBrk="0" hangingPunct="1">
      <a:spcBef>
        <a:spcPts val="1200"/>
      </a:spcBef>
      <a:buChar char="•"/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355600" indent="-177800" algn="l" defTabSz="711200" rtl="0" eaLnBrk="1" latinLnBrk="0" hangingPunct="1">
      <a:spcBef>
        <a:spcPts val="600"/>
      </a:spcBef>
      <a:buChar char="–"/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533400" indent="-177800" algn="l" defTabSz="711200" rtl="0" eaLnBrk="1" latinLnBrk="0" hangingPunct="1">
      <a:spcBef>
        <a:spcPts val="600"/>
      </a:spcBef>
      <a:buChar char="&gt;"/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711200" indent="-177800" algn="l" defTabSz="711200" rtl="0" eaLnBrk="1" latinLnBrk="0" hangingPunct="1">
      <a:spcBef>
        <a:spcPts val="600"/>
      </a:spcBef>
      <a:buChar char="–"/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889000" indent="-177800" algn="l" defTabSz="711200" rtl="0" eaLnBrk="1" latinLnBrk="0" hangingPunct="1">
      <a:spcBef>
        <a:spcPts val="600"/>
      </a:spcBef>
      <a:buChar char="&gt;"/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066800" indent="-177800" algn="l" defTabSz="7112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1244600" indent="-177800" algn="l" defTabSz="7112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1422400" indent="-177800" algn="l" defTabSz="7112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1600200" indent="-177800" algn="l" defTabSz="7112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Biofuels" id="{B5C0BD64-621B-4FB0-97F8-19F47ADA14AB}">
          <p14:sldIdLst>
            <p14:sldId id="2367"/>
          </p14:sldIdLst>
        </p14:section>
        <p14:section name="Opportunity" id="{E7DE01C3-4F71-184B-99B1-B7130CB6A5AB}">
          <p14:sldIdLst>
            <p14:sldId id="586"/>
            <p14:sldId id="2403"/>
            <p14:sldId id="878"/>
            <p14:sldId id="2408"/>
            <p14:sldId id="2418"/>
            <p14:sldId id="2147480162"/>
            <p14:sldId id="2147480163"/>
            <p14:sldId id="2438"/>
            <p14:sldId id="2147480164"/>
            <p14:sldId id="2480"/>
            <p14:sldId id="2478"/>
            <p14:sldId id="2410"/>
            <p14:sldId id="2147480175"/>
            <p14:sldId id="2147480172"/>
            <p14:sldId id="2147480160"/>
            <p14:sldId id="2414"/>
            <p14:sldId id="2415"/>
            <p14:sldId id="2416"/>
          </p14:sldIdLst>
        </p14:section>
        <p14:section name="Biofuels Technology" id="{36A4D2DF-FD23-3249-8E75-8985AD92017A}">
          <p14:sldIdLst>
            <p14:sldId id="626"/>
            <p14:sldId id="2471"/>
            <p14:sldId id="2147480165"/>
            <p14:sldId id="2147480166"/>
            <p14:sldId id="2421"/>
            <p14:sldId id="2422"/>
            <p14:sldId id="2423"/>
            <p14:sldId id="2147480167"/>
            <p14:sldId id="2425"/>
            <p14:sldId id="2426"/>
            <p14:sldId id="2147480168"/>
            <p14:sldId id="2147480173"/>
            <p14:sldId id="2147480144"/>
            <p14:sldId id="2427"/>
            <p14:sldId id="2147480176"/>
            <p14:sldId id="2429"/>
            <p14:sldId id="2430"/>
            <p14:sldId id="2431"/>
            <p14:sldId id="2147480174"/>
            <p14:sldId id="2432"/>
            <p14:sldId id="2434"/>
          </p14:sldIdLst>
        </p14:section>
        <p14:section name="Policy" id="{7404A140-47DA-6E42-84F0-E13EF7FCE728}">
          <p14:sldIdLst>
            <p14:sldId id="761"/>
            <p14:sldId id="2437"/>
            <p14:sldId id="2439"/>
            <p14:sldId id="2440"/>
            <p14:sldId id="2441"/>
            <p14:sldId id="2147480161"/>
            <p14:sldId id="2442"/>
            <p14:sldId id="2443"/>
            <p14:sldId id="2444"/>
            <p14:sldId id="2445"/>
            <p14:sldId id="2446"/>
            <p14:sldId id="2449"/>
            <p14:sldId id="2147480171"/>
            <p14:sldId id="2452"/>
            <p14:sldId id="2453"/>
            <p14:sldId id="2454"/>
            <p14:sldId id="2455"/>
            <p14:sldId id="2456"/>
            <p14:sldId id="2457"/>
          </p14:sldIdLst>
        </p14:section>
        <p14:section name="Financial" id="{B475DA5E-0313-E640-8B32-CE18B4B90D35}">
          <p14:sldIdLst>
            <p14:sldId id="762"/>
            <p14:sldId id="2458"/>
            <p14:sldId id="2459"/>
            <p14:sldId id="2147480170"/>
            <p14:sldId id="2461"/>
            <p14:sldId id="2462"/>
            <p14:sldId id="2463"/>
            <p14:sldId id="2464"/>
            <p14:sldId id="2465"/>
            <p14:sldId id="2466"/>
            <p14:sldId id="2467"/>
            <p14:sldId id="2468"/>
          </p14:sldIdLst>
        </p14:section>
        <p14:section name="Team member" id="{F18F5041-2FA1-42F1-B122-041B4296578F}">
          <p14:sldIdLst>
            <p14:sldId id="863"/>
          </p14:sldIdLst>
        </p14:section>
        <p14:section name="Appendix" id="{FE1532ED-8DFB-40E5-83E8-89D2F85DD0EE}">
          <p14:sldIdLst>
            <p14:sldId id="569"/>
            <p14:sldId id="757"/>
            <p14:sldId id="2409"/>
            <p14:sldId id="887"/>
            <p14:sldId id="888"/>
            <p14:sldId id="2395"/>
            <p14:sldId id="613"/>
            <p14:sldId id="612"/>
            <p14:sldId id="614"/>
            <p14:sldId id="615"/>
            <p14:sldId id="616"/>
            <p14:sldId id="610"/>
            <p14:sldId id="2450"/>
            <p14:sldId id="2384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75010A-C945-AD21-3E5D-022A6FF92A1F}" name="Monica Sambataro" initials="MS" userId="1dbdc88c86a000e4" providerId="Windows Live"/>
  <p188:author id="{6F5F790F-4A74-654A-E846-36F885764230}" name="Friedrich W" initials="FW" userId="459f914bb8710c61" providerId="Windows Live"/>
  <p188:author id="{9B017216-81B5-161A-FAEA-367E8E7DAD7F}" name="Augusto Agazzi" initials="AA" userId="a64c82a0a66420c0" providerId="Windows Live"/>
  <p188:author id="{1E9C9F17-05C8-2077-67BE-77161B493794}" name="Isabel Hoyos" initials="IH" userId="R5eVIiNu+G3RtUhixS3Ma/YW1PnaDPM4b2qCIjSgG/c=" providerId="None"/>
  <p188:author id="{0A58541E-2313-5106-8489-5EF4AE11323D}" name="sdl2148" initials="s" userId="S::sdl2148@adcu.columbia.edu::64a244a2-4e99-4579-9fce-fcac1a94b468" providerId="AD"/>
  <p188:author id="{D3CECC4B-249E-F3CF-3EE4-B49AC7878613}" name="Gernot Wagner" initials="GW" userId="33ee3ac88b4c2f16" providerId="Windows Live"/>
  <p188:author id="{3FCCE94E-A505-196A-244E-F61E42EF34E9}" name="Lee Heonjae" initials="LH" userId="zUQz4de91ac6T+FF/CJsUoCxnNoPMx8GIeiS3eGg+vk=" providerId="None"/>
  <p188:author id="{E50DC855-6CC8-E980-5EB8-26988D782745}" name="Ariela Farchi Behar" initials="AB" userId="tkdxAGBjRcajtIKKnJSE1WMOTEw64DaBxMWq1bZcZvs=" providerId="None"/>
  <p188:author id="{95E6F259-ECA4-F299-3A38-063FD5E979D6}" name="Augusto Adrian Agazzi" initials="AA" userId="u7DqMgBCI3kxr+JQN/pLrcsRqsIpsvkyvPi7dyw6t7Y=" providerId="None"/>
  <p188:author id="{B5FB0362-B61E-5A4B-4E29-675E7DA9B7A3}" name="Hyae Ryung" initials="HR" userId="S::hk2901@adcu.columbia.edu::98652124-d7bd-4e60-8447-ffbea6868795" providerId="AD"/>
  <p188:author id="{35AB4D69-D770-2221-A4BE-8E4DDC5454F9}" name="Heonjae Lee" initials="HL" userId="1b6900a112721e06" providerId="Windows Live"/>
  <p188:author id="{F830C279-7BD8-058E-2CA5-F72EFB30E693}" name="Picone,  Kyle" initials="KP" userId="S::kp2615@gsb.columbia.edu::b2f99201-e3c8-45f9-a46f-ffd2d7a20f6e" providerId="AD"/>
  <p188:author id="{59D56EBA-ED55-68A4-745A-1243A94AFD7C}" name="Theo Moers" initials="TM" userId="Theo Moers" providerId="None"/>
  <p188:author id="{5A034CE6-0512-3647-39BA-554856A9C3D1}" name="Helen Kim" initials="HK" userId="n1H8ZmGiKeGHwzxt24x1V8SczUGaTjzTyag75aCzgnE=" providerId="None"/>
  <p188:author id="{A9B005EB-5525-8653-86DB-7FF7BDA9024F}" name="Gernot Wagner" initials="GW" userId="OVbcNIsJqkepRvkUnLynhQ7QrcHjvSyJJ8O9qHeWIMM=" providerId="None"/>
  <p188:author id="{473627F7-FFED-B4E5-2ABC-364988A1E192}" name="Friedrich Sayn-Wittgenstein" initials="FS" userId="S::fs2813@sipa.columbia.edu::a866d309-e566-42f2-a578-3026a55715b1" providerId="AD"/>
  <p188:author id="{07F7A6FC-EB22-2604-9D93-F443DE4F611E}" name="bpl2124" initials="" userId="S::bpl2124@adcu.columbia.edu::e53defb5-cf60-4d10-a1cb-6591f4ab449d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ih2428" initials="i" lastIdx="6" clrIdx="0">
    <p:extLst>
      <p:ext uri="{19B8F6BF-5375-455C-9EA6-DF929625EA0E}">
        <p15:presenceInfo xmlns:p15="http://schemas.microsoft.com/office/powerpoint/2012/main" userId="S-1-5-21-1423485556-2532401405-1673821462-336792" providerId="AD"/>
      </p:ext>
    </p:extLst>
  </p:cmAuthor>
  <p:cmAuthor id="2" name="Hyae Ryung" initials="HR" lastIdx="7" clrIdx="1">
    <p:extLst>
      <p:ext uri="{19B8F6BF-5375-455C-9EA6-DF929625EA0E}">
        <p15:presenceInfo xmlns:p15="http://schemas.microsoft.com/office/powerpoint/2012/main" userId="S::hk2901@adcu.columbia.edu::98652124-d7bd-4e60-8447-ffbea6868795" providerId="AD"/>
      </p:ext>
    </p:extLst>
  </p:cmAuthor>
  <p:cmAuthor id="3" name="Wagner, Gernot" initials="GW" lastIdx="5" clrIdx="2">
    <p:extLst>
      <p:ext uri="{19B8F6BF-5375-455C-9EA6-DF929625EA0E}">
        <p15:presenceInfo xmlns:p15="http://schemas.microsoft.com/office/powerpoint/2012/main" userId="S::gw2245@gsb.columbia.edu::85791fa1-7c7a-445e-be8a-2777572de9b0" providerId="AD"/>
      </p:ext>
    </p:extLst>
  </p:cmAuthor>
  <p:cmAuthor id="4" name="pagilucha@gmail.com" initials="p" lastIdx="34" clrIdx="3">
    <p:extLst>
      <p:ext uri="{19B8F6BF-5375-455C-9EA6-DF929625EA0E}">
        <p15:presenceInfo xmlns:p15="http://schemas.microsoft.com/office/powerpoint/2012/main" userId="edaa08e0b19f7320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9EECB"/>
    <a:srgbClr val="46647B"/>
    <a:srgbClr val="F0F0F0"/>
    <a:srgbClr val="277A72"/>
    <a:srgbClr val="0074A4"/>
    <a:srgbClr val="A63CA7"/>
    <a:srgbClr val="009CDC"/>
    <a:srgbClr val="000000"/>
    <a:srgbClr val="805BC9"/>
    <a:srgbClr val="00223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A1D2299-4D77-4487-9833-564D1B8B03EB}" v="11" dt="2025-11-20T19:38:48.560"/>
    <p1510:client id="{D8D217BC-003F-429F-86AF-9B5F5F7E8AD9}" v="14" dt="2025-11-20T18:00:47.257"/>
  </p1510:revLst>
</p1510:revInfo>
</file>

<file path=ppt/tableStyles.xml><?xml version="1.0" encoding="utf-8"?>
<a:tblStyleLst xmlns:a="http://schemas.openxmlformats.org/drawingml/2006/main" def="{2D5ABB26-0587-4C30-8999-92F81FD0307C}">
  <a:tblStyle styleId="{9D7B26C5-4107-4FEC-AEDC-1716B250A1EF}" styleName="Light Style 1">
    <a:wholeTbl>
      <a:tcTxStyle>
        <a:fontRef idx="minor">
          <a:prstClr val="black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 w="9525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>
              <a:noFill/>
            </a:ln>
          </a:top>
          <a:bottom>
            <a:ln>
              <a:noFill/>
            </a:ln>
          </a:bottom>
        </a:tcBdr>
        <a:fill>
          <a:solidFill>
            <a:schemeClr val="dk2"/>
          </a:solidFill>
        </a:fill>
      </a:tcStyle>
    </a:band1H>
    <a:band2H>
      <a:tcStyle>
        <a:tcBdr/>
      </a:tcStyle>
    </a:band2H>
    <a:band1V>
      <a:tcStyle>
        <a:tcBdr/>
      </a:tcStyle>
    </a:band1V>
    <a:band2V>
      <a:tcStyle>
        <a:tcBdr/>
      </a:tcStyle>
    </a:band2V>
    <a:firstCol>
      <a:tcTxStyle b="on"/>
      <a:tcStyle>
        <a:tcBdr/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1905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accent3"/>
      </a:tcTxStyle>
      <a:tcStyle>
        <a:tcBdr>
          <a:bottom>
            <a:ln w="19050" cmpd="sng">
              <a:solidFill>
                <a:schemeClr val="dk1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3C2FFA5D-87B4-456A-9821-1D502468CF0F}" styleName="Themed Style 1 –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08FB837D-C827-4EFA-A057-4D05807E0F7C}" styleName="Themed Style 1 - Accent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5FD0F851-EC5A-4D38-B0AD-8093EC10F338}" styleName="Light Style 1 - Accent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A111915-BE36-4E01-A7E5-04B1672EAD32}" styleName="Light Style 2 - Accent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Light Style 2 - Accent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D113A9D2-9D6B-4929-AA2D-F23B5EE8CBE7}" styleName="Themed Style 2 - Accent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38B1855-1B75-4FBE-930C-398BA8C253C6}" styleName="Themed Style 2 - Accent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7" autoAdjust="0"/>
    <p:restoredTop sz="93556" autoAdjust="0"/>
  </p:normalViewPr>
  <p:slideViewPr>
    <p:cSldViewPr snapToGrid="0">
      <p:cViewPr varScale="1">
        <p:scale>
          <a:sx n="82" d="100"/>
          <a:sy n="82" d="100"/>
        </p:scale>
        <p:origin x="245" y="58"/>
      </p:cViewPr>
      <p:guideLst/>
    </p:cSldViewPr>
  </p:slideViewPr>
  <p:outlineViewPr>
    <p:cViewPr>
      <p:scale>
        <a:sx n="33" d="100"/>
        <a:sy n="33" d="100"/>
      </p:scale>
      <p:origin x="0" y="-12408"/>
    </p:cViewPr>
  </p:outlineViewPr>
  <p:notesTextViewPr>
    <p:cViewPr>
      <p:scale>
        <a:sx n="300" d="100"/>
        <a:sy n="300" d="100"/>
      </p:scale>
      <p:origin x="0" y="0"/>
    </p:cViewPr>
  </p:notesTextViewPr>
  <p:sorterViewPr>
    <p:cViewPr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handoutMaster" Target="handoutMasters/handoutMaster1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tags" Target="tags/tag1.xml"/><Relationship Id="rId95" Type="http://schemas.openxmlformats.org/officeDocument/2006/relationships/tableStyles" Target="tableStyle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notesMaster" Target="notesMasters/notesMaster1.xml"/><Relationship Id="rId91" Type="http://schemas.openxmlformats.org/officeDocument/2006/relationships/commentAuthors" Target="commentAuthors.xml"/><Relationship Id="rId96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microsoft.com/office/2015/10/relationships/revisionInfo" Target="revisionInfo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presProps" Target="pres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viewProps" Target="viewProps.xml"/><Relationship Id="rId98" Type="http://schemas.microsoft.com/office/2018/10/relationships/authors" Target="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Isabel Hoyos" userId="R5eVIiNu+G3RtUhixS3Ma/YW1PnaDPM4b2qCIjSgG/c=" providerId="None" clId="Web-{D8D217BC-003F-429F-86AF-9B5F5F7E8AD9}"/>
    <pc:docChg chg="modSld">
      <pc:chgData name="Isabel Hoyos" userId="R5eVIiNu+G3RtUhixS3Ma/YW1PnaDPM4b2qCIjSgG/c=" providerId="None" clId="Web-{D8D217BC-003F-429F-86AF-9B5F5F7E8AD9}" dt="2025-11-20T18:00:47.257" v="12" actId="14100"/>
      <pc:docMkLst>
        <pc:docMk/>
      </pc:docMkLst>
      <pc:sldChg chg="addSp delSp modSp">
        <pc:chgData name="Isabel Hoyos" userId="R5eVIiNu+G3RtUhixS3Ma/YW1PnaDPM4b2qCIjSgG/c=" providerId="None" clId="Web-{D8D217BC-003F-429F-86AF-9B5F5F7E8AD9}" dt="2025-11-20T18:00:47.257" v="12" actId="14100"/>
        <pc:sldMkLst>
          <pc:docMk/>
          <pc:sldMk cId="3985378260" sldId="2438"/>
        </pc:sldMkLst>
        <pc:spChg chg="del">
          <ac:chgData name="Isabel Hoyos" userId="R5eVIiNu+G3RtUhixS3Ma/YW1PnaDPM4b2qCIjSgG/c=" providerId="None" clId="Web-{D8D217BC-003F-429F-86AF-9B5F5F7E8AD9}" dt="2025-11-20T17:56:32.162" v="7"/>
          <ac:spMkLst>
            <pc:docMk/>
            <pc:sldMk cId="3985378260" sldId="2438"/>
            <ac:spMk id="4" creationId="{0EE223F4-65BB-F758-8D0E-7C751EE5DB94}"/>
          </ac:spMkLst>
        </pc:spChg>
        <pc:spChg chg="del">
          <ac:chgData name="Isabel Hoyos" userId="R5eVIiNu+G3RtUhixS3Ma/YW1PnaDPM4b2qCIjSgG/c=" providerId="None" clId="Web-{D8D217BC-003F-429F-86AF-9B5F5F7E8AD9}" dt="2025-11-20T17:55:52.521" v="5"/>
          <ac:spMkLst>
            <pc:docMk/>
            <pc:sldMk cId="3985378260" sldId="2438"/>
            <ac:spMk id="9" creationId="{75B7E67E-2D4F-72E2-2F2F-9A4627D03348}"/>
          </ac:spMkLst>
        </pc:spChg>
        <pc:spChg chg="add mod">
          <ac:chgData name="Isabel Hoyos" userId="R5eVIiNu+G3RtUhixS3Ma/YW1PnaDPM4b2qCIjSgG/c=" providerId="None" clId="Web-{D8D217BC-003F-429F-86AF-9B5F5F7E8AD9}" dt="2025-11-20T17:54:55.425" v="4" actId="1076"/>
          <ac:spMkLst>
            <pc:docMk/>
            <pc:sldMk cId="3985378260" sldId="2438"/>
            <ac:spMk id="23" creationId="{1231B5C3-6D12-9EB0-9FAD-396A44AC16FE}"/>
          </ac:spMkLst>
        </pc:spChg>
        <pc:spChg chg="add mod">
          <ac:chgData name="Isabel Hoyos" userId="R5eVIiNu+G3RtUhixS3Ma/YW1PnaDPM4b2qCIjSgG/c=" providerId="None" clId="Web-{D8D217BC-003F-429F-86AF-9B5F5F7E8AD9}" dt="2025-11-20T18:00:38.288" v="11" actId="14100"/>
          <ac:spMkLst>
            <pc:docMk/>
            <pc:sldMk cId="3985378260" sldId="2438"/>
            <ac:spMk id="28" creationId="{2AD8A5F4-AABB-E8A1-C5FF-3C200B8AD197}"/>
          </ac:spMkLst>
        </pc:spChg>
        <pc:spChg chg="del">
          <ac:chgData name="Isabel Hoyos" userId="R5eVIiNu+G3RtUhixS3Ma/YW1PnaDPM4b2qCIjSgG/c=" providerId="None" clId="Web-{D8D217BC-003F-429F-86AF-9B5F5F7E8AD9}" dt="2025-11-20T17:55:52.521" v="6"/>
          <ac:spMkLst>
            <pc:docMk/>
            <pc:sldMk cId="3985378260" sldId="2438"/>
            <ac:spMk id="98" creationId="{A0271CD4-A11F-86D1-B866-282FFE373483}"/>
          </ac:spMkLst>
        </pc:spChg>
        <pc:spChg chg="mod">
          <ac:chgData name="Isabel Hoyos" userId="R5eVIiNu+G3RtUhixS3Ma/YW1PnaDPM4b2qCIjSgG/c=" providerId="None" clId="Web-{D8D217BC-003F-429F-86AF-9B5F5F7E8AD9}" dt="2025-11-20T18:00:47.257" v="12" actId="14100"/>
          <ac:spMkLst>
            <pc:docMk/>
            <pc:sldMk cId="3985378260" sldId="2438"/>
            <ac:spMk id="127" creationId="{4ACFEE8E-EAC3-A713-2F3A-CFACC75AB5AB}"/>
          </ac:spMkLst>
        </pc:spChg>
        <pc:spChg chg="del">
          <ac:chgData name="Isabel Hoyos" userId="R5eVIiNu+G3RtUhixS3Ma/YW1PnaDPM4b2qCIjSgG/c=" providerId="None" clId="Web-{D8D217BC-003F-429F-86AF-9B5F5F7E8AD9}" dt="2025-11-20T17:57:59.551" v="8"/>
          <ac:spMkLst>
            <pc:docMk/>
            <pc:sldMk cId="3985378260" sldId="2438"/>
            <ac:spMk id="149" creationId="{C4D082C5-3522-404E-8BBE-944DC46C1840}"/>
          </ac:spMkLst>
        </pc:spChg>
      </pc:sldChg>
      <pc:sldChg chg="modSp">
        <pc:chgData name="Isabel Hoyos" userId="R5eVIiNu+G3RtUhixS3Ma/YW1PnaDPM4b2qCIjSgG/c=" providerId="None" clId="Web-{D8D217BC-003F-429F-86AF-9B5F5F7E8AD9}" dt="2025-11-20T17:53:04.812" v="1" actId="20577"/>
        <pc:sldMkLst>
          <pc:docMk/>
          <pc:sldMk cId="1131157258" sldId="2147480163"/>
        </pc:sldMkLst>
        <pc:spChg chg="mod">
          <ac:chgData name="Isabel Hoyos" userId="R5eVIiNu+G3RtUhixS3Ma/YW1PnaDPM4b2qCIjSgG/c=" providerId="None" clId="Web-{D8D217BC-003F-429F-86AF-9B5F5F7E8AD9}" dt="2025-11-20T17:53:04.812" v="1" actId="20577"/>
          <ac:spMkLst>
            <pc:docMk/>
            <pc:sldMk cId="1131157258" sldId="2147480163"/>
            <ac:spMk id="95" creationId="{95EF1936-8E13-2EEA-6797-1149F4CBE370}"/>
          </ac:spMkLst>
        </pc:spChg>
      </pc:sldChg>
    </pc:docChg>
  </pc:docChgLst>
  <pc:docChgLst>
    <pc:chgData name="Isabel Hoyos" userId="R5eVIiNu+G3RtUhixS3Ma/YW1PnaDPM4b2qCIjSgG/c=" providerId="None" clId="Web-{4A1D2299-4D77-4487-9833-564D1B8B03EB}"/>
    <pc:docChg chg="modSld">
      <pc:chgData name="Isabel Hoyos" userId="R5eVIiNu+G3RtUhixS3Ma/YW1PnaDPM4b2qCIjSgG/c=" providerId="None" clId="Web-{4A1D2299-4D77-4487-9833-564D1B8B03EB}" dt="2025-11-20T19:38:48.388" v="9" actId="20577"/>
      <pc:docMkLst>
        <pc:docMk/>
      </pc:docMkLst>
      <pc:sldChg chg="modSp">
        <pc:chgData name="Isabel Hoyos" userId="R5eVIiNu+G3RtUhixS3Ma/YW1PnaDPM4b2qCIjSgG/c=" providerId="None" clId="Web-{4A1D2299-4D77-4487-9833-564D1B8B03EB}" dt="2025-11-20T19:38:48.388" v="9" actId="20577"/>
        <pc:sldMkLst>
          <pc:docMk/>
          <pc:sldMk cId="3985378260" sldId="2438"/>
        </pc:sldMkLst>
        <pc:spChg chg="mod">
          <ac:chgData name="Isabel Hoyos" userId="R5eVIiNu+G3RtUhixS3Ma/YW1PnaDPM4b2qCIjSgG/c=" providerId="None" clId="Web-{4A1D2299-4D77-4487-9833-564D1B8B03EB}" dt="2025-11-20T19:38:48.388" v="9" actId="20577"/>
          <ac:spMkLst>
            <pc:docMk/>
            <pc:sldMk cId="3985378260" sldId="2438"/>
            <ac:spMk id="6" creationId="{30741B1D-AEDA-1FD8-52A6-31D75E28EE8B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.xlsb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.xlsb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0.xlsb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https://d.docs.live.net/a64c82a0a66420c0/Documentos/03.%20Columbia/Term%205%20-%20Feb%2025/CKI/Biofuels/Biofuel%20Chart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1.xlsb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2.xlsb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3.xlsb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4.xlsb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5.xlsb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6.xlsb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7.xlsb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.xlsb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8.xlsb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9.xlsb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0.xlsb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1.xlsb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2.xlsb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3.xlsb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4.xlsb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5.xlsb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6.xlsb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7.xlsb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.xlsb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8.xlsb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9.xlsb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0.xlsb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1.xlsb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2.xlsb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3.xlsb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4.xlsb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5.xlsb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6.xlsb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7.xlsb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.xlsb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8.xlsb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9.xlsb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0.xlsb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1.xlsb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2.xlsb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3.xlsb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4.xlsb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5.xlsb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6.xlsb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7.xlsb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.xlsb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8.xlsb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9.xlsb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0.xlsb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1.xlsb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2.xlsb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3.xlsb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4.xlsb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5.xlsb"/></Relationships>
</file>

<file path=ppt/charts/_rels/chart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6.xlsb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7.xlsb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.xlsb"/></Relationships>
</file>

<file path=ppt/charts/_rels/chart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8.xlsb"/></Relationships>
</file>

<file path=ppt/charts/_rels/chart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9.xlsb"/></Relationships>
</file>

<file path=ppt/charts/_rels/chart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0.xlsb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1.xlsb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2.xlsb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3.xlsb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4.xlsb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5.xlsb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.xlsb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.xlsb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.xlsb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911182450508293E-2"/>
          <c:y val="8.6527293844367012E-2"/>
          <c:w val="0.97217763509898336"/>
          <c:h val="0.82694541231126595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hlink"/>
            </a:solidFill>
            <a:ln w="9525" cmpd="sng" algn="ctr">
              <a:solidFill>
                <a:schemeClr val="tx1"/>
              </a:solidFill>
              <a:prstDash val="solid"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11DD-4EA4-B069-69EF8D2ADB69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11DD-4EA4-B069-69EF8D2ADB69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11DD-4EA4-B069-69EF8D2ADB69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11DD-4EA4-B069-69EF8D2ADB6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35</c:v>
                </c:pt>
                <c:pt idx="1">
                  <c:v>55</c:v>
                </c:pt>
                <c:pt idx="2">
                  <c:v>65</c:v>
                </c:pt>
                <c:pt idx="3">
                  <c:v>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1DD-4EA4-B069-69EF8D2ADB69}"/>
            </c:ext>
          </c:extLst>
        </c:ser>
        <c:ser>
          <c:idx val="1"/>
          <c:order val="1"/>
          <c:spPr>
            <a:solidFill>
              <a:schemeClr val="accent2"/>
            </a:solidFill>
            <a:ln w="9525" cmpd="sng" algn="ctr">
              <a:solidFill>
                <a:schemeClr val="tx1"/>
              </a:solidFill>
              <a:prstDash val="solid"/>
            </a:ln>
          </c:spPr>
          <c:invertIfNegative val="0"/>
          <c:dLbls>
            <c:dLbl>
              <c:idx val="1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11DD-4EA4-B069-69EF8D2ADB69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11DD-4EA4-B069-69EF8D2ADB69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11DD-4EA4-B069-69EF8D2ADB6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0">
                  <c:v>1</c:v>
                </c:pt>
                <c:pt idx="1">
                  <c:v>7</c:v>
                </c:pt>
                <c:pt idx="2">
                  <c:v>9</c:v>
                </c:pt>
                <c:pt idx="3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1DD-4EA4-B069-69EF8D2ADB69}"/>
            </c:ext>
          </c:extLst>
        </c:ser>
        <c:ser>
          <c:idx val="2"/>
          <c:order val="2"/>
          <c:spPr>
            <a:solidFill>
              <a:schemeClr val="accent1"/>
            </a:solidFill>
            <a:ln w="9525" cmpd="sng" algn="ctr">
              <a:solidFill>
                <a:schemeClr val="tx1"/>
              </a:solidFill>
              <a:prstDash val="solid"/>
            </a:ln>
          </c:spPr>
          <c:invertIfNegative val="0"/>
          <c:dLbls>
            <c:dLbl>
              <c:idx val="1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11DD-4EA4-B069-69EF8D2ADB69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11DD-4EA4-B069-69EF8D2ADB69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11DD-4EA4-B069-69EF8D2ADB6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Sheet1!$A$3:$D$3</c:f>
              <c:numCache>
                <c:formatCode>General</c:formatCode>
                <c:ptCount val="4"/>
                <c:pt idx="0">
                  <c:v>4</c:v>
                </c:pt>
                <c:pt idx="1">
                  <c:v>11</c:v>
                </c:pt>
                <c:pt idx="2">
                  <c:v>13</c:v>
                </c:pt>
                <c:pt idx="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1DD-4EA4-B069-69EF8D2ADB69}"/>
            </c:ext>
          </c:extLst>
        </c:ser>
        <c:ser>
          <c:idx val="3"/>
          <c:order val="3"/>
          <c:spPr>
            <a:solidFill>
              <a:srgbClr val="D6D7D9"/>
            </a:solidFill>
            <a:ln w="9525" cmpd="sng" algn="ctr">
              <a:solidFill>
                <a:schemeClr val="tx1"/>
              </a:solidFill>
              <a:prstDash val="solid"/>
            </a:ln>
          </c:spPr>
          <c:invertIfNegative val="0"/>
          <c:dLbls>
            <c:dLbl>
              <c:idx val="1"/>
              <c:layout>
                <c:manualLayout>
                  <c:x val="0"/>
                  <c:y val="5.8072009291521487E-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D-11DD-4EA4-B069-69EF8D2ADB69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11DD-4EA4-B069-69EF8D2ADB69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11DD-4EA4-B069-69EF8D2ADB6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Sheet1!$A$4:$D$4</c:f>
              <c:numCache>
                <c:formatCode>General</c:formatCode>
                <c:ptCount val="4"/>
                <c:pt idx="0">
                  <c:v>-6</c:v>
                </c:pt>
                <c:pt idx="1">
                  <c:v>-14</c:v>
                </c:pt>
                <c:pt idx="2">
                  <c:v>-16</c:v>
                </c:pt>
                <c:pt idx="3">
                  <c:v>-12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11DD-4EA4-B069-69EF8D2ADB6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44142047"/>
        <c:axId val="1"/>
      </c:barChart>
      <c:catAx>
        <c:axId val="44414204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At val="0"/>
        <c:auto val="0"/>
        <c:lblAlgn val="ctr"/>
        <c:lblOffset val="100"/>
        <c:noMultiLvlLbl val="0"/>
      </c:catAx>
      <c:valAx>
        <c:axId val="1"/>
        <c:scaling>
          <c:orientation val="minMax"/>
          <c:max val="99"/>
          <c:min val="-16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44414204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3123209169054446E-3"/>
          <c:y val="2.180293501048218E-2"/>
          <c:w val="0.98137535816618915"/>
          <c:h val="0.95639412997903561"/>
        </c:manualLayout>
      </c:layout>
      <c:scatterChart>
        <c:scatterStyle val="lineMarker"/>
        <c:varyColors val="0"/>
        <c:ser>
          <c:idx val="0"/>
          <c:order val="0"/>
          <c:spPr>
            <a:ln>
              <a:noFill/>
            </a:ln>
          </c:spPr>
          <c:marker>
            <c:symbol val="none"/>
          </c:marker>
          <c:dPt>
            <c:idx val="1"/>
            <c:marker>
              <c:symbol val="square"/>
              <c:size val="4"/>
              <c:spPr>
                <a:solidFill>
                  <a:schemeClr val="tx1"/>
                </a:solidFill>
                <a:ln w="50800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B0E6-724F-BBA0-F2D4431ACB62}"/>
              </c:ext>
            </c:extLst>
          </c:dPt>
          <c:dPt>
            <c:idx val="2"/>
            <c:marker>
              <c:symbol val="square"/>
              <c:size val="4"/>
              <c:spPr>
                <a:solidFill>
                  <a:schemeClr val="accent3"/>
                </a:solidFill>
                <a:ln w="50800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B0E6-724F-BBA0-F2D4431ACB62}"/>
              </c:ext>
            </c:extLst>
          </c:dPt>
          <c:dPt>
            <c:idx val="3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B0E6-724F-BBA0-F2D4431ACB62}"/>
              </c:ext>
            </c:extLst>
          </c:dPt>
          <c:dPt>
            <c:idx val="4"/>
            <c:marker>
              <c:symbol val="square"/>
              <c:size val="4"/>
              <c:spPr>
                <a:solidFill>
                  <a:schemeClr val="tx1"/>
                </a:solidFill>
                <a:ln w="50800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B0E6-724F-BBA0-F2D4431ACB62}"/>
              </c:ext>
            </c:extLst>
          </c:dPt>
          <c:dPt>
            <c:idx val="5"/>
            <c:marker>
              <c:symbol val="square"/>
              <c:size val="4"/>
              <c:spPr>
                <a:solidFill>
                  <a:schemeClr val="accent3"/>
                </a:solidFill>
                <a:ln w="50800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B0E6-724F-BBA0-F2D4431ACB62}"/>
              </c:ext>
            </c:extLst>
          </c:dPt>
          <c:dPt>
            <c:idx val="6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B0E6-724F-BBA0-F2D4431ACB62}"/>
              </c:ext>
            </c:extLst>
          </c:dPt>
          <c:dPt>
            <c:idx val="7"/>
            <c:marker>
              <c:symbol val="square"/>
              <c:size val="4"/>
              <c:spPr>
                <a:solidFill>
                  <a:schemeClr val="tx1"/>
                </a:solidFill>
                <a:ln w="50800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B0E6-724F-BBA0-F2D4431ACB62}"/>
              </c:ext>
            </c:extLst>
          </c:dPt>
          <c:dPt>
            <c:idx val="8"/>
            <c:marker>
              <c:symbol val="square"/>
              <c:size val="4"/>
              <c:spPr>
                <a:solidFill>
                  <a:schemeClr val="accent3"/>
                </a:solidFill>
                <a:ln w="50800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B0E6-724F-BBA0-F2D4431ACB62}"/>
              </c:ext>
            </c:extLst>
          </c:dPt>
          <c:dPt>
            <c:idx val="9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B0E6-724F-BBA0-F2D4431ACB62}"/>
              </c:ext>
            </c:extLst>
          </c:dPt>
          <c:dPt>
            <c:idx val="10"/>
            <c:marker>
              <c:symbol val="square"/>
              <c:size val="4"/>
              <c:spPr>
                <a:solidFill>
                  <a:schemeClr val="tx1"/>
                </a:solidFill>
                <a:ln w="50800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B0E6-724F-BBA0-F2D4431ACB62}"/>
              </c:ext>
            </c:extLst>
          </c:dPt>
          <c:dPt>
            <c:idx val="11"/>
            <c:marker>
              <c:symbol val="square"/>
              <c:size val="4"/>
              <c:spPr>
                <a:solidFill>
                  <a:schemeClr val="tx1"/>
                </a:solidFill>
                <a:ln w="50800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B0E6-724F-BBA0-F2D4431ACB62}"/>
              </c:ext>
            </c:extLst>
          </c:dPt>
          <c:dPt>
            <c:idx val="12"/>
            <c:marker>
              <c:symbol val="square"/>
              <c:size val="4"/>
              <c:spPr>
                <a:solidFill>
                  <a:schemeClr val="tx1"/>
                </a:solidFill>
                <a:ln w="50800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B0E6-724F-BBA0-F2D4431ACB62}"/>
              </c:ext>
            </c:extLst>
          </c:dPt>
          <c:dPt>
            <c:idx val="13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C-B0E6-724F-BBA0-F2D4431ACB62}"/>
              </c:ext>
            </c:extLst>
          </c:dPt>
          <c:dPt>
            <c:idx val="14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B0E6-724F-BBA0-F2D4431ACB62}"/>
              </c:ext>
            </c:extLst>
          </c:dPt>
          <c:errBars>
            <c:errDir val="x"/>
            <c:errBarType val="plus"/>
            <c:errValType val="cust"/>
            <c:noEndCap val="1"/>
            <c:plus>
              <c:numRef>
                <c:f>Sheet1!$A$2:$O$2</c:f>
                <c:numCache>
                  <c:formatCode>General</c:formatCode>
                  <c:ptCount val="15"/>
                  <c:pt idx="1">
                    <c:v>0</c:v>
                  </c:pt>
                  <c:pt idx="2">
                    <c:v>34</c:v>
                  </c:pt>
                  <c:pt idx="3">
                    <c:v>4</c:v>
                  </c:pt>
                  <c:pt idx="4">
                    <c:v>0</c:v>
                  </c:pt>
                  <c:pt idx="5">
                    <c:v>1</c:v>
                  </c:pt>
                  <c:pt idx="6">
                    <c:v>5</c:v>
                  </c:pt>
                  <c:pt idx="7">
                    <c:v>0</c:v>
                  </c:pt>
                  <c:pt idx="8">
                    <c:v>1</c:v>
                  </c:pt>
                  <c:pt idx="9">
                    <c:v>28</c:v>
                  </c:pt>
                  <c:pt idx="10">
                    <c:v>0</c:v>
                  </c:pt>
                  <c:pt idx="11">
                    <c:v>0</c:v>
                  </c:pt>
                  <c:pt idx="12">
                    <c:v>0</c:v>
                  </c:pt>
                  <c:pt idx="13">
                    <c:v>42</c:v>
                  </c:pt>
                  <c:pt idx="14">
                    <c:v>6</c:v>
                  </c:pt>
                </c:numCache>
              </c:numRef>
            </c:plus>
            <c:spPr>
              <a:ln w="25400" cmpd="sng" algn="ctr">
                <a:solidFill>
                  <a:schemeClr val="tx1"/>
                </a:solidFill>
                <a:prstDash val="solid"/>
              </a:ln>
            </c:spPr>
          </c:errBars>
          <c:xVal>
            <c:numRef>
              <c:f>Sheet1!$A$3:$O$3</c:f>
              <c:numCache>
                <c:formatCode>General</c:formatCode>
                <c:ptCount val="15"/>
                <c:pt idx="1">
                  <c:v>100</c:v>
                </c:pt>
                <c:pt idx="2">
                  <c:v>27</c:v>
                </c:pt>
                <c:pt idx="3">
                  <c:v>12</c:v>
                </c:pt>
                <c:pt idx="4">
                  <c:v>27</c:v>
                </c:pt>
                <c:pt idx="5">
                  <c:v>34</c:v>
                </c:pt>
                <c:pt idx="6">
                  <c:v>17</c:v>
                </c:pt>
                <c:pt idx="7">
                  <c:v>57</c:v>
                </c:pt>
                <c:pt idx="8">
                  <c:v>37</c:v>
                </c:pt>
                <c:pt idx="9">
                  <c:v>17</c:v>
                </c:pt>
                <c:pt idx="10">
                  <c:v>29</c:v>
                </c:pt>
                <c:pt idx="11">
                  <c:v>56</c:v>
                </c:pt>
                <c:pt idx="12">
                  <c:v>50</c:v>
                </c:pt>
                <c:pt idx="13">
                  <c:v>17</c:v>
                </c:pt>
                <c:pt idx="14">
                  <c:v>6</c:v>
                </c:pt>
              </c:numCache>
            </c:numRef>
          </c:xVal>
          <c:yVal>
            <c:numRef>
              <c:f>Sheet1!$A$1:$O$1</c:f>
              <c:numCache>
                <c:formatCode>General</c:formatCode>
                <c:ptCount val="15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E-B0E6-724F-BBA0-F2D4431ACB62}"/>
            </c:ext>
          </c:extLst>
        </c:ser>
        <c:ser>
          <c:idx val="1"/>
          <c:order val="1"/>
          <c:spPr>
            <a:ln>
              <a:noFill/>
            </a:ln>
          </c:spPr>
          <c:marker>
            <c:symbol val="none"/>
          </c:marker>
          <c:dPt>
            <c:idx val="1"/>
            <c:marker>
              <c:symbol val="square"/>
              <c:size val="4"/>
              <c:spPr>
                <a:solidFill>
                  <a:schemeClr val="tx1"/>
                </a:solidFill>
                <a:ln w="50800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B0E6-724F-BBA0-F2D4431ACB62}"/>
              </c:ext>
            </c:extLst>
          </c:dPt>
          <c:dPt>
            <c:idx val="2"/>
            <c:marker>
              <c:symbol val="square"/>
              <c:size val="4"/>
              <c:spPr>
                <a:solidFill>
                  <a:schemeClr val="accent3"/>
                </a:solidFill>
                <a:ln w="50800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B0E6-724F-BBA0-F2D4431ACB62}"/>
              </c:ext>
            </c:extLst>
          </c:dPt>
          <c:dPt>
            <c:idx val="3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1-B0E6-724F-BBA0-F2D4431ACB62}"/>
              </c:ext>
            </c:extLst>
          </c:dPt>
          <c:dPt>
            <c:idx val="4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2-B0E6-724F-BBA0-F2D4431ACB62}"/>
              </c:ext>
            </c:extLst>
          </c:dPt>
          <c:dPt>
            <c:idx val="5"/>
            <c:marker>
              <c:symbol val="square"/>
              <c:size val="4"/>
              <c:spPr>
                <a:solidFill>
                  <a:schemeClr val="accent3"/>
                </a:solidFill>
                <a:ln w="50800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3-B0E6-724F-BBA0-F2D4431ACB62}"/>
              </c:ext>
            </c:extLst>
          </c:dPt>
          <c:dPt>
            <c:idx val="6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4-B0E6-724F-BBA0-F2D4431ACB62}"/>
              </c:ext>
            </c:extLst>
          </c:dPt>
          <c:dPt>
            <c:idx val="7"/>
            <c:marker>
              <c:symbol val="square"/>
              <c:size val="4"/>
              <c:spPr>
                <a:solidFill>
                  <a:schemeClr val="accent6"/>
                </a:solidFill>
                <a:ln w="50800" cmpd="sng" algn="ctr">
                  <a:solidFill>
                    <a:schemeClr val="accent6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5-B0E6-724F-BBA0-F2D4431ACB62}"/>
              </c:ext>
            </c:extLst>
          </c:dPt>
          <c:dPt>
            <c:idx val="8"/>
            <c:marker>
              <c:symbol val="square"/>
              <c:size val="4"/>
              <c:spPr>
                <a:solidFill>
                  <a:schemeClr val="accent3"/>
                </a:solidFill>
                <a:ln w="50800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6-B0E6-724F-BBA0-F2D4431ACB62}"/>
              </c:ext>
            </c:extLst>
          </c:dPt>
          <c:dPt>
            <c:idx val="9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7-B0E6-724F-BBA0-F2D4431ACB62}"/>
              </c:ext>
            </c:extLst>
          </c:dPt>
          <c:dPt>
            <c:idx val="10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8-B0E6-724F-BBA0-F2D4431ACB62}"/>
              </c:ext>
            </c:extLst>
          </c:dPt>
          <c:dPt>
            <c:idx val="11"/>
            <c:marker>
              <c:symbol val="square"/>
              <c:size val="4"/>
              <c:spPr>
                <a:solidFill>
                  <a:schemeClr val="accent6"/>
                </a:solidFill>
                <a:ln w="50800" cmpd="sng" algn="ctr">
                  <a:solidFill>
                    <a:schemeClr val="accent6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9-B0E6-724F-BBA0-F2D4431ACB62}"/>
              </c:ext>
            </c:extLst>
          </c:dPt>
          <c:dPt>
            <c:idx val="12"/>
            <c:marker>
              <c:symbol val="square"/>
              <c:size val="4"/>
              <c:spPr>
                <a:solidFill>
                  <a:schemeClr val="accent3"/>
                </a:solidFill>
                <a:ln w="50800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A-B0E6-724F-BBA0-F2D4431ACB62}"/>
              </c:ext>
            </c:extLst>
          </c:dPt>
          <c:dPt>
            <c:idx val="13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B-B0E6-724F-BBA0-F2D4431ACB62}"/>
              </c:ext>
            </c:extLst>
          </c:dPt>
          <c:dPt>
            <c:idx val="14"/>
            <c:marker>
              <c:symbol val="square"/>
              <c:size val="4"/>
              <c:spPr>
                <a:solidFill>
                  <a:schemeClr val="accent5"/>
                </a:solidFill>
                <a:ln w="50800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C-B0E6-724F-BBA0-F2D4431ACB62}"/>
              </c:ext>
            </c:extLst>
          </c:dPt>
          <c:xVal>
            <c:numRef>
              <c:f>Sheet1!$A$4:$O$4</c:f>
              <c:numCache>
                <c:formatCode>General</c:formatCode>
                <c:ptCount val="15"/>
                <c:pt idx="1">
                  <c:v>100</c:v>
                </c:pt>
                <c:pt idx="2">
                  <c:v>61</c:v>
                </c:pt>
                <c:pt idx="3">
                  <c:v>16</c:v>
                </c:pt>
                <c:pt idx="4">
                  <c:v>27</c:v>
                </c:pt>
                <c:pt idx="5">
                  <c:v>35</c:v>
                </c:pt>
                <c:pt idx="6">
                  <c:v>22</c:v>
                </c:pt>
                <c:pt idx="7">
                  <c:v>57</c:v>
                </c:pt>
                <c:pt idx="8">
                  <c:v>38</c:v>
                </c:pt>
                <c:pt idx="9">
                  <c:v>45</c:v>
                </c:pt>
                <c:pt idx="10">
                  <c:v>29</c:v>
                </c:pt>
                <c:pt idx="11">
                  <c:v>56</c:v>
                </c:pt>
                <c:pt idx="12">
                  <c:v>50</c:v>
                </c:pt>
                <c:pt idx="13">
                  <c:v>59</c:v>
                </c:pt>
                <c:pt idx="14">
                  <c:v>12</c:v>
                </c:pt>
              </c:numCache>
            </c:numRef>
          </c:xVal>
          <c:yVal>
            <c:numRef>
              <c:f>Sheet1!$A$1:$O$1</c:f>
              <c:numCache>
                <c:formatCode>General</c:formatCode>
                <c:ptCount val="15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D-B0E6-724F-BBA0-F2D4431ACB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"/>
        <c:axId val="4"/>
      </c:scatterChart>
      <c:valAx>
        <c:axId val="4"/>
        <c:scaling>
          <c:orientation val="maxMin"/>
          <c:max val="14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5"/>
        <c:crosses val="min"/>
        <c:crossBetween val="midCat"/>
      </c:valAx>
      <c:valAx>
        <c:axId val="5"/>
        <c:scaling>
          <c:orientation val="minMax"/>
          <c:max val="100"/>
          <c:min val="0"/>
        </c:scaling>
        <c:delete val="0"/>
        <c:axPos val="t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4"/>
        <c:crosses val="min"/>
        <c:crossBetween val="midCat"/>
      </c:valAx>
    </c:plotArea>
    <c:plotVisOnly val="0"/>
    <c:dispBlanksAs val="gap"/>
    <c:showDLblsOverMax val="1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9030574198359433E-2"/>
          <c:y val="6.1415220293724967E-2"/>
          <c:w val="0.9412751677852349"/>
          <c:h val="0.87650200267022693"/>
        </c:manualLayout>
      </c:layout>
      <c:lineChart>
        <c:grouping val="standard"/>
        <c:varyColors val="0"/>
        <c:ser>
          <c:idx val="0"/>
          <c:order val="0"/>
          <c:spPr>
            <a:ln>
              <a:noFill/>
            </a:ln>
          </c:spPr>
          <c:marker>
            <c:symbol val="none"/>
          </c:marker>
          <c:dPt>
            <c:idx val="1"/>
            <c:marker>
              <c:symbol val="square"/>
              <c:size val="4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8DBC-2941-9576-C02CBDC68AA1}"/>
              </c:ext>
            </c:extLst>
          </c:dPt>
          <c:dPt>
            <c:idx val="2"/>
            <c:marker>
              <c:symbol val="square"/>
              <c:size val="4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8DBC-2941-9576-C02CBDC68AA1}"/>
              </c:ext>
            </c:extLst>
          </c:dPt>
          <c:dPt>
            <c:idx val="3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8DBC-2941-9576-C02CBDC68AA1}"/>
              </c:ext>
            </c:extLst>
          </c:dPt>
          <c:dPt>
            <c:idx val="4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8DBC-2941-9576-C02CBDC68AA1}"/>
              </c:ext>
            </c:extLst>
          </c:dPt>
          <c:dPt>
            <c:idx val="5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8DBC-2941-9576-C02CBDC68AA1}"/>
              </c:ext>
            </c:extLst>
          </c:dPt>
          <c:dPt>
            <c:idx val="6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8DBC-2941-9576-C02CBDC68AA1}"/>
              </c:ext>
            </c:extLst>
          </c:dPt>
          <c:dPt>
            <c:idx val="7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8DBC-2941-9576-C02CBDC68AA1}"/>
              </c:ext>
            </c:extLst>
          </c:dPt>
          <c:dPt>
            <c:idx val="8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8DBC-2941-9576-C02CBDC68AA1}"/>
              </c:ext>
            </c:extLst>
          </c:dPt>
          <c:dPt>
            <c:idx val="9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8DBC-2941-9576-C02CBDC68AA1}"/>
              </c:ext>
            </c:extLst>
          </c:dPt>
          <c:dPt>
            <c:idx val="10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8DBC-2941-9576-C02CBDC68AA1}"/>
              </c:ext>
            </c:extLst>
          </c:dPt>
          <c:dPt>
            <c:idx val="11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8DBC-2941-9576-C02CBDC68AA1}"/>
              </c:ext>
            </c:extLst>
          </c:dPt>
          <c:errBars>
            <c:errDir val="y"/>
            <c:errBarType val="plus"/>
            <c:errValType val="cust"/>
            <c:noEndCap val="1"/>
            <c:plus>
              <c:numRef>
                <c:f>Sheet1!$A$1:$M$1</c:f>
                <c:numCache>
                  <c:formatCode>General</c:formatCode>
                  <c:ptCount val="13"/>
                  <c:pt idx="1">
                    <c:v>69.759602455422367</c:v>
                  </c:pt>
                  <c:pt idx="2">
                    <c:v>114.3282373574978</c:v>
                  </c:pt>
                  <c:pt idx="3">
                    <c:v>106.57717041800643</c:v>
                  </c:pt>
                  <c:pt idx="4">
                    <c:v>15.502133878982761</c:v>
                  </c:pt>
                  <c:pt idx="5">
                    <c:v>156.95910552470036</c:v>
                  </c:pt>
                  <c:pt idx="6">
                    <c:v>77.510669394913776</c:v>
                  </c:pt>
                  <c:pt idx="7">
                    <c:v>96.888336743642213</c:v>
                  </c:pt>
                  <c:pt idx="8">
                    <c:v>79.448436129786629</c:v>
                  </c:pt>
                  <c:pt idx="9">
                    <c:v>133.70590470622625</c:v>
                  </c:pt>
                  <c:pt idx="10">
                    <c:v>98.826103478515037</c:v>
                  </c:pt>
                  <c:pt idx="11">
                    <c:v>87.199503069277966</c:v>
                  </c:pt>
                </c:numCache>
              </c:numRef>
            </c:plus>
            <c:spPr>
              <a:ln w="12700" cmpd="sng" algn="ctr">
                <a:solidFill>
                  <a:schemeClr val="tx1"/>
                </a:solidFill>
                <a:prstDash val="solid"/>
              </a:ln>
            </c:spPr>
          </c:errBars>
          <c:val>
            <c:numRef>
              <c:f>Sheet1!$A$2:$M$2</c:f>
              <c:numCache>
                <c:formatCode>General</c:formatCode>
                <c:ptCount val="13"/>
                <c:pt idx="1">
                  <c:v>129.83037123648057</c:v>
                </c:pt>
                <c:pt idx="2">
                  <c:v>85.261736334405143</c:v>
                </c:pt>
                <c:pt idx="3">
                  <c:v>199.58997369190294</c:v>
                </c:pt>
                <c:pt idx="4">
                  <c:v>98.826103478515051</c:v>
                </c:pt>
                <c:pt idx="5">
                  <c:v>77.510669394913762</c:v>
                </c:pt>
                <c:pt idx="6">
                  <c:v>98.826103478515051</c:v>
                </c:pt>
                <c:pt idx="7">
                  <c:v>120.14153756211635</c:v>
                </c:pt>
                <c:pt idx="8">
                  <c:v>93.012803273896523</c:v>
                </c:pt>
                <c:pt idx="9">
                  <c:v>145.33250511546333</c:v>
                </c:pt>
                <c:pt idx="10">
                  <c:v>102.70163694826074</c:v>
                </c:pt>
                <c:pt idx="11">
                  <c:v>158.89687225957323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8DBC-2941-9576-C02CBDC68AA1}"/>
            </c:ext>
          </c:extLst>
        </c:ser>
        <c:ser>
          <c:idx val="1"/>
          <c:order val="1"/>
          <c:spPr>
            <a:ln>
              <a:noFill/>
            </a:ln>
          </c:spPr>
          <c:marker>
            <c:symbol val="none"/>
          </c:marker>
          <c:dPt>
            <c:idx val="1"/>
            <c:marker>
              <c:symbol val="square"/>
              <c:size val="4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C-8DBC-2941-9576-C02CBDC68AA1}"/>
              </c:ext>
            </c:extLst>
          </c:dPt>
          <c:dPt>
            <c:idx val="2"/>
            <c:marker>
              <c:symbol val="square"/>
              <c:size val="4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8DBC-2941-9576-C02CBDC68AA1}"/>
              </c:ext>
            </c:extLst>
          </c:dPt>
          <c:dPt>
            <c:idx val="3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E-8DBC-2941-9576-C02CBDC68AA1}"/>
              </c:ext>
            </c:extLst>
          </c:dPt>
          <c:dPt>
            <c:idx val="4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8DBC-2941-9576-C02CBDC68AA1}"/>
              </c:ext>
            </c:extLst>
          </c:dPt>
          <c:dPt>
            <c:idx val="5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8DBC-2941-9576-C02CBDC68AA1}"/>
              </c:ext>
            </c:extLst>
          </c:dPt>
          <c:dPt>
            <c:idx val="6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1-8DBC-2941-9576-C02CBDC68AA1}"/>
              </c:ext>
            </c:extLst>
          </c:dPt>
          <c:dPt>
            <c:idx val="7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2-8DBC-2941-9576-C02CBDC68AA1}"/>
              </c:ext>
            </c:extLst>
          </c:dPt>
          <c:dPt>
            <c:idx val="8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3-8DBC-2941-9576-C02CBDC68AA1}"/>
              </c:ext>
            </c:extLst>
          </c:dPt>
          <c:dPt>
            <c:idx val="9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4-8DBC-2941-9576-C02CBDC68AA1}"/>
              </c:ext>
            </c:extLst>
          </c:dPt>
          <c:dPt>
            <c:idx val="10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5-8DBC-2941-9576-C02CBDC68AA1}"/>
              </c:ext>
            </c:extLst>
          </c:dPt>
          <c:dPt>
            <c:idx val="11"/>
            <c:marker>
              <c:symbol val="square"/>
              <c:size val="4"/>
              <c:spPr>
                <a:solidFill>
                  <a:schemeClr val="accent5"/>
                </a:solidFill>
                <a:ln w="9525" cmpd="sng" algn="ctr">
                  <a:solidFill>
                    <a:schemeClr val="accent5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6-8DBC-2941-9576-C02CBDC68AA1}"/>
              </c:ext>
            </c:extLst>
          </c:dPt>
          <c:val>
            <c:numRef>
              <c:f>Sheet1!$A$3:$M$3</c:f>
              <c:numCache>
                <c:formatCode>General</c:formatCode>
                <c:ptCount val="13"/>
                <c:pt idx="1">
                  <c:v>199.58997369190294</c:v>
                </c:pt>
                <c:pt idx="2">
                  <c:v>199.58997369190294</c:v>
                </c:pt>
                <c:pt idx="3">
                  <c:v>306.16714410990937</c:v>
                </c:pt>
                <c:pt idx="4">
                  <c:v>114.32823735749781</c:v>
                </c:pt>
                <c:pt idx="5">
                  <c:v>234.46977491961414</c:v>
                </c:pt>
                <c:pt idx="6">
                  <c:v>176.33677287342883</c:v>
                </c:pt>
                <c:pt idx="7">
                  <c:v>217.02987430575857</c:v>
                </c:pt>
                <c:pt idx="8">
                  <c:v>172.46123940368315</c:v>
                </c:pt>
                <c:pt idx="9">
                  <c:v>279.03840982168958</c:v>
                </c:pt>
                <c:pt idx="10">
                  <c:v>201.52774042677578</c:v>
                </c:pt>
                <c:pt idx="11">
                  <c:v>246.0963753288512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8DBC-2941-9576-C02CBDC68A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15773599"/>
        <c:axId val="1"/>
      </c:lineChart>
      <c:catAx>
        <c:axId val="21577359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5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9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5773599"/>
        <c:crosses val="min"/>
        <c:crossBetween val="midCat"/>
        <c:majorUnit val="50"/>
      </c:valAx>
    </c:plotArea>
    <c:plotVisOnly val="0"/>
    <c:dispBlanksAs val="gap"/>
    <c:showDLblsOverMax val="1"/>
  </c:chart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Sheet2!$B$24</c:f>
              <c:strCache>
                <c:ptCount val="1"/>
                <c:pt idx="0">
                  <c:v>CAPEX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multiLvlStrRef>
              <c:f>Sheet2!$C$13:$G$14</c:f>
              <c:multiLvlStrCache>
                <c:ptCount val="5"/>
                <c:lvl>
                  <c:pt idx="1">
                    <c:v>FAME</c:v>
                  </c:pt>
                  <c:pt idx="2">
                    <c:v>HVO</c:v>
                  </c:pt>
                  <c:pt idx="3">
                    <c:v>Crops</c:v>
                  </c:pt>
                  <c:pt idx="4">
                    <c:v>Cellulosic</c:v>
                  </c:pt>
                </c:lvl>
                <c:lvl>
                  <c:pt idx="0">
                    <c:v>Fossil</c:v>
                  </c:pt>
                  <c:pt idx="1">
                    <c:v>Biodiesel</c:v>
                  </c:pt>
                  <c:pt idx="3">
                    <c:v>Bioethanol</c:v>
                  </c:pt>
                </c:lvl>
              </c:multiLvlStrCache>
            </c:multiLvlStrRef>
          </c:cat>
          <c:val>
            <c:numRef>
              <c:f>Sheet2!$C$24:$G$24</c:f>
              <c:numCache>
                <c:formatCode>General</c:formatCode>
                <c:ptCount val="5"/>
                <c:pt idx="0">
                  <c:v>8.5499999999999989</c:v>
                </c:pt>
                <c:pt idx="1">
                  <c:v>5.13</c:v>
                </c:pt>
                <c:pt idx="2">
                  <c:v>10.26</c:v>
                </c:pt>
                <c:pt idx="3">
                  <c:v>17.099999999999998</c:v>
                </c:pt>
                <c:pt idx="4">
                  <c:v>58.139999999999993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BD-430B-84D1-FB8D4366FD2C}"/>
            </c:ext>
          </c:extLst>
        </c:ser>
        <c:ser>
          <c:idx val="1"/>
          <c:order val="1"/>
          <c:tx>
            <c:strRef>
              <c:f>Sheet2!$B$25</c:f>
              <c:strCache>
                <c:ptCount val="1"/>
                <c:pt idx="0">
                  <c:v>Feedstock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multiLvlStrRef>
              <c:f>Sheet2!$C$13:$G$14</c:f>
              <c:multiLvlStrCache>
                <c:ptCount val="5"/>
                <c:lvl>
                  <c:pt idx="1">
                    <c:v>FAME</c:v>
                  </c:pt>
                  <c:pt idx="2">
                    <c:v>HVO</c:v>
                  </c:pt>
                  <c:pt idx="3">
                    <c:v>Crops</c:v>
                  </c:pt>
                  <c:pt idx="4">
                    <c:v>Cellulosic</c:v>
                  </c:pt>
                </c:lvl>
                <c:lvl>
                  <c:pt idx="0">
                    <c:v>Fossil</c:v>
                  </c:pt>
                  <c:pt idx="1">
                    <c:v>Biodiesel</c:v>
                  </c:pt>
                  <c:pt idx="3">
                    <c:v>Bioethanol</c:v>
                  </c:pt>
                </c:lvl>
              </c:multiLvlStrCache>
            </c:multiLvlStrRef>
          </c:cat>
          <c:val>
            <c:numRef>
              <c:f>Sheet2!$C$25:$G$25</c:f>
              <c:numCache>
                <c:formatCode>General</c:formatCode>
                <c:ptCount val="5"/>
                <c:pt idx="0">
                  <c:v>27.929999999999996</c:v>
                </c:pt>
                <c:pt idx="1">
                  <c:v>56.999999999999993</c:v>
                </c:pt>
                <c:pt idx="2">
                  <c:v>56.999999999999993</c:v>
                </c:pt>
                <c:pt idx="3">
                  <c:v>45.599999999999994</c:v>
                </c:pt>
                <c:pt idx="4">
                  <c:v>47.309999999999995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BD-430B-84D1-FB8D4366FD2C}"/>
            </c:ext>
          </c:extLst>
        </c:ser>
        <c:ser>
          <c:idx val="2"/>
          <c:order val="2"/>
          <c:tx>
            <c:strRef>
              <c:f>Sheet2!$B$26</c:f>
              <c:strCache>
                <c:ptCount val="1"/>
                <c:pt idx="0">
                  <c:v>OPEX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multiLvlStrRef>
              <c:f>Sheet2!$C$13:$G$14</c:f>
              <c:multiLvlStrCache>
                <c:ptCount val="5"/>
                <c:lvl>
                  <c:pt idx="1">
                    <c:v>FAME</c:v>
                  </c:pt>
                  <c:pt idx="2">
                    <c:v>HVO</c:v>
                  </c:pt>
                  <c:pt idx="3">
                    <c:v>Crops</c:v>
                  </c:pt>
                  <c:pt idx="4">
                    <c:v>Cellulosic</c:v>
                  </c:pt>
                </c:lvl>
                <c:lvl>
                  <c:pt idx="0">
                    <c:v>Fossil</c:v>
                  </c:pt>
                  <c:pt idx="1">
                    <c:v>Biodiesel</c:v>
                  </c:pt>
                  <c:pt idx="3">
                    <c:v>Bioethanol</c:v>
                  </c:pt>
                </c:lvl>
              </c:multiLvlStrCache>
            </c:multiLvlStrRef>
          </c:cat>
          <c:val>
            <c:numRef>
              <c:f>Sheet2!$C$26:$G$26</c:f>
              <c:numCache>
                <c:formatCode>General</c:formatCode>
                <c:ptCount val="5"/>
                <c:pt idx="0">
                  <c:v>14.249999999999998</c:v>
                </c:pt>
                <c:pt idx="1">
                  <c:v>11.399999999999999</c:v>
                </c:pt>
                <c:pt idx="2">
                  <c:v>13.68</c:v>
                </c:pt>
                <c:pt idx="3">
                  <c:v>17.099999999999998</c:v>
                </c:pt>
                <c:pt idx="4">
                  <c:v>43.319999999999993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4BD-430B-84D1-FB8D4366FD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09898864"/>
        <c:axId val="2050039936"/>
      </c:barChart>
      <c:catAx>
        <c:axId val="40989886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050039936"/>
        <c:crosses val="autoZero"/>
        <c:auto val="1"/>
        <c:lblAlgn val="ctr"/>
        <c:lblOffset val="100"/>
        <c:noMultiLvlLbl val="0"/>
      </c:catAx>
      <c:valAx>
        <c:axId val="2050039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9898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1685393258426966E-2"/>
          <c:y val="2.5036109773712085E-2"/>
          <c:w val="0.97662921348314602"/>
          <c:h val="0.9499277804525758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val>
            <c:numRef>
              <c:f>Sheet1!$A$1:$M$1</c:f>
              <c:numCache>
                <c:formatCode>General</c:formatCode>
                <c:ptCount val="13"/>
                <c:pt idx="0">
                  <c:v>1009.511865714837</c:v>
                </c:pt>
                <c:pt idx="1">
                  <c:v>1030.156280146633</c:v>
                </c:pt>
                <c:pt idx="2">
                  <c:v>1079.702874782944</c:v>
                </c:pt>
                <c:pt idx="3">
                  <c:v>1131.3139108624346</c:v>
                </c:pt>
                <c:pt idx="4">
                  <c:v>1011.5763071580166</c:v>
                </c:pt>
                <c:pt idx="5">
                  <c:v>1069.380667567046</c:v>
                </c:pt>
                <c:pt idx="6">
                  <c:v>1116.8628207601773</c:v>
                </c:pt>
                <c:pt idx="7">
                  <c:v>1251.051514566853</c:v>
                </c:pt>
                <c:pt idx="8">
                  <c:v>1251.051514566853</c:v>
                </c:pt>
                <c:pt idx="9">
                  <c:v>1350.1447038394751</c:v>
                </c:pt>
                <c:pt idx="10">
                  <c:v>1422.4001543507618</c:v>
                </c:pt>
                <c:pt idx="11">
                  <c:v>1463.6889832143547</c:v>
                </c:pt>
                <c:pt idx="12">
                  <c:v>1497.7522670268183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21-428D-BDE8-61C6197CA6B7}"/>
            </c:ext>
          </c:extLst>
        </c:ser>
        <c:ser>
          <c:idx val="1"/>
          <c:order val="1"/>
          <c:spPr>
            <a:solidFill>
              <a:schemeClr val="accent4"/>
            </a:solidFill>
            <a:ln>
              <a:noFill/>
            </a:ln>
          </c:spPr>
          <c:invertIfNegative val="0"/>
          <c:val>
            <c:numRef>
              <c:f>Sheet1!$A$2:$M$2</c:f>
              <c:numCache>
                <c:formatCode>General</c:formatCode>
                <c:ptCount val="13"/>
                <c:pt idx="0">
                  <c:v>525.23152614316029</c:v>
                </c:pt>
                <c:pt idx="1">
                  <c:v>536.2724290951187</c:v>
                </c:pt>
                <c:pt idx="2">
                  <c:v>604.0951186571483</c:v>
                </c:pt>
                <c:pt idx="3">
                  <c:v>676.64962377001734</c:v>
                </c:pt>
                <c:pt idx="4">
                  <c:v>711.34960447617209</c:v>
                </c:pt>
                <c:pt idx="5">
                  <c:v>697.15415782365449</c:v>
                </c:pt>
                <c:pt idx="6">
                  <c:v>711.34960447617232</c:v>
                </c:pt>
                <c:pt idx="7">
                  <c:v>760.24503183484489</c:v>
                </c:pt>
                <c:pt idx="8">
                  <c:v>880.11769245610662</c:v>
                </c:pt>
                <c:pt idx="9">
                  <c:v>955.8267412695352</c:v>
                </c:pt>
                <c:pt idx="10">
                  <c:v>1011.0312560293266</c:v>
                </c:pt>
                <c:pt idx="11">
                  <c:v>1042.5766930349218</c:v>
                </c:pt>
                <c:pt idx="12">
                  <c:v>1074.122130040517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621-428D-BDE8-61C6197CA6B7}"/>
            </c:ext>
          </c:extLst>
        </c:ser>
        <c:ser>
          <c:idx val="2"/>
          <c:order val="2"/>
          <c:spPr>
            <a:solidFill>
              <a:srgbClr val="007770"/>
            </a:solidFill>
            <a:ln>
              <a:noFill/>
            </a:ln>
          </c:spPr>
          <c:invertIfNegative val="0"/>
          <c:val>
            <c:numRef>
              <c:f>Sheet1!$A$3:$M$3</c:f>
              <c:numCache>
                <c:formatCode>General</c:formatCode>
                <c:ptCount val="13"/>
                <c:pt idx="0">
                  <c:v>66.370827705961801</c:v>
                </c:pt>
                <c:pt idx="1">
                  <c:v>81.30426393980315</c:v>
                </c:pt>
                <c:pt idx="2">
                  <c:v>79.644993247154162</c:v>
                </c:pt>
                <c:pt idx="3">
                  <c:v>99.556241558942702</c:v>
                </c:pt>
                <c:pt idx="4">
                  <c:v>117.80821917808225</c:v>
                </c:pt>
                <c:pt idx="5">
                  <c:v>169.24561065020248</c:v>
                </c:pt>
                <c:pt idx="6">
                  <c:v>220.6830021223227</c:v>
                </c:pt>
                <c:pt idx="7">
                  <c:v>308.62434883272226</c:v>
                </c:pt>
                <c:pt idx="8">
                  <c:v>386.61007138722744</c:v>
                </c:pt>
                <c:pt idx="9">
                  <c:v>501.09974918001171</c:v>
                </c:pt>
                <c:pt idx="10">
                  <c:v>555.85568203743014</c:v>
                </c:pt>
                <c:pt idx="11">
                  <c:v>613.93015628014655</c:v>
                </c:pt>
                <c:pt idx="12">
                  <c:v>647.11557013312768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621-428D-BDE8-61C6197CA6B7}"/>
            </c:ext>
          </c:extLst>
        </c:ser>
        <c:ser>
          <c:idx val="3"/>
          <c:order val="3"/>
          <c:spPr>
            <a:solidFill>
              <a:srgbClr val="9DB1CF"/>
            </a:solidFill>
            <a:ln>
              <a:noFill/>
            </a:ln>
          </c:spPr>
          <c:invertIfNegative val="0"/>
          <c:val>
            <c:numRef>
              <c:f>Sheet1!$A$4:$M$4</c:f>
              <c:numCache>
                <c:formatCode>General</c:formatCode>
                <c:ptCount val="1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3.2799536947713932</c:v>
                </c:pt>
                <c:pt idx="7">
                  <c:v>0</c:v>
                </c:pt>
                <c:pt idx="8">
                  <c:v>55.75921281111323</c:v>
                </c:pt>
                <c:pt idx="9">
                  <c:v>88.558749758826707</c:v>
                </c:pt>
                <c:pt idx="10">
                  <c:v>126.27821724869773</c:v>
                </c:pt>
                <c:pt idx="11">
                  <c:v>182.03743005981096</c:v>
                </c:pt>
                <c:pt idx="12">
                  <c:v>244.35655026046697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621-428D-BDE8-61C6197CA6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550595184"/>
        <c:axId val="1"/>
      </c:barChart>
      <c:catAx>
        <c:axId val="155059518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463.34651746093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55059518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258517737969793"/>
          <c:y val="9.1760299625468167E-2"/>
          <c:w val="0.85914998243765373"/>
          <c:h val="0.81647940074906367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6"/>
            </a:solidFill>
            <a:ln>
              <a:noFill/>
            </a:ln>
          </c:spPr>
          <c:val>
            <c:numRef>
              <c:f>Sheet1!$A$1:$G$1</c:f>
              <c:numCache>
                <c:formatCode>General</c:formatCode>
                <c:ptCount val="7"/>
                <c:pt idx="0">
                  <c:v>56.015779092702168</c:v>
                </c:pt>
                <c:pt idx="1">
                  <c:v>57.874396135265705</c:v>
                </c:pt>
                <c:pt idx="2">
                  <c:v>54.92321589882566</c:v>
                </c:pt>
                <c:pt idx="3">
                  <c:v>52.09424083769634</c:v>
                </c:pt>
                <c:pt idx="4">
                  <c:v>50.678294573643413</c:v>
                </c:pt>
                <c:pt idx="5">
                  <c:v>51.217312894499543</c:v>
                </c:pt>
                <c:pt idx="6">
                  <c:v>50.350262697022764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F0-D74B-9438-EA958D76FCEE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val>
            <c:numRef>
              <c:f>Sheet1!$A$2:$G$2</c:f>
              <c:numCache>
                <c:formatCode>General</c:formatCode>
                <c:ptCount val="7"/>
                <c:pt idx="0">
                  <c:v>28.205128205128204</c:v>
                </c:pt>
                <c:pt idx="1">
                  <c:v>26.763285024154591</c:v>
                </c:pt>
                <c:pt idx="2">
                  <c:v>29.177958446251129</c:v>
                </c:pt>
                <c:pt idx="3">
                  <c:v>31.413612565445025</c:v>
                </c:pt>
                <c:pt idx="4">
                  <c:v>32.073643410852718</c:v>
                </c:pt>
                <c:pt idx="5">
                  <c:v>29.846708746618578</c:v>
                </c:pt>
                <c:pt idx="6">
                  <c:v>31.173380035026277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EF0-D74B-9438-EA958D76FCEE}"/>
            </c:ext>
          </c:extLst>
        </c:ser>
        <c:ser>
          <c:idx val="2"/>
          <c:order val="2"/>
          <c:spPr>
            <a:solidFill>
              <a:schemeClr val="accent4"/>
            </a:solidFill>
            <a:ln>
              <a:noFill/>
            </a:ln>
          </c:spPr>
          <c:val>
            <c:numRef>
              <c:f>Sheet1!$A$3:$G$3</c:f>
              <c:numCache>
                <c:formatCode>General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EF0-D74B-9438-EA958D76FCEE}"/>
            </c:ext>
          </c:extLst>
        </c:ser>
        <c:ser>
          <c:idx val="3"/>
          <c:order val="3"/>
          <c:spPr>
            <a:solidFill>
              <a:schemeClr val="accent2"/>
            </a:solidFill>
            <a:ln>
              <a:noFill/>
            </a:ln>
          </c:spPr>
          <c:val>
            <c:numRef>
              <c:f>Sheet1!$A$4:$G$4</c:f>
              <c:numCache>
                <c:formatCode>General</c:formatCode>
                <c:ptCount val="7"/>
                <c:pt idx="0">
                  <c:v>0.98619329388560661</c:v>
                </c:pt>
                <c:pt idx="1">
                  <c:v>0.86956521739129933</c:v>
                </c:pt>
                <c:pt idx="2">
                  <c:v>1.4453477868112019</c:v>
                </c:pt>
                <c:pt idx="3">
                  <c:v>1.6579406631762605</c:v>
                </c:pt>
                <c:pt idx="4">
                  <c:v>1.744186046511631</c:v>
                </c:pt>
                <c:pt idx="5">
                  <c:v>2.7051397655545539</c:v>
                </c:pt>
                <c:pt idx="6">
                  <c:v>2.7145359019264403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EF0-D74B-9438-EA958D76FCEE}"/>
            </c:ext>
          </c:extLst>
        </c:ser>
        <c:ser>
          <c:idx val="4"/>
          <c:order val="4"/>
          <c:spPr>
            <a:solidFill>
              <a:schemeClr val="accent1"/>
            </a:solidFill>
            <a:ln>
              <a:noFill/>
            </a:ln>
          </c:spPr>
          <c:val>
            <c:numRef>
              <c:f>Sheet1!$A$5:$G$5</c:f>
              <c:numCache>
                <c:formatCode>General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EF0-D74B-9438-EA958D76FCEE}"/>
            </c:ext>
          </c:extLst>
        </c:ser>
        <c:ser>
          <c:idx val="5"/>
          <c:order val="5"/>
          <c:spPr>
            <a:solidFill>
              <a:srgbClr val="9DB1CF"/>
            </a:solidFill>
            <a:ln>
              <a:noFill/>
            </a:ln>
          </c:spPr>
          <c:val>
            <c:numRef>
              <c:f>Sheet1!$A$6:$G$6</c:f>
              <c:numCache>
                <c:formatCode>General</c:formatCode>
                <c:ptCount val="7"/>
                <c:pt idx="0">
                  <c:v>14.792899408284022</c:v>
                </c:pt>
                <c:pt idx="1">
                  <c:v>14.492753623188403</c:v>
                </c:pt>
                <c:pt idx="2">
                  <c:v>14.453477868112008</c:v>
                </c:pt>
                <c:pt idx="3">
                  <c:v>14.834205933682377</c:v>
                </c:pt>
                <c:pt idx="4">
                  <c:v>15.503875968992242</c:v>
                </c:pt>
                <c:pt idx="5">
                  <c:v>16.230838593327324</c:v>
                </c:pt>
                <c:pt idx="6">
                  <c:v>15.76182136602452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EF0-D74B-9438-EA958D76FC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8347535"/>
        <c:axId val="1"/>
      </c:areaChart>
      <c:catAx>
        <c:axId val="25834753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&quot;%&quot;;&quot;-&quot;#,##0&quot;%&quot;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347535"/>
        <c:crosses val="min"/>
        <c:crossBetween val="midCat"/>
        <c:majorUnit val="2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258517737969793"/>
          <c:y val="9.2715231788079472E-2"/>
          <c:w val="0.85914998243765373"/>
          <c:h val="0.8145695364238411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6"/>
            </a:solidFill>
            <a:ln>
              <a:noFill/>
            </a:ln>
          </c:spPr>
          <c:val>
            <c:numRef>
              <c:f>Sheet1!$A$1:$G$1</c:f>
              <c:numCache>
                <c:formatCode>General</c:formatCode>
                <c:ptCount val="7"/>
                <c:pt idx="0">
                  <c:v>18.421052631578945</c:v>
                </c:pt>
                <c:pt idx="1">
                  <c:v>18.592964824120603</c:v>
                </c:pt>
                <c:pt idx="2">
                  <c:v>18.859649122807014</c:v>
                </c:pt>
                <c:pt idx="3">
                  <c:v>17.39130434782609</c:v>
                </c:pt>
                <c:pt idx="4">
                  <c:v>17.409766454352436</c:v>
                </c:pt>
                <c:pt idx="5">
                  <c:v>18.490566037735849</c:v>
                </c:pt>
                <c:pt idx="6">
                  <c:v>23.887973640856671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65-8544-877A-3CB7F4D3F38A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val>
            <c:numRef>
              <c:f>Sheet1!$A$2:$G$2</c:f>
              <c:numCache>
                <c:formatCode>General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65-8544-877A-3CB7F4D3F38A}"/>
            </c:ext>
          </c:extLst>
        </c:ser>
        <c:ser>
          <c:idx val="2"/>
          <c:order val="2"/>
          <c:spPr>
            <a:solidFill>
              <a:schemeClr val="accent4"/>
            </a:solidFill>
            <a:ln>
              <a:noFill/>
            </a:ln>
          </c:spPr>
          <c:val>
            <c:numRef>
              <c:f>Sheet1!$A$3:$G$3</c:f>
              <c:numCache>
                <c:formatCode>General</c:formatCode>
                <c:ptCount val="7"/>
                <c:pt idx="0">
                  <c:v>35.263157894736842</c:v>
                </c:pt>
                <c:pt idx="1">
                  <c:v>38.442211055276374</c:v>
                </c:pt>
                <c:pt idx="2">
                  <c:v>35.087719298245617</c:v>
                </c:pt>
                <c:pt idx="3">
                  <c:v>33.747412008281572</c:v>
                </c:pt>
                <c:pt idx="4">
                  <c:v>32.271762208067933</c:v>
                </c:pt>
                <c:pt idx="5">
                  <c:v>31.698113207547181</c:v>
                </c:pt>
                <c:pt idx="6">
                  <c:v>29.159802306425032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965-8544-877A-3CB7F4D3F38A}"/>
            </c:ext>
          </c:extLst>
        </c:ser>
        <c:ser>
          <c:idx val="3"/>
          <c:order val="3"/>
          <c:spPr>
            <a:solidFill>
              <a:schemeClr val="accent3"/>
            </a:solidFill>
            <a:ln>
              <a:noFill/>
            </a:ln>
          </c:spPr>
          <c:val>
            <c:numRef>
              <c:f>Sheet1!$A$4:$G$4</c:f>
              <c:numCache>
                <c:formatCode>General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965-8544-877A-3CB7F4D3F38A}"/>
            </c:ext>
          </c:extLst>
        </c:ser>
        <c:ser>
          <c:idx val="4"/>
          <c:order val="4"/>
          <c:spPr>
            <a:solidFill>
              <a:schemeClr val="accent1"/>
            </a:solidFill>
            <a:ln>
              <a:noFill/>
            </a:ln>
          </c:spPr>
          <c:val>
            <c:numRef>
              <c:f>Sheet1!$A$5:$G$5</c:f>
              <c:numCache>
                <c:formatCode>General</c:formatCode>
                <c:ptCount val="7"/>
                <c:pt idx="0">
                  <c:v>9.736842105263154</c:v>
                </c:pt>
                <c:pt idx="1">
                  <c:v>7.0351758793969825</c:v>
                </c:pt>
                <c:pt idx="2">
                  <c:v>12.280701754385959</c:v>
                </c:pt>
                <c:pt idx="3">
                  <c:v>14.90683229813664</c:v>
                </c:pt>
                <c:pt idx="4">
                  <c:v>16.772823779193203</c:v>
                </c:pt>
                <c:pt idx="5">
                  <c:v>15.283018867924525</c:v>
                </c:pt>
                <c:pt idx="6">
                  <c:v>15.321252059308076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65-8544-877A-3CB7F4D3F38A}"/>
            </c:ext>
          </c:extLst>
        </c:ser>
        <c:ser>
          <c:idx val="5"/>
          <c:order val="5"/>
          <c:spPr>
            <a:solidFill>
              <a:srgbClr val="9DB1CF"/>
            </a:solidFill>
            <a:ln>
              <a:noFill/>
            </a:ln>
          </c:spPr>
          <c:val>
            <c:numRef>
              <c:f>Sheet1!$A$6:$G$6</c:f>
              <c:numCache>
                <c:formatCode>General</c:formatCode>
                <c:ptCount val="7"/>
                <c:pt idx="0">
                  <c:v>36.578947368421055</c:v>
                </c:pt>
                <c:pt idx="1">
                  <c:v>35.929648241206039</c:v>
                </c:pt>
                <c:pt idx="2">
                  <c:v>33.771929824561411</c:v>
                </c:pt>
                <c:pt idx="3">
                  <c:v>33.9544513457557</c:v>
                </c:pt>
                <c:pt idx="4">
                  <c:v>33.545647558386406</c:v>
                </c:pt>
                <c:pt idx="5">
                  <c:v>34.528301886792448</c:v>
                </c:pt>
                <c:pt idx="6">
                  <c:v>31.630971993410217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965-8544-877A-3CB7F4D3F3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08619392"/>
        <c:axId val="1"/>
      </c:areaChart>
      <c:catAx>
        <c:axId val="210861939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&quot;%&quot;;&quot;-&quot;#,##0&quot;%&quot;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08619392"/>
        <c:crosses val="min"/>
        <c:crossBetween val="midCat"/>
        <c:majorUnit val="2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682004930156122E-2"/>
          <c:y val="7.8615071283095722E-2"/>
          <c:w val="0.97863599013968772"/>
          <c:h val="0.8427698574338085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2700" cmpd="sng" algn="ctr">
                <a:solidFill>
                  <a:schemeClr val="accent1"/>
                </a:solidFill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0-E1A5-0A44-A5B4-4764C0B0A53D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1"/>
              </a:solidFill>
              <a:ln w="12700" cmpd="sng" algn="ctr">
                <a:solidFill>
                  <a:schemeClr val="accent1"/>
                </a:solidFill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1-E1A5-0A44-A5B4-4764C0B0A53D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0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E1A5-0A44-A5B4-4764C0B0A53D}"/>
                </c:ext>
              </c:extLst>
            </c:dLbl>
            <c:dLbl>
              <c:idx val="5"/>
              <c:layout>
                <c:manualLayout>
                  <c:x val="0"/>
                  <c:y val="0"/>
                </c:manualLayout>
              </c:layout>
              <c:numFmt formatCode="0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1A5-0A44-A5B4-4764C0B0A53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Sheet1!$A$1:$F$1</c:f>
              <c:numCache>
                <c:formatCode>General</c:formatCode>
                <c:ptCount val="6"/>
                <c:pt idx="0">
                  <c:v>212</c:v>
                </c:pt>
                <c:pt idx="1">
                  <c:v>330</c:v>
                </c:pt>
                <c:pt idx="2">
                  <c:v>514</c:v>
                </c:pt>
                <c:pt idx="3">
                  <c:v>632</c:v>
                </c:pt>
                <c:pt idx="4">
                  <c:v>676</c:v>
                </c:pt>
                <c:pt idx="5">
                  <c:v>403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A5-0A44-A5B4-4764C0B0A53D}"/>
            </c:ext>
          </c:extLst>
        </c:ser>
        <c:ser>
          <c:idx val="1"/>
          <c:order val="1"/>
          <c:spPr>
            <a:solidFill>
              <a:schemeClr val="accent1"/>
            </a:solidFill>
            <a:ln w="12700" cmpd="sng" algn="ctr">
              <a:solidFill>
                <a:schemeClr val="accent1"/>
              </a:solidFill>
              <a:prstDash val="solid"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E1A5-0A44-A5B4-4764C0B0A53D}"/>
              </c:ext>
            </c:extLst>
          </c:dPt>
          <c:dPt>
            <c:idx val="4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E1A5-0A44-A5B4-4764C0B0A53D}"/>
              </c:ext>
            </c:extLst>
          </c:dPt>
          <c:dPt>
            <c:idx val="5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E1A5-0A44-A5B4-4764C0B0A53D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0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1A5-0A44-A5B4-4764C0B0A53D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0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E1A5-0A44-A5B4-4764C0B0A53D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0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E1A5-0A44-A5B4-4764C0B0A53D}"/>
                </c:ext>
              </c:extLst>
            </c:dLbl>
            <c:dLbl>
              <c:idx val="5"/>
              <c:layout>
                <c:manualLayout>
                  <c:x val="0"/>
                  <c:y val="-4.0733197556008148E-4"/>
                </c:manualLayout>
              </c:layout>
              <c:numFmt formatCode="0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E1A5-0A44-A5B4-4764C0B0A53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Sheet1!$A$2:$F$2</c:f>
              <c:numCache>
                <c:formatCode>General</c:formatCode>
                <c:ptCount val="6"/>
                <c:pt idx="0">
                  <c:v>118</c:v>
                </c:pt>
                <c:pt idx="1">
                  <c:v>111</c:v>
                </c:pt>
                <c:pt idx="2">
                  <c:v>59</c:v>
                </c:pt>
                <c:pt idx="3">
                  <c:v>21</c:v>
                </c:pt>
                <c:pt idx="4">
                  <c:v>32</c:v>
                </c:pt>
                <c:pt idx="5">
                  <c:v>305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1A5-0A44-A5B4-4764C0B0A53D}"/>
            </c:ext>
          </c:extLst>
        </c:ser>
        <c:ser>
          <c:idx val="2"/>
          <c:order val="2"/>
          <c:spPr>
            <a:solidFill>
              <a:schemeClr val="bg1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-4.0733197556008148E-4"/>
                </c:manualLayout>
              </c:layout>
              <c:numFmt formatCode="0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E1A5-0A44-A5B4-4764C0B0A53D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0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E1A5-0A44-A5B4-4764C0B0A53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Sheet1!$A$3:$F$3</c:f>
              <c:numCache>
                <c:formatCode>General</c:formatCode>
                <c:ptCount val="6"/>
                <c:pt idx="1">
                  <c:v>73</c:v>
                </c:pt>
                <c:pt idx="2">
                  <c:v>59</c:v>
                </c:pt>
                <c:pt idx="3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E1A5-0A44-A5B4-4764C0B0A5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882099951"/>
        <c:axId val="1"/>
      </c:barChart>
      <c:catAx>
        <c:axId val="188209995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70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882099951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1386030216772498E-2"/>
          <c:y val="7.8725398313027176E-2"/>
          <c:w val="0.97722793956645504"/>
          <c:h val="0.84254920337394568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176194939081537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8ABB-4113-AB8E-C316F6FD8C3A}"/>
                </c:ext>
              </c:extLst>
            </c:dLbl>
            <c:dLbl>
              <c:idx val="1"/>
              <c:layout>
                <c:manualLayout>
                  <c:x val="0"/>
                  <c:y val="-0.14479850046860357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8ABB-4113-AB8E-C316F6FD8C3A}"/>
                </c:ext>
              </c:extLst>
            </c:dLbl>
            <c:dLbl>
              <c:idx val="2"/>
              <c:layout>
                <c:manualLayout>
                  <c:x val="0"/>
                  <c:y val="-0.1827553889409559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8ABB-4113-AB8E-C316F6FD8C3A}"/>
                </c:ext>
              </c:extLst>
            </c:dLbl>
            <c:dLbl>
              <c:idx val="3"/>
              <c:layout>
                <c:manualLayout>
                  <c:x val="0"/>
                  <c:y val="-0.2183692596063730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8ABB-4113-AB8E-C316F6FD8C3A}"/>
                </c:ext>
              </c:extLst>
            </c:dLbl>
            <c:dLbl>
              <c:idx val="4"/>
              <c:layout>
                <c:manualLayout>
                  <c:x val="0"/>
                  <c:y val="-0.27319587628865977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8ABB-4113-AB8E-C316F6FD8C3A}"/>
                </c:ext>
              </c:extLst>
            </c:dLbl>
            <c:dLbl>
              <c:idx val="5"/>
              <c:layout>
                <c:manualLayout>
                  <c:x val="0"/>
                  <c:y val="-0.31021555763823805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8ABB-4113-AB8E-C316F6FD8C3A}"/>
                </c:ext>
              </c:extLst>
            </c:dLbl>
            <c:dLbl>
              <c:idx val="6"/>
              <c:layout>
                <c:manualLayout>
                  <c:x val="0"/>
                  <c:y val="-0.34957825679475163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8ABB-4113-AB8E-C316F6FD8C3A}"/>
                </c:ext>
              </c:extLst>
            </c:dLbl>
            <c:dLbl>
              <c:idx val="7"/>
              <c:layout>
                <c:manualLayout>
                  <c:x val="0"/>
                  <c:y val="-0.36269915651358953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8ABB-4113-AB8E-C316F6FD8C3A}"/>
                </c:ext>
              </c:extLst>
            </c:dLbl>
            <c:dLbl>
              <c:idx val="8"/>
              <c:layout>
                <c:manualLayout>
                  <c:x val="0"/>
                  <c:y val="-0.36597938144329895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8ABB-4113-AB8E-C316F6FD8C3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177</c:v>
                </c:pt>
                <c:pt idx="1">
                  <c:v>236</c:v>
                </c:pt>
                <c:pt idx="2">
                  <c:v>317</c:v>
                </c:pt>
                <c:pt idx="3">
                  <c:v>393</c:v>
                </c:pt>
                <c:pt idx="4">
                  <c:v>509</c:v>
                </c:pt>
                <c:pt idx="5">
                  <c:v>588</c:v>
                </c:pt>
                <c:pt idx="6">
                  <c:v>672</c:v>
                </c:pt>
                <c:pt idx="7">
                  <c:v>701</c:v>
                </c:pt>
                <c:pt idx="8">
                  <c:v>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8ABB-4113-AB8E-C316F6FD8C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537156912"/>
        <c:axId val="1"/>
      </c:barChart>
      <c:lineChart>
        <c:grouping val="standard"/>
        <c:varyColors val="0"/>
        <c:ser>
          <c:idx val="1"/>
          <c:order val="1"/>
          <c:spPr>
            <a:ln w="19050" cmpd="sng" algn="ctr">
              <a:solidFill>
                <a:schemeClr val="tx1"/>
              </a:solidFill>
              <a:prstDash val="solid"/>
            </a:ln>
          </c:spPr>
          <c:marker>
            <c:symbol val="none"/>
          </c:marker>
          <c:val>
            <c:numRef>
              <c:f>Sheet1!$A$2:$L$2</c:f>
              <c:numCache>
                <c:formatCode>General</c:formatCode>
                <c:ptCount val="12"/>
                <c:pt idx="0">
                  <c:v>122.33996726113551</c:v>
                </c:pt>
                <c:pt idx="1">
                  <c:v>175.7560093047299</c:v>
                </c:pt>
                <c:pt idx="2">
                  <c:v>229.17205134832432</c:v>
                </c:pt>
                <c:pt idx="3">
                  <c:v>320.49625226156633</c:v>
                </c:pt>
                <c:pt idx="4">
                  <c:v>401.48186439217716</c:v>
                </c:pt>
                <c:pt idx="5">
                  <c:v>520.37563539243558</c:v>
                </c:pt>
                <c:pt idx="6">
                  <c:v>577.23787369690706</c:v>
                </c:pt>
                <c:pt idx="7">
                  <c:v>637.54630826225559</c:v>
                </c:pt>
                <c:pt idx="8">
                  <c:v>672.00827087102607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A-8ABB-4113-AB8E-C316F6FD8C3A}"/>
            </c:ext>
          </c:extLst>
        </c:ser>
        <c:ser>
          <c:idx val="2"/>
          <c:order val="2"/>
          <c:spPr>
            <a:ln w="12700" cmpd="sng" algn="ctr">
              <a:solidFill>
                <a:schemeClr val="accent2"/>
              </a:solidFill>
              <a:prstDash val="lgDash"/>
            </a:ln>
          </c:spPr>
          <c:marker>
            <c:symbol val="none"/>
          </c:marker>
          <c:val>
            <c:numRef>
              <c:f>Sheet1!$A$3:$L$3</c:f>
              <c:numCache>
                <c:formatCode>General</c:formatCode>
                <c:ptCount val="12"/>
                <c:pt idx="8">
                  <c:v>672.00827087102607</c:v>
                </c:pt>
                <c:pt idx="9">
                  <c:v>782.33798698417945</c:v>
                </c:pt>
                <c:pt idx="10">
                  <c:v>806.40992504523126</c:v>
                </c:pt>
                <c:pt idx="11">
                  <c:v>537.60661669682077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B-8ABB-4113-AB8E-C316F6FD8C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37156912"/>
        <c:axId val="1"/>
      </c:lineChart>
      <c:catAx>
        <c:axId val="153715691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9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53715691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1401008550756413E-2"/>
          <c:y val="2.3930050621260929E-2"/>
          <c:w val="0.97719798289848714"/>
          <c:h val="0.95213989875747818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713D-9542-B8D8-691A17DAB9C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713D-9542-B8D8-691A17DAB9CE}"/>
              </c:ext>
            </c:extLst>
          </c:dPt>
          <c:dPt>
            <c:idx val="4"/>
            <c:invertIfNegative val="0"/>
            <c:bubble3D val="0"/>
            <c:spPr>
              <a:solidFill>
                <a:srgbClr val="C0C0C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713D-9542-B8D8-691A17DAB9CE}"/>
              </c:ext>
            </c:extLst>
          </c:dPt>
          <c:val>
            <c:numRef>
              <c:f>Sheet1!$A$1:$E$1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36</c:v>
                </c:pt>
                <c:pt idx="3">
                  <c:v>153</c:v>
                </c:pt>
                <c:pt idx="4">
                  <c:v>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13D-9542-B8D8-691A17DAB9CE}"/>
            </c:ext>
          </c:extLst>
        </c:ser>
        <c:ser>
          <c:idx val="1"/>
          <c:order val="1"/>
          <c:spPr>
            <a:solidFill>
              <a:schemeClr val="accent1"/>
            </a:solidFill>
            <a:ln>
              <a:noFill/>
            </a:ln>
          </c:spPr>
          <c:invertIfNegative val="0"/>
          <c:val>
            <c:numRef>
              <c:f>Sheet1!$A$2:$E$2</c:f>
              <c:numCache>
                <c:formatCode>General</c:formatCode>
                <c:ptCount val="5"/>
                <c:pt idx="1">
                  <c:v>24</c:v>
                </c:pt>
                <c:pt idx="2">
                  <c:v>117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13D-9542-B8D8-691A17DAB9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139728032"/>
        <c:axId val="1"/>
      </c:barChart>
      <c:catAx>
        <c:axId val="213972803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3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3972803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7575506826644602E-2"/>
          <c:y val="5.1834130781499205E-2"/>
          <c:w val="0.87050062060405464"/>
          <c:h val="0.82057416267942584"/>
        </c:manualLayout>
      </c:layout>
      <c:scatterChart>
        <c:scatterStyle val="lineMarker"/>
        <c:varyColors val="0"/>
        <c:ser>
          <c:idx val="0"/>
          <c:order val="0"/>
          <c:spPr>
            <a:ln w="19050" cmpd="sng" algn="ctr">
              <a:solidFill>
                <a:schemeClr val="accent1"/>
              </a:solidFill>
              <a:prstDash val="solid"/>
            </a:ln>
          </c:spPr>
          <c:marker>
            <c:symbol val="none"/>
          </c:marker>
          <c:xVal>
            <c:numRef>
              <c:f>Sheet1!$A$1:$F$1</c:f>
              <c:numCache>
                <c:formatCode>General</c:formatCode>
                <c:ptCount val="6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</c:numCache>
            </c:numRef>
          </c:xVal>
          <c:yVal>
            <c:numRef>
              <c:f>Sheet1!$A$2:$F$2</c:f>
              <c:numCache>
                <c:formatCode>General</c:formatCode>
                <c:ptCount val="6"/>
                <c:pt idx="0">
                  <c:v>76.400000000000006</c:v>
                </c:pt>
                <c:pt idx="1">
                  <c:v>71.5</c:v>
                </c:pt>
                <c:pt idx="2">
                  <c:v>90.9</c:v>
                </c:pt>
                <c:pt idx="3">
                  <c:v>146.5</c:v>
                </c:pt>
                <c:pt idx="4">
                  <c:v>160.6</c:v>
                </c:pt>
                <c:pt idx="5">
                  <c:v>114.4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A80-8D4B-89CF-3F2C5F95A1AD}"/>
            </c:ext>
          </c:extLst>
        </c:ser>
        <c:ser>
          <c:idx val="1"/>
          <c:order val="1"/>
          <c:spPr>
            <a:ln w="19050" cmpd="sng" algn="ctr">
              <a:solidFill>
                <a:srgbClr val="007770"/>
              </a:solidFill>
              <a:prstDash val="solid"/>
            </a:ln>
          </c:spPr>
          <c:marker>
            <c:symbol val="none"/>
          </c:marker>
          <c:xVal>
            <c:numRef>
              <c:f>Sheet1!$A$1:$F$1</c:f>
              <c:numCache>
                <c:formatCode>General</c:formatCode>
                <c:ptCount val="6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</c:numCache>
            </c:numRef>
          </c:xVal>
          <c:yVal>
            <c:numRef>
              <c:f>Sheet1!$A$3:$F$3</c:f>
              <c:numCache>
                <c:formatCode>General</c:formatCode>
                <c:ptCount val="6"/>
                <c:pt idx="0">
                  <c:v>138</c:v>
                </c:pt>
                <c:pt idx="1">
                  <c:v>164</c:v>
                </c:pt>
                <c:pt idx="2">
                  <c:v>164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A80-8D4B-89CF-3F2C5F95A1AD}"/>
            </c:ext>
          </c:extLst>
        </c:ser>
        <c:ser>
          <c:idx val="2"/>
          <c:order val="2"/>
          <c:spPr>
            <a:ln w="19050" cmpd="sng" algn="ctr">
              <a:solidFill>
                <a:schemeClr val="accent3"/>
              </a:solidFill>
              <a:prstDash val="solid"/>
            </a:ln>
          </c:spPr>
          <c:marker>
            <c:symbol val="none"/>
          </c:marker>
          <c:xVal>
            <c:numRef>
              <c:f>Sheet1!$A$1:$F$1</c:f>
              <c:numCache>
                <c:formatCode>General</c:formatCode>
                <c:ptCount val="6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</c:numCache>
            </c:numRef>
          </c:xVal>
          <c:yVal>
            <c:numRef>
              <c:f>Sheet1!$A$4:$F$4</c:f>
              <c:numCache>
                <c:formatCode>General</c:formatCode>
                <c:ptCount val="6"/>
                <c:pt idx="4">
                  <c:v>528</c:v>
                </c:pt>
                <c:pt idx="5">
                  <c:v>446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A80-8D4B-89CF-3F2C5F95A1AD}"/>
            </c:ext>
          </c:extLst>
        </c:ser>
        <c:ser>
          <c:idx val="3"/>
          <c:order val="3"/>
          <c:spPr>
            <a:ln w="19050" cmpd="sng" algn="ctr">
              <a:solidFill>
                <a:schemeClr val="tx1"/>
              </a:solidFill>
              <a:prstDash val="solid"/>
            </a:ln>
          </c:spPr>
          <c:marker>
            <c:symbol val="none"/>
          </c:marker>
          <c:xVal>
            <c:numRef>
              <c:f>Sheet1!$A$1:$F$1</c:f>
              <c:numCache>
                <c:formatCode>General</c:formatCode>
                <c:ptCount val="6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</c:numCache>
            </c:numRef>
          </c:xVal>
          <c:yVal>
            <c:numRef>
              <c:f>Sheet1!$A$5:$F$5</c:f>
              <c:numCache>
                <c:formatCode>General</c:formatCode>
                <c:ptCount val="6"/>
                <c:pt idx="0">
                  <c:v>65.2</c:v>
                </c:pt>
                <c:pt idx="1">
                  <c:v>57</c:v>
                </c:pt>
                <c:pt idx="2">
                  <c:v>39.700000000000003</c:v>
                </c:pt>
                <c:pt idx="3">
                  <c:v>68.2</c:v>
                </c:pt>
                <c:pt idx="4">
                  <c:v>94.5</c:v>
                </c:pt>
                <c:pt idx="5">
                  <c:v>77.599999999999994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7A80-8D4B-89CF-3F2C5F95A1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"/>
        <c:axId val="5"/>
      </c:scatterChart>
      <c:valAx>
        <c:axId val="4"/>
        <c:scaling>
          <c:orientation val="minMax"/>
          <c:max val="2023"/>
          <c:min val="2018"/>
        </c:scaling>
        <c:delete val="0"/>
        <c:axPos val="b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"/>
        <c:crosses val="min"/>
        <c:crossBetween val="midCat"/>
        <c:majorUnit val="1"/>
      </c:valAx>
      <c:valAx>
        <c:axId val="5"/>
        <c:scaling>
          <c:orientation val="minMax"/>
          <c:max val="55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"/>
        <c:crosses val="min"/>
        <c:crossBetween val="midCat"/>
        <c:majorUnit val="50"/>
      </c:valAx>
    </c:plotArea>
    <c:plotVisOnly val="0"/>
    <c:dispBlanksAs val="gap"/>
    <c:showDLblsOverMax val="1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9595902105862264E-2"/>
          <c:y val="8.6936936936936937E-2"/>
          <c:w val="0.94080819578827546"/>
          <c:h val="0.8261261261261261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5E9F-4AA2-8F37-E34BB6B26868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5E9F-4AA2-8F37-E34BB6B26868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5E9F-4AA2-8F37-E34BB6B26868}"/>
                </c:ext>
              </c:extLst>
            </c:dLbl>
            <c:dLbl>
              <c:idx val="3"/>
              <c:layout>
                <c:manualLayout>
                  <c:x val="0"/>
                  <c:y val="-4.5045045045045046E-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5E9F-4AA2-8F37-E34BB6B2686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9</c:v>
                </c:pt>
                <c:pt idx="1">
                  <c:v>17</c:v>
                </c:pt>
                <c:pt idx="2">
                  <c:v>24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E9F-4AA2-8F37-E34BB6B26868}"/>
            </c:ext>
          </c:extLst>
        </c:ser>
        <c:ser>
          <c:idx val="1"/>
          <c:order val="1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5E9F-4AA2-8F37-E34BB6B26868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5E9F-4AA2-8F37-E34BB6B26868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5E9F-4AA2-8F37-E34BB6B2686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0">
                  <c:v>4</c:v>
                </c:pt>
                <c:pt idx="1">
                  <c:v>10</c:v>
                </c:pt>
                <c:pt idx="2">
                  <c:v>11</c:v>
                </c:pt>
                <c:pt idx="3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5E9F-4AA2-8F37-E34BB6B26868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5E9F-4AA2-8F37-E34BB6B26868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5E9F-4AA2-8F37-E34BB6B26868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5E9F-4AA2-8F37-E34BB6B26868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5E9F-4AA2-8F37-E34BB6B2686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Sheet1!$A$3:$D$3</c:f>
              <c:numCache>
                <c:formatCode>General</c:formatCode>
                <c:ptCount val="4"/>
                <c:pt idx="0">
                  <c:v>17</c:v>
                </c:pt>
                <c:pt idx="1">
                  <c:v>22</c:v>
                </c:pt>
                <c:pt idx="2">
                  <c:v>24</c:v>
                </c:pt>
                <c:pt idx="3">
                  <c:v>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5E9F-4AA2-8F37-E34BB6B26868}"/>
            </c:ext>
          </c:extLst>
        </c:ser>
        <c:ser>
          <c:idx val="3"/>
          <c:order val="3"/>
          <c:spPr>
            <a:solidFill>
              <a:schemeClr val="accent1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-4.5045045045045046E-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5E9F-4AA2-8F37-E34BB6B26868}"/>
                </c:ext>
              </c:extLst>
            </c:dLbl>
            <c:dLbl>
              <c:idx val="2"/>
              <c:layout>
                <c:manualLayout>
                  <c:x val="0"/>
                  <c:y val="-4.5045045045045046E-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5E9F-4AA2-8F37-E34BB6B26868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0-5E9F-4AA2-8F37-E34BB6B2686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Sheet1!$A$4:$D$4</c:f>
              <c:numCache>
                <c:formatCode>General</c:formatCode>
                <c:ptCount val="4"/>
                <c:pt idx="0">
                  <c:v>4</c:v>
                </c:pt>
                <c:pt idx="1">
                  <c:v>10</c:v>
                </c:pt>
                <c:pt idx="2">
                  <c:v>12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5E9F-4AA2-8F37-E34BB6B268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399680944"/>
        <c:axId val="1"/>
      </c:barChart>
      <c:catAx>
        <c:axId val="139968094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7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139968094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0574712643678154E-2"/>
          <c:y val="2.5793650793650792E-2"/>
          <c:w val="0.81885057471264366"/>
          <c:h val="0.8526785714285714"/>
        </c:manualLayout>
      </c:layout>
      <c:scatterChart>
        <c:scatterStyle val="lineMarker"/>
        <c:varyColors val="0"/>
        <c:ser>
          <c:idx val="0"/>
          <c:order val="0"/>
          <c:spPr>
            <a:ln w="19050" cmpd="sng" algn="ctr">
              <a:solidFill>
                <a:srgbClr val="0B2C39"/>
              </a:solidFill>
              <a:prstDash val="solid"/>
            </a:ln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rgbClr val="0B2C39"/>
                </a:solidFill>
                <a:ln w="9525" cmpd="sng" algn="ctr">
                  <a:solidFill>
                    <a:srgbClr val="0B2C39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3BAC-4CCA-A0EF-D86EFE6C987E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rgbClr val="0B2C39"/>
                </a:solidFill>
                <a:ln w="9525" cmpd="sng" algn="ctr">
                  <a:solidFill>
                    <a:srgbClr val="0B2C39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3BAC-4CCA-A0EF-D86EFE6C987E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rgbClr val="0B2C39"/>
                </a:solidFill>
                <a:ln w="9525" cmpd="sng" algn="ctr">
                  <a:solidFill>
                    <a:srgbClr val="0B2C39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3BAC-4CCA-A0EF-D86EFE6C987E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rgbClr val="0B2C39"/>
                </a:solidFill>
                <a:ln w="9525" cmpd="sng" algn="ctr">
                  <a:solidFill>
                    <a:srgbClr val="0B2C39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3BAC-4CCA-A0EF-D86EFE6C987E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rgbClr val="0B2C39"/>
                </a:solidFill>
                <a:ln w="9525" cmpd="sng" algn="ctr">
                  <a:solidFill>
                    <a:srgbClr val="0B2C39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3BAC-4CCA-A0EF-D86EFE6C987E}"/>
              </c:ext>
            </c:extLst>
          </c:dPt>
          <c:dPt>
            <c:idx val="5"/>
            <c:marker>
              <c:symbol val="circle"/>
              <c:size val="5"/>
              <c:spPr>
                <a:solidFill>
                  <a:srgbClr val="0B2C39"/>
                </a:solidFill>
                <a:ln w="9525" cmpd="sng" algn="ctr">
                  <a:solidFill>
                    <a:srgbClr val="0B2C39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3BAC-4CCA-A0EF-D86EFE6C987E}"/>
              </c:ext>
            </c:extLst>
          </c:dPt>
          <c:dPt>
            <c:idx val="6"/>
            <c:marker>
              <c:symbol val="circle"/>
              <c:size val="5"/>
              <c:spPr>
                <a:solidFill>
                  <a:srgbClr val="0B2C39"/>
                </a:solidFill>
                <a:ln w="9525" cmpd="sng" algn="ctr">
                  <a:solidFill>
                    <a:srgbClr val="0B2C39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3BAC-4CCA-A0EF-D86EFE6C987E}"/>
              </c:ext>
            </c:extLst>
          </c:dPt>
          <c:dPt>
            <c:idx val="7"/>
            <c:marker>
              <c:symbol val="circle"/>
              <c:size val="5"/>
              <c:spPr>
                <a:solidFill>
                  <a:srgbClr val="0B2C39"/>
                </a:solidFill>
                <a:ln w="9525" cmpd="sng" algn="ctr">
                  <a:solidFill>
                    <a:srgbClr val="0B2C39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3BAC-4CCA-A0EF-D86EFE6C987E}"/>
              </c:ext>
            </c:extLst>
          </c:dPt>
          <c:dPt>
            <c:idx val="8"/>
            <c:marker>
              <c:symbol val="circle"/>
              <c:size val="5"/>
              <c:spPr>
                <a:solidFill>
                  <a:srgbClr val="0B2C39"/>
                </a:solidFill>
                <a:ln w="9525" cmpd="sng" algn="ctr">
                  <a:solidFill>
                    <a:srgbClr val="0B2C39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3BAC-4CCA-A0EF-D86EFE6C987E}"/>
              </c:ext>
            </c:extLst>
          </c:dPt>
          <c:xVal>
            <c:numRef>
              <c:f>Sheet1!$A$1:$I$1</c:f>
              <c:numCache>
                <c:formatCode>General</c:formatCode>
                <c:ptCount val="9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  <c:pt idx="3">
                  <c:v>2025</c:v>
                </c:pt>
                <c:pt idx="4">
                  <c:v>2026</c:v>
                </c:pt>
                <c:pt idx="5">
                  <c:v>2027</c:v>
                </c:pt>
                <c:pt idx="6">
                  <c:v>2028</c:v>
                </c:pt>
                <c:pt idx="7">
                  <c:v>2029</c:v>
                </c:pt>
                <c:pt idx="8">
                  <c:v>2030</c:v>
                </c:pt>
              </c:numCache>
            </c:numRef>
          </c:xVal>
          <c:yVal>
            <c:numRef>
              <c:f>Sheet1!$A$2:$I$2</c:f>
              <c:numCache>
                <c:formatCode>General</c:formatCode>
                <c:ptCount val="9"/>
                <c:pt idx="0">
                  <c:v>240</c:v>
                </c:pt>
                <c:pt idx="1">
                  <c:v>480</c:v>
                </c:pt>
                <c:pt idx="2">
                  <c:v>1000</c:v>
                </c:pt>
                <c:pt idx="3">
                  <c:v>2000</c:v>
                </c:pt>
                <c:pt idx="4">
                  <c:v>940</c:v>
                </c:pt>
                <c:pt idx="5">
                  <c:v>955</c:v>
                </c:pt>
                <c:pt idx="6">
                  <c:v>965</c:v>
                </c:pt>
                <c:pt idx="7">
                  <c:v>1721</c:v>
                </c:pt>
                <c:pt idx="8">
                  <c:v>3059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9-3BAC-4CCA-A0EF-D86EFE6C987E}"/>
            </c:ext>
          </c:extLst>
        </c:ser>
        <c:ser>
          <c:idx val="1"/>
          <c:order val="1"/>
          <c:spPr>
            <a:ln w="19050" cmpd="sng" algn="ctr">
              <a:solidFill>
                <a:schemeClr val="accent3"/>
              </a:solidFill>
              <a:prstDash val="solid"/>
            </a:ln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3BAC-4CCA-A0EF-D86EFE6C987E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3BAC-4CCA-A0EF-D86EFE6C987E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C-3BAC-4CCA-A0EF-D86EFE6C987E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3BAC-4CCA-A0EF-D86EFE6C987E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E-3BAC-4CCA-A0EF-D86EFE6C987E}"/>
              </c:ext>
            </c:extLst>
          </c:dPt>
          <c:dPt>
            <c:idx val="5"/>
            <c:marker>
              <c:symbol val="circle"/>
              <c:size val="5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3BAC-4CCA-A0EF-D86EFE6C987E}"/>
              </c:ext>
            </c:extLst>
          </c:dPt>
          <c:dPt>
            <c:idx val="6"/>
            <c:marker>
              <c:symbol val="circle"/>
              <c:size val="5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3BAC-4CCA-A0EF-D86EFE6C987E}"/>
              </c:ext>
            </c:extLst>
          </c:dPt>
          <c:dPt>
            <c:idx val="7"/>
            <c:marker>
              <c:symbol val="circle"/>
              <c:size val="5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1-3BAC-4CCA-A0EF-D86EFE6C987E}"/>
              </c:ext>
            </c:extLst>
          </c:dPt>
          <c:dPt>
            <c:idx val="8"/>
            <c:marker>
              <c:symbol val="circle"/>
              <c:size val="5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2-3BAC-4CCA-A0EF-D86EFE6C987E}"/>
              </c:ext>
            </c:extLst>
          </c:dPt>
          <c:xVal>
            <c:numRef>
              <c:f>Sheet1!$A$1:$I$1</c:f>
              <c:numCache>
                <c:formatCode>General</c:formatCode>
                <c:ptCount val="9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  <c:pt idx="3">
                  <c:v>2025</c:v>
                </c:pt>
                <c:pt idx="4">
                  <c:v>2026</c:v>
                </c:pt>
                <c:pt idx="5">
                  <c:v>2027</c:v>
                </c:pt>
                <c:pt idx="6">
                  <c:v>2028</c:v>
                </c:pt>
                <c:pt idx="7">
                  <c:v>2029</c:v>
                </c:pt>
                <c:pt idx="8">
                  <c:v>2030</c:v>
                </c:pt>
              </c:numCache>
            </c:numRef>
          </c:xVal>
          <c:yVal>
            <c:numRef>
              <c:f>Sheet1!$A$3:$I$3</c:f>
              <c:numCache>
                <c:formatCode>General</c:formatCode>
                <c:ptCount val="9"/>
                <c:pt idx="0">
                  <c:v>240</c:v>
                </c:pt>
                <c:pt idx="1">
                  <c:v>480</c:v>
                </c:pt>
                <c:pt idx="2">
                  <c:v>1000</c:v>
                </c:pt>
                <c:pt idx="3">
                  <c:v>2000</c:v>
                </c:pt>
                <c:pt idx="4">
                  <c:v>2160</c:v>
                </c:pt>
                <c:pt idx="5">
                  <c:v>2539</c:v>
                </c:pt>
                <c:pt idx="6">
                  <c:v>2671</c:v>
                </c:pt>
                <c:pt idx="7">
                  <c:v>4520</c:v>
                </c:pt>
                <c:pt idx="8">
                  <c:v>7608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13-3BAC-4CCA-A0EF-D86EFE6C987E}"/>
            </c:ext>
          </c:extLst>
        </c:ser>
        <c:ser>
          <c:idx val="2"/>
          <c:order val="2"/>
          <c:spPr>
            <a:ln w="19050" cmpd="sng" algn="ctr">
              <a:solidFill>
                <a:schemeClr val="accent4"/>
              </a:solidFill>
              <a:prstDash val="solid"/>
            </a:ln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4-3BAC-4CCA-A0EF-D86EFE6C987E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5-3BAC-4CCA-A0EF-D86EFE6C987E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6-3BAC-4CCA-A0EF-D86EFE6C987E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7-3BAC-4CCA-A0EF-D86EFE6C987E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8-3BAC-4CCA-A0EF-D86EFE6C987E}"/>
              </c:ext>
            </c:extLst>
          </c:dPt>
          <c:dPt>
            <c:idx val="5"/>
            <c:marker>
              <c:symbol val="circle"/>
              <c:size val="5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9-3BAC-4CCA-A0EF-D86EFE6C987E}"/>
              </c:ext>
            </c:extLst>
          </c:dPt>
          <c:dPt>
            <c:idx val="6"/>
            <c:marker>
              <c:symbol val="circle"/>
              <c:size val="5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A-3BAC-4CCA-A0EF-D86EFE6C987E}"/>
              </c:ext>
            </c:extLst>
          </c:dPt>
          <c:dPt>
            <c:idx val="7"/>
            <c:marker>
              <c:symbol val="circle"/>
              <c:size val="5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B-3BAC-4CCA-A0EF-D86EFE6C987E}"/>
              </c:ext>
            </c:extLst>
          </c:dPt>
          <c:dPt>
            <c:idx val="8"/>
            <c:marker>
              <c:symbol val="circle"/>
              <c:size val="5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C-3BAC-4CCA-A0EF-D86EFE6C987E}"/>
              </c:ext>
            </c:extLst>
          </c:dPt>
          <c:xVal>
            <c:numRef>
              <c:f>Sheet1!$A$1:$I$1</c:f>
              <c:numCache>
                <c:formatCode>General</c:formatCode>
                <c:ptCount val="9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  <c:pt idx="3">
                  <c:v>2025</c:v>
                </c:pt>
                <c:pt idx="4">
                  <c:v>2026</c:v>
                </c:pt>
                <c:pt idx="5">
                  <c:v>2027</c:v>
                </c:pt>
                <c:pt idx="6">
                  <c:v>2028</c:v>
                </c:pt>
                <c:pt idx="7">
                  <c:v>2029</c:v>
                </c:pt>
                <c:pt idx="8">
                  <c:v>2030</c:v>
                </c:pt>
              </c:numCache>
            </c:numRef>
          </c:xVal>
          <c:yVal>
            <c:numRef>
              <c:f>Sheet1!$A$4:$I$4</c:f>
              <c:numCache>
                <c:formatCode>General</c:formatCode>
                <c:ptCount val="9"/>
                <c:pt idx="0">
                  <c:v>240</c:v>
                </c:pt>
                <c:pt idx="1">
                  <c:v>480</c:v>
                </c:pt>
                <c:pt idx="2">
                  <c:v>1000</c:v>
                </c:pt>
                <c:pt idx="3">
                  <c:v>2000</c:v>
                </c:pt>
                <c:pt idx="4">
                  <c:v>5071</c:v>
                </c:pt>
                <c:pt idx="5">
                  <c:v>6019</c:v>
                </c:pt>
                <c:pt idx="6">
                  <c:v>6488</c:v>
                </c:pt>
                <c:pt idx="7">
                  <c:v>9454</c:v>
                </c:pt>
                <c:pt idx="8">
                  <c:v>13713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1D-3BAC-4CCA-A0EF-D86EFE6C987E}"/>
            </c:ext>
          </c:extLst>
        </c:ser>
        <c:ser>
          <c:idx val="3"/>
          <c:order val="3"/>
          <c:spPr>
            <a:ln w="19050" cmpd="sng" algn="ctr">
              <a:solidFill>
                <a:srgbClr val="D1227C"/>
              </a:solidFill>
              <a:prstDash val="solid"/>
            </a:ln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rgbClr val="D1227C"/>
                </a:solidFill>
                <a:ln w="9525" cmpd="sng" algn="ctr">
                  <a:solidFill>
                    <a:srgbClr val="D1227C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E-3BAC-4CCA-A0EF-D86EFE6C987E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rgbClr val="D1227C"/>
                </a:solidFill>
                <a:ln w="9525" cmpd="sng" algn="ctr">
                  <a:solidFill>
                    <a:srgbClr val="D1227C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F-3BAC-4CCA-A0EF-D86EFE6C987E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rgbClr val="D1227C"/>
                </a:solidFill>
                <a:ln w="9525" cmpd="sng" algn="ctr">
                  <a:solidFill>
                    <a:srgbClr val="D1227C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0-3BAC-4CCA-A0EF-D86EFE6C987E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rgbClr val="D1227C"/>
                </a:solidFill>
                <a:ln w="9525" cmpd="sng" algn="ctr">
                  <a:solidFill>
                    <a:srgbClr val="D1227C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1-3BAC-4CCA-A0EF-D86EFE6C987E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rgbClr val="D1227C"/>
                </a:solidFill>
                <a:ln w="9525" cmpd="sng" algn="ctr">
                  <a:solidFill>
                    <a:srgbClr val="D1227C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2-3BAC-4CCA-A0EF-D86EFE6C987E}"/>
              </c:ext>
            </c:extLst>
          </c:dPt>
          <c:dPt>
            <c:idx val="5"/>
            <c:marker>
              <c:symbol val="circle"/>
              <c:size val="5"/>
              <c:spPr>
                <a:solidFill>
                  <a:srgbClr val="D1227C"/>
                </a:solidFill>
                <a:ln w="9525" cmpd="sng" algn="ctr">
                  <a:solidFill>
                    <a:srgbClr val="D1227C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3-3BAC-4CCA-A0EF-D86EFE6C987E}"/>
              </c:ext>
            </c:extLst>
          </c:dPt>
          <c:dPt>
            <c:idx val="6"/>
            <c:marker>
              <c:symbol val="circle"/>
              <c:size val="5"/>
              <c:spPr>
                <a:solidFill>
                  <a:srgbClr val="D1227C"/>
                </a:solidFill>
                <a:ln w="9525" cmpd="sng" algn="ctr">
                  <a:solidFill>
                    <a:srgbClr val="D1227C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4-3BAC-4CCA-A0EF-D86EFE6C987E}"/>
              </c:ext>
            </c:extLst>
          </c:dPt>
          <c:dPt>
            <c:idx val="7"/>
            <c:marker>
              <c:symbol val="circle"/>
              <c:size val="5"/>
              <c:spPr>
                <a:solidFill>
                  <a:srgbClr val="D1227C"/>
                </a:solidFill>
                <a:ln w="9525" cmpd="sng" algn="ctr">
                  <a:solidFill>
                    <a:srgbClr val="D1227C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5-3BAC-4CCA-A0EF-D86EFE6C987E}"/>
              </c:ext>
            </c:extLst>
          </c:dPt>
          <c:dPt>
            <c:idx val="8"/>
            <c:marker>
              <c:symbol val="circle"/>
              <c:size val="5"/>
              <c:spPr>
                <a:solidFill>
                  <a:srgbClr val="D1227C"/>
                </a:solidFill>
                <a:ln w="9525" cmpd="sng" algn="ctr">
                  <a:solidFill>
                    <a:srgbClr val="D1227C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6-3BAC-4CCA-A0EF-D86EFE6C987E}"/>
              </c:ext>
            </c:extLst>
          </c:dPt>
          <c:xVal>
            <c:numRef>
              <c:f>Sheet1!$A$1:$I$1</c:f>
              <c:numCache>
                <c:formatCode>General</c:formatCode>
                <c:ptCount val="9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  <c:pt idx="3">
                  <c:v>2025</c:v>
                </c:pt>
                <c:pt idx="4">
                  <c:v>2026</c:v>
                </c:pt>
                <c:pt idx="5">
                  <c:v>2027</c:v>
                </c:pt>
                <c:pt idx="6">
                  <c:v>2028</c:v>
                </c:pt>
                <c:pt idx="7">
                  <c:v>2029</c:v>
                </c:pt>
                <c:pt idx="8">
                  <c:v>2030</c:v>
                </c:pt>
              </c:numCache>
            </c:numRef>
          </c:xVal>
          <c:yVal>
            <c:numRef>
              <c:f>Sheet1!$A$5:$I$5</c:f>
              <c:numCache>
                <c:formatCode>General</c:formatCode>
                <c:ptCount val="9"/>
                <c:pt idx="0">
                  <c:v>240</c:v>
                </c:pt>
                <c:pt idx="1">
                  <c:v>480</c:v>
                </c:pt>
                <c:pt idx="2">
                  <c:v>1000</c:v>
                </c:pt>
                <c:pt idx="3">
                  <c:v>2000</c:v>
                </c:pt>
                <c:pt idx="4">
                  <c:v>6920</c:v>
                </c:pt>
                <c:pt idx="5">
                  <c:v>7868</c:v>
                </c:pt>
                <c:pt idx="6">
                  <c:v>8468</c:v>
                </c:pt>
                <c:pt idx="7">
                  <c:v>12011</c:v>
                </c:pt>
                <c:pt idx="8">
                  <c:v>16973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27-3BAC-4CCA-A0EF-D86EFE6C98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"/>
        <c:axId val="5"/>
      </c:scatterChart>
      <c:valAx>
        <c:axId val="4"/>
        <c:scaling>
          <c:orientation val="minMax"/>
          <c:max val="2030"/>
          <c:min val="2022"/>
        </c:scaling>
        <c:delete val="0"/>
        <c:axPos val="b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"/>
        <c:crosses val="min"/>
        <c:crossBetween val="midCat"/>
        <c:majorUnit val="1"/>
      </c:valAx>
      <c:valAx>
        <c:axId val="5"/>
        <c:scaling>
          <c:orientation val="minMax"/>
          <c:max val="16973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"/>
        <c:crosses val="min"/>
        <c:crossBetween val="midCat"/>
      </c:valAx>
    </c:plotArea>
    <c:plotVisOnly val="0"/>
    <c:dispBlanksAs val="gap"/>
    <c:showDLblsOverMax val="1"/>
  </c:chart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339851652056642"/>
          <c:y val="7.3872087258304409E-2"/>
          <c:w val="0.8590694538098449"/>
          <c:h val="0.85225582548339118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4A8C-4DED-81A0-DA0E70BE2D68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A8C-4DED-81A0-DA0E70BE2D68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A8C-4DED-81A0-DA0E70BE2D68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A8C-4DED-81A0-DA0E70BE2D6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45</c:v>
                </c:pt>
                <c:pt idx="1">
                  <c:v>35</c:v>
                </c:pt>
                <c:pt idx="2">
                  <c:v>30</c:v>
                </c:pt>
                <c:pt idx="3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A8C-4DED-81A0-DA0E70BE2D68}"/>
            </c:ext>
          </c:extLst>
        </c:ser>
        <c:ser>
          <c:idx val="1"/>
          <c:order val="1"/>
          <c:spPr>
            <a:solidFill>
              <a:srgbClr val="80808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4.9578582052553293E-4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4A8C-4DED-81A0-DA0E70BE2D68}"/>
                </c:ext>
              </c:extLst>
            </c:dLbl>
            <c:dLbl>
              <c:idx val="1"/>
              <c:layout>
                <c:manualLayout>
                  <c:x val="0"/>
                  <c:y val="-4.9578582052553293E-4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4A8C-4DED-81A0-DA0E70BE2D68}"/>
                </c:ext>
              </c:extLst>
            </c:dLbl>
            <c:dLbl>
              <c:idx val="2"/>
              <c:layout>
                <c:manualLayout>
                  <c:x val="0"/>
                  <c:y val="-4.9578582052553293E-4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4A8C-4DED-81A0-DA0E70BE2D68}"/>
                </c:ext>
              </c:extLst>
            </c:dLbl>
            <c:dLbl>
              <c:idx val="3"/>
              <c:layout>
                <c:manualLayout>
                  <c:x val="0"/>
                  <c:y val="-4.9578582052553293E-4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4A8C-4DED-81A0-DA0E70BE2D6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0">
                  <c:v>49.999999999999993</c:v>
                </c:pt>
                <c:pt idx="1">
                  <c:v>65</c:v>
                </c:pt>
                <c:pt idx="2">
                  <c:v>50</c:v>
                </c:pt>
                <c:pt idx="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4A8C-4DED-81A0-DA0E70BE2D68}"/>
            </c:ext>
          </c:extLst>
        </c:ser>
        <c:ser>
          <c:idx val="2"/>
          <c:order val="2"/>
          <c:spPr>
            <a:solidFill>
              <a:srgbClr val="D6D7D9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4A8C-4DED-81A0-DA0E70BE2D68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4A8C-4DED-81A0-DA0E70BE2D68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4A8C-4DED-81A0-DA0E70BE2D6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Sheet1!$A$3:$D$3</c:f>
              <c:numCache>
                <c:formatCode>General</c:formatCode>
                <c:ptCount val="4"/>
                <c:pt idx="0">
                  <c:v>5.0000000000000044</c:v>
                </c:pt>
                <c:pt idx="1">
                  <c:v>0</c:v>
                </c:pt>
                <c:pt idx="2">
                  <c:v>19.999999999999996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4A8C-4DED-81A0-DA0E70BE2D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006249664"/>
        <c:axId val="1"/>
      </c:barChart>
      <c:catAx>
        <c:axId val="100624966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&quot;%&quot;;&quot;-&quot;#,##0&quot;%&quot;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06249664"/>
        <c:crosses val="min"/>
        <c:crossBetween val="between"/>
        <c:majorUnit val="10"/>
      </c:valAx>
    </c:plotArea>
    <c:plotVisOnly val="0"/>
    <c:dispBlanksAs val="gap"/>
    <c:showDLblsOverMax val="1"/>
  </c:chart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6557711950970377E-2"/>
          <c:y val="8.7934560327198361E-2"/>
          <c:w val="0.94688457609805921"/>
          <c:h val="0.85112474437627816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folHlink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453A-4E76-804E-C03DDC7F9E4A}"/>
              </c:ext>
            </c:extLst>
          </c:dPt>
          <c:dLbls>
            <c:dLbl>
              <c:idx val="0"/>
              <c:layout>
                <c:manualLayout>
                  <c:x val="0"/>
                  <c:y val="-0.13742331288343559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453A-4E76-804E-C03DDC7F9E4A}"/>
                </c:ext>
              </c:extLst>
            </c:dLbl>
            <c:dLbl>
              <c:idx val="1"/>
              <c:layout>
                <c:manualLayout>
                  <c:x val="0"/>
                  <c:y val="-0.26666666666666666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53A-4E76-804E-C03DDC7F9E4A}"/>
                </c:ext>
              </c:extLst>
            </c:dLbl>
            <c:dLbl>
              <c:idx val="2"/>
              <c:layout>
                <c:manualLayout>
                  <c:x val="0"/>
                  <c:y val="-0.33865030674846625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53A-4E76-804E-C03DDC7F9E4A}"/>
                </c:ext>
              </c:extLst>
            </c:dLbl>
            <c:dLbl>
              <c:idx val="3"/>
              <c:layout>
                <c:manualLayout>
                  <c:x val="0"/>
                  <c:y val="-0.36319018404907977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53A-4E76-804E-C03DDC7F9E4A}"/>
                </c:ext>
              </c:extLst>
            </c:dLbl>
            <c:dLbl>
              <c:idx val="4"/>
              <c:layout>
                <c:manualLayout>
                  <c:x val="0"/>
                  <c:y val="-0.37341513292433537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53A-4E76-804E-C03DDC7F9E4A}"/>
                </c:ext>
              </c:extLst>
            </c:dLbl>
            <c:dLbl>
              <c:idx val="5"/>
              <c:layout>
                <c:manualLayout>
                  <c:x val="0"/>
                  <c:y val="-0.4531697341513292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453A-4E76-804E-C03DDC7F9E4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Sheet1!$A$1:$F$1</c:f>
              <c:numCache>
                <c:formatCode>General</c:formatCode>
                <c:ptCount val="6"/>
                <c:pt idx="0">
                  <c:v>89.111999999999995</c:v>
                </c:pt>
                <c:pt idx="1">
                  <c:v>193.61999999999998</c:v>
                </c:pt>
                <c:pt idx="2">
                  <c:v>252</c:v>
                </c:pt>
                <c:pt idx="3">
                  <c:v>272.02</c:v>
                </c:pt>
                <c:pt idx="4">
                  <c:v>280.56</c:v>
                </c:pt>
                <c:pt idx="5">
                  <c:v>344.82000000000005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53A-4E76-804E-C03DDC7F9E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006255904"/>
        <c:axId val="1"/>
      </c:barChart>
      <c:catAx>
        <c:axId val="100625590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44.8200000000000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100625590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2500000000000001E-2"/>
          <c:y val="0.19670631290027446"/>
          <c:w val="0.97499999999999998"/>
          <c:h val="0.6669716376944190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39524245196706315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167-B447-87B8-408B4E7B28A4}"/>
                </c:ext>
              </c:extLst>
            </c:dLbl>
            <c:dLbl>
              <c:idx val="1"/>
              <c:layout>
                <c:manualLayout>
                  <c:x val="0"/>
                  <c:y val="-0.2881976212259835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167-B447-87B8-408B4E7B28A4}"/>
                </c:ext>
              </c:extLst>
            </c:dLbl>
            <c:dLbl>
              <c:idx val="2"/>
              <c:layout>
                <c:manualLayout>
                  <c:x val="0"/>
                  <c:y val="-0.2122598353156450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B167-B447-87B8-408B4E7B28A4}"/>
                </c:ext>
              </c:extLst>
            </c:dLbl>
            <c:dLbl>
              <c:idx val="3"/>
              <c:layout>
                <c:manualLayout>
                  <c:x val="0"/>
                  <c:y val="-0.19487648673376029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B167-B447-87B8-408B4E7B28A4}"/>
                </c:ext>
              </c:extLst>
            </c:dLbl>
            <c:dLbl>
              <c:idx val="4"/>
              <c:layout>
                <c:manualLayout>
                  <c:x val="0"/>
                  <c:y val="-0.17749313815187556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B167-B447-87B8-408B4E7B28A4}"/>
                </c:ext>
              </c:extLst>
            </c:dLbl>
            <c:dLbl>
              <c:idx val="5"/>
              <c:layout>
                <c:manualLayout>
                  <c:x val="0"/>
                  <c:y val="-0.1445562671546203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B167-B447-87B8-408B4E7B28A4}"/>
                </c:ext>
              </c:extLst>
            </c:dLbl>
            <c:dLbl>
              <c:idx val="6"/>
              <c:layout>
                <c:manualLayout>
                  <c:x val="0"/>
                  <c:y val="-0.1372369624885636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B167-B447-87B8-408B4E7B28A4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Sheet1!$A$1:$G$1</c:f>
              <c:numCache>
                <c:formatCode>General</c:formatCode>
                <c:ptCount val="7"/>
                <c:pt idx="0">
                  <c:v>22.093431682472776</c:v>
                </c:pt>
                <c:pt idx="1">
                  <c:v>15</c:v>
                </c:pt>
                <c:pt idx="2">
                  <c:v>10</c:v>
                </c:pt>
                <c:pt idx="3">
                  <c:v>8.8373726729891118</c:v>
                </c:pt>
                <c:pt idx="4">
                  <c:v>7.7327010888654719</c:v>
                </c:pt>
                <c:pt idx="5">
                  <c:v>5.523357920618194</c:v>
                </c:pt>
                <c:pt idx="6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B167-B447-87B8-408B4E7B28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316761056"/>
        <c:axId val="1"/>
      </c:barChart>
      <c:catAx>
        <c:axId val="31676105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2.093431682472776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31676105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798396334478808"/>
          <c:y val="6.7632850241545889E-2"/>
          <c:w val="0.86712485681557849"/>
          <c:h val="0.8647342995169081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9D68-4667-A90A-E03C066B1E8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</c:f>
              <c:numCache>
                <c:formatCode>General</c:formatCode>
                <c:ptCount val="1"/>
                <c:pt idx="0">
                  <c:v>73.80952380952381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D68-4667-A90A-E03C066B1E8C}"/>
            </c:ext>
          </c:extLst>
        </c:ser>
        <c:ser>
          <c:idx val="1"/>
          <c:order val="1"/>
          <c:spPr>
            <a:solidFill>
              <a:schemeClr val="accent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9D68-4667-A90A-E03C066B1E8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</c:f>
              <c:numCache>
                <c:formatCode>General</c:formatCode>
                <c:ptCount val="1"/>
                <c:pt idx="0">
                  <c:v>4.7619047619047672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D68-4667-A90A-E03C066B1E8C}"/>
            </c:ext>
          </c:extLst>
        </c:ser>
        <c:ser>
          <c:idx val="2"/>
          <c:order val="2"/>
          <c:spPr>
            <a:solidFill>
              <a:schemeClr val="tx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9D68-4667-A90A-E03C066B1E8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</c:f>
              <c:numCache>
                <c:formatCode>General</c:formatCode>
                <c:ptCount val="1"/>
                <c:pt idx="0">
                  <c:v>4.7619047619047672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D68-4667-A90A-E03C066B1E8C}"/>
            </c:ext>
          </c:extLst>
        </c:ser>
        <c:ser>
          <c:idx val="3"/>
          <c:order val="3"/>
          <c:spPr>
            <a:pattFill prst="ltDnDiag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</c:spPr>
          <c:invertIfNegative val="0"/>
          <c:val>
            <c:numRef>
              <c:f>Sheet1!$A$4</c:f>
              <c:numCache>
                <c:formatCode>General</c:formatCode>
                <c:ptCount val="1"/>
                <c:pt idx="0">
                  <c:v>16.666666666666675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9D68-4667-A90A-E03C066B1E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859789071"/>
        <c:axId val="1"/>
      </c:barChart>
      <c:catAx>
        <c:axId val="85978907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&quot;%&quot;;&quot;-&quot;#,##0&quot;%&quot;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59789071"/>
        <c:crosses val="min"/>
        <c:crossBetween val="between"/>
        <c:majorUnit val="10"/>
      </c:valAx>
    </c:plotArea>
    <c:plotVisOnly val="0"/>
    <c:dispBlanksAs val="gap"/>
    <c:showDLblsOverMax val="1"/>
  </c:chart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798396334478808"/>
          <c:y val="6.7632850241545889E-2"/>
          <c:w val="0.86712485681557849"/>
          <c:h val="0.8647342995169081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&quot;~&quot;#,##0&quot;%&quot;;&quot;-&quot;&quot;~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738E-472D-9827-E9E3E2ED3F2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</c:f>
              <c:numCache>
                <c:formatCode>General</c:formatCode>
                <c:ptCount val="1"/>
                <c:pt idx="0">
                  <c:v>41.666666666666671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38E-472D-9827-E9E3E2ED3F27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&quot;~&quot;#,##0&quot;%&quot;;&quot;-&quot;&quot;~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738E-472D-9827-E9E3E2ED3F2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</c:f>
              <c:numCache>
                <c:formatCode>General</c:formatCode>
                <c:ptCount val="1"/>
                <c:pt idx="0">
                  <c:v>23.000000000000004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38E-472D-9827-E9E3E2ED3F27}"/>
            </c:ext>
          </c:extLst>
        </c:ser>
        <c:ser>
          <c:idx val="2"/>
          <c:order val="2"/>
          <c:spPr>
            <a:solidFill>
              <a:schemeClr val="accent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&quot;~&quot;#,##0&quot;%&quot;;&quot;-&quot;&quot;~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738E-472D-9827-E9E3E2ED3F2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</c:f>
              <c:numCache>
                <c:formatCode>General</c:formatCode>
                <c:ptCount val="1"/>
                <c:pt idx="0">
                  <c:v>15.500000000000004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38E-472D-9827-E9E3E2ED3F27}"/>
            </c:ext>
          </c:extLst>
        </c:ser>
        <c:ser>
          <c:idx val="3"/>
          <c:order val="3"/>
          <c:spPr>
            <a:pattFill prst="ltDnDiag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</c:spPr>
          <c:invertIfNegative val="0"/>
          <c:val>
            <c:numRef>
              <c:f>Sheet1!$A$4</c:f>
              <c:numCache>
                <c:formatCode>General</c:formatCode>
                <c:ptCount val="1"/>
                <c:pt idx="0">
                  <c:v>19.833333333333325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38E-472D-9827-E9E3E2ED3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644309135"/>
        <c:axId val="1"/>
      </c:barChart>
      <c:catAx>
        <c:axId val="64430913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&quot;%&quot;;&quot;-&quot;#,##0&quot;%&quot;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44309135"/>
        <c:crosses val="min"/>
        <c:crossBetween val="between"/>
        <c:majorUnit val="10"/>
      </c:valAx>
    </c:plotArea>
    <c:plotVisOnly val="0"/>
    <c:dispBlanksAs val="gap"/>
    <c:showDLblsOverMax val="1"/>
  </c:chart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6395939086294416E-2"/>
          <c:y val="2.3518769787426504E-2"/>
          <c:w val="0.94720812182741121"/>
          <c:h val="0.95296246042514698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D9FE-4983-88C1-B2D98685A85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D9FE-4983-88C1-B2D98685A858}"/>
              </c:ext>
            </c:extLst>
          </c:dPt>
          <c:val>
            <c:numRef>
              <c:f>Sheet1!$A$1:$D$1</c:f>
              <c:numCache>
                <c:formatCode>General</c:formatCode>
                <c:ptCount val="4"/>
                <c:pt idx="0">
                  <c:v>114</c:v>
                </c:pt>
                <c:pt idx="1">
                  <c:v>114</c:v>
                </c:pt>
                <c:pt idx="2">
                  <c:v>157</c:v>
                </c:pt>
                <c:pt idx="3">
                  <c:v>224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9FE-4983-88C1-B2D98685A858}"/>
            </c:ext>
          </c:extLst>
        </c:ser>
        <c:ser>
          <c:idx val="1"/>
          <c:order val="1"/>
          <c:spPr>
            <a:solidFill>
              <a:schemeClr val="accent1"/>
            </a:solidFill>
            <a:ln>
              <a:noFill/>
            </a:ln>
          </c:spPr>
          <c:invertIfNegative val="0"/>
          <c:val>
            <c:numRef>
              <c:f>Sheet1!$A$2:$D$2</c:f>
              <c:numCache>
                <c:formatCode>General</c:formatCode>
                <c:ptCount val="4"/>
                <c:pt idx="1">
                  <c:v>43</c:v>
                </c:pt>
                <c:pt idx="2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9FE-4983-88C1-B2D98685A8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72223120"/>
        <c:axId val="1"/>
      </c:barChart>
      <c:catAx>
        <c:axId val="77222312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24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77222312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6395939086294416E-2"/>
          <c:y val="2.3518769787426504E-2"/>
          <c:w val="0.94720812182741121"/>
          <c:h val="0.95296246042514698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C6B-4B4E-887E-3DD8D62B9257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EC6B-4B4E-887E-3DD8D62B9257}"/>
              </c:ext>
            </c:extLst>
          </c:dPt>
          <c:val>
            <c:numRef>
              <c:f>Sheet1!$A$1:$D$1</c:f>
              <c:numCache>
                <c:formatCode>General</c:formatCode>
                <c:ptCount val="4"/>
                <c:pt idx="0">
                  <c:v>119</c:v>
                </c:pt>
                <c:pt idx="1">
                  <c:v>119</c:v>
                </c:pt>
                <c:pt idx="2">
                  <c:v>153</c:v>
                </c:pt>
                <c:pt idx="3">
                  <c:v>153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C6B-4B4E-887E-3DD8D62B9257}"/>
            </c:ext>
          </c:extLst>
        </c:ser>
        <c:ser>
          <c:idx val="1"/>
          <c:order val="1"/>
          <c:spPr>
            <a:solidFill>
              <a:schemeClr val="accent4"/>
            </a:solidFill>
            <a:ln>
              <a:noFill/>
            </a:ln>
          </c:spPr>
          <c:invertIfNegative val="0"/>
          <c:val>
            <c:numRef>
              <c:f>Sheet1!$A$2:$D$2</c:f>
              <c:numCache>
                <c:formatCode>General</c:formatCode>
                <c:ptCount val="4"/>
                <c:pt idx="1">
                  <c:v>59</c:v>
                </c:pt>
                <c:pt idx="2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C6B-4B4E-887E-3DD8D62B92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72232720"/>
        <c:axId val="1"/>
      </c:barChart>
      <c:catAx>
        <c:axId val="77223272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24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77223272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414113277623027E-2"/>
          <c:y val="5.8774834437086095E-2"/>
          <c:w val="0.95171773444753949"/>
          <c:h val="0.88245033112582782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7D7E-4456-BEBD-4D7BC98FB7E4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7D7E-4456-BEBD-4D7BC98FB7E4}"/>
              </c:ext>
            </c:extLst>
          </c:dPt>
          <c:val>
            <c:numRef>
              <c:f>Sheet1!$A$1:$F$1</c:f>
              <c:numCache>
                <c:formatCode>General</c:formatCode>
                <c:ptCount val="6"/>
                <c:pt idx="0">
                  <c:v>102</c:v>
                </c:pt>
                <c:pt idx="1">
                  <c:v>102</c:v>
                </c:pt>
                <c:pt idx="2">
                  <c:v>104</c:v>
                </c:pt>
                <c:pt idx="3">
                  <c:v>104</c:v>
                </c:pt>
                <c:pt idx="4">
                  <c:v>114</c:v>
                </c:pt>
                <c:pt idx="5">
                  <c:v>214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D7E-4456-BEBD-4D7BC98FB7E4}"/>
            </c:ext>
          </c:extLst>
        </c:ser>
        <c:ser>
          <c:idx val="1"/>
          <c:order val="1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3"/>
              <c:layout>
                <c:manualLayout>
                  <c:x val="0"/>
                  <c:y val="0"/>
                </c:manualLayout>
              </c:layout>
              <c:numFmt formatCode="0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7D7E-4456-BEBD-4D7BC98FB7E4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Sheet1!$A$2:$F$2</c:f>
              <c:numCache>
                <c:formatCode>General</c:formatCode>
                <c:ptCount val="6"/>
                <c:pt idx="1">
                  <c:v>2</c:v>
                </c:pt>
                <c:pt idx="2">
                  <c:v>0</c:v>
                </c:pt>
                <c:pt idx="3">
                  <c:v>10</c:v>
                </c:pt>
                <c:pt idx="4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D7E-4456-BEBD-4D7BC98FB7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06681727"/>
        <c:axId val="1"/>
      </c:barChart>
      <c:catAx>
        <c:axId val="10668172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1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0668172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5477707006369428E-2"/>
          <c:y val="2.3255813953488372E-2"/>
          <c:w val="0.94904458598726116"/>
          <c:h val="0.95348837209302328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5C4D-4A37-8B77-C66979F67C3A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5C4D-4A37-8B77-C66979F67C3A}"/>
              </c:ext>
            </c:extLst>
          </c:dPt>
          <c:val>
            <c:numRef>
              <c:f>Sheet1!$A$1:$F$1</c:f>
              <c:numCache>
                <c:formatCode>General</c:formatCode>
                <c:ptCount val="6"/>
                <c:pt idx="0">
                  <c:v>74</c:v>
                </c:pt>
                <c:pt idx="1">
                  <c:v>74</c:v>
                </c:pt>
                <c:pt idx="2">
                  <c:v>74</c:v>
                </c:pt>
                <c:pt idx="3">
                  <c:v>160</c:v>
                </c:pt>
                <c:pt idx="4">
                  <c:v>160</c:v>
                </c:pt>
                <c:pt idx="5">
                  <c:v>204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C4D-4A37-8B77-C66979F67C3A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invertIfNegative val="0"/>
          <c:val>
            <c:numRef>
              <c:f>Sheet1!$A$2:$F$2</c:f>
              <c:numCache>
                <c:formatCode>General</c:formatCode>
                <c:ptCount val="6"/>
                <c:pt idx="1">
                  <c:v>0</c:v>
                </c:pt>
                <c:pt idx="2">
                  <c:v>86</c:v>
                </c:pt>
                <c:pt idx="3">
                  <c:v>0</c:v>
                </c:pt>
                <c:pt idx="4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C4D-4A37-8B77-C66979F67C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06667167"/>
        <c:axId val="1"/>
      </c:barChart>
      <c:catAx>
        <c:axId val="10666716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1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0666716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9749335358906189E-2"/>
          <c:y val="7.7680525164113792E-2"/>
          <c:w val="0.96050132928218757"/>
          <c:h val="0.84463894967177244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Sheet1!$A$1:$G$1</c:f>
              <c:numCache>
                <c:formatCode>General</c:formatCode>
                <c:ptCount val="7"/>
                <c:pt idx="0">
                  <c:v>13.975322924059626</c:v>
                </c:pt>
                <c:pt idx="1">
                  <c:v>16.555322924059624</c:v>
                </c:pt>
                <c:pt idx="2">
                  <c:v>18.965322924059635</c:v>
                </c:pt>
                <c:pt idx="3">
                  <c:v>18.995322924059636</c:v>
                </c:pt>
                <c:pt idx="4">
                  <c:v>2.5553229240596238</c:v>
                </c:pt>
                <c:pt idx="5">
                  <c:v>10.59532292405963</c:v>
                </c:pt>
                <c:pt idx="6">
                  <c:v>14.225322924059626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C-4EE6-9851-02000EB36CC8}"/>
            </c:ext>
          </c:extLst>
        </c:ser>
        <c:ser>
          <c:idx val="1"/>
          <c:order val="1"/>
          <c:spPr>
            <a:solidFill>
              <a:schemeClr val="bg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AD6C-4EE6-9851-02000EB36CC8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AD6C-4EE6-9851-02000EB36CC8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D6C-4EE6-9851-02000EB36CC8}"/>
                </c:ext>
              </c:extLst>
            </c:dLbl>
            <c:dLbl>
              <c:idx val="3"/>
              <c:layout>
                <c:manualLayout>
                  <c:x val="0"/>
                  <c:y val="-5.4704595185995622E-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AD6C-4EE6-9851-02000EB36CC8}"/>
                </c:ext>
              </c:extLst>
            </c:dLbl>
            <c:dLbl>
              <c:idx val="4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D6C-4EE6-9851-02000EB36CC8}"/>
                </c:ext>
              </c:extLst>
            </c:dLbl>
            <c:dLbl>
              <c:idx val="5"/>
              <c:layout>
                <c:manualLayout>
                  <c:x val="0"/>
                  <c:y val="-5.4704595185995622E-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AD6C-4EE6-9851-02000EB36CC8}"/>
                </c:ext>
              </c:extLst>
            </c:dLbl>
            <c:dLbl>
              <c:idx val="6"/>
              <c:layout>
                <c:manualLayout>
                  <c:x val="0"/>
                  <c:y val="-5.4704595185995622E-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AD6C-4EE6-9851-02000EB36CC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Sheet1!$A$2:$G$2</c:f>
              <c:numCache>
                <c:formatCode>General</c:formatCode>
                <c:ptCount val="7"/>
                <c:pt idx="0">
                  <c:v>4.3299999999999983</c:v>
                </c:pt>
                <c:pt idx="1">
                  <c:v>4.4699999999999989</c:v>
                </c:pt>
                <c:pt idx="2">
                  <c:v>4.8499999999999943</c:v>
                </c:pt>
                <c:pt idx="3">
                  <c:v>4.9399999999999977</c:v>
                </c:pt>
                <c:pt idx="4">
                  <c:v>4.6599999999999966</c:v>
                </c:pt>
                <c:pt idx="5">
                  <c:v>5.3199999999999932</c:v>
                </c:pt>
                <c:pt idx="6">
                  <c:v>5.25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D6C-4EE6-9851-02000EB36CC8}"/>
            </c:ext>
          </c:extLst>
        </c:ser>
        <c:ser>
          <c:idx val="2"/>
          <c:order val="2"/>
          <c:spPr>
            <a:solidFill>
              <a:schemeClr val="accent6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AD6C-4EE6-9851-02000EB36CC8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AD6C-4EE6-9851-02000EB36CC8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AD6C-4EE6-9851-02000EB36CC8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AD6C-4EE6-9851-02000EB36CC8}"/>
                </c:ext>
              </c:extLst>
            </c:dLbl>
            <c:dLbl>
              <c:idx val="4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D-AD6C-4EE6-9851-02000EB36CC8}"/>
                </c:ext>
              </c:extLst>
            </c:dLbl>
            <c:dLbl>
              <c:idx val="5"/>
              <c:layout>
                <c:manualLayout>
                  <c:x val="0"/>
                  <c:y val="0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AD6C-4EE6-9851-02000EB36CC8}"/>
                </c:ext>
              </c:extLst>
            </c:dLbl>
            <c:dLbl>
              <c:idx val="6"/>
              <c:layout>
                <c:manualLayout>
                  <c:x val="0"/>
                  <c:y val="-5.4704595185995622E-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AD6C-4EE6-9851-02000EB36CC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Sheet1!$A$3:$G$3</c:f>
              <c:numCache>
                <c:formatCode>General</c:formatCode>
                <c:ptCount val="7"/>
                <c:pt idx="0">
                  <c:v>3.3299999999999983</c:v>
                </c:pt>
                <c:pt idx="1">
                  <c:v>3.4099999999999966</c:v>
                </c:pt>
                <c:pt idx="2">
                  <c:v>3.6500000000000057</c:v>
                </c:pt>
                <c:pt idx="3">
                  <c:v>3.9000000000000057</c:v>
                </c:pt>
                <c:pt idx="4">
                  <c:v>3.730000000000004</c:v>
                </c:pt>
                <c:pt idx="5">
                  <c:v>3.980000000000004</c:v>
                </c:pt>
                <c:pt idx="6">
                  <c:v>4.1800000000000068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AD6C-4EE6-9851-02000EB36CC8}"/>
            </c:ext>
          </c:extLst>
        </c:ser>
        <c:ser>
          <c:idx val="3"/>
          <c:order val="3"/>
          <c:spPr>
            <a:solidFill>
              <a:schemeClr val="accent1"/>
            </a:solidFill>
            <a:ln>
              <a:noFill/>
            </a:ln>
          </c:spPr>
          <c:invertIfNegative val="0"/>
          <c:dLbls>
            <c:dLbl>
              <c:idx val="5"/>
              <c:layout>
                <c:manualLayout>
                  <c:x val="0"/>
                  <c:y val="-5.4704595185995622E-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1-AD6C-4EE6-9851-02000EB36CC8}"/>
                </c:ext>
              </c:extLst>
            </c:dLbl>
            <c:dLbl>
              <c:idx val="6"/>
              <c:layout>
                <c:manualLayout>
                  <c:x val="0"/>
                  <c:y val="-5.4704595185995622E-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2-AD6C-4EE6-9851-02000EB36CC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Sheet1!$A$4:$G$4</c:f>
              <c:numCache>
                <c:formatCode>General</c:formatCode>
                <c:ptCount val="7"/>
                <c:pt idx="0">
                  <c:v>1.1700000000000017</c:v>
                </c:pt>
                <c:pt idx="1">
                  <c:v>1.230000000000004</c:v>
                </c:pt>
                <c:pt idx="2">
                  <c:v>1.3299999999999983</c:v>
                </c:pt>
                <c:pt idx="3">
                  <c:v>1.3900000000000006</c:v>
                </c:pt>
                <c:pt idx="4">
                  <c:v>1.3100000000000023</c:v>
                </c:pt>
                <c:pt idx="5">
                  <c:v>1.5999999999999943</c:v>
                </c:pt>
                <c:pt idx="6">
                  <c:v>1.6500000000000057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3-AD6C-4EE6-9851-02000EB36C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020991392"/>
        <c:axId val="1"/>
      </c:barChart>
      <c:catAx>
        <c:axId val="102099139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9.22532292405964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102099139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4598540145985401E-2"/>
          <c:y val="7.4267782426778242E-2"/>
          <c:w val="0.97080291970802923"/>
          <c:h val="0.85146443514644354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428-1E47-B9C5-9AFB7B30DA16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428-1E47-B9C5-9AFB7B30DA16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B428-1E47-B9C5-9AFB7B30DA16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B428-1E47-B9C5-9AFB7B30DA16}"/>
                </c:ext>
              </c:extLst>
            </c:dLbl>
            <c:dLbl>
              <c:idx val="4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B428-1E47-B9C5-9AFB7B30DA16}"/>
                </c:ext>
              </c:extLst>
            </c:dLbl>
            <c:dLbl>
              <c:idx val="5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B428-1E47-B9C5-9AFB7B30DA16}"/>
                </c:ext>
              </c:extLst>
            </c:dLbl>
            <c:dLbl>
              <c:idx val="6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B428-1E47-B9C5-9AFB7B30DA16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B428-1E47-B9C5-9AFB7B30DA16}"/>
                </c:ext>
              </c:extLst>
            </c:dLbl>
            <c:dLbl>
              <c:idx val="8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B428-1E47-B9C5-9AFB7B30DA16}"/>
                </c:ext>
              </c:extLst>
            </c:dLbl>
            <c:dLbl>
              <c:idx val="9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B428-1E47-B9C5-9AFB7B30DA16}"/>
                </c:ext>
              </c:extLst>
            </c:dLbl>
            <c:dLbl>
              <c:idx val="1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B428-1E47-B9C5-9AFB7B30DA16}"/>
                </c:ext>
              </c:extLst>
            </c:dLbl>
            <c:dLbl>
              <c:idx val="1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B428-1E47-B9C5-9AFB7B30DA16}"/>
                </c:ext>
              </c:extLst>
            </c:dLbl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B428-1E47-B9C5-9AFB7B30DA16}"/>
                </c:ext>
              </c:extLst>
            </c:dLbl>
            <c:dLbl>
              <c:idx val="13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D-B428-1E47-B9C5-9AFB7B30DA16}"/>
                </c:ext>
              </c:extLst>
            </c:dLbl>
            <c:dLbl>
              <c:idx val="14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B428-1E47-B9C5-9AFB7B30DA16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Sheet1!$A$1:$O$1</c:f>
              <c:numCache>
                <c:formatCode>General</c:formatCode>
                <c:ptCount val="15"/>
                <c:pt idx="0">
                  <c:v>13.8</c:v>
                </c:pt>
                <c:pt idx="1">
                  <c:v>14.4</c:v>
                </c:pt>
                <c:pt idx="2">
                  <c:v>15</c:v>
                </c:pt>
                <c:pt idx="3">
                  <c:v>15</c:v>
                </c:pt>
                <c:pt idx="4">
                  <c:v>15</c:v>
                </c:pt>
                <c:pt idx="5">
                  <c:v>15</c:v>
                </c:pt>
                <c:pt idx="6">
                  <c:v>15</c:v>
                </c:pt>
                <c:pt idx="7">
                  <c:v>15</c:v>
                </c:pt>
                <c:pt idx="8">
                  <c:v>15</c:v>
                </c:pt>
                <c:pt idx="9">
                  <c:v>15</c:v>
                </c:pt>
                <c:pt idx="10">
                  <c:v>15</c:v>
                </c:pt>
                <c:pt idx="11">
                  <c:v>15</c:v>
                </c:pt>
                <c:pt idx="12">
                  <c:v>15</c:v>
                </c:pt>
                <c:pt idx="13">
                  <c:v>15</c:v>
                </c:pt>
                <c:pt idx="1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B428-1E47-B9C5-9AFB7B30DA16}"/>
            </c:ext>
          </c:extLst>
        </c:ser>
        <c:ser>
          <c:idx val="1"/>
          <c:order val="1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3.0320044918585063E-2"/>
                  <c:y val="3.1380753138075313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0-B428-1E47-B9C5-9AFB7B30DA16}"/>
                </c:ext>
              </c:extLst>
            </c:dLbl>
            <c:dLbl>
              <c:idx val="1"/>
              <c:layout>
                <c:manualLayout>
                  <c:x val="3.00393037619315E-2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1-B428-1E47-B9C5-9AFB7B30DA16}"/>
                </c:ext>
              </c:extLst>
            </c:dLbl>
            <c:dLbl>
              <c:idx val="1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2-B428-1E47-B9C5-9AFB7B30DA16}"/>
                </c:ext>
              </c:extLst>
            </c:dLbl>
            <c:dLbl>
              <c:idx val="1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3-B428-1E47-B9C5-9AFB7B30DA16}"/>
                </c:ext>
              </c:extLst>
            </c:dLbl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4-B428-1E47-B9C5-9AFB7B30DA16}"/>
                </c:ext>
              </c:extLst>
            </c:dLbl>
            <c:dLbl>
              <c:idx val="13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5-B428-1E47-B9C5-9AFB7B30DA16}"/>
                </c:ext>
              </c:extLst>
            </c:dLbl>
            <c:dLbl>
              <c:idx val="14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6-B428-1E47-B9C5-9AFB7B30DA16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Sheet1!$A$2:$O$2</c:f>
              <c:numCache>
                <c:formatCode>General</c:formatCode>
                <c:ptCount val="15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4.509999999999998</c:v>
                </c:pt>
                <c:pt idx="11">
                  <c:v>4.8599999999999994</c:v>
                </c:pt>
                <c:pt idx="12">
                  <c:v>5.3599999999999994</c:v>
                </c:pt>
                <c:pt idx="13">
                  <c:v>7.120000000000001</c:v>
                </c:pt>
                <c:pt idx="14">
                  <c:v>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7-B428-1E47-B9C5-9AFB7B30DA16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8-B428-1E47-B9C5-9AFB7B30DA16}"/>
                </c:ext>
              </c:extLst>
            </c:dLbl>
            <c:dLbl>
              <c:idx val="2"/>
              <c:layout>
                <c:manualLayout>
                  <c:x val="0"/>
                  <c:y val="-5.2301255230125519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9-B428-1E47-B9C5-9AFB7B30DA16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A-B428-1E47-B9C5-9AFB7B30DA16}"/>
                </c:ext>
              </c:extLst>
            </c:dLbl>
            <c:dLbl>
              <c:idx val="4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B-B428-1E47-B9C5-9AFB7B30DA16}"/>
                </c:ext>
              </c:extLst>
            </c:dLbl>
            <c:dLbl>
              <c:idx val="5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C-B428-1E47-B9C5-9AFB7B30DA16}"/>
                </c:ext>
              </c:extLst>
            </c:dLbl>
            <c:dLbl>
              <c:idx val="6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D-B428-1E47-B9C5-9AFB7B30DA16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E-B428-1E47-B9C5-9AFB7B30DA16}"/>
                </c:ext>
              </c:extLst>
            </c:dLbl>
            <c:dLbl>
              <c:idx val="8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F-B428-1E47-B9C5-9AFB7B30DA16}"/>
                </c:ext>
              </c:extLst>
            </c:dLbl>
            <c:dLbl>
              <c:idx val="9"/>
              <c:layout>
                <c:manualLayout>
                  <c:x val="0"/>
                  <c:y val="-5.2301255230125519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0-B428-1E47-B9C5-9AFB7B30DA16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Sheet1!$A$3:$O$3</c:f>
              <c:numCache>
                <c:formatCode>General</c:formatCode>
                <c:ptCount val="15"/>
                <c:pt idx="0">
                  <c:v>1</c:v>
                </c:pt>
                <c:pt idx="1">
                  <c:v>1.7499999999999982</c:v>
                </c:pt>
                <c:pt idx="2">
                  <c:v>3</c:v>
                </c:pt>
                <c:pt idx="3">
                  <c:v>4.25</c:v>
                </c:pt>
                <c:pt idx="4">
                  <c:v>5.5</c:v>
                </c:pt>
                <c:pt idx="5">
                  <c:v>7</c:v>
                </c:pt>
                <c:pt idx="6">
                  <c:v>8.5</c:v>
                </c:pt>
                <c:pt idx="7">
                  <c:v>10.5</c:v>
                </c:pt>
                <c:pt idx="8">
                  <c:v>13.5</c:v>
                </c:pt>
                <c:pt idx="9">
                  <c:v>16</c:v>
                </c:pt>
                <c:pt idx="10">
                  <c:v>0.83999999999999986</c:v>
                </c:pt>
                <c:pt idx="11">
                  <c:v>1.0899999999999999</c:v>
                </c:pt>
                <c:pt idx="12">
                  <c:v>1.379999999999999</c:v>
                </c:pt>
                <c:pt idx="13">
                  <c:v>1.3000000000000007</c:v>
                </c:pt>
                <c:pt idx="14">
                  <c:v>1.3599999999999994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1-B428-1E47-B9C5-9AFB7B30DA16}"/>
            </c:ext>
          </c:extLst>
        </c:ser>
        <c:ser>
          <c:idx val="3"/>
          <c:order val="3"/>
          <c:spPr>
            <a:solidFill>
              <a:schemeClr val="accent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3.0320044918585063E-2"/>
                  <c:y val="-3.1380753138075313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2-B428-1E47-B9C5-9AFB7B30DA16}"/>
                </c:ext>
              </c:extLst>
            </c:dLbl>
            <c:dLbl>
              <c:idx val="1"/>
              <c:layout>
                <c:manualLayout>
                  <c:x val="3.00393037619315E-2"/>
                  <c:y val="-5.2301255230125519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3-B428-1E47-B9C5-9AFB7B30DA16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4-B428-1E47-B9C5-9AFB7B30DA16}"/>
                </c:ext>
              </c:extLst>
            </c:dLbl>
            <c:dLbl>
              <c:idx val="4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5-B428-1E47-B9C5-9AFB7B30DA16}"/>
                </c:ext>
              </c:extLst>
            </c:dLbl>
            <c:dLbl>
              <c:idx val="5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6-B428-1E47-B9C5-9AFB7B30DA16}"/>
                </c:ext>
              </c:extLst>
            </c:dLbl>
            <c:dLbl>
              <c:idx val="6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7-B428-1E47-B9C5-9AFB7B30DA16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8-B428-1E47-B9C5-9AFB7B30DA16}"/>
                </c:ext>
              </c:extLst>
            </c:dLbl>
            <c:dLbl>
              <c:idx val="8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9-B428-1E47-B9C5-9AFB7B30DA16}"/>
                </c:ext>
              </c:extLst>
            </c:dLbl>
            <c:dLbl>
              <c:idx val="9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A-B428-1E47-B9C5-9AFB7B30DA16}"/>
                </c:ext>
              </c:extLst>
            </c:dLbl>
            <c:dLbl>
              <c:idx val="1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B-B428-1E47-B9C5-9AFB7B30DA16}"/>
                </c:ext>
              </c:extLst>
            </c:dLbl>
            <c:dLbl>
              <c:idx val="1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C-B428-1E47-B9C5-9AFB7B30DA16}"/>
                </c:ext>
              </c:extLst>
            </c:dLbl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D-B428-1E47-B9C5-9AFB7B30DA16}"/>
                </c:ext>
              </c:extLst>
            </c:dLbl>
            <c:dLbl>
              <c:idx val="13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E-B428-1E47-B9C5-9AFB7B30DA16}"/>
                </c:ext>
              </c:extLst>
            </c:dLbl>
            <c:dLbl>
              <c:idx val="14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F-B428-1E47-B9C5-9AFB7B30DA16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Sheet1!$A$4:$O$4</c:f>
              <c:numCache>
                <c:formatCode>General</c:formatCode>
                <c:ptCount val="15"/>
                <c:pt idx="0">
                  <c:v>0.75</c:v>
                </c:pt>
                <c:pt idx="1">
                  <c:v>1</c:v>
                </c:pt>
                <c:pt idx="2">
                  <c:v>1.5</c:v>
                </c:pt>
                <c:pt idx="3">
                  <c:v>2</c:v>
                </c:pt>
                <c:pt idx="4">
                  <c:v>2.5</c:v>
                </c:pt>
                <c:pt idx="5">
                  <c:v>3</c:v>
                </c:pt>
                <c:pt idx="6">
                  <c:v>3.5</c:v>
                </c:pt>
                <c:pt idx="7">
                  <c:v>3.5</c:v>
                </c:pt>
                <c:pt idx="8">
                  <c:v>3.5</c:v>
                </c:pt>
                <c:pt idx="9">
                  <c:v>4</c:v>
                </c:pt>
                <c:pt idx="10">
                  <c:v>5.9400000000000013</c:v>
                </c:pt>
                <c:pt idx="11">
                  <c:v>6.5399999999999991</c:v>
                </c:pt>
                <c:pt idx="12">
                  <c:v>7.3300000000000018</c:v>
                </c:pt>
                <c:pt idx="13">
                  <c:v>9.019999999999996</c:v>
                </c:pt>
                <c:pt idx="14">
                  <c:v>9.4600000000000009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0-B428-1E47-B9C5-9AFB7B30DA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387551248"/>
        <c:axId val="1"/>
      </c:barChart>
      <c:catAx>
        <c:axId val="38755124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6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38755124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4041786743515851E-2"/>
          <c:y val="0.12351543942992874"/>
          <c:w val="0.93191642651296835"/>
          <c:h val="0.31591448931116389"/>
        </c:manualLayout>
      </c:layout>
      <c:scatterChart>
        <c:scatterStyle val="lineMarker"/>
        <c:varyColors val="0"/>
        <c:ser>
          <c:idx val="0"/>
          <c:order val="0"/>
          <c:smooth val="0"/>
          <c:extLst>
            <c:ext xmlns:c16="http://schemas.microsoft.com/office/drawing/2014/chart" uri="{C3380CC4-5D6E-409C-BE32-E72D297353CC}">
              <c16:uniqueId val="{00000000-B077-4C26-B1F9-75C7DE6C74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"/>
        <c:axId val="5"/>
      </c:scatterChart>
      <c:valAx>
        <c:axId val="4"/>
        <c:scaling>
          <c:orientation val="minMax"/>
          <c:max val="2033"/>
          <c:min val="2022"/>
        </c:scaling>
        <c:delete val="0"/>
        <c:axPos val="b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"/>
        <c:crosses val="min"/>
        <c:crossBetween val="midCat"/>
        <c:majorUnit val="1"/>
      </c:valAx>
      <c:valAx>
        <c:axId val="5"/>
        <c:scaling>
          <c:orientation val="minMax"/>
          <c:max val="1"/>
          <c:min val="0"/>
        </c:scaling>
        <c:delete val="1"/>
        <c:axPos val="l"/>
        <c:majorTickMark val="out"/>
        <c:minorTickMark val="none"/>
        <c:tickLblPos val="nextTo"/>
        <c:crossAx val="4"/>
        <c:crosses val="min"/>
        <c:crossBetween val="midCat"/>
      </c:valAx>
    </c:plotArea>
    <c:plotVisOnly val="0"/>
    <c:dispBlanksAs val="gap"/>
    <c:showDLblsOverMax val="1"/>
  </c:chart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2519060689234518E-2"/>
          <c:y val="5.0436469447138699E-2"/>
          <c:w val="0.87496187862153096"/>
          <c:h val="0.70126091173617844"/>
        </c:manualLayout>
      </c:layout>
      <c:scatterChart>
        <c:scatterStyle val="lineMarker"/>
        <c:varyColors val="0"/>
        <c:ser>
          <c:idx val="0"/>
          <c:order val="0"/>
          <c:spPr>
            <a:ln w="19050" cmpd="sng" algn="ctr">
              <a:solidFill>
                <a:schemeClr val="accent1"/>
              </a:solidFill>
              <a:prstDash val="solid"/>
            </a:ln>
          </c:spPr>
          <c:marker>
            <c:symbol val="none"/>
          </c:marker>
          <c:xVal>
            <c:numRef>
              <c:f>Sheet1!$A$1:$G$1</c:f>
              <c:numCache>
                <c:formatCode>General</c:formatCode>
                <c:ptCount val="7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</c:numCache>
            </c:numRef>
          </c:xVal>
          <c:yVal>
            <c:numRef>
              <c:f>Sheet1!$A$2:$G$2</c:f>
              <c:numCache>
                <c:formatCode>General</c:formatCode>
                <c:ptCount val="7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5</c:v>
                </c:pt>
                <c:pt idx="6">
                  <c:v>7.0000000000000009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F01-7548-9F67-DFE1A8019E5C}"/>
            </c:ext>
          </c:extLst>
        </c:ser>
        <c:ser>
          <c:idx val="1"/>
          <c:order val="1"/>
          <c:spPr>
            <a:ln w="19050" cmpd="sng" algn="ctr">
              <a:solidFill>
                <a:schemeClr val="accent2"/>
              </a:solidFill>
              <a:prstDash val="solid"/>
            </a:ln>
          </c:spPr>
          <c:marker>
            <c:symbol val="none"/>
          </c:marker>
          <c:xVal>
            <c:numRef>
              <c:f>Sheet1!$A$1:$G$1</c:f>
              <c:numCache>
                <c:formatCode>General</c:formatCode>
                <c:ptCount val="7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</c:numCache>
            </c:numRef>
          </c:xVal>
          <c:yVal>
            <c:numRef>
              <c:f>Sheet1!$A$3:$G$3</c:f>
              <c:numCache>
                <c:formatCode>General</c:formatCode>
                <c:ptCount val="7"/>
                <c:pt idx="0">
                  <c:v>18.012625360292979</c:v>
                </c:pt>
                <c:pt idx="1">
                  <c:v>36.09921166827381</c:v>
                </c:pt>
                <c:pt idx="2">
                  <c:v>46.098989357351286</c:v>
                </c:pt>
                <c:pt idx="3">
                  <c:v>53.099293730657955</c:v>
                </c:pt>
                <c:pt idx="4">
                  <c:v>72.099300490768456</c:v>
                </c:pt>
                <c:pt idx="5">
                  <c:v>83.099135225182039</c:v>
                </c:pt>
                <c:pt idx="6">
                  <c:v>86.099072257434614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F01-7548-9F67-DFE1A8019E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"/>
        <c:axId val="5"/>
      </c:scatterChart>
      <c:valAx>
        <c:axId val="4"/>
        <c:scaling>
          <c:orientation val="minMax"/>
          <c:max val="2022"/>
          <c:min val="2016"/>
        </c:scaling>
        <c:delete val="0"/>
        <c:axPos val="b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"/>
        <c:crosses val="min"/>
        <c:crossBetween val="midCat"/>
        <c:majorUnit val="1"/>
      </c:valAx>
      <c:valAx>
        <c:axId val="5"/>
        <c:scaling>
          <c:orientation val="minMax"/>
          <c:max val="97.099123603558837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4"/>
        <c:crosses val="min"/>
        <c:crossBetween val="midCat"/>
      </c:valAx>
    </c:plotArea>
    <c:plotVisOnly val="0"/>
    <c:dispBlanksAs val="gap"/>
    <c:showDLblsOverMax val="1"/>
  </c:chart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5748031496062992E-2"/>
          <c:y val="0.17376681614349776"/>
          <c:w val="0.96850393700787396"/>
          <c:h val="0.65246636771300448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val>
            <c:numRef>
              <c:f>Sheet1!$A$1:$G$1</c:f>
              <c:numCache>
                <c:formatCode>General</c:formatCode>
                <c:ptCount val="7"/>
                <c:pt idx="0">
                  <c:v>51.986315789473693</c:v>
                </c:pt>
                <c:pt idx="1">
                  <c:v>47.18631578947371</c:v>
                </c:pt>
                <c:pt idx="2">
                  <c:v>36.486315789473693</c:v>
                </c:pt>
                <c:pt idx="3">
                  <c:v>39.486315789473693</c:v>
                </c:pt>
                <c:pt idx="4">
                  <c:v>44.68631578947371</c:v>
                </c:pt>
                <c:pt idx="5">
                  <c:v>82.586315789473716</c:v>
                </c:pt>
                <c:pt idx="6">
                  <c:v>120.58631578947372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54-9049-9868-168A5F4FAE2B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1.1210762331838564E-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1C54-9049-9868-168A5F4FAE2B}"/>
                </c:ext>
              </c:extLst>
            </c:dLbl>
            <c:dLbl>
              <c:idx val="1"/>
              <c:layout>
                <c:manualLayout>
                  <c:x val="0"/>
                  <c:y val="-3.1390134529147982E-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1C54-9049-9868-168A5F4FAE2B}"/>
                </c:ext>
              </c:extLst>
            </c:dLbl>
            <c:dLbl>
              <c:idx val="2"/>
              <c:layout>
                <c:manualLayout>
                  <c:x val="0"/>
                  <c:y val="-1.7937219730941704E-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1C54-9049-9868-168A5F4FAE2B}"/>
                </c:ext>
              </c:extLst>
            </c:dLbl>
            <c:dLbl>
              <c:idx val="3"/>
              <c:layout>
                <c:manualLayout>
                  <c:x val="0"/>
                  <c:y val="-2.914798206278027E-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1C54-9049-9868-168A5F4FAE2B}"/>
                </c:ext>
              </c:extLst>
            </c:dLbl>
            <c:dLbl>
              <c:idx val="4"/>
              <c:layout>
                <c:manualLayout>
                  <c:x val="0"/>
                  <c:y val="-2.1300448430493273E-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1C54-9049-9868-168A5F4FAE2B}"/>
                </c:ext>
              </c:extLst>
            </c:dLbl>
            <c:dLbl>
              <c:idx val="5"/>
              <c:layout>
                <c:manualLayout>
                  <c:x val="0"/>
                  <c:y val="-1.905829596412556E-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1C54-9049-9868-168A5F4FAE2B}"/>
                </c:ext>
              </c:extLst>
            </c:dLbl>
            <c:dLbl>
              <c:idx val="6"/>
              <c:layout>
                <c:manualLayout>
                  <c:x val="0"/>
                  <c:y val="-1.6816143497757848E-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1C54-9049-9868-168A5F4FAE2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Sheet1!$A$2:$G$2</c:f>
              <c:numCache>
                <c:formatCode>General</c:formatCode>
                <c:ptCount val="7"/>
                <c:pt idx="0">
                  <c:v>6.69</c:v>
                </c:pt>
                <c:pt idx="1">
                  <c:v>10.38</c:v>
                </c:pt>
                <c:pt idx="2">
                  <c:v>7.79</c:v>
                </c:pt>
                <c:pt idx="3">
                  <c:v>9.8800000000000008</c:v>
                </c:pt>
                <c:pt idx="4">
                  <c:v>8.4</c:v>
                </c:pt>
                <c:pt idx="5">
                  <c:v>8.17</c:v>
                </c:pt>
                <c:pt idx="6">
                  <c:v>7.58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C54-9049-9868-168A5F4FAE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601290608"/>
        <c:axId val="1"/>
      </c:barChart>
      <c:catAx>
        <c:axId val="60129060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20.58631578947372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0129060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970797158642462"/>
          <c:y val="5.5180180180180179E-2"/>
          <c:w val="0.8697711128650355"/>
          <c:h val="0.88963963963963966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chemeClr val="accent1"/>
              </a:solidFill>
              <a:prstDash val="solid"/>
            </a:ln>
          </c:spPr>
          <c:marker>
            <c:symbol val="none"/>
          </c:marker>
          <c:val>
            <c:numRef>
              <c:f>Sheet1!$A$1:$EM$1</c:f>
              <c:numCache>
                <c:formatCode>General</c:formatCode>
                <c:ptCount val="143"/>
                <c:pt idx="0">
                  <c:v>27</c:v>
                </c:pt>
                <c:pt idx="1">
                  <c:v>34</c:v>
                </c:pt>
                <c:pt idx="2">
                  <c:v>35</c:v>
                </c:pt>
                <c:pt idx="3">
                  <c:v>45</c:v>
                </c:pt>
                <c:pt idx="4">
                  <c:v>51</c:v>
                </c:pt>
                <c:pt idx="5">
                  <c:v>58</c:v>
                </c:pt>
                <c:pt idx="6">
                  <c:v>67</c:v>
                </c:pt>
                <c:pt idx="7">
                  <c:v>54</c:v>
                </c:pt>
                <c:pt idx="8">
                  <c:v>63</c:v>
                </c:pt>
                <c:pt idx="9">
                  <c:v>71</c:v>
                </c:pt>
                <c:pt idx="10">
                  <c:v>79</c:v>
                </c:pt>
                <c:pt idx="11">
                  <c:v>51</c:v>
                </c:pt>
                <c:pt idx="12">
                  <c:v>48</c:v>
                </c:pt>
                <c:pt idx="13">
                  <c:v>54</c:v>
                </c:pt>
                <c:pt idx="14">
                  <c:v>44</c:v>
                </c:pt>
                <c:pt idx="15">
                  <c:v>33</c:v>
                </c:pt>
                <c:pt idx="16">
                  <c:v>42</c:v>
                </c:pt>
                <c:pt idx="17">
                  <c:v>28</c:v>
                </c:pt>
                <c:pt idx="18">
                  <c:v>29</c:v>
                </c:pt>
                <c:pt idx="19">
                  <c:v>26</c:v>
                </c:pt>
                <c:pt idx="20">
                  <c:v>26</c:v>
                </c:pt>
                <c:pt idx="21">
                  <c:v>26</c:v>
                </c:pt>
                <c:pt idx="22">
                  <c:v>26</c:v>
                </c:pt>
                <c:pt idx="23">
                  <c:v>25</c:v>
                </c:pt>
                <c:pt idx="24">
                  <c:v>24</c:v>
                </c:pt>
                <c:pt idx="25">
                  <c:v>23</c:v>
                </c:pt>
                <c:pt idx="26">
                  <c:v>22</c:v>
                </c:pt>
                <c:pt idx="27">
                  <c:v>22</c:v>
                </c:pt>
                <c:pt idx="28">
                  <c:v>28</c:v>
                </c:pt>
                <c:pt idx="29">
                  <c:v>44</c:v>
                </c:pt>
                <c:pt idx="30">
                  <c:v>57</c:v>
                </c:pt>
                <c:pt idx="31">
                  <c:v>64</c:v>
                </c:pt>
                <c:pt idx="32">
                  <c:v>60</c:v>
                </c:pt>
                <c:pt idx="33">
                  <c:v>86</c:v>
                </c:pt>
                <c:pt idx="34">
                  <c:v>96</c:v>
                </c:pt>
                <c:pt idx="35">
                  <c:v>105</c:v>
                </c:pt>
                <c:pt idx="36">
                  <c:v>122</c:v>
                </c:pt>
                <c:pt idx="37">
                  <c:v>116</c:v>
                </c:pt>
                <c:pt idx="38">
                  <c:v>119</c:v>
                </c:pt>
                <c:pt idx="39">
                  <c:v>119</c:v>
                </c:pt>
                <c:pt idx="40">
                  <c:v>112</c:v>
                </c:pt>
                <c:pt idx="41">
                  <c:v>92</c:v>
                </c:pt>
                <c:pt idx="42">
                  <c:v>75</c:v>
                </c:pt>
                <c:pt idx="43">
                  <c:v>98.4</c:v>
                </c:pt>
                <c:pt idx="44">
                  <c:v>89</c:v>
                </c:pt>
                <c:pt idx="45">
                  <c:v>100</c:v>
                </c:pt>
                <c:pt idx="46">
                  <c:v>89</c:v>
                </c:pt>
                <c:pt idx="47">
                  <c:v>90</c:v>
                </c:pt>
                <c:pt idx="48">
                  <c:v>93</c:v>
                </c:pt>
                <c:pt idx="49">
                  <c:v>93</c:v>
                </c:pt>
                <c:pt idx="50">
                  <c:v>87</c:v>
                </c:pt>
                <c:pt idx="51">
                  <c:v>80</c:v>
                </c:pt>
                <c:pt idx="52">
                  <c:v>77</c:v>
                </c:pt>
                <c:pt idx="53">
                  <c:v>76</c:v>
                </c:pt>
                <c:pt idx="54">
                  <c:v>85</c:v>
                </c:pt>
                <c:pt idx="55">
                  <c:v>88</c:v>
                </c:pt>
                <c:pt idx="56">
                  <c:v>91</c:v>
                </c:pt>
                <c:pt idx="57">
                  <c:v>94</c:v>
                </c:pt>
                <c:pt idx="58">
                  <c:v>101</c:v>
                </c:pt>
                <c:pt idx="59">
                  <c:v>115</c:v>
                </c:pt>
                <c:pt idx="60">
                  <c:v>137</c:v>
                </c:pt>
                <c:pt idx="61">
                  <c:v>122</c:v>
                </c:pt>
                <c:pt idx="62">
                  <c:v>129</c:v>
                </c:pt>
                <c:pt idx="63">
                  <c:v>140</c:v>
                </c:pt>
                <c:pt idx="64">
                  <c:v>154</c:v>
                </c:pt>
                <c:pt idx="65">
                  <c:v>169</c:v>
                </c:pt>
                <c:pt idx="66">
                  <c:v>179</c:v>
                </c:pt>
                <c:pt idx="67">
                  <c:v>171</c:v>
                </c:pt>
                <c:pt idx="68">
                  <c:v>181</c:v>
                </c:pt>
                <c:pt idx="69">
                  <c:v>177</c:v>
                </c:pt>
                <c:pt idx="70">
                  <c:v>183</c:v>
                </c:pt>
                <c:pt idx="71">
                  <c:v>190</c:v>
                </c:pt>
                <c:pt idx="72">
                  <c:v>186</c:v>
                </c:pt>
                <c:pt idx="73">
                  <c:v>188</c:v>
                </c:pt>
                <c:pt idx="74">
                  <c:v>180</c:v>
                </c:pt>
                <c:pt idx="75">
                  <c:v>185</c:v>
                </c:pt>
                <c:pt idx="76">
                  <c:v>190</c:v>
                </c:pt>
                <c:pt idx="77">
                  <c:v>193</c:v>
                </c:pt>
                <c:pt idx="78">
                  <c:v>194</c:v>
                </c:pt>
                <c:pt idx="79">
                  <c:v>195</c:v>
                </c:pt>
                <c:pt idx="80">
                  <c:v>195</c:v>
                </c:pt>
                <c:pt idx="81">
                  <c:v>195</c:v>
                </c:pt>
                <c:pt idx="82">
                  <c:v>197</c:v>
                </c:pt>
                <c:pt idx="83">
                  <c:v>200</c:v>
                </c:pt>
                <c:pt idx="84">
                  <c:v>206</c:v>
                </c:pt>
                <c:pt idx="85">
                  <c:v>199</c:v>
                </c:pt>
                <c:pt idx="86">
                  <c:v>198</c:v>
                </c:pt>
                <c:pt idx="87">
                  <c:v>195</c:v>
                </c:pt>
                <c:pt idx="88">
                  <c:v>202</c:v>
                </c:pt>
                <c:pt idx="89">
                  <c:v>199</c:v>
                </c:pt>
                <c:pt idx="90">
                  <c:v>196</c:v>
                </c:pt>
                <c:pt idx="91">
                  <c:v>196</c:v>
                </c:pt>
                <c:pt idx="92">
                  <c:v>198</c:v>
                </c:pt>
                <c:pt idx="93">
                  <c:v>196</c:v>
                </c:pt>
                <c:pt idx="94">
                  <c:v>199</c:v>
                </c:pt>
                <c:pt idx="95">
                  <c:v>199</c:v>
                </c:pt>
                <c:pt idx="96">
                  <c:v>197</c:v>
                </c:pt>
                <c:pt idx="97">
                  <c:v>198</c:v>
                </c:pt>
                <c:pt idx="98">
                  <c:v>192</c:v>
                </c:pt>
                <c:pt idx="99">
                  <c:v>190</c:v>
                </c:pt>
                <c:pt idx="100">
                  <c:v>190</c:v>
                </c:pt>
                <c:pt idx="101">
                  <c:v>188</c:v>
                </c:pt>
                <c:pt idx="102">
                  <c:v>185</c:v>
                </c:pt>
                <c:pt idx="103">
                  <c:v>183</c:v>
                </c:pt>
                <c:pt idx="104">
                  <c:v>182</c:v>
                </c:pt>
                <c:pt idx="105">
                  <c:v>174</c:v>
                </c:pt>
                <c:pt idx="106">
                  <c:v>172</c:v>
                </c:pt>
                <c:pt idx="107">
                  <c:v>167</c:v>
                </c:pt>
                <c:pt idx="108">
                  <c:v>163</c:v>
                </c:pt>
                <c:pt idx="109">
                  <c:v>158</c:v>
                </c:pt>
                <c:pt idx="110">
                  <c:v>153</c:v>
                </c:pt>
                <c:pt idx="111">
                  <c:v>125</c:v>
                </c:pt>
                <c:pt idx="112">
                  <c:v>113</c:v>
                </c:pt>
                <c:pt idx="113">
                  <c:v>117</c:v>
                </c:pt>
                <c:pt idx="114">
                  <c:v>97</c:v>
                </c:pt>
                <c:pt idx="115">
                  <c:v>102</c:v>
                </c:pt>
                <c:pt idx="116">
                  <c:v>106</c:v>
                </c:pt>
                <c:pt idx="117">
                  <c:v>81</c:v>
                </c:pt>
                <c:pt idx="118">
                  <c:v>86</c:v>
                </c:pt>
                <c:pt idx="119">
                  <c:v>81</c:v>
                </c:pt>
                <c:pt idx="120">
                  <c:v>71</c:v>
                </c:pt>
                <c:pt idx="121">
                  <c:v>73</c:v>
                </c:pt>
                <c:pt idx="122">
                  <c:v>74</c:v>
                </c:pt>
                <c:pt idx="123">
                  <c:v>81</c:v>
                </c:pt>
                <c:pt idx="124">
                  <c:v>79</c:v>
                </c:pt>
                <c:pt idx="125">
                  <c:v>75</c:v>
                </c:pt>
                <c:pt idx="126">
                  <c:v>77</c:v>
                </c:pt>
                <c:pt idx="127">
                  <c:v>73</c:v>
                </c:pt>
                <c:pt idx="128">
                  <c:v>76</c:v>
                </c:pt>
                <c:pt idx="129">
                  <c:v>70</c:v>
                </c:pt>
                <c:pt idx="130">
                  <c:v>73</c:v>
                </c:pt>
                <c:pt idx="131">
                  <c:v>69</c:v>
                </c:pt>
                <c:pt idx="132">
                  <c:v>62</c:v>
                </c:pt>
                <c:pt idx="133">
                  <c:v>66</c:v>
                </c:pt>
                <c:pt idx="134">
                  <c:v>67</c:v>
                </c:pt>
                <c:pt idx="135">
                  <c:v>56</c:v>
                </c:pt>
                <c:pt idx="136">
                  <c:v>51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A90-4D92-80AB-C17F0DA2EB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1620880"/>
        <c:axId val="1"/>
      </c:lineChart>
      <c:catAx>
        <c:axId val="12162088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2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1620880"/>
        <c:crosses val="min"/>
        <c:crossBetween val="midCat"/>
        <c:majorUnit val="20"/>
      </c:valAx>
    </c:plotArea>
    <c:plotVisOnly val="0"/>
    <c:dispBlanksAs val="gap"/>
    <c:showDLblsOverMax val="1"/>
  </c:chart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0124831956980989E-2"/>
          <c:y val="9.7119341563786002E-2"/>
          <c:w val="0.91357787593623963"/>
          <c:h val="0.86255144032921816"/>
        </c:manualLayout>
      </c:layout>
      <c:scatterChart>
        <c:scatterStyle val="lineMarker"/>
        <c:varyColors val="0"/>
        <c:ser>
          <c:idx val="0"/>
          <c:order val="0"/>
          <c:spPr>
            <a:ln w="19050" cmpd="sng" algn="ctr">
              <a:solidFill>
                <a:srgbClr val="C30C3E"/>
              </a:solidFill>
              <a:prstDash val="solid"/>
            </a:ln>
          </c:spPr>
          <c:marker>
            <c:symbol val="circle"/>
            <c:size val="5"/>
            <c:spPr>
              <a:solidFill>
                <a:srgbClr val="C30C3E"/>
              </a:solidFill>
              <a:ln w="9525" cmpd="sng" algn="ctr">
                <a:solidFill>
                  <a:srgbClr val="C30C3E"/>
                </a:solidFill>
                <a:prstDash val="solid"/>
              </a:ln>
            </c:spPr>
          </c:marker>
          <c:dPt>
            <c:idx val="13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0-2F6F-47CE-895B-4ADFED856B96}"/>
              </c:ext>
            </c:extLst>
          </c:dPt>
          <c:dPt>
            <c:idx val="14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1-2F6F-47CE-895B-4ADFED856B96}"/>
              </c:ext>
            </c:extLst>
          </c:dPt>
          <c:dPt>
            <c:idx val="15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2-2F6F-47CE-895B-4ADFED856B96}"/>
              </c:ext>
            </c:extLst>
          </c:dPt>
          <c:dPt>
            <c:idx val="16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3-2F6F-47CE-895B-4ADFED856B96}"/>
              </c:ext>
            </c:extLst>
          </c:dPt>
          <c:dPt>
            <c:idx val="17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4-2F6F-47CE-895B-4ADFED856B96}"/>
              </c:ext>
            </c:extLst>
          </c:dPt>
          <c:dPt>
            <c:idx val="18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5-2F6F-47CE-895B-4ADFED856B96}"/>
              </c:ext>
            </c:extLst>
          </c:dPt>
          <c:dPt>
            <c:idx val="19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6-2F6F-47CE-895B-4ADFED856B96}"/>
              </c:ext>
            </c:extLst>
          </c:dPt>
          <c:xVal>
            <c:numRef>
              <c:f>Sheet1!$A$1:$T$1</c:f>
              <c:numCache>
                <c:formatCode>General</c:formatCode>
                <c:ptCount val="20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  <c:pt idx="15">
                  <c:v>2026</c:v>
                </c:pt>
                <c:pt idx="16">
                  <c:v>2027</c:v>
                </c:pt>
                <c:pt idx="17">
                  <c:v>2028</c:v>
                </c:pt>
                <c:pt idx="18">
                  <c:v>2029</c:v>
                </c:pt>
                <c:pt idx="19">
                  <c:v>2030</c:v>
                </c:pt>
              </c:numCache>
            </c:numRef>
          </c:xVal>
          <c:yVal>
            <c:numRef>
              <c:f>Sheet1!$A$2:$T$2</c:f>
              <c:numCache>
                <c:formatCode>General</c:formatCode>
                <c:ptCount val="20"/>
                <c:pt idx="0">
                  <c:v>-0.25</c:v>
                </c:pt>
                <c:pt idx="1">
                  <c:v>-0.5</c:v>
                </c:pt>
                <c:pt idx="2">
                  <c:v>-1</c:v>
                </c:pt>
                <c:pt idx="3">
                  <c:v>-1</c:v>
                </c:pt>
                <c:pt idx="4">
                  <c:v>-1</c:v>
                </c:pt>
                <c:pt idx="5">
                  <c:v>-2</c:v>
                </c:pt>
                <c:pt idx="6">
                  <c:v>-3.5000000000000004</c:v>
                </c:pt>
                <c:pt idx="7">
                  <c:v>-5</c:v>
                </c:pt>
                <c:pt idx="8">
                  <c:v>-6.25</c:v>
                </c:pt>
                <c:pt idx="9">
                  <c:v>-7.5</c:v>
                </c:pt>
                <c:pt idx="10">
                  <c:v>-8.75</c:v>
                </c:pt>
                <c:pt idx="11">
                  <c:v>-10</c:v>
                </c:pt>
                <c:pt idx="12">
                  <c:v>-11.25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2F6F-47CE-895B-4ADFED856B96}"/>
            </c:ext>
          </c:extLst>
        </c:ser>
        <c:ser>
          <c:idx val="1"/>
          <c:order val="1"/>
          <c:spPr>
            <a:ln w="19050" cmpd="sng" algn="ctr">
              <a:solidFill>
                <a:schemeClr val="accent2"/>
              </a:solidFill>
              <a:prstDash val="solid"/>
            </a:ln>
          </c:spPr>
          <c:marker>
            <c:symbol val="circle"/>
            <c:size val="5"/>
            <c:spPr>
              <a:solidFill>
                <a:schemeClr val="accent2"/>
              </a:solidFill>
              <a:ln w="9525" cmpd="sng" algn="ctr">
                <a:solidFill>
                  <a:schemeClr val="accent2"/>
                </a:solidFill>
                <a:prstDash val="solid"/>
              </a:ln>
            </c:spPr>
          </c:marker>
          <c:dPt>
            <c:idx val="0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8-2F6F-47CE-895B-4ADFED856B96}"/>
              </c:ext>
            </c:extLst>
          </c:dPt>
          <c:dPt>
            <c:idx val="1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9-2F6F-47CE-895B-4ADFED856B96}"/>
              </c:ext>
            </c:extLst>
          </c:dPt>
          <c:dPt>
            <c:idx val="2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A-2F6F-47CE-895B-4ADFED856B96}"/>
              </c:ext>
            </c:extLst>
          </c:dPt>
          <c:dPt>
            <c:idx val="3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B-2F6F-47CE-895B-4ADFED856B96}"/>
              </c:ext>
            </c:extLst>
          </c:dPt>
          <c:dPt>
            <c:idx val="4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C-2F6F-47CE-895B-4ADFED856B96}"/>
              </c:ext>
            </c:extLst>
          </c:dPt>
          <c:dPt>
            <c:idx val="5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D-2F6F-47CE-895B-4ADFED856B96}"/>
              </c:ext>
            </c:extLst>
          </c:dPt>
          <c:dPt>
            <c:idx val="6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E-2F6F-47CE-895B-4ADFED856B96}"/>
              </c:ext>
            </c:extLst>
          </c:dPt>
          <c:dPt>
            <c:idx val="7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F-2F6F-47CE-895B-4ADFED856B96}"/>
              </c:ext>
            </c:extLst>
          </c:dPt>
          <c:dPt>
            <c:idx val="8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10-2F6F-47CE-895B-4ADFED856B96}"/>
              </c:ext>
            </c:extLst>
          </c:dPt>
          <c:dPt>
            <c:idx val="9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11-2F6F-47CE-895B-4ADFED856B96}"/>
              </c:ext>
            </c:extLst>
          </c:dPt>
          <c:dPt>
            <c:idx val="10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12-2F6F-47CE-895B-4ADFED856B96}"/>
              </c:ext>
            </c:extLst>
          </c:dPt>
          <c:dPt>
            <c:idx val="11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13-2F6F-47CE-895B-4ADFED856B96}"/>
              </c:ext>
            </c:extLst>
          </c:dPt>
          <c:xVal>
            <c:numRef>
              <c:f>Sheet1!$A$1:$T$1</c:f>
              <c:numCache>
                <c:formatCode>General</c:formatCode>
                <c:ptCount val="20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  <c:pt idx="15">
                  <c:v>2026</c:v>
                </c:pt>
                <c:pt idx="16">
                  <c:v>2027</c:v>
                </c:pt>
                <c:pt idx="17">
                  <c:v>2028</c:v>
                </c:pt>
                <c:pt idx="18">
                  <c:v>2029</c:v>
                </c:pt>
                <c:pt idx="19">
                  <c:v>2030</c:v>
                </c:pt>
              </c:numCache>
            </c:numRef>
          </c:xVal>
          <c:yVal>
            <c:numRef>
              <c:f>Sheet1!$A$3:$T$3</c:f>
              <c:numCache>
                <c:formatCode>General</c:formatCode>
                <c:ptCount val="20"/>
                <c:pt idx="12">
                  <c:v>-11.25</c:v>
                </c:pt>
                <c:pt idx="13">
                  <c:v>-12.5</c:v>
                </c:pt>
                <c:pt idx="14">
                  <c:v>-13.75</c:v>
                </c:pt>
                <c:pt idx="15">
                  <c:v>-15</c:v>
                </c:pt>
                <c:pt idx="16">
                  <c:v>-16.25</c:v>
                </c:pt>
                <c:pt idx="17">
                  <c:v>-17.5</c:v>
                </c:pt>
                <c:pt idx="18">
                  <c:v>-18.75</c:v>
                </c:pt>
                <c:pt idx="19">
                  <c:v>-20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4-2F6F-47CE-895B-4ADFED856B96}"/>
            </c:ext>
          </c:extLst>
        </c:ser>
        <c:ser>
          <c:idx val="2"/>
          <c:order val="2"/>
          <c:spPr>
            <a:ln w="19050" cmpd="sng" algn="ctr">
              <a:solidFill>
                <a:schemeClr val="accent6"/>
              </a:solidFill>
              <a:prstDash val="solid"/>
            </a:ln>
          </c:spPr>
          <c:marker>
            <c:symbol val="circle"/>
            <c:size val="5"/>
            <c:spPr>
              <a:solidFill>
                <a:schemeClr val="accent6"/>
              </a:solidFill>
              <a:ln w="9525" cmpd="sng" algn="ctr">
                <a:solidFill>
                  <a:schemeClr val="accent6"/>
                </a:solidFill>
                <a:prstDash val="solid"/>
              </a:ln>
            </c:spPr>
          </c:marker>
          <c:dPt>
            <c:idx val="13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15-2F6F-47CE-895B-4ADFED856B96}"/>
              </c:ext>
            </c:extLst>
          </c:dPt>
          <c:dPt>
            <c:idx val="14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16-2F6F-47CE-895B-4ADFED856B96}"/>
              </c:ext>
            </c:extLst>
          </c:dPt>
          <c:dPt>
            <c:idx val="15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17-2F6F-47CE-895B-4ADFED856B96}"/>
              </c:ext>
            </c:extLst>
          </c:dPt>
          <c:dPt>
            <c:idx val="16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18-2F6F-47CE-895B-4ADFED856B96}"/>
              </c:ext>
            </c:extLst>
          </c:dPt>
          <c:dPt>
            <c:idx val="17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19-2F6F-47CE-895B-4ADFED856B96}"/>
              </c:ext>
            </c:extLst>
          </c:dPt>
          <c:dPt>
            <c:idx val="18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1A-2F6F-47CE-895B-4ADFED856B96}"/>
              </c:ext>
            </c:extLst>
          </c:dPt>
          <c:dPt>
            <c:idx val="19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1B-2F6F-47CE-895B-4ADFED856B96}"/>
              </c:ext>
            </c:extLst>
          </c:dPt>
          <c:xVal>
            <c:numRef>
              <c:f>Sheet1!$A$1:$T$1</c:f>
              <c:numCache>
                <c:formatCode>General</c:formatCode>
                <c:ptCount val="20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  <c:pt idx="15">
                  <c:v>2026</c:v>
                </c:pt>
                <c:pt idx="16">
                  <c:v>2027</c:v>
                </c:pt>
                <c:pt idx="17">
                  <c:v>2028</c:v>
                </c:pt>
                <c:pt idx="18">
                  <c:v>2029</c:v>
                </c:pt>
                <c:pt idx="19">
                  <c:v>2030</c:v>
                </c:pt>
              </c:numCache>
            </c:numRef>
          </c:xVal>
          <c:yVal>
            <c:numRef>
              <c:f>Sheet1!$A$4:$T$4</c:f>
              <c:numCache>
                <c:formatCode>General</c:formatCode>
                <c:ptCount val="20"/>
                <c:pt idx="0">
                  <c:v>-0.5926761569748269</c:v>
                </c:pt>
                <c:pt idx="1">
                  <c:v>-0.82977469884955524</c:v>
                </c:pt>
                <c:pt idx="2">
                  <c:v>-1.5046146040153547</c:v>
                </c:pt>
                <c:pt idx="3">
                  <c:v>-1.6749934173318148</c:v>
                </c:pt>
                <c:pt idx="4">
                  <c:v>-2.075918915729368</c:v>
                </c:pt>
                <c:pt idx="5">
                  <c:v>-2.7678596420646122</c:v>
                </c:pt>
                <c:pt idx="6">
                  <c:v>-3.5016024001160453</c:v>
                </c:pt>
                <c:pt idx="7">
                  <c:v>-4.5730043408978691</c:v>
                </c:pt>
                <c:pt idx="8">
                  <c:v>-6.0270391314496319</c:v>
                </c:pt>
                <c:pt idx="9">
                  <c:v>-7.4464998651879704</c:v>
                </c:pt>
                <c:pt idx="10">
                  <c:v>-9.4081494621341388</c:v>
                </c:pt>
                <c:pt idx="11">
                  <c:v>-12.655230846300721</c:v>
                </c:pt>
                <c:pt idx="12">
                  <c:v>-15.344512187234402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C-2F6F-47CE-895B-4ADFED856B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"/>
        <c:axId val="5"/>
      </c:scatterChart>
      <c:valAx>
        <c:axId val="4"/>
        <c:scaling>
          <c:orientation val="minMax"/>
          <c:max val="2030"/>
          <c:min val="2011"/>
        </c:scaling>
        <c:delete val="0"/>
        <c:axPos val="t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"/>
        <c:crosses val="max"/>
        <c:crossBetween val="midCat"/>
        <c:majorUnit val="1"/>
      </c:valAx>
      <c:valAx>
        <c:axId val="5"/>
        <c:scaling>
          <c:orientation val="minMax"/>
          <c:max val="0"/>
          <c:min val="-2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"/>
        <c:crosses val="min"/>
        <c:crossBetween val="midCat"/>
        <c:majorUnit val="5"/>
      </c:valAx>
      <c:spPr>
        <a:noFill/>
        <a:ln w="9525" cmpd="sng" algn="ctr">
          <a:solidFill>
            <a:schemeClr val="tx1"/>
          </a:solidFill>
          <a:prstDash val="solid"/>
        </a:ln>
      </c:spPr>
    </c:plotArea>
    <c:plotVisOnly val="0"/>
    <c:dispBlanksAs val="gap"/>
    <c:showDLblsOverMax val="1"/>
  </c:chart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3049645390070921E-2"/>
          <c:y val="2.7310924369747899E-2"/>
          <c:w val="0.95390070921985815"/>
          <c:h val="0.9453781512605041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6"/>
            </a:solidFill>
            <a:ln>
              <a:noFill/>
            </a:ln>
          </c:spPr>
          <c:invertIfNegative val="0"/>
          <c:val>
            <c:numRef>
              <c:f>Sheet1!$A$1:$M$1</c:f>
              <c:numCache>
                <c:formatCode>General</c:formatCode>
                <c:ptCount val="13"/>
                <c:pt idx="0">
                  <c:v>2</c:v>
                </c:pt>
                <c:pt idx="1">
                  <c:v>10</c:v>
                </c:pt>
                <c:pt idx="2">
                  <c:v>131</c:v>
                </c:pt>
                <c:pt idx="3">
                  <c:v>126</c:v>
                </c:pt>
                <c:pt idx="4">
                  <c:v>185</c:v>
                </c:pt>
                <c:pt idx="5">
                  <c:v>286</c:v>
                </c:pt>
                <c:pt idx="6">
                  <c:v>375</c:v>
                </c:pt>
                <c:pt idx="7">
                  <c:v>429</c:v>
                </c:pt>
                <c:pt idx="8">
                  <c:v>692</c:v>
                </c:pt>
                <c:pt idx="9">
                  <c:v>659</c:v>
                </c:pt>
                <c:pt idx="10">
                  <c:v>1053</c:v>
                </c:pt>
                <c:pt idx="11">
                  <c:v>1546</c:v>
                </c:pt>
                <c:pt idx="12">
                  <c:v>2200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10-436B-9A1F-7A2B70D22334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invertIfNegative val="0"/>
          <c:val>
            <c:numRef>
              <c:f>Sheet1!$A$2:$M$2</c:f>
              <c:numCache>
                <c:formatCode>General</c:formatCode>
                <c:ptCount val="13"/>
                <c:pt idx="0">
                  <c:v>1049</c:v>
                </c:pt>
                <c:pt idx="1">
                  <c:v>1038</c:v>
                </c:pt>
                <c:pt idx="2">
                  <c:v>1041</c:v>
                </c:pt>
                <c:pt idx="3">
                  <c:v>1045</c:v>
                </c:pt>
                <c:pt idx="4">
                  <c:v>1055</c:v>
                </c:pt>
                <c:pt idx="5">
                  <c:v>1124</c:v>
                </c:pt>
                <c:pt idx="6">
                  <c:v>1108</c:v>
                </c:pt>
                <c:pt idx="7">
                  <c:v>1127</c:v>
                </c:pt>
                <c:pt idx="8">
                  <c:v>1096</c:v>
                </c:pt>
                <c:pt idx="9">
                  <c:v>914</c:v>
                </c:pt>
                <c:pt idx="10">
                  <c:v>1000</c:v>
                </c:pt>
                <c:pt idx="11">
                  <c:v>1024</c:v>
                </c:pt>
                <c:pt idx="12">
                  <c:v>972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10-436B-9A1F-7A2B70D22334}"/>
            </c:ext>
          </c:extLst>
        </c:ser>
        <c:ser>
          <c:idx val="2"/>
          <c:order val="2"/>
          <c:spPr>
            <a:solidFill>
              <a:schemeClr val="accent4"/>
            </a:solidFill>
            <a:ln>
              <a:noFill/>
            </a:ln>
          </c:spPr>
          <c:invertIfNegative val="0"/>
          <c:val>
            <c:numRef>
              <c:f>Sheet1!$A$3:$M$3</c:f>
              <c:numCache>
                <c:formatCode>General</c:formatCode>
                <c:ptCount val="13"/>
                <c:pt idx="0">
                  <c:v>0</c:v>
                </c:pt>
                <c:pt idx="1">
                  <c:v>1</c:v>
                </c:pt>
                <c:pt idx="2">
                  <c:v>4</c:v>
                </c:pt>
                <c:pt idx="3">
                  <c:v>8</c:v>
                </c:pt>
                <c:pt idx="4">
                  <c:v>13</c:v>
                </c:pt>
                <c:pt idx="5">
                  <c:v>60</c:v>
                </c:pt>
                <c:pt idx="6">
                  <c:v>75</c:v>
                </c:pt>
                <c:pt idx="7">
                  <c:v>109</c:v>
                </c:pt>
                <c:pt idx="8">
                  <c:v>123</c:v>
                </c:pt>
                <c:pt idx="9">
                  <c:v>105</c:v>
                </c:pt>
                <c:pt idx="10">
                  <c:v>153</c:v>
                </c:pt>
                <c:pt idx="11">
                  <c:v>218</c:v>
                </c:pt>
                <c:pt idx="12">
                  <c:v>266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F10-436B-9A1F-7A2B70D22334}"/>
            </c:ext>
          </c:extLst>
        </c:ser>
        <c:ser>
          <c:idx val="3"/>
          <c:order val="3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Sheet1!$A$4:$M$4</c:f>
              <c:numCache>
                <c:formatCode>General</c:formatCode>
                <c:ptCount val="13"/>
                <c:pt idx="0">
                  <c:v>85</c:v>
                </c:pt>
                <c:pt idx="1">
                  <c:v>98</c:v>
                </c:pt>
                <c:pt idx="2">
                  <c:v>103</c:v>
                </c:pt>
                <c:pt idx="3">
                  <c:v>112</c:v>
                </c:pt>
                <c:pt idx="4">
                  <c:v>83</c:v>
                </c:pt>
                <c:pt idx="5">
                  <c:v>65</c:v>
                </c:pt>
                <c:pt idx="6">
                  <c:v>59</c:v>
                </c:pt>
                <c:pt idx="7">
                  <c:v>56</c:v>
                </c:pt>
                <c:pt idx="8">
                  <c:v>47</c:v>
                </c:pt>
                <c:pt idx="9">
                  <c:v>14</c:v>
                </c:pt>
                <c:pt idx="10">
                  <c:v>5</c:v>
                </c:pt>
                <c:pt idx="11">
                  <c:v>8</c:v>
                </c:pt>
                <c:pt idx="12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F10-436B-9A1F-7A2B70D22334}"/>
            </c:ext>
          </c:extLst>
        </c:ser>
        <c:ser>
          <c:idx val="4"/>
          <c:order val="4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Sheet1!$A$5:$M$5</c:f>
              <c:numCache>
                <c:formatCode>General</c:formatCode>
                <c:ptCount val="13"/>
                <c:pt idx="0">
                  <c:v>2</c:v>
                </c:pt>
                <c:pt idx="1">
                  <c:v>2</c:v>
                </c:pt>
                <c:pt idx="2">
                  <c:v>12</c:v>
                </c:pt>
                <c:pt idx="3">
                  <c:v>33</c:v>
                </c:pt>
                <c:pt idx="4">
                  <c:v>77</c:v>
                </c:pt>
                <c:pt idx="5">
                  <c:v>104</c:v>
                </c:pt>
                <c:pt idx="6">
                  <c:v>124</c:v>
                </c:pt>
                <c:pt idx="7">
                  <c:v>139</c:v>
                </c:pt>
                <c:pt idx="8">
                  <c:v>162</c:v>
                </c:pt>
                <c:pt idx="9">
                  <c:v>176</c:v>
                </c:pt>
                <c:pt idx="10">
                  <c:v>203</c:v>
                </c:pt>
                <c:pt idx="11">
                  <c:v>221</c:v>
                </c:pt>
                <c:pt idx="12">
                  <c:v>236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10-436B-9A1F-7A2B70D22334}"/>
            </c:ext>
          </c:extLst>
        </c:ser>
        <c:ser>
          <c:idx val="5"/>
          <c:order val="5"/>
          <c:spPr>
            <a:solidFill>
              <a:schemeClr val="accent1"/>
            </a:solidFill>
            <a:ln>
              <a:noFill/>
            </a:ln>
          </c:spPr>
          <c:invertIfNegative val="0"/>
          <c:val>
            <c:numRef>
              <c:f>Sheet1!$A$6:$M$6</c:f>
              <c:numCache>
                <c:formatCode>General</c:formatCode>
                <c:ptCount val="13"/>
                <c:pt idx="0">
                  <c:v>14</c:v>
                </c:pt>
                <c:pt idx="1">
                  <c:v>22</c:v>
                </c:pt>
                <c:pt idx="2">
                  <c:v>65</c:v>
                </c:pt>
                <c:pt idx="3">
                  <c:v>73</c:v>
                </c:pt>
                <c:pt idx="4">
                  <c:v>138</c:v>
                </c:pt>
                <c:pt idx="5">
                  <c:v>178</c:v>
                </c:pt>
                <c:pt idx="6">
                  <c:v>185</c:v>
                </c:pt>
                <c:pt idx="7">
                  <c:v>201</c:v>
                </c:pt>
                <c:pt idx="8">
                  <c:v>230</c:v>
                </c:pt>
                <c:pt idx="9">
                  <c:v>290</c:v>
                </c:pt>
                <c:pt idx="10">
                  <c:v>316</c:v>
                </c:pt>
                <c:pt idx="11">
                  <c:v>307</c:v>
                </c:pt>
                <c:pt idx="12">
                  <c:v>293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F10-436B-9A1F-7A2B70D223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694213167"/>
        <c:axId val="1"/>
      </c:barChart>
      <c:catAx>
        <c:axId val="169421316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97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69421316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3049645390070921E-2"/>
          <c:y val="2.7310924369747899E-2"/>
          <c:w val="0.95390070921985815"/>
          <c:h val="0.9453781512605041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6"/>
            </a:solidFill>
            <a:ln>
              <a:noFill/>
            </a:ln>
          </c:spPr>
          <c:invertIfNegative val="0"/>
          <c:val>
            <c:numRef>
              <c:f>Sheet1!$A$1:$M$1</c:f>
              <c:numCache>
                <c:formatCode>General</c:formatCode>
                <c:ptCount val="13"/>
                <c:pt idx="0">
                  <c:v>1.702E-2</c:v>
                </c:pt>
                <c:pt idx="1">
                  <c:v>7.2659000000000001E-2</c:v>
                </c:pt>
                <c:pt idx="2">
                  <c:v>0.78992899999999999</c:v>
                </c:pt>
                <c:pt idx="3">
                  <c:v>0.84497900000000004</c:v>
                </c:pt>
                <c:pt idx="4">
                  <c:v>1.038171</c:v>
                </c:pt>
                <c:pt idx="5">
                  <c:v>2.2412169999999998</c:v>
                </c:pt>
                <c:pt idx="6">
                  <c:v>2.9667300000000001</c:v>
                </c:pt>
                <c:pt idx="7">
                  <c:v>3.4853909999999999</c:v>
                </c:pt>
                <c:pt idx="8">
                  <c:v>4.7805270000000002</c:v>
                </c:pt>
                <c:pt idx="9">
                  <c:v>4.5712999999999999</c:v>
                </c:pt>
                <c:pt idx="10">
                  <c:v>6.5564629999999999</c:v>
                </c:pt>
                <c:pt idx="11">
                  <c:v>9.6169349999999998</c:v>
                </c:pt>
                <c:pt idx="12">
                  <c:v>11.928851999999999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446-436A-A96F-14D9B0989650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invertIfNegative val="0"/>
          <c:val>
            <c:numRef>
              <c:f>Sheet1!$A$2:$M$2</c:f>
              <c:numCache>
                <c:formatCode>General</c:formatCode>
                <c:ptCount val="13"/>
                <c:pt idx="0">
                  <c:v>1.0235529999999999</c:v>
                </c:pt>
                <c:pt idx="1">
                  <c:v>1.2190939999999999</c:v>
                </c:pt>
                <c:pt idx="2">
                  <c:v>1.9838780000000003</c:v>
                </c:pt>
                <c:pt idx="3">
                  <c:v>2.0308830000000002</c:v>
                </c:pt>
                <c:pt idx="4">
                  <c:v>2.1247539999999994</c:v>
                </c:pt>
                <c:pt idx="5">
                  <c:v>3.5193859999999999</c:v>
                </c:pt>
                <c:pt idx="6">
                  <c:v>3.4882240000000007</c:v>
                </c:pt>
                <c:pt idx="7">
                  <c:v>3.4585290000000004</c:v>
                </c:pt>
                <c:pt idx="8">
                  <c:v>4.3421320000000003</c:v>
                </c:pt>
                <c:pt idx="9">
                  <c:v>3.7366549999999998</c:v>
                </c:pt>
                <c:pt idx="10">
                  <c:v>3.8255519999999992</c:v>
                </c:pt>
                <c:pt idx="11">
                  <c:v>3.7406400000000009</c:v>
                </c:pt>
                <c:pt idx="12">
                  <c:v>3.3628959999999992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446-436A-A96F-14D9B0989650}"/>
            </c:ext>
          </c:extLst>
        </c:ser>
        <c:ser>
          <c:idx val="2"/>
          <c:order val="2"/>
          <c:spPr>
            <a:solidFill>
              <a:schemeClr val="accent4"/>
            </a:solidFill>
            <a:ln>
              <a:noFill/>
            </a:ln>
          </c:spPr>
          <c:invertIfNegative val="0"/>
          <c:val>
            <c:numRef>
              <c:f>Sheet1!$A$3:$M$3</c:f>
              <c:numCache>
                <c:formatCode>General</c:formatCode>
                <c:ptCount val="13"/>
                <c:pt idx="0">
                  <c:v>7.7430000000000554E-3</c:v>
                </c:pt>
                <c:pt idx="1">
                  <c:v>2.6983999999999897E-2</c:v>
                </c:pt>
                <c:pt idx="2">
                  <c:v>9.3952999999999953E-2</c:v>
                </c:pt>
                <c:pt idx="3">
                  <c:v>0.22133000000000003</c:v>
                </c:pt>
                <c:pt idx="4">
                  <c:v>0.33774000000000015</c:v>
                </c:pt>
                <c:pt idx="5">
                  <c:v>0.90470299999999959</c:v>
                </c:pt>
                <c:pt idx="6">
                  <c:v>1.1980729999999999</c:v>
                </c:pt>
                <c:pt idx="7">
                  <c:v>1.7913490000000003</c:v>
                </c:pt>
                <c:pt idx="8">
                  <c:v>2.7929429999999993</c:v>
                </c:pt>
                <c:pt idx="9">
                  <c:v>2.9430580000000006</c:v>
                </c:pt>
                <c:pt idx="10">
                  <c:v>4.4665369999999989</c:v>
                </c:pt>
                <c:pt idx="11">
                  <c:v>6.4513619999999996</c:v>
                </c:pt>
                <c:pt idx="12">
                  <c:v>7.3433530000000005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446-436A-A96F-14D9B0989650}"/>
            </c:ext>
          </c:extLst>
        </c:ser>
        <c:ser>
          <c:idx val="3"/>
          <c:order val="3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Sheet1!$A$4:$M$4</c:f>
              <c:numCache>
                <c:formatCode>General</c:formatCode>
                <c:ptCount val="13"/>
                <c:pt idx="0">
                  <c:v>0.16439000000000004</c:v>
                </c:pt>
                <c:pt idx="1">
                  <c:v>0.18317000000000005</c:v>
                </c:pt>
                <c:pt idx="2">
                  <c:v>0.22185500000000014</c:v>
                </c:pt>
                <c:pt idx="3">
                  <c:v>0.2470159999999999</c:v>
                </c:pt>
                <c:pt idx="4">
                  <c:v>0.20559100000000008</c:v>
                </c:pt>
                <c:pt idx="5">
                  <c:v>0.17019099999999998</c:v>
                </c:pt>
                <c:pt idx="6">
                  <c:v>5.8493999999999602E-2</c:v>
                </c:pt>
                <c:pt idx="7">
                  <c:v>5.8775000000000688E-2</c:v>
                </c:pt>
                <c:pt idx="8">
                  <c:v>3.0851000000000184E-2</c:v>
                </c:pt>
                <c:pt idx="9">
                  <c:v>8.1930000000003389E-3</c:v>
                </c:pt>
                <c:pt idx="10">
                  <c:v>2.447000000000088E-3</c:v>
                </c:pt>
                <c:pt idx="11">
                  <c:v>2.5419999999982679E-3</c:v>
                </c:pt>
                <c:pt idx="12">
                  <c:v>1.6360000000013031E-3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446-436A-A96F-14D9B0989650}"/>
            </c:ext>
          </c:extLst>
        </c:ser>
        <c:ser>
          <c:idx val="4"/>
          <c:order val="4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Sheet1!$A$5:$M$5</c:f>
              <c:numCache>
                <c:formatCode>General</c:formatCode>
                <c:ptCount val="13"/>
                <c:pt idx="0">
                  <c:v>1.4715000000000034E-2</c:v>
                </c:pt>
                <c:pt idx="1">
                  <c:v>1.4844999999999997E-2</c:v>
                </c:pt>
                <c:pt idx="2">
                  <c:v>9.8117999999999927E-2</c:v>
                </c:pt>
                <c:pt idx="3">
                  <c:v>0.23955800000000016</c:v>
                </c:pt>
                <c:pt idx="4">
                  <c:v>0.57595200000000002</c:v>
                </c:pt>
                <c:pt idx="5">
                  <c:v>0.68265499999999957</c:v>
                </c:pt>
                <c:pt idx="6">
                  <c:v>0.68098500000000062</c:v>
                </c:pt>
                <c:pt idx="7">
                  <c:v>0.75128800000000062</c:v>
                </c:pt>
                <c:pt idx="8">
                  <c:v>0.93679200000000051</c:v>
                </c:pt>
                <c:pt idx="9">
                  <c:v>1.6647069999999999</c:v>
                </c:pt>
                <c:pt idx="10">
                  <c:v>2.7870840000000001</c:v>
                </c:pt>
                <c:pt idx="11">
                  <c:v>4.3450789999999984</c:v>
                </c:pt>
                <c:pt idx="12">
                  <c:v>5.3255219999999994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446-436A-A96F-14D9B0989650}"/>
            </c:ext>
          </c:extLst>
        </c:ser>
        <c:ser>
          <c:idx val="5"/>
          <c:order val="5"/>
          <c:spPr>
            <a:solidFill>
              <a:schemeClr val="accent1"/>
            </a:solidFill>
            <a:ln>
              <a:noFill/>
            </a:ln>
          </c:spPr>
          <c:invertIfNegative val="0"/>
          <c:val>
            <c:numRef>
              <c:f>Sheet1!$A$6:$M$6</c:f>
              <c:numCache>
                <c:formatCode>General</c:formatCode>
                <c:ptCount val="13"/>
                <c:pt idx="0">
                  <c:v>8.4267000000000092E-2</c:v>
                </c:pt>
                <c:pt idx="1">
                  <c:v>0.14934700000000012</c:v>
                </c:pt>
                <c:pt idx="2">
                  <c:v>0.56666999999999978</c:v>
                </c:pt>
                <c:pt idx="3">
                  <c:v>0.71800000000000042</c:v>
                </c:pt>
                <c:pt idx="4">
                  <c:v>1.2139100000000003</c:v>
                </c:pt>
                <c:pt idx="5">
                  <c:v>1.7367830000000009</c:v>
                </c:pt>
                <c:pt idx="6">
                  <c:v>1.3797390000000007</c:v>
                </c:pt>
                <c:pt idx="7">
                  <c:v>1.6065539999999991</c:v>
                </c:pt>
                <c:pt idx="8">
                  <c:v>1.8310899999999997</c:v>
                </c:pt>
                <c:pt idx="9">
                  <c:v>2.2133269999999996</c:v>
                </c:pt>
                <c:pt idx="10">
                  <c:v>2.3105989999999998</c:v>
                </c:pt>
                <c:pt idx="11">
                  <c:v>2.2045479999999991</c:v>
                </c:pt>
                <c:pt idx="12">
                  <c:v>1.9701999999999984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446-436A-A96F-14D9B09896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662225743"/>
        <c:axId val="1"/>
      </c:barChart>
      <c:catAx>
        <c:axId val="166222574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9.93245899999999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66222574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4782608695652174E-2"/>
          <c:y val="3.084223013048636E-2"/>
          <c:w val="0.93043478260869561"/>
          <c:h val="0.93831553973902726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1"/>
            <c:invertIfNegative val="0"/>
            <c:bubble3D val="0"/>
            <c:spPr>
              <a:noFill/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D14-4898-8ACF-3274D5B54553}"/>
              </c:ext>
            </c:extLst>
          </c:dPt>
          <c:val>
            <c:numRef>
              <c:f>Sheet1!$A$1:$C$1</c:f>
              <c:numCache>
                <c:formatCode>General</c:formatCode>
                <c:ptCount val="3"/>
                <c:pt idx="0">
                  <c:v>2.02</c:v>
                </c:pt>
                <c:pt idx="1">
                  <c:v>1.93</c:v>
                </c:pt>
                <c:pt idx="2">
                  <c:v>1.9300000000000002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D14-4898-8ACF-3274D5B54553}"/>
            </c:ext>
          </c:extLst>
        </c:ser>
        <c:ser>
          <c:idx val="1"/>
          <c:order val="1"/>
          <c:spPr>
            <a:solidFill>
              <a:srgbClr val="C30C3E"/>
            </a:solidFill>
            <a:ln>
              <a:noFill/>
            </a:ln>
          </c:spPr>
          <c:invertIfNegative val="0"/>
          <c:val>
            <c:numRef>
              <c:f>Sheet1!$A$2:$C$2</c:f>
              <c:numCache>
                <c:formatCode>General</c:formatCode>
                <c:ptCount val="3"/>
                <c:pt idx="1">
                  <c:v>9.000000000000008E-2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D14-4898-8ACF-3274D5B545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60524495"/>
        <c:axId val="1"/>
      </c:barChart>
      <c:catAx>
        <c:axId val="6052449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.02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052449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4782608695652174E-2"/>
          <c:y val="3.084223013048636E-2"/>
          <c:w val="0.93043478260869561"/>
          <c:h val="0.93831553973902726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1"/>
            <c:invertIfNegative val="0"/>
            <c:bubble3D val="0"/>
            <c:spPr>
              <a:noFill/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0EF-4E2B-9D2A-EA5E05C09355}"/>
              </c:ext>
            </c:extLst>
          </c:dPt>
          <c:val>
            <c:numRef>
              <c:f>Sheet1!$A$1:$C$1</c:f>
              <c:numCache>
                <c:formatCode>General</c:formatCode>
                <c:ptCount val="3"/>
                <c:pt idx="0">
                  <c:v>2.38</c:v>
                </c:pt>
                <c:pt idx="1">
                  <c:v>2.0299999999999998</c:v>
                </c:pt>
                <c:pt idx="2">
                  <c:v>2.0299999999999998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0EF-4E2B-9D2A-EA5E05C09355}"/>
            </c:ext>
          </c:extLst>
        </c:ser>
        <c:ser>
          <c:idx val="1"/>
          <c:order val="1"/>
          <c:spPr>
            <a:solidFill>
              <a:srgbClr val="C30C3E"/>
            </a:solidFill>
            <a:ln>
              <a:noFill/>
            </a:ln>
          </c:spPr>
          <c:invertIfNegative val="0"/>
          <c:val>
            <c:numRef>
              <c:f>Sheet1!$A$2:$C$2</c:f>
              <c:numCache>
                <c:formatCode>General</c:formatCode>
                <c:ptCount val="3"/>
                <c:pt idx="1">
                  <c:v>0.35000000000000009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0EF-4E2B-9D2A-EA5E05C093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54894976"/>
        <c:axId val="1"/>
      </c:barChart>
      <c:catAx>
        <c:axId val="25489497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.3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5489497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9749335358906189E-2"/>
          <c:y val="3.1553398058252427E-2"/>
          <c:w val="0.96050132928218757"/>
          <c:h val="0.9368932038834951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val>
            <c:numRef>
              <c:f>Sheet1!$A$1:$G$1</c:f>
              <c:numCache>
                <c:formatCode>General</c:formatCode>
                <c:ptCount val="7"/>
                <c:pt idx="0">
                  <c:v>1009.511865714837</c:v>
                </c:pt>
                <c:pt idx="1">
                  <c:v>1030.156280146633</c:v>
                </c:pt>
                <c:pt idx="2">
                  <c:v>1079.702874782944</c:v>
                </c:pt>
                <c:pt idx="3">
                  <c:v>1131.3139108624346</c:v>
                </c:pt>
                <c:pt idx="4">
                  <c:v>1011.5763071580166</c:v>
                </c:pt>
                <c:pt idx="5">
                  <c:v>1069.380667567046</c:v>
                </c:pt>
                <c:pt idx="6">
                  <c:v>1116.8628207601773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4D3-49BE-A5B9-D40D0F710C83}"/>
            </c:ext>
          </c:extLst>
        </c:ser>
        <c:ser>
          <c:idx val="1"/>
          <c:order val="1"/>
          <c:spPr>
            <a:solidFill>
              <a:schemeClr val="accent4"/>
            </a:solidFill>
            <a:ln>
              <a:noFill/>
            </a:ln>
          </c:spPr>
          <c:invertIfNegative val="0"/>
          <c:val>
            <c:numRef>
              <c:f>Sheet1!$A$2:$G$2</c:f>
              <c:numCache>
                <c:formatCode>General</c:formatCode>
                <c:ptCount val="7"/>
                <c:pt idx="0">
                  <c:v>525.23152614316029</c:v>
                </c:pt>
                <c:pt idx="1">
                  <c:v>536.2724290951187</c:v>
                </c:pt>
                <c:pt idx="2">
                  <c:v>604.0951186571483</c:v>
                </c:pt>
                <c:pt idx="3">
                  <c:v>676.64962377001734</c:v>
                </c:pt>
                <c:pt idx="4">
                  <c:v>711.34960447617209</c:v>
                </c:pt>
                <c:pt idx="5">
                  <c:v>697.15415782365449</c:v>
                </c:pt>
                <c:pt idx="6">
                  <c:v>711.34960447617232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4D3-49BE-A5B9-D40D0F710C83}"/>
            </c:ext>
          </c:extLst>
        </c:ser>
        <c:ser>
          <c:idx val="2"/>
          <c:order val="2"/>
          <c:spPr>
            <a:solidFill>
              <a:srgbClr val="007770"/>
            </a:solidFill>
            <a:ln>
              <a:noFill/>
            </a:ln>
          </c:spPr>
          <c:invertIfNegative val="0"/>
          <c:val>
            <c:numRef>
              <c:f>Sheet1!$A$3:$G$3</c:f>
              <c:numCache>
                <c:formatCode>General</c:formatCode>
                <c:ptCount val="7"/>
                <c:pt idx="0">
                  <c:v>66.370827705961801</c:v>
                </c:pt>
                <c:pt idx="1">
                  <c:v>81.30426393980315</c:v>
                </c:pt>
                <c:pt idx="2">
                  <c:v>79.644993247154162</c:v>
                </c:pt>
                <c:pt idx="3">
                  <c:v>99.556241558942702</c:v>
                </c:pt>
                <c:pt idx="4">
                  <c:v>117.80821917808225</c:v>
                </c:pt>
                <c:pt idx="5">
                  <c:v>169.24561065020248</c:v>
                </c:pt>
                <c:pt idx="6">
                  <c:v>220.6830021223227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4D3-49BE-A5B9-D40D0F710C83}"/>
            </c:ext>
          </c:extLst>
        </c:ser>
        <c:ser>
          <c:idx val="3"/>
          <c:order val="3"/>
          <c:spPr>
            <a:solidFill>
              <a:srgbClr val="9DB1CF"/>
            </a:solidFill>
            <a:ln>
              <a:noFill/>
            </a:ln>
          </c:spPr>
          <c:invertIfNegative val="0"/>
          <c:val>
            <c:numRef>
              <c:f>Sheet1!$A$4:$G$4</c:f>
              <c:numCache>
                <c:formatCode>General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3.2799536947713932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4D3-49BE-A5B9-D40D0F710C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020998592"/>
        <c:axId val="1"/>
      </c:barChart>
      <c:catAx>
        <c:axId val="102099859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052.1753810534437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102099859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766045548654244E-2"/>
          <c:y val="2.6275896917635169E-2"/>
          <c:w val="0.97846790890269153"/>
          <c:h val="0.94744820616472969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Sheet1!$A$1:$C$1</c:f>
              <c:numCache>
                <c:formatCode>General</c:formatCode>
                <c:ptCount val="3"/>
                <c:pt idx="0">
                  <c:v>9.91</c:v>
                </c:pt>
                <c:pt idx="1">
                  <c:v>1.71</c:v>
                </c:pt>
                <c:pt idx="2">
                  <c:v>3.6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7F-D043-9FBF-B934AD1F5230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Sheet1!$A$2:$C$2</c:f>
              <c:numCache>
                <c:formatCode>General</c:formatCode>
                <c:ptCount val="3"/>
                <c:pt idx="0">
                  <c:v>0.28999999999999915</c:v>
                </c:pt>
                <c:pt idx="1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E7F-D043-9FBF-B934AD1F5230}"/>
            </c:ext>
          </c:extLst>
        </c:ser>
        <c:ser>
          <c:idx val="2"/>
          <c:order val="2"/>
          <c:spPr>
            <a:solidFill>
              <a:schemeClr val="accent1"/>
            </a:solidFill>
            <a:ln>
              <a:noFill/>
            </a:ln>
          </c:spPr>
          <c:invertIfNegative val="0"/>
          <c:val>
            <c:numRef>
              <c:f>Sheet1!$A$3:$C$3</c:f>
              <c:numCache>
                <c:formatCode>General</c:formatCode>
                <c:ptCount val="3"/>
                <c:pt idx="0">
                  <c:v>1.25</c:v>
                </c:pt>
                <c:pt idx="1">
                  <c:v>1.25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E7F-D043-9FBF-B934AD1F52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13877951"/>
        <c:axId val="1"/>
      </c:barChart>
      <c:catAx>
        <c:axId val="21387795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1.4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3877951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0634920634920634E-2"/>
          <c:y val="0.10654288240495137"/>
          <c:w val="0.95873015873015877"/>
          <c:h val="0.81918656056587091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tx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8921308576480991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74D9-A645-BA7B-0EDB313FB5B3}"/>
                </c:ext>
              </c:extLst>
            </c:dLbl>
            <c:dLbl>
              <c:idx val="1"/>
              <c:layout>
                <c:manualLayout>
                  <c:x val="0"/>
                  <c:y val="-0.24801061007957559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74D9-A645-BA7B-0EDB313FB5B3}"/>
                </c:ext>
              </c:extLst>
            </c:dLbl>
            <c:dLbl>
              <c:idx val="2"/>
              <c:layout>
                <c:manualLayout>
                  <c:x val="0"/>
                  <c:y val="-0.27365163572060125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74D9-A645-BA7B-0EDB313FB5B3}"/>
                </c:ext>
              </c:extLst>
            </c:dLbl>
            <c:dLbl>
              <c:idx val="3"/>
              <c:layout>
                <c:manualLayout>
                  <c:x val="0"/>
                  <c:y val="-0.3280282935455349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74D9-A645-BA7B-0EDB313FB5B3}"/>
                </c:ext>
              </c:extLst>
            </c:dLbl>
            <c:dLbl>
              <c:idx val="4"/>
              <c:layout>
                <c:manualLayout>
                  <c:x val="0"/>
                  <c:y val="-0.43810786914235189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74D9-A645-BA7B-0EDB313FB5B3}"/>
                </c:ext>
              </c:extLst>
            </c:dLbl>
            <c:dLbl>
              <c:idx val="5"/>
              <c:layout>
                <c:manualLayout>
                  <c:x val="0"/>
                  <c:y val="-0.4425287356321839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74D9-A645-BA7B-0EDB313FB5B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Sheet1!$A$1:$F$1</c:f>
              <c:numCache>
                <c:formatCode>General</c:formatCode>
                <c:ptCount val="6"/>
                <c:pt idx="0">
                  <c:v>37</c:v>
                </c:pt>
                <c:pt idx="1">
                  <c:v>51</c:v>
                </c:pt>
                <c:pt idx="2">
                  <c:v>57</c:v>
                </c:pt>
                <c:pt idx="3">
                  <c:v>70</c:v>
                </c:pt>
                <c:pt idx="4">
                  <c:v>96</c:v>
                </c:pt>
                <c:pt idx="5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4D9-A645-BA7B-0EDB313FB5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59195184"/>
        <c:axId val="1"/>
      </c:barChart>
      <c:catAx>
        <c:axId val="15919518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9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5919518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3631840796019907E-2"/>
          <c:y val="0.21728081321473952"/>
          <c:w val="0.85273631840796016"/>
          <c:h val="0.63405336721728078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9989-421F-9DD2-DA013F4D5B1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9989-421F-9DD2-DA013F4D5B14}"/>
              </c:ext>
            </c:extLst>
          </c:dPt>
          <c:dLbls>
            <c:dLbl>
              <c:idx val="0"/>
              <c:layout>
                <c:manualLayout>
                  <c:x val="0"/>
                  <c:y val="-0.387547649301143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9989-421F-9DD2-DA013F4D5B14}"/>
                </c:ext>
              </c:extLst>
            </c:dLbl>
            <c:dLbl>
              <c:idx val="1"/>
              <c:layout>
                <c:manualLayout>
                  <c:x val="0"/>
                  <c:y val="-0.2820838627700126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9989-421F-9DD2-DA013F4D5B14}"/>
                </c:ext>
              </c:extLst>
            </c:dLbl>
            <c:dLbl>
              <c:idx val="2"/>
              <c:layout>
                <c:manualLayout>
                  <c:x val="0"/>
                  <c:y val="-9.9110546378653117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9989-421F-9DD2-DA013F4D5B14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190</c:v>
                </c:pt>
                <c:pt idx="1">
                  <c:v>127</c:v>
                </c:pt>
                <c:pt idx="2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989-421F-9DD2-DA013F4D5B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123592927"/>
        <c:axId val="1"/>
      </c:barChart>
      <c:catAx>
        <c:axId val="212359292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9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2359292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2405498281786942"/>
          <c:y val="0.20236686390532543"/>
          <c:w val="0.55120274914089351"/>
          <c:h val="0.65917159763313604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799D-49FD-8D0B-96EB8948CEF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799D-49FD-8D0B-96EB8948CEF2}"/>
              </c:ext>
            </c:extLst>
          </c:dPt>
          <c:dLbls>
            <c:dLbl>
              <c:idx val="0"/>
              <c:layout>
                <c:manualLayout>
                  <c:x val="0"/>
                  <c:y val="-0.3952662721893491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799D-49FD-8D0B-96EB8948CEF2}"/>
                </c:ext>
              </c:extLst>
            </c:dLbl>
            <c:dLbl>
              <c:idx val="1"/>
              <c:layout>
                <c:manualLayout>
                  <c:x val="0"/>
                  <c:y val="-9.349112426035502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799D-49FD-8D0B-96EB8948CEF2}"/>
                </c:ext>
              </c:extLst>
            </c:dLbl>
            <c:dLbl>
              <c:idx val="2"/>
              <c:layout>
                <c:manualLayout>
                  <c:x val="0"/>
                  <c:y val="-7.218934911242604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799D-49FD-8D0B-96EB8948CEF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16996</c:v>
                </c:pt>
                <c:pt idx="1">
                  <c:v>1473</c:v>
                </c:pt>
                <c:pt idx="2">
                  <c:v>398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99D-49FD-8D0B-96EB8948CE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123592095"/>
        <c:axId val="1"/>
      </c:barChart>
      <c:catAx>
        <c:axId val="212359209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6996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2359209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392156862745097"/>
          <c:y val="0.1972318339100346"/>
          <c:w val="0.67137254901960786"/>
          <c:h val="0.6678200692041522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1442-4727-80A6-F3BDB92AF21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1442-4727-80A6-F3BDB92AF212}"/>
              </c:ext>
            </c:extLst>
          </c:dPt>
          <c:dLbls>
            <c:dLbl>
              <c:idx val="0"/>
              <c:layout>
                <c:manualLayout>
                  <c:x val="0"/>
                  <c:y val="-0.1268742791234140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1442-4727-80A6-F3BDB92AF212}"/>
                </c:ext>
              </c:extLst>
            </c:dLbl>
            <c:dLbl>
              <c:idx val="1"/>
              <c:layout>
                <c:manualLayout>
                  <c:x val="0"/>
                  <c:y val="-0.1072664359861591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1442-4727-80A6-F3BDB92AF212}"/>
                </c:ext>
              </c:extLst>
            </c:dLbl>
            <c:dLbl>
              <c:idx val="2"/>
              <c:layout>
                <c:manualLayout>
                  <c:x val="0"/>
                  <c:y val="-0.3979238754325259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1442-4727-80A6-F3BDB92AF21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430</c:v>
                </c:pt>
                <c:pt idx="1">
                  <c:v>298</c:v>
                </c:pt>
                <c:pt idx="2">
                  <c:v>2260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442-4727-80A6-F3BDB92AF2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960192543"/>
        <c:axId val="1"/>
      </c:barChart>
      <c:catAx>
        <c:axId val="196019254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26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96019254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3681592039800991E-2"/>
          <c:y val="0.20702179176755447"/>
          <c:w val="0.87164179104477613"/>
          <c:h val="0.6513317191283293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6F8DB9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C2BD-4E1E-A4D0-39DA285C9DC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C2BD-4E1E-A4D0-39DA285C9DC0}"/>
              </c:ext>
            </c:extLst>
          </c:dPt>
          <c:dLbls>
            <c:dLbl>
              <c:idx val="0"/>
              <c:layout>
                <c:manualLayout>
                  <c:x val="0"/>
                  <c:y val="-0.2530266343825665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C2BD-4E1E-A4D0-39DA285C9DC0}"/>
                </c:ext>
              </c:extLst>
            </c:dLbl>
            <c:dLbl>
              <c:idx val="2"/>
              <c:layout>
                <c:manualLayout>
                  <c:x val="0"/>
                  <c:y val="-0.3922518159806295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C2BD-4E1E-A4D0-39DA285C9DC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226</c:v>
                </c:pt>
                <c:pt idx="1">
                  <c:v>0</c:v>
                </c:pt>
                <c:pt idx="2">
                  <c:v>393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2BD-4E1E-A4D0-39DA285C9D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123588351"/>
        <c:axId val="1"/>
      </c:barChart>
      <c:catAx>
        <c:axId val="212358835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93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23588351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92156862745098"/>
          <c:y val="0.20552884615384615"/>
          <c:w val="0.68156862745098035"/>
          <c:h val="0.65384615384615385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593F-41E1-A138-AED34025121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593F-41E1-A138-AED340251212}"/>
              </c:ext>
            </c:extLst>
          </c:dPt>
          <c:dLbls>
            <c:dLbl>
              <c:idx val="0"/>
              <c:layout>
                <c:manualLayout>
                  <c:x val="0"/>
                  <c:y val="-0.11057692307692307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593F-41E1-A138-AED340251212}"/>
                </c:ext>
              </c:extLst>
            </c:dLbl>
            <c:dLbl>
              <c:idx val="1"/>
              <c:layout>
                <c:manualLayout>
                  <c:x val="0"/>
                  <c:y val="-0.11538461538461539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593F-41E1-A138-AED340251212}"/>
                </c:ext>
              </c:extLst>
            </c:dLbl>
            <c:dLbl>
              <c:idx val="2"/>
              <c:layout>
                <c:manualLayout>
                  <c:x val="0"/>
                  <c:y val="-0.3930288461538461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593F-41E1-A138-AED34025121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168</c:v>
                </c:pt>
                <c:pt idx="1">
                  <c:v>193</c:v>
                </c:pt>
                <c:pt idx="2">
                  <c:v>1258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93F-41E1-A138-AED3402512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960194623"/>
        <c:axId val="1"/>
      </c:barChart>
      <c:catAx>
        <c:axId val="196019462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25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96019462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6599763872491142E-2"/>
          <c:y val="9.9080694586312565E-2"/>
          <c:w val="0.92680047225501772"/>
          <c:h val="0.80183861082737484"/>
        </c:manualLayout>
      </c:layout>
      <c:doughnutChart>
        <c:varyColors val="0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081C-438E-A250-AA1E735F3C5D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081C-438E-A250-AA1E735F3C5D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081C-438E-A250-AA1E735F3C5D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081C-438E-A250-AA1E735F3C5D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081C-438E-A250-AA1E735F3C5D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081C-438E-A250-AA1E735F3C5D}"/>
              </c:ext>
            </c:extLst>
          </c:dPt>
          <c:dLbls>
            <c:dLbl>
              <c:idx val="0"/>
              <c:layout>
                <c:manualLayout>
                  <c:x val="2.833530106257379E-2"/>
                  <c:y val="-3.2175689479060264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081C-438E-A250-AA1E735F3C5D}"/>
                </c:ext>
              </c:extLst>
            </c:dLbl>
            <c:dLbl>
              <c:idx val="1"/>
              <c:layout>
                <c:manualLayout>
                  <c:x val="3.9551357733175918E-2"/>
                  <c:y val="6.1287027579162408E-3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081C-438E-A250-AA1E735F3C5D}"/>
                </c:ext>
              </c:extLst>
            </c:dLbl>
            <c:dLbl>
              <c:idx val="2"/>
              <c:layout>
                <c:manualLayout>
                  <c:x val="3.4238488783943331E-2"/>
                  <c:y val="3.7282941777323803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081C-438E-A250-AA1E735F3C5D}"/>
                </c:ext>
              </c:extLst>
            </c:dLbl>
            <c:dLbl>
              <c:idx val="3"/>
              <c:layout>
                <c:manualLayout>
                  <c:x val="1.1806375442739079E-2"/>
                  <c:y val="6.1287027579162413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081C-438E-A250-AA1E735F3C5D}"/>
                </c:ext>
              </c:extLst>
            </c:dLbl>
            <c:dLbl>
              <c:idx val="4"/>
              <c:layout>
                <c:manualLayout>
                  <c:x val="-1.475796930342385E-2"/>
                  <c:y val="5.9244126659856997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081C-438E-A250-AA1E735F3C5D}"/>
                </c:ext>
              </c:extLst>
            </c:dLbl>
            <c:dLbl>
              <c:idx val="5"/>
              <c:layout>
                <c:manualLayout>
                  <c:x val="-4.0141676505312869E-2"/>
                  <c:y val="-6.1287027579162408E-3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081C-438E-A250-AA1E735F3C5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val>
            <c:numRef>
              <c:f>Sheet1!$A$1:$A$6</c:f>
              <c:numCache>
                <c:formatCode>General</c:formatCode>
                <c:ptCount val="6"/>
                <c:pt idx="0">
                  <c:v>20.650095602294456</c:v>
                </c:pt>
                <c:pt idx="1">
                  <c:v>14.10133843212237</c:v>
                </c:pt>
                <c:pt idx="2">
                  <c:v>9.2734225621414907</c:v>
                </c:pt>
                <c:pt idx="3">
                  <c:v>6.8833652007648185</c:v>
                </c:pt>
                <c:pt idx="4">
                  <c:v>4.7323135755258123</c:v>
                </c:pt>
                <c:pt idx="5">
                  <c:v>44.359464627151048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081C-438E-A250-AA1E735F3C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0"/>
    <c:dispBlanksAs val="gap"/>
    <c:showDLblsOverMax val="1"/>
  </c:chart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489964580873672E-2"/>
          <c:y val="0.10226673695308382"/>
          <c:w val="0.89079102715466352"/>
          <c:h val="0.79546652609383239"/>
        </c:manualLayout>
      </c:layout>
      <c:doughnutChart>
        <c:varyColors val="0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21EA-4775-B24C-65304311F4D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21EA-4775-B24C-65304311F4D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21EA-4775-B24C-65304311F4D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21EA-4775-B24C-65304311F4DA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21EA-4775-B24C-65304311F4DA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21EA-4775-B24C-65304311F4DA}"/>
              </c:ext>
            </c:extLst>
          </c:dPt>
          <c:dLbls>
            <c:dLbl>
              <c:idx val="0"/>
              <c:layout>
                <c:manualLayout>
                  <c:x val="2.3022432113341203E-2"/>
                  <c:y val="-3.6900369003690037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21EA-4775-B24C-65304311F4DA}"/>
                </c:ext>
              </c:extLst>
            </c:dLbl>
            <c:dLbl>
              <c:idx val="1"/>
              <c:layout>
                <c:manualLayout>
                  <c:x val="4.5454545454545456E-2"/>
                  <c:y val="-1.107011070110701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21EA-4775-B24C-65304311F4DA}"/>
                </c:ext>
              </c:extLst>
            </c:dLbl>
            <c:dLbl>
              <c:idx val="2"/>
              <c:layout>
                <c:manualLayout>
                  <c:x val="4.5454545454545456E-2"/>
                  <c:y val="1.2124406958355299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21EA-4775-B24C-65304311F4DA}"/>
                </c:ext>
              </c:extLst>
            </c:dLbl>
            <c:dLbl>
              <c:idx val="3"/>
              <c:layout>
                <c:manualLayout>
                  <c:x val="3.541912632821724E-2"/>
                  <c:y val="2.8993147074327884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21EA-4775-B24C-65304311F4DA}"/>
                </c:ext>
              </c:extLst>
            </c:dLbl>
            <c:dLbl>
              <c:idx val="5"/>
              <c:layout>
                <c:manualLayout>
                  <c:x val="-3.4828807556080282E-2"/>
                  <c:y val="7.9072219293621505E-3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21EA-4775-B24C-65304311F4D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val>
            <c:numRef>
              <c:f>Sheet1!$A$1:$A$6</c:f>
              <c:numCache>
                <c:formatCode>General</c:formatCode>
                <c:ptCount val="6"/>
                <c:pt idx="0">
                  <c:v>16.201477532553834</c:v>
                </c:pt>
                <c:pt idx="1">
                  <c:v>8.955785901305461</c:v>
                </c:pt>
                <c:pt idx="2">
                  <c:v>8.7059344657451732</c:v>
                </c:pt>
                <c:pt idx="3">
                  <c:v>5.8126548419570296</c:v>
                </c:pt>
                <c:pt idx="4">
                  <c:v>2.8094405865223582</c:v>
                </c:pt>
                <c:pt idx="5">
                  <c:v>57.51470667191613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1EA-4775-B24C-65304311F4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0"/>
    <c:dispBlanksAs val="gap"/>
    <c:showDLblsOverMax val="1"/>
  </c:chart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5489964580873671E-2"/>
          <c:y val="0.10237467018469656"/>
          <c:w val="0.88961038961038963"/>
          <c:h val="0.79525065963060682"/>
        </c:manualLayout>
      </c:layout>
      <c:doughnutChart>
        <c:varyColors val="0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809F-4EC0-941F-E12354B14995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809F-4EC0-941F-E12354B14995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809F-4EC0-941F-E12354B14995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809F-4EC0-941F-E12354B14995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809F-4EC0-941F-E12354B14995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809F-4EC0-941F-E12354B14995}"/>
              </c:ext>
            </c:extLst>
          </c:dPt>
          <c:dLbls>
            <c:dLbl>
              <c:idx val="0"/>
              <c:layout>
                <c:manualLayout>
                  <c:x val="3.0696576151121605E-2"/>
                  <c:y val="-1.3720316622691292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809F-4EC0-941F-E12354B14995}"/>
                </c:ext>
              </c:extLst>
            </c:dLbl>
            <c:dLbl>
              <c:idx val="1"/>
              <c:layout>
                <c:manualLayout>
                  <c:x val="2.0661157024793389E-2"/>
                  <c:y val="4.221635883905013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809F-4EC0-941F-E12354B14995}"/>
                </c:ext>
              </c:extLst>
            </c:dLbl>
            <c:dLbl>
              <c:idx val="2"/>
              <c:layout>
                <c:manualLayout>
                  <c:x val="-2.1841794569067298E-2"/>
                  <c:y val="4.9076517150395779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809F-4EC0-941F-E12354B14995}"/>
                </c:ext>
              </c:extLst>
            </c:dLbl>
            <c:dLbl>
              <c:idx val="3"/>
              <c:layout>
                <c:manualLayout>
                  <c:x val="-3.6599763872491142E-2"/>
                  <c:y val="2.7968337730870714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809F-4EC0-941F-E12354B14995}"/>
                </c:ext>
              </c:extLst>
            </c:dLbl>
            <c:dLbl>
              <c:idx val="4"/>
              <c:layout>
                <c:manualLayout>
                  <c:x val="-4.4273907910271547E-2"/>
                  <c:y val="1.424802110817942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809F-4EC0-941F-E12354B14995}"/>
                </c:ext>
              </c:extLst>
            </c:dLbl>
            <c:dLbl>
              <c:idx val="5"/>
              <c:layout>
                <c:manualLayout>
                  <c:x val="-2.8925619834710745E-2"/>
                  <c:y val="-2.1108179419525065E-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809F-4EC0-941F-E12354B1499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val>
            <c:numRef>
              <c:f>Sheet1!$A$1:$A$6</c:f>
              <c:numCache>
                <c:formatCode>General</c:formatCode>
                <c:ptCount val="6"/>
                <c:pt idx="0">
                  <c:v>35.088935088935088</c:v>
                </c:pt>
                <c:pt idx="1">
                  <c:v>16.886116886116888</c:v>
                </c:pt>
                <c:pt idx="2">
                  <c:v>8.0850080850080843</c:v>
                </c:pt>
                <c:pt idx="3">
                  <c:v>7.0917070917070921</c:v>
                </c:pt>
                <c:pt idx="4">
                  <c:v>4.4352044352044349</c:v>
                </c:pt>
                <c:pt idx="5">
                  <c:v>28.413028413028414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9F-4EC0-941F-E12354B149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0"/>
    <c:dispBlanksAs val="gap"/>
    <c:showDLblsOverMax val="1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025062656641603E-2"/>
          <c:y val="8.6678301337987207E-2"/>
          <c:w val="0.97994987468671679"/>
          <c:h val="0.82664339732402559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 w="9525" cmpd="sng" algn="ctr">
              <a:solidFill>
                <a:schemeClr val="tx1"/>
              </a:solidFill>
              <a:prstDash val="solid"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C2B6-CD4D-8869-4DD8C65C8173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C2B6-CD4D-8869-4DD8C65C8173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C2B6-CD4D-8869-4DD8C65C8173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C2B6-CD4D-8869-4DD8C65C8173}"/>
                </c:ext>
              </c:extLst>
            </c:dLbl>
            <c:dLbl>
              <c:idx val="4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C2B6-CD4D-8869-4DD8C65C8173}"/>
                </c:ext>
              </c:extLst>
            </c:dLbl>
            <c:dLbl>
              <c:idx val="5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C2B6-CD4D-8869-4DD8C65C8173}"/>
                </c:ext>
              </c:extLst>
            </c:dLbl>
            <c:dLbl>
              <c:idx val="6"/>
              <c:layout>
                <c:manualLayout>
                  <c:x val="0"/>
                  <c:y val="-5.8173356602675972E-4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C2B6-CD4D-8869-4DD8C65C8173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C2B6-CD4D-8869-4DD8C65C817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Sheet1!$A$1:$H$1</c:f>
              <c:numCache>
                <c:formatCode>General</c:formatCode>
                <c:ptCount val="8"/>
                <c:pt idx="0">
                  <c:v>98.6</c:v>
                </c:pt>
                <c:pt idx="1">
                  <c:v>95</c:v>
                </c:pt>
                <c:pt idx="2">
                  <c:v>85.4</c:v>
                </c:pt>
                <c:pt idx="3">
                  <c:v>69.099999999999994</c:v>
                </c:pt>
                <c:pt idx="4">
                  <c:v>68.7</c:v>
                </c:pt>
                <c:pt idx="5">
                  <c:v>69.7</c:v>
                </c:pt>
                <c:pt idx="6">
                  <c:v>64.099999999999994</c:v>
                </c:pt>
                <c:pt idx="7">
                  <c:v>25.5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C2B6-CD4D-8869-4DD8C65C8173}"/>
            </c:ext>
          </c:extLst>
        </c:ser>
        <c:ser>
          <c:idx val="1"/>
          <c:order val="1"/>
          <c:spPr>
            <a:solidFill>
              <a:schemeClr val="accent2"/>
            </a:solidFill>
            <a:ln w="9525" cmpd="sng" algn="ctr">
              <a:solidFill>
                <a:schemeClr val="tx1"/>
              </a:solidFill>
              <a:prstDash val="solid"/>
            </a:ln>
          </c:spPr>
          <c:invertIfNegative val="0"/>
          <c:dLbls>
            <c:dLbl>
              <c:idx val="2"/>
              <c:layout>
                <c:manualLayout>
                  <c:x val="0"/>
                  <c:y val="-5.8173356602675972E-4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C2B6-CD4D-8869-4DD8C65C8173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C2B6-CD4D-8869-4DD8C65C8173}"/>
                </c:ext>
              </c:extLst>
            </c:dLbl>
            <c:dLbl>
              <c:idx val="4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C2B6-CD4D-8869-4DD8C65C8173}"/>
                </c:ext>
              </c:extLst>
            </c:dLbl>
            <c:dLbl>
              <c:idx val="5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C2B6-CD4D-8869-4DD8C65C8173}"/>
                </c:ext>
              </c:extLst>
            </c:dLbl>
            <c:dLbl>
              <c:idx val="6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D-C2B6-CD4D-8869-4DD8C65C8173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C2B6-CD4D-8869-4DD8C65C817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Sheet1!$A$2:$H$2</c:f>
              <c:numCache>
                <c:formatCode>General</c:formatCode>
                <c:ptCount val="8"/>
                <c:pt idx="0">
                  <c:v>0.30000000000000027</c:v>
                </c:pt>
                <c:pt idx="1">
                  <c:v>5.0000000000000044</c:v>
                </c:pt>
                <c:pt idx="2">
                  <c:v>13.900000000000002</c:v>
                </c:pt>
                <c:pt idx="3">
                  <c:v>30.300000000000004</c:v>
                </c:pt>
                <c:pt idx="4">
                  <c:v>26.899999999999991</c:v>
                </c:pt>
                <c:pt idx="5">
                  <c:v>25.7</c:v>
                </c:pt>
                <c:pt idx="6">
                  <c:v>29.399999999999991</c:v>
                </c:pt>
                <c:pt idx="7">
                  <c:v>62.4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C2B6-CD4D-8869-4DD8C65C8173}"/>
            </c:ext>
          </c:extLst>
        </c:ser>
        <c:ser>
          <c:idx val="2"/>
          <c:order val="2"/>
          <c:spPr>
            <a:solidFill>
              <a:schemeClr val="hlink"/>
            </a:solidFill>
            <a:ln w="9525" cmpd="sng" algn="ctr">
              <a:solidFill>
                <a:schemeClr val="tx1"/>
              </a:solidFill>
              <a:prstDash val="solid"/>
            </a:ln>
          </c:spPr>
          <c:invertIfNegative val="0"/>
          <c:dLbls>
            <c:dLbl>
              <c:idx val="6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0-C2B6-CD4D-8869-4DD8C65C8173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1-C2B6-CD4D-8869-4DD8C65C817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Sheet1!$A$3:$H$3</c:f>
              <c:numCache>
                <c:formatCode>General</c:formatCode>
                <c:ptCount val="8"/>
                <c:pt idx="0">
                  <c:v>1.100000000000001</c:v>
                </c:pt>
                <c:pt idx="1">
                  <c:v>0</c:v>
                </c:pt>
                <c:pt idx="2">
                  <c:v>0.69999999999998952</c:v>
                </c:pt>
                <c:pt idx="3">
                  <c:v>0.60000000000000053</c:v>
                </c:pt>
                <c:pt idx="4">
                  <c:v>4.4000000000000039</c:v>
                </c:pt>
                <c:pt idx="5">
                  <c:v>4.5999999999999925</c:v>
                </c:pt>
                <c:pt idx="6">
                  <c:v>6.4999999999999947</c:v>
                </c:pt>
                <c:pt idx="7">
                  <c:v>12.1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2-C2B6-CD4D-8869-4DD8C65C81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83341952"/>
        <c:axId val="1"/>
      </c:barChart>
      <c:catAx>
        <c:axId val="28334195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8334195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8207282913165267E-2"/>
          <c:y val="7.996894409937888E-2"/>
          <c:w val="0.96358543417366949"/>
          <c:h val="0.8649068322981367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7.2204968944099376E-2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5685-4F6E-91DB-8B404733980C}"/>
                </c:ext>
              </c:extLst>
            </c:dLbl>
            <c:dLbl>
              <c:idx val="1"/>
              <c:layout>
                <c:manualLayout>
                  <c:x val="0"/>
                  <c:y val="-7.1428571428571425E-2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5685-4F6E-91DB-8B404733980C}"/>
                </c:ext>
              </c:extLst>
            </c:dLbl>
            <c:dLbl>
              <c:idx val="2"/>
              <c:layout>
                <c:manualLayout>
                  <c:x val="0"/>
                  <c:y val="-9.3555900621118016E-2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5685-4F6E-91DB-8B404733980C}"/>
                </c:ext>
              </c:extLst>
            </c:dLbl>
            <c:dLbl>
              <c:idx val="3"/>
              <c:layout>
                <c:manualLayout>
                  <c:x val="0"/>
                  <c:y val="-8.5791925465838512E-2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5685-4F6E-91DB-8B404733980C}"/>
                </c:ext>
              </c:extLst>
            </c:dLbl>
            <c:dLbl>
              <c:idx val="4"/>
              <c:layout>
                <c:manualLayout>
                  <c:x val="0"/>
                  <c:y val="-8.4627329192546577E-2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5685-4F6E-91DB-8B404733980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3.75</c:v>
                </c:pt>
                <c:pt idx="1">
                  <c:v>3.6900000000000004</c:v>
                </c:pt>
                <c:pt idx="2">
                  <c:v>5.45</c:v>
                </c:pt>
                <c:pt idx="3">
                  <c:v>4.87</c:v>
                </c:pt>
                <c:pt idx="4">
                  <c:v>4.78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685-4F6E-91DB-8B404733980C}"/>
            </c:ext>
          </c:extLst>
        </c:ser>
        <c:ser>
          <c:idx val="1"/>
          <c:order val="1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0559006211180125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5685-4F6E-91DB-8B404733980C}"/>
                </c:ext>
              </c:extLst>
            </c:dLbl>
            <c:dLbl>
              <c:idx val="1"/>
              <c:layout>
                <c:manualLayout>
                  <c:x val="0"/>
                  <c:y val="-0.11413043478260869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5685-4F6E-91DB-8B404733980C}"/>
                </c:ext>
              </c:extLst>
            </c:dLbl>
            <c:dLbl>
              <c:idx val="2"/>
              <c:layout>
                <c:manualLayout>
                  <c:x val="0"/>
                  <c:y val="-0.10908385093167702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5685-4F6E-91DB-8B404733980C}"/>
                </c:ext>
              </c:extLst>
            </c:dLbl>
            <c:dLbl>
              <c:idx val="3"/>
              <c:layout>
                <c:manualLayout>
                  <c:x val="0"/>
                  <c:y val="-0.11995341614906832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5685-4F6E-91DB-8B404733980C}"/>
                </c:ext>
              </c:extLst>
            </c:dLbl>
            <c:dLbl>
              <c:idx val="4"/>
              <c:layout>
                <c:manualLayout>
                  <c:x val="0"/>
                  <c:y val="-0.12616459627329193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5685-4F6E-91DB-8B404733980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Sheet1!$A$2:$E$2</c:f>
              <c:numCache>
                <c:formatCode>General</c:formatCode>
                <c:ptCount val="5"/>
                <c:pt idx="0">
                  <c:v>6.419999999999999</c:v>
                </c:pt>
                <c:pt idx="1">
                  <c:v>7.1</c:v>
                </c:pt>
                <c:pt idx="2">
                  <c:v>6.72</c:v>
                </c:pt>
                <c:pt idx="3">
                  <c:v>7.59</c:v>
                </c:pt>
                <c:pt idx="4">
                  <c:v>8.08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5685-4F6E-91DB-8B404733980C}"/>
            </c:ext>
          </c:extLst>
        </c:ser>
        <c:ser>
          <c:idx val="2"/>
          <c:order val="2"/>
          <c:spPr>
            <a:solidFill>
              <a:schemeClr val="accent1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-0.37810559006211181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5685-4F6E-91DB-8B404733980C}"/>
                </c:ext>
              </c:extLst>
            </c:dLbl>
            <c:dLbl>
              <c:idx val="2"/>
              <c:layout>
                <c:manualLayout>
                  <c:x val="0"/>
                  <c:y val="-0.45729813664596275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D-5685-4F6E-91DB-8B404733980C}"/>
                </c:ext>
              </c:extLst>
            </c:dLbl>
            <c:dLbl>
              <c:idx val="3"/>
              <c:layout>
                <c:manualLayout>
                  <c:x val="0"/>
                  <c:y val="-0.37422360248447206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5685-4F6E-91DB-8B404733980C}"/>
                </c:ext>
              </c:extLst>
            </c:dLbl>
            <c:dLbl>
              <c:idx val="4"/>
              <c:layout>
                <c:manualLayout>
                  <c:x val="0"/>
                  <c:y val="-0.23796583850931677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5685-4F6E-91DB-8B404733980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Sheet1!$A$3:$E$3</c:f>
              <c:numCache>
                <c:formatCode>General</c:formatCode>
                <c:ptCount val="5"/>
                <c:pt idx="1">
                  <c:v>28.110000000000003</c:v>
                </c:pt>
                <c:pt idx="2">
                  <c:v>34.410000000000004</c:v>
                </c:pt>
                <c:pt idx="3">
                  <c:v>27.800000000000004</c:v>
                </c:pt>
                <c:pt idx="4">
                  <c:v>16.96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5685-4F6E-91DB-8B40473398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54143824"/>
        <c:axId val="1"/>
      </c:barChart>
      <c:catAx>
        <c:axId val="25414382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4.41000000000000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5414382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2737210319195452E-2"/>
          <c:y val="5.5425448868071818E-2"/>
          <c:w val="0.95452557936160909"/>
          <c:h val="0.88914910226385635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364D6E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6F8DB9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C076-40E0-9BBB-165BA042DBD7}"/>
              </c:ext>
            </c:extLst>
          </c:dPt>
          <c:dLbls>
            <c:dLbl>
              <c:idx val="2"/>
              <c:layout>
                <c:manualLayout>
                  <c:x val="0"/>
                  <c:y val="0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C076-40E0-9BBB-165BA042DBD7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C076-40E0-9BBB-165BA042DBD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0.38</c:v>
                </c:pt>
                <c:pt idx="1">
                  <c:v>0.16999999999999998</c:v>
                </c:pt>
                <c:pt idx="2">
                  <c:v>8.08</c:v>
                </c:pt>
                <c:pt idx="3">
                  <c:v>15.079999999999998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076-40E0-9BBB-165BA042DBD7}"/>
            </c:ext>
          </c:extLst>
        </c:ser>
        <c:ser>
          <c:idx val="1"/>
          <c:order val="1"/>
          <c:spPr>
            <a:solidFill>
              <a:srgbClr val="808080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C0C0C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C076-40E0-9BBB-165BA042DBD7}"/>
              </c:ext>
            </c:extLst>
          </c:dPt>
          <c:dLbls>
            <c:dLbl>
              <c:idx val="0"/>
              <c:layout>
                <c:manualLayout>
                  <c:x val="0"/>
                  <c:y val="-3.9032006245120999E-4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C076-40E0-9BBB-165BA042DBD7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C076-40E0-9BBB-165BA042DBD7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C076-40E0-9BBB-165BA042DBD7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C076-40E0-9BBB-165BA042DBD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0">
                  <c:v>99.62</c:v>
                </c:pt>
                <c:pt idx="1">
                  <c:v>13.54</c:v>
                </c:pt>
                <c:pt idx="2">
                  <c:v>18.070000000000004</c:v>
                </c:pt>
                <c:pt idx="3">
                  <c:v>17.160000000000004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C076-40E0-9BBB-165BA042DBD7}"/>
            </c:ext>
          </c:extLst>
        </c:ser>
        <c:ser>
          <c:idx val="2"/>
          <c:order val="2"/>
          <c:spPr>
            <a:solidFill>
              <a:srgbClr val="C0C0C0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9-C076-40E0-9BBB-165BA042DBD7}"/>
              </c:ext>
            </c:extLst>
          </c:dPt>
          <c:dLbls>
            <c:dLbl>
              <c:idx val="1"/>
              <c:layout>
                <c:manualLayout>
                  <c:x val="0"/>
                  <c:y val="0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C076-40E0-9BBB-165BA042DBD7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C076-40E0-9BBB-165BA042DBD7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C076-40E0-9BBB-165BA042DBD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Sheet1!$A$3:$D$3</c:f>
              <c:numCache>
                <c:formatCode>General</c:formatCode>
                <c:ptCount val="4"/>
                <c:pt idx="0">
                  <c:v>0</c:v>
                </c:pt>
                <c:pt idx="1">
                  <c:v>86.29</c:v>
                </c:pt>
                <c:pt idx="2">
                  <c:v>73.849999999999994</c:v>
                </c:pt>
                <c:pt idx="3">
                  <c:v>67.75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C076-40E0-9BBB-165BA042DB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16034111"/>
        <c:axId val="1"/>
      </c:barChart>
      <c:catAx>
        <c:axId val="11603411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16034111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5752802181157224E-2"/>
          <c:y val="5.4322876817138488E-2"/>
          <c:w val="0.91335958800363526"/>
          <c:h val="0.8913542463657230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86A9-4762-AD21-1FAC52F9931E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86A9-4762-AD21-1FAC52F9931E}"/>
                </c:ext>
              </c:extLst>
            </c:dLbl>
            <c:dLbl>
              <c:idx val="2"/>
              <c:layout>
                <c:manualLayout>
                  <c:x val="0"/>
                  <c:y val="-3.8255547054322876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86A9-4762-AD21-1FAC52F9931E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86A9-4762-AD21-1FAC52F9931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50</c:v>
                </c:pt>
                <c:pt idx="1">
                  <c:v>39</c:v>
                </c:pt>
                <c:pt idx="2">
                  <c:v>64</c:v>
                </c:pt>
                <c:pt idx="3">
                  <c:v>310</c:v>
                </c:pt>
                <c:pt idx="4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6A9-4762-AD21-1FAC52F9931E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</c:spPr>
          <c:invertIfNegative val="0"/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86A9-4762-AD21-1FAC52F9931E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86A9-4762-AD21-1FAC52F9931E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86A9-4762-AD21-1FAC52F9931E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86A9-4762-AD21-1FAC52F9931E}"/>
                </c:ext>
              </c:extLst>
            </c:dLbl>
            <c:dLbl>
              <c:idx val="4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86A9-4762-AD21-1FAC52F9931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Sheet1!$A$2:$E$2</c:f>
              <c:numCache>
                <c:formatCode>General</c:formatCode>
                <c:ptCount val="5"/>
                <c:pt idx="0">
                  <c:v>343</c:v>
                </c:pt>
                <c:pt idx="1">
                  <c:v>1205</c:v>
                </c:pt>
                <c:pt idx="2">
                  <c:v>355</c:v>
                </c:pt>
                <c:pt idx="3">
                  <c:v>0</c:v>
                </c:pt>
                <c:pt idx="4">
                  <c:v>570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86A9-4762-AD21-1FAC52F9931E}"/>
            </c:ext>
          </c:extLst>
        </c:ser>
        <c:ser>
          <c:idx val="2"/>
          <c:order val="2"/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A-86A9-4762-AD21-1FAC52F9931E}"/>
              </c:ext>
            </c:extLst>
          </c:dPt>
          <c:dLbls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86A9-4762-AD21-1FAC52F9931E}"/>
                </c:ext>
              </c:extLst>
            </c:dLbl>
            <c:dLbl>
              <c:idx val="2"/>
              <c:layout>
                <c:manualLayout>
                  <c:x val="0"/>
                  <c:y val="-3.8255547054322876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86A9-4762-AD21-1FAC52F9931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Sheet1!$A$3:$E$3</c:f>
              <c:numCache>
                <c:formatCode>General</c:formatCode>
                <c:ptCount val="5"/>
                <c:pt idx="0">
                  <c:v>0</c:v>
                </c:pt>
                <c:pt idx="1">
                  <c:v>153</c:v>
                </c:pt>
                <c:pt idx="2">
                  <c:v>470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86A9-4762-AD21-1FAC52F993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057616736"/>
        <c:axId val="1"/>
      </c:barChart>
      <c:lineChart>
        <c:grouping val="standard"/>
        <c:varyColors val="0"/>
        <c:ser>
          <c:idx val="3"/>
          <c:order val="3"/>
          <c:spPr>
            <a:ln>
              <a:noFill/>
            </a:ln>
          </c:spPr>
          <c:marker>
            <c:symbol val="none"/>
          </c:marker>
          <c:dPt>
            <c:idx val="0"/>
            <c:marker>
              <c:symbol val="diamond"/>
              <c:size val="6"/>
              <c:spPr>
                <a:solidFill>
                  <a:schemeClr val="tx1"/>
                </a:solidFill>
                <a:ln w="9525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E-86A9-4762-AD21-1FAC52F9931E}"/>
              </c:ext>
            </c:extLst>
          </c:dPt>
          <c:dPt>
            <c:idx val="1"/>
            <c:marker>
              <c:symbol val="diamond"/>
              <c:size val="6"/>
              <c:spPr>
                <a:solidFill>
                  <a:schemeClr val="tx1"/>
                </a:solidFill>
                <a:ln w="9525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86A9-4762-AD21-1FAC52F9931E}"/>
              </c:ext>
            </c:extLst>
          </c:dPt>
          <c:dPt>
            <c:idx val="2"/>
            <c:marker>
              <c:symbol val="diamond"/>
              <c:size val="6"/>
              <c:spPr>
                <a:solidFill>
                  <a:schemeClr val="tx1"/>
                </a:solidFill>
                <a:ln w="9525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86A9-4762-AD21-1FAC52F9931E}"/>
              </c:ext>
            </c:extLst>
          </c:dPt>
          <c:dPt>
            <c:idx val="3"/>
            <c:marker>
              <c:symbol val="diamond"/>
              <c:size val="6"/>
              <c:spPr>
                <a:solidFill>
                  <a:schemeClr val="tx1"/>
                </a:solidFill>
                <a:ln w="9525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1-86A9-4762-AD21-1FAC52F9931E}"/>
              </c:ext>
            </c:extLst>
          </c:dPt>
          <c:dPt>
            <c:idx val="4"/>
            <c:marker>
              <c:symbol val="diamond"/>
              <c:size val="6"/>
              <c:spPr>
                <a:solidFill>
                  <a:schemeClr val="tx1"/>
                </a:solidFill>
                <a:ln w="9525" cmpd="sng" algn="ctr">
                  <a:solidFill>
                    <a:schemeClr val="tx1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2-86A9-4762-AD21-1FAC52F9931E}"/>
              </c:ext>
            </c:extLst>
          </c:dPt>
          <c:val>
            <c:numRef>
              <c:f>Sheet1!$A$4:$E$4</c:f>
              <c:numCache>
                <c:formatCode>General</c:formatCode>
                <c:ptCount val="5"/>
                <c:pt idx="0">
                  <c:v>5</c:v>
                </c:pt>
                <c:pt idx="1">
                  <c:v>10</c:v>
                </c:pt>
                <c:pt idx="2">
                  <c:v>7</c:v>
                </c:pt>
                <c:pt idx="3">
                  <c:v>4</c:v>
                </c:pt>
                <c:pt idx="4">
                  <c:v>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86A9-4762-AD21-1FAC52F993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"/>
        <c:axId val="3"/>
      </c:lineChart>
      <c:catAx>
        <c:axId val="205761673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4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 cmpd="sng" algn="ctr">
            <a:solidFill>
              <a:srgbClr val="FFFFFF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57616736"/>
        <c:crosses val="min"/>
        <c:crossBetween val="between"/>
        <c:majorUnit val="100"/>
      </c:valAx>
      <c:catAx>
        <c:axId val="2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crossAx val="3"/>
        <c:crosses val="min"/>
        <c:auto val="0"/>
        <c:lblAlgn val="ctr"/>
        <c:lblOffset val="100"/>
        <c:noMultiLvlLbl val="0"/>
      </c:catAx>
      <c:valAx>
        <c:axId val="3"/>
        <c:scaling>
          <c:orientation val="minMax"/>
          <c:max val="10"/>
          <c:min val="0"/>
        </c:scaling>
        <c:delete val="0"/>
        <c:axPos val="r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rgbClr val="FFFFFF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"/>
        <c:crosses val="max"/>
        <c:crossBetween val="between"/>
        <c:majorUnit val="1"/>
      </c:valAx>
    </c:plotArea>
    <c:plotVisOnly val="0"/>
    <c:dispBlanksAs val="gap"/>
    <c:showDLblsOverMax val="1"/>
  </c:chart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38963963963964E-2"/>
          <c:y val="5.3481694185211773E-2"/>
          <c:w val="0.8322072072072072"/>
          <c:h val="0.89303661162957648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FFFFFF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F700-C24E-8D1B-66275590F144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700-C24E-8D1B-66275590F144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rot="-5400000" wrap="none"/>
                <a:lstStyle/>
                <a:p>
                  <a:pPr>
                    <a:defRPr sz="1050" kern="120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F700-C24E-8D1B-66275590F144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rot="-5400000" wrap="none"/>
                <a:lstStyle/>
                <a:p>
                  <a:pPr>
                    <a:defRPr sz="1050" kern="120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F700-C24E-8D1B-66275590F144}"/>
                </c:ext>
              </c:extLst>
            </c:dLbl>
            <c:dLbl>
              <c:idx val="4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rot="-5400000" wrap="none"/>
                <a:lstStyle/>
                <a:p>
                  <a:pPr>
                    <a:defRPr sz="1050" kern="120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F700-C24E-8D1B-66275590F144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700-C24E-8D1B-66275590F144}"/>
            </c:ext>
          </c:extLst>
        </c:ser>
        <c:ser>
          <c:idx val="1"/>
          <c:order val="1"/>
          <c:spPr>
            <a:solidFill>
              <a:srgbClr val="FFFFFF"/>
            </a:solidFill>
            <a:ln>
              <a:noFill/>
            </a:ln>
          </c:spPr>
          <c:invertIfNegative val="0"/>
          <c:val>
            <c:numRef>
              <c:f>Sheet1!$A$2:$E$2</c:f>
              <c:numCache>
                <c:formatCode>General</c:formatCode>
                <c:ptCount val="5"/>
                <c:pt idx="0">
                  <c:v>0.29000000000000004</c:v>
                </c:pt>
                <c:pt idx="1">
                  <c:v>0.22999999999999998</c:v>
                </c:pt>
                <c:pt idx="2">
                  <c:v>6.6999999999999993</c:v>
                </c:pt>
                <c:pt idx="3">
                  <c:v>0.5</c:v>
                </c:pt>
                <c:pt idx="4">
                  <c:v>0.22999999999999998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700-C24E-8D1B-66275590F144}"/>
            </c:ext>
          </c:extLst>
        </c:ser>
        <c:ser>
          <c:idx val="2"/>
          <c:order val="2"/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F700-C24E-8D1B-66275590F144}"/>
              </c:ext>
            </c:extLst>
          </c:dPt>
          <c:val>
            <c:numRef>
              <c:f>Sheet1!$A$3:$E$3</c:f>
              <c:numCache>
                <c:formatCode>General</c:formatCode>
                <c:ptCount val="5"/>
                <c:pt idx="0">
                  <c:v>2.9400000000000004</c:v>
                </c:pt>
                <c:pt idx="1">
                  <c:v>6.4699999999999989</c:v>
                </c:pt>
                <c:pt idx="2">
                  <c:v>9.9999999999999645E-2</c:v>
                </c:pt>
                <c:pt idx="3">
                  <c:v>0.10000000000000009</c:v>
                </c:pt>
                <c:pt idx="4">
                  <c:v>0.10000000000000009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700-C24E-8D1B-66275590F1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131741359"/>
        <c:axId val="1"/>
      </c:barChart>
      <c:catAx>
        <c:axId val="2131741359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9.7999999999999989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213174135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7548291233283801E-2"/>
          <c:y val="4.4104410441044108E-2"/>
          <c:w val="0.9427934621099554"/>
          <c:h val="0.91179117911791174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chemeClr val="accent1"/>
              </a:solidFill>
              <a:prstDash val="solid"/>
            </a:ln>
          </c:spPr>
          <c:marker>
            <c:symbol val="none"/>
          </c:marker>
          <c:val>
            <c:numRef>
              <c:f>Sheet1!$A$1:$Z$1</c:f>
              <c:numCache>
                <c:formatCode>General</c:formatCode>
                <c:ptCount val="26"/>
                <c:pt idx="0">
                  <c:v>1.53</c:v>
                </c:pt>
                <c:pt idx="1">
                  <c:v>1.47</c:v>
                </c:pt>
                <c:pt idx="2">
                  <c:v>1.34</c:v>
                </c:pt>
                <c:pt idx="3">
                  <c:v>1.54</c:v>
                </c:pt>
                <c:pt idx="4">
                  <c:v>1.9</c:v>
                </c:pt>
                <c:pt idx="5">
                  <c:v>2.44</c:v>
                </c:pt>
                <c:pt idx="6">
                  <c:v>2.4300000000000002</c:v>
                </c:pt>
                <c:pt idx="7">
                  <c:v>2.7</c:v>
                </c:pt>
                <c:pt idx="8">
                  <c:v>3.34</c:v>
                </c:pt>
                <c:pt idx="9">
                  <c:v>2.2400000000000002</c:v>
                </c:pt>
                <c:pt idx="10">
                  <c:v>2.75</c:v>
                </c:pt>
                <c:pt idx="11">
                  <c:v>3.48</c:v>
                </c:pt>
                <c:pt idx="12">
                  <c:v>3.65</c:v>
                </c:pt>
                <c:pt idx="13">
                  <c:v>3.5</c:v>
                </c:pt>
                <c:pt idx="14">
                  <c:v>3.51</c:v>
                </c:pt>
                <c:pt idx="15">
                  <c:v>2.4700000000000002</c:v>
                </c:pt>
                <c:pt idx="16">
                  <c:v>2.13</c:v>
                </c:pt>
                <c:pt idx="17">
                  <c:v>2.36</c:v>
                </c:pt>
                <c:pt idx="18">
                  <c:v>2.74</c:v>
                </c:pt>
                <c:pt idx="19">
                  <c:v>2.62</c:v>
                </c:pt>
                <c:pt idx="20">
                  <c:v>2.23</c:v>
                </c:pt>
                <c:pt idx="21">
                  <c:v>2.87</c:v>
                </c:pt>
                <c:pt idx="22">
                  <c:v>4.04</c:v>
                </c:pt>
                <c:pt idx="23">
                  <c:v>3.58</c:v>
                </c:pt>
                <c:pt idx="24">
                  <c:v>3.37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335-8144-B90C-051D26F9B1C8}"/>
            </c:ext>
          </c:extLst>
        </c:ser>
        <c:ser>
          <c:idx val="1"/>
          <c:order val="1"/>
          <c:spPr>
            <a:ln w="19050" cmpd="sng" algn="ctr">
              <a:solidFill>
                <a:schemeClr val="accent2"/>
              </a:solidFill>
              <a:prstDash val="solid"/>
            </a:ln>
          </c:spPr>
          <c:marker>
            <c:symbol val="none"/>
          </c:marker>
          <c:val>
            <c:numRef>
              <c:f>Sheet1!$A$2:$Z$2</c:f>
              <c:numCache>
                <c:formatCode>General</c:formatCode>
                <c:ptCount val="26"/>
                <c:pt idx="0">
                  <c:v>1.37</c:v>
                </c:pt>
                <c:pt idx="1">
                  <c:v>1.28</c:v>
                </c:pt>
                <c:pt idx="2">
                  <c:v>1.19</c:v>
                </c:pt>
                <c:pt idx="3">
                  <c:v>1.42</c:v>
                </c:pt>
                <c:pt idx="4">
                  <c:v>1.65</c:v>
                </c:pt>
                <c:pt idx="5">
                  <c:v>2.2799999999999998</c:v>
                </c:pt>
                <c:pt idx="6">
                  <c:v>2.46</c:v>
                </c:pt>
                <c:pt idx="7">
                  <c:v>2.62</c:v>
                </c:pt>
                <c:pt idx="8">
                  <c:v>3.56</c:v>
                </c:pt>
                <c:pt idx="9">
                  <c:v>2.25</c:v>
                </c:pt>
                <c:pt idx="10">
                  <c:v>2.67</c:v>
                </c:pt>
                <c:pt idx="11">
                  <c:v>3.42</c:v>
                </c:pt>
                <c:pt idx="12">
                  <c:v>3.55</c:v>
                </c:pt>
                <c:pt idx="13">
                  <c:v>3.54</c:v>
                </c:pt>
                <c:pt idx="14">
                  <c:v>3.49</c:v>
                </c:pt>
                <c:pt idx="15">
                  <c:v>2.56</c:v>
                </c:pt>
                <c:pt idx="16">
                  <c:v>2.0699999999999998</c:v>
                </c:pt>
                <c:pt idx="17">
                  <c:v>2.31</c:v>
                </c:pt>
                <c:pt idx="18">
                  <c:v>2.8</c:v>
                </c:pt>
                <c:pt idx="19">
                  <c:v>2.71</c:v>
                </c:pt>
                <c:pt idx="20">
                  <c:v>2.34</c:v>
                </c:pt>
                <c:pt idx="21">
                  <c:v>2.78</c:v>
                </c:pt>
                <c:pt idx="22">
                  <c:v>4.34</c:v>
                </c:pt>
                <c:pt idx="23">
                  <c:v>3.83</c:v>
                </c:pt>
                <c:pt idx="24">
                  <c:v>3.46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335-8144-B90C-051D26F9B1C8}"/>
            </c:ext>
          </c:extLst>
        </c:ser>
        <c:ser>
          <c:idx val="2"/>
          <c:order val="2"/>
          <c:spPr>
            <a:ln w="19050" cmpd="sng" algn="ctr">
              <a:solidFill>
                <a:schemeClr val="accent3"/>
              </a:solidFill>
              <a:prstDash val="solid"/>
            </a:ln>
          </c:spPr>
          <c:marker>
            <c:symbol val="none"/>
          </c:marker>
          <c:val>
            <c:numRef>
              <c:f>Sheet1!$A$3:$Z$3</c:f>
              <c:numCache>
                <c:formatCode>General</c:formatCode>
                <c:ptCount val="26"/>
                <c:pt idx="0">
                  <c:v>1.85</c:v>
                </c:pt>
                <c:pt idx="1">
                  <c:v>1.73</c:v>
                </c:pt>
                <c:pt idx="2">
                  <c:v>1.72</c:v>
                </c:pt>
                <c:pt idx="3">
                  <c:v>1.78</c:v>
                </c:pt>
                <c:pt idx="4">
                  <c:v>2.14</c:v>
                </c:pt>
                <c:pt idx="5">
                  <c:v>2.75</c:v>
                </c:pt>
                <c:pt idx="6">
                  <c:v>2.9</c:v>
                </c:pt>
                <c:pt idx="7">
                  <c:v>3.17</c:v>
                </c:pt>
                <c:pt idx="8">
                  <c:v>4.0599999999999996</c:v>
                </c:pt>
                <c:pt idx="9">
                  <c:v>2.86</c:v>
                </c:pt>
                <c:pt idx="10">
                  <c:v>3.37</c:v>
                </c:pt>
                <c:pt idx="11">
                  <c:v>4.38</c:v>
                </c:pt>
                <c:pt idx="12">
                  <c:v>4.71</c:v>
                </c:pt>
                <c:pt idx="13">
                  <c:v>4.5</c:v>
                </c:pt>
                <c:pt idx="14">
                  <c:v>4.4400000000000004</c:v>
                </c:pt>
                <c:pt idx="15">
                  <c:v>2.95</c:v>
                </c:pt>
                <c:pt idx="16">
                  <c:v>2.48</c:v>
                </c:pt>
                <c:pt idx="17">
                  <c:v>2.68</c:v>
                </c:pt>
                <c:pt idx="18">
                  <c:v>2.93</c:v>
                </c:pt>
                <c:pt idx="19">
                  <c:v>2.91</c:v>
                </c:pt>
                <c:pt idx="20">
                  <c:v>2.59</c:v>
                </c:pt>
                <c:pt idx="21">
                  <c:v>3.18</c:v>
                </c:pt>
                <c:pt idx="22">
                  <c:v>4.43</c:v>
                </c:pt>
                <c:pt idx="23">
                  <c:v>3.82</c:v>
                </c:pt>
                <c:pt idx="24">
                  <c:v>3.66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335-8144-B90C-051D26F9B1C8}"/>
            </c:ext>
          </c:extLst>
        </c:ser>
        <c:ser>
          <c:idx val="3"/>
          <c:order val="3"/>
          <c:spPr>
            <a:ln w="19050" cmpd="sng" algn="ctr">
              <a:solidFill>
                <a:schemeClr val="accent4"/>
              </a:solidFill>
              <a:prstDash val="solid"/>
            </a:ln>
          </c:spPr>
          <c:marker>
            <c:symbol val="none"/>
          </c:marker>
          <c:val>
            <c:numRef>
              <c:f>Sheet1!$A$4:$Z$4</c:f>
              <c:numCache>
                <c:formatCode>General</c:formatCode>
                <c:ptCount val="26"/>
                <c:pt idx="1">
                  <c:v>1.35</c:v>
                </c:pt>
                <c:pt idx="2">
                  <c:v>1.33</c:v>
                </c:pt>
                <c:pt idx="3">
                  <c:v>1.59</c:v>
                </c:pt>
                <c:pt idx="4">
                  <c:v>1.85</c:v>
                </c:pt>
                <c:pt idx="5">
                  <c:v>2.39</c:v>
                </c:pt>
                <c:pt idx="6">
                  <c:v>2.5099999999999998</c:v>
                </c:pt>
                <c:pt idx="7">
                  <c:v>2.62</c:v>
                </c:pt>
                <c:pt idx="8">
                  <c:v>3.66</c:v>
                </c:pt>
                <c:pt idx="9">
                  <c:v>2.4500000000000002</c:v>
                </c:pt>
                <c:pt idx="10">
                  <c:v>2.8</c:v>
                </c:pt>
                <c:pt idx="11">
                  <c:v>3.53</c:v>
                </c:pt>
                <c:pt idx="12">
                  <c:v>3.69</c:v>
                </c:pt>
                <c:pt idx="13">
                  <c:v>3.67</c:v>
                </c:pt>
                <c:pt idx="14">
                  <c:v>3.6</c:v>
                </c:pt>
                <c:pt idx="15">
                  <c:v>2.64</c:v>
                </c:pt>
                <c:pt idx="16">
                  <c:v>2.17</c:v>
                </c:pt>
                <c:pt idx="17">
                  <c:v>2.2999999999999998</c:v>
                </c:pt>
                <c:pt idx="18">
                  <c:v>2.67</c:v>
                </c:pt>
                <c:pt idx="19">
                  <c:v>2.57</c:v>
                </c:pt>
                <c:pt idx="20">
                  <c:v>2.23</c:v>
                </c:pt>
                <c:pt idx="21">
                  <c:v>2.6</c:v>
                </c:pt>
                <c:pt idx="22">
                  <c:v>4.1100000000000003</c:v>
                </c:pt>
                <c:pt idx="23">
                  <c:v>3.75</c:v>
                </c:pt>
                <c:pt idx="24">
                  <c:v>3.39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335-8144-B90C-051D26F9B1C8}"/>
            </c:ext>
          </c:extLst>
        </c:ser>
        <c:ser>
          <c:idx val="4"/>
          <c:order val="4"/>
          <c:spPr>
            <a:ln w="19050" cmpd="sng" algn="ctr">
              <a:solidFill>
                <a:schemeClr val="accent5"/>
              </a:solidFill>
              <a:prstDash val="solid"/>
            </a:ln>
          </c:spPr>
          <c:marker>
            <c:symbol val="none"/>
          </c:marker>
          <c:val>
            <c:numRef>
              <c:f>Sheet1!$A$5:$Z$5</c:f>
              <c:numCache>
                <c:formatCode>General</c:formatCode>
                <c:ptCount val="26"/>
                <c:pt idx="5">
                  <c:v>3.3</c:v>
                </c:pt>
                <c:pt idx="6">
                  <c:v>3.33</c:v>
                </c:pt>
                <c:pt idx="7">
                  <c:v>3.22</c:v>
                </c:pt>
                <c:pt idx="8">
                  <c:v>4.32</c:v>
                </c:pt>
                <c:pt idx="9">
                  <c:v>3.2</c:v>
                </c:pt>
                <c:pt idx="10">
                  <c:v>3.63</c:v>
                </c:pt>
                <c:pt idx="11">
                  <c:v>4.13</c:v>
                </c:pt>
                <c:pt idx="12">
                  <c:v>4.2300000000000004</c:v>
                </c:pt>
                <c:pt idx="13">
                  <c:v>4.21</c:v>
                </c:pt>
                <c:pt idx="14">
                  <c:v>4.18</c:v>
                </c:pt>
                <c:pt idx="15">
                  <c:v>3.62</c:v>
                </c:pt>
                <c:pt idx="16">
                  <c:v>3</c:v>
                </c:pt>
                <c:pt idx="17">
                  <c:v>3.12</c:v>
                </c:pt>
                <c:pt idx="18">
                  <c:v>3.46</c:v>
                </c:pt>
                <c:pt idx="19">
                  <c:v>3.54</c:v>
                </c:pt>
                <c:pt idx="20">
                  <c:v>3.36</c:v>
                </c:pt>
                <c:pt idx="21">
                  <c:v>3.47</c:v>
                </c:pt>
                <c:pt idx="22">
                  <c:v>4.87</c:v>
                </c:pt>
                <c:pt idx="23">
                  <c:v>4.79</c:v>
                </c:pt>
                <c:pt idx="24">
                  <c:v>4.25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2335-8144-B90C-051D26F9B1C8}"/>
            </c:ext>
          </c:extLst>
        </c:ser>
        <c:ser>
          <c:idx val="5"/>
          <c:order val="5"/>
          <c:spPr>
            <a:ln w="19050" cmpd="sng" algn="ctr">
              <a:solidFill>
                <a:schemeClr val="accent6"/>
              </a:solidFill>
              <a:prstDash val="solid"/>
            </a:ln>
          </c:spPr>
          <c:marker>
            <c:symbol val="none"/>
          </c:marker>
          <c:val>
            <c:numRef>
              <c:f>Sheet1!$A$6:$Z$6</c:f>
              <c:numCache>
                <c:formatCode>General</c:formatCode>
                <c:ptCount val="26"/>
                <c:pt idx="17">
                  <c:v>2.93</c:v>
                </c:pt>
                <c:pt idx="18">
                  <c:v>3.57</c:v>
                </c:pt>
                <c:pt idx="19">
                  <c:v>3.69</c:v>
                </c:pt>
                <c:pt idx="20">
                  <c:v>3.25</c:v>
                </c:pt>
                <c:pt idx="21">
                  <c:v>3.75</c:v>
                </c:pt>
                <c:pt idx="22">
                  <c:v>5.91</c:v>
                </c:pt>
                <c:pt idx="23">
                  <c:v>5.57</c:v>
                </c:pt>
                <c:pt idx="24">
                  <c:v>5.2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2335-8144-B90C-051D26F9B1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888604223"/>
        <c:axId val="1"/>
      </c:lineChart>
      <c:catAx>
        <c:axId val="88860422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6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.0;&quot;-&quot;#,##0.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88604223"/>
        <c:crosses val="min"/>
        <c:crossBetween val="midCat"/>
        <c:majorUnit val="0.5"/>
      </c:valAx>
    </c:plotArea>
    <c:plotVisOnly val="0"/>
    <c:dispBlanksAs val="gap"/>
    <c:showDLblsOverMax val="1"/>
  </c:chart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3724696356275301E-2"/>
          <c:y val="0.2330316742081448"/>
          <c:w val="0.91255060728744941"/>
          <c:h val="0.60633484162895923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16A4-449E-B29D-23D17E58FE4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16A4-449E-B29D-23D17E58FE40}"/>
              </c:ext>
            </c:extLst>
          </c:dPt>
          <c:dLbls>
            <c:dLbl>
              <c:idx val="0"/>
              <c:layout>
                <c:manualLayout>
                  <c:x val="0"/>
                  <c:y val="-0.25678733031674206"/>
                </c:manualLayout>
              </c:layout>
              <c:numFmt formatCode="#,##0.00;&quot;-&quot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16A4-449E-B29D-23D17E58FE40}"/>
                </c:ext>
              </c:extLst>
            </c:dLbl>
            <c:dLbl>
              <c:idx val="3"/>
              <c:layout>
                <c:manualLayout>
                  <c:x val="0"/>
                  <c:y val="-0.3755656108597285"/>
                </c:manualLayout>
              </c:layout>
              <c:numFmt formatCode="#,##0.00;&quot;-&quot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16A4-449E-B29D-23D17E58FE4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0.97</c:v>
                </c:pt>
                <c:pt idx="1">
                  <c:v>0.97</c:v>
                </c:pt>
                <c:pt idx="2">
                  <c:v>1.3599999999999999</c:v>
                </c:pt>
                <c:pt idx="3">
                  <c:v>1.5999999999999996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6A4-449E-B29D-23D17E58FE40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-1.1312217194570137E-3"/>
                </c:manualLayout>
              </c:layout>
              <c:numFmt formatCode="#,##0.00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16A4-449E-B29D-23D17E58FE40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.00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16A4-449E-B29D-23D17E58FE4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1">
                  <c:v>0.3899999999999999</c:v>
                </c:pt>
                <c:pt idx="2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6A4-449E-B29D-23D17E58FE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369761951"/>
        <c:axId val="1"/>
      </c:barChart>
      <c:catAx>
        <c:axId val="136976195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.599999999999999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369761951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8582995951417005E-2"/>
          <c:y val="9.5636025998142984E-2"/>
          <c:w val="0.90283400809716596"/>
          <c:h val="0.83844011142061281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0E45-434C-AFFD-938F2E08680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0E45-434C-AFFD-938F2E08680E}"/>
              </c:ext>
            </c:extLst>
          </c:dPt>
          <c:dLbls>
            <c:dLbl>
              <c:idx val="0"/>
              <c:layout>
                <c:manualLayout>
                  <c:x val="0"/>
                  <c:y val="-0.35376044568245124"/>
                </c:manualLayout>
              </c:layout>
              <c:numFmt formatCode="#,##0.00;&quot;-&quot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0E45-434C-AFFD-938F2E08680E}"/>
                </c:ext>
              </c:extLst>
            </c:dLbl>
            <c:dLbl>
              <c:idx val="3"/>
              <c:layout>
                <c:manualLayout>
                  <c:x val="0"/>
                  <c:y val="-0.44893221912720521"/>
                </c:manualLayout>
              </c:layout>
              <c:numFmt formatCode="#,##0.00;&quot;-&quot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0E45-434C-AFFD-938F2E08680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3.46</c:v>
                </c:pt>
                <c:pt idx="1">
                  <c:v>3.46</c:v>
                </c:pt>
                <c:pt idx="2">
                  <c:v>3.94</c:v>
                </c:pt>
                <c:pt idx="3">
                  <c:v>4.4800000000000004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E45-434C-AFFD-938F2E08680E}"/>
            </c:ext>
          </c:extLst>
        </c:ser>
        <c:ser>
          <c:idx val="1"/>
          <c:order val="1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0"/>
                </c:manualLayout>
              </c:layout>
              <c:numFmt formatCode="#,##0.00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0E45-434C-AFFD-938F2E08680E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.00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0E45-434C-AFFD-938F2E08680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1">
                  <c:v>0.48</c:v>
                </c:pt>
                <c:pt idx="2">
                  <c:v>0.54000000000000048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E45-434C-AFFD-938F2E0868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529079247"/>
        <c:axId val="1"/>
      </c:barChart>
      <c:catAx>
        <c:axId val="152907924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.480000000000000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52907924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6153846153846156E-2"/>
          <c:y val="8.1746031746031747E-2"/>
          <c:w val="0.90769230769230769"/>
          <c:h val="0.86190476190476195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A8BE-43B6-9809-DDEBA77BF91C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A8BE-43B6-9809-DDEBA77BF91C}"/>
              </c:ext>
            </c:extLst>
          </c:dPt>
          <c:dLbls>
            <c:dLbl>
              <c:idx val="0"/>
              <c:layout>
                <c:manualLayout>
                  <c:x val="0"/>
                  <c:y val="-0.42896825396825394"/>
                </c:manualLayout>
              </c:layout>
              <c:numFmt formatCode="#,##0.00;&quot;-&quot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A8BE-43B6-9809-DDEBA77BF91C}"/>
                </c:ext>
              </c:extLst>
            </c:dLbl>
            <c:dLbl>
              <c:idx val="3"/>
              <c:layout>
                <c:manualLayout>
                  <c:x val="0"/>
                  <c:y val="-0.45634920634920634"/>
                </c:manualLayout>
              </c:layout>
              <c:numFmt formatCode="#,##0.00;&quot;-&quot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A8BE-43B6-9809-DDEBA77BF91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4.8600000000000003</c:v>
                </c:pt>
                <c:pt idx="1">
                  <c:v>4.8600000000000003</c:v>
                </c:pt>
                <c:pt idx="2">
                  <c:v>4.8699999999999992</c:v>
                </c:pt>
                <c:pt idx="3">
                  <c:v>5.1899999999999995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8BE-43B6-9809-DDEBA77BF91C}"/>
            </c:ext>
          </c:extLst>
        </c:ser>
        <c:ser>
          <c:idx val="1"/>
          <c:order val="1"/>
          <c:spPr>
            <a:solidFill>
              <a:schemeClr val="accent1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-2.6190476190476191E-2"/>
                </c:manualLayout>
              </c:layout>
              <c:numFmt formatCode="#,##0.00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8BE-43B6-9809-DDEBA77BF91C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.00;#,##0.0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A8BE-43B6-9809-DDEBA77BF91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1">
                  <c:v>9.9999999999997868E-3</c:v>
                </c:pt>
                <c:pt idx="2">
                  <c:v>0.32000000000000028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A8BE-43B6-9809-DDEBA77BF9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295995967"/>
        <c:axId val="1"/>
      </c:barChart>
      <c:catAx>
        <c:axId val="129599596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5.189999999999999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29599596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707983193277312"/>
          <c:y val="4.0479140850888065E-2"/>
          <c:w val="0.7636554621848739"/>
          <c:h val="0.9190417182982239"/>
        </c:manualLayout>
      </c:layout>
      <c:scatterChart>
        <c:scatterStyle val="lineMarker"/>
        <c:varyColors val="0"/>
        <c:ser>
          <c:idx val="0"/>
          <c:order val="0"/>
          <c:spPr>
            <a:ln w="9525" cmpd="sng" algn="ctr">
              <a:solidFill>
                <a:schemeClr val="accent2"/>
              </a:solidFill>
              <a:prstDash val="dash"/>
            </a:ln>
          </c:spPr>
          <c:marker>
            <c:symbol val="none"/>
          </c:marker>
          <c:xVal>
            <c:numRef>
              <c:f>Sheet1!$A$1:$E$1</c:f>
              <c:numCache>
                <c:formatCode>General</c:formatCode>
                <c:ptCount val="5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</c:numCache>
            </c:numRef>
          </c:xVal>
          <c:yVal>
            <c:numRef>
              <c:f>Sheet1!$A$2:$E$2</c:f>
              <c:numCache>
                <c:formatCode>General</c:formatCode>
                <c:ptCount val="5"/>
                <c:pt idx="0">
                  <c:v>9.9599999999999991</c:v>
                </c:pt>
                <c:pt idx="1">
                  <c:v>19.189999999999998</c:v>
                </c:pt>
                <c:pt idx="2">
                  <c:v>10.25</c:v>
                </c:pt>
                <c:pt idx="3">
                  <c:v>21.22</c:v>
                </c:pt>
                <c:pt idx="4">
                  <c:v>15.22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AF2-43C5-A669-FC54A8A9DDA0}"/>
            </c:ext>
          </c:extLst>
        </c:ser>
        <c:ser>
          <c:idx val="1"/>
          <c:order val="1"/>
          <c:spPr>
            <a:ln w="9525" cmpd="sng" algn="ctr">
              <a:solidFill>
                <a:schemeClr val="accent3"/>
              </a:solidFill>
              <a:prstDash val="dash"/>
            </a:ln>
          </c:spPr>
          <c:marker>
            <c:symbol val="none"/>
          </c:marker>
          <c:xVal>
            <c:numRef>
              <c:f>Sheet1!$A$1:$E$1</c:f>
              <c:numCache>
                <c:formatCode>General</c:formatCode>
                <c:ptCount val="5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</c:numCache>
            </c:numRef>
          </c:xVal>
          <c:yVal>
            <c:numRef>
              <c:f>Sheet1!$A$3:$E$3</c:f>
              <c:numCache>
                <c:formatCode>General</c:formatCode>
                <c:ptCount val="5"/>
                <c:pt idx="0">
                  <c:v>8.129999999999999</c:v>
                </c:pt>
                <c:pt idx="1">
                  <c:v>-10.63</c:v>
                </c:pt>
                <c:pt idx="2">
                  <c:v>3.6799999999999997</c:v>
                </c:pt>
                <c:pt idx="3">
                  <c:v>-7.03</c:v>
                </c:pt>
                <c:pt idx="4">
                  <c:v>12.01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3AF2-43C5-A669-FC54A8A9DDA0}"/>
            </c:ext>
          </c:extLst>
        </c:ser>
        <c:ser>
          <c:idx val="2"/>
          <c:order val="2"/>
          <c:spPr>
            <a:ln w="12700" cmpd="sng" algn="ctr">
              <a:solidFill>
                <a:schemeClr val="accent1"/>
              </a:solidFill>
              <a:prstDash val="solid"/>
            </a:ln>
          </c:spPr>
          <c:marker>
            <c:symbol val="none"/>
          </c:marker>
          <c:xVal>
            <c:numRef>
              <c:f>Sheet1!$A$1:$E$1</c:f>
              <c:numCache>
                <c:formatCode>General</c:formatCode>
                <c:ptCount val="5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</c:numCache>
            </c:numRef>
          </c:xVal>
          <c:yVal>
            <c:numRef>
              <c:f>Sheet1!$A$4:$E$4</c:f>
              <c:numCache>
                <c:formatCode>General</c:formatCode>
                <c:ptCount val="5"/>
                <c:pt idx="0">
                  <c:v>49.69</c:v>
                </c:pt>
                <c:pt idx="1">
                  <c:v>30.25</c:v>
                </c:pt>
                <c:pt idx="2">
                  <c:v>13.84</c:v>
                </c:pt>
                <c:pt idx="3">
                  <c:v>11.06</c:v>
                </c:pt>
                <c:pt idx="4">
                  <c:v>6.22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3AF2-43C5-A669-FC54A8A9DD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"/>
        <c:axId val="5"/>
      </c:scatterChart>
      <c:valAx>
        <c:axId val="4"/>
        <c:scaling>
          <c:orientation val="minMax"/>
          <c:max val="2024"/>
          <c:min val="2020"/>
        </c:scaling>
        <c:delete val="0"/>
        <c:axPos val="b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"/>
        <c:crossesAt val="0"/>
        <c:crossBetween val="midCat"/>
        <c:majorUnit val="1"/>
      </c:valAx>
      <c:valAx>
        <c:axId val="5"/>
        <c:scaling>
          <c:orientation val="minMax"/>
          <c:max val="50"/>
          <c:min val="-15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none"/>
        <c:minorTickMark val="none"/>
        <c:tickLblPos val="nextTo"/>
        <c:spPr>
          <a:ln>
            <a:noFill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"/>
        <c:crosses val="min"/>
        <c:crossBetween val="midCat"/>
        <c:majorUnit val="5"/>
      </c:valAx>
    </c:plotArea>
    <c:plotVisOnly val="0"/>
    <c:dispBlanksAs val="gap"/>
    <c:showDLblsOverMax val="1"/>
  </c:chart>
  <c:externalData r:id="rId1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7560975609756097E-3"/>
          <c:y val="0.15725190839694655"/>
          <c:w val="0.98048780487804876"/>
          <c:h val="0.7343511450381679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67B4-40B9-ABF5-34205C52654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67B4-40B9-ABF5-34205C526542}"/>
              </c:ext>
            </c:extLst>
          </c:dPt>
          <c:dLbls>
            <c:dLbl>
              <c:idx val="0"/>
              <c:layout>
                <c:manualLayout>
                  <c:x val="0"/>
                  <c:y val="-0.13358778625954199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67B4-40B9-ABF5-34205C526542}"/>
                </c:ext>
              </c:extLst>
            </c:dLbl>
            <c:dLbl>
              <c:idx val="1"/>
              <c:layout>
                <c:manualLayout>
                  <c:x val="0"/>
                  <c:y val="-0.15572519083969466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67B4-40B9-ABF5-34205C526542}"/>
                </c:ext>
              </c:extLst>
            </c:dLbl>
            <c:dLbl>
              <c:idx val="2"/>
              <c:layout>
                <c:manualLayout>
                  <c:x val="0"/>
                  <c:y val="-0.17251908396946564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67B4-40B9-ABF5-34205C526542}"/>
                </c:ext>
              </c:extLst>
            </c:dLbl>
            <c:dLbl>
              <c:idx val="3"/>
              <c:layout>
                <c:manualLayout>
                  <c:x val="0"/>
                  <c:y val="-0.18244274809160305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67B4-40B9-ABF5-34205C526542}"/>
                </c:ext>
              </c:extLst>
            </c:dLbl>
            <c:dLbl>
              <c:idx val="4"/>
              <c:layout>
                <c:manualLayout>
                  <c:x val="0"/>
                  <c:y val="-0.18549618320610686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67B4-40B9-ABF5-34205C526542}"/>
                </c:ext>
              </c:extLst>
            </c:dLbl>
            <c:dLbl>
              <c:idx val="5"/>
              <c:layout>
                <c:manualLayout>
                  <c:x val="0"/>
                  <c:y val="-0.41603053435114506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67B4-40B9-ABF5-34205C52654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Sheet1!$A$1:$F$1</c:f>
              <c:numCache>
                <c:formatCode>General</c:formatCode>
                <c:ptCount val="6"/>
                <c:pt idx="0">
                  <c:v>19.28</c:v>
                </c:pt>
                <c:pt idx="1">
                  <c:v>24.4</c:v>
                </c:pt>
                <c:pt idx="2">
                  <c:v>28</c:v>
                </c:pt>
                <c:pt idx="3">
                  <c:v>30.49</c:v>
                </c:pt>
                <c:pt idx="4">
                  <c:v>31.11</c:v>
                </c:pt>
                <c:pt idx="5">
                  <c:v>83.5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7B4-40B9-ABF5-34205C5265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945417263"/>
        <c:axId val="1"/>
      </c:barChart>
      <c:catAx>
        <c:axId val="194541726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3.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94541726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478727798430401E-2"/>
          <c:y val="2.6584867075664622E-2"/>
          <c:w val="0.95704254440313918"/>
          <c:h val="0.9468302658486708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val>
            <c:numRef>
              <c:f>Sheet1!$A$1:$D$1</c:f>
              <c:numCache>
                <c:formatCode>General</c:formatCode>
                <c:ptCount val="4"/>
                <c:pt idx="0">
                  <c:v>1148.0756686236139</c:v>
                </c:pt>
                <c:pt idx="1">
                  <c:v>1135.0293542074364</c:v>
                </c:pt>
                <c:pt idx="2">
                  <c:v>1154.5988258317025</c:v>
                </c:pt>
                <c:pt idx="3">
                  <c:v>1174.1682974559687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56-4DC8-BAE7-CA5E096E869F}"/>
            </c:ext>
          </c:extLst>
        </c:ser>
        <c:ser>
          <c:idx val="1"/>
          <c:order val="1"/>
          <c:spPr>
            <a:solidFill>
              <a:schemeClr val="accent4"/>
            </a:solidFill>
            <a:ln>
              <a:noFill/>
            </a:ln>
          </c:spPr>
          <c:invertIfNegative val="0"/>
          <c:val>
            <c:numRef>
              <c:f>Sheet1!$A$2:$D$2</c:f>
              <c:numCache>
                <c:formatCode>General</c:formatCode>
                <c:ptCount val="4"/>
                <c:pt idx="0">
                  <c:v>130.46314416177438</c:v>
                </c:pt>
                <c:pt idx="1">
                  <c:v>130.46314416177438</c:v>
                </c:pt>
                <c:pt idx="2">
                  <c:v>130.46314416177438</c:v>
                </c:pt>
                <c:pt idx="3">
                  <c:v>130.46314416177438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56-4DC8-BAE7-CA5E096E869F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Sheet1!$A$3:$D$3</c:f>
              <c:numCache>
                <c:formatCode>General</c:formatCode>
                <c:ptCount val="4"/>
                <c:pt idx="0">
                  <c:v>52.185257664709752</c:v>
                </c:pt>
                <c:pt idx="1">
                  <c:v>117.41682974559694</c:v>
                </c:pt>
                <c:pt idx="2">
                  <c:v>195.69471624266134</c:v>
                </c:pt>
                <c:pt idx="3">
                  <c:v>280.4957599478148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56-4DC8-BAE7-CA5E096E86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72196720"/>
        <c:axId val="1"/>
      </c:barChart>
      <c:catAx>
        <c:axId val="77219672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85.1272015655579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77219672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7560975609756097E-3"/>
          <c:y val="0.16586151368760063"/>
          <c:w val="0.98048780487804876"/>
          <c:h val="0.7198067632850241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118B-4F4E-9C97-8141B8A5822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118B-4F4E-9C97-8141B8A58225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118B-4F4E-9C97-8141B8A58225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118B-4F4E-9C97-8141B8A58225}"/>
              </c:ext>
            </c:extLst>
          </c:dPt>
          <c:dLbls>
            <c:dLbl>
              <c:idx val="0"/>
              <c:layout>
                <c:manualLayout>
                  <c:x val="0"/>
                  <c:y val="-0.1280193236714976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118B-4F4E-9C97-8141B8A58225}"/>
                </c:ext>
              </c:extLst>
            </c:dLbl>
            <c:dLbl>
              <c:idx val="1"/>
              <c:layout>
                <c:manualLayout>
                  <c:x val="0"/>
                  <c:y val="-0.16425120772946861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118B-4F4E-9C97-8141B8A58225}"/>
                </c:ext>
              </c:extLst>
            </c:dLbl>
            <c:dLbl>
              <c:idx val="2"/>
              <c:layout>
                <c:manualLayout>
                  <c:x val="0"/>
                  <c:y val="-0.2560386473429952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118B-4F4E-9C97-8141B8A58225}"/>
                </c:ext>
              </c:extLst>
            </c:dLbl>
            <c:dLbl>
              <c:idx val="3"/>
              <c:layout>
                <c:manualLayout>
                  <c:x val="0"/>
                  <c:y val="-0.41143317230273752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118B-4F4E-9C97-8141B8A58225}"/>
                </c:ext>
              </c:extLst>
            </c:dLbl>
            <c:dLbl>
              <c:idx val="4"/>
              <c:layout>
                <c:manualLayout>
                  <c:x val="0"/>
                  <c:y val="-0.14170692431561996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118B-4F4E-9C97-8141B8A58225}"/>
                </c:ext>
              </c:extLst>
            </c:dLbl>
            <c:dLbl>
              <c:idx val="5"/>
              <c:layout>
                <c:manualLayout>
                  <c:x val="0"/>
                  <c:y val="-0.1610305958132045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118B-4F4E-9C97-8141B8A58225}"/>
                </c:ext>
              </c:extLst>
            </c:dLbl>
            <c:dLbl>
              <c:idx val="6"/>
              <c:layout>
                <c:manualLayout>
                  <c:x val="0"/>
                  <c:y val="-0.1819645732689211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118B-4F4E-9C97-8141B8A5822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Sheet1!$A$1:$G$1</c:f>
              <c:numCache>
                <c:formatCode>General</c:formatCode>
                <c:ptCount val="7"/>
                <c:pt idx="0">
                  <c:v>3.19</c:v>
                </c:pt>
                <c:pt idx="1">
                  <c:v>4.6900000000000004</c:v>
                </c:pt>
                <c:pt idx="2">
                  <c:v>8.4700000000000006</c:v>
                </c:pt>
                <c:pt idx="3">
                  <c:v>14.92</c:v>
                </c:pt>
                <c:pt idx="4">
                  <c:v>3.76</c:v>
                </c:pt>
                <c:pt idx="5">
                  <c:v>4.5599999999999996</c:v>
                </c:pt>
                <c:pt idx="6">
                  <c:v>5.41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118B-4F4E-9C97-8141B8A582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946145856"/>
        <c:axId val="1"/>
      </c:barChart>
      <c:catAx>
        <c:axId val="194614585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4.92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94614585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8067349926793559E-2"/>
          <c:y val="0.11476510067114094"/>
          <c:w val="0.92386530014641288"/>
          <c:h val="0.80671140939597319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tx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3268456375838926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49AE-471E-AF89-4FE4DBBFD84F}"/>
                </c:ext>
              </c:extLst>
            </c:dLbl>
            <c:dLbl>
              <c:idx val="1"/>
              <c:layout>
                <c:manualLayout>
                  <c:x val="0"/>
                  <c:y val="-0.38590604026845637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9AE-471E-AF89-4FE4DBBFD84F}"/>
                </c:ext>
              </c:extLst>
            </c:dLbl>
            <c:dLbl>
              <c:idx val="2"/>
              <c:layout>
                <c:manualLayout>
                  <c:x val="0"/>
                  <c:y val="-0.44026845637583895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9AE-471E-AF89-4FE4DBBFD84F}"/>
                </c:ext>
              </c:extLst>
            </c:dLbl>
            <c:dLbl>
              <c:idx val="3"/>
              <c:layout>
                <c:manualLayout>
                  <c:x val="0"/>
                  <c:y val="-0.19664429530201341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9AE-471E-AF89-4FE4DBBFD84F}"/>
                </c:ext>
              </c:extLst>
            </c:dLbl>
            <c:dLbl>
              <c:idx val="4"/>
              <c:layout>
                <c:manualLayout>
                  <c:x val="0"/>
                  <c:y val="-0.40738255033557047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9AE-471E-AF89-4FE4DBBFD84F}"/>
                </c:ext>
              </c:extLst>
            </c:dLbl>
            <c:dLbl>
              <c:idx val="5"/>
              <c:layout>
                <c:manualLayout>
                  <c:x val="0"/>
                  <c:y val="-0.31342281879194633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49AE-471E-AF89-4FE4DBBFD84F}"/>
                </c:ext>
              </c:extLst>
            </c:dLbl>
            <c:dLbl>
              <c:idx val="6"/>
              <c:layout>
                <c:manualLayout>
                  <c:x val="0"/>
                  <c:y val="-0.41409395973154361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49AE-471E-AF89-4FE4DBBFD84F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Sheet1!$A$1:$G$1</c:f>
              <c:numCache>
                <c:formatCode>General</c:formatCode>
                <c:ptCount val="7"/>
                <c:pt idx="0">
                  <c:v>109.56100000000001</c:v>
                </c:pt>
                <c:pt idx="1">
                  <c:v>131.91</c:v>
                </c:pt>
                <c:pt idx="2">
                  <c:v>152.387</c:v>
                </c:pt>
                <c:pt idx="3">
                  <c:v>60.201999999999998</c:v>
                </c:pt>
                <c:pt idx="4">
                  <c:v>139.82300000000001</c:v>
                </c:pt>
                <c:pt idx="5">
                  <c:v>104.40900000000001</c:v>
                </c:pt>
                <c:pt idx="6">
                  <c:v>142.34800000000001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49AE-471E-AF89-4FE4DBBFD8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469004255"/>
        <c:axId val="1"/>
      </c:barChart>
      <c:catAx>
        <c:axId val="146900425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2.38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46900425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912235746316465"/>
          <c:y val="5.8694057226705794E-2"/>
          <c:w val="0.7975656630365151"/>
          <c:h val="0.88187820983125453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chemeClr val="accent1"/>
              </a:solidFill>
              <a:prstDash val="solid"/>
            </a:ln>
          </c:spPr>
          <c:marker>
            <c:symbol val="none"/>
          </c:marker>
          <c:val>
            <c:numRef>
              <c:f>Sheet1!$A$1:$H$1</c:f>
              <c:numCache>
                <c:formatCode>General</c:formatCode>
                <c:ptCount val="8"/>
                <c:pt idx="0">
                  <c:v>154.59502000000001</c:v>
                </c:pt>
                <c:pt idx="1">
                  <c:v>164.51083</c:v>
                </c:pt>
                <c:pt idx="2">
                  <c:v>170.16945000000001</c:v>
                </c:pt>
                <c:pt idx="3">
                  <c:v>165.57839000000001</c:v>
                </c:pt>
                <c:pt idx="4">
                  <c:v>259.39483999999999</c:v>
                </c:pt>
                <c:pt idx="5">
                  <c:v>318.36103000000003</c:v>
                </c:pt>
                <c:pt idx="6">
                  <c:v>251.45554000000001</c:v>
                </c:pt>
                <c:pt idx="7">
                  <c:v>190.46164999999999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A2A-409D-B7A9-E23F8B11E1A7}"/>
            </c:ext>
          </c:extLst>
        </c:ser>
        <c:ser>
          <c:idx val="1"/>
          <c:order val="1"/>
          <c:spPr>
            <a:ln w="19050" cmpd="sng" algn="ctr">
              <a:solidFill>
                <a:schemeClr val="accent2"/>
              </a:solidFill>
              <a:prstDash val="solid"/>
            </a:ln>
          </c:spPr>
          <c:marker>
            <c:symbol val="none"/>
          </c:marker>
          <c:val>
            <c:numRef>
              <c:f>Sheet1!$A$2:$H$2</c:f>
              <c:numCache>
                <c:formatCode>General</c:formatCode>
                <c:ptCount val="8"/>
                <c:pt idx="0">
                  <c:v>735.27909999999997</c:v>
                </c:pt>
                <c:pt idx="1">
                  <c:v>658.63081999999997</c:v>
                </c:pt>
                <c:pt idx="2">
                  <c:v>645.32422999999994</c:v>
                </c:pt>
                <c:pt idx="3">
                  <c:v>690.00833</c:v>
                </c:pt>
                <c:pt idx="4">
                  <c:v>1277.4425000000001</c:v>
                </c:pt>
                <c:pt idx="5">
                  <c:v>1566.0823</c:v>
                </c:pt>
                <c:pt idx="6">
                  <c:v>1272.7852</c:v>
                </c:pt>
                <c:pt idx="7">
                  <c:v>978.80697999999995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A2A-409D-B7A9-E23F8B11E1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512436447"/>
        <c:axId val="1"/>
      </c:lineChart>
      <c:catAx>
        <c:axId val="151243644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6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12436447"/>
        <c:crosses val="min"/>
        <c:crossBetween val="between"/>
        <c:majorUnit val="200"/>
      </c:valAx>
    </c:plotArea>
    <c:plotVisOnly val="0"/>
    <c:dispBlanksAs val="gap"/>
    <c:showDLblsOverMax val="1"/>
  </c:chart>
  <c:externalData r:id="rId1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3635187580853813E-2"/>
          <c:y val="0.11476510067114094"/>
          <c:w val="0.93272962483829236"/>
          <c:h val="0.80671140939597319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tx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7.3825503355704702E-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2020-45D2-9C20-04B0591AB28A}"/>
                </c:ext>
              </c:extLst>
            </c:dLbl>
            <c:dLbl>
              <c:idx val="1"/>
              <c:layout>
                <c:manualLayout>
                  <c:x val="0"/>
                  <c:y val="-9.0604026845637578E-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2020-45D2-9C20-04B0591AB28A}"/>
                </c:ext>
              </c:extLst>
            </c:dLbl>
            <c:dLbl>
              <c:idx val="2"/>
              <c:layout>
                <c:manualLayout>
                  <c:x val="0"/>
                  <c:y val="-0.10469798657718121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2020-45D2-9C20-04B0591AB28A}"/>
                </c:ext>
              </c:extLst>
            </c:dLbl>
            <c:dLbl>
              <c:idx val="3"/>
              <c:layout>
                <c:manualLayout>
                  <c:x val="0"/>
                  <c:y val="-0.10939597315436242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2020-45D2-9C20-04B0591AB28A}"/>
                </c:ext>
              </c:extLst>
            </c:dLbl>
            <c:dLbl>
              <c:idx val="4"/>
              <c:layout>
                <c:manualLayout>
                  <c:x val="0"/>
                  <c:y val="-0.11476510067114094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2020-45D2-9C20-04B0591AB28A}"/>
                </c:ext>
              </c:extLst>
            </c:dLbl>
            <c:dLbl>
              <c:idx val="5"/>
              <c:layout>
                <c:manualLayout>
                  <c:x val="0"/>
                  <c:y val="-0.21006711409395973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2020-45D2-9C20-04B0591AB28A}"/>
                </c:ext>
              </c:extLst>
            </c:dLbl>
            <c:dLbl>
              <c:idx val="6"/>
              <c:layout>
                <c:manualLayout>
                  <c:x val="0"/>
                  <c:y val="-0.34026845637583891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2020-45D2-9C20-04B0591AB28A}"/>
                </c:ext>
              </c:extLst>
            </c:dLbl>
            <c:dLbl>
              <c:idx val="7"/>
              <c:layout>
                <c:manualLayout>
                  <c:x val="0"/>
                  <c:y val="-0.44026845637583895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2020-45D2-9C20-04B0591AB28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Sheet1!$A$1:$H$1</c:f>
              <c:numCache>
                <c:formatCode>General</c:formatCode>
                <c:ptCount val="8"/>
                <c:pt idx="0">
                  <c:v>38</c:v>
                </c:pt>
                <c:pt idx="1">
                  <c:v>56</c:v>
                </c:pt>
                <c:pt idx="2">
                  <c:v>70</c:v>
                </c:pt>
                <c:pt idx="3">
                  <c:v>75</c:v>
                </c:pt>
                <c:pt idx="4">
                  <c:v>80</c:v>
                </c:pt>
                <c:pt idx="5">
                  <c:v>179</c:v>
                </c:pt>
                <c:pt idx="6">
                  <c:v>314</c:v>
                </c:pt>
                <c:pt idx="7">
                  <c:v>417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020-45D2-9C20-04B0591AB2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289299279"/>
        <c:axId val="1"/>
      </c:barChart>
      <c:catAx>
        <c:axId val="128929927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1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28929927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736806947227789E-2"/>
          <c:y val="2.1931674398987768E-2"/>
          <c:w val="0.96526386105544426"/>
          <c:h val="0.95613665120202451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68AD-45E3-AD7B-06BC7E8763A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68AD-45E3-AD7B-06BC7E8763A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68AD-45E3-AD7B-06BC7E8763A3}"/>
              </c:ext>
            </c:extLst>
          </c:dPt>
          <c:val>
            <c:numRef>
              <c:f>Sheet1!$A$1:$J$1</c:f>
              <c:numCache>
                <c:formatCode>General</c:formatCode>
                <c:ptCount val="10"/>
                <c:pt idx="0">
                  <c:v>100</c:v>
                </c:pt>
                <c:pt idx="1">
                  <c:v>61.459795116226012</c:v>
                </c:pt>
                <c:pt idx="2">
                  <c:v>27.084037764812397</c:v>
                </c:pt>
                <c:pt idx="3">
                  <c:v>16.306528498219635</c:v>
                </c:pt>
                <c:pt idx="4">
                  <c:v>11.525991094250809</c:v>
                </c:pt>
                <c:pt idx="5">
                  <c:v>11.752444708067019</c:v>
                </c:pt>
                <c:pt idx="6">
                  <c:v>11.507991223283081</c:v>
                </c:pt>
                <c:pt idx="7">
                  <c:v>14.901562455876652</c:v>
                </c:pt>
                <c:pt idx="8">
                  <c:v>26.855584483057292</c:v>
                </c:pt>
                <c:pt idx="9">
                  <c:v>26.855584483057292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8AD-45E3-AD7B-06BC7E8763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44116127"/>
        <c:axId val="1"/>
      </c:barChart>
      <c:catAx>
        <c:axId val="444116127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0"/>
        <c:axPos val="t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44411612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4452473596442469E-2"/>
          <c:y val="2.1452145214521452E-2"/>
          <c:w val="0.97109505280711506"/>
          <c:h val="0.9570957095709571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9867-48E9-AEF8-B3829FDFC2E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9867-48E9-AEF8-B3829FDFC2E5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9867-48E9-AEF8-B3829FDFC2E5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9867-48E9-AEF8-B3829FDFC2E5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9867-48E9-AEF8-B3829FDFC2E5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9867-48E9-AEF8-B3829FDFC2E5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6-9867-48E9-AEF8-B3829FDFC2E5}"/>
              </c:ext>
            </c:extLst>
          </c:dPt>
          <c:val>
            <c:numRef>
              <c:f>Sheet1!$A$1:$N$1</c:f>
              <c:numCache>
                <c:formatCode>General</c:formatCode>
                <c:ptCount val="14"/>
                <c:pt idx="0">
                  <c:v>100</c:v>
                </c:pt>
                <c:pt idx="1">
                  <c:v>33.910292420530013</c:v>
                </c:pt>
                <c:pt idx="2">
                  <c:v>35.184160934922829</c:v>
                </c:pt>
                <c:pt idx="3">
                  <c:v>42.052565875153491</c:v>
                </c:pt>
                <c:pt idx="4">
                  <c:v>21.877608013245169</c:v>
                </c:pt>
                <c:pt idx="5">
                  <c:v>17</c:v>
                </c:pt>
                <c:pt idx="6">
                  <c:v>57.418076828679872</c:v>
                </c:pt>
                <c:pt idx="7">
                  <c:v>36.767459937726272</c:v>
                </c:pt>
                <c:pt idx="8">
                  <c:v>37.950822609597964</c:v>
                </c:pt>
                <c:pt idx="9">
                  <c:v>44.895020975736443</c:v>
                </c:pt>
                <c:pt idx="10">
                  <c:v>17</c:v>
                </c:pt>
                <c:pt idx="11">
                  <c:v>29.284083932107979</c:v>
                </c:pt>
                <c:pt idx="12">
                  <c:v>29.284083932107979</c:v>
                </c:pt>
                <c:pt idx="13">
                  <c:v>55.640354711346696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867-48E9-AEF8-B3829FDFC2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974858624"/>
        <c:axId val="1"/>
      </c:barChart>
      <c:catAx>
        <c:axId val="974858624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0"/>
        <c:axPos val="t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97485862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8220042046250877E-2"/>
          <c:y val="1.9152854511970532E-2"/>
          <c:w val="0.96355991590749823"/>
          <c:h val="0.96169429097605896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D84B-4179-84A1-999BE694CAA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D84B-4179-84A1-999BE694CAA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D84B-4179-84A1-999BE694CAA3}"/>
              </c:ext>
            </c:extLst>
          </c:dPt>
          <c:val>
            <c:numRef>
              <c:f>Sheet1!$A$1:$H$1</c:f>
              <c:numCache>
                <c:formatCode>General</c:formatCode>
                <c:ptCount val="8"/>
                <c:pt idx="0">
                  <c:v>100</c:v>
                </c:pt>
                <c:pt idx="1">
                  <c:v>6.2522520020319261</c:v>
                </c:pt>
                <c:pt idx="2">
                  <c:v>11.796699184245373</c:v>
                </c:pt>
                <c:pt idx="3">
                  <c:v>49.92159095611148</c:v>
                </c:pt>
                <c:pt idx="4">
                  <c:v>49.629093865191791</c:v>
                </c:pt>
                <c:pt idx="5">
                  <c:v>58.929477769979087</c:v>
                </c:pt>
                <c:pt idx="6">
                  <c:v>29.84564893614079</c:v>
                </c:pt>
                <c:pt idx="7">
                  <c:v>17.459114792683149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84B-4179-84A1-999BE694CA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029230704"/>
        <c:axId val="1"/>
      </c:barChart>
      <c:catAx>
        <c:axId val="1029230704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0"/>
        <c:axPos val="t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102923070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032799536947714E-2"/>
          <c:y val="3.7928519328956967E-2"/>
          <c:w val="0.97993440092610462"/>
          <c:h val="0.9241429613420860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 w="9525" cmpd="sng" algn="ctr">
              <a:solidFill>
                <a:schemeClr val="tx1"/>
              </a:solidFill>
              <a:prstDash val="solid"/>
            </a:ln>
          </c:spPr>
          <c:invertIfNegative val="0"/>
          <c:val>
            <c:numRef>
              <c:f>Sheet1!$A$1:$K$1</c:f>
              <c:numCache>
                <c:formatCode>General</c:formatCode>
                <c:ptCount val="11"/>
                <c:pt idx="0">
                  <c:v>15000000</c:v>
                </c:pt>
                <c:pt idx="1">
                  <c:v>34000000</c:v>
                </c:pt>
                <c:pt idx="2">
                  <c:v>64000000</c:v>
                </c:pt>
                <c:pt idx="3">
                  <c:v>59000000</c:v>
                </c:pt>
                <c:pt idx="4">
                  <c:v>14000000</c:v>
                </c:pt>
                <c:pt idx="5">
                  <c:v>25500000</c:v>
                </c:pt>
                <c:pt idx="6">
                  <c:v>23600000</c:v>
                </c:pt>
                <c:pt idx="7">
                  <c:v>18000000</c:v>
                </c:pt>
                <c:pt idx="8">
                  <c:v>20200000</c:v>
                </c:pt>
                <c:pt idx="9">
                  <c:v>6000000</c:v>
                </c:pt>
                <c:pt idx="10">
                  <c:v>10000000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BC8-4EAF-8FDC-8D950443E7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72199600"/>
        <c:axId val="1"/>
      </c:barChart>
      <c:catAx>
        <c:axId val="77219960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640000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77219960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2628372497824196E-2"/>
          <c:y val="9.9353049907578553E-2"/>
          <c:w val="0.95474325500435164"/>
          <c:h val="0.8317929759704251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969696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3655268022181146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rgbClr val="000000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0A42-497C-9569-6F8347BEEB22}"/>
                </c:ext>
              </c:extLst>
            </c:dLbl>
            <c:dLbl>
              <c:idx val="1"/>
              <c:layout>
                <c:manualLayout>
                  <c:x val="0"/>
                  <c:y val="-0.3817005545286506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rgbClr val="000000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0A42-497C-9569-6F8347BEEB22}"/>
                </c:ext>
              </c:extLst>
            </c:dLbl>
            <c:dLbl>
              <c:idx val="2"/>
              <c:layout>
                <c:manualLayout>
                  <c:x val="0"/>
                  <c:y val="-0.41127541589648797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rgbClr val="000000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0A42-497C-9569-6F8347BEEB22}"/>
                </c:ext>
              </c:extLst>
            </c:dLbl>
            <c:dLbl>
              <c:idx val="3"/>
              <c:layout>
                <c:manualLayout>
                  <c:x val="0"/>
                  <c:y val="-0.4468576709796672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rgbClr val="000000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0A42-497C-9569-6F8347BEEB2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77.428688139999991</c:v>
                </c:pt>
                <c:pt idx="1">
                  <c:v>81.223169999999996</c:v>
                </c:pt>
                <c:pt idx="2">
                  <c:v>88.099919999999997</c:v>
                </c:pt>
                <c:pt idx="3">
                  <c:v>96.282479999999993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A42-497C-9569-6F8347BEEB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72200080"/>
        <c:axId val="1"/>
      </c:barChart>
      <c:catAx>
        <c:axId val="77220008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96.282479999999993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77220008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6666666666666668E-2"/>
          <c:y val="6.0890886800163468E-2"/>
          <c:w val="0.94666666666666666"/>
          <c:h val="0.87821822639967306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2CAE-9345-A5E2-A3954605AEF9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2CAE-9345-A5E2-A3954605AEF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2CAE-9345-A5E2-A3954605AEF9}"/>
              </c:ext>
            </c:extLst>
          </c:dPt>
          <c:dPt>
            <c:idx val="4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2CAE-9345-A5E2-A3954605AEF9}"/>
              </c:ext>
            </c:extLst>
          </c:dPt>
          <c:dLbls>
            <c:dLbl>
              <c:idx val="0"/>
              <c:layout>
                <c:manualLayout>
                  <c:x val="0.41846153846153844"/>
                  <c:y val="0"/>
                </c:manualLayout>
              </c:layout>
              <c:numFmt formatCode="0.0;&quot;-&quot;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2CAE-9345-A5E2-A3954605AEF9}"/>
                </c:ext>
              </c:extLst>
            </c:dLbl>
            <c:dLbl>
              <c:idx val="1"/>
              <c:layout>
                <c:manualLayout>
                  <c:x val="0.24102564102564103"/>
                  <c:y val="0"/>
                </c:manualLayout>
              </c:layout>
              <c:numFmt formatCode="0.0;&quot;-&quot;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2CAE-9345-A5E2-A3954605AEF9}"/>
                </c:ext>
              </c:extLst>
            </c:dLbl>
            <c:dLbl>
              <c:idx val="2"/>
              <c:layout>
                <c:manualLayout>
                  <c:x val="0.10717948717948718"/>
                  <c:y val="0"/>
                </c:manualLayout>
              </c:layout>
              <c:numFmt formatCode="0.0;&quot;-&quot;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2CAE-9345-A5E2-A3954605AEF9}"/>
                </c:ext>
              </c:extLst>
            </c:dLbl>
            <c:dLbl>
              <c:idx val="3"/>
              <c:layout>
                <c:manualLayout>
                  <c:x val="0.10102564102564103"/>
                  <c:y val="0"/>
                </c:manualLayout>
              </c:layout>
              <c:numFmt formatCode="0.0;&quot;-&quot;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2CAE-9345-A5E2-A3954605AEF9}"/>
                </c:ext>
              </c:extLst>
            </c:dLbl>
            <c:dLbl>
              <c:idx val="4"/>
              <c:layout>
                <c:manualLayout>
                  <c:x val="7.179487179487179E-2"/>
                  <c:y val="0"/>
                </c:manualLayout>
              </c:layout>
              <c:numFmt formatCode="0.0;&quot;-&quot;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2CAE-9345-A5E2-A3954605AEF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1.2566137566137567</c:v>
                </c:pt>
                <c:pt idx="1">
                  <c:v>0.66137566137566128</c:v>
                </c:pt>
                <c:pt idx="2">
                  <c:v>0.21164021164021168</c:v>
                </c:pt>
                <c:pt idx="3">
                  <c:v>0.1917989417989418</c:v>
                </c:pt>
                <c:pt idx="4">
                  <c:v>9.2592592592592601E-2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2CAE-9345-A5E2-A3954605AEF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306916192"/>
        <c:axId val="1"/>
      </c:barChart>
      <c:catAx>
        <c:axId val="1306916192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.5873015873015874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30691619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5096525096525095E-2"/>
          <c:y val="6.0890886800163468E-2"/>
          <c:w val="0.89092664092664098"/>
          <c:h val="0.87821822639967306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74A4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66E5-F14E-8919-609BC18BF50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66E5-F14E-8919-609BC18BF50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66E5-F14E-8919-609BC18BF50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66E5-F14E-8919-609BC18BF508}"/>
              </c:ext>
            </c:extLst>
          </c:dPt>
          <c:dLbls>
            <c:dLbl>
              <c:idx val="0"/>
              <c:layout>
                <c:manualLayout>
                  <c:x val="0.48696911196911197"/>
                  <c:y val="0"/>
                </c:manualLayout>
              </c:layout>
              <c:numFmt formatCode="0.0;&quot;-&quot;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66E5-F14E-8919-609BC18BF508}"/>
                </c:ext>
              </c:extLst>
            </c:dLbl>
            <c:dLbl>
              <c:idx val="1"/>
              <c:layout>
                <c:manualLayout>
                  <c:x val="0.31998069498069498"/>
                  <c:y val="0"/>
                </c:manualLayout>
              </c:layout>
              <c:numFmt formatCode="0.0;&quot;-&quot;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66E5-F14E-8919-609BC18BF508}"/>
                </c:ext>
              </c:extLst>
            </c:dLbl>
            <c:dLbl>
              <c:idx val="2"/>
              <c:layout>
                <c:manualLayout>
                  <c:x val="0.20849420849420849"/>
                  <c:y val="0"/>
                </c:manualLayout>
              </c:layout>
              <c:numFmt formatCode="0.0;&quot;-&quot;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66E5-F14E-8919-609BC18BF508}"/>
                </c:ext>
              </c:extLst>
            </c:dLbl>
            <c:dLbl>
              <c:idx val="3"/>
              <c:layout>
                <c:manualLayout>
                  <c:x val="0.11583011583011583"/>
                  <c:y val="0"/>
                </c:manualLayout>
              </c:layout>
              <c:numFmt formatCode="0.0;&quot;-&quot;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66E5-F14E-8919-609BC18BF508}"/>
                </c:ext>
              </c:extLst>
            </c:dLbl>
            <c:dLbl>
              <c:idx val="4"/>
              <c:layout>
                <c:manualLayout>
                  <c:x val="9.749034749034749E-2"/>
                  <c:y val="0"/>
                </c:manualLayout>
              </c:layout>
              <c:numFmt formatCode="0.0;&quot;-&quot;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5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66E5-F14E-8919-609BC18BF50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1.5873015873015874</c:v>
                </c:pt>
                <c:pt idx="1">
                  <c:v>0.99206349206349209</c:v>
                </c:pt>
                <c:pt idx="2">
                  <c:v>0.59523809523809523</c:v>
                </c:pt>
                <c:pt idx="3">
                  <c:v>0.26455026455026454</c:v>
                </c:pt>
                <c:pt idx="4">
                  <c:v>0.19841269841269843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6E5-F14E-8919-609BC18BF5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67605759"/>
        <c:axId val="1"/>
      </c:barChart>
      <c:catAx>
        <c:axId val="567605759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.5873015873015874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56760575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D57A07EF-9EAE-FE3C-E3CD-87DDDEB26EAB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2E6575-6257-4C95-E7DC-8181CE1F5A8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2BD8E0-F206-EA4A-97DB-747C77E7E2A4}" type="datetimeFigureOut">
              <a:rPr lang="en-US" smtClean="0"/>
              <a:t>11/20/2025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84DAE2D-EDB3-7C29-3C81-3126D9E068E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9CBF51C-C9C3-2D00-57A9-314185A7C68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49688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6D2E5D9-D729-D94E-87DE-5645B2F2613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9918362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8-15T14:43:02.857"/>
    </inkml:context>
    <inkml:brush xml:id="br0">
      <inkml:brushProperty name="width" value="0.05" units="cm"/>
      <inkml:brushProperty name="height" value="0.05" units="cm"/>
      <inkml:brushProperty name="color" value="#FFC114"/>
    </inkml:brush>
  </inkml:definitions>
  <inkml:trace contextRef="#ctx0" brushRef="#br0">16 62 1248,'-6'9'168,"0"-2"168,3-2-144,192-5-80,-187-2-24,5-5-16,3-3-32,2-9-256,4-1-264,-1-4 264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481DBE8-F946-45E1-9C39-F42D6A176899}" type="datetimeFigureOut">
              <a:rPr lang="en-US" smtClean="0"/>
              <a:t>11/20/2025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450" y="4776788"/>
            <a:ext cx="5438775" cy="39084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49688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C7120ED-20B9-4CC8-A606-12D10436DCAF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8393283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C82192-16F3-7A10-057F-98340B4A19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67B3F41-1C27-0237-9622-EBB379FAF5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1795853-22C4-D399-B940-8A9A7BF78F9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7186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974C19-CA77-A6B9-CD5E-BB0F2DAABD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E4BF8F5-0E4C-07E8-7367-FC18158A429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C828AAE-43A9-B97A-F331-A34C3CDAD5D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552922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E06ACB-02C8-3F40-895C-C291E29B4C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33A1F82-1670-549A-7036-F376D5949CC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FBBA79B-1367-D4B4-F4FD-FEFE8C4DDEF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94106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31E8F3-E38D-FA91-ED5B-6F75F435B1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D7E80E3-9F31-B85E-3200-6C132D3D865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8350D61-FFDA-8C83-EC05-019C4BB52AF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011880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D2140C-BF88-C19F-5DF7-918AE1E0E1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97A1B01-E967-EEAA-334D-355B5451B7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B4BB906-8E1D-0314-EA7C-636E5BB9017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25982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19363F-CE3B-7107-EE79-F2503C5345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C9D7290-D61B-75A6-1B90-3344FB51933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FB4D158-5F77-984D-8A80-A4D22FDDD98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706643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536E0E-0BC7-CF8B-3C5D-D5BB1638F3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986994C-CE99-3D91-2377-398D3A0980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F9C7417-BCF1-4118-9556-09A9484546D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endParaRPr lang="en-US" sz="850" dirty="0">
              <a:solidFill>
                <a:srgbClr val="000000"/>
              </a:solidFill>
              <a:latin typeface="Arial"/>
            </a:endParaRPr>
          </a:p>
          <a:p>
            <a:endParaRPr lang="en-U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D12E9F0-6987-FF18-9E3B-8639EF34CEA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177800" marR="0" lvl="0" indent="-177800" algn="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fld id="{7C7120ED-20B9-4CC8-A606-12D10436DCA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177800" marR="0" lvl="0" indent="-177800" algn="r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235080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BBC8A5-C398-706F-8DC8-E5F5F8D62A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DCA23F3-B0E7-DD66-E07B-138CE5F527F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51055E4-7031-C06B-C92E-8CC54A948C9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F22378A-0F1F-D627-E9D1-4FA250DEC41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C7120ED-20B9-4CC8-A606-12D10436DCAF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641502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063978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985801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45661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A1E441-EE32-608C-5A7B-3FBF111496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6A4F3F9-9127-CFF7-E250-9429E28394F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4ABB1F2-2DD3-62FC-36C5-F5D5B88A239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8D8131B-5E7C-35C2-0CE0-C3866F94036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C7120ED-20B9-4CC8-A606-12D10436DCAF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559024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856366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684525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86524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673054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BFC43E-41AC-046D-A6A5-D5F75F2AC5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228D956-ABEE-7D2B-0FA1-9E31ADA7AF3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2628F3E-DE55-32B3-8BD7-02B6A523CC4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814262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C5D6A3-9506-5DD2-EEB0-6F92466B2A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842EBE-1B5C-E23A-2F71-DD3DEB087D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C779BB0-2118-0F6A-FC5E-E534C1D3044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231988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866486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941988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952965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710E86-48F1-79B3-A92B-2B513A3807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6BBE75B-9DA2-E8B4-124D-55070C3B0C3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7AF36D5-5162-5567-BA6F-24153A05340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79980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9C6B9C-2491-F9E6-8281-60AA0026E3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AE60042-098D-9941-54B3-ACF03ACC65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0DD3FD9-D059-4853-8593-656AAA5029C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DB1BB01-F146-96C3-F2AA-F23AE15007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177800" marR="0" lvl="0" indent="-177800" algn="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fld id="{7C7120ED-20B9-4CC8-A606-12D10436DCA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177800" marR="0" lvl="0" indent="-177800" algn="r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395156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7120ED-20B9-4CC8-A606-12D10436DCAF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290729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252492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8C5E0F-9EE6-4BF5-D6CD-52121B8F7F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C4A97E2-3C3C-5CAF-01F2-40EE52A9142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297A9CB-D15E-D434-79D1-48B4CB0DD00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793025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F4957C-EA81-3D07-EEDE-1308E5C9D6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0FBE1FB-B43F-5333-0224-F097B022C3C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5D0F077-E709-AC1D-532E-3F1FEB104C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142926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127080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9FCD05-FF73-280D-ADC7-7C7B53769A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2616A40-510C-D68A-D778-E5582933EAB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FB64421-592C-C164-429A-507C87AD4A0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355455-FBFA-6DD7-946B-20C08E53491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C7120ED-20B9-4CC8-A606-12D10436DCAF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008093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0E7E8D-3F7A-0A46-8B66-E57864B22C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27E1AFF-292C-F920-DD59-B6D2E5F5EDD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E43B389-CBD2-7C81-E7BC-A3C3F2C2D7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286405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ECE865-0072-F654-9233-02DCC0C142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DA197B1-2BD0-C0F7-32D8-FD425082AB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6E97E50-CFE9-4A6B-B4B9-9F1B61ED748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385519-2D15-50CA-76F5-D4F1DC7BCAB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177800" marR="0" lvl="0" indent="-177800" algn="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fld id="{CFB5ACB0-F9EE-48A5-9C91-554CB07F6BE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177800" marR="0" lvl="0" indent="-177800" algn="r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381651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9AE2BD-ED0F-09F6-198E-907BF07AD0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CFA72CD-7E82-BBF6-51A4-F0B96ABC237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EB416FA-5C06-9785-1D0E-7549AA24A2B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122357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343684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BEFC85-693D-96C6-6249-8609BC6910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D8895C7-ACBD-346F-BE84-0F2ECACDA89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8B18C66-C26C-E434-D65A-EA5E583BC0D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576089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177800" marR="0" lvl="0" indent="-177800" algn="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fld id="{CFB5ACB0-F9EE-48A5-9C91-554CB07F6BE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177800" marR="0" lvl="0" indent="-177800" algn="r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833463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A4DB0E-F6B4-AD0C-319F-F4F2265C03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63F84B-5308-3931-58E8-190DB90EBBA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075A1CF-0C20-0F3E-3332-895B2ACFE42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F265C6-54D4-F65D-2D2C-9853729761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082935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0A5B3A-1476-33E4-20AC-E4F18EBE2F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4DD8091-ED2B-F42E-63D9-C0FE31FAFB0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0598BB5-6846-C80E-FB2B-97AFD98585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A54B911-882B-D3A7-0633-6FC9CBBC57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177800" marR="0" lvl="0" indent="-177800" algn="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fld id="{CFB5ACB0-F9EE-48A5-9C91-554CB07F6BE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177800" marR="0" lvl="0" indent="-177800" algn="r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449947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6BCDB7-110A-A9F4-C4BB-6201FEDC13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F4F5C1A-1E6A-2A69-4CD4-F330C5D6F1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C2A99EF-2D96-5409-2CCD-1084B53A3F3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5541D3-5470-CB21-11C3-3D72EA82B3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269817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BF4419-50F4-D081-B9C1-3E9AEE8CAE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DF469E3-675D-4D5A-E5C8-BA8357DCF0E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153EC3D-DF69-397B-E77E-99CECF98A3D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D3F50E6-4EAE-E2AF-F680-3FBCCC01A6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871214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454761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901680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243614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907669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30385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588C9D-16DB-2BEF-B0C4-C97F654BA3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EB8C943-7087-E92B-63F2-15515542A21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6F50149-DDAE-31E2-17D4-CA6AE2B307F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125955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551810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1D878A-2849-329E-1626-A4ECC1FFCA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FFF22FB-A08A-E863-A042-5A4B8C85078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2567FD9-01BD-9049-83EA-8E25A66BAB3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42246F-986E-0210-3532-B09CB8BEE77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C7120ED-20B9-4CC8-A606-12D10436DCAF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511761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E6CAC1-A0D5-EAC7-B47F-23B7DF61F5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8C5D915-03AE-6D5C-2874-764E3ED4DD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DB4DAE0-6F3D-EC6A-159B-8A4E30D6097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A292DCF-09D2-9D93-6D85-29F9BE3A04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8063121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400752-AF98-79A8-DAE5-14B0B9C33A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DBCA662-7872-463A-8A1F-4DB5E9636C6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0E817DF-D0A9-58FF-544C-ABFC9DA4042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B9E9D3F-C14E-8F5E-0219-FE6599D09A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851333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E00B60-38CD-D24C-07C9-20144829A0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CCE7D30-351E-7FF4-E0BC-ECDF44238E6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DD84F93-467A-6D35-F005-8E25AC49BB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83E6355-2F07-97C4-DF95-8F1415CC06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98457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232C71-B35B-C7D3-B3D5-B82BB3A8F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60F19F8-C67D-F399-8054-0B0BC8E2839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60E971C-AFF4-C647-7E49-F6F71C32DC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D2BB189-3840-76EA-CA2C-CB109816A1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608365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9158C1-9D51-B445-A6CE-281CD55DBE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5AEACEF-2ABE-FDE3-A001-0ECD7C309AF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C90EC9E-3C46-38EB-5F33-7DB9B76A38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EB3556-1A12-20A0-29E2-34BEBFEA81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920131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7B47A5-3694-422E-41DE-455B0FDA1D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EB1BB31-E5E5-A71D-0C51-B8EB02F49C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99F2250-2F40-C0B4-AA2B-2588B058B83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742994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7A8F68-3F40-8EF7-30CD-B0158F8F6A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1ECE202-A7B3-59CE-E51A-228F952DA9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92AB179-5D1E-9158-87F4-007E7473AB7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383430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DE88DE-9FB6-D3C2-D1CA-3BADB619C1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FC78571-C724-1D43-72D4-A471484E03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AD69324-0830-F0C4-51CC-3F60D2F438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38946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736808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139554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223173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7120ED-20B9-4CC8-A606-12D10436DCAF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071008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887687-012F-13B2-DABD-EA26FA4BDE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909D125-BA12-E10B-432B-8CAE6BE0B6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E49EB97-C4CB-3D7F-A5B6-8C6DC55FA01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307045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49CF7A-F6C8-650D-5652-633E32584C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1DCB1C8-2619-D174-9B73-69625E5429D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131245C-6B7F-6358-421E-65FE5473618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4952074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9163A2-416C-1230-460C-05B148D075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20F7E74-B77C-8066-CEA1-66241B3A451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B43E770-50EA-97B4-66EA-CB8A3B1386D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257012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583184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049376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0349964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921988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3D3FC9-45CA-5E2B-5191-6193C22D4F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A5FC6B3-D949-CC7F-7121-B7498A3A0AD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E763383-531F-1481-A59A-185D01F23CF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F8E641-2C28-057B-53F2-8C87AFEBEB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6392477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760452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1196166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937162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CF8B54-2004-5861-0FAF-EFAFA5F9D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B031046-B82E-5E48-A8A9-AD1D76DC6A1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576AF5D-1C79-C346-F1DE-12344A08DD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37F0A7-D778-50D0-D34F-0C3FDB6D35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10FC3F-FE0E-4D6C-882A-2EE8E395BD2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2515652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A77FB7-C605-2BB9-0DA1-C539433FF7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2ED73E6-CD6D-F5F4-C399-C030BCB2CFB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45DD64-B855-865C-FBA5-B4A4DE560D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40618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34137-FBAA-2CA6-5E99-64BC4322BF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AA88EC1-FF81-1EAE-4668-4D36EA02C9D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199AE55-8F04-C6CB-2424-805D9845559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52953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99E848-9EF6-1CB4-AAAB-A45C056DF6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998DE04-9236-90E6-3B1A-DB15B31D78A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273CED5-9FF7-9C26-D754-4028882BD1E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72537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CFF5ED-9D6E-DB42-A3F6-02AFC2E5B8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  <a:prstGeom prst="rect">
            <a:avLst/>
          </a:prstGeom>
        </p:spPr>
        <p:txBody>
          <a:bodyPr tIns="0" anchor="t">
            <a:normAutofit/>
          </a:bodyPr>
          <a:lstStyle>
            <a:lvl1pPr>
              <a:defRPr sz="2800" baseline="0"/>
            </a:lvl1pPr>
          </a:lstStyle>
          <a:p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E0F6C81-D090-2241-80CE-63094035FC9A}"/>
              </a:ext>
            </a:extLst>
          </p:cNvPr>
          <p:cNvCxnSpPr/>
          <p:nvPr userDrawn="1"/>
        </p:nvCxnSpPr>
        <p:spPr>
          <a:xfrm>
            <a:off x="0" y="513379"/>
            <a:ext cx="12192000" cy="0"/>
          </a:xfrm>
          <a:prstGeom prst="line">
            <a:avLst/>
          </a:prstGeom>
          <a:ln>
            <a:solidFill>
              <a:srgbClr val="18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59473" y="6392206"/>
            <a:ext cx="2302327" cy="38564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518364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 userDrawn="1">
          <p15:clr>
            <a:srgbClr val="CCCCCC"/>
          </p15:clr>
        </p15:guide>
        <p15:guide id="2" pos="2402" userDrawn="1">
          <p15:clr>
            <a:srgbClr val="CCCCCC"/>
          </p15:clr>
        </p15:guide>
        <p15:guide id="3" pos="2742" userDrawn="1">
          <p15:clr>
            <a:srgbClr val="CCCCCC"/>
          </p15:clr>
        </p15:guide>
        <p15:guide id="4" pos="4937" userDrawn="1">
          <p15:clr>
            <a:srgbClr val="CCCCCC"/>
          </p15:clr>
        </p15:guide>
        <p15:guide id="5" pos="5277" userDrawn="1">
          <p15:clr>
            <a:srgbClr val="CCCCCC"/>
          </p15:clr>
        </p15:guide>
        <p15:guide id="6" pos="7472" userDrawn="1">
          <p15:clr>
            <a:srgbClr val="CCCCCC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osing">
    <p:bg>
      <p:bgPr>
        <a:solidFill>
          <a:srgbClr val="181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2A68D94-1AC2-4749-A0EC-AF7FBD0688C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82947" y="5278219"/>
            <a:ext cx="9421813" cy="1065213"/>
          </a:xfrm>
        </p:spPr>
        <p:txBody>
          <a:bodyPr anchor="b" anchorCtr="0">
            <a:normAutofit/>
          </a:bodyPr>
          <a:lstStyle>
            <a:lvl1pPr marL="0" indent="0">
              <a:buNone/>
              <a:defRPr sz="6000" b="1" i="0">
                <a:solidFill>
                  <a:srgbClr val="009BDB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Closing statement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086680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28128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CACFF5ED-9D6E-DB42-A3F6-02AFC2E5B8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  <a:prstGeom prst="rect">
            <a:avLst/>
          </a:prstGeom>
        </p:spPr>
        <p:txBody>
          <a:bodyPr tIns="0" anchor="t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FE0F6C81-D090-2241-80CE-63094035FC9A}"/>
              </a:ext>
            </a:extLst>
          </p:cNvPr>
          <p:cNvCxnSpPr/>
          <p:nvPr userDrawn="1"/>
        </p:nvCxnSpPr>
        <p:spPr>
          <a:xfrm>
            <a:off x="0" y="513379"/>
            <a:ext cx="12192000" cy="0"/>
          </a:xfrm>
          <a:prstGeom prst="line">
            <a:avLst/>
          </a:prstGeom>
          <a:ln>
            <a:solidFill>
              <a:srgbClr val="18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59473" y="6392206"/>
            <a:ext cx="2302327" cy="38564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766881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CFF5ED-9D6E-DB42-A3F6-02AFC2E5B8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  <a:prstGeom prst="rect">
            <a:avLst/>
          </a:prstGeom>
        </p:spPr>
        <p:txBody>
          <a:bodyPr tIns="0" anchor="t">
            <a:normAutofit/>
          </a:bodyPr>
          <a:lstStyle>
            <a:lvl1pPr>
              <a:defRPr sz="2800" baseline="0"/>
            </a:lvl1pPr>
          </a:lstStyle>
          <a:p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E0F6C81-D090-2241-80CE-63094035FC9A}"/>
              </a:ext>
            </a:extLst>
          </p:cNvPr>
          <p:cNvCxnSpPr/>
          <p:nvPr userDrawn="1"/>
        </p:nvCxnSpPr>
        <p:spPr>
          <a:xfrm>
            <a:off x="0" y="513379"/>
            <a:ext cx="12192000" cy="0"/>
          </a:xfrm>
          <a:prstGeom prst="line">
            <a:avLst/>
          </a:prstGeom>
          <a:ln>
            <a:solidFill>
              <a:srgbClr val="18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59473" y="6392206"/>
            <a:ext cx="2302327" cy="38564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2556619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 userDrawn="1">
          <p15:clr>
            <a:srgbClr val="CCCCCC"/>
          </p15:clr>
        </p15:guide>
        <p15:guide id="2" pos="7472" userDrawn="1">
          <p15:clr>
            <a:srgbClr val="CCCCCC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">
    <p:bg>
      <p:bgPr>
        <a:solidFill>
          <a:srgbClr val="89939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7FC975-48D4-E344-AA0E-6BF906D04B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0951" y="3302241"/>
            <a:ext cx="6432630" cy="1605426"/>
          </a:xfrm>
        </p:spPr>
        <p:txBody>
          <a:bodyPr lIns="0" tIns="91440" rIns="0" bIns="0" anchor="t" anchorCtr="0">
            <a:normAutofit/>
          </a:bodyPr>
          <a:lstStyle>
            <a:lvl1pPr>
              <a:lnSpc>
                <a:spcPts val="3600"/>
              </a:lnSpc>
              <a:defRPr sz="3600">
                <a:solidFill>
                  <a:srgbClr val="F1F4F7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5822FE9-D507-C840-A53B-A87F0DAB04F1}"/>
              </a:ext>
            </a:extLst>
          </p:cNvPr>
          <p:cNvCxnSpPr/>
          <p:nvPr userDrawn="1"/>
        </p:nvCxnSpPr>
        <p:spPr>
          <a:xfrm>
            <a:off x="0" y="3277363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D3040F0-F99F-E542-942E-C6B8AD8A753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51" y="5184774"/>
            <a:ext cx="6432630" cy="1181301"/>
          </a:xfrm>
        </p:spPr>
        <p:txBody>
          <a:bodyPr lIns="0">
            <a:normAutofit/>
          </a:bodyPr>
          <a:lstStyle>
            <a:lvl1pPr marL="0" indent="0">
              <a:lnSpc>
                <a:spcPts val="2400"/>
              </a:lnSpc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Speaker Name and Title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4317654-C294-EF48-A819-903B7082F7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738245" y="491925"/>
            <a:ext cx="2998486" cy="416422"/>
          </a:xfrm>
        </p:spPr>
        <p:txBody>
          <a:bodyPr anchor="ctr" anchorCtr="0">
            <a:normAutofit/>
          </a:bodyPr>
          <a:lstStyle>
            <a:lvl1pPr marL="0" indent="0" algn="r"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Date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80314010-54D2-C64E-8187-349281B7F31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528274" y="425753"/>
            <a:ext cx="2998486" cy="1582738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(Optional) Center, Program, or Division Name</a:t>
            </a:r>
          </a:p>
        </p:txBody>
      </p:sp>
      <p:sp>
        <p:nvSpPr>
          <p:cNvPr id="4" name="Rectangle 3"/>
          <p:cNvSpPr/>
          <p:nvPr userDrawn="1"/>
        </p:nvSpPr>
        <p:spPr bwMode="gray">
          <a:xfrm>
            <a:off x="6972300" y="6590007"/>
            <a:ext cx="2819400" cy="240711"/>
          </a:xfrm>
          <a:prstGeom prst="rect">
            <a:avLst/>
          </a:prstGeom>
          <a:solidFill>
            <a:srgbClr val="8993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05827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 userDrawn="1">
          <p15:clr>
            <a:srgbClr val="CCCCCC"/>
          </p15:clr>
        </p15:guide>
        <p15:guide id="2" pos="7472" userDrawn="1">
          <p15:clr>
            <a:srgbClr val="CCCCCC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">
    <p:bg>
      <p:bgPr>
        <a:solidFill>
          <a:srgbClr val="009B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7FC975-48D4-E344-AA0E-6BF906D04B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0951" y="3302241"/>
            <a:ext cx="6432630" cy="1605426"/>
          </a:xfrm>
        </p:spPr>
        <p:txBody>
          <a:bodyPr lIns="0" tIns="91440" rIns="0" bIns="0" anchor="t" anchorCtr="0">
            <a:normAutofit/>
          </a:bodyPr>
          <a:lstStyle>
            <a:lvl1pPr>
              <a:lnSpc>
                <a:spcPts val="3600"/>
              </a:lnSpc>
              <a:defRPr sz="3600">
                <a:solidFill>
                  <a:srgbClr val="F1F4F7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5822FE9-D507-C840-A53B-A87F0DAB04F1}"/>
              </a:ext>
            </a:extLst>
          </p:cNvPr>
          <p:cNvCxnSpPr/>
          <p:nvPr userDrawn="1"/>
        </p:nvCxnSpPr>
        <p:spPr>
          <a:xfrm>
            <a:off x="0" y="3277363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D3040F0-F99F-E542-942E-C6B8AD8A753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51" y="5184774"/>
            <a:ext cx="6432630" cy="1181301"/>
          </a:xfrm>
        </p:spPr>
        <p:txBody>
          <a:bodyPr lIns="0">
            <a:normAutofit/>
          </a:bodyPr>
          <a:lstStyle>
            <a:lvl1pPr marL="0" indent="0">
              <a:lnSpc>
                <a:spcPts val="2400"/>
              </a:lnSpc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Speaker Name and Title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4317654-C294-EF48-A819-903B7082F7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738245" y="491925"/>
            <a:ext cx="2998486" cy="416422"/>
          </a:xfrm>
        </p:spPr>
        <p:txBody>
          <a:bodyPr anchor="ctr" anchorCtr="0">
            <a:normAutofit/>
          </a:bodyPr>
          <a:lstStyle>
            <a:lvl1pPr marL="0" indent="0" algn="r"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Date</a:t>
            </a:r>
          </a:p>
        </p:txBody>
      </p:sp>
      <p:sp>
        <p:nvSpPr>
          <p:cNvPr id="8" name="Text Placeholder 8">
            <a:extLst>
              <a:ext uri="{FF2B5EF4-FFF2-40B4-BE49-F238E27FC236}">
                <a16:creationId xmlns:a16="http://schemas.microsoft.com/office/drawing/2014/main" id="{B1A05A3F-1493-B94B-8610-C082B2A031E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528274" y="425753"/>
            <a:ext cx="2998486" cy="1582738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(Optional) Center, Program, or Division Name</a:t>
            </a:r>
          </a:p>
        </p:txBody>
      </p:sp>
      <p:sp>
        <p:nvSpPr>
          <p:cNvPr id="9" name="Rectangle 8"/>
          <p:cNvSpPr/>
          <p:nvPr userDrawn="1"/>
        </p:nvSpPr>
        <p:spPr bwMode="gray">
          <a:xfrm>
            <a:off x="6972300" y="6590007"/>
            <a:ext cx="2819400" cy="240711"/>
          </a:xfrm>
          <a:prstGeom prst="rect">
            <a:avLst/>
          </a:prstGeom>
          <a:solidFill>
            <a:srgbClr val="009BD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894A001-98BB-27C6-CEC1-C4E65E03B4BF}"/>
              </a:ext>
            </a:extLst>
          </p:cNvPr>
          <p:cNvSpPr/>
          <p:nvPr userDrawn="1"/>
        </p:nvSpPr>
        <p:spPr bwMode="gray">
          <a:xfrm>
            <a:off x="11243144" y="230588"/>
            <a:ext cx="715618" cy="337771"/>
          </a:xfrm>
          <a:prstGeom prst="rect">
            <a:avLst/>
          </a:prstGeom>
          <a:solidFill>
            <a:srgbClr val="009BD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24886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with Picture">
    <p:bg>
      <p:bgPr>
        <a:solidFill>
          <a:srgbClr val="181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14CAA46-A955-2041-9170-6DF9BA57BD7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</p:spPr>
        <p:txBody>
          <a:bodyPr>
            <a:normAutofit/>
          </a:bodyPr>
          <a:lstStyle>
            <a:lvl1pPr marL="914400" indent="-457200" algn="l">
              <a:buFont typeface="+mj-lt"/>
              <a:buAutoNum type="arabicPeriod"/>
              <a:defRPr sz="1800">
                <a:solidFill>
                  <a:schemeClr val="bg1"/>
                </a:solidFill>
                <a:latin typeface="Times" pitchFamily="2" charset="0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B7FC975-48D4-E344-AA0E-6BF906D04B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0951" y="3302241"/>
            <a:ext cx="6432630" cy="1605426"/>
          </a:xfrm>
        </p:spPr>
        <p:txBody>
          <a:bodyPr lIns="0" tIns="91440" rIns="0" bIns="0" anchor="t" anchorCtr="0">
            <a:normAutofit/>
          </a:bodyPr>
          <a:lstStyle>
            <a:lvl1pPr>
              <a:lnSpc>
                <a:spcPts val="3600"/>
              </a:lnSpc>
              <a:defRPr sz="3600">
                <a:solidFill>
                  <a:srgbClr val="F1F4F7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5822FE9-D507-C840-A53B-A87F0DAB04F1}"/>
              </a:ext>
            </a:extLst>
          </p:cNvPr>
          <p:cNvCxnSpPr/>
          <p:nvPr userDrawn="1"/>
        </p:nvCxnSpPr>
        <p:spPr>
          <a:xfrm>
            <a:off x="0" y="3277363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D3040F0-F99F-E542-942E-C6B8AD8A753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51" y="5184774"/>
            <a:ext cx="6432630" cy="1181301"/>
          </a:xfrm>
        </p:spPr>
        <p:txBody>
          <a:bodyPr lIns="0">
            <a:normAutofit/>
          </a:bodyPr>
          <a:lstStyle>
            <a:lvl1pPr marL="0" indent="0">
              <a:lnSpc>
                <a:spcPts val="2400"/>
              </a:lnSpc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Speaker Name and Title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4317654-C294-EF48-A819-903B7082F7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738245" y="491925"/>
            <a:ext cx="2998486" cy="416422"/>
          </a:xfrm>
        </p:spPr>
        <p:txBody>
          <a:bodyPr anchor="ctr" anchorCtr="0">
            <a:normAutofit/>
          </a:bodyPr>
          <a:lstStyle>
            <a:lvl1pPr marL="0" indent="0" algn="r"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Date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5A04659C-9D48-E843-9CF9-9183C7BF919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528274" y="425753"/>
            <a:ext cx="2998486" cy="1582738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(Optional) Center, Program, or Division Name</a:t>
            </a:r>
          </a:p>
        </p:txBody>
      </p:sp>
      <p:sp>
        <p:nvSpPr>
          <p:cNvPr id="9" name="Rectangle 8"/>
          <p:cNvSpPr/>
          <p:nvPr userDrawn="1"/>
        </p:nvSpPr>
        <p:spPr bwMode="gray">
          <a:xfrm>
            <a:off x="6972300" y="6590007"/>
            <a:ext cx="2819400" cy="240711"/>
          </a:xfrm>
          <a:prstGeom prst="rect">
            <a:avLst/>
          </a:prstGeom>
          <a:solidFill>
            <a:srgbClr val="181A1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9530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064">
          <p15:clr>
            <a:srgbClr val="FBAE40"/>
          </p15:clr>
        </p15:guide>
        <p15:guide id="2" pos="3312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ction Divider Alt">
    <p:bg>
      <p:bgPr>
        <a:solidFill>
          <a:srgbClr val="009B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10A01E-DF31-B94D-94BE-4ECDF48E0C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3362700"/>
            <a:ext cx="10515600" cy="2436792"/>
          </a:xfrm>
          <a:prstGeom prst="rect">
            <a:avLst/>
          </a:prstGeom>
        </p:spPr>
        <p:txBody>
          <a:bodyPr lIns="0" bIns="0" anchor="b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59562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Talking Poi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B920ED7-C5A1-2544-9572-F2AF41CB5A8C}"/>
              </a:ext>
            </a:extLst>
          </p:cNvPr>
          <p:cNvSpPr/>
          <p:nvPr userDrawn="1"/>
        </p:nvSpPr>
        <p:spPr>
          <a:xfrm>
            <a:off x="0" y="0"/>
            <a:ext cx="12192000" cy="6145823"/>
          </a:xfrm>
          <a:prstGeom prst="rect">
            <a:avLst/>
          </a:prstGeom>
          <a:solidFill>
            <a:srgbClr val="F1F4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20275F-86FC-8540-8EC3-BB1C02C04F5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8004858" cy="4461518"/>
          </a:xfrm>
        </p:spPr>
        <p:txBody>
          <a:bodyPr>
            <a:normAutofit/>
          </a:bodyPr>
          <a:lstStyle>
            <a:lvl1pPr>
              <a:lnSpc>
                <a:spcPts val="4000"/>
              </a:lnSpc>
              <a:defRPr sz="4000">
                <a:solidFill>
                  <a:srgbClr val="181A1C"/>
                </a:solidFill>
              </a:defRPr>
            </a:lvl1pPr>
          </a:lstStyle>
          <a:p>
            <a:r>
              <a:rPr lang="en-US"/>
              <a:t>Single talking point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4B70EEE-40E6-C540-A277-FA92F80A0C99}"/>
              </a:ext>
            </a:extLst>
          </p:cNvPr>
          <p:cNvCxnSpPr/>
          <p:nvPr userDrawn="1"/>
        </p:nvCxnSpPr>
        <p:spPr>
          <a:xfrm>
            <a:off x="0" y="6142367"/>
            <a:ext cx="12192000" cy="0"/>
          </a:xfrm>
          <a:prstGeom prst="line">
            <a:avLst/>
          </a:prstGeom>
          <a:ln>
            <a:solidFill>
              <a:srgbClr val="18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>
            <a:extLst>
              <a:ext uri="{FF2B5EF4-FFF2-40B4-BE49-F238E27FC236}">
                <a16:creationId xmlns:a16="http://schemas.microsoft.com/office/drawing/2014/main" id="{9DE8D747-B65F-8E49-AC3E-DDF6EDC1E52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4655" y="214005"/>
            <a:ext cx="3429000" cy="34290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7587" y="6392206"/>
            <a:ext cx="2302327" cy="385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583488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ingle Talking Poi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B920ED7-C5A1-2544-9572-F2AF41CB5A8C}"/>
              </a:ext>
            </a:extLst>
          </p:cNvPr>
          <p:cNvSpPr/>
          <p:nvPr userDrawn="1"/>
        </p:nvSpPr>
        <p:spPr>
          <a:xfrm>
            <a:off x="0" y="0"/>
            <a:ext cx="12192000" cy="6145823"/>
          </a:xfrm>
          <a:prstGeom prst="rect">
            <a:avLst/>
          </a:prstGeom>
          <a:solidFill>
            <a:srgbClr val="181A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20275F-86FC-8540-8EC3-BB1C02C04F5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8004858" cy="4461518"/>
          </a:xfrm>
        </p:spPr>
        <p:txBody>
          <a:bodyPr>
            <a:normAutofit/>
          </a:bodyPr>
          <a:lstStyle>
            <a:lvl1pPr>
              <a:lnSpc>
                <a:spcPts val="4000"/>
              </a:lnSpc>
              <a:defRPr sz="4000">
                <a:solidFill>
                  <a:srgbClr val="009BDB"/>
                </a:solidFill>
              </a:defRPr>
            </a:lvl1pPr>
          </a:lstStyle>
          <a:p>
            <a:r>
              <a:rPr lang="en-US"/>
              <a:t>Single talking point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0469804-59D3-3C43-828B-D5874038391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4655" y="214005"/>
            <a:ext cx="3429000" cy="3429000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4B70EEE-40E6-C540-A277-FA92F80A0C99}"/>
              </a:ext>
            </a:extLst>
          </p:cNvPr>
          <p:cNvCxnSpPr/>
          <p:nvPr userDrawn="1"/>
        </p:nvCxnSpPr>
        <p:spPr>
          <a:xfrm>
            <a:off x="0" y="6142367"/>
            <a:ext cx="12192000" cy="0"/>
          </a:xfrm>
          <a:prstGeom prst="line">
            <a:avLst/>
          </a:prstGeom>
          <a:ln>
            <a:solidFill>
              <a:srgbClr val="18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7587" y="6392206"/>
            <a:ext cx="2302327" cy="385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38403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bg>
      <p:bgPr>
        <a:solidFill>
          <a:srgbClr val="89939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7FC975-48D4-E344-AA0E-6BF906D04B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0951" y="3302241"/>
            <a:ext cx="6432630" cy="1605426"/>
          </a:xfrm>
        </p:spPr>
        <p:txBody>
          <a:bodyPr lIns="0" tIns="91440" rIns="0" bIns="0" anchor="t" anchorCtr="0">
            <a:normAutofit/>
          </a:bodyPr>
          <a:lstStyle>
            <a:lvl1pPr>
              <a:lnSpc>
                <a:spcPts val="3600"/>
              </a:lnSpc>
              <a:defRPr sz="3600">
                <a:solidFill>
                  <a:srgbClr val="F1F4F7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5822FE9-D507-C840-A53B-A87F0DAB04F1}"/>
              </a:ext>
            </a:extLst>
          </p:cNvPr>
          <p:cNvCxnSpPr/>
          <p:nvPr userDrawn="1"/>
        </p:nvCxnSpPr>
        <p:spPr>
          <a:xfrm>
            <a:off x="0" y="3277363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D3040F0-F99F-E542-942E-C6B8AD8A753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51" y="5184774"/>
            <a:ext cx="6432630" cy="1181301"/>
          </a:xfrm>
        </p:spPr>
        <p:txBody>
          <a:bodyPr lIns="0">
            <a:normAutofit/>
          </a:bodyPr>
          <a:lstStyle>
            <a:lvl1pPr marL="0" indent="0">
              <a:lnSpc>
                <a:spcPts val="2400"/>
              </a:lnSpc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Speaker Name and Title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4317654-C294-EF48-A819-903B7082F7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738245" y="491925"/>
            <a:ext cx="2998486" cy="416422"/>
          </a:xfrm>
        </p:spPr>
        <p:txBody>
          <a:bodyPr anchor="ctr" anchorCtr="0">
            <a:normAutofit/>
          </a:bodyPr>
          <a:lstStyle>
            <a:lvl1pPr marL="0" indent="0" algn="r"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Date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80314010-54D2-C64E-8187-349281B7F31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528274" y="425753"/>
            <a:ext cx="2998486" cy="1582738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(Optional) Center, Program, or Division Name</a:t>
            </a:r>
          </a:p>
        </p:txBody>
      </p:sp>
      <p:sp>
        <p:nvSpPr>
          <p:cNvPr id="4" name="Rectangle 3"/>
          <p:cNvSpPr/>
          <p:nvPr userDrawn="1"/>
        </p:nvSpPr>
        <p:spPr bwMode="gray">
          <a:xfrm>
            <a:off x="6972300" y="6590007"/>
            <a:ext cx="2819400" cy="240711"/>
          </a:xfrm>
          <a:prstGeom prst="rect">
            <a:avLst/>
          </a:prstGeom>
          <a:solidFill>
            <a:srgbClr val="8993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28078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losing">
    <p:bg>
      <p:bgPr>
        <a:solidFill>
          <a:srgbClr val="68707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2A68D94-1AC2-4749-A0EC-AF7FBD0688C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82947" y="5278219"/>
            <a:ext cx="9421813" cy="1065213"/>
          </a:xfrm>
        </p:spPr>
        <p:txBody>
          <a:bodyPr anchor="b" anchorCtr="0">
            <a:normAutofit/>
          </a:bodyPr>
          <a:lstStyle>
            <a:lvl1pPr marL="0" indent="0">
              <a:buNone/>
              <a:defRPr sz="60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Closing statement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73855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losing">
    <p:bg>
      <p:bgPr>
        <a:solidFill>
          <a:srgbClr val="181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2A68D94-1AC2-4749-A0EC-AF7FBD0688C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82947" y="5278219"/>
            <a:ext cx="9421813" cy="1065213"/>
          </a:xfrm>
        </p:spPr>
        <p:txBody>
          <a:bodyPr anchor="b" anchorCtr="0">
            <a:normAutofit/>
          </a:bodyPr>
          <a:lstStyle>
            <a:lvl1pPr marL="0" indent="0">
              <a:buNone/>
              <a:defRPr sz="6000" b="1" i="0">
                <a:solidFill>
                  <a:srgbClr val="009BDB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Closing statement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338541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60327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CFF5ED-9D6E-DB42-A3F6-02AFC2E5B8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23318"/>
            <a:ext cx="10515600" cy="659434"/>
          </a:xfrm>
          <a:prstGeom prst="rect">
            <a:avLst/>
          </a:prstGeom>
        </p:spPr>
        <p:txBody>
          <a:bodyPr tIns="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E66CBD6-CB37-E04D-9A47-D2D523865AF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838200" y="1488618"/>
            <a:ext cx="10515600" cy="4351338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rgbClr val="9E9E9E"/>
              </a:buClr>
              <a:buFont typeface="System Font Regular"/>
              <a:buChar char="–"/>
              <a:defRPr/>
            </a:lvl1pPr>
            <a:lvl2pPr marL="685800" indent="-228600">
              <a:buClr>
                <a:srgbClr val="9E9E9E"/>
              </a:buClr>
              <a:buFont typeface="System Font Regular"/>
              <a:buChar char="–"/>
              <a:defRPr/>
            </a:lvl2pPr>
            <a:lvl3pPr marL="1143000" indent="-228600">
              <a:buClr>
                <a:srgbClr val="9E9E9E"/>
              </a:buClr>
              <a:buFont typeface="System Font Regular"/>
              <a:buChar char="–"/>
              <a:defRPr/>
            </a:lvl3pPr>
            <a:lvl4pPr marL="1600200" indent="-228600">
              <a:buClr>
                <a:srgbClr val="9E9E9E"/>
              </a:buClr>
              <a:buFont typeface="System Font Regular"/>
              <a:buChar char="–"/>
              <a:defRPr/>
            </a:lvl4pPr>
            <a:lvl5pPr marL="2057400" indent="-228600">
              <a:buClr>
                <a:srgbClr val="9E9E9E"/>
              </a:buClr>
              <a:buFont typeface="System Font Regular"/>
              <a:buChar char="–"/>
              <a:defRPr/>
            </a:lvl5pPr>
          </a:lstStyle>
          <a:p>
            <a:pPr lvl="0"/>
            <a:r>
              <a:rPr lang="en-US"/>
              <a:t> Click to edit Master text styles</a:t>
            </a:r>
          </a:p>
          <a:p>
            <a:pPr lvl="1"/>
            <a:r>
              <a:rPr lang="en-US"/>
              <a:t> 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E0F6C81-D090-2241-80CE-63094035FC9A}"/>
              </a:ext>
            </a:extLst>
          </p:cNvPr>
          <p:cNvCxnSpPr/>
          <p:nvPr userDrawn="1"/>
        </p:nvCxnSpPr>
        <p:spPr>
          <a:xfrm>
            <a:off x="0" y="513379"/>
            <a:ext cx="12192000" cy="0"/>
          </a:xfrm>
          <a:prstGeom prst="line">
            <a:avLst/>
          </a:prstGeom>
          <a:ln>
            <a:solidFill>
              <a:srgbClr val="18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9A8BB83-4FD8-5242-8148-9E75CA62F6F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38200" y="36092"/>
            <a:ext cx="5407025" cy="4175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200" b="0" i="0">
                <a:solidFill>
                  <a:srgbClr val="181A1C"/>
                </a:solidFill>
                <a:latin typeface="Inter" panose="020B0502030000000004" pitchFamily="34" charset="0"/>
              </a:defRPr>
            </a:lvl1pPr>
          </a:lstStyle>
          <a:p>
            <a:pPr lvl="0"/>
            <a:r>
              <a:rPr lang="en-US"/>
              <a:t>Title of Presentation – Edit using Master Slides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59473" y="6392206"/>
            <a:ext cx="2302327" cy="385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304806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CFF5ED-9D6E-DB42-A3F6-02AFC2E5B8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  <a:prstGeom prst="rect">
            <a:avLst/>
          </a:prstGeom>
        </p:spPr>
        <p:txBody>
          <a:bodyPr tIns="0" anchor="t">
            <a:normAutofit/>
          </a:bodyPr>
          <a:lstStyle>
            <a:lvl1pPr>
              <a:defRPr sz="2800" baseline="0"/>
            </a:lvl1pPr>
          </a:lstStyle>
          <a:p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E0F6C81-D090-2241-80CE-63094035FC9A}"/>
              </a:ext>
            </a:extLst>
          </p:cNvPr>
          <p:cNvCxnSpPr/>
          <p:nvPr userDrawn="1"/>
        </p:nvCxnSpPr>
        <p:spPr>
          <a:xfrm>
            <a:off x="0" y="513379"/>
            <a:ext cx="12192000" cy="0"/>
          </a:xfrm>
          <a:prstGeom prst="line">
            <a:avLst/>
          </a:prstGeom>
          <a:ln>
            <a:solidFill>
              <a:srgbClr val="18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59473" y="6392206"/>
            <a:ext cx="2302327" cy="38564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2611259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 userDrawn="1">
          <p15:clr>
            <a:srgbClr val="CCCCCC"/>
          </p15:clr>
        </p15:guide>
        <p15:guide id="2" pos="2402" userDrawn="1">
          <p15:clr>
            <a:srgbClr val="CCCCCC"/>
          </p15:clr>
        </p15:guide>
        <p15:guide id="3" pos="2742" userDrawn="1">
          <p15:clr>
            <a:srgbClr val="CCCCCC"/>
          </p15:clr>
        </p15:guide>
        <p15:guide id="4" pos="4937" userDrawn="1">
          <p15:clr>
            <a:srgbClr val="CCCCCC"/>
          </p15:clr>
        </p15:guide>
        <p15:guide id="5" pos="5277" userDrawn="1">
          <p15:clr>
            <a:srgbClr val="CCCCCC"/>
          </p15:clr>
        </p15:guide>
        <p15:guide id="6" pos="7472" userDrawn="1">
          <p15:clr>
            <a:srgbClr val="CCCCCC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">
    <p:bg>
      <p:bgPr>
        <a:solidFill>
          <a:srgbClr val="89939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7FC975-48D4-E344-AA0E-6BF906D04B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0951" y="3302241"/>
            <a:ext cx="6432630" cy="1605426"/>
          </a:xfrm>
        </p:spPr>
        <p:txBody>
          <a:bodyPr lIns="0" tIns="91440" rIns="0" bIns="0" anchor="t" anchorCtr="0">
            <a:normAutofit/>
          </a:bodyPr>
          <a:lstStyle>
            <a:lvl1pPr>
              <a:lnSpc>
                <a:spcPts val="3600"/>
              </a:lnSpc>
              <a:defRPr sz="3600">
                <a:solidFill>
                  <a:srgbClr val="F1F4F7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5822FE9-D507-C840-A53B-A87F0DAB04F1}"/>
              </a:ext>
            </a:extLst>
          </p:cNvPr>
          <p:cNvCxnSpPr/>
          <p:nvPr userDrawn="1"/>
        </p:nvCxnSpPr>
        <p:spPr>
          <a:xfrm>
            <a:off x="0" y="3277363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D3040F0-F99F-E542-942E-C6B8AD8A753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51" y="5184774"/>
            <a:ext cx="6432630" cy="1181301"/>
          </a:xfrm>
        </p:spPr>
        <p:txBody>
          <a:bodyPr lIns="0">
            <a:normAutofit/>
          </a:bodyPr>
          <a:lstStyle>
            <a:lvl1pPr marL="0" indent="0">
              <a:lnSpc>
                <a:spcPts val="2400"/>
              </a:lnSpc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Speaker Name and Title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4317654-C294-EF48-A819-903B7082F7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738245" y="491925"/>
            <a:ext cx="2998486" cy="416422"/>
          </a:xfrm>
        </p:spPr>
        <p:txBody>
          <a:bodyPr anchor="ctr" anchorCtr="0">
            <a:normAutofit/>
          </a:bodyPr>
          <a:lstStyle>
            <a:lvl1pPr marL="0" indent="0" algn="r"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Date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80314010-54D2-C64E-8187-349281B7F31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528274" y="425753"/>
            <a:ext cx="2998486" cy="1582738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(Optional) Center, Program, or Division Name</a:t>
            </a:r>
          </a:p>
        </p:txBody>
      </p:sp>
      <p:sp>
        <p:nvSpPr>
          <p:cNvPr id="4" name="Rectangle 3"/>
          <p:cNvSpPr/>
          <p:nvPr userDrawn="1"/>
        </p:nvSpPr>
        <p:spPr bwMode="gray">
          <a:xfrm>
            <a:off x="6972300" y="6590007"/>
            <a:ext cx="2819400" cy="240711"/>
          </a:xfrm>
          <a:prstGeom prst="rect">
            <a:avLst/>
          </a:prstGeom>
          <a:solidFill>
            <a:srgbClr val="8993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16507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">
    <p:bg>
      <p:bgPr>
        <a:solidFill>
          <a:srgbClr val="009B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7FC975-48D4-E344-AA0E-6BF906D04B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0951" y="3302241"/>
            <a:ext cx="6432630" cy="1605426"/>
          </a:xfrm>
        </p:spPr>
        <p:txBody>
          <a:bodyPr lIns="0" tIns="91440" rIns="0" bIns="0" anchor="t" anchorCtr="0">
            <a:normAutofit/>
          </a:bodyPr>
          <a:lstStyle>
            <a:lvl1pPr>
              <a:lnSpc>
                <a:spcPts val="3600"/>
              </a:lnSpc>
              <a:defRPr sz="3600">
                <a:solidFill>
                  <a:srgbClr val="F1F4F7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5822FE9-D507-C840-A53B-A87F0DAB04F1}"/>
              </a:ext>
            </a:extLst>
          </p:cNvPr>
          <p:cNvCxnSpPr/>
          <p:nvPr userDrawn="1"/>
        </p:nvCxnSpPr>
        <p:spPr>
          <a:xfrm>
            <a:off x="0" y="3277363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D3040F0-F99F-E542-942E-C6B8AD8A753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51" y="5184774"/>
            <a:ext cx="6432630" cy="1181301"/>
          </a:xfrm>
        </p:spPr>
        <p:txBody>
          <a:bodyPr lIns="0">
            <a:normAutofit/>
          </a:bodyPr>
          <a:lstStyle>
            <a:lvl1pPr marL="0" indent="0">
              <a:lnSpc>
                <a:spcPts val="2400"/>
              </a:lnSpc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Speaker Name and Title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4317654-C294-EF48-A819-903B7082F7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738245" y="491925"/>
            <a:ext cx="2998486" cy="416422"/>
          </a:xfrm>
        </p:spPr>
        <p:txBody>
          <a:bodyPr anchor="ctr" anchorCtr="0">
            <a:normAutofit/>
          </a:bodyPr>
          <a:lstStyle>
            <a:lvl1pPr marL="0" indent="0" algn="r"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Date</a:t>
            </a:r>
          </a:p>
        </p:txBody>
      </p:sp>
      <p:sp>
        <p:nvSpPr>
          <p:cNvPr id="8" name="Text Placeholder 8">
            <a:extLst>
              <a:ext uri="{FF2B5EF4-FFF2-40B4-BE49-F238E27FC236}">
                <a16:creationId xmlns:a16="http://schemas.microsoft.com/office/drawing/2014/main" id="{B1A05A3F-1493-B94B-8610-C082B2A031E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528274" y="425753"/>
            <a:ext cx="2998486" cy="1582738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(Optional) Center, Program, or Division Name</a:t>
            </a:r>
          </a:p>
        </p:txBody>
      </p:sp>
      <p:sp>
        <p:nvSpPr>
          <p:cNvPr id="9" name="Rectangle 8"/>
          <p:cNvSpPr/>
          <p:nvPr userDrawn="1"/>
        </p:nvSpPr>
        <p:spPr bwMode="gray">
          <a:xfrm>
            <a:off x="6972300" y="6590007"/>
            <a:ext cx="2819400" cy="240711"/>
          </a:xfrm>
          <a:prstGeom prst="rect">
            <a:avLst/>
          </a:prstGeom>
          <a:solidFill>
            <a:srgbClr val="009BD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45177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with Picture">
    <p:bg>
      <p:bgPr>
        <a:solidFill>
          <a:srgbClr val="181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14CAA46-A955-2041-9170-6DF9BA57BD7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</p:spPr>
        <p:txBody>
          <a:bodyPr>
            <a:normAutofit/>
          </a:bodyPr>
          <a:lstStyle>
            <a:lvl1pPr marL="914400" indent="-457200" algn="l">
              <a:buFont typeface="+mj-lt"/>
              <a:buAutoNum type="arabicPeriod"/>
              <a:defRPr sz="1800">
                <a:solidFill>
                  <a:schemeClr val="bg1"/>
                </a:solidFill>
                <a:latin typeface="Times" pitchFamily="2" charset="0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B7FC975-48D4-E344-AA0E-6BF906D04B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0951" y="3302241"/>
            <a:ext cx="6432630" cy="1605426"/>
          </a:xfrm>
        </p:spPr>
        <p:txBody>
          <a:bodyPr lIns="0" tIns="91440" rIns="0" bIns="0" anchor="t" anchorCtr="0">
            <a:normAutofit/>
          </a:bodyPr>
          <a:lstStyle>
            <a:lvl1pPr>
              <a:lnSpc>
                <a:spcPts val="3600"/>
              </a:lnSpc>
              <a:defRPr sz="3600">
                <a:solidFill>
                  <a:srgbClr val="F1F4F7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5822FE9-D507-C840-A53B-A87F0DAB04F1}"/>
              </a:ext>
            </a:extLst>
          </p:cNvPr>
          <p:cNvCxnSpPr/>
          <p:nvPr userDrawn="1"/>
        </p:nvCxnSpPr>
        <p:spPr>
          <a:xfrm>
            <a:off x="0" y="3277363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D3040F0-F99F-E542-942E-C6B8AD8A753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51" y="5184774"/>
            <a:ext cx="6432630" cy="1181301"/>
          </a:xfrm>
        </p:spPr>
        <p:txBody>
          <a:bodyPr lIns="0">
            <a:normAutofit/>
          </a:bodyPr>
          <a:lstStyle>
            <a:lvl1pPr marL="0" indent="0">
              <a:lnSpc>
                <a:spcPts val="2400"/>
              </a:lnSpc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Speaker Name and Title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4317654-C294-EF48-A819-903B7082F7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738245" y="491925"/>
            <a:ext cx="2998486" cy="416422"/>
          </a:xfrm>
        </p:spPr>
        <p:txBody>
          <a:bodyPr anchor="ctr" anchorCtr="0">
            <a:normAutofit/>
          </a:bodyPr>
          <a:lstStyle>
            <a:lvl1pPr marL="0" indent="0" algn="r"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Date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5A04659C-9D48-E843-9CF9-9183C7BF919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528274" y="425753"/>
            <a:ext cx="2998486" cy="1582738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(Optional) Center, Program, or Division Name</a:t>
            </a:r>
          </a:p>
        </p:txBody>
      </p:sp>
      <p:sp>
        <p:nvSpPr>
          <p:cNvPr id="9" name="Rectangle 8"/>
          <p:cNvSpPr/>
          <p:nvPr userDrawn="1"/>
        </p:nvSpPr>
        <p:spPr bwMode="gray">
          <a:xfrm>
            <a:off x="6972300" y="6590007"/>
            <a:ext cx="2819400" cy="240711"/>
          </a:xfrm>
          <a:prstGeom prst="rect">
            <a:avLst/>
          </a:prstGeom>
          <a:solidFill>
            <a:srgbClr val="181A1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14186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064">
          <p15:clr>
            <a:srgbClr val="FBAE40"/>
          </p15:clr>
        </p15:guide>
        <p15:guide id="2" pos="3312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Section Divider Alt">
    <p:bg>
      <p:bgPr>
        <a:solidFill>
          <a:srgbClr val="009B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10A01E-DF31-B94D-94BE-4ECDF48E0C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3362700"/>
            <a:ext cx="10515600" cy="2436792"/>
          </a:xfrm>
          <a:prstGeom prst="rect">
            <a:avLst/>
          </a:prstGeom>
        </p:spPr>
        <p:txBody>
          <a:bodyPr lIns="0" bIns="0" anchor="b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9045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ingle Talking Poi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B920ED7-C5A1-2544-9572-F2AF41CB5A8C}"/>
              </a:ext>
            </a:extLst>
          </p:cNvPr>
          <p:cNvSpPr/>
          <p:nvPr userDrawn="1"/>
        </p:nvSpPr>
        <p:spPr>
          <a:xfrm>
            <a:off x="0" y="0"/>
            <a:ext cx="12192000" cy="6145823"/>
          </a:xfrm>
          <a:prstGeom prst="rect">
            <a:avLst/>
          </a:prstGeom>
          <a:solidFill>
            <a:srgbClr val="F1F4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20275F-86FC-8540-8EC3-BB1C02C04F5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8004858" cy="4461518"/>
          </a:xfrm>
        </p:spPr>
        <p:txBody>
          <a:bodyPr>
            <a:normAutofit/>
          </a:bodyPr>
          <a:lstStyle>
            <a:lvl1pPr>
              <a:lnSpc>
                <a:spcPts val="4000"/>
              </a:lnSpc>
              <a:defRPr sz="4000">
                <a:solidFill>
                  <a:srgbClr val="181A1C"/>
                </a:solidFill>
              </a:defRPr>
            </a:lvl1pPr>
          </a:lstStyle>
          <a:p>
            <a:r>
              <a:rPr lang="en-US"/>
              <a:t>Single talking point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4B70EEE-40E6-C540-A277-FA92F80A0C99}"/>
              </a:ext>
            </a:extLst>
          </p:cNvPr>
          <p:cNvCxnSpPr/>
          <p:nvPr userDrawn="1"/>
        </p:nvCxnSpPr>
        <p:spPr>
          <a:xfrm>
            <a:off x="0" y="6142367"/>
            <a:ext cx="12192000" cy="0"/>
          </a:xfrm>
          <a:prstGeom prst="line">
            <a:avLst/>
          </a:prstGeom>
          <a:ln>
            <a:solidFill>
              <a:srgbClr val="18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>
            <a:extLst>
              <a:ext uri="{FF2B5EF4-FFF2-40B4-BE49-F238E27FC236}">
                <a16:creationId xmlns:a16="http://schemas.microsoft.com/office/drawing/2014/main" id="{9DE8D747-B65F-8E49-AC3E-DDF6EDC1E52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4655" y="214005"/>
            <a:ext cx="3429000" cy="34290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7587" y="6392206"/>
            <a:ext cx="2302327" cy="385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47525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">
    <p:bg>
      <p:bgPr>
        <a:solidFill>
          <a:srgbClr val="009B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7FC975-48D4-E344-AA0E-6BF906D04B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0951" y="3302241"/>
            <a:ext cx="6432630" cy="1605426"/>
          </a:xfrm>
        </p:spPr>
        <p:txBody>
          <a:bodyPr lIns="0" tIns="91440" rIns="0" bIns="0" anchor="t" anchorCtr="0">
            <a:normAutofit/>
          </a:bodyPr>
          <a:lstStyle>
            <a:lvl1pPr>
              <a:lnSpc>
                <a:spcPts val="3600"/>
              </a:lnSpc>
              <a:defRPr sz="3600">
                <a:solidFill>
                  <a:srgbClr val="F1F4F7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5822FE9-D507-C840-A53B-A87F0DAB04F1}"/>
              </a:ext>
            </a:extLst>
          </p:cNvPr>
          <p:cNvCxnSpPr/>
          <p:nvPr userDrawn="1"/>
        </p:nvCxnSpPr>
        <p:spPr>
          <a:xfrm>
            <a:off x="0" y="3277363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D3040F0-F99F-E542-942E-C6B8AD8A753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51" y="5184774"/>
            <a:ext cx="6432630" cy="1181301"/>
          </a:xfrm>
        </p:spPr>
        <p:txBody>
          <a:bodyPr lIns="0">
            <a:normAutofit/>
          </a:bodyPr>
          <a:lstStyle>
            <a:lvl1pPr marL="0" indent="0">
              <a:lnSpc>
                <a:spcPts val="2400"/>
              </a:lnSpc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Speaker Name and Title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4317654-C294-EF48-A819-903B7082F7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738245" y="491925"/>
            <a:ext cx="2998486" cy="416422"/>
          </a:xfrm>
        </p:spPr>
        <p:txBody>
          <a:bodyPr anchor="ctr" anchorCtr="0">
            <a:normAutofit/>
          </a:bodyPr>
          <a:lstStyle>
            <a:lvl1pPr marL="0" indent="0" algn="r"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Date</a:t>
            </a:r>
          </a:p>
        </p:txBody>
      </p:sp>
      <p:sp>
        <p:nvSpPr>
          <p:cNvPr id="8" name="Text Placeholder 8">
            <a:extLst>
              <a:ext uri="{FF2B5EF4-FFF2-40B4-BE49-F238E27FC236}">
                <a16:creationId xmlns:a16="http://schemas.microsoft.com/office/drawing/2014/main" id="{B1A05A3F-1493-B94B-8610-C082B2A031E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528274" y="425753"/>
            <a:ext cx="2998486" cy="1582738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(Optional) Center, Program, or Division Name</a:t>
            </a:r>
          </a:p>
        </p:txBody>
      </p:sp>
      <p:sp>
        <p:nvSpPr>
          <p:cNvPr id="9" name="Rectangle 8"/>
          <p:cNvSpPr/>
          <p:nvPr userDrawn="1"/>
        </p:nvSpPr>
        <p:spPr bwMode="gray">
          <a:xfrm>
            <a:off x="6972300" y="6590007"/>
            <a:ext cx="2819400" cy="240711"/>
          </a:xfrm>
          <a:prstGeom prst="rect">
            <a:avLst/>
          </a:prstGeom>
          <a:solidFill>
            <a:srgbClr val="009BD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B965ED0-7241-1D74-9E7A-A18AE5839D18}"/>
              </a:ext>
            </a:extLst>
          </p:cNvPr>
          <p:cNvSpPr/>
          <p:nvPr userDrawn="1"/>
        </p:nvSpPr>
        <p:spPr bwMode="gray">
          <a:xfrm>
            <a:off x="11243144" y="230588"/>
            <a:ext cx="715618" cy="337771"/>
          </a:xfrm>
          <a:prstGeom prst="rect">
            <a:avLst/>
          </a:prstGeom>
          <a:solidFill>
            <a:srgbClr val="009BD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22495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ingle Talking Poi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B920ED7-C5A1-2544-9572-F2AF41CB5A8C}"/>
              </a:ext>
            </a:extLst>
          </p:cNvPr>
          <p:cNvSpPr/>
          <p:nvPr userDrawn="1"/>
        </p:nvSpPr>
        <p:spPr>
          <a:xfrm>
            <a:off x="0" y="0"/>
            <a:ext cx="12192000" cy="6145823"/>
          </a:xfrm>
          <a:prstGeom prst="rect">
            <a:avLst/>
          </a:prstGeom>
          <a:solidFill>
            <a:srgbClr val="181A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20275F-86FC-8540-8EC3-BB1C02C04F5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8004858" cy="4461518"/>
          </a:xfrm>
        </p:spPr>
        <p:txBody>
          <a:bodyPr>
            <a:normAutofit/>
          </a:bodyPr>
          <a:lstStyle>
            <a:lvl1pPr>
              <a:lnSpc>
                <a:spcPts val="4000"/>
              </a:lnSpc>
              <a:defRPr sz="4000">
                <a:solidFill>
                  <a:srgbClr val="009BDB"/>
                </a:solidFill>
              </a:defRPr>
            </a:lvl1pPr>
          </a:lstStyle>
          <a:p>
            <a:r>
              <a:rPr lang="en-US"/>
              <a:t>Single talking point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0469804-59D3-3C43-828B-D5874038391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4655" y="214005"/>
            <a:ext cx="3429000" cy="3429000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4B70EEE-40E6-C540-A277-FA92F80A0C99}"/>
              </a:ext>
            </a:extLst>
          </p:cNvPr>
          <p:cNvCxnSpPr/>
          <p:nvPr userDrawn="1"/>
        </p:nvCxnSpPr>
        <p:spPr>
          <a:xfrm>
            <a:off x="0" y="6142367"/>
            <a:ext cx="12192000" cy="0"/>
          </a:xfrm>
          <a:prstGeom prst="line">
            <a:avLst/>
          </a:prstGeom>
          <a:ln>
            <a:solidFill>
              <a:srgbClr val="18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7587" y="6392206"/>
            <a:ext cx="2302327" cy="385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98001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losing">
    <p:bg>
      <p:bgPr>
        <a:solidFill>
          <a:srgbClr val="68707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2A68D94-1AC2-4749-A0EC-AF7FBD0688C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82947" y="5278219"/>
            <a:ext cx="9421813" cy="1065213"/>
          </a:xfrm>
        </p:spPr>
        <p:txBody>
          <a:bodyPr anchor="b" anchorCtr="0">
            <a:normAutofit/>
          </a:bodyPr>
          <a:lstStyle>
            <a:lvl1pPr marL="0" indent="0">
              <a:buNone/>
              <a:defRPr sz="60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Closing statement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59347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losing">
    <p:bg>
      <p:bgPr>
        <a:solidFill>
          <a:srgbClr val="181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2A68D94-1AC2-4749-A0EC-AF7FBD0688C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82947" y="5278219"/>
            <a:ext cx="9421813" cy="1065213"/>
          </a:xfrm>
        </p:spPr>
        <p:txBody>
          <a:bodyPr anchor="b" anchorCtr="0">
            <a:normAutofit/>
          </a:bodyPr>
          <a:lstStyle>
            <a:lvl1pPr marL="0" indent="0">
              <a:buNone/>
              <a:defRPr sz="6000" b="1" i="0">
                <a:solidFill>
                  <a:srgbClr val="009BDB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Closing statement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449978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86385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Picture">
    <p:bg>
      <p:bgPr>
        <a:solidFill>
          <a:srgbClr val="181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14CAA46-A955-2041-9170-6DF9BA57BD7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</p:spPr>
        <p:txBody>
          <a:bodyPr>
            <a:normAutofit/>
          </a:bodyPr>
          <a:lstStyle>
            <a:lvl1pPr marL="914400" indent="-457200" algn="l">
              <a:buFont typeface="+mj-lt"/>
              <a:buAutoNum type="arabicPeriod"/>
              <a:defRPr sz="1800">
                <a:solidFill>
                  <a:schemeClr val="bg1"/>
                </a:solidFill>
                <a:latin typeface="Times" pitchFamily="2" charset="0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B7FC975-48D4-E344-AA0E-6BF906D04B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0951" y="3302241"/>
            <a:ext cx="6432630" cy="1605426"/>
          </a:xfrm>
        </p:spPr>
        <p:txBody>
          <a:bodyPr lIns="0" tIns="91440" rIns="0" bIns="0" anchor="t" anchorCtr="0">
            <a:normAutofit/>
          </a:bodyPr>
          <a:lstStyle>
            <a:lvl1pPr>
              <a:lnSpc>
                <a:spcPts val="3600"/>
              </a:lnSpc>
              <a:defRPr sz="3600">
                <a:solidFill>
                  <a:srgbClr val="F1F4F7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5822FE9-D507-C840-A53B-A87F0DAB04F1}"/>
              </a:ext>
            </a:extLst>
          </p:cNvPr>
          <p:cNvCxnSpPr/>
          <p:nvPr userDrawn="1"/>
        </p:nvCxnSpPr>
        <p:spPr>
          <a:xfrm>
            <a:off x="0" y="3277363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D3040F0-F99F-E542-942E-C6B8AD8A753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51" y="5184774"/>
            <a:ext cx="6432630" cy="1181301"/>
          </a:xfrm>
        </p:spPr>
        <p:txBody>
          <a:bodyPr lIns="0">
            <a:normAutofit/>
          </a:bodyPr>
          <a:lstStyle>
            <a:lvl1pPr marL="0" indent="0">
              <a:lnSpc>
                <a:spcPts val="2400"/>
              </a:lnSpc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Speaker Name and Title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4317654-C294-EF48-A819-903B7082F7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738245" y="491925"/>
            <a:ext cx="2998486" cy="416422"/>
          </a:xfrm>
        </p:spPr>
        <p:txBody>
          <a:bodyPr anchor="ctr" anchorCtr="0">
            <a:normAutofit/>
          </a:bodyPr>
          <a:lstStyle>
            <a:lvl1pPr marL="0" indent="0" algn="r">
              <a:buNone/>
              <a:defRPr sz="2000" b="1" i="0">
                <a:solidFill>
                  <a:srgbClr val="F1F4F7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Date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5A04659C-9D48-E843-9CF9-9183C7BF919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528274" y="425753"/>
            <a:ext cx="2998486" cy="1582738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(Optional) Center, Program, or Division Name</a:t>
            </a:r>
          </a:p>
        </p:txBody>
      </p:sp>
      <p:sp>
        <p:nvSpPr>
          <p:cNvPr id="9" name="Rectangle 8"/>
          <p:cNvSpPr/>
          <p:nvPr userDrawn="1"/>
        </p:nvSpPr>
        <p:spPr bwMode="gray">
          <a:xfrm>
            <a:off x="6972300" y="6590007"/>
            <a:ext cx="2819400" cy="240711"/>
          </a:xfrm>
          <a:prstGeom prst="rect">
            <a:avLst/>
          </a:prstGeom>
          <a:solidFill>
            <a:srgbClr val="181A1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0090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064">
          <p15:clr>
            <a:srgbClr val="FBAE40"/>
          </p15:clr>
        </p15:guide>
        <p15:guide id="2" pos="3312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Divider">
    <p:bg>
      <p:bgPr>
        <a:solidFill>
          <a:srgbClr val="009B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10A01E-DF31-B94D-94BE-4ECDF48E0C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543733"/>
            <a:ext cx="10515600" cy="2436792"/>
          </a:xfrm>
          <a:prstGeom prst="rect">
            <a:avLst/>
          </a:prstGeom>
        </p:spPr>
        <p:txBody>
          <a:bodyPr lIns="0" bIns="0" anchor="b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4B7EA88-C0F0-5748-B9E3-2FD0FEC4AF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114451"/>
            <a:ext cx="10515600" cy="1500187"/>
          </a:xfrm>
          <a:prstGeom prst="rect">
            <a:avLst/>
          </a:prstGeom>
        </p:spPr>
        <p:txBody>
          <a:bodyPr lIns="0">
            <a:normAutofit/>
          </a:bodyPr>
          <a:lstStyle>
            <a:lvl1pPr marL="0" indent="0">
              <a:buNone/>
              <a:defRPr sz="2600" b="0" i="0">
                <a:solidFill>
                  <a:schemeClr val="bg1"/>
                </a:solidFill>
                <a:latin typeface="Arial" panose="020B0604020202020204" pitchFamily="34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5E2F487-CDFD-8349-BD14-BEE97F788A1F}"/>
              </a:ext>
            </a:extLst>
          </p:cNvPr>
          <p:cNvCxnSpPr/>
          <p:nvPr userDrawn="1"/>
        </p:nvCxnSpPr>
        <p:spPr>
          <a:xfrm>
            <a:off x="0" y="3980525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 userDrawn="1"/>
        </p:nvSpPr>
        <p:spPr bwMode="gray">
          <a:xfrm>
            <a:off x="6972300" y="6590007"/>
            <a:ext cx="2819400" cy="240711"/>
          </a:xfrm>
          <a:prstGeom prst="rect">
            <a:avLst/>
          </a:prstGeom>
          <a:solidFill>
            <a:srgbClr val="009BD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D0EBBF5-281D-227D-AFEA-19D16516E44C}"/>
              </a:ext>
            </a:extLst>
          </p:cNvPr>
          <p:cNvSpPr/>
          <p:nvPr userDrawn="1"/>
        </p:nvSpPr>
        <p:spPr bwMode="gray">
          <a:xfrm>
            <a:off x="11243144" y="230588"/>
            <a:ext cx="715618" cy="337771"/>
          </a:xfrm>
          <a:prstGeom prst="rect">
            <a:avLst/>
          </a:prstGeom>
          <a:solidFill>
            <a:srgbClr val="009BD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8494107"/>
      </p:ext>
    </p:extLst>
  </p:cSld>
  <p:clrMapOvr>
    <a:masterClrMapping/>
  </p:clrMapOvr>
  <p:hf sldNum="0" hdr="0" ftr="0" dt="0"/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ection Divider Alt">
    <p:bg>
      <p:bgPr>
        <a:solidFill>
          <a:srgbClr val="009B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975615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551" imgH="553" progId="TCLayout.ActiveDocument.1">
                  <p:embed/>
                </p:oleObj>
              </mc:Choice>
              <mc:Fallback>
                <p:oleObj name="think-cell Slide" r:id="rId3" imgW="551" imgH="553" progId="TCLayout.ActiveDocument.1">
                  <p:embed/>
                  <p:pic>
                    <p:nvPicPr>
                      <p:cNvPr id="5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1210A01E-DF31-B94D-94BE-4ECDF48E0C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3362700"/>
            <a:ext cx="10515600" cy="2436792"/>
          </a:xfrm>
          <a:prstGeom prst="rect">
            <a:avLst/>
          </a:prstGeom>
        </p:spPr>
        <p:txBody>
          <a:bodyPr vert="horz" lIns="0" bIns="0" anchor="b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557A7B6-B9EF-7B4D-92B3-AC916FCD9CA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699675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71970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Talking Poi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B920ED7-C5A1-2544-9572-F2AF41CB5A8C}"/>
              </a:ext>
            </a:extLst>
          </p:cNvPr>
          <p:cNvSpPr/>
          <p:nvPr userDrawn="1"/>
        </p:nvSpPr>
        <p:spPr>
          <a:xfrm>
            <a:off x="0" y="0"/>
            <a:ext cx="12192000" cy="6145823"/>
          </a:xfrm>
          <a:prstGeom prst="rect">
            <a:avLst/>
          </a:prstGeom>
          <a:solidFill>
            <a:srgbClr val="F1F4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20275F-86FC-8540-8EC3-BB1C02C04F5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8004858" cy="4461518"/>
          </a:xfrm>
        </p:spPr>
        <p:txBody>
          <a:bodyPr>
            <a:normAutofit/>
          </a:bodyPr>
          <a:lstStyle>
            <a:lvl1pPr>
              <a:lnSpc>
                <a:spcPts val="4000"/>
              </a:lnSpc>
              <a:defRPr sz="4000">
                <a:solidFill>
                  <a:srgbClr val="181A1C"/>
                </a:solidFill>
              </a:defRPr>
            </a:lvl1pPr>
          </a:lstStyle>
          <a:p>
            <a:r>
              <a:rPr lang="en-US"/>
              <a:t>Single talking point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4B70EEE-40E6-C540-A277-FA92F80A0C99}"/>
              </a:ext>
            </a:extLst>
          </p:cNvPr>
          <p:cNvCxnSpPr/>
          <p:nvPr userDrawn="1"/>
        </p:nvCxnSpPr>
        <p:spPr>
          <a:xfrm>
            <a:off x="0" y="6142367"/>
            <a:ext cx="12192000" cy="0"/>
          </a:xfrm>
          <a:prstGeom prst="line">
            <a:avLst/>
          </a:prstGeom>
          <a:ln>
            <a:solidFill>
              <a:srgbClr val="18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>
            <a:extLst>
              <a:ext uri="{FF2B5EF4-FFF2-40B4-BE49-F238E27FC236}">
                <a16:creationId xmlns:a16="http://schemas.microsoft.com/office/drawing/2014/main" id="{9DE8D747-B65F-8E49-AC3E-DDF6EDC1E52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4655" y="214005"/>
            <a:ext cx="3429000" cy="34290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7587" y="6392206"/>
            <a:ext cx="2302327" cy="385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002074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Talking Poi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B920ED7-C5A1-2544-9572-F2AF41CB5A8C}"/>
              </a:ext>
            </a:extLst>
          </p:cNvPr>
          <p:cNvSpPr/>
          <p:nvPr userDrawn="1"/>
        </p:nvSpPr>
        <p:spPr>
          <a:xfrm>
            <a:off x="0" y="0"/>
            <a:ext cx="12192000" cy="6145823"/>
          </a:xfrm>
          <a:prstGeom prst="rect">
            <a:avLst/>
          </a:prstGeom>
          <a:solidFill>
            <a:srgbClr val="181A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20275F-86FC-8540-8EC3-BB1C02C04F5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5"/>
            <a:ext cx="8004858" cy="4461518"/>
          </a:xfrm>
        </p:spPr>
        <p:txBody>
          <a:bodyPr>
            <a:normAutofit/>
          </a:bodyPr>
          <a:lstStyle>
            <a:lvl1pPr>
              <a:lnSpc>
                <a:spcPts val="4000"/>
              </a:lnSpc>
              <a:defRPr sz="4000">
                <a:solidFill>
                  <a:srgbClr val="009BDB"/>
                </a:solidFill>
              </a:defRPr>
            </a:lvl1pPr>
          </a:lstStyle>
          <a:p>
            <a:r>
              <a:rPr lang="en-US"/>
              <a:t>Single talking point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0469804-59D3-3C43-828B-D5874038391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4655" y="214005"/>
            <a:ext cx="3429000" cy="3429000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4B70EEE-40E6-C540-A277-FA92F80A0C99}"/>
              </a:ext>
            </a:extLst>
          </p:cNvPr>
          <p:cNvCxnSpPr/>
          <p:nvPr userDrawn="1"/>
        </p:nvCxnSpPr>
        <p:spPr>
          <a:xfrm>
            <a:off x="0" y="6142367"/>
            <a:ext cx="12192000" cy="0"/>
          </a:xfrm>
          <a:prstGeom prst="line">
            <a:avLst/>
          </a:prstGeom>
          <a:ln>
            <a:solidFill>
              <a:srgbClr val="18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7587" y="6392206"/>
            <a:ext cx="2302327" cy="385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416224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">
    <p:bg>
      <p:bgPr>
        <a:solidFill>
          <a:srgbClr val="68707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2A68D94-1AC2-4749-A0EC-AF7FBD0688C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82947" y="5278219"/>
            <a:ext cx="9421813" cy="1065213"/>
          </a:xfrm>
        </p:spPr>
        <p:txBody>
          <a:bodyPr anchor="b" anchorCtr="0">
            <a:normAutofit/>
          </a:bodyPr>
          <a:lstStyle>
            <a:lvl1pPr marL="0" indent="0">
              <a:buNone/>
              <a:defRPr sz="6000" b="1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Closing statement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72" y="342685"/>
            <a:ext cx="2850036" cy="47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51347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08">
          <p15:clr>
            <a:srgbClr val="CCCCCC"/>
          </p15:clr>
        </p15:guide>
        <p15:guide id="2" pos="7472">
          <p15:clr>
            <a:srgbClr val="CCCCCC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image" Target="../media/image1.emf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oleObject" Target="../embeddings/oleObject1.bin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ags" Target="../tags/tag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ags" Target="../tags/tag2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3EEFE3C-04B9-AB3C-EAE9-80904F3FD8AA}"/>
              </a:ext>
            </a:extLst>
          </p:cNvPr>
          <p:cNvGraphicFramePr>
            <a:graphicFrameLocks/>
          </p:cNvGraphicFramePr>
          <p:nvPr userDrawn="1">
            <p:custDataLst>
              <p:tags r:id="rId36"/>
            </p:custDataLst>
            <p:extLst>
              <p:ext uri="{D42A27DB-BD31-4B8C-83A1-F6EECF244321}">
                <p14:modId xmlns:p14="http://schemas.microsoft.com/office/powerpoint/2010/main" val="35434782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7" imgW="503" imgH="503" progId="TCLayout.ActiveDocument.1">
                  <p:embed/>
                </p:oleObj>
              </mc:Choice>
              <mc:Fallback>
                <p:oleObj name="think-cell Slide" r:id="rId37" imgW="503" imgH="503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3EEFE3C-04B9-AB3C-EAE9-80904F3FD8A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tfpConfiguration" hidden="1"/>
          <p:cNvSpPr txBox="1"/>
          <p:nvPr userDrawn="1"/>
        </p:nvSpPr>
        <p:spPr bwMode="hidden">
          <a:xfrm>
            <a:off x="0" y="0"/>
            <a:ext cx="36000" cy="36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indent="0">
              <a:buNone/>
            </a:pPr>
            <a:r>
              <a:rPr lang="en-US" sz="100" dirty="0">
                <a:solidFill>
                  <a:schemeClr val="bg1">
                    <a:alpha val="0"/>
                  </a:schemeClr>
                </a:solidFill>
              </a:rPr>
              <a:t>&lt;btfp&gt;</a:t>
            </a:r>
          </a:p>
          <a:p>
            <a:pPr marL="0" indent="0">
              <a:buNone/>
            </a:pPr>
            <a:r>
              <a:rPr lang="en-US" sz="100" dirty="0">
                <a:solidFill>
                  <a:schemeClr val="bg1">
                    <a:alpha val="0"/>
                  </a:schemeClr>
                </a:solidFill>
              </a:rPr>
              <a:t>  &lt;template version="2.3.3" type="branded" pageSize="widescreen" /&gt;</a:t>
            </a:r>
          </a:p>
          <a:p>
            <a:pPr marL="0" indent="0">
              <a:buNone/>
            </a:pPr>
            <a:r>
              <a:rPr lang="en-US" sz="100" dirty="0">
                <a:solidFill>
                  <a:schemeClr val="bg1">
                    <a:alpha val="0"/>
                  </a:schemeClr>
                </a:solidFill>
              </a:rPr>
              <a:t>  &lt;!--BTFPCONFIGURATION:3C627466703E0D0A20203C74656D706C6174652076657273696F6E3D22322E332E342220747970653D226272616E64656422207061676553697A653D227769646573637265656E22202F3E0D0A3C2F627466703E--&gt;</a:t>
            </a:r>
          </a:p>
          <a:p>
            <a:pPr marL="0" indent="0">
              <a:buNone/>
            </a:pPr>
            <a:r>
              <a:rPr lang="en-US" sz="100" dirty="0">
                <a:solidFill>
                  <a:schemeClr val="bg1">
                    <a:alpha val="0"/>
                  </a:schemeClr>
                </a:solidFill>
              </a:rPr>
              <a:t>&lt;/btfp&gt;</a:t>
            </a:r>
          </a:p>
        </p:txBody>
      </p:sp>
      <p:sp>
        <p:nvSpPr>
          <p:cNvPr id="8" name="CreatedFooter"/>
          <p:cNvSpPr/>
          <p:nvPr userDrawn="1"/>
        </p:nvSpPr>
        <p:spPr>
          <a:xfrm>
            <a:off x="8263033" y="6642830"/>
            <a:ext cx="1368171" cy="165036"/>
          </a:xfrm>
          <a:prstGeom prst="rect">
            <a:avLst/>
          </a:prstGeom>
        </p:spPr>
        <p:txBody>
          <a:bodyPr wrap="square" lIns="36000" tIns="36000" rIns="36000" bIns="36000">
            <a:spAutoFit/>
          </a:bodyPr>
          <a:lstStyle/>
          <a:p>
            <a:pPr marL="0" indent="0" algn="ctr" defTabSz="711200" rtl="0" eaLnBrk="1" latinLnBrk="0" hangingPunct="1">
              <a:spcBef>
                <a:spcPts val="1200"/>
              </a:spcBef>
              <a:buNone/>
            </a:pPr>
            <a:r>
              <a:rPr lang="en-US" sz="600" dirty="0">
                <a:solidFill>
                  <a:srgbClr val="FFFFFF"/>
                </a:solidFill>
              </a:rPr>
              <a:t>240606 Food system - bio ... eck_v6</a:t>
            </a:r>
          </a:p>
        </p:txBody>
      </p:sp>
      <p:sp>
        <p:nvSpPr>
          <p:cNvPr id="7" name="OfficeCode"/>
          <p:cNvSpPr/>
          <p:nvPr userDrawn="1"/>
        </p:nvSpPr>
        <p:spPr>
          <a:xfrm>
            <a:off x="7348519" y="6642830"/>
            <a:ext cx="288036" cy="165036"/>
          </a:xfrm>
          <a:prstGeom prst="rect">
            <a:avLst/>
          </a:prstGeom>
        </p:spPr>
        <p:txBody>
          <a:bodyPr wrap="square" lIns="36000" tIns="36000" rIns="36000" bIns="36000">
            <a:spAutoFit/>
          </a:bodyPr>
          <a:lstStyle/>
          <a:p>
            <a:pPr marL="0" indent="0" algn="ctr" defTabSz="711200" rtl="0" eaLnBrk="1" latinLnBrk="0" hangingPunct="1">
              <a:spcBef>
                <a:spcPts val="1200"/>
              </a:spcBef>
              <a:buNone/>
            </a:pPr>
            <a:r>
              <a:rPr lang="en-US" sz="600" dirty="0">
                <a:solidFill>
                  <a:srgbClr val="FFFFFF"/>
                </a:solidFill>
              </a:rPr>
              <a:t>BOS</a:t>
            </a:r>
          </a:p>
        </p:txBody>
      </p:sp>
      <p:sp>
        <p:nvSpPr>
          <p:cNvPr id="13" name="Title Placeholder 8">
            <a:extLst>
              <a:ext uri="{FF2B5EF4-FFF2-40B4-BE49-F238E27FC236}">
                <a16:creationId xmlns:a16="http://schemas.microsoft.com/office/drawing/2014/main" id="{CCECC6B5-B58A-574A-B188-965A3EA680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963" y="365125"/>
            <a:ext cx="1152207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34963" y="1825625"/>
            <a:ext cx="1152207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 Click to edit Master text styles</a:t>
            </a:r>
          </a:p>
          <a:p>
            <a:pPr lvl="1"/>
            <a:r>
              <a:rPr lang="en-US" dirty="0"/>
              <a:t> 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160A1F5-8CA7-40DB-F8ED-C6AA6162BBB5}"/>
              </a:ext>
            </a:extLst>
          </p:cNvPr>
          <p:cNvSpPr/>
          <p:nvPr userDrawn="1"/>
        </p:nvSpPr>
        <p:spPr>
          <a:xfrm>
            <a:off x="11292412" y="280303"/>
            <a:ext cx="569388" cy="215444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marL="0" indent="0" algn="r">
              <a:buNone/>
            </a:pPr>
            <a:fld id="{BB69BBE8-4DB2-4642-B003-B220ACD5A2FD}" type="slidenum">
              <a:rPr lang="en-US" sz="800" b="0" baseline="0" smtClean="0">
                <a:solidFill>
                  <a:schemeClr val="tx1"/>
                </a:solidFill>
                <a:latin typeface="+mn-lt"/>
              </a:rPr>
              <a:pPr marL="0" indent="0" algn="r">
                <a:buNone/>
              </a:pPr>
              <a:t>‹#›</a:t>
            </a:fld>
            <a:r>
              <a:rPr lang="en-US" sz="800" b="0" baseline="0" dirty="0">
                <a:solidFill>
                  <a:schemeClr val="tx1"/>
                </a:solidFill>
                <a:latin typeface="+mn-lt"/>
              </a:rPr>
              <a:t> of 86</a:t>
            </a:r>
            <a:endParaRPr lang="en-US" sz="800" dirty="0">
              <a:solidFill>
                <a:schemeClr val="tx1"/>
              </a:solidFill>
            </a:endParaRPr>
          </a:p>
        </p:txBody>
      </p:sp>
    </p:spTree>
    <p:custDataLst>
      <p:tags r:id="rId35"/>
    </p:custDataLst>
    <p:extLst>
      <p:ext uri="{BB962C8B-B14F-4D97-AF65-F5344CB8AC3E}">
        <p14:creationId xmlns:p14="http://schemas.microsoft.com/office/powerpoint/2010/main" val="5769533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16" r:id="rId12"/>
    <p:sldLayoutId id="2147483664" r:id="rId13"/>
    <p:sldLayoutId id="2147483665" r:id="rId14"/>
    <p:sldLayoutId id="2147483669" r:id="rId15"/>
    <p:sldLayoutId id="2147483666" r:id="rId16"/>
    <p:sldLayoutId id="2147483675" r:id="rId17"/>
    <p:sldLayoutId id="2147483667" r:id="rId18"/>
    <p:sldLayoutId id="2147483671" r:id="rId19"/>
    <p:sldLayoutId id="2147483668" r:id="rId20"/>
    <p:sldLayoutId id="2147483673" r:id="rId21"/>
    <p:sldLayoutId id="2147483672" r:id="rId22"/>
    <p:sldLayoutId id="2147483676" r:id="rId23"/>
    <p:sldLayoutId id="2147483679" r:id="rId24"/>
    <p:sldLayoutId id="2147483680" r:id="rId25"/>
    <p:sldLayoutId id="2147483681" r:id="rId26"/>
    <p:sldLayoutId id="2147483682" r:id="rId27"/>
    <p:sldLayoutId id="2147483684" r:id="rId28"/>
    <p:sldLayoutId id="2147483685" r:id="rId29"/>
    <p:sldLayoutId id="2147483686" r:id="rId30"/>
    <p:sldLayoutId id="2147483687" r:id="rId31"/>
    <p:sldLayoutId id="2147483688" r:id="rId32"/>
    <p:sldLayoutId id="2147483689" r:id="rId33"/>
  </p:sldLayoutIdLst>
  <p:hf hdr="0" ftr="0" dt="0"/>
  <p:txStyles>
    <p:titleStyle>
      <a:lvl1pPr algn="l" defTabSz="711200" rtl="0" eaLnBrk="1" latinLnBrk="0" hangingPunct="1">
        <a:lnSpc>
          <a:spcPct val="100000"/>
        </a:lnSpc>
        <a:spcBef>
          <a:spcPct val="0"/>
        </a:spcBef>
        <a:buNone/>
        <a:defRPr sz="3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80975" indent="-180975" algn="l" defTabSz="914354" rtl="0" eaLnBrk="1" latinLnBrk="0" hangingPunct="1">
        <a:lnSpc>
          <a:spcPct val="100000"/>
        </a:lnSpc>
        <a:spcBef>
          <a:spcPts val="12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61950" indent="-180975" algn="l" defTabSz="914354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534988" indent="-173038" algn="l" defTabSz="914354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&gt;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715963" indent="-180975" algn="l" defTabSz="914354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898525" indent="-182563" algn="l" defTabSz="914354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&gt;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74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5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29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0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177800" indent="-177800" algn="l" defTabSz="711200" rtl="0" eaLnBrk="1" latinLnBrk="0" hangingPunct="1">
        <a:spcBef>
          <a:spcPts val="1200"/>
        </a:spcBef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55600" indent="-177800" algn="l" defTabSz="711200" rtl="0" eaLnBrk="1" latinLnBrk="0" hangingPunct="1">
        <a:spcBef>
          <a:spcPts val="600"/>
        </a:spcBef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533400" indent="-177800" algn="l" defTabSz="711200" rtl="0" eaLnBrk="1" latinLnBrk="0" hangingPunct="1">
        <a:spcBef>
          <a:spcPts val="600"/>
        </a:spcBef>
        <a:buChar char="&gt;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711200" indent="-177800" algn="l" defTabSz="711200" rtl="0" eaLnBrk="1" latinLnBrk="0" hangingPunct="1">
        <a:spcBef>
          <a:spcPts val="600"/>
        </a:spcBef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889000" indent="-177800" algn="l" defTabSz="711200" rtl="0" eaLnBrk="1" latinLnBrk="0" hangingPunct="1">
        <a:spcBef>
          <a:spcPts val="600"/>
        </a:spcBef>
        <a:buChar char="&gt;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066800" algn="l" defTabSz="7112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244600" algn="l" defTabSz="7112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422400" algn="l" defTabSz="7112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600200" algn="l" defTabSz="7112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550">
          <p15:clr>
            <a:srgbClr val="D1D1D1"/>
          </p15:clr>
        </p15:guide>
        <p15:guide id="2" pos="211">
          <p15:clr>
            <a:srgbClr val="D1D1D1"/>
          </p15:clr>
        </p15:guide>
        <p15:guide id="4" orient="horz" pos="799">
          <p15:clr>
            <a:srgbClr val="D1D1D1"/>
          </p15:clr>
        </p15:guide>
        <p15:guide id="7" orient="horz" pos="4133">
          <p15:clr>
            <a:srgbClr val="D1D1D1"/>
          </p15:clr>
        </p15:guide>
        <p15:guide id="8" pos="7469">
          <p15:clr>
            <a:srgbClr val="D1D1D1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3.bin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tags" Target="../tags/tag319.xml"/><Relationship Id="rId18" Type="http://schemas.openxmlformats.org/officeDocument/2006/relationships/tags" Target="../tags/tag324.xml"/><Relationship Id="rId26" Type="http://schemas.openxmlformats.org/officeDocument/2006/relationships/tags" Target="../tags/tag332.xml"/><Relationship Id="rId39" Type="http://schemas.openxmlformats.org/officeDocument/2006/relationships/notesSlide" Target="../notesSlides/notesSlide7.xml"/><Relationship Id="rId21" Type="http://schemas.openxmlformats.org/officeDocument/2006/relationships/tags" Target="../tags/tag327.xml"/><Relationship Id="rId34" Type="http://schemas.openxmlformats.org/officeDocument/2006/relationships/tags" Target="../tags/tag340.xml"/><Relationship Id="rId42" Type="http://schemas.openxmlformats.org/officeDocument/2006/relationships/chart" Target="../charts/chart6.xml"/><Relationship Id="rId47" Type="http://schemas.openxmlformats.org/officeDocument/2006/relationships/hyperlink" Target="https://business.columbia.edu/faculty/people/gernot-wagner" TargetMode="External"/><Relationship Id="rId7" Type="http://schemas.openxmlformats.org/officeDocument/2006/relationships/tags" Target="../tags/tag313.xml"/><Relationship Id="rId2" Type="http://schemas.openxmlformats.org/officeDocument/2006/relationships/tags" Target="../tags/tag308.xml"/><Relationship Id="rId16" Type="http://schemas.openxmlformats.org/officeDocument/2006/relationships/tags" Target="../tags/tag322.xml"/><Relationship Id="rId29" Type="http://schemas.openxmlformats.org/officeDocument/2006/relationships/tags" Target="../tags/tag335.xml"/><Relationship Id="rId11" Type="http://schemas.openxmlformats.org/officeDocument/2006/relationships/tags" Target="../tags/tag317.xml"/><Relationship Id="rId24" Type="http://schemas.openxmlformats.org/officeDocument/2006/relationships/tags" Target="../tags/tag330.xml"/><Relationship Id="rId32" Type="http://schemas.openxmlformats.org/officeDocument/2006/relationships/tags" Target="../tags/tag338.xml"/><Relationship Id="rId37" Type="http://schemas.openxmlformats.org/officeDocument/2006/relationships/tags" Target="../tags/tag343.xml"/><Relationship Id="rId40" Type="http://schemas.openxmlformats.org/officeDocument/2006/relationships/oleObject" Target="../embeddings/oleObject12.bin"/><Relationship Id="rId45" Type="http://schemas.openxmlformats.org/officeDocument/2006/relationships/hyperlink" Target="https://www.eia.gov/biofuels/biodiesel/capacity/" TargetMode="External"/><Relationship Id="rId5" Type="http://schemas.openxmlformats.org/officeDocument/2006/relationships/tags" Target="../tags/tag311.xml"/><Relationship Id="rId15" Type="http://schemas.openxmlformats.org/officeDocument/2006/relationships/tags" Target="../tags/tag321.xml"/><Relationship Id="rId23" Type="http://schemas.openxmlformats.org/officeDocument/2006/relationships/tags" Target="../tags/tag329.xml"/><Relationship Id="rId28" Type="http://schemas.openxmlformats.org/officeDocument/2006/relationships/tags" Target="../tags/tag334.xml"/><Relationship Id="rId36" Type="http://schemas.openxmlformats.org/officeDocument/2006/relationships/tags" Target="../tags/tag342.xml"/><Relationship Id="rId49" Type="http://schemas.openxmlformats.org/officeDocument/2006/relationships/hyperlink" Target="https://business.columbia.edu/insights/climate/biofuels" TargetMode="External"/><Relationship Id="rId10" Type="http://schemas.openxmlformats.org/officeDocument/2006/relationships/tags" Target="../tags/tag316.xml"/><Relationship Id="rId19" Type="http://schemas.openxmlformats.org/officeDocument/2006/relationships/tags" Target="../tags/tag325.xml"/><Relationship Id="rId31" Type="http://schemas.openxmlformats.org/officeDocument/2006/relationships/tags" Target="../tags/tag337.xml"/><Relationship Id="rId44" Type="http://schemas.openxmlformats.org/officeDocument/2006/relationships/hyperlink" Target="https://www.eia.gov/petroleum/ethanolcapacity/index.php" TargetMode="External"/><Relationship Id="rId4" Type="http://schemas.openxmlformats.org/officeDocument/2006/relationships/tags" Target="../tags/tag310.xml"/><Relationship Id="rId9" Type="http://schemas.openxmlformats.org/officeDocument/2006/relationships/tags" Target="../tags/tag315.xml"/><Relationship Id="rId14" Type="http://schemas.openxmlformats.org/officeDocument/2006/relationships/tags" Target="../tags/tag320.xml"/><Relationship Id="rId22" Type="http://schemas.openxmlformats.org/officeDocument/2006/relationships/tags" Target="../tags/tag328.xml"/><Relationship Id="rId27" Type="http://schemas.openxmlformats.org/officeDocument/2006/relationships/tags" Target="../tags/tag333.xml"/><Relationship Id="rId30" Type="http://schemas.openxmlformats.org/officeDocument/2006/relationships/tags" Target="../tags/tag336.xml"/><Relationship Id="rId35" Type="http://schemas.openxmlformats.org/officeDocument/2006/relationships/tags" Target="../tags/tag341.xml"/><Relationship Id="rId43" Type="http://schemas.openxmlformats.org/officeDocument/2006/relationships/chart" Target="../charts/chart7.xml"/><Relationship Id="rId48" Type="http://schemas.openxmlformats.org/officeDocument/2006/relationships/hyperlink" Target="https://business.columbia.edu/insights/climate/cki" TargetMode="External"/><Relationship Id="rId8" Type="http://schemas.openxmlformats.org/officeDocument/2006/relationships/tags" Target="../tags/tag314.xml"/><Relationship Id="rId3" Type="http://schemas.openxmlformats.org/officeDocument/2006/relationships/tags" Target="../tags/tag309.xml"/><Relationship Id="rId12" Type="http://schemas.openxmlformats.org/officeDocument/2006/relationships/tags" Target="../tags/tag318.xml"/><Relationship Id="rId17" Type="http://schemas.openxmlformats.org/officeDocument/2006/relationships/tags" Target="../tags/tag323.xml"/><Relationship Id="rId25" Type="http://schemas.openxmlformats.org/officeDocument/2006/relationships/tags" Target="../tags/tag331.xml"/><Relationship Id="rId33" Type="http://schemas.openxmlformats.org/officeDocument/2006/relationships/tags" Target="../tags/tag339.xml"/><Relationship Id="rId38" Type="http://schemas.openxmlformats.org/officeDocument/2006/relationships/slideLayout" Target="../slideLayouts/slideLayout1.xml"/><Relationship Id="rId46" Type="http://schemas.openxmlformats.org/officeDocument/2006/relationships/hyperlink" Target="https://www.eia.gov/biofuels/renewable/capacity/" TargetMode="External"/><Relationship Id="rId20" Type="http://schemas.openxmlformats.org/officeDocument/2006/relationships/tags" Target="../tags/tag326.xml"/><Relationship Id="rId41" Type="http://schemas.openxmlformats.org/officeDocument/2006/relationships/image" Target="../media/image15.emf"/><Relationship Id="rId1" Type="http://schemas.openxmlformats.org/officeDocument/2006/relationships/tags" Target="../tags/tag307.xml"/><Relationship Id="rId6" Type="http://schemas.openxmlformats.org/officeDocument/2006/relationships/tags" Target="../tags/tag31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351.xml"/><Relationship Id="rId13" Type="http://schemas.openxmlformats.org/officeDocument/2006/relationships/tags" Target="../tags/tag356.xml"/><Relationship Id="rId18" Type="http://schemas.openxmlformats.org/officeDocument/2006/relationships/notesSlide" Target="../notesSlides/notesSlide8.xml"/><Relationship Id="rId26" Type="http://schemas.openxmlformats.org/officeDocument/2006/relationships/chart" Target="../charts/chart9.xml"/><Relationship Id="rId3" Type="http://schemas.openxmlformats.org/officeDocument/2006/relationships/tags" Target="../tags/tag346.xml"/><Relationship Id="rId21" Type="http://schemas.openxmlformats.org/officeDocument/2006/relationships/hyperlink" Target="https://www.ren21.net/gsr-2024/" TargetMode="External"/><Relationship Id="rId7" Type="http://schemas.openxmlformats.org/officeDocument/2006/relationships/tags" Target="../tags/tag350.xml"/><Relationship Id="rId12" Type="http://schemas.openxmlformats.org/officeDocument/2006/relationships/tags" Target="../tags/tag355.xml"/><Relationship Id="rId17" Type="http://schemas.openxmlformats.org/officeDocument/2006/relationships/slideLayout" Target="../slideLayouts/slideLayout1.xml"/><Relationship Id="rId25" Type="http://schemas.openxmlformats.org/officeDocument/2006/relationships/chart" Target="../charts/chart8.xml"/><Relationship Id="rId2" Type="http://schemas.openxmlformats.org/officeDocument/2006/relationships/tags" Target="../tags/tag345.xml"/><Relationship Id="rId16" Type="http://schemas.openxmlformats.org/officeDocument/2006/relationships/tags" Target="../tags/tag359.xml"/><Relationship Id="rId20" Type="http://schemas.openxmlformats.org/officeDocument/2006/relationships/image" Target="../media/image15.emf"/><Relationship Id="rId1" Type="http://schemas.openxmlformats.org/officeDocument/2006/relationships/tags" Target="../tags/tag344.xml"/><Relationship Id="rId6" Type="http://schemas.openxmlformats.org/officeDocument/2006/relationships/tags" Target="../tags/tag349.xml"/><Relationship Id="rId11" Type="http://schemas.openxmlformats.org/officeDocument/2006/relationships/tags" Target="../tags/tag354.xml"/><Relationship Id="rId24" Type="http://schemas.openxmlformats.org/officeDocument/2006/relationships/hyperlink" Target="https://business.columbia.edu/insights/climate/biofuels" TargetMode="External"/><Relationship Id="rId5" Type="http://schemas.openxmlformats.org/officeDocument/2006/relationships/tags" Target="../tags/tag348.xml"/><Relationship Id="rId15" Type="http://schemas.openxmlformats.org/officeDocument/2006/relationships/tags" Target="../tags/tag358.xml"/><Relationship Id="rId23" Type="http://schemas.openxmlformats.org/officeDocument/2006/relationships/hyperlink" Target="https://business.columbia.edu/insights/climate/cki" TargetMode="External"/><Relationship Id="rId10" Type="http://schemas.openxmlformats.org/officeDocument/2006/relationships/tags" Target="../tags/tag353.xml"/><Relationship Id="rId19" Type="http://schemas.openxmlformats.org/officeDocument/2006/relationships/oleObject" Target="../embeddings/oleObject13.bin"/><Relationship Id="rId4" Type="http://schemas.openxmlformats.org/officeDocument/2006/relationships/tags" Target="../tags/tag347.xml"/><Relationship Id="rId9" Type="http://schemas.openxmlformats.org/officeDocument/2006/relationships/tags" Target="../tags/tag352.xml"/><Relationship Id="rId14" Type="http://schemas.openxmlformats.org/officeDocument/2006/relationships/tags" Target="../tags/tag357.xml"/><Relationship Id="rId22" Type="http://schemas.openxmlformats.org/officeDocument/2006/relationships/hyperlink" Target="https://business.columbia.edu/faculty/people/gernot-wagner" TargetMode="Externa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emf"/><Relationship Id="rId3" Type="http://schemas.openxmlformats.org/officeDocument/2006/relationships/tags" Target="../tags/tag362.xml"/><Relationship Id="rId7" Type="http://schemas.openxmlformats.org/officeDocument/2006/relationships/oleObject" Target="../embeddings/oleObject14.bin"/><Relationship Id="rId12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361.xml"/><Relationship Id="rId1" Type="http://schemas.openxmlformats.org/officeDocument/2006/relationships/tags" Target="../tags/tag360.xml"/><Relationship Id="rId6" Type="http://schemas.openxmlformats.org/officeDocument/2006/relationships/notesSlide" Target="../notesSlides/notesSlide9.xml"/><Relationship Id="rId11" Type="http://schemas.openxmlformats.org/officeDocument/2006/relationships/hyperlink" Target="https://business.columbia.edu/insights/climate/cki" TargetMode="External"/><Relationship Id="rId5" Type="http://schemas.openxmlformats.org/officeDocument/2006/relationships/slideLayout" Target="../slideLayouts/slideLayout1.xml"/><Relationship Id="rId10" Type="http://schemas.openxmlformats.org/officeDocument/2006/relationships/hyperlink" Target="https://business.columbia.edu/faculty/people/gernot-wagner" TargetMode="External"/><Relationship Id="rId4" Type="http://schemas.openxmlformats.org/officeDocument/2006/relationships/tags" Target="../tags/tag363.xml"/><Relationship Id="rId9" Type="http://schemas.openxmlformats.org/officeDocument/2006/relationships/hyperlink" Target="https://www.trademap.org/Index.aspx" TargetMode="Externa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ncbi.nlm.nih.gov/pmc/articles/PMC11013350/" TargetMode="External"/><Relationship Id="rId13" Type="http://schemas.openxmlformats.org/officeDocument/2006/relationships/hyperlink" Target="https://business.columbia.edu/insights/climate/biofuels" TargetMode="External"/><Relationship Id="rId3" Type="http://schemas.openxmlformats.org/officeDocument/2006/relationships/tags" Target="../tags/tag366.xml"/><Relationship Id="rId7" Type="http://schemas.openxmlformats.org/officeDocument/2006/relationships/image" Target="../media/image17.emf"/><Relationship Id="rId12" Type="http://schemas.openxmlformats.org/officeDocument/2006/relationships/hyperlink" Target="https://business.columbia.edu/insights/climate/cki" TargetMode="External"/><Relationship Id="rId2" Type="http://schemas.openxmlformats.org/officeDocument/2006/relationships/tags" Target="../tags/tag365.xml"/><Relationship Id="rId1" Type="http://schemas.openxmlformats.org/officeDocument/2006/relationships/tags" Target="../tags/tag364.xml"/><Relationship Id="rId6" Type="http://schemas.openxmlformats.org/officeDocument/2006/relationships/oleObject" Target="../embeddings/oleObject15.bin"/><Relationship Id="rId11" Type="http://schemas.openxmlformats.org/officeDocument/2006/relationships/hyperlink" Target="https://business.columbia.edu/faculty/people/gernot-wagner" TargetMode="External"/><Relationship Id="rId5" Type="http://schemas.openxmlformats.org/officeDocument/2006/relationships/notesSlide" Target="../notesSlides/notesSlide10.xml"/><Relationship Id="rId10" Type="http://schemas.openxmlformats.org/officeDocument/2006/relationships/hyperlink" Target="https://www.nrdc.org/sites/default/files/cultivating.pdf" TargetMode="External"/><Relationship Id="rId4" Type="http://schemas.openxmlformats.org/officeDocument/2006/relationships/slideLayout" Target="../slideLayouts/slideLayout12.xml"/><Relationship Id="rId9" Type="http://schemas.openxmlformats.org/officeDocument/2006/relationships/hyperlink" Target="https://www.sciencedirect.com/topics/engineering/generation-biofuels" TargetMode="Externa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tags" Target="../tags/tag379.xml"/><Relationship Id="rId18" Type="http://schemas.openxmlformats.org/officeDocument/2006/relationships/tags" Target="../tags/tag384.xml"/><Relationship Id="rId26" Type="http://schemas.openxmlformats.org/officeDocument/2006/relationships/tags" Target="../tags/tag392.xml"/><Relationship Id="rId39" Type="http://schemas.openxmlformats.org/officeDocument/2006/relationships/tags" Target="../tags/tag405.xml"/><Relationship Id="rId21" Type="http://schemas.openxmlformats.org/officeDocument/2006/relationships/tags" Target="../tags/tag387.xml"/><Relationship Id="rId34" Type="http://schemas.openxmlformats.org/officeDocument/2006/relationships/tags" Target="../tags/tag400.xml"/><Relationship Id="rId42" Type="http://schemas.openxmlformats.org/officeDocument/2006/relationships/tags" Target="../tags/tag408.xml"/><Relationship Id="rId47" Type="http://schemas.openxmlformats.org/officeDocument/2006/relationships/oleObject" Target="../embeddings/oleObject16.bin"/><Relationship Id="rId50" Type="http://schemas.openxmlformats.org/officeDocument/2006/relationships/hyperlink" Target="https://greet.anl.gov/results" TargetMode="External"/><Relationship Id="rId7" Type="http://schemas.openxmlformats.org/officeDocument/2006/relationships/tags" Target="../tags/tag373.xml"/><Relationship Id="rId2" Type="http://schemas.openxmlformats.org/officeDocument/2006/relationships/tags" Target="../tags/tag368.xml"/><Relationship Id="rId16" Type="http://schemas.openxmlformats.org/officeDocument/2006/relationships/tags" Target="../tags/tag382.xml"/><Relationship Id="rId29" Type="http://schemas.openxmlformats.org/officeDocument/2006/relationships/tags" Target="../tags/tag395.xml"/><Relationship Id="rId11" Type="http://schemas.openxmlformats.org/officeDocument/2006/relationships/tags" Target="../tags/tag377.xml"/><Relationship Id="rId24" Type="http://schemas.openxmlformats.org/officeDocument/2006/relationships/tags" Target="../tags/tag390.xml"/><Relationship Id="rId32" Type="http://schemas.openxmlformats.org/officeDocument/2006/relationships/tags" Target="../tags/tag398.xml"/><Relationship Id="rId37" Type="http://schemas.openxmlformats.org/officeDocument/2006/relationships/tags" Target="../tags/tag403.xml"/><Relationship Id="rId40" Type="http://schemas.openxmlformats.org/officeDocument/2006/relationships/tags" Target="../tags/tag406.xml"/><Relationship Id="rId45" Type="http://schemas.openxmlformats.org/officeDocument/2006/relationships/slideLayout" Target="../slideLayouts/slideLayout12.xml"/><Relationship Id="rId53" Type="http://schemas.openxmlformats.org/officeDocument/2006/relationships/hyperlink" Target="https://business.columbia.edu/insights/climate/biofuels" TargetMode="External"/><Relationship Id="rId5" Type="http://schemas.openxmlformats.org/officeDocument/2006/relationships/tags" Target="../tags/tag371.xml"/><Relationship Id="rId10" Type="http://schemas.openxmlformats.org/officeDocument/2006/relationships/tags" Target="../tags/tag376.xml"/><Relationship Id="rId19" Type="http://schemas.openxmlformats.org/officeDocument/2006/relationships/tags" Target="../tags/tag385.xml"/><Relationship Id="rId31" Type="http://schemas.openxmlformats.org/officeDocument/2006/relationships/tags" Target="../tags/tag397.xml"/><Relationship Id="rId44" Type="http://schemas.openxmlformats.org/officeDocument/2006/relationships/tags" Target="../tags/tag410.xml"/><Relationship Id="rId52" Type="http://schemas.openxmlformats.org/officeDocument/2006/relationships/hyperlink" Target="https://business.columbia.edu/insights/climate/cki" TargetMode="External"/><Relationship Id="rId4" Type="http://schemas.openxmlformats.org/officeDocument/2006/relationships/tags" Target="../tags/tag370.xml"/><Relationship Id="rId9" Type="http://schemas.openxmlformats.org/officeDocument/2006/relationships/tags" Target="../tags/tag375.xml"/><Relationship Id="rId14" Type="http://schemas.openxmlformats.org/officeDocument/2006/relationships/tags" Target="../tags/tag380.xml"/><Relationship Id="rId22" Type="http://schemas.openxmlformats.org/officeDocument/2006/relationships/tags" Target="../tags/tag388.xml"/><Relationship Id="rId27" Type="http://schemas.openxmlformats.org/officeDocument/2006/relationships/tags" Target="../tags/tag393.xml"/><Relationship Id="rId30" Type="http://schemas.openxmlformats.org/officeDocument/2006/relationships/tags" Target="../tags/tag396.xml"/><Relationship Id="rId35" Type="http://schemas.openxmlformats.org/officeDocument/2006/relationships/tags" Target="../tags/tag401.xml"/><Relationship Id="rId43" Type="http://schemas.openxmlformats.org/officeDocument/2006/relationships/tags" Target="../tags/tag409.xml"/><Relationship Id="rId48" Type="http://schemas.openxmlformats.org/officeDocument/2006/relationships/image" Target="../media/image18.emf"/><Relationship Id="rId8" Type="http://schemas.openxmlformats.org/officeDocument/2006/relationships/tags" Target="../tags/tag374.xml"/><Relationship Id="rId51" Type="http://schemas.openxmlformats.org/officeDocument/2006/relationships/hyperlink" Target="https://business.columbia.edu/faculty/people/gernot-wagner" TargetMode="External"/><Relationship Id="rId3" Type="http://schemas.openxmlformats.org/officeDocument/2006/relationships/tags" Target="../tags/tag369.xml"/><Relationship Id="rId12" Type="http://schemas.openxmlformats.org/officeDocument/2006/relationships/tags" Target="../tags/tag378.xml"/><Relationship Id="rId17" Type="http://schemas.openxmlformats.org/officeDocument/2006/relationships/tags" Target="../tags/tag383.xml"/><Relationship Id="rId25" Type="http://schemas.openxmlformats.org/officeDocument/2006/relationships/tags" Target="../tags/tag391.xml"/><Relationship Id="rId33" Type="http://schemas.openxmlformats.org/officeDocument/2006/relationships/tags" Target="../tags/tag399.xml"/><Relationship Id="rId38" Type="http://schemas.openxmlformats.org/officeDocument/2006/relationships/tags" Target="../tags/tag404.xml"/><Relationship Id="rId46" Type="http://schemas.openxmlformats.org/officeDocument/2006/relationships/notesSlide" Target="../notesSlides/notesSlide11.xml"/><Relationship Id="rId20" Type="http://schemas.openxmlformats.org/officeDocument/2006/relationships/tags" Target="../tags/tag386.xml"/><Relationship Id="rId41" Type="http://schemas.openxmlformats.org/officeDocument/2006/relationships/tags" Target="../tags/tag407.xml"/><Relationship Id="rId54" Type="http://schemas.openxmlformats.org/officeDocument/2006/relationships/chart" Target="../charts/chart10.xml"/><Relationship Id="rId1" Type="http://schemas.openxmlformats.org/officeDocument/2006/relationships/tags" Target="../tags/tag367.xml"/><Relationship Id="rId6" Type="http://schemas.openxmlformats.org/officeDocument/2006/relationships/tags" Target="../tags/tag372.xml"/><Relationship Id="rId15" Type="http://schemas.openxmlformats.org/officeDocument/2006/relationships/tags" Target="../tags/tag381.xml"/><Relationship Id="rId23" Type="http://schemas.openxmlformats.org/officeDocument/2006/relationships/tags" Target="../tags/tag389.xml"/><Relationship Id="rId28" Type="http://schemas.openxmlformats.org/officeDocument/2006/relationships/tags" Target="../tags/tag394.xml"/><Relationship Id="rId36" Type="http://schemas.openxmlformats.org/officeDocument/2006/relationships/tags" Target="../tags/tag402.xml"/><Relationship Id="rId49" Type="http://schemas.openxmlformats.org/officeDocument/2006/relationships/hyperlink" Target="https://www.ieabioenergy.com/wp-content/uploads/2020/02/T41_CostReductionBiofuels-11_02_19-final.pdf" TargetMode="Externa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irena.org/-/media/Files/IRENA/Agency/Publication/2016/IRENA_Innovation_Outlook_Advanced_Liquid_Biofuels_2016.pdf" TargetMode="External"/><Relationship Id="rId3" Type="http://schemas.openxmlformats.org/officeDocument/2006/relationships/slideLayout" Target="../slideLayouts/slideLayout1.xml"/><Relationship Id="rId7" Type="http://schemas.openxmlformats.org/officeDocument/2006/relationships/hyperlink" Target="https://www.mckinsey.com/industries/oil-and-gas/our-insights/global-energy-perspective-2023-sustainable-fuels-outlook" TargetMode="External"/><Relationship Id="rId12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412.xml"/><Relationship Id="rId1" Type="http://schemas.openxmlformats.org/officeDocument/2006/relationships/tags" Target="../tags/tag411.xml"/><Relationship Id="rId6" Type="http://schemas.openxmlformats.org/officeDocument/2006/relationships/image" Target="../media/image19.emf"/><Relationship Id="rId11" Type="http://schemas.openxmlformats.org/officeDocument/2006/relationships/hyperlink" Target="https://business.columbia.edu/insights/climate/cki" TargetMode="External"/><Relationship Id="rId5" Type="http://schemas.openxmlformats.org/officeDocument/2006/relationships/oleObject" Target="../embeddings/oleObject17.bin"/><Relationship Id="rId10" Type="http://schemas.openxmlformats.org/officeDocument/2006/relationships/hyperlink" Target="https://business.columbia.edu/faculty/people/gernot-wagner" TargetMode="External"/><Relationship Id="rId4" Type="http://schemas.openxmlformats.org/officeDocument/2006/relationships/notesSlide" Target="../notesSlides/notesSlide12.xml"/><Relationship Id="rId9" Type="http://schemas.openxmlformats.org/officeDocument/2006/relationships/hyperlink" Target="https://www.frontiersin.org/articles/10.3389/fenrg.2023.1124302/full" TargetMode="Externa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worldbiogasassociation.org/iea-forecasts-32-growth-in-coming-years-for-biogas-sector/" TargetMode="External"/><Relationship Id="rId13" Type="http://schemas.openxmlformats.org/officeDocument/2006/relationships/hyperlink" Target="https://business.columbia.edu/faculty/people/gernot-wagner" TargetMode="External"/><Relationship Id="rId18" Type="http://schemas.openxmlformats.org/officeDocument/2006/relationships/image" Target="../media/image23.png"/><Relationship Id="rId3" Type="http://schemas.openxmlformats.org/officeDocument/2006/relationships/slideLayout" Target="../slideLayouts/slideLayout1.xml"/><Relationship Id="rId21" Type="http://schemas.openxmlformats.org/officeDocument/2006/relationships/image" Target="../media/image26.svg"/><Relationship Id="rId7" Type="http://schemas.openxmlformats.org/officeDocument/2006/relationships/hyperlink" Target="https://www.ifpenergiesnouvelles.com/article/biofuels-dashboard-2023" TargetMode="External"/><Relationship Id="rId12" Type="http://schemas.openxmlformats.org/officeDocument/2006/relationships/hyperlink" Target="https://www.iea.org/reports/net-zero-roadmap-a-global-pathway-to-keep-the-15-0c-goal-in-reach" TargetMode="External"/><Relationship Id="rId17" Type="http://schemas.openxmlformats.org/officeDocument/2006/relationships/image" Target="../media/image22.svg"/><Relationship Id="rId2" Type="http://schemas.openxmlformats.org/officeDocument/2006/relationships/tags" Target="../tags/tag414.xml"/><Relationship Id="rId16" Type="http://schemas.openxmlformats.org/officeDocument/2006/relationships/image" Target="../media/image21.png"/><Relationship Id="rId20" Type="http://schemas.openxmlformats.org/officeDocument/2006/relationships/image" Target="../media/image25.png"/><Relationship Id="rId1" Type="http://schemas.openxmlformats.org/officeDocument/2006/relationships/tags" Target="../tags/tag413.xml"/><Relationship Id="rId6" Type="http://schemas.openxmlformats.org/officeDocument/2006/relationships/image" Target="../media/image20.emf"/><Relationship Id="rId11" Type="http://schemas.openxmlformats.org/officeDocument/2006/relationships/hyperlink" Target="https://www.iata.org/en/pressroom/2023-releases/2023-12-06-02" TargetMode="External"/><Relationship Id="rId5" Type="http://schemas.openxmlformats.org/officeDocument/2006/relationships/oleObject" Target="../embeddings/oleObject18.bin"/><Relationship Id="rId15" Type="http://schemas.openxmlformats.org/officeDocument/2006/relationships/hyperlink" Target="https://business.columbia.edu/insights/climate/biofuels" TargetMode="External"/><Relationship Id="rId10" Type="http://schemas.openxmlformats.org/officeDocument/2006/relationships/hyperlink" Target="https://www.ieabioenergy.com/installations/" TargetMode="External"/><Relationship Id="rId19" Type="http://schemas.openxmlformats.org/officeDocument/2006/relationships/image" Target="../media/image24.svg"/><Relationship Id="rId4" Type="http://schemas.openxmlformats.org/officeDocument/2006/relationships/notesSlide" Target="../notesSlides/notesSlide13.xml"/><Relationship Id="rId9" Type="http://schemas.openxmlformats.org/officeDocument/2006/relationships/hyperlink" Target="https://new.etipbioenergy.eu/wp-content/uploads/2024/08/ETIP_B_Factsheet_BtL_2021.pdf" TargetMode="External"/><Relationship Id="rId14" Type="http://schemas.openxmlformats.org/officeDocument/2006/relationships/hyperlink" Target="https://business.columbia.edu/insights/climate/cki" TargetMode="Externa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422.xml"/><Relationship Id="rId13" Type="http://schemas.openxmlformats.org/officeDocument/2006/relationships/tags" Target="../tags/tag427.xml"/><Relationship Id="rId18" Type="http://schemas.openxmlformats.org/officeDocument/2006/relationships/slideLayout" Target="../slideLayouts/slideLayout1.xml"/><Relationship Id="rId26" Type="http://schemas.openxmlformats.org/officeDocument/2006/relationships/hyperlink" Target="https://business.columbia.edu/insights/climate/biofuels" TargetMode="External"/><Relationship Id="rId3" Type="http://schemas.openxmlformats.org/officeDocument/2006/relationships/tags" Target="../tags/tag417.xml"/><Relationship Id="rId21" Type="http://schemas.openxmlformats.org/officeDocument/2006/relationships/image" Target="../media/image27.emf"/><Relationship Id="rId7" Type="http://schemas.openxmlformats.org/officeDocument/2006/relationships/tags" Target="../tags/tag421.xml"/><Relationship Id="rId12" Type="http://schemas.openxmlformats.org/officeDocument/2006/relationships/tags" Target="../tags/tag426.xml"/><Relationship Id="rId17" Type="http://schemas.openxmlformats.org/officeDocument/2006/relationships/tags" Target="../tags/tag431.xml"/><Relationship Id="rId25" Type="http://schemas.openxmlformats.org/officeDocument/2006/relationships/hyperlink" Target="https://business.columbia.edu/insights/climate/cki" TargetMode="External"/><Relationship Id="rId2" Type="http://schemas.openxmlformats.org/officeDocument/2006/relationships/tags" Target="../tags/tag416.xml"/><Relationship Id="rId16" Type="http://schemas.openxmlformats.org/officeDocument/2006/relationships/tags" Target="../tags/tag430.xml"/><Relationship Id="rId20" Type="http://schemas.openxmlformats.org/officeDocument/2006/relationships/oleObject" Target="../embeddings/oleObject19.bin"/><Relationship Id="rId1" Type="http://schemas.openxmlformats.org/officeDocument/2006/relationships/tags" Target="../tags/tag415.xml"/><Relationship Id="rId6" Type="http://schemas.openxmlformats.org/officeDocument/2006/relationships/tags" Target="../tags/tag420.xml"/><Relationship Id="rId11" Type="http://schemas.openxmlformats.org/officeDocument/2006/relationships/tags" Target="../tags/tag425.xml"/><Relationship Id="rId24" Type="http://schemas.openxmlformats.org/officeDocument/2006/relationships/hyperlink" Target="https://business.columbia.edu/faculty/people/gernot-wagner" TargetMode="External"/><Relationship Id="rId5" Type="http://schemas.openxmlformats.org/officeDocument/2006/relationships/tags" Target="../tags/tag419.xml"/><Relationship Id="rId15" Type="http://schemas.openxmlformats.org/officeDocument/2006/relationships/tags" Target="../tags/tag429.xml"/><Relationship Id="rId23" Type="http://schemas.openxmlformats.org/officeDocument/2006/relationships/hyperlink" Target="https://www.ieabioenergy.com/wp-content/uploads/2020/02/T41_CostReductionBiofuels-11_02_19-final.pdf" TargetMode="External"/><Relationship Id="rId10" Type="http://schemas.openxmlformats.org/officeDocument/2006/relationships/tags" Target="../tags/tag424.xml"/><Relationship Id="rId19" Type="http://schemas.openxmlformats.org/officeDocument/2006/relationships/notesSlide" Target="../notesSlides/notesSlide14.xml"/><Relationship Id="rId4" Type="http://schemas.openxmlformats.org/officeDocument/2006/relationships/tags" Target="../tags/tag418.xml"/><Relationship Id="rId9" Type="http://schemas.openxmlformats.org/officeDocument/2006/relationships/tags" Target="../tags/tag423.xml"/><Relationship Id="rId14" Type="http://schemas.openxmlformats.org/officeDocument/2006/relationships/tags" Target="../tags/tag428.xml"/><Relationship Id="rId22" Type="http://schemas.openxmlformats.org/officeDocument/2006/relationships/chart" Target="../charts/chart11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439.xml"/><Relationship Id="rId13" Type="http://schemas.openxmlformats.org/officeDocument/2006/relationships/tags" Target="../tags/tag444.xml"/><Relationship Id="rId18" Type="http://schemas.openxmlformats.org/officeDocument/2006/relationships/notesSlide" Target="../notesSlides/notesSlide15.xml"/><Relationship Id="rId3" Type="http://schemas.openxmlformats.org/officeDocument/2006/relationships/tags" Target="../tags/tag434.xml"/><Relationship Id="rId21" Type="http://schemas.openxmlformats.org/officeDocument/2006/relationships/image" Target="../media/image9.emf"/><Relationship Id="rId7" Type="http://schemas.openxmlformats.org/officeDocument/2006/relationships/tags" Target="../tags/tag438.xml"/><Relationship Id="rId12" Type="http://schemas.openxmlformats.org/officeDocument/2006/relationships/tags" Target="../tags/tag443.xml"/><Relationship Id="rId17" Type="http://schemas.openxmlformats.org/officeDocument/2006/relationships/slideLayout" Target="../slideLayouts/slideLayout1.xml"/><Relationship Id="rId25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433.xml"/><Relationship Id="rId16" Type="http://schemas.openxmlformats.org/officeDocument/2006/relationships/tags" Target="../tags/tag447.xml"/><Relationship Id="rId20" Type="http://schemas.openxmlformats.org/officeDocument/2006/relationships/oleObject" Target="../embeddings/oleObject20.bin"/><Relationship Id="rId1" Type="http://schemas.openxmlformats.org/officeDocument/2006/relationships/tags" Target="../tags/tag432.xml"/><Relationship Id="rId6" Type="http://schemas.openxmlformats.org/officeDocument/2006/relationships/tags" Target="../tags/tag437.xml"/><Relationship Id="rId11" Type="http://schemas.openxmlformats.org/officeDocument/2006/relationships/tags" Target="../tags/tag442.xml"/><Relationship Id="rId24" Type="http://schemas.openxmlformats.org/officeDocument/2006/relationships/hyperlink" Target="https://business.columbia.edu/insights/climate/cki" TargetMode="External"/><Relationship Id="rId5" Type="http://schemas.openxmlformats.org/officeDocument/2006/relationships/tags" Target="../tags/tag436.xml"/><Relationship Id="rId15" Type="http://schemas.openxmlformats.org/officeDocument/2006/relationships/tags" Target="../tags/tag446.xml"/><Relationship Id="rId23" Type="http://schemas.openxmlformats.org/officeDocument/2006/relationships/hyperlink" Target="https://business.columbia.edu/faculty/people/gernot-wagner" TargetMode="External"/><Relationship Id="rId10" Type="http://schemas.openxmlformats.org/officeDocument/2006/relationships/tags" Target="../tags/tag441.xml"/><Relationship Id="rId19" Type="http://schemas.openxmlformats.org/officeDocument/2006/relationships/chart" Target="../charts/chart12.xml"/><Relationship Id="rId4" Type="http://schemas.openxmlformats.org/officeDocument/2006/relationships/tags" Target="../tags/tag435.xml"/><Relationship Id="rId9" Type="http://schemas.openxmlformats.org/officeDocument/2006/relationships/tags" Target="../tags/tag440.xml"/><Relationship Id="rId14" Type="http://schemas.openxmlformats.org/officeDocument/2006/relationships/tags" Target="../tags/tag445.xml"/><Relationship Id="rId22" Type="http://schemas.openxmlformats.org/officeDocument/2006/relationships/hyperlink" Target="https://www.ieabioenergy.com/wp-content/uploads/2020/02/T41_CostReductionBiofuels-11_02_19-final.pdf" TargetMode="Externa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455.xml"/><Relationship Id="rId13" Type="http://schemas.openxmlformats.org/officeDocument/2006/relationships/hyperlink" Target="https://www.energy.gov/eere/bioenergy/articles/integrated-strategies-enable-lower-cost-biofuels" TargetMode="External"/><Relationship Id="rId3" Type="http://schemas.openxmlformats.org/officeDocument/2006/relationships/tags" Target="../tags/tag450.xml"/><Relationship Id="rId7" Type="http://schemas.openxmlformats.org/officeDocument/2006/relationships/tags" Target="../tags/tag454.xml"/><Relationship Id="rId12" Type="http://schemas.openxmlformats.org/officeDocument/2006/relationships/image" Target="../media/image28.emf"/><Relationship Id="rId2" Type="http://schemas.openxmlformats.org/officeDocument/2006/relationships/tags" Target="../tags/tag449.xml"/><Relationship Id="rId16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448.xml"/><Relationship Id="rId6" Type="http://schemas.openxmlformats.org/officeDocument/2006/relationships/tags" Target="../tags/tag453.xml"/><Relationship Id="rId11" Type="http://schemas.openxmlformats.org/officeDocument/2006/relationships/oleObject" Target="../embeddings/oleObject21.bin"/><Relationship Id="rId5" Type="http://schemas.openxmlformats.org/officeDocument/2006/relationships/tags" Target="../tags/tag452.xml"/><Relationship Id="rId15" Type="http://schemas.openxmlformats.org/officeDocument/2006/relationships/hyperlink" Target="https://business.columbia.edu/insights/climate/cki" TargetMode="External"/><Relationship Id="rId10" Type="http://schemas.openxmlformats.org/officeDocument/2006/relationships/slideLayout" Target="../slideLayouts/slideLayout1.xml"/><Relationship Id="rId4" Type="http://schemas.openxmlformats.org/officeDocument/2006/relationships/tags" Target="../tags/tag451.xml"/><Relationship Id="rId9" Type="http://schemas.openxmlformats.org/officeDocument/2006/relationships/tags" Target="../tags/tag456.xml"/><Relationship Id="rId14" Type="http://schemas.openxmlformats.org/officeDocument/2006/relationships/hyperlink" Target="https://business.columbia.edu/faculty/people/gernot-wagner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4.xml"/><Relationship Id="rId5" Type="http://schemas.openxmlformats.org/officeDocument/2006/relationships/image" Target="../media/image8.emf"/><Relationship Id="rId4" Type="http://schemas.openxmlformats.org/officeDocument/2006/relationships/oleObject" Target="../embeddings/oleObject4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57.xml"/><Relationship Id="rId5" Type="http://schemas.openxmlformats.org/officeDocument/2006/relationships/image" Target="../media/image8.emf"/><Relationship Id="rId4" Type="http://schemas.openxmlformats.org/officeDocument/2006/relationships/oleObject" Target="../embeddings/oleObject22.bin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3" Type="http://schemas.openxmlformats.org/officeDocument/2006/relationships/tags" Target="../tags/tag460.xml"/><Relationship Id="rId7" Type="http://schemas.openxmlformats.org/officeDocument/2006/relationships/oleObject" Target="../embeddings/oleObject23.bin"/><Relationship Id="rId12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459.xml"/><Relationship Id="rId1" Type="http://schemas.openxmlformats.org/officeDocument/2006/relationships/tags" Target="../tags/tag458.xml"/><Relationship Id="rId6" Type="http://schemas.openxmlformats.org/officeDocument/2006/relationships/notesSlide" Target="../notesSlides/notesSlide16.xml"/><Relationship Id="rId11" Type="http://schemas.openxmlformats.org/officeDocument/2006/relationships/hyperlink" Target="https://business.columbia.edu/insights/climate/cki" TargetMode="External"/><Relationship Id="rId5" Type="http://schemas.openxmlformats.org/officeDocument/2006/relationships/slideLayout" Target="../slideLayouts/slideLayout1.xml"/><Relationship Id="rId10" Type="http://schemas.openxmlformats.org/officeDocument/2006/relationships/hyperlink" Target="https://business.columbia.edu/faculty/people/gernot-wagner" TargetMode="External"/><Relationship Id="rId4" Type="http://schemas.openxmlformats.org/officeDocument/2006/relationships/tags" Target="../tags/tag461.xml"/><Relationship Id="rId9" Type="http://schemas.openxmlformats.org/officeDocument/2006/relationships/image" Target="../media/image30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thebrainyinsights.com/report/biodiesel-market-13284#:~:text=The%20global%20biodiesel%20market%20was,fastest%20during%20the%20forecast%20period." TargetMode="External"/><Relationship Id="rId13" Type="http://schemas.openxmlformats.org/officeDocument/2006/relationships/hyperlink" Target="https://business.columbia.edu/insights/climate/cki" TargetMode="External"/><Relationship Id="rId18" Type="http://schemas.openxmlformats.org/officeDocument/2006/relationships/image" Target="../media/image24.svg"/><Relationship Id="rId3" Type="http://schemas.openxmlformats.org/officeDocument/2006/relationships/tags" Target="../tags/tag464.xml"/><Relationship Id="rId7" Type="http://schemas.openxmlformats.org/officeDocument/2006/relationships/image" Target="../media/image20.emf"/><Relationship Id="rId12" Type="http://schemas.openxmlformats.org/officeDocument/2006/relationships/hyperlink" Target="https://business.columbia.edu/faculty/people/gernot-wagner" TargetMode="External"/><Relationship Id="rId17" Type="http://schemas.openxmlformats.org/officeDocument/2006/relationships/image" Target="../media/image23.png"/><Relationship Id="rId2" Type="http://schemas.openxmlformats.org/officeDocument/2006/relationships/tags" Target="../tags/tag463.xml"/><Relationship Id="rId16" Type="http://schemas.openxmlformats.org/officeDocument/2006/relationships/image" Target="../media/image22.svg"/><Relationship Id="rId20" Type="http://schemas.openxmlformats.org/officeDocument/2006/relationships/image" Target="../media/image26.svg"/><Relationship Id="rId1" Type="http://schemas.openxmlformats.org/officeDocument/2006/relationships/tags" Target="../tags/tag462.xml"/><Relationship Id="rId6" Type="http://schemas.openxmlformats.org/officeDocument/2006/relationships/oleObject" Target="../embeddings/oleObject24.bin"/><Relationship Id="rId11" Type="http://schemas.openxmlformats.org/officeDocument/2006/relationships/hyperlink" Target="https://www.precedenceresearch.com/sustainable-aviation-fuel-market" TargetMode="External"/><Relationship Id="rId5" Type="http://schemas.openxmlformats.org/officeDocument/2006/relationships/notesSlide" Target="../notesSlides/notesSlide17.xml"/><Relationship Id="rId15" Type="http://schemas.openxmlformats.org/officeDocument/2006/relationships/image" Target="../media/image21.png"/><Relationship Id="rId10" Type="http://schemas.openxmlformats.org/officeDocument/2006/relationships/hyperlink" Target="https://www.sphericalinsights.com/reports/bioethanol-market" TargetMode="External"/><Relationship Id="rId19" Type="http://schemas.openxmlformats.org/officeDocument/2006/relationships/image" Target="../media/image25.png"/><Relationship Id="rId4" Type="http://schemas.openxmlformats.org/officeDocument/2006/relationships/slideLayout" Target="../slideLayouts/slideLayout1.xml"/><Relationship Id="rId9" Type="http://schemas.openxmlformats.org/officeDocument/2006/relationships/hyperlink" Target="https://www.fortunebusinessinsights.com/hydrotreated-vegetable-oil-market-107701" TargetMode="External"/><Relationship Id="rId14" Type="http://schemas.openxmlformats.org/officeDocument/2006/relationships/hyperlink" Target="https://business.columbia.edu/insights/climate/biofuels" TargetMode="External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tags" Target="../tags/tag490.xml"/><Relationship Id="rId21" Type="http://schemas.openxmlformats.org/officeDocument/2006/relationships/tags" Target="../tags/tag485.xml"/><Relationship Id="rId42" Type="http://schemas.openxmlformats.org/officeDocument/2006/relationships/tags" Target="../tags/tag506.xml"/><Relationship Id="rId47" Type="http://schemas.openxmlformats.org/officeDocument/2006/relationships/tags" Target="../tags/tag511.xml"/><Relationship Id="rId63" Type="http://schemas.openxmlformats.org/officeDocument/2006/relationships/tags" Target="../tags/tag527.xml"/><Relationship Id="rId68" Type="http://schemas.openxmlformats.org/officeDocument/2006/relationships/tags" Target="../tags/tag532.xml"/><Relationship Id="rId84" Type="http://schemas.openxmlformats.org/officeDocument/2006/relationships/tags" Target="../tags/tag548.xml"/><Relationship Id="rId89" Type="http://schemas.openxmlformats.org/officeDocument/2006/relationships/hyperlink" Target="https://www.iea.org/reports/renewables-2023/transport-biofuels" TargetMode="External"/><Relationship Id="rId16" Type="http://schemas.openxmlformats.org/officeDocument/2006/relationships/tags" Target="../tags/tag480.xml"/><Relationship Id="rId11" Type="http://schemas.openxmlformats.org/officeDocument/2006/relationships/tags" Target="../tags/tag475.xml"/><Relationship Id="rId32" Type="http://schemas.openxmlformats.org/officeDocument/2006/relationships/tags" Target="../tags/tag496.xml"/><Relationship Id="rId37" Type="http://schemas.openxmlformats.org/officeDocument/2006/relationships/tags" Target="../tags/tag501.xml"/><Relationship Id="rId53" Type="http://schemas.openxmlformats.org/officeDocument/2006/relationships/tags" Target="../tags/tag517.xml"/><Relationship Id="rId58" Type="http://schemas.openxmlformats.org/officeDocument/2006/relationships/tags" Target="../tags/tag522.xml"/><Relationship Id="rId74" Type="http://schemas.openxmlformats.org/officeDocument/2006/relationships/tags" Target="../tags/tag538.xml"/><Relationship Id="rId79" Type="http://schemas.openxmlformats.org/officeDocument/2006/relationships/tags" Target="../tags/tag543.xml"/><Relationship Id="rId5" Type="http://schemas.openxmlformats.org/officeDocument/2006/relationships/tags" Target="../tags/tag469.xml"/><Relationship Id="rId90" Type="http://schemas.openxmlformats.org/officeDocument/2006/relationships/hyperlink" Target="https://business.columbia.edu/faculty/people/gernot-wagner" TargetMode="External"/><Relationship Id="rId22" Type="http://schemas.openxmlformats.org/officeDocument/2006/relationships/tags" Target="../tags/tag486.xml"/><Relationship Id="rId27" Type="http://schemas.openxmlformats.org/officeDocument/2006/relationships/tags" Target="../tags/tag491.xml"/><Relationship Id="rId43" Type="http://schemas.openxmlformats.org/officeDocument/2006/relationships/tags" Target="../tags/tag507.xml"/><Relationship Id="rId48" Type="http://schemas.openxmlformats.org/officeDocument/2006/relationships/tags" Target="../tags/tag512.xml"/><Relationship Id="rId64" Type="http://schemas.openxmlformats.org/officeDocument/2006/relationships/tags" Target="../tags/tag528.xml"/><Relationship Id="rId69" Type="http://schemas.openxmlformats.org/officeDocument/2006/relationships/tags" Target="../tags/tag533.xml"/><Relationship Id="rId8" Type="http://schemas.openxmlformats.org/officeDocument/2006/relationships/tags" Target="../tags/tag472.xml"/><Relationship Id="rId51" Type="http://schemas.openxmlformats.org/officeDocument/2006/relationships/tags" Target="../tags/tag515.xml"/><Relationship Id="rId72" Type="http://schemas.openxmlformats.org/officeDocument/2006/relationships/tags" Target="../tags/tag536.xml"/><Relationship Id="rId80" Type="http://schemas.openxmlformats.org/officeDocument/2006/relationships/tags" Target="../tags/tag544.xml"/><Relationship Id="rId85" Type="http://schemas.openxmlformats.org/officeDocument/2006/relationships/slideLayout" Target="../slideLayouts/slideLayout12.xml"/><Relationship Id="rId93" Type="http://schemas.openxmlformats.org/officeDocument/2006/relationships/chart" Target="../charts/chart13.xml"/><Relationship Id="rId3" Type="http://schemas.openxmlformats.org/officeDocument/2006/relationships/tags" Target="../tags/tag467.xml"/><Relationship Id="rId12" Type="http://schemas.openxmlformats.org/officeDocument/2006/relationships/tags" Target="../tags/tag476.xml"/><Relationship Id="rId17" Type="http://schemas.openxmlformats.org/officeDocument/2006/relationships/tags" Target="../tags/tag481.xml"/><Relationship Id="rId25" Type="http://schemas.openxmlformats.org/officeDocument/2006/relationships/tags" Target="../tags/tag489.xml"/><Relationship Id="rId33" Type="http://schemas.openxmlformats.org/officeDocument/2006/relationships/tags" Target="../tags/tag497.xml"/><Relationship Id="rId38" Type="http://schemas.openxmlformats.org/officeDocument/2006/relationships/tags" Target="../tags/tag502.xml"/><Relationship Id="rId46" Type="http://schemas.openxmlformats.org/officeDocument/2006/relationships/tags" Target="../tags/tag510.xml"/><Relationship Id="rId59" Type="http://schemas.openxmlformats.org/officeDocument/2006/relationships/tags" Target="../tags/tag523.xml"/><Relationship Id="rId67" Type="http://schemas.openxmlformats.org/officeDocument/2006/relationships/tags" Target="../tags/tag531.xml"/><Relationship Id="rId20" Type="http://schemas.openxmlformats.org/officeDocument/2006/relationships/tags" Target="../tags/tag484.xml"/><Relationship Id="rId41" Type="http://schemas.openxmlformats.org/officeDocument/2006/relationships/tags" Target="../tags/tag505.xml"/><Relationship Id="rId54" Type="http://schemas.openxmlformats.org/officeDocument/2006/relationships/tags" Target="../tags/tag518.xml"/><Relationship Id="rId62" Type="http://schemas.openxmlformats.org/officeDocument/2006/relationships/tags" Target="../tags/tag526.xml"/><Relationship Id="rId70" Type="http://schemas.openxmlformats.org/officeDocument/2006/relationships/tags" Target="../tags/tag534.xml"/><Relationship Id="rId75" Type="http://schemas.openxmlformats.org/officeDocument/2006/relationships/tags" Target="../tags/tag539.xml"/><Relationship Id="rId83" Type="http://schemas.openxmlformats.org/officeDocument/2006/relationships/tags" Target="../tags/tag547.xml"/><Relationship Id="rId88" Type="http://schemas.openxmlformats.org/officeDocument/2006/relationships/hyperlink" Target="https://www.iea.org/reports/net-zero-roadmap-a-global-pathway-to-keep-the-15-0c-goal-in-reach" TargetMode="External"/><Relationship Id="rId91" Type="http://schemas.openxmlformats.org/officeDocument/2006/relationships/hyperlink" Target="https://business.columbia.edu/insights/climate/cki" TargetMode="External"/><Relationship Id="rId1" Type="http://schemas.openxmlformats.org/officeDocument/2006/relationships/tags" Target="../tags/tag465.xml"/><Relationship Id="rId6" Type="http://schemas.openxmlformats.org/officeDocument/2006/relationships/tags" Target="../tags/tag470.xml"/><Relationship Id="rId15" Type="http://schemas.openxmlformats.org/officeDocument/2006/relationships/tags" Target="../tags/tag479.xml"/><Relationship Id="rId23" Type="http://schemas.openxmlformats.org/officeDocument/2006/relationships/tags" Target="../tags/tag487.xml"/><Relationship Id="rId28" Type="http://schemas.openxmlformats.org/officeDocument/2006/relationships/tags" Target="../tags/tag492.xml"/><Relationship Id="rId36" Type="http://schemas.openxmlformats.org/officeDocument/2006/relationships/tags" Target="../tags/tag500.xml"/><Relationship Id="rId49" Type="http://schemas.openxmlformats.org/officeDocument/2006/relationships/tags" Target="../tags/tag513.xml"/><Relationship Id="rId57" Type="http://schemas.openxmlformats.org/officeDocument/2006/relationships/tags" Target="../tags/tag521.xml"/><Relationship Id="rId10" Type="http://schemas.openxmlformats.org/officeDocument/2006/relationships/tags" Target="../tags/tag474.xml"/><Relationship Id="rId31" Type="http://schemas.openxmlformats.org/officeDocument/2006/relationships/tags" Target="../tags/tag495.xml"/><Relationship Id="rId44" Type="http://schemas.openxmlformats.org/officeDocument/2006/relationships/tags" Target="../tags/tag508.xml"/><Relationship Id="rId52" Type="http://schemas.openxmlformats.org/officeDocument/2006/relationships/tags" Target="../tags/tag516.xml"/><Relationship Id="rId60" Type="http://schemas.openxmlformats.org/officeDocument/2006/relationships/tags" Target="../tags/tag524.xml"/><Relationship Id="rId65" Type="http://schemas.openxmlformats.org/officeDocument/2006/relationships/tags" Target="../tags/tag529.xml"/><Relationship Id="rId73" Type="http://schemas.openxmlformats.org/officeDocument/2006/relationships/tags" Target="../tags/tag537.xml"/><Relationship Id="rId78" Type="http://schemas.openxmlformats.org/officeDocument/2006/relationships/tags" Target="../tags/tag542.xml"/><Relationship Id="rId81" Type="http://schemas.openxmlformats.org/officeDocument/2006/relationships/tags" Target="../tags/tag545.xml"/><Relationship Id="rId86" Type="http://schemas.openxmlformats.org/officeDocument/2006/relationships/oleObject" Target="../embeddings/oleObject25.bin"/><Relationship Id="rId4" Type="http://schemas.openxmlformats.org/officeDocument/2006/relationships/tags" Target="../tags/tag468.xml"/><Relationship Id="rId9" Type="http://schemas.openxmlformats.org/officeDocument/2006/relationships/tags" Target="../tags/tag473.xml"/><Relationship Id="rId13" Type="http://schemas.openxmlformats.org/officeDocument/2006/relationships/tags" Target="../tags/tag477.xml"/><Relationship Id="rId18" Type="http://schemas.openxmlformats.org/officeDocument/2006/relationships/tags" Target="../tags/tag482.xml"/><Relationship Id="rId39" Type="http://schemas.openxmlformats.org/officeDocument/2006/relationships/tags" Target="../tags/tag503.xml"/><Relationship Id="rId34" Type="http://schemas.openxmlformats.org/officeDocument/2006/relationships/tags" Target="../tags/tag498.xml"/><Relationship Id="rId50" Type="http://schemas.openxmlformats.org/officeDocument/2006/relationships/tags" Target="../tags/tag514.xml"/><Relationship Id="rId55" Type="http://schemas.openxmlformats.org/officeDocument/2006/relationships/tags" Target="../tags/tag519.xml"/><Relationship Id="rId76" Type="http://schemas.openxmlformats.org/officeDocument/2006/relationships/tags" Target="../tags/tag540.xml"/><Relationship Id="rId7" Type="http://schemas.openxmlformats.org/officeDocument/2006/relationships/tags" Target="../tags/tag471.xml"/><Relationship Id="rId71" Type="http://schemas.openxmlformats.org/officeDocument/2006/relationships/tags" Target="../tags/tag535.xml"/><Relationship Id="rId92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466.xml"/><Relationship Id="rId29" Type="http://schemas.openxmlformats.org/officeDocument/2006/relationships/tags" Target="../tags/tag493.xml"/><Relationship Id="rId24" Type="http://schemas.openxmlformats.org/officeDocument/2006/relationships/tags" Target="../tags/tag488.xml"/><Relationship Id="rId40" Type="http://schemas.openxmlformats.org/officeDocument/2006/relationships/tags" Target="../tags/tag504.xml"/><Relationship Id="rId45" Type="http://schemas.openxmlformats.org/officeDocument/2006/relationships/tags" Target="../tags/tag509.xml"/><Relationship Id="rId66" Type="http://schemas.openxmlformats.org/officeDocument/2006/relationships/tags" Target="../tags/tag530.xml"/><Relationship Id="rId87" Type="http://schemas.openxmlformats.org/officeDocument/2006/relationships/image" Target="../media/image31.emf"/><Relationship Id="rId61" Type="http://schemas.openxmlformats.org/officeDocument/2006/relationships/tags" Target="../tags/tag525.xml"/><Relationship Id="rId82" Type="http://schemas.openxmlformats.org/officeDocument/2006/relationships/tags" Target="../tags/tag546.xml"/><Relationship Id="rId19" Type="http://schemas.openxmlformats.org/officeDocument/2006/relationships/tags" Target="../tags/tag483.xml"/><Relationship Id="rId14" Type="http://schemas.openxmlformats.org/officeDocument/2006/relationships/tags" Target="../tags/tag478.xml"/><Relationship Id="rId30" Type="http://schemas.openxmlformats.org/officeDocument/2006/relationships/tags" Target="../tags/tag494.xml"/><Relationship Id="rId35" Type="http://schemas.openxmlformats.org/officeDocument/2006/relationships/tags" Target="../tags/tag499.xml"/><Relationship Id="rId56" Type="http://schemas.openxmlformats.org/officeDocument/2006/relationships/tags" Target="../tags/tag520.xml"/><Relationship Id="rId77" Type="http://schemas.openxmlformats.org/officeDocument/2006/relationships/tags" Target="../tags/tag541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tags" Target="../tags/tag561.xml"/><Relationship Id="rId18" Type="http://schemas.openxmlformats.org/officeDocument/2006/relationships/tags" Target="../tags/tag566.xml"/><Relationship Id="rId26" Type="http://schemas.openxmlformats.org/officeDocument/2006/relationships/tags" Target="../tags/tag574.xml"/><Relationship Id="rId39" Type="http://schemas.openxmlformats.org/officeDocument/2006/relationships/hyperlink" Target="https://www.iea.org/energy-system/low-emission-fuels/biofuels" TargetMode="External"/><Relationship Id="rId21" Type="http://schemas.openxmlformats.org/officeDocument/2006/relationships/tags" Target="../tags/tag569.xml"/><Relationship Id="rId34" Type="http://schemas.openxmlformats.org/officeDocument/2006/relationships/oleObject" Target="../embeddings/oleObject26.bin"/><Relationship Id="rId42" Type="http://schemas.openxmlformats.org/officeDocument/2006/relationships/hyperlink" Target="https://ebb-eu.org/news/eu-biodiesel-industry-may-not-survive-2024-if-left-unprotected-from-chinese-unfair-imports/" TargetMode="External"/><Relationship Id="rId7" Type="http://schemas.openxmlformats.org/officeDocument/2006/relationships/tags" Target="../tags/tag555.xml"/><Relationship Id="rId2" Type="http://schemas.openxmlformats.org/officeDocument/2006/relationships/tags" Target="../tags/tag550.xml"/><Relationship Id="rId16" Type="http://schemas.openxmlformats.org/officeDocument/2006/relationships/tags" Target="../tags/tag564.xml"/><Relationship Id="rId29" Type="http://schemas.openxmlformats.org/officeDocument/2006/relationships/tags" Target="../tags/tag577.xml"/><Relationship Id="rId1" Type="http://schemas.openxmlformats.org/officeDocument/2006/relationships/tags" Target="../tags/tag549.xml"/><Relationship Id="rId6" Type="http://schemas.openxmlformats.org/officeDocument/2006/relationships/tags" Target="../tags/tag554.xml"/><Relationship Id="rId11" Type="http://schemas.openxmlformats.org/officeDocument/2006/relationships/tags" Target="../tags/tag559.xml"/><Relationship Id="rId24" Type="http://schemas.openxmlformats.org/officeDocument/2006/relationships/tags" Target="../tags/tag572.xml"/><Relationship Id="rId32" Type="http://schemas.openxmlformats.org/officeDocument/2006/relationships/slideLayout" Target="../slideLayouts/slideLayout12.xml"/><Relationship Id="rId37" Type="http://schemas.openxmlformats.org/officeDocument/2006/relationships/chart" Target="../charts/chart15.xml"/><Relationship Id="rId40" Type="http://schemas.openxmlformats.org/officeDocument/2006/relationships/hyperlink" Target="https://usda-indonesia.org/biofuels-annual-3/" TargetMode="External"/><Relationship Id="rId45" Type="http://schemas.openxmlformats.org/officeDocument/2006/relationships/hyperlink" Target="https://business.columbia.edu/insights/climate/biofuels" TargetMode="External"/><Relationship Id="rId5" Type="http://schemas.openxmlformats.org/officeDocument/2006/relationships/tags" Target="../tags/tag553.xml"/><Relationship Id="rId15" Type="http://schemas.openxmlformats.org/officeDocument/2006/relationships/tags" Target="../tags/tag563.xml"/><Relationship Id="rId23" Type="http://schemas.openxmlformats.org/officeDocument/2006/relationships/tags" Target="../tags/tag571.xml"/><Relationship Id="rId28" Type="http://schemas.openxmlformats.org/officeDocument/2006/relationships/tags" Target="../tags/tag576.xml"/><Relationship Id="rId36" Type="http://schemas.openxmlformats.org/officeDocument/2006/relationships/chart" Target="../charts/chart14.xml"/><Relationship Id="rId10" Type="http://schemas.openxmlformats.org/officeDocument/2006/relationships/tags" Target="../tags/tag558.xml"/><Relationship Id="rId19" Type="http://schemas.openxmlformats.org/officeDocument/2006/relationships/tags" Target="../tags/tag567.xml"/><Relationship Id="rId31" Type="http://schemas.openxmlformats.org/officeDocument/2006/relationships/tags" Target="../tags/tag579.xml"/><Relationship Id="rId44" Type="http://schemas.openxmlformats.org/officeDocument/2006/relationships/hyperlink" Target="https://business.columbia.edu/insights/climate/cki" TargetMode="External"/><Relationship Id="rId4" Type="http://schemas.openxmlformats.org/officeDocument/2006/relationships/tags" Target="../tags/tag552.xml"/><Relationship Id="rId9" Type="http://schemas.openxmlformats.org/officeDocument/2006/relationships/tags" Target="../tags/tag557.xml"/><Relationship Id="rId14" Type="http://schemas.openxmlformats.org/officeDocument/2006/relationships/tags" Target="../tags/tag562.xml"/><Relationship Id="rId22" Type="http://schemas.openxmlformats.org/officeDocument/2006/relationships/tags" Target="../tags/tag570.xml"/><Relationship Id="rId27" Type="http://schemas.openxmlformats.org/officeDocument/2006/relationships/tags" Target="../tags/tag575.xml"/><Relationship Id="rId30" Type="http://schemas.openxmlformats.org/officeDocument/2006/relationships/tags" Target="../tags/tag578.xml"/><Relationship Id="rId35" Type="http://schemas.openxmlformats.org/officeDocument/2006/relationships/image" Target="../media/image32.emf"/><Relationship Id="rId43" Type="http://schemas.openxmlformats.org/officeDocument/2006/relationships/hyperlink" Target="https://business.columbia.edu/faculty/people/gernot-wagner" TargetMode="External"/><Relationship Id="rId8" Type="http://schemas.openxmlformats.org/officeDocument/2006/relationships/tags" Target="../tags/tag556.xml"/><Relationship Id="rId3" Type="http://schemas.openxmlformats.org/officeDocument/2006/relationships/tags" Target="../tags/tag551.xml"/><Relationship Id="rId12" Type="http://schemas.openxmlformats.org/officeDocument/2006/relationships/tags" Target="../tags/tag560.xml"/><Relationship Id="rId17" Type="http://schemas.openxmlformats.org/officeDocument/2006/relationships/tags" Target="../tags/tag565.xml"/><Relationship Id="rId25" Type="http://schemas.openxmlformats.org/officeDocument/2006/relationships/tags" Target="../tags/tag573.xml"/><Relationship Id="rId33" Type="http://schemas.openxmlformats.org/officeDocument/2006/relationships/notesSlide" Target="../notesSlides/notesSlide18.xml"/><Relationship Id="rId38" Type="http://schemas.openxmlformats.org/officeDocument/2006/relationships/hyperlink" Target="https://www.iea.org/data-and-statistics/charts/biofuel-production-by-country-region-and-fuel-type-2016-2022" TargetMode="External"/><Relationship Id="rId20" Type="http://schemas.openxmlformats.org/officeDocument/2006/relationships/tags" Target="../tags/tag568.xml"/><Relationship Id="rId41" Type="http://schemas.openxmlformats.org/officeDocument/2006/relationships/hyperlink" Target="https://www.epa.gov/renewable-fuel-standard-program/final-renewable-fuels-standards-rule-2023-2024-and-2025" TargetMode="Externa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tags" Target="../tags/tag592.xml"/><Relationship Id="rId18" Type="http://schemas.openxmlformats.org/officeDocument/2006/relationships/tags" Target="../tags/tag597.xml"/><Relationship Id="rId26" Type="http://schemas.openxmlformats.org/officeDocument/2006/relationships/tags" Target="../tags/tag605.xml"/><Relationship Id="rId39" Type="http://schemas.openxmlformats.org/officeDocument/2006/relationships/tags" Target="../tags/tag618.xml"/><Relationship Id="rId21" Type="http://schemas.openxmlformats.org/officeDocument/2006/relationships/tags" Target="../tags/tag600.xml"/><Relationship Id="rId34" Type="http://schemas.openxmlformats.org/officeDocument/2006/relationships/tags" Target="../tags/tag613.xml"/><Relationship Id="rId42" Type="http://schemas.openxmlformats.org/officeDocument/2006/relationships/tags" Target="../tags/tag621.xml"/><Relationship Id="rId47" Type="http://schemas.openxmlformats.org/officeDocument/2006/relationships/tags" Target="../tags/tag626.xml"/><Relationship Id="rId50" Type="http://schemas.openxmlformats.org/officeDocument/2006/relationships/slideLayout" Target="../slideLayouts/slideLayout13.xml"/><Relationship Id="rId55" Type="http://schemas.openxmlformats.org/officeDocument/2006/relationships/hyperlink" Target="https://www.bccresearch.com/pressroom/chm/hydrotreated-vegetable-oil" TargetMode="External"/><Relationship Id="rId63" Type="http://schemas.openxmlformats.org/officeDocument/2006/relationships/hyperlink" Target="https://business.columbia.edu/insights/climate/biofuels" TargetMode="External"/><Relationship Id="rId7" Type="http://schemas.openxmlformats.org/officeDocument/2006/relationships/tags" Target="../tags/tag586.xml"/><Relationship Id="rId2" Type="http://schemas.openxmlformats.org/officeDocument/2006/relationships/tags" Target="../tags/tag581.xml"/><Relationship Id="rId16" Type="http://schemas.openxmlformats.org/officeDocument/2006/relationships/tags" Target="../tags/tag595.xml"/><Relationship Id="rId29" Type="http://schemas.openxmlformats.org/officeDocument/2006/relationships/tags" Target="../tags/tag608.xml"/><Relationship Id="rId11" Type="http://schemas.openxmlformats.org/officeDocument/2006/relationships/tags" Target="../tags/tag590.xml"/><Relationship Id="rId24" Type="http://schemas.openxmlformats.org/officeDocument/2006/relationships/tags" Target="../tags/tag603.xml"/><Relationship Id="rId32" Type="http://schemas.openxmlformats.org/officeDocument/2006/relationships/tags" Target="../tags/tag611.xml"/><Relationship Id="rId37" Type="http://schemas.openxmlformats.org/officeDocument/2006/relationships/tags" Target="../tags/tag616.xml"/><Relationship Id="rId40" Type="http://schemas.openxmlformats.org/officeDocument/2006/relationships/tags" Target="../tags/tag619.xml"/><Relationship Id="rId45" Type="http://schemas.openxmlformats.org/officeDocument/2006/relationships/tags" Target="../tags/tag624.xml"/><Relationship Id="rId53" Type="http://schemas.openxmlformats.org/officeDocument/2006/relationships/image" Target="../media/image33.emf"/><Relationship Id="rId58" Type="http://schemas.openxmlformats.org/officeDocument/2006/relationships/hyperlink" Target="https://renewable-carbon.eu/news/hvo-gains-in-importance-in-the-us/" TargetMode="External"/><Relationship Id="rId5" Type="http://schemas.openxmlformats.org/officeDocument/2006/relationships/tags" Target="../tags/tag584.xml"/><Relationship Id="rId61" Type="http://schemas.openxmlformats.org/officeDocument/2006/relationships/hyperlink" Target="https://business.columbia.edu/faculty/people/gernot-wagner" TargetMode="External"/><Relationship Id="rId19" Type="http://schemas.openxmlformats.org/officeDocument/2006/relationships/tags" Target="../tags/tag598.xml"/><Relationship Id="rId14" Type="http://schemas.openxmlformats.org/officeDocument/2006/relationships/tags" Target="../tags/tag593.xml"/><Relationship Id="rId22" Type="http://schemas.openxmlformats.org/officeDocument/2006/relationships/tags" Target="../tags/tag601.xml"/><Relationship Id="rId27" Type="http://schemas.openxmlformats.org/officeDocument/2006/relationships/tags" Target="../tags/tag606.xml"/><Relationship Id="rId30" Type="http://schemas.openxmlformats.org/officeDocument/2006/relationships/tags" Target="../tags/tag609.xml"/><Relationship Id="rId35" Type="http://schemas.openxmlformats.org/officeDocument/2006/relationships/tags" Target="../tags/tag614.xml"/><Relationship Id="rId43" Type="http://schemas.openxmlformats.org/officeDocument/2006/relationships/tags" Target="../tags/tag622.xml"/><Relationship Id="rId48" Type="http://schemas.openxmlformats.org/officeDocument/2006/relationships/tags" Target="../tags/tag627.xml"/><Relationship Id="rId56" Type="http://schemas.openxmlformats.org/officeDocument/2006/relationships/hyperlink" Target="https://www.mckinsey.com/industries/oil-and-gas/our-insights/global-energy-perspective-2023-sustainable-fuels-outlook" TargetMode="External"/><Relationship Id="rId64" Type="http://schemas.openxmlformats.org/officeDocument/2006/relationships/chart" Target="../charts/chart16.xml"/><Relationship Id="rId8" Type="http://schemas.openxmlformats.org/officeDocument/2006/relationships/tags" Target="../tags/tag587.xml"/><Relationship Id="rId51" Type="http://schemas.openxmlformats.org/officeDocument/2006/relationships/notesSlide" Target="../notesSlides/notesSlide19.xml"/><Relationship Id="rId3" Type="http://schemas.openxmlformats.org/officeDocument/2006/relationships/tags" Target="../tags/tag582.xml"/><Relationship Id="rId12" Type="http://schemas.openxmlformats.org/officeDocument/2006/relationships/tags" Target="../tags/tag591.xml"/><Relationship Id="rId17" Type="http://schemas.openxmlformats.org/officeDocument/2006/relationships/tags" Target="../tags/tag596.xml"/><Relationship Id="rId25" Type="http://schemas.openxmlformats.org/officeDocument/2006/relationships/tags" Target="../tags/tag604.xml"/><Relationship Id="rId33" Type="http://schemas.openxmlformats.org/officeDocument/2006/relationships/tags" Target="../tags/tag612.xml"/><Relationship Id="rId38" Type="http://schemas.openxmlformats.org/officeDocument/2006/relationships/tags" Target="../tags/tag617.xml"/><Relationship Id="rId46" Type="http://schemas.openxmlformats.org/officeDocument/2006/relationships/tags" Target="../tags/tag625.xml"/><Relationship Id="rId59" Type="http://schemas.openxmlformats.org/officeDocument/2006/relationships/hyperlink" Target="https://www.miningstockeducation.com/2024/03/hydrotreated-vegetable-oil-market-gains-momentum-hvo-market-to-reach-46-5-billion-in-2028-at-a-cagr-of-16/" TargetMode="External"/><Relationship Id="rId20" Type="http://schemas.openxmlformats.org/officeDocument/2006/relationships/tags" Target="../tags/tag599.xml"/><Relationship Id="rId41" Type="http://schemas.openxmlformats.org/officeDocument/2006/relationships/tags" Target="../tags/tag620.xml"/><Relationship Id="rId54" Type="http://schemas.openxmlformats.org/officeDocument/2006/relationships/hyperlink" Target="https://view.argusmedia.com/global_hvo_capacity_map.html?_gl=1*124h8m2*_gcl_au*MTkyNjg3MDgzOS4xNzIwNjM0MDM3*_ga*ODMxNDYxODgxLjE3MjA2MzQwMzc.*_ga_37JKCX4BQ7*MTcyMDczMTkzMC42LjEuMTcyMDczMTkzNy41My4wLjA.*_ga_ZZ539QJPF4*MTcyMDczMTkzMC42LjEuMTcyMDczMTkzMy4wLjAuMA.." TargetMode="External"/><Relationship Id="rId62" Type="http://schemas.openxmlformats.org/officeDocument/2006/relationships/hyperlink" Target="https://business.columbia.edu/insights/climate/cki" TargetMode="External"/><Relationship Id="rId1" Type="http://schemas.openxmlformats.org/officeDocument/2006/relationships/tags" Target="../tags/tag580.xml"/><Relationship Id="rId6" Type="http://schemas.openxmlformats.org/officeDocument/2006/relationships/tags" Target="../tags/tag585.xml"/><Relationship Id="rId15" Type="http://schemas.openxmlformats.org/officeDocument/2006/relationships/tags" Target="../tags/tag594.xml"/><Relationship Id="rId23" Type="http://schemas.openxmlformats.org/officeDocument/2006/relationships/tags" Target="../tags/tag602.xml"/><Relationship Id="rId28" Type="http://schemas.openxmlformats.org/officeDocument/2006/relationships/tags" Target="../tags/tag607.xml"/><Relationship Id="rId36" Type="http://schemas.openxmlformats.org/officeDocument/2006/relationships/tags" Target="../tags/tag615.xml"/><Relationship Id="rId49" Type="http://schemas.openxmlformats.org/officeDocument/2006/relationships/tags" Target="../tags/tag628.xml"/><Relationship Id="rId57" Type="http://schemas.openxmlformats.org/officeDocument/2006/relationships/hyperlink" Target="https://old.etipbioenergy.eu/images/ETIP_B_Factsheet_HVO_feb2020.pdf" TargetMode="External"/><Relationship Id="rId10" Type="http://schemas.openxmlformats.org/officeDocument/2006/relationships/tags" Target="../tags/tag589.xml"/><Relationship Id="rId31" Type="http://schemas.openxmlformats.org/officeDocument/2006/relationships/tags" Target="../tags/tag610.xml"/><Relationship Id="rId44" Type="http://schemas.openxmlformats.org/officeDocument/2006/relationships/tags" Target="../tags/tag623.xml"/><Relationship Id="rId52" Type="http://schemas.openxmlformats.org/officeDocument/2006/relationships/oleObject" Target="../embeddings/oleObject27.bin"/><Relationship Id="rId60" Type="http://schemas.openxmlformats.org/officeDocument/2006/relationships/hyperlink" Target="https://www.datacenterdynamics.com/en/analysis/hvo-supply-chains-is-there-enough-to-go-around/" TargetMode="External"/><Relationship Id="rId4" Type="http://schemas.openxmlformats.org/officeDocument/2006/relationships/tags" Target="../tags/tag583.xml"/><Relationship Id="rId9" Type="http://schemas.openxmlformats.org/officeDocument/2006/relationships/tags" Target="../tags/tag588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hyperlink" Target="https://view.argusmedia.com/global_hvo_capacity_map.html?_gl=1*124h8m2*_gcl_au*MTkyNjg3MDgzOS4xNzIwNjM0MDM3*_ga*ODMxNDYxODgxLjE3MjA2MzQwMzc.*_ga_37JKCX4BQ7*MTcyMDczMTkzMC42LjEuMTcyMDczMTkzNy41My4wLjA.*_ga_ZZ539QJPF4*MTcyMDczMTkzMC42LjEuMTcyMDczMTkzMy4wLjAuMA.." TargetMode="External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35.png"/><Relationship Id="rId12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630.xml"/><Relationship Id="rId1" Type="http://schemas.openxmlformats.org/officeDocument/2006/relationships/tags" Target="../tags/tag629.xml"/><Relationship Id="rId6" Type="http://schemas.openxmlformats.org/officeDocument/2006/relationships/image" Target="../media/image34.emf"/><Relationship Id="rId11" Type="http://schemas.openxmlformats.org/officeDocument/2006/relationships/hyperlink" Target="https://business.columbia.edu/insights/climate/cki" TargetMode="External"/><Relationship Id="rId5" Type="http://schemas.openxmlformats.org/officeDocument/2006/relationships/oleObject" Target="../embeddings/oleObject28.bin"/><Relationship Id="rId10" Type="http://schemas.openxmlformats.org/officeDocument/2006/relationships/hyperlink" Target="https://business.columbia.edu/faculty/people/gernot-wagner" TargetMode="External"/><Relationship Id="rId4" Type="http://schemas.openxmlformats.org/officeDocument/2006/relationships/notesSlide" Target="../notesSlides/notesSlide20.xml"/><Relationship Id="rId9" Type="http://schemas.openxmlformats.org/officeDocument/2006/relationships/hyperlink" Target="https://www.greenea.com/en/publication/new-players-join-the-hvo-game/" TargetMode="Externa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tags" Target="../tags/tag643.xml"/><Relationship Id="rId18" Type="http://schemas.openxmlformats.org/officeDocument/2006/relationships/tags" Target="../tags/tag648.xml"/><Relationship Id="rId26" Type="http://schemas.openxmlformats.org/officeDocument/2006/relationships/oleObject" Target="../embeddings/oleObject29.bin"/><Relationship Id="rId3" Type="http://schemas.openxmlformats.org/officeDocument/2006/relationships/tags" Target="../tags/tag633.xml"/><Relationship Id="rId21" Type="http://schemas.openxmlformats.org/officeDocument/2006/relationships/tags" Target="../tags/tag651.xml"/><Relationship Id="rId34" Type="http://schemas.openxmlformats.org/officeDocument/2006/relationships/hyperlink" Target="https://business.columbia.edu/insights/climate/cki" TargetMode="External"/><Relationship Id="rId7" Type="http://schemas.openxmlformats.org/officeDocument/2006/relationships/tags" Target="../tags/tag637.xml"/><Relationship Id="rId12" Type="http://schemas.openxmlformats.org/officeDocument/2006/relationships/tags" Target="../tags/tag642.xml"/><Relationship Id="rId17" Type="http://schemas.openxmlformats.org/officeDocument/2006/relationships/tags" Target="../tags/tag647.xml"/><Relationship Id="rId25" Type="http://schemas.openxmlformats.org/officeDocument/2006/relationships/notesSlide" Target="../notesSlides/notesSlide21.xml"/><Relationship Id="rId33" Type="http://schemas.openxmlformats.org/officeDocument/2006/relationships/hyperlink" Target="https://business.columbia.edu/faculty/people/gernot-wagner" TargetMode="External"/><Relationship Id="rId2" Type="http://schemas.openxmlformats.org/officeDocument/2006/relationships/tags" Target="../tags/tag632.xml"/><Relationship Id="rId16" Type="http://schemas.openxmlformats.org/officeDocument/2006/relationships/tags" Target="../tags/tag646.xml"/><Relationship Id="rId20" Type="http://schemas.openxmlformats.org/officeDocument/2006/relationships/tags" Target="../tags/tag650.xml"/><Relationship Id="rId29" Type="http://schemas.openxmlformats.org/officeDocument/2006/relationships/hyperlink" Target="https://www.iea.org/reports/renewables-2023/transport-biofuels" TargetMode="External"/><Relationship Id="rId1" Type="http://schemas.openxmlformats.org/officeDocument/2006/relationships/tags" Target="../tags/tag631.xml"/><Relationship Id="rId6" Type="http://schemas.openxmlformats.org/officeDocument/2006/relationships/tags" Target="../tags/tag636.xml"/><Relationship Id="rId11" Type="http://schemas.openxmlformats.org/officeDocument/2006/relationships/tags" Target="../tags/tag641.xml"/><Relationship Id="rId24" Type="http://schemas.openxmlformats.org/officeDocument/2006/relationships/slideLayout" Target="../slideLayouts/slideLayout12.xml"/><Relationship Id="rId32" Type="http://schemas.openxmlformats.org/officeDocument/2006/relationships/hyperlink" Target="https://www.bccresearch.com/pressroom/chm/hydrotreated-vegetable-oil" TargetMode="External"/><Relationship Id="rId5" Type="http://schemas.openxmlformats.org/officeDocument/2006/relationships/tags" Target="../tags/tag635.xml"/><Relationship Id="rId15" Type="http://schemas.openxmlformats.org/officeDocument/2006/relationships/tags" Target="../tags/tag645.xml"/><Relationship Id="rId23" Type="http://schemas.openxmlformats.org/officeDocument/2006/relationships/tags" Target="../tags/tag653.xml"/><Relationship Id="rId28" Type="http://schemas.openxmlformats.org/officeDocument/2006/relationships/hyperlink" Target="https://iea.blob.core.windows.net/assets/9a698da4-4002-4e53-8ef3-631d8971bf84/NetZeroRoadmap_AGlobalPathwaytoKeepthe1.5CGoalinReach-2023Update.pdf" TargetMode="External"/><Relationship Id="rId36" Type="http://schemas.openxmlformats.org/officeDocument/2006/relationships/chart" Target="../charts/chart17.xml"/><Relationship Id="rId10" Type="http://schemas.openxmlformats.org/officeDocument/2006/relationships/tags" Target="../tags/tag640.xml"/><Relationship Id="rId19" Type="http://schemas.openxmlformats.org/officeDocument/2006/relationships/tags" Target="../tags/tag649.xml"/><Relationship Id="rId31" Type="http://schemas.openxmlformats.org/officeDocument/2006/relationships/hyperlink" Target="https://www.ifpenergiesnouvelles.com/article/biofuels-dashboard-2023" TargetMode="External"/><Relationship Id="rId4" Type="http://schemas.openxmlformats.org/officeDocument/2006/relationships/tags" Target="../tags/tag634.xml"/><Relationship Id="rId9" Type="http://schemas.openxmlformats.org/officeDocument/2006/relationships/tags" Target="../tags/tag639.xml"/><Relationship Id="rId14" Type="http://schemas.openxmlformats.org/officeDocument/2006/relationships/tags" Target="../tags/tag644.xml"/><Relationship Id="rId22" Type="http://schemas.openxmlformats.org/officeDocument/2006/relationships/tags" Target="../tags/tag652.xml"/><Relationship Id="rId27" Type="http://schemas.openxmlformats.org/officeDocument/2006/relationships/image" Target="../media/image36.emf"/><Relationship Id="rId30" Type="http://schemas.openxmlformats.org/officeDocument/2006/relationships/hyperlink" Target="https://view.argusmedia.com/global_hvo_capacity_map.html?_gl=1*124h8m2*_gcl_au*MTkyNjg3MDgzOS4xNzIwNjM0MDM3*_ga*ODMxNDYxODgxLjE3MjA2MzQwMzc.*_ga_37JKCX4BQ7*MTcyMDczMTkzMC42LjEuMTcyMDczMTkzNy41My4wLjA.*_ga_ZZ539QJPF4*MTcyMDczMTkzMC42LjEuMTcyMDczMTkzMy4wLjAuMA.." TargetMode="External"/><Relationship Id="rId35" Type="http://schemas.openxmlformats.org/officeDocument/2006/relationships/hyperlink" Target="https://business.columbia.edu/insights/climate/biofuels" TargetMode="External"/><Relationship Id="rId8" Type="http://schemas.openxmlformats.org/officeDocument/2006/relationships/tags" Target="../tags/tag638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661.xml"/><Relationship Id="rId13" Type="http://schemas.openxmlformats.org/officeDocument/2006/relationships/tags" Target="../tags/tag666.xml"/><Relationship Id="rId18" Type="http://schemas.openxmlformats.org/officeDocument/2006/relationships/notesSlide" Target="../notesSlides/notesSlide22.xml"/><Relationship Id="rId26" Type="http://schemas.openxmlformats.org/officeDocument/2006/relationships/hyperlink" Target="https://business.columbia.edu/insights/climate/cki" TargetMode="External"/><Relationship Id="rId3" Type="http://schemas.openxmlformats.org/officeDocument/2006/relationships/tags" Target="../tags/tag656.xml"/><Relationship Id="rId21" Type="http://schemas.openxmlformats.org/officeDocument/2006/relationships/chart" Target="../charts/chart18.xml"/><Relationship Id="rId7" Type="http://schemas.openxmlformats.org/officeDocument/2006/relationships/tags" Target="../tags/tag660.xml"/><Relationship Id="rId12" Type="http://schemas.openxmlformats.org/officeDocument/2006/relationships/tags" Target="../tags/tag665.xml"/><Relationship Id="rId17" Type="http://schemas.openxmlformats.org/officeDocument/2006/relationships/slideLayout" Target="../slideLayouts/slideLayout12.xml"/><Relationship Id="rId25" Type="http://schemas.openxmlformats.org/officeDocument/2006/relationships/hyperlink" Target="https://business.columbia.edu/faculty/people/gernot-wagner" TargetMode="External"/><Relationship Id="rId2" Type="http://schemas.openxmlformats.org/officeDocument/2006/relationships/tags" Target="../tags/tag655.xml"/><Relationship Id="rId16" Type="http://schemas.openxmlformats.org/officeDocument/2006/relationships/tags" Target="../tags/tag669.xml"/><Relationship Id="rId20" Type="http://schemas.openxmlformats.org/officeDocument/2006/relationships/image" Target="../media/image37.emf"/><Relationship Id="rId1" Type="http://schemas.openxmlformats.org/officeDocument/2006/relationships/tags" Target="../tags/tag654.xml"/><Relationship Id="rId6" Type="http://schemas.openxmlformats.org/officeDocument/2006/relationships/tags" Target="../tags/tag659.xml"/><Relationship Id="rId11" Type="http://schemas.openxmlformats.org/officeDocument/2006/relationships/tags" Target="../tags/tag664.xml"/><Relationship Id="rId24" Type="http://schemas.openxmlformats.org/officeDocument/2006/relationships/hyperlink" Target="https://www.transportenvironment.org/articles/uco-unknown-cooking-oil-high-hopes-on-limited-and-suspicious-materials" TargetMode="External"/><Relationship Id="rId5" Type="http://schemas.openxmlformats.org/officeDocument/2006/relationships/tags" Target="../tags/tag658.xml"/><Relationship Id="rId15" Type="http://schemas.openxmlformats.org/officeDocument/2006/relationships/tags" Target="../tags/tag668.xml"/><Relationship Id="rId23" Type="http://schemas.openxmlformats.org/officeDocument/2006/relationships/hyperlink" Target="https://www.ofimagazine.com/content-images/news/HVO2.pdf" TargetMode="External"/><Relationship Id="rId10" Type="http://schemas.openxmlformats.org/officeDocument/2006/relationships/tags" Target="../tags/tag663.xml"/><Relationship Id="rId19" Type="http://schemas.openxmlformats.org/officeDocument/2006/relationships/oleObject" Target="../embeddings/oleObject30.bin"/><Relationship Id="rId4" Type="http://schemas.openxmlformats.org/officeDocument/2006/relationships/tags" Target="../tags/tag657.xml"/><Relationship Id="rId9" Type="http://schemas.openxmlformats.org/officeDocument/2006/relationships/tags" Target="../tags/tag662.xml"/><Relationship Id="rId14" Type="http://schemas.openxmlformats.org/officeDocument/2006/relationships/tags" Target="../tags/tag667.xml"/><Relationship Id="rId22" Type="http://schemas.openxmlformats.org/officeDocument/2006/relationships/hyperlink" Target="https://task39.ieabioenergy.com/wp-content/uploads/sites/37/2020/02/Advanced-Biofuels-Potential-for-Cost-Reduction-Final-Draft.pdf" TargetMode="External"/><Relationship Id="rId27" Type="http://schemas.openxmlformats.org/officeDocument/2006/relationships/hyperlink" Target="https://business.columbia.edu/insights/climate/biofuels" TargetMode="Externa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tags" Target="../tags/tag677.xml"/><Relationship Id="rId13" Type="http://schemas.openxmlformats.org/officeDocument/2006/relationships/notesSlide" Target="../notesSlides/notesSlide23.xml"/><Relationship Id="rId18" Type="http://schemas.openxmlformats.org/officeDocument/2006/relationships/hyperlink" Target="https://www.cmegroup.com/education/articles-and-reports/increasing-volatility-drives-increased-opportunities-for-hedging-in-waste-oils.html" TargetMode="External"/><Relationship Id="rId3" Type="http://schemas.openxmlformats.org/officeDocument/2006/relationships/tags" Target="../tags/tag672.xml"/><Relationship Id="rId21" Type="http://schemas.openxmlformats.org/officeDocument/2006/relationships/hyperlink" Target="https://www.transportenvironment.org/articles/european-and-us-used-cooking-oil-demand-increasingly-unsustainable-analysis" TargetMode="External"/><Relationship Id="rId7" Type="http://schemas.openxmlformats.org/officeDocument/2006/relationships/tags" Target="../tags/tag676.xml"/><Relationship Id="rId12" Type="http://schemas.openxmlformats.org/officeDocument/2006/relationships/slideLayout" Target="../slideLayouts/slideLayout12.xml"/><Relationship Id="rId17" Type="http://schemas.openxmlformats.org/officeDocument/2006/relationships/hyperlink" Target="https://www.macrotrends.net/2516/wti-crude-oil-prices-10-year-daily-chart" TargetMode="External"/><Relationship Id="rId25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671.xml"/><Relationship Id="rId16" Type="http://schemas.openxmlformats.org/officeDocument/2006/relationships/chart" Target="../charts/chart19.xml"/><Relationship Id="rId20" Type="http://schemas.openxmlformats.org/officeDocument/2006/relationships/hyperlink" Target="https://fred.stlouisfed.org/series/PPOILUSDM" TargetMode="External"/><Relationship Id="rId1" Type="http://schemas.openxmlformats.org/officeDocument/2006/relationships/tags" Target="../tags/tag670.xml"/><Relationship Id="rId6" Type="http://schemas.openxmlformats.org/officeDocument/2006/relationships/tags" Target="../tags/tag675.xml"/><Relationship Id="rId11" Type="http://schemas.openxmlformats.org/officeDocument/2006/relationships/tags" Target="../tags/tag680.xml"/><Relationship Id="rId24" Type="http://schemas.openxmlformats.org/officeDocument/2006/relationships/hyperlink" Target="https://business.columbia.edu/insights/climate/cki" TargetMode="External"/><Relationship Id="rId5" Type="http://schemas.openxmlformats.org/officeDocument/2006/relationships/tags" Target="../tags/tag674.xml"/><Relationship Id="rId15" Type="http://schemas.openxmlformats.org/officeDocument/2006/relationships/image" Target="../media/image38.emf"/><Relationship Id="rId23" Type="http://schemas.openxmlformats.org/officeDocument/2006/relationships/hyperlink" Target="https://business.columbia.edu/faculty/people/gernot-wagner" TargetMode="External"/><Relationship Id="rId10" Type="http://schemas.openxmlformats.org/officeDocument/2006/relationships/tags" Target="../tags/tag679.xml"/><Relationship Id="rId19" Type="http://schemas.openxmlformats.org/officeDocument/2006/relationships/hyperlink" Target="https://www.tridge.com/intelligences/beef-tallow/price" TargetMode="External"/><Relationship Id="rId4" Type="http://schemas.openxmlformats.org/officeDocument/2006/relationships/tags" Target="../tags/tag673.xml"/><Relationship Id="rId9" Type="http://schemas.openxmlformats.org/officeDocument/2006/relationships/tags" Target="../tags/tag678.xml"/><Relationship Id="rId14" Type="http://schemas.openxmlformats.org/officeDocument/2006/relationships/oleObject" Target="../embeddings/oleObject31.bin"/><Relationship Id="rId22" Type="http://schemas.openxmlformats.org/officeDocument/2006/relationships/hyperlink" Target="https://www.abc.net.au/news/rural/2024-02-04/tallow-exports-have-exceeded-one-billion-dollars/103408312" TargetMode="Externa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13" Type="http://schemas.openxmlformats.org/officeDocument/2006/relationships/hyperlink" Target="https://doi.org/10.1016/j.rser.2017.04.072" TargetMode="External"/><Relationship Id="rId3" Type="http://schemas.openxmlformats.org/officeDocument/2006/relationships/tags" Target="../tags/tag17.xml"/><Relationship Id="rId7" Type="http://schemas.openxmlformats.org/officeDocument/2006/relationships/oleObject" Target="../embeddings/oleObject5.bin"/><Relationship Id="rId12" Type="http://schemas.openxmlformats.org/officeDocument/2006/relationships/hyperlink" Target="https://doi.org/10.1016/B978-0-444-63289-0.00001-6" TargetMode="External"/><Relationship Id="rId2" Type="http://schemas.openxmlformats.org/officeDocument/2006/relationships/tags" Target="../tags/tag16.xml"/><Relationship Id="rId16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15.xml"/><Relationship Id="rId6" Type="http://schemas.openxmlformats.org/officeDocument/2006/relationships/notesSlide" Target="../notesSlides/notesSlide2.xml"/><Relationship Id="rId11" Type="http://schemas.openxmlformats.org/officeDocument/2006/relationships/hyperlink" Target="https://www.eia.gov/energyexplained/biofuels/" TargetMode="External"/><Relationship Id="rId5" Type="http://schemas.openxmlformats.org/officeDocument/2006/relationships/slideLayout" Target="../slideLayouts/slideLayout1.xml"/><Relationship Id="rId15" Type="http://schemas.openxmlformats.org/officeDocument/2006/relationships/hyperlink" Target="https://business.columbia.edu/insights/climate/cki" TargetMode="External"/><Relationship Id="rId10" Type="http://schemas.openxmlformats.org/officeDocument/2006/relationships/hyperlink" Target="https://www.energy.gov/eere/bioenergy/biofuel-basics" TargetMode="External"/><Relationship Id="rId4" Type="http://schemas.openxmlformats.org/officeDocument/2006/relationships/tags" Target="../tags/tag18.xml"/><Relationship Id="rId9" Type="http://schemas.openxmlformats.org/officeDocument/2006/relationships/image" Target="../media/image10.jpeg"/><Relationship Id="rId14" Type="http://schemas.openxmlformats.org/officeDocument/2006/relationships/hyperlink" Target="https://business.columbia.edu/faculty/people/gernot-wagner" TargetMode="External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tags" Target="../tags/tag693.xml"/><Relationship Id="rId18" Type="http://schemas.openxmlformats.org/officeDocument/2006/relationships/tags" Target="../tags/tag698.xml"/><Relationship Id="rId26" Type="http://schemas.openxmlformats.org/officeDocument/2006/relationships/tags" Target="../tags/tag706.xml"/><Relationship Id="rId3" Type="http://schemas.openxmlformats.org/officeDocument/2006/relationships/tags" Target="../tags/tag683.xml"/><Relationship Id="rId21" Type="http://schemas.openxmlformats.org/officeDocument/2006/relationships/tags" Target="../tags/tag701.xml"/><Relationship Id="rId34" Type="http://schemas.openxmlformats.org/officeDocument/2006/relationships/hyperlink" Target="https://business.columbia.edu/insights/climate/cki" TargetMode="External"/><Relationship Id="rId7" Type="http://schemas.openxmlformats.org/officeDocument/2006/relationships/tags" Target="../tags/tag687.xml"/><Relationship Id="rId12" Type="http://schemas.openxmlformats.org/officeDocument/2006/relationships/tags" Target="../tags/tag692.xml"/><Relationship Id="rId17" Type="http://schemas.openxmlformats.org/officeDocument/2006/relationships/tags" Target="../tags/tag697.xml"/><Relationship Id="rId25" Type="http://schemas.openxmlformats.org/officeDocument/2006/relationships/tags" Target="../tags/tag705.xml"/><Relationship Id="rId33" Type="http://schemas.openxmlformats.org/officeDocument/2006/relationships/hyperlink" Target="https://business.columbia.edu/faculty/people/gernot-wagner" TargetMode="External"/><Relationship Id="rId2" Type="http://schemas.openxmlformats.org/officeDocument/2006/relationships/tags" Target="../tags/tag682.xml"/><Relationship Id="rId16" Type="http://schemas.openxmlformats.org/officeDocument/2006/relationships/tags" Target="../tags/tag696.xml"/><Relationship Id="rId20" Type="http://schemas.openxmlformats.org/officeDocument/2006/relationships/tags" Target="../tags/tag700.xml"/><Relationship Id="rId29" Type="http://schemas.openxmlformats.org/officeDocument/2006/relationships/notesSlide" Target="../notesSlides/notesSlide24.xml"/><Relationship Id="rId1" Type="http://schemas.openxmlformats.org/officeDocument/2006/relationships/tags" Target="../tags/tag681.xml"/><Relationship Id="rId6" Type="http://schemas.openxmlformats.org/officeDocument/2006/relationships/tags" Target="../tags/tag686.xml"/><Relationship Id="rId11" Type="http://schemas.openxmlformats.org/officeDocument/2006/relationships/tags" Target="../tags/tag691.xml"/><Relationship Id="rId24" Type="http://schemas.openxmlformats.org/officeDocument/2006/relationships/tags" Target="../tags/tag704.xml"/><Relationship Id="rId32" Type="http://schemas.openxmlformats.org/officeDocument/2006/relationships/hyperlink" Target="https://www.icao.int/sites/default/files/environmental-protection/Documents/ICAO-SAF-short-term-projections-methodology-and-results.pdf" TargetMode="External"/><Relationship Id="rId5" Type="http://schemas.openxmlformats.org/officeDocument/2006/relationships/tags" Target="../tags/tag685.xml"/><Relationship Id="rId15" Type="http://schemas.openxmlformats.org/officeDocument/2006/relationships/tags" Target="../tags/tag695.xml"/><Relationship Id="rId23" Type="http://schemas.openxmlformats.org/officeDocument/2006/relationships/tags" Target="../tags/tag703.xml"/><Relationship Id="rId28" Type="http://schemas.openxmlformats.org/officeDocument/2006/relationships/slideLayout" Target="../slideLayouts/slideLayout12.xml"/><Relationship Id="rId36" Type="http://schemas.openxmlformats.org/officeDocument/2006/relationships/chart" Target="../charts/chart20.xml"/><Relationship Id="rId10" Type="http://schemas.openxmlformats.org/officeDocument/2006/relationships/tags" Target="../tags/tag690.xml"/><Relationship Id="rId19" Type="http://schemas.openxmlformats.org/officeDocument/2006/relationships/tags" Target="../tags/tag699.xml"/><Relationship Id="rId31" Type="http://schemas.openxmlformats.org/officeDocument/2006/relationships/image" Target="../media/image33.emf"/><Relationship Id="rId4" Type="http://schemas.openxmlformats.org/officeDocument/2006/relationships/tags" Target="../tags/tag684.xml"/><Relationship Id="rId9" Type="http://schemas.openxmlformats.org/officeDocument/2006/relationships/tags" Target="../tags/tag689.xml"/><Relationship Id="rId14" Type="http://schemas.openxmlformats.org/officeDocument/2006/relationships/tags" Target="../tags/tag694.xml"/><Relationship Id="rId22" Type="http://schemas.openxmlformats.org/officeDocument/2006/relationships/tags" Target="../tags/tag702.xml"/><Relationship Id="rId27" Type="http://schemas.openxmlformats.org/officeDocument/2006/relationships/tags" Target="../tags/tag707.xml"/><Relationship Id="rId30" Type="http://schemas.openxmlformats.org/officeDocument/2006/relationships/oleObject" Target="../embeddings/oleObject32.bin"/><Relationship Id="rId35" Type="http://schemas.openxmlformats.org/officeDocument/2006/relationships/hyperlink" Target="https://business.columbia.edu/insights/climate/biofuels" TargetMode="External"/><Relationship Id="rId8" Type="http://schemas.openxmlformats.org/officeDocument/2006/relationships/tags" Target="../tags/tag688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emf"/><Relationship Id="rId13" Type="http://schemas.openxmlformats.org/officeDocument/2006/relationships/hyperlink" Target="https://business.columbia.edu/insights/climate/biofuels" TargetMode="External"/><Relationship Id="rId18" Type="http://schemas.openxmlformats.org/officeDocument/2006/relationships/image" Target="../media/image25.png"/><Relationship Id="rId3" Type="http://schemas.openxmlformats.org/officeDocument/2006/relationships/tags" Target="../tags/tag710.xml"/><Relationship Id="rId21" Type="http://schemas.openxmlformats.org/officeDocument/2006/relationships/image" Target="../media/image40.svg"/><Relationship Id="rId7" Type="http://schemas.openxmlformats.org/officeDocument/2006/relationships/oleObject" Target="../embeddings/oleObject33.bin"/><Relationship Id="rId12" Type="http://schemas.openxmlformats.org/officeDocument/2006/relationships/hyperlink" Target="https://www.iata.org/contentassets/d13875e9ed784f75bac90f000760e998/saf-handbook.pdf" TargetMode="External"/><Relationship Id="rId17" Type="http://schemas.openxmlformats.org/officeDocument/2006/relationships/image" Target="../media/image24.svg"/><Relationship Id="rId2" Type="http://schemas.openxmlformats.org/officeDocument/2006/relationships/tags" Target="../tags/tag709.xml"/><Relationship Id="rId16" Type="http://schemas.openxmlformats.org/officeDocument/2006/relationships/image" Target="../media/image23.png"/><Relationship Id="rId20" Type="http://schemas.openxmlformats.org/officeDocument/2006/relationships/image" Target="../media/image39.png"/><Relationship Id="rId1" Type="http://schemas.openxmlformats.org/officeDocument/2006/relationships/tags" Target="../tags/tag708.xml"/><Relationship Id="rId6" Type="http://schemas.openxmlformats.org/officeDocument/2006/relationships/notesSlide" Target="../notesSlides/notesSlide25.xml"/><Relationship Id="rId11" Type="http://schemas.openxmlformats.org/officeDocument/2006/relationships/hyperlink" Target="https://theicct.org/wp-content/uploads/2024/11/ID-225-%E2%80%93-SAF-scorecard-fact-sheet_final.pdf" TargetMode="External"/><Relationship Id="rId5" Type="http://schemas.openxmlformats.org/officeDocument/2006/relationships/slideLayout" Target="../slideLayouts/slideLayout12.xml"/><Relationship Id="rId15" Type="http://schemas.openxmlformats.org/officeDocument/2006/relationships/image" Target="../media/image22.svg"/><Relationship Id="rId23" Type="http://schemas.openxmlformats.org/officeDocument/2006/relationships/image" Target="../media/image42.svg"/><Relationship Id="rId10" Type="http://schemas.openxmlformats.org/officeDocument/2006/relationships/hyperlink" Target="https://www.iea.org/reports/renewables-2023/transport-biofuels" TargetMode="External"/><Relationship Id="rId19" Type="http://schemas.openxmlformats.org/officeDocument/2006/relationships/image" Target="../media/image26.svg"/><Relationship Id="rId4" Type="http://schemas.openxmlformats.org/officeDocument/2006/relationships/tags" Target="../tags/tag711.xml"/><Relationship Id="rId9" Type="http://schemas.openxmlformats.org/officeDocument/2006/relationships/hyperlink" Target="https://www.iea.org/reports/net-zero-roadmap-a-global-pathway-to-keep-the-15-0c-goal-in-reach" TargetMode="External"/><Relationship Id="rId14" Type="http://schemas.openxmlformats.org/officeDocument/2006/relationships/image" Target="../media/image21.png"/><Relationship Id="rId22" Type="http://schemas.openxmlformats.org/officeDocument/2006/relationships/image" Target="../media/image41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tags" Target="../tags/tag724.xml"/><Relationship Id="rId18" Type="http://schemas.openxmlformats.org/officeDocument/2006/relationships/tags" Target="../tags/tag729.xml"/><Relationship Id="rId26" Type="http://schemas.openxmlformats.org/officeDocument/2006/relationships/tags" Target="../tags/tag737.xml"/><Relationship Id="rId39" Type="http://schemas.openxmlformats.org/officeDocument/2006/relationships/hyperlink" Target="https://doi.org/10.1186/s13068-016-0545-7" TargetMode="External"/><Relationship Id="rId21" Type="http://schemas.openxmlformats.org/officeDocument/2006/relationships/tags" Target="../tags/tag732.xml"/><Relationship Id="rId34" Type="http://schemas.openxmlformats.org/officeDocument/2006/relationships/hyperlink" Target="https://theicct.org/wp-content/uploads/2024/11/ID-225-%E2%80%93-SAF-scorecard-fact-sheet_final.pdf" TargetMode="External"/><Relationship Id="rId42" Type="http://schemas.openxmlformats.org/officeDocument/2006/relationships/hyperlink" Target="https://business.columbia.edu/insights/climate/biofuels" TargetMode="External"/><Relationship Id="rId7" Type="http://schemas.openxmlformats.org/officeDocument/2006/relationships/tags" Target="../tags/tag718.xml"/><Relationship Id="rId2" Type="http://schemas.openxmlformats.org/officeDocument/2006/relationships/tags" Target="../tags/tag713.xml"/><Relationship Id="rId16" Type="http://schemas.openxmlformats.org/officeDocument/2006/relationships/tags" Target="../tags/tag727.xml"/><Relationship Id="rId20" Type="http://schemas.openxmlformats.org/officeDocument/2006/relationships/tags" Target="../tags/tag731.xml"/><Relationship Id="rId29" Type="http://schemas.openxmlformats.org/officeDocument/2006/relationships/tags" Target="../tags/tag740.xml"/><Relationship Id="rId41" Type="http://schemas.openxmlformats.org/officeDocument/2006/relationships/hyperlink" Target="https://business.columbia.edu/insights/climate/cki" TargetMode="External"/><Relationship Id="rId1" Type="http://schemas.openxmlformats.org/officeDocument/2006/relationships/tags" Target="../tags/tag712.xml"/><Relationship Id="rId6" Type="http://schemas.openxmlformats.org/officeDocument/2006/relationships/tags" Target="../tags/tag717.xml"/><Relationship Id="rId11" Type="http://schemas.openxmlformats.org/officeDocument/2006/relationships/tags" Target="../tags/tag722.xml"/><Relationship Id="rId24" Type="http://schemas.openxmlformats.org/officeDocument/2006/relationships/tags" Target="../tags/tag735.xml"/><Relationship Id="rId32" Type="http://schemas.openxmlformats.org/officeDocument/2006/relationships/oleObject" Target="../embeddings/oleObject34.bin"/><Relationship Id="rId37" Type="http://schemas.openxmlformats.org/officeDocument/2006/relationships/hyperlink" Target="https://www.greenairnews.com/?p=2460" TargetMode="External"/><Relationship Id="rId40" Type="http://schemas.openxmlformats.org/officeDocument/2006/relationships/hyperlink" Target="https://business.columbia.edu/faculty/people/gernot-wagner" TargetMode="External"/><Relationship Id="rId5" Type="http://schemas.openxmlformats.org/officeDocument/2006/relationships/tags" Target="../tags/tag716.xml"/><Relationship Id="rId15" Type="http://schemas.openxmlformats.org/officeDocument/2006/relationships/tags" Target="../tags/tag726.xml"/><Relationship Id="rId23" Type="http://schemas.openxmlformats.org/officeDocument/2006/relationships/tags" Target="../tags/tag734.xml"/><Relationship Id="rId28" Type="http://schemas.openxmlformats.org/officeDocument/2006/relationships/tags" Target="../tags/tag739.xml"/><Relationship Id="rId36" Type="http://schemas.openxmlformats.org/officeDocument/2006/relationships/hyperlink" Target="https://www.sciencedirect.com/science/article/pii/S2452223624000804" TargetMode="External"/><Relationship Id="rId10" Type="http://schemas.openxmlformats.org/officeDocument/2006/relationships/tags" Target="../tags/tag721.xml"/><Relationship Id="rId19" Type="http://schemas.openxmlformats.org/officeDocument/2006/relationships/tags" Target="../tags/tag730.xml"/><Relationship Id="rId31" Type="http://schemas.openxmlformats.org/officeDocument/2006/relationships/notesSlide" Target="../notesSlides/notesSlide26.xml"/><Relationship Id="rId44" Type="http://schemas.openxmlformats.org/officeDocument/2006/relationships/chart" Target="../charts/chart22.xml"/><Relationship Id="rId4" Type="http://schemas.openxmlformats.org/officeDocument/2006/relationships/tags" Target="../tags/tag715.xml"/><Relationship Id="rId9" Type="http://schemas.openxmlformats.org/officeDocument/2006/relationships/tags" Target="../tags/tag720.xml"/><Relationship Id="rId14" Type="http://schemas.openxmlformats.org/officeDocument/2006/relationships/tags" Target="../tags/tag725.xml"/><Relationship Id="rId22" Type="http://schemas.openxmlformats.org/officeDocument/2006/relationships/tags" Target="../tags/tag733.xml"/><Relationship Id="rId27" Type="http://schemas.openxmlformats.org/officeDocument/2006/relationships/tags" Target="../tags/tag738.xml"/><Relationship Id="rId30" Type="http://schemas.openxmlformats.org/officeDocument/2006/relationships/slideLayout" Target="../slideLayouts/slideLayout12.xml"/><Relationship Id="rId35" Type="http://schemas.openxmlformats.org/officeDocument/2006/relationships/hyperlink" Target="https://fred.stlouisfed.org/series/DJFUELUSGULF" TargetMode="External"/><Relationship Id="rId43" Type="http://schemas.openxmlformats.org/officeDocument/2006/relationships/chart" Target="../charts/chart21.xml"/><Relationship Id="rId8" Type="http://schemas.openxmlformats.org/officeDocument/2006/relationships/tags" Target="../tags/tag719.xml"/><Relationship Id="rId3" Type="http://schemas.openxmlformats.org/officeDocument/2006/relationships/tags" Target="../tags/tag714.xml"/><Relationship Id="rId12" Type="http://schemas.openxmlformats.org/officeDocument/2006/relationships/tags" Target="../tags/tag723.xml"/><Relationship Id="rId17" Type="http://schemas.openxmlformats.org/officeDocument/2006/relationships/tags" Target="../tags/tag728.xml"/><Relationship Id="rId25" Type="http://schemas.openxmlformats.org/officeDocument/2006/relationships/tags" Target="../tags/tag736.xml"/><Relationship Id="rId33" Type="http://schemas.openxmlformats.org/officeDocument/2006/relationships/image" Target="../media/image15.emf"/><Relationship Id="rId38" Type="http://schemas.openxmlformats.org/officeDocument/2006/relationships/hyperlink" Target="https://www.sciencedirect.com/science/article/pii/S2772656824000757#bib0024" TargetMode="Externa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tags" Target="../tags/tag748.xml"/><Relationship Id="rId13" Type="http://schemas.openxmlformats.org/officeDocument/2006/relationships/oleObject" Target="../embeddings/oleObject35.bin"/><Relationship Id="rId18" Type="http://schemas.openxmlformats.org/officeDocument/2006/relationships/hyperlink" Target="https://www.eia.gov/todayinenergy/detail.php?id=62504" TargetMode="External"/><Relationship Id="rId26" Type="http://schemas.openxmlformats.org/officeDocument/2006/relationships/hyperlink" Target="https://business.columbia.edu/insights/climate/biofuels" TargetMode="External"/><Relationship Id="rId3" Type="http://schemas.openxmlformats.org/officeDocument/2006/relationships/tags" Target="../tags/tag743.xml"/><Relationship Id="rId21" Type="http://schemas.openxmlformats.org/officeDocument/2006/relationships/hyperlink" Target="https://www.repsol.com/en/press-room/press-releases/2024/repsol-begins-large-scale-production-of-renewable-fuels-in-cartagena-the-first-plant-of-its-kind-in-the-iberian-peninsula/index.cshtml" TargetMode="External"/><Relationship Id="rId7" Type="http://schemas.openxmlformats.org/officeDocument/2006/relationships/tags" Target="../tags/tag747.xml"/><Relationship Id="rId12" Type="http://schemas.openxmlformats.org/officeDocument/2006/relationships/notesSlide" Target="../notesSlides/notesSlide27.xml"/><Relationship Id="rId17" Type="http://schemas.openxmlformats.org/officeDocument/2006/relationships/hyperlink" Target="https://www.neste.com/news/neste-started-producing-sustainable-aviation-fuel-saf-at-its-renewables-refinery-in-rotterdam-the-netherlands" TargetMode="External"/><Relationship Id="rId25" Type="http://schemas.openxmlformats.org/officeDocument/2006/relationships/hyperlink" Target="https://business.columbia.edu/insights/climate/cki" TargetMode="External"/><Relationship Id="rId2" Type="http://schemas.openxmlformats.org/officeDocument/2006/relationships/tags" Target="../tags/tag742.xml"/><Relationship Id="rId16" Type="http://schemas.openxmlformats.org/officeDocument/2006/relationships/hyperlink" Target="https://www.ifpenergiesnouvelles.com/article/biofuels-dashboard-2023#:~:text=**Class%20II%3A%20HEFA%2DSPK,in%20Singapore%20and%20Porvoo%2C%20Finland" TargetMode="External"/><Relationship Id="rId20" Type="http://schemas.openxmlformats.org/officeDocument/2006/relationships/hyperlink" Target="https://www.greenairnews.com/?p=5985" TargetMode="External"/><Relationship Id="rId29" Type="http://schemas.openxmlformats.org/officeDocument/2006/relationships/image" Target="../media/image44.svg"/><Relationship Id="rId1" Type="http://schemas.openxmlformats.org/officeDocument/2006/relationships/tags" Target="../tags/tag741.xml"/><Relationship Id="rId6" Type="http://schemas.openxmlformats.org/officeDocument/2006/relationships/tags" Target="../tags/tag746.xml"/><Relationship Id="rId11" Type="http://schemas.openxmlformats.org/officeDocument/2006/relationships/slideLayout" Target="../slideLayouts/slideLayout13.xml"/><Relationship Id="rId24" Type="http://schemas.openxmlformats.org/officeDocument/2006/relationships/hyperlink" Target="https://business.columbia.edu/faculty/people/gernot-wagner" TargetMode="External"/><Relationship Id="rId5" Type="http://schemas.openxmlformats.org/officeDocument/2006/relationships/tags" Target="../tags/tag745.xml"/><Relationship Id="rId15" Type="http://schemas.openxmlformats.org/officeDocument/2006/relationships/hyperlink" Target="https://www.ofimagazine.com/content-images/news/Sustainable-aviation-fuel-Nov.Dec-2022.pdf" TargetMode="External"/><Relationship Id="rId23" Type="http://schemas.openxmlformats.org/officeDocument/2006/relationships/hyperlink" Target="https://www.transparencymarketresearch.com/hydroprocessed-esters-and-fatty-acids-market.html#:~:text=Who%20are%20the%20prominent%20hydroprocessed,2.6.2." TargetMode="External"/><Relationship Id="rId28" Type="http://schemas.openxmlformats.org/officeDocument/2006/relationships/image" Target="../media/image43.png"/><Relationship Id="rId10" Type="http://schemas.openxmlformats.org/officeDocument/2006/relationships/tags" Target="../tags/tag750.xml"/><Relationship Id="rId19" Type="http://schemas.openxmlformats.org/officeDocument/2006/relationships/hyperlink" Target="https://www.eni.com/en-IT/actions/global-activities/Italy/gela.html" TargetMode="External"/><Relationship Id="rId4" Type="http://schemas.openxmlformats.org/officeDocument/2006/relationships/tags" Target="../tags/tag744.xml"/><Relationship Id="rId9" Type="http://schemas.openxmlformats.org/officeDocument/2006/relationships/tags" Target="../tags/tag749.xml"/><Relationship Id="rId14" Type="http://schemas.openxmlformats.org/officeDocument/2006/relationships/image" Target="../media/image34.emf"/><Relationship Id="rId22" Type="http://schemas.openxmlformats.org/officeDocument/2006/relationships/hyperlink" Target="https://panamericanfinance.com/insights/energy-transition/global-saf-report-2024/supply-and-development-pipeline-saf24/" TargetMode="External"/><Relationship Id="rId27" Type="http://schemas.openxmlformats.org/officeDocument/2006/relationships/hyperlink" Target="https://www.ieabioenergy.com/installations/" TargetMode="External"/><Relationship Id="rId30" Type="http://schemas.openxmlformats.org/officeDocument/2006/relationships/chart" Target="../charts/chart23.xml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tags" Target="../tags/tag763.xml"/><Relationship Id="rId18" Type="http://schemas.openxmlformats.org/officeDocument/2006/relationships/tags" Target="../tags/tag768.xml"/><Relationship Id="rId26" Type="http://schemas.openxmlformats.org/officeDocument/2006/relationships/hyperlink" Target="https://www.iata.org/en/programs/sustainability/roadmaps/" TargetMode="External"/><Relationship Id="rId3" Type="http://schemas.openxmlformats.org/officeDocument/2006/relationships/tags" Target="../tags/tag753.xml"/><Relationship Id="rId21" Type="http://schemas.openxmlformats.org/officeDocument/2006/relationships/notesSlide" Target="../notesSlides/notesSlide28.xml"/><Relationship Id="rId34" Type="http://schemas.openxmlformats.org/officeDocument/2006/relationships/hyperlink" Target="https://business.columbia.edu/insights/climate/cki" TargetMode="External"/><Relationship Id="rId7" Type="http://schemas.openxmlformats.org/officeDocument/2006/relationships/tags" Target="../tags/tag757.xml"/><Relationship Id="rId12" Type="http://schemas.openxmlformats.org/officeDocument/2006/relationships/tags" Target="../tags/tag762.xml"/><Relationship Id="rId17" Type="http://schemas.openxmlformats.org/officeDocument/2006/relationships/tags" Target="../tags/tag767.xml"/><Relationship Id="rId25" Type="http://schemas.openxmlformats.org/officeDocument/2006/relationships/chart" Target="../charts/chart25.xml"/><Relationship Id="rId33" Type="http://schemas.openxmlformats.org/officeDocument/2006/relationships/hyperlink" Target="https://business.columbia.edu/faculty/people/gernot-wagner" TargetMode="External"/><Relationship Id="rId2" Type="http://schemas.openxmlformats.org/officeDocument/2006/relationships/tags" Target="../tags/tag752.xml"/><Relationship Id="rId16" Type="http://schemas.openxmlformats.org/officeDocument/2006/relationships/tags" Target="../tags/tag766.xml"/><Relationship Id="rId20" Type="http://schemas.openxmlformats.org/officeDocument/2006/relationships/slideLayout" Target="../slideLayouts/slideLayout12.xml"/><Relationship Id="rId29" Type="http://schemas.openxmlformats.org/officeDocument/2006/relationships/hyperlink" Target="https://rmi.org/unraveling-willingness-to-pay-for-sustainable-aviation-fuel/" TargetMode="External"/><Relationship Id="rId1" Type="http://schemas.openxmlformats.org/officeDocument/2006/relationships/tags" Target="../tags/tag751.xml"/><Relationship Id="rId6" Type="http://schemas.openxmlformats.org/officeDocument/2006/relationships/tags" Target="../tags/tag756.xml"/><Relationship Id="rId11" Type="http://schemas.openxmlformats.org/officeDocument/2006/relationships/tags" Target="../tags/tag761.xml"/><Relationship Id="rId24" Type="http://schemas.openxmlformats.org/officeDocument/2006/relationships/chart" Target="../charts/chart24.xml"/><Relationship Id="rId32" Type="http://schemas.openxmlformats.org/officeDocument/2006/relationships/hyperlink" Target="https://theicct.org/unpacking-the-role-of-sustainable-aviation-fuels/" TargetMode="External"/><Relationship Id="rId5" Type="http://schemas.openxmlformats.org/officeDocument/2006/relationships/tags" Target="../tags/tag755.xml"/><Relationship Id="rId15" Type="http://schemas.openxmlformats.org/officeDocument/2006/relationships/tags" Target="../tags/tag765.xml"/><Relationship Id="rId23" Type="http://schemas.openxmlformats.org/officeDocument/2006/relationships/image" Target="../media/image15.emf"/><Relationship Id="rId28" Type="http://schemas.openxmlformats.org/officeDocument/2006/relationships/hyperlink" Target="https://www.iata.org/en/iata-repository/pressroom/fact-sheets/fact-sheet-sustainable-aviation-fuels/" TargetMode="External"/><Relationship Id="rId10" Type="http://schemas.openxmlformats.org/officeDocument/2006/relationships/tags" Target="../tags/tag760.xml"/><Relationship Id="rId19" Type="http://schemas.openxmlformats.org/officeDocument/2006/relationships/tags" Target="../tags/tag769.xml"/><Relationship Id="rId31" Type="http://schemas.openxmlformats.org/officeDocument/2006/relationships/hyperlink" Target="https://www.icao.int/icao-environmental-report-2022" TargetMode="External"/><Relationship Id="rId4" Type="http://schemas.openxmlformats.org/officeDocument/2006/relationships/tags" Target="../tags/tag754.xml"/><Relationship Id="rId9" Type="http://schemas.openxmlformats.org/officeDocument/2006/relationships/tags" Target="../tags/tag759.xml"/><Relationship Id="rId14" Type="http://schemas.openxmlformats.org/officeDocument/2006/relationships/tags" Target="../tags/tag764.xml"/><Relationship Id="rId22" Type="http://schemas.openxmlformats.org/officeDocument/2006/relationships/oleObject" Target="../embeddings/oleObject36.bin"/><Relationship Id="rId27" Type="http://schemas.openxmlformats.org/officeDocument/2006/relationships/hyperlink" Target="AfmBOoph0_89_zhB401SHNE6t1GZcjGBqr4VeWcqealOQVHOSru41YSk" TargetMode="External"/><Relationship Id="rId30" Type="http://schemas.openxmlformats.org/officeDocument/2006/relationships/hyperlink" Target="https://rhg.com/research/sustainable-aviation-fuels/" TargetMode="External"/><Relationship Id="rId35" Type="http://schemas.openxmlformats.org/officeDocument/2006/relationships/hyperlink" Target="https://business.columbia.edu/insights/climate/biofuels" TargetMode="External"/><Relationship Id="rId8" Type="http://schemas.openxmlformats.org/officeDocument/2006/relationships/tags" Target="../tags/tag758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hyperlink" Target="https://matthey.com/products-and-markets/chemicals/fischer-tropsch-technology" TargetMode="External"/><Relationship Id="rId13" Type="http://schemas.openxmlformats.org/officeDocument/2006/relationships/hyperlink" Target="https://business.columbia.edu/insights/climate/cki" TargetMode="External"/><Relationship Id="rId18" Type="http://schemas.openxmlformats.org/officeDocument/2006/relationships/image" Target="../media/image48.png"/><Relationship Id="rId3" Type="http://schemas.openxmlformats.org/officeDocument/2006/relationships/slideLayout" Target="../slideLayouts/slideLayout12.xml"/><Relationship Id="rId7" Type="http://schemas.openxmlformats.org/officeDocument/2006/relationships/hyperlink" Target="https://www.researchnester.com/reports/fischer-tropsch-synthetic-paraffinic-kerosene-market/5777" TargetMode="External"/><Relationship Id="rId12" Type="http://schemas.openxmlformats.org/officeDocument/2006/relationships/hyperlink" Target="https://business.columbia.edu/faculty/people/gernot-wagner" TargetMode="External"/><Relationship Id="rId17" Type="http://schemas.openxmlformats.org/officeDocument/2006/relationships/image" Target="../media/image47.png"/><Relationship Id="rId2" Type="http://schemas.openxmlformats.org/officeDocument/2006/relationships/tags" Target="../tags/tag771.xml"/><Relationship Id="rId16" Type="http://schemas.openxmlformats.org/officeDocument/2006/relationships/image" Target="../media/image46.png"/><Relationship Id="rId1" Type="http://schemas.openxmlformats.org/officeDocument/2006/relationships/tags" Target="../tags/tag770.xml"/><Relationship Id="rId6" Type="http://schemas.openxmlformats.org/officeDocument/2006/relationships/image" Target="../media/image34.emf"/><Relationship Id="rId11" Type="http://schemas.openxmlformats.org/officeDocument/2006/relationships/hyperlink" Target="https://new.etipbioenergy.eu/wp-content/uploads/2024/08/ETIP_B_Factsheet_FT_R1.pdf" TargetMode="External"/><Relationship Id="rId5" Type="http://schemas.openxmlformats.org/officeDocument/2006/relationships/oleObject" Target="../embeddings/oleObject37.bin"/><Relationship Id="rId15" Type="http://schemas.openxmlformats.org/officeDocument/2006/relationships/image" Target="../media/image45.png"/><Relationship Id="rId10" Type="http://schemas.openxmlformats.org/officeDocument/2006/relationships/hyperlink" Target="https://new.etipbioenergy.eu/wp-content/uploads/2024/08/ETIP_B_Factsheet_BtL_2021.pdf" TargetMode="External"/><Relationship Id="rId4" Type="http://schemas.openxmlformats.org/officeDocument/2006/relationships/notesSlide" Target="../notesSlides/notesSlide29.xml"/><Relationship Id="rId9" Type="http://schemas.openxmlformats.org/officeDocument/2006/relationships/hyperlink" Target="https://www.ieabioenergy.com/installations/" TargetMode="External"/><Relationship Id="rId14" Type="http://schemas.openxmlformats.org/officeDocument/2006/relationships/hyperlink" Target="https://business.columbia.edu/insights/climate/biofuels" TargetMode="Externa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13" Type="http://schemas.openxmlformats.org/officeDocument/2006/relationships/hyperlink" Target="https://business.columbia.edu/insights/climate/biofuels" TargetMode="External"/><Relationship Id="rId3" Type="http://schemas.openxmlformats.org/officeDocument/2006/relationships/tags" Target="../tags/tag774.xml"/><Relationship Id="rId7" Type="http://schemas.openxmlformats.org/officeDocument/2006/relationships/oleObject" Target="../embeddings/oleObject38.bin"/><Relationship Id="rId12" Type="http://schemas.openxmlformats.org/officeDocument/2006/relationships/hyperlink" Target="https://business.columbia.edu/insights/climate/cki" TargetMode="External"/><Relationship Id="rId2" Type="http://schemas.openxmlformats.org/officeDocument/2006/relationships/tags" Target="../tags/tag773.xml"/><Relationship Id="rId1" Type="http://schemas.openxmlformats.org/officeDocument/2006/relationships/tags" Target="../tags/tag772.xml"/><Relationship Id="rId6" Type="http://schemas.openxmlformats.org/officeDocument/2006/relationships/notesSlide" Target="../notesSlides/notesSlide30.xml"/><Relationship Id="rId11" Type="http://schemas.openxmlformats.org/officeDocument/2006/relationships/hyperlink" Target="https://business.columbia.edu/faculty/people/gernot-wagner" TargetMode="External"/><Relationship Id="rId5" Type="http://schemas.openxmlformats.org/officeDocument/2006/relationships/slideLayout" Target="../slideLayouts/slideLayout1.xml"/><Relationship Id="rId10" Type="http://schemas.openxmlformats.org/officeDocument/2006/relationships/hyperlink" Target="https://matthey.com/products-and-markets/chemicals/fischer-tropsch-technology" TargetMode="External"/><Relationship Id="rId4" Type="http://schemas.openxmlformats.org/officeDocument/2006/relationships/tags" Target="../tags/tag775.xml"/><Relationship Id="rId9" Type="http://schemas.openxmlformats.org/officeDocument/2006/relationships/hyperlink" Target="https://www.prnewswire.com/news-releases/johnson-matthey-and-bp-technology-chosen-for-the-worlds-largest-fischer-tropsch-saf-production-plant-302112022.html" TargetMode="External"/><Relationship Id="rId14" Type="http://schemas.openxmlformats.org/officeDocument/2006/relationships/image" Target="../media/image49.png"/></Relationships>
</file>

<file path=ppt/slides/_rels/slide37.xml.rels><?xml version="1.0" encoding="UTF-8" standalone="yes"?>
<Relationships xmlns="http://schemas.openxmlformats.org/package/2006/relationships"><Relationship Id="rId13" Type="http://schemas.openxmlformats.org/officeDocument/2006/relationships/tags" Target="../tags/tag788.xml"/><Relationship Id="rId18" Type="http://schemas.openxmlformats.org/officeDocument/2006/relationships/tags" Target="../tags/tag793.xml"/><Relationship Id="rId26" Type="http://schemas.openxmlformats.org/officeDocument/2006/relationships/tags" Target="../tags/tag801.xml"/><Relationship Id="rId39" Type="http://schemas.openxmlformats.org/officeDocument/2006/relationships/chart" Target="../charts/chart26.xml"/><Relationship Id="rId21" Type="http://schemas.openxmlformats.org/officeDocument/2006/relationships/tags" Target="../tags/tag796.xml"/><Relationship Id="rId34" Type="http://schemas.openxmlformats.org/officeDocument/2006/relationships/image" Target="../media/image34.emf"/><Relationship Id="rId7" Type="http://schemas.openxmlformats.org/officeDocument/2006/relationships/tags" Target="../tags/tag782.xml"/><Relationship Id="rId12" Type="http://schemas.openxmlformats.org/officeDocument/2006/relationships/tags" Target="../tags/tag787.xml"/><Relationship Id="rId17" Type="http://schemas.openxmlformats.org/officeDocument/2006/relationships/tags" Target="../tags/tag792.xml"/><Relationship Id="rId25" Type="http://schemas.openxmlformats.org/officeDocument/2006/relationships/tags" Target="../tags/tag800.xml"/><Relationship Id="rId33" Type="http://schemas.openxmlformats.org/officeDocument/2006/relationships/oleObject" Target="../embeddings/oleObject39.bin"/><Relationship Id="rId38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777.xml"/><Relationship Id="rId16" Type="http://schemas.openxmlformats.org/officeDocument/2006/relationships/tags" Target="../tags/tag791.xml"/><Relationship Id="rId20" Type="http://schemas.openxmlformats.org/officeDocument/2006/relationships/tags" Target="../tags/tag795.xml"/><Relationship Id="rId29" Type="http://schemas.openxmlformats.org/officeDocument/2006/relationships/tags" Target="../tags/tag804.xml"/><Relationship Id="rId1" Type="http://schemas.openxmlformats.org/officeDocument/2006/relationships/tags" Target="../tags/tag776.xml"/><Relationship Id="rId6" Type="http://schemas.openxmlformats.org/officeDocument/2006/relationships/tags" Target="../tags/tag781.xml"/><Relationship Id="rId11" Type="http://schemas.openxmlformats.org/officeDocument/2006/relationships/tags" Target="../tags/tag786.xml"/><Relationship Id="rId24" Type="http://schemas.openxmlformats.org/officeDocument/2006/relationships/tags" Target="../tags/tag799.xml"/><Relationship Id="rId32" Type="http://schemas.openxmlformats.org/officeDocument/2006/relationships/notesSlide" Target="../notesSlides/notesSlide31.xml"/><Relationship Id="rId37" Type="http://schemas.openxmlformats.org/officeDocument/2006/relationships/hyperlink" Target="https://business.columbia.edu/insights/climate/cki" TargetMode="External"/><Relationship Id="rId40" Type="http://schemas.openxmlformats.org/officeDocument/2006/relationships/chart" Target="../charts/chart27.xml"/><Relationship Id="rId5" Type="http://schemas.openxmlformats.org/officeDocument/2006/relationships/tags" Target="../tags/tag780.xml"/><Relationship Id="rId15" Type="http://schemas.openxmlformats.org/officeDocument/2006/relationships/tags" Target="../tags/tag790.xml"/><Relationship Id="rId23" Type="http://schemas.openxmlformats.org/officeDocument/2006/relationships/tags" Target="../tags/tag798.xml"/><Relationship Id="rId28" Type="http://schemas.openxmlformats.org/officeDocument/2006/relationships/tags" Target="../tags/tag803.xml"/><Relationship Id="rId36" Type="http://schemas.openxmlformats.org/officeDocument/2006/relationships/hyperlink" Target="https://business.columbia.edu/faculty/people/gernot-wagner" TargetMode="External"/><Relationship Id="rId10" Type="http://schemas.openxmlformats.org/officeDocument/2006/relationships/tags" Target="../tags/tag785.xml"/><Relationship Id="rId19" Type="http://schemas.openxmlformats.org/officeDocument/2006/relationships/tags" Target="../tags/tag794.xml"/><Relationship Id="rId31" Type="http://schemas.openxmlformats.org/officeDocument/2006/relationships/slideLayout" Target="../slideLayouts/slideLayout12.xml"/><Relationship Id="rId4" Type="http://schemas.openxmlformats.org/officeDocument/2006/relationships/tags" Target="../tags/tag779.xml"/><Relationship Id="rId9" Type="http://schemas.openxmlformats.org/officeDocument/2006/relationships/tags" Target="../tags/tag784.xml"/><Relationship Id="rId14" Type="http://schemas.openxmlformats.org/officeDocument/2006/relationships/tags" Target="../tags/tag789.xml"/><Relationship Id="rId22" Type="http://schemas.openxmlformats.org/officeDocument/2006/relationships/tags" Target="../tags/tag797.xml"/><Relationship Id="rId27" Type="http://schemas.openxmlformats.org/officeDocument/2006/relationships/tags" Target="../tags/tag802.xml"/><Relationship Id="rId30" Type="http://schemas.openxmlformats.org/officeDocument/2006/relationships/tags" Target="../tags/tag805.xml"/><Relationship Id="rId35" Type="http://schemas.openxmlformats.org/officeDocument/2006/relationships/hyperlink" Target="https://www.ieabioenergy.com/wp-content/uploads/2020/02/T41_CostReductionBiofuels-11_02_19-final.pdf" TargetMode="External"/><Relationship Id="rId8" Type="http://schemas.openxmlformats.org/officeDocument/2006/relationships/tags" Target="../tags/tag783.xml"/><Relationship Id="rId3" Type="http://schemas.openxmlformats.org/officeDocument/2006/relationships/tags" Target="../tags/tag778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mdpi.com/2571-8797/6/1/10" TargetMode="External"/><Relationship Id="rId13" Type="http://schemas.openxmlformats.org/officeDocument/2006/relationships/hyperlink" Target="https://www.sciencedirect.com/science/article/abs/pii/S036012851830025X" TargetMode="External"/><Relationship Id="rId18" Type="http://schemas.openxmlformats.org/officeDocument/2006/relationships/image" Target="../media/image51.png"/><Relationship Id="rId3" Type="http://schemas.openxmlformats.org/officeDocument/2006/relationships/slideLayout" Target="../slideLayouts/slideLayout12.xml"/><Relationship Id="rId7" Type="http://schemas.openxmlformats.org/officeDocument/2006/relationships/hyperlink" Target="https://www.icao.int/SAF/saf-conversion-processes#:~:text=Conversion%20process%20under%20evaluation" TargetMode="External"/><Relationship Id="rId12" Type="http://schemas.openxmlformats.org/officeDocument/2006/relationships/hyperlink" Target="https://www.ieabioenergy.com/wp-content/uploads/2015/02/XII2-Autio_Challenges-and-opportunities.pdf" TargetMode="External"/><Relationship Id="rId17" Type="http://schemas.openxmlformats.org/officeDocument/2006/relationships/image" Target="../media/image50.png"/><Relationship Id="rId2" Type="http://schemas.openxmlformats.org/officeDocument/2006/relationships/tags" Target="../tags/tag807.xml"/><Relationship Id="rId16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806.xml"/><Relationship Id="rId6" Type="http://schemas.openxmlformats.org/officeDocument/2006/relationships/image" Target="../media/image34.emf"/><Relationship Id="rId11" Type="http://schemas.openxmlformats.org/officeDocument/2006/relationships/hyperlink" Target="https://www.ieabioenergy.com/wp-content/uploads/2024/06/IEA-Bioenergy-Task-39-SAF-report.pdf" TargetMode="External"/><Relationship Id="rId5" Type="http://schemas.openxmlformats.org/officeDocument/2006/relationships/oleObject" Target="../embeddings/oleObject40.bin"/><Relationship Id="rId15" Type="http://schemas.openxmlformats.org/officeDocument/2006/relationships/hyperlink" Target="https://business.columbia.edu/insights/climate/cki" TargetMode="External"/><Relationship Id="rId10" Type="http://schemas.openxmlformats.org/officeDocument/2006/relationships/hyperlink" Target="https://www.mdpi.com/1996-1073/14/4/794#:~:text=Incomplete%20combustion%2C%20higher%20emissions%2C%20and,applying%20fuel%20filtering%20%5B88%5D." TargetMode="External"/><Relationship Id="rId19" Type="http://schemas.openxmlformats.org/officeDocument/2006/relationships/image" Target="../media/image52.png"/><Relationship Id="rId4" Type="http://schemas.openxmlformats.org/officeDocument/2006/relationships/notesSlide" Target="../notesSlides/notesSlide32.xml"/><Relationship Id="rId9" Type="http://schemas.openxmlformats.org/officeDocument/2006/relationships/hyperlink" Target="https://www.idtechex.com/en/research-article/future-of-pyrolysis-market-in-light-of-a-changing-regulatory-landscape/31249" TargetMode="External"/><Relationship Id="rId14" Type="http://schemas.openxmlformats.org/officeDocument/2006/relationships/hyperlink" Target="https://business.columbia.edu/faculty/people/gernot-wagner" TargetMode="Externa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alliedmarketresearch.com/press-release/pyrolysis-oil-market.html" TargetMode="External"/><Relationship Id="rId13" Type="http://schemas.openxmlformats.org/officeDocument/2006/relationships/hyperlink" Target="https://business.columbia.edu/faculty/people/gernot-wagner" TargetMode="External"/><Relationship Id="rId18" Type="http://schemas.openxmlformats.org/officeDocument/2006/relationships/image" Target="../media/image55.png"/><Relationship Id="rId3" Type="http://schemas.openxmlformats.org/officeDocument/2006/relationships/slideLayout" Target="../slideLayouts/slideLayout12.xml"/><Relationship Id="rId7" Type="http://schemas.openxmlformats.org/officeDocument/2006/relationships/hyperlink" Target="https://www.transparencymarketresearch.com/pyrolysis-oil-market.html" TargetMode="External"/><Relationship Id="rId12" Type="http://schemas.openxmlformats.org/officeDocument/2006/relationships/hyperlink" Target="https://www.ieabioenergy.com/installations/" TargetMode="External"/><Relationship Id="rId17" Type="http://schemas.openxmlformats.org/officeDocument/2006/relationships/image" Target="../media/image54.png"/><Relationship Id="rId2" Type="http://schemas.openxmlformats.org/officeDocument/2006/relationships/tags" Target="../tags/tag809.xml"/><Relationship Id="rId16" Type="http://schemas.openxmlformats.org/officeDocument/2006/relationships/image" Target="../media/image53.png"/><Relationship Id="rId1" Type="http://schemas.openxmlformats.org/officeDocument/2006/relationships/tags" Target="../tags/tag808.xml"/><Relationship Id="rId6" Type="http://schemas.openxmlformats.org/officeDocument/2006/relationships/image" Target="../media/image34.emf"/><Relationship Id="rId11" Type="http://schemas.openxmlformats.org/officeDocument/2006/relationships/hyperlink" Target="https://www.mdpi.com/2571-8797/6/1/10" TargetMode="External"/><Relationship Id="rId5" Type="http://schemas.openxmlformats.org/officeDocument/2006/relationships/oleObject" Target="../embeddings/oleObject41.bin"/><Relationship Id="rId15" Type="http://schemas.openxmlformats.org/officeDocument/2006/relationships/hyperlink" Target="https://business.columbia.edu/insights/climate/biofuels" TargetMode="External"/><Relationship Id="rId10" Type="http://schemas.openxmlformats.org/officeDocument/2006/relationships/hyperlink" Target="https://www.idtechex.com/en/research-article/future-of-pyrolysis-market-in-light-of-a-changing-regulatory-landscape/31249" TargetMode="External"/><Relationship Id="rId19" Type="http://schemas.openxmlformats.org/officeDocument/2006/relationships/image" Target="../media/image56.png"/><Relationship Id="rId4" Type="http://schemas.openxmlformats.org/officeDocument/2006/relationships/notesSlide" Target="../notesSlides/notesSlide33.xml"/><Relationship Id="rId9" Type="http://schemas.openxmlformats.org/officeDocument/2006/relationships/hyperlink" Target="https://www.icis.com/explore/resources/pyrolysis-oil-demand/" TargetMode="External"/><Relationship Id="rId14" Type="http://schemas.openxmlformats.org/officeDocument/2006/relationships/hyperlink" Target="https://business.columbia.edu/insights/climate/cki" TargetMode="External"/></Relationships>
</file>

<file path=ppt/slides/_rels/slide4.xml.rels><?xml version="1.0" encoding="UTF-8" standalone="yes"?>
<Relationships xmlns="http://schemas.openxmlformats.org/package/2006/relationships"><Relationship Id="rId26" Type="http://schemas.openxmlformats.org/officeDocument/2006/relationships/tags" Target="../tags/tag44.xml"/><Relationship Id="rId21" Type="http://schemas.openxmlformats.org/officeDocument/2006/relationships/tags" Target="../tags/tag39.xml"/><Relationship Id="rId42" Type="http://schemas.openxmlformats.org/officeDocument/2006/relationships/tags" Target="../tags/tag60.xml"/><Relationship Id="rId47" Type="http://schemas.openxmlformats.org/officeDocument/2006/relationships/tags" Target="../tags/tag65.xml"/><Relationship Id="rId63" Type="http://schemas.openxmlformats.org/officeDocument/2006/relationships/tags" Target="../tags/tag81.xml"/><Relationship Id="rId68" Type="http://schemas.openxmlformats.org/officeDocument/2006/relationships/tags" Target="../tags/tag86.xml"/><Relationship Id="rId16" Type="http://schemas.openxmlformats.org/officeDocument/2006/relationships/tags" Target="../tags/tag34.xml"/><Relationship Id="rId11" Type="http://schemas.openxmlformats.org/officeDocument/2006/relationships/tags" Target="../tags/tag29.xml"/><Relationship Id="rId32" Type="http://schemas.openxmlformats.org/officeDocument/2006/relationships/tags" Target="../tags/tag50.xml"/><Relationship Id="rId37" Type="http://schemas.openxmlformats.org/officeDocument/2006/relationships/tags" Target="../tags/tag55.xml"/><Relationship Id="rId53" Type="http://schemas.openxmlformats.org/officeDocument/2006/relationships/tags" Target="../tags/tag71.xml"/><Relationship Id="rId58" Type="http://schemas.openxmlformats.org/officeDocument/2006/relationships/tags" Target="../tags/tag76.xml"/><Relationship Id="rId74" Type="http://schemas.openxmlformats.org/officeDocument/2006/relationships/notesSlide" Target="../notesSlides/notesSlide3.xml"/><Relationship Id="rId79" Type="http://schemas.openxmlformats.org/officeDocument/2006/relationships/hyperlink" Target="https://www.irena.org/Energy-Transition/Technology/Transport" TargetMode="External"/><Relationship Id="rId5" Type="http://schemas.openxmlformats.org/officeDocument/2006/relationships/tags" Target="../tags/tag23.xml"/><Relationship Id="rId61" Type="http://schemas.openxmlformats.org/officeDocument/2006/relationships/tags" Target="../tags/tag79.xml"/><Relationship Id="rId82" Type="http://schemas.openxmlformats.org/officeDocument/2006/relationships/hyperlink" Target="https://business.columbia.edu/insights/climate/cki" TargetMode="External"/><Relationship Id="rId19" Type="http://schemas.openxmlformats.org/officeDocument/2006/relationships/tags" Target="../tags/tag37.xml"/><Relationship Id="rId14" Type="http://schemas.openxmlformats.org/officeDocument/2006/relationships/tags" Target="../tags/tag32.xml"/><Relationship Id="rId22" Type="http://schemas.openxmlformats.org/officeDocument/2006/relationships/tags" Target="../tags/tag40.xml"/><Relationship Id="rId27" Type="http://schemas.openxmlformats.org/officeDocument/2006/relationships/tags" Target="../tags/tag45.xml"/><Relationship Id="rId30" Type="http://schemas.openxmlformats.org/officeDocument/2006/relationships/tags" Target="../tags/tag48.xml"/><Relationship Id="rId35" Type="http://schemas.openxmlformats.org/officeDocument/2006/relationships/tags" Target="../tags/tag53.xml"/><Relationship Id="rId43" Type="http://schemas.openxmlformats.org/officeDocument/2006/relationships/tags" Target="../tags/tag61.xml"/><Relationship Id="rId48" Type="http://schemas.openxmlformats.org/officeDocument/2006/relationships/tags" Target="../tags/tag66.xml"/><Relationship Id="rId56" Type="http://schemas.openxmlformats.org/officeDocument/2006/relationships/tags" Target="../tags/tag74.xml"/><Relationship Id="rId64" Type="http://schemas.openxmlformats.org/officeDocument/2006/relationships/tags" Target="../tags/tag82.xml"/><Relationship Id="rId69" Type="http://schemas.openxmlformats.org/officeDocument/2006/relationships/tags" Target="../tags/tag87.xml"/><Relationship Id="rId77" Type="http://schemas.openxmlformats.org/officeDocument/2006/relationships/hyperlink" Target="https://rhg.com/data_story/climate-deck/" TargetMode="External"/><Relationship Id="rId8" Type="http://schemas.openxmlformats.org/officeDocument/2006/relationships/tags" Target="../tags/tag26.xml"/><Relationship Id="rId51" Type="http://schemas.openxmlformats.org/officeDocument/2006/relationships/tags" Target="../tags/tag69.xml"/><Relationship Id="rId72" Type="http://schemas.openxmlformats.org/officeDocument/2006/relationships/tags" Target="../tags/tag90.xml"/><Relationship Id="rId80" Type="http://schemas.openxmlformats.org/officeDocument/2006/relationships/hyperlink" Target="https://iea.blob.core.windows.net/assets/ad0d4830-bd7e-47b6-838c-40d115733c13/NetZeroby2050-ARoadmapfortheGlobalEnergySector.pdf" TargetMode="External"/><Relationship Id="rId3" Type="http://schemas.openxmlformats.org/officeDocument/2006/relationships/tags" Target="../tags/tag21.xml"/><Relationship Id="rId12" Type="http://schemas.openxmlformats.org/officeDocument/2006/relationships/tags" Target="../tags/tag30.xml"/><Relationship Id="rId17" Type="http://schemas.openxmlformats.org/officeDocument/2006/relationships/tags" Target="../tags/tag35.xml"/><Relationship Id="rId25" Type="http://schemas.openxmlformats.org/officeDocument/2006/relationships/tags" Target="../tags/tag43.xml"/><Relationship Id="rId33" Type="http://schemas.openxmlformats.org/officeDocument/2006/relationships/tags" Target="../tags/tag51.xml"/><Relationship Id="rId38" Type="http://schemas.openxmlformats.org/officeDocument/2006/relationships/tags" Target="../tags/tag56.xml"/><Relationship Id="rId46" Type="http://schemas.openxmlformats.org/officeDocument/2006/relationships/tags" Target="../tags/tag64.xml"/><Relationship Id="rId59" Type="http://schemas.openxmlformats.org/officeDocument/2006/relationships/tags" Target="../tags/tag77.xml"/><Relationship Id="rId67" Type="http://schemas.openxmlformats.org/officeDocument/2006/relationships/tags" Target="../tags/tag85.xml"/><Relationship Id="rId20" Type="http://schemas.openxmlformats.org/officeDocument/2006/relationships/tags" Target="../tags/tag38.xml"/><Relationship Id="rId41" Type="http://schemas.openxmlformats.org/officeDocument/2006/relationships/tags" Target="../tags/tag59.xml"/><Relationship Id="rId54" Type="http://schemas.openxmlformats.org/officeDocument/2006/relationships/tags" Target="../tags/tag72.xml"/><Relationship Id="rId62" Type="http://schemas.openxmlformats.org/officeDocument/2006/relationships/tags" Target="../tags/tag80.xml"/><Relationship Id="rId70" Type="http://schemas.openxmlformats.org/officeDocument/2006/relationships/tags" Target="../tags/tag88.xml"/><Relationship Id="rId75" Type="http://schemas.openxmlformats.org/officeDocument/2006/relationships/oleObject" Target="../embeddings/oleObject6.bin"/><Relationship Id="rId83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19.xml"/><Relationship Id="rId6" Type="http://schemas.openxmlformats.org/officeDocument/2006/relationships/tags" Target="../tags/tag24.xml"/><Relationship Id="rId15" Type="http://schemas.openxmlformats.org/officeDocument/2006/relationships/tags" Target="../tags/tag33.xml"/><Relationship Id="rId23" Type="http://schemas.openxmlformats.org/officeDocument/2006/relationships/tags" Target="../tags/tag41.xml"/><Relationship Id="rId28" Type="http://schemas.openxmlformats.org/officeDocument/2006/relationships/tags" Target="../tags/tag46.xml"/><Relationship Id="rId36" Type="http://schemas.openxmlformats.org/officeDocument/2006/relationships/tags" Target="../tags/tag54.xml"/><Relationship Id="rId49" Type="http://schemas.openxmlformats.org/officeDocument/2006/relationships/tags" Target="../tags/tag67.xml"/><Relationship Id="rId57" Type="http://schemas.openxmlformats.org/officeDocument/2006/relationships/tags" Target="../tags/tag75.xml"/><Relationship Id="rId10" Type="http://schemas.openxmlformats.org/officeDocument/2006/relationships/tags" Target="../tags/tag28.xml"/><Relationship Id="rId31" Type="http://schemas.openxmlformats.org/officeDocument/2006/relationships/tags" Target="../tags/tag49.xml"/><Relationship Id="rId44" Type="http://schemas.openxmlformats.org/officeDocument/2006/relationships/tags" Target="../tags/tag62.xml"/><Relationship Id="rId52" Type="http://schemas.openxmlformats.org/officeDocument/2006/relationships/tags" Target="../tags/tag70.xml"/><Relationship Id="rId60" Type="http://schemas.openxmlformats.org/officeDocument/2006/relationships/tags" Target="../tags/tag78.xml"/><Relationship Id="rId65" Type="http://schemas.openxmlformats.org/officeDocument/2006/relationships/tags" Target="../tags/tag83.xml"/><Relationship Id="rId73" Type="http://schemas.openxmlformats.org/officeDocument/2006/relationships/slideLayout" Target="../slideLayouts/slideLayout1.xml"/><Relationship Id="rId78" Type="http://schemas.openxmlformats.org/officeDocument/2006/relationships/hyperlink" Target="https://about.bnef.com/insights/clean-energy/new-energy-outlook/" TargetMode="External"/><Relationship Id="rId81" Type="http://schemas.openxmlformats.org/officeDocument/2006/relationships/hyperlink" Target="https://business.columbia.edu/faculty/people/gernot-wagner" TargetMode="External"/><Relationship Id="rId4" Type="http://schemas.openxmlformats.org/officeDocument/2006/relationships/tags" Target="../tags/tag22.xml"/><Relationship Id="rId9" Type="http://schemas.openxmlformats.org/officeDocument/2006/relationships/tags" Target="../tags/tag27.xml"/><Relationship Id="rId13" Type="http://schemas.openxmlformats.org/officeDocument/2006/relationships/tags" Target="../tags/tag31.xml"/><Relationship Id="rId18" Type="http://schemas.openxmlformats.org/officeDocument/2006/relationships/tags" Target="../tags/tag36.xml"/><Relationship Id="rId39" Type="http://schemas.openxmlformats.org/officeDocument/2006/relationships/tags" Target="../tags/tag57.xml"/><Relationship Id="rId34" Type="http://schemas.openxmlformats.org/officeDocument/2006/relationships/tags" Target="../tags/tag52.xml"/><Relationship Id="rId50" Type="http://schemas.openxmlformats.org/officeDocument/2006/relationships/tags" Target="../tags/tag68.xml"/><Relationship Id="rId55" Type="http://schemas.openxmlformats.org/officeDocument/2006/relationships/tags" Target="../tags/tag73.xml"/><Relationship Id="rId76" Type="http://schemas.openxmlformats.org/officeDocument/2006/relationships/image" Target="../media/image9.emf"/><Relationship Id="rId7" Type="http://schemas.openxmlformats.org/officeDocument/2006/relationships/tags" Target="../tags/tag25.xml"/><Relationship Id="rId71" Type="http://schemas.openxmlformats.org/officeDocument/2006/relationships/tags" Target="../tags/tag89.xml"/><Relationship Id="rId2" Type="http://schemas.openxmlformats.org/officeDocument/2006/relationships/tags" Target="../tags/tag20.xml"/><Relationship Id="rId29" Type="http://schemas.openxmlformats.org/officeDocument/2006/relationships/tags" Target="../tags/tag47.xml"/><Relationship Id="rId24" Type="http://schemas.openxmlformats.org/officeDocument/2006/relationships/tags" Target="../tags/tag42.xml"/><Relationship Id="rId40" Type="http://schemas.openxmlformats.org/officeDocument/2006/relationships/tags" Target="../tags/tag58.xml"/><Relationship Id="rId45" Type="http://schemas.openxmlformats.org/officeDocument/2006/relationships/tags" Target="../tags/tag63.xml"/><Relationship Id="rId66" Type="http://schemas.openxmlformats.org/officeDocument/2006/relationships/tags" Target="../tags/tag84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tags" Target="../tags/tag822.xml"/><Relationship Id="rId18" Type="http://schemas.openxmlformats.org/officeDocument/2006/relationships/tags" Target="../tags/tag827.xml"/><Relationship Id="rId26" Type="http://schemas.openxmlformats.org/officeDocument/2006/relationships/tags" Target="../tags/tag835.xml"/><Relationship Id="rId39" Type="http://schemas.openxmlformats.org/officeDocument/2006/relationships/tags" Target="../tags/tag848.xml"/><Relationship Id="rId21" Type="http://schemas.openxmlformats.org/officeDocument/2006/relationships/tags" Target="../tags/tag830.xml"/><Relationship Id="rId34" Type="http://schemas.openxmlformats.org/officeDocument/2006/relationships/tags" Target="../tags/tag843.xml"/><Relationship Id="rId42" Type="http://schemas.openxmlformats.org/officeDocument/2006/relationships/tags" Target="../tags/tag851.xml"/><Relationship Id="rId47" Type="http://schemas.openxmlformats.org/officeDocument/2006/relationships/oleObject" Target="../embeddings/oleObject42.bin"/><Relationship Id="rId50" Type="http://schemas.openxmlformats.org/officeDocument/2006/relationships/hyperlink" Target="https://business.columbia.edu/faculty/people/gernot-wagner" TargetMode="External"/><Relationship Id="rId7" Type="http://schemas.openxmlformats.org/officeDocument/2006/relationships/tags" Target="../tags/tag816.xml"/><Relationship Id="rId2" Type="http://schemas.openxmlformats.org/officeDocument/2006/relationships/tags" Target="../tags/tag811.xml"/><Relationship Id="rId16" Type="http://schemas.openxmlformats.org/officeDocument/2006/relationships/tags" Target="../tags/tag825.xml"/><Relationship Id="rId29" Type="http://schemas.openxmlformats.org/officeDocument/2006/relationships/tags" Target="../tags/tag838.xml"/><Relationship Id="rId11" Type="http://schemas.openxmlformats.org/officeDocument/2006/relationships/tags" Target="../tags/tag820.xml"/><Relationship Id="rId24" Type="http://schemas.openxmlformats.org/officeDocument/2006/relationships/tags" Target="../tags/tag833.xml"/><Relationship Id="rId32" Type="http://schemas.openxmlformats.org/officeDocument/2006/relationships/tags" Target="../tags/tag841.xml"/><Relationship Id="rId37" Type="http://schemas.openxmlformats.org/officeDocument/2006/relationships/tags" Target="../tags/tag846.xml"/><Relationship Id="rId40" Type="http://schemas.openxmlformats.org/officeDocument/2006/relationships/tags" Target="../tags/tag849.xml"/><Relationship Id="rId45" Type="http://schemas.openxmlformats.org/officeDocument/2006/relationships/slideLayout" Target="../slideLayouts/slideLayout12.xml"/><Relationship Id="rId53" Type="http://schemas.openxmlformats.org/officeDocument/2006/relationships/chart" Target="../charts/chart28.xml"/><Relationship Id="rId5" Type="http://schemas.openxmlformats.org/officeDocument/2006/relationships/tags" Target="../tags/tag814.xml"/><Relationship Id="rId10" Type="http://schemas.openxmlformats.org/officeDocument/2006/relationships/tags" Target="../tags/tag819.xml"/><Relationship Id="rId19" Type="http://schemas.openxmlformats.org/officeDocument/2006/relationships/tags" Target="../tags/tag828.xml"/><Relationship Id="rId31" Type="http://schemas.openxmlformats.org/officeDocument/2006/relationships/tags" Target="../tags/tag840.xml"/><Relationship Id="rId44" Type="http://schemas.openxmlformats.org/officeDocument/2006/relationships/tags" Target="../tags/tag853.xml"/><Relationship Id="rId52" Type="http://schemas.openxmlformats.org/officeDocument/2006/relationships/hyperlink" Target="https://business.columbia.edu/insights/climate/biofuels" TargetMode="External"/><Relationship Id="rId4" Type="http://schemas.openxmlformats.org/officeDocument/2006/relationships/tags" Target="../tags/tag813.xml"/><Relationship Id="rId9" Type="http://schemas.openxmlformats.org/officeDocument/2006/relationships/tags" Target="../tags/tag818.xml"/><Relationship Id="rId14" Type="http://schemas.openxmlformats.org/officeDocument/2006/relationships/tags" Target="../tags/tag823.xml"/><Relationship Id="rId22" Type="http://schemas.openxmlformats.org/officeDocument/2006/relationships/tags" Target="../tags/tag831.xml"/><Relationship Id="rId27" Type="http://schemas.openxmlformats.org/officeDocument/2006/relationships/tags" Target="../tags/tag836.xml"/><Relationship Id="rId30" Type="http://schemas.openxmlformats.org/officeDocument/2006/relationships/tags" Target="../tags/tag839.xml"/><Relationship Id="rId35" Type="http://schemas.openxmlformats.org/officeDocument/2006/relationships/tags" Target="../tags/tag844.xml"/><Relationship Id="rId43" Type="http://schemas.openxmlformats.org/officeDocument/2006/relationships/tags" Target="../tags/tag852.xml"/><Relationship Id="rId48" Type="http://schemas.openxmlformats.org/officeDocument/2006/relationships/image" Target="../media/image34.emf"/><Relationship Id="rId8" Type="http://schemas.openxmlformats.org/officeDocument/2006/relationships/tags" Target="../tags/tag817.xml"/><Relationship Id="rId51" Type="http://schemas.openxmlformats.org/officeDocument/2006/relationships/hyperlink" Target="https://business.columbia.edu/insights/climate/cki" TargetMode="External"/><Relationship Id="rId3" Type="http://schemas.openxmlformats.org/officeDocument/2006/relationships/tags" Target="../tags/tag812.xml"/><Relationship Id="rId12" Type="http://schemas.openxmlformats.org/officeDocument/2006/relationships/tags" Target="../tags/tag821.xml"/><Relationship Id="rId17" Type="http://schemas.openxmlformats.org/officeDocument/2006/relationships/tags" Target="../tags/tag826.xml"/><Relationship Id="rId25" Type="http://schemas.openxmlformats.org/officeDocument/2006/relationships/tags" Target="../tags/tag834.xml"/><Relationship Id="rId33" Type="http://schemas.openxmlformats.org/officeDocument/2006/relationships/tags" Target="../tags/tag842.xml"/><Relationship Id="rId38" Type="http://schemas.openxmlformats.org/officeDocument/2006/relationships/tags" Target="../tags/tag847.xml"/><Relationship Id="rId46" Type="http://schemas.openxmlformats.org/officeDocument/2006/relationships/notesSlide" Target="../notesSlides/notesSlide34.xml"/><Relationship Id="rId20" Type="http://schemas.openxmlformats.org/officeDocument/2006/relationships/tags" Target="../tags/tag829.xml"/><Relationship Id="rId41" Type="http://schemas.openxmlformats.org/officeDocument/2006/relationships/tags" Target="../tags/tag850.xml"/><Relationship Id="rId54" Type="http://schemas.openxmlformats.org/officeDocument/2006/relationships/chart" Target="../charts/chart29.xml"/><Relationship Id="rId1" Type="http://schemas.openxmlformats.org/officeDocument/2006/relationships/tags" Target="../tags/tag810.xml"/><Relationship Id="rId6" Type="http://schemas.openxmlformats.org/officeDocument/2006/relationships/tags" Target="../tags/tag815.xml"/><Relationship Id="rId15" Type="http://schemas.openxmlformats.org/officeDocument/2006/relationships/tags" Target="../tags/tag824.xml"/><Relationship Id="rId23" Type="http://schemas.openxmlformats.org/officeDocument/2006/relationships/tags" Target="../tags/tag832.xml"/><Relationship Id="rId28" Type="http://schemas.openxmlformats.org/officeDocument/2006/relationships/tags" Target="../tags/tag837.xml"/><Relationship Id="rId36" Type="http://schemas.openxmlformats.org/officeDocument/2006/relationships/tags" Target="../tags/tag845.xml"/><Relationship Id="rId49" Type="http://schemas.openxmlformats.org/officeDocument/2006/relationships/hyperlink" Target="https://www.ieabioenergy.com/wp-content/uploads/2020/02/T41_CostReductionBiofuels-11_02_19-final.pdf" TargetMode="Externa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855.xml"/><Relationship Id="rId1" Type="http://schemas.openxmlformats.org/officeDocument/2006/relationships/tags" Target="../tags/tag854.xml"/><Relationship Id="rId6" Type="http://schemas.openxmlformats.org/officeDocument/2006/relationships/image" Target="../media/image8.emf"/><Relationship Id="rId5" Type="http://schemas.openxmlformats.org/officeDocument/2006/relationships/oleObject" Target="../embeddings/oleObject43.bin"/><Relationship Id="rId4" Type="http://schemas.openxmlformats.org/officeDocument/2006/relationships/image" Target="../media/image57.jpe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3" Type="http://schemas.openxmlformats.org/officeDocument/2006/relationships/tags" Target="../tags/tag858.xml"/><Relationship Id="rId7" Type="http://schemas.openxmlformats.org/officeDocument/2006/relationships/oleObject" Target="../embeddings/oleObject44.bin"/><Relationship Id="rId12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857.xml"/><Relationship Id="rId1" Type="http://schemas.openxmlformats.org/officeDocument/2006/relationships/tags" Target="../tags/tag856.xml"/><Relationship Id="rId6" Type="http://schemas.openxmlformats.org/officeDocument/2006/relationships/notesSlide" Target="../notesSlides/notesSlide35.xml"/><Relationship Id="rId11" Type="http://schemas.openxmlformats.org/officeDocument/2006/relationships/hyperlink" Target="https://business.columbia.edu/insights/climate/cki" TargetMode="External"/><Relationship Id="rId5" Type="http://schemas.openxmlformats.org/officeDocument/2006/relationships/slideLayout" Target="../slideLayouts/slideLayout1.xml"/><Relationship Id="rId10" Type="http://schemas.openxmlformats.org/officeDocument/2006/relationships/hyperlink" Target="https://business.columbia.edu/faculty/people/gernot-wagner" TargetMode="External"/><Relationship Id="rId4" Type="http://schemas.openxmlformats.org/officeDocument/2006/relationships/tags" Target="../tags/tag859.xml"/><Relationship Id="rId9" Type="http://schemas.openxmlformats.org/officeDocument/2006/relationships/image" Target="../media/image58.jpe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emf"/><Relationship Id="rId13" Type="http://schemas.openxmlformats.org/officeDocument/2006/relationships/hyperlink" Target="https://www.ieabioenergy.com/blog/publications/biofuels-production-and-development-in-china/" TargetMode="External"/><Relationship Id="rId18" Type="http://schemas.openxmlformats.org/officeDocument/2006/relationships/hyperlink" Target="https://business.columbia.edu/faculty/people/gernot-wagner" TargetMode="External"/><Relationship Id="rId3" Type="http://schemas.openxmlformats.org/officeDocument/2006/relationships/tags" Target="../tags/tag862.xml"/><Relationship Id="rId21" Type="http://schemas.openxmlformats.org/officeDocument/2006/relationships/image" Target="../media/image59.png"/><Relationship Id="rId7" Type="http://schemas.openxmlformats.org/officeDocument/2006/relationships/oleObject" Target="../embeddings/oleObject45.bin"/><Relationship Id="rId12" Type="http://schemas.openxmlformats.org/officeDocument/2006/relationships/hyperlink" Target="https://www.transportpolicy.net/standard/eu-fuels-biofuel-policy/" TargetMode="External"/><Relationship Id="rId17" Type="http://schemas.openxmlformats.org/officeDocument/2006/relationships/hyperlink" Target="https://iea.blob.core.windows.net/assets/338e96c1-7da1-4894-b81b-57ff7bf13040/BiofuelPolicyinBrazil%2CIndiaandtheUnitedStates.pdf" TargetMode="External"/><Relationship Id="rId25" Type="http://schemas.openxmlformats.org/officeDocument/2006/relationships/image" Target="../media/image63.png"/><Relationship Id="rId2" Type="http://schemas.openxmlformats.org/officeDocument/2006/relationships/tags" Target="../tags/tag861.xml"/><Relationship Id="rId16" Type="http://schemas.openxmlformats.org/officeDocument/2006/relationships/hyperlink" Target="https://www.ieabioenergy.com/wp-content/uploads/2023/10/2-2_Arraes_Brazil.pdf" TargetMode="External"/><Relationship Id="rId20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860.xml"/><Relationship Id="rId6" Type="http://schemas.openxmlformats.org/officeDocument/2006/relationships/notesSlide" Target="../notesSlides/notesSlide36.xml"/><Relationship Id="rId11" Type="http://schemas.openxmlformats.org/officeDocument/2006/relationships/hyperlink" Target="https://www.eca.europa.eu/ECAPublications/SR-2023-29/SR-2023-29_EN.pdf" TargetMode="External"/><Relationship Id="rId24" Type="http://schemas.openxmlformats.org/officeDocument/2006/relationships/image" Target="../media/image62.jpeg"/><Relationship Id="rId5" Type="http://schemas.openxmlformats.org/officeDocument/2006/relationships/slideLayout" Target="../slideLayouts/slideLayout1.xml"/><Relationship Id="rId15" Type="http://schemas.openxmlformats.org/officeDocument/2006/relationships/hyperlink" Target="https://fas.usda.gov/data/china-biofuels-annual-9" TargetMode="External"/><Relationship Id="rId23" Type="http://schemas.openxmlformats.org/officeDocument/2006/relationships/image" Target="../media/image61.png"/><Relationship Id="rId10" Type="http://schemas.openxmlformats.org/officeDocument/2006/relationships/hyperlink" Target="https://www.catf.us/2023/06/us-renewable-fuel-standard-challenges-opportunities-path-decarbonizing-transportation-sector/" TargetMode="External"/><Relationship Id="rId19" Type="http://schemas.openxmlformats.org/officeDocument/2006/relationships/hyperlink" Target="https://business.columbia.edu/insights/climate/cki" TargetMode="External"/><Relationship Id="rId4" Type="http://schemas.openxmlformats.org/officeDocument/2006/relationships/tags" Target="../tags/tag863.xml"/><Relationship Id="rId9" Type="http://schemas.openxmlformats.org/officeDocument/2006/relationships/hyperlink" Target="https://www.epa.gov/renewable-fuel-standard-program/overview-renewable-fuel-standard-program" TargetMode="External"/><Relationship Id="rId14" Type="http://schemas.openxmlformats.org/officeDocument/2006/relationships/hyperlink" Target="https://climateactiontracker.org/countries/indonesia/policies-action/" TargetMode="External"/><Relationship Id="rId22" Type="http://schemas.openxmlformats.org/officeDocument/2006/relationships/image" Target="../media/image60.png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tags" Target="../tags/tag889.xml"/><Relationship Id="rId21" Type="http://schemas.openxmlformats.org/officeDocument/2006/relationships/tags" Target="../tags/tag884.xml"/><Relationship Id="rId42" Type="http://schemas.openxmlformats.org/officeDocument/2006/relationships/tags" Target="../tags/tag905.xml"/><Relationship Id="rId47" Type="http://schemas.openxmlformats.org/officeDocument/2006/relationships/tags" Target="../tags/tag910.xml"/><Relationship Id="rId63" Type="http://schemas.openxmlformats.org/officeDocument/2006/relationships/slideLayout" Target="../slideLayouts/slideLayout1.xml"/><Relationship Id="rId68" Type="http://schemas.openxmlformats.org/officeDocument/2006/relationships/hyperlink" Target="https://www.govinfo.gov/content/pkg/FR-2023-07-12/pdf/2023-13462.pdf" TargetMode="External"/><Relationship Id="rId16" Type="http://schemas.openxmlformats.org/officeDocument/2006/relationships/tags" Target="../tags/tag879.xml"/><Relationship Id="rId11" Type="http://schemas.openxmlformats.org/officeDocument/2006/relationships/tags" Target="../tags/tag874.xml"/><Relationship Id="rId24" Type="http://schemas.openxmlformats.org/officeDocument/2006/relationships/tags" Target="../tags/tag887.xml"/><Relationship Id="rId32" Type="http://schemas.openxmlformats.org/officeDocument/2006/relationships/tags" Target="../tags/tag895.xml"/><Relationship Id="rId37" Type="http://schemas.openxmlformats.org/officeDocument/2006/relationships/tags" Target="../tags/tag900.xml"/><Relationship Id="rId40" Type="http://schemas.openxmlformats.org/officeDocument/2006/relationships/tags" Target="../tags/tag903.xml"/><Relationship Id="rId45" Type="http://schemas.openxmlformats.org/officeDocument/2006/relationships/tags" Target="../tags/tag908.xml"/><Relationship Id="rId53" Type="http://schemas.openxmlformats.org/officeDocument/2006/relationships/tags" Target="../tags/tag916.xml"/><Relationship Id="rId58" Type="http://schemas.openxmlformats.org/officeDocument/2006/relationships/tags" Target="../tags/tag921.xml"/><Relationship Id="rId66" Type="http://schemas.openxmlformats.org/officeDocument/2006/relationships/image" Target="../media/image15.emf"/><Relationship Id="rId74" Type="http://schemas.openxmlformats.org/officeDocument/2006/relationships/hyperlink" Target="https://business.columbia.edu/faculty/people/gernot-wagner" TargetMode="External"/><Relationship Id="rId5" Type="http://schemas.openxmlformats.org/officeDocument/2006/relationships/tags" Target="../tags/tag868.xml"/><Relationship Id="rId61" Type="http://schemas.openxmlformats.org/officeDocument/2006/relationships/tags" Target="../tags/tag924.xml"/><Relationship Id="rId19" Type="http://schemas.openxmlformats.org/officeDocument/2006/relationships/tags" Target="../tags/tag882.xml"/><Relationship Id="rId14" Type="http://schemas.openxmlformats.org/officeDocument/2006/relationships/tags" Target="../tags/tag877.xml"/><Relationship Id="rId22" Type="http://schemas.openxmlformats.org/officeDocument/2006/relationships/tags" Target="../tags/tag885.xml"/><Relationship Id="rId27" Type="http://schemas.openxmlformats.org/officeDocument/2006/relationships/tags" Target="../tags/tag890.xml"/><Relationship Id="rId30" Type="http://schemas.openxmlformats.org/officeDocument/2006/relationships/tags" Target="../tags/tag893.xml"/><Relationship Id="rId35" Type="http://schemas.openxmlformats.org/officeDocument/2006/relationships/tags" Target="../tags/tag898.xml"/><Relationship Id="rId43" Type="http://schemas.openxmlformats.org/officeDocument/2006/relationships/tags" Target="../tags/tag906.xml"/><Relationship Id="rId48" Type="http://schemas.openxmlformats.org/officeDocument/2006/relationships/tags" Target="../tags/tag911.xml"/><Relationship Id="rId56" Type="http://schemas.openxmlformats.org/officeDocument/2006/relationships/tags" Target="../tags/tag919.xml"/><Relationship Id="rId64" Type="http://schemas.openxmlformats.org/officeDocument/2006/relationships/notesSlide" Target="../notesSlides/notesSlide37.xml"/><Relationship Id="rId69" Type="http://schemas.openxmlformats.org/officeDocument/2006/relationships/hyperlink" Target="https://www.catf.us/2023/06/us-renewable-fuel-standard-challenges-opportunities-path-decarbonizing-transportation-sector/" TargetMode="External"/><Relationship Id="rId77" Type="http://schemas.openxmlformats.org/officeDocument/2006/relationships/chart" Target="../charts/chart30.xml"/><Relationship Id="rId8" Type="http://schemas.openxmlformats.org/officeDocument/2006/relationships/tags" Target="../tags/tag871.xml"/><Relationship Id="rId51" Type="http://schemas.openxmlformats.org/officeDocument/2006/relationships/tags" Target="../tags/tag914.xml"/><Relationship Id="rId72" Type="http://schemas.openxmlformats.org/officeDocument/2006/relationships/hyperlink" Target="https://ww2.arb.ca.gov/sites/default/files/2023-10/Attachment%202_New%20US%20Renewable%20Fuel%20Standards%20Will%20Increase%20Emissions%20_%20World%20Resources%20Institute.pdf" TargetMode="External"/><Relationship Id="rId3" Type="http://schemas.openxmlformats.org/officeDocument/2006/relationships/tags" Target="../tags/tag866.xml"/><Relationship Id="rId12" Type="http://schemas.openxmlformats.org/officeDocument/2006/relationships/tags" Target="../tags/tag875.xml"/><Relationship Id="rId17" Type="http://schemas.openxmlformats.org/officeDocument/2006/relationships/tags" Target="../tags/tag880.xml"/><Relationship Id="rId25" Type="http://schemas.openxmlformats.org/officeDocument/2006/relationships/tags" Target="../tags/tag888.xml"/><Relationship Id="rId33" Type="http://schemas.openxmlformats.org/officeDocument/2006/relationships/tags" Target="../tags/tag896.xml"/><Relationship Id="rId38" Type="http://schemas.openxmlformats.org/officeDocument/2006/relationships/tags" Target="../tags/tag901.xml"/><Relationship Id="rId46" Type="http://schemas.openxmlformats.org/officeDocument/2006/relationships/tags" Target="../tags/tag909.xml"/><Relationship Id="rId59" Type="http://schemas.openxmlformats.org/officeDocument/2006/relationships/tags" Target="../tags/tag922.xml"/><Relationship Id="rId67" Type="http://schemas.openxmlformats.org/officeDocument/2006/relationships/hyperlink" Target="https://www.epa.gov/renewable-fuel-standard-program/overview-renewable-fuel-standard-program" TargetMode="External"/><Relationship Id="rId20" Type="http://schemas.openxmlformats.org/officeDocument/2006/relationships/tags" Target="../tags/tag883.xml"/><Relationship Id="rId41" Type="http://schemas.openxmlformats.org/officeDocument/2006/relationships/tags" Target="../tags/tag904.xml"/><Relationship Id="rId54" Type="http://schemas.openxmlformats.org/officeDocument/2006/relationships/tags" Target="../tags/tag917.xml"/><Relationship Id="rId62" Type="http://schemas.openxmlformats.org/officeDocument/2006/relationships/tags" Target="../tags/tag925.xml"/><Relationship Id="rId70" Type="http://schemas.openxmlformats.org/officeDocument/2006/relationships/hyperlink" Target="https://www.cmegroup.com/articles/whitepapers/biofuel-feedstocks-in-the-united-states.html" TargetMode="External"/><Relationship Id="rId75" Type="http://schemas.openxmlformats.org/officeDocument/2006/relationships/hyperlink" Target="https://business.columbia.edu/insights/climate/cki" TargetMode="External"/><Relationship Id="rId1" Type="http://schemas.openxmlformats.org/officeDocument/2006/relationships/tags" Target="../tags/tag864.xml"/><Relationship Id="rId6" Type="http://schemas.openxmlformats.org/officeDocument/2006/relationships/tags" Target="../tags/tag869.xml"/><Relationship Id="rId15" Type="http://schemas.openxmlformats.org/officeDocument/2006/relationships/tags" Target="../tags/tag878.xml"/><Relationship Id="rId23" Type="http://schemas.openxmlformats.org/officeDocument/2006/relationships/tags" Target="../tags/tag886.xml"/><Relationship Id="rId28" Type="http://schemas.openxmlformats.org/officeDocument/2006/relationships/tags" Target="../tags/tag891.xml"/><Relationship Id="rId36" Type="http://schemas.openxmlformats.org/officeDocument/2006/relationships/tags" Target="../tags/tag899.xml"/><Relationship Id="rId49" Type="http://schemas.openxmlformats.org/officeDocument/2006/relationships/tags" Target="../tags/tag912.xml"/><Relationship Id="rId57" Type="http://schemas.openxmlformats.org/officeDocument/2006/relationships/tags" Target="../tags/tag920.xml"/><Relationship Id="rId10" Type="http://schemas.openxmlformats.org/officeDocument/2006/relationships/tags" Target="../tags/tag873.xml"/><Relationship Id="rId31" Type="http://schemas.openxmlformats.org/officeDocument/2006/relationships/tags" Target="../tags/tag894.xml"/><Relationship Id="rId44" Type="http://schemas.openxmlformats.org/officeDocument/2006/relationships/tags" Target="../tags/tag907.xml"/><Relationship Id="rId52" Type="http://schemas.openxmlformats.org/officeDocument/2006/relationships/tags" Target="../tags/tag915.xml"/><Relationship Id="rId60" Type="http://schemas.openxmlformats.org/officeDocument/2006/relationships/tags" Target="../tags/tag923.xml"/><Relationship Id="rId65" Type="http://schemas.openxmlformats.org/officeDocument/2006/relationships/oleObject" Target="../embeddings/oleObject46.bin"/><Relationship Id="rId73" Type="http://schemas.openxmlformats.org/officeDocument/2006/relationships/hyperlink" Target="https://www.epa.gov/renewable-fuel-standard/proposed-renewable-fuel-standards-2026-and-2027" TargetMode="External"/><Relationship Id="rId4" Type="http://schemas.openxmlformats.org/officeDocument/2006/relationships/tags" Target="../tags/tag867.xml"/><Relationship Id="rId9" Type="http://schemas.openxmlformats.org/officeDocument/2006/relationships/tags" Target="../tags/tag872.xml"/><Relationship Id="rId13" Type="http://schemas.openxmlformats.org/officeDocument/2006/relationships/tags" Target="../tags/tag876.xml"/><Relationship Id="rId18" Type="http://schemas.openxmlformats.org/officeDocument/2006/relationships/tags" Target="../tags/tag881.xml"/><Relationship Id="rId39" Type="http://schemas.openxmlformats.org/officeDocument/2006/relationships/tags" Target="../tags/tag902.xml"/><Relationship Id="rId34" Type="http://schemas.openxmlformats.org/officeDocument/2006/relationships/tags" Target="../tags/tag897.xml"/><Relationship Id="rId50" Type="http://schemas.openxmlformats.org/officeDocument/2006/relationships/tags" Target="../tags/tag913.xml"/><Relationship Id="rId55" Type="http://schemas.openxmlformats.org/officeDocument/2006/relationships/tags" Target="../tags/tag918.xml"/><Relationship Id="rId76" Type="http://schemas.openxmlformats.org/officeDocument/2006/relationships/hyperlink" Target="https://business.columbia.edu/insights/climate/biofuels" TargetMode="External"/><Relationship Id="rId7" Type="http://schemas.openxmlformats.org/officeDocument/2006/relationships/tags" Target="../tags/tag870.xml"/><Relationship Id="rId71" Type="http://schemas.openxmlformats.org/officeDocument/2006/relationships/hyperlink" Target="https://www.afpm.org/newsroom/blog/how-rfs-biofuel-mandates-drive-imports" TargetMode="External"/><Relationship Id="rId2" Type="http://schemas.openxmlformats.org/officeDocument/2006/relationships/tags" Target="../tags/tag865.xml"/><Relationship Id="rId29" Type="http://schemas.openxmlformats.org/officeDocument/2006/relationships/tags" Target="../tags/tag89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hyperlink" Target="https://afdc.energy.gov/laws/fed_summary" TargetMode="External"/><Relationship Id="rId3" Type="http://schemas.openxmlformats.org/officeDocument/2006/relationships/tags" Target="../tags/tag928.xml"/><Relationship Id="rId7" Type="http://schemas.openxmlformats.org/officeDocument/2006/relationships/image" Target="../media/image15.emf"/><Relationship Id="rId2" Type="http://schemas.openxmlformats.org/officeDocument/2006/relationships/tags" Target="../tags/tag927.xml"/><Relationship Id="rId1" Type="http://schemas.openxmlformats.org/officeDocument/2006/relationships/tags" Target="../tags/tag926.xml"/><Relationship Id="rId6" Type="http://schemas.openxmlformats.org/officeDocument/2006/relationships/oleObject" Target="../embeddings/oleObject47.bin"/><Relationship Id="rId11" Type="http://schemas.openxmlformats.org/officeDocument/2006/relationships/hyperlink" Target="https://business.columbia.edu/insights/climate/biofuels" TargetMode="External"/><Relationship Id="rId5" Type="http://schemas.openxmlformats.org/officeDocument/2006/relationships/notesSlide" Target="../notesSlides/notesSlide38.xml"/><Relationship Id="rId10" Type="http://schemas.openxmlformats.org/officeDocument/2006/relationships/hyperlink" Target="https://business.columbia.edu/insights/climate/cki" TargetMode="External"/><Relationship Id="rId4" Type="http://schemas.openxmlformats.org/officeDocument/2006/relationships/slideLayout" Target="../slideLayouts/slideLayout1.xml"/><Relationship Id="rId9" Type="http://schemas.openxmlformats.org/officeDocument/2006/relationships/hyperlink" Target="https://business.columbia.edu/faculty/people/gernot-wagner" TargetMode="Externa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tags" Target="../tags/tag936.xml"/><Relationship Id="rId13" Type="http://schemas.openxmlformats.org/officeDocument/2006/relationships/chart" Target="../charts/chart31.xml"/><Relationship Id="rId18" Type="http://schemas.openxmlformats.org/officeDocument/2006/relationships/hyperlink" Target="https://business.columbia.edu/faculty/people/gernot-wagner" TargetMode="External"/><Relationship Id="rId3" Type="http://schemas.openxmlformats.org/officeDocument/2006/relationships/tags" Target="../tags/tag931.xml"/><Relationship Id="rId7" Type="http://schemas.openxmlformats.org/officeDocument/2006/relationships/tags" Target="../tags/tag935.xml"/><Relationship Id="rId12" Type="http://schemas.openxmlformats.org/officeDocument/2006/relationships/image" Target="../media/image64.emf"/><Relationship Id="rId17" Type="http://schemas.openxmlformats.org/officeDocument/2006/relationships/hyperlink" Target="https://www.catf.us/2025/06/45z-clean-fuel-production-tax-credit/" TargetMode="External"/><Relationship Id="rId2" Type="http://schemas.openxmlformats.org/officeDocument/2006/relationships/tags" Target="../tags/tag930.xml"/><Relationship Id="rId16" Type="http://schemas.openxmlformats.org/officeDocument/2006/relationships/hyperlink" Target="https://www.doeren.com/viewpoint/act-soon-obbba-significantly-changes-ends-several-clean-energy-tax-incentives" TargetMode="External"/><Relationship Id="rId20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929.xml"/><Relationship Id="rId6" Type="http://schemas.openxmlformats.org/officeDocument/2006/relationships/tags" Target="../tags/tag934.xml"/><Relationship Id="rId11" Type="http://schemas.openxmlformats.org/officeDocument/2006/relationships/oleObject" Target="../embeddings/oleObject48.bin"/><Relationship Id="rId5" Type="http://schemas.openxmlformats.org/officeDocument/2006/relationships/tags" Target="../tags/tag933.xml"/><Relationship Id="rId15" Type="http://schemas.openxmlformats.org/officeDocument/2006/relationships/hyperlink" Target="https://rsmus.com/insights/services/business-tax/obbba-tax-clean-fuels.html" TargetMode="External"/><Relationship Id="rId10" Type="http://schemas.openxmlformats.org/officeDocument/2006/relationships/slideLayout" Target="../slideLayouts/slideLayout13.xml"/><Relationship Id="rId19" Type="http://schemas.openxmlformats.org/officeDocument/2006/relationships/hyperlink" Target="https://business.columbia.edu/insights/climate/cki" TargetMode="External"/><Relationship Id="rId4" Type="http://schemas.openxmlformats.org/officeDocument/2006/relationships/tags" Target="../tags/tag932.xml"/><Relationship Id="rId9" Type="http://schemas.openxmlformats.org/officeDocument/2006/relationships/tags" Target="../tags/tag937.xml"/><Relationship Id="rId14" Type="http://schemas.openxmlformats.org/officeDocument/2006/relationships/hyperlink" Target="https://www.arnoldporter.com/en/perspectives/advisories/2025/07/from-ira-to-obbba-a-new-era-for-clean-energy-tax-credits" TargetMode="Externa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tags" Target="../tags/tag945.xml"/><Relationship Id="rId13" Type="http://schemas.openxmlformats.org/officeDocument/2006/relationships/hyperlink" Target="https://www.epa.gov/renewable-fuel-standard-program/overview-renewable-fuel-standard-program" TargetMode="External"/><Relationship Id="rId18" Type="http://schemas.openxmlformats.org/officeDocument/2006/relationships/hyperlink" Target="https://business.columbia.edu/insights/climate/cki" TargetMode="External"/><Relationship Id="rId3" Type="http://schemas.openxmlformats.org/officeDocument/2006/relationships/tags" Target="../tags/tag940.xml"/><Relationship Id="rId7" Type="http://schemas.openxmlformats.org/officeDocument/2006/relationships/tags" Target="../tags/tag944.xml"/><Relationship Id="rId12" Type="http://schemas.openxmlformats.org/officeDocument/2006/relationships/image" Target="../media/image15.emf"/><Relationship Id="rId17" Type="http://schemas.openxmlformats.org/officeDocument/2006/relationships/hyperlink" Target="https://business.columbia.edu/faculty/people/gernot-wagner" TargetMode="External"/><Relationship Id="rId2" Type="http://schemas.openxmlformats.org/officeDocument/2006/relationships/tags" Target="../tags/tag939.xml"/><Relationship Id="rId16" Type="http://schemas.openxmlformats.org/officeDocument/2006/relationships/hyperlink" Target="https://www.maritime.dot.gov/innovation/meta/maritime-environmental-and-technical-assistance-meta-program" TargetMode="External"/><Relationship Id="rId1" Type="http://schemas.openxmlformats.org/officeDocument/2006/relationships/tags" Target="../tags/tag938.xml"/><Relationship Id="rId6" Type="http://schemas.openxmlformats.org/officeDocument/2006/relationships/tags" Target="../tags/tag943.xml"/><Relationship Id="rId11" Type="http://schemas.openxmlformats.org/officeDocument/2006/relationships/oleObject" Target="../embeddings/oleObject49.bin"/><Relationship Id="rId5" Type="http://schemas.openxmlformats.org/officeDocument/2006/relationships/tags" Target="../tags/tag942.xml"/><Relationship Id="rId15" Type="http://schemas.openxmlformats.org/officeDocument/2006/relationships/hyperlink" Target="https://afdc.energy.gov/fuels/laws/BIOD?state=US" TargetMode="External"/><Relationship Id="rId10" Type="http://schemas.openxmlformats.org/officeDocument/2006/relationships/notesSlide" Target="../notesSlides/notesSlide39.xml"/><Relationship Id="rId19" Type="http://schemas.openxmlformats.org/officeDocument/2006/relationships/hyperlink" Target="https://business.columbia.edu/insights/climate/biofuels" TargetMode="External"/><Relationship Id="rId4" Type="http://schemas.openxmlformats.org/officeDocument/2006/relationships/tags" Target="../tags/tag941.xml"/><Relationship Id="rId9" Type="http://schemas.openxmlformats.org/officeDocument/2006/relationships/slideLayout" Target="../slideLayouts/slideLayout1.xml"/><Relationship Id="rId14" Type="http://schemas.openxmlformats.org/officeDocument/2006/relationships/hyperlink" Target="https://www.govinfo.gov/content/pkg/FR-2023-07-12/pdf/2023-13462.pdf" TargetMode="Externa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0.bin"/><Relationship Id="rId13" Type="http://schemas.openxmlformats.org/officeDocument/2006/relationships/hyperlink" Target="https://assets.kpmg.com/content/dam/kpmg/xx/pdf/2021/11/green-deal-and-fit-for-55-slip-sheet_v5_web.pdf" TargetMode="External"/><Relationship Id="rId18" Type="http://schemas.openxmlformats.org/officeDocument/2006/relationships/hyperlink" Target="https://www.walleniuswilhelmsen.com/insights/carbon-intensity-indicator-cii-what-to-expect-and-how-to-prepare" TargetMode="External"/><Relationship Id="rId3" Type="http://schemas.openxmlformats.org/officeDocument/2006/relationships/tags" Target="../tags/tag948.xml"/><Relationship Id="rId21" Type="http://schemas.openxmlformats.org/officeDocument/2006/relationships/hyperlink" Target="https://business.columbia.edu/insights/climate/biofuels" TargetMode="External"/><Relationship Id="rId7" Type="http://schemas.openxmlformats.org/officeDocument/2006/relationships/notesSlide" Target="../notesSlides/notesSlide40.xml"/><Relationship Id="rId12" Type="http://schemas.openxmlformats.org/officeDocument/2006/relationships/hyperlink" Target="https://www.now-gmbh.de/wp-content/uploads/2024/01/Factsheet_REDIII.pdf" TargetMode="External"/><Relationship Id="rId17" Type="http://schemas.openxmlformats.org/officeDocument/2006/relationships/hyperlink" Target="https://www.nepia.com/industry-news/imo-removes-regulatory-barriers-for-biofuel-blends/" TargetMode="External"/><Relationship Id="rId2" Type="http://schemas.openxmlformats.org/officeDocument/2006/relationships/tags" Target="../tags/tag947.xml"/><Relationship Id="rId16" Type="http://schemas.openxmlformats.org/officeDocument/2006/relationships/hyperlink" Target="https://www.eea.europa.eu/en/topics/in-depth/electric-vehicles?activeTab=e3e6b879-fef4-4a88-9436-5f0064698270" TargetMode="External"/><Relationship Id="rId20" Type="http://schemas.openxmlformats.org/officeDocument/2006/relationships/hyperlink" Target="https://business.columbia.edu/insights/climate/cki" TargetMode="External"/><Relationship Id="rId1" Type="http://schemas.openxmlformats.org/officeDocument/2006/relationships/tags" Target="../tags/tag946.xml"/><Relationship Id="rId6" Type="http://schemas.openxmlformats.org/officeDocument/2006/relationships/slideLayout" Target="../slideLayouts/slideLayout1.xml"/><Relationship Id="rId11" Type="http://schemas.openxmlformats.org/officeDocument/2006/relationships/hyperlink" Target="https://www.transportpolicy.net/standard/eu-fuels-biofuel-policy/" TargetMode="External"/><Relationship Id="rId5" Type="http://schemas.openxmlformats.org/officeDocument/2006/relationships/tags" Target="../tags/tag950.xml"/><Relationship Id="rId15" Type="http://schemas.openxmlformats.org/officeDocument/2006/relationships/hyperlink" Target="https://www.opendemocracy.net/en/uk-airlines-sustainable-fuel-used-cooking-oil-deforestation-palm-oil/" TargetMode="External"/><Relationship Id="rId10" Type="http://schemas.openxmlformats.org/officeDocument/2006/relationships/hyperlink" Target="https://www.eca.europa.eu/ECAPublications/SR-2023-29/SR-2023-29_EN.pdf" TargetMode="External"/><Relationship Id="rId19" Type="http://schemas.openxmlformats.org/officeDocument/2006/relationships/hyperlink" Target="https://business.columbia.edu/faculty/people/gernot-wagner" TargetMode="External"/><Relationship Id="rId4" Type="http://schemas.openxmlformats.org/officeDocument/2006/relationships/tags" Target="../tags/tag949.xml"/><Relationship Id="rId9" Type="http://schemas.openxmlformats.org/officeDocument/2006/relationships/image" Target="../media/image15.emf"/><Relationship Id="rId14" Type="http://schemas.openxmlformats.org/officeDocument/2006/relationships/hyperlink" Target="https://www.ecologic.eu/19652" TargetMode="Externa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958.xml"/><Relationship Id="rId13" Type="http://schemas.openxmlformats.org/officeDocument/2006/relationships/hyperlink" Target="https://www.iata.org/en/iata-repository/pressroom/fact-sheets/fact-sheet-corsia/" TargetMode="External"/><Relationship Id="rId18" Type="http://schemas.openxmlformats.org/officeDocument/2006/relationships/hyperlink" Target="https://business.columbia.edu/faculty/people/gernot-wagner" TargetMode="External"/><Relationship Id="rId3" Type="http://schemas.openxmlformats.org/officeDocument/2006/relationships/tags" Target="../tags/tag953.xml"/><Relationship Id="rId21" Type="http://schemas.openxmlformats.org/officeDocument/2006/relationships/image" Target="../media/image59.png"/><Relationship Id="rId7" Type="http://schemas.openxmlformats.org/officeDocument/2006/relationships/tags" Target="../tags/tag957.xml"/><Relationship Id="rId12" Type="http://schemas.openxmlformats.org/officeDocument/2006/relationships/image" Target="../media/image15.emf"/><Relationship Id="rId17" Type="http://schemas.openxmlformats.org/officeDocument/2006/relationships/hyperlink" Target="https://www.transportation.gov/briefing-room/biden-harris-administration-announces-nearly-300-million-awards-sustainable-aviation" TargetMode="External"/><Relationship Id="rId2" Type="http://schemas.openxmlformats.org/officeDocument/2006/relationships/tags" Target="../tags/tag952.xml"/><Relationship Id="rId16" Type="http://schemas.openxmlformats.org/officeDocument/2006/relationships/hyperlink" Target="https://www.icao.int/about-icao/Pages/default.aspx" TargetMode="External"/><Relationship Id="rId20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951.xml"/><Relationship Id="rId6" Type="http://schemas.openxmlformats.org/officeDocument/2006/relationships/tags" Target="../tags/tag956.xml"/><Relationship Id="rId11" Type="http://schemas.openxmlformats.org/officeDocument/2006/relationships/oleObject" Target="../embeddings/oleObject50.bin"/><Relationship Id="rId5" Type="http://schemas.openxmlformats.org/officeDocument/2006/relationships/tags" Target="../tags/tag955.xml"/><Relationship Id="rId15" Type="http://schemas.openxmlformats.org/officeDocument/2006/relationships/hyperlink" Target="https://ibexpub.media/green-mobility-magazine/" TargetMode="External"/><Relationship Id="rId10" Type="http://schemas.openxmlformats.org/officeDocument/2006/relationships/notesSlide" Target="../notesSlides/notesSlide41.xml"/><Relationship Id="rId19" Type="http://schemas.openxmlformats.org/officeDocument/2006/relationships/hyperlink" Target="https://business.columbia.edu/insights/climate/cki" TargetMode="External"/><Relationship Id="rId4" Type="http://schemas.openxmlformats.org/officeDocument/2006/relationships/tags" Target="../tags/tag954.xml"/><Relationship Id="rId9" Type="http://schemas.openxmlformats.org/officeDocument/2006/relationships/slideLayout" Target="../slideLayouts/slideLayout1.xml"/><Relationship Id="rId14" Type="http://schemas.openxmlformats.org/officeDocument/2006/relationships/hyperlink" Target="https://transport.ec.europa.eu/transport-modes/air/environment/refueleu-aviation_en" TargetMode="External"/><Relationship Id="rId22" Type="http://schemas.openxmlformats.org/officeDocument/2006/relationships/image" Target="../media/image60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tags" Target="../tags/tag103.xml"/><Relationship Id="rId18" Type="http://schemas.openxmlformats.org/officeDocument/2006/relationships/tags" Target="../tags/tag108.xml"/><Relationship Id="rId26" Type="http://schemas.openxmlformats.org/officeDocument/2006/relationships/tags" Target="../tags/tag116.xml"/><Relationship Id="rId39" Type="http://schemas.openxmlformats.org/officeDocument/2006/relationships/hyperlink" Target="https://business.columbia.edu/faculty/people/gernot-wagner" TargetMode="External"/><Relationship Id="rId21" Type="http://schemas.openxmlformats.org/officeDocument/2006/relationships/tags" Target="../tags/tag111.xml"/><Relationship Id="rId34" Type="http://schemas.openxmlformats.org/officeDocument/2006/relationships/notesSlide" Target="../notesSlides/notesSlide4.xml"/><Relationship Id="rId42" Type="http://schemas.openxmlformats.org/officeDocument/2006/relationships/chart" Target="../charts/chart1.xml"/><Relationship Id="rId7" Type="http://schemas.openxmlformats.org/officeDocument/2006/relationships/tags" Target="../tags/tag97.xml"/><Relationship Id="rId2" Type="http://schemas.openxmlformats.org/officeDocument/2006/relationships/tags" Target="../tags/tag92.xml"/><Relationship Id="rId16" Type="http://schemas.openxmlformats.org/officeDocument/2006/relationships/tags" Target="../tags/tag106.xml"/><Relationship Id="rId20" Type="http://schemas.openxmlformats.org/officeDocument/2006/relationships/tags" Target="../tags/tag110.xml"/><Relationship Id="rId29" Type="http://schemas.openxmlformats.org/officeDocument/2006/relationships/tags" Target="../tags/tag119.xml"/><Relationship Id="rId41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91.xml"/><Relationship Id="rId6" Type="http://schemas.openxmlformats.org/officeDocument/2006/relationships/tags" Target="../tags/tag96.xml"/><Relationship Id="rId11" Type="http://schemas.openxmlformats.org/officeDocument/2006/relationships/tags" Target="../tags/tag101.xml"/><Relationship Id="rId24" Type="http://schemas.openxmlformats.org/officeDocument/2006/relationships/tags" Target="../tags/tag114.xml"/><Relationship Id="rId32" Type="http://schemas.openxmlformats.org/officeDocument/2006/relationships/tags" Target="../tags/tag122.xml"/><Relationship Id="rId37" Type="http://schemas.openxmlformats.org/officeDocument/2006/relationships/hyperlink" Target="https://www.iea.org/reports/net-zero-roadmap-a-global-pathway-to-keep-the-15-0c-goal-in-reach" TargetMode="External"/><Relationship Id="rId40" Type="http://schemas.openxmlformats.org/officeDocument/2006/relationships/hyperlink" Target="https://business.columbia.edu/insights/climate/cki" TargetMode="External"/><Relationship Id="rId5" Type="http://schemas.openxmlformats.org/officeDocument/2006/relationships/tags" Target="../tags/tag95.xml"/><Relationship Id="rId15" Type="http://schemas.openxmlformats.org/officeDocument/2006/relationships/tags" Target="../tags/tag105.xml"/><Relationship Id="rId23" Type="http://schemas.openxmlformats.org/officeDocument/2006/relationships/tags" Target="../tags/tag113.xml"/><Relationship Id="rId28" Type="http://schemas.openxmlformats.org/officeDocument/2006/relationships/tags" Target="../tags/tag118.xml"/><Relationship Id="rId36" Type="http://schemas.openxmlformats.org/officeDocument/2006/relationships/image" Target="../media/image11.emf"/><Relationship Id="rId10" Type="http://schemas.openxmlformats.org/officeDocument/2006/relationships/tags" Target="../tags/tag100.xml"/><Relationship Id="rId19" Type="http://schemas.openxmlformats.org/officeDocument/2006/relationships/tags" Target="../tags/tag109.xml"/><Relationship Id="rId31" Type="http://schemas.openxmlformats.org/officeDocument/2006/relationships/tags" Target="../tags/tag121.xml"/><Relationship Id="rId4" Type="http://schemas.openxmlformats.org/officeDocument/2006/relationships/tags" Target="../tags/tag94.xml"/><Relationship Id="rId9" Type="http://schemas.openxmlformats.org/officeDocument/2006/relationships/tags" Target="../tags/tag99.xml"/><Relationship Id="rId14" Type="http://schemas.openxmlformats.org/officeDocument/2006/relationships/tags" Target="../tags/tag104.xml"/><Relationship Id="rId22" Type="http://schemas.openxmlformats.org/officeDocument/2006/relationships/tags" Target="../tags/tag112.xml"/><Relationship Id="rId27" Type="http://schemas.openxmlformats.org/officeDocument/2006/relationships/tags" Target="../tags/tag117.xml"/><Relationship Id="rId30" Type="http://schemas.openxmlformats.org/officeDocument/2006/relationships/tags" Target="../tags/tag120.xml"/><Relationship Id="rId35" Type="http://schemas.openxmlformats.org/officeDocument/2006/relationships/oleObject" Target="../embeddings/oleObject7.bin"/><Relationship Id="rId8" Type="http://schemas.openxmlformats.org/officeDocument/2006/relationships/tags" Target="../tags/tag98.xml"/><Relationship Id="rId3" Type="http://schemas.openxmlformats.org/officeDocument/2006/relationships/tags" Target="../tags/tag93.xml"/><Relationship Id="rId12" Type="http://schemas.openxmlformats.org/officeDocument/2006/relationships/tags" Target="../tags/tag102.xml"/><Relationship Id="rId17" Type="http://schemas.openxmlformats.org/officeDocument/2006/relationships/tags" Target="../tags/tag107.xml"/><Relationship Id="rId25" Type="http://schemas.openxmlformats.org/officeDocument/2006/relationships/tags" Target="../tags/tag115.xml"/><Relationship Id="rId33" Type="http://schemas.openxmlformats.org/officeDocument/2006/relationships/slideLayout" Target="../slideLayouts/slideLayout12.xml"/><Relationship Id="rId38" Type="http://schemas.openxmlformats.org/officeDocument/2006/relationships/hyperlink" Target="https://www.iea.org/reports/renewables-2024/renewable-fuels" TargetMode="Externa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13" Type="http://schemas.openxmlformats.org/officeDocument/2006/relationships/hyperlink" Target="https://iea.blob.core.windows.net/assets/338e96c1-7da1-4894-b81b-57ff7bf13040/BiofuelPolicyinBrazil%2CIndiaandtheUnitedStates.pdf" TargetMode="External"/><Relationship Id="rId3" Type="http://schemas.openxmlformats.org/officeDocument/2006/relationships/tags" Target="../tags/tag961.xml"/><Relationship Id="rId7" Type="http://schemas.openxmlformats.org/officeDocument/2006/relationships/tags" Target="../tags/tag965.xml"/><Relationship Id="rId12" Type="http://schemas.openxmlformats.org/officeDocument/2006/relationships/hyperlink" Target="https://www.ieabioenergy.com/wp-content/uploads/2023/10/2-2_Arraes_Brazil.pdf" TargetMode="External"/><Relationship Id="rId2" Type="http://schemas.openxmlformats.org/officeDocument/2006/relationships/tags" Target="../tags/tag960.xml"/><Relationship Id="rId16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959.xml"/><Relationship Id="rId6" Type="http://schemas.openxmlformats.org/officeDocument/2006/relationships/tags" Target="../tags/tag964.xml"/><Relationship Id="rId11" Type="http://schemas.openxmlformats.org/officeDocument/2006/relationships/image" Target="../media/image15.emf"/><Relationship Id="rId5" Type="http://schemas.openxmlformats.org/officeDocument/2006/relationships/tags" Target="../tags/tag963.xml"/><Relationship Id="rId15" Type="http://schemas.openxmlformats.org/officeDocument/2006/relationships/hyperlink" Target="https://business.columbia.edu/insights/climate/cki" TargetMode="External"/><Relationship Id="rId10" Type="http://schemas.openxmlformats.org/officeDocument/2006/relationships/oleObject" Target="../embeddings/oleObject50.bin"/><Relationship Id="rId4" Type="http://schemas.openxmlformats.org/officeDocument/2006/relationships/tags" Target="../tags/tag962.xml"/><Relationship Id="rId9" Type="http://schemas.openxmlformats.org/officeDocument/2006/relationships/notesSlide" Target="../notesSlides/notesSlide42.xml"/><Relationship Id="rId14" Type="http://schemas.openxmlformats.org/officeDocument/2006/relationships/hyperlink" Target="https://business.columbia.edu/faculty/people/gernot-wagner" TargetMode="Externa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1.bin"/><Relationship Id="rId13" Type="http://schemas.openxmlformats.org/officeDocument/2006/relationships/hyperlink" Target="https://www.transportation.gov/briefing-room/biden-harris-administration-announces-nearly-300-million-awards-sustainable-aviation" TargetMode="External"/><Relationship Id="rId18" Type="http://schemas.openxmlformats.org/officeDocument/2006/relationships/image" Target="../media/image63.png"/><Relationship Id="rId3" Type="http://schemas.openxmlformats.org/officeDocument/2006/relationships/tags" Target="../tags/tag968.xml"/><Relationship Id="rId7" Type="http://schemas.openxmlformats.org/officeDocument/2006/relationships/notesSlide" Target="../notesSlides/notesSlide43.xml"/><Relationship Id="rId12" Type="http://schemas.openxmlformats.org/officeDocument/2006/relationships/hyperlink" Target="https://www.icao.int/about-icao/Pages/default.aspx" TargetMode="External"/><Relationship Id="rId17" Type="http://schemas.openxmlformats.org/officeDocument/2006/relationships/image" Target="../media/image65.jpeg"/><Relationship Id="rId2" Type="http://schemas.openxmlformats.org/officeDocument/2006/relationships/tags" Target="../tags/tag967.xml"/><Relationship Id="rId16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966.xml"/><Relationship Id="rId6" Type="http://schemas.openxmlformats.org/officeDocument/2006/relationships/slideLayout" Target="../slideLayouts/slideLayout1.xml"/><Relationship Id="rId11" Type="http://schemas.openxmlformats.org/officeDocument/2006/relationships/hyperlink" Target="https://ibexpub.media/green-mobility-magazine/" TargetMode="External"/><Relationship Id="rId5" Type="http://schemas.openxmlformats.org/officeDocument/2006/relationships/tags" Target="../tags/tag970.xml"/><Relationship Id="rId15" Type="http://schemas.openxmlformats.org/officeDocument/2006/relationships/hyperlink" Target="https://business.columbia.edu/insights/climate/cki" TargetMode="External"/><Relationship Id="rId10" Type="http://schemas.openxmlformats.org/officeDocument/2006/relationships/hyperlink" Target="https://www.iata.org/en/iata-repository/pressroom/fact-sheets/fact-sheet-corsia/" TargetMode="External"/><Relationship Id="rId4" Type="http://schemas.openxmlformats.org/officeDocument/2006/relationships/tags" Target="../tags/tag969.xml"/><Relationship Id="rId9" Type="http://schemas.openxmlformats.org/officeDocument/2006/relationships/image" Target="../media/image15.emf"/><Relationship Id="rId14" Type="http://schemas.openxmlformats.org/officeDocument/2006/relationships/hyperlink" Target="https://business.columbia.edu/faculty/people/gernot-wagner" TargetMode="External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tags" Target="../tags/tag996.xml"/><Relationship Id="rId21" Type="http://schemas.openxmlformats.org/officeDocument/2006/relationships/tags" Target="../tags/tag991.xml"/><Relationship Id="rId42" Type="http://schemas.openxmlformats.org/officeDocument/2006/relationships/tags" Target="../tags/tag1012.xml"/><Relationship Id="rId47" Type="http://schemas.openxmlformats.org/officeDocument/2006/relationships/tags" Target="../tags/tag1017.xml"/><Relationship Id="rId63" Type="http://schemas.openxmlformats.org/officeDocument/2006/relationships/tags" Target="../tags/tag1033.xml"/><Relationship Id="rId68" Type="http://schemas.openxmlformats.org/officeDocument/2006/relationships/image" Target="../media/image15.emf"/><Relationship Id="rId16" Type="http://schemas.openxmlformats.org/officeDocument/2006/relationships/tags" Target="../tags/tag986.xml"/><Relationship Id="rId11" Type="http://schemas.openxmlformats.org/officeDocument/2006/relationships/tags" Target="../tags/tag981.xml"/><Relationship Id="rId24" Type="http://schemas.openxmlformats.org/officeDocument/2006/relationships/tags" Target="../tags/tag994.xml"/><Relationship Id="rId32" Type="http://schemas.openxmlformats.org/officeDocument/2006/relationships/tags" Target="../tags/tag1002.xml"/><Relationship Id="rId37" Type="http://schemas.openxmlformats.org/officeDocument/2006/relationships/tags" Target="../tags/tag1007.xml"/><Relationship Id="rId40" Type="http://schemas.openxmlformats.org/officeDocument/2006/relationships/tags" Target="../tags/tag1010.xml"/><Relationship Id="rId45" Type="http://schemas.openxmlformats.org/officeDocument/2006/relationships/tags" Target="../tags/tag1015.xml"/><Relationship Id="rId53" Type="http://schemas.openxmlformats.org/officeDocument/2006/relationships/tags" Target="../tags/tag1023.xml"/><Relationship Id="rId58" Type="http://schemas.openxmlformats.org/officeDocument/2006/relationships/tags" Target="../tags/tag1028.xml"/><Relationship Id="rId66" Type="http://schemas.openxmlformats.org/officeDocument/2006/relationships/notesSlide" Target="../notesSlides/notesSlide44.xml"/><Relationship Id="rId74" Type="http://schemas.openxmlformats.org/officeDocument/2006/relationships/hyperlink" Target="https://www.theglobaleconomy.com/USA/biofuels_production/" TargetMode="External"/><Relationship Id="rId79" Type="http://schemas.openxmlformats.org/officeDocument/2006/relationships/chart" Target="../charts/chart32.xml"/><Relationship Id="rId5" Type="http://schemas.openxmlformats.org/officeDocument/2006/relationships/tags" Target="../tags/tag975.xml"/><Relationship Id="rId61" Type="http://schemas.openxmlformats.org/officeDocument/2006/relationships/tags" Target="../tags/tag1031.xml"/><Relationship Id="rId19" Type="http://schemas.openxmlformats.org/officeDocument/2006/relationships/tags" Target="../tags/tag989.xml"/><Relationship Id="rId14" Type="http://schemas.openxmlformats.org/officeDocument/2006/relationships/tags" Target="../tags/tag984.xml"/><Relationship Id="rId22" Type="http://schemas.openxmlformats.org/officeDocument/2006/relationships/tags" Target="../tags/tag992.xml"/><Relationship Id="rId27" Type="http://schemas.openxmlformats.org/officeDocument/2006/relationships/tags" Target="../tags/tag997.xml"/><Relationship Id="rId30" Type="http://schemas.openxmlformats.org/officeDocument/2006/relationships/tags" Target="../tags/tag1000.xml"/><Relationship Id="rId35" Type="http://schemas.openxmlformats.org/officeDocument/2006/relationships/tags" Target="../tags/tag1005.xml"/><Relationship Id="rId43" Type="http://schemas.openxmlformats.org/officeDocument/2006/relationships/tags" Target="../tags/tag1013.xml"/><Relationship Id="rId48" Type="http://schemas.openxmlformats.org/officeDocument/2006/relationships/tags" Target="../tags/tag1018.xml"/><Relationship Id="rId56" Type="http://schemas.openxmlformats.org/officeDocument/2006/relationships/tags" Target="../tags/tag1026.xml"/><Relationship Id="rId64" Type="http://schemas.openxmlformats.org/officeDocument/2006/relationships/tags" Target="../tags/tag1034.xml"/><Relationship Id="rId69" Type="http://schemas.openxmlformats.org/officeDocument/2006/relationships/hyperlink" Target="https://www.forbes.com/sites/jenniferturliuk/2024/05/24/how-norway-increased-evs-to-82-of-new-car-sales-vs-76-in-the-us/" TargetMode="External"/><Relationship Id="rId77" Type="http://schemas.openxmlformats.org/officeDocument/2006/relationships/hyperlink" Target="https://business.columbia.edu/insights/climate/cki" TargetMode="External"/><Relationship Id="rId8" Type="http://schemas.openxmlformats.org/officeDocument/2006/relationships/tags" Target="../tags/tag978.xml"/><Relationship Id="rId51" Type="http://schemas.openxmlformats.org/officeDocument/2006/relationships/tags" Target="../tags/tag1021.xml"/><Relationship Id="rId72" Type="http://schemas.openxmlformats.org/officeDocument/2006/relationships/hyperlink" Target="https://ourworldindata.org/grapher/car-sales?country=USA~CHN~OWID_EU27~NOR" TargetMode="External"/><Relationship Id="rId80" Type="http://schemas.openxmlformats.org/officeDocument/2006/relationships/chart" Target="../charts/chart33.xml"/><Relationship Id="rId3" Type="http://schemas.openxmlformats.org/officeDocument/2006/relationships/tags" Target="../tags/tag973.xml"/><Relationship Id="rId12" Type="http://schemas.openxmlformats.org/officeDocument/2006/relationships/tags" Target="../tags/tag982.xml"/><Relationship Id="rId17" Type="http://schemas.openxmlformats.org/officeDocument/2006/relationships/tags" Target="../tags/tag987.xml"/><Relationship Id="rId25" Type="http://schemas.openxmlformats.org/officeDocument/2006/relationships/tags" Target="../tags/tag995.xml"/><Relationship Id="rId33" Type="http://schemas.openxmlformats.org/officeDocument/2006/relationships/tags" Target="../tags/tag1003.xml"/><Relationship Id="rId38" Type="http://schemas.openxmlformats.org/officeDocument/2006/relationships/tags" Target="../tags/tag1008.xml"/><Relationship Id="rId46" Type="http://schemas.openxmlformats.org/officeDocument/2006/relationships/tags" Target="../tags/tag1016.xml"/><Relationship Id="rId59" Type="http://schemas.openxmlformats.org/officeDocument/2006/relationships/tags" Target="../tags/tag1029.xml"/><Relationship Id="rId67" Type="http://schemas.openxmlformats.org/officeDocument/2006/relationships/oleObject" Target="../embeddings/oleObject52.bin"/><Relationship Id="rId20" Type="http://schemas.openxmlformats.org/officeDocument/2006/relationships/tags" Target="../tags/tag990.xml"/><Relationship Id="rId41" Type="http://schemas.openxmlformats.org/officeDocument/2006/relationships/tags" Target="../tags/tag1011.xml"/><Relationship Id="rId54" Type="http://schemas.openxmlformats.org/officeDocument/2006/relationships/tags" Target="../tags/tag1024.xml"/><Relationship Id="rId62" Type="http://schemas.openxmlformats.org/officeDocument/2006/relationships/tags" Target="../tags/tag1032.xml"/><Relationship Id="rId70" Type="http://schemas.openxmlformats.org/officeDocument/2006/relationships/hyperlink" Target="https://www.vox.com/future-perfect/23939076/norway-electric-vehicle-cars-evs-tesla-oslo" TargetMode="External"/><Relationship Id="rId75" Type="http://schemas.openxmlformats.org/officeDocument/2006/relationships/hyperlink" Target="https://www.iea.org/policies/20542-state-budget-2024-biofuel-blending-requirements" TargetMode="External"/><Relationship Id="rId1" Type="http://schemas.openxmlformats.org/officeDocument/2006/relationships/tags" Target="../tags/tag971.xml"/><Relationship Id="rId6" Type="http://schemas.openxmlformats.org/officeDocument/2006/relationships/tags" Target="../tags/tag976.xml"/><Relationship Id="rId15" Type="http://schemas.openxmlformats.org/officeDocument/2006/relationships/tags" Target="../tags/tag985.xml"/><Relationship Id="rId23" Type="http://schemas.openxmlformats.org/officeDocument/2006/relationships/tags" Target="../tags/tag993.xml"/><Relationship Id="rId28" Type="http://schemas.openxmlformats.org/officeDocument/2006/relationships/tags" Target="../tags/tag998.xml"/><Relationship Id="rId36" Type="http://schemas.openxmlformats.org/officeDocument/2006/relationships/tags" Target="../tags/tag1006.xml"/><Relationship Id="rId49" Type="http://schemas.openxmlformats.org/officeDocument/2006/relationships/tags" Target="../tags/tag1019.xml"/><Relationship Id="rId57" Type="http://schemas.openxmlformats.org/officeDocument/2006/relationships/tags" Target="../tags/tag1027.xml"/><Relationship Id="rId10" Type="http://schemas.openxmlformats.org/officeDocument/2006/relationships/tags" Target="../tags/tag980.xml"/><Relationship Id="rId31" Type="http://schemas.openxmlformats.org/officeDocument/2006/relationships/tags" Target="../tags/tag1001.xml"/><Relationship Id="rId44" Type="http://schemas.openxmlformats.org/officeDocument/2006/relationships/tags" Target="../tags/tag1014.xml"/><Relationship Id="rId52" Type="http://schemas.openxmlformats.org/officeDocument/2006/relationships/tags" Target="../tags/tag1022.xml"/><Relationship Id="rId60" Type="http://schemas.openxmlformats.org/officeDocument/2006/relationships/tags" Target="../tags/tag1030.xml"/><Relationship Id="rId65" Type="http://schemas.openxmlformats.org/officeDocument/2006/relationships/slideLayout" Target="../slideLayouts/slideLayout1.xml"/><Relationship Id="rId73" Type="http://schemas.openxmlformats.org/officeDocument/2006/relationships/hyperlink" Target="https://robbieandrew.github.io/EV/" TargetMode="External"/><Relationship Id="rId78" Type="http://schemas.openxmlformats.org/officeDocument/2006/relationships/hyperlink" Target="https://business.columbia.edu/insights/climate/biofuels" TargetMode="External"/><Relationship Id="rId4" Type="http://schemas.openxmlformats.org/officeDocument/2006/relationships/tags" Target="../tags/tag974.xml"/><Relationship Id="rId9" Type="http://schemas.openxmlformats.org/officeDocument/2006/relationships/tags" Target="../tags/tag979.xml"/><Relationship Id="rId13" Type="http://schemas.openxmlformats.org/officeDocument/2006/relationships/tags" Target="../tags/tag983.xml"/><Relationship Id="rId18" Type="http://schemas.openxmlformats.org/officeDocument/2006/relationships/tags" Target="../tags/tag988.xml"/><Relationship Id="rId39" Type="http://schemas.openxmlformats.org/officeDocument/2006/relationships/tags" Target="../tags/tag1009.xml"/><Relationship Id="rId34" Type="http://schemas.openxmlformats.org/officeDocument/2006/relationships/tags" Target="../tags/tag1004.xml"/><Relationship Id="rId50" Type="http://schemas.openxmlformats.org/officeDocument/2006/relationships/tags" Target="../tags/tag1020.xml"/><Relationship Id="rId55" Type="http://schemas.openxmlformats.org/officeDocument/2006/relationships/tags" Target="../tags/tag1025.xml"/><Relationship Id="rId76" Type="http://schemas.openxmlformats.org/officeDocument/2006/relationships/hyperlink" Target="https://business.columbia.edu/faculty/people/gernot-wagner" TargetMode="External"/><Relationship Id="rId7" Type="http://schemas.openxmlformats.org/officeDocument/2006/relationships/tags" Target="../tags/tag977.xml"/><Relationship Id="rId71" Type="http://schemas.openxmlformats.org/officeDocument/2006/relationships/hyperlink" Target="https://www.mckinsey.com/industries/automotive-and-assembly/our-insights/what-norways-experience-reveals-about-the-ev-charging-market" TargetMode="External"/><Relationship Id="rId2" Type="http://schemas.openxmlformats.org/officeDocument/2006/relationships/tags" Target="../tags/tag972.xml"/><Relationship Id="rId29" Type="http://schemas.openxmlformats.org/officeDocument/2006/relationships/tags" Target="../tags/tag999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tags" Target="../tags/tag1042.xml"/><Relationship Id="rId13" Type="http://schemas.openxmlformats.org/officeDocument/2006/relationships/chart" Target="../charts/chart34.xml"/><Relationship Id="rId3" Type="http://schemas.openxmlformats.org/officeDocument/2006/relationships/tags" Target="../tags/tag1037.xml"/><Relationship Id="rId7" Type="http://schemas.openxmlformats.org/officeDocument/2006/relationships/tags" Target="../tags/tag1041.xml"/><Relationship Id="rId12" Type="http://schemas.openxmlformats.org/officeDocument/2006/relationships/image" Target="../media/image15.emf"/><Relationship Id="rId17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1036.xml"/><Relationship Id="rId16" Type="http://schemas.openxmlformats.org/officeDocument/2006/relationships/hyperlink" Target="https://business.columbia.edu/insights/climate/cki" TargetMode="External"/><Relationship Id="rId1" Type="http://schemas.openxmlformats.org/officeDocument/2006/relationships/tags" Target="../tags/tag1035.xml"/><Relationship Id="rId6" Type="http://schemas.openxmlformats.org/officeDocument/2006/relationships/tags" Target="../tags/tag1040.xml"/><Relationship Id="rId11" Type="http://schemas.openxmlformats.org/officeDocument/2006/relationships/oleObject" Target="../embeddings/oleObject53.bin"/><Relationship Id="rId5" Type="http://schemas.openxmlformats.org/officeDocument/2006/relationships/tags" Target="../tags/tag1039.xml"/><Relationship Id="rId15" Type="http://schemas.openxmlformats.org/officeDocument/2006/relationships/hyperlink" Target="https://business.columbia.edu/faculty/people/gernot-wagner" TargetMode="External"/><Relationship Id="rId10" Type="http://schemas.openxmlformats.org/officeDocument/2006/relationships/notesSlide" Target="../notesSlides/notesSlide45.xml"/><Relationship Id="rId4" Type="http://schemas.openxmlformats.org/officeDocument/2006/relationships/tags" Target="../tags/tag1038.xml"/><Relationship Id="rId9" Type="http://schemas.openxmlformats.org/officeDocument/2006/relationships/slideLayout" Target="../slideLayouts/slideLayout1.xml"/><Relationship Id="rId14" Type="http://schemas.openxmlformats.org/officeDocument/2006/relationships/hyperlink" Target="https://ww2.arb.ca.gov/resources/documents/lcfs-data-dashboard" TargetMode="Externa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tags" Target="../tags/tag1050.xml"/><Relationship Id="rId13" Type="http://schemas.openxmlformats.org/officeDocument/2006/relationships/tags" Target="../tags/tag1055.xml"/><Relationship Id="rId18" Type="http://schemas.openxmlformats.org/officeDocument/2006/relationships/slideLayout" Target="../slideLayouts/slideLayout1.xml"/><Relationship Id="rId26" Type="http://schemas.openxmlformats.org/officeDocument/2006/relationships/hyperlink" Target="https://business.columbia.edu/insights/climate/biofuels" TargetMode="External"/><Relationship Id="rId3" Type="http://schemas.openxmlformats.org/officeDocument/2006/relationships/tags" Target="../tags/tag1045.xml"/><Relationship Id="rId21" Type="http://schemas.openxmlformats.org/officeDocument/2006/relationships/image" Target="../media/image15.emf"/><Relationship Id="rId7" Type="http://schemas.openxmlformats.org/officeDocument/2006/relationships/tags" Target="../tags/tag1049.xml"/><Relationship Id="rId12" Type="http://schemas.openxmlformats.org/officeDocument/2006/relationships/tags" Target="../tags/tag1054.xml"/><Relationship Id="rId17" Type="http://schemas.openxmlformats.org/officeDocument/2006/relationships/tags" Target="../tags/tag1059.xml"/><Relationship Id="rId25" Type="http://schemas.openxmlformats.org/officeDocument/2006/relationships/hyperlink" Target="https://business.columbia.edu/insights/climate/cki" TargetMode="External"/><Relationship Id="rId2" Type="http://schemas.openxmlformats.org/officeDocument/2006/relationships/tags" Target="../tags/tag1044.xml"/><Relationship Id="rId16" Type="http://schemas.openxmlformats.org/officeDocument/2006/relationships/tags" Target="../tags/tag1058.xml"/><Relationship Id="rId20" Type="http://schemas.openxmlformats.org/officeDocument/2006/relationships/oleObject" Target="../embeddings/oleObject54.bin"/><Relationship Id="rId1" Type="http://schemas.openxmlformats.org/officeDocument/2006/relationships/tags" Target="../tags/tag1043.xml"/><Relationship Id="rId6" Type="http://schemas.openxmlformats.org/officeDocument/2006/relationships/tags" Target="../tags/tag1048.xml"/><Relationship Id="rId11" Type="http://schemas.openxmlformats.org/officeDocument/2006/relationships/tags" Target="../tags/tag1053.xml"/><Relationship Id="rId24" Type="http://schemas.openxmlformats.org/officeDocument/2006/relationships/hyperlink" Target="https://business.columbia.edu/faculty/people/gernot-wagner" TargetMode="External"/><Relationship Id="rId5" Type="http://schemas.openxmlformats.org/officeDocument/2006/relationships/tags" Target="../tags/tag1047.xml"/><Relationship Id="rId15" Type="http://schemas.openxmlformats.org/officeDocument/2006/relationships/tags" Target="../tags/tag1057.xml"/><Relationship Id="rId23" Type="http://schemas.openxmlformats.org/officeDocument/2006/relationships/hyperlink" Target="https://ww2.arb.ca.gov/resources/documents/lcfs-data-dashboard" TargetMode="External"/><Relationship Id="rId10" Type="http://schemas.openxmlformats.org/officeDocument/2006/relationships/tags" Target="../tags/tag1052.xml"/><Relationship Id="rId19" Type="http://schemas.openxmlformats.org/officeDocument/2006/relationships/notesSlide" Target="../notesSlides/notesSlide46.xml"/><Relationship Id="rId4" Type="http://schemas.openxmlformats.org/officeDocument/2006/relationships/tags" Target="../tags/tag1046.xml"/><Relationship Id="rId9" Type="http://schemas.openxmlformats.org/officeDocument/2006/relationships/tags" Target="../tags/tag1051.xml"/><Relationship Id="rId14" Type="http://schemas.openxmlformats.org/officeDocument/2006/relationships/tags" Target="../tags/tag1056.xml"/><Relationship Id="rId22" Type="http://schemas.openxmlformats.org/officeDocument/2006/relationships/chart" Target="../charts/chart35.xml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tags" Target="../tags/tag1085.xml"/><Relationship Id="rId117" Type="http://schemas.openxmlformats.org/officeDocument/2006/relationships/chart" Target="../charts/chart37.xml"/><Relationship Id="rId21" Type="http://schemas.openxmlformats.org/officeDocument/2006/relationships/tags" Target="../tags/tag1080.xml"/><Relationship Id="rId42" Type="http://schemas.openxmlformats.org/officeDocument/2006/relationships/tags" Target="../tags/tag1101.xml"/><Relationship Id="rId47" Type="http://schemas.openxmlformats.org/officeDocument/2006/relationships/tags" Target="../tags/tag1106.xml"/><Relationship Id="rId63" Type="http://schemas.openxmlformats.org/officeDocument/2006/relationships/tags" Target="../tags/tag1122.xml"/><Relationship Id="rId68" Type="http://schemas.openxmlformats.org/officeDocument/2006/relationships/tags" Target="../tags/tag1127.xml"/><Relationship Id="rId84" Type="http://schemas.openxmlformats.org/officeDocument/2006/relationships/tags" Target="../tags/tag1143.xml"/><Relationship Id="rId89" Type="http://schemas.openxmlformats.org/officeDocument/2006/relationships/tags" Target="../tags/tag1148.xml"/><Relationship Id="rId112" Type="http://schemas.openxmlformats.org/officeDocument/2006/relationships/slideLayout" Target="../slideLayouts/slideLayout1.xml"/><Relationship Id="rId16" Type="http://schemas.openxmlformats.org/officeDocument/2006/relationships/tags" Target="../tags/tag1075.xml"/><Relationship Id="rId107" Type="http://schemas.openxmlformats.org/officeDocument/2006/relationships/tags" Target="../tags/tag1166.xml"/><Relationship Id="rId11" Type="http://schemas.openxmlformats.org/officeDocument/2006/relationships/tags" Target="../tags/tag1070.xml"/><Relationship Id="rId32" Type="http://schemas.openxmlformats.org/officeDocument/2006/relationships/tags" Target="../tags/tag1091.xml"/><Relationship Id="rId37" Type="http://schemas.openxmlformats.org/officeDocument/2006/relationships/tags" Target="../tags/tag1096.xml"/><Relationship Id="rId53" Type="http://schemas.openxmlformats.org/officeDocument/2006/relationships/tags" Target="../tags/tag1112.xml"/><Relationship Id="rId58" Type="http://schemas.openxmlformats.org/officeDocument/2006/relationships/tags" Target="../tags/tag1117.xml"/><Relationship Id="rId74" Type="http://schemas.openxmlformats.org/officeDocument/2006/relationships/tags" Target="../tags/tag1133.xml"/><Relationship Id="rId79" Type="http://schemas.openxmlformats.org/officeDocument/2006/relationships/tags" Target="../tags/tag1138.xml"/><Relationship Id="rId102" Type="http://schemas.openxmlformats.org/officeDocument/2006/relationships/tags" Target="../tags/tag1161.xml"/><Relationship Id="rId5" Type="http://schemas.openxmlformats.org/officeDocument/2006/relationships/tags" Target="../tags/tag1064.xml"/><Relationship Id="rId90" Type="http://schemas.openxmlformats.org/officeDocument/2006/relationships/tags" Target="../tags/tag1149.xml"/><Relationship Id="rId95" Type="http://schemas.openxmlformats.org/officeDocument/2006/relationships/tags" Target="../tags/tag1154.xml"/><Relationship Id="rId22" Type="http://schemas.openxmlformats.org/officeDocument/2006/relationships/tags" Target="../tags/tag1081.xml"/><Relationship Id="rId27" Type="http://schemas.openxmlformats.org/officeDocument/2006/relationships/tags" Target="../tags/tag1086.xml"/><Relationship Id="rId43" Type="http://schemas.openxmlformats.org/officeDocument/2006/relationships/tags" Target="../tags/tag1102.xml"/><Relationship Id="rId48" Type="http://schemas.openxmlformats.org/officeDocument/2006/relationships/tags" Target="../tags/tag1107.xml"/><Relationship Id="rId64" Type="http://schemas.openxmlformats.org/officeDocument/2006/relationships/tags" Target="../tags/tag1123.xml"/><Relationship Id="rId69" Type="http://schemas.openxmlformats.org/officeDocument/2006/relationships/tags" Target="../tags/tag1128.xml"/><Relationship Id="rId113" Type="http://schemas.openxmlformats.org/officeDocument/2006/relationships/notesSlide" Target="../notesSlides/notesSlide47.xml"/><Relationship Id="rId118" Type="http://schemas.openxmlformats.org/officeDocument/2006/relationships/hyperlink" Target="https://ww2.arb.ca.gov/resources/documents/lcfs-data-dashboard" TargetMode="External"/><Relationship Id="rId80" Type="http://schemas.openxmlformats.org/officeDocument/2006/relationships/tags" Target="../tags/tag1139.xml"/><Relationship Id="rId85" Type="http://schemas.openxmlformats.org/officeDocument/2006/relationships/tags" Target="../tags/tag1144.xml"/><Relationship Id="rId12" Type="http://schemas.openxmlformats.org/officeDocument/2006/relationships/tags" Target="../tags/tag1071.xml"/><Relationship Id="rId17" Type="http://schemas.openxmlformats.org/officeDocument/2006/relationships/tags" Target="../tags/tag1076.xml"/><Relationship Id="rId33" Type="http://schemas.openxmlformats.org/officeDocument/2006/relationships/tags" Target="../tags/tag1092.xml"/><Relationship Id="rId38" Type="http://schemas.openxmlformats.org/officeDocument/2006/relationships/tags" Target="../tags/tag1097.xml"/><Relationship Id="rId59" Type="http://schemas.openxmlformats.org/officeDocument/2006/relationships/tags" Target="../tags/tag1118.xml"/><Relationship Id="rId103" Type="http://schemas.openxmlformats.org/officeDocument/2006/relationships/tags" Target="../tags/tag1162.xml"/><Relationship Id="rId108" Type="http://schemas.openxmlformats.org/officeDocument/2006/relationships/tags" Target="../tags/tag1167.xml"/><Relationship Id="rId54" Type="http://schemas.openxmlformats.org/officeDocument/2006/relationships/tags" Target="../tags/tag1113.xml"/><Relationship Id="rId70" Type="http://schemas.openxmlformats.org/officeDocument/2006/relationships/tags" Target="../tags/tag1129.xml"/><Relationship Id="rId75" Type="http://schemas.openxmlformats.org/officeDocument/2006/relationships/tags" Target="../tags/tag1134.xml"/><Relationship Id="rId91" Type="http://schemas.openxmlformats.org/officeDocument/2006/relationships/tags" Target="../tags/tag1150.xml"/><Relationship Id="rId96" Type="http://schemas.openxmlformats.org/officeDocument/2006/relationships/tags" Target="../tags/tag1155.xml"/><Relationship Id="rId1" Type="http://schemas.openxmlformats.org/officeDocument/2006/relationships/tags" Target="../tags/tag1060.xml"/><Relationship Id="rId6" Type="http://schemas.openxmlformats.org/officeDocument/2006/relationships/tags" Target="../tags/tag1065.xml"/><Relationship Id="rId23" Type="http://schemas.openxmlformats.org/officeDocument/2006/relationships/tags" Target="../tags/tag1082.xml"/><Relationship Id="rId28" Type="http://schemas.openxmlformats.org/officeDocument/2006/relationships/tags" Target="../tags/tag1087.xml"/><Relationship Id="rId49" Type="http://schemas.openxmlformats.org/officeDocument/2006/relationships/tags" Target="../tags/tag1108.xml"/><Relationship Id="rId114" Type="http://schemas.openxmlformats.org/officeDocument/2006/relationships/oleObject" Target="../embeddings/oleObject55.bin"/><Relationship Id="rId119" Type="http://schemas.openxmlformats.org/officeDocument/2006/relationships/hyperlink" Target="https://cfpub.epa.gov/si/si_public_record_Report.cfm?dirEntryId=356454&amp;Lab=OTAQ" TargetMode="External"/><Relationship Id="rId44" Type="http://schemas.openxmlformats.org/officeDocument/2006/relationships/tags" Target="../tags/tag1103.xml"/><Relationship Id="rId60" Type="http://schemas.openxmlformats.org/officeDocument/2006/relationships/tags" Target="../tags/tag1119.xml"/><Relationship Id="rId65" Type="http://schemas.openxmlformats.org/officeDocument/2006/relationships/tags" Target="../tags/tag1124.xml"/><Relationship Id="rId81" Type="http://schemas.openxmlformats.org/officeDocument/2006/relationships/tags" Target="../tags/tag1140.xml"/><Relationship Id="rId86" Type="http://schemas.openxmlformats.org/officeDocument/2006/relationships/tags" Target="../tags/tag1145.xml"/><Relationship Id="rId4" Type="http://schemas.openxmlformats.org/officeDocument/2006/relationships/tags" Target="../tags/tag1063.xml"/><Relationship Id="rId9" Type="http://schemas.openxmlformats.org/officeDocument/2006/relationships/tags" Target="../tags/tag1068.xml"/><Relationship Id="rId13" Type="http://schemas.openxmlformats.org/officeDocument/2006/relationships/tags" Target="../tags/tag1072.xml"/><Relationship Id="rId18" Type="http://schemas.openxmlformats.org/officeDocument/2006/relationships/tags" Target="../tags/tag1077.xml"/><Relationship Id="rId39" Type="http://schemas.openxmlformats.org/officeDocument/2006/relationships/tags" Target="../tags/tag1098.xml"/><Relationship Id="rId109" Type="http://schemas.openxmlformats.org/officeDocument/2006/relationships/tags" Target="../tags/tag1168.xml"/><Relationship Id="rId34" Type="http://schemas.openxmlformats.org/officeDocument/2006/relationships/tags" Target="../tags/tag1093.xml"/><Relationship Id="rId50" Type="http://schemas.openxmlformats.org/officeDocument/2006/relationships/tags" Target="../tags/tag1109.xml"/><Relationship Id="rId55" Type="http://schemas.openxmlformats.org/officeDocument/2006/relationships/tags" Target="../tags/tag1114.xml"/><Relationship Id="rId76" Type="http://schemas.openxmlformats.org/officeDocument/2006/relationships/tags" Target="../tags/tag1135.xml"/><Relationship Id="rId97" Type="http://schemas.openxmlformats.org/officeDocument/2006/relationships/tags" Target="../tags/tag1156.xml"/><Relationship Id="rId104" Type="http://schemas.openxmlformats.org/officeDocument/2006/relationships/tags" Target="../tags/tag1163.xml"/><Relationship Id="rId120" Type="http://schemas.openxmlformats.org/officeDocument/2006/relationships/hyperlink" Target="https://business.columbia.edu/faculty/people/gernot-wagner" TargetMode="External"/><Relationship Id="rId7" Type="http://schemas.openxmlformats.org/officeDocument/2006/relationships/tags" Target="../tags/tag1066.xml"/><Relationship Id="rId71" Type="http://schemas.openxmlformats.org/officeDocument/2006/relationships/tags" Target="../tags/tag1130.xml"/><Relationship Id="rId92" Type="http://schemas.openxmlformats.org/officeDocument/2006/relationships/tags" Target="../tags/tag1151.xml"/><Relationship Id="rId2" Type="http://schemas.openxmlformats.org/officeDocument/2006/relationships/tags" Target="../tags/tag1061.xml"/><Relationship Id="rId29" Type="http://schemas.openxmlformats.org/officeDocument/2006/relationships/tags" Target="../tags/tag1088.xml"/><Relationship Id="rId24" Type="http://schemas.openxmlformats.org/officeDocument/2006/relationships/tags" Target="../tags/tag1083.xml"/><Relationship Id="rId40" Type="http://schemas.openxmlformats.org/officeDocument/2006/relationships/tags" Target="../tags/tag1099.xml"/><Relationship Id="rId45" Type="http://schemas.openxmlformats.org/officeDocument/2006/relationships/tags" Target="../tags/tag1104.xml"/><Relationship Id="rId66" Type="http://schemas.openxmlformats.org/officeDocument/2006/relationships/tags" Target="../tags/tag1125.xml"/><Relationship Id="rId87" Type="http://schemas.openxmlformats.org/officeDocument/2006/relationships/tags" Target="../tags/tag1146.xml"/><Relationship Id="rId110" Type="http://schemas.openxmlformats.org/officeDocument/2006/relationships/tags" Target="../tags/tag1169.xml"/><Relationship Id="rId115" Type="http://schemas.openxmlformats.org/officeDocument/2006/relationships/image" Target="../media/image15.emf"/><Relationship Id="rId61" Type="http://schemas.openxmlformats.org/officeDocument/2006/relationships/tags" Target="../tags/tag1120.xml"/><Relationship Id="rId82" Type="http://schemas.openxmlformats.org/officeDocument/2006/relationships/tags" Target="../tags/tag1141.xml"/><Relationship Id="rId19" Type="http://schemas.openxmlformats.org/officeDocument/2006/relationships/tags" Target="../tags/tag1078.xml"/><Relationship Id="rId14" Type="http://schemas.openxmlformats.org/officeDocument/2006/relationships/tags" Target="../tags/tag1073.xml"/><Relationship Id="rId30" Type="http://schemas.openxmlformats.org/officeDocument/2006/relationships/tags" Target="../tags/tag1089.xml"/><Relationship Id="rId35" Type="http://schemas.openxmlformats.org/officeDocument/2006/relationships/tags" Target="../tags/tag1094.xml"/><Relationship Id="rId56" Type="http://schemas.openxmlformats.org/officeDocument/2006/relationships/tags" Target="../tags/tag1115.xml"/><Relationship Id="rId77" Type="http://schemas.openxmlformats.org/officeDocument/2006/relationships/tags" Target="../tags/tag1136.xml"/><Relationship Id="rId100" Type="http://schemas.openxmlformats.org/officeDocument/2006/relationships/tags" Target="../tags/tag1159.xml"/><Relationship Id="rId105" Type="http://schemas.openxmlformats.org/officeDocument/2006/relationships/tags" Target="../tags/tag1164.xml"/><Relationship Id="rId8" Type="http://schemas.openxmlformats.org/officeDocument/2006/relationships/tags" Target="../tags/tag1067.xml"/><Relationship Id="rId51" Type="http://schemas.openxmlformats.org/officeDocument/2006/relationships/tags" Target="../tags/tag1110.xml"/><Relationship Id="rId72" Type="http://schemas.openxmlformats.org/officeDocument/2006/relationships/tags" Target="../tags/tag1131.xml"/><Relationship Id="rId93" Type="http://schemas.openxmlformats.org/officeDocument/2006/relationships/tags" Target="../tags/tag1152.xml"/><Relationship Id="rId98" Type="http://schemas.openxmlformats.org/officeDocument/2006/relationships/tags" Target="../tags/tag1157.xml"/><Relationship Id="rId121" Type="http://schemas.openxmlformats.org/officeDocument/2006/relationships/hyperlink" Target="https://business.columbia.edu/insights/climate/cki" TargetMode="External"/><Relationship Id="rId3" Type="http://schemas.openxmlformats.org/officeDocument/2006/relationships/tags" Target="../tags/tag1062.xml"/><Relationship Id="rId25" Type="http://schemas.openxmlformats.org/officeDocument/2006/relationships/tags" Target="../tags/tag1084.xml"/><Relationship Id="rId46" Type="http://schemas.openxmlformats.org/officeDocument/2006/relationships/tags" Target="../tags/tag1105.xml"/><Relationship Id="rId67" Type="http://schemas.openxmlformats.org/officeDocument/2006/relationships/tags" Target="../tags/tag1126.xml"/><Relationship Id="rId116" Type="http://schemas.openxmlformats.org/officeDocument/2006/relationships/chart" Target="../charts/chart36.xml"/><Relationship Id="rId20" Type="http://schemas.openxmlformats.org/officeDocument/2006/relationships/tags" Target="../tags/tag1079.xml"/><Relationship Id="rId41" Type="http://schemas.openxmlformats.org/officeDocument/2006/relationships/tags" Target="../tags/tag1100.xml"/><Relationship Id="rId62" Type="http://schemas.openxmlformats.org/officeDocument/2006/relationships/tags" Target="../tags/tag1121.xml"/><Relationship Id="rId83" Type="http://schemas.openxmlformats.org/officeDocument/2006/relationships/tags" Target="../tags/tag1142.xml"/><Relationship Id="rId88" Type="http://schemas.openxmlformats.org/officeDocument/2006/relationships/tags" Target="../tags/tag1147.xml"/><Relationship Id="rId111" Type="http://schemas.openxmlformats.org/officeDocument/2006/relationships/tags" Target="../tags/tag1170.xml"/><Relationship Id="rId15" Type="http://schemas.openxmlformats.org/officeDocument/2006/relationships/tags" Target="../tags/tag1074.xml"/><Relationship Id="rId36" Type="http://schemas.openxmlformats.org/officeDocument/2006/relationships/tags" Target="../tags/tag1095.xml"/><Relationship Id="rId57" Type="http://schemas.openxmlformats.org/officeDocument/2006/relationships/tags" Target="../tags/tag1116.xml"/><Relationship Id="rId106" Type="http://schemas.openxmlformats.org/officeDocument/2006/relationships/tags" Target="../tags/tag1165.xml"/><Relationship Id="rId10" Type="http://schemas.openxmlformats.org/officeDocument/2006/relationships/tags" Target="../tags/tag1069.xml"/><Relationship Id="rId31" Type="http://schemas.openxmlformats.org/officeDocument/2006/relationships/tags" Target="../tags/tag1090.xml"/><Relationship Id="rId52" Type="http://schemas.openxmlformats.org/officeDocument/2006/relationships/tags" Target="../tags/tag1111.xml"/><Relationship Id="rId73" Type="http://schemas.openxmlformats.org/officeDocument/2006/relationships/tags" Target="../tags/tag1132.xml"/><Relationship Id="rId78" Type="http://schemas.openxmlformats.org/officeDocument/2006/relationships/tags" Target="../tags/tag1137.xml"/><Relationship Id="rId94" Type="http://schemas.openxmlformats.org/officeDocument/2006/relationships/tags" Target="../tags/tag1153.xml"/><Relationship Id="rId99" Type="http://schemas.openxmlformats.org/officeDocument/2006/relationships/tags" Target="../tags/tag1158.xml"/><Relationship Id="rId101" Type="http://schemas.openxmlformats.org/officeDocument/2006/relationships/tags" Target="../tags/tag1160.xml"/><Relationship Id="rId122" Type="http://schemas.openxmlformats.org/officeDocument/2006/relationships/hyperlink" Target="https://business.columbia.edu/insights/climate/biofuels" TargetMode="External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tags" Target="../tags/tag1183.xml"/><Relationship Id="rId18" Type="http://schemas.openxmlformats.org/officeDocument/2006/relationships/tags" Target="../tags/tag1188.xml"/><Relationship Id="rId26" Type="http://schemas.openxmlformats.org/officeDocument/2006/relationships/hyperlink" Target="https://www.ieabioenergy.com/wp-content/uploads/2020/02/T41_CostReductionBiofuels-11_02_19-final.pdf" TargetMode="External"/><Relationship Id="rId3" Type="http://schemas.openxmlformats.org/officeDocument/2006/relationships/tags" Target="../tags/tag1173.xml"/><Relationship Id="rId21" Type="http://schemas.openxmlformats.org/officeDocument/2006/relationships/tags" Target="../tags/tag1191.xml"/><Relationship Id="rId7" Type="http://schemas.openxmlformats.org/officeDocument/2006/relationships/tags" Target="../tags/tag1177.xml"/><Relationship Id="rId12" Type="http://schemas.openxmlformats.org/officeDocument/2006/relationships/tags" Target="../tags/tag1182.xml"/><Relationship Id="rId17" Type="http://schemas.openxmlformats.org/officeDocument/2006/relationships/tags" Target="../tags/tag1187.xml"/><Relationship Id="rId25" Type="http://schemas.openxmlformats.org/officeDocument/2006/relationships/image" Target="../media/image15.emf"/><Relationship Id="rId33" Type="http://schemas.openxmlformats.org/officeDocument/2006/relationships/chart" Target="../charts/chart39.xml"/><Relationship Id="rId2" Type="http://schemas.openxmlformats.org/officeDocument/2006/relationships/tags" Target="../tags/tag1172.xml"/><Relationship Id="rId16" Type="http://schemas.openxmlformats.org/officeDocument/2006/relationships/tags" Target="../tags/tag1186.xml"/><Relationship Id="rId20" Type="http://schemas.openxmlformats.org/officeDocument/2006/relationships/tags" Target="../tags/tag1190.xml"/><Relationship Id="rId29" Type="http://schemas.openxmlformats.org/officeDocument/2006/relationships/hyperlink" Target="https://business.columbia.edu/faculty/people/gernot-wagner" TargetMode="External"/><Relationship Id="rId1" Type="http://schemas.openxmlformats.org/officeDocument/2006/relationships/tags" Target="../tags/tag1171.xml"/><Relationship Id="rId6" Type="http://schemas.openxmlformats.org/officeDocument/2006/relationships/tags" Target="../tags/tag1176.xml"/><Relationship Id="rId11" Type="http://schemas.openxmlformats.org/officeDocument/2006/relationships/tags" Target="../tags/tag1181.xml"/><Relationship Id="rId24" Type="http://schemas.openxmlformats.org/officeDocument/2006/relationships/oleObject" Target="../embeddings/oleObject56.bin"/><Relationship Id="rId32" Type="http://schemas.openxmlformats.org/officeDocument/2006/relationships/chart" Target="../charts/chart38.xml"/><Relationship Id="rId5" Type="http://schemas.openxmlformats.org/officeDocument/2006/relationships/tags" Target="../tags/tag1175.xml"/><Relationship Id="rId15" Type="http://schemas.openxmlformats.org/officeDocument/2006/relationships/tags" Target="../tags/tag1185.xml"/><Relationship Id="rId23" Type="http://schemas.openxmlformats.org/officeDocument/2006/relationships/notesSlide" Target="../notesSlides/notesSlide48.xml"/><Relationship Id="rId28" Type="http://schemas.openxmlformats.org/officeDocument/2006/relationships/hyperlink" Target="https://ww2.arb.ca.gov/sites/default/files/2022-03/creditvaluecalculator.xlsx" TargetMode="External"/><Relationship Id="rId10" Type="http://schemas.openxmlformats.org/officeDocument/2006/relationships/tags" Target="../tags/tag1180.xml"/><Relationship Id="rId19" Type="http://schemas.openxmlformats.org/officeDocument/2006/relationships/tags" Target="../tags/tag1189.xml"/><Relationship Id="rId31" Type="http://schemas.openxmlformats.org/officeDocument/2006/relationships/hyperlink" Target="https://business.columbia.edu/insights/climate/biofuels" TargetMode="External"/><Relationship Id="rId4" Type="http://schemas.openxmlformats.org/officeDocument/2006/relationships/tags" Target="../tags/tag1174.xml"/><Relationship Id="rId9" Type="http://schemas.openxmlformats.org/officeDocument/2006/relationships/tags" Target="../tags/tag1179.xml"/><Relationship Id="rId14" Type="http://schemas.openxmlformats.org/officeDocument/2006/relationships/tags" Target="../tags/tag1184.xml"/><Relationship Id="rId22" Type="http://schemas.openxmlformats.org/officeDocument/2006/relationships/slideLayout" Target="../slideLayouts/slideLayout1.xml"/><Relationship Id="rId27" Type="http://schemas.openxmlformats.org/officeDocument/2006/relationships/hyperlink" Target="https://ww2.arb.ca.gov/resources/documents/lcfs-data-dashboard" TargetMode="External"/><Relationship Id="rId30" Type="http://schemas.openxmlformats.org/officeDocument/2006/relationships/hyperlink" Target="https://business.columbia.edu/insights/climate/cki" TargetMode="External"/><Relationship Id="rId8" Type="http://schemas.openxmlformats.org/officeDocument/2006/relationships/tags" Target="../tags/tag1178.xml"/></Relationships>
</file>

<file path=ppt/slides/_rels/slide57.xml.rels><?xml version="1.0" encoding="UTF-8" standalone="yes"?>
<Relationships xmlns="http://schemas.openxmlformats.org/package/2006/relationships"><Relationship Id="rId13" Type="http://schemas.openxmlformats.org/officeDocument/2006/relationships/tags" Target="../tags/tag1204.xml"/><Relationship Id="rId18" Type="http://schemas.openxmlformats.org/officeDocument/2006/relationships/tags" Target="../tags/tag1209.xml"/><Relationship Id="rId26" Type="http://schemas.openxmlformats.org/officeDocument/2006/relationships/slideLayout" Target="../slideLayouts/slideLayout1.xml"/><Relationship Id="rId39" Type="http://schemas.openxmlformats.org/officeDocument/2006/relationships/hyperlink" Target="https://business.columbia.edu/insights/climate/cki" TargetMode="External"/><Relationship Id="rId21" Type="http://schemas.openxmlformats.org/officeDocument/2006/relationships/tags" Target="../tags/tag1212.xml"/><Relationship Id="rId34" Type="http://schemas.openxmlformats.org/officeDocument/2006/relationships/chart" Target="../charts/chart40.xml"/><Relationship Id="rId7" Type="http://schemas.openxmlformats.org/officeDocument/2006/relationships/tags" Target="../tags/tag1198.xml"/><Relationship Id="rId12" Type="http://schemas.openxmlformats.org/officeDocument/2006/relationships/tags" Target="../tags/tag1203.xml"/><Relationship Id="rId17" Type="http://schemas.openxmlformats.org/officeDocument/2006/relationships/tags" Target="../tags/tag1208.xml"/><Relationship Id="rId25" Type="http://schemas.openxmlformats.org/officeDocument/2006/relationships/tags" Target="../tags/tag1216.xml"/><Relationship Id="rId33" Type="http://schemas.openxmlformats.org/officeDocument/2006/relationships/image" Target="../media/image66.png"/><Relationship Id="rId38" Type="http://schemas.openxmlformats.org/officeDocument/2006/relationships/hyperlink" Target="https://business.columbia.edu/faculty/people/gernot-wagner" TargetMode="External"/><Relationship Id="rId2" Type="http://schemas.openxmlformats.org/officeDocument/2006/relationships/tags" Target="../tags/tag1193.xml"/><Relationship Id="rId16" Type="http://schemas.openxmlformats.org/officeDocument/2006/relationships/tags" Target="../tags/tag1207.xml"/><Relationship Id="rId20" Type="http://schemas.openxmlformats.org/officeDocument/2006/relationships/tags" Target="../tags/tag1211.xml"/><Relationship Id="rId29" Type="http://schemas.openxmlformats.org/officeDocument/2006/relationships/image" Target="../media/image15.emf"/><Relationship Id="rId1" Type="http://schemas.openxmlformats.org/officeDocument/2006/relationships/tags" Target="../tags/tag1192.xml"/><Relationship Id="rId6" Type="http://schemas.openxmlformats.org/officeDocument/2006/relationships/tags" Target="../tags/tag1197.xml"/><Relationship Id="rId11" Type="http://schemas.openxmlformats.org/officeDocument/2006/relationships/tags" Target="../tags/tag1202.xml"/><Relationship Id="rId24" Type="http://schemas.openxmlformats.org/officeDocument/2006/relationships/tags" Target="../tags/tag1215.xml"/><Relationship Id="rId37" Type="http://schemas.openxmlformats.org/officeDocument/2006/relationships/hyperlink" Target="https://ww2.arb.ca.gov/sites/default/files/2022-03/creditvaluecalculator.xlsx" TargetMode="External"/><Relationship Id="rId40" Type="http://schemas.openxmlformats.org/officeDocument/2006/relationships/hyperlink" Target="https://business.columbia.edu/insights/climate/biofuels" TargetMode="External"/><Relationship Id="rId5" Type="http://schemas.openxmlformats.org/officeDocument/2006/relationships/tags" Target="../tags/tag1196.xml"/><Relationship Id="rId15" Type="http://schemas.openxmlformats.org/officeDocument/2006/relationships/tags" Target="../tags/tag1206.xml"/><Relationship Id="rId23" Type="http://schemas.openxmlformats.org/officeDocument/2006/relationships/tags" Target="../tags/tag1214.xml"/><Relationship Id="rId28" Type="http://schemas.openxmlformats.org/officeDocument/2006/relationships/oleObject" Target="../embeddings/oleObject57.bin"/><Relationship Id="rId36" Type="http://schemas.openxmlformats.org/officeDocument/2006/relationships/hyperlink" Target="https://ww2.arb.ca.gov/resources/documents/lcfs-data-dashboard" TargetMode="External"/><Relationship Id="rId10" Type="http://schemas.openxmlformats.org/officeDocument/2006/relationships/tags" Target="../tags/tag1201.xml"/><Relationship Id="rId19" Type="http://schemas.openxmlformats.org/officeDocument/2006/relationships/tags" Target="../tags/tag1210.xml"/><Relationship Id="rId4" Type="http://schemas.openxmlformats.org/officeDocument/2006/relationships/tags" Target="../tags/tag1195.xml"/><Relationship Id="rId9" Type="http://schemas.openxmlformats.org/officeDocument/2006/relationships/tags" Target="../tags/tag1200.xml"/><Relationship Id="rId14" Type="http://schemas.openxmlformats.org/officeDocument/2006/relationships/tags" Target="../tags/tag1205.xml"/><Relationship Id="rId22" Type="http://schemas.openxmlformats.org/officeDocument/2006/relationships/tags" Target="../tags/tag1213.xml"/><Relationship Id="rId27" Type="http://schemas.openxmlformats.org/officeDocument/2006/relationships/notesSlide" Target="../notesSlides/notesSlide49.xml"/><Relationship Id="rId30" Type="http://schemas.openxmlformats.org/officeDocument/2006/relationships/customXml" Target="../ink/ink1.xml"/><Relationship Id="rId35" Type="http://schemas.openxmlformats.org/officeDocument/2006/relationships/hyperlink" Target="https://www.ieabioenergy.com/wp-content/uploads/2020/02/T41_CostReductionBiofuels-11_02_19-final.pdf" TargetMode="External"/><Relationship Id="rId8" Type="http://schemas.openxmlformats.org/officeDocument/2006/relationships/tags" Target="../tags/tag1199.xml"/><Relationship Id="rId3" Type="http://schemas.openxmlformats.org/officeDocument/2006/relationships/tags" Target="../tags/tag1194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svg"/><Relationship Id="rId13" Type="http://schemas.openxmlformats.org/officeDocument/2006/relationships/hyperlink" Target="https://www.ieabioenergy.com/wp-content/uploads/2023/08/ExCo91workshop_summary_v2.pdf" TargetMode="External"/><Relationship Id="rId18" Type="http://schemas.openxmlformats.org/officeDocument/2006/relationships/hyperlink" Target="https://business.columbia.edu/insights/climate/cki" TargetMode="External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67.png"/><Relationship Id="rId12" Type="http://schemas.openxmlformats.org/officeDocument/2006/relationships/image" Target="../media/image72.svg"/><Relationship Id="rId17" Type="http://schemas.openxmlformats.org/officeDocument/2006/relationships/hyperlink" Target="https://business.columbia.edu/faculty/people/gernot-wagner" TargetMode="External"/><Relationship Id="rId2" Type="http://schemas.openxmlformats.org/officeDocument/2006/relationships/tags" Target="../tags/tag1218.xml"/><Relationship Id="rId16" Type="http://schemas.openxmlformats.org/officeDocument/2006/relationships/hyperlink" Target="https://www.iea.org/reports/global-ev-outlook-2024/outlook-for-electric-mobility" TargetMode="External"/><Relationship Id="rId1" Type="http://schemas.openxmlformats.org/officeDocument/2006/relationships/tags" Target="../tags/tag1217.xml"/><Relationship Id="rId6" Type="http://schemas.openxmlformats.org/officeDocument/2006/relationships/image" Target="../media/image66.emf"/><Relationship Id="rId11" Type="http://schemas.openxmlformats.org/officeDocument/2006/relationships/image" Target="../media/image71.png"/><Relationship Id="rId5" Type="http://schemas.openxmlformats.org/officeDocument/2006/relationships/oleObject" Target="../embeddings/oleObject58.bin"/><Relationship Id="rId15" Type="http://schemas.openxmlformats.org/officeDocument/2006/relationships/hyperlink" Target="https://www.ieabioenergy.com/blog/publications/press-release-modern-bioenergy-provides-opportunities-for-developing-countries/#:~:text=For%20developing%20economies%2C%20sustainable%20bioenergy,on%20local%20renewable%20energy%20sources" TargetMode="External"/><Relationship Id="rId10" Type="http://schemas.openxmlformats.org/officeDocument/2006/relationships/image" Target="../media/image70.svg"/><Relationship Id="rId19" Type="http://schemas.openxmlformats.org/officeDocument/2006/relationships/hyperlink" Target="https://business.columbia.edu/insights/climate/biofuels" TargetMode="External"/><Relationship Id="rId4" Type="http://schemas.openxmlformats.org/officeDocument/2006/relationships/notesSlide" Target="../notesSlides/notesSlide50.xml"/><Relationship Id="rId9" Type="http://schemas.openxmlformats.org/officeDocument/2006/relationships/image" Target="../media/image69.png"/><Relationship Id="rId14" Type="http://schemas.openxmlformats.org/officeDocument/2006/relationships/hyperlink" Target="https://ecommons.cornell.edu/server/api/core/bitstreams/f92a4375-7a1b-4943-8dbb-cc138c732a35/content" TargetMode="Externa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hyperlink" Target="https://business.columbia.edu/faculty/people/gernot-wagner" TargetMode="External"/><Relationship Id="rId3" Type="http://schemas.openxmlformats.org/officeDocument/2006/relationships/tags" Target="../tags/tag1221.xml"/><Relationship Id="rId7" Type="http://schemas.openxmlformats.org/officeDocument/2006/relationships/hyperlink" Target="NULL" TargetMode="External"/><Relationship Id="rId2" Type="http://schemas.openxmlformats.org/officeDocument/2006/relationships/tags" Target="../tags/tag1220.xml"/><Relationship Id="rId1" Type="http://schemas.openxmlformats.org/officeDocument/2006/relationships/tags" Target="../tags/tag1219.xml"/><Relationship Id="rId6" Type="http://schemas.openxmlformats.org/officeDocument/2006/relationships/image" Target="../media/image15.emf"/><Relationship Id="rId5" Type="http://schemas.openxmlformats.org/officeDocument/2006/relationships/oleObject" Target="../embeddings/oleObject59.bin"/><Relationship Id="rId10" Type="http://schemas.openxmlformats.org/officeDocument/2006/relationships/hyperlink" Target="https://business.columbia.edu/insights/climate/biofuels" TargetMode="External"/><Relationship Id="rId4" Type="http://schemas.openxmlformats.org/officeDocument/2006/relationships/slideLayout" Target="../slideLayouts/slideLayout1.xml"/><Relationship Id="rId9" Type="http://schemas.openxmlformats.org/officeDocument/2006/relationships/hyperlink" Target="https://business.columbia.edu/insights/climate/cki" TargetMode="Externa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tags" Target="../tags/tag135.xml"/><Relationship Id="rId18" Type="http://schemas.openxmlformats.org/officeDocument/2006/relationships/tags" Target="../tags/tag140.xml"/><Relationship Id="rId26" Type="http://schemas.openxmlformats.org/officeDocument/2006/relationships/tags" Target="../tags/tag148.xml"/><Relationship Id="rId3" Type="http://schemas.openxmlformats.org/officeDocument/2006/relationships/tags" Target="../tags/tag125.xml"/><Relationship Id="rId21" Type="http://schemas.openxmlformats.org/officeDocument/2006/relationships/tags" Target="../tags/tag143.xml"/><Relationship Id="rId34" Type="http://schemas.openxmlformats.org/officeDocument/2006/relationships/hyperlink" Target="https://business.columbia.edu/faculty/people/gernot-wagner" TargetMode="External"/><Relationship Id="rId7" Type="http://schemas.openxmlformats.org/officeDocument/2006/relationships/tags" Target="../tags/tag129.xml"/><Relationship Id="rId12" Type="http://schemas.openxmlformats.org/officeDocument/2006/relationships/tags" Target="../tags/tag134.xml"/><Relationship Id="rId17" Type="http://schemas.openxmlformats.org/officeDocument/2006/relationships/tags" Target="../tags/tag139.xml"/><Relationship Id="rId25" Type="http://schemas.openxmlformats.org/officeDocument/2006/relationships/tags" Target="../tags/tag147.xml"/><Relationship Id="rId33" Type="http://schemas.openxmlformats.org/officeDocument/2006/relationships/hyperlink" Target="https://visualizingenergy.org/what-countries-have-the-greatest-bioenergy-power-capacity/" TargetMode="External"/><Relationship Id="rId2" Type="http://schemas.openxmlformats.org/officeDocument/2006/relationships/tags" Target="../tags/tag124.xml"/><Relationship Id="rId16" Type="http://schemas.openxmlformats.org/officeDocument/2006/relationships/tags" Target="../tags/tag138.xml"/><Relationship Id="rId20" Type="http://schemas.openxmlformats.org/officeDocument/2006/relationships/tags" Target="../tags/tag142.xml"/><Relationship Id="rId29" Type="http://schemas.openxmlformats.org/officeDocument/2006/relationships/image" Target="../media/image12.emf"/><Relationship Id="rId1" Type="http://schemas.openxmlformats.org/officeDocument/2006/relationships/tags" Target="../tags/tag123.xml"/><Relationship Id="rId6" Type="http://schemas.openxmlformats.org/officeDocument/2006/relationships/tags" Target="../tags/tag128.xml"/><Relationship Id="rId11" Type="http://schemas.openxmlformats.org/officeDocument/2006/relationships/tags" Target="../tags/tag133.xml"/><Relationship Id="rId24" Type="http://schemas.openxmlformats.org/officeDocument/2006/relationships/tags" Target="../tags/tag146.xml"/><Relationship Id="rId32" Type="http://schemas.openxmlformats.org/officeDocument/2006/relationships/hyperlink" Target="https://www.iea.org/reports/renewables-2023/transport-biofuels" TargetMode="External"/><Relationship Id="rId5" Type="http://schemas.openxmlformats.org/officeDocument/2006/relationships/tags" Target="../tags/tag127.xml"/><Relationship Id="rId15" Type="http://schemas.openxmlformats.org/officeDocument/2006/relationships/tags" Target="../tags/tag137.xml"/><Relationship Id="rId23" Type="http://schemas.openxmlformats.org/officeDocument/2006/relationships/tags" Target="../tags/tag145.xml"/><Relationship Id="rId28" Type="http://schemas.openxmlformats.org/officeDocument/2006/relationships/oleObject" Target="../embeddings/oleObject8.bin"/><Relationship Id="rId36" Type="http://schemas.openxmlformats.org/officeDocument/2006/relationships/hyperlink" Target="https://business.columbia.edu/insights/climate/biofuels" TargetMode="External"/><Relationship Id="rId10" Type="http://schemas.openxmlformats.org/officeDocument/2006/relationships/tags" Target="../tags/tag132.xml"/><Relationship Id="rId19" Type="http://schemas.openxmlformats.org/officeDocument/2006/relationships/tags" Target="../tags/tag141.xml"/><Relationship Id="rId31" Type="http://schemas.openxmlformats.org/officeDocument/2006/relationships/hyperlink" Target="https://www.iea.org/reports/net-zero-roadmap-a-global-pathway-to-keep-the-15-0c-goal-in-reach" TargetMode="External"/><Relationship Id="rId4" Type="http://schemas.openxmlformats.org/officeDocument/2006/relationships/tags" Target="../tags/tag126.xml"/><Relationship Id="rId9" Type="http://schemas.openxmlformats.org/officeDocument/2006/relationships/tags" Target="../tags/tag131.xml"/><Relationship Id="rId14" Type="http://schemas.openxmlformats.org/officeDocument/2006/relationships/tags" Target="../tags/tag136.xml"/><Relationship Id="rId22" Type="http://schemas.openxmlformats.org/officeDocument/2006/relationships/tags" Target="../tags/tag144.xml"/><Relationship Id="rId27" Type="http://schemas.openxmlformats.org/officeDocument/2006/relationships/slideLayout" Target="../slideLayouts/slideLayout12.xml"/><Relationship Id="rId30" Type="http://schemas.openxmlformats.org/officeDocument/2006/relationships/chart" Target="../charts/chart2.xml"/><Relationship Id="rId35" Type="http://schemas.openxmlformats.org/officeDocument/2006/relationships/hyperlink" Target="https://business.columbia.edu/insights/climate/cki" TargetMode="External"/><Relationship Id="rId8" Type="http://schemas.openxmlformats.org/officeDocument/2006/relationships/tags" Target="../tags/tag130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223.xml"/><Relationship Id="rId1" Type="http://schemas.openxmlformats.org/officeDocument/2006/relationships/tags" Target="../tags/tag1222.xml"/><Relationship Id="rId6" Type="http://schemas.openxmlformats.org/officeDocument/2006/relationships/image" Target="../media/image8.emf"/><Relationship Id="rId5" Type="http://schemas.openxmlformats.org/officeDocument/2006/relationships/oleObject" Target="../embeddings/oleObject60.bin"/><Relationship Id="rId4" Type="http://schemas.openxmlformats.org/officeDocument/2006/relationships/image" Target="../media/image73.jpe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13" Type="http://schemas.openxmlformats.org/officeDocument/2006/relationships/hyperlink" Target="https://business.columbia.edu/faculty/people/gernot-wagner" TargetMode="External"/><Relationship Id="rId3" Type="http://schemas.openxmlformats.org/officeDocument/2006/relationships/tags" Target="../tags/tag1226.xml"/><Relationship Id="rId7" Type="http://schemas.openxmlformats.org/officeDocument/2006/relationships/tags" Target="../tags/tag1230.xml"/><Relationship Id="rId12" Type="http://schemas.openxmlformats.org/officeDocument/2006/relationships/image" Target="../media/image74.jpeg"/><Relationship Id="rId2" Type="http://schemas.openxmlformats.org/officeDocument/2006/relationships/tags" Target="../tags/tag1225.xml"/><Relationship Id="rId1" Type="http://schemas.openxmlformats.org/officeDocument/2006/relationships/tags" Target="../tags/tag1224.xml"/><Relationship Id="rId6" Type="http://schemas.openxmlformats.org/officeDocument/2006/relationships/tags" Target="../tags/tag1229.xml"/><Relationship Id="rId11" Type="http://schemas.openxmlformats.org/officeDocument/2006/relationships/image" Target="../media/image9.emf"/><Relationship Id="rId5" Type="http://schemas.openxmlformats.org/officeDocument/2006/relationships/tags" Target="../tags/tag1228.xml"/><Relationship Id="rId15" Type="http://schemas.openxmlformats.org/officeDocument/2006/relationships/hyperlink" Target="https://business.columbia.edu/insights/climate/biofuels" TargetMode="External"/><Relationship Id="rId10" Type="http://schemas.openxmlformats.org/officeDocument/2006/relationships/oleObject" Target="../embeddings/oleObject61.bin"/><Relationship Id="rId4" Type="http://schemas.openxmlformats.org/officeDocument/2006/relationships/tags" Target="../tags/tag1227.xml"/><Relationship Id="rId9" Type="http://schemas.openxmlformats.org/officeDocument/2006/relationships/notesSlide" Target="../notesSlides/notesSlide51.xml"/><Relationship Id="rId14" Type="http://schemas.openxmlformats.org/officeDocument/2006/relationships/hyperlink" Target="https://business.columbia.edu/insights/climate/cki" TargetMode="Externa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tags" Target="../tags/tag1238.xml"/><Relationship Id="rId13" Type="http://schemas.openxmlformats.org/officeDocument/2006/relationships/tags" Target="../tags/tag1243.xml"/><Relationship Id="rId18" Type="http://schemas.openxmlformats.org/officeDocument/2006/relationships/image" Target="../media/image15.emf"/><Relationship Id="rId26" Type="http://schemas.openxmlformats.org/officeDocument/2006/relationships/hyperlink" Target="https://business.columbia.edu/faculty/people/gernot-wagner" TargetMode="External"/><Relationship Id="rId3" Type="http://schemas.openxmlformats.org/officeDocument/2006/relationships/tags" Target="../tags/tag1233.xml"/><Relationship Id="rId21" Type="http://schemas.openxmlformats.org/officeDocument/2006/relationships/hyperlink" Target="https://www.asianskygroup.com/shell-aviation-says-1-45-trillion-investment-needed-to-expand-saf-production-123/" TargetMode="External"/><Relationship Id="rId7" Type="http://schemas.openxmlformats.org/officeDocument/2006/relationships/tags" Target="../tags/tag1237.xml"/><Relationship Id="rId12" Type="http://schemas.openxmlformats.org/officeDocument/2006/relationships/tags" Target="../tags/tag1242.xml"/><Relationship Id="rId17" Type="http://schemas.openxmlformats.org/officeDocument/2006/relationships/oleObject" Target="../embeddings/oleObject62.bin"/><Relationship Id="rId25" Type="http://schemas.openxmlformats.org/officeDocument/2006/relationships/hyperlink" Target="https://www.ofimagazine.com/news/only-8-of-global-crop-land-used-for-biofuels" TargetMode="External"/><Relationship Id="rId2" Type="http://schemas.openxmlformats.org/officeDocument/2006/relationships/tags" Target="../tags/tag1232.xml"/><Relationship Id="rId16" Type="http://schemas.openxmlformats.org/officeDocument/2006/relationships/notesSlide" Target="../notesSlides/notesSlide52.xml"/><Relationship Id="rId20" Type="http://schemas.openxmlformats.org/officeDocument/2006/relationships/hyperlink" Target="https://www.mckinsey.com/industries/oil-and-gas/our-insights/global-energy-perspective-2023-sustainable-fuels-outlook" TargetMode="External"/><Relationship Id="rId1" Type="http://schemas.openxmlformats.org/officeDocument/2006/relationships/tags" Target="../tags/tag1231.xml"/><Relationship Id="rId6" Type="http://schemas.openxmlformats.org/officeDocument/2006/relationships/tags" Target="../tags/tag1236.xml"/><Relationship Id="rId11" Type="http://schemas.openxmlformats.org/officeDocument/2006/relationships/tags" Target="../tags/tag1241.xml"/><Relationship Id="rId24" Type="http://schemas.openxmlformats.org/officeDocument/2006/relationships/hyperlink" Target="https://www.statista.com/statistics/240600/global-oil-importers-by-region-2011/" TargetMode="External"/><Relationship Id="rId5" Type="http://schemas.openxmlformats.org/officeDocument/2006/relationships/tags" Target="../tags/tag1235.xml"/><Relationship Id="rId15" Type="http://schemas.openxmlformats.org/officeDocument/2006/relationships/slideLayout" Target="../slideLayouts/slideLayout1.xml"/><Relationship Id="rId23" Type="http://schemas.openxmlformats.org/officeDocument/2006/relationships/hyperlink" Target="https://www.investopedia.com/articles/company-insights/082316/worlds-top-10-oil-exporters.asp" TargetMode="External"/><Relationship Id="rId28" Type="http://schemas.openxmlformats.org/officeDocument/2006/relationships/hyperlink" Target="https://business.columbia.edu/insights/climate/biofuels" TargetMode="External"/><Relationship Id="rId10" Type="http://schemas.openxmlformats.org/officeDocument/2006/relationships/tags" Target="../tags/tag1240.xml"/><Relationship Id="rId19" Type="http://schemas.openxmlformats.org/officeDocument/2006/relationships/chart" Target="../charts/chart41.xml"/><Relationship Id="rId4" Type="http://schemas.openxmlformats.org/officeDocument/2006/relationships/tags" Target="../tags/tag1234.xml"/><Relationship Id="rId9" Type="http://schemas.openxmlformats.org/officeDocument/2006/relationships/tags" Target="../tags/tag1239.xml"/><Relationship Id="rId14" Type="http://schemas.openxmlformats.org/officeDocument/2006/relationships/tags" Target="../tags/tag1244.xml"/><Relationship Id="rId22" Type="http://schemas.openxmlformats.org/officeDocument/2006/relationships/hyperlink" Target="https://www.spglobal.com/commodityinsights/en/ci/topic/key-considerations-in-financing-biofuels-related-investments.html" TargetMode="External"/><Relationship Id="rId27" Type="http://schemas.openxmlformats.org/officeDocument/2006/relationships/hyperlink" Target="https://business.columbia.edu/insights/climate/cki" TargetMode="Externa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1252.xml"/><Relationship Id="rId13" Type="http://schemas.openxmlformats.org/officeDocument/2006/relationships/tags" Target="../tags/tag1257.xml"/><Relationship Id="rId18" Type="http://schemas.openxmlformats.org/officeDocument/2006/relationships/oleObject" Target="../embeddings/oleObject63.bin"/><Relationship Id="rId26" Type="http://schemas.openxmlformats.org/officeDocument/2006/relationships/hyperlink" Target="https://www.eia.gov/biofuels/renewable/capacity/" TargetMode="External"/><Relationship Id="rId3" Type="http://schemas.openxmlformats.org/officeDocument/2006/relationships/tags" Target="../tags/tag1247.xml"/><Relationship Id="rId21" Type="http://schemas.openxmlformats.org/officeDocument/2006/relationships/chart" Target="../charts/chart43.xml"/><Relationship Id="rId7" Type="http://schemas.openxmlformats.org/officeDocument/2006/relationships/tags" Target="../tags/tag1251.xml"/><Relationship Id="rId12" Type="http://schemas.openxmlformats.org/officeDocument/2006/relationships/tags" Target="../tags/tag1256.xml"/><Relationship Id="rId17" Type="http://schemas.openxmlformats.org/officeDocument/2006/relationships/notesSlide" Target="../notesSlides/notesSlide53.xml"/><Relationship Id="rId25" Type="http://schemas.openxmlformats.org/officeDocument/2006/relationships/hyperlink" Target="https://www.eia.gov/petroleum/ethanolcapacity/index.php" TargetMode="External"/><Relationship Id="rId2" Type="http://schemas.openxmlformats.org/officeDocument/2006/relationships/tags" Target="../tags/tag1246.xml"/><Relationship Id="rId16" Type="http://schemas.openxmlformats.org/officeDocument/2006/relationships/slideLayout" Target="../slideLayouts/slideLayout1.xml"/><Relationship Id="rId20" Type="http://schemas.openxmlformats.org/officeDocument/2006/relationships/chart" Target="../charts/chart42.xml"/><Relationship Id="rId29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1245.xml"/><Relationship Id="rId6" Type="http://schemas.openxmlformats.org/officeDocument/2006/relationships/tags" Target="../tags/tag1250.xml"/><Relationship Id="rId11" Type="http://schemas.openxmlformats.org/officeDocument/2006/relationships/tags" Target="../tags/tag1255.xml"/><Relationship Id="rId24" Type="http://schemas.openxmlformats.org/officeDocument/2006/relationships/chart" Target="../charts/chart46.xml"/><Relationship Id="rId5" Type="http://schemas.openxmlformats.org/officeDocument/2006/relationships/tags" Target="../tags/tag1249.xml"/><Relationship Id="rId15" Type="http://schemas.openxmlformats.org/officeDocument/2006/relationships/tags" Target="../tags/tag1259.xml"/><Relationship Id="rId23" Type="http://schemas.openxmlformats.org/officeDocument/2006/relationships/chart" Target="../charts/chart45.xml"/><Relationship Id="rId28" Type="http://schemas.openxmlformats.org/officeDocument/2006/relationships/hyperlink" Target="https://business.columbia.edu/insights/climate/cki" TargetMode="External"/><Relationship Id="rId10" Type="http://schemas.openxmlformats.org/officeDocument/2006/relationships/tags" Target="../tags/tag1254.xml"/><Relationship Id="rId19" Type="http://schemas.openxmlformats.org/officeDocument/2006/relationships/image" Target="../media/image15.emf"/><Relationship Id="rId4" Type="http://schemas.openxmlformats.org/officeDocument/2006/relationships/tags" Target="../tags/tag1248.xml"/><Relationship Id="rId9" Type="http://schemas.openxmlformats.org/officeDocument/2006/relationships/tags" Target="../tags/tag1253.xml"/><Relationship Id="rId14" Type="http://schemas.openxmlformats.org/officeDocument/2006/relationships/tags" Target="../tags/tag1258.xml"/><Relationship Id="rId22" Type="http://schemas.openxmlformats.org/officeDocument/2006/relationships/chart" Target="../charts/chart44.xml"/><Relationship Id="rId27" Type="http://schemas.openxmlformats.org/officeDocument/2006/relationships/hyperlink" Target="https://business.columbia.edu/faculty/people/gernot-wagner" TargetMode="External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tags" Target="../tags/tag1272.xml"/><Relationship Id="rId18" Type="http://schemas.openxmlformats.org/officeDocument/2006/relationships/tags" Target="../tags/tag1277.xml"/><Relationship Id="rId26" Type="http://schemas.openxmlformats.org/officeDocument/2006/relationships/tags" Target="../tags/tag1285.xml"/><Relationship Id="rId39" Type="http://schemas.openxmlformats.org/officeDocument/2006/relationships/image" Target="../media/image79.png"/><Relationship Id="rId21" Type="http://schemas.openxmlformats.org/officeDocument/2006/relationships/tags" Target="../tags/tag1280.xml"/><Relationship Id="rId34" Type="http://schemas.openxmlformats.org/officeDocument/2006/relationships/chart" Target="../charts/chart48.xml"/><Relationship Id="rId42" Type="http://schemas.openxmlformats.org/officeDocument/2006/relationships/image" Target="../media/image82.png"/><Relationship Id="rId47" Type="http://schemas.openxmlformats.org/officeDocument/2006/relationships/image" Target="../media/image87.png"/><Relationship Id="rId50" Type="http://schemas.openxmlformats.org/officeDocument/2006/relationships/image" Target="../media/image90.jpeg"/><Relationship Id="rId55" Type="http://schemas.openxmlformats.org/officeDocument/2006/relationships/hyperlink" Target="https://www.eia.gov/biofuels/renewable/capacity/" TargetMode="External"/><Relationship Id="rId7" Type="http://schemas.openxmlformats.org/officeDocument/2006/relationships/tags" Target="../tags/tag1266.xml"/><Relationship Id="rId2" Type="http://schemas.openxmlformats.org/officeDocument/2006/relationships/tags" Target="../tags/tag1261.xml"/><Relationship Id="rId16" Type="http://schemas.openxmlformats.org/officeDocument/2006/relationships/tags" Target="../tags/tag1275.xml"/><Relationship Id="rId29" Type="http://schemas.openxmlformats.org/officeDocument/2006/relationships/notesSlide" Target="../notesSlides/notesSlide54.xml"/><Relationship Id="rId11" Type="http://schemas.openxmlformats.org/officeDocument/2006/relationships/tags" Target="../tags/tag1270.xml"/><Relationship Id="rId24" Type="http://schemas.openxmlformats.org/officeDocument/2006/relationships/tags" Target="../tags/tag1283.xml"/><Relationship Id="rId32" Type="http://schemas.openxmlformats.org/officeDocument/2006/relationships/image" Target="../media/image75.jpeg"/><Relationship Id="rId37" Type="http://schemas.openxmlformats.org/officeDocument/2006/relationships/image" Target="../media/image77.png"/><Relationship Id="rId40" Type="http://schemas.openxmlformats.org/officeDocument/2006/relationships/image" Target="../media/image80.png"/><Relationship Id="rId45" Type="http://schemas.openxmlformats.org/officeDocument/2006/relationships/image" Target="../media/image85.png"/><Relationship Id="rId53" Type="http://schemas.openxmlformats.org/officeDocument/2006/relationships/hyperlink" Target="https://www.eia.gov/petroleum/ethanolcapacity/index.php" TargetMode="External"/><Relationship Id="rId58" Type="http://schemas.openxmlformats.org/officeDocument/2006/relationships/hyperlink" Target="https://business.columbia.edu/insights/climate/biofuels" TargetMode="External"/><Relationship Id="rId5" Type="http://schemas.openxmlformats.org/officeDocument/2006/relationships/tags" Target="../tags/tag1264.xml"/><Relationship Id="rId19" Type="http://schemas.openxmlformats.org/officeDocument/2006/relationships/tags" Target="../tags/tag1278.xml"/><Relationship Id="rId4" Type="http://schemas.openxmlformats.org/officeDocument/2006/relationships/tags" Target="../tags/tag1263.xml"/><Relationship Id="rId9" Type="http://schemas.openxmlformats.org/officeDocument/2006/relationships/tags" Target="../tags/tag1268.xml"/><Relationship Id="rId14" Type="http://schemas.openxmlformats.org/officeDocument/2006/relationships/tags" Target="../tags/tag1273.xml"/><Relationship Id="rId22" Type="http://schemas.openxmlformats.org/officeDocument/2006/relationships/tags" Target="../tags/tag1281.xml"/><Relationship Id="rId27" Type="http://schemas.openxmlformats.org/officeDocument/2006/relationships/tags" Target="../tags/tag1286.xml"/><Relationship Id="rId30" Type="http://schemas.openxmlformats.org/officeDocument/2006/relationships/oleObject" Target="../embeddings/oleObject64.bin"/><Relationship Id="rId35" Type="http://schemas.openxmlformats.org/officeDocument/2006/relationships/chart" Target="../charts/chart49.xml"/><Relationship Id="rId43" Type="http://schemas.openxmlformats.org/officeDocument/2006/relationships/image" Target="../media/image83.jpeg"/><Relationship Id="rId48" Type="http://schemas.openxmlformats.org/officeDocument/2006/relationships/image" Target="../media/image88.png"/><Relationship Id="rId56" Type="http://schemas.openxmlformats.org/officeDocument/2006/relationships/hyperlink" Target="https://business.columbia.edu/faculty/people/gernot-wagner" TargetMode="External"/><Relationship Id="rId8" Type="http://schemas.openxmlformats.org/officeDocument/2006/relationships/tags" Target="../tags/tag1267.xml"/><Relationship Id="rId51" Type="http://schemas.openxmlformats.org/officeDocument/2006/relationships/image" Target="../media/image91.png"/><Relationship Id="rId3" Type="http://schemas.openxmlformats.org/officeDocument/2006/relationships/tags" Target="../tags/tag1262.xml"/><Relationship Id="rId12" Type="http://schemas.openxmlformats.org/officeDocument/2006/relationships/tags" Target="../tags/tag1271.xml"/><Relationship Id="rId17" Type="http://schemas.openxmlformats.org/officeDocument/2006/relationships/tags" Target="../tags/tag1276.xml"/><Relationship Id="rId25" Type="http://schemas.openxmlformats.org/officeDocument/2006/relationships/tags" Target="../tags/tag1284.xml"/><Relationship Id="rId33" Type="http://schemas.openxmlformats.org/officeDocument/2006/relationships/chart" Target="../charts/chart47.xml"/><Relationship Id="rId38" Type="http://schemas.openxmlformats.org/officeDocument/2006/relationships/image" Target="../media/image78.jpeg"/><Relationship Id="rId46" Type="http://schemas.openxmlformats.org/officeDocument/2006/relationships/image" Target="../media/image86.png"/><Relationship Id="rId20" Type="http://schemas.openxmlformats.org/officeDocument/2006/relationships/tags" Target="../tags/tag1279.xml"/><Relationship Id="rId41" Type="http://schemas.openxmlformats.org/officeDocument/2006/relationships/image" Target="../media/image81.png"/><Relationship Id="rId54" Type="http://schemas.openxmlformats.org/officeDocument/2006/relationships/hyperlink" Target="https://www.eia.gov/biofuels/biodiesel/capacity/" TargetMode="External"/><Relationship Id="rId1" Type="http://schemas.openxmlformats.org/officeDocument/2006/relationships/tags" Target="../tags/tag1260.xml"/><Relationship Id="rId6" Type="http://schemas.openxmlformats.org/officeDocument/2006/relationships/tags" Target="../tags/tag1265.xml"/><Relationship Id="rId15" Type="http://schemas.openxmlformats.org/officeDocument/2006/relationships/tags" Target="../tags/tag1274.xml"/><Relationship Id="rId23" Type="http://schemas.openxmlformats.org/officeDocument/2006/relationships/tags" Target="../tags/tag1282.xml"/><Relationship Id="rId28" Type="http://schemas.openxmlformats.org/officeDocument/2006/relationships/slideLayout" Target="../slideLayouts/slideLayout1.xml"/><Relationship Id="rId36" Type="http://schemas.openxmlformats.org/officeDocument/2006/relationships/image" Target="../media/image76.jpeg"/><Relationship Id="rId49" Type="http://schemas.openxmlformats.org/officeDocument/2006/relationships/image" Target="../media/image89.png"/><Relationship Id="rId57" Type="http://schemas.openxmlformats.org/officeDocument/2006/relationships/hyperlink" Target="https://business.columbia.edu/insights/climate/cki" TargetMode="External"/><Relationship Id="rId10" Type="http://schemas.openxmlformats.org/officeDocument/2006/relationships/tags" Target="../tags/tag1269.xml"/><Relationship Id="rId31" Type="http://schemas.openxmlformats.org/officeDocument/2006/relationships/image" Target="../media/image15.emf"/><Relationship Id="rId44" Type="http://schemas.openxmlformats.org/officeDocument/2006/relationships/image" Target="../media/image84.jpeg"/><Relationship Id="rId52" Type="http://schemas.openxmlformats.org/officeDocument/2006/relationships/image" Target="../media/image92.png"/></Relationships>
</file>

<file path=ppt/slides/_rels/slide65.xml.rels><?xml version="1.0" encoding="UTF-8" standalone="yes"?>
<Relationships xmlns="http://schemas.openxmlformats.org/package/2006/relationships"><Relationship Id="rId13" Type="http://schemas.openxmlformats.org/officeDocument/2006/relationships/tags" Target="../tags/tag1299.xml"/><Relationship Id="rId18" Type="http://schemas.openxmlformats.org/officeDocument/2006/relationships/tags" Target="../tags/tag1304.xml"/><Relationship Id="rId26" Type="http://schemas.openxmlformats.org/officeDocument/2006/relationships/tags" Target="../tags/tag1312.xml"/><Relationship Id="rId39" Type="http://schemas.openxmlformats.org/officeDocument/2006/relationships/hyperlink" Target="https://business.columbia.edu/faculty/people/gernot-wagner" TargetMode="External"/><Relationship Id="rId21" Type="http://schemas.openxmlformats.org/officeDocument/2006/relationships/tags" Target="../tags/tag1307.xml"/><Relationship Id="rId34" Type="http://schemas.openxmlformats.org/officeDocument/2006/relationships/chart" Target="../charts/chart50.xml"/><Relationship Id="rId7" Type="http://schemas.openxmlformats.org/officeDocument/2006/relationships/tags" Target="../tags/tag1293.xml"/><Relationship Id="rId2" Type="http://schemas.openxmlformats.org/officeDocument/2006/relationships/tags" Target="../tags/tag1288.xml"/><Relationship Id="rId16" Type="http://schemas.openxmlformats.org/officeDocument/2006/relationships/tags" Target="../tags/tag1302.xml"/><Relationship Id="rId20" Type="http://schemas.openxmlformats.org/officeDocument/2006/relationships/tags" Target="../tags/tag1306.xml"/><Relationship Id="rId29" Type="http://schemas.openxmlformats.org/officeDocument/2006/relationships/tags" Target="../tags/tag1315.xml"/><Relationship Id="rId41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1287.xml"/><Relationship Id="rId6" Type="http://schemas.openxmlformats.org/officeDocument/2006/relationships/tags" Target="../tags/tag1292.xml"/><Relationship Id="rId11" Type="http://schemas.openxmlformats.org/officeDocument/2006/relationships/tags" Target="../tags/tag1297.xml"/><Relationship Id="rId24" Type="http://schemas.openxmlformats.org/officeDocument/2006/relationships/tags" Target="../tags/tag1310.xml"/><Relationship Id="rId32" Type="http://schemas.openxmlformats.org/officeDocument/2006/relationships/oleObject" Target="../embeddings/oleObject65.bin"/><Relationship Id="rId37" Type="http://schemas.openxmlformats.org/officeDocument/2006/relationships/hyperlink" Target="https://www.eia.gov/biofuels/biodiesel/capacity/" TargetMode="External"/><Relationship Id="rId40" Type="http://schemas.openxmlformats.org/officeDocument/2006/relationships/hyperlink" Target="https://business.columbia.edu/insights/climate/cki" TargetMode="External"/><Relationship Id="rId5" Type="http://schemas.openxmlformats.org/officeDocument/2006/relationships/tags" Target="../tags/tag1291.xml"/><Relationship Id="rId15" Type="http://schemas.openxmlformats.org/officeDocument/2006/relationships/tags" Target="../tags/tag1301.xml"/><Relationship Id="rId23" Type="http://schemas.openxmlformats.org/officeDocument/2006/relationships/tags" Target="../tags/tag1309.xml"/><Relationship Id="rId28" Type="http://schemas.openxmlformats.org/officeDocument/2006/relationships/tags" Target="../tags/tag1314.xml"/><Relationship Id="rId36" Type="http://schemas.openxmlformats.org/officeDocument/2006/relationships/hyperlink" Target="https://www.eia.gov/petroleum/ethanolcapacity/index.php" TargetMode="External"/><Relationship Id="rId10" Type="http://schemas.openxmlformats.org/officeDocument/2006/relationships/tags" Target="../tags/tag1296.xml"/><Relationship Id="rId19" Type="http://schemas.openxmlformats.org/officeDocument/2006/relationships/tags" Target="../tags/tag1305.xml"/><Relationship Id="rId31" Type="http://schemas.openxmlformats.org/officeDocument/2006/relationships/notesSlide" Target="../notesSlides/notesSlide55.xml"/><Relationship Id="rId4" Type="http://schemas.openxmlformats.org/officeDocument/2006/relationships/tags" Target="../tags/tag1290.xml"/><Relationship Id="rId9" Type="http://schemas.openxmlformats.org/officeDocument/2006/relationships/tags" Target="../tags/tag1295.xml"/><Relationship Id="rId14" Type="http://schemas.openxmlformats.org/officeDocument/2006/relationships/tags" Target="../tags/tag1300.xml"/><Relationship Id="rId22" Type="http://schemas.openxmlformats.org/officeDocument/2006/relationships/tags" Target="../tags/tag1308.xml"/><Relationship Id="rId27" Type="http://schemas.openxmlformats.org/officeDocument/2006/relationships/tags" Target="../tags/tag1313.xml"/><Relationship Id="rId30" Type="http://schemas.openxmlformats.org/officeDocument/2006/relationships/slideLayout" Target="../slideLayouts/slideLayout1.xml"/><Relationship Id="rId35" Type="http://schemas.openxmlformats.org/officeDocument/2006/relationships/chart" Target="../charts/chart51.xml"/><Relationship Id="rId8" Type="http://schemas.openxmlformats.org/officeDocument/2006/relationships/tags" Target="../tags/tag1294.xml"/><Relationship Id="rId3" Type="http://schemas.openxmlformats.org/officeDocument/2006/relationships/tags" Target="../tags/tag1289.xml"/><Relationship Id="rId12" Type="http://schemas.openxmlformats.org/officeDocument/2006/relationships/tags" Target="../tags/tag1298.xml"/><Relationship Id="rId17" Type="http://schemas.openxmlformats.org/officeDocument/2006/relationships/tags" Target="../tags/tag1303.xml"/><Relationship Id="rId25" Type="http://schemas.openxmlformats.org/officeDocument/2006/relationships/tags" Target="../tags/tag1311.xml"/><Relationship Id="rId33" Type="http://schemas.openxmlformats.org/officeDocument/2006/relationships/image" Target="../media/image15.emf"/><Relationship Id="rId38" Type="http://schemas.openxmlformats.org/officeDocument/2006/relationships/hyperlink" Target="https://www.eia.gov/biofuels/renewable/capacity/" TargetMode="External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tags" Target="../tags/tag1328.xml"/><Relationship Id="rId18" Type="http://schemas.openxmlformats.org/officeDocument/2006/relationships/tags" Target="../tags/tag1333.xml"/><Relationship Id="rId26" Type="http://schemas.openxmlformats.org/officeDocument/2006/relationships/tags" Target="../tags/tag1341.xml"/><Relationship Id="rId39" Type="http://schemas.openxmlformats.org/officeDocument/2006/relationships/tags" Target="../tags/tag1354.xml"/><Relationship Id="rId21" Type="http://schemas.openxmlformats.org/officeDocument/2006/relationships/tags" Target="../tags/tag1336.xml"/><Relationship Id="rId34" Type="http://schemas.openxmlformats.org/officeDocument/2006/relationships/tags" Target="../tags/tag1349.xml"/><Relationship Id="rId42" Type="http://schemas.openxmlformats.org/officeDocument/2006/relationships/notesSlide" Target="../notesSlides/notesSlide56.xml"/><Relationship Id="rId47" Type="http://schemas.openxmlformats.org/officeDocument/2006/relationships/hyperlink" Target="https://oceanpk.com/wp-content/uploads/2022_biofuels_review.pdf" TargetMode="External"/><Relationship Id="rId50" Type="http://schemas.openxmlformats.org/officeDocument/2006/relationships/hyperlink" Target="https://business.columbia.edu/faculty/people/gernot-wagner" TargetMode="External"/><Relationship Id="rId7" Type="http://schemas.openxmlformats.org/officeDocument/2006/relationships/tags" Target="../tags/tag1322.xml"/><Relationship Id="rId2" Type="http://schemas.openxmlformats.org/officeDocument/2006/relationships/tags" Target="../tags/tag1317.xml"/><Relationship Id="rId16" Type="http://schemas.openxmlformats.org/officeDocument/2006/relationships/tags" Target="../tags/tag1331.xml"/><Relationship Id="rId29" Type="http://schemas.openxmlformats.org/officeDocument/2006/relationships/tags" Target="../tags/tag1344.xml"/><Relationship Id="rId11" Type="http://schemas.openxmlformats.org/officeDocument/2006/relationships/tags" Target="../tags/tag1326.xml"/><Relationship Id="rId24" Type="http://schemas.openxmlformats.org/officeDocument/2006/relationships/tags" Target="../tags/tag1339.xml"/><Relationship Id="rId32" Type="http://schemas.openxmlformats.org/officeDocument/2006/relationships/tags" Target="../tags/tag1347.xml"/><Relationship Id="rId37" Type="http://schemas.openxmlformats.org/officeDocument/2006/relationships/tags" Target="../tags/tag1352.xml"/><Relationship Id="rId40" Type="http://schemas.openxmlformats.org/officeDocument/2006/relationships/tags" Target="../tags/tag1355.xml"/><Relationship Id="rId45" Type="http://schemas.openxmlformats.org/officeDocument/2006/relationships/hyperlink" Target="https://oceanpk.com/wp-content/uploads/2020_biofuels_review.pdf" TargetMode="External"/><Relationship Id="rId53" Type="http://schemas.openxmlformats.org/officeDocument/2006/relationships/chart" Target="../charts/chart52.xml"/><Relationship Id="rId5" Type="http://schemas.openxmlformats.org/officeDocument/2006/relationships/tags" Target="../tags/tag1320.xml"/><Relationship Id="rId10" Type="http://schemas.openxmlformats.org/officeDocument/2006/relationships/tags" Target="../tags/tag1325.xml"/><Relationship Id="rId19" Type="http://schemas.openxmlformats.org/officeDocument/2006/relationships/tags" Target="../tags/tag1334.xml"/><Relationship Id="rId31" Type="http://schemas.openxmlformats.org/officeDocument/2006/relationships/tags" Target="../tags/tag1346.xml"/><Relationship Id="rId44" Type="http://schemas.openxmlformats.org/officeDocument/2006/relationships/image" Target="../media/image15.emf"/><Relationship Id="rId52" Type="http://schemas.openxmlformats.org/officeDocument/2006/relationships/hyperlink" Target="https://business.columbia.edu/insights/climate/biofuels" TargetMode="External"/><Relationship Id="rId4" Type="http://schemas.openxmlformats.org/officeDocument/2006/relationships/tags" Target="../tags/tag1319.xml"/><Relationship Id="rId9" Type="http://schemas.openxmlformats.org/officeDocument/2006/relationships/tags" Target="../tags/tag1324.xml"/><Relationship Id="rId14" Type="http://schemas.openxmlformats.org/officeDocument/2006/relationships/tags" Target="../tags/tag1329.xml"/><Relationship Id="rId22" Type="http://schemas.openxmlformats.org/officeDocument/2006/relationships/tags" Target="../tags/tag1337.xml"/><Relationship Id="rId27" Type="http://schemas.openxmlformats.org/officeDocument/2006/relationships/tags" Target="../tags/tag1342.xml"/><Relationship Id="rId30" Type="http://schemas.openxmlformats.org/officeDocument/2006/relationships/tags" Target="../tags/tag1345.xml"/><Relationship Id="rId35" Type="http://schemas.openxmlformats.org/officeDocument/2006/relationships/tags" Target="../tags/tag1350.xml"/><Relationship Id="rId43" Type="http://schemas.openxmlformats.org/officeDocument/2006/relationships/oleObject" Target="../embeddings/oleObject66.bin"/><Relationship Id="rId48" Type="http://schemas.openxmlformats.org/officeDocument/2006/relationships/hyperlink" Target="https://oceanpk.com/news/biofuels-ma-2023-review/" TargetMode="External"/><Relationship Id="rId8" Type="http://schemas.openxmlformats.org/officeDocument/2006/relationships/tags" Target="../tags/tag1323.xml"/><Relationship Id="rId51" Type="http://schemas.openxmlformats.org/officeDocument/2006/relationships/hyperlink" Target="https://business.columbia.edu/insights/climate/cki" TargetMode="External"/><Relationship Id="rId3" Type="http://schemas.openxmlformats.org/officeDocument/2006/relationships/tags" Target="../tags/tag1318.xml"/><Relationship Id="rId12" Type="http://schemas.openxmlformats.org/officeDocument/2006/relationships/tags" Target="../tags/tag1327.xml"/><Relationship Id="rId17" Type="http://schemas.openxmlformats.org/officeDocument/2006/relationships/tags" Target="../tags/tag1332.xml"/><Relationship Id="rId25" Type="http://schemas.openxmlformats.org/officeDocument/2006/relationships/tags" Target="../tags/tag1340.xml"/><Relationship Id="rId33" Type="http://schemas.openxmlformats.org/officeDocument/2006/relationships/tags" Target="../tags/tag1348.xml"/><Relationship Id="rId38" Type="http://schemas.openxmlformats.org/officeDocument/2006/relationships/tags" Target="../tags/tag1353.xml"/><Relationship Id="rId46" Type="http://schemas.openxmlformats.org/officeDocument/2006/relationships/hyperlink" Target="https://oceanpk.com/wp-content/uploads/2021_biofuels_review.pdf" TargetMode="External"/><Relationship Id="rId20" Type="http://schemas.openxmlformats.org/officeDocument/2006/relationships/tags" Target="../tags/tag1335.xml"/><Relationship Id="rId41" Type="http://schemas.openxmlformats.org/officeDocument/2006/relationships/slideLayout" Target="../slideLayouts/slideLayout1.xml"/><Relationship Id="rId54" Type="http://schemas.openxmlformats.org/officeDocument/2006/relationships/chart" Target="../charts/chart53.xml"/><Relationship Id="rId1" Type="http://schemas.openxmlformats.org/officeDocument/2006/relationships/tags" Target="../tags/tag1316.xml"/><Relationship Id="rId6" Type="http://schemas.openxmlformats.org/officeDocument/2006/relationships/tags" Target="../tags/tag1321.xml"/><Relationship Id="rId15" Type="http://schemas.openxmlformats.org/officeDocument/2006/relationships/tags" Target="../tags/tag1330.xml"/><Relationship Id="rId23" Type="http://schemas.openxmlformats.org/officeDocument/2006/relationships/tags" Target="../tags/tag1338.xml"/><Relationship Id="rId28" Type="http://schemas.openxmlformats.org/officeDocument/2006/relationships/tags" Target="../tags/tag1343.xml"/><Relationship Id="rId36" Type="http://schemas.openxmlformats.org/officeDocument/2006/relationships/tags" Target="../tags/tag1351.xml"/><Relationship Id="rId49" Type="http://schemas.openxmlformats.org/officeDocument/2006/relationships/hyperlink" Target="https://oceanpk.com/news/biofuels-ma-2024-review/" TargetMode="External"/></Relationships>
</file>

<file path=ppt/slides/_rels/slide67.xml.rels><?xml version="1.0" encoding="UTF-8" standalone="yes"?>
<Relationships xmlns="http://schemas.openxmlformats.org/package/2006/relationships"><Relationship Id="rId13" Type="http://schemas.openxmlformats.org/officeDocument/2006/relationships/tags" Target="../tags/tag1368.xml"/><Relationship Id="rId18" Type="http://schemas.openxmlformats.org/officeDocument/2006/relationships/tags" Target="../tags/tag1373.xml"/><Relationship Id="rId26" Type="http://schemas.openxmlformats.org/officeDocument/2006/relationships/tags" Target="../tags/tag1381.xml"/><Relationship Id="rId39" Type="http://schemas.openxmlformats.org/officeDocument/2006/relationships/tags" Target="../tags/tag1394.xml"/><Relationship Id="rId21" Type="http://schemas.openxmlformats.org/officeDocument/2006/relationships/tags" Target="../tags/tag1376.xml"/><Relationship Id="rId34" Type="http://schemas.openxmlformats.org/officeDocument/2006/relationships/tags" Target="../tags/tag1389.xml"/><Relationship Id="rId42" Type="http://schemas.openxmlformats.org/officeDocument/2006/relationships/notesSlide" Target="../notesSlides/notesSlide57.xml"/><Relationship Id="rId47" Type="http://schemas.openxmlformats.org/officeDocument/2006/relationships/hyperlink" Target="https://business.columbia.edu/insights/climate/cki" TargetMode="External"/><Relationship Id="rId7" Type="http://schemas.openxmlformats.org/officeDocument/2006/relationships/tags" Target="../tags/tag1362.xml"/><Relationship Id="rId2" Type="http://schemas.openxmlformats.org/officeDocument/2006/relationships/tags" Target="../tags/tag1357.xml"/><Relationship Id="rId16" Type="http://schemas.openxmlformats.org/officeDocument/2006/relationships/tags" Target="../tags/tag1371.xml"/><Relationship Id="rId29" Type="http://schemas.openxmlformats.org/officeDocument/2006/relationships/tags" Target="../tags/tag1384.xml"/><Relationship Id="rId11" Type="http://schemas.openxmlformats.org/officeDocument/2006/relationships/tags" Target="../tags/tag1366.xml"/><Relationship Id="rId24" Type="http://schemas.openxmlformats.org/officeDocument/2006/relationships/tags" Target="../tags/tag1379.xml"/><Relationship Id="rId32" Type="http://schemas.openxmlformats.org/officeDocument/2006/relationships/tags" Target="../tags/tag1387.xml"/><Relationship Id="rId37" Type="http://schemas.openxmlformats.org/officeDocument/2006/relationships/tags" Target="../tags/tag1392.xml"/><Relationship Id="rId40" Type="http://schemas.openxmlformats.org/officeDocument/2006/relationships/tags" Target="../tags/tag1395.xml"/><Relationship Id="rId45" Type="http://schemas.openxmlformats.org/officeDocument/2006/relationships/hyperlink" Target="https://afdc.energy.gov/fuels/prices.html" TargetMode="External"/><Relationship Id="rId5" Type="http://schemas.openxmlformats.org/officeDocument/2006/relationships/tags" Target="../tags/tag1360.xml"/><Relationship Id="rId15" Type="http://schemas.openxmlformats.org/officeDocument/2006/relationships/tags" Target="../tags/tag1370.xml"/><Relationship Id="rId23" Type="http://schemas.openxmlformats.org/officeDocument/2006/relationships/tags" Target="../tags/tag1378.xml"/><Relationship Id="rId28" Type="http://schemas.openxmlformats.org/officeDocument/2006/relationships/tags" Target="../tags/tag1383.xml"/><Relationship Id="rId36" Type="http://schemas.openxmlformats.org/officeDocument/2006/relationships/tags" Target="../tags/tag1391.xml"/><Relationship Id="rId49" Type="http://schemas.openxmlformats.org/officeDocument/2006/relationships/chart" Target="../charts/chart54.xml"/><Relationship Id="rId10" Type="http://schemas.openxmlformats.org/officeDocument/2006/relationships/tags" Target="../tags/tag1365.xml"/><Relationship Id="rId19" Type="http://schemas.openxmlformats.org/officeDocument/2006/relationships/tags" Target="../tags/tag1374.xml"/><Relationship Id="rId31" Type="http://schemas.openxmlformats.org/officeDocument/2006/relationships/tags" Target="../tags/tag1386.xml"/><Relationship Id="rId44" Type="http://schemas.openxmlformats.org/officeDocument/2006/relationships/image" Target="../media/image34.emf"/><Relationship Id="rId4" Type="http://schemas.openxmlformats.org/officeDocument/2006/relationships/tags" Target="../tags/tag1359.xml"/><Relationship Id="rId9" Type="http://schemas.openxmlformats.org/officeDocument/2006/relationships/tags" Target="../tags/tag1364.xml"/><Relationship Id="rId14" Type="http://schemas.openxmlformats.org/officeDocument/2006/relationships/tags" Target="../tags/tag1369.xml"/><Relationship Id="rId22" Type="http://schemas.openxmlformats.org/officeDocument/2006/relationships/tags" Target="../tags/tag1377.xml"/><Relationship Id="rId27" Type="http://schemas.openxmlformats.org/officeDocument/2006/relationships/tags" Target="../tags/tag1382.xml"/><Relationship Id="rId30" Type="http://schemas.openxmlformats.org/officeDocument/2006/relationships/tags" Target="../tags/tag1385.xml"/><Relationship Id="rId35" Type="http://schemas.openxmlformats.org/officeDocument/2006/relationships/tags" Target="../tags/tag1390.xml"/><Relationship Id="rId43" Type="http://schemas.openxmlformats.org/officeDocument/2006/relationships/oleObject" Target="../embeddings/oleObject67.bin"/><Relationship Id="rId48" Type="http://schemas.openxmlformats.org/officeDocument/2006/relationships/hyperlink" Target="https://business.columbia.edu/insights/climate/biofuels" TargetMode="External"/><Relationship Id="rId8" Type="http://schemas.openxmlformats.org/officeDocument/2006/relationships/tags" Target="../tags/tag1363.xml"/><Relationship Id="rId3" Type="http://schemas.openxmlformats.org/officeDocument/2006/relationships/tags" Target="../tags/tag1358.xml"/><Relationship Id="rId12" Type="http://schemas.openxmlformats.org/officeDocument/2006/relationships/tags" Target="../tags/tag1367.xml"/><Relationship Id="rId17" Type="http://schemas.openxmlformats.org/officeDocument/2006/relationships/tags" Target="../tags/tag1372.xml"/><Relationship Id="rId25" Type="http://schemas.openxmlformats.org/officeDocument/2006/relationships/tags" Target="../tags/tag1380.xml"/><Relationship Id="rId33" Type="http://schemas.openxmlformats.org/officeDocument/2006/relationships/tags" Target="../tags/tag1388.xml"/><Relationship Id="rId38" Type="http://schemas.openxmlformats.org/officeDocument/2006/relationships/tags" Target="../tags/tag1393.xml"/><Relationship Id="rId46" Type="http://schemas.openxmlformats.org/officeDocument/2006/relationships/hyperlink" Target="https://business.columbia.edu/faculty/people/gernot-wagner" TargetMode="External"/><Relationship Id="rId20" Type="http://schemas.openxmlformats.org/officeDocument/2006/relationships/tags" Target="../tags/tag1375.xml"/><Relationship Id="rId41" Type="http://schemas.openxmlformats.org/officeDocument/2006/relationships/slideLayout" Target="../slideLayouts/slideLayout12.xml"/><Relationship Id="rId1" Type="http://schemas.openxmlformats.org/officeDocument/2006/relationships/tags" Target="../tags/tag1356.xml"/><Relationship Id="rId6" Type="http://schemas.openxmlformats.org/officeDocument/2006/relationships/tags" Target="../tags/tag1361.xml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tags" Target="../tags/tag1408.xml"/><Relationship Id="rId18" Type="http://schemas.openxmlformats.org/officeDocument/2006/relationships/tags" Target="../tags/tag1413.xml"/><Relationship Id="rId26" Type="http://schemas.openxmlformats.org/officeDocument/2006/relationships/tags" Target="../tags/tag1421.xml"/><Relationship Id="rId39" Type="http://schemas.openxmlformats.org/officeDocument/2006/relationships/tags" Target="../tags/tag1434.xml"/><Relationship Id="rId21" Type="http://schemas.openxmlformats.org/officeDocument/2006/relationships/tags" Target="../tags/tag1416.xml"/><Relationship Id="rId34" Type="http://schemas.openxmlformats.org/officeDocument/2006/relationships/tags" Target="../tags/tag1429.xml"/><Relationship Id="rId42" Type="http://schemas.openxmlformats.org/officeDocument/2006/relationships/tags" Target="../tags/tag1437.xml"/><Relationship Id="rId47" Type="http://schemas.openxmlformats.org/officeDocument/2006/relationships/tags" Target="../tags/tag1442.xml"/><Relationship Id="rId50" Type="http://schemas.openxmlformats.org/officeDocument/2006/relationships/tags" Target="../tags/tag1445.xml"/><Relationship Id="rId55" Type="http://schemas.openxmlformats.org/officeDocument/2006/relationships/image" Target="../media/image34.emf"/><Relationship Id="rId63" Type="http://schemas.openxmlformats.org/officeDocument/2006/relationships/hyperlink" Target="https://business.columbia.edu/insights/climate/cki" TargetMode="External"/><Relationship Id="rId7" Type="http://schemas.openxmlformats.org/officeDocument/2006/relationships/tags" Target="../tags/tag1402.xml"/><Relationship Id="rId2" Type="http://schemas.openxmlformats.org/officeDocument/2006/relationships/tags" Target="../tags/tag1397.xml"/><Relationship Id="rId16" Type="http://schemas.openxmlformats.org/officeDocument/2006/relationships/tags" Target="../tags/tag1411.xml"/><Relationship Id="rId29" Type="http://schemas.openxmlformats.org/officeDocument/2006/relationships/tags" Target="../tags/tag1424.xml"/><Relationship Id="rId11" Type="http://schemas.openxmlformats.org/officeDocument/2006/relationships/tags" Target="../tags/tag1406.xml"/><Relationship Id="rId24" Type="http://schemas.openxmlformats.org/officeDocument/2006/relationships/tags" Target="../tags/tag1419.xml"/><Relationship Id="rId32" Type="http://schemas.openxmlformats.org/officeDocument/2006/relationships/tags" Target="../tags/tag1427.xml"/><Relationship Id="rId37" Type="http://schemas.openxmlformats.org/officeDocument/2006/relationships/tags" Target="../tags/tag1432.xml"/><Relationship Id="rId40" Type="http://schemas.openxmlformats.org/officeDocument/2006/relationships/tags" Target="../tags/tag1435.xml"/><Relationship Id="rId45" Type="http://schemas.openxmlformats.org/officeDocument/2006/relationships/tags" Target="../tags/tag1440.xml"/><Relationship Id="rId53" Type="http://schemas.openxmlformats.org/officeDocument/2006/relationships/notesSlide" Target="../notesSlides/notesSlide58.xml"/><Relationship Id="rId58" Type="http://schemas.openxmlformats.org/officeDocument/2006/relationships/chart" Target="../charts/chart57.xml"/><Relationship Id="rId5" Type="http://schemas.openxmlformats.org/officeDocument/2006/relationships/tags" Target="../tags/tag1400.xml"/><Relationship Id="rId61" Type="http://schemas.openxmlformats.org/officeDocument/2006/relationships/hyperlink" Target="https://investors.darlingii.com/financials/sec-filings/" TargetMode="External"/><Relationship Id="rId19" Type="http://schemas.openxmlformats.org/officeDocument/2006/relationships/tags" Target="../tags/tag1414.xml"/><Relationship Id="rId14" Type="http://schemas.openxmlformats.org/officeDocument/2006/relationships/tags" Target="../tags/tag1409.xml"/><Relationship Id="rId22" Type="http://schemas.openxmlformats.org/officeDocument/2006/relationships/tags" Target="../tags/tag1417.xml"/><Relationship Id="rId27" Type="http://schemas.openxmlformats.org/officeDocument/2006/relationships/tags" Target="../tags/tag1422.xml"/><Relationship Id="rId30" Type="http://schemas.openxmlformats.org/officeDocument/2006/relationships/tags" Target="../tags/tag1425.xml"/><Relationship Id="rId35" Type="http://schemas.openxmlformats.org/officeDocument/2006/relationships/tags" Target="../tags/tag1430.xml"/><Relationship Id="rId43" Type="http://schemas.openxmlformats.org/officeDocument/2006/relationships/tags" Target="../tags/tag1438.xml"/><Relationship Id="rId48" Type="http://schemas.openxmlformats.org/officeDocument/2006/relationships/tags" Target="../tags/tag1443.xml"/><Relationship Id="rId56" Type="http://schemas.openxmlformats.org/officeDocument/2006/relationships/chart" Target="../charts/chart55.xml"/><Relationship Id="rId64" Type="http://schemas.openxmlformats.org/officeDocument/2006/relationships/hyperlink" Target="https://business.columbia.edu/insights/climate/biofuels" TargetMode="External"/><Relationship Id="rId8" Type="http://schemas.openxmlformats.org/officeDocument/2006/relationships/tags" Target="../tags/tag1403.xml"/><Relationship Id="rId51" Type="http://schemas.openxmlformats.org/officeDocument/2006/relationships/tags" Target="../tags/tag1446.xml"/><Relationship Id="rId3" Type="http://schemas.openxmlformats.org/officeDocument/2006/relationships/tags" Target="../tags/tag1398.xml"/><Relationship Id="rId12" Type="http://schemas.openxmlformats.org/officeDocument/2006/relationships/tags" Target="../tags/tag1407.xml"/><Relationship Id="rId17" Type="http://schemas.openxmlformats.org/officeDocument/2006/relationships/tags" Target="../tags/tag1412.xml"/><Relationship Id="rId25" Type="http://schemas.openxmlformats.org/officeDocument/2006/relationships/tags" Target="../tags/tag1420.xml"/><Relationship Id="rId33" Type="http://schemas.openxmlformats.org/officeDocument/2006/relationships/tags" Target="../tags/tag1428.xml"/><Relationship Id="rId38" Type="http://schemas.openxmlformats.org/officeDocument/2006/relationships/tags" Target="../tags/tag1433.xml"/><Relationship Id="rId46" Type="http://schemas.openxmlformats.org/officeDocument/2006/relationships/tags" Target="../tags/tag1441.xml"/><Relationship Id="rId59" Type="http://schemas.openxmlformats.org/officeDocument/2006/relationships/chart" Target="../charts/chart58.xml"/><Relationship Id="rId20" Type="http://schemas.openxmlformats.org/officeDocument/2006/relationships/tags" Target="../tags/tag1415.xml"/><Relationship Id="rId41" Type="http://schemas.openxmlformats.org/officeDocument/2006/relationships/tags" Target="../tags/tag1436.xml"/><Relationship Id="rId54" Type="http://schemas.openxmlformats.org/officeDocument/2006/relationships/oleObject" Target="../embeddings/oleObject68.bin"/><Relationship Id="rId62" Type="http://schemas.openxmlformats.org/officeDocument/2006/relationships/hyperlink" Target="https://business.columbia.edu/faculty/people/gernot-wagner" TargetMode="External"/><Relationship Id="rId1" Type="http://schemas.openxmlformats.org/officeDocument/2006/relationships/tags" Target="../tags/tag1396.xml"/><Relationship Id="rId6" Type="http://schemas.openxmlformats.org/officeDocument/2006/relationships/tags" Target="../tags/tag1401.xml"/><Relationship Id="rId15" Type="http://schemas.openxmlformats.org/officeDocument/2006/relationships/tags" Target="../tags/tag1410.xml"/><Relationship Id="rId23" Type="http://schemas.openxmlformats.org/officeDocument/2006/relationships/tags" Target="../tags/tag1418.xml"/><Relationship Id="rId28" Type="http://schemas.openxmlformats.org/officeDocument/2006/relationships/tags" Target="../tags/tag1423.xml"/><Relationship Id="rId36" Type="http://schemas.openxmlformats.org/officeDocument/2006/relationships/tags" Target="../tags/tag1431.xml"/><Relationship Id="rId49" Type="http://schemas.openxmlformats.org/officeDocument/2006/relationships/tags" Target="../tags/tag1444.xml"/><Relationship Id="rId57" Type="http://schemas.openxmlformats.org/officeDocument/2006/relationships/chart" Target="../charts/chart56.xml"/><Relationship Id="rId10" Type="http://schemas.openxmlformats.org/officeDocument/2006/relationships/tags" Target="../tags/tag1405.xml"/><Relationship Id="rId31" Type="http://schemas.openxmlformats.org/officeDocument/2006/relationships/tags" Target="../tags/tag1426.xml"/><Relationship Id="rId44" Type="http://schemas.openxmlformats.org/officeDocument/2006/relationships/tags" Target="../tags/tag1439.xml"/><Relationship Id="rId52" Type="http://schemas.openxmlformats.org/officeDocument/2006/relationships/slideLayout" Target="../slideLayouts/slideLayout12.xml"/><Relationship Id="rId60" Type="http://schemas.openxmlformats.org/officeDocument/2006/relationships/hyperlink" Target="https://www.card.iastate.edu/tools/operating-margins/" TargetMode="External"/><Relationship Id="rId4" Type="http://schemas.openxmlformats.org/officeDocument/2006/relationships/tags" Target="../tags/tag1399.xml"/><Relationship Id="rId9" Type="http://schemas.openxmlformats.org/officeDocument/2006/relationships/tags" Target="../tags/tag1404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1454.xml"/><Relationship Id="rId13" Type="http://schemas.openxmlformats.org/officeDocument/2006/relationships/tags" Target="../tags/tag1459.xml"/><Relationship Id="rId18" Type="http://schemas.openxmlformats.org/officeDocument/2006/relationships/slideLayout" Target="../slideLayouts/slideLayout12.xml"/><Relationship Id="rId26" Type="http://schemas.openxmlformats.org/officeDocument/2006/relationships/hyperlink" Target="https://fueleconomy.gov/feg/di_diesels.shtml" TargetMode="External"/><Relationship Id="rId3" Type="http://schemas.openxmlformats.org/officeDocument/2006/relationships/tags" Target="../tags/tag1449.xml"/><Relationship Id="rId21" Type="http://schemas.openxmlformats.org/officeDocument/2006/relationships/image" Target="../media/image34.emf"/><Relationship Id="rId7" Type="http://schemas.openxmlformats.org/officeDocument/2006/relationships/tags" Target="../tags/tag1453.xml"/><Relationship Id="rId12" Type="http://schemas.openxmlformats.org/officeDocument/2006/relationships/tags" Target="../tags/tag1458.xml"/><Relationship Id="rId17" Type="http://schemas.openxmlformats.org/officeDocument/2006/relationships/tags" Target="../tags/tag1463.xml"/><Relationship Id="rId25" Type="http://schemas.openxmlformats.org/officeDocument/2006/relationships/hyperlink" Target="https://afdc.energy.gov/data/10310" TargetMode="External"/><Relationship Id="rId2" Type="http://schemas.openxmlformats.org/officeDocument/2006/relationships/tags" Target="../tags/tag1448.xml"/><Relationship Id="rId16" Type="http://schemas.openxmlformats.org/officeDocument/2006/relationships/tags" Target="../tags/tag1462.xml"/><Relationship Id="rId20" Type="http://schemas.openxmlformats.org/officeDocument/2006/relationships/oleObject" Target="../embeddings/oleObject69.bin"/><Relationship Id="rId29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1447.xml"/><Relationship Id="rId6" Type="http://schemas.openxmlformats.org/officeDocument/2006/relationships/tags" Target="../tags/tag1452.xml"/><Relationship Id="rId11" Type="http://schemas.openxmlformats.org/officeDocument/2006/relationships/tags" Target="../tags/tag1457.xml"/><Relationship Id="rId24" Type="http://schemas.openxmlformats.org/officeDocument/2006/relationships/hyperlink" Target="https://www.fueleconomy.gov/feg/evtech.shtml" TargetMode="External"/><Relationship Id="rId5" Type="http://schemas.openxmlformats.org/officeDocument/2006/relationships/tags" Target="../tags/tag1451.xml"/><Relationship Id="rId15" Type="http://schemas.openxmlformats.org/officeDocument/2006/relationships/tags" Target="../tags/tag1461.xml"/><Relationship Id="rId23" Type="http://schemas.openxmlformats.org/officeDocument/2006/relationships/hyperlink" Target="https://www.fueleconomy.gov/feg/biodiesel.shtml#/find/nearest?country=US&amp;fuel=BD" TargetMode="External"/><Relationship Id="rId28" Type="http://schemas.openxmlformats.org/officeDocument/2006/relationships/hyperlink" Target="https://business.columbia.edu/insights/climate/cki" TargetMode="External"/><Relationship Id="rId10" Type="http://schemas.openxmlformats.org/officeDocument/2006/relationships/tags" Target="../tags/tag1456.xml"/><Relationship Id="rId19" Type="http://schemas.openxmlformats.org/officeDocument/2006/relationships/notesSlide" Target="../notesSlides/notesSlide59.xml"/><Relationship Id="rId31" Type="http://schemas.openxmlformats.org/officeDocument/2006/relationships/chart" Target="../charts/chart60.xml"/><Relationship Id="rId4" Type="http://schemas.openxmlformats.org/officeDocument/2006/relationships/tags" Target="../tags/tag1450.xml"/><Relationship Id="rId9" Type="http://schemas.openxmlformats.org/officeDocument/2006/relationships/tags" Target="../tags/tag1455.xml"/><Relationship Id="rId14" Type="http://schemas.openxmlformats.org/officeDocument/2006/relationships/tags" Target="../tags/tag1460.xml"/><Relationship Id="rId22" Type="http://schemas.openxmlformats.org/officeDocument/2006/relationships/hyperlink" Target="https://www.fueleconomy.gov/feg/ethanol.shtml#/find/nearest?country=US&amp;fuel=E85" TargetMode="External"/><Relationship Id="rId27" Type="http://schemas.openxmlformats.org/officeDocument/2006/relationships/hyperlink" Target="https://business.columbia.edu/faculty/people/gernot-wagner" TargetMode="External"/><Relationship Id="rId30" Type="http://schemas.openxmlformats.org/officeDocument/2006/relationships/chart" Target="../charts/chart59.xml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tags" Target="../tags/tag174.xml"/><Relationship Id="rId117" Type="http://schemas.openxmlformats.org/officeDocument/2006/relationships/chart" Target="../charts/chart4.xml"/><Relationship Id="rId21" Type="http://schemas.openxmlformats.org/officeDocument/2006/relationships/tags" Target="../tags/tag169.xml"/><Relationship Id="rId42" Type="http://schemas.openxmlformats.org/officeDocument/2006/relationships/tags" Target="../tags/tag190.xml"/><Relationship Id="rId47" Type="http://schemas.openxmlformats.org/officeDocument/2006/relationships/tags" Target="../tags/tag195.xml"/><Relationship Id="rId63" Type="http://schemas.openxmlformats.org/officeDocument/2006/relationships/tags" Target="../tags/tag211.xml"/><Relationship Id="rId68" Type="http://schemas.openxmlformats.org/officeDocument/2006/relationships/tags" Target="../tags/tag216.xml"/><Relationship Id="rId84" Type="http://schemas.openxmlformats.org/officeDocument/2006/relationships/tags" Target="../tags/tag232.xml"/><Relationship Id="rId89" Type="http://schemas.openxmlformats.org/officeDocument/2006/relationships/tags" Target="../tags/tag237.xml"/><Relationship Id="rId112" Type="http://schemas.openxmlformats.org/officeDocument/2006/relationships/hyperlink" Target="https://www.iea.org/energy-system/low-emission-fuels/biofuels" TargetMode="External"/><Relationship Id="rId16" Type="http://schemas.openxmlformats.org/officeDocument/2006/relationships/tags" Target="../tags/tag164.xml"/><Relationship Id="rId107" Type="http://schemas.openxmlformats.org/officeDocument/2006/relationships/notesSlide" Target="../notesSlides/notesSlide5.xml"/><Relationship Id="rId11" Type="http://schemas.openxmlformats.org/officeDocument/2006/relationships/tags" Target="../tags/tag159.xml"/><Relationship Id="rId32" Type="http://schemas.openxmlformats.org/officeDocument/2006/relationships/tags" Target="../tags/tag180.xml"/><Relationship Id="rId37" Type="http://schemas.openxmlformats.org/officeDocument/2006/relationships/tags" Target="../tags/tag185.xml"/><Relationship Id="rId53" Type="http://schemas.openxmlformats.org/officeDocument/2006/relationships/tags" Target="../tags/tag201.xml"/><Relationship Id="rId58" Type="http://schemas.openxmlformats.org/officeDocument/2006/relationships/tags" Target="../tags/tag206.xml"/><Relationship Id="rId74" Type="http://schemas.openxmlformats.org/officeDocument/2006/relationships/tags" Target="../tags/tag222.xml"/><Relationship Id="rId79" Type="http://schemas.openxmlformats.org/officeDocument/2006/relationships/tags" Target="../tags/tag227.xml"/><Relationship Id="rId102" Type="http://schemas.openxmlformats.org/officeDocument/2006/relationships/tags" Target="../tags/tag250.xml"/><Relationship Id="rId5" Type="http://schemas.openxmlformats.org/officeDocument/2006/relationships/tags" Target="../tags/tag153.xml"/><Relationship Id="rId90" Type="http://schemas.openxmlformats.org/officeDocument/2006/relationships/tags" Target="../tags/tag238.xml"/><Relationship Id="rId95" Type="http://schemas.openxmlformats.org/officeDocument/2006/relationships/tags" Target="../tags/tag243.xml"/><Relationship Id="rId22" Type="http://schemas.openxmlformats.org/officeDocument/2006/relationships/tags" Target="../tags/tag170.xml"/><Relationship Id="rId27" Type="http://schemas.openxmlformats.org/officeDocument/2006/relationships/tags" Target="../tags/tag175.xml"/><Relationship Id="rId43" Type="http://schemas.openxmlformats.org/officeDocument/2006/relationships/tags" Target="../tags/tag191.xml"/><Relationship Id="rId48" Type="http://schemas.openxmlformats.org/officeDocument/2006/relationships/tags" Target="../tags/tag196.xml"/><Relationship Id="rId64" Type="http://schemas.openxmlformats.org/officeDocument/2006/relationships/tags" Target="../tags/tag212.xml"/><Relationship Id="rId69" Type="http://schemas.openxmlformats.org/officeDocument/2006/relationships/tags" Target="../tags/tag217.xml"/><Relationship Id="rId113" Type="http://schemas.openxmlformats.org/officeDocument/2006/relationships/hyperlink" Target="https://www.iea.org/data-and-statistics/charts/global-biofuel-demand-historical-main-and-accelerated-case-2016-2028?utm_source=chatgpt.com" TargetMode="External"/><Relationship Id="rId80" Type="http://schemas.openxmlformats.org/officeDocument/2006/relationships/tags" Target="../tags/tag228.xml"/><Relationship Id="rId85" Type="http://schemas.openxmlformats.org/officeDocument/2006/relationships/tags" Target="../tags/tag233.xml"/><Relationship Id="rId12" Type="http://schemas.openxmlformats.org/officeDocument/2006/relationships/tags" Target="../tags/tag160.xml"/><Relationship Id="rId17" Type="http://schemas.openxmlformats.org/officeDocument/2006/relationships/tags" Target="../tags/tag165.xml"/><Relationship Id="rId33" Type="http://schemas.openxmlformats.org/officeDocument/2006/relationships/tags" Target="../tags/tag181.xml"/><Relationship Id="rId38" Type="http://schemas.openxmlformats.org/officeDocument/2006/relationships/tags" Target="../tags/tag186.xml"/><Relationship Id="rId59" Type="http://schemas.openxmlformats.org/officeDocument/2006/relationships/tags" Target="../tags/tag207.xml"/><Relationship Id="rId103" Type="http://schemas.openxmlformats.org/officeDocument/2006/relationships/tags" Target="../tags/tag251.xml"/><Relationship Id="rId108" Type="http://schemas.openxmlformats.org/officeDocument/2006/relationships/oleObject" Target="../embeddings/oleObject9.bin"/><Relationship Id="rId54" Type="http://schemas.openxmlformats.org/officeDocument/2006/relationships/tags" Target="../tags/tag202.xml"/><Relationship Id="rId70" Type="http://schemas.openxmlformats.org/officeDocument/2006/relationships/tags" Target="../tags/tag218.xml"/><Relationship Id="rId75" Type="http://schemas.openxmlformats.org/officeDocument/2006/relationships/tags" Target="../tags/tag223.xml"/><Relationship Id="rId91" Type="http://schemas.openxmlformats.org/officeDocument/2006/relationships/tags" Target="../tags/tag239.xml"/><Relationship Id="rId96" Type="http://schemas.openxmlformats.org/officeDocument/2006/relationships/tags" Target="../tags/tag244.xml"/><Relationship Id="rId1" Type="http://schemas.openxmlformats.org/officeDocument/2006/relationships/tags" Target="../tags/tag149.xml"/><Relationship Id="rId6" Type="http://schemas.openxmlformats.org/officeDocument/2006/relationships/tags" Target="../tags/tag154.xml"/><Relationship Id="rId23" Type="http://schemas.openxmlformats.org/officeDocument/2006/relationships/tags" Target="../tags/tag171.xml"/><Relationship Id="rId28" Type="http://schemas.openxmlformats.org/officeDocument/2006/relationships/tags" Target="../tags/tag176.xml"/><Relationship Id="rId49" Type="http://schemas.openxmlformats.org/officeDocument/2006/relationships/tags" Target="../tags/tag197.xml"/><Relationship Id="rId114" Type="http://schemas.openxmlformats.org/officeDocument/2006/relationships/hyperlink" Target="https://business.columbia.edu/faculty/people/gernot-wagner" TargetMode="External"/><Relationship Id="rId10" Type="http://schemas.openxmlformats.org/officeDocument/2006/relationships/tags" Target="../tags/tag158.xml"/><Relationship Id="rId31" Type="http://schemas.openxmlformats.org/officeDocument/2006/relationships/tags" Target="../tags/tag179.xml"/><Relationship Id="rId44" Type="http://schemas.openxmlformats.org/officeDocument/2006/relationships/tags" Target="../tags/tag192.xml"/><Relationship Id="rId52" Type="http://schemas.openxmlformats.org/officeDocument/2006/relationships/tags" Target="../tags/tag200.xml"/><Relationship Id="rId60" Type="http://schemas.openxmlformats.org/officeDocument/2006/relationships/tags" Target="../tags/tag208.xml"/><Relationship Id="rId65" Type="http://schemas.openxmlformats.org/officeDocument/2006/relationships/tags" Target="../tags/tag213.xml"/><Relationship Id="rId73" Type="http://schemas.openxmlformats.org/officeDocument/2006/relationships/tags" Target="../tags/tag221.xml"/><Relationship Id="rId78" Type="http://schemas.openxmlformats.org/officeDocument/2006/relationships/tags" Target="../tags/tag226.xml"/><Relationship Id="rId81" Type="http://schemas.openxmlformats.org/officeDocument/2006/relationships/tags" Target="../tags/tag229.xml"/><Relationship Id="rId86" Type="http://schemas.openxmlformats.org/officeDocument/2006/relationships/tags" Target="../tags/tag234.xml"/><Relationship Id="rId94" Type="http://schemas.openxmlformats.org/officeDocument/2006/relationships/tags" Target="../tags/tag242.xml"/><Relationship Id="rId99" Type="http://schemas.openxmlformats.org/officeDocument/2006/relationships/tags" Target="../tags/tag247.xml"/><Relationship Id="rId101" Type="http://schemas.openxmlformats.org/officeDocument/2006/relationships/tags" Target="../tags/tag249.xml"/><Relationship Id="rId4" Type="http://schemas.openxmlformats.org/officeDocument/2006/relationships/tags" Target="../tags/tag152.xml"/><Relationship Id="rId9" Type="http://schemas.openxmlformats.org/officeDocument/2006/relationships/tags" Target="../tags/tag157.xml"/><Relationship Id="rId13" Type="http://schemas.openxmlformats.org/officeDocument/2006/relationships/tags" Target="../tags/tag161.xml"/><Relationship Id="rId18" Type="http://schemas.openxmlformats.org/officeDocument/2006/relationships/tags" Target="../tags/tag166.xml"/><Relationship Id="rId39" Type="http://schemas.openxmlformats.org/officeDocument/2006/relationships/tags" Target="../tags/tag187.xml"/><Relationship Id="rId109" Type="http://schemas.openxmlformats.org/officeDocument/2006/relationships/image" Target="../media/image13.emf"/><Relationship Id="rId34" Type="http://schemas.openxmlformats.org/officeDocument/2006/relationships/tags" Target="../tags/tag182.xml"/><Relationship Id="rId50" Type="http://schemas.openxmlformats.org/officeDocument/2006/relationships/tags" Target="../tags/tag198.xml"/><Relationship Id="rId55" Type="http://schemas.openxmlformats.org/officeDocument/2006/relationships/tags" Target="../tags/tag203.xml"/><Relationship Id="rId76" Type="http://schemas.openxmlformats.org/officeDocument/2006/relationships/tags" Target="../tags/tag224.xml"/><Relationship Id="rId97" Type="http://schemas.openxmlformats.org/officeDocument/2006/relationships/tags" Target="../tags/tag245.xml"/><Relationship Id="rId104" Type="http://schemas.openxmlformats.org/officeDocument/2006/relationships/tags" Target="../tags/tag252.xml"/><Relationship Id="rId7" Type="http://schemas.openxmlformats.org/officeDocument/2006/relationships/tags" Target="../tags/tag155.xml"/><Relationship Id="rId71" Type="http://schemas.openxmlformats.org/officeDocument/2006/relationships/tags" Target="../tags/tag219.xml"/><Relationship Id="rId92" Type="http://schemas.openxmlformats.org/officeDocument/2006/relationships/tags" Target="../tags/tag240.xml"/><Relationship Id="rId2" Type="http://schemas.openxmlformats.org/officeDocument/2006/relationships/tags" Target="../tags/tag150.xml"/><Relationship Id="rId29" Type="http://schemas.openxmlformats.org/officeDocument/2006/relationships/tags" Target="../tags/tag177.xml"/><Relationship Id="rId24" Type="http://schemas.openxmlformats.org/officeDocument/2006/relationships/tags" Target="../tags/tag172.xml"/><Relationship Id="rId40" Type="http://schemas.openxmlformats.org/officeDocument/2006/relationships/tags" Target="../tags/tag188.xml"/><Relationship Id="rId45" Type="http://schemas.openxmlformats.org/officeDocument/2006/relationships/tags" Target="../tags/tag193.xml"/><Relationship Id="rId66" Type="http://schemas.openxmlformats.org/officeDocument/2006/relationships/tags" Target="../tags/tag214.xml"/><Relationship Id="rId87" Type="http://schemas.openxmlformats.org/officeDocument/2006/relationships/tags" Target="../tags/tag235.xml"/><Relationship Id="rId110" Type="http://schemas.openxmlformats.org/officeDocument/2006/relationships/chart" Target="../charts/chart3.xml"/><Relationship Id="rId115" Type="http://schemas.openxmlformats.org/officeDocument/2006/relationships/hyperlink" Target="https://business.columbia.edu/insights/climate/cki" TargetMode="External"/><Relationship Id="rId61" Type="http://schemas.openxmlformats.org/officeDocument/2006/relationships/tags" Target="../tags/tag209.xml"/><Relationship Id="rId82" Type="http://schemas.openxmlformats.org/officeDocument/2006/relationships/tags" Target="../tags/tag230.xml"/><Relationship Id="rId19" Type="http://schemas.openxmlformats.org/officeDocument/2006/relationships/tags" Target="../tags/tag167.xml"/><Relationship Id="rId14" Type="http://schemas.openxmlformats.org/officeDocument/2006/relationships/tags" Target="../tags/tag162.xml"/><Relationship Id="rId30" Type="http://schemas.openxmlformats.org/officeDocument/2006/relationships/tags" Target="../tags/tag178.xml"/><Relationship Id="rId35" Type="http://schemas.openxmlformats.org/officeDocument/2006/relationships/tags" Target="../tags/tag183.xml"/><Relationship Id="rId56" Type="http://schemas.openxmlformats.org/officeDocument/2006/relationships/tags" Target="../tags/tag204.xml"/><Relationship Id="rId77" Type="http://schemas.openxmlformats.org/officeDocument/2006/relationships/tags" Target="../tags/tag225.xml"/><Relationship Id="rId100" Type="http://schemas.openxmlformats.org/officeDocument/2006/relationships/tags" Target="../tags/tag248.xml"/><Relationship Id="rId105" Type="http://schemas.openxmlformats.org/officeDocument/2006/relationships/tags" Target="../tags/tag253.xml"/><Relationship Id="rId8" Type="http://schemas.openxmlformats.org/officeDocument/2006/relationships/tags" Target="../tags/tag156.xml"/><Relationship Id="rId51" Type="http://schemas.openxmlformats.org/officeDocument/2006/relationships/tags" Target="../tags/tag199.xml"/><Relationship Id="rId72" Type="http://schemas.openxmlformats.org/officeDocument/2006/relationships/tags" Target="../tags/tag220.xml"/><Relationship Id="rId93" Type="http://schemas.openxmlformats.org/officeDocument/2006/relationships/tags" Target="../tags/tag241.xml"/><Relationship Id="rId98" Type="http://schemas.openxmlformats.org/officeDocument/2006/relationships/tags" Target="../tags/tag246.xml"/><Relationship Id="rId3" Type="http://schemas.openxmlformats.org/officeDocument/2006/relationships/tags" Target="../tags/tag151.xml"/><Relationship Id="rId25" Type="http://schemas.openxmlformats.org/officeDocument/2006/relationships/tags" Target="../tags/tag173.xml"/><Relationship Id="rId46" Type="http://schemas.openxmlformats.org/officeDocument/2006/relationships/tags" Target="../tags/tag194.xml"/><Relationship Id="rId67" Type="http://schemas.openxmlformats.org/officeDocument/2006/relationships/tags" Target="../tags/tag215.xml"/><Relationship Id="rId116" Type="http://schemas.openxmlformats.org/officeDocument/2006/relationships/hyperlink" Target="https://business.columbia.edu/insights/climate/biofuels" TargetMode="External"/><Relationship Id="rId20" Type="http://schemas.openxmlformats.org/officeDocument/2006/relationships/tags" Target="../tags/tag168.xml"/><Relationship Id="rId41" Type="http://schemas.openxmlformats.org/officeDocument/2006/relationships/tags" Target="../tags/tag189.xml"/><Relationship Id="rId62" Type="http://schemas.openxmlformats.org/officeDocument/2006/relationships/tags" Target="../tags/tag210.xml"/><Relationship Id="rId83" Type="http://schemas.openxmlformats.org/officeDocument/2006/relationships/tags" Target="../tags/tag231.xml"/><Relationship Id="rId88" Type="http://schemas.openxmlformats.org/officeDocument/2006/relationships/tags" Target="../tags/tag236.xml"/><Relationship Id="rId111" Type="http://schemas.openxmlformats.org/officeDocument/2006/relationships/hyperlink" Target="https://www.iea.org/energy-system/transport" TargetMode="External"/><Relationship Id="rId15" Type="http://schemas.openxmlformats.org/officeDocument/2006/relationships/tags" Target="../tags/tag163.xml"/><Relationship Id="rId36" Type="http://schemas.openxmlformats.org/officeDocument/2006/relationships/tags" Target="../tags/tag184.xml"/><Relationship Id="rId57" Type="http://schemas.openxmlformats.org/officeDocument/2006/relationships/tags" Target="../tags/tag205.xml"/><Relationship Id="rId106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emf"/><Relationship Id="rId13" Type="http://schemas.openxmlformats.org/officeDocument/2006/relationships/hyperlink" Target="https://www.esgtoday.com/mufg-invests-in-sustainable-aviation-fuel-technology-company-lanzajet/" TargetMode="External"/><Relationship Id="rId18" Type="http://schemas.openxmlformats.org/officeDocument/2006/relationships/hyperlink" Target="https://business.columbia.edu/insights/climate/cki" TargetMode="External"/><Relationship Id="rId26" Type="http://schemas.openxmlformats.org/officeDocument/2006/relationships/image" Target="../media/image98.png"/><Relationship Id="rId3" Type="http://schemas.openxmlformats.org/officeDocument/2006/relationships/tags" Target="../tags/tag1466.xml"/><Relationship Id="rId21" Type="http://schemas.openxmlformats.org/officeDocument/2006/relationships/image" Target="../media/image94.png"/><Relationship Id="rId7" Type="http://schemas.openxmlformats.org/officeDocument/2006/relationships/oleObject" Target="../embeddings/oleObject70.bin"/><Relationship Id="rId12" Type="http://schemas.openxmlformats.org/officeDocument/2006/relationships/hyperlink" Target="https://newsroom.bankofamerica.com/content/newsroom/press-releases/2022/02/bank-of-america-sets-2030-sustainable-aviation-fuel--saf--goal.html" TargetMode="External"/><Relationship Id="rId17" Type="http://schemas.openxmlformats.org/officeDocument/2006/relationships/hyperlink" Target="https://business.columbia.edu/faculty/people/gernot-wagner" TargetMode="External"/><Relationship Id="rId25" Type="http://schemas.openxmlformats.org/officeDocument/2006/relationships/image" Target="../media/image81.png"/><Relationship Id="rId2" Type="http://schemas.openxmlformats.org/officeDocument/2006/relationships/tags" Target="../tags/tag1465.xml"/><Relationship Id="rId16" Type="http://schemas.openxmlformats.org/officeDocument/2006/relationships/hyperlink" Target="https://www.iata.org/en/pressroom/opinions/creating-a-virtuous-circle-of-investment-in-sustainable-aviation-fuel/" TargetMode="External"/><Relationship Id="rId20" Type="http://schemas.openxmlformats.org/officeDocument/2006/relationships/image" Target="../media/image93.png"/><Relationship Id="rId29" Type="http://schemas.openxmlformats.org/officeDocument/2006/relationships/image" Target="../media/image101.png"/><Relationship Id="rId1" Type="http://schemas.openxmlformats.org/officeDocument/2006/relationships/tags" Target="../tags/tag1464.xml"/><Relationship Id="rId6" Type="http://schemas.openxmlformats.org/officeDocument/2006/relationships/notesSlide" Target="../notesSlides/notesSlide60.xml"/><Relationship Id="rId11" Type="http://schemas.openxmlformats.org/officeDocument/2006/relationships/hyperlink" Target="https://aviationbenefits.org/media/168021/fact-sheet_18_saf-finance.pdf" TargetMode="External"/><Relationship Id="rId24" Type="http://schemas.openxmlformats.org/officeDocument/2006/relationships/image" Target="../media/image97.png"/><Relationship Id="rId5" Type="http://schemas.openxmlformats.org/officeDocument/2006/relationships/slideLayout" Target="../slideLayouts/slideLayout1.xml"/><Relationship Id="rId15" Type="http://schemas.openxmlformats.org/officeDocument/2006/relationships/hyperlink" Target="https://sponsored.bloomberg.com/quicksight/lufthansa/The-Future-Is-Bright-for-Turning-Sunlight-Into-Sustainable-Jet-Fuel" TargetMode="External"/><Relationship Id="rId23" Type="http://schemas.openxmlformats.org/officeDocument/2006/relationships/image" Target="../media/image96.png"/><Relationship Id="rId28" Type="http://schemas.openxmlformats.org/officeDocument/2006/relationships/image" Target="../media/image100.png"/><Relationship Id="rId10" Type="http://schemas.openxmlformats.org/officeDocument/2006/relationships/hyperlink" Target="https://www.spglobal.com/commodityinsights/en/ci/topic/key-considerations-in-financing-biofuels-related-investments.html" TargetMode="External"/><Relationship Id="rId19" Type="http://schemas.openxmlformats.org/officeDocument/2006/relationships/hyperlink" Target="https://business.columbia.edu/insights/climate/biofuels" TargetMode="External"/><Relationship Id="rId4" Type="http://schemas.openxmlformats.org/officeDocument/2006/relationships/tags" Target="../tags/tag1467.xml"/><Relationship Id="rId9" Type="http://schemas.openxmlformats.org/officeDocument/2006/relationships/hyperlink" Target="https://www.etipbioenergy.eu/etip-b2022-2025-project/" TargetMode="External"/><Relationship Id="rId14" Type="http://schemas.openxmlformats.org/officeDocument/2006/relationships/hyperlink" Target="https://www.prnewswire.com/news-releases/united-is-first-airline-to-purchase-sustainable-aviation-fuel-saf-for-ohare-international-airport-302210481.html" TargetMode="External"/><Relationship Id="rId22" Type="http://schemas.openxmlformats.org/officeDocument/2006/relationships/image" Target="../media/image95.png"/><Relationship Id="rId27" Type="http://schemas.openxmlformats.org/officeDocument/2006/relationships/image" Target="../media/image99.png"/><Relationship Id="rId30" Type="http://schemas.openxmlformats.org/officeDocument/2006/relationships/image" Target="../media/image102.jpeg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tags" Target="../tags/tag1480.xml"/><Relationship Id="rId18" Type="http://schemas.openxmlformats.org/officeDocument/2006/relationships/tags" Target="../tags/tag1485.xml"/><Relationship Id="rId26" Type="http://schemas.openxmlformats.org/officeDocument/2006/relationships/tags" Target="../tags/tag1493.xml"/><Relationship Id="rId39" Type="http://schemas.openxmlformats.org/officeDocument/2006/relationships/hyperlink" Target="https://www.spglobal.com/commodityinsights/en/ci/topic/key-considerations-in-financing-biofuels-related-investments.html" TargetMode="External"/><Relationship Id="rId21" Type="http://schemas.openxmlformats.org/officeDocument/2006/relationships/tags" Target="../tags/tag1488.xml"/><Relationship Id="rId34" Type="http://schemas.openxmlformats.org/officeDocument/2006/relationships/oleObject" Target="../embeddings/oleObject71.bin"/><Relationship Id="rId42" Type="http://schemas.openxmlformats.org/officeDocument/2006/relationships/hyperlink" Target="https://fred.stlouisfed.org/series/PMAIZMTUSDM" TargetMode="External"/><Relationship Id="rId47" Type="http://schemas.openxmlformats.org/officeDocument/2006/relationships/hyperlink" Target="https://business.columbia.edu/insights/climate/biofuels" TargetMode="External"/><Relationship Id="rId50" Type="http://schemas.openxmlformats.org/officeDocument/2006/relationships/chart" Target="../charts/chart63.xml"/><Relationship Id="rId7" Type="http://schemas.openxmlformats.org/officeDocument/2006/relationships/tags" Target="../tags/tag1474.xml"/><Relationship Id="rId2" Type="http://schemas.openxmlformats.org/officeDocument/2006/relationships/tags" Target="../tags/tag1469.xml"/><Relationship Id="rId16" Type="http://schemas.openxmlformats.org/officeDocument/2006/relationships/tags" Target="../tags/tag1483.xml"/><Relationship Id="rId29" Type="http://schemas.openxmlformats.org/officeDocument/2006/relationships/tags" Target="../tags/tag1496.xml"/><Relationship Id="rId11" Type="http://schemas.openxmlformats.org/officeDocument/2006/relationships/tags" Target="../tags/tag1478.xml"/><Relationship Id="rId24" Type="http://schemas.openxmlformats.org/officeDocument/2006/relationships/tags" Target="../tags/tag1491.xml"/><Relationship Id="rId32" Type="http://schemas.openxmlformats.org/officeDocument/2006/relationships/slideLayout" Target="../slideLayouts/slideLayout1.xml"/><Relationship Id="rId37" Type="http://schemas.openxmlformats.org/officeDocument/2006/relationships/hyperlink" Target="https://www.ey.com/content/dam/ey-unified-site/ey-com/en-us/insights/oil-gas/documents/ey-us-oil-and-gas-reserves-production-and-esg-benchmarking-study.pdf" TargetMode="External"/><Relationship Id="rId40" Type="http://schemas.openxmlformats.org/officeDocument/2006/relationships/hyperlink" Target="https://newsroom.bankofamerica.com/content/newsroom/press-releases/2022/02/bank-of-america-sets-2030-sustainable-aviation-fuel--saf--goal.html" TargetMode="External"/><Relationship Id="rId45" Type="http://schemas.openxmlformats.org/officeDocument/2006/relationships/hyperlink" Target="https://business.columbia.edu/faculty/people/gernot-wagner" TargetMode="External"/><Relationship Id="rId5" Type="http://schemas.openxmlformats.org/officeDocument/2006/relationships/tags" Target="../tags/tag1472.xml"/><Relationship Id="rId15" Type="http://schemas.openxmlformats.org/officeDocument/2006/relationships/tags" Target="../tags/tag1482.xml"/><Relationship Id="rId23" Type="http://schemas.openxmlformats.org/officeDocument/2006/relationships/tags" Target="../tags/tag1490.xml"/><Relationship Id="rId28" Type="http://schemas.openxmlformats.org/officeDocument/2006/relationships/tags" Target="../tags/tag1495.xml"/><Relationship Id="rId36" Type="http://schemas.openxmlformats.org/officeDocument/2006/relationships/hyperlink" Target="https://www.ey.com/content/dam/ey-unified-site/ey-com/en-us/insights/oil-gas/documents/ey-us-oil-and-gas-reserves-study-2024.pdf" TargetMode="External"/><Relationship Id="rId49" Type="http://schemas.openxmlformats.org/officeDocument/2006/relationships/chart" Target="../charts/chart62.xml"/><Relationship Id="rId10" Type="http://schemas.openxmlformats.org/officeDocument/2006/relationships/tags" Target="../tags/tag1477.xml"/><Relationship Id="rId19" Type="http://schemas.openxmlformats.org/officeDocument/2006/relationships/tags" Target="../tags/tag1486.xml"/><Relationship Id="rId31" Type="http://schemas.openxmlformats.org/officeDocument/2006/relationships/tags" Target="../tags/tag1498.xml"/><Relationship Id="rId44" Type="http://schemas.openxmlformats.org/officeDocument/2006/relationships/hyperlink" Target="https://www.iea.org/data-and-statistics/charts/electric-vehicle-battery-demand-by-region-2016-2023" TargetMode="External"/><Relationship Id="rId4" Type="http://schemas.openxmlformats.org/officeDocument/2006/relationships/tags" Target="../tags/tag1471.xml"/><Relationship Id="rId9" Type="http://schemas.openxmlformats.org/officeDocument/2006/relationships/tags" Target="../tags/tag1476.xml"/><Relationship Id="rId14" Type="http://schemas.openxmlformats.org/officeDocument/2006/relationships/tags" Target="../tags/tag1481.xml"/><Relationship Id="rId22" Type="http://schemas.openxmlformats.org/officeDocument/2006/relationships/tags" Target="../tags/tag1489.xml"/><Relationship Id="rId27" Type="http://schemas.openxmlformats.org/officeDocument/2006/relationships/tags" Target="../tags/tag1494.xml"/><Relationship Id="rId30" Type="http://schemas.openxmlformats.org/officeDocument/2006/relationships/tags" Target="../tags/tag1497.xml"/><Relationship Id="rId35" Type="http://schemas.openxmlformats.org/officeDocument/2006/relationships/image" Target="../media/image103.emf"/><Relationship Id="rId43" Type="http://schemas.openxmlformats.org/officeDocument/2006/relationships/hyperlink" Target="https://fred.stlouisfed.org/series/PSOILUSDM" TargetMode="External"/><Relationship Id="rId48" Type="http://schemas.openxmlformats.org/officeDocument/2006/relationships/chart" Target="../charts/chart61.xml"/><Relationship Id="rId8" Type="http://schemas.openxmlformats.org/officeDocument/2006/relationships/tags" Target="../tags/tag1475.xml"/><Relationship Id="rId3" Type="http://schemas.openxmlformats.org/officeDocument/2006/relationships/tags" Target="../tags/tag1470.xml"/><Relationship Id="rId12" Type="http://schemas.openxmlformats.org/officeDocument/2006/relationships/tags" Target="../tags/tag1479.xml"/><Relationship Id="rId17" Type="http://schemas.openxmlformats.org/officeDocument/2006/relationships/tags" Target="../tags/tag1484.xml"/><Relationship Id="rId25" Type="http://schemas.openxmlformats.org/officeDocument/2006/relationships/tags" Target="../tags/tag1492.xml"/><Relationship Id="rId33" Type="http://schemas.openxmlformats.org/officeDocument/2006/relationships/notesSlide" Target="../notesSlides/notesSlide61.xml"/><Relationship Id="rId38" Type="http://schemas.openxmlformats.org/officeDocument/2006/relationships/hyperlink" Target="https://www.etipbioenergy.eu/markets-policies/financing-and-investment" TargetMode="External"/><Relationship Id="rId46" Type="http://schemas.openxmlformats.org/officeDocument/2006/relationships/hyperlink" Target="https://business.columbia.edu/insights/climate/cki" TargetMode="External"/><Relationship Id="rId20" Type="http://schemas.openxmlformats.org/officeDocument/2006/relationships/tags" Target="../tags/tag1487.xml"/><Relationship Id="rId41" Type="http://schemas.openxmlformats.org/officeDocument/2006/relationships/hyperlink" Target="https://www.iata.org/en/pressroom/opinions/creating-a-virtuous-circle-of-investment-in-sustainable-aviation-fuel/" TargetMode="External"/><Relationship Id="rId1" Type="http://schemas.openxmlformats.org/officeDocument/2006/relationships/tags" Target="../tags/tag1468.xml"/><Relationship Id="rId6" Type="http://schemas.openxmlformats.org/officeDocument/2006/relationships/tags" Target="../tags/tag1473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hyperlink" Target="mailto:gwagner@Columbia.edu" TargetMode="External"/><Relationship Id="rId13" Type="http://schemas.openxmlformats.org/officeDocument/2006/relationships/image" Target="../media/image109.jpeg"/><Relationship Id="rId3" Type="http://schemas.openxmlformats.org/officeDocument/2006/relationships/oleObject" Target="../embeddings/oleObject72.bin"/><Relationship Id="rId7" Type="http://schemas.openxmlformats.org/officeDocument/2006/relationships/image" Target="../media/image105.jpeg"/><Relationship Id="rId12" Type="http://schemas.openxmlformats.org/officeDocument/2006/relationships/hyperlink" Target="https://business.columbia.edu/insights/climate/biofuels" TargetMode="Externa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499.xml"/><Relationship Id="rId6" Type="http://schemas.openxmlformats.org/officeDocument/2006/relationships/hyperlink" Target="mailto:hk2901@Columbia.edu" TargetMode="External"/><Relationship Id="rId11" Type="http://schemas.openxmlformats.org/officeDocument/2006/relationships/image" Target="../media/image108.jpeg"/><Relationship Id="rId5" Type="http://schemas.openxmlformats.org/officeDocument/2006/relationships/image" Target="../media/image104.png"/><Relationship Id="rId15" Type="http://schemas.openxmlformats.org/officeDocument/2006/relationships/image" Target="../media/image111.jpeg"/><Relationship Id="rId10" Type="http://schemas.openxmlformats.org/officeDocument/2006/relationships/image" Target="../media/image107.jpeg"/><Relationship Id="rId4" Type="http://schemas.openxmlformats.org/officeDocument/2006/relationships/image" Target="../media/image4.emf"/><Relationship Id="rId9" Type="http://schemas.openxmlformats.org/officeDocument/2006/relationships/image" Target="../media/image106.png"/><Relationship Id="rId14" Type="http://schemas.openxmlformats.org/officeDocument/2006/relationships/image" Target="../media/image110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500.xml"/><Relationship Id="rId4" Type="http://schemas.openxmlformats.org/officeDocument/2006/relationships/image" Target="../media/image112.e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tags" Target="../tags/tag1502.xml"/><Relationship Id="rId1" Type="http://schemas.openxmlformats.org/officeDocument/2006/relationships/tags" Target="../tags/tag1501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73.bin"/><Relationship Id="rId4" Type="http://schemas.openxmlformats.org/officeDocument/2006/relationships/notesSlide" Target="../notesSlides/notesSlide62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mckinsey.com/industries/oil-and-gas/our-insights/global-energy-perspective-2023-sustainable-fuels-outlook?cid=eml-web" TargetMode="External"/><Relationship Id="rId13" Type="http://schemas.openxmlformats.org/officeDocument/2006/relationships/hyperlink" Target="https://www.worldbiogasassociation.org/wp-content/uploads/2019/07/WBA-globalreport-56ppa4_digital.pdf" TargetMode="External"/><Relationship Id="rId3" Type="http://schemas.openxmlformats.org/officeDocument/2006/relationships/tags" Target="../tags/tag1505.xml"/><Relationship Id="rId7" Type="http://schemas.openxmlformats.org/officeDocument/2006/relationships/image" Target="../media/image113.emf"/><Relationship Id="rId12" Type="http://schemas.openxmlformats.org/officeDocument/2006/relationships/hyperlink" Target="https://cleanfuels.org/clean-fuels-releases-outlook-on-global-supplies-of-used-cooking-oil-for-biodiesel-and-renewable-diesel-production/" TargetMode="External"/><Relationship Id="rId17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1504.xml"/><Relationship Id="rId16" Type="http://schemas.openxmlformats.org/officeDocument/2006/relationships/hyperlink" Target="https://business.columbia.edu/insights/climate/cki" TargetMode="External"/><Relationship Id="rId1" Type="http://schemas.openxmlformats.org/officeDocument/2006/relationships/tags" Target="../tags/tag1503.xml"/><Relationship Id="rId6" Type="http://schemas.openxmlformats.org/officeDocument/2006/relationships/oleObject" Target="../embeddings/oleObject74.bin"/><Relationship Id="rId11" Type="http://schemas.openxmlformats.org/officeDocument/2006/relationships/hyperlink" Target="https://www.greenmatch.co.uk/food-waste" TargetMode="External"/><Relationship Id="rId5" Type="http://schemas.openxmlformats.org/officeDocument/2006/relationships/notesSlide" Target="../notesSlides/notesSlide63.xml"/><Relationship Id="rId15" Type="http://schemas.openxmlformats.org/officeDocument/2006/relationships/hyperlink" Target="https://business.columbia.edu/faculty/people/gernot-wagner" TargetMode="External"/><Relationship Id="rId10" Type="http://schemas.openxmlformats.org/officeDocument/2006/relationships/hyperlink" Target="https://wedocs.unep.org/bitstream/handle/20.500.11822/45275/Food-Waste-Index-2024-key-messages.pdf?sequence=8&amp;isAllowed=y" TargetMode="External"/><Relationship Id="rId4" Type="http://schemas.openxmlformats.org/officeDocument/2006/relationships/slideLayout" Target="../slideLayouts/slideLayout12.xml"/><Relationship Id="rId9" Type="http://schemas.openxmlformats.org/officeDocument/2006/relationships/hyperlink" Target="https://www.ncbi.nlm.nih.gov/pmc/articles/PMC11013350/" TargetMode="External"/><Relationship Id="rId14" Type="http://schemas.openxmlformats.org/officeDocument/2006/relationships/hyperlink" Target="https://www.tallowchandlers.org/the-company/history/tallow#:~:text=Overall%2C%20worldwide%20tallow%20production%20is,of%20around%20135%20million%20tonnes." TargetMode="External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tags" Target="../tags/tag1518.xml"/><Relationship Id="rId18" Type="http://schemas.openxmlformats.org/officeDocument/2006/relationships/tags" Target="../tags/tag1523.xml"/><Relationship Id="rId26" Type="http://schemas.openxmlformats.org/officeDocument/2006/relationships/tags" Target="../tags/tag1531.xml"/><Relationship Id="rId39" Type="http://schemas.openxmlformats.org/officeDocument/2006/relationships/tags" Target="../tags/tag1544.xml"/><Relationship Id="rId21" Type="http://schemas.openxmlformats.org/officeDocument/2006/relationships/tags" Target="../tags/tag1526.xml"/><Relationship Id="rId34" Type="http://schemas.openxmlformats.org/officeDocument/2006/relationships/tags" Target="../tags/tag1539.xml"/><Relationship Id="rId42" Type="http://schemas.openxmlformats.org/officeDocument/2006/relationships/notesSlide" Target="../notesSlides/notesSlide64.xml"/><Relationship Id="rId47" Type="http://schemas.openxmlformats.org/officeDocument/2006/relationships/hyperlink" Target="https://www.researchgate.net/publication/326450544_Use_of_US_Croplands_for_Biofuels_Increases_Greenhouse_Gases_Through_Emissions_from_Land-Use_Change" TargetMode="External"/><Relationship Id="rId50" Type="http://schemas.openxmlformats.org/officeDocument/2006/relationships/hyperlink" Target="https://business.columbia.edu/insights/climate/biofuels" TargetMode="External"/><Relationship Id="rId7" Type="http://schemas.openxmlformats.org/officeDocument/2006/relationships/tags" Target="../tags/tag1512.xml"/><Relationship Id="rId2" Type="http://schemas.openxmlformats.org/officeDocument/2006/relationships/tags" Target="../tags/tag1507.xml"/><Relationship Id="rId16" Type="http://schemas.openxmlformats.org/officeDocument/2006/relationships/tags" Target="../tags/tag1521.xml"/><Relationship Id="rId29" Type="http://schemas.openxmlformats.org/officeDocument/2006/relationships/tags" Target="../tags/tag1534.xml"/><Relationship Id="rId11" Type="http://schemas.openxmlformats.org/officeDocument/2006/relationships/tags" Target="../tags/tag1516.xml"/><Relationship Id="rId24" Type="http://schemas.openxmlformats.org/officeDocument/2006/relationships/tags" Target="../tags/tag1529.xml"/><Relationship Id="rId32" Type="http://schemas.openxmlformats.org/officeDocument/2006/relationships/tags" Target="../tags/tag1537.xml"/><Relationship Id="rId37" Type="http://schemas.openxmlformats.org/officeDocument/2006/relationships/tags" Target="../tags/tag1542.xml"/><Relationship Id="rId40" Type="http://schemas.openxmlformats.org/officeDocument/2006/relationships/tags" Target="../tags/tag1545.xml"/><Relationship Id="rId45" Type="http://schemas.openxmlformats.org/officeDocument/2006/relationships/chart" Target="../charts/chart64.xml"/><Relationship Id="rId5" Type="http://schemas.openxmlformats.org/officeDocument/2006/relationships/tags" Target="../tags/tag1510.xml"/><Relationship Id="rId15" Type="http://schemas.openxmlformats.org/officeDocument/2006/relationships/tags" Target="../tags/tag1520.xml"/><Relationship Id="rId23" Type="http://schemas.openxmlformats.org/officeDocument/2006/relationships/tags" Target="../tags/tag1528.xml"/><Relationship Id="rId28" Type="http://schemas.openxmlformats.org/officeDocument/2006/relationships/tags" Target="../tags/tag1533.xml"/><Relationship Id="rId36" Type="http://schemas.openxmlformats.org/officeDocument/2006/relationships/tags" Target="../tags/tag1541.xml"/><Relationship Id="rId49" Type="http://schemas.openxmlformats.org/officeDocument/2006/relationships/hyperlink" Target="https://business.columbia.edu/insights/climate/cki" TargetMode="External"/><Relationship Id="rId10" Type="http://schemas.openxmlformats.org/officeDocument/2006/relationships/tags" Target="../tags/tag1515.xml"/><Relationship Id="rId19" Type="http://schemas.openxmlformats.org/officeDocument/2006/relationships/tags" Target="../tags/tag1524.xml"/><Relationship Id="rId31" Type="http://schemas.openxmlformats.org/officeDocument/2006/relationships/tags" Target="../tags/tag1536.xml"/><Relationship Id="rId44" Type="http://schemas.openxmlformats.org/officeDocument/2006/relationships/image" Target="../media/image114.emf"/><Relationship Id="rId4" Type="http://schemas.openxmlformats.org/officeDocument/2006/relationships/tags" Target="../tags/tag1509.xml"/><Relationship Id="rId9" Type="http://schemas.openxmlformats.org/officeDocument/2006/relationships/tags" Target="../tags/tag1514.xml"/><Relationship Id="rId14" Type="http://schemas.openxmlformats.org/officeDocument/2006/relationships/tags" Target="../tags/tag1519.xml"/><Relationship Id="rId22" Type="http://schemas.openxmlformats.org/officeDocument/2006/relationships/tags" Target="../tags/tag1527.xml"/><Relationship Id="rId27" Type="http://schemas.openxmlformats.org/officeDocument/2006/relationships/tags" Target="../tags/tag1532.xml"/><Relationship Id="rId30" Type="http://schemas.openxmlformats.org/officeDocument/2006/relationships/tags" Target="../tags/tag1535.xml"/><Relationship Id="rId35" Type="http://schemas.openxmlformats.org/officeDocument/2006/relationships/tags" Target="../tags/tag1540.xml"/><Relationship Id="rId43" Type="http://schemas.openxmlformats.org/officeDocument/2006/relationships/oleObject" Target="../embeddings/oleObject75.bin"/><Relationship Id="rId48" Type="http://schemas.openxmlformats.org/officeDocument/2006/relationships/hyperlink" Target="https://business.columbia.edu/faculty/people/gernot-wagner" TargetMode="External"/><Relationship Id="rId8" Type="http://schemas.openxmlformats.org/officeDocument/2006/relationships/tags" Target="../tags/tag1513.xml"/><Relationship Id="rId3" Type="http://schemas.openxmlformats.org/officeDocument/2006/relationships/tags" Target="../tags/tag1508.xml"/><Relationship Id="rId12" Type="http://schemas.openxmlformats.org/officeDocument/2006/relationships/tags" Target="../tags/tag1517.xml"/><Relationship Id="rId17" Type="http://schemas.openxmlformats.org/officeDocument/2006/relationships/tags" Target="../tags/tag1522.xml"/><Relationship Id="rId25" Type="http://schemas.openxmlformats.org/officeDocument/2006/relationships/tags" Target="../tags/tag1530.xml"/><Relationship Id="rId33" Type="http://schemas.openxmlformats.org/officeDocument/2006/relationships/tags" Target="../tags/tag1538.xml"/><Relationship Id="rId38" Type="http://schemas.openxmlformats.org/officeDocument/2006/relationships/tags" Target="../tags/tag1543.xml"/><Relationship Id="rId46" Type="http://schemas.openxmlformats.org/officeDocument/2006/relationships/hyperlink" Target="https://greet.anl.gov/results" TargetMode="External"/><Relationship Id="rId20" Type="http://schemas.openxmlformats.org/officeDocument/2006/relationships/tags" Target="../tags/tag1525.xml"/><Relationship Id="rId41" Type="http://schemas.openxmlformats.org/officeDocument/2006/relationships/slideLayout" Target="../slideLayouts/slideLayout12.xml"/><Relationship Id="rId1" Type="http://schemas.openxmlformats.org/officeDocument/2006/relationships/tags" Target="../tags/tag1506.xml"/><Relationship Id="rId6" Type="http://schemas.openxmlformats.org/officeDocument/2006/relationships/tags" Target="../tags/tag1511.xml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tags" Target="../tags/tag1558.xml"/><Relationship Id="rId18" Type="http://schemas.openxmlformats.org/officeDocument/2006/relationships/tags" Target="../tags/tag1563.xml"/><Relationship Id="rId26" Type="http://schemas.openxmlformats.org/officeDocument/2006/relationships/tags" Target="../tags/tag1571.xml"/><Relationship Id="rId39" Type="http://schemas.openxmlformats.org/officeDocument/2006/relationships/tags" Target="../tags/tag1584.xml"/><Relationship Id="rId21" Type="http://schemas.openxmlformats.org/officeDocument/2006/relationships/tags" Target="../tags/tag1566.xml"/><Relationship Id="rId34" Type="http://schemas.openxmlformats.org/officeDocument/2006/relationships/tags" Target="../tags/tag1579.xml"/><Relationship Id="rId42" Type="http://schemas.openxmlformats.org/officeDocument/2006/relationships/tags" Target="../tags/tag1587.xml"/><Relationship Id="rId47" Type="http://schemas.openxmlformats.org/officeDocument/2006/relationships/tags" Target="../tags/tag1592.xml"/><Relationship Id="rId50" Type="http://schemas.openxmlformats.org/officeDocument/2006/relationships/tags" Target="../tags/tag1595.xml"/><Relationship Id="rId55" Type="http://schemas.openxmlformats.org/officeDocument/2006/relationships/oleObject" Target="../embeddings/oleObject76.bin"/><Relationship Id="rId7" Type="http://schemas.openxmlformats.org/officeDocument/2006/relationships/tags" Target="../tags/tag1552.xml"/><Relationship Id="rId2" Type="http://schemas.openxmlformats.org/officeDocument/2006/relationships/tags" Target="../tags/tag1547.xml"/><Relationship Id="rId16" Type="http://schemas.openxmlformats.org/officeDocument/2006/relationships/tags" Target="../tags/tag1561.xml"/><Relationship Id="rId29" Type="http://schemas.openxmlformats.org/officeDocument/2006/relationships/tags" Target="../tags/tag1574.xml"/><Relationship Id="rId11" Type="http://schemas.openxmlformats.org/officeDocument/2006/relationships/tags" Target="../tags/tag1556.xml"/><Relationship Id="rId24" Type="http://schemas.openxmlformats.org/officeDocument/2006/relationships/tags" Target="../tags/tag1569.xml"/><Relationship Id="rId32" Type="http://schemas.openxmlformats.org/officeDocument/2006/relationships/tags" Target="../tags/tag1577.xml"/><Relationship Id="rId37" Type="http://schemas.openxmlformats.org/officeDocument/2006/relationships/tags" Target="../tags/tag1582.xml"/><Relationship Id="rId40" Type="http://schemas.openxmlformats.org/officeDocument/2006/relationships/tags" Target="../tags/tag1585.xml"/><Relationship Id="rId45" Type="http://schemas.openxmlformats.org/officeDocument/2006/relationships/tags" Target="../tags/tag1590.xml"/><Relationship Id="rId53" Type="http://schemas.openxmlformats.org/officeDocument/2006/relationships/slideLayout" Target="../slideLayouts/slideLayout12.xml"/><Relationship Id="rId58" Type="http://schemas.openxmlformats.org/officeDocument/2006/relationships/hyperlink" Target="https://greet.anl.gov/results" TargetMode="External"/><Relationship Id="rId5" Type="http://schemas.openxmlformats.org/officeDocument/2006/relationships/tags" Target="../tags/tag1550.xml"/><Relationship Id="rId61" Type="http://schemas.openxmlformats.org/officeDocument/2006/relationships/hyperlink" Target="https://business.columbia.edu/insights/climate/cki" TargetMode="External"/><Relationship Id="rId19" Type="http://schemas.openxmlformats.org/officeDocument/2006/relationships/tags" Target="../tags/tag1564.xml"/><Relationship Id="rId14" Type="http://schemas.openxmlformats.org/officeDocument/2006/relationships/tags" Target="../tags/tag1559.xml"/><Relationship Id="rId22" Type="http://schemas.openxmlformats.org/officeDocument/2006/relationships/tags" Target="../tags/tag1567.xml"/><Relationship Id="rId27" Type="http://schemas.openxmlformats.org/officeDocument/2006/relationships/tags" Target="../tags/tag1572.xml"/><Relationship Id="rId30" Type="http://schemas.openxmlformats.org/officeDocument/2006/relationships/tags" Target="../tags/tag1575.xml"/><Relationship Id="rId35" Type="http://schemas.openxmlformats.org/officeDocument/2006/relationships/tags" Target="../tags/tag1580.xml"/><Relationship Id="rId43" Type="http://schemas.openxmlformats.org/officeDocument/2006/relationships/tags" Target="../tags/tag1588.xml"/><Relationship Id="rId48" Type="http://schemas.openxmlformats.org/officeDocument/2006/relationships/tags" Target="../tags/tag1593.xml"/><Relationship Id="rId56" Type="http://schemas.openxmlformats.org/officeDocument/2006/relationships/image" Target="../media/image114.emf"/><Relationship Id="rId8" Type="http://schemas.openxmlformats.org/officeDocument/2006/relationships/tags" Target="../tags/tag1553.xml"/><Relationship Id="rId51" Type="http://schemas.openxmlformats.org/officeDocument/2006/relationships/tags" Target="../tags/tag1596.xml"/><Relationship Id="rId3" Type="http://schemas.openxmlformats.org/officeDocument/2006/relationships/tags" Target="../tags/tag1548.xml"/><Relationship Id="rId12" Type="http://schemas.openxmlformats.org/officeDocument/2006/relationships/tags" Target="../tags/tag1557.xml"/><Relationship Id="rId17" Type="http://schemas.openxmlformats.org/officeDocument/2006/relationships/tags" Target="../tags/tag1562.xml"/><Relationship Id="rId25" Type="http://schemas.openxmlformats.org/officeDocument/2006/relationships/tags" Target="../tags/tag1570.xml"/><Relationship Id="rId33" Type="http://schemas.openxmlformats.org/officeDocument/2006/relationships/tags" Target="../tags/tag1578.xml"/><Relationship Id="rId38" Type="http://schemas.openxmlformats.org/officeDocument/2006/relationships/tags" Target="../tags/tag1583.xml"/><Relationship Id="rId46" Type="http://schemas.openxmlformats.org/officeDocument/2006/relationships/tags" Target="../tags/tag1591.xml"/><Relationship Id="rId59" Type="http://schemas.openxmlformats.org/officeDocument/2006/relationships/hyperlink" Target="https://pubmed.ncbi.nlm.nih.gov/35576244/" TargetMode="External"/><Relationship Id="rId20" Type="http://schemas.openxmlformats.org/officeDocument/2006/relationships/tags" Target="../tags/tag1565.xml"/><Relationship Id="rId41" Type="http://schemas.openxmlformats.org/officeDocument/2006/relationships/tags" Target="../tags/tag1586.xml"/><Relationship Id="rId54" Type="http://schemas.openxmlformats.org/officeDocument/2006/relationships/notesSlide" Target="../notesSlides/notesSlide65.xml"/><Relationship Id="rId62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1546.xml"/><Relationship Id="rId6" Type="http://schemas.openxmlformats.org/officeDocument/2006/relationships/tags" Target="../tags/tag1551.xml"/><Relationship Id="rId15" Type="http://schemas.openxmlformats.org/officeDocument/2006/relationships/tags" Target="../tags/tag1560.xml"/><Relationship Id="rId23" Type="http://schemas.openxmlformats.org/officeDocument/2006/relationships/tags" Target="../tags/tag1568.xml"/><Relationship Id="rId28" Type="http://schemas.openxmlformats.org/officeDocument/2006/relationships/tags" Target="../tags/tag1573.xml"/><Relationship Id="rId36" Type="http://schemas.openxmlformats.org/officeDocument/2006/relationships/tags" Target="../tags/tag1581.xml"/><Relationship Id="rId49" Type="http://schemas.openxmlformats.org/officeDocument/2006/relationships/tags" Target="../tags/tag1594.xml"/><Relationship Id="rId57" Type="http://schemas.openxmlformats.org/officeDocument/2006/relationships/chart" Target="../charts/chart65.xml"/><Relationship Id="rId10" Type="http://schemas.openxmlformats.org/officeDocument/2006/relationships/tags" Target="../tags/tag1555.xml"/><Relationship Id="rId31" Type="http://schemas.openxmlformats.org/officeDocument/2006/relationships/tags" Target="../tags/tag1576.xml"/><Relationship Id="rId44" Type="http://schemas.openxmlformats.org/officeDocument/2006/relationships/tags" Target="../tags/tag1589.xml"/><Relationship Id="rId52" Type="http://schemas.openxmlformats.org/officeDocument/2006/relationships/tags" Target="../tags/tag1597.xml"/><Relationship Id="rId60" Type="http://schemas.openxmlformats.org/officeDocument/2006/relationships/hyperlink" Target="https://business.columbia.edu/faculty/people/gernot-wagner" TargetMode="External"/><Relationship Id="rId4" Type="http://schemas.openxmlformats.org/officeDocument/2006/relationships/tags" Target="../tags/tag1549.xml"/><Relationship Id="rId9" Type="http://schemas.openxmlformats.org/officeDocument/2006/relationships/tags" Target="../tags/tag1554.xml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tags" Target="../tags/tag1610.xml"/><Relationship Id="rId18" Type="http://schemas.openxmlformats.org/officeDocument/2006/relationships/tags" Target="../tags/tag1615.xml"/><Relationship Id="rId26" Type="http://schemas.openxmlformats.org/officeDocument/2006/relationships/slideLayout" Target="../slideLayouts/slideLayout12.xml"/><Relationship Id="rId3" Type="http://schemas.openxmlformats.org/officeDocument/2006/relationships/tags" Target="../tags/tag1600.xml"/><Relationship Id="rId21" Type="http://schemas.openxmlformats.org/officeDocument/2006/relationships/tags" Target="../tags/tag1618.xml"/><Relationship Id="rId34" Type="http://schemas.openxmlformats.org/officeDocument/2006/relationships/hyperlink" Target="https://business.columbia.edu/insights/climate/biofuels" TargetMode="External"/><Relationship Id="rId7" Type="http://schemas.openxmlformats.org/officeDocument/2006/relationships/tags" Target="../tags/tag1604.xml"/><Relationship Id="rId12" Type="http://schemas.openxmlformats.org/officeDocument/2006/relationships/tags" Target="../tags/tag1609.xml"/><Relationship Id="rId17" Type="http://schemas.openxmlformats.org/officeDocument/2006/relationships/tags" Target="../tags/tag1614.xml"/><Relationship Id="rId25" Type="http://schemas.openxmlformats.org/officeDocument/2006/relationships/tags" Target="../tags/tag1622.xml"/><Relationship Id="rId33" Type="http://schemas.openxmlformats.org/officeDocument/2006/relationships/hyperlink" Target="https://business.columbia.edu/insights/climate/cki" TargetMode="External"/><Relationship Id="rId2" Type="http://schemas.openxmlformats.org/officeDocument/2006/relationships/tags" Target="../tags/tag1599.xml"/><Relationship Id="rId16" Type="http://schemas.openxmlformats.org/officeDocument/2006/relationships/tags" Target="../tags/tag1613.xml"/><Relationship Id="rId20" Type="http://schemas.openxmlformats.org/officeDocument/2006/relationships/tags" Target="../tags/tag1617.xml"/><Relationship Id="rId29" Type="http://schemas.openxmlformats.org/officeDocument/2006/relationships/image" Target="../media/image114.emf"/><Relationship Id="rId1" Type="http://schemas.openxmlformats.org/officeDocument/2006/relationships/tags" Target="../tags/tag1598.xml"/><Relationship Id="rId6" Type="http://schemas.openxmlformats.org/officeDocument/2006/relationships/tags" Target="../tags/tag1603.xml"/><Relationship Id="rId11" Type="http://schemas.openxmlformats.org/officeDocument/2006/relationships/tags" Target="../tags/tag1608.xml"/><Relationship Id="rId24" Type="http://schemas.openxmlformats.org/officeDocument/2006/relationships/tags" Target="../tags/tag1621.xml"/><Relationship Id="rId32" Type="http://schemas.openxmlformats.org/officeDocument/2006/relationships/hyperlink" Target="https://business.columbia.edu/faculty/people/gernot-wagner" TargetMode="External"/><Relationship Id="rId5" Type="http://schemas.openxmlformats.org/officeDocument/2006/relationships/tags" Target="../tags/tag1602.xml"/><Relationship Id="rId15" Type="http://schemas.openxmlformats.org/officeDocument/2006/relationships/tags" Target="../tags/tag1612.xml"/><Relationship Id="rId23" Type="http://schemas.openxmlformats.org/officeDocument/2006/relationships/tags" Target="../tags/tag1620.xml"/><Relationship Id="rId28" Type="http://schemas.openxmlformats.org/officeDocument/2006/relationships/oleObject" Target="../embeddings/oleObject77.bin"/><Relationship Id="rId10" Type="http://schemas.openxmlformats.org/officeDocument/2006/relationships/tags" Target="../tags/tag1607.xml"/><Relationship Id="rId19" Type="http://schemas.openxmlformats.org/officeDocument/2006/relationships/tags" Target="../tags/tag1616.xml"/><Relationship Id="rId31" Type="http://schemas.openxmlformats.org/officeDocument/2006/relationships/hyperlink" Target="https://www2023.icao.int/environmental-protection/CORSIA/Documents/CORSIA_Supporting_Document_CORSIA%20Eligible%20Fuels_LCA_Methodology_V2.pdf" TargetMode="External"/><Relationship Id="rId4" Type="http://schemas.openxmlformats.org/officeDocument/2006/relationships/tags" Target="../tags/tag1601.xml"/><Relationship Id="rId9" Type="http://schemas.openxmlformats.org/officeDocument/2006/relationships/tags" Target="../tags/tag1606.xml"/><Relationship Id="rId14" Type="http://schemas.openxmlformats.org/officeDocument/2006/relationships/tags" Target="../tags/tag1611.xml"/><Relationship Id="rId22" Type="http://schemas.openxmlformats.org/officeDocument/2006/relationships/tags" Target="../tags/tag1619.xml"/><Relationship Id="rId27" Type="http://schemas.openxmlformats.org/officeDocument/2006/relationships/notesSlide" Target="../notesSlides/notesSlide66.xml"/><Relationship Id="rId30" Type="http://schemas.openxmlformats.org/officeDocument/2006/relationships/hyperlink" Target="https://greet.anl.gov/results" TargetMode="External"/><Relationship Id="rId35" Type="http://schemas.openxmlformats.org/officeDocument/2006/relationships/chart" Target="../charts/chart66.xml"/><Relationship Id="rId8" Type="http://schemas.openxmlformats.org/officeDocument/2006/relationships/tags" Target="../tags/tag1605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hyperlink" Target="https://farmdocdaily.illinois.edu/2023/02/overview-of-the-production-capacity-of-u-s-biodiesel-plants.html" TargetMode="External"/><Relationship Id="rId13" Type="http://schemas.openxmlformats.org/officeDocument/2006/relationships/hyperlink" Target="https://business.columbia.edu/insights/climate/biofuels" TargetMode="External"/><Relationship Id="rId3" Type="http://schemas.openxmlformats.org/officeDocument/2006/relationships/slideLayout" Target="../slideLayouts/slideLayout12.xml"/><Relationship Id="rId7" Type="http://schemas.openxmlformats.org/officeDocument/2006/relationships/hyperlink" Target="https://www.canr.msu.edu/uploads/files/biodiesel_production.pdf" TargetMode="External"/><Relationship Id="rId12" Type="http://schemas.openxmlformats.org/officeDocument/2006/relationships/hyperlink" Target="https://business.columbia.edu/insights/climate/cki" TargetMode="External"/><Relationship Id="rId2" Type="http://schemas.openxmlformats.org/officeDocument/2006/relationships/tags" Target="../tags/tag1624.xml"/><Relationship Id="rId1" Type="http://schemas.openxmlformats.org/officeDocument/2006/relationships/tags" Target="../tags/tag1623.xml"/><Relationship Id="rId6" Type="http://schemas.openxmlformats.org/officeDocument/2006/relationships/image" Target="../media/image115.emf"/><Relationship Id="rId11" Type="http://schemas.openxmlformats.org/officeDocument/2006/relationships/hyperlink" Target="https://business.columbia.edu/faculty/people/gernot-wagner" TargetMode="External"/><Relationship Id="rId5" Type="http://schemas.openxmlformats.org/officeDocument/2006/relationships/oleObject" Target="../embeddings/oleObject78.bin"/><Relationship Id="rId10" Type="http://schemas.openxmlformats.org/officeDocument/2006/relationships/hyperlink" Target="https://www.oecd.org/en/publications/oecd-fao-agricultural-outlook-2023-2032_08801ab7-en/full-report/biofuels_007f5bc3.html" TargetMode="External"/><Relationship Id="rId4" Type="http://schemas.openxmlformats.org/officeDocument/2006/relationships/notesSlide" Target="../notesSlides/notesSlide67.xml"/><Relationship Id="rId9" Type="http://schemas.openxmlformats.org/officeDocument/2006/relationships/hyperlink" Target="https://www.iea.org/reports/renewables-2022/transport-biofuels" TargetMode="Externa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tags" Target="../tags/tag266.xml"/><Relationship Id="rId18" Type="http://schemas.openxmlformats.org/officeDocument/2006/relationships/tags" Target="../tags/tag271.xml"/><Relationship Id="rId26" Type="http://schemas.openxmlformats.org/officeDocument/2006/relationships/tags" Target="../tags/tag279.xml"/><Relationship Id="rId3" Type="http://schemas.openxmlformats.org/officeDocument/2006/relationships/tags" Target="../tags/tag256.xml"/><Relationship Id="rId21" Type="http://schemas.openxmlformats.org/officeDocument/2006/relationships/tags" Target="../tags/tag274.xml"/><Relationship Id="rId34" Type="http://schemas.openxmlformats.org/officeDocument/2006/relationships/hyperlink" Target="https://business.columbia.edu/insights/climate/biofuels" TargetMode="External"/><Relationship Id="rId7" Type="http://schemas.openxmlformats.org/officeDocument/2006/relationships/tags" Target="../tags/tag260.xml"/><Relationship Id="rId12" Type="http://schemas.openxmlformats.org/officeDocument/2006/relationships/tags" Target="../tags/tag265.xml"/><Relationship Id="rId17" Type="http://schemas.openxmlformats.org/officeDocument/2006/relationships/tags" Target="../tags/tag270.xml"/><Relationship Id="rId25" Type="http://schemas.openxmlformats.org/officeDocument/2006/relationships/tags" Target="../tags/tag278.xml"/><Relationship Id="rId33" Type="http://schemas.openxmlformats.org/officeDocument/2006/relationships/hyperlink" Target="https://business.columbia.edu/insights/climate/cki" TargetMode="External"/><Relationship Id="rId2" Type="http://schemas.openxmlformats.org/officeDocument/2006/relationships/tags" Target="../tags/tag255.xml"/><Relationship Id="rId16" Type="http://schemas.openxmlformats.org/officeDocument/2006/relationships/tags" Target="../tags/tag269.xml"/><Relationship Id="rId20" Type="http://schemas.openxmlformats.org/officeDocument/2006/relationships/tags" Target="../tags/tag273.xml"/><Relationship Id="rId29" Type="http://schemas.openxmlformats.org/officeDocument/2006/relationships/oleObject" Target="../embeddings/oleObject10.bin"/><Relationship Id="rId1" Type="http://schemas.openxmlformats.org/officeDocument/2006/relationships/tags" Target="../tags/tag254.xml"/><Relationship Id="rId6" Type="http://schemas.openxmlformats.org/officeDocument/2006/relationships/tags" Target="../tags/tag259.xml"/><Relationship Id="rId11" Type="http://schemas.openxmlformats.org/officeDocument/2006/relationships/tags" Target="../tags/tag264.xml"/><Relationship Id="rId24" Type="http://schemas.openxmlformats.org/officeDocument/2006/relationships/tags" Target="../tags/tag277.xml"/><Relationship Id="rId32" Type="http://schemas.openxmlformats.org/officeDocument/2006/relationships/hyperlink" Target="https://business.columbia.edu/faculty/people/gernot-wagner" TargetMode="External"/><Relationship Id="rId5" Type="http://schemas.openxmlformats.org/officeDocument/2006/relationships/tags" Target="../tags/tag258.xml"/><Relationship Id="rId15" Type="http://schemas.openxmlformats.org/officeDocument/2006/relationships/tags" Target="../tags/tag268.xml"/><Relationship Id="rId23" Type="http://schemas.openxmlformats.org/officeDocument/2006/relationships/tags" Target="../tags/tag276.xml"/><Relationship Id="rId28" Type="http://schemas.openxmlformats.org/officeDocument/2006/relationships/notesSlide" Target="../notesSlides/notesSlide6.xml"/><Relationship Id="rId10" Type="http://schemas.openxmlformats.org/officeDocument/2006/relationships/tags" Target="../tags/tag263.xml"/><Relationship Id="rId19" Type="http://schemas.openxmlformats.org/officeDocument/2006/relationships/tags" Target="../tags/tag272.xml"/><Relationship Id="rId31" Type="http://schemas.openxmlformats.org/officeDocument/2006/relationships/hyperlink" Target="https://www.iea.org/reports/renewables-2024/renewable-fuels" TargetMode="External"/><Relationship Id="rId4" Type="http://schemas.openxmlformats.org/officeDocument/2006/relationships/tags" Target="../tags/tag257.xml"/><Relationship Id="rId9" Type="http://schemas.openxmlformats.org/officeDocument/2006/relationships/tags" Target="../tags/tag262.xml"/><Relationship Id="rId14" Type="http://schemas.openxmlformats.org/officeDocument/2006/relationships/tags" Target="../tags/tag267.xml"/><Relationship Id="rId22" Type="http://schemas.openxmlformats.org/officeDocument/2006/relationships/tags" Target="../tags/tag275.xml"/><Relationship Id="rId27" Type="http://schemas.openxmlformats.org/officeDocument/2006/relationships/slideLayout" Target="../slideLayouts/slideLayout12.xml"/><Relationship Id="rId30" Type="http://schemas.openxmlformats.org/officeDocument/2006/relationships/image" Target="../media/image14.emf"/><Relationship Id="rId35" Type="http://schemas.openxmlformats.org/officeDocument/2006/relationships/chart" Target="../charts/chart5.xml"/><Relationship Id="rId8" Type="http://schemas.openxmlformats.org/officeDocument/2006/relationships/tags" Target="../tags/tag261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mdpi.com/2311-5637/7/4/268" TargetMode="External"/><Relationship Id="rId3" Type="http://schemas.openxmlformats.org/officeDocument/2006/relationships/slideLayout" Target="../slideLayouts/slideLayout12.xml"/><Relationship Id="rId7" Type="http://schemas.openxmlformats.org/officeDocument/2006/relationships/hyperlink" Target="https://www.ncbi.nlm.nih.gov/pmc/articles/PMC11013350/" TargetMode="External"/><Relationship Id="rId12" Type="http://schemas.openxmlformats.org/officeDocument/2006/relationships/hyperlink" Target="https://business.columbia.edu/insights/climate/biofuels" TargetMode="External"/><Relationship Id="rId2" Type="http://schemas.openxmlformats.org/officeDocument/2006/relationships/tags" Target="../tags/tag1626.xml"/><Relationship Id="rId1" Type="http://schemas.openxmlformats.org/officeDocument/2006/relationships/tags" Target="../tags/tag1625.xml"/><Relationship Id="rId6" Type="http://schemas.openxmlformats.org/officeDocument/2006/relationships/image" Target="../media/image115.emf"/><Relationship Id="rId11" Type="http://schemas.openxmlformats.org/officeDocument/2006/relationships/hyperlink" Target="https://business.columbia.edu/insights/climate/cki" TargetMode="External"/><Relationship Id="rId5" Type="http://schemas.openxmlformats.org/officeDocument/2006/relationships/oleObject" Target="../embeddings/oleObject79.bin"/><Relationship Id="rId10" Type="http://schemas.openxmlformats.org/officeDocument/2006/relationships/hyperlink" Target="https://business.columbia.edu/faculty/people/gernot-wagner" TargetMode="External"/><Relationship Id="rId4" Type="http://schemas.openxmlformats.org/officeDocument/2006/relationships/notesSlide" Target="../notesSlides/notesSlide68.xml"/><Relationship Id="rId9" Type="http://schemas.openxmlformats.org/officeDocument/2006/relationships/hyperlink" Target="https://www.ncbi.nlm.nih.gov/pmc/articles/PMC10321172/" TargetMode="Externa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eia.gov/energyexplained/biomass/landfill-gas-and-biogas.php" TargetMode="External"/><Relationship Id="rId13" Type="http://schemas.openxmlformats.org/officeDocument/2006/relationships/hyperlink" Target="https://www.rotecna.com/en/blog/challenges-and-opportunities-of-biogas-production/" TargetMode="External"/><Relationship Id="rId3" Type="http://schemas.openxmlformats.org/officeDocument/2006/relationships/slideLayout" Target="../slideLayouts/slideLayout12.xml"/><Relationship Id="rId7" Type="http://schemas.openxmlformats.org/officeDocument/2006/relationships/hyperlink" Target="https://www.eesi.org/papers/view/fact-sheet-biogasconverting-waste-to-energy" TargetMode="External"/><Relationship Id="rId12" Type="http://schemas.openxmlformats.org/officeDocument/2006/relationships/hyperlink" Target="https://gazpack.nl/en/biogas-purification/" TargetMode="External"/><Relationship Id="rId2" Type="http://schemas.openxmlformats.org/officeDocument/2006/relationships/tags" Target="../tags/tag1628.xml"/><Relationship Id="rId16" Type="http://schemas.openxmlformats.org/officeDocument/2006/relationships/hyperlink" Target="https://business.columbia.edu/insights/climate/biofuels" TargetMode="External"/><Relationship Id="rId1" Type="http://schemas.openxmlformats.org/officeDocument/2006/relationships/tags" Target="../tags/tag1627.xml"/><Relationship Id="rId6" Type="http://schemas.openxmlformats.org/officeDocument/2006/relationships/image" Target="../media/image115.emf"/><Relationship Id="rId11" Type="http://schemas.openxmlformats.org/officeDocument/2006/relationships/hyperlink" Target="https://www.gasum.com/en/gasum/products-and-services/biogas-and-liquefied-biogas/how-is-biogas-produced/" TargetMode="External"/><Relationship Id="rId5" Type="http://schemas.openxmlformats.org/officeDocument/2006/relationships/oleObject" Target="../embeddings/oleObject80.bin"/><Relationship Id="rId15" Type="http://schemas.openxmlformats.org/officeDocument/2006/relationships/hyperlink" Target="https://business.columbia.edu/insights/climate/cki" TargetMode="External"/><Relationship Id="rId10" Type="http://schemas.openxmlformats.org/officeDocument/2006/relationships/hyperlink" Target="https://americanbiogascouncil.org/resources/what-is-anaerobic-digestion/" TargetMode="External"/><Relationship Id="rId4" Type="http://schemas.openxmlformats.org/officeDocument/2006/relationships/notesSlide" Target="../notesSlides/notesSlide69.xml"/><Relationship Id="rId9" Type="http://schemas.openxmlformats.org/officeDocument/2006/relationships/hyperlink" Target="https://www.nationalgrid.com/stories/energy-explained/what-is-biogas" TargetMode="External"/><Relationship Id="rId14" Type="http://schemas.openxmlformats.org/officeDocument/2006/relationships/hyperlink" Target="https://business.columbia.edu/faculty/people/gernot-wagner" TargetMode="Externa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svg"/><Relationship Id="rId13" Type="http://schemas.openxmlformats.org/officeDocument/2006/relationships/hyperlink" Target="https://www.sciencedirect.com/science/article/abs/pii/B9780081026298000062" TargetMode="External"/><Relationship Id="rId18" Type="http://schemas.openxmlformats.org/officeDocument/2006/relationships/hyperlink" Target="https://business.columbia.edu/insights/climate/biofuels" TargetMode="External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116.png"/><Relationship Id="rId12" Type="http://schemas.openxmlformats.org/officeDocument/2006/relationships/hyperlink" Target="https://www.mckinsey.com/industries/oil-and-gas/our-insights/global-energy-perspective-2023-sustainable-fuels-outlook?cid=eml-web" TargetMode="External"/><Relationship Id="rId17" Type="http://schemas.openxmlformats.org/officeDocument/2006/relationships/hyperlink" Target="https://business.columbia.edu/insights/climate/cki" TargetMode="External"/><Relationship Id="rId2" Type="http://schemas.openxmlformats.org/officeDocument/2006/relationships/tags" Target="../tags/tag1630.xml"/><Relationship Id="rId16" Type="http://schemas.openxmlformats.org/officeDocument/2006/relationships/hyperlink" Target="https://business.columbia.edu/faculty/people/gernot-wagner" TargetMode="External"/><Relationship Id="rId1" Type="http://schemas.openxmlformats.org/officeDocument/2006/relationships/tags" Target="../tags/tag1629.xml"/><Relationship Id="rId6" Type="http://schemas.openxmlformats.org/officeDocument/2006/relationships/image" Target="../media/image115.emf"/><Relationship Id="rId11" Type="http://schemas.openxmlformats.org/officeDocument/2006/relationships/hyperlink" Target="https://www.bccresearch.com/pressroom/chm/hydrotreated-vegetable-oil" TargetMode="External"/><Relationship Id="rId5" Type="http://schemas.openxmlformats.org/officeDocument/2006/relationships/oleObject" Target="../embeddings/oleObject78.bin"/><Relationship Id="rId15" Type="http://schemas.openxmlformats.org/officeDocument/2006/relationships/hyperlink" Target="https://www.biobased-diesel.com/post/requirements-and-solutions-for-pretreatment-of-hvo-feedstocks" TargetMode="External"/><Relationship Id="rId10" Type="http://schemas.openxmlformats.org/officeDocument/2006/relationships/hyperlink" Target="https://old.etipbioenergy.eu/images/ETIP_B_Factsheet_HVO_feb2020.pdf" TargetMode="External"/><Relationship Id="rId4" Type="http://schemas.openxmlformats.org/officeDocument/2006/relationships/notesSlide" Target="../notesSlides/notesSlide70.xml"/><Relationship Id="rId9" Type="http://schemas.openxmlformats.org/officeDocument/2006/relationships/hyperlink" Target="https://www.etipbioenergy.eu/wp-content/uploads/2025/05/ETIP-Bioenergy_Current_Status_of_Adv_Biofuels_Demonstrations_in_Europe.pdf" TargetMode="External"/><Relationship Id="rId14" Type="http://schemas.openxmlformats.org/officeDocument/2006/relationships/hyperlink" Target="https://www.datacenterdynamics.com/en/analysis/hvo-supply-chains-is-there-enough-to-go-around/" TargetMode="Externa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irena.org/-/media/Files/IRENA/Agency/Publication/2016/IRENA_Innovation_Outlook_Advanced_Liquid_Biofuels_2016.pdf" TargetMode="External"/><Relationship Id="rId3" Type="http://schemas.openxmlformats.org/officeDocument/2006/relationships/slideLayout" Target="../slideLayouts/slideLayout12.xml"/><Relationship Id="rId7" Type="http://schemas.openxmlformats.org/officeDocument/2006/relationships/hyperlink" Target="https://publications.tno.nl/publication/34629460/dQ3r61/e17057.pdf" TargetMode="External"/><Relationship Id="rId2" Type="http://schemas.openxmlformats.org/officeDocument/2006/relationships/tags" Target="../tags/tag1632.xml"/><Relationship Id="rId1" Type="http://schemas.openxmlformats.org/officeDocument/2006/relationships/tags" Target="../tags/tag1631.xml"/><Relationship Id="rId6" Type="http://schemas.openxmlformats.org/officeDocument/2006/relationships/image" Target="../media/image115.emf"/><Relationship Id="rId11" Type="http://schemas.openxmlformats.org/officeDocument/2006/relationships/hyperlink" Target="https://business.columbia.edu/insights/climate/biofuels" TargetMode="External"/><Relationship Id="rId5" Type="http://schemas.openxmlformats.org/officeDocument/2006/relationships/oleObject" Target="../embeddings/oleObject81.bin"/><Relationship Id="rId10" Type="http://schemas.openxmlformats.org/officeDocument/2006/relationships/hyperlink" Target="https://business.columbia.edu/insights/climate/cki" TargetMode="External"/><Relationship Id="rId4" Type="http://schemas.openxmlformats.org/officeDocument/2006/relationships/notesSlide" Target="../notesSlides/notesSlide71.xml"/><Relationship Id="rId9" Type="http://schemas.openxmlformats.org/officeDocument/2006/relationships/hyperlink" Target="https://business.columbia.edu/faculty/people/gernot-wagner" TargetMode="Externa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svg"/><Relationship Id="rId13" Type="http://schemas.openxmlformats.org/officeDocument/2006/relationships/hyperlink" Target="https://business.columbia.edu/insights/climate/cki" TargetMode="External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116.png"/><Relationship Id="rId12" Type="http://schemas.openxmlformats.org/officeDocument/2006/relationships/hyperlink" Target="https://business.columbia.edu/faculty/people/gernot-wagner" TargetMode="External"/><Relationship Id="rId2" Type="http://schemas.openxmlformats.org/officeDocument/2006/relationships/tags" Target="../tags/tag1634.xml"/><Relationship Id="rId1" Type="http://schemas.openxmlformats.org/officeDocument/2006/relationships/tags" Target="../tags/tag1633.xml"/><Relationship Id="rId6" Type="http://schemas.openxmlformats.org/officeDocument/2006/relationships/image" Target="../media/image115.emf"/><Relationship Id="rId11" Type="http://schemas.openxmlformats.org/officeDocument/2006/relationships/hyperlink" Target="https://doi.org/10.3390/en16041829" TargetMode="External"/><Relationship Id="rId5" Type="http://schemas.openxmlformats.org/officeDocument/2006/relationships/oleObject" Target="../embeddings/oleObject82.bin"/><Relationship Id="rId10" Type="http://schemas.openxmlformats.org/officeDocument/2006/relationships/hyperlink" Target="https://www.ten.com/en/media/document-library/fast-pyrolysis-bio-oil-technology-and-production-brochure" TargetMode="External"/><Relationship Id="rId4" Type="http://schemas.openxmlformats.org/officeDocument/2006/relationships/notesSlide" Target="../notesSlides/notesSlide72.xml"/><Relationship Id="rId9" Type="http://schemas.openxmlformats.org/officeDocument/2006/relationships/hyperlink" Target="https://www.ars.usda.gov/northeast-area/wyndmoor-pa/eastern-regional-research-center/docs/biomass-pyrolysis-research-1/what-is-pyrolysis/" TargetMode="External"/><Relationship Id="rId14" Type="http://schemas.openxmlformats.org/officeDocument/2006/relationships/hyperlink" Target="https://business.columbia.edu/insights/climate/biofuels" TargetMode="External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tags" Target="../tags/tag1647.xml"/><Relationship Id="rId18" Type="http://schemas.openxmlformats.org/officeDocument/2006/relationships/tags" Target="../tags/tag1652.xml"/><Relationship Id="rId26" Type="http://schemas.openxmlformats.org/officeDocument/2006/relationships/tags" Target="../tags/tag1660.xml"/><Relationship Id="rId3" Type="http://schemas.openxmlformats.org/officeDocument/2006/relationships/tags" Target="../tags/tag1637.xml"/><Relationship Id="rId21" Type="http://schemas.openxmlformats.org/officeDocument/2006/relationships/tags" Target="../tags/tag1655.xml"/><Relationship Id="rId34" Type="http://schemas.openxmlformats.org/officeDocument/2006/relationships/hyperlink" Target="https://business.columbia.edu/insights/climate/biofuels" TargetMode="External"/><Relationship Id="rId7" Type="http://schemas.openxmlformats.org/officeDocument/2006/relationships/tags" Target="../tags/tag1641.xml"/><Relationship Id="rId12" Type="http://schemas.openxmlformats.org/officeDocument/2006/relationships/tags" Target="../tags/tag1646.xml"/><Relationship Id="rId17" Type="http://schemas.openxmlformats.org/officeDocument/2006/relationships/tags" Target="../tags/tag1651.xml"/><Relationship Id="rId25" Type="http://schemas.openxmlformats.org/officeDocument/2006/relationships/tags" Target="../tags/tag1659.xml"/><Relationship Id="rId33" Type="http://schemas.openxmlformats.org/officeDocument/2006/relationships/hyperlink" Target="https://business.columbia.edu/insights/climate/cki" TargetMode="External"/><Relationship Id="rId2" Type="http://schemas.openxmlformats.org/officeDocument/2006/relationships/tags" Target="../tags/tag1636.xml"/><Relationship Id="rId16" Type="http://schemas.openxmlformats.org/officeDocument/2006/relationships/tags" Target="../tags/tag1650.xml"/><Relationship Id="rId20" Type="http://schemas.openxmlformats.org/officeDocument/2006/relationships/tags" Target="../tags/tag1654.xml"/><Relationship Id="rId29" Type="http://schemas.openxmlformats.org/officeDocument/2006/relationships/oleObject" Target="../embeddings/oleObject83.bin"/><Relationship Id="rId1" Type="http://schemas.openxmlformats.org/officeDocument/2006/relationships/tags" Target="../tags/tag1635.xml"/><Relationship Id="rId6" Type="http://schemas.openxmlformats.org/officeDocument/2006/relationships/tags" Target="../tags/tag1640.xml"/><Relationship Id="rId11" Type="http://schemas.openxmlformats.org/officeDocument/2006/relationships/tags" Target="../tags/tag1645.xml"/><Relationship Id="rId24" Type="http://schemas.openxmlformats.org/officeDocument/2006/relationships/tags" Target="../tags/tag1658.xml"/><Relationship Id="rId32" Type="http://schemas.openxmlformats.org/officeDocument/2006/relationships/hyperlink" Target="https://business.columbia.edu/faculty/people/gernot-wagner" TargetMode="External"/><Relationship Id="rId5" Type="http://schemas.openxmlformats.org/officeDocument/2006/relationships/tags" Target="../tags/tag1639.xml"/><Relationship Id="rId15" Type="http://schemas.openxmlformats.org/officeDocument/2006/relationships/tags" Target="../tags/tag1649.xml"/><Relationship Id="rId23" Type="http://schemas.openxmlformats.org/officeDocument/2006/relationships/tags" Target="../tags/tag1657.xml"/><Relationship Id="rId28" Type="http://schemas.openxmlformats.org/officeDocument/2006/relationships/notesSlide" Target="../notesSlides/notesSlide73.xml"/><Relationship Id="rId10" Type="http://schemas.openxmlformats.org/officeDocument/2006/relationships/tags" Target="../tags/tag1644.xml"/><Relationship Id="rId19" Type="http://schemas.openxmlformats.org/officeDocument/2006/relationships/tags" Target="../tags/tag1653.xml"/><Relationship Id="rId31" Type="http://schemas.openxmlformats.org/officeDocument/2006/relationships/hyperlink" Target="https://www.energy.gov/eere/bioenergy/bioenergy-technologies-office-funding-opportunities" TargetMode="External"/><Relationship Id="rId4" Type="http://schemas.openxmlformats.org/officeDocument/2006/relationships/tags" Target="../tags/tag1638.xml"/><Relationship Id="rId9" Type="http://schemas.openxmlformats.org/officeDocument/2006/relationships/tags" Target="../tags/tag1643.xml"/><Relationship Id="rId14" Type="http://schemas.openxmlformats.org/officeDocument/2006/relationships/tags" Target="../tags/tag1648.xml"/><Relationship Id="rId22" Type="http://schemas.openxmlformats.org/officeDocument/2006/relationships/tags" Target="../tags/tag1656.xml"/><Relationship Id="rId27" Type="http://schemas.openxmlformats.org/officeDocument/2006/relationships/slideLayout" Target="../slideLayouts/slideLayout1.xml"/><Relationship Id="rId30" Type="http://schemas.openxmlformats.org/officeDocument/2006/relationships/image" Target="../media/image15.emf"/><Relationship Id="rId35" Type="http://schemas.openxmlformats.org/officeDocument/2006/relationships/chart" Target="../charts/chart67.xml"/><Relationship Id="rId8" Type="http://schemas.openxmlformats.org/officeDocument/2006/relationships/tags" Target="../tags/tag1642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ueleconomy.gov/feg/biodiesel.shtml#/find/nearest?country=US&amp;fuel=BD" TargetMode="External"/><Relationship Id="rId13" Type="http://schemas.openxmlformats.org/officeDocument/2006/relationships/hyperlink" Target="https://business.columbia.edu/insights/climate/cki" TargetMode="External"/><Relationship Id="rId3" Type="http://schemas.openxmlformats.org/officeDocument/2006/relationships/slideLayout" Target="../slideLayouts/slideLayout12.xml"/><Relationship Id="rId7" Type="http://schemas.openxmlformats.org/officeDocument/2006/relationships/hyperlink" Target="https://www.fueleconomy.gov/feg/ethanol.shtml#/find/nearest?country=US&amp;fuel=E85" TargetMode="External"/><Relationship Id="rId12" Type="http://schemas.openxmlformats.org/officeDocument/2006/relationships/hyperlink" Target="https://business.columbia.edu/faculty/people/gernot-wagner" TargetMode="External"/><Relationship Id="rId2" Type="http://schemas.openxmlformats.org/officeDocument/2006/relationships/tags" Target="../tags/tag1662.xml"/><Relationship Id="rId1" Type="http://schemas.openxmlformats.org/officeDocument/2006/relationships/tags" Target="../tags/tag1661.xml"/><Relationship Id="rId6" Type="http://schemas.openxmlformats.org/officeDocument/2006/relationships/image" Target="../media/image34.emf"/><Relationship Id="rId11" Type="http://schemas.openxmlformats.org/officeDocument/2006/relationships/hyperlink" Target="https://fueleconomy.gov/feg/di_diesels.shtml" TargetMode="External"/><Relationship Id="rId5" Type="http://schemas.openxmlformats.org/officeDocument/2006/relationships/oleObject" Target="../embeddings/oleObject84.bin"/><Relationship Id="rId10" Type="http://schemas.openxmlformats.org/officeDocument/2006/relationships/hyperlink" Target="https://afdc.energy.gov/data/10310" TargetMode="External"/><Relationship Id="rId4" Type="http://schemas.openxmlformats.org/officeDocument/2006/relationships/notesSlide" Target="../notesSlides/notesSlide74.xml"/><Relationship Id="rId9" Type="http://schemas.openxmlformats.org/officeDocument/2006/relationships/hyperlink" Target="https://www.fueleconomy.gov/feg/evtech.shtml" TargetMode="External"/><Relationship Id="rId14" Type="http://schemas.openxmlformats.org/officeDocument/2006/relationships/hyperlink" Target="https://business.columbia.edu/insights/climate/biofuels" TargetMode="Externa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tags" Target="../tags/tag292.xml"/><Relationship Id="rId18" Type="http://schemas.openxmlformats.org/officeDocument/2006/relationships/tags" Target="../tags/tag297.xml"/><Relationship Id="rId26" Type="http://schemas.openxmlformats.org/officeDocument/2006/relationships/tags" Target="../tags/tag305.xml"/><Relationship Id="rId3" Type="http://schemas.openxmlformats.org/officeDocument/2006/relationships/tags" Target="../tags/tag282.xml"/><Relationship Id="rId21" Type="http://schemas.openxmlformats.org/officeDocument/2006/relationships/tags" Target="../tags/tag300.xml"/><Relationship Id="rId34" Type="http://schemas.openxmlformats.org/officeDocument/2006/relationships/hyperlink" Target="https://business.columbia.edu/faculty/people/gernot-wagner" TargetMode="External"/><Relationship Id="rId7" Type="http://schemas.openxmlformats.org/officeDocument/2006/relationships/tags" Target="../tags/tag286.xml"/><Relationship Id="rId12" Type="http://schemas.openxmlformats.org/officeDocument/2006/relationships/tags" Target="../tags/tag291.xml"/><Relationship Id="rId17" Type="http://schemas.openxmlformats.org/officeDocument/2006/relationships/tags" Target="../tags/tag296.xml"/><Relationship Id="rId25" Type="http://schemas.openxmlformats.org/officeDocument/2006/relationships/tags" Target="../tags/tag304.xml"/><Relationship Id="rId33" Type="http://schemas.openxmlformats.org/officeDocument/2006/relationships/hyperlink" Target="https://www.ieabioenergy.com/wp-content/uploads/2025/04/IEA-Bioenergy-TCP-Task-39-T3-Maritime-Biofuel-Hinders-Report-revised.pdf" TargetMode="External"/><Relationship Id="rId2" Type="http://schemas.openxmlformats.org/officeDocument/2006/relationships/tags" Target="../tags/tag281.xml"/><Relationship Id="rId16" Type="http://schemas.openxmlformats.org/officeDocument/2006/relationships/tags" Target="../tags/tag295.xml"/><Relationship Id="rId20" Type="http://schemas.openxmlformats.org/officeDocument/2006/relationships/tags" Target="../tags/tag299.xml"/><Relationship Id="rId29" Type="http://schemas.openxmlformats.org/officeDocument/2006/relationships/oleObject" Target="../embeddings/oleObject11.bin"/><Relationship Id="rId1" Type="http://schemas.openxmlformats.org/officeDocument/2006/relationships/tags" Target="../tags/tag280.xml"/><Relationship Id="rId6" Type="http://schemas.openxmlformats.org/officeDocument/2006/relationships/tags" Target="../tags/tag285.xml"/><Relationship Id="rId11" Type="http://schemas.openxmlformats.org/officeDocument/2006/relationships/tags" Target="../tags/tag290.xml"/><Relationship Id="rId24" Type="http://schemas.openxmlformats.org/officeDocument/2006/relationships/tags" Target="../tags/tag303.xml"/><Relationship Id="rId32" Type="http://schemas.openxmlformats.org/officeDocument/2006/relationships/hyperlink" Target="https://www.iea.org/reports/net-zero-roadmap-a-global-pathway-to-keep-the-15-0c-goal-in-reach" TargetMode="External"/><Relationship Id="rId5" Type="http://schemas.openxmlformats.org/officeDocument/2006/relationships/tags" Target="../tags/tag284.xml"/><Relationship Id="rId15" Type="http://schemas.openxmlformats.org/officeDocument/2006/relationships/tags" Target="../tags/tag294.xml"/><Relationship Id="rId23" Type="http://schemas.openxmlformats.org/officeDocument/2006/relationships/tags" Target="../tags/tag302.xml"/><Relationship Id="rId28" Type="http://schemas.openxmlformats.org/officeDocument/2006/relationships/slideLayout" Target="../slideLayouts/slideLayout1.xml"/><Relationship Id="rId36" Type="http://schemas.openxmlformats.org/officeDocument/2006/relationships/hyperlink" Target="https://business.columbia.edu/insights/climate/biofuels" TargetMode="External"/><Relationship Id="rId10" Type="http://schemas.openxmlformats.org/officeDocument/2006/relationships/tags" Target="../tags/tag289.xml"/><Relationship Id="rId19" Type="http://schemas.openxmlformats.org/officeDocument/2006/relationships/tags" Target="../tags/tag298.xml"/><Relationship Id="rId31" Type="http://schemas.openxmlformats.org/officeDocument/2006/relationships/image" Target="../media/image16.emf"/><Relationship Id="rId4" Type="http://schemas.openxmlformats.org/officeDocument/2006/relationships/tags" Target="../tags/tag283.xml"/><Relationship Id="rId9" Type="http://schemas.openxmlformats.org/officeDocument/2006/relationships/tags" Target="../tags/tag288.xml"/><Relationship Id="rId14" Type="http://schemas.openxmlformats.org/officeDocument/2006/relationships/tags" Target="../tags/tag293.xml"/><Relationship Id="rId22" Type="http://schemas.openxmlformats.org/officeDocument/2006/relationships/tags" Target="../tags/tag301.xml"/><Relationship Id="rId27" Type="http://schemas.openxmlformats.org/officeDocument/2006/relationships/tags" Target="../tags/tag306.xml"/><Relationship Id="rId30" Type="http://schemas.openxmlformats.org/officeDocument/2006/relationships/image" Target="../media/image15.emf"/><Relationship Id="rId35" Type="http://schemas.openxmlformats.org/officeDocument/2006/relationships/hyperlink" Target="https://business.columbia.edu/insights/climate/cki" TargetMode="External"/><Relationship Id="rId8" Type="http://schemas.openxmlformats.org/officeDocument/2006/relationships/tags" Target="../tags/tag28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003EEB-5B03-CECB-04DA-2C4FB41E7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491B3208-B3C2-87DC-3B9D-85D1DEEDE49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11177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503" imgH="503" progId="TCLayout.ActiveDocument.1">
                  <p:embed/>
                </p:oleObj>
              </mc:Choice>
              <mc:Fallback>
                <p:oleObj name="think-cell Slide" r:id="rId5" imgW="503" imgH="503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91B3208-B3C2-87DC-3B9D-85D1DEEDE498}"/>
                          </a:ext>
                          <a:ext uri="{C183D7F6-B498-43B3-948B-1728B52AA6E4}">
                            <adec:decorative xmlns:adec="http://schemas.microsoft.com/office/drawing/2017/decorative" val="0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70549A3-E864-F4E0-C3D2-EC00BE1D74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rmAutofit/>
          </a:bodyPr>
          <a:lstStyle/>
          <a:p>
            <a:pPr>
              <a:lnSpc>
                <a:spcPts val="5000"/>
              </a:lnSpc>
              <a:spcBef>
                <a:spcPts val="600"/>
              </a:spcBef>
            </a:pPr>
            <a:r>
              <a:rPr lang="en-US" sz="4800" dirty="0">
                <a:solidFill>
                  <a:schemeClr val="bg1"/>
                </a:solidFill>
                <a:cs typeface="Arial"/>
              </a:rPr>
              <a:t>Biofueling Transport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D877558-2FDF-4586-6831-9151856A353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vert="horz" lIns="0" tIns="45720" rIns="91440" bIns="45720" rtlCol="0" anchor="t">
            <a:normAutofit/>
          </a:bodyPr>
          <a:lstStyle/>
          <a:p>
            <a:r>
              <a:rPr lang="en-US" dirty="0">
                <a:latin typeface="Arial"/>
                <a:cs typeface="Arial"/>
              </a:rPr>
              <a:t>Birru Lucha, Augusto Agazzi, Ariela Farchi,        Heonjae Lee, Sean Lee, </a:t>
            </a:r>
            <a:r>
              <a:rPr lang="en-US" sz="2000" b="1" dirty="0">
                <a:latin typeface="Arial"/>
                <a:ea typeface="Times New Roman" panose="02020603050405020304" pitchFamily="18" charset="0"/>
                <a:cs typeface="Arial"/>
              </a:rPr>
              <a:t>Yosafat Partogi Simbolon</a:t>
            </a:r>
            <a:r>
              <a:rPr lang="en-US" dirty="0">
                <a:latin typeface="Arial"/>
                <a:ea typeface="Times New Roman" panose="02020603050405020304" pitchFamily="18" charset="0"/>
                <a:cs typeface="Arial"/>
              </a:rPr>
              <a:t>, </a:t>
            </a:r>
            <a:r>
              <a:rPr lang="en-US" dirty="0">
                <a:latin typeface="Arial"/>
                <a:cs typeface="Arial"/>
              </a:rPr>
              <a:t>Hyae Ryung Kim, and Gernot Wagner </a:t>
            </a:r>
            <a:endParaRPr lang="en-US" dirty="0">
              <a:cs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50693DCE-8E19-FCFE-9A40-0323028F027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280951" y="494787"/>
            <a:ext cx="6432630" cy="1181301"/>
          </a:xfrm>
        </p:spPr>
        <p:txBody>
          <a:bodyPr vert="horz" lIns="91440" tIns="45720" rIns="91440" bIns="45720" rtlCol="0" anchor="t" anchorCtr="0">
            <a:normAutofit/>
          </a:bodyPr>
          <a:lstStyle/>
          <a:p>
            <a:pPr algn="l"/>
            <a:r>
              <a:rPr lang="en-US" dirty="0">
                <a:latin typeface="Arial"/>
                <a:cs typeface="Arial"/>
              </a:rPr>
              <a:t>19 November 2025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3659624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4368CA-4CFE-ADB4-8020-C40C0C052A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0B18652-2468-CCEB-54A5-5BBF10E6BE70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93438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0" imgW="484" imgH="486" progId="TCLayout.ActiveDocument.1">
                  <p:embed/>
                </p:oleObj>
              </mc:Choice>
              <mc:Fallback>
                <p:oleObj name="think-cell Slide" r:id="rId40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0B18652-2468-CCEB-54A5-5BBF10E6BE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D11C9DA8-23C8-FFED-11D0-2311603BE5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rIns="91440">
            <a:noAutofit/>
          </a:bodyPr>
          <a:lstStyle/>
          <a:p>
            <a:r>
              <a:rPr lang="en-US" dirty="0"/>
              <a:t>The U.S. biofuel market has grown ~8% annually, primarily driven by increased production of renewable and other biofuels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BF3DBE2-A839-129F-F212-CE44CAD527BA}"/>
              </a:ext>
            </a:extLst>
          </p:cNvPr>
          <p:cNvGrpSpPr/>
          <p:nvPr/>
        </p:nvGrpSpPr>
        <p:grpSpPr>
          <a:xfrm>
            <a:off x="4321176" y="1546917"/>
            <a:ext cx="4186010" cy="297745"/>
            <a:chOff x="4321176" y="1546917"/>
            <a:chExt cx="4186010" cy="297745"/>
          </a:xfrm>
        </p:grpSpPr>
        <p:sp>
          <p:nvSpPr>
            <p:cNvPr id="10" name="btfpColumnHeaderBoxText199672">
              <a:extLst>
                <a:ext uri="{FF2B5EF4-FFF2-40B4-BE49-F238E27FC236}">
                  <a16:creationId xmlns:a16="http://schemas.microsoft.com/office/drawing/2014/main" id="{0B4D8B3B-0EDF-4D43-B00D-EB20A7C7FE63}"/>
                </a:ext>
              </a:extLst>
            </p:cNvPr>
            <p:cNvSpPr txBox="1"/>
            <p:nvPr/>
          </p:nvSpPr>
          <p:spPr bwMode="gray">
            <a:xfrm>
              <a:off x="4321176" y="1546917"/>
              <a:ext cx="4186010" cy="297745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noAutofit/>
            </a:bodyPr>
            <a:lstStyle/>
            <a:p>
              <a:pPr marL="0" indent="0" defTabSz="914400">
                <a:spcBef>
                  <a:spcPts val="0"/>
                </a:spcBef>
                <a:buNone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U.S. biofuel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p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roduction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c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apacity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 </a:t>
              </a:r>
              <a:r>
                <a:rPr lang="en-US" sz="1400" b="1" i="1" dirty="0">
                  <a:solidFill>
                    <a:srgbClr val="000000"/>
                  </a:solidFill>
                  <a:latin typeface="Arial"/>
                </a:rPr>
                <a:t>‘000 Mboed</a:t>
              </a:r>
              <a:r>
                <a:rPr lang="en-US" sz="1400" b="1" i="1" baseline="30000" dirty="0">
                  <a:solidFill>
                    <a:srgbClr val="000000"/>
                  </a:solidFill>
                  <a:latin typeface="Arial"/>
                </a:rPr>
                <a:t>2</a:t>
              </a:r>
              <a:endParaRPr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cxnSp>
          <p:nvCxnSpPr>
            <p:cNvPr id="11" name="btfpColumnHeaderBoxLine199672">
              <a:extLst>
                <a:ext uri="{FF2B5EF4-FFF2-40B4-BE49-F238E27FC236}">
                  <a16:creationId xmlns:a16="http://schemas.microsoft.com/office/drawing/2014/main" id="{2759C281-0824-802B-400B-C1D32F2ED62C}"/>
                </a:ext>
              </a:extLst>
            </p:cNvPr>
            <p:cNvCxnSpPr>
              <a:cxnSpLocks/>
            </p:cNvCxnSpPr>
            <p:nvPr/>
          </p:nvCxnSpPr>
          <p:spPr bwMode="gray">
            <a:xfrm flipV="1">
              <a:off x="4321176" y="1844661"/>
              <a:ext cx="4017606" cy="1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8400DFEE-7014-E0DA-1E31-FE81A58F46B5}"/>
              </a:ext>
            </a:extLst>
          </p:cNvPr>
          <p:cNvGraphicFramePr/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2747351591"/>
              </p:ext>
            </p:extLst>
          </p:nvPr>
        </p:nvGraphicFramePr>
        <p:xfrm>
          <a:off x="4383088" y="2428875"/>
          <a:ext cx="3843337" cy="3105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2"/>
          </a:graphicData>
        </a:graphic>
      </p:graphicFrame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15C19A31-C7A5-8D0E-3FF9-3DC0BBEAD0F5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 bwMode="gray">
          <a:xfrm>
            <a:off x="4813300" y="2951163"/>
            <a:ext cx="223838" cy="160338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E1E19EA-ECD5-4B25-B719-B62833E328A3}" type="datetime'''''''''''''0''''''''''''.''''''''1'''''''''''''''''''''">
              <a:rPr lang="en-US" altLang="en-US" sz="105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451" name="Text Placeholder 10">
            <a:extLst>
              <a:ext uri="{FF2B5EF4-FFF2-40B4-BE49-F238E27FC236}">
                <a16:creationId xmlns:a16="http://schemas.microsoft.com/office/drawing/2014/main" id="{C6B86931-2423-7837-EE3F-04178BEDD7E7}"/>
              </a:ext>
            </a:extLst>
          </p:cNvPr>
          <p:cNvSpPr txBox="1">
            <a:spLocks/>
          </p:cNvSpPr>
          <p:nvPr>
            <p:custDataLst>
              <p:tags r:id="rId5"/>
            </p:custDataLst>
          </p:nvPr>
        </p:nvSpPr>
        <p:spPr bwMode="gray">
          <a:xfrm>
            <a:off x="4813300" y="3121025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DA38E1E-B9CD-4694-9FBD-45AE3D336C69}" type="datetime'''''''''''''''''''''''0''''''''''''''.1'''''''''">
              <a:rPr lang="en-US" altLang="en-US" sz="105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452" name="Text Placeholder 10">
            <a:extLst>
              <a:ext uri="{FF2B5EF4-FFF2-40B4-BE49-F238E27FC236}">
                <a16:creationId xmlns:a16="http://schemas.microsoft.com/office/drawing/2014/main" id="{81BE1E4C-2331-4948-D552-3BC3E646B9FD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gray">
          <a:xfrm>
            <a:off x="4813300" y="4306888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52C2196-E443-416E-B075-E5B7EC005C16}" type="datetime'''''''''1''''.''''''''''1'''''''''''''''''''''''">
              <a:rPr lang="en-US" altLang="en-US" sz="105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1.1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7C09109F-083C-B896-E075-6528A7E20CBA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4768850" y="5495925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  <a:defRPr/>
            </a:pPr>
            <a:fld id="{17B2C47E-ABD5-40BE-ACA3-FC01DFB90FC0}" type="datetime'''''''2''''''''''0''''''''''''2''''''''''''''1'''''''''">
              <a:rPr lang="en-US" altLang="en-US" sz="1050" smtClean="0">
                <a:solidFill>
                  <a:srgbClr val="000000"/>
                </a:solidFill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t>2021</a:t>
            </a:fld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6" name="Text Placeholder 10">
            <a:extLst>
              <a:ext uri="{FF2B5EF4-FFF2-40B4-BE49-F238E27FC236}">
                <a16:creationId xmlns:a16="http://schemas.microsoft.com/office/drawing/2014/main" id="{AF7F97DC-1EB5-83E6-53C1-A5EE0CCE47D4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gray">
          <a:xfrm>
            <a:off x="5732462" y="2914650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050" dirty="0">
                <a:solidFill>
                  <a:schemeClr val="bg1"/>
                </a:solidFill>
              </a:rPr>
              <a:t>0.1</a:t>
            </a:r>
          </a:p>
        </p:txBody>
      </p:sp>
      <p:sp>
        <p:nvSpPr>
          <p:cNvPr id="457" name="Text Placeholder 10">
            <a:extLst>
              <a:ext uri="{FF2B5EF4-FFF2-40B4-BE49-F238E27FC236}">
                <a16:creationId xmlns:a16="http://schemas.microsoft.com/office/drawing/2014/main" id="{D50D361A-B68A-433A-A34C-82E833C13DA3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gray">
          <a:xfrm>
            <a:off x="5732463" y="3144838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27FB979-88A2-413D-967A-247BEEEB6A6F}" type="datetime'''''''''''''0''''''''''''''''''''''''''''''''''''.1'''''''">
              <a:rPr lang="en-US" altLang="en-US" sz="105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458" name="Text Placeholder 10">
            <a:extLst>
              <a:ext uri="{FF2B5EF4-FFF2-40B4-BE49-F238E27FC236}">
                <a16:creationId xmlns:a16="http://schemas.microsoft.com/office/drawing/2014/main" id="{C8FFBECF-0670-F436-A729-8D85B0D50F9D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gray">
          <a:xfrm>
            <a:off x="5732463" y="4319588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7C6BA49-8880-4940-8CB7-13230C029FAB}" type="datetime'''''''''''''''1''.''''''''''''''''''''''''''''''''1'''''''''">
              <a:rPr lang="en-US" altLang="en-US" sz="105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1.1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25" name="Text Placeholder 10">
            <a:extLst>
              <a:ext uri="{FF2B5EF4-FFF2-40B4-BE49-F238E27FC236}">
                <a16:creationId xmlns:a16="http://schemas.microsoft.com/office/drawing/2014/main" id="{C68BFDBC-4E89-894C-7F07-D3D9307D9C58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5688013" y="5495925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  <a:defRPr/>
            </a:pPr>
            <a:fld id="{D04D842A-59E6-4A46-BAD1-673EF211B079}" type="datetime'''''''''2''''''''0''''''''''''''''''''''2''''''''''2'''''''">
              <a:rPr lang="en-US" altLang="en-US" sz="1050" smtClean="0">
                <a:solidFill>
                  <a:srgbClr val="000000"/>
                </a:solidFill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t>2022</a:t>
            </a:fld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9" name="Text Placeholder 10">
            <a:extLst>
              <a:ext uri="{FF2B5EF4-FFF2-40B4-BE49-F238E27FC236}">
                <a16:creationId xmlns:a16="http://schemas.microsoft.com/office/drawing/2014/main" id="{676F0F60-0218-0D83-A0B3-6C952DF72C80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gray">
          <a:xfrm>
            <a:off x="6653213" y="2806700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96D6FB1-F6CB-4186-AF09-0D3F29B10047}" type="datetime'''''''''''''''''0''''''.''''''''''''''2'">
              <a:rPr lang="en-US" altLang="en-US" sz="105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0.2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460" name="Text Placeholder 10">
            <a:extLst>
              <a:ext uri="{FF2B5EF4-FFF2-40B4-BE49-F238E27FC236}">
                <a16:creationId xmlns:a16="http://schemas.microsoft.com/office/drawing/2014/main" id="{D2F75456-14FE-55FD-DF05-4E6DF77D1473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gray">
          <a:xfrm>
            <a:off x="6653213" y="3109913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8F3E5B-8B98-42DE-A9DF-513F481C6C25}" type="datetime'''''0''''''''''''.''''''''''''''''''''''''''''''''''''1'">
              <a:rPr lang="en-US" altLang="en-US" sz="105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461" name="Text Placeholder 10">
            <a:extLst>
              <a:ext uri="{FF2B5EF4-FFF2-40B4-BE49-F238E27FC236}">
                <a16:creationId xmlns:a16="http://schemas.microsoft.com/office/drawing/2014/main" id="{9D30506A-9220-6154-B7F8-DE9EB86EED82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gray">
          <a:xfrm>
            <a:off x="6653213" y="4300538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A489AD2-6E9B-40E5-B156-CAD6B335444B}" type="datetime'''''''''''1.''''2'''''''''''''''''''''''''''''''''">
              <a:rPr lang="en-US" altLang="en-US" sz="105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1.2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96596B72-3E59-2945-08D5-E65C6F45C415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6608763" y="5495925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  <a:defRPr/>
            </a:pPr>
            <a:fld id="{E22D6184-E670-4577-921D-041891A22FC7}" type="datetime'''''''''2''''''''''''''02''''''''3'''''''''">
              <a:rPr lang="en-US" altLang="en-US" sz="1050" smtClean="0">
                <a:solidFill>
                  <a:srgbClr val="000000"/>
                </a:solidFill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t>2023</a:t>
            </a:fld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62" name="Text Placeholder 10">
            <a:extLst>
              <a:ext uri="{FF2B5EF4-FFF2-40B4-BE49-F238E27FC236}">
                <a16:creationId xmlns:a16="http://schemas.microsoft.com/office/drawing/2014/main" id="{E9955B1E-3286-10D8-D76A-17FDCD138341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gray">
          <a:xfrm>
            <a:off x="7572375" y="2692400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096CDEC-5B3D-45BB-9078-20A78D3C6676}" type="datetime'''0''''''''''''''''''''''''''''''''''''''.''''3'''''">
              <a:rPr lang="en-US" altLang="en-US" sz="105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0.3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463" name="Text Placeholder 10">
            <a:extLst>
              <a:ext uri="{FF2B5EF4-FFF2-40B4-BE49-F238E27FC236}">
                <a16:creationId xmlns:a16="http://schemas.microsoft.com/office/drawing/2014/main" id="{58BAB439-886A-0D7E-BA15-CFD37F426DB8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gray">
          <a:xfrm>
            <a:off x="7572375" y="3073400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7F2D912-AED3-4479-BA06-42419EE5C0B8}" type="datetime'''''''''''0''''''''''.''''''''''''''1'''''''''''''''">
              <a:rPr lang="en-US" altLang="en-US" sz="105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464" name="Text Placeholder 10">
            <a:extLst>
              <a:ext uri="{FF2B5EF4-FFF2-40B4-BE49-F238E27FC236}">
                <a16:creationId xmlns:a16="http://schemas.microsoft.com/office/drawing/2014/main" id="{126F241B-23CB-F3BE-8E80-FD964354299E}"/>
              </a:ext>
            </a:extLst>
          </p:cNvPr>
          <p:cNvSpPr txBox="1">
            <a:spLocks/>
          </p:cNvSpPr>
          <p:nvPr>
            <p:custDataLst>
              <p:tags r:id="rId18"/>
            </p:custDataLst>
          </p:nvPr>
        </p:nvSpPr>
        <p:spPr bwMode="gray">
          <a:xfrm>
            <a:off x="7572375" y="4283075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3E7B889-CC31-446D-BCE1-4B313AAE6E8A}" type="datetime'''''''1''''''''''''''''''.''''''''2'">
              <a:rPr lang="en-US" altLang="en-US" sz="105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1.2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36" name="Text Placeholder 10">
            <a:extLst>
              <a:ext uri="{FF2B5EF4-FFF2-40B4-BE49-F238E27FC236}">
                <a16:creationId xmlns:a16="http://schemas.microsoft.com/office/drawing/2014/main" id="{99386980-231D-55E9-FAE7-271222BE9F09}"/>
              </a:ext>
            </a:extLst>
          </p:cNvPr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7527925" y="5495925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  <a:defRPr/>
            </a:pPr>
            <a:fld id="{F349100F-EAF7-4E9D-9CA0-7CFF3DA5EE6B}" type="datetime'''''2''''''''''''0''''''''''''''''''''''2''''4'''''''''''''">
              <a:rPr lang="en-US" altLang="en-US" sz="1050" smtClean="0">
                <a:solidFill>
                  <a:srgbClr val="000000"/>
                </a:solidFill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t>2024</a:t>
            </a:fld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1F2D5A82-6019-F8FA-67F8-C4A297128C1F}"/>
              </a:ext>
            </a:extLst>
          </p:cNvPr>
          <p:cNvSpPr txBox="1">
            <a:spLocks/>
          </p:cNvSpPr>
          <p:nvPr>
            <p:custDataLst>
              <p:tags r:id="rId20"/>
            </p:custDataLst>
          </p:nvPr>
        </p:nvSpPr>
        <p:spPr bwMode="gray">
          <a:xfrm>
            <a:off x="4813300" y="2790825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10443A9-7013-4204-8C00-84CB1C06DD22}" type="datetime'''''''''1''''''''''''''''''''''''''''''''.''3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1.3</a:t>
            </a:fld>
            <a:endParaRPr lang="en-US" sz="1050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898F49BA-4831-C757-74CA-F7E4EF691824}"/>
              </a:ext>
            </a:extLst>
          </p:cNvPr>
          <p:cNvSpPr txBox="1">
            <a:spLocks/>
          </p:cNvSpPr>
          <p:nvPr>
            <p:custDataLst>
              <p:tags r:id="rId21"/>
            </p:custDataLst>
          </p:nvPr>
        </p:nvSpPr>
        <p:spPr bwMode="gray">
          <a:xfrm>
            <a:off x="5732463" y="2700338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3114B5D-4D43-4877-9FDB-10D807D79D49}" type="datetime'''''''''1''''''.''4''''''''''''''''''''''''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1.4</a:t>
            </a:fld>
            <a:endParaRPr lang="en-US" sz="1050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54E8760-806D-0264-1402-469F427E81C2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gray">
          <a:xfrm>
            <a:off x="6653213" y="2519363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645A963-BE50-418D-BE84-750DB41DBFFD}" type="datetime'''''''''''''''''1''''''''''''''''.''5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1.5</a:t>
            </a:fld>
            <a:endParaRPr lang="en-US" sz="1050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2C7CBDC9-0A68-4F71-A78D-83675E60F18A}"/>
              </a:ext>
            </a:extLst>
          </p:cNvPr>
          <p:cNvSpPr txBox="1">
            <a:spLocks/>
          </p:cNvSpPr>
          <p:nvPr>
            <p:custDataLst>
              <p:tags r:id="rId23"/>
            </p:custDataLst>
          </p:nvPr>
        </p:nvSpPr>
        <p:spPr bwMode="gray">
          <a:xfrm>
            <a:off x="7572375" y="2325688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8BCA60A-B4C7-4082-813F-D387EEDA169A}" type="datetime'''''''''''''''1''.''''''6''''''''''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1.6</a:t>
            </a:fld>
            <a:endParaRPr lang="en-US" sz="1050" dirty="0"/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A9F5F2EA-EE15-0C2B-F2A5-AE1DC725AF26}"/>
              </a:ext>
            </a:extLst>
          </p:cNvPr>
          <p:cNvGraphicFramePr/>
          <p:nvPr>
            <p:custDataLst>
              <p:tags r:id="rId24"/>
            </p:custDataLst>
            <p:extLst>
              <p:ext uri="{D42A27DB-BD31-4B8C-83A1-F6EECF244321}">
                <p14:modId xmlns:p14="http://schemas.microsoft.com/office/powerpoint/2010/main" val="1488648078"/>
              </p:ext>
            </p:extLst>
          </p:nvPr>
        </p:nvGraphicFramePr>
        <p:xfrm>
          <a:off x="368300" y="2252663"/>
          <a:ext cx="3648075" cy="3435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3"/>
          </a:graphicData>
        </a:graphic>
      </p:graphicFrame>
      <p:cxnSp>
        <p:nvCxnSpPr>
          <p:cNvPr id="481" name="Straight Connector 480">
            <a:extLst>
              <a:ext uri="{FF2B5EF4-FFF2-40B4-BE49-F238E27FC236}">
                <a16:creationId xmlns:a16="http://schemas.microsoft.com/office/drawing/2014/main" id="{0BC1899F-E7C3-267E-6FA7-0583FFF20C4D}"/>
              </a:ext>
            </a:extLst>
          </p:cNvPr>
          <p:cNvCxnSpPr/>
          <p:nvPr>
            <p:custDataLst>
              <p:tags r:id="rId25"/>
            </p:custDataLst>
          </p:nvPr>
        </p:nvCxnSpPr>
        <p:spPr bwMode="auto">
          <a:xfrm flipV="1">
            <a:off x="885825" y="2286000"/>
            <a:ext cx="2611438" cy="558800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7" name="Text Placeholder 10">
            <a:extLst>
              <a:ext uri="{FF2B5EF4-FFF2-40B4-BE49-F238E27FC236}">
                <a16:creationId xmlns:a16="http://schemas.microsoft.com/office/drawing/2014/main" id="{6167738A-CA51-762D-0CF8-F18A4CDBD2AC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730250" y="5495925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  <a:defRPr/>
            </a:pPr>
            <a:fld id="{132CCA57-56CA-4F0A-B51D-97062905D468}" type="datetime'''''''2''''''''''''''''''''''''''''''''''02''''''''''1'">
              <a:rPr lang="en-US" altLang="en-US" sz="1050" smtClean="0">
                <a:solidFill>
                  <a:srgbClr val="000000"/>
                </a:solidFill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t>2021</a:t>
            </a:fld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0" name="Text Placeholder 10">
            <a:extLst>
              <a:ext uri="{FF2B5EF4-FFF2-40B4-BE49-F238E27FC236}">
                <a16:creationId xmlns:a16="http://schemas.microsoft.com/office/drawing/2014/main" id="{B08A6BA3-17E1-A47B-DC65-9D701071E6BC}"/>
              </a:ext>
            </a:extLst>
          </p:cNvPr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1600200" y="5495925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  <a:defRPr/>
            </a:pPr>
            <a:fld id="{AC18622E-C34E-4D07-8338-21DA0BDCC0AC}" type="datetime'''2''''''''''''''''''0''2''2'''''''''''''''''''''''''''''">
              <a:rPr lang="en-US" altLang="en-US" sz="1050" smtClean="0">
                <a:solidFill>
                  <a:srgbClr val="000000"/>
                </a:solidFill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t>2022</a:t>
            </a:fld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3" name="Text Placeholder 10">
            <a:extLst>
              <a:ext uri="{FF2B5EF4-FFF2-40B4-BE49-F238E27FC236}">
                <a16:creationId xmlns:a16="http://schemas.microsoft.com/office/drawing/2014/main" id="{327051B5-4002-5E38-1C00-1A3A47C932F3}"/>
              </a:ext>
            </a:extLst>
          </p:cNvPr>
          <p:cNvSpPr>
            <a:spLocks/>
          </p:cNvSpPr>
          <p:nvPr>
            <p:custDataLst>
              <p:tags r:id="rId28"/>
            </p:custDataLst>
          </p:nvPr>
        </p:nvSpPr>
        <p:spPr bwMode="auto">
          <a:xfrm>
            <a:off x="2471738" y="5495925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  <a:defRPr/>
            </a:pPr>
            <a:fld id="{C0148896-B1FD-4453-B8CA-FC45EF868629}" type="datetime'''''''''''''''''''''''''2''''''0''''''''23'''''''''''''''''">
              <a:rPr lang="en-US" altLang="en-US" sz="1050" smtClean="0">
                <a:solidFill>
                  <a:srgbClr val="000000"/>
                </a:solidFill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t>2023</a:t>
            </a:fld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6" name="Text Placeholder 10">
            <a:extLst>
              <a:ext uri="{FF2B5EF4-FFF2-40B4-BE49-F238E27FC236}">
                <a16:creationId xmlns:a16="http://schemas.microsoft.com/office/drawing/2014/main" id="{01F37879-9B5D-2C1C-55C9-DD30C7E736B6}"/>
              </a:ext>
            </a:extLst>
          </p:cNvPr>
          <p:cNvSpPr>
            <a:spLocks/>
          </p:cNvSpPr>
          <p:nvPr>
            <p:custDataLst>
              <p:tags r:id="rId29"/>
            </p:custDataLst>
          </p:nvPr>
        </p:nvSpPr>
        <p:spPr bwMode="auto">
          <a:xfrm>
            <a:off x="3341688" y="5495925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  <a:defRPr/>
            </a:pPr>
            <a:fld id="{D9C962C0-00E6-46D7-B199-D77C0BF53062}" type="datetime'2''''''''''''''''''''''0''''''''''''2''''4'''''''''">
              <a:rPr lang="en-US" altLang="en-US" sz="1050" smtClean="0">
                <a:solidFill>
                  <a:srgbClr val="000000"/>
                </a:solidFill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t>2024</a:t>
            </a:fld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79" name="Text Placeholder 10">
            <a:extLst>
              <a:ext uri="{FF2B5EF4-FFF2-40B4-BE49-F238E27FC236}">
                <a16:creationId xmlns:a16="http://schemas.microsoft.com/office/drawing/2014/main" id="{202C2EE3-F780-0DCD-8604-6E9BB886DC9F}"/>
              </a:ext>
            </a:extLst>
          </p:cNvPr>
          <p:cNvSpPr>
            <a:spLocks/>
          </p:cNvSpPr>
          <p:nvPr>
            <p:custDataLst>
              <p:tags r:id="rId30"/>
            </p:custDataLst>
          </p:nvPr>
        </p:nvSpPr>
        <p:spPr bwMode="auto">
          <a:xfrm>
            <a:off x="2054224" y="2452688"/>
            <a:ext cx="274638" cy="227013"/>
          </a:xfrm>
          <a:prstGeom prst="ellipse">
            <a:avLst/>
          </a:prstGeom>
          <a:solidFill>
            <a:schemeClr val="bg1"/>
          </a:solidFill>
          <a:ln w="9525" cmpd="sng" algn="ctr">
            <a:solidFill>
              <a:schemeClr val="tx1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50" dirty="0"/>
              <a:t>8%</a:t>
            </a:r>
            <a:endParaRPr lang="en-US" sz="1050" dirty="0"/>
          </a:p>
        </p:txBody>
      </p:sp>
      <p:sp>
        <p:nvSpPr>
          <p:cNvPr id="13" name="btfpNotesBox111697">
            <a:extLst>
              <a:ext uri="{FF2B5EF4-FFF2-40B4-BE49-F238E27FC236}">
                <a16:creationId xmlns:a16="http://schemas.microsoft.com/office/drawing/2014/main" id="{0DFB9505-536A-64E5-10CF-30267356F8BD}"/>
              </a:ext>
            </a:extLst>
          </p:cNvPr>
          <p:cNvSpPr txBox="1"/>
          <p:nvPr>
            <p:custDataLst>
              <p:tags r:id="rId31"/>
            </p:custDataLst>
          </p:nvPr>
        </p:nvSpPr>
        <p:spPr bwMode="gray">
          <a:xfrm>
            <a:off x="330200" y="5786849"/>
            <a:ext cx="9144000" cy="861774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lang="en-US" sz="800" dirty="0">
                <a:solidFill>
                  <a:srgbClr val="000000"/>
                </a:solidFill>
              </a:rPr>
              <a:t>Note: Total may not sum exactly due to rounding.</a:t>
            </a: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lang="en-US" sz="800" dirty="0">
                <a:solidFill>
                  <a:srgbClr val="000000"/>
                </a:solidFill>
              </a:rPr>
              <a:t>1) Market size was calculated using retail product prices of mixed fuels (without the consideration of percentage biofuels); pure biofuel market size to be lower than the suggested figures.</a:t>
            </a: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lang="en-US" sz="800" dirty="0">
                <a:solidFill>
                  <a:srgbClr val="000000"/>
                </a:solidFill>
              </a:rPr>
              <a:t>2) Million barrels of oil equivalent per day.</a:t>
            </a:r>
            <a:endParaRPr lang="en-US" sz="800" dirty="0">
              <a:solidFill>
                <a:srgbClr val="000000"/>
              </a:solidFill>
              <a:latin typeface="Arial"/>
            </a:endParaRP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lang="en-US" sz="800" dirty="0">
                <a:solidFill>
                  <a:srgbClr val="000000"/>
                </a:solidFill>
                <a:latin typeface="Arial"/>
              </a:rPr>
              <a:t>3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 Renewable/Other refers to renewable fuels (e.g., HVO, HEFA, etc.), excl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uding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fuel ethanol and biodiesel.	</a:t>
            </a: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EIA,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4"/>
              </a:rPr>
              <a:t>U.S. Fuel Ethanol Plant Production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EIA,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5"/>
              </a:rPr>
              <a:t>U.S. Biodiesel Plant Production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EIA,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6"/>
              </a:rPr>
              <a:t>U.S. Renewable Diesel Fuel and Other Biofuels Plant Production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46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</a:t>
            </a:r>
            <a:r>
              <a:rPr lang="en-US" sz="800" dirty="0">
                <a:latin typeface="Arial"/>
              </a:rPr>
              <a:t>Heonjae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47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48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49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E961DDC4-E443-B9A1-56D2-D8C17FC42893}"/>
              </a:ext>
            </a:extLst>
          </p:cNvPr>
          <p:cNvSpPr txBox="1"/>
          <p:nvPr/>
        </p:nvSpPr>
        <p:spPr bwMode="gray">
          <a:xfrm>
            <a:off x="8447643" y="1554480"/>
            <a:ext cx="3328986" cy="3089327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 anchor="t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  <a:buFont typeface="Arial"/>
              <a:buChar char="•"/>
            </a:pPr>
            <a:r>
              <a:rPr lang="en-US" sz="1050" b="1" dirty="0">
                <a:solidFill>
                  <a:srgbClr val="000000"/>
                </a:solidFill>
                <a:latin typeface="Arial"/>
                <a:cs typeface="Arial"/>
              </a:rPr>
              <a:t>Renewable/other: </a:t>
            </a:r>
            <a:r>
              <a:rPr lang="en-US" sz="1050" dirty="0">
                <a:latin typeface="Arial"/>
                <a:cs typeface="Arial"/>
              </a:rPr>
              <a:t>Production capacity shows a</a:t>
            </a:r>
            <a:r>
              <a:rPr lang="en-US" sz="1050" b="1" dirty="0">
                <a:latin typeface="Arial"/>
                <a:cs typeface="Arial"/>
              </a:rPr>
              <a:t> sharp increase (2020-24 CAGR: ~80%).</a:t>
            </a:r>
            <a:r>
              <a:rPr lang="en-US" sz="1050" dirty="0">
                <a:latin typeface="Arial"/>
                <a:cs typeface="Arial"/>
              </a:rPr>
              <a:t> A strong policy tailwind and positive demand outlook likely supported the growth (e.g., blenders tax credit).</a:t>
            </a:r>
            <a:endParaRPr lang="en-US" sz="1050" dirty="0">
              <a:solidFill>
                <a:srgbClr val="000000"/>
              </a:solidFill>
              <a:latin typeface="Arial"/>
              <a:cs typeface="Arial"/>
            </a:endParaRPr>
          </a:p>
          <a:p>
            <a:pPr>
              <a:spcBef>
                <a:spcPts val="600"/>
              </a:spcBef>
              <a:buFont typeface="Arial"/>
              <a:buChar char="•"/>
            </a:pPr>
            <a:r>
              <a:rPr lang="en-US" sz="1050" b="1" dirty="0">
                <a:solidFill>
                  <a:srgbClr val="000000"/>
                </a:solidFill>
                <a:latin typeface="Arial"/>
                <a:cs typeface="Arial"/>
              </a:rPr>
              <a:t>Biodiesel: </a:t>
            </a:r>
            <a:r>
              <a:rPr lang="en-US" sz="1050" dirty="0">
                <a:solidFill>
                  <a:srgbClr val="000000"/>
                </a:solidFill>
                <a:ea typeface="+mn-lt"/>
                <a:cs typeface="+mn-lt"/>
              </a:rPr>
              <a:t>Production capacity has </a:t>
            </a:r>
            <a:r>
              <a:rPr lang="en-US" sz="1050" b="1" dirty="0">
                <a:solidFill>
                  <a:srgbClr val="000000"/>
                </a:solidFill>
                <a:ea typeface="+mn-lt"/>
                <a:cs typeface="+mn-lt"/>
              </a:rPr>
              <a:t>decreased (2020-24 CAGR: -4.5%). </a:t>
            </a:r>
            <a:r>
              <a:rPr lang="en-US" sz="1050" dirty="0">
                <a:solidFill>
                  <a:srgbClr val="000000"/>
                </a:solidFill>
                <a:ea typeface="+mn-lt"/>
                <a:cs typeface="+mn-lt"/>
              </a:rPr>
              <a:t>Many biodiesel plants are being converted to produce advanced biofuels (SAF) or renewable diesel, which offer better policy incentives and economics.</a:t>
            </a:r>
            <a:endParaRPr lang="en-US" sz="1050" dirty="0">
              <a:cs typeface="Arial"/>
            </a:endParaRPr>
          </a:p>
          <a:p>
            <a:pPr>
              <a:spcBef>
                <a:spcPts val="600"/>
              </a:spcBef>
              <a:buFont typeface="Arial"/>
              <a:buChar char="•"/>
            </a:pPr>
            <a:r>
              <a:rPr lang="en-US" sz="1050" b="1" dirty="0">
                <a:solidFill>
                  <a:srgbClr val="000000"/>
                </a:solidFill>
                <a:ea typeface="+mn-lt"/>
                <a:cs typeface="+mn-lt"/>
              </a:rPr>
              <a:t>Ethanol: </a:t>
            </a:r>
            <a:r>
              <a:rPr lang="en-US" sz="1050" dirty="0">
                <a:solidFill>
                  <a:srgbClr val="000000"/>
                </a:solidFill>
                <a:ea typeface="+mn-lt"/>
                <a:cs typeface="+mn-lt"/>
              </a:rPr>
              <a:t>Production capacity has stayed relatively flat (2020-24 CAGR: 0.90%) but still accounts for the largest portion of the total biofuel market. </a:t>
            </a:r>
            <a:endParaRPr lang="en-US" sz="1050" dirty="0">
              <a:cs typeface="Arial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3EA7CCF9-8BC6-2420-3CF9-A12B3CAAFDEE}"/>
              </a:ext>
            </a:extLst>
          </p:cNvPr>
          <p:cNvSpPr/>
          <p:nvPr>
            <p:custDataLst>
              <p:tags r:id="rId32"/>
            </p:custDataLst>
          </p:nvPr>
        </p:nvSpPr>
        <p:spPr bwMode="auto">
          <a:xfrm>
            <a:off x="5327650" y="2011363"/>
            <a:ext cx="187325" cy="139700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7B386DAA-7747-6BB4-88FA-D640851EAB54}"/>
              </a:ext>
            </a:extLst>
          </p:cNvPr>
          <p:cNvSpPr/>
          <p:nvPr>
            <p:custDataLst>
              <p:tags r:id="rId33"/>
            </p:custDataLst>
          </p:nvPr>
        </p:nvSpPr>
        <p:spPr bwMode="auto">
          <a:xfrm>
            <a:off x="6757988" y="2011363"/>
            <a:ext cx="187325" cy="139700"/>
          </a:xfrm>
          <a:prstGeom prst="rect">
            <a:avLst/>
          </a:prstGeom>
          <a:solidFill>
            <a:schemeClr val="accent4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B4EF577A-66E1-A940-B7C2-0728D883D8FB}"/>
              </a:ext>
            </a:extLst>
          </p:cNvPr>
          <p:cNvSpPr/>
          <p:nvPr>
            <p:custDataLst>
              <p:tags r:id="rId34"/>
            </p:custDataLst>
          </p:nvPr>
        </p:nvSpPr>
        <p:spPr bwMode="auto">
          <a:xfrm>
            <a:off x="7642225" y="2011363"/>
            <a:ext cx="187325" cy="13970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E10EF684-323A-AD32-67B8-ED1F8B8C8F0A}"/>
              </a:ext>
            </a:extLst>
          </p:cNvPr>
          <p:cNvSpPr txBox="1">
            <a:spLocks/>
          </p:cNvSpPr>
          <p:nvPr>
            <p:custDataLst>
              <p:tags r:id="rId35"/>
            </p:custDataLst>
          </p:nvPr>
        </p:nvSpPr>
        <p:spPr bwMode="auto">
          <a:xfrm>
            <a:off x="5565775" y="2006600"/>
            <a:ext cx="109061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50A2A4A-98E5-499A-8DA5-52A28336A405}" type="datetime'R''en''''''''e''''''wa''''''bl''''''''e''''''''/Ot''''''''her'">
              <a:rPr lang="en-US" altLang="en-US" sz="1050" smtClean="0"/>
              <a:pPr/>
              <a:t>Renewable/Other</a:t>
            </a:fld>
            <a:r>
              <a:rPr lang="en-US" altLang="en-US" sz="1050" baseline="30000" dirty="0"/>
              <a:t>3</a:t>
            </a:r>
            <a:endParaRPr lang="en-US" sz="1050" baseline="30000" dirty="0"/>
          </a:p>
        </p:txBody>
      </p:sp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5BCF7906-2806-000C-3719-6E55297AE233}"/>
              </a:ext>
            </a:extLst>
          </p:cNvPr>
          <p:cNvSpPr txBox="1">
            <a:spLocks/>
          </p:cNvSpPr>
          <p:nvPr>
            <p:custDataLst>
              <p:tags r:id="rId36"/>
            </p:custDataLst>
          </p:nvPr>
        </p:nvSpPr>
        <p:spPr bwMode="auto">
          <a:xfrm>
            <a:off x="6996113" y="2006600"/>
            <a:ext cx="54451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6EC736A-38E8-43C7-876F-EE13B0624BE2}" type="datetime'''''''''''B''i''''''o''''''di''''''''''''e''''s''''''''el'''''">
              <a:rPr lang="en-US" altLang="en-US" sz="1050" smtClean="0"/>
              <a:pPr/>
              <a:t>Biodiesel</a:t>
            </a:fld>
            <a:endParaRPr lang="en-US" sz="1050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12A003AF-5546-CE57-00A5-671D95340ED2}"/>
              </a:ext>
            </a:extLst>
          </p:cNvPr>
          <p:cNvSpPr txBox="1">
            <a:spLocks/>
          </p:cNvSpPr>
          <p:nvPr>
            <p:custDataLst>
              <p:tags r:id="rId37"/>
            </p:custDataLst>
          </p:nvPr>
        </p:nvSpPr>
        <p:spPr bwMode="auto">
          <a:xfrm>
            <a:off x="7880350" y="2006600"/>
            <a:ext cx="45402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6D4CEFC-7CF6-4384-8C01-253AC8C062A2}" type="datetime'''Et''''''''''''''''''''ha''''''''''n''o''''''''''l'">
              <a:rPr lang="en-US" altLang="en-US" sz="1050" smtClean="0"/>
              <a:pPr/>
              <a:t>Ethanol</a:t>
            </a:fld>
            <a:endParaRPr lang="en-US" sz="1050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1B36A2E-773E-AA4C-0F4D-CEA7C3143B8C}"/>
              </a:ext>
            </a:extLst>
          </p:cNvPr>
          <p:cNvGrpSpPr/>
          <p:nvPr/>
        </p:nvGrpSpPr>
        <p:grpSpPr>
          <a:xfrm>
            <a:off x="330200" y="1556442"/>
            <a:ext cx="3949699" cy="288220"/>
            <a:chOff x="383915" y="1556442"/>
            <a:chExt cx="3949699" cy="288220"/>
          </a:xfrm>
        </p:grpSpPr>
        <p:sp>
          <p:nvSpPr>
            <p:cNvPr id="5" name="btfpColumnHeaderBoxText998433">
              <a:extLst>
                <a:ext uri="{FF2B5EF4-FFF2-40B4-BE49-F238E27FC236}">
                  <a16:creationId xmlns:a16="http://schemas.microsoft.com/office/drawing/2014/main" id="{017963A2-3B53-7304-981A-D60D6EC200A9}"/>
                </a:ext>
              </a:extLst>
            </p:cNvPr>
            <p:cNvSpPr txBox="1"/>
            <p:nvPr/>
          </p:nvSpPr>
          <p:spPr bwMode="gray">
            <a:xfrm>
              <a:off x="383915" y="1556442"/>
              <a:ext cx="3949699" cy="288219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spAutoFit/>
            </a:bodyPr>
            <a:lstStyle/>
            <a:p>
              <a:pPr marL="0" indent="0" defTabSz="914400">
                <a:spcBef>
                  <a:spcPts val="0"/>
                </a:spcBef>
                <a:buNone/>
                <a:defRPr/>
              </a:pP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U.S. retail biofuel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m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arket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s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ize</a:t>
              </a:r>
              <a:r>
                <a:rPr kumimoji="0" lang="en-US" sz="14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, </a:t>
              </a:r>
              <a:r>
                <a:rPr kumimoji="0" lang="en-US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$B</a:t>
              </a:r>
              <a:endParaRPr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cxnSp>
          <p:nvCxnSpPr>
            <p:cNvPr id="15" name="btfpColumnHeaderBoxLine199672">
              <a:extLst>
                <a:ext uri="{FF2B5EF4-FFF2-40B4-BE49-F238E27FC236}">
                  <a16:creationId xmlns:a16="http://schemas.microsoft.com/office/drawing/2014/main" id="{EDFC2783-4125-45ED-CF4A-FA6BEA02A2F5}"/>
                </a:ext>
              </a:extLst>
            </p:cNvPr>
            <p:cNvCxnSpPr>
              <a:cxnSpLocks/>
            </p:cNvCxnSpPr>
            <p:nvPr/>
          </p:nvCxnSpPr>
          <p:spPr bwMode="gray">
            <a:xfrm flipV="1">
              <a:off x="383915" y="1844661"/>
              <a:ext cx="3652369" cy="1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159314675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CDB572-D1C7-43A2-5E2C-457E28E58B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9250E36-6C8A-0C13-76B0-3D5C1F9A92FD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82531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9" imgW="484" imgH="486" progId="TCLayout.ActiveDocument.1">
                  <p:embed/>
                </p:oleObj>
              </mc:Choice>
              <mc:Fallback>
                <p:oleObj name="think-cell Slide" r:id="rId19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250E36-6C8A-0C13-76B0-3D5C1F9A92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1D1ED8C2-8A8F-D372-0631-70EB5EF913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199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U.S. is the largest producer and consumer of biofuels, followed by Brazil and the European Union</a:t>
            </a:r>
          </a:p>
        </p:txBody>
      </p:sp>
      <p:sp>
        <p:nvSpPr>
          <p:cNvPr id="3" name="btfpNotesBox111697">
            <a:extLst>
              <a:ext uri="{FF2B5EF4-FFF2-40B4-BE49-F238E27FC236}">
                <a16:creationId xmlns:a16="http://schemas.microsoft.com/office/drawing/2014/main" id="{308C14CF-9AF4-4BA4-A311-0BF0AC9F07F7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lvl="0" indent="0" defTabSz="914400">
              <a:spcBef>
                <a:spcPts val="0"/>
              </a:spcBef>
              <a:buNone/>
              <a:defRPr/>
            </a:pPr>
            <a:r>
              <a:rPr lang="en-US" sz="800" dirty="0">
                <a:solidFill>
                  <a:srgbClr val="000000"/>
                </a:solidFill>
              </a:rPr>
              <a:t>1) Million barrels of oil equivalent per day.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REN21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1"/>
              </a:rPr>
              <a:t>Renewables 2024 Global Status Report Collection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(2024).</a:t>
            </a: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Augusto Agazzi, </a:t>
            </a:r>
            <a:r>
              <a:rPr lang="en-001" sz="800" dirty="0">
                <a:solidFill>
                  <a:srgbClr val="000000"/>
                </a:solidFill>
                <a:latin typeface="Arial"/>
              </a:rPr>
              <a:t>Heonjae Lee,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22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23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4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413" name="TextBox 8">
            <a:extLst>
              <a:ext uri="{FF2B5EF4-FFF2-40B4-BE49-F238E27FC236}">
                <a16:creationId xmlns:a16="http://schemas.microsoft.com/office/drawing/2014/main" id="{12FE3D2E-412C-38F3-39F4-D10AFFD20509}"/>
              </a:ext>
            </a:extLst>
          </p:cNvPr>
          <p:cNvSpPr txBox="1"/>
          <p:nvPr/>
        </p:nvSpPr>
        <p:spPr bwMode="gray">
          <a:xfrm>
            <a:off x="8230154" y="1554480"/>
            <a:ext cx="3546475" cy="3113660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13716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 marL="173736" lvl="0">
              <a:spcBef>
                <a:spcPts val="600"/>
              </a:spcBef>
              <a:defRPr/>
            </a:pPr>
            <a:r>
              <a:rPr lang="en-US" sz="1050" b="1" dirty="0">
                <a:solidFill>
                  <a:srgbClr val="000000"/>
                </a:solidFill>
              </a:rPr>
              <a:t>U.S.:</a:t>
            </a:r>
            <a:r>
              <a:rPr lang="en-US" sz="1050" dirty="0">
                <a:solidFill>
                  <a:srgbClr val="000000"/>
                </a:solidFill>
              </a:rPr>
              <a:t> </a:t>
            </a:r>
            <a:r>
              <a:rPr lang="en-US" sz="1050" b="1" dirty="0">
                <a:solidFill>
                  <a:srgbClr val="000000"/>
                </a:solidFill>
              </a:rPr>
              <a:t>Largest</a:t>
            </a:r>
            <a:r>
              <a:rPr lang="en-US" sz="1050" dirty="0">
                <a:solidFill>
                  <a:srgbClr val="000000"/>
                </a:solidFill>
              </a:rPr>
              <a:t> </a:t>
            </a:r>
            <a:r>
              <a:rPr lang="en-US" sz="1050" b="1" dirty="0">
                <a:solidFill>
                  <a:srgbClr val="000000"/>
                </a:solidFill>
              </a:rPr>
              <a:t>producer</a:t>
            </a:r>
            <a:r>
              <a:rPr lang="en-US" sz="1050" dirty="0">
                <a:solidFill>
                  <a:srgbClr val="000000"/>
                </a:solidFill>
              </a:rPr>
              <a:t> and </a:t>
            </a:r>
            <a:r>
              <a:rPr lang="en-US" sz="1050" b="1" dirty="0">
                <a:solidFill>
                  <a:srgbClr val="000000"/>
                </a:solidFill>
              </a:rPr>
              <a:t>consumer of biofuels</a:t>
            </a:r>
            <a:r>
              <a:rPr lang="en-US" sz="1050" dirty="0">
                <a:solidFill>
                  <a:srgbClr val="000000"/>
                </a:solidFill>
              </a:rPr>
              <a:t>, with significant investments in ethanol and renewable diesel infrastructure.​</a:t>
            </a:r>
          </a:p>
          <a:p>
            <a:pPr marL="173736" lvl="0">
              <a:spcBef>
                <a:spcPts val="600"/>
              </a:spcBef>
              <a:defRPr/>
            </a:pPr>
            <a:r>
              <a:rPr lang="en-US" sz="1050" b="1" dirty="0">
                <a:solidFill>
                  <a:srgbClr val="000000"/>
                </a:solidFill>
              </a:rPr>
              <a:t>Brazil:</a:t>
            </a:r>
            <a:r>
              <a:rPr lang="en-US" sz="1050" dirty="0">
                <a:solidFill>
                  <a:srgbClr val="000000"/>
                </a:solidFill>
              </a:rPr>
              <a:t> Pioneer in ethanol use, with high blending ratios and a mature biofuel market.​</a:t>
            </a:r>
          </a:p>
          <a:p>
            <a:pPr marL="173736" lvl="0">
              <a:spcBef>
                <a:spcPts val="600"/>
              </a:spcBef>
              <a:defRPr/>
            </a:pPr>
            <a:r>
              <a:rPr lang="en-US" sz="1050" b="1" dirty="0">
                <a:solidFill>
                  <a:srgbClr val="000000"/>
                </a:solidFill>
              </a:rPr>
              <a:t>EU:</a:t>
            </a:r>
            <a:r>
              <a:rPr lang="en-US" sz="1050" dirty="0">
                <a:solidFill>
                  <a:srgbClr val="000000"/>
                </a:solidFill>
              </a:rPr>
              <a:t> Focused on biodiesel production and consumption, with strong sustainability criteria.​</a:t>
            </a:r>
          </a:p>
          <a:p>
            <a:pPr marL="173736" lvl="0">
              <a:spcBef>
                <a:spcPts val="600"/>
              </a:spcBef>
              <a:defRPr/>
            </a:pPr>
            <a:r>
              <a:rPr lang="en-US" sz="1050" b="1" dirty="0">
                <a:solidFill>
                  <a:srgbClr val="000000"/>
                </a:solidFill>
              </a:rPr>
              <a:t>Indonesia: </a:t>
            </a:r>
            <a:r>
              <a:rPr lang="en-US" sz="1050" dirty="0">
                <a:solidFill>
                  <a:srgbClr val="000000"/>
                </a:solidFill>
              </a:rPr>
              <a:t>Aggressively expanding biodiesel mandates, aiming for B40 (40% biodiesel blend).</a:t>
            </a:r>
          </a:p>
          <a:p>
            <a:pPr marL="173736" lvl="0">
              <a:spcBef>
                <a:spcPts val="600"/>
              </a:spcBef>
              <a:defRPr/>
            </a:pPr>
            <a:r>
              <a:rPr lang="en-US" sz="1050" b="1" dirty="0">
                <a:solidFill>
                  <a:srgbClr val="000000"/>
                </a:solidFill>
              </a:rPr>
              <a:t>India:</a:t>
            </a:r>
            <a:r>
              <a:rPr lang="en-US" sz="1050" dirty="0">
                <a:solidFill>
                  <a:srgbClr val="000000"/>
                </a:solidFill>
              </a:rPr>
              <a:t> Accelerating ethanol blending programs, targeting E20 (20% ethanol blend) by 2025.​</a:t>
            </a:r>
          </a:p>
          <a:p>
            <a:pPr marL="173736" lvl="0">
              <a:spcBef>
                <a:spcPts val="600"/>
              </a:spcBef>
              <a:defRPr/>
            </a:pPr>
            <a:r>
              <a:rPr lang="en-US" sz="1050" b="1" dirty="0">
                <a:solidFill>
                  <a:srgbClr val="000000"/>
                </a:solidFill>
              </a:rPr>
              <a:t>China: </a:t>
            </a:r>
            <a:r>
              <a:rPr lang="en-US" sz="1050" dirty="0">
                <a:solidFill>
                  <a:srgbClr val="000000"/>
                </a:solidFill>
              </a:rPr>
              <a:t>Exploring alternative markets for biodiesel due to recent EU tariffs, with a shift toward marine fuels and sustainable aviation fuel.​</a:t>
            </a:r>
          </a:p>
        </p:txBody>
      </p:sp>
      <p:grpSp>
        <p:nvGrpSpPr>
          <p:cNvPr id="9" name="btfpColumnHeaderBox851636">
            <a:extLst>
              <a:ext uri="{FF2B5EF4-FFF2-40B4-BE49-F238E27FC236}">
                <a16:creationId xmlns:a16="http://schemas.microsoft.com/office/drawing/2014/main" id="{C2D00DFB-C628-601C-E6EE-E4786EB386CC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330169" y="1554480"/>
            <a:ext cx="10789920" cy="290872"/>
            <a:chOff x="7228553" y="1474203"/>
            <a:chExt cx="6051337" cy="338244"/>
          </a:xfrm>
        </p:grpSpPr>
        <p:sp>
          <p:nvSpPr>
            <p:cNvPr id="10" name="btfpColumnHeaderBoxText851636">
              <a:extLst>
                <a:ext uri="{FF2B5EF4-FFF2-40B4-BE49-F238E27FC236}">
                  <a16:creationId xmlns:a16="http://schemas.microsoft.com/office/drawing/2014/main" id="{BCC23631-76FC-153F-8043-F6F68A5436F7}"/>
                </a:ext>
              </a:extLst>
            </p:cNvPr>
            <p:cNvSpPr txBox="1"/>
            <p:nvPr/>
          </p:nvSpPr>
          <p:spPr bwMode="gray">
            <a:xfrm>
              <a:off x="7228553" y="1474203"/>
              <a:ext cx="6051337" cy="335159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Biofuels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production and consumption by top 5 countries globally, </a:t>
              </a:r>
              <a:r>
                <a:rPr lang="en-US" sz="1400" b="1" i="1" dirty="0">
                  <a:solidFill>
                    <a:srgbClr val="000000"/>
                  </a:solidFill>
                  <a:latin typeface="Arial"/>
                </a:rPr>
                <a:t>Mboed</a:t>
              </a:r>
              <a:r>
                <a:rPr lang="en-US" sz="1400" b="1" i="1" baseline="30000" dirty="0">
                  <a:solidFill>
                    <a:srgbClr val="000000"/>
                  </a:solidFill>
                  <a:latin typeface="Arial"/>
                </a:rPr>
                <a:t>1</a:t>
              </a:r>
              <a:endParaRPr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cxnSp>
          <p:nvCxnSpPr>
            <p:cNvPr id="11" name="btfpColumnHeaderBoxLine851636">
              <a:extLst>
                <a:ext uri="{FF2B5EF4-FFF2-40B4-BE49-F238E27FC236}">
                  <a16:creationId xmlns:a16="http://schemas.microsoft.com/office/drawing/2014/main" id="{E331E117-84D8-84AB-8D99-F06EFC458CC7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7228568" y="1812447"/>
              <a:ext cx="4319361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69" name="Chart 68">
            <a:extLst>
              <a:ext uri="{FF2B5EF4-FFF2-40B4-BE49-F238E27FC236}">
                <a16:creationId xmlns:a16="http://schemas.microsoft.com/office/drawing/2014/main" id="{DF718ADA-4B2C-D995-AC23-9ED92E859C9D}"/>
              </a:ext>
            </a:extLst>
          </p:cNvPr>
          <p:cNvGraphicFramePr/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1799527564"/>
              </p:ext>
            </p:extLst>
          </p:nvPr>
        </p:nvGraphicFramePr>
        <p:xfrm>
          <a:off x="942975" y="2287588"/>
          <a:ext cx="3095625" cy="38846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677863" y="2784475"/>
            <a:ext cx="25876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55F22D71-51CB-43A5-AF60-3C09284C7423}" type="datetime'''U.''S''''''''''.'''''''''''''''''''''''''">
              <a:rPr lang="en-US" altLang="en-US" sz="1050" smtClean="0"/>
              <a:pPr/>
              <a:t>U.S.</a:t>
            </a:fld>
            <a:endParaRPr lang="en-US" sz="1050" dirty="0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601663" y="3467100"/>
            <a:ext cx="33496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1091F035-56CC-4B79-A327-F8D11FB876F9}" type="datetime'B''''r''''''''a''''''''z''''''i''''''''''''''''''l'''''">
              <a:rPr lang="en-US" altLang="en-US" sz="1050" smtClean="0"/>
              <a:pPr/>
              <a:t>Brazil</a:t>
            </a:fld>
            <a:endParaRPr lang="en-US" sz="1050" dirty="0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750888" y="4149725"/>
            <a:ext cx="1857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4A2FFD77-7323-4BE3-80C5-FBF1D99FA4F2}" type="datetime'''''''''''''''''''''''''''''''''''''''E''''''''''U'''">
              <a:rPr lang="en-US" altLang="en-US" sz="1050" smtClean="0"/>
              <a:pPr/>
              <a:t>EU</a:t>
            </a:fld>
            <a:endParaRPr lang="en-US" sz="1050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F6504144-CB4B-40CD-9594-9BEBDDBAF95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355600" y="4830763"/>
            <a:ext cx="58102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8EF51AEC-6095-4BCC-8721-96C05B800488}" type="datetime'''''''''''''''I''''n''''''do''''''n''e''s''''''i''''''''a'''''">
              <a:rPr lang="en-US" altLang="en-US" sz="1050" smtClean="0"/>
              <a:pPr/>
              <a:t>Indonesia</a:t>
            </a:fld>
            <a:endParaRPr lang="en-US" sz="1050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4F64401-ACA1-49F1-A832-CBB2C902FA56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646113" y="5513388"/>
            <a:ext cx="29051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B01DBEC2-41DE-4EA1-BF59-6A03FE946AEA}" type="datetime'''''''''''''''''''''I''''''''''''''''n''''d''''''''''''ia'">
              <a:rPr lang="en-US" altLang="en-US" sz="1050" smtClean="0"/>
              <a:pPr/>
              <a:t>India</a:t>
            </a:fld>
            <a:endParaRPr lang="en-US" sz="1050" dirty="0"/>
          </a:p>
        </p:txBody>
      </p:sp>
      <p:graphicFrame>
        <p:nvGraphicFramePr>
          <p:cNvPr id="89" name="Chart 88">
            <a:extLst>
              <a:ext uri="{FF2B5EF4-FFF2-40B4-BE49-F238E27FC236}">
                <a16:creationId xmlns:a16="http://schemas.microsoft.com/office/drawing/2014/main" id="{68F014E6-0722-18AC-2593-247A742A0B9B}"/>
              </a:ext>
            </a:extLst>
          </p:cNvPr>
          <p:cNvGraphicFramePr/>
          <p:nvPr>
            <p:custDataLst>
              <p:tags r:id="rId11"/>
            </p:custDataLst>
            <p:extLst>
              <p:ext uri="{D42A27DB-BD31-4B8C-83A1-F6EECF244321}">
                <p14:modId xmlns:p14="http://schemas.microsoft.com/office/powerpoint/2010/main" val="2215003430"/>
              </p:ext>
            </p:extLst>
          </p:nvPr>
        </p:nvGraphicFramePr>
        <p:xfrm>
          <a:off x="4783138" y="2287588"/>
          <a:ext cx="3289300" cy="38846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83" name="Text Placeholder 10">
            <a:extLst>
              <a:ext uri="{FF2B5EF4-FFF2-40B4-BE49-F238E27FC236}">
                <a16:creationId xmlns:a16="http://schemas.microsoft.com/office/drawing/2014/main" id="{267C777C-D50A-4F4E-900D-1C9F30C7D2FB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518025" y="2784475"/>
            <a:ext cx="25876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6EE3CDFD-BD61-4B35-A121-F11E79BF7A11}" type="datetime'''''''''''U''''''''''''''.''''''S''.'''''''''''''">
              <a:rPr lang="en-US" altLang="en-US" sz="1050" smtClean="0"/>
              <a:pPr/>
              <a:t>U.S.</a:t>
            </a:fld>
            <a:endParaRPr lang="en-US" sz="1050" dirty="0"/>
          </a:p>
        </p:txBody>
      </p:sp>
      <p:sp>
        <p:nvSpPr>
          <p:cNvPr id="84" name="Text Placeholder 10">
            <a:extLst>
              <a:ext uri="{FF2B5EF4-FFF2-40B4-BE49-F238E27FC236}">
                <a16:creationId xmlns:a16="http://schemas.microsoft.com/office/drawing/2014/main" id="{EC6223C9-5320-4F66-A4FA-84114B579344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4441825" y="3467100"/>
            <a:ext cx="33496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606DA8E6-BDAC-425A-914E-FF7034EDAF6C}" type="datetime'''B''''''''r''''''''''''''''a''''z''''''''il'''''''''">
              <a:rPr lang="en-US" altLang="en-US" sz="1050" smtClean="0"/>
              <a:pPr/>
              <a:t>Brazil</a:t>
            </a:fld>
            <a:endParaRPr lang="en-US" sz="1050" dirty="0"/>
          </a:p>
        </p:txBody>
      </p:sp>
      <p:sp>
        <p:nvSpPr>
          <p:cNvPr id="85" name="Text Placeholder 10">
            <a:extLst>
              <a:ext uri="{FF2B5EF4-FFF2-40B4-BE49-F238E27FC236}">
                <a16:creationId xmlns:a16="http://schemas.microsoft.com/office/drawing/2014/main" id="{7ED16D36-0AA7-4C24-BA9F-1EC5FCC1B86F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4591050" y="4149725"/>
            <a:ext cx="1857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992A2723-6912-463A-B923-23E7D20EA6F5}" type="datetime'''E''''''''''''''''''U'''''''''''''''''''''''''''">
              <a:rPr lang="en-US" altLang="en-US" sz="1050" smtClean="0"/>
              <a:pPr/>
              <a:t>EU</a:t>
            </a:fld>
            <a:endParaRPr lang="en-US" sz="1050" dirty="0"/>
          </a:p>
        </p:txBody>
      </p:sp>
      <p:sp>
        <p:nvSpPr>
          <p:cNvPr id="86" name="Text Placeholder 10">
            <a:extLst>
              <a:ext uri="{FF2B5EF4-FFF2-40B4-BE49-F238E27FC236}">
                <a16:creationId xmlns:a16="http://schemas.microsoft.com/office/drawing/2014/main" id="{20EC41A4-D946-418E-9DC4-D6D64498EA05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4486275" y="4830763"/>
            <a:ext cx="29051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25A081C0-2FCB-47F6-AAA1-078FD4C49F9A}" type="datetime'''''''''''''''''''''''''''''Ind''''''''''''''i''''''''''a'''">
              <a:rPr lang="en-US" altLang="en-US" sz="1050" smtClean="0"/>
              <a:pPr/>
              <a:t>India</a:t>
            </a:fld>
            <a:endParaRPr lang="en-US" sz="1050" dirty="0"/>
          </a:p>
        </p:txBody>
      </p:sp>
      <p:sp>
        <p:nvSpPr>
          <p:cNvPr id="87" name="Text Placeholder 10">
            <a:extLst>
              <a:ext uri="{FF2B5EF4-FFF2-40B4-BE49-F238E27FC236}">
                <a16:creationId xmlns:a16="http://schemas.microsoft.com/office/drawing/2014/main" id="{96728881-0050-4E7A-B912-A28F393A8736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4425950" y="5513388"/>
            <a:ext cx="350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0CB4D15E-7773-48FF-85CD-61BA5AE19476}" type="datetime'C''h''''i''''''''''''n''''''''''''a'''''''">
              <a:rPr lang="en-US" altLang="en-US" sz="1050" smtClean="0"/>
              <a:pPr/>
              <a:t>China</a:t>
            </a:fld>
            <a:endParaRPr lang="en-US" sz="1050" dirty="0"/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F66648FA-3730-4137-ADF2-72D7E55C4468}"/>
              </a:ext>
            </a:extLst>
          </p:cNvPr>
          <p:cNvSpPr txBox="1"/>
          <p:nvPr/>
        </p:nvSpPr>
        <p:spPr bwMode="gray">
          <a:xfrm>
            <a:off x="302777" y="1915540"/>
            <a:ext cx="1016872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400" b="1" dirty="0"/>
              <a:t>Production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D3C0F3E6-6BC4-4838-B605-54CA55964643}"/>
              </a:ext>
            </a:extLst>
          </p:cNvPr>
          <p:cNvSpPr txBox="1"/>
          <p:nvPr/>
        </p:nvSpPr>
        <p:spPr bwMode="gray">
          <a:xfrm>
            <a:off x="4245118" y="1899414"/>
            <a:ext cx="1225263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400" b="1" dirty="0"/>
              <a:t>Consumption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2424485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4F43D1-9767-7D8F-AAAB-C5F210782B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3E7EEDA-A55D-4B3E-6441-38952F6C44D3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343445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484" imgH="486" progId="TCLayout.ActiveDocument.1">
                  <p:embed/>
                </p:oleObj>
              </mc:Choice>
              <mc:Fallback>
                <p:oleObj name="think-cell Slide" r:id="rId7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3E7EEDA-A55D-4B3E-6441-38952F6C44D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195548CA-CB52-817B-8CD9-0F383610CF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199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U.S. and EU are expected to become net importers of biofuel feedstock through 2050</a:t>
            </a:r>
          </a:p>
        </p:txBody>
      </p:sp>
      <p:sp>
        <p:nvSpPr>
          <p:cNvPr id="3" name="btfpNotesBox111697">
            <a:extLst>
              <a:ext uri="{FF2B5EF4-FFF2-40B4-BE49-F238E27FC236}">
                <a16:creationId xmlns:a16="http://schemas.microsoft.com/office/drawing/2014/main" id="{FC18DA77-2A64-3323-4900-1877953E1323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UN, 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9"/>
              </a:rPr>
              <a:t>Trade Map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).</a:t>
            </a: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Augusto Agazzi, H</a:t>
            </a:r>
            <a:r>
              <a:rPr lang="en-001" sz="800" dirty="0">
                <a:solidFill>
                  <a:srgbClr val="000000"/>
                </a:solidFill>
                <a:latin typeface="Arial"/>
              </a:rPr>
              <a:t>eonjae Lee,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413" name="TextBox 8">
            <a:extLst>
              <a:ext uri="{FF2B5EF4-FFF2-40B4-BE49-F238E27FC236}">
                <a16:creationId xmlns:a16="http://schemas.microsoft.com/office/drawing/2014/main" id="{86716D44-BAAE-5AC0-E4F6-570EDBE121BF}"/>
              </a:ext>
            </a:extLst>
          </p:cNvPr>
          <p:cNvSpPr txBox="1"/>
          <p:nvPr/>
        </p:nvSpPr>
        <p:spPr bwMode="gray">
          <a:xfrm>
            <a:off x="8896269" y="1554480"/>
            <a:ext cx="2880360" cy="3446408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13716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 marL="173736" lvl="0">
              <a:spcBef>
                <a:spcPts val="600"/>
              </a:spcBef>
              <a:defRPr/>
            </a:pPr>
            <a:r>
              <a:rPr lang="en-US" sz="1050" dirty="0">
                <a:solidFill>
                  <a:srgbClr val="000000"/>
                </a:solidFill>
              </a:rPr>
              <a:t>The U.S. and EU are expected to become </a:t>
            </a:r>
            <a:r>
              <a:rPr lang="en-US" sz="1050" b="1" dirty="0">
                <a:solidFill>
                  <a:srgbClr val="000000"/>
                </a:solidFill>
              </a:rPr>
              <a:t>net importers</a:t>
            </a:r>
            <a:r>
              <a:rPr lang="en-US" sz="1050" dirty="0">
                <a:solidFill>
                  <a:srgbClr val="000000"/>
                </a:solidFill>
              </a:rPr>
              <a:t> of feedstocks and potentially finished products given increasingly high mandates in their policy.</a:t>
            </a:r>
          </a:p>
          <a:p>
            <a:pPr marL="173736">
              <a:spcBef>
                <a:spcPts val="600"/>
              </a:spcBef>
              <a:defRPr/>
            </a:pPr>
            <a:r>
              <a:rPr lang="en-US" sz="1050" dirty="0">
                <a:solidFill>
                  <a:srgbClr val="000000"/>
                </a:solidFill>
              </a:rPr>
              <a:t>Developing countries such as China, India, SEA, and Brazil will continue to become </a:t>
            </a:r>
            <a:r>
              <a:rPr lang="en-US" sz="1050" b="1" dirty="0">
                <a:solidFill>
                  <a:srgbClr val="000000"/>
                </a:solidFill>
              </a:rPr>
              <a:t>net exporters </a:t>
            </a:r>
            <a:r>
              <a:rPr lang="en-US" sz="1050" dirty="0">
                <a:solidFill>
                  <a:srgbClr val="000000"/>
                </a:solidFill>
              </a:rPr>
              <a:t>of raw feedstocks.</a:t>
            </a:r>
          </a:p>
          <a:p>
            <a:pPr marL="356616" lvl="1" indent="-173736">
              <a:defRPr/>
            </a:pPr>
            <a:r>
              <a:rPr lang="en-US" sz="850" dirty="0">
                <a:solidFill>
                  <a:srgbClr val="000000"/>
                </a:solidFill>
              </a:rPr>
              <a:t>However, increasing domestic consumption can hamper supply from exporting countries (e.g., Indonesia has an export cap of CPO to ensure domestic supply).</a:t>
            </a:r>
          </a:p>
          <a:p>
            <a:pPr marL="173736" lvl="0">
              <a:spcBef>
                <a:spcPts val="600"/>
              </a:spcBef>
              <a:defRPr/>
            </a:pPr>
            <a:r>
              <a:rPr lang="en-US" sz="1050" dirty="0">
                <a:solidFill>
                  <a:srgbClr val="000000"/>
                </a:solidFill>
              </a:rPr>
              <a:t>Africa has the </a:t>
            </a:r>
            <a:r>
              <a:rPr lang="en-US" sz="1050" b="1" dirty="0">
                <a:solidFill>
                  <a:srgbClr val="000000"/>
                </a:solidFill>
              </a:rPr>
              <a:t>potential to emerge as a feedstock supplier.</a:t>
            </a:r>
          </a:p>
          <a:p>
            <a:pPr marL="356616" lvl="1">
              <a:defRPr/>
            </a:pPr>
            <a:r>
              <a:rPr lang="en-US" sz="850" dirty="0">
                <a:solidFill>
                  <a:srgbClr val="000000"/>
                </a:solidFill>
              </a:rPr>
              <a:t>Northern Africa has an abundance of Gen 1 and Gen 2 crops (e.g., sugar crops, oilseed crops).</a:t>
            </a:r>
          </a:p>
        </p:txBody>
      </p:sp>
      <p:grpSp>
        <p:nvGrpSpPr>
          <p:cNvPr id="752" name="Group 751">
            <a:extLst>
              <a:ext uri="{FF2B5EF4-FFF2-40B4-BE49-F238E27FC236}">
                <a16:creationId xmlns:a16="http://schemas.microsoft.com/office/drawing/2014/main" id="{727EB441-D9EA-96DE-F855-AD7E163EBED3}"/>
              </a:ext>
            </a:extLst>
          </p:cNvPr>
          <p:cNvGrpSpPr/>
          <p:nvPr/>
        </p:nvGrpSpPr>
        <p:grpSpPr>
          <a:xfrm>
            <a:off x="412014" y="2239297"/>
            <a:ext cx="5701005" cy="3267075"/>
            <a:chOff x="433095" y="2190750"/>
            <a:chExt cx="5405730" cy="3267075"/>
          </a:xfrm>
        </p:grpSpPr>
        <p:sp>
          <p:nvSpPr>
            <p:cNvPr id="392" name="Freeform 403">
              <a:extLst>
                <a:ext uri="{FF2B5EF4-FFF2-40B4-BE49-F238E27FC236}">
                  <a16:creationId xmlns:a16="http://schemas.microsoft.com/office/drawing/2014/main" id="{342C45AF-642D-D94D-E95F-1745E6835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999" y="4504717"/>
              <a:ext cx="617739" cy="564289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93" name="Freeform 470">
              <a:extLst>
                <a:ext uri="{FF2B5EF4-FFF2-40B4-BE49-F238E27FC236}">
                  <a16:creationId xmlns:a16="http://schemas.microsoft.com/office/drawing/2014/main" id="{1B54F941-3F44-9C42-8EF7-FB3E00690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515" y="4303997"/>
              <a:ext cx="14462" cy="7575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94" name="Freeform 471">
              <a:extLst>
                <a:ext uri="{FF2B5EF4-FFF2-40B4-BE49-F238E27FC236}">
                  <a16:creationId xmlns:a16="http://schemas.microsoft.com/office/drawing/2014/main" id="{CFCAD2F4-DD31-6EF2-AC1C-637D8D04B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614" y="4307784"/>
              <a:ext cx="56815" cy="41659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95" name="Freeform 472">
              <a:extLst>
                <a:ext uri="{FF2B5EF4-FFF2-40B4-BE49-F238E27FC236}">
                  <a16:creationId xmlns:a16="http://schemas.microsoft.com/office/drawing/2014/main" id="{983AA744-5DF9-481F-61AB-34A4A468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229" y="4378479"/>
              <a:ext cx="63013" cy="441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96" name="Freeform 473">
              <a:extLst>
                <a:ext uri="{FF2B5EF4-FFF2-40B4-BE49-F238E27FC236}">
                  <a16:creationId xmlns:a16="http://schemas.microsoft.com/office/drawing/2014/main" id="{83D71C29-C6F4-A91D-3747-186B03878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134" y="4401201"/>
              <a:ext cx="26859" cy="40396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97" name="Freeform 474">
              <a:extLst>
                <a:ext uri="{FF2B5EF4-FFF2-40B4-BE49-F238E27FC236}">
                  <a16:creationId xmlns:a16="http://schemas.microsoft.com/office/drawing/2014/main" id="{91B31647-091A-2AAC-310A-E7E0A25DB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642" y="4475684"/>
              <a:ext cx="17561" cy="21460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98" name="Freeform 475">
              <a:extLst>
                <a:ext uri="{FF2B5EF4-FFF2-40B4-BE49-F238E27FC236}">
                  <a16:creationId xmlns:a16="http://schemas.microsoft.com/office/drawing/2014/main" id="{00275BFB-8676-E66D-520B-3626E6018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048" y="4441598"/>
              <a:ext cx="27891" cy="2272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99" name="Freeform 476">
              <a:extLst>
                <a:ext uri="{FF2B5EF4-FFF2-40B4-BE49-F238E27FC236}">
                  <a16:creationId xmlns:a16="http://schemas.microsoft.com/office/drawing/2014/main" id="{06C65D04-35C4-2FBE-8D7A-366E404AC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90" y="4426449"/>
              <a:ext cx="12396" cy="18937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00" name="Freeform 477">
              <a:extLst>
                <a:ext uri="{FF2B5EF4-FFF2-40B4-BE49-F238E27FC236}">
                  <a16:creationId xmlns:a16="http://schemas.microsoft.com/office/drawing/2014/main" id="{17418B5F-D500-4E0C-1F46-791E4C7D4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754" y="4686503"/>
              <a:ext cx="48551" cy="441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01" name="Freeform 478">
              <a:extLst>
                <a:ext uri="{FF2B5EF4-FFF2-40B4-BE49-F238E27FC236}">
                  <a16:creationId xmlns:a16="http://schemas.microsoft.com/office/drawing/2014/main" id="{5BE68EC5-6BCE-2CE8-A204-167CD56F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914" y="4968016"/>
              <a:ext cx="34090" cy="51758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02" name="Freeform 479">
              <a:extLst>
                <a:ext uri="{FF2B5EF4-FFF2-40B4-BE49-F238E27FC236}">
                  <a16:creationId xmlns:a16="http://schemas.microsoft.com/office/drawing/2014/main" id="{9CFBBED9-C03F-0319-49F2-B9E553E1A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211" y="5015987"/>
              <a:ext cx="78508" cy="112353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03" name="Freeform 480">
              <a:extLst>
                <a:ext uri="{FF2B5EF4-FFF2-40B4-BE49-F238E27FC236}">
                  <a16:creationId xmlns:a16="http://schemas.microsoft.com/office/drawing/2014/main" id="{0FF093DE-27EC-0C0D-5D94-C4B4703D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910" y="5098042"/>
              <a:ext cx="118796" cy="141388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04" name="Freeform 481">
              <a:extLst>
                <a:ext uri="{FF2B5EF4-FFF2-40B4-BE49-F238E27FC236}">
                  <a16:creationId xmlns:a16="http://schemas.microsoft.com/office/drawing/2014/main" id="{FCE3BAB3-E60C-DF5B-FD14-59F855D43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504" y="5239431"/>
              <a:ext cx="6198" cy="7575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05" name="Freeform 482">
              <a:extLst>
                <a:ext uri="{FF2B5EF4-FFF2-40B4-BE49-F238E27FC236}">
                  <a16:creationId xmlns:a16="http://schemas.microsoft.com/office/drawing/2014/main" id="{9D5736C9-01E2-1D81-77A2-0E030E16B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381" y="5101830"/>
              <a:ext cx="57850" cy="6690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06" name="Freeform 483">
              <a:extLst>
                <a:ext uri="{FF2B5EF4-FFF2-40B4-BE49-F238E27FC236}">
                  <a16:creationId xmlns:a16="http://schemas.microsoft.com/office/drawing/2014/main" id="{BFBCF7FB-9AA8-B541-0C6A-1893F4964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833" y="5082895"/>
              <a:ext cx="9297" cy="18937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07" name="Freeform 484">
              <a:extLst>
                <a:ext uri="{FF2B5EF4-FFF2-40B4-BE49-F238E27FC236}">
                  <a16:creationId xmlns:a16="http://schemas.microsoft.com/office/drawing/2014/main" id="{BC96E338-3F9A-48CD-93E3-CE400D977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885" y="5082895"/>
              <a:ext cx="6198" cy="7575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08" name="Freeform 610">
              <a:extLst>
                <a:ext uri="{FF2B5EF4-FFF2-40B4-BE49-F238E27FC236}">
                  <a16:creationId xmlns:a16="http://schemas.microsoft.com/office/drawing/2014/main" id="{2B1DF813-9E31-5D8F-C9CE-CC4A1F252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316" y="4338081"/>
              <a:ext cx="6198" cy="37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09" name="Freeform 612">
              <a:extLst>
                <a:ext uri="{FF2B5EF4-FFF2-40B4-BE49-F238E27FC236}">
                  <a16:creationId xmlns:a16="http://schemas.microsoft.com/office/drawing/2014/main" id="{A61C77F8-314C-5915-9A49-E62DB46FC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419" y="4990738"/>
              <a:ext cx="20660" cy="18937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10" name="Freeform 707">
              <a:extLst>
                <a:ext uri="{FF2B5EF4-FFF2-40B4-BE49-F238E27FC236}">
                  <a16:creationId xmlns:a16="http://schemas.microsoft.com/office/drawing/2014/main" id="{A00C81DA-BF50-6E22-5D42-7A70B1631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273" y="4330506"/>
              <a:ext cx="136357" cy="141388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11" name="Freeform 708">
              <a:extLst>
                <a:ext uri="{FF2B5EF4-FFF2-40B4-BE49-F238E27FC236}">
                  <a16:creationId xmlns:a16="http://schemas.microsoft.com/office/drawing/2014/main" id="{C715C316-03F2-BE32-8D3B-1A7B12FBF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531" y="4353231"/>
              <a:ext cx="154951" cy="151487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5" name="Freeform 406">
              <a:extLst>
                <a:ext uri="{FF2B5EF4-FFF2-40B4-BE49-F238E27FC236}">
                  <a16:creationId xmlns:a16="http://schemas.microsoft.com/office/drawing/2014/main" id="{5EBCEF8D-F48E-D64C-CF11-47609BD1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248" y="2476051"/>
              <a:ext cx="272714" cy="229757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6" name="Freeform 407">
              <a:extLst>
                <a:ext uri="{FF2B5EF4-FFF2-40B4-BE49-F238E27FC236}">
                  <a16:creationId xmlns:a16="http://schemas.microsoft.com/office/drawing/2014/main" id="{119B632A-7177-A0E6-6A25-CC0A64BF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595" y="2380110"/>
              <a:ext cx="97103" cy="59332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7" name="Freeform 408">
              <a:extLst>
                <a:ext uri="{FF2B5EF4-FFF2-40B4-BE49-F238E27FC236}">
                  <a16:creationId xmlns:a16="http://schemas.microsoft.com/office/drawing/2014/main" id="{5E18C3E6-EAE0-8EAF-68E2-4CE86996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087" y="2346025"/>
              <a:ext cx="90905" cy="59332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8" name="Freeform 409">
              <a:extLst>
                <a:ext uri="{FF2B5EF4-FFF2-40B4-BE49-F238E27FC236}">
                  <a16:creationId xmlns:a16="http://schemas.microsoft.com/office/drawing/2014/main" id="{75B93A01-76C0-8502-BB02-9B3E36703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228" y="2349812"/>
              <a:ext cx="45452" cy="18937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9" name="Freeform 410">
              <a:extLst>
                <a:ext uri="{FF2B5EF4-FFF2-40B4-BE49-F238E27FC236}">
                  <a16:creationId xmlns:a16="http://schemas.microsoft.com/office/drawing/2014/main" id="{301AD101-ED89-A276-7253-394CBE760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492" y="2298055"/>
              <a:ext cx="76442" cy="59332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0" name="Freeform 411">
              <a:extLst>
                <a:ext uri="{FF2B5EF4-FFF2-40B4-BE49-F238E27FC236}">
                  <a16:creationId xmlns:a16="http://schemas.microsoft.com/office/drawing/2014/main" id="{30736415-25F7-2D33-A2A3-9C3825E06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239" y="2531597"/>
              <a:ext cx="76442" cy="30297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1" name="Freeform 412">
              <a:extLst>
                <a:ext uri="{FF2B5EF4-FFF2-40B4-BE49-F238E27FC236}">
                  <a16:creationId xmlns:a16="http://schemas.microsoft.com/office/drawing/2014/main" id="{49365B45-B5EB-92C1-932A-D8A51A8DA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136" y="2590928"/>
              <a:ext cx="64047" cy="30297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2" name="Freeform 413">
              <a:extLst>
                <a:ext uri="{FF2B5EF4-FFF2-40B4-BE49-F238E27FC236}">
                  <a16:creationId xmlns:a16="http://schemas.microsoft.com/office/drawing/2014/main" id="{9E128704-2BE3-2DCF-E9D6-D1E141E8D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235" y="2577044"/>
              <a:ext cx="24792" cy="17674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3" name="Freeform 414">
              <a:extLst>
                <a:ext uri="{FF2B5EF4-FFF2-40B4-BE49-F238E27FC236}">
                  <a16:creationId xmlns:a16="http://schemas.microsoft.com/office/drawing/2014/main" id="{4CD7A3F2-DABC-87E0-C18D-867F94509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122" y="2524022"/>
              <a:ext cx="9297" cy="18937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4" name="Freeform 415">
              <a:extLst>
                <a:ext uri="{FF2B5EF4-FFF2-40B4-BE49-F238E27FC236}">
                  <a16:creationId xmlns:a16="http://schemas.microsoft.com/office/drawing/2014/main" id="{F9F26E22-71DC-AF27-E94F-D817CA688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122" y="2579567"/>
              <a:ext cx="12396" cy="18937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5" name="Freeform 416">
              <a:extLst>
                <a:ext uri="{FF2B5EF4-FFF2-40B4-BE49-F238E27FC236}">
                  <a16:creationId xmlns:a16="http://schemas.microsoft.com/office/drawing/2014/main" id="{CE81312E-2260-517C-9D05-542227E1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783" y="2510137"/>
              <a:ext cx="128093" cy="59332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6" name="Freeform 417">
              <a:extLst>
                <a:ext uri="{FF2B5EF4-FFF2-40B4-BE49-F238E27FC236}">
                  <a16:creationId xmlns:a16="http://schemas.microsoft.com/office/drawing/2014/main" id="{CBF338BF-4503-407D-3AEB-97667EDDA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126" y="2527810"/>
              <a:ext cx="23759" cy="30297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7" name="Freeform 418">
              <a:extLst>
                <a:ext uri="{FF2B5EF4-FFF2-40B4-BE49-F238E27FC236}">
                  <a16:creationId xmlns:a16="http://schemas.microsoft.com/office/drawing/2014/main" id="{CA957744-106E-17C2-D7BF-12258B11F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802" y="2728530"/>
              <a:ext cx="33056" cy="2272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8" name="Freeform 419">
              <a:extLst>
                <a:ext uri="{FF2B5EF4-FFF2-40B4-BE49-F238E27FC236}">
                  <a16:creationId xmlns:a16="http://schemas.microsoft.com/office/drawing/2014/main" id="{971333E6-E499-ABA3-CF1D-754AEF49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754" y="3054229"/>
              <a:ext cx="18593" cy="18937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9" name="Freeform 420">
              <a:extLst>
                <a:ext uri="{FF2B5EF4-FFF2-40B4-BE49-F238E27FC236}">
                  <a16:creationId xmlns:a16="http://schemas.microsoft.com/office/drawing/2014/main" id="{D949ED55-793C-DD16-994F-5CF0C72BB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881" y="3162794"/>
              <a:ext cx="15495" cy="10099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30" name="Freeform 421">
              <a:extLst>
                <a:ext uri="{FF2B5EF4-FFF2-40B4-BE49-F238E27FC236}">
                  <a16:creationId xmlns:a16="http://schemas.microsoft.com/office/drawing/2014/main" id="{4A2C0FBA-C49D-F592-DFA6-266E8E08D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595" y="3273884"/>
              <a:ext cx="15495" cy="17674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31" name="Freeform 422">
              <a:extLst>
                <a:ext uri="{FF2B5EF4-FFF2-40B4-BE49-F238E27FC236}">
                  <a16:creationId xmlns:a16="http://schemas.microsoft.com/office/drawing/2014/main" id="{041CE61B-7DA5-FD66-E41A-2F5688107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298" y="3302919"/>
              <a:ext cx="6198" cy="3787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32" name="Freeform 423">
              <a:extLst>
                <a:ext uri="{FF2B5EF4-FFF2-40B4-BE49-F238E27FC236}">
                  <a16:creationId xmlns:a16="http://schemas.microsoft.com/office/drawing/2014/main" id="{6A6BDB9C-28AE-D9BB-3413-AC3C1F0FF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945" y="3362252"/>
              <a:ext cx="9297" cy="3787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33" name="Freeform 424">
              <a:extLst>
                <a:ext uri="{FF2B5EF4-FFF2-40B4-BE49-F238E27FC236}">
                  <a16:creationId xmlns:a16="http://schemas.microsoft.com/office/drawing/2014/main" id="{32B6342B-18EE-EAAF-B920-68BFE4D13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89" y="3381188"/>
              <a:ext cx="21693" cy="15149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34" name="Freeform 425">
              <a:extLst>
                <a:ext uri="{FF2B5EF4-FFF2-40B4-BE49-F238E27FC236}">
                  <a16:creationId xmlns:a16="http://schemas.microsoft.com/office/drawing/2014/main" id="{CC146544-3545-DE1D-3891-9DCE73647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031" y="3396336"/>
              <a:ext cx="17561" cy="13887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35" name="Freeform 426">
              <a:extLst>
                <a:ext uri="{FF2B5EF4-FFF2-40B4-BE49-F238E27FC236}">
                  <a16:creationId xmlns:a16="http://schemas.microsoft.com/office/drawing/2014/main" id="{07CBB6B1-0A5E-341D-4055-E2CACBB2C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536" y="3407697"/>
              <a:ext cx="15495" cy="17674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36" name="Freeform 427">
              <a:extLst>
                <a:ext uri="{FF2B5EF4-FFF2-40B4-BE49-F238E27FC236}">
                  <a16:creationId xmlns:a16="http://schemas.microsoft.com/office/drawing/2014/main" id="{33E16D91-A6DA-A15D-FEA6-304A0E237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436" y="3432945"/>
              <a:ext cx="3099" cy="37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37" name="Freeform 428">
              <a:extLst>
                <a:ext uri="{FF2B5EF4-FFF2-40B4-BE49-F238E27FC236}">
                  <a16:creationId xmlns:a16="http://schemas.microsoft.com/office/drawing/2014/main" id="{6055641F-5280-B3C1-CB5B-F1635B195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941" y="3417797"/>
              <a:ext cx="15495" cy="15149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38" name="Freeform 429">
              <a:extLst>
                <a:ext uri="{FF2B5EF4-FFF2-40B4-BE49-F238E27FC236}">
                  <a16:creationId xmlns:a16="http://schemas.microsoft.com/office/drawing/2014/main" id="{5FEEEE29-DA44-83C1-FDDA-E4E3C085C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376" y="3555397"/>
              <a:ext cx="6198" cy="1136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8CBCC9C7-94A1-10BA-A2E7-618C1247C9EA}"/>
                </a:ext>
              </a:extLst>
            </p:cNvPr>
            <p:cNvGrpSpPr/>
            <p:nvPr/>
          </p:nvGrpSpPr>
          <p:grpSpPr>
            <a:xfrm>
              <a:off x="4930813" y="3396336"/>
              <a:ext cx="226228" cy="262578"/>
              <a:chOff x="5961121" y="2686387"/>
              <a:chExt cx="288233" cy="273757"/>
            </a:xfrm>
            <a:solidFill>
              <a:schemeClr val="tx1">
                <a:lumMod val="20000"/>
                <a:lumOff val="80000"/>
              </a:schemeClr>
            </a:solidFill>
          </p:grpSpPr>
          <p:sp>
            <p:nvSpPr>
              <p:cNvPr id="390" name="Freeform 891">
                <a:extLst>
                  <a:ext uri="{FF2B5EF4-FFF2-40B4-BE49-F238E27FC236}">
                    <a16:creationId xmlns:a16="http://schemas.microsoft.com/office/drawing/2014/main" id="{9BB95A61-6624-D84F-763A-057DD409F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91" name="Freeform 892">
                <a:extLst>
                  <a:ext uri="{FF2B5EF4-FFF2-40B4-BE49-F238E27FC236}">
                    <a16:creationId xmlns:a16="http://schemas.microsoft.com/office/drawing/2014/main" id="{8129BB9E-39E1-F2A5-F334-60C6C6B24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40" name="Freeform 432">
              <a:extLst>
                <a:ext uri="{FF2B5EF4-FFF2-40B4-BE49-F238E27FC236}">
                  <a16:creationId xmlns:a16="http://schemas.microsoft.com/office/drawing/2014/main" id="{24A42615-0AB6-7C4B-5793-0E6F15B87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627" y="3637453"/>
              <a:ext cx="6198" cy="10099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41" name="Freeform 433">
              <a:extLst>
                <a:ext uri="{FF2B5EF4-FFF2-40B4-BE49-F238E27FC236}">
                  <a16:creationId xmlns:a16="http://schemas.microsoft.com/office/drawing/2014/main" id="{4AC34794-E2BE-9879-A845-6BC605437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471" y="3637453"/>
              <a:ext cx="39254" cy="36609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42" name="Freeform 434">
              <a:extLst>
                <a:ext uri="{FF2B5EF4-FFF2-40B4-BE49-F238E27FC236}">
                  <a16:creationId xmlns:a16="http://schemas.microsoft.com/office/drawing/2014/main" id="{0B859E23-F32C-D8A8-939A-639AF9ADA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217" y="3651340"/>
              <a:ext cx="33056" cy="59332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43" name="Freeform 435">
              <a:extLst>
                <a:ext uri="{FF2B5EF4-FFF2-40B4-BE49-F238E27FC236}">
                  <a16:creationId xmlns:a16="http://schemas.microsoft.com/office/drawing/2014/main" id="{E049D9D9-B7C9-9EA6-B6F0-3F60B5906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161" y="3796517"/>
              <a:ext cx="11363" cy="11361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44" name="Freeform 436">
              <a:extLst>
                <a:ext uri="{FF2B5EF4-FFF2-40B4-BE49-F238E27FC236}">
                  <a16:creationId xmlns:a16="http://schemas.microsoft.com/office/drawing/2014/main" id="{EE7C0FDB-FAE4-5389-121C-26AABE3B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019" y="3759906"/>
              <a:ext cx="6198" cy="63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45" name="Freeform 437">
              <a:extLst>
                <a:ext uri="{FF2B5EF4-FFF2-40B4-BE49-F238E27FC236}">
                  <a16:creationId xmlns:a16="http://schemas.microsoft.com/office/drawing/2014/main" id="{62A3E406-1F11-663E-269C-360842FBF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412" y="3836912"/>
              <a:ext cx="6198" cy="378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46" name="Freeform 438">
              <a:extLst>
                <a:ext uri="{FF2B5EF4-FFF2-40B4-BE49-F238E27FC236}">
                  <a16:creationId xmlns:a16="http://schemas.microsoft.com/office/drawing/2014/main" id="{A5F9B121-A884-19C1-7FBD-499E63732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564" y="3823026"/>
              <a:ext cx="36155" cy="61857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47" name="Freeform 439">
              <a:extLst>
                <a:ext uri="{FF2B5EF4-FFF2-40B4-BE49-F238E27FC236}">
                  <a16:creationId xmlns:a16="http://schemas.microsoft.com/office/drawing/2014/main" id="{9C9270D1-FDE8-26CF-2A61-94734E94F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853" y="3926542"/>
              <a:ext cx="42353" cy="36609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48" name="Freeform 440">
              <a:extLst>
                <a:ext uri="{FF2B5EF4-FFF2-40B4-BE49-F238E27FC236}">
                  <a16:creationId xmlns:a16="http://schemas.microsoft.com/office/drawing/2014/main" id="{4E5DBDC9-937C-94D8-5F80-FB97880E5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366" y="3951790"/>
              <a:ext cx="60947" cy="104778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49" name="Freeform 441">
              <a:extLst>
                <a:ext uri="{FF2B5EF4-FFF2-40B4-BE49-F238E27FC236}">
                  <a16:creationId xmlns:a16="http://schemas.microsoft.com/office/drawing/2014/main" id="{8A8DBD57-6ED7-18C6-FAB9-B2061E39E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016" y="4041419"/>
              <a:ext cx="18593" cy="29036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0" name="Freeform 442">
              <a:extLst>
                <a:ext uri="{FF2B5EF4-FFF2-40B4-BE49-F238E27FC236}">
                  <a16:creationId xmlns:a16="http://schemas.microsoft.com/office/drawing/2014/main" id="{05833B08-FDF5-D8A9-10C2-7D8CECE82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412" y="4066667"/>
              <a:ext cx="29957" cy="4923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1" name="Freeform 443">
              <a:extLst>
                <a:ext uri="{FF2B5EF4-FFF2-40B4-BE49-F238E27FC236}">
                  <a16:creationId xmlns:a16="http://schemas.microsoft.com/office/drawing/2014/main" id="{46ABA88B-909A-DCE5-1DC6-6927A847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662" y="4045207"/>
              <a:ext cx="18593" cy="29036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2" name="Freeform 444">
              <a:extLst>
                <a:ext uri="{FF2B5EF4-FFF2-40B4-BE49-F238E27FC236}">
                  <a16:creationId xmlns:a16="http://schemas.microsoft.com/office/drawing/2014/main" id="{5E8EC468-1F6F-4FA4-80C8-CC78EA57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356" y="4074242"/>
              <a:ext cx="26859" cy="37872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3" name="Freeform 445">
              <a:extLst>
                <a:ext uri="{FF2B5EF4-FFF2-40B4-BE49-F238E27FC236}">
                  <a16:creationId xmlns:a16="http://schemas.microsoft.com/office/drawing/2014/main" id="{402AA345-F3F1-7573-DB33-A5F6C9942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554" y="4096965"/>
              <a:ext cx="20660" cy="40396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4" name="Freeform 446">
              <a:extLst>
                <a:ext uri="{FF2B5EF4-FFF2-40B4-BE49-F238E27FC236}">
                  <a16:creationId xmlns:a16="http://schemas.microsoft.com/office/drawing/2014/main" id="{232DF835-CCC9-AB9B-C3E7-7849F9498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114" y="4093178"/>
              <a:ext cx="12396" cy="29036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5" name="Freeform 447">
              <a:extLst>
                <a:ext uri="{FF2B5EF4-FFF2-40B4-BE49-F238E27FC236}">
                  <a16:creationId xmlns:a16="http://schemas.microsoft.com/office/drawing/2014/main" id="{81D84366-AB06-7677-FE08-9266BD383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313" y="4112114"/>
              <a:ext cx="18593" cy="13887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6" name="Freeform 448">
              <a:extLst>
                <a:ext uri="{FF2B5EF4-FFF2-40B4-BE49-F238E27FC236}">
                  <a16:creationId xmlns:a16="http://schemas.microsoft.com/office/drawing/2014/main" id="{E935932C-A3DF-A48F-7A25-D4BBF400D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313" y="4122214"/>
              <a:ext cx="42353" cy="78269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7" name="Freeform 449">
              <a:extLst>
                <a:ext uri="{FF2B5EF4-FFF2-40B4-BE49-F238E27FC236}">
                  <a16:creationId xmlns:a16="http://schemas.microsoft.com/office/drawing/2014/main" id="{2CB8ADDB-4851-EDFE-3928-9F082E9DF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455" y="4137362"/>
              <a:ext cx="36155" cy="37872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8" name="Freeform 450">
              <a:extLst>
                <a:ext uri="{FF2B5EF4-FFF2-40B4-BE49-F238E27FC236}">
                  <a16:creationId xmlns:a16="http://schemas.microsoft.com/office/drawing/2014/main" id="{496E3C90-9CE7-7582-17AF-E6DE06CA2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111" y="4100752"/>
              <a:ext cx="36155" cy="441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9" name="Freeform 451">
              <a:extLst>
                <a:ext uri="{FF2B5EF4-FFF2-40B4-BE49-F238E27FC236}">
                  <a16:creationId xmlns:a16="http://schemas.microsoft.com/office/drawing/2014/main" id="{FE7F1565-E52F-9E78-481B-5FD8C2DD4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11" y="4045207"/>
              <a:ext cx="6198" cy="3787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0" name="Freeform 452">
              <a:extLst>
                <a:ext uri="{FF2B5EF4-FFF2-40B4-BE49-F238E27FC236}">
                  <a16:creationId xmlns:a16="http://schemas.microsoft.com/office/drawing/2014/main" id="{CFE18DC1-3CC4-40C9-DDD7-CE49D1A4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482" y="4196694"/>
              <a:ext cx="169413" cy="215870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1" name="Freeform 453">
              <a:extLst>
                <a:ext uri="{FF2B5EF4-FFF2-40B4-BE49-F238E27FC236}">
                  <a16:creationId xmlns:a16="http://schemas.microsoft.com/office/drawing/2014/main" id="{F5A47B33-F729-02F5-9593-0D5F70A57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439" y="4274964"/>
              <a:ext cx="15495" cy="18937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2" name="Freeform 454">
              <a:extLst>
                <a:ext uri="{FF2B5EF4-FFF2-40B4-BE49-F238E27FC236}">
                  <a16:creationId xmlns:a16="http://schemas.microsoft.com/office/drawing/2014/main" id="{13E62C3D-72E2-CD2F-1426-5A8251649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133" y="4319148"/>
              <a:ext cx="14462" cy="18937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3" name="Freeform 455">
              <a:extLst>
                <a:ext uri="{FF2B5EF4-FFF2-40B4-BE49-F238E27FC236}">
                  <a16:creationId xmlns:a16="http://schemas.microsoft.com/office/drawing/2014/main" id="{D8957959-C094-03BA-10CF-228C04DEA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401" y="4330508"/>
              <a:ext cx="21693" cy="26510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4" name="Freeform 456">
              <a:extLst>
                <a:ext uri="{FF2B5EF4-FFF2-40B4-BE49-F238E27FC236}">
                  <a16:creationId xmlns:a16="http://schemas.microsoft.com/office/drawing/2014/main" id="{AB58F88D-6D96-1C34-AEF0-1D66A17BD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490" y="4349445"/>
              <a:ext cx="11363" cy="13887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5" name="Freeform 457">
              <a:extLst>
                <a:ext uri="{FF2B5EF4-FFF2-40B4-BE49-F238E27FC236}">
                  <a16:creationId xmlns:a16="http://schemas.microsoft.com/office/drawing/2014/main" id="{136D7BF6-CD44-A479-CA3A-963534B08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500" y="4412563"/>
              <a:ext cx="139457" cy="55545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6" name="Freeform 458">
              <a:extLst>
                <a:ext uri="{FF2B5EF4-FFF2-40B4-BE49-F238E27FC236}">
                  <a16:creationId xmlns:a16="http://schemas.microsoft.com/office/drawing/2014/main" id="{4AB37EC6-18ED-F77F-050E-46F1781CE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800" y="4426449"/>
              <a:ext cx="23759" cy="11361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7" name="Freeform 459">
              <a:extLst>
                <a:ext uri="{FF2B5EF4-FFF2-40B4-BE49-F238E27FC236}">
                  <a16:creationId xmlns:a16="http://schemas.microsoft.com/office/drawing/2014/main" id="{C0A76BAC-AD7C-DCBF-F52E-1C3839168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856" y="4452960"/>
              <a:ext cx="18593" cy="15149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8" name="Freeform 460">
              <a:extLst>
                <a:ext uri="{FF2B5EF4-FFF2-40B4-BE49-F238E27FC236}">
                  <a16:creationId xmlns:a16="http://schemas.microsoft.com/office/drawing/2014/main" id="{87F81756-23F0-6FD3-9E26-439C6A479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451" y="4456747"/>
              <a:ext cx="14462" cy="11361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9" name="Freeform 461">
              <a:extLst>
                <a:ext uri="{FF2B5EF4-FFF2-40B4-BE49-F238E27FC236}">
                  <a16:creationId xmlns:a16="http://schemas.microsoft.com/office/drawing/2014/main" id="{5C522E1E-DECC-B358-2D1A-4BD6EFCF5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813" y="4456747"/>
              <a:ext cx="21693" cy="15149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0" name="Freeform 462">
              <a:extLst>
                <a:ext uri="{FF2B5EF4-FFF2-40B4-BE49-F238E27FC236}">
                  <a16:creationId xmlns:a16="http://schemas.microsoft.com/office/drawing/2014/main" id="{7CB962B8-BA7F-CB93-5E8B-5A903BD70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309" y="4452960"/>
              <a:ext cx="24792" cy="18937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1" name="Freeform 463">
              <a:extLst>
                <a:ext uri="{FF2B5EF4-FFF2-40B4-BE49-F238E27FC236}">
                  <a16:creationId xmlns:a16="http://schemas.microsoft.com/office/drawing/2014/main" id="{42E8B124-EEB3-86FD-6FC9-88EF8E616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366" y="4456747"/>
              <a:ext cx="37188" cy="15149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2" name="Freeform 464">
              <a:extLst>
                <a:ext uri="{FF2B5EF4-FFF2-40B4-BE49-F238E27FC236}">
                  <a16:creationId xmlns:a16="http://schemas.microsoft.com/office/drawing/2014/main" id="{C74F8B5E-5CE7-98AD-E2D8-448530D7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002" y="4478208"/>
              <a:ext cx="33056" cy="2272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3" name="Freeform 465">
              <a:extLst>
                <a:ext uri="{FF2B5EF4-FFF2-40B4-BE49-F238E27FC236}">
                  <a16:creationId xmlns:a16="http://schemas.microsoft.com/office/drawing/2014/main" id="{9737DE42-D682-2766-FF2E-97B88AEA0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368" y="4359543"/>
              <a:ext cx="18593" cy="15149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4" name="Freeform 466">
              <a:extLst>
                <a:ext uri="{FF2B5EF4-FFF2-40B4-BE49-F238E27FC236}">
                  <a16:creationId xmlns:a16="http://schemas.microsoft.com/office/drawing/2014/main" id="{1E17B679-8C7E-E24D-1950-4B7BFFF61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59" y="4357019"/>
              <a:ext cx="45452" cy="17674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5" name="Freeform 467">
              <a:extLst>
                <a:ext uri="{FF2B5EF4-FFF2-40B4-BE49-F238E27FC236}">
                  <a16:creationId xmlns:a16="http://schemas.microsoft.com/office/drawing/2014/main" id="{58EC4414-4190-1FAB-27D3-B563C1C5F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903" y="4271175"/>
              <a:ext cx="97103" cy="133813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6" name="Freeform 468">
              <a:extLst>
                <a:ext uri="{FF2B5EF4-FFF2-40B4-BE49-F238E27FC236}">
                  <a16:creationId xmlns:a16="http://schemas.microsoft.com/office/drawing/2014/main" id="{0D6BEA1E-0BA3-936B-17B4-9BBC7DF6A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062" y="4263600"/>
              <a:ext cx="23759" cy="55545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7" name="Freeform 469">
              <a:extLst>
                <a:ext uri="{FF2B5EF4-FFF2-40B4-BE49-F238E27FC236}">
                  <a16:creationId xmlns:a16="http://schemas.microsoft.com/office/drawing/2014/main" id="{34B240BB-A017-865E-CB83-1F4C6848F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459" y="4256028"/>
              <a:ext cx="8264" cy="757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solidFill>
              <a:schemeClr val="accent3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8" name="Freeform 485">
              <a:extLst>
                <a:ext uri="{FF2B5EF4-FFF2-40B4-BE49-F238E27FC236}">
                  <a16:creationId xmlns:a16="http://schemas.microsoft.com/office/drawing/2014/main" id="{8959F109-BD86-BB8A-2F47-74D7A9504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716" y="4122214"/>
              <a:ext cx="33056" cy="6690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9" name="Freeform 487">
              <a:extLst>
                <a:ext uri="{FF2B5EF4-FFF2-40B4-BE49-F238E27FC236}">
                  <a16:creationId xmlns:a16="http://schemas.microsoft.com/office/drawing/2014/main" id="{C70C1112-3261-1085-556B-800FAF66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648" y="2709593"/>
              <a:ext cx="33056" cy="30297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80" name="Freeform 488">
              <a:extLst>
                <a:ext uri="{FF2B5EF4-FFF2-40B4-BE49-F238E27FC236}">
                  <a16:creationId xmlns:a16="http://schemas.microsoft.com/office/drawing/2014/main" id="{9EFBBA7B-5503-AEAC-28C2-5E520AAB7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598" y="2732317"/>
              <a:ext cx="33056" cy="36609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81" name="Freeform 489">
              <a:extLst>
                <a:ext uri="{FF2B5EF4-FFF2-40B4-BE49-F238E27FC236}">
                  <a16:creationId xmlns:a16="http://schemas.microsoft.com/office/drawing/2014/main" id="{CDC0DE68-A61E-B326-465A-93544CA8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161" y="2606077"/>
              <a:ext cx="26859" cy="18937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82" name="Freeform 490">
              <a:extLst>
                <a:ext uri="{FF2B5EF4-FFF2-40B4-BE49-F238E27FC236}">
                  <a16:creationId xmlns:a16="http://schemas.microsoft.com/office/drawing/2014/main" id="{4F3215A0-5AA0-4B6A-6894-CC8A611AC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503" y="2569468"/>
              <a:ext cx="29957" cy="17674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83" name="Freeform 491">
              <a:extLst>
                <a:ext uri="{FF2B5EF4-FFF2-40B4-BE49-F238E27FC236}">
                  <a16:creationId xmlns:a16="http://schemas.microsoft.com/office/drawing/2014/main" id="{A7631A4B-C7C9-240B-6405-0ED924FC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733" y="2301842"/>
              <a:ext cx="18593" cy="7575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84" name="Freeform 492">
              <a:extLst>
                <a:ext uri="{FF2B5EF4-FFF2-40B4-BE49-F238E27FC236}">
                  <a16:creationId xmlns:a16="http://schemas.microsoft.com/office/drawing/2014/main" id="{4CEA3D00-08F5-D19E-0F26-AB35F852B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320" y="2621227"/>
              <a:ext cx="17561" cy="15149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88" name="Freeform 496">
              <a:extLst>
                <a:ext uri="{FF2B5EF4-FFF2-40B4-BE49-F238E27FC236}">
                  <a16:creationId xmlns:a16="http://schemas.microsoft.com/office/drawing/2014/main" id="{8733B7E5-3DC8-D564-2F6F-4F88802CE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676" y="3603369"/>
              <a:ext cx="39254" cy="26510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solidFill>
              <a:srgbClr val="A63CA7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89" name="Freeform 497">
              <a:extLst>
                <a:ext uri="{FF2B5EF4-FFF2-40B4-BE49-F238E27FC236}">
                  <a16:creationId xmlns:a16="http://schemas.microsoft.com/office/drawing/2014/main" id="{B2930EDD-F9BE-D529-FE51-DC6450D0E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517" y="3607156"/>
              <a:ext cx="45452" cy="15149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A63CA7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4" name="Freeform 611">
              <a:extLst>
                <a:ext uri="{FF2B5EF4-FFF2-40B4-BE49-F238E27FC236}">
                  <a16:creationId xmlns:a16="http://schemas.microsoft.com/office/drawing/2014/main" id="{532DB0EB-1F43-FCAD-50DF-36D141555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062" y="4330507"/>
              <a:ext cx="6198" cy="75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6" name="Freeform 643">
              <a:extLst>
                <a:ext uri="{FF2B5EF4-FFF2-40B4-BE49-F238E27FC236}">
                  <a16:creationId xmlns:a16="http://schemas.microsoft.com/office/drawing/2014/main" id="{F4A0FAB4-A723-4780-FF09-27CE0A63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015" y="4468109"/>
              <a:ext cx="30990" cy="32824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7" name="Freeform 644">
              <a:extLst>
                <a:ext uri="{FF2B5EF4-FFF2-40B4-BE49-F238E27FC236}">
                  <a16:creationId xmlns:a16="http://schemas.microsoft.com/office/drawing/2014/main" id="{66C2090A-662A-A629-9953-93ACAF0EE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807" y="4460535"/>
              <a:ext cx="39254" cy="17674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9" name="Freeform 656">
              <a:extLst>
                <a:ext uri="{FF2B5EF4-FFF2-40B4-BE49-F238E27FC236}">
                  <a16:creationId xmlns:a16="http://schemas.microsoft.com/office/drawing/2014/main" id="{8AC764A7-24C5-1B14-3D6E-1E6B83328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022" y="3222126"/>
              <a:ext cx="269615" cy="195671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21" name="Freeform 658">
              <a:extLst>
                <a:ext uri="{FF2B5EF4-FFF2-40B4-BE49-F238E27FC236}">
                  <a16:creationId xmlns:a16="http://schemas.microsoft.com/office/drawing/2014/main" id="{5868746A-861E-05EC-0BE3-24D31E4DB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517" y="3128709"/>
              <a:ext cx="142555" cy="130028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solidFill>
              <a:srgbClr val="A63CA7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38" name="Freeform 675">
              <a:extLst>
                <a:ext uri="{FF2B5EF4-FFF2-40B4-BE49-F238E27FC236}">
                  <a16:creationId xmlns:a16="http://schemas.microsoft.com/office/drawing/2014/main" id="{B2D74E38-36DF-CAE8-312A-C6C7948BE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793" y="3484703"/>
              <a:ext cx="57849" cy="59332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39" name="Freeform 676">
              <a:extLst>
                <a:ext uri="{FF2B5EF4-FFF2-40B4-BE49-F238E27FC236}">
                  <a16:creationId xmlns:a16="http://schemas.microsoft.com/office/drawing/2014/main" id="{D7B6442F-A812-F7BC-A764-0AA28B018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486" y="3515001"/>
              <a:ext cx="299572" cy="310548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0" name="Freeform 677">
              <a:extLst>
                <a:ext uri="{FF2B5EF4-FFF2-40B4-BE49-F238E27FC236}">
                  <a16:creationId xmlns:a16="http://schemas.microsoft.com/office/drawing/2014/main" id="{25CA6857-D743-55D8-1FAC-BC68EEBD5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683" y="3518789"/>
              <a:ext cx="23760" cy="21462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1" name="Freeform 678">
              <a:extLst>
                <a:ext uri="{FF2B5EF4-FFF2-40B4-BE49-F238E27FC236}">
                  <a16:creationId xmlns:a16="http://schemas.microsoft.com/office/drawing/2014/main" id="{23B3CDC8-60C6-7F5D-3C77-2F9EC446D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38" y="3429158"/>
              <a:ext cx="106401" cy="66908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2" name="Freeform 679">
              <a:extLst>
                <a:ext uri="{FF2B5EF4-FFF2-40B4-BE49-F238E27FC236}">
                  <a16:creationId xmlns:a16="http://schemas.microsoft.com/office/drawing/2014/main" id="{4298733D-579D-CE18-FE86-C6A2FEEE4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783" y="3473343"/>
              <a:ext cx="81607" cy="78269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3" name="Freeform 680">
              <a:extLst>
                <a:ext uri="{FF2B5EF4-FFF2-40B4-BE49-F238E27FC236}">
                  <a16:creationId xmlns:a16="http://schemas.microsoft.com/office/drawing/2014/main" id="{2CAE1793-6102-ED31-458C-A3F20EFED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640" y="3718247"/>
              <a:ext cx="26859" cy="37872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4" name="Freeform 681">
              <a:extLst>
                <a:ext uri="{FF2B5EF4-FFF2-40B4-BE49-F238E27FC236}">
                  <a16:creationId xmlns:a16="http://schemas.microsoft.com/office/drawing/2014/main" id="{F00D5106-BA5A-659F-36F9-D605FAC90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228" y="3578121"/>
              <a:ext cx="105367" cy="99729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5" name="Freeform 682">
              <a:extLst>
                <a:ext uri="{FF2B5EF4-FFF2-40B4-BE49-F238E27FC236}">
                  <a16:creationId xmlns:a16="http://schemas.microsoft.com/office/drawing/2014/main" id="{3CD39B17-4BF0-E6F3-F068-0AAB5B7EF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778" y="3570546"/>
              <a:ext cx="150820" cy="174210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6" name="Freeform 683">
              <a:extLst>
                <a:ext uri="{FF2B5EF4-FFF2-40B4-BE49-F238E27FC236}">
                  <a16:creationId xmlns:a16="http://schemas.microsoft.com/office/drawing/2014/main" id="{DAE3108B-11E1-EFD1-E049-EFB010186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672" y="3469556"/>
              <a:ext cx="287176" cy="133813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7" name="Freeform 684">
              <a:extLst>
                <a:ext uri="{FF2B5EF4-FFF2-40B4-BE49-F238E27FC236}">
                  <a16:creationId xmlns:a16="http://schemas.microsoft.com/office/drawing/2014/main" id="{DDD6A8C0-7184-986B-19DF-1D4952CA2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831" y="3681638"/>
              <a:ext cx="318166" cy="311812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8" name="Freeform 685">
              <a:extLst>
                <a:ext uri="{FF2B5EF4-FFF2-40B4-BE49-F238E27FC236}">
                  <a16:creationId xmlns:a16="http://schemas.microsoft.com/office/drawing/2014/main" id="{D2B6F4A3-F0BF-7761-F0E5-B5BA1E0B6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029" y="3658913"/>
              <a:ext cx="63013" cy="82055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9" name="Freeform 686">
              <a:extLst>
                <a:ext uri="{FF2B5EF4-FFF2-40B4-BE49-F238E27FC236}">
                  <a16:creationId xmlns:a16="http://schemas.microsoft.com/office/drawing/2014/main" id="{30679703-42B1-7396-BA88-AA6DF088D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128" y="3629880"/>
              <a:ext cx="23760" cy="32824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A63CA7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0" name="Freeform 687">
              <a:extLst>
                <a:ext uri="{FF2B5EF4-FFF2-40B4-BE49-F238E27FC236}">
                  <a16:creationId xmlns:a16="http://schemas.microsoft.com/office/drawing/2014/main" id="{95A9A455-816C-C4E8-7842-604C9E118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029" y="3674063"/>
              <a:ext cx="9297" cy="26510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1" name="Freeform 688">
              <a:extLst>
                <a:ext uri="{FF2B5EF4-FFF2-40B4-BE49-F238E27FC236}">
                  <a16:creationId xmlns:a16="http://schemas.microsoft.com/office/drawing/2014/main" id="{AD225F51-8AA6-D0FA-30E2-83F09164E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633" y="3658913"/>
              <a:ext cx="24792" cy="97205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2" name="Freeform 689">
              <a:extLst>
                <a:ext uri="{FF2B5EF4-FFF2-40B4-BE49-F238E27FC236}">
                  <a16:creationId xmlns:a16="http://schemas.microsoft.com/office/drawing/2014/main" id="{3D4E0DEC-E401-7120-8E14-DCBEABDA9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653" y="3804089"/>
              <a:ext cx="15495" cy="29036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3" name="Freeform 690">
              <a:extLst>
                <a:ext uri="{FF2B5EF4-FFF2-40B4-BE49-F238E27FC236}">
                  <a16:creationId xmlns:a16="http://schemas.microsoft.com/office/drawing/2014/main" id="{0A6499D1-BEE1-6368-A2A1-BEAE192C1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694" y="3941691"/>
              <a:ext cx="161149" cy="124978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4" name="Freeform 691">
              <a:extLst>
                <a:ext uri="{FF2B5EF4-FFF2-40B4-BE49-F238E27FC236}">
                  <a16:creationId xmlns:a16="http://schemas.microsoft.com/office/drawing/2014/main" id="{699EE58B-FDCC-AA02-D323-A2DF21BC3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247" y="3804089"/>
              <a:ext cx="123961" cy="181785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5" name="Freeform 692">
              <a:extLst>
                <a:ext uri="{FF2B5EF4-FFF2-40B4-BE49-F238E27FC236}">
                  <a16:creationId xmlns:a16="http://schemas.microsoft.com/office/drawing/2014/main" id="{C4B9AE6C-835F-3CCD-63C0-6A30ED45F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664" y="3448095"/>
              <a:ext cx="166315" cy="88368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6" name="Freeform 693">
              <a:extLst>
                <a:ext uri="{FF2B5EF4-FFF2-40B4-BE49-F238E27FC236}">
                  <a16:creationId xmlns:a16="http://schemas.microsoft.com/office/drawing/2014/main" id="{C3E0F782-8E5D-A5AF-11EF-DEF09E729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196" y="3392550"/>
              <a:ext cx="269615" cy="193146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7" name="Freeform 694">
              <a:extLst>
                <a:ext uri="{FF2B5EF4-FFF2-40B4-BE49-F238E27FC236}">
                  <a16:creationId xmlns:a16="http://schemas.microsoft.com/office/drawing/2014/main" id="{28BDCB60-A97C-6379-B61D-76B9B819A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804" y="3607156"/>
              <a:ext cx="0" cy="37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8" name="Freeform 695">
              <a:extLst>
                <a:ext uri="{FF2B5EF4-FFF2-40B4-BE49-F238E27FC236}">
                  <a16:creationId xmlns:a16="http://schemas.microsoft.com/office/drawing/2014/main" id="{74CE708F-99B5-1078-F997-29D7C240F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347" y="3459456"/>
              <a:ext cx="221063" cy="159061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9" name="Freeform 696">
              <a:extLst>
                <a:ext uri="{FF2B5EF4-FFF2-40B4-BE49-F238E27FC236}">
                  <a16:creationId xmlns:a16="http://schemas.microsoft.com/office/drawing/2014/main" id="{97DB4222-747D-BF6D-F688-C29B9F59D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807" y="3496066"/>
              <a:ext cx="120861" cy="99729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0" name="Freeform 697">
              <a:extLst>
                <a:ext uri="{FF2B5EF4-FFF2-40B4-BE49-F238E27FC236}">
                  <a16:creationId xmlns:a16="http://schemas.microsoft.com/office/drawing/2014/main" id="{B51A9EA3-D8A7-9C87-02FB-05E025FD8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705" y="3581908"/>
              <a:ext cx="251022" cy="273940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1" name="Freeform 698">
              <a:extLst>
                <a:ext uri="{FF2B5EF4-FFF2-40B4-BE49-F238E27FC236}">
                  <a16:creationId xmlns:a16="http://schemas.microsoft.com/office/drawing/2014/main" id="{492D02B3-0827-BCF0-1F3E-688FB5107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308" y="3547824"/>
              <a:ext cx="227262" cy="196933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2" name="Freeform 699">
              <a:extLst>
                <a:ext uri="{FF2B5EF4-FFF2-40B4-BE49-F238E27FC236}">
                  <a16:creationId xmlns:a16="http://schemas.microsoft.com/office/drawing/2014/main" id="{3F0030A3-89B7-3F36-ED08-AC73642D7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648" y="3388762"/>
              <a:ext cx="8264" cy="15149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3" name="Freeform 700">
              <a:extLst>
                <a:ext uri="{FF2B5EF4-FFF2-40B4-BE49-F238E27FC236}">
                  <a16:creationId xmlns:a16="http://schemas.microsoft.com/office/drawing/2014/main" id="{A90E5EF1-6EF5-7F36-BE33-8E796B5C6C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0541" y="3155220"/>
              <a:ext cx="614640" cy="359783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4" name="Freeform 701">
              <a:extLst>
                <a:ext uri="{FF2B5EF4-FFF2-40B4-BE49-F238E27FC236}">
                  <a16:creationId xmlns:a16="http://schemas.microsoft.com/office/drawing/2014/main" id="{8899AF76-6F5B-6174-7AFE-DD4C51F6F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170" y="3603369"/>
              <a:ext cx="424566" cy="552928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5" name="Freeform 702">
              <a:extLst>
                <a:ext uri="{FF2B5EF4-FFF2-40B4-BE49-F238E27FC236}">
                  <a16:creationId xmlns:a16="http://schemas.microsoft.com/office/drawing/2014/main" id="{E11ED16C-E688-6EF8-BA13-C7B3D427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326" y="3756118"/>
              <a:ext cx="123961" cy="363570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6" name="Freeform 703">
              <a:extLst>
                <a:ext uri="{FF2B5EF4-FFF2-40B4-BE49-F238E27FC236}">
                  <a16:creationId xmlns:a16="http://schemas.microsoft.com/office/drawing/2014/main" id="{7DE7954E-60FE-C985-EDCB-37B7A4DCC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478" y="3800301"/>
              <a:ext cx="69212" cy="103517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7" name="Freeform 704">
              <a:extLst>
                <a:ext uri="{FF2B5EF4-FFF2-40B4-BE49-F238E27FC236}">
                  <a16:creationId xmlns:a16="http://schemas.microsoft.com/office/drawing/2014/main" id="{32552A89-3497-621D-AB27-E562F980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637" y="3915179"/>
              <a:ext cx="127060" cy="285301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8" name="Freeform 705">
              <a:extLst>
                <a:ext uri="{FF2B5EF4-FFF2-40B4-BE49-F238E27FC236}">
                  <a16:creationId xmlns:a16="http://schemas.microsoft.com/office/drawing/2014/main" id="{734E0911-DCE6-E486-8420-AECAB0E7D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848" y="3855847"/>
              <a:ext cx="115697" cy="289089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9" name="Freeform 706">
              <a:extLst>
                <a:ext uri="{FF2B5EF4-FFF2-40B4-BE49-F238E27FC236}">
                  <a16:creationId xmlns:a16="http://schemas.microsoft.com/office/drawing/2014/main" id="{B6BE840E-7DAE-25AB-0676-62B0D2430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991" y="3878570"/>
              <a:ext cx="111565" cy="166636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70" name="Freeform 709">
              <a:extLst>
                <a:ext uri="{FF2B5EF4-FFF2-40B4-BE49-F238E27FC236}">
                  <a16:creationId xmlns:a16="http://schemas.microsoft.com/office/drawing/2014/main" id="{E94E8966-A427-43DC-9F84-C8AC9686F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149" y="4215631"/>
              <a:ext cx="154951" cy="166636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solidFill>
              <a:srgbClr val="009CD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71" name="Freeform 710">
              <a:extLst>
                <a:ext uri="{FF2B5EF4-FFF2-40B4-BE49-F238E27FC236}">
                  <a16:creationId xmlns:a16="http://schemas.microsoft.com/office/drawing/2014/main" id="{726A3478-6F4B-924D-38D7-44DA10C5B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446" y="4171446"/>
              <a:ext cx="148753" cy="118666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72" name="Freeform 711">
              <a:extLst>
                <a:ext uri="{FF2B5EF4-FFF2-40B4-BE49-F238E27FC236}">
                  <a16:creationId xmlns:a16="http://schemas.microsoft.com/office/drawing/2014/main" id="{F8A12574-EE9B-DB4A-37E7-80A8C02B6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75" y="3759905"/>
              <a:ext cx="51650" cy="36609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73" name="Freeform 712">
              <a:extLst>
                <a:ext uri="{FF2B5EF4-FFF2-40B4-BE49-F238E27FC236}">
                  <a16:creationId xmlns:a16="http://schemas.microsoft.com/office/drawing/2014/main" id="{2C0192AF-CA8A-A547-3446-ECF282403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980" y="3718247"/>
              <a:ext cx="112597" cy="8584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74" name="Freeform 713">
              <a:extLst>
                <a:ext uri="{FF2B5EF4-FFF2-40B4-BE49-F238E27FC236}">
                  <a16:creationId xmlns:a16="http://schemas.microsoft.com/office/drawing/2014/main" id="{AFB7B877-862F-3933-4FFE-277108E10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947" y="4030058"/>
              <a:ext cx="84706" cy="8584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75" name="Freeform 714">
              <a:extLst>
                <a:ext uri="{FF2B5EF4-FFF2-40B4-BE49-F238E27FC236}">
                  <a16:creationId xmlns:a16="http://schemas.microsoft.com/office/drawing/2014/main" id="{48747144-259C-EECE-6AE1-9921DB60F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891" y="4181544"/>
              <a:ext cx="67145" cy="97205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76" name="Freeform 715">
              <a:extLst>
                <a:ext uri="{FF2B5EF4-FFF2-40B4-BE49-F238E27FC236}">
                  <a16:creationId xmlns:a16="http://schemas.microsoft.com/office/drawing/2014/main" id="{9638721E-F73C-B7CB-9660-E8A9B6072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811" y="3199403"/>
              <a:ext cx="908015" cy="723352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solidFill>
              <a:srgbClr val="0074A4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77" name="Freeform 716">
              <a:extLst>
                <a:ext uri="{FF2B5EF4-FFF2-40B4-BE49-F238E27FC236}">
                  <a16:creationId xmlns:a16="http://schemas.microsoft.com/office/drawing/2014/main" id="{39CD41E3-BC66-BBD5-3BBF-2F749D05B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478" y="3236013"/>
              <a:ext cx="475183" cy="252478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81" name="Freeform 720">
              <a:extLst>
                <a:ext uri="{FF2B5EF4-FFF2-40B4-BE49-F238E27FC236}">
                  <a16:creationId xmlns:a16="http://schemas.microsoft.com/office/drawing/2014/main" id="{0F87BCD5-A6A8-5D76-C97D-7DE10744B1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85431" y="2447016"/>
              <a:ext cx="2453394" cy="1045262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dirty="0">
                <a:solidFill>
                  <a:srgbClr val="000000"/>
                </a:solidFill>
                <a:latin typeface="Lato Regular" charset="0"/>
              </a:endParaRPr>
            </a:p>
          </p:txBody>
        </p:sp>
        <p:sp>
          <p:nvSpPr>
            <p:cNvPr id="382" name="Freeform 721">
              <a:extLst>
                <a:ext uri="{FF2B5EF4-FFF2-40B4-BE49-F238E27FC236}">
                  <a16:creationId xmlns:a16="http://schemas.microsoft.com/office/drawing/2014/main" id="{3D4F0A2A-93E5-06D1-FB55-0BFA38F6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828" y="3184255"/>
              <a:ext cx="45452" cy="118666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83" name="Freeform 722">
              <a:extLst>
                <a:ext uri="{FF2B5EF4-FFF2-40B4-BE49-F238E27FC236}">
                  <a16:creationId xmlns:a16="http://schemas.microsoft.com/office/drawing/2014/main" id="{4A89D064-6143-69C6-E3E3-9777B5F4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124" y="3299131"/>
              <a:ext cx="45452" cy="8584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84" name="Freeform 723">
              <a:extLst>
                <a:ext uri="{FF2B5EF4-FFF2-40B4-BE49-F238E27FC236}">
                  <a16:creationId xmlns:a16="http://schemas.microsoft.com/office/drawing/2014/main" id="{AF138BEC-4F1D-752F-F17C-F132E1A74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467" y="3551611"/>
              <a:ext cx="64047" cy="9341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85" name="Freeform 724">
              <a:extLst>
                <a:ext uri="{FF2B5EF4-FFF2-40B4-BE49-F238E27FC236}">
                  <a16:creationId xmlns:a16="http://schemas.microsoft.com/office/drawing/2014/main" id="{6E30E233-0BBA-A5CB-E761-43D4D61FE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609" y="3451881"/>
              <a:ext cx="97103" cy="114879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BBA7338-F0BB-DB37-E4DB-0D471892E456}"/>
                </a:ext>
              </a:extLst>
            </p:cNvPr>
            <p:cNvGrpSpPr/>
            <p:nvPr/>
          </p:nvGrpSpPr>
          <p:grpSpPr>
            <a:xfrm>
              <a:off x="2722241" y="3574334"/>
              <a:ext cx="1020612" cy="1397470"/>
              <a:chOff x="10793094" y="6127803"/>
              <a:chExt cx="3443151" cy="4082462"/>
            </a:xfrm>
            <a:solidFill>
              <a:schemeClr val="tx1">
                <a:lumMod val="20000"/>
                <a:lumOff val="80000"/>
              </a:schemeClr>
            </a:solidFill>
          </p:grpSpPr>
          <p:sp>
            <p:nvSpPr>
              <p:cNvPr id="165" name="Freeform 486">
                <a:extLst>
                  <a:ext uri="{FF2B5EF4-FFF2-40B4-BE49-F238E27FC236}">
                    <a16:creationId xmlns:a16="http://schemas.microsoft.com/office/drawing/2014/main" id="{C211EDB4-3837-4438-25EB-058D37701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8049" y="8901079"/>
                <a:ext cx="369406" cy="756009"/>
              </a:xfrm>
              <a:custGeom>
                <a:avLst/>
                <a:gdLst>
                  <a:gd name="T0" fmla="*/ 31 w 36"/>
                  <a:gd name="T1" fmla="*/ 2 h 70"/>
                  <a:gd name="T2" fmla="*/ 29 w 36"/>
                  <a:gd name="T3" fmla="*/ 0 h 70"/>
                  <a:gd name="T4" fmla="*/ 28 w 36"/>
                  <a:gd name="T5" fmla="*/ 3 h 70"/>
                  <a:gd name="T6" fmla="*/ 26 w 36"/>
                  <a:gd name="T7" fmla="*/ 8 h 70"/>
                  <a:gd name="T8" fmla="*/ 23 w 36"/>
                  <a:gd name="T9" fmla="*/ 8 h 70"/>
                  <a:gd name="T10" fmla="*/ 23 w 36"/>
                  <a:gd name="T11" fmla="*/ 10 h 70"/>
                  <a:gd name="T12" fmla="*/ 22 w 36"/>
                  <a:gd name="T13" fmla="*/ 12 h 70"/>
                  <a:gd name="T14" fmla="*/ 23 w 36"/>
                  <a:gd name="T15" fmla="*/ 13 h 70"/>
                  <a:gd name="T16" fmla="*/ 21 w 36"/>
                  <a:gd name="T17" fmla="*/ 14 h 70"/>
                  <a:gd name="T18" fmla="*/ 19 w 36"/>
                  <a:gd name="T19" fmla="*/ 16 h 70"/>
                  <a:gd name="T20" fmla="*/ 15 w 36"/>
                  <a:gd name="T21" fmla="*/ 18 h 70"/>
                  <a:gd name="T22" fmla="*/ 15 w 36"/>
                  <a:gd name="T23" fmla="*/ 19 h 70"/>
                  <a:gd name="T24" fmla="*/ 13 w 36"/>
                  <a:gd name="T25" fmla="*/ 19 h 70"/>
                  <a:gd name="T26" fmla="*/ 8 w 36"/>
                  <a:gd name="T27" fmla="*/ 21 h 70"/>
                  <a:gd name="T28" fmla="*/ 6 w 36"/>
                  <a:gd name="T29" fmla="*/ 21 h 70"/>
                  <a:gd name="T30" fmla="*/ 4 w 36"/>
                  <a:gd name="T31" fmla="*/ 27 h 70"/>
                  <a:gd name="T32" fmla="*/ 4 w 36"/>
                  <a:gd name="T33" fmla="*/ 44 h 70"/>
                  <a:gd name="T34" fmla="*/ 0 w 36"/>
                  <a:gd name="T35" fmla="*/ 51 h 70"/>
                  <a:gd name="T36" fmla="*/ 0 w 36"/>
                  <a:gd name="T37" fmla="*/ 55 h 70"/>
                  <a:gd name="T38" fmla="*/ 2 w 36"/>
                  <a:gd name="T39" fmla="*/ 59 h 70"/>
                  <a:gd name="T40" fmla="*/ 5 w 36"/>
                  <a:gd name="T41" fmla="*/ 68 h 70"/>
                  <a:gd name="T42" fmla="*/ 16 w 36"/>
                  <a:gd name="T43" fmla="*/ 68 h 70"/>
                  <a:gd name="T44" fmla="*/ 24 w 36"/>
                  <a:gd name="T45" fmla="*/ 50 h 70"/>
                  <a:gd name="T46" fmla="*/ 31 w 36"/>
                  <a:gd name="T47" fmla="*/ 30 h 70"/>
                  <a:gd name="T48" fmla="*/ 32 w 36"/>
                  <a:gd name="T49" fmla="*/ 23 h 70"/>
                  <a:gd name="T50" fmla="*/ 34 w 36"/>
                  <a:gd name="T51" fmla="*/ 19 h 70"/>
                  <a:gd name="T52" fmla="*/ 36 w 36"/>
                  <a:gd name="T53" fmla="*/ 17 h 70"/>
                  <a:gd name="T54" fmla="*/ 35 w 36"/>
                  <a:gd name="T55" fmla="*/ 11 h 70"/>
                  <a:gd name="T56" fmla="*/ 31 w 36"/>
                  <a:gd name="T57" fmla="*/ 2 h 70"/>
                  <a:gd name="T58" fmla="*/ 31 w 36"/>
                  <a:gd name="T5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70">
                    <a:moveTo>
                      <a:pt x="31" y="2"/>
                    </a:moveTo>
                    <a:cubicBezTo>
                      <a:pt x="31" y="2"/>
                      <a:pt x="30" y="0"/>
                      <a:pt x="29" y="0"/>
                    </a:cubicBezTo>
                    <a:cubicBezTo>
                      <a:pt x="29" y="1"/>
                      <a:pt x="28" y="2"/>
                      <a:pt x="28" y="3"/>
                    </a:cubicBezTo>
                    <a:cubicBezTo>
                      <a:pt x="27" y="5"/>
                      <a:pt x="27" y="6"/>
                      <a:pt x="26" y="8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1"/>
                      <a:pt x="22" y="11"/>
                      <a:pt x="22" y="12"/>
                    </a:cubicBezTo>
                    <a:cubicBezTo>
                      <a:pt x="22" y="12"/>
                      <a:pt x="23" y="13"/>
                      <a:pt x="23" y="13"/>
                    </a:cubicBezTo>
                    <a:cubicBezTo>
                      <a:pt x="23" y="14"/>
                      <a:pt x="22" y="13"/>
                      <a:pt x="21" y="14"/>
                    </a:cubicBezTo>
                    <a:cubicBezTo>
                      <a:pt x="20" y="14"/>
                      <a:pt x="20" y="15"/>
                      <a:pt x="19" y="16"/>
                    </a:cubicBezTo>
                    <a:cubicBezTo>
                      <a:pt x="18" y="17"/>
                      <a:pt x="17" y="17"/>
                      <a:pt x="15" y="18"/>
                    </a:cubicBezTo>
                    <a:cubicBezTo>
                      <a:pt x="14" y="18"/>
                      <a:pt x="16" y="19"/>
                      <a:pt x="15" y="19"/>
                    </a:cubicBezTo>
                    <a:cubicBezTo>
                      <a:pt x="15" y="20"/>
                      <a:pt x="13" y="18"/>
                      <a:pt x="13" y="19"/>
                    </a:cubicBezTo>
                    <a:cubicBezTo>
                      <a:pt x="11" y="20"/>
                      <a:pt x="10" y="20"/>
                      <a:pt x="8" y="21"/>
                    </a:cubicBezTo>
                    <a:cubicBezTo>
                      <a:pt x="7" y="21"/>
                      <a:pt x="6" y="20"/>
                      <a:pt x="6" y="21"/>
                    </a:cubicBezTo>
                    <a:cubicBezTo>
                      <a:pt x="5" y="23"/>
                      <a:pt x="5" y="25"/>
                      <a:pt x="4" y="27"/>
                    </a:cubicBezTo>
                    <a:cubicBezTo>
                      <a:pt x="3" y="32"/>
                      <a:pt x="8" y="39"/>
                      <a:pt x="4" y="44"/>
                    </a:cubicBezTo>
                    <a:cubicBezTo>
                      <a:pt x="3" y="46"/>
                      <a:pt x="1" y="48"/>
                      <a:pt x="0" y="51"/>
                    </a:cubicBezTo>
                    <a:cubicBezTo>
                      <a:pt x="0" y="52"/>
                      <a:pt x="0" y="54"/>
                      <a:pt x="0" y="55"/>
                    </a:cubicBezTo>
                    <a:cubicBezTo>
                      <a:pt x="1" y="56"/>
                      <a:pt x="3" y="57"/>
                      <a:pt x="2" y="59"/>
                    </a:cubicBezTo>
                    <a:cubicBezTo>
                      <a:pt x="1" y="62"/>
                      <a:pt x="2" y="66"/>
                      <a:pt x="5" y="68"/>
                    </a:cubicBezTo>
                    <a:cubicBezTo>
                      <a:pt x="8" y="70"/>
                      <a:pt x="11" y="70"/>
                      <a:pt x="16" y="68"/>
                    </a:cubicBezTo>
                    <a:cubicBezTo>
                      <a:pt x="21" y="66"/>
                      <a:pt x="22" y="55"/>
                      <a:pt x="24" y="50"/>
                    </a:cubicBezTo>
                    <a:cubicBezTo>
                      <a:pt x="26" y="43"/>
                      <a:pt x="29" y="37"/>
                      <a:pt x="31" y="30"/>
                    </a:cubicBezTo>
                    <a:cubicBezTo>
                      <a:pt x="31" y="28"/>
                      <a:pt x="31" y="25"/>
                      <a:pt x="32" y="23"/>
                    </a:cubicBezTo>
                    <a:cubicBezTo>
                      <a:pt x="33" y="22"/>
                      <a:pt x="31" y="14"/>
                      <a:pt x="34" y="19"/>
                    </a:cubicBezTo>
                    <a:cubicBezTo>
                      <a:pt x="35" y="20"/>
                      <a:pt x="35" y="18"/>
                      <a:pt x="36" y="17"/>
                    </a:cubicBezTo>
                    <a:cubicBezTo>
                      <a:pt x="36" y="15"/>
                      <a:pt x="35" y="13"/>
                      <a:pt x="35" y="11"/>
                    </a:cubicBezTo>
                    <a:cubicBezTo>
                      <a:pt x="34" y="9"/>
                      <a:pt x="33" y="4"/>
                      <a:pt x="31" y="2"/>
                    </a:cubicBezTo>
                    <a:cubicBezTo>
                      <a:pt x="30" y="1"/>
                      <a:pt x="32" y="2"/>
                      <a:pt x="31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2BAEF70F-26A7-54D5-2D7F-D883DD007552}"/>
                  </a:ext>
                </a:extLst>
              </p:cNvPr>
              <p:cNvGrpSpPr/>
              <p:nvPr/>
            </p:nvGrpSpPr>
            <p:grpSpPr>
              <a:xfrm>
                <a:off x="10793094" y="6127803"/>
                <a:ext cx="3443151" cy="4082462"/>
                <a:chOff x="10793094" y="6127803"/>
                <a:chExt cx="3443151" cy="4082462"/>
              </a:xfrm>
              <a:grpFill/>
            </p:grpSpPr>
            <p:sp>
              <p:nvSpPr>
                <p:cNvPr id="167" name="Freeform 729">
                  <a:extLst>
                    <a:ext uri="{FF2B5EF4-FFF2-40B4-BE49-F238E27FC236}">
                      <a16:creationId xmlns:a16="http://schemas.microsoft.com/office/drawing/2014/main" id="{36D63386-2A2E-A1BA-9DCD-E6F3ED2605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66357" y="8790437"/>
                  <a:ext cx="540172" cy="955158"/>
                </a:xfrm>
                <a:custGeom>
                  <a:avLst/>
                  <a:gdLst>
                    <a:gd name="T0" fmla="*/ 52 w 53"/>
                    <a:gd name="T1" fmla="*/ 23 h 88"/>
                    <a:gd name="T2" fmla="*/ 50 w 53"/>
                    <a:gd name="T3" fmla="*/ 3 h 88"/>
                    <a:gd name="T4" fmla="*/ 46 w 53"/>
                    <a:gd name="T5" fmla="*/ 3 h 88"/>
                    <a:gd name="T6" fmla="*/ 41 w 53"/>
                    <a:gd name="T7" fmla="*/ 6 h 88"/>
                    <a:gd name="T8" fmla="*/ 38 w 53"/>
                    <a:gd name="T9" fmla="*/ 7 h 88"/>
                    <a:gd name="T10" fmla="*/ 32 w 53"/>
                    <a:gd name="T11" fmla="*/ 7 h 88"/>
                    <a:gd name="T12" fmla="*/ 28 w 53"/>
                    <a:gd name="T13" fmla="*/ 7 h 88"/>
                    <a:gd name="T14" fmla="*/ 23 w 53"/>
                    <a:gd name="T15" fmla="*/ 7 h 88"/>
                    <a:gd name="T16" fmla="*/ 24 w 53"/>
                    <a:gd name="T17" fmla="*/ 18 h 88"/>
                    <a:gd name="T18" fmla="*/ 25 w 53"/>
                    <a:gd name="T19" fmla="*/ 20 h 88"/>
                    <a:gd name="T20" fmla="*/ 27 w 53"/>
                    <a:gd name="T21" fmla="*/ 22 h 88"/>
                    <a:gd name="T22" fmla="*/ 27 w 53"/>
                    <a:gd name="T23" fmla="*/ 28 h 88"/>
                    <a:gd name="T24" fmla="*/ 25 w 53"/>
                    <a:gd name="T25" fmla="*/ 31 h 88"/>
                    <a:gd name="T26" fmla="*/ 24 w 53"/>
                    <a:gd name="T27" fmla="*/ 35 h 88"/>
                    <a:gd name="T28" fmla="*/ 20 w 53"/>
                    <a:gd name="T29" fmla="*/ 31 h 88"/>
                    <a:gd name="T30" fmla="*/ 21 w 53"/>
                    <a:gd name="T31" fmla="*/ 25 h 88"/>
                    <a:gd name="T32" fmla="*/ 16 w 53"/>
                    <a:gd name="T33" fmla="*/ 22 h 88"/>
                    <a:gd name="T34" fmla="*/ 13 w 53"/>
                    <a:gd name="T35" fmla="*/ 20 h 88"/>
                    <a:gd name="T36" fmla="*/ 2 w 53"/>
                    <a:gd name="T37" fmla="*/ 24 h 88"/>
                    <a:gd name="T38" fmla="*/ 0 w 53"/>
                    <a:gd name="T39" fmla="*/ 26 h 88"/>
                    <a:gd name="T40" fmla="*/ 1 w 53"/>
                    <a:gd name="T41" fmla="*/ 30 h 88"/>
                    <a:gd name="T42" fmla="*/ 12 w 53"/>
                    <a:gd name="T43" fmla="*/ 35 h 88"/>
                    <a:gd name="T44" fmla="*/ 13 w 53"/>
                    <a:gd name="T45" fmla="*/ 44 h 88"/>
                    <a:gd name="T46" fmla="*/ 12 w 53"/>
                    <a:gd name="T47" fmla="*/ 52 h 88"/>
                    <a:gd name="T48" fmla="*/ 6 w 53"/>
                    <a:gd name="T49" fmla="*/ 62 h 88"/>
                    <a:gd name="T50" fmla="*/ 6 w 53"/>
                    <a:gd name="T51" fmla="*/ 69 h 88"/>
                    <a:gd name="T52" fmla="*/ 8 w 53"/>
                    <a:gd name="T53" fmla="*/ 78 h 88"/>
                    <a:gd name="T54" fmla="*/ 9 w 53"/>
                    <a:gd name="T55" fmla="*/ 87 h 88"/>
                    <a:gd name="T56" fmla="*/ 12 w 53"/>
                    <a:gd name="T57" fmla="*/ 86 h 88"/>
                    <a:gd name="T58" fmla="*/ 13 w 53"/>
                    <a:gd name="T59" fmla="*/ 83 h 88"/>
                    <a:gd name="T60" fmla="*/ 11 w 53"/>
                    <a:gd name="T61" fmla="*/ 83 h 88"/>
                    <a:gd name="T62" fmla="*/ 16 w 53"/>
                    <a:gd name="T63" fmla="*/ 77 h 88"/>
                    <a:gd name="T64" fmla="*/ 25 w 53"/>
                    <a:gd name="T65" fmla="*/ 72 h 88"/>
                    <a:gd name="T66" fmla="*/ 25 w 53"/>
                    <a:gd name="T67" fmla="*/ 64 h 88"/>
                    <a:gd name="T68" fmla="*/ 21 w 53"/>
                    <a:gd name="T69" fmla="*/ 48 h 88"/>
                    <a:gd name="T70" fmla="*/ 24 w 53"/>
                    <a:gd name="T71" fmla="*/ 48 h 88"/>
                    <a:gd name="T72" fmla="*/ 29 w 53"/>
                    <a:gd name="T73" fmla="*/ 44 h 88"/>
                    <a:gd name="T74" fmla="*/ 35 w 53"/>
                    <a:gd name="T75" fmla="*/ 38 h 88"/>
                    <a:gd name="T76" fmla="*/ 40 w 53"/>
                    <a:gd name="T77" fmla="*/ 36 h 88"/>
                    <a:gd name="T78" fmla="*/ 46 w 53"/>
                    <a:gd name="T79" fmla="*/ 32 h 88"/>
                    <a:gd name="T80" fmla="*/ 52 w 53"/>
                    <a:gd name="T81" fmla="*/ 23 h 88"/>
                    <a:gd name="T82" fmla="*/ 52 w 53"/>
                    <a:gd name="T83" fmla="*/ 2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3" h="88">
                      <a:moveTo>
                        <a:pt x="52" y="23"/>
                      </a:moveTo>
                      <a:cubicBezTo>
                        <a:pt x="49" y="17"/>
                        <a:pt x="50" y="9"/>
                        <a:pt x="50" y="3"/>
                      </a:cubicBezTo>
                      <a:cubicBezTo>
                        <a:pt x="50" y="0"/>
                        <a:pt x="48" y="2"/>
                        <a:pt x="46" y="3"/>
                      </a:cubicBezTo>
                      <a:cubicBezTo>
                        <a:pt x="45" y="4"/>
                        <a:pt x="43" y="6"/>
                        <a:pt x="41" y="6"/>
                      </a:cubicBezTo>
                      <a:cubicBezTo>
                        <a:pt x="40" y="6"/>
                        <a:pt x="38" y="5"/>
                        <a:pt x="38" y="7"/>
                      </a:cubicBezTo>
                      <a:cubicBezTo>
                        <a:pt x="36" y="10"/>
                        <a:pt x="34" y="7"/>
                        <a:pt x="32" y="7"/>
                      </a:cubicBezTo>
                      <a:cubicBezTo>
                        <a:pt x="30" y="7"/>
                        <a:pt x="30" y="9"/>
                        <a:pt x="28" y="7"/>
                      </a:cubicBezTo>
                      <a:cubicBezTo>
                        <a:pt x="27" y="7"/>
                        <a:pt x="24" y="7"/>
                        <a:pt x="23" y="7"/>
                      </a:cubicBezTo>
                      <a:cubicBezTo>
                        <a:pt x="20" y="7"/>
                        <a:pt x="21" y="16"/>
                        <a:pt x="24" y="18"/>
                      </a:cubicBezTo>
                      <a:cubicBezTo>
                        <a:pt x="24" y="18"/>
                        <a:pt x="24" y="20"/>
                        <a:pt x="25" y="20"/>
                      </a:cubicBezTo>
                      <a:cubicBezTo>
                        <a:pt x="25" y="21"/>
                        <a:pt x="26" y="21"/>
                        <a:pt x="27" y="22"/>
                      </a:cubicBezTo>
                      <a:cubicBezTo>
                        <a:pt x="27" y="24"/>
                        <a:pt x="27" y="27"/>
                        <a:pt x="27" y="28"/>
                      </a:cubicBezTo>
                      <a:cubicBezTo>
                        <a:pt x="27" y="30"/>
                        <a:pt x="28" y="31"/>
                        <a:pt x="25" y="31"/>
                      </a:cubicBezTo>
                      <a:cubicBezTo>
                        <a:pt x="24" y="31"/>
                        <a:pt x="24" y="34"/>
                        <a:pt x="24" y="35"/>
                      </a:cubicBezTo>
                      <a:cubicBezTo>
                        <a:pt x="23" y="34"/>
                        <a:pt x="21" y="32"/>
                        <a:pt x="20" y="31"/>
                      </a:cubicBezTo>
                      <a:cubicBezTo>
                        <a:pt x="19" y="29"/>
                        <a:pt x="21" y="27"/>
                        <a:pt x="21" y="25"/>
                      </a:cubicBezTo>
                      <a:cubicBezTo>
                        <a:pt x="22" y="20"/>
                        <a:pt x="19" y="24"/>
                        <a:pt x="16" y="22"/>
                      </a:cubicBezTo>
                      <a:cubicBezTo>
                        <a:pt x="15" y="21"/>
                        <a:pt x="15" y="19"/>
                        <a:pt x="13" y="20"/>
                      </a:cubicBezTo>
                      <a:cubicBezTo>
                        <a:pt x="9" y="22"/>
                        <a:pt x="6" y="23"/>
                        <a:pt x="2" y="24"/>
                      </a:cubicBezTo>
                      <a:cubicBezTo>
                        <a:pt x="1" y="25"/>
                        <a:pt x="0" y="25"/>
                        <a:pt x="0" y="26"/>
                      </a:cubicBezTo>
                      <a:cubicBezTo>
                        <a:pt x="0" y="27"/>
                        <a:pt x="1" y="29"/>
                        <a:pt x="1" y="30"/>
                      </a:cubicBezTo>
                      <a:cubicBezTo>
                        <a:pt x="4" y="30"/>
                        <a:pt x="12" y="32"/>
                        <a:pt x="12" y="35"/>
                      </a:cubicBezTo>
                      <a:cubicBezTo>
                        <a:pt x="13" y="38"/>
                        <a:pt x="13" y="41"/>
                        <a:pt x="13" y="44"/>
                      </a:cubicBezTo>
                      <a:cubicBezTo>
                        <a:pt x="12" y="46"/>
                        <a:pt x="14" y="49"/>
                        <a:pt x="12" y="52"/>
                      </a:cubicBezTo>
                      <a:cubicBezTo>
                        <a:pt x="10" y="55"/>
                        <a:pt x="8" y="59"/>
                        <a:pt x="6" y="62"/>
                      </a:cubicBezTo>
                      <a:cubicBezTo>
                        <a:pt x="4" y="64"/>
                        <a:pt x="6" y="68"/>
                        <a:pt x="6" y="69"/>
                      </a:cubicBezTo>
                      <a:cubicBezTo>
                        <a:pt x="8" y="73"/>
                        <a:pt x="8" y="75"/>
                        <a:pt x="8" y="78"/>
                      </a:cubicBezTo>
                      <a:cubicBezTo>
                        <a:pt x="8" y="81"/>
                        <a:pt x="8" y="84"/>
                        <a:pt x="9" y="87"/>
                      </a:cubicBezTo>
                      <a:cubicBezTo>
                        <a:pt x="9" y="88"/>
                        <a:pt x="12" y="87"/>
                        <a:pt x="12" y="86"/>
                      </a:cubicBezTo>
                      <a:cubicBezTo>
                        <a:pt x="13" y="85"/>
                        <a:pt x="13" y="83"/>
                        <a:pt x="13" y="83"/>
                      </a:cubicBezTo>
                      <a:cubicBezTo>
                        <a:pt x="12" y="83"/>
                        <a:pt x="11" y="83"/>
                        <a:pt x="11" y="83"/>
                      </a:cubicBezTo>
                      <a:cubicBezTo>
                        <a:pt x="11" y="80"/>
                        <a:pt x="14" y="78"/>
                        <a:pt x="16" y="77"/>
                      </a:cubicBezTo>
                      <a:cubicBezTo>
                        <a:pt x="19" y="76"/>
                        <a:pt x="23" y="75"/>
                        <a:pt x="25" y="72"/>
                      </a:cubicBezTo>
                      <a:cubicBezTo>
                        <a:pt x="25" y="71"/>
                        <a:pt x="25" y="66"/>
                        <a:pt x="25" y="64"/>
                      </a:cubicBezTo>
                      <a:cubicBezTo>
                        <a:pt x="25" y="62"/>
                        <a:pt x="21" y="48"/>
                        <a:pt x="21" y="48"/>
                      </a:cubicBezTo>
                      <a:cubicBezTo>
                        <a:pt x="22" y="47"/>
                        <a:pt x="22" y="50"/>
                        <a:pt x="24" y="48"/>
                      </a:cubicBezTo>
                      <a:cubicBezTo>
                        <a:pt x="26" y="46"/>
                        <a:pt x="27" y="45"/>
                        <a:pt x="29" y="44"/>
                      </a:cubicBezTo>
                      <a:cubicBezTo>
                        <a:pt x="31" y="43"/>
                        <a:pt x="32" y="37"/>
                        <a:pt x="35" y="38"/>
                      </a:cubicBezTo>
                      <a:cubicBezTo>
                        <a:pt x="36" y="38"/>
                        <a:pt x="38" y="36"/>
                        <a:pt x="40" y="36"/>
                      </a:cubicBezTo>
                      <a:cubicBezTo>
                        <a:pt x="42" y="35"/>
                        <a:pt x="44" y="34"/>
                        <a:pt x="46" y="32"/>
                      </a:cubicBezTo>
                      <a:cubicBezTo>
                        <a:pt x="47" y="31"/>
                        <a:pt x="53" y="25"/>
                        <a:pt x="52" y="23"/>
                      </a:cubicBezTo>
                      <a:cubicBezTo>
                        <a:pt x="51" y="22"/>
                        <a:pt x="52" y="24"/>
                        <a:pt x="52" y="2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reeform 730">
                  <a:extLst>
                    <a:ext uri="{FF2B5EF4-FFF2-40B4-BE49-F238E27FC236}">
                      <a16:creationId xmlns:a16="http://schemas.microsoft.com/office/drawing/2014/main" id="{B85B6952-1F49-831B-5190-DAE5D5F6FF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88331" y="8760935"/>
                  <a:ext cx="163794" cy="409355"/>
                </a:xfrm>
                <a:custGeom>
                  <a:avLst/>
                  <a:gdLst>
                    <a:gd name="T0" fmla="*/ 4 w 16"/>
                    <a:gd name="T1" fmla="*/ 25 h 38"/>
                    <a:gd name="T2" fmla="*/ 9 w 16"/>
                    <a:gd name="T3" fmla="*/ 26 h 38"/>
                    <a:gd name="T4" fmla="*/ 8 w 16"/>
                    <a:gd name="T5" fmla="*/ 31 h 38"/>
                    <a:gd name="T6" fmla="*/ 12 w 16"/>
                    <a:gd name="T7" fmla="*/ 38 h 38"/>
                    <a:gd name="T8" fmla="*/ 12 w 16"/>
                    <a:gd name="T9" fmla="*/ 34 h 38"/>
                    <a:gd name="T10" fmla="*/ 15 w 16"/>
                    <a:gd name="T11" fmla="*/ 33 h 38"/>
                    <a:gd name="T12" fmla="*/ 15 w 16"/>
                    <a:gd name="T13" fmla="*/ 27 h 38"/>
                    <a:gd name="T14" fmla="*/ 12 w 16"/>
                    <a:gd name="T15" fmla="*/ 22 h 38"/>
                    <a:gd name="T16" fmla="*/ 8 w 16"/>
                    <a:gd name="T17" fmla="*/ 20 h 38"/>
                    <a:gd name="T18" fmla="*/ 8 w 16"/>
                    <a:gd name="T19" fmla="*/ 16 h 38"/>
                    <a:gd name="T20" fmla="*/ 7 w 16"/>
                    <a:gd name="T21" fmla="*/ 14 h 38"/>
                    <a:gd name="T22" fmla="*/ 8 w 16"/>
                    <a:gd name="T23" fmla="*/ 8 h 38"/>
                    <a:gd name="T24" fmla="*/ 7 w 16"/>
                    <a:gd name="T25" fmla="*/ 3 h 38"/>
                    <a:gd name="T26" fmla="*/ 7 w 16"/>
                    <a:gd name="T27" fmla="*/ 1 h 38"/>
                    <a:gd name="T28" fmla="*/ 2 w 16"/>
                    <a:gd name="T29" fmla="*/ 0 h 38"/>
                    <a:gd name="T30" fmla="*/ 4 w 16"/>
                    <a:gd name="T31" fmla="*/ 6 h 38"/>
                    <a:gd name="T32" fmla="*/ 4 w 16"/>
                    <a:gd name="T33" fmla="*/ 14 h 38"/>
                    <a:gd name="T34" fmla="*/ 2 w 16"/>
                    <a:gd name="T35" fmla="*/ 16 h 38"/>
                    <a:gd name="T36" fmla="*/ 1 w 16"/>
                    <a:gd name="T37" fmla="*/ 20 h 38"/>
                    <a:gd name="T38" fmla="*/ 4 w 16"/>
                    <a:gd name="T39" fmla="*/ 25 h 38"/>
                    <a:gd name="T40" fmla="*/ 4 w 16"/>
                    <a:gd name="T41" fmla="*/ 2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6" h="38">
                      <a:moveTo>
                        <a:pt x="4" y="25"/>
                      </a:moveTo>
                      <a:cubicBezTo>
                        <a:pt x="6" y="26"/>
                        <a:pt x="9" y="24"/>
                        <a:pt x="9" y="26"/>
                      </a:cubicBezTo>
                      <a:cubicBezTo>
                        <a:pt x="10" y="28"/>
                        <a:pt x="9" y="29"/>
                        <a:pt x="8" y="31"/>
                      </a:cubicBezTo>
                      <a:cubicBezTo>
                        <a:pt x="6" y="33"/>
                        <a:pt x="10" y="36"/>
                        <a:pt x="12" y="38"/>
                      </a:cubicBezTo>
                      <a:cubicBezTo>
                        <a:pt x="13" y="37"/>
                        <a:pt x="12" y="35"/>
                        <a:pt x="12" y="34"/>
                      </a:cubicBezTo>
                      <a:cubicBezTo>
                        <a:pt x="13" y="33"/>
                        <a:pt x="16" y="35"/>
                        <a:pt x="15" y="33"/>
                      </a:cubicBezTo>
                      <a:cubicBezTo>
                        <a:pt x="15" y="31"/>
                        <a:pt x="15" y="29"/>
                        <a:pt x="15" y="27"/>
                      </a:cubicBezTo>
                      <a:cubicBezTo>
                        <a:pt x="14" y="25"/>
                        <a:pt x="13" y="24"/>
                        <a:pt x="12" y="22"/>
                      </a:cubicBezTo>
                      <a:cubicBezTo>
                        <a:pt x="11" y="25"/>
                        <a:pt x="8" y="21"/>
                        <a:pt x="8" y="20"/>
                      </a:cubicBezTo>
                      <a:cubicBezTo>
                        <a:pt x="8" y="18"/>
                        <a:pt x="8" y="17"/>
                        <a:pt x="8" y="16"/>
                      </a:cubicBezTo>
                      <a:cubicBezTo>
                        <a:pt x="8" y="14"/>
                        <a:pt x="8" y="15"/>
                        <a:pt x="7" y="14"/>
                      </a:cubicBezTo>
                      <a:cubicBezTo>
                        <a:pt x="6" y="14"/>
                        <a:pt x="8" y="8"/>
                        <a:pt x="8" y="8"/>
                      </a:cubicBezTo>
                      <a:cubicBezTo>
                        <a:pt x="8" y="6"/>
                        <a:pt x="7" y="5"/>
                        <a:pt x="7" y="3"/>
                      </a:cubicBezTo>
                      <a:cubicBezTo>
                        <a:pt x="6" y="2"/>
                        <a:pt x="5" y="0"/>
                        <a:pt x="7" y="1"/>
                      </a:cubicBezTo>
                      <a:cubicBezTo>
                        <a:pt x="6" y="0"/>
                        <a:pt x="3" y="0"/>
                        <a:pt x="2" y="0"/>
                      </a:cubicBezTo>
                      <a:cubicBezTo>
                        <a:pt x="2" y="1"/>
                        <a:pt x="6" y="5"/>
                        <a:pt x="4" y="6"/>
                      </a:cubicBezTo>
                      <a:cubicBezTo>
                        <a:pt x="1" y="7"/>
                        <a:pt x="2" y="12"/>
                        <a:pt x="4" y="14"/>
                      </a:cubicBezTo>
                      <a:cubicBezTo>
                        <a:pt x="4" y="15"/>
                        <a:pt x="2" y="15"/>
                        <a:pt x="2" y="16"/>
                      </a:cubicBezTo>
                      <a:cubicBezTo>
                        <a:pt x="1" y="16"/>
                        <a:pt x="1" y="19"/>
                        <a:pt x="1" y="20"/>
                      </a:cubicBezTo>
                      <a:cubicBezTo>
                        <a:pt x="0" y="22"/>
                        <a:pt x="3" y="24"/>
                        <a:pt x="4" y="25"/>
                      </a:cubicBezTo>
                      <a:cubicBezTo>
                        <a:pt x="5" y="26"/>
                        <a:pt x="4" y="24"/>
                        <a:pt x="4" y="2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9" name="Freeform 731">
                  <a:extLst>
                    <a:ext uri="{FF2B5EF4-FFF2-40B4-BE49-F238E27FC236}">
                      <a16:creationId xmlns:a16="http://schemas.microsoft.com/office/drawing/2014/main" id="{8B7A8E99-BC75-C166-17C1-FB6935D059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34220" y="8683490"/>
                  <a:ext cx="613353" cy="542118"/>
                </a:xfrm>
                <a:custGeom>
                  <a:avLst/>
                  <a:gdLst>
                    <a:gd name="T0" fmla="*/ 56 w 60"/>
                    <a:gd name="T1" fmla="*/ 30 h 50"/>
                    <a:gd name="T2" fmla="*/ 55 w 60"/>
                    <a:gd name="T3" fmla="*/ 24 h 50"/>
                    <a:gd name="T4" fmla="*/ 57 w 60"/>
                    <a:gd name="T5" fmla="*/ 22 h 50"/>
                    <a:gd name="T6" fmla="*/ 57 w 60"/>
                    <a:gd name="T7" fmla="*/ 19 h 50"/>
                    <a:gd name="T8" fmla="*/ 58 w 60"/>
                    <a:gd name="T9" fmla="*/ 13 h 50"/>
                    <a:gd name="T10" fmla="*/ 56 w 60"/>
                    <a:gd name="T11" fmla="*/ 8 h 50"/>
                    <a:gd name="T12" fmla="*/ 51 w 60"/>
                    <a:gd name="T13" fmla="*/ 5 h 50"/>
                    <a:gd name="T14" fmla="*/ 48 w 60"/>
                    <a:gd name="T15" fmla="*/ 3 h 50"/>
                    <a:gd name="T16" fmla="*/ 45 w 60"/>
                    <a:gd name="T17" fmla="*/ 0 h 50"/>
                    <a:gd name="T18" fmla="*/ 38 w 60"/>
                    <a:gd name="T19" fmla="*/ 1 h 50"/>
                    <a:gd name="T20" fmla="*/ 34 w 60"/>
                    <a:gd name="T21" fmla="*/ 4 h 50"/>
                    <a:gd name="T22" fmla="*/ 35 w 60"/>
                    <a:gd name="T23" fmla="*/ 10 h 50"/>
                    <a:gd name="T24" fmla="*/ 33 w 60"/>
                    <a:gd name="T25" fmla="*/ 17 h 50"/>
                    <a:gd name="T26" fmla="*/ 37 w 60"/>
                    <a:gd name="T27" fmla="*/ 21 h 50"/>
                    <a:gd name="T28" fmla="*/ 40 w 60"/>
                    <a:gd name="T29" fmla="*/ 23 h 50"/>
                    <a:gd name="T30" fmla="*/ 39 w 60"/>
                    <a:gd name="T31" fmla="*/ 26 h 50"/>
                    <a:gd name="T32" fmla="*/ 35 w 60"/>
                    <a:gd name="T33" fmla="*/ 26 h 50"/>
                    <a:gd name="T34" fmla="*/ 31 w 60"/>
                    <a:gd name="T35" fmla="*/ 22 h 50"/>
                    <a:gd name="T36" fmla="*/ 27 w 60"/>
                    <a:gd name="T37" fmla="*/ 17 h 50"/>
                    <a:gd name="T38" fmla="*/ 20 w 60"/>
                    <a:gd name="T39" fmla="*/ 18 h 50"/>
                    <a:gd name="T40" fmla="*/ 16 w 60"/>
                    <a:gd name="T41" fmla="*/ 16 h 50"/>
                    <a:gd name="T42" fmla="*/ 14 w 60"/>
                    <a:gd name="T43" fmla="*/ 16 h 50"/>
                    <a:gd name="T44" fmla="*/ 11 w 60"/>
                    <a:gd name="T45" fmla="*/ 14 h 50"/>
                    <a:gd name="T46" fmla="*/ 11 w 60"/>
                    <a:gd name="T47" fmla="*/ 20 h 50"/>
                    <a:gd name="T48" fmla="*/ 10 w 60"/>
                    <a:gd name="T49" fmla="*/ 24 h 50"/>
                    <a:gd name="T50" fmla="*/ 2 w 60"/>
                    <a:gd name="T51" fmla="*/ 24 h 50"/>
                    <a:gd name="T52" fmla="*/ 1 w 60"/>
                    <a:gd name="T53" fmla="*/ 29 h 50"/>
                    <a:gd name="T54" fmla="*/ 3 w 60"/>
                    <a:gd name="T55" fmla="*/ 43 h 50"/>
                    <a:gd name="T56" fmla="*/ 8 w 60"/>
                    <a:gd name="T57" fmla="*/ 48 h 50"/>
                    <a:gd name="T58" fmla="*/ 16 w 60"/>
                    <a:gd name="T59" fmla="*/ 50 h 50"/>
                    <a:gd name="T60" fmla="*/ 18 w 60"/>
                    <a:gd name="T61" fmla="*/ 50 h 50"/>
                    <a:gd name="T62" fmla="*/ 22 w 60"/>
                    <a:gd name="T63" fmla="*/ 50 h 50"/>
                    <a:gd name="T64" fmla="*/ 28 w 60"/>
                    <a:gd name="T65" fmla="*/ 47 h 50"/>
                    <a:gd name="T66" fmla="*/ 31 w 60"/>
                    <a:gd name="T67" fmla="*/ 44 h 50"/>
                    <a:gd name="T68" fmla="*/ 35 w 60"/>
                    <a:gd name="T69" fmla="*/ 41 h 50"/>
                    <a:gd name="T70" fmla="*/ 37 w 60"/>
                    <a:gd name="T71" fmla="*/ 38 h 50"/>
                    <a:gd name="T72" fmla="*/ 43 w 60"/>
                    <a:gd name="T73" fmla="*/ 38 h 50"/>
                    <a:gd name="T74" fmla="*/ 42 w 60"/>
                    <a:gd name="T75" fmla="*/ 35 h 50"/>
                    <a:gd name="T76" fmla="*/ 46 w 60"/>
                    <a:gd name="T77" fmla="*/ 33 h 50"/>
                    <a:gd name="T78" fmla="*/ 56 w 60"/>
                    <a:gd name="T79" fmla="*/ 30 h 50"/>
                    <a:gd name="T80" fmla="*/ 56 w 60"/>
                    <a:gd name="T81" fmla="*/ 3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0" h="50">
                      <a:moveTo>
                        <a:pt x="56" y="30"/>
                      </a:moveTo>
                      <a:cubicBezTo>
                        <a:pt x="54" y="27"/>
                        <a:pt x="56" y="27"/>
                        <a:pt x="55" y="24"/>
                      </a:cubicBezTo>
                      <a:cubicBezTo>
                        <a:pt x="55" y="23"/>
                        <a:pt x="56" y="23"/>
                        <a:pt x="57" y="22"/>
                      </a:cubicBezTo>
                      <a:cubicBezTo>
                        <a:pt x="58" y="21"/>
                        <a:pt x="57" y="20"/>
                        <a:pt x="57" y="19"/>
                      </a:cubicBezTo>
                      <a:cubicBezTo>
                        <a:pt x="56" y="17"/>
                        <a:pt x="56" y="14"/>
                        <a:pt x="58" y="13"/>
                      </a:cubicBezTo>
                      <a:cubicBezTo>
                        <a:pt x="60" y="12"/>
                        <a:pt x="57" y="9"/>
                        <a:pt x="56" y="8"/>
                      </a:cubicBezTo>
                      <a:cubicBezTo>
                        <a:pt x="55" y="6"/>
                        <a:pt x="53" y="5"/>
                        <a:pt x="51" y="5"/>
                      </a:cubicBezTo>
                      <a:cubicBezTo>
                        <a:pt x="50" y="4"/>
                        <a:pt x="49" y="3"/>
                        <a:pt x="48" y="3"/>
                      </a:cubicBezTo>
                      <a:cubicBezTo>
                        <a:pt x="47" y="2"/>
                        <a:pt x="46" y="1"/>
                        <a:pt x="45" y="0"/>
                      </a:cubicBezTo>
                      <a:cubicBezTo>
                        <a:pt x="45" y="0"/>
                        <a:pt x="39" y="1"/>
                        <a:pt x="38" y="1"/>
                      </a:cubicBezTo>
                      <a:cubicBezTo>
                        <a:pt x="36" y="1"/>
                        <a:pt x="36" y="3"/>
                        <a:pt x="34" y="4"/>
                      </a:cubicBezTo>
                      <a:cubicBezTo>
                        <a:pt x="33" y="6"/>
                        <a:pt x="34" y="9"/>
                        <a:pt x="35" y="10"/>
                      </a:cubicBezTo>
                      <a:cubicBezTo>
                        <a:pt x="35" y="13"/>
                        <a:pt x="33" y="14"/>
                        <a:pt x="33" y="17"/>
                      </a:cubicBezTo>
                      <a:cubicBezTo>
                        <a:pt x="33" y="18"/>
                        <a:pt x="35" y="21"/>
                        <a:pt x="37" y="21"/>
                      </a:cubicBezTo>
                      <a:cubicBezTo>
                        <a:pt x="39" y="21"/>
                        <a:pt x="40" y="20"/>
                        <a:pt x="40" y="23"/>
                      </a:cubicBezTo>
                      <a:cubicBezTo>
                        <a:pt x="40" y="25"/>
                        <a:pt x="40" y="26"/>
                        <a:pt x="39" y="26"/>
                      </a:cubicBezTo>
                      <a:cubicBezTo>
                        <a:pt x="37" y="27"/>
                        <a:pt x="36" y="28"/>
                        <a:pt x="35" y="26"/>
                      </a:cubicBezTo>
                      <a:cubicBezTo>
                        <a:pt x="34" y="24"/>
                        <a:pt x="33" y="22"/>
                        <a:pt x="31" y="22"/>
                      </a:cubicBezTo>
                      <a:cubicBezTo>
                        <a:pt x="29" y="21"/>
                        <a:pt x="28" y="19"/>
                        <a:pt x="27" y="17"/>
                      </a:cubicBezTo>
                      <a:cubicBezTo>
                        <a:pt x="25" y="21"/>
                        <a:pt x="23" y="19"/>
                        <a:pt x="20" y="18"/>
                      </a:cubicBezTo>
                      <a:cubicBezTo>
                        <a:pt x="18" y="18"/>
                        <a:pt x="18" y="16"/>
                        <a:pt x="16" y="16"/>
                      </a:cubicBezTo>
                      <a:cubicBezTo>
                        <a:pt x="16" y="16"/>
                        <a:pt x="15" y="17"/>
                        <a:pt x="14" y="16"/>
                      </a:cubicBezTo>
                      <a:cubicBezTo>
                        <a:pt x="13" y="16"/>
                        <a:pt x="13" y="14"/>
                        <a:pt x="11" y="14"/>
                      </a:cubicBezTo>
                      <a:cubicBezTo>
                        <a:pt x="11" y="16"/>
                        <a:pt x="11" y="18"/>
                        <a:pt x="11" y="20"/>
                      </a:cubicBezTo>
                      <a:cubicBezTo>
                        <a:pt x="11" y="22"/>
                        <a:pt x="12" y="24"/>
                        <a:pt x="10" y="24"/>
                      </a:cubicBezTo>
                      <a:cubicBezTo>
                        <a:pt x="7" y="24"/>
                        <a:pt x="4" y="24"/>
                        <a:pt x="2" y="24"/>
                      </a:cubicBezTo>
                      <a:cubicBezTo>
                        <a:pt x="1" y="24"/>
                        <a:pt x="1" y="28"/>
                        <a:pt x="1" y="29"/>
                      </a:cubicBezTo>
                      <a:cubicBezTo>
                        <a:pt x="1" y="33"/>
                        <a:pt x="0" y="40"/>
                        <a:pt x="3" y="43"/>
                      </a:cubicBezTo>
                      <a:cubicBezTo>
                        <a:pt x="4" y="44"/>
                        <a:pt x="7" y="48"/>
                        <a:pt x="8" y="48"/>
                      </a:cubicBezTo>
                      <a:cubicBezTo>
                        <a:pt x="10" y="47"/>
                        <a:pt x="19" y="47"/>
                        <a:pt x="16" y="50"/>
                      </a:cubicBezTo>
                      <a:cubicBezTo>
                        <a:pt x="18" y="50"/>
                        <a:pt x="17" y="50"/>
                        <a:pt x="18" y="50"/>
                      </a:cubicBezTo>
                      <a:cubicBezTo>
                        <a:pt x="20" y="49"/>
                        <a:pt x="21" y="50"/>
                        <a:pt x="22" y="50"/>
                      </a:cubicBezTo>
                      <a:cubicBezTo>
                        <a:pt x="25" y="50"/>
                        <a:pt x="27" y="50"/>
                        <a:pt x="28" y="47"/>
                      </a:cubicBezTo>
                      <a:cubicBezTo>
                        <a:pt x="29" y="46"/>
                        <a:pt x="30" y="45"/>
                        <a:pt x="31" y="44"/>
                      </a:cubicBezTo>
                      <a:cubicBezTo>
                        <a:pt x="32" y="43"/>
                        <a:pt x="34" y="43"/>
                        <a:pt x="35" y="41"/>
                      </a:cubicBezTo>
                      <a:cubicBezTo>
                        <a:pt x="36" y="40"/>
                        <a:pt x="36" y="39"/>
                        <a:pt x="37" y="38"/>
                      </a:cubicBezTo>
                      <a:cubicBezTo>
                        <a:pt x="39" y="38"/>
                        <a:pt x="41" y="38"/>
                        <a:pt x="43" y="38"/>
                      </a:cubicBezTo>
                      <a:cubicBezTo>
                        <a:pt x="42" y="37"/>
                        <a:pt x="42" y="35"/>
                        <a:pt x="42" y="35"/>
                      </a:cubicBezTo>
                      <a:cubicBezTo>
                        <a:pt x="44" y="34"/>
                        <a:pt x="45" y="34"/>
                        <a:pt x="46" y="33"/>
                      </a:cubicBezTo>
                      <a:cubicBezTo>
                        <a:pt x="49" y="32"/>
                        <a:pt x="53" y="31"/>
                        <a:pt x="56" y="30"/>
                      </a:cubicBezTo>
                      <a:cubicBezTo>
                        <a:pt x="55" y="29"/>
                        <a:pt x="55" y="30"/>
                        <a:pt x="56" y="3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0" name="Freeform 732">
                  <a:extLst>
                    <a:ext uri="{FF2B5EF4-FFF2-40B4-BE49-F238E27FC236}">
                      <a16:creationId xmlns:a16="http://schemas.microsoft.com/office/drawing/2014/main" id="{CD0C9BC0-0B8C-70B6-CE09-DC237C7966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67237" y="9170288"/>
                  <a:ext cx="651689" cy="682258"/>
                </a:xfrm>
                <a:custGeom>
                  <a:avLst/>
                  <a:gdLst>
                    <a:gd name="T0" fmla="*/ 33 w 64"/>
                    <a:gd name="T1" fmla="*/ 5 h 63"/>
                    <a:gd name="T2" fmla="*/ 31 w 64"/>
                    <a:gd name="T3" fmla="*/ 2 h 63"/>
                    <a:gd name="T4" fmla="*/ 28 w 64"/>
                    <a:gd name="T5" fmla="*/ 2 h 63"/>
                    <a:gd name="T6" fmla="*/ 18 w 64"/>
                    <a:gd name="T7" fmla="*/ 2 h 63"/>
                    <a:gd name="T8" fmla="*/ 10 w 64"/>
                    <a:gd name="T9" fmla="*/ 2 h 63"/>
                    <a:gd name="T10" fmla="*/ 7 w 64"/>
                    <a:gd name="T11" fmla="*/ 0 h 63"/>
                    <a:gd name="T12" fmla="*/ 4 w 64"/>
                    <a:gd name="T13" fmla="*/ 2 h 63"/>
                    <a:gd name="T14" fmla="*/ 1 w 64"/>
                    <a:gd name="T15" fmla="*/ 2 h 63"/>
                    <a:gd name="T16" fmla="*/ 6 w 64"/>
                    <a:gd name="T17" fmla="*/ 14 h 63"/>
                    <a:gd name="T18" fmla="*/ 9 w 64"/>
                    <a:gd name="T19" fmla="*/ 21 h 63"/>
                    <a:gd name="T20" fmla="*/ 13 w 64"/>
                    <a:gd name="T21" fmla="*/ 29 h 63"/>
                    <a:gd name="T22" fmla="*/ 13 w 64"/>
                    <a:gd name="T23" fmla="*/ 34 h 63"/>
                    <a:gd name="T24" fmla="*/ 14 w 64"/>
                    <a:gd name="T25" fmla="*/ 42 h 63"/>
                    <a:gd name="T26" fmla="*/ 16 w 64"/>
                    <a:gd name="T27" fmla="*/ 51 h 63"/>
                    <a:gd name="T28" fmla="*/ 22 w 64"/>
                    <a:gd name="T29" fmla="*/ 61 h 63"/>
                    <a:gd name="T30" fmla="*/ 28 w 64"/>
                    <a:gd name="T31" fmla="*/ 62 h 63"/>
                    <a:gd name="T32" fmla="*/ 33 w 64"/>
                    <a:gd name="T33" fmla="*/ 62 h 63"/>
                    <a:gd name="T34" fmla="*/ 38 w 64"/>
                    <a:gd name="T35" fmla="*/ 58 h 63"/>
                    <a:gd name="T36" fmla="*/ 38 w 64"/>
                    <a:gd name="T37" fmla="*/ 40 h 63"/>
                    <a:gd name="T38" fmla="*/ 38 w 64"/>
                    <a:gd name="T39" fmla="*/ 28 h 63"/>
                    <a:gd name="T40" fmla="*/ 39 w 64"/>
                    <a:gd name="T41" fmla="*/ 26 h 63"/>
                    <a:gd name="T42" fmla="*/ 43 w 64"/>
                    <a:gd name="T43" fmla="*/ 26 h 63"/>
                    <a:gd name="T44" fmla="*/ 43 w 64"/>
                    <a:gd name="T45" fmla="*/ 7 h 63"/>
                    <a:gd name="T46" fmla="*/ 51 w 64"/>
                    <a:gd name="T47" fmla="*/ 6 h 63"/>
                    <a:gd name="T48" fmla="*/ 53 w 64"/>
                    <a:gd name="T49" fmla="*/ 5 h 63"/>
                    <a:gd name="T50" fmla="*/ 56 w 64"/>
                    <a:gd name="T51" fmla="*/ 8 h 63"/>
                    <a:gd name="T52" fmla="*/ 58 w 64"/>
                    <a:gd name="T53" fmla="*/ 6 h 63"/>
                    <a:gd name="T54" fmla="*/ 62 w 64"/>
                    <a:gd name="T55" fmla="*/ 5 h 63"/>
                    <a:gd name="T56" fmla="*/ 59 w 64"/>
                    <a:gd name="T57" fmla="*/ 2 h 63"/>
                    <a:gd name="T58" fmla="*/ 45 w 64"/>
                    <a:gd name="T59" fmla="*/ 5 h 63"/>
                    <a:gd name="T60" fmla="*/ 33 w 64"/>
                    <a:gd name="T61" fmla="*/ 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64" h="63">
                      <a:moveTo>
                        <a:pt x="33" y="5"/>
                      </a:moveTo>
                      <a:cubicBezTo>
                        <a:pt x="32" y="5"/>
                        <a:pt x="31" y="2"/>
                        <a:pt x="31" y="2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5" y="2"/>
                        <a:pt x="21" y="2"/>
                        <a:pt x="18" y="2"/>
                      </a:cubicBezTo>
                      <a:cubicBezTo>
                        <a:pt x="15" y="2"/>
                        <a:pt x="13" y="2"/>
                        <a:pt x="10" y="2"/>
                      </a:cubicBezTo>
                      <a:cubicBezTo>
                        <a:pt x="9" y="2"/>
                        <a:pt x="9" y="0"/>
                        <a:pt x="7" y="0"/>
                      </a:cubicBezTo>
                      <a:cubicBezTo>
                        <a:pt x="6" y="0"/>
                        <a:pt x="5" y="2"/>
                        <a:pt x="4" y="2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7"/>
                        <a:pt x="4" y="9"/>
                        <a:pt x="6" y="14"/>
                      </a:cubicBezTo>
                      <a:cubicBezTo>
                        <a:pt x="7" y="16"/>
                        <a:pt x="8" y="19"/>
                        <a:pt x="9" y="21"/>
                      </a:cubicBezTo>
                      <a:cubicBezTo>
                        <a:pt x="10" y="24"/>
                        <a:pt x="12" y="26"/>
                        <a:pt x="13" y="29"/>
                      </a:cubicBezTo>
                      <a:cubicBezTo>
                        <a:pt x="13" y="30"/>
                        <a:pt x="13" y="33"/>
                        <a:pt x="13" y="34"/>
                      </a:cubicBezTo>
                      <a:cubicBezTo>
                        <a:pt x="13" y="37"/>
                        <a:pt x="14" y="39"/>
                        <a:pt x="14" y="42"/>
                      </a:cubicBezTo>
                      <a:cubicBezTo>
                        <a:pt x="15" y="45"/>
                        <a:pt x="15" y="48"/>
                        <a:pt x="16" y="51"/>
                      </a:cubicBezTo>
                      <a:cubicBezTo>
                        <a:pt x="17" y="55"/>
                        <a:pt x="20" y="58"/>
                        <a:pt x="22" y="61"/>
                      </a:cubicBezTo>
                      <a:cubicBezTo>
                        <a:pt x="25" y="58"/>
                        <a:pt x="25" y="60"/>
                        <a:pt x="28" y="62"/>
                      </a:cubicBezTo>
                      <a:cubicBezTo>
                        <a:pt x="29" y="63"/>
                        <a:pt x="32" y="63"/>
                        <a:pt x="33" y="62"/>
                      </a:cubicBezTo>
                      <a:cubicBezTo>
                        <a:pt x="36" y="62"/>
                        <a:pt x="38" y="61"/>
                        <a:pt x="38" y="58"/>
                      </a:cubicBezTo>
                      <a:cubicBezTo>
                        <a:pt x="38" y="52"/>
                        <a:pt x="38" y="46"/>
                        <a:pt x="38" y="40"/>
                      </a:cubicBezTo>
                      <a:cubicBezTo>
                        <a:pt x="38" y="36"/>
                        <a:pt x="38" y="32"/>
                        <a:pt x="38" y="28"/>
                      </a:cubicBezTo>
                      <a:cubicBezTo>
                        <a:pt x="38" y="27"/>
                        <a:pt x="38" y="26"/>
                        <a:pt x="39" y="26"/>
                      </a:cubicBezTo>
                      <a:cubicBezTo>
                        <a:pt x="39" y="26"/>
                        <a:pt x="43" y="26"/>
                        <a:pt x="43" y="26"/>
                      </a:cubicBezTo>
                      <a:cubicBezTo>
                        <a:pt x="43" y="20"/>
                        <a:pt x="43" y="13"/>
                        <a:pt x="43" y="7"/>
                      </a:cubicBezTo>
                      <a:cubicBezTo>
                        <a:pt x="46" y="8"/>
                        <a:pt x="48" y="6"/>
                        <a:pt x="51" y="6"/>
                      </a:cubicBezTo>
                      <a:cubicBezTo>
                        <a:pt x="51" y="5"/>
                        <a:pt x="52" y="5"/>
                        <a:pt x="53" y="5"/>
                      </a:cubicBezTo>
                      <a:cubicBezTo>
                        <a:pt x="53" y="5"/>
                        <a:pt x="55" y="8"/>
                        <a:pt x="56" y="8"/>
                      </a:cubicBezTo>
                      <a:cubicBezTo>
                        <a:pt x="57" y="7"/>
                        <a:pt x="56" y="6"/>
                        <a:pt x="58" y="6"/>
                      </a:cubicBezTo>
                      <a:cubicBezTo>
                        <a:pt x="59" y="6"/>
                        <a:pt x="60" y="5"/>
                        <a:pt x="62" y="5"/>
                      </a:cubicBezTo>
                      <a:cubicBezTo>
                        <a:pt x="64" y="4"/>
                        <a:pt x="60" y="2"/>
                        <a:pt x="59" y="2"/>
                      </a:cubicBezTo>
                      <a:cubicBezTo>
                        <a:pt x="54" y="2"/>
                        <a:pt x="50" y="5"/>
                        <a:pt x="45" y="5"/>
                      </a:cubicBezTo>
                      <a:cubicBezTo>
                        <a:pt x="41" y="5"/>
                        <a:pt x="37" y="5"/>
                        <a:pt x="33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733">
                  <a:extLst>
                    <a:ext uri="{FF2B5EF4-FFF2-40B4-BE49-F238E27FC236}">
                      <a16:creationId xmlns:a16="http://schemas.microsoft.com/office/drawing/2014/main" id="{44DFC176-4301-B9E6-8FC1-13DD93BF5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4660" y="7945921"/>
                  <a:ext cx="930489" cy="1028915"/>
                </a:xfrm>
                <a:custGeom>
                  <a:avLst/>
                  <a:gdLst>
                    <a:gd name="T0" fmla="*/ 89 w 91"/>
                    <a:gd name="T1" fmla="*/ 10 h 95"/>
                    <a:gd name="T2" fmla="*/ 83 w 91"/>
                    <a:gd name="T3" fmla="*/ 4 h 95"/>
                    <a:gd name="T4" fmla="*/ 77 w 91"/>
                    <a:gd name="T5" fmla="*/ 6 h 95"/>
                    <a:gd name="T6" fmla="*/ 72 w 91"/>
                    <a:gd name="T7" fmla="*/ 1 h 95"/>
                    <a:gd name="T8" fmla="*/ 65 w 91"/>
                    <a:gd name="T9" fmla="*/ 1 h 95"/>
                    <a:gd name="T10" fmla="*/ 57 w 91"/>
                    <a:gd name="T11" fmla="*/ 2 h 95"/>
                    <a:gd name="T12" fmla="*/ 48 w 91"/>
                    <a:gd name="T13" fmla="*/ 6 h 95"/>
                    <a:gd name="T14" fmla="*/ 35 w 91"/>
                    <a:gd name="T15" fmla="*/ 2 h 95"/>
                    <a:gd name="T16" fmla="*/ 30 w 91"/>
                    <a:gd name="T17" fmla="*/ 12 h 95"/>
                    <a:gd name="T18" fmla="*/ 19 w 91"/>
                    <a:gd name="T19" fmla="*/ 35 h 95"/>
                    <a:gd name="T20" fmla="*/ 17 w 91"/>
                    <a:gd name="T21" fmla="*/ 48 h 95"/>
                    <a:gd name="T22" fmla="*/ 10 w 91"/>
                    <a:gd name="T23" fmla="*/ 49 h 95"/>
                    <a:gd name="T24" fmla="*/ 2 w 91"/>
                    <a:gd name="T25" fmla="*/ 55 h 95"/>
                    <a:gd name="T26" fmla="*/ 1 w 91"/>
                    <a:gd name="T27" fmla="*/ 59 h 95"/>
                    <a:gd name="T28" fmla="*/ 18 w 91"/>
                    <a:gd name="T29" fmla="*/ 57 h 95"/>
                    <a:gd name="T30" fmla="*/ 26 w 91"/>
                    <a:gd name="T31" fmla="*/ 68 h 95"/>
                    <a:gd name="T32" fmla="*/ 35 w 91"/>
                    <a:gd name="T33" fmla="*/ 63 h 95"/>
                    <a:gd name="T34" fmla="*/ 41 w 91"/>
                    <a:gd name="T35" fmla="*/ 64 h 95"/>
                    <a:gd name="T36" fmla="*/ 46 w 91"/>
                    <a:gd name="T37" fmla="*/ 70 h 95"/>
                    <a:gd name="T38" fmla="*/ 47 w 91"/>
                    <a:gd name="T39" fmla="*/ 78 h 95"/>
                    <a:gd name="T40" fmla="*/ 53 w 91"/>
                    <a:gd name="T41" fmla="*/ 82 h 95"/>
                    <a:gd name="T42" fmla="*/ 60 w 91"/>
                    <a:gd name="T43" fmla="*/ 84 h 95"/>
                    <a:gd name="T44" fmla="*/ 66 w 91"/>
                    <a:gd name="T45" fmla="*/ 87 h 95"/>
                    <a:gd name="T46" fmla="*/ 76 w 91"/>
                    <a:gd name="T47" fmla="*/ 90 h 95"/>
                    <a:gd name="T48" fmla="*/ 84 w 91"/>
                    <a:gd name="T49" fmla="*/ 94 h 95"/>
                    <a:gd name="T50" fmla="*/ 77 w 91"/>
                    <a:gd name="T51" fmla="*/ 85 h 95"/>
                    <a:gd name="T52" fmla="*/ 78 w 91"/>
                    <a:gd name="T53" fmla="*/ 73 h 95"/>
                    <a:gd name="T54" fmla="*/ 80 w 91"/>
                    <a:gd name="T55" fmla="*/ 70 h 95"/>
                    <a:gd name="T56" fmla="*/ 84 w 91"/>
                    <a:gd name="T57" fmla="*/ 63 h 95"/>
                    <a:gd name="T58" fmla="*/ 81 w 91"/>
                    <a:gd name="T59" fmla="*/ 55 h 95"/>
                    <a:gd name="T60" fmla="*/ 81 w 91"/>
                    <a:gd name="T61" fmla="*/ 45 h 95"/>
                    <a:gd name="T62" fmla="*/ 83 w 91"/>
                    <a:gd name="T63" fmla="*/ 28 h 95"/>
                    <a:gd name="T64" fmla="*/ 90 w 91"/>
                    <a:gd name="T65" fmla="*/ 18 h 95"/>
                    <a:gd name="T66" fmla="*/ 90 w 91"/>
                    <a:gd name="T67" fmla="*/ 1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1" h="95">
                      <a:moveTo>
                        <a:pt x="90" y="15"/>
                      </a:moveTo>
                      <a:cubicBezTo>
                        <a:pt x="89" y="14"/>
                        <a:pt x="89" y="12"/>
                        <a:pt x="89" y="10"/>
                      </a:cubicBezTo>
                      <a:cubicBezTo>
                        <a:pt x="89" y="9"/>
                        <a:pt x="87" y="8"/>
                        <a:pt x="86" y="7"/>
                      </a:cubicBezTo>
                      <a:cubicBezTo>
                        <a:pt x="86" y="6"/>
                        <a:pt x="84" y="4"/>
                        <a:pt x="83" y="4"/>
                      </a:cubicBezTo>
                      <a:cubicBezTo>
                        <a:pt x="82" y="4"/>
                        <a:pt x="82" y="6"/>
                        <a:pt x="80" y="5"/>
                      </a:cubicBezTo>
                      <a:cubicBezTo>
                        <a:pt x="78" y="4"/>
                        <a:pt x="79" y="5"/>
                        <a:pt x="77" y="6"/>
                      </a:cubicBezTo>
                      <a:cubicBezTo>
                        <a:pt x="77" y="6"/>
                        <a:pt x="75" y="5"/>
                        <a:pt x="75" y="4"/>
                      </a:cubicBezTo>
                      <a:cubicBezTo>
                        <a:pt x="74" y="3"/>
                        <a:pt x="73" y="2"/>
                        <a:pt x="72" y="1"/>
                      </a:cubicBezTo>
                      <a:cubicBezTo>
                        <a:pt x="71" y="0"/>
                        <a:pt x="70" y="2"/>
                        <a:pt x="69" y="2"/>
                      </a:cubicBezTo>
                      <a:cubicBezTo>
                        <a:pt x="68" y="3"/>
                        <a:pt x="66" y="2"/>
                        <a:pt x="65" y="1"/>
                      </a:cubicBezTo>
                      <a:cubicBezTo>
                        <a:pt x="63" y="0"/>
                        <a:pt x="63" y="1"/>
                        <a:pt x="61" y="2"/>
                      </a:cubicBezTo>
                      <a:cubicBezTo>
                        <a:pt x="60" y="3"/>
                        <a:pt x="58" y="2"/>
                        <a:pt x="57" y="2"/>
                      </a:cubicBezTo>
                      <a:cubicBezTo>
                        <a:pt x="56" y="3"/>
                        <a:pt x="53" y="3"/>
                        <a:pt x="52" y="3"/>
                      </a:cubicBezTo>
                      <a:cubicBezTo>
                        <a:pt x="49" y="1"/>
                        <a:pt x="51" y="6"/>
                        <a:pt x="48" y="6"/>
                      </a:cubicBezTo>
                      <a:cubicBezTo>
                        <a:pt x="46" y="7"/>
                        <a:pt x="42" y="6"/>
                        <a:pt x="40" y="5"/>
                      </a:cubicBezTo>
                      <a:cubicBezTo>
                        <a:pt x="38" y="4"/>
                        <a:pt x="37" y="2"/>
                        <a:pt x="35" y="2"/>
                      </a:cubicBezTo>
                      <a:cubicBezTo>
                        <a:pt x="34" y="1"/>
                        <a:pt x="32" y="3"/>
                        <a:pt x="31" y="4"/>
                      </a:cubicBezTo>
                      <a:cubicBezTo>
                        <a:pt x="29" y="6"/>
                        <a:pt x="31" y="9"/>
                        <a:pt x="30" y="12"/>
                      </a:cubicBezTo>
                      <a:cubicBezTo>
                        <a:pt x="27" y="17"/>
                        <a:pt x="27" y="23"/>
                        <a:pt x="24" y="27"/>
                      </a:cubicBezTo>
                      <a:cubicBezTo>
                        <a:pt x="22" y="30"/>
                        <a:pt x="21" y="32"/>
                        <a:pt x="19" y="35"/>
                      </a:cubicBezTo>
                      <a:cubicBezTo>
                        <a:pt x="18" y="37"/>
                        <a:pt x="18" y="39"/>
                        <a:pt x="18" y="41"/>
                      </a:cubicBezTo>
                      <a:cubicBezTo>
                        <a:pt x="18" y="44"/>
                        <a:pt x="19" y="46"/>
                        <a:pt x="17" y="48"/>
                      </a:cubicBezTo>
                      <a:cubicBezTo>
                        <a:pt x="16" y="48"/>
                        <a:pt x="11" y="51"/>
                        <a:pt x="11" y="51"/>
                      </a:cubicBezTo>
                      <a:cubicBezTo>
                        <a:pt x="10" y="51"/>
                        <a:pt x="12" y="48"/>
                        <a:pt x="10" y="49"/>
                      </a:cubicBezTo>
                      <a:cubicBezTo>
                        <a:pt x="7" y="51"/>
                        <a:pt x="7" y="53"/>
                        <a:pt x="5" y="50"/>
                      </a:cubicBezTo>
                      <a:cubicBezTo>
                        <a:pt x="4" y="51"/>
                        <a:pt x="2" y="53"/>
                        <a:pt x="2" y="55"/>
                      </a:cubicBezTo>
                      <a:cubicBezTo>
                        <a:pt x="2" y="55"/>
                        <a:pt x="2" y="56"/>
                        <a:pt x="1" y="56"/>
                      </a:cubicBezTo>
                      <a:cubicBezTo>
                        <a:pt x="0" y="57"/>
                        <a:pt x="1" y="58"/>
                        <a:pt x="1" y="59"/>
                      </a:cubicBezTo>
                      <a:cubicBezTo>
                        <a:pt x="5" y="56"/>
                        <a:pt x="8" y="57"/>
                        <a:pt x="13" y="57"/>
                      </a:cubicBezTo>
                      <a:cubicBezTo>
                        <a:pt x="15" y="57"/>
                        <a:pt x="16" y="57"/>
                        <a:pt x="18" y="57"/>
                      </a:cubicBezTo>
                      <a:cubicBezTo>
                        <a:pt x="20" y="57"/>
                        <a:pt x="21" y="60"/>
                        <a:pt x="22" y="62"/>
                      </a:cubicBezTo>
                      <a:cubicBezTo>
                        <a:pt x="23" y="64"/>
                        <a:pt x="24" y="67"/>
                        <a:pt x="26" y="68"/>
                      </a:cubicBezTo>
                      <a:cubicBezTo>
                        <a:pt x="27" y="69"/>
                        <a:pt x="31" y="68"/>
                        <a:pt x="33" y="67"/>
                      </a:cubicBezTo>
                      <a:cubicBezTo>
                        <a:pt x="34" y="67"/>
                        <a:pt x="34" y="64"/>
                        <a:pt x="35" y="63"/>
                      </a:cubicBezTo>
                      <a:cubicBezTo>
                        <a:pt x="35" y="61"/>
                        <a:pt x="38" y="62"/>
                        <a:pt x="39" y="62"/>
                      </a:cubicBezTo>
                      <a:cubicBezTo>
                        <a:pt x="39" y="64"/>
                        <a:pt x="39" y="64"/>
                        <a:pt x="41" y="64"/>
                      </a:cubicBezTo>
                      <a:cubicBezTo>
                        <a:pt x="42" y="64"/>
                        <a:pt x="45" y="63"/>
                        <a:pt x="45" y="65"/>
                      </a:cubicBezTo>
                      <a:cubicBezTo>
                        <a:pt x="45" y="67"/>
                        <a:pt x="46" y="68"/>
                        <a:pt x="46" y="70"/>
                      </a:cubicBezTo>
                      <a:cubicBezTo>
                        <a:pt x="46" y="71"/>
                        <a:pt x="46" y="72"/>
                        <a:pt x="45" y="74"/>
                      </a:cubicBezTo>
                      <a:cubicBezTo>
                        <a:pt x="45" y="75"/>
                        <a:pt x="46" y="77"/>
                        <a:pt x="47" y="78"/>
                      </a:cubicBezTo>
                      <a:cubicBezTo>
                        <a:pt x="48" y="79"/>
                        <a:pt x="47" y="81"/>
                        <a:pt x="47" y="82"/>
                      </a:cubicBezTo>
                      <a:cubicBezTo>
                        <a:pt x="47" y="85"/>
                        <a:pt x="52" y="82"/>
                        <a:pt x="53" y="82"/>
                      </a:cubicBezTo>
                      <a:cubicBezTo>
                        <a:pt x="55" y="82"/>
                        <a:pt x="56" y="82"/>
                        <a:pt x="57" y="83"/>
                      </a:cubicBezTo>
                      <a:cubicBezTo>
                        <a:pt x="59" y="85"/>
                        <a:pt x="58" y="84"/>
                        <a:pt x="60" y="84"/>
                      </a:cubicBezTo>
                      <a:cubicBezTo>
                        <a:pt x="62" y="84"/>
                        <a:pt x="62" y="85"/>
                        <a:pt x="63" y="86"/>
                      </a:cubicBezTo>
                      <a:cubicBezTo>
                        <a:pt x="64" y="86"/>
                        <a:pt x="65" y="87"/>
                        <a:pt x="66" y="87"/>
                      </a:cubicBezTo>
                      <a:cubicBezTo>
                        <a:pt x="69" y="88"/>
                        <a:pt x="70" y="88"/>
                        <a:pt x="71" y="85"/>
                      </a:cubicBezTo>
                      <a:cubicBezTo>
                        <a:pt x="72" y="88"/>
                        <a:pt x="73" y="89"/>
                        <a:pt x="76" y="90"/>
                      </a:cubicBezTo>
                      <a:cubicBezTo>
                        <a:pt x="78" y="91"/>
                        <a:pt x="78" y="94"/>
                        <a:pt x="80" y="95"/>
                      </a:cubicBezTo>
                      <a:cubicBezTo>
                        <a:pt x="80" y="95"/>
                        <a:pt x="84" y="94"/>
                        <a:pt x="84" y="94"/>
                      </a:cubicBezTo>
                      <a:cubicBezTo>
                        <a:pt x="84" y="92"/>
                        <a:pt x="85" y="88"/>
                        <a:pt x="83" y="89"/>
                      </a:cubicBezTo>
                      <a:cubicBezTo>
                        <a:pt x="80" y="90"/>
                        <a:pt x="78" y="88"/>
                        <a:pt x="77" y="85"/>
                      </a:cubicBezTo>
                      <a:cubicBezTo>
                        <a:pt x="77" y="83"/>
                        <a:pt x="79" y="80"/>
                        <a:pt x="78" y="77"/>
                      </a:cubicBezTo>
                      <a:cubicBezTo>
                        <a:pt x="78" y="76"/>
                        <a:pt x="77" y="74"/>
                        <a:pt x="78" y="73"/>
                      </a:cubicBezTo>
                      <a:cubicBezTo>
                        <a:pt x="78" y="73"/>
                        <a:pt x="78" y="72"/>
                        <a:pt x="79" y="72"/>
                      </a:cubicBezTo>
                      <a:cubicBezTo>
                        <a:pt x="80" y="72"/>
                        <a:pt x="79" y="70"/>
                        <a:pt x="80" y="70"/>
                      </a:cubicBezTo>
                      <a:cubicBezTo>
                        <a:pt x="81" y="68"/>
                        <a:pt x="86" y="68"/>
                        <a:pt x="87" y="68"/>
                      </a:cubicBezTo>
                      <a:cubicBezTo>
                        <a:pt x="85" y="67"/>
                        <a:pt x="86" y="64"/>
                        <a:pt x="84" y="63"/>
                      </a:cubicBezTo>
                      <a:cubicBezTo>
                        <a:pt x="83" y="62"/>
                        <a:pt x="82" y="61"/>
                        <a:pt x="82" y="60"/>
                      </a:cubicBezTo>
                      <a:cubicBezTo>
                        <a:pt x="82" y="58"/>
                        <a:pt x="82" y="56"/>
                        <a:pt x="81" y="55"/>
                      </a:cubicBezTo>
                      <a:cubicBezTo>
                        <a:pt x="81" y="53"/>
                        <a:pt x="80" y="52"/>
                        <a:pt x="80" y="50"/>
                      </a:cubicBezTo>
                      <a:cubicBezTo>
                        <a:pt x="80" y="49"/>
                        <a:pt x="80" y="44"/>
                        <a:pt x="81" y="45"/>
                      </a:cubicBezTo>
                      <a:cubicBezTo>
                        <a:pt x="80" y="41"/>
                        <a:pt x="80" y="39"/>
                        <a:pt x="82" y="35"/>
                      </a:cubicBezTo>
                      <a:cubicBezTo>
                        <a:pt x="83" y="32"/>
                        <a:pt x="83" y="31"/>
                        <a:pt x="83" y="28"/>
                      </a:cubicBezTo>
                      <a:cubicBezTo>
                        <a:pt x="83" y="25"/>
                        <a:pt x="85" y="23"/>
                        <a:pt x="87" y="21"/>
                      </a:cubicBezTo>
                      <a:cubicBezTo>
                        <a:pt x="88" y="20"/>
                        <a:pt x="89" y="19"/>
                        <a:pt x="90" y="18"/>
                      </a:cubicBezTo>
                      <a:cubicBezTo>
                        <a:pt x="91" y="17"/>
                        <a:pt x="91" y="17"/>
                        <a:pt x="90" y="15"/>
                      </a:cubicBezTo>
                      <a:cubicBezTo>
                        <a:pt x="89" y="15"/>
                        <a:pt x="91" y="16"/>
                        <a:pt x="90" y="1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734">
                  <a:extLst>
                    <a:ext uri="{FF2B5EF4-FFF2-40B4-BE49-F238E27FC236}">
                      <a16:creationId xmlns:a16="http://schemas.microsoft.com/office/drawing/2014/main" id="{762484DE-D3B7-823F-CA84-14804B8D46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74206" y="8554418"/>
                  <a:ext cx="575021" cy="682258"/>
                </a:xfrm>
                <a:custGeom>
                  <a:avLst/>
                  <a:gdLst>
                    <a:gd name="T0" fmla="*/ 51 w 56"/>
                    <a:gd name="T1" fmla="*/ 27 h 63"/>
                    <a:gd name="T2" fmla="*/ 48 w 56"/>
                    <a:gd name="T3" fmla="*/ 26 h 63"/>
                    <a:gd name="T4" fmla="*/ 47 w 56"/>
                    <a:gd name="T5" fmla="*/ 21 h 63"/>
                    <a:gd name="T6" fmla="*/ 46 w 56"/>
                    <a:gd name="T7" fmla="*/ 12 h 63"/>
                    <a:gd name="T8" fmla="*/ 46 w 56"/>
                    <a:gd name="T9" fmla="*/ 8 h 63"/>
                    <a:gd name="T10" fmla="*/ 43 w 56"/>
                    <a:gd name="T11" fmla="*/ 8 h 63"/>
                    <a:gd name="T12" fmla="*/ 40 w 56"/>
                    <a:gd name="T13" fmla="*/ 6 h 63"/>
                    <a:gd name="T14" fmla="*/ 35 w 56"/>
                    <a:gd name="T15" fmla="*/ 8 h 63"/>
                    <a:gd name="T16" fmla="*/ 34 w 56"/>
                    <a:gd name="T17" fmla="*/ 11 h 63"/>
                    <a:gd name="T18" fmla="*/ 29 w 56"/>
                    <a:gd name="T19" fmla="*/ 12 h 63"/>
                    <a:gd name="T20" fmla="*/ 18 w 56"/>
                    <a:gd name="T21" fmla="*/ 1 h 63"/>
                    <a:gd name="T22" fmla="*/ 3 w 56"/>
                    <a:gd name="T23" fmla="*/ 2 h 63"/>
                    <a:gd name="T24" fmla="*/ 6 w 56"/>
                    <a:gd name="T25" fmla="*/ 12 h 63"/>
                    <a:gd name="T26" fmla="*/ 6 w 56"/>
                    <a:gd name="T27" fmla="*/ 16 h 63"/>
                    <a:gd name="T28" fmla="*/ 6 w 56"/>
                    <a:gd name="T29" fmla="*/ 20 h 63"/>
                    <a:gd name="T30" fmla="*/ 8 w 56"/>
                    <a:gd name="T31" fmla="*/ 33 h 63"/>
                    <a:gd name="T32" fmla="*/ 3 w 56"/>
                    <a:gd name="T33" fmla="*/ 41 h 63"/>
                    <a:gd name="T34" fmla="*/ 0 w 56"/>
                    <a:gd name="T35" fmla="*/ 50 h 63"/>
                    <a:gd name="T36" fmla="*/ 0 w 56"/>
                    <a:gd name="T37" fmla="*/ 55 h 63"/>
                    <a:gd name="T38" fmla="*/ 0 w 56"/>
                    <a:gd name="T39" fmla="*/ 59 h 63"/>
                    <a:gd name="T40" fmla="*/ 3 w 56"/>
                    <a:gd name="T41" fmla="*/ 59 h 63"/>
                    <a:gd name="T42" fmla="*/ 8 w 56"/>
                    <a:gd name="T43" fmla="*/ 58 h 63"/>
                    <a:gd name="T44" fmla="*/ 9 w 56"/>
                    <a:gd name="T45" fmla="*/ 59 h 63"/>
                    <a:gd name="T46" fmla="*/ 16 w 56"/>
                    <a:gd name="T47" fmla="*/ 59 h 63"/>
                    <a:gd name="T48" fmla="*/ 25 w 56"/>
                    <a:gd name="T49" fmla="*/ 59 h 63"/>
                    <a:gd name="T50" fmla="*/ 30 w 56"/>
                    <a:gd name="T51" fmla="*/ 59 h 63"/>
                    <a:gd name="T52" fmla="*/ 39 w 56"/>
                    <a:gd name="T53" fmla="*/ 62 h 63"/>
                    <a:gd name="T54" fmla="*/ 53 w 56"/>
                    <a:gd name="T55" fmla="*/ 60 h 63"/>
                    <a:gd name="T56" fmla="*/ 46 w 56"/>
                    <a:gd name="T57" fmla="*/ 51 h 63"/>
                    <a:gd name="T58" fmla="*/ 46 w 56"/>
                    <a:gd name="T59" fmla="*/ 37 h 63"/>
                    <a:gd name="T60" fmla="*/ 56 w 56"/>
                    <a:gd name="T61" fmla="*/ 35 h 63"/>
                    <a:gd name="T62" fmla="*/ 56 w 56"/>
                    <a:gd name="T63" fmla="*/ 27 h 63"/>
                    <a:gd name="T64" fmla="*/ 51 w 56"/>
                    <a:gd name="T65" fmla="*/ 27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6" h="63">
                      <a:moveTo>
                        <a:pt x="51" y="27"/>
                      </a:moveTo>
                      <a:cubicBezTo>
                        <a:pt x="49" y="27"/>
                        <a:pt x="48" y="28"/>
                        <a:pt x="48" y="26"/>
                      </a:cubicBezTo>
                      <a:cubicBezTo>
                        <a:pt x="48" y="24"/>
                        <a:pt x="48" y="23"/>
                        <a:pt x="47" y="21"/>
                      </a:cubicBezTo>
                      <a:cubicBezTo>
                        <a:pt x="45" y="18"/>
                        <a:pt x="48" y="15"/>
                        <a:pt x="46" y="12"/>
                      </a:cubicBezTo>
                      <a:cubicBezTo>
                        <a:pt x="46" y="11"/>
                        <a:pt x="46" y="8"/>
                        <a:pt x="46" y="8"/>
                      </a:cubicBezTo>
                      <a:cubicBezTo>
                        <a:pt x="46" y="8"/>
                        <a:pt x="43" y="8"/>
                        <a:pt x="43" y="8"/>
                      </a:cubicBezTo>
                      <a:cubicBezTo>
                        <a:pt x="40" y="8"/>
                        <a:pt x="40" y="9"/>
                        <a:pt x="40" y="6"/>
                      </a:cubicBezTo>
                      <a:cubicBezTo>
                        <a:pt x="37" y="6"/>
                        <a:pt x="36" y="5"/>
                        <a:pt x="35" y="8"/>
                      </a:cubicBezTo>
                      <a:cubicBezTo>
                        <a:pt x="35" y="8"/>
                        <a:pt x="35" y="11"/>
                        <a:pt x="34" y="11"/>
                      </a:cubicBezTo>
                      <a:cubicBezTo>
                        <a:pt x="33" y="12"/>
                        <a:pt x="31" y="12"/>
                        <a:pt x="29" y="12"/>
                      </a:cubicBezTo>
                      <a:cubicBezTo>
                        <a:pt x="22" y="13"/>
                        <a:pt x="24" y="1"/>
                        <a:pt x="18" y="1"/>
                      </a:cubicBezTo>
                      <a:cubicBezTo>
                        <a:pt x="13" y="1"/>
                        <a:pt x="7" y="0"/>
                        <a:pt x="3" y="2"/>
                      </a:cubicBezTo>
                      <a:cubicBezTo>
                        <a:pt x="1" y="4"/>
                        <a:pt x="6" y="10"/>
                        <a:pt x="6" y="12"/>
                      </a:cubicBezTo>
                      <a:cubicBezTo>
                        <a:pt x="7" y="13"/>
                        <a:pt x="7" y="15"/>
                        <a:pt x="6" y="16"/>
                      </a:cubicBezTo>
                      <a:cubicBezTo>
                        <a:pt x="4" y="17"/>
                        <a:pt x="6" y="19"/>
                        <a:pt x="6" y="20"/>
                      </a:cubicBezTo>
                      <a:cubicBezTo>
                        <a:pt x="9" y="24"/>
                        <a:pt x="11" y="29"/>
                        <a:pt x="8" y="33"/>
                      </a:cubicBezTo>
                      <a:cubicBezTo>
                        <a:pt x="6" y="36"/>
                        <a:pt x="4" y="38"/>
                        <a:pt x="3" y="41"/>
                      </a:cubicBezTo>
                      <a:cubicBezTo>
                        <a:pt x="2" y="44"/>
                        <a:pt x="1" y="47"/>
                        <a:pt x="0" y="50"/>
                      </a:cubicBezTo>
                      <a:cubicBezTo>
                        <a:pt x="0" y="52"/>
                        <a:pt x="0" y="54"/>
                        <a:pt x="0" y="55"/>
                      </a:cubicBezTo>
                      <a:cubicBezTo>
                        <a:pt x="0" y="56"/>
                        <a:pt x="0" y="58"/>
                        <a:pt x="0" y="59"/>
                      </a:cubicBezTo>
                      <a:cubicBezTo>
                        <a:pt x="1" y="59"/>
                        <a:pt x="2" y="59"/>
                        <a:pt x="3" y="59"/>
                      </a:cubicBezTo>
                      <a:cubicBezTo>
                        <a:pt x="5" y="59"/>
                        <a:pt x="5" y="56"/>
                        <a:pt x="8" y="58"/>
                      </a:cubicBezTo>
                      <a:cubicBezTo>
                        <a:pt x="8" y="58"/>
                        <a:pt x="9" y="59"/>
                        <a:pt x="9" y="59"/>
                      </a:cubicBezTo>
                      <a:cubicBezTo>
                        <a:pt x="12" y="59"/>
                        <a:pt x="14" y="59"/>
                        <a:pt x="16" y="59"/>
                      </a:cubicBezTo>
                      <a:cubicBezTo>
                        <a:pt x="19" y="59"/>
                        <a:pt x="22" y="59"/>
                        <a:pt x="25" y="59"/>
                      </a:cubicBezTo>
                      <a:cubicBezTo>
                        <a:pt x="26" y="59"/>
                        <a:pt x="29" y="59"/>
                        <a:pt x="30" y="59"/>
                      </a:cubicBezTo>
                      <a:cubicBezTo>
                        <a:pt x="32" y="63"/>
                        <a:pt x="36" y="62"/>
                        <a:pt x="39" y="62"/>
                      </a:cubicBezTo>
                      <a:cubicBezTo>
                        <a:pt x="44" y="62"/>
                        <a:pt x="48" y="61"/>
                        <a:pt x="53" y="60"/>
                      </a:cubicBezTo>
                      <a:cubicBezTo>
                        <a:pt x="50" y="57"/>
                        <a:pt x="46" y="55"/>
                        <a:pt x="46" y="51"/>
                      </a:cubicBezTo>
                      <a:cubicBezTo>
                        <a:pt x="46" y="46"/>
                        <a:pt x="46" y="41"/>
                        <a:pt x="46" y="37"/>
                      </a:cubicBezTo>
                      <a:cubicBezTo>
                        <a:pt x="46" y="36"/>
                        <a:pt x="56" y="38"/>
                        <a:pt x="56" y="35"/>
                      </a:cubicBezTo>
                      <a:cubicBezTo>
                        <a:pt x="56" y="33"/>
                        <a:pt x="56" y="30"/>
                        <a:pt x="56" y="27"/>
                      </a:cubicBezTo>
                      <a:cubicBezTo>
                        <a:pt x="56" y="24"/>
                        <a:pt x="53" y="27"/>
                        <a:pt x="51" y="2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735">
                  <a:extLst>
                    <a:ext uri="{FF2B5EF4-FFF2-40B4-BE49-F238E27FC236}">
                      <a16:creationId xmlns:a16="http://schemas.microsoft.com/office/drawing/2014/main" id="{C3BADD54-0D49-EC71-8E6A-B19BC5BDCE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43614" y="9203480"/>
                  <a:ext cx="470472" cy="519990"/>
                </a:xfrm>
                <a:custGeom>
                  <a:avLst/>
                  <a:gdLst>
                    <a:gd name="T0" fmla="*/ 25 w 46"/>
                    <a:gd name="T1" fmla="*/ 2 h 48"/>
                    <a:gd name="T2" fmla="*/ 21 w 46"/>
                    <a:gd name="T3" fmla="*/ 3 h 48"/>
                    <a:gd name="T4" fmla="*/ 18 w 46"/>
                    <a:gd name="T5" fmla="*/ 4 h 48"/>
                    <a:gd name="T6" fmla="*/ 6 w 46"/>
                    <a:gd name="T7" fmla="*/ 4 h 48"/>
                    <a:gd name="T8" fmla="*/ 6 w 46"/>
                    <a:gd name="T9" fmla="*/ 18 h 48"/>
                    <a:gd name="T10" fmla="*/ 6 w 46"/>
                    <a:gd name="T11" fmla="*/ 23 h 48"/>
                    <a:gd name="T12" fmla="*/ 1 w 46"/>
                    <a:gd name="T13" fmla="*/ 24 h 48"/>
                    <a:gd name="T14" fmla="*/ 1 w 46"/>
                    <a:gd name="T15" fmla="*/ 31 h 48"/>
                    <a:gd name="T16" fmla="*/ 1 w 46"/>
                    <a:gd name="T17" fmla="*/ 38 h 48"/>
                    <a:gd name="T18" fmla="*/ 4 w 46"/>
                    <a:gd name="T19" fmla="*/ 47 h 48"/>
                    <a:gd name="T20" fmla="*/ 8 w 46"/>
                    <a:gd name="T21" fmla="*/ 48 h 48"/>
                    <a:gd name="T22" fmla="*/ 13 w 46"/>
                    <a:gd name="T23" fmla="*/ 44 h 48"/>
                    <a:gd name="T24" fmla="*/ 19 w 46"/>
                    <a:gd name="T25" fmla="*/ 41 h 48"/>
                    <a:gd name="T26" fmla="*/ 29 w 46"/>
                    <a:gd name="T27" fmla="*/ 39 h 48"/>
                    <a:gd name="T28" fmla="*/ 31 w 46"/>
                    <a:gd name="T29" fmla="*/ 37 h 48"/>
                    <a:gd name="T30" fmla="*/ 34 w 46"/>
                    <a:gd name="T31" fmla="*/ 34 h 48"/>
                    <a:gd name="T32" fmla="*/ 43 w 46"/>
                    <a:gd name="T33" fmla="*/ 26 h 48"/>
                    <a:gd name="T34" fmla="*/ 44 w 46"/>
                    <a:gd name="T35" fmla="*/ 22 h 48"/>
                    <a:gd name="T36" fmla="*/ 40 w 46"/>
                    <a:gd name="T37" fmla="*/ 21 h 48"/>
                    <a:gd name="T38" fmla="*/ 38 w 46"/>
                    <a:gd name="T39" fmla="*/ 17 h 48"/>
                    <a:gd name="T40" fmla="*/ 39 w 46"/>
                    <a:gd name="T41" fmla="*/ 15 h 48"/>
                    <a:gd name="T42" fmla="*/ 36 w 46"/>
                    <a:gd name="T43" fmla="*/ 14 h 48"/>
                    <a:gd name="T44" fmla="*/ 36 w 46"/>
                    <a:gd name="T45" fmla="*/ 13 h 48"/>
                    <a:gd name="T46" fmla="*/ 34 w 46"/>
                    <a:gd name="T47" fmla="*/ 12 h 48"/>
                    <a:gd name="T48" fmla="*/ 30 w 46"/>
                    <a:gd name="T49" fmla="*/ 7 h 48"/>
                    <a:gd name="T50" fmla="*/ 25 w 46"/>
                    <a:gd name="T51" fmla="*/ 2 h 48"/>
                    <a:gd name="T52" fmla="*/ 25 w 46"/>
                    <a:gd name="T53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" h="48">
                      <a:moveTo>
                        <a:pt x="25" y="2"/>
                      </a:moveTo>
                      <a:cubicBezTo>
                        <a:pt x="24" y="3"/>
                        <a:pt x="22" y="3"/>
                        <a:pt x="21" y="3"/>
                      </a:cubicBezTo>
                      <a:cubicBezTo>
                        <a:pt x="19" y="3"/>
                        <a:pt x="20" y="6"/>
                        <a:pt x="18" y="4"/>
                      </a:cubicBezTo>
                      <a:cubicBezTo>
                        <a:pt x="15" y="0"/>
                        <a:pt x="10" y="5"/>
                        <a:pt x="6" y="4"/>
                      </a:cubicBezTo>
                      <a:cubicBezTo>
                        <a:pt x="6" y="9"/>
                        <a:pt x="6" y="14"/>
                        <a:pt x="6" y="18"/>
                      </a:cubicBezTo>
                      <a:cubicBezTo>
                        <a:pt x="6" y="19"/>
                        <a:pt x="7" y="23"/>
                        <a:pt x="6" y="23"/>
                      </a:cubicBezTo>
                      <a:cubicBezTo>
                        <a:pt x="5" y="24"/>
                        <a:pt x="1" y="22"/>
                        <a:pt x="1" y="24"/>
                      </a:cubicBezTo>
                      <a:cubicBezTo>
                        <a:pt x="1" y="26"/>
                        <a:pt x="1" y="29"/>
                        <a:pt x="1" y="31"/>
                      </a:cubicBezTo>
                      <a:cubicBezTo>
                        <a:pt x="1" y="33"/>
                        <a:pt x="0" y="36"/>
                        <a:pt x="1" y="38"/>
                      </a:cubicBezTo>
                      <a:cubicBezTo>
                        <a:pt x="5" y="39"/>
                        <a:pt x="6" y="44"/>
                        <a:pt x="4" y="47"/>
                      </a:cubicBezTo>
                      <a:cubicBezTo>
                        <a:pt x="4" y="48"/>
                        <a:pt x="8" y="48"/>
                        <a:pt x="8" y="48"/>
                      </a:cubicBezTo>
                      <a:cubicBezTo>
                        <a:pt x="10" y="48"/>
                        <a:pt x="11" y="46"/>
                        <a:pt x="13" y="44"/>
                      </a:cubicBezTo>
                      <a:cubicBezTo>
                        <a:pt x="15" y="42"/>
                        <a:pt x="15" y="39"/>
                        <a:pt x="19" y="41"/>
                      </a:cubicBezTo>
                      <a:cubicBezTo>
                        <a:pt x="23" y="43"/>
                        <a:pt x="27" y="44"/>
                        <a:pt x="29" y="39"/>
                      </a:cubicBezTo>
                      <a:cubicBezTo>
                        <a:pt x="29" y="38"/>
                        <a:pt x="29" y="37"/>
                        <a:pt x="31" y="37"/>
                      </a:cubicBezTo>
                      <a:cubicBezTo>
                        <a:pt x="33" y="37"/>
                        <a:pt x="34" y="35"/>
                        <a:pt x="34" y="34"/>
                      </a:cubicBezTo>
                      <a:cubicBezTo>
                        <a:pt x="36" y="31"/>
                        <a:pt x="40" y="28"/>
                        <a:pt x="43" y="26"/>
                      </a:cubicBezTo>
                      <a:cubicBezTo>
                        <a:pt x="45" y="25"/>
                        <a:pt x="46" y="24"/>
                        <a:pt x="44" y="22"/>
                      </a:cubicBezTo>
                      <a:cubicBezTo>
                        <a:pt x="43" y="21"/>
                        <a:pt x="40" y="22"/>
                        <a:pt x="40" y="21"/>
                      </a:cubicBezTo>
                      <a:cubicBezTo>
                        <a:pt x="39" y="20"/>
                        <a:pt x="38" y="19"/>
                        <a:pt x="38" y="17"/>
                      </a:cubicBezTo>
                      <a:cubicBezTo>
                        <a:pt x="38" y="17"/>
                        <a:pt x="39" y="16"/>
                        <a:pt x="39" y="15"/>
                      </a:cubicBezTo>
                      <a:cubicBezTo>
                        <a:pt x="38" y="15"/>
                        <a:pt x="37" y="15"/>
                        <a:pt x="36" y="14"/>
                      </a:cubicBezTo>
                      <a:cubicBezTo>
                        <a:pt x="36" y="14"/>
                        <a:pt x="37" y="13"/>
                        <a:pt x="36" y="13"/>
                      </a:cubicBezTo>
                      <a:cubicBezTo>
                        <a:pt x="35" y="13"/>
                        <a:pt x="35" y="12"/>
                        <a:pt x="34" y="12"/>
                      </a:cubicBezTo>
                      <a:cubicBezTo>
                        <a:pt x="32" y="11"/>
                        <a:pt x="31" y="10"/>
                        <a:pt x="30" y="7"/>
                      </a:cubicBezTo>
                      <a:cubicBezTo>
                        <a:pt x="30" y="6"/>
                        <a:pt x="27" y="2"/>
                        <a:pt x="25" y="2"/>
                      </a:cubicBezTo>
                      <a:cubicBezTo>
                        <a:pt x="25" y="2"/>
                        <a:pt x="26" y="2"/>
                        <a:pt x="25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Freeform 736">
                  <a:extLst>
                    <a:ext uri="{FF2B5EF4-FFF2-40B4-BE49-F238E27FC236}">
                      <a16:creationId xmlns:a16="http://schemas.microsoft.com/office/drawing/2014/main" id="{33BA1427-3352-E925-D5A6-9DFC27749D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98016" y="9096529"/>
                  <a:ext cx="400771" cy="376162"/>
                </a:xfrm>
                <a:custGeom>
                  <a:avLst/>
                  <a:gdLst>
                    <a:gd name="T0" fmla="*/ 39 w 39"/>
                    <a:gd name="T1" fmla="*/ 22 h 35"/>
                    <a:gd name="T2" fmla="*/ 38 w 39"/>
                    <a:gd name="T3" fmla="*/ 18 h 35"/>
                    <a:gd name="T4" fmla="*/ 39 w 39"/>
                    <a:gd name="T5" fmla="*/ 14 h 35"/>
                    <a:gd name="T6" fmla="*/ 38 w 39"/>
                    <a:gd name="T7" fmla="*/ 7 h 35"/>
                    <a:gd name="T8" fmla="*/ 27 w 39"/>
                    <a:gd name="T9" fmla="*/ 2 h 35"/>
                    <a:gd name="T10" fmla="*/ 24 w 39"/>
                    <a:gd name="T11" fmla="*/ 0 h 35"/>
                    <a:gd name="T12" fmla="*/ 19 w 39"/>
                    <a:gd name="T13" fmla="*/ 3 h 35"/>
                    <a:gd name="T14" fmla="*/ 13 w 39"/>
                    <a:gd name="T15" fmla="*/ 7 h 35"/>
                    <a:gd name="T16" fmla="*/ 9 w 39"/>
                    <a:gd name="T17" fmla="*/ 12 h 35"/>
                    <a:gd name="T18" fmla="*/ 2 w 39"/>
                    <a:gd name="T19" fmla="*/ 12 h 35"/>
                    <a:gd name="T20" fmla="*/ 5 w 39"/>
                    <a:gd name="T21" fmla="*/ 16 h 35"/>
                    <a:gd name="T22" fmla="*/ 8 w 39"/>
                    <a:gd name="T23" fmla="*/ 21 h 35"/>
                    <a:gd name="T24" fmla="*/ 11 w 39"/>
                    <a:gd name="T25" fmla="*/ 23 h 35"/>
                    <a:gd name="T26" fmla="*/ 11 w 39"/>
                    <a:gd name="T27" fmla="*/ 24 h 35"/>
                    <a:gd name="T28" fmla="*/ 14 w 39"/>
                    <a:gd name="T29" fmla="*/ 25 h 35"/>
                    <a:gd name="T30" fmla="*/ 13 w 39"/>
                    <a:gd name="T31" fmla="*/ 28 h 35"/>
                    <a:gd name="T32" fmla="*/ 15 w 39"/>
                    <a:gd name="T33" fmla="*/ 31 h 35"/>
                    <a:gd name="T34" fmla="*/ 20 w 39"/>
                    <a:gd name="T35" fmla="*/ 34 h 35"/>
                    <a:gd name="T36" fmla="*/ 25 w 39"/>
                    <a:gd name="T37" fmla="*/ 35 h 35"/>
                    <a:gd name="T38" fmla="*/ 27 w 39"/>
                    <a:gd name="T39" fmla="*/ 35 h 35"/>
                    <a:gd name="T40" fmla="*/ 34 w 39"/>
                    <a:gd name="T41" fmla="*/ 31 h 35"/>
                    <a:gd name="T42" fmla="*/ 36 w 39"/>
                    <a:gd name="T43" fmla="*/ 27 h 35"/>
                    <a:gd name="T44" fmla="*/ 39 w 39"/>
                    <a:gd name="T45" fmla="*/ 2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35">
                      <a:moveTo>
                        <a:pt x="39" y="22"/>
                      </a:moveTo>
                      <a:cubicBezTo>
                        <a:pt x="39" y="21"/>
                        <a:pt x="38" y="19"/>
                        <a:pt x="38" y="18"/>
                      </a:cubicBezTo>
                      <a:cubicBezTo>
                        <a:pt x="38" y="16"/>
                        <a:pt x="39" y="15"/>
                        <a:pt x="39" y="14"/>
                      </a:cubicBezTo>
                      <a:cubicBezTo>
                        <a:pt x="39" y="11"/>
                        <a:pt x="39" y="9"/>
                        <a:pt x="38" y="7"/>
                      </a:cubicBezTo>
                      <a:cubicBezTo>
                        <a:pt x="38" y="4"/>
                        <a:pt x="29" y="2"/>
                        <a:pt x="27" y="2"/>
                      </a:cubicBezTo>
                      <a:cubicBezTo>
                        <a:pt x="27" y="0"/>
                        <a:pt x="27" y="0"/>
                        <a:pt x="24" y="0"/>
                      </a:cubicBezTo>
                      <a:cubicBezTo>
                        <a:pt x="21" y="0"/>
                        <a:pt x="21" y="1"/>
                        <a:pt x="19" y="3"/>
                      </a:cubicBezTo>
                      <a:cubicBezTo>
                        <a:pt x="18" y="5"/>
                        <a:pt x="15" y="6"/>
                        <a:pt x="13" y="7"/>
                      </a:cubicBezTo>
                      <a:cubicBezTo>
                        <a:pt x="12" y="9"/>
                        <a:pt x="11" y="12"/>
                        <a:pt x="9" y="12"/>
                      </a:cubicBezTo>
                      <a:cubicBezTo>
                        <a:pt x="7" y="12"/>
                        <a:pt x="5" y="11"/>
                        <a:pt x="2" y="12"/>
                      </a:cubicBezTo>
                      <a:cubicBezTo>
                        <a:pt x="0" y="13"/>
                        <a:pt x="4" y="15"/>
                        <a:pt x="5" y="16"/>
                      </a:cubicBezTo>
                      <a:cubicBezTo>
                        <a:pt x="6" y="18"/>
                        <a:pt x="6" y="20"/>
                        <a:pt x="8" y="21"/>
                      </a:cubicBezTo>
                      <a:cubicBezTo>
                        <a:pt x="9" y="22"/>
                        <a:pt x="10" y="23"/>
                        <a:pt x="11" y="23"/>
                      </a:cubicBezTo>
                      <a:cubicBezTo>
                        <a:pt x="12" y="23"/>
                        <a:pt x="11" y="24"/>
                        <a:pt x="11" y="24"/>
                      </a:cubicBezTo>
                      <a:cubicBezTo>
                        <a:pt x="12" y="24"/>
                        <a:pt x="13" y="25"/>
                        <a:pt x="14" y="25"/>
                      </a:cubicBezTo>
                      <a:cubicBezTo>
                        <a:pt x="14" y="26"/>
                        <a:pt x="13" y="27"/>
                        <a:pt x="13" y="28"/>
                      </a:cubicBezTo>
                      <a:cubicBezTo>
                        <a:pt x="13" y="29"/>
                        <a:pt x="14" y="31"/>
                        <a:pt x="15" y="31"/>
                      </a:cubicBezTo>
                      <a:cubicBezTo>
                        <a:pt x="18" y="31"/>
                        <a:pt x="19" y="31"/>
                        <a:pt x="20" y="34"/>
                      </a:cubicBezTo>
                      <a:cubicBezTo>
                        <a:pt x="21" y="35"/>
                        <a:pt x="23" y="34"/>
                        <a:pt x="25" y="35"/>
                      </a:cubicBez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31" y="35"/>
                        <a:pt x="32" y="34"/>
                        <a:pt x="34" y="31"/>
                      </a:cubicBezTo>
                      <a:cubicBezTo>
                        <a:pt x="35" y="30"/>
                        <a:pt x="36" y="28"/>
                        <a:pt x="36" y="27"/>
                      </a:cubicBezTo>
                      <a:cubicBezTo>
                        <a:pt x="37" y="25"/>
                        <a:pt x="39" y="24"/>
                        <a:pt x="39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737">
                  <a:extLst>
                    <a:ext uri="{FF2B5EF4-FFF2-40B4-BE49-F238E27FC236}">
                      <a16:creationId xmlns:a16="http://schemas.microsoft.com/office/drawing/2014/main" id="{610F4732-5921-16F5-3831-0961B06EDE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66357" y="9657083"/>
                  <a:ext cx="101063" cy="121701"/>
                </a:xfrm>
                <a:custGeom>
                  <a:avLst/>
                  <a:gdLst>
                    <a:gd name="T0" fmla="*/ 5 w 10"/>
                    <a:gd name="T1" fmla="*/ 1 h 11"/>
                    <a:gd name="T2" fmla="*/ 7 w 10"/>
                    <a:gd name="T3" fmla="*/ 9 h 11"/>
                    <a:gd name="T4" fmla="*/ 5 w 10"/>
                    <a:gd name="T5" fmla="*/ 1 h 11"/>
                    <a:gd name="T6" fmla="*/ 5 w 10"/>
                    <a:gd name="T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5" y="1"/>
                      </a:moveTo>
                      <a:cubicBezTo>
                        <a:pt x="0" y="2"/>
                        <a:pt x="3" y="11"/>
                        <a:pt x="7" y="9"/>
                      </a:cubicBezTo>
                      <a:cubicBezTo>
                        <a:pt x="10" y="8"/>
                        <a:pt x="9" y="0"/>
                        <a:pt x="5" y="1"/>
                      </a:cubicBezTo>
                      <a:cubicBezTo>
                        <a:pt x="3" y="1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738">
                  <a:extLst>
                    <a:ext uri="{FF2B5EF4-FFF2-40B4-BE49-F238E27FC236}">
                      <a16:creationId xmlns:a16="http://schemas.microsoft.com/office/drawing/2014/main" id="{B804EBFF-D248-EBF8-5C97-734129F76AE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2479819" y="9461630"/>
                  <a:ext cx="808512" cy="748635"/>
                </a:xfrm>
                <a:custGeom>
                  <a:avLst/>
                  <a:gdLst>
                    <a:gd name="T0" fmla="*/ 74 w 79"/>
                    <a:gd name="T1" fmla="*/ 27 h 69"/>
                    <a:gd name="T2" fmla="*/ 69 w 79"/>
                    <a:gd name="T3" fmla="*/ 22 h 69"/>
                    <a:gd name="T4" fmla="*/ 72 w 79"/>
                    <a:gd name="T5" fmla="*/ 19 h 69"/>
                    <a:gd name="T6" fmla="*/ 75 w 79"/>
                    <a:gd name="T7" fmla="*/ 20 h 69"/>
                    <a:gd name="T8" fmla="*/ 75 w 79"/>
                    <a:gd name="T9" fmla="*/ 11 h 69"/>
                    <a:gd name="T10" fmla="*/ 73 w 79"/>
                    <a:gd name="T11" fmla="*/ 7 h 69"/>
                    <a:gd name="T12" fmla="*/ 72 w 79"/>
                    <a:gd name="T13" fmla="*/ 1 h 69"/>
                    <a:gd name="T14" fmla="*/ 66 w 79"/>
                    <a:gd name="T15" fmla="*/ 1 h 69"/>
                    <a:gd name="T16" fmla="*/ 60 w 79"/>
                    <a:gd name="T17" fmla="*/ 2 h 69"/>
                    <a:gd name="T18" fmla="*/ 55 w 79"/>
                    <a:gd name="T19" fmla="*/ 5 h 69"/>
                    <a:gd name="T20" fmla="*/ 51 w 79"/>
                    <a:gd name="T21" fmla="*/ 8 h 69"/>
                    <a:gd name="T22" fmla="*/ 49 w 79"/>
                    <a:gd name="T23" fmla="*/ 12 h 69"/>
                    <a:gd name="T24" fmla="*/ 45 w 79"/>
                    <a:gd name="T25" fmla="*/ 14 h 69"/>
                    <a:gd name="T26" fmla="*/ 44 w 79"/>
                    <a:gd name="T27" fmla="*/ 17 h 69"/>
                    <a:gd name="T28" fmla="*/ 34 w 79"/>
                    <a:gd name="T29" fmla="*/ 17 h 69"/>
                    <a:gd name="T30" fmla="*/ 28 w 79"/>
                    <a:gd name="T31" fmla="*/ 21 h 69"/>
                    <a:gd name="T32" fmla="*/ 24 w 79"/>
                    <a:gd name="T33" fmla="*/ 24 h 69"/>
                    <a:gd name="T34" fmla="*/ 20 w 79"/>
                    <a:gd name="T35" fmla="*/ 23 h 69"/>
                    <a:gd name="T36" fmla="*/ 17 w 79"/>
                    <a:gd name="T37" fmla="*/ 14 h 69"/>
                    <a:gd name="T38" fmla="*/ 17 w 79"/>
                    <a:gd name="T39" fmla="*/ 29 h 69"/>
                    <a:gd name="T40" fmla="*/ 17 w 79"/>
                    <a:gd name="T41" fmla="*/ 33 h 69"/>
                    <a:gd name="T42" fmla="*/ 9 w 79"/>
                    <a:gd name="T43" fmla="*/ 35 h 69"/>
                    <a:gd name="T44" fmla="*/ 6 w 79"/>
                    <a:gd name="T45" fmla="*/ 34 h 69"/>
                    <a:gd name="T46" fmla="*/ 2 w 79"/>
                    <a:gd name="T47" fmla="*/ 33 h 69"/>
                    <a:gd name="T48" fmla="*/ 3 w 79"/>
                    <a:gd name="T49" fmla="*/ 40 h 69"/>
                    <a:gd name="T50" fmla="*/ 5 w 79"/>
                    <a:gd name="T51" fmla="*/ 45 h 69"/>
                    <a:gd name="T52" fmla="*/ 9 w 79"/>
                    <a:gd name="T53" fmla="*/ 56 h 69"/>
                    <a:gd name="T54" fmla="*/ 8 w 79"/>
                    <a:gd name="T55" fmla="*/ 60 h 69"/>
                    <a:gd name="T56" fmla="*/ 9 w 79"/>
                    <a:gd name="T57" fmla="*/ 62 h 69"/>
                    <a:gd name="T58" fmla="*/ 10 w 79"/>
                    <a:gd name="T59" fmla="*/ 66 h 69"/>
                    <a:gd name="T60" fmla="*/ 11 w 79"/>
                    <a:gd name="T61" fmla="*/ 64 h 69"/>
                    <a:gd name="T62" fmla="*/ 15 w 79"/>
                    <a:gd name="T63" fmla="*/ 68 h 69"/>
                    <a:gd name="T64" fmla="*/ 21 w 79"/>
                    <a:gd name="T65" fmla="*/ 66 h 69"/>
                    <a:gd name="T66" fmla="*/ 26 w 79"/>
                    <a:gd name="T67" fmla="*/ 65 h 69"/>
                    <a:gd name="T68" fmla="*/ 31 w 79"/>
                    <a:gd name="T69" fmla="*/ 64 h 69"/>
                    <a:gd name="T70" fmla="*/ 38 w 79"/>
                    <a:gd name="T71" fmla="*/ 64 h 69"/>
                    <a:gd name="T72" fmla="*/ 39 w 79"/>
                    <a:gd name="T73" fmla="*/ 64 h 69"/>
                    <a:gd name="T74" fmla="*/ 41 w 79"/>
                    <a:gd name="T75" fmla="*/ 63 h 69"/>
                    <a:gd name="T76" fmla="*/ 42 w 79"/>
                    <a:gd name="T77" fmla="*/ 62 h 69"/>
                    <a:gd name="T78" fmla="*/ 44 w 79"/>
                    <a:gd name="T79" fmla="*/ 65 h 69"/>
                    <a:gd name="T80" fmla="*/ 46 w 79"/>
                    <a:gd name="T81" fmla="*/ 62 h 69"/>
                    <a:gd name="T82" fmla="*/ 57 w 79"/>
                    <a:gd name="T83" fmla="*/ 56 h 69"/>
                    <a:gd name="T84" fmla="*/ 65 w 79"/>
                    <a:gd name="T85" fmla="*/ 48 h 69"/>
                    <a:gd name="T86" fmla="*/ 72 w 79"/>
                    <a:gd name="T87" fmla="*/ 37 h 69"/>
                    <a:gd name="T88" fmla="*/ 77 w 79"/>
                    <a:gd name="T89" fmla="*/ 33 h 69"/>
                    <a:gd name="T90" fmla="*/ 79 w 79"/>
                    <a:gd name="T91" fmla="*/ 25 h 69"/>
                    <a:gd name="T92" fmla="*/ 76 w 79"/>
                    <a:gd name="T93" fmla="*/ 25 h 69"/>
                    <a:gd name="T94" fmla="*/ 74 w 79"/>
                    <a:gd name="T95" fmla="*/ 27 h 69"/>
                    <a:gd name="T96" fmla="*/ 62 w 79"/>
                    <a:gd name="T97" fmla="*/ 39 h 69"/>
                    <a:gd name="T98" fmla="*/ 61 w 79"/>
                    <a:gd name="T99" fmla="*/ 41 h 69"/>
                    <a:gd name="T100" fmla="*/ 57 w 79"/>
                    <a:gd name="T101" fmla="*/ 43 h 69"/>
                    <a:gd name="T102" fmla="*/ 55 w 79"/>
                    <a:gd name="T103" fmla="*/ 44 h 69"/>
                    <a:gd name="T104" fmla="*/ 52 w 79"/>
                    <a:gd name="T105" fmla="*/ 41 h 69"/>
                    <a:gd name="T106" fmla="*/ 56 w 79"/>
                    <a:gd name="T107" fmla="*/ 35 h 69"/>
                    <a:gd name="T108" fmla="*/ 60 w 79"/>
                    <a:gd name="T109" fmla="*/ 35 h 69"/>
                    <a:gd name="T110" fmla="*/ 62 w 79"/>
                    <a:gd name="T111" fmla="*/ 39 h 69"/>
                    <a:gd name="T112" fmla="*/ 62 w 79"/>
                    <a:gd name="T113" fmla="*/ 3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9" h="69">
                      <a:moveTo>
                        <a:pt x="74" y="27"/>
                      </a:moveTo>
                      <a:cubicBezTo>
                        <a:pt x="71" y="27"/>
                        <a:pt x="68" y="24"/>
                        <a:pt x="69" y="22"/>
                      </a:cubicBezTo>
                      <a:cubicBezTo>
                        <a:pt x="69" y="20"/>
                        <a:pt x="71" y="19"/>
                        <a:pt x="72" y="19"/>
                      </a:cubicBezTo>
                      <a:cubicBezTo>
                        <a:pt x="73" y="19"/>
                        <a:pt x="74" y="20"/>
                        <a:pt x="75" y="20"/>
                      </a:cubicBezTo>
                      <a:cubicBezTo>
                        <a:pt x="75" y="17"/>
                        <a:pt x="76" y="14"/>
                        <a:pt x="75" y="11"/>
                      </a:cubicBezTo>
                      <a:cubicBezTo>
                        <a:pt x="74" y="10"/>
                        <a:pt x="73" y="8"/>
                        <a:pt x="73" y="7"/>
                      </a:cubicBezTo>
                      <a:cubicBezTo>
                        <a:pt x="72" y="5"/>
                        <a:pt x="72" y="3"/>
                        <a:pt x="72" y="1"/>
                      </a:cubicBezTo>
                      <a:cubicBezTo>
                        <a:pt x="70" y="2"/>
                        <a:pt x="67" y="1"/>
                        <a:pt x="66" y="1"/>
                      </a:cubicBezTo>
                      <a:cubicBezTo>
                        <a:pt x="63" y="0"/>
                        <a:pt x="61" y="0"/>
                        <a:pt x="60" y="2"/>
                      </a:cubicBezTo>
                      <a:cubicBezTo>
                        <a:pt x="58" y="3"/>
                        <a:pt x="56" y="3"/>
                        <a:pt x="55" y="5"/>
                      </a:cubicBezTo>
                      <a:cubicBezTo>
                        <a:pt x="54" y="6"/>
                        <a:pt x="52" y="7"/>
                        <a:pt x="51" y="8"/>
                      </a:cubicBezTo>
                      <a:cubicBezTo>
                        <a:pt x="50" y="9"/>
                        <a:pt x="50" y="11"/>
                        <a:pt x="49" y="12"/>
                      </a:cubicBezTo>
                      <a:cubicBezTo>
                        <a:pt x="48" y="14"/>
                        <a:pt x="46" y="12"/>
                        <a:pt x="45" y="14"/>
                      </a:cubicBezTo>
                      <a:cubicBezTo>
                        <a:pt x="44" y="15"/>
                        <a:pt x="45" y="16"/>
                        <a:pt x="44" y="17"/>
                      </a:cubicBezTo>
                      <a:cubicBezTo>
                        <a:pt x="42" y="21"/>
                        <a:pt x="37" y="18"/>
                        <a:pt x="34" y="17"/>
                      </a:cubicBezTo>
                      <a:cubicBezTo>
                        <a:pt x="31" y="15"/>
                        <a:pt x="30" y="19"/>
                        <a:pt x="28" y="21"/>
                      </a:cubicBezTo>
                      <a:cubicBezTo>
                        <a:pt x="27" y="22"/>
                        <a:pt x="26" y="24"/>
                        <a:pt x="24" y="24"/>
                      </a:cubicBezTo>
                      <a:cubicBezTo>
                        <a:pt x="24" y="24"/>
                        <a:pt x="20" y="24"/>
                        <a:pt x="20" y="23"/>
                      </a:cubicBezTo>
                      <a:cubicBezTo>
                        <a:pt x="22" y="20"/>
                        <a:pt x="21" y="15"/>
                        <a:pt x="17" y="14"/>
                      </a:cubicBezTo>
                      <a:cubicBezTo>
                        <a:pt x="17" y="19"/>
                        <a:pt x="17" y="24"/>
                        <a:pt x="17" y="29"/>
                      </a:cubicBezTo>
                      <a:cubicBezTo>
                        <a:pt x="17" y="29"/>
                        <a:pt x="18" y="32"/>
                        <a:pt x="17" y="33"/>
                      </a:cubicBezTo>
                      <a:cubicBezTo>
                        <a:pt x="14" y="35"/>
                        <a:pt x="13" y="36"/>
                        <a:pt x="9" y="35"/>
                      </a:cubicBezTo>
                      <a:cubicBezTo>
                        <a:pt x="8" y="35"/>
                        <a:pt x="7" y="35"/>
                        <a:pt x="6" y="34"/>
                      </a:cubicBezTo>
                      <a:cubicBezTo>
                        <a:pt x="5" y="32"/>
                        <a:pt x="4" y="31"/>
                        <a:pt x="2" y="33"/>
                      </a:cubicBezTo>
                      <a:cubicBezTo>
                        <a:pt x="0" y="35"/>
                        <a:pt x="2" y="38"/>
                        <a:pt x="3" y="40"/>
                      </a:cubicBezTo>
                      <a:cubicBezTo>
                        <a:pt x="4" y="41"/>
                        <a:pt x="5" y="43"/>
                        <a:pt x="5" y="45"/>
                      </a:cubicBezTo>
                      <a:cubicBezTo>
                        <a:pt x="7" y="49"/>
                        <a:pt x="11" y="51"/>
                        <a:pt x="9" y="56"/>
                      </a:cubicBezTo>
                      <a:cubicBezTo>
                        <a:pt x="8" y="58"/>
                        <a:pt x="7" y="58"/>
                        <a:pt x="8" y="60"/>
                      </a:cubicBezTo>
                      <a:cubicBezTo>
                        <a:pt x="9" y="61"/>
                        <a:pt x="9" y="62"/>
                        <a:pt x="9" y="62"/>
                      </a:cubicBezTo>
                      <a:cubicBezTo>
                        <a:pt x="10" y="63"/>
                        <a:pt x="9" y="65"/>
                        <a:pt x="10" y="66"/>
                      </a:cubicBezTo>
                      <a:cubicBezTo>
                        <a:pt x="10" y="66"/>
                        <a:pt x="10" y="64"/>
                        <a:pt x="11" y="64"/>
                      </a:cubicBezTo>
                      <a:cubicBezTo>
                        <a:pt x="11" y="64"/>
                        <a:pt x="14" y="67"/>
                        <a:pt x="15" y="68"/>
                      </a:cubicBezTo>
                      <a:cubicBezTo>
                        <a:pt x="17" y="69"/>
                        <a:pt x="19" y="66"/>
                        <a:pt x="21" y="66"/>
                      </a:cubicBezTo>
                      <a:cubicBezTo>
                        <a:pt x="23" y="65"/>
                        <a:pt x="25" y="67"/>
                        <a:pt x="26" y="65"/>
                      </a:cubicBezTo>
                      <a:cubicBezTo>
                        <a:pt x="28" y="64"/>
                        <a:pt x="29" y="64"/>
                        <a:pt x="31" y="64"/>
                      </a:cubicBezTo>
                      <a:cubicBezTo>
                        <a:pt x="33" y="64"/>
                        <a:pt x="35" y="64"/>
                        <a:pt x="38" y="64"/>
                      </a:cubicBezTo>
                      <a:cubicBezTo>
                        <a:pt x="38" y="64"/>
                        <a:pt x="39" y="64"/>
                        <a:pt x="39" y="64"/>
                      </a:cubicBezTo>
                      <a:cubicBezTo>
                        <a:pt x="40" y="64"/>
                        <a:pt x="40" y="63"/>
                        <a:pt x="41" y="63"/>
                      </a:cubicBezTo>
                      <a:cubicBezTo>
                        <a:pt x="41" y="63"/>
                        <a:pt x="41" y="62"/>
                        <a:pt x="42" y="62"/>
                      </a:cubicBezTo>
                      <a:cubicBezTo>
                        <a:pt x="42" y="63"/>
                        <a:pt x="42" y="65"/>
                        <a:pt x="44" y="65"/>
                      </a:cubicBezTo>
                      <a:cubicBezTo>
                        <a:pt x="44" y="65"/>
                        <a:pt x="43" y="61"/>
                        <a:pt x="46" y="62"/>
                      </a:cubicBezTo>
                      <a:cubicBezTo>
                        <a:pt x="50" y="63"/>
                        <a:pt x="54" y="59"/>
                        <a:pt x="57" y="56"/>
                      </a:cubicBezTo>
                      <a:cubicBezTo>
                        <a:pt x="60" y="54"/>
                        <a:pt x="62" y="51"/>
                        <a:pt x="65" y="48"/>
                      </a:cubicBezTo>
                      <a:cubicBezTo>
                        <a:pt x="68" y="45"/>
                        <a:pt x="69" y="41"/>
                        <a:pt x="72" y="37"/>
                      </a:cubicBezTo>
                      <a:cubicBezTo>
                        <a:pt x="73" y="36"/>
                        <a:pt x="76" y="35"/>
                        <a:pt x="77" y="33"/>
                      </a:cubicBezTo>
                      <a:cubicBezTo>
                        <a:pt x="78" y="31"/>
                        <a:pt x="79" y="27"/>
                        <a:pt x="79" y="25"/>
                      </a:cubicBezTo>
                      <a:cubicBezTo>
                        <a:pt x="78" y="25"/>
                        <a:pt x="77" y="25"/>
                        <a:pt x="76" y="25"/>
                      </a:cubicBezTo>
                      <a:cubicBezTo>
                        <a:pt x="75" y="25"/>
                        <a:pt x="75" y="27"/>
                        <a:pt x="74" y="27"/>
                      </a:cubicBezTo>
                      <a:close/>
                      <a:moveTo>
                        <a:pt x="62" y="39"/>
                      </a:moveTo>
                      <a:cubicBezTo>
                        <a:pt x="61" y="39"/>
                        <a:pt x="61" y="41"/>
                        <a:pt x="61" y="41"/>
                      </a:cubicBezTo>
                      <a:cubicBezTo>
                        <a:pt x="60" y="43"/>
                        <a:pt x="58" y="42"/>
                        <a:pt x="57" y="43"/>
                      </a:cubicBezTo>
                      <a:cubicBezTo>
                        <a:pt x="56" y="43"/>
                        <a:pt x="56" y="44"/>
                        <a:pt x="55" y="44"/>
                      </a:cubicBezTo>
                      <a:cubicBezTo>
                        <a:pt x="53" y="44"/>
                        <a:pt x="52" y="42"/>
                        <a:pt x="52" y="41"/>
                      </a:cubicBezTo>
                      <a:cubicBezTo>
                        <a:pt x="51" y="39"/>
                        <a:pt x="54" y="36"/>
                        <a:pt x="56" y="35"/>
                      </a:cubicBezTo>
                      <a:cubicBezTo>
                        <a:pt x="57" y="34"/>
                        <a:pt x="59" y="34"/>
                        <a:pt x="60" y="35"/>
                      </a:cubicBezTo>
                      <a:cubicBezTo>
                        <a:pt x="61" y="36"/>
                        <a:pt x="64" y="38"/>
                        <a:pt x="62" y="39"/>
                      </a:cubicBezTo>
                      <a:cubicBezTo>
                        <a:pt x="61" y="39"/>
                        <a:pt x="63" y="38"/>
                        <a:pt x="62" y="3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739">
                  <a:extLst>
                    <a:ext uri="{FF2B5EF4-FFF2-40B4-BE49-F238E27FC236}">
                      <a16:creationId xmlns:a16="http://schemas.microsoft.com/office/drawing/2014/main" id="{63A6FC76-B82E-3612-567E-3A4EC69C21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02562" y="9819354"/>
                  <a:ext cx="132428" cy="143827"/>
                </a:xfrm>
                <a:custGeom>
                  <a:avLst/>
                  <a:gdLst>
                    <a:gd name="T0" fmla="*/ 11 w 13"/>
                    <a:gd name="T1" fmla="*/ 4 h 13"/>
                    <a:gd name="T2" fmla="*/ 3 w 13"/>
                    <a:gd name="T3" fmla="*/ 3 h 13"/>
                    <a:gd name="T4" fmla="*/ 2 w 13"/>
                    <a:gd name="T5" fmla="*/ 9 h 13"/>
                    <a:gd name="T6" fmla="*/ 7 w 13"/>
                    <a:gd name="T7" fmla="*/ 9 h 13"/>
                    <a:gd name="T8" fmla="*/ 11 w 13"/>
                    <a:gd name="T9" fmla="*/ 4 h 13"/>
                    <a:gd name="T10" fmla="*/ 11 w 13"/>
                    <a:gd name="T11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1" y="4"/>
                      </a:moveTo>
                      <a:cubicBezTo>
                        <a:pt x="9" y="2"/>
                        <a:pt x="5" y="0"/>
                        <a:pt x="3" y="3"/>
                      </a:cubicBezTo>
                      <a:cubicBezTo>
                        <a:pt x="1" y="5"/>
                        <a:pt x="0" y="7"/>
                        <a:pt x="2" y="9"/>
                      </a:cubicBezTo>
                      <a:cubicBezTo>
                        <a:pt x="4" y="13"/>
                        <a:pt x="5" y="9"/>
                        <a:pt x="7" y="9"/>
                      </a:cubicBezTo>
                      <a:cubicBezTo>
                        <a:pt x="10" y="9"/>
                        <a:pt x="13" y="5"/>
                        <a:pt x="11" y="4"/>
                      </a:cubicBezTo>
                      <a:cubicBezTo>
                        <a:pt x="10" y="3"/>
                        <a:pt x="12" y="4"/>
                        <a:pt x="11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740">
                  <a:extLst>
                    <a:ext uri="{FF2B5EF4-FFF2-40B4-BE49-F238E27FC236}">
                      <a16:creationId xmlns:a16="http://schemas.microsoft.com/office/drawing/2014/main" id="{114B96E6-E7A5-61B2-338B-ADC2D04FD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4660" y="8476968"/>
                  <a:ext cx="52274" cy="88507"/>
                </a:xfrm>
                <a:custGeom>
                  <a:avLst/>
                  <a:gdLst>
                    <a:gd name="T0" fmla="*/ 2 w 5"/>
                    <a:gd name="T1" fmla="*/ 5 h 8"/>
                    <a:gd name="T2" fmla="*/ 5 w 5"/>
                    <a:gd name="T3" fmla="*/ 1 h 8"/>
                    <a:gd name="T4" fmla="*/ 1 w 5"/>
                    <a:gd name="T5" fmla="*/ 3 h 8"/>
                    <a:gd name="T6" fmla="*/ 0 w 5"/>
                    <a:gd name="T7" fmla="*/ 8 h 8"/>
                    <a:gd name="T8" fmla="*/ 2 w 5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5"/>
                      </a:moveTo>
                      <a:cubicBezTo>
                        <a:pt x="2" y="4"/>
                        <a:pt x="4" y="2"/>
                        <a:pt x="5" y="1"/>
                      </a:cubicBezTo>
                      <a:cubicBezTo>
                        <a:pt x="4" y="0"/>
                        <a:pt x="2" y="2"/>
                        <a:pt x="1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2" y="7"/>
                        <a:pt x="2" y="6"/>
                        <a:pt x="2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Freeform 741">
                  <a:extLst>
                    <a:ext uri="{FF2B5EF4-FFF2-40B4-BE49-F238E27FC236}">
                      <a16:creationId xmlns:a16="http://schemas.microsoft.com/office/drawing/2014/main" id="{B47D3314-1DAD-7A44-4948-BB111AFC3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35869" y="8034428"/>
                  <a:ext cx="355468" cy="486798"/>
                </a:xfrm>
                <a:custGeom>
                  <a:avLst/>
                  <a:gdLst>
                    <a:gd name="T0" fmla="*/ 11 w 35"/>
                    <a:gd name="T1" fmla="*/ 44 h 45"/>
                    <a:gd name="T2" fmla="*/ 15 w 35"/>
                    <a:gd name="T3" fmla="*/ 41 h 45"/>
                    <a:gd name="T4" fmla="*/ 16 w 35"/>
                    <a:gd name="T5" fmla="*/ 43 h 45"/>
                    <a:gd name="T6" fmla="*/ 23 w 35"/>
                    <a:gd name="T7" fmla="*/ 37 h 45"/>
                    <a:gd name="T8" fmla="*/ 25 w 35"/>
                    <a:gd name="T9" fmla="*/ 26 h 45"/>
                    <a:gd name="T10" fmla="*/ 31 w 35"/>
                    <a:gd name="T11" fmla="*/ 16 h 45"/>
                    <a:gd name="T12" fmla="*/ 33 w 35"/>
                    <a:gd name="T13" fmla="*/ 8 h 45"/>
                    <a:gd name="T14" fmla="*/ 35 w 35"/>
                    <a:gd name="T15" fmla="*/ 2 h 45"/>
                    <a:gd name="T16" fmla="*/ 29 w 35"/>
                    <a:gd name="T17" fmla="*/ 1 h 45"/>
                    <a:gd name="T18" fmla="*/ 26 w 35"/>
                    <a:gd name="T19" fmla="*/ 2 h 45"/>
                    <a:gd name="T20" fmla="*/ 25 w 35"/>
                    <a:gd name="T21" fmla="*/ 6 h 45"/>
                    <a:gd name="T22" fmla="*/ 20 w 35"/>
                    <a:gd name="T23" fmla="*/ 10 h 45"/>
                    <a:gd name="T24" fmla="*/ 10 w 35"/>
                    <a:gd name="T25" fmla="*/ 8 h 45"/>
                    <a:gd name="T26" fmla="*/ 13 w 35"/>
                    <a:gd name="T27" fmla="*/ 13 h 45"/>
                    <a:gd name="T28" fmla="*/ 14 w 35"/>
                    <a:gd name="T29" fmla="*/ 19 h 45"/>
                    <a:gd name="T30" fmla="*/ 15 w 35"/>
                    <a:gd name="T31" fmla="*/ 22 h 45"/>
                    <a:gd name="T32" fmla="*/ 16 w 35"/>
                    <a:gd name="T33" fmla="*/ 25 h 45"/>
                    <a:gd name="T34" fmla="*/ 15 w 35"/>
                    <a:gd name="T35" fmla="*/ 32 h 45"/>
                    <a:gd name="T36" fmla="*/ 13 w 35"/>
                    <a:gd name="T37" fmla="*/ 31 h 45"/>
                    <a:gd name="T38" fmla="*/ 10 w 35"/>
                    <a:gd name="T39" fmla="*/ 32 h 45"/>
                    <a:gd name="T40" fmla="*/ 8 w 35"/>
                    <a:gd name="T41" fmla="*/ 29 h 45"/>
                    <a:gd name="T42" fmla="*/ 6 w 35"/>
                    <a:gd name="T43" fmla="*/ 32 h 45"/>
                    <a:gd name="T44" fmla="*/ 4 w 35"/>
                    <a:gd name="T45" fmla="*/ 32 h 45"/>
                    <a:gd name="T46" fmla="*/ 3 w 35"/>
                    <a:gd name="T47" fmla="*/ 35 h 45"/>
                    <a:gd name="T48" fmla="*/ 0 w 35"/>
                    <a:gd name="T49" fmla="*/ 39 h 45"/>
                    <a:gd name="T50" fmla="*/ 5 w 35"/>
                    <a:gd name="T51" fmla="*/ 45 h 45"/>
                    <a:gd name="T52" fmla="*/ 8 w 35"/>
                    <a:gd name="T53" fmla="*/ 42 h 45"/>
                    <a:gd name="T54" fmla="*/ 11 w 35"/>
                    <a:gd name="T55" fmla="*/ 44 h 45"/>
                    <a:gd name="T56" fmla="*/ 11 w 35"/>
                    <a:gd name="T57" fmla="*/ 4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5">
                      <a:moveTo>
                        <a:pt x="11" y="44"/>
                      </a:moveTo>
                      <a:cubicBezTo>
                        <a:pt x="12" y="44"/>
                        <a:pt x="14" y="42"/>
                        <a:pt x="15" y="41"/>
                      </a:cubicBezTo>
                      <a:cubicBezTo>
                        <a:pt x="17" y="40"/>
                        <a:pt x="15" y="43"/>
                        <a:pt x="16" y="43"/>
                      </a:cubicBezTo>
                      <a:cubicBezTo>
                        <a:pt x="16" y="43"/>
                        <a:pt x="23" y="39"/>
                        <a:pt x="23" y="37"/>
                      </a:cubicBezTo>
                      <a:cubicBezTo>
                        <a:pt x="23" y="33"/>
                        <a:pt x="23" y="29"/>
                        <a:pt x="25" y="26"/>
                      </a:cubicBezTo>
                      <a:cubicBezTo>
                        <a:pt x="27" y="22"/>
                        <a:pt x="30" y="19"/>
                        <a:pt x="31" y="16"/>
                      </a:cubicBezTo>
                      <a:cubicBezTo>
                        <a:pt x="32" y="13"/>
                        <a:pt x="32" y="11"/>
                        <a:pt x="33" y="8"/>
                      </a:cubicBezTo>
                      <a:cubicBezTo>
                        <a:pt x="33" y="6"/>
                        <a:pt x="35" y="4"/>
                        <a:pt x="35" y="2"/>
                      </a:cubicBezTo>
                      <a:cubicBezTo>
                        <a:pt x="33" y="2"/>
                        <a:pt x="31" y="0"/>
                        <a:pt x="29" y="1"/>
                      </a:cubicBezTo>
                      <a:cubicBezTo>
                        <a:pt x="28" y="1"/>
                        <a:pt x="26" y="1"/>
                        <a:pt x="26" y="2"/>
                      </a:cubicBezTo>
                      <a:cubicBezTo>
                        <a:pt x="25" y="4"/>
                        <a:pt x="25" y="5"/>
                        <a:pt x="25" y="6"/>
                      </a:cubicBezTo>
                      <a:cubicBezTo>
                        <a:pt x="24" y="9"/>
                        <a:pt x="23" y="10"/>
                        <a:pt x="20" y="10"/>
                      </a:cubicBezTo>
                      <a:cubicBezTo>
                        <a:pt x="17" y="9"/>
                        <a:pt x="13" y="8"/>
                        <a:pt x="10" y="8"/>
                      </a:cubicBezTo>
                      <a:cubicBezTo>
                        <a:pt x="10" y="10"/>
                        <a:pt x="9" y="14"/>
                        <a:pt x="13" y="13"/>
                      </a:cubicBezTo>
                      <a:cubicBezTo>
                        <a:pt x="17" y="11"/>
                        <a:pt x="14" y="17"/>
                        <a:pt x="14" y="19"/>
                      </a:cubicBezTo>
                      <a:cubicBezTo>
                        <a:pt x="14" y="20"/>
                        <a:pt x="14" y="21"/>
                        <a:pt x="15" y="22"/>
                      </a:cubicBezTo>
                      <a:cubicBezTo>
                        <a:pt x="16" y="23"/>
                        <a:pt x="16" y="24"/>
                        <a:pt x="16" y="25"/>
                      </a:cubicBezTo>
                      <a:cubicBezTo>
                        <a:pt x="16" y="27"/>
                        <a:pt x="16" y="30"/>
                        <a:pt x="15" y="32"/>
                      </a:cubicBezTo>
                      <a:cubicBezTo>
                        <a:pt x="15" y="33"/>
                        <a:pt x="13" y="31"/>
                        <a:pt x="13" y="31"/>
                      </a:cubicBezTo>
                      <a:cubicBezTo>
                        <a:pt x="11" y="31"/>
                        <a:pt x="11" y="33"/>
                        <a:pt x="10" y="32"/>
                      </a:cubicBezTo>
                      <a:cubicBezTo>
                        <a:pt x="10" y="31"/>
                        <a:pt x="9" y="30"/>
                        <a:pt x="8" y="29"/>
                      </a:cubicBezTo>
                      <a:cubicBezTo>
                        <a:pt x="7" y="29"/>
                        <a:pt x="7" y="31"/>
                        <a:pt x="6" y="32"/>
                      </a:cubicBezTo>
                      <a:cubicBezTo>
                        <a:pt x="6" y="32"/>
                        <a:pt x="4" y="32"/>
                        <a:pt x="4" y="32"/>
                      </a:cubicBezTo>
                      <a:cubicBezTo>
                        <a:pt x="2" y="32"/>
                        <a:pt x="3" y="34"/>
                        <a:pt x="3" y="35"/>
                      </a:cubicBezTo>
                      <a:cubicBezTo>
                        <a:pt x="4" y="38"/>
                        <a:pt x="3" y="37"/>
                        <a:pt x="0" y="39"/>
                      </a:cubicBezTo>
                      <a:cubicBezTo>
                        <a:pt x="2" y="41"/>
                        <a:pt x="4" y="42"/>
                        <a:pt x="5" y="45"/>
                      </a:cubicBezTo>
                      <a:cubicBezTo>
                        <a:pt x="6" y="44"/>
                        <a:pt x="7" y="43"/>
                        <a:pt x="8" y="42"/>
                      </a:cubicBezTo>
                      <a:cubicBezTo>
                        <a:pt x="10" y="41"/>
                        <a:pt x="10" y="43"/>
                        <a:pt x="11" y="44"/>
                      </a:cubicBezTo>
                      <a:cubicBezTo>
                        <a:pt x="12" y="44"/>
                        <a:pt x="10" y="43"/>
                        <a:pt x="11" y="4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742">
                  <a:extLst>
                    <a:ext uri="{FF2B5EF4-FFF2-40B4-BE49-F238E27FC236}">
                      <a16:creationId xmlns:a16="http://schemas.microsoft.com/office/drawing/2014/main" id="{364A24E2-B614-41CE-8820-38C5E8EED3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89209" y="7643512"/>
                  <a:ext cx="651689" cy="486798"/>
                </a:xfrm>
                <a:custGeom>
                  <a:avLst/>
                  <a:gdLst>
                    <a:gd name="T0" fmla="*/ 12 w 64"/>
                    <a:gd name="T1" fmla="*/ 37 h 45"/>
                    <a:gd name="T2" fmla="*/ 17 w 64"/>
                    <a:gd name="T3" fmla="*/ 37 h 45"/>
                    <a:gd name="T4" fmla="*/ 20 w 64"/>
                    <a:gd name="T5" fmla="*/ 38 h 45"/>
                    <a:gd name="T6" fmla="*/ 21 w 64"/>
                    <a:gd name="T7" fmla="*/ 33 h 45"/>
                    <a:gd name="T8" fmla="*/ 25 w 64"/>
                    <a:gd name="T9" fmla="*/ 30 h 45"/>
                    <a:gd name="T10" fmla="*/ 30 w 64"/>
                    <a:gd name="T11" fmla="*/ 33 h 45"/>
                    <a:gd name="T12" fmla="*/ 36 w 64"/>
                    <a:gd name="T13" fmla="*/ 34 h 45"/>
                    <a:gd name="T14" fmla="*/ 39 w 64"/>
                    <a:gd name="T15" fmla="*/ 34 h 45"/>
                    <a:gd name="T16" fmla="*/ 41 w 64"/>
                    <a:gd name="T17" fmla="*/ 30 h 45"/>
                    <a:gd name="T18" fmla="*/ 45 w 64"/>
                    <a:gd name="T19" fmla="*/ 31 h 45"/>
                    <a:gd name="T20" fmla="*/ 50 w 64"/>
                    <a:gd name="T21" fmla="*/ 31 h 45"/>
                    <a:gd name="T22" fmla="*/ 55 w 64"/>
                    <a:gd name="T23" fmla="*/ 29 h 45"/>
                    <a:gd name="T24" fmla="*/ 60 w 64"/>
                    <a:gd name="T25" fmla="*/ 30 h 45"/>
                    <a:gd name="T26" fmla="*/ 58 w 64"/>
                    <a:gd name="T27" fmla="*/ 24 h 45"/>
                    <a:gd name="T28" fmla="*/ 55 w 64"/>
                    <a:gd name="T29" fmla="*/ 20 h 45"/>
                    <a:gd name="T30" fmla="*/ 51 w 64"/>
                    <a:gd name="T31" fmla="*/ 16 h 45"/>
                    <a:gd name="T32" fmla="*/ 47 w 64"/>
                    <a:gd name="T33" fmla="*/ 13 h 45"/>
                    <a:gd name="T34" fmla="*/ 46 w 64"/>
                    <a:gd name="T35" fmla="*/ 12 h 45"/>
                    <a:gd name="T36" fmla="*/ 44 w 64"/>
                    <a:gd name="T37" fmla="*/ 12 h 45"/>
                    <a:gd name="T38" fmla="*/ 44 w 64"/>
                    <a:gd name="T39" fmla="*/ 6 h 45"/>
                    <a:gd name="T40" fmla="*/ 41 w 64"/>
                    <a:gd name="T41" fmla="*/ 1 h 45"/>
                    <a:gd name="T42" fmla="*/ 41 w 64"/>
                    <a:gd name="T43" fmla="*/ 0 h 45"/>
                    <a:gd name="T44" fmla="*/ 38 w 64"/>
                    <a:gd name="T45" fmla="*/ 0 h 45"/>
                    <a:gd name="T46" fmla="*/ 35 w 64"/>
                    <a:gd name="T47" fmla="*/ 3 h 45"/>
                    <a:gd name="T48" fmla="*/ 26 w 64"/>
                    <a:gd name="T49" fmla="*/ 10 h 45"/>
                    <a:gd name="T50" fmla="*/ 22 w 64"/>
                    <a:gd name="T51" fmla="*/ 11 h 45"/>
                    <a:gd name="T52" fmla="*/ 19 w 64"/>
                    <a:gd name="T53" fmla="*/ 15 h 45"/>
                    <a:gd name="T54" fmla="*/ 13 w 64"/>
                    <a:gd name="T55" fmla="*/ 17 h 45"/>
                    <a:gd name="T56" fmla="*/ 9 w 64"/>
                    <a:gd name="T57" fmla="*/ 17 h 45"/>
                    <a:gd name="T58" fmla="*/ 6 w 64"/>
                    <a:gd name="T59" fmla="*/ 18 h 45"/>
                    <a:gd name="T60" fmla="*/ 3 w 64"/>
                    <a:gd name="T61" fmla="*/ 23 h 45"/>
                    <a:gd name="T62" fmla="*/ 4 w 64"/>
                    <a:gd name="T63" fmla="*/ 34 h 45"/>
                    <a:gd name="T64" fmla="*/ 6 w 64"/>
                    <a:gd name="T65" fmla="*/ 39 h 45"/>
                    <a:gd name="T66" fmla="*/ 9 w 64"/>
                    <a:gd name="T67" fmla="*/ 45 h 45"/>
                    <a:gd name="T68" fmla="*/ 12 w 64"/>
                    <a:gd name="T69" fmla="*/ 3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4" h="45">
                      <a:moveTo>
                        <a:pt x="12" y="37"/>
                      </a:moveTo>
                      <a:cubicBezTo>
                        <a:pt x="13" y="37"/>
                        <a:pt x="16" y="36"/>
                        <a:pt x="17" y="37"/>
                      </a:cubicBezTo>
                      <a:cubicBezTo>
                        <a:pt x="17" y="38"/>
                        <a:pt x="20" y="38"/>
                        <a:pt x="20" y="38"/>
                      </a:cubicBezTo>
                      <a:cubicBezTo>
                        <a:pt x="21" y="36"/>
                        <a:pt x="20" y="34"/>
                        <a:pt x="21" y="33"/>
                      </a:cubicBezTo>
                      <a:cubicBezTo>
                        <a:pt x="21" y="32"/>
                        <a:pt x="23" y="29"/>
                        <a:pt x="25" y="30"/>
                      </a:cubicBezTo>
                      <a:cubicBezTo>
                        <a:pt x="27" y="30"/>
                        <a:pt x="28" y="32"/>
                        <a:pt x="30" y="33"/>
                      </a:cubicBezTo>
                      <a:cubicBezTo>
                        <a:pt x="32" y="34"/>
                        <a:pt x="34" y="34"/>
                        <a:pt x="36" y="34"/>
                      </a:cubicBezTo>
                      <a:cubicBezTo>
                        <a:pt x="37" y="34"/>
                        <a:pt x="39" y="35"/>
                        <a:pt x="39" y="34"/>
                      </a:cubicBezTo>
                      <a:cubicBezTo>
                        <a:pt x="40" y="33"/>
                        <a:pt x="40" y="29"/>
                        <a:pt x="41" y="30"/>
                      </a:cubicBezTo>
                      <a:cubicBezTo>
                        <a:pt x="43" y="31"/>
                        <a:pt x="43" y="31"/>
                        <a:pt x="45" y="31"/>
                      </a:cubicBezTo>
                      <a:cubicBezTo>
                        <a:pt x="47" y="30"/>
                        <a:pt x="48" y="31"/>
                        <a:pt x="50" y="31"/>
                      </a:cubicBezTo>
                      <a:cubicBezTo>
                        <a:pt x="52" y="31"/>
                        <a:pt x="53" y="28"/>
                        <a:pt x="55" y="29"/>
                      </a:cubicBezTo>
                      <a:cubicBezTo>
                        <a:pt x="56" y="29"/>
                        <a:pt x="58" y="31"/>
                        <a:pt x="60" y="30"/>
                      </a:cubicBezTo>
                      <a:cubicBezTo>
                        <a:pt x="64" y="28"/>
                        <a:pt x="59" y="26"/>
                        <a:pt x="58" y="24"/>
                      </a:cubicBezTo>
                      <a:cubicBezTo>
                        <a:pt x="57" y="22"/>
                        <a:pt x="57" y="21"/>
                        <a:pt x="55" y="20"/>
                      </a:cubicBezTo>
                      <a:cubicBezTo>
                        <a:pt x="53" y="19"/>
                        <a:pt x="52" y="18"/>
                        <a:pt x="51" y="16"/>
                      </a:cubicBezTo>
                      <a:cubicBezTo>
                        <a:pt x="51" y="14"/>
                        <a:pt x="49" y="14"/>
                        <a:pt x="47" y="13"/>
                      </a:cubicBezTo>
                      <a:cubicBezTo>
                        <a:pt x="47" y="13"/>
                        <a:pt x="47" y="12"/>
                        <a:pt x="46" y="12"/>
                      </a:cubicBezTo>
                      <a:cubicBezTo>
                        <a:pt x="46" y="12"/>
                        <a:pt x="44" y="12"/>
                        <a:pt x="44" y="12"/>
                      </a:cubicBezTo>
                      <a:cubicBezTo>
                        <a:pt x="43" y="11"/>
                        <a:pt x="44" y="7"/>
                        <a:pt x="44" y="6"/>
                      </a:cubicBezTo>
                      <a:cubicBezTo>
                        <a:pt x="44" y="4"/>
                        <a:pt x="42" y="3"/>
                        <a:pt x="41" y="1"/>
                      </a:cubicBezTo>
                      <a:cubicBezTo>
                        <a:pt x="41" y="1"/>
                        <a:pt x="41" y="0"/>
                        <a:pt x="41" y="0"/>
                      </a:cubicBezTo>
                      <a:cubicBezTo>
                        <a:pt x="40" y="0"/>
                        <a:pt x="39" y="0"/>
                        <a:pt x="38" y="0"/>
                      </a:cubicBezTo>
                      <a:cubicBezTo>
                        <a:pt x="36" y="1"/>
                        <a:pt x="36" y="1"/>
                        <a:pt x="35" y="3"/>
                      </a:cubicBezTo>
                      <a:cubicBezTo>
                        <a:pt x="35" y="6"/>
                        <a:pt x="28" y="10"/>
                        <a:pt x="26" y="10"/>
                      </a:cubicBezTo>
                      <a:cubicBezTo>
                        <a:pt x="25" y="10"/>
                        <a:pt x="21" y="10"/>
                        <a:pt x="22" y="11"/>
                      </a:cubicBezTo>
                      <a:cubicBezTo>
                        <a:pt x="23" y="13"/>
                        <a:pt x="20" y="15"/>
                        <a:pt x="19" y="15"/>
                      </a:cubicBezTo>
                      <a:cubicBezTo>
                        <a:pt x="17" y="16"/>
                        <a:pt x="15" y="17"/>
                        <a:pt x="13" y="17"/>
                      </a:cubicBezTo>
                      <a:cubicBezTo>
                        <a:pt x="11" y="18"/>
                        <a:pt x="11" y="16"/>
                        <a:pt x="9" y="17"/>
                      </a:cubicBezTo>
                      <a:cubicBezTo>
                        <a:pt x="7" y="18"/>
                        <a:pt x="6" y="17"/>
                        <a:pt x="6" y="18"/>
                      </a:cubicBezTo>
                      <a:cubicBezTo>
                        <a:pt x="5" y="20"/>
                        <a:pt x="4" y="22"/>
                        <a:pt x="3" y="23"/>
                      </a:cubicBezTo>
                      <a:cubicBezTo>
                        <a:pt x="0" y="27"/>
                        <a:pt x="2" y="30"/>
                        <a:pt x="4" y="34"/>
                      </a:cubicBezTo>
                      <a:cubicBezTo>
                        <a:pt x="5" y="36"/>
                        <a:pt x="5" y="37"/>
                        <a:pt x="6" y="39"/>
                      </a:cubicBezTo>
                      <a:cubicBezTo>
                        <a:pt x="8" y="41"/>
                        <a:pt x="9" y="42"/>
                        <a:pt x="9" y="45"/>
                      </a:cubicBezTo>
                      <a:cubicBezTo>
                        <a:pt x="9" y="44"/>
                        <a:pt x="10" y="37"/>
                        <a:pt x="12" y="3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Freeform 743">
                  <a:extLst>
                    <a:ext uri="{FF2B5EF4-FFF2-40B4-BE49-F238E27FC236}">
                      <a16:creationId xmlns:a16="http://schemas.microsoft.com/office/drawing/2014/main" id="{2BC1F0F1-DAB6-00C8-987B-18966FAA5B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64335" y="6950195"/>
                  <a:ext cx="1195346" cy="888775"/>
                </a:xfrm>
                <a:custGeom>
                  <a:avLst/>
                  <a:gdLst>
                    <a:gd name="T0" fmla="*/ 83 w 117"/>
                    <a:gd name="T1" fmla="*/ 82 h 82"/>
                    <a:gd name="T2" fmla="*/ 93 w 117"/>
                    <a:gd name="T3" fmla="*/ 76 h 82"/>
                    <a:gd name="T4" fmla="*/ 105 w 117"/>
                    <a:gd name="T5" fmla="*/ 68 h 82"/>
                    <a:gd name="T6" fmla="*/ 112 w 117"/>
                    <a:gd name="T7" fmla="*/ 64 h 82"/>
                    <a:gd name="T8" fmla="*/ 107 w 117"/>
                    <a:gd name="T9" fmla="*/ 55 h 82"/>
                    <a:gd name="T10" fmla="*/ 110 w 117"/>
                    <a:gd name="T11" fmla="*/ 46 h 82"/>
                    <a:gd name="T12" fmla="*/ 114 w 117"/>
                    <a:gd name="T13" fmla="*/ 40 h 82"/>
                    <a:gd name="T14" fmla="*/ 117 w 117"/>
                    <a:gd name="T15" fmla="*/ 21 h 82"/>
                    <a:gd name="T16" fmla="*/ 81 w 117"/>
                    <a:gd name="T17" fmla="*/ 1 h 82"/>
                    <a:gd name="T18" fmla="*/ 75 w 117"/>
                    <a:gd name="T19" fmla="*/ 2 h 82"/>
                    <a:gd name="T20" fmla="*/ 67 w 117"/>
                    <a:gd name="T21" fmla="*/ 2 h 82"/>
                    <a:gd name="T22" fmla="*/ 59 w 117"/>
                    <a:gd name="T23" fmla="*/ 1 h 82"/>
                    <a:gd name="T24" fmla="*/ 29 w 117"/>
                    <a:gd name="T25" fmla="*/ 21 h 82"/>
                    <a:gd name="T26" fmla="*/ 22 w 117"/>
                    <a:gd name="T27" fmla="*/ 25 h 82"/>
                    <a:gd name="T28" fmla="*/ 19 w 117"/>
                    <a:gd name="T29" fmla="*/ 42 h 82"/>
                    <a:gd name="T30" fmla="*/ 8 w 117"/>
                    <a:gd name="T31" fmla="*/ 43 h 82"/>
                    <a:gd name="T32" fmla="*/ 5 w 117"/>
                    <a:gd name="T33" fmla="*/ 51 h 82"/>
                    <a:gd name="T34" fmla="*/ 11 w 117"/>
                    <a:gd name="T35" fmla="*/ 56 h 82"/>
                    <a:gd name="T36" fmla="*/ 19 w 117"/>
                    <a:gd name="T37" fmla="*/ 62 h 82"/>
                    <a:gd name="T38" fmla="*/ 21 w 117"/>
                    <a:gd name="T39" fmla="*/ 55 h 82"/>
                    <a:gd name="T40" fmla="*/ 28 w 117"/>
                    <a:gd name="T41" fmla="*/ 50 h 82"/>
                    <a:gd name="T42" fmla="*/ 35 w 117"/>
                    <a:gd name="T43" fmla="*/ 53 h 82"/>
                    <a:gd name="T44" fmla="*/ 46 w 117"/>
                    <a:gd name="T45" fmla="*/ 55 h 82"/>
                    <a:gd name="T46" fmla="*/ 64 w 117"/>
                    <a:gd name="T47" fmla="*/ 53 h 82"/>
                    <a:gd name="T48" fmla="*/ 68 w 117"/>
                    <a:gd name="T49" fmla="*/ 47 h 82"/>
                    <a:gd name="T50" fmla="*/ 77 w 117"/>
                    <a:gd name="T51" fmla="*/ 31 h 82"/>
                    <a:gd name="T52" fmla="*/ 79 w 117"/>
                    <a:gd name="T53" fmla="*/ 16 h 82"/>
                    <a:gd name="T54" fmla="*/ 75 w 117"/>
                    <a:gd name="T55" fmla="*/ 2 h 82"/>
                    <a:gd name="T56" fmla="*/ 78 w 117"/>
                    <a:gd name="T57" fmla="*/ 16 h 82"/>
                    <a:gd name="T58" fmla="*/ 77 w 117"/>
                    <a:gd name="T59" fmla="*/ 35 h 82"/>
                    <a:gd name="T60" fmla="*/ 68 w 117"/>
                    <a:gd name="T61" fmla="*/ 46 h 82"/>
                    <a:gd name="T62" fmla="*/ 72 w 117"/>
                    <a:gd name="T63" fmla="*/ 55 h 82"/>
                    <a:gd name="T64" fmla="*/ 75 w 117"/>
                    <a:gd name="T65" fmla="*/ 65 h 82"/>
                    <a:gd name="T66" fmla="*/ 72 w 117"/>
                    <a:gd name="T67" fmla="*/ 74 h 82"/>
                    <a:gd name="T68" fmla="*/ 77 w 117"/>
                    <a:gd name="T69" fmla="*/ 81 h 82"/>
                    <a:gd name="T70" fmla="*/ 80 w 117"/>
                    <a:gd name="T71" fmla="*/ 8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7" h="82">
                      <a:moveTo>
                        <a:pt x="80" y="81"/>
                      </a:moveTo>
                      <a:cubicBezTo>
                        <a:pt x="81" y="80"/>
                        <a:pt x="82" y="82"/>
                        <a:pt x="83" y="82"/>
                      </a:cubicBezTo>
                      <a:cubicBezTo>
                        <a:pt x="85" y="81"/>
                        <a:pt x="87" y="80"/>
                        <a:pt x="89" y="79"/>
                      </a:cubicBezTo>
                      <a:cubicBezTo>
                        <a:pt x="90" y="79"/>
                        <a:pt x="93" y="78"/>
                        <a:pt x="93" y="76"/>
                      </a:cubicBezTo>
                      <a:cubicBezTo>
                        <a:pt x="93" y="74"/>
                        <a:pt x="94" y="75"/>
                        <a:pt x="96" y="74"/>
                      </a:cubicBezTo>
                      <a:cubicBezTo>
                        <a:pt x="99" y="74"/>
                        <a:pt x="103" y="71"/>
                        <a:pt x="105" y="68"/>
                      </a:cubicBezTo>
                      <a:cubicBezTo>
                        <a:pt x="106" y="67"/>
                        <a:pt x="106" y="66"/>
                        <a:pt x="107" y="65"/>
                      </a:cubicBezTo>
                      <a:cubicBezTo>
                        <a:pt x="108" y="64"/>
                        <a:pt x="110" y="64"/>
                        <a:pt x="112" y="64"/>
                      </a:cubicBezTo>
                      <a:cubicBezTo>
                        <a:pt x="112" y="62"/>
                        <a:pt x="110" y="61"/>
                        <a:pt x="109" y="59"/>
                      </a:cubicBezTo>
                      <a:cubicBezTo>
                        <a:pt x="109" y="58"/>
                        <a:pt x="110" y="55"/>
                        <a:pt x="107" y="55"/>
                      </a:cubicBezTo>
                      <a:cubicBezTo>
                        <a:pt x="106" y="55"/>
                        <a:pt x="109" y="53"/>
                        <a:pt x="108" y="52"/>
                      </a:cubicBezTo>
                      <a:cubicBezTo>
                        <a:pt x="108" y="49"/>
                        <a:pt x="109" y="48"/>
                        <a:pt x="110" y="46"/>
                      </a:cubicBezTo>
                      <a:cubicBezTo>
                        <a:pt x="110" y="44"/>
                        <a:pt x="112" y="44"/>
                        <a:pt x="112" y="42"/>
                      </a:cubicBezTo>
                      <a:cubicBezTo>
                        <a:pt x="112" y="41"/>
                        <a:pt x="113" y="40"/>
                        <a:pt x="114" y="40"/>
                      </a:cubicBezTo>
                      <a:cubicBezTo>
                        <a:pt x="117" y="40"/>
                        <a:pt x="117" y="40"/>
                        <a:pt x="117" y="38"/>
                      </a:cubicBezTo>
                      <a:cubicBezTo>
                        <a:pt x="117" y="32"/>
                        <a:pt x="117" y="27"/>
                        <a:pt x="117" y="21"/>
                      </a:cubicBezTo>
                      <a:cubicBezTo>
                        <a:pt x="117" y="19"/>
                        <a:pt x="113" y="18"/>
                        <a:pt x="111" y="17"/>
                      </a:cubicBezTo>
                      <a:cubicBezTo>
                        <a:pt x="101" y="12"/>
                        <a:pt x="91" y="6"/>
                        <a:pt x="81" y="1"/>
                      </a:cubicBezTo>
                      <a:cubicBezTo>
                        <a:pt x="80" y="1"/>
                        <a:pt x="80" y="0"/>
                        <a:pt x="79" y="0"/>
                      </a:cubicBezTo>
                      <a:cubicBezTo>
                        <a:pt x="78" y="1"/>
                        <a:pt x="76" y="2"/>
                        <a:pt x="75" y="2"/>
                      </a:cubicBezTo>
                      <a:cubicBezTo>
                        <a:pt x="74" y="3"/>
                        <a:pt x="72" y="5"/>
                        <a:pt x="71" y="5"/>
                      </a:cubicBezTo>
                      <a:cubicBezTo>
                        <a:pt x="70" y="5"/>
                        <a:pt x="69" y="3"/>
                        <a:pt x="67" y="2"/>
                      </a:cubicBezTo>
                      <a:cubicBezTo>
                        <a:pt x="66" y="1"/>
                        <a:pt x="65" y="1"/>
                        <a:pt x="64" y="1"/>
                      </a:cubicBezTo>
                      <a:cubicBezTo>
                        <a:pt x="62" y="0"/>
                        <a:pt x="61" y="0"/>
                        <a:pt x="59" y="1"/>
                      </a:cubicBezTo>
                      <a:cubicBezTo>
                        <a:pt x="52" y="5"/>
                        <a:pt x="45" y="10"/>
                        <a:pt x="38" y="14"/>
                      </a:cubicBezTo>
                      <a:cubicBezTo>
                        <a:pt x="35" y="16"/>
                        <a:pt x="32" y="18"/>
                        <a:pt x="29" y="21"/>
                      </a:cubicBezTo>
                      <a:cubicBezTo>
                        <a:pt x="28" y="22"/>
                        <a:pt x="27" y="22"/>
                        <a:pt x="26" y="22"/>
                      </a:cubicBezTo>
                      <a:cubicBezTo>
                        <a:pt x="23" y="22"/>
                        <a:pt x="22" y="22"/>
                        <a:pt x="22" y="25"/>
                      </a:cubicBezTo>
                      <a:cubicBezTo>
                        <a:pt x="22" y="28"/>
                        <a:pt x="22" y="31"/>
                        <a:pt x="22" y="34"/>
                      </a:cubicBezTo>
                      <a:cubicBezTo>
                        <a:pt x="22" y="37"/>
                        <a:pt x="21" y="40"/>
                        <a:pt x="19" y="42"/>
                      </a:cubicBezTo>
                      <a:cubicBezTo>
                        <a:pt x="18" y="43"/>
                        <a:pt x="15" y="43"/>
                        <a:pt x="14" y="43"/>
                      </a:cubicBezTo>
                      <a:cubicBezTo>
                        <a:pt x="12" y="43"/>
                        <a:pt x="10" y="43"/>
                        <a:pt x="8" y="43"/>
                      </a:cubicBezTo>
                      <a:cubicBezTo>
                        <a:pt x="6" y="43"/>
                        <a:pt x="4" y="44"/>
                        <a:pt x="2" y="44"/>
                      </a:cubicBezTo>
                      <a:cubicBezTo>
                        <a:pt x="0" y="44"/>
                        <a:pt x="5" y="51"/>
                        <a:pt x="5" y="51"/>
                      </a:cubicBezTo>
                      <a:cubicBezTo>
                        <a:pt x="6" y="54"/>
                        <a:pt x="7" y="56"/>
                        <a:pt x="10" y="57"/>
                      </a:cubicBezTo>
                      <a:cubicBezTo>
                        <a:pt x="10" y="57"/>
                        <a:pt x="11" y="56"/>
                        <a:pt x="11" y="56"/>
                      </a:cubicBezTo>
                      <a:cubicBezTo>
                        <a:pt x="12" y="57"/>
                        <a:pt x="12" y="60"/>
                        <a:pt x="14" y="58"/>
                      </a:cubicBezTo>
                      <a:cubicBezTo>
                        <a:pt x="16" y="56"/>
                        <a:pt x="18" y="61"/>
                        <a:pt x="19" y="62"/>
                      </a:cubicBezTo>
                      <a:cubicBezTo>
                        <a:pt x="19" y="61"/>
                        <a:pt x="20" y="59"/>
                        <a:pt x="20" y="58"/>
                      </a:cubicBezTo>
                      <a:cubicBezTo>
                        <a:pt x="20" y="57"/>
                        <a:pt x="21" y="56"/>
                        <a:pt x="21" y="55"/>
                      </a:cubicBezTo>
                      <a:cubicBezTo>
                        <a:pt x="22" y="52"/>
                        <a:pt x="22" y="52"/>
                        <a:pt x="25" y="51"/>
                      </a:cubicBezTo>
                      <a:cubicBezTo>
                        <a:pt x="26" y="50"/>
                        <a:pt x="27" y="50"/>
                        <a:pt x="28" y="50"/>
                      </a:cubicBezTo>
                      <a:cubicBezTo>
                        <a:pt x="29" y="49"/>
                        <a:pt x="30" y="51"/>
                        <a:pt x="31" y="51"/>
                      </a:cubicBezTo>
                      <a:cubicBezTo>
                        <a:pt x="33" y="51"/>
                        <a:pt x="34" y="52"/>
                        <a:pt x="35" y="53"/>
                      </a:cubicBezTo>
                      <a:cubicBezTo>
                        <a:pt x="36" y="54"/>
                        <a:pt x="37" y="54"/>
                        <a:pt x="39" y="54"/>
                      </a:cubicBezTo>
                      <a:cubicBezTo>
                        <a:pt x="42" y="52"/>
                        <a:pt x="43" y="55"/>
                        <a:pt x="46" y="55"/>
                      </a:cubicBezTo>
                      <a:cubicBezTo>
                        <a:pt x="49" y="55"/>
                        <a:pt x="52" y="53"/>
                        <a:pt x="55" y="53"/>
                      </a:cubicBezTo>
                      <a:cubicBezTo>
                        <a:pt x="57" y="53"/>
                        <a:pt x="61" y="54"/>
                        <a:pt x="64" y="53"/>
                      </a:cubicBezTo>
                      <a:cubicBezTo>
                        <a:pt x="65" y="53"/>
                        <a:pt x="66" y="52"/>
                        <a:pt x="67" y="51"/>
                      </a:cubicBezTo>
                      <a:cubicBezTo>
                        <a:pt x="69" y="50"/>
                        <a:pt x="68" y="49"/>
                        <a:pt x="68" y="47"/>
                      </a:cubicBezTo>
                      <a:cubicBezTo>
                        <a:pt x="68" y="42"/>
                        <a:pt x="73" y="39"/>
                        <a:pt x="77" y="35"/>
                      </a:cubicBezTo>
                      <a:cubicBezTo>
                        <a:pt x="78" y="34"/>
                        <a:pt x="77" y="32"/>
                        <a:pt x="77" y="31"/>
                      </a:cubicBezTo>
                      <a:cubicBezTo>
                        <a:pt x="77" y="28"/>
                        <a:pt x="77" y="26"/>
                        <a:pt x="77" y="23"/>
                      </a:cubicBezTo>
                      <a:cubicBezTo>
                        <a:pt x="78" y="21"/>
                        <a:pt x="79" y="18"/>
                        <a:pt x="79" y="16"/>
                      </a:cubicBezTo>
                      <a:cubicBezTo>
                        <a:pt x="78" y="14"/>
                        <a:pt x="77" y="12"/>
                        <a:pt x="76" y="11"/>
                      </a:cubicBezTo>
                      <a:cubicBezTo>
                        <a:pt x="74" y="8"/>
                        <a:pt x="75" y="5"/>
                        <a:pt x="75" y="2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5" y="11"/>
                        <a:pt x="78" y="14"/>
                        <a:pt x="78" y="16"/>
                      </a:cubicBezTo>
                      <a:cubicBezTo>
                        <a:pt x="79" y="19"/>
                        <a:pt x="77" y="23"/>
                        <a:pt x="77" y="26"/>
                      </a:cubicBezTo>
                      <a:cubicBezTo>
                        <a:pt x="77" y="28"/>
                        <a:pt x="78" y="32"/>
                        <a:pt x="77" y="35"/>
                      </a:cubicBezTo>
                      <a:cubicBezTo>
                        <a:pt x="76" y="37"/>
                        <a:pt x="72" y="39"/>
                        <a:pt x="71" y="41"/>
                      </a:cubicBezTo>
                      <a:cubicBezTo>
                        <a:pt x="69" y="42"/>
                        <a:pt x="68" y="44"/>
                        <a:pt x="68" y="46"/>
                      </a:cubicBezTo>
                      <a:cubicBezTo>
                        <a:pt x="67" y="49"/>
                        <a:pt x="69" y="50"/>
                        <a:pt x="70" y="53"/>
                      </a:cubicBezTo>
                      <a:cubicBezTo>
                        <a:pt x="70" y="54"/>
                        <a:pt x="71" y="54"/>
                        <a:pt x="72" y="55"/>
                      </a:cubicBezTo>
                      <a:cubicBezTo>
                        <a:pt x="74" y="56"/>
                        <a:pt x="75" y="57"/>
                        <a:pt x="75" y="59"/>
                      </a:cubicBezTo>
                      <a:cubicBezTo>
                        <a:pt x="75" y="61"/>
                        <a:pt x="75" y="63"/>
                        <a:pt x="75" y="65"/>
                      </a:cubicBezTo>
                      <a:cubicBezTo>
                        <a:pt x="75" y="66"/>
                        <a:pt x="76" y="68"/>
                        <a:pt x="77" y="70"/>
                      </a:cubicBezTo>
                      <a:cubicBezTo>
                        <a:pt x="74" y="70"/>
                        <a:pt x="67" y="70"/>
                        <a:pt x="72" y="74"/>
                      </a:cubicBezTo>
                      <a:cubicBezTo>
                        <a:pt x="74" y="75"/>
                        <a:pt x="75" y="76"/>
                        <a:pt x="76" y="78"/>
                      </a:cubicBezTo>
                      <a:cubicBezTo>
                        <a:pt x="76" y="79"/>
                        <a:pt x="77" y="80"/>
                        <a:pt x="77" y="81"/>
                      </a:cubicBezTo>
                      <a:cubicBezTo>
                        <a:pt x="77" y="82"/>
                        <a:pt x="80" y="81"/>
                        <a:pt x="80" y="81"/>
                      </a:cubicBezTo>
                      <a:cubicBezTo>
                        <a:pt x="82" y="80"/>
                        <a:pt x="80" y="81"/>
                        <a:pt x="80" y="8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744">
                  <a:extLst>
                    <a:ext uri="{FF2B5EF4-FFF2-40B4-BE49-F238E27FC236}">
                      <a16:creationId xmlns:a16="http://schemas.microsoft.com/office/drawing/2014/main" id="{884CFF06-94DE-0488-4E34-75A05E78A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44674" y="6972323"/>
                  <a:ext cx="839878" cy="1095295"/>
                </a:xfrm>
                <a:custGeom>
                  <a:avLst/>
                  <a:gdLst>
                    <a:gd name="T0" fmla="*/ 6 w 82"/>
                    <a:gd name="T1" fmla="*/ 39 h 101"/>
                    <a:gd name="T2" fmla="*/ 6 w 82"/>
                    <a:gd name="T3" fmla="*/ 41 h 101"/>
                    <a:gd name="T4" fmla="*/ 4 w 82"/>
                    <a:gd name="T5" fmla="*/ 43 h 101"/>
                    <a:gd name="T6" fmla="*/ 2 w 82"/>
                    <a:gd name="T7" fmla="*/ 49 h 101"/>
                    <a:gd name="T8" fmla="*/ 2 w 82"/>
                    <a:gd name="T9" fmla="*/ 51 h 101"/>
                    <a:gd name="T10" fmla="*/ 1 w 82"/>
                    <a:gd name="T11" fmla="*/ 53 h 101"/>
                    <a:gd name="T12" fmla="*/ 4 w 82"/>
                    <a:gd name="T13" fmla="*/ 58 h 101"/>
                    <a:gd name="T14" fmla="*/ 6 w 82"/>
                    <a:gd name="T15" fmla="*/ 60 h 101"/>
                    <a:gd name="T16" fmla="*/ 6 w 82"/>
                    <a:gd name="T17" fmla="*/ 63 h 101"/>
                    <a:gd name="T18" fmla="*/ 9 w 82"/>
                    <a:gd name="T19" fmla="*/ 68 h 101"/>
                    <a:gd name="T20" fmla="*/ 9 w 82"/>
                    <a:gd name="T21" fmla="*/ 74 h 101"/>
                    <a:gd name="T22" fmla="*/ 15 w 82"/>
                    <a:gd name="T23" fmla="*/ 76 h 101"/>
                    <a:gd name="T24" fmla="*/ 18 w 82"/>
                    <a:gd name="T25" fmla="*/ 81 h 101"/>
                    <a:gd name="T26" fmla="*/ 22 w 82"/>
                    <a:gd name="T27" fmla="*/ 84 h 101"/>
                    <a:gd name="T28" fmla="*/ 26 w 82"/>
                    <a:gd name="T29" fmla="*/ 88 h 101"/>
                    <a:gd name="T30" fmla="*/ 26 w 82"/>
                    <a:gd name="T31" fmla="*/ 91 h 101"/>
                    <a:gd name="T32" fmla="*/ 28 w 82"/>
                    <a:gd name="T33" fmla="*/ 92 h 101"/>
                    <a:gd name="T34" fmla="*/ 32 w 82"/>
                    <a:gd name="T35" fmla="*/ 96 h 101"/>
                    <a:gd name="T36" fmla="*/ 35 w 82"/>
                    <a:gd name="T37" fmla="*/ 95 h 101"/>
                    <a:gd name="T38" fmla="*/ 39 w 82"/>
                    <a:gd name="T39" fmla="*/ 94 h 101"/>
                    <a:gd name="T40" fmla="*/ 44 w 82"/>
                    <a:gd name="T41" fmla="*/ 100 h 101"/>
                    <a:gd name="T42" fmla="*/ 51 w 82"/>
                    <a:gd name="T43" fmla="*/ 100 h 101"/>
                    <a:gd name="T44" fmla="*/ 55 w 82"/>
                    <a:gd name="T45" fmla="*/ 98 h 101"/>
                    <a:gd name="T46" fmla="*/ 59 w 82"/>
                    <a:gd name="T47" fmla="*/ 97 h 101"/>
                    <a:gd name="T48" fmla="*/ 69 w 82"/>
                    <a:gd name="T49" fmla="*/ 94 h 101"/>
                    <a:gd name="T50" fmla="*/ 69 w 82"/>
                    <a:gd name="T51" fmla="*/ 91 h 101"/>
                    <a:gd name="T52" fmla="*/ 66 w 82"/>
                    <a:gd name="T53" fmla="*/ 90 h 101"/>
                    <a:gd name="T54" fmla="*/ 61 w 82"/>
                    <a:gd name="T55" fmla="*/ 83 h 101"/>
                    <a:gd name="T56" fmla="*/ 59 w 82"/>
                    <a:gd name="T57" fmla="*/ 80 h 101"/>
                    <a:gd name="T58" fmla="*/ 56 w 82"/>
                    <a:gd name="T59" fmla="*/ 78 h 101"/>
                    <a:gd name="T60" fmla="*/ 59 w 82"/>
                    <a:gd name="T61" fmla="*/ 75 h 101"/>
                    <a:gd name="T62" fmla="*/ 61 w 82"/>
                    <a:gd name="T63" fmla="*/ 67 h 101"/>
                    <a:gd name="T64" fmla="*/ 62 w 82"/>
                    <a:gd name="T65" fmla="*/ 64 h 101"/>
                    <a:gd name="T66" fmla="*/ 65 w 82"/>
                    <a:gd name="T67" fmla="*/ 62 h 101"/>
                    <a:gd name="T68" fmla="*/ 65 w 82"/>
                    <a:gd name="T69" fmla="*/ 58 h 101"/>
                    <a:gd name="T70" fmla="*/ 67 w 82"/>
                    <a:gd name="T71" fmla="*/ 55 h 101"/>
                    <a:gd name="T72" fmla="*/ 71 w 82"/>
                    <a:gd name="T73" fmla="*/ 52 h 101"/>
                    <a:gd name="T74" fmla="*/ 72 w 82"/>
                    <a:gd name="T75" fmla="*/ 45 h 101"/>
                    <a:gd name="T76" fmla="*/ 72 w 82"/>
                    <a:gd name="T77" fmla="*/ 42 h 101"/>
                    <a:gd name="T78" fmla="*/ 74 w 82"/>
                    <a:gd name="T79" fmla="*/ 37 h 101"/>
                    <a:gd name="T80" fmla="*/ 79 w 82"/>
                    <a:gd name="T81" fmla="*/ 29 h 101"/>
                    <a:gd name="T82" fmla="*/ 82 w 82"/>
                    <a:gd name="T83" fmla="*/ 27 h 101"/>
                    <a:gd name="T84" fmla="*/ 79 w 82"/>
                    <a:gd name="T85" fmla="*/ 23 h 101"/>
                    <a:gd name="T86" fmla="*/ 76 w 82"/>
                    <a:gd name="T87" fmla="*/ 17 h 101"/>
                    <a:gd name="T88" fmla="*/ 76 w 82"/>
                    <a:gd name="T89" fmla="*/ 11 h 101"/>
                    <a:gd name="T90" fmla="*/ 75 w 82"/>
                    <a:gd name="T91" fmla="*/ 9 h 101"/>
                    <a:gd name="T92" fmla="*/ 74 w 82"/>
                    <a:gd name="T93" fmla="*/ 5 h 101"/>
                    <a:gd name="T94" fmla="*/ 68 w 82"/>
                    <a:gd name="T95" fmla="*/ 0 h 101"/>
                    <a:gd name="T96" fmla="*/ 64 w 82"/>
                    <a:gd name="T97" fmla="*/ 2 h 101"/>
                    <a:gd name="T98" fmla="*/ 60 w 82"/>
                    <a:gd name="T99" fmla="*/ 5 h 101"/>
                    <a:gd name="T100" fmla="*/ 56 w 82"/>
                    <a:gd name="T101" fmla="*/ 5 h 101"/>
                    <a:gd name="T102" fmla="*/ 46 w 82"/>
                    <a:gd name="T103" fmla="*/ 5 h 101"/>
                    <a:gd name="T104" fmla="*/ 17 w 82"/>
                    <a:gd name="T105" fmla="*/ 5 h 101"/>
                    <a:gd name="T106" fmla="*/ 16 w 82"/>
                    <a:gd name="T107" fmla="*/ 14 h 101"/>
                    <a:gd name="T108" fmla="*/ 13 w 82"/>
                    <a:gd name="T109" fmla="*/ 16 h 101"/>
                    <a:gd name="T110" fmla="*/ 11 w 82"/>
                    <a:gd name="T111" fmla="*/ 18 h 101"/>
                    <a:gd name="T112" fmla="*/ 11 w 82"/>
                    <a:gd name="T113" fmla="*/ 32 h 101"/>
                    <a:gd name="T114" fmla="*/ 11 w 82"/>
                    <a:gd name="T115" fmla="*/ 37 h 101"/>
                    <a:gd name="T116" fmla="*/ 6 w 82"/>
                    <a:gd name="T117" fmla="*/ 39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2" h="101">
                      <a:moveTo>
                        <a:pt x="6" y="39"/>
                      </a:moveTo>
                      <a:cubicBezTo>
                        <a:pt x="6" y="39"/>
                        <a:pt x="6" y="40"/>
                        <a:pt x="6" y="41"/>
                      </a:cubicBezTo>
                      <a:cubicBezTo>
                        <a:pt x="5" y="42"/>
                        <a:pt x="4" y="42"/>
                        <a:pt x="4" y="43"/>
                      </a:cubicBezTo>
                      <a:cubicBezTo>
                        <a:pt x="4" y="45"/>
                        <a:pt x="2" y="47"/>
                        <a:pt x="2" y="49"/>
                      </a:cubicBezTo>
                      <a:cubicBezTo>
                        <a:pt x="2" y="50"/>
                        <a:pt x="3" y="51"/>
                        <a:pt x="2" y="51"/>
                      </a:cubicBezTo>
                      <a:cubicBezTo>
                        <a:pt x="2" y="52"/>
                        <a:pt x="0" y="53"/>
                        <a:pt x="1" y="53"/>
                      </a:cubicBezTo>
                      <a:cubicBezTo>
                        <a:pt x="4" y="53"/>
                        <a:pt x="3" y="57"/>
                        <a:pt x="4" y="58"/>
                      </a:cubicBezTo>
                      <a:cubicBezTo>
                        <a:pt x="4" y="59"/>
                        <a:pt x="5" y="59"/>
                        <a:pt x="6" y="60"/>
                      </a:cubicBezTo>
                      <a:cubicBezTo>
                        <a:pt x="6" y="61"/>
                        <a:pt x="6" y="62"/>
                        <a:pt x="6" y="63"/>
                      </a:cubicBezTo>
                      <a:cubicBezTo>
                        <a:pt x="7" y="65"/>
                        <a:pt x="9" y="66"/>
                        <a:pt x="9" y="68"/>
                      </a:cubicBezTo>
                      <a:cubicBezTo>
                        <a:pt x="9" y="69"/>
                        <a:pt x="8" y="74"/>
                        <a:pt x="9" y="74"/>
                      </a:cubicBezTo>
                      <a:cubicBezTo>
                        <a:pt x="12" y="74"/>
                        <a:pt x="13" y="75"/>
                        <a:pt x="15" y="76"/>
                      </a:cubicBezTo>
                      <a:cubicBezTo>
                        <a:pt x="17" y="77"/>
                        <a:pt x="16" y="80"/>
                        <a:pt x="18" y="81"/>
                      </a:cubicBezTo>
                      <a:cubicBezTo>
                        <a:pt x="19" y="82"/>
                        <a:pt x="22" y="82"/>
                        <a:pt x="22" y="84"/>
                      </a:cubicBezTo>
                      <a:cubicBezTo>
                        <a:pt x="22" y="86"/>
                        <a:pt x="25" y="87"/>
                        <a:pt x="26" y="88"/>
                      </a:cubicBezTo>
                      <a:cubicBezTo>
                        <a:pt x="26" y="89"/>
                        <a:pt x="26" y="90"/>
                        <a:pt x="26" y="91"/>
                      </a:cubicBezTo>
                      <a:cubicBezTo>
                        <a:pt x="27" y="91"/>
                        <a:pt x="28" y="92"/>
                        <a:pt x="28" y="92"/>
                      </a:cubicBezTo>
                      <a:cubicBezTo>
                        <a:pt x="29" y="93"/>
                        <a:pt x="30" y="95"/>
                        <a:pt x="32" y="96"/>
                      </a:cubicBezTo>
                      <a:cubicBezTo>
                        <a:pt x="33" y="97"/>
                        <a:pt x="33" y="93"/>
                        <a:pt x="35" y="95"/>
                      </a:cubicBezTo>
                      <a:cubicBezTo>
                        <a:pt x="37" y="96"/>
                        <a:pt x="37" y="94"/>
                        <a:pt x="39" y="94"/>
                      </a:cubicBezTo>
                      <a:cubicBezTo>
                        <a:pt x="41" y="95"/>
                        <a:pt x="42" y="98"/>
                        <a:pt x="44" y="100"/>
                      </a:cubicBezTo>
                      <a:cubicBezTo>
                        <a:pt x="46" y="95"/>
                        <a:pt x="49" y="101"/>
                        <a:pt x="51" y="100"/>
                      </a:cubicBezTo>
                      <a:cubicBezTo>
                        <a:pt x="52" y="99"/>
                        <a:pt x="53" y="98"/>
                        <a:pt x="55" y="98"/>
                      </a:cubicBezTo>
                      <a:cubicBezTo>
                        <a:pt x="56" y="98"/>
                        <a:pt x="58" y="98"/>
                        <a:pt x="59" y="97"/>
                      </a:cubicBezTo>
                      <a:cubicBezTo>
                        <a:pt x="61" y="93"/>
                        <a:pt x="65" y="91"/>
                        <a:pt x="69" y="94"/>
                      </a:cubicBezTo>
                      <a:cubicBezTo>
                        <a:pt x="69" y="93"/>
                        <a:pt x="69" y="92"/>
                        <a:pt x="69" y="91"/>
                      </a:cubicBezTo>
                      <a:cubicBezTo>
                        <a:pt x="69" y="90"/>
                        <a:pt x="66" y="90"/>
                        <a:pt x="66" y="90"/>
                      </a:cubicBezTo>
                      <a:cubicBezTo>
                        <a:pt x="64" y="88"/>
                        <a:pt x="63" y="85"/>
                        <a:pt x="61" y="83"/>
                      </a:cubicBezTo>
                      <a:cubicBezTo>
                        <a:pt x="60" y="82"/>
                        <a:pt x="60" y="81"/>
                        <a:pt x="59" y="80"/>
                      </a:cubicBezTo>
                      <a:cubicBezTo>
                        <a:pt x="58" y="79"/>
                        <a:pt x="57" y="79"/>
                        <a:pt x="56" y="78"/>
                      </a:cubicBezTo>
                      <a:cubicBezTo>
                        <a:pt x="53" y="75"/>
                        <a:pt x="59" y="75"/>
                        <a:pt x="59" y="75"/>
                      </a:cubicBezTo>
                      <a:cubicBezTo>
                        <a:pt x="61" y="74"/>
                        <a:pt x="60" y="69"/>
                        <a:pt x="61" y="67"/>
                      </a:cubicBezTo>
                      <a:cubicBezTo>
                        <a:pt x="61" y="66"/>
                        <a:pt x="61" y="64"/>
                        <a:pt x="62" y="64"/>
                      </a:cubicBezTo>
                      <a:cubicBezTo>
                        <a:pt x="63" y="63"/>
                        <a:pt x="65" y="63"/>
                        <a:pt x="65" y="62"/>
                      </a:cubicBezTo>
                      <a:cubicBezTo>
                        <a:pt x="65" y="61"/>
                        <a:pt x="65" y="60"/>
                        <a:pt x="65" y="58"/>
                      </a:cubicBezTo>
                      <a:cubicBezTo>
                        <a:pt x="65" y="57"/>
                        <a:pt x="66" y="56"/>
                        <a:pt x="67" y="55"/>
                      </a:cubicBezTo>
                      <a:cubicBezTo>
                        <a:pt x="68" y="53"/>
                        <a:pt x="70" y="54"/>
                        <a:pt x="71" y="52"/>
                      </a:cubicBezTo>
                      <a:cubicBezTo>
                        <a:pt x="71" y="50"/>
                        <a:pt x="72" y="48"/>
                        <a:pt x="72" y="45"/>
                      </a:cubicBezTo>
                      <a:cubicBezTo>
                        <a:pt x="72" y="44"/>
                        <a:pt x="72" y="43"/>
                        <a:pt x="72" y="42"/>
                      </a:cubicBezTo>
                      <a:cubicBezTo>
                        <a:pt x="72" y="40"/>
                        <a:pt x="74" y="38"/>
                        <a:pt x="74" y="37"/>
                      </a:cubicBezTo>
                      <a:cubicBezTo>
                        <a:pt x="74" y="33"/>
                        <a:pt x="75" y="30"/>
                        <a:pt x="79" y="29"/>
                      </a:cubicBezTo>
                      <a:cubicBezTo>
                        <a:pt x="80" y="29"/>
                        <a:pt x="81" y="29"/>
                        <a:pt x="82" y="27"/>
                      </a:cubicBezTo>
                      <a:cubicBezTo>
                        <a:pt x="82" y="26"/>
                        <a:pt x="80" y="24"/>
                        <a:pt x="79" y="23"/>
                      </a:cubicBezTo>
                      <a:cubicBezTo>
                        <a:pt x="77" y="21"/>
                        <a:pt x="76" y="19"/>
                        <a:pt x="76" y="17"/>
                      </a:cubicBezTo>
                      <a:cubicBezTo>
                        <a:pt x="76" y="16"/>
                        <a:pt x="75" y="11"/>
                        <a:pt x="76" y="11"/>
                      </a:cubicBezTo>
                      <a:cubicBezTo>
                        <a:pt x="77" y="10"/>
                        <a:pt x="76" y="10"/>
                        <a:pt x="75" y="9"/>
                      </a:cubicBezTo>
                      <a:cubicBezTo>
                        <a:pt x="74" y="8"/>
                        <a:pt x="74" y="7"/>
                        <a:pt x="74" y="5"/>
                      </a:cubicBezTo>
                      <a:cubicBezTo>
                        <a:pt x="72" y="3"/>
                        <a:pt x="69" y="2"/>
                        <a:pt x="68" y="0"/>
                      </a:cubicBezTo>
                      <a:cubicBezTo>
                        <a:pt x="67" y="0"/>
                        <a:pt x="65" y="1"/>
                        <a:pt x="64" y="2"/>
                      </a:cubicBezTo>
                      <a:cubicBezTo>
                        <a:pt x="63" y="5"/>
                        <a:pt x="61" y="3"/>
                        <a:pt x="60" y="5"/>
                      </a:cubicBezTo>
                      <a:cubicBezTo>
                        <a:pt x="59" y="9"/>
                        <a:pt x="58" y="5"/>
                        <a:pt x="56" y="5"/>
                      </a:cubicBezTo>
                      <a:cubicBezTo>
                        <a:pt x="52" y="5"/>
                        <a:pt x="49" y="5"/>
                        <a:pt x="46" y="5"/>
                      </a:cubicBezTo>
                      <a:cubicBezTo>
                        <a:pt x="37" y="5"/>
                        <a:pt x="27" y="5"/>
                        <a:pt x="17" y="5"/>
                      </a:cubicBezTo>
                      <a:cubicBezTo>
                        <a:pt x="15" y="5"/>
                        <a:pt x="16" y="12"/>
                        <a:pt x="16" y="14"/>
                      </a:cubicBezTo>
                      <a:cubicBezTo>
                        <a:pt x="16" y="16"/>
                        <a:pt x="15" y="16"/>
                        <a:pt x="13" y="16"/>
                      </a:cubicBezTo>
                      <a:cubicBezTo>
                        <a:pt x="10" y="16"/>
                        <a:pt x="11" y="16"/>
                        <a:pt x="11" y="18"/>
                      </a:cubicBezTo>
                      <a:cubicBezTo>
                        <a:pt x="11" y="23"/>
                        <a:pt x="11" y="27"/>
                        <a:pt x="11" y="32"/>
                      </a:cubicBezTo>
                      <a:cubicBezTo>
                        <a:pt x="11" y="34"/>
                        <a:pt x="11" y="36"/>
                        <a:pt x="11" y="37"/>
                      </a:cubicBezTo>
                      <a:cubicBezTo>
                        <a:pt x="11" y="39"/>
                        <a:pt x="7" y="38"/>
                        <a:pt x="6" y="3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745">
                  <a:extLst>
                    <a:ext uri="{FF2B5EF4-FFF2-40B4-BE49-F238E27FC236}">
                      <a16:creationId xmlns:a16="http://schemas.microsoft.com/office/drawing/2014/main" id="{33EE68F6-ACE6-7869-07D9-97F98C083D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80009" y="7252600"/>
                  <a:ext cx="327588" cy="313470"/>
                </a:xfrm>
                <a:custGeom>
                  <a:avLst/>
                  <a:gdLst>
                    <a:gd name="T0" fmla="*/ 3 w 32"/>
                    <a:gd name="T1" fmla="*/ 19 h 29"/>
                    <a:gd name="T2" fmla="*/ 7 w 32"/>
                    <a:gd name="T3" fmla="*/ 20 h 29"/>
                    <a:gd name="T4" fmla="*/ 7 w 32"/>
                    <a:gd name="T5" fmla="*/ 17 h 29"/>
                    <a:gd name="T6" fmla="*/ 10 w 32"/>
                    <a:gd name="T7" fmla="*/ 19 h 29"/>
                    <a:gd name="T8" fmla="*/ 12 w 32"/>
                    <a:gd name="T9" fmla="*/ 18 h 29"/>
                    <a:gd name="T10" fmla="*/ 14 w 32"/>
                    <a:gd name="T11" fmla="*/ 18 h 29"/>
                    <a:gd name="T12" fmla="*/ 29 w 32"/>
                    <a:gd name="T13" fmla="*/ 29 h 29"/>
                    <a:gd name="T14" fmla="*/ 32 w 32"/>
                    <a:gd name="T15" fmla="*/ 27 h 29"/>
                    <a:gd name="T16" fmla="*/ 24 w 32"/>
                    <a:gd name="T17" fmla="*/ 19 h 29"/>
                    <a:gd name="T18" fmla="*/ 19 w 32"/>
                    <a:gd name="T19" fmla="*/ 16 h 29"/>
                    <a:gd name="T20" fmla="*/ 17 w 32"/>
                    <a:gd name="T21" fmla="*/ 14 h 29"/>
                    <a:gd name="T22" fmla="*/ 17 w 32"/>
                    <a:gd name="T23" fmla="*/ 16 h 29"/>
                    <a:gd name="T24" fmla="*/ 16 w 32"/>
                    <a:gd name="T25" fmla="*/ 14 h 29"/>
                    <a:gd name="T26" fmla="*/ 14 w 32"/>
                    <a:gd name="T27" fmla="*/ 9 h 29"/>
                    <a:gd name="T28" fmla="*/ 10 w 32"/>
                    <a:gd name="T29" fmla="*/ 0 h 29"/>
                    <a:gd name="T30" fmla="*/ 2 w 32"/>
                    <a:gd name="T31" fmla="*/ 7 h 29"/>
                    <a:gd name="T32" fmla="*/ 1 w 32"/>
                    <a:gd name="T33" fmla="*/ 13 h 29"/>
                    <a:gd name="T34" fmla="*/ 0 w 32"/>
                    <a:gd name="T35" fmla="*/ 20 h 29"/>
                    <a:gd name="T36" fmla="*/ 3 w 32"/>
                    <a:gd name="T37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29">
                      <a:moveTo>
                        <a:pt x="3" y="19"/>
                      </a:moveTo>
                      <a:cubicBezTo>
                        <a:pt x="4" y="19"/>
                        <a:pt x="6" y="21"/>
                        <a:pt x="7" y="20"/>
                      </a:cubicBezTo>
                      <a:cubicBezTo>
                        <a:pt x="7" y="19"/>
                        <a:pt x="6" y="17"/>
                        <a:pt x="7" y="17"/>
                      </a:cubicBezTo>
                      <a:cubicBezTo>
                        <a:pt x="9" y="17"/>
                        <a:pt x="9" y="19"/>
                        <a:pt x="10" y="19"/>
                      </a:cubicBezTo>
                      <a:cubicBezTo>
                        <a:pt x="11" y="19"/>
                        <a:pt x="12" y="18"/>
                        <a:pt x="12" y="18"/>
                      </a:cubicBezTo>
                      <a:cubicBezTo>
                        <a:pt x="13" y="17"/>
                        <a:pt x="14" y="18"/>
                        <a:pt x="14" y="18"/>
                      </a:cubicBezTo>
                      <a:cubicBezTo>
                        <a:pt x="22" y="18"/>
                        <a:pt x="25" y="24"/>
                        <a:pt x="29" y="29"/>
                      </a:cubicBezTo>
                      <a:cubicBezTo>
                        <a:pt x="30" y="29"/>
                        <a:pt x="31" y="28"/>
                        <a:pt x="32" y="27"/>
                      </a:cubicBezTo>
                      <a:cubicBezTo>
                        <a:pt x="29" y="25"/>
                        <a:pt x="26" y="22"/>
                        <a:pt x="24" y="19"/>
                      </a:cubicBezTo>
                      <a:cubicBezTo>
                        <a:pt x="23" y="17"/>
                        <a:pt x="21" y="17"/>
                        <a:pt x="19" y="16"/>
                      </a:cubicBezTo>
                      <a:cubicBezTo>
                        <a:pt x="18" y="16"/>
                        <a:pt x="18" y="14"/>
                        <a:pt x="17" y="14"/>
                      </a:cubicBezTo>
                      <a:cubicBezTo>
                        <a:pt x="16" y="14"/>
                        <a:pt x="17" y="15"/>
                        <a:pt x="17" y="16"/>
                      </a:cubicBezTo>
                      <a:cubicBezTo>
                        <a:pt x="17" y="16"/>
                        <a:pt x="16" y="14"/>
                        <a:pt x="16" y="14"/>
                      </a:cubicBezTo>
                      <a:cubicBezTo>
                        <a:pt x="15" y="12"/>
                        <a:pt x="14" y="11"/>
                        <a:pt x="14" y="9"/>
                      </a:cubicBezTo>
                      <a:cubicBezTo>
                        <a:pt x="13" y="6"/>
                        <a:pt x="13" y="3"/>
                        <a:pt x="10" y="0"/>
                      </a:cubicBezTo>
                      <a:cubicBezTo>
                        <a:pt x="9" y="4"/>
                        <a:pt x="4" y="4"/>
                        <a:pt x="2" y="7"/>
                      </a:cubicBezTo>
                      <a:cubicBezTo>
                        <a:pt x="1" y="9"/>
                        <a:pt x="2" y="11"/>
                        <a:pt x="1" y="13"/>
                      </a:cubicBezTo>
                      <a:cubicBezTo>
                        <a:pt x="0" y="15"/>
                        <a:pt x="0" y="17"/>
                        <a:pt x="0" y="20"/>
                      </a:cubicBezTo>
                      <a:cubicBezTo>
                        <a:pt x="1" y="19"/>
                        <a:pt x="2" y="19"/>
                        <a:pt x="3" y="1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746">
                  <a:extLst>
                    <a:ext uri="{FF2B5EF4-FFF2-40B4-BE49-F238E27FC236}">
                      <a16:creationId xmlns:a16="http://schemas.microsoft.com/office/drawing/2014/main" id="{28B1A125-4424-1BBB-CA9F-BE1D37E4D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09241" y="7403805"/>
                  <a:ext cx="756238" cy="663815"/>
                </a:xfrm>
                <a:custGeom>
                  <a:avLst/>
                  <a:gdLst>
                    <a:gd name="T0" fmla="*/ 70 w 74"/>
                    <a:gd name="T1" fmla="*/ 38 h 61"/>
                    <a:gd name="T2" fmla="*/ 57 w 74"/>
                    <a:gd name="T3" fmla="*/ 33 h 61"/>
                    <a:gd name="T4" fmla="*/ 51 w 74"/>
                    <a:gd name="T5" fmla="*/ 29 h 61"/>
                    <a:gd name="T6" fmla="*/ 48 w 74"/>
                    <a:gd name="T7" fmla="*/ 24 h 61"/>
                    <a:gd name="T8" fmla="*/ 51 w 74"/>
                    <a:gd name="T9" fmla="*/ 20 h 61"/>
                    <a:gd name="T10" fmla="*/ 45 w 74"/>
                    <a:gd name="T11" fmla="*/ 23 h 61"/>
                    <a:gd name="T12" fmla="*/ 44 w 74"/>
                    <a:gd name="T13" fmla="*/ 18 h 61"/>
                    <a:gd name="T14" fmla="*/ 44 w 74"/>
                    <a:gd name="T15" fmla="*/ 12 h 61"/>
                    <a:gd name="T16" fmla="*/ 37 w 74"/>
                    <a:gd name="T17" fmla="*/ 5 h 61"/>
                    <a:gd name="T18" fmla="*/ 28 w 74"/>
                    <a:gd name="T19" fmla="*/ 4 h 61"/>
                    <a:gd name="T20" fmla="*/ 24 w 74"/>
                    <a:gd name="T21" fmla="*/ 5 h 61"/>
                    <a:gd name="T22" fmla="*/ 21 w 74"/>
                    <a:gd name="T23" fmla="*/ 5 h 61"/>
                    <a:gd name="T24" fmla="*/ 18 w 74"/>
                    <a:gd name="T25" fmla="*/ 5 h 61"/>
                    <a:gd name="T26" fmla="*/ 17 w 74"/>
                    <a:gd name="T27" fmla="*/ 8 h 61"/>
                    <a:gd name="T28" fmla="*/ 15 w 74"/>
                    <a:gd name="T29" fmla="*/ 13 h 61"/>
                    <a:gd name="T30" fmla="*/ 12 w 74"/>
                    <a:gd name="T31" fmla="*/ 14 h 61"/>
                    <a:gd name="T32" fmla="*/ 10 w 74"/>
                    <a:gd name="T33" fmla="*/ 18 h 61"/>
                    <a:gd name="T34" fmla="*/ 10 w 74"/>
                    <a:gd name="T35" fmla="*/ 23 h 61"/>
                    <a:gd name="T36" fmla="*/ 5 w 74"/>
                    <a:gd name="T37" fmla="*/ 34 h 61"/>
                    <a:gd name="T38" fmla="*/ 1 w 74"/>
                    <a:gd name="T39" fmla="*/ 35 h 61"/>
                    <a:gd name="T40" fmla="*/ 2 w 74"/>
                    <a:gd name="T41" fmla="*/ 38 h 61"/>
                    <a:gd name="T42" fmla="*/ 9 w 74"/>
                    <a:gd name="T43" fmla="*/ 47 h 61"/>
                    <a:gd name="T44" fmla="*/ 13 w 74"/>
                    <a:gd name="T45" fmla="*/ 50 h 61"/>
                    <a:gd name="T46" fmla="*/ 14 w 74"/>
                    <a:gd name="T47" fmla="*/ 54 h 61"/>
                    <a:gd name="T48" fmla="*/ 20 w 74"/>
                    <a:gd name="T49" fmla="*/ 55 h 61"/>
                    <a:gd name="T50" fmla="*/ 25 w 74"/>
                    <a:gd name="T51" fmla="*/ 59 h 61"/>
                    <a:gd name="T52" fmla="*/ 33 w 74"/>
                    <a:gd name="T53" fmla="*/ 60 h 61"/>
                    <a:gd name="T54" fmla="*/ 39 w 74"/>
                    <a:gd name="T55" fmla="*/ 57 h 61"/>
                    <a:gd name="T56" fmla="*/ 47 w 74"/>
                    <a:gd name="T57" fmla="*/ 56 h 61"/>
                    <a:gd name="T58" fmla="*/ 54 w 74"/>
                    <a:gd name="T59" fmla="*/ 53 h 61"/>
                    <a:gd name="T60" fmla="*/ 59 w 74"/>
                    <a:gd name="T61" fmla="*/ 53 h 61"/>
                    <a:gd name="T62" fmla="*/ 74 w 74"/>
                    <a:gd name="T63" fmla="*/ 38 h 61"/>
                    <a:gd name="T64" fmla="*/ 70 w 74"/>
                    <a:gd name="T6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4" h="61">
                      <a:moveTo>
                        <a:pt x="70" y="38"/>
                      </a:moveTo>
                      <a:cubicBezTo>
                        <a:pt x="65" y="36"/>
                        <a:pt x="61" y="35"/>
                        <a:pt x="57" y="33"/>
                      </a:cubicBezTo>
                      <a:cubicBezTo>
                        <a:pt x="54" y="32"/>
                        <a:pt x="53" y="31"/>
                        <a:pt x="51" y="29"/>
                      </a:cubicBezTo>
                      <a:cubicBezTo>
                        <a:pt x="50" y="28"/>
                        <a:pt x="49" y="26"/>
                        <a:pt x="48" y="24"/>
                      </a:cubicBezTo>
                      <a:cubicBezTo>
                        <a:pt x="48" y="23"/>
                        <a:pt x="51" y="21"/>
                        <a:pt x="51" y="20"/>
                      </a:cubicBezTo>
                      <a:cubicBezTo>
                        <a:pt x="49" y="21"/>
                        <a:pt x="47" y="22"/>
                        <a:pt x="45" y="23"/>
                      </a:cubicBezTo>
                      <a:cubicBezTo>
                        <a:pt x="43" y="23"/>
                        <a:pt x="43" y="19"/>
                        <a:pt x="44" y="18"/>
                      </a:cubicBezTo>
                      <a:cubicBezTo>
                        <a:pt x="47" y="15"/>
                        <a:pt x="46" y="15"/>
                        <a:pt x="44" y="12"/>
                      </a:cubicBezTo>
                      <a:cubicBezTo>
                        <a:pt x="42" y="10"/>
                        <a:pt x="40" y="6"/>
                        <a:pt x="37" y="5"/>
                      </a:cubicBezTo>
                      <a:cubicBezTo>
                        <a:pt x="35" y="5"/>
                        <a:pt x="30" y="3"/>
                        <a:pt x="28" y="4"/>
                      </a:cubicBezTo>
                      <a:cubicBezTo>
                        <a:pt x="26" y="7"/>
                        <a:pt x="24" y="0"/>
                        <a:pt x="24" y="5"/>
                      </a:cubicBezTo>
                      <a:cubicBezTo>
                        <a:pt x="24" y="7"/>
                        <a:pt x="22" y="6"/>
                        <a:pt x="21" y="5"/>
                      </a:cubicBezTo>
                      <a:cubicBezTo>
                        <a:pt x="20" y="5"/>
                        <a:pt x="19" y="5"/>
                        <a:pt x="18" y="5"/>
                      </a:cubicBezTo>
                      <a:cubicBezTo>
                        <a:pt x="16" y="6"/>
                        <a:pt x="17" y="6"/>
                        <a:pt x="17" y="8"/>
                      </a:cubicBezTo>
                      <a:cubicBezTo>
                        <a:pt x="17" y="9"/>
                        <a:pt x="16" y="12"/>
                        <a:pt x="15" y="13"/>
                      </a:cubicBezTo>
                      <a:cubicBezTo>
                        <a:pt x="15" y="14"/>
                        <a:pt x="12" y="13"/>
                        <a:pt x="12" y="14"/>
                      </a:cubicBezTo>
                      <a:cubicBezTo>
                        <a:pt x="12" y="16"/>
                        <a:pt x="10" y="17"/>
                        <a:pt x="10" y="18"/>
                      </a:cubicBezTo>
                      <a:cubicBezTo>
                        <a:pt x="10" y="19"/>
                        <a:pt x="11" y="22"/>
                        <a:pt x="10" y="23"/>
                      </a:cubicBezTo>
                      <a:cubicBezTo>
                        <a:pt x="4" y="24"/>
                        <a:pt x="6" y="30"/>
                        <a:pt x="5" y="34"/>
                      </a:cubicBezTo>
                      <a:cubicBezTo>
                        <a:pt x="4" y="35"/>
                        <a:pt x="3" y="35"/>
                        <a:pt x="1" y="35"/>
                      </a:cubicBezTo>
                      <a:cubicBezTo>
                        <a:pt x="0" y="36"/>
                        <a:pt x="0" y="38"/>
                        <a:pt x="2" y="38"/>
                      </a:cubicBezTo>
                      <a:cubicBezTo>
                        <a:pt x="5" y="39"/>
                        <a:pt x="8" y="45"/>
                        <a:pt x="9" y="47"/>
                      </a:cubicBezTo>
                      <a:cubicBezTo>
                        <a:pt x="10" y="49"/>
                        <a:pt x="11" y="49"/>
                        <a:pt x="13" y="50"/>
                      </a:cubicBezTo>
                      <a:cubicBezTo>
                        <a:pt x="14" y="51"/>
                        <a:pt x="13" y="53"/>
                        <a:pt x="14" y="54"/>
                      </a:cubicBezTo>
                      <a:cubicBezTo>
                        <a:pt x="16" y="56"/>
                        <a:pt x="18" y="54"/>
                        <a:pt x="20" y="55"/>
                      </a:cubicBezTo>
                      <a:cubicBezTo>
                        <a:pt x="21" y="56"/>
                        <a:pt x="23" y="58"/>
                        <a:pt x="25" y="59"/>
                      </a:cubicBezTo>
                      <a:cubicBezTo>
                        <a:pt x="27" y="59"/>
                        <a:pt x="31" y="61"/>
                        <a:pt x="33" y="60"/>
                      </a:cubicBezTo>
                      <a:cubicBezTo>
                        <a:pt x="35" y="58"/>
                        <a:pt x="36" y="56"/>
                        <a:pt x="39" y="57"/>
                      </a:cubicBezTo>
                      <a:cubicBezTo>
                        <a:pt x="42" y="58"/>
                        <a:pt x="45" y="57"/>
                        <a:pt x="47" y="56"/>
                      </a:cubicBezTo>
                      <a:cubicBezTo>
                        <a:pt x="49" y="54"/>
                        <a:pt x="51" y="53"/>
                        <a:pt x="54" y="53"/>
                      </a:cubicBezTo>
                      <a:cubicBezTo>
                        <a:pt x="55" y="53"/>
                        <a:pt x="59" y="53"/>
                        <a:pt x="59" y="53"/>
                      </a:cubicBezTo>
                      <a:cubicBezTo>
                        <a:pt x="64" y="48"/>
                        <a:pt x="69" y="43"/>
                        <a:pt x="74" y="38"/>
                      </a:cubicBezTo>
                      <a:cubicBezTo>
                        <a:pt x="73" y="38"/>
                        <a:pt x="71" y="38"/>
                        <a:pt x="70" y="3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747">
                  <a:extLst>
                    <a:ext uri="{FF2B5EF4-FFF2-40B4-BE49-F238E27FC236}">
                      <a16:creationId xmlns:a16="http://schemas.microsoft.com/office/drawing/2014/main" id="{BA3FA03E-168B-9F6E-24E9-D016D34F1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47577" y="7599261"/>
                  <a:ext cx="888668" cy="899837"/>
                </a:xfrm>
                <a:custGeom>
                  <a:avLst/>
                  <a:gdLst>
                    <a:gd name="T0" fmla="*/ 86 w 87"/>
                    <a:gd name="T1" fmla="*/ 1 h 83"/>
                    <a:gd name="T2" fmla="*/ 83 w 87"/>
                    <a:gd name="T3" fmla="*/ 0 h 83"/>
                    <a:gd name="T4" fmla="*/ 79 w 87"/>
                    <a:gd name="T5" fmla="*/ 3 h 83"/>
                    <a:gd name="T6" fmla="*/ 71 w 87"/>
                    <a:gd name="T7" fmla="*/ 3 h 83"/>
                    <a:gd name="T8" fmla="*/ 69 w 87"/>
                    <a:gd name="T9" fmla="*/ 4 h 83"/>
                    <a:gd name="T10" fmla="*/ 68 w 87"/>
                    <a:gd name="T11" fmla="*/ 3 h 83"/>
                    <a:gd name="T12" fmla="*/ 63 w 87"/>
                    <a:gd name="T13" fmla="*/ 6 h 83"/>
                    <a:gd name="T14" fmla="*/ 58 w 87"/>
                    <a:gd name="T15" fmla="*/ 5 h 83"/>
                    <a:gd name="T16" fmla="*/ 53 w 87"/>
                    <a:gd name="T17" fmla="*/ 7 h 83"/>
                    <a:gd name="T18" fmla="*/ 47 w 87"/>
                    <a:gd name="T19" fmla="*/ 2 h 83"/>
                    <a:gd name="T20" fmla="*/ 44 w 87"/>
                    <a:gd name="T21" fmla="*/ 6 h 83"/>
                    <a:gd name="T22" fmla="*/ 48 w 87"/>
                    <a:gd name="T23" fmla="*/ 12 h 83"/>
                    <a:gd name="T24" fmla="*/ 56 w 87"/>
                    <a:gd name="T25" fmla="*/ 16 h 83"/>
                    <a:gd name="T26" fmla="*/ 70 w 87"/>
                    <a:gd name="T27" fmla="*/ 20 h 83"/>
                    <a:gd name="T28" fmla="*/ 63 w 87"/>
                    <a:gd name="T29" fmla="*/ 27 h 83"/>
                    <a:gd name="T30" fmla="*/ 58 w 87"/>
                    <a:gd name="T31" fmla="*/ 33 h 83"/>
                    <a:gd name="T32" fmla="*/ 55 w 87"/>
                    <a:gd name="T33" fmla="*/ 35 h 83"/>
                    <a:gd name="T34" fmla="*/ 48 w 87"/>
                    <a:gd name="T35" fmla="*/ 35 h 83"/>
                    <a:gd name="T36" fmla="*/ 42 w 87"/>
                    <a:gd name="T37" fmla="*/ 38 h 83"/>
                    <a:gd name="T38" fmla="*/ 36 w 87"/>
                    <a:gd name="T39" fmla="*/ 39 h 83"/>
                    <a:gd name="T40" fmla="*/ 32 w 87"/>
                    <a:gd name="T41" fmla="*/ 39 h 83"/>
                    <a:gd name="T42" fmla="*/ 26 w 87"/>
                    <a:gd name="T43" fmla="*/ 42 h 83"/>
                    <a:gd name="T44" fmla="*/ 21 w 87"/>
                    <a:gd name="T45" fmla="*/ 41 h 83"/>
                    <a:gd name="T46" fmla="*/ 16 w 87"/>
                    <a:gd name="T47" fmla="*/ 37 h 83"/>
                    <a:gd name="T48" fmla="*/ 11 w 87"/>
                    <a:gd name="T49" fmla="*/ 37 h 83"/>
                    <a:gd name="T50" fmla="*/ 7 w 87"/>
                    <a:gd name="T51" fmla="*/ 34 h 83"/>
                    <a:gd name="T52" fmla="*/ 0 w 87"/>
                    <a:gd name="T53" fmla="*/ 39 h 83"/>
                    <a:gd name="T54" fmla="*/ 3 w 87"/>
                    <a:gd name="T55" fmla="*/ 41 h 83"/>
                    <a:gd name="T56" fmla="*/ 4 w 87"/>
                    <a:gd name="T57" fmla="*/ 45 h 83"/>
                    <a:gd name="T58" fmla="*/ 3 w 87"/>
                    <a:gd name="T59" fmla="*/ 54 h 83"/>
                    <a:gd name="T60" fmla="*/ 0 w 87"/>
                    <a:gd name="T61" fmla="*/ 58 h 83"/>
                    <a:gd name="T62" fmla="*/ 3 w 87"/>
                    <a:gd name="T63" fmla="*/ 60 h 83"/>
                    <a:gd name="T64" fmla="*/ 1 w 87"/>
                    <a:gd name="T65" fmla="*/ 65 h 83"/>
                    <a:gd name="T66" fmla="*/ 4 w 87"/>
                    <a:gd name="T67" fmla="*/ 66 h 83"/>
                    <a:gd name="T68" fmla="*/ 15 w 87"/>
                    <a:gd name="T69" fmla="*/ 73 h 83"/>
                    <a:gd name="T70" fmla="*/ 19 w 87"/>
                    <a:gd name="T71" fmla="*/ 77 h 83"/>
                    <a:gd name="T72" fmla="*/ 26 w 87"/>
                    <a:gd name="T73" fmla="*/ 83 h 83"/>
                    <a:gd name="T74" fmla="*/ 30 w 87"/>
                    <a:gd name="T75" fmla="*/ 76 h 83"/>
                    <a:gd name="T76" fmla="*/ 33 w 87"/>
                    <a:gd name="T77" fmla="*/ 72 h 83"/>
                    <a:gd name="T78" fmla="*/ 35 w 87"/>
                    <a:gd name="T79" fmla="*/ 69 h 83"/>
                    <a:gd name="T80" fmla="*/ 40 w 87"/>
                    <a:gd name="T81" fmla="*/ 65 h 83"/>
                    <a:gd name="T82" fmla="*/ 59 w 87"/>
                    <a:gd name="T83" fmla="*/ 48 h 83"/>
                    <a:gd name="T84" fmla="*/ 77 w 87"/>
                    <a:gd name="T85" fmla="*/ 24 h 83"/>
                    <a:gd name="T86" fmla="*/ 84 w 87"/>
                    <a:gd name="T87" fmla="*/ 14 h 83"/>
                    <a:gd name="T88" fmla="*/ 86 w 87"/>
                    <a:gd name="T89" fmla="*/ 7 h 83"/>
                    <a:gd name="T90" fmla="*/ 86 w 87"/>
                    <a:gd name="T91" fmla="*/ 1 h 83"/>
                    <a:gd name="T92" fmla="*/ 86 w 87"/>
                    <a:gd name="T93" fmla="*/ 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7" h="83">
                      <a:moveTo>
                        <a:pt x="86" y="1"/>
                      </a:moveTo>
                      <a:cubicBezTo>
                        <a:pt x="87" y="0"/>
                        <a:pt x="84" y="0"/>
                        <a:pt x="83" y="0"/>
                      </a:cubicBezTo>
                      <a:cubicBezTo>
                        <a:pt x="82" y="1"/>
                        <a:pt x="81" y="2"/>
                        <a:pt x="79" y="3"/>
                      </a:cubicBezTo>
                      <a:cubicBezTo>
                        <a:pt x="77" y="3"/>
                        <a:pt x="74" y="3"/>
                        <a:pt x="71" y="3"/>
                      </a:cubicBezTo>
                      <a:cubicBezTo>
                        <a:pt x="71" y="4"/>
                        <a:pt x="70" y="4"/>
                        <a:pt x="69" y="4"/>
                      </a:cubicBezTo>
                      <a:cubicBezTo>
                        <a:pt x="68" y="4"/>
                        <a:pt x="68" y="3"/>
                        <a:pt x="68" y="3"/>
                      </a:cubicBezTo>
                      <a:cubicBezTo>
                        <a:pt x="66" y="4"/>
                        <a:pt x="65" y="6"/>
                        <a:pt x="63" y="6"/>
                      </a:cubicBezTo>
                      <a:cubicBezTo>
                        <a:pt x="61" y="6"/>
                        <a:pt x="61" y="5"/>
                        <a:pt x="58" y="5"/>
                      </a:cubicBezTo>
                      <a:cubicBezTo>
                        <a:pt x="57" y="6"/>
                        <a:pt x="55" y="8"/>
                        <a:pt x="53" y="7"/>
                      </a:cubicBezTo>
                      <a:cubicBezTo>
                        <a:pt x="50" y="6"/>
                        <a:pt x="49" y="5"/>
                        <a:pt x="47" y="2"/>
                      </a:cubicBezTo>
                      <a:cubicBezTo>
                        <a:pt x="47" y="3"/>
                        <a:pt x="44" y="5"/>
                        <a:pt x="44" y="6"/>
                      </a:cubicBezTo>
                      <a:cubicBezTo>
                        <a:pt x="45" y="8"/>
                        <a:pt x="46" y="10"/>
                        <a:pt x="48" y="12"/>
                      </a:cubicBezTo>
                      <a:cubicBezTo>
                        <a:pt x="50" y="14"/>
                        <a:pt x="53" y="15"/>
                        <a:pt x="56" y="16"/>
                      </a:cubicBezTo>
                      <a:cubicBezTo>
                        <a:pt x="61" y="18"/>
                        <a:pt x="65" y="20"/>
                        <a:pt x="70" y="20"/>
                      </a:cubicBezTo>
                      <a:cubicBezTo>
                        <a:pt x="68" y="22"/>
                        <a:pt x="65" y="25"/>
                        <a:pt x="63" y="27"/>
                      </a:cubicBezTo>
                      <a:cubicBezTo>
                        <a:pt x="61" y="29"/>
                        <a:pt x="59" y="31"/>
                        <a:pt x="58" y="33"/>
                      </a:cubicBezTo>
                      <a:cubicBezTo>
                        <a:pt x="57" y="33"/>
                        <a:pt x="56" y="35"/>
                        <a:pt x="55" y="35"/>
                      </a:cubicBezTo>
                      <a:cubicBezTo>
                        <a:pt x="53" y="36"/>
                        <a:pt x="50" y="34"/>
                        <a:pt x="48" y="35"/>
                      </a:cubicBezTo>
                      <a:cubicBezTo>
                        <a:pt x="46" y="35"/>
                        <a:pt x="44" y="37"/>
                        <a:pt x="42" y="38"/>
                      </a:cubicBezTo>
                      <a:cubicBezTo>
                        <a:pt x="40" y="39"/>
                        <a:pt x="38" y="40"/>
                        <a:pt x="36" y="39"/>
                      </a:cubicBezTo>
                      <a:cubicBezTo>
                        <a:pt x="35" y="39"/>
                        <a:pt x="33" y="38"/>
                        <a:pt x="32" y="39"/>
                      </a:cubicBezTo>
                      <a:cubicBezTo>
                        <a:pt x="29" y="41"/>
                        <a:pt x="29" y="43"/>
                        <a:pt x="26" y="42"/>
                      </a:cubicBezTo>
                      <a:cubicBezTo>
                        <a:pt x="24" y="41"/>
                        <a:pt x="22" y="41"/>
                        <a:pt x="21" y="41"/>
                      </a:cubicBezTo>
                      <a:cubicBezTo>
                        <a:pt x="19" y="40"/>
                        <a:pt x="17" y="38"/>
                        <a:pt x="16" y="37"/>
                      </a:cubicBezTo>
                      <a:cubicBezTo>
                        <a:pt x="15" y="37"/>
                        <a:pt x="12" y="38"/>
                        <a:pt x="11" y="37"/>
                      </a:cubicBezTo>
                      <a:cubicBezTo>
                        <a:pt x="10" y="36"/>
                        <a:pt x="8" y="34"/>
                        <a:pt x="7" y="34"/>
                      </a:cubicBezTo>
                      <a:cubicBezTo>
                        <a:pt x="3" y="35"/>
                        <a:pt x="2" y="36"/>
                        <a:pt x="0" y="39"/>
                      </a:cubicBezTo>
                      <a:cubicBezTo>
                        <a:pt x="0" y="40"/>
                        <a:pt x="3" y="40"/>
                        <a:pt x="3" y="41"/>
                      </a:cubicBezTo>
                      <a:cubicBezTo>
                        <a:pt x="3" y="43"/>
                        <a:pt x="3" y="44"/>
                        <a:pt x="4" y="45"/>
                      </a:cubicBezTo>
                      <a:cubicBezTo>
                        <a:pt x="6" y="47"/>
                        <a:pt x="5" y="52"/>
                        <a:pt x="3" y="54"/>
                      </a:cubicBezTo>
                      <a:cubicBezTo>
                        <a:pt x="2" y="55"/>
                        <a:pt x="1" y="56"/>
                        <a:pt x="0" y="58"/>
                      </a:cubicBezTo>
                      <a:cubicBezTo>
                        <a:pt x="0" y="61"/>
                        <a:pt x="2" y="59"/>
                        <a:pt x="3" y="60"/>
                      </a:cubicBezTo>
                      <a:cubicBezTo>
                        <a:pt x="3" y="60"/>
                        <a:pt x="0" y="64"/>
                        <a:pt x="1" y="65"/>
                      </a:cubicBezTo>
                      <a:cubicBezTo>
                        <a:pt x="2" y="65"/>
                        <a:pt x="3" y="66"/>
                        <a:pt x="4" y="66"/>
                      </a:cubicBezTo>
                      <a:cubicBezTo>
                        <a:pt x="8" y="69"/>
                        <a:pt x="12" y="71"/>
                        <a:pt x="15" y="73"/>
                      </a:cubicBezTo>
                      <a:cubicBezTo>
                        <a:pt x="18" y="74"/>
                        <a:pt x="19" y="74"/>
                        <a:pt x="19" y="77"/>
                      </a:cubicBezTo>
                      <a:cubicBezTo>
                        <a:pt x="19" y="79"/>
                        <a:pt x="25" y="82"/>
                        <a:pt x="26" y="83"/>
                      </a:cubicBezTo>
                      <a:cubicBezTo>
                        <a:pt x="28" y="80"/>
                        <a:pt x="29" y="78"/>
                        <a:pt x="30" y="76"/>
                      </a:cubicBezTo>
                      <a:cubicBezTo>
                        <a:pt x="30" y="74"/>
                        <a:pt x="31" y="72"/>
                        <a:pt x="33" y="72"/>
                      </a:cubicBezTo>
                      <a:cubicBezTo>
                        <a:pt x="34" y="71"/>
                        <a:pt x="34" y="70"/>
                        <a:pt x="35" y="69"/>
                      </a:cubicBezTo>
                      <a:cubicBezTo>
                        <a:pt x="37" y="68"/>
                        <a:pt x="38" y="67"/>
                        <a:pt x="40" y="65"/>
                      </a:cubicBezTo>
                      <a:cubicBezTo>
                        <a:pt x="45" y="57"/>
                        <a:pt x="52" y="53"/>
                        <a:pt x="59" y="48"/>
                      </a:cubicBezTo>
                      <a:cubicBezTo>
                        <a:pt x="68" y="42"/>
                        <a:pt x="73" y="33"/>
                        <a:pt x="77" y="24"/>
                      </a:cubicBezTo>
                      <a:cubicBezTo>
                        <a:pt x="79" y="20"/>
                        <a:pt x="82" y="18"/>
                        <a:pt x="84" y="14"/>
                      </a:cubicBezTo>
                      <a:cubicBezTo>
                        <a:pt x="85" y="12"/>
                        <a:pt x="85" y="9"/>
                        <a:pt x="86" y="7"/>
                      </a:cubicBezTo>
                      <a:cubicBezTo>
                        <a:pt x="86" y="6"/>
                        <a:pt x="85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6" name="Freeform 748">
                  <a:extLst>
                    <a:ext uri="{FF2B5EF4-FFF2-40B4-BE49-F238E27FC236}">
                      <a16:creationId xmlns:a16="http://schemas.microsoft.com/office/drawing/2014/main" id="{4E2A3B94-2BFA-E3E9-F2C1-DC6A92C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48350" y="7547630"/>
                  <a:ext cx="90610" cy="118010"/>
                </a:xfrm>
                <a:custGeom>
                  <a:avLst/>
                  <a:gdLst>
                    <a:gd name="T0" fmla="*/ 3 w 9"/>
                    <a:gd name="T1" fmla="*/ 2 h 11"/>
                    <a:gd name="T2" fmla="*/ 1 w 9"/>
                    <a:gd name="T3" fmla="*/ 5 h 11"/>
                    <a:gd name="T4" fmla="*/ 0 w 9"/>
                    <a:gd name="T5" fmla="*/ 10 h 11"/>
                    <a:gd name="T6" fmla="*/ 8 w 9"/>
                    <a:gd name="T7" fmla="*/ 7 h 11"/>
                    <a:gd name="T8" fmla="*/ 4 w 9"/>
                    <a:gd name="T9" fmla="*/ 6 h 11"/>
                    <a:gd name="T10" fmla="*/ 8 w 9"/>
                    <a:gd name="T11" fmla="*/ 3 h 11"/>
                    <a:gd name="T12" fmla="*/ 3 w 9"/>
                    <a:gd name="T13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3" y="2"/>
                      </a:moveTo>
                      <a:cubicBezTo>
                        <a:pt x="2" y="3"/>
                        <a:pt x="1" y="4"/>
                        <a:pt x="1" y="5"/>
                      </a:cubicBezTo>
                      <a:cubicBezTo>
                        <a:pt x="0" y="5"/>
                        <a:pt x="0" y="9"/>
                        <a:pt x="0" y="10"/>
                      </a:cubicBezTo>
                      <a:cubicBezTo>
                        <a:pt x="2" y="11"/>
                        <a:pt x="7" y="7"/>
                        <a:pt x="8" y="7"/>
                      </a:cubicBezTo>
                      <a:cubicBezTo>
                        <a:pt x="8" y="6"/>
                        <a:pt x="5" y="5"/>
                        <a:pt x="4" y="6"/>
                      </a:cubicBezTo>
                      <a:cubicBezTo>
                        <a:pt x="5" y="5"/>
                        <a:pt x="9" y="4"/>
                        <a:pt x="8" y="3"/>
                      </a:cubicBezTo>
                      <a:cubicBezTo>
                        <a:pt x="7" y="0"/>
                        <a:pt x="5" y="0"/>
                        <a:pt x="3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7" name="Freeform 749">
                  <a:extLst>
                    <a:ext uri="{FF2B5EF4-FFF2-40B4-BE49-F238E27FC236}">
                      <a16:creationId xmlns:a16="http://schemas.microsoft.com/office/drawing/2014/main" id="{E50CC2F7-F6EF-48FA-4202-FE13B70BD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34995" y="8023365"/>
                  <a:ext cx="264855" cy="302405"/>
                </a:xfrm>
                <a:custGeom>
                  <a:avLst/>
                  <a:gdLst>
                    <a:gd name="T0" fmla="*/ 22 w 26"/>
                    <a:gd name="T1" fmla="*/ 18 h 28"/>
                    <a:gd name="T2" fmla="*/ 25 w 26"/>
                    <a:gd name="T3" fmla="*/ 14 h 28"/>
                    <a:gd name="T4" fmla="*/ 26 w 26"/>
                    <a:gd name="T5" fmla="*/ 8 h 28"/>
                    <a:gd name="T6" fmla="*/ 24 w 26"/>
                    <a:gd name="T7" fmla="*/ 3 h 28"/>
                    <a:gd name="T8" fmla="*/ 21 w 26"/>
                    <a:gd name="T9" fmla="*/ 0 h 28"/>
                    <a:gd name="T10" fmla="*/ 16 w 26"/>
                    <a:gd name="T11" fmla="*/ 1 h 28"/>
                    <a:gd name="T12" fmla="*/ 12 w 26"/>
                    <a:gd name="T13" fmla="*/ 3 h 28"/>
                    <a:gd name="T14" fmla="*/ 6 w 26"/>
                    <a:gd name="T15" fmla="*/ 2 h 28"/>
                    <a:gd name="T16" fmla="*/ 7 w 26"/>
                    <a:gd name="T17" fmla="*/ 8 h 28"/>
                    <a:gd name="T18" fmla="*/ 6 w 26"/>
                    <a:gd name="T19" fmla="*/ 12 h 28"/>
                    <a:gd name="T20" fmla="*/ 2 w 26"/>
                    <a:gd name="T21" fmla="*/ 16 h 28"/>
                    <a:gd name="T22" fmla="*/ 0 w 26"/>
                    <a:gd name="T23" fmla="*/ 22 h 28"/>
                    <a:gd name="T24" fmla="*/ 0 w 26"/>
                    <a:gd name="T25" fmla="*/ 27 h 28"/>
                    <a:gd name="T26" fmla="*/ 4 w 26"/>
                    <a:gd name="T27" fmla="*/ 26 h 28"/>
                    <a:gd name="T28" fmla="*/ 11 w 26"/>
                    <a:gd name="T29" fmla="*/ 25 h 28"/>
                    <a:gd name="T30" fmla="*/ 14 w 26"/>
                    <a:gd name="T31" fmla="*/ 20 h 28"/>
                    <a:gd name="T32" fmla="*/ 21 w 26"/>
                    <a:gd name="T33" fmla="*/ 20 h 28"/>
                    <a:gd name="T34" fmla="*/ 22 w 26"/>
                    <a:gd name="T35" fmla="*/ 18 h 28"/>
                    <a:gd name="T36" fmla="*/ 22 w 26"/>
                    <a:gd name="T37" fmla="*/ 1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8">
                      <a:moveTo>
                        <a:pt x="22" y="18"/>
                      </a:moveTo>
                      <a:cubicBezTo>
                        <a:pt x="22" y="16"/>
                        <a:pt x="24" y="15"/>
                        <a:pt x="25" y="14"/>
                      </a:cubicBezTo>
                      <a:cubicBezTo>
                        <a:pt x="26" y="13"/>
                        <a:pt x="26" y="10"/>
                        <a:pt x="26" y="8"/>
                      </a:cubicBezTo>
                      <a:cubicBezTo>
                        <a:pt x="26" y="6"/>
                        <a:pt x="24" y="5"/>
                        <a:pt x="24" y="3"/>
                      </a:cubicBezTo>
                      <a:cubicBezTo>
                        <a:pt x="24" y="1"/>
                        <a:pt x="22" y="1"/>
                        <a:pt x="21" y="0"/>
                      </a:cubicBezTo>
                      <a:cubicBezTo>
                        <a:pt x="20" y="1"/>
                        <a:pt x="18" y="0"/>
                        <a:pt x="16" y="1"/>
                      </a:cubicBezTo>
                      <a:cubicBezTo>
                        <a:pt x="15" y="2"/>
                        <a:pt x="13" y="4"/>
                        <a:pt x="12" y="3"/>
                      </a:cubicBezTo>
                      <a:cubicBezTo>
                        <a:pt x="10" y="1"/>
                        <a:pt x="7" y="0"/>
                        <a:pt x="6" y="2"/>
                      </a:cubicBezTo>
                      <a:cubicBezTo>
                        <a:pt x="5" y="4"/>
                        <a:pt x="6" y="7"/>
                        <a:pt x="7" y="8"/>
                      </a:cubicBezTo>
                      <a:cubicBezTo>
                        <a:pt x="8" y="10"/>
                        <a:pt x="7" y="10"/>
                        <a:pt x="6" y="12"/>
                      </a:cubicBezTo>
                      <a:cubicBezTo>
                        <a:pt x="5" y="14"/>
                        <a:pt x="3" y="15"/>
                        <a:pt x="2" y="16"/>
                      </a:cubicBezTo>
                      <a:cubicBezTo>
                        <a:pt x="1" y="18"/>
                        <a:pt x="0" y="19"/>
                        <a:pt x="0" y="22"/>
                      </a:cubicBezTo>
                      <a:cubicBezTo>
                        <a:pt x="0" y="23"/>
                        <a:pt x="1" y="25"/>
                        <a:pt x="0" y="27"/>
                      </a:cubicBezTo>
                      <a:cubicBezTo>
                        <a:pt x="2" y="28"/>
                        <a:pt x="2" y="27"/>
                        <a:pt x="4" y="26"/>
                      </a:cubicBezTo>
                      <a:cubicBezTo>
                        <a:pt x="6" y="25"/>
                        <a:pt x="9" y="25"/>
                        <a:pt x="11" y="25"/>
                      </a:cubicBezTo>
                      <a:cubicBezTo>
                        <a:pt x="10" y="22"/>
                        <a:pt x="12" y="21"/>
                        <a:pt x="14" y="20"/>
                      </a:cubicBezTo>
                      <a:cubicBezTo>
                        <a:pt x="16" y="19"/>
                        <a:pt x="20" y="17"/>
                        <a:pt x="21" y="20"/>
                      </a:cubicBezTo>
                      <a:cubicBezTo>
                        <a:pt x="21" y="19"/>
                        <a:pt x="21" y="18"/>
                        <a:pt x="22" y="18"/>
                      </a:cubicBezTo>
                      <a:cubicBezTo>
                        <a:pt x="22" y="16"/>
                        <a:pt x="21" y="18"/>
                        <a:pt x="22" y="1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8" name="Freeform 750">
                  <a:extLst>
                    <a:ext uri="{FF2B5EF4-FFF2-40B4-BE49-F238E27FC236}">
                      <a16:creationId xmlns:a16="http://schemas.microsoft.com/office/drawing/2014/main" id="{11C9DF9A-CDA5-FEB8-1310-C44CFE239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03629" y="8370023"/>
                  <a:ext cx="101063" cy="106947"/>
                </a:xfrm>
                <a:custGeom>
                  <a:avLst/>
                  <a:gdLst>
                    <a:gd name="T0" fmla="*/ 1 w 10"/>
                    <a:gd name="T1" fmla="*/ 6 h 10"/>
                    <a:gd name="T2" fmla="*/ 3 w 10"/>
                    <a:gd name="T3" fmla="*/ 10 h 10"/>
                    <a:gd name="T4" fmla="*/ 9 w 10"/>
                    <a:gd name="T5" fmla="*/ 5 h 10"/>
                    <a:gd name="T6" fmla="*/ 8 w 10"/>
                    <a:gd name="T7" fmla="*/ 0 h 10"/>
                    <a:gd name="T8" fmla="*/ 4 w 10"/>
                    <a:gd name="T9" fmla="*/ 1 h 10"/>
                    <a:gd name="T10" fmla="*/ 0 w 10"/>
                    <a:gd name="T11" fmla="*/ 1 h 10"/>
                    <a:gd name="T12" fmla="*/ 1 w 10"/>
                    <a:gd name="T13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" y="6"/>
                      </a:moveTo>
                      <a:cubicBezTo>
                        <a:pt x="2" y="7"/>
                        <a:pt x="2" y="9"/>
                        <a:pt x="3" y="10"/>
                      </a:cubicBezTo>
                      <a:cubicBezTo>
                        <a:pt x="5" y="9"/>
                        <a:pt x="7" y="7"/>
                        <a:pt x="9" y="5"/>
                      </a:cubicBezTo>
                      <a:cubicBezTo>
                        <a:pt x="10" y="3"/>
                        <a:pt x="5" y="4"/>
                        <a:pt x="8" y="0"/>
                      </a:cubicBezTo>
                      <a:cubicBezTo>
                        <a:pt x="7" y="0"/>
                        <a:pt x="3" y="0"/>
                        <a:pt x="4" y="1"/>
                      </a:cubicBezTo>
                      <a:cubicBezTo>
                        <a:pt x="5" y="3"/>
                        <a:pt x="1" y="2"/>
                        <a:pt x="0" y="1"/>
                      </a:cubicBezTo>
                      <a:cubicBezTo>
                        <a:pt x="0" y="3"/>
                        <a:pt x="1" y="4"/>
                        <a:pt x="1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751">
                  <a:extLst>
                    <a:ext uri="{FF2B5EF4-FFF2-40B4-BE49-F238E27FC236}">
                      <a16:creationId xmlns:a16="http://schemas.microsoft.com/office/drawing/2014/main" id="{2AC81A23-7D69-CDFE-90F7-AFE64E3E9C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03629" y="8303643"/>
                  <a:ext cx="111517" cy="99573"/>
                </a:xfrm>
                <a:custGeom>
                  <a:avLst/>
                  <a:gdLst>
                    <a:gd name="T0" fmla="*/ 3 w 11"/>
                    <a:gd name="T1" fmla="*/ 1 h 9"/>
                    <a:gd name="T2" fmla="*/ 0 w 11"/>
                    <a:gd name="T3" fmla="*/ 7 h 9"/>
                    <a:gd name="T4" fmla="*/ 4 w 11"/>
                    <a:gd name="T5" fmla="*/ 7 h 9"/>
                    <a:gd name="T6" fmla="*/ 8 w 11"/>
                    <a:gd name="T7" fmla="*/ 6 h 9"/>
                    <a:gd name="T8" fmla="*/ 7 w 11"/>
                    <a:gd name="T9" fmla="*/ 0 h 9"/>
                    <a:gd name="T10" fmla="*/ 3 w 11"/>
                    <a:gd name="T11" fmla="*/ 1 h 9"/>
                    <a:gd name="T12" fmla="*/ 3 w 11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9">
                      <a:moveTo>
                        <a:pt x="3" y="1"/>
                      </a:moveTo>
                      <a:cubicBezTo>
                        <a:pt x="1" y="2"/>
                        <a:pt x="0" y="5"/>
                        <a:pt x="0" y="7"/>
                      </a:cubicBezTo>
                      <a:cubicBezTo>
                        <a:pt x="1" y="8"/>
                        <a:pt x="5" y="9"/>
                        <a:pt x="4" y="7"/>
                      </a:cubicBezTo>
                      <a:cubicBezTo>
                        <a:pt x="3" y="6"/>
                        <a:pt x="7" y="6"/>
                        <a:pt x="8" y="6"/>
                      </a:cubicBezTo>
                      <a:cubicBezTo>
                        <a:pt x="11" y="5"/>
                        <a:pt x="8" y="1"/>
                        <a:pt x="7" y="0"/>
                      </a:cubicBezTo>
                      <a:cubicBezTo>
                        <a:pt x="5" y="1"/>
                        <a:pt x="5" y="2"/>
                        <a:pt x="3" y="1"/>
                      </a:cubicBezTo>
                      <a:cubicBezTo>
                        <a:pt x="2" y="1"/>
                        <a:pt x="4" y="1"/>
                        <a:pt x="3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752">
                  <a:extLst>
                    <a:ext uri="{FF2B5EF4-FFF2-40B4-BE49-F238E27FC236}">
                      <a16:creationId xmlns:a16="http://schemas.microsoft.com/office/drawing/2014/main" id="{159165CE-9FAA-6055-EE74-C3CE60187C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24540" y="8270450"/>
                  <a:ext cx="550626" cy="630625"/>
                </a:xfrm>
                <a:custGeom>
                  <a:avLst/>
                  <a:gdLst>
                    <a:gd name="T0" fmla="*/ 41 w 54"/>
                    <a:gd name="T1" fmla="*/ 13 h 58"/>
                    <a:gd name="T2" fmla="*/ 23 w 54"/>
                    <a:gd name="T3" fmla="*/ 3 h 58"/>
                    <a:gd name="T4" fmla="*/ 17 w 54"/>
                    <a:gd name="T5" fmla="*/ 7 h 58"/>
                    <a:gd name="T6" fmla="*/ 21 w 54"/>
                    <a:gd name="T7" fmla="*/ 9 h 58"/>
                    <a:gd name="T8" fmla="*/ 17 w 54"/>
                    <a:gd name="T9" fmla="*/ 9 h 58"/>
                    <a:gd name="T10" fmla="*/ 13 w 54"/>
                    <a:gd name="T11" fmla="*/ 10 h 58"/>
                    <a:gd name="T12" fmla="*/ 11 w 54"/>
                    <a:gd name="T13" fmla="*/ 8 h 58"/>
                    <a:gd name="T14" fmla="*/ 12 w 54"/>
                    <a:gd name="T15" fmla="*/ 4 h 58"/>
                    <a:gd name="T16" fmla="*/ 5 w 54"/>
                    <a:gd name="T17" fmla="*/ 3 h 58"/>
                    <a:gd name="T18" fmla="*/ 7 w 54"/>
                    <a:gd name="T19" fmla="*/ 8 h 58"/>
                    <a:gd name="T20" fmla="*/ 5 w 54"/>
                    <a:gd name="T21" fmla="*/ 12 h 58"/>
                    <a:gd name="T22" fmla="*/ 6 w 54"/>
                    <a:gd name="T23" fmla="*/ 16 h 58"/>
                    <a:gd name="T24" fmla="*/ 2 w 54"/>
                    <a:gd name="T25" fmla="*/ 18 h 58"/>
                    <a:gd name="T26" fmla="*/ 1 w 54"/>
                    <a:gd name="T27" fmla="*/ 21 h 58"/>
                    <a:gd name="T28" fmla="*/ 5 w 54"/>
                    <a:gd name="T29" fmla="*/ 33 h 58"/>
                    <a:gd name="T30" fmla="*/ 12 w 54"/>
                    <a:gd name="T31" fmla="*/ 42 h 58"/>
                    <a:gd name="T32" fmla="*/ 15 w 54"/>
                    <a:gd name="T33" fmla="*/ 43 h 58"/>
                    <a:gd name="T34" fmla="*/ 17 w 54"/>
                    <a:gd name="T35" fmla="*/ 45 h 58"/>
                    <a:gd name="T36" fmla="*/ 24 w 54"/>
                    <a:gd name="T37" fmla="*/ 47 h 58"/>
                    <a:gd name="T38" fmla="*/ 25 w 54"/>
                    <a:gd name="T39" fmla="*/ 53 h 58"/>
                    <a:gd name="T40" fmla="*/ 27 w 54"/>
                    <a:gd name="T41" fmla="*/ 55 h 58"/>
                    <a:gd name="T42" fmla="*/ 30 w 54"/>
                    <a:gd name="T43" fmla="*/ 55 h 58"/>
                    <a:gd name="T44" fmla="*/ 33 w 54"/>
                    <a:gd name="T45" fmla="*/ 56 h 58"/>
                    <a:gd name="T46" fmla="*/ 36 w 54"/>
                    <a:gd name="T47" fmla="*/ 55 h 58"/>
                    <a:gd name="T48" fmla="*/ 42 w 54"/>
                    <a:gd name="T49" fmla="*/ 55 h 58"/>
                    <a:gd name="T50" fmla="*/ 46 w 54"/>
                    <a:gd name="T51" fmla="*/ 54 h 58"/>
                    <a:gd name="T52" fmla="*/ 54 w 54"/>
                    <a:gd name="T53" fmla="*/ 49 h 58"/>
                    <a:gd name="T54" fmla="*/ 49 w 54"/>
                    <a:gd name="T55" fmla="*/ 36 h 58"/>
                    <a:gd name="T56" fmla="*/ 49 w 54"/>
                    <a:gd name="T57" fmla="*/ 32 h 58"/>
                    <a:gd name="T58" fmla="*/ 46 w 54"/>
                    <a:gd name="T59" fmla="*/ 28 h 58"/>
                    <a:gd name="T60" fmla="*/ 48 w 54"/>
                    <a:gd name="T61" fmla="*/ 20 h 58"/>
                    <a:gd name="T62" fmla="*/ 45 w 54"/>
                    <a:gd name="T63" fmla="*/ 18 h 58"/>
                    <a:gd name="T64" fmla="*/ 41 w 54"/>
                    <a:gd name="T65" fmla="*/ 16 h 58"/>
                    <a:gd name="T66" fmla="*/ 41 w 54"/>
                    <a:gd name="T67" fmla="*/ 1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" h="58">
                      <a:moveTo>
                        <a:pt x="41" y="13"/>
                      </a:moveTo>
                      <a:cubicBezTo>
                        <a:pt x="35" y="9"/>
                        <a:pt x="29" y="6"/>
                        <a:pt x="23" y="3"/>
                      </a:cubicBezTo>
                      <a:cubicBezTo>
                        <a:pt x="22" y="5"/>
                        <a:pt x="19" y="7"/>
                        <a:pt x="17" y="7"/>
                      </a:cubicBezTo>
                      <a:cubicBezTo>
                        <a:pt x="17" y="7"/>
                        <a:pt x="21" y="8"/>
                        <a:pt x="21" y="9"/>
                      </a:cubicBezTo>
                      <a:cubicBezTo>
                        <a:pt x="20" y="10"/>
                        <a:pt x="18" y="9"/>
                        <a:pt x="17" y="9"/>
                      </a:cubicBezTo>
                      <a:cubicBezTo>
                        <a:pt x="15" y="8"/>
                        <a:pt x="15" y="9"/>
                        <a:pt x="13" y="10"/>
                      </a:cubicBezTo>
                      <a:cubicBezTo>
                        <a:pt x="13" y="10"/>
                        <a:pt x="11" y="9"/>
                        <a:pt x="11" y="8"/>
                      </a:cubicBezTo>
                      <a:cubicBezTo>
                        <a:pt x="10" y="7"/>
                        <a:pt x="11" y="5"/>
                        <a:pt x="12" y="4"/>
                      </a:cubicBezTo>
                      <a:cubicBezTo>
                        <a:pt x="13" y="0"/>
                        <a:pt x="7" y="2"/>
                        <a:pt x="5" y="3"/>
                      </a:cubicBezTo>
                      <a:cubicBezTo>
                        <a:pt x="6" y="4"/>
                        <a:pt x="8" y="7"/>
                        <a:pt x="7" y="8"/>
                      </a:cubicBezTo>
                      <a:cubicBezTo>
                        <a:pt x="7" y="9"/>
                        <a:pt x="3" y="12"/>
                        <a:pt x="5" y="12"/>
                      </a:cubicBezTo>
                      <a:cubicBezTo>
                        <a:pt x="8" y="13"/>
                        <a:pt x="7" y="14"/>
                        <a:pt x="6" y="16"/>
                      </a:cubicBezTo>
                      <a:cubicBezTo>
                        <a:pt x="5" y="16"/>
                        <a:pt x="3" y="17"/>
                        <a:pt x="2" y="18"/>
                      </a:cubicBezTo>
                      <a:cubicBezTo>
                        <a:pt x="0" y="19"/>
                        <a:pt x="1" y="19"/>
                        <a:pt x="1" y="21"/>
                      </a:cubicBezTo>
                      <a:cubicBezTo>
                        <a:pt x="2" y="26"/>
                        <a:pt x="4" y="29"/>
                        <a:pt x="5" y="33"/>
                      </a:cubicBezTo>
                      <a:cubicBezTo>
                        <a:pt x="5" y="38"/>
                        <a:pt x="9" y="40"/>
                        <a:pt x="12" y="42"/>
                      </a:cubicBezTo>
                      <a:cubicBezTo>
                        <a:pt x="13" y="43"/>
                        <a:pt x="14" y="43"/>
                        <a:pt x="15" y="43"/>
                      </a:cubicBezTo>
                      <a:cubicBezTo>
                        <a:pt x="16" y="43"/>
                        <a:pt x="16" y="44"/>
                        <a:pt x="17" y="45"/>
                      </a:cubicBezTo>
                      <a:cubicBezTo>
                        <a:pt x="19" y="45"/>
                        <a:pt x="22" y="45"/>
                        <a:pt x="24" y="47"/>
                      </a:cubicBezTo>
                      <a:cubicBezTo>
                        <a:pt x="25" y="48"/>
                        <a:pt x="25" y="51"/>
                        <a:pt x="25" y="53"/>
                      </a:cubicBezTo>
                      <a:cubicBezTo>
                        <a:pt x="26" y="54"/>
                        <a:pt x="25" y="55"/>
                        <a:pt x="27" y="55"/>
                      </a:cubicBezTo>
                      <a:cubicBezTo>
                        <a:pt x="28" y="55"/>
                        <a:pt x="29" y="55"/>
                        <a:pt x="30" y="55"/>
                      </a:cubicBezTo>
                      <a:cubicBezTo>
                        <a:pt x="31" y="55"/>
                        <a:pt x="32" y="55"/>
                        <a:pt x="33" y="56"/>
                      </a:cubicBezTo>
                      <a:cubicBezTo>
                        <a:pt x="34" y="57"/>
                        <a:pt x="35" y="56"/>
                        <a:pt x="36" y="55"/>
                      </a:cubicBezTo>
                      <a:cubicBezTo>
                        <a:pt x="38" y="54"/>
                        <a:pt x="40" y="58"/>
                        <a:pt x="42" y="55"/>
                      </a:cubicBezTo>
                      <a:cubicBezTo>
                        <a:pt x="42" y="53"/>
                        <a:pt x="45" y="54"/>
                        <a:pt x="46" y="54"/>
                      </a:cubicBezTo>
                      <a:cubicBezTo>
                        <a:pt x="49" y="53"/>
                        <a:pt x="51" y="51"/>
                        <a:pt x="54" y="49"/>
                      </a:cubicBezTo>
                      <a:cubicBezTo>
                        <a:pt x="49" y="46"/>
                        <a:pt x="49" y="42"/>
                        <a:pt x="49" y="36"/>
                      </a:cubicBezTo>
                      <a:cubicBezTo>
                        <a:pt x="48" y="35"/>
                        <a:pt x="50" y="33"/>
                        <a:pt x="49" y="32"/>
                      </a:cubicBezTo>
                      <a:cubicBezTo>
                        <a:pt x="48" y="31"/>
                        <a:pt x="46" y="30"/>
                        <a:pt x="46" y="28"/>
                      </a:cubicBezTo>
                      <a:cubicBezTo>
                        <a:pt x="46" y="27"/>
                        <a:pt x="48" y="20"/>
                        <a:pt x="48" y="20"/>
                      </a:cubicBezTo>
                      <a:cubicBezTo>
                        <a:pt x="47" y="20"/>
                        <a:pt x="46" y="19"/>
                        <a:pt x="45" y="18"/>
                      </a:cubicBezTo>
                      <a:cubicBezTo>
                        <a:pt x="44" y="17"/>
                        <a:pt x="43" y="17"/>
                        <a:pt x="41" y="16"/>
                      </a:cubicBezTo>
                      <a:cubicBezTo>
                        <a:pt x="41" y="15"/>
                        <a:pt x="41" y="14"/>
                        <a:pt x="41" y="1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753">
                  <a:extLst>
                    <a:ext uri="{FF2B5EF4-FFF2-40B4-BE49-F238E27FC236}">
                      <a16:creationId xmlns:a16="http://schemas.microsoft.com/office/drawing/2014/main" id="{33A1AD77-1EE4-8207-539C-DEBD78E0F8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24355" y="8119248"/>
                  <a:ext cx="275312" cy="335598"/>
                </a:xfrm>
                <a:custGeom>
                  <a:avLst/>
                  <a:gdLst>
                    <a:gd name="T0" fmla="*/ 15 w 27"/>
                    <a:gd name="T1" fmla="*/ 29 h 31"/>
                    <a:gd name="T2" fmla="*/ 15 w 27"/>
                    <a:gd name="T3" fmla="*/ 24 h 31"/>
                    <a:gd name="T4" fmla="*/ 17 w 27"/>
                    <a:gd name="T5" fmla="*/ 24 h 31"/>
                    <a:gd name="T6" fmla="*/ 19 w 27"/>
                    <a:gd name="T7" fmla="*/ 21 h 31"/>
                    <a:gd name="T8" fmla="*/ 21 w 27"/>
                    <a:gd name="T9" fmla="*/ 24 h 31"/>
                    <a:gd name="T10" fmla="*/ 24 w 27"/>
                    <a:gd name="T11" fmla="*/ 23 h 31"/>
                    <a:gd name="T12" fmla="*/ 26 w 27"/>
                    <a:gd name="T13" fmla="*/ 24 h 31"/>
                    <a:gd name="T14" fmla="*/ 26 w 27"/>
                    <a:gd name="T15" fmla="*/ 21 h 31"/>
                    <a:gd name="T16" fmla="*/ 26 w 27"/>
                    <a:gd name="T17" fmla="*/ 14 h 31"/>
                    <a:gd name="T18" fmla="*/ 25 w 27"/>
                    <a:gd name="T19" fmla="*/ 11 h 31"/>
                    <a:gd name="T20" fmla="*/ 26 w 27"/>
                    <a:gd name="T21" fmla="*/ 6 h 31"/>
                    <a:gd name="T22" fmla="*/ 21 w 27"/>
                    <a:gd name="T23" fmla="*/ 4 h 31"/>
                    <a:gd name="T24" fmla="*/ 19 w 27"/>
                    <a:gd name="T25" fmla="*/ 0 h 31"/>
                    <a:gd name="T26" fmla="*/ 14 w 27"/>
                    <a:gd name="T27" fmla="*/ 0 h 31"/>
                    <a:gd name="T28" fmla="*/ 11 w 27"/>
                    <a:gd name="T29" fmla="*/ 7 h 31"/>
                    <a:gd name="T30" fmla="*/ 5 w 27"/>
                    <a:gd name="T31" fmla="*/ 7 h 31"/>
                    <a:gd name="T32" fmla="*/ 4 w 27"/>
                    <a:gd name="T33" fmla="*/ 7 h 31"/>
                    <a:gd name="T34" fmla="*/ 4 w 27"/>
                    <a:gd name="T35" fmla="*/ 10 h 31"/>
                    <a:gd name="T36" fmla="*/ 0 w 27"/>
                    <a:gd name="T37" fmla="*/ 16 h 31"/>
                    <a:gd name="T38" fmla="*/ 4 w 27"/>
                    <a:gd name="T39" fmla="*/ 23 h 31"/>
                    <a:gd name="T40" fmla="*/ 9 w 27"/>
                    <a:gd name="T41" fmla="*/ 28 h 31"/>
                    <a:gd name="T42" fmla="*/ 11 w 27"/>
                    <a:gd name="T43" fmla="*/ 31 h 31"/>
                    <a:gd name="T44" fmla="*/ 15 w 27"/>
                    <a:gd name="T45" fmla="*/ 29 h 31"/>
                    <a:gd name="T46" fmla="*/ 15 w 27"/>
                    <a:gd name="T47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31">
                      <a:moveTo>
                        <a:pt x="15" y="29"/>
                      </a:moveTo>
                      <a:cubicBezTo>
                        <a:pt x="15" y="28"/>
                        <a:pt x="13" y="24"/>
                        <a:pt x="15" y="24"/>
                      </a:cubicBezTo>
                      <a:cubicBezTo>
                        <a:pt x="15" y="24"/>
                        <a:pt x="17" y="24"/>
                        <a:pt x="17" y="24"/>
                      </a:cubicBezTo>
                      <a:cubicBezTo>
                        <a:pt x="18" y="23"/>
                        <a:pt x="18" y="21"/>
                        <a:pt x="19" y="21"/>
                      </a:cubicBezTo>
                      <a:cubicBezTo>
                        <a:pt x="20" y="22"/>
                        <a:pt x="21" y="23"/>
                        <a:pt x="21" y="24"/>
                      </a:cubicBezTo>
                      <a:cubicBezTo>
                        <a:pt x="22" y="25"/>
                        <a:pt x="22" y="23"/>
                        <a:pt x="24" y="23"/>
                      </a:cubicBezTo>
                      <a:cubicBezTo>
                        <a:pt x="24" y="23"/>
                        <a:pt x="26" y="25"/>
                        <a:pt x="26" y="24"/>
                      </a:cubicBezTo>
                      <a:cubicBezTo>
                        <a:pt x="26" y="23"/>
                        <a:pt x="26" y="22"/>
                        <a:pt x="26" y="21"/>
                      </a:cubicBezTo>
                      <a:cubicBezTo>
                        <a:pt x="27" y="19"/>
                        <a:pt x="27" y="16"/>
                        <a:pt x="26" y="14"/>
                      </a:cubicBezTo>
                      <a:cubicBezTo>
                        <a:pt x="25" y="13"/>
                        <a:pt x="25" y="12"/>
                        <a:pt x="25" y="11"/>
                      </a:cubicBezTo>
                      <a:cubicBezTo>
                        <a:pt x="25" y="9"/>
                        <a:pt x="27" y="8"/>
                        <a:pt x="26" y="6"/>
                      </a:cubicBezTo>
                      <a:cubicBezTo>
                        <a:pt x="25" y="3"/>
                        <a:pt x="21" y="7"/>
                        <a:pt x="21" y="4"/>
                      </a:cubicBezTo>
                      <a:cubicBezTo>
                        <a:pt x="21" y="2"/>
                        <a:pt x="22" y="0"/>
                        <a:pt x="19" y="0"/>
                      </a:cubicBezTo>
                      <a:cubicBezTo>
                        <a:pt x="18" y="0"/>
                        <a:pt x="16" y="0"/>
                        <a:pt x="14" y="0"/>
                      </a:cubicBezTo>
                      <a:cubicBezTo>
                        <a:pt x="10" y="0"/>
                        <a:pt x="15" y="7"/>
                        <a:pt x="11" y="7"/>
                      </a:cubicBezTo>
                      <a:cubicBezTo>
                        <a:pt x="9" y="7"/>
                        <a:pt x="7" y="7"/>
                        <a:pt x="5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9"/>
                        <a:pt x="4" y="9"/>
                        <a:pt x="4" y="10"/>
                      </a:cubicBezTo>
                      <a:cubicBezTo>
                        <a:pt x="4" y="12"/>
                        <a:pt x="0" y="14"/>
                        <a:pt x="0" y="16"/>
                      </a:cubicBezTo>
                      <a:cubicBezTo>
                        <a:pt x="1" y="18"/>
                        <a:pt x="3" y="21"/>
                        <a:pt x="4" y="23"/>
                      </a:cubicBezTo>
                      <a:cubicBezTo>
                        <a:pt x="6" y="24"/>
                        <a:pt x="7" y="26"/>
                        <a:pt x="9" y="28"/>
                      </a:cubicBezTo>
                      <a:cubicBezTo>
                        <a:pt x="10" y="29"/>
                        <a:pt x="11" y="30"/>
                        <a:pt x="11" y="31"/>
                      </a:cubicBezTo>
                      <a:cubicBezTo>
                        <a:pt x="12" y="30"/>
                        <a:pt x="14" y="30"/>
                        <a:pt x="15" y="29"/>
                      </a:cubicBezTo>
                      <a:cubicBezTo>
                        <a:pt x="15" y="29"/>
                        <a:pt x="14" y="30"/>
                        <a:pt x="15" y="2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754">
                  <a:extLst>
                    <a:ext uri="{FF2B5EF4-FFF2-40B4-BE49-F238E27FC236}">
                      <a16:creationId xmlns:a16="http://schemas.microsoft.com/office/drawing/2014/main" id="{5E344517-AB4F-1EC5-8E21-C60EF0C729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41777" y="8119248"/>
                  <a:ext cx="115005" cy="77445"/>
                </a:xfrm>
                <a:custGeom>
                  <a:avLst/>
                  <a:gdLst>
                    <a:gd name="T0" fmla="*/ 11 w 11"/>
                    <a:gd name="T1" fmla="*/ 7 h 7"/>
                    <a:gd name="T2" fmla="*/ 11 w 11"/>
                    <a:gd name="T3" fmla="*/ 0 h 7"/>
                    <a:gd name="T4" fmla="*/ 3 w 11"/>
                    <a:gd name="T5" fmla="*/ 1 h 7"/>
                    <a:gd name="T6" fmla="*/ 0 w 11"/>
                    <a:gd name="T7" fmla="*/ 4 h 7"/>
                    <a:gd name="T8" fmla="*/ 2 w 11"/>
                    <a:gd name="T9" fmla="*/ 7 h 7"/>
                    <a:gd name="T10" fmla="*/ 11 w 11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7">
                      <a:moveTo>
                        <a:pt x="11" y="7"/>
                      </a:moveTo>
                      <a:cubicBezTo>
                        <a:pt x="11" y="5"/>
                        <a:pt x="11" y="2"/>
                        <a:pt x="11" y="0"/>
                      </a:cubicBezTo>
                      <a:cubicBezTo>
                        <a:pt x="8" y="0"/>
                        <a:pt x="6" y="1"/>
                        <a:pt x="3" y="1"/>
                      </a:cubicBezTo>
                      <a:cubicBezTo>
                        <a:pt x="4" y="2"/>
                        <a:pt x="1" y="3"/>
                        <a:pt x="0" y="4"/>
                      </a:cubicBezTo>
                      <a:cubicBezTo>
                        <a:pt x="0" y="5"/>
                        <a:pt x="2" y="6"/>
                        <a:pt x="2" y="7"/>
                      </a:cubicBezTo>
                      <a:lnTo>
                        <a:pt x="11" y="7"/>
                      </a:ln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755">
                  <a:extLst>
                    <a:ext uri="{FF2B5EF4-FFF2-40B4-BE49-F238E27FC236}">
                      <a16:creationId xmlns:a16="http://schemas.microsoft.com/office/drawing/2014/main" id="{AD3ACF50-85F3-8ED8-3C21-03F8C85D6A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03441" y="7536568"/>
                  <a:ext cx="376377" cy="615873"/>
                </a:xfrm>
                <a:custGeom>
                  <a:avLst/>
                  <a:gdLst>
                    <a:gd name="T0" fmla="*/ 29 w 37"/>
                    <a:gd name="T1" fmla="*/ 55 h 57"/>
                    <a:gd name="T2" fmla="*/ 37 w 37"/>
                    <a:gd name="T3" fmla="*/ 55 h 57"/>
                    <a:gd name="T4" fmla="*/ 33 w 37"/>
                    <a:gd name="T5" fmla="*/ 48 h 57"/>
                    <a:gd name="T6" fmla="*/ 32 w 37"/>
                    <a:gd name="T7" fmla="*/ 44 h 57"/>
                    <a:gd name="T8" fmla="*/ 30 w 37"/>
                    <a:gd name="T9" fmla="*/ 40 h 57"/>
                    <a:gd name="T10" fmla="*/ 32 w 37"/>
                    <a:gd name="T11" fmla="*/ 32 h 57"/>
                    <a:gd name="T12" fmla="*/ 34 w 37"/>
                    <a:gd name="T13" fmla="*/ 27 h 57"/>
                    <a:gd name="T14" fmla="*/ 31 w 37"/>
                    <a:gd name="T15" fmla="*/ 21 h 57"/>
                    <a:gd name="T16" fmla="*/ 28 w 37"/>
                    <a:gd name="T17" fmla="*/ 16 h 57"/>
                    <a:gd name="T18" fmla="*/ 34 w 37"/>
                    <a:gd name="T19" fmla="*/ 16 h 57"/>
                    <a:gd name="T20" fmla="*/ 32 w 37"/>
                    <a:gd name="T21" fmla="*/ 6 h 57"/>
                    <a:gd name="T22" fmla="*/ 30 w 37"/>
                    <a:gd name="T23" fmla="*/ 2 h 57"/>
                    <a:gd name="T24" fmla="*/ 27 w 37"/>
                    <a:gd name="T25" fmla="*/ 0 h 57"/>
                    <a:gd name="T26" fmla="*/ 28 w 37"/>
                    <a:gd name="T27" fmla="*/ 9 h 57"/>
                    <a:gd name="T28" fmla="*/ 23 w 37"/>
                    <a:gd name="T29" fmla="*/ 18 h 57"/>
                    <a:gd name="T30" fmla="*/ 21 w 37"/>
                    <a:gd name="T31" fmla="*/ 22 h 57"/>
                    <a:gd name="T32" fmla="*/ 18 w 37"/>
                    <a:gd name="T33" fmla="*/ 27 h 57"/>
                    <a:gd name="T34" fmla="*/ 15 w 37"/>
                    <a:gd name="T35" fmla="*/ 33 h 57"/>
                    <a:gd name="T36" fmla="*/ 11 w 37"/>
                    <a:gd name="T37" fmla="*/ 31 h 57"/>
                    <a:gd name="T38" fmla="*/ 2 w 37"/>
                    <a:gd name="T39" fmla="*/ 39 h 57"/>
                    <a:gd name="T40" fmla="*/ 1 w 37"/>
                    <a:gd name="T41" fmla="*/ 42 h 57"/>
                    <a:gd name="T42" fmla="*/ 4 w 37"/>
                    <a:gd name="T43" fmla="*/ 45 h 57"/>
                    <a:gd name="T44" fmla="*/ 5 w 37"/>
                    <a:gd name="T45" fmla="*/ 45 h 57"/>
                    <a:gd name="T46" fmla="*/ 7 w 37"/>
                    <a:gd name="T47" fmla="*/ 48 h 57"/>
                    <a:gd name="T48" fmla="*/ 7 w 37"/>
                    <a:gd name="T49" fmla="*/ 55 h 57"/>
                    <a:gd name="T50" fmla="*/ 16 w 37"/>
                    <a:gd name="T51" fmla="*/ 54 h 57"/>
                    <a:gd name="T52" fmla="*/ 29 w 37"/>
                    <a:gd name="T53" fmla="*/ 5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" h="57">
                      <a:moveTo>
                        <a:pt x="29" y="55"/>
                      </a:moveTo>
                      <a:cubicBezTo>
                        <a:pt x="32" y="55"/>
                        <a:pt x="35" y="57"/>
                        <a:pt x="37" y="55"/>
                      </a:cubicBezTo>
                      <a:cubicBezTo>
                        <a:pt x="37" y="51"/>
                        <a:pt x="35" y="50"/>
                        <a:pt x="33" y="48"/>
                      </a:cubicBezTo>
                      <a:cubicBezTo>
                        <a:pt x="32" y="47"/>
                        <a:pt x="32" y="46"/>
                        <a:pt x="32" y="44"/>
                      </a:cubicBezTo>
                      <a:cubicBezTo>
                        <a:pt x="31" y="43"/>
                        <a:pt x="30" y="42"/>
                        <a:pt x="30" y="40"/>
                      </a:cubicBezTo>
                      <a:cubicBezTo>
                        <a:pt x="29" y="36"/>
                        <a:pt x="31" y="35"/>
                        <a:pt x="32" y="32"/>
                      </a:cubicBezTo>
                      <a:cubicBezTo>
                        <a:pt x="33" y="30"/>
                        <a:pt x="34" y="29"/>
                        <a:pt x="34" y="27"/>
                      </a:cubicBezTo>
                      <a:cubicBezTo>
                        <a:pt x="33" y="25"/>
                        <a:pt x="33" y="23"/>
                        <a:pt x="31" y="21"/>
                      </a:cubicBezTo>
                      <a:cubicBezTo>
                        <a:pt x="31" y="21"/>
                        <a:pt x="26" y="18"/>
                        <a:pt x="28" y="16"/>
                      </a:cubicBezTo>
                      <a:cubicBezTo>
                        <a:pt x="29" y="15"/>
                        <a:pt x="32" y="16"/>
                        <a:pt x="34" y="16"/>
                      </a:cubicBezTo>
                      <a:cubicBezTo>
                        <a:pt x="32" y="12"/>
                        <a:pt x="32" y="10"/>
                        <a:pt x="32" y="6"/>
                      </a:cubicBezTo>
                      <a:cubicBezTo>
                        <a:pt x="32" y="5"/>
                        <a:pt x="32" y="3"/>
                        <a:pt x="30" y="2"/>
                      </a:cubicBezTo>
                      <a:cubicBezTo>
                        <a:pt x="30" y="1"/>
                        <a:pt x="27" y="0"/>
                        <a:pt x="27" y="0"/>
                      </a:cubicBezTo>
                      <a:cubicBezTo>
                        <a:pt x="27" y="2"/>
                        <a:pt x="33" y="7"/>
                        <a:pt x="28" y="9"/>
                      </a:cubicBezTo>
                      <a:cubicBezTo>
                        <a:pt x="25" y="11"/>
                        <a:pt x="24" y="14"/>
                        <a:pt x="23" y="18"/>
                      </a:cubicBezTo>
                      <a:cubicBezTo>
                        <a:pt x="22" y="19"/>
                        <a:pt x="22" y="22"/>
                        <a:pt x="21" y="22"/>
                      </a:cubicBezTo>
                      <a:cubicBezTo>
                        <a:pt x="19" y="23"/>
                        <a:pt x="19" y="25"/>
                        <a:pt x="18" y="27"/>
                      </a:cubicBezTo>
                      <a:cubicBezTo>
                        <a:pt x="17" y="29"/>
                        <a:pt x="16" y="31"/>
                        <a:pt x="15" y="33"/>
                      </a:cubicBezTo>
                      <a:cubicBezTo>
                        <a:pt x="13" y="35"/>
                        <a:pt x="12" y="31"/>
                        <a:pt x="11" y="31"/>
                      </a:cubicBezTo>
                      <a:cubicBezTo>
                        <a:pt x="6" y="31"/>
                        <a:pt x="3" y="35"/>
                        <a:pt x="2" y="39"/>
                      </a:cubicBezTo>
                      <a:cubicBezTo>
                        <a:pt x="2" y="40"/>
                        <a:pt x="0" y="41"/>
                        <a:pt x="1" y="42"/>
                      </a:cubicBezTo>
                      <a:cubicBezTo>
                        <a:pt x="2" y="43"/>
                        <a:pt x="3" y="44"/>
                        <a:pt x="4" y="45"/>
                      </a:cubicBezTo>
                      <a:cubicBezTo>
                        <a:pt x="4" y="46"/>
                        <a:pt x="5" y="44"/>
                        <a:pt x="5" y="45"/>
                      </a:cubicBezTo>
                      <a:cubicBezTo>
                        <a:pt x="6" y="46"/>
                        <a:pt x="7" y="47"/>
                        <a:pt x="7" y="48"/>
                      </a:cubicBezTo>
                      <a:cubicBezTo>
                        <a:pt x="8" y="50"/>
                        <a:pt x="7" y="53"/>
                        <a:pt x="7" y="55"/>
                      </a:cubicBezTo>
                      <a:cubicBezTo>
                        <a:pt x="10" y="54"/>
                        <a:pt x="13" y="54"/>
                        <a:pt x="16" y="54"/>
                      </a:cubicBezTo>
                      <a:cubicBezTo>
                        <a:pt x="20" y="54"/>
                        <a:pt x="25" y="55"/>
                        <a:pt x="29" y="5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756">
                  <a:extLst>
                    <a:ext uri="{FF2B5EF4-FFF2-40B4-BE49-F238E27FC236}">
                      <a16:creationId xmlns:a16="http://schemas.microsoft.com/office/drawing/2014/main" id="{CCF822A5-6459-0551-BF3B-18BF1AC30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02673" y="7566070"/>
                  <a:ext cx="153338" cy="335598"/>
                </a:xfrm>
                <a:custGeom>
                  <a:avLst/>
                  <a:gdLst>
                    <a:gd name="T0" fmla="*/ 11 w 15"/>
                    <a:gd name="T1" fmla="*/ 0 h 31"/>
                    <a:gd name="T2" fmla="*/ 9 w 15"/>
                    <a:gd name="T3" fmla="*/ 4 h 31"/>
                    <a:gd name="T4" fmla="*/ 4 w 15"/>
                    <a:gd name="T5" fmla="*/ 5 h 31"/>
                    <a:gd name="T6" fmla="*/ 1 w 15"/>
                    <a:gd name="T7" fmla="*/ 8 h 31"/>
                    <a:gd name="T8" fmla="*/ 3 w 15"/>
                    <a:gd name="T9" fmla="*/ 13 h 31"/>
                    <a:gd name="T10" fmla="*/ 6 w 15"/>
                    <a:gd name="T11" fmla="*/ 31 h 31"/>
                    <a:gd name="T12" fmla="*/ 11 w 15"/>
                    <a:gd name="T13" fmla="*/ 30 h 31"/>
                    <a:gd name="T14" fmla="*/ 11 w 15"/>
                    <a:gd name="T15" fmla="*/ 27 h 31"/>
                    <a:gd name="T16" fmla="*/ 11 w 15"/>
                    <a:gd name="T17" fmla="*/ 18 h 31"/>
                    <a:gd name="T18" fmla="*/ 15 w 15"/>
                    <a:gd name="T19" fmla="*/ 9 h 31"/>
                    <a:gd name="T20" fmla="*/ 14 w 15"/>
                    <a:gd name="T21" fmla="*/ 3 h 31"/>
                    <a:gd name="T22" fmla="*/ 11 w 15"/>
                    <a:gd name="T23" fmla="*/ 0 h 31"/>
                    <a:gd name="T24" fmla="*/ 11 w 15"/>
                    <a:gd name="T25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1">
                      <a:moveTo>
                        <a:pt x="11" y="0"/>
                      </a:moveTo>
                      <a:cubicBezTo>
                        <a:pt x="9" y="2"/>
                        <a:pt x="10" y="2"/>
                        <a:pt x="9" y="4"/>
                      </a:cubicBezTo>
                      <a:cubicBezTo>
                        <a:pt x="8" y="6"/>
                        <a:pt x="6" y="5"/>
                        <a:pt x="4" y="5"/>
                      </a:cubicBezTo>
                      <a:cubicBezTo>
                        <a:pt x="4" y="5"/>
                        <a:pt x="2" y="7"/>
                        <a:pt x="1" y="8"/>
                      </a:cubicBezTo>
                      <a:cubicBezTo>
                        <a:pt x="0" y="9"/>
                        <a:pt x="2" y="11"/>
                        <a:pt x="3" y="13"/>
                      </a:cubicBezTo>
                      <a:cubicBezTo>
                        <a:pt x="7" y="18"/>
                        <a:pt x="4" y="25"/>
                        <a:pt x="6" y="31"/>
                      </a:cubicBezTo>
                      <a:cubicBezTo>
                        <a:pt x="7" y="31"/>
                        <a:pt x="9" y="31"/>
                        <a:pt x="11" y="30"/>
                      </a:cubicBezTo>
                      <a:cubicBezTo>
                        <a:pt x="12" y="30"/>
                        <a:pt x="12" y="29"/>
                        <a:pt x="11" y="27"/>
                      </a:cubicBezTo>
                      <a:cubicBezTo>
                        <a:pt x="11" y="24"/>
                        <a:pt x="11" y="21"/>
                        <a:pt x="11" y="18"/>
                      </a:cubicBezTo>
                      <a:cubicBezTo>
                        <a:pt x="11" y="14"/>
                        <a:pt x="14" y="12"/>
                        <a:pt x="15" y="9"/>
                      </a:cubicBezTo>
                      <a:cubicBezTo>
                        <a:pt x="15" y="6"/>
                        <a:pt x="15" y="5"/>
                        <a:pt x="14" y="3"/>
                      </a:cubicBezTo>
                      <a:cubicBezTo>
                        <a:pt x="14" y="3"/>
                        <a:pt x="11" y="0"/>
                        <a:pt x="11" y="0"/>
                      </a:cubicBezTo>
                      <a:cubicBezTo>
                        <a:pt x="10" y="1"/>
                        <a:pt x="11" y="0"/>
                        <a:pt x="11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757">
                  <a:extLst>
                    <a:ext uri="{FF2B5EF4-FFF2-40B4-BE49-F238E27FC236}">
                      <a16:creationId xmlns:a16="http://schemas.microsoft.com/office/drawing/2014/main" id="{9414FBBD-78D8-DE17-8640-FB2A10098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807223" y="7481245"/>
                  <a:ext cx="602900" cy="553180"/>
                </a:xfrm>
                <a:custGeom>
                  <a:avLst/>
                  <a:gdLst>
                    <a:gd name="T0" fmla="*/ 31 w 59"/>
                    <a:gd name="T1" fmla="*/ 42 h 51"/>
                    <a:gd name="T2" fmla="*/ 37 w 59"/>
                    <a:gd name="T3" fmla="*/ 37 h 51"/>
                    <a:gd name="T4" fmla="*/ 40 w 59"/>
                    <a:gd name="T5" fmla="*/ 36 h 51"/>
                    <a:gd name="T6" fmla="*/ 43 w 59"/>
                    <a:gd name="T7" fmla="*/ 38 h 51"/>
                    <a:gd name="T8" fmla="*/ 47 w 59"/>
                    <a:gd name="T9" fmla="*/ 32 h 51"/>
                    <a:gd name="T10" fmla="*/ 48 w 59"/>
                    <a:gd name="T11" fmla="*/ 28 h 51"/>
                    <a:gd name="T12" fmla="*/ 51 w 59"/>
                    <a:gd name="T13" fmla="*/ 27 h 51"/>
                    <a:gd name="T14" fmla="*/ 56 w 59"/>
                    <a:gd name="T15" fmla="*/ 14 h 51"/>
                    <a:gd name="T16" fmla="*/ 59 w 59"/>
                    <a:gd name="T17" fmla="*/ 11 h 51"/>
                    <a:gd name="T18" fmla="*/ 57 w 59"/>
                    <a:gd name="T19" fmla="*/ 8 h 51"/>
                    <a:gd name="T20" fmla="*/ 56 w 59"/>
                    <a:gd name="T21" fmla="*/ 6 h 51"/>
                    <a:gd name="T22" fmla="*/ 54 w 59"/>
                    <a:gd name="T23" fmla="*/ 1 h 51"/>
                    <a:gd name="T24" fmla="*/ 48 w 59"/>
                    <a:gd name="T25" fmla="*/ 5 h 51"/>
                    <a:gd name="T26" fmla="*/ 40 w 59"/>
                    <a:gd name="T27" fmla="*/ 4 h 51"/>
                    <a:gd name="T28" fmla="*/ 32 w 59"/>
                    <a:gd name="T29" fmla="*/ 6 h 51"/>
                    <a:gd name="T30" fmla="*/ 26 w 59"/>
                    <a:gd name="T31" fmla="*/ 4 h 51"/>
                    <a:gd name="T32" fmla="*/ 19 w 59"/>
                    <a:gd name="T33" fmla="*/ 3 h 51"/>
                    <a:gd name="T34" fmla="*/ 13 w 59"/>
                    <a:gd name="T35" fmla="*/ 1 h 51"/>
                    <a:gd name="T36" fmla="*/ 8 w 59"/>
                    <a:gd name="T37" fmla="*/ 3 h 51"/>
                    <a:gd name="T38" fmla="*/ 7 w 59"/>
                    <a:gd name="T39" fmla="*/ 6 h 51"/>
                    <a:gd name="T40" fmla="*/ 6 w 59"/>
                    <a:gd name="T41" fmla="*/ 10 h 51"/>
                    <a:gd name="T42" fmla="*/ 5 w 59"/>
                    <a:gd name="T43" fmla="*/ 16 h 51"/>
                    <a:gd name="T44" fmla="*/ 1 w 59"/>
                    <a:gd name="T45" fmla="*/ 24 h 51"/>
                    <a:gd name="T46" fmla="*/ 2 w 59"/>
                    <a:gd name="T47" fmla="*/ 38 h 51"/>
                    <a:gd name="T48" fmla="*/ 5 w 59"/>
                    <a:gd name="T49" fmla="*/ 38 h 51"/>
                    <a:gd name="T50" fmla="*/ 9 w 59"/>
                    <a:gd name="T51" fmla="*/ 39 h 51"/>
                    <a:gd name="T52" fmla="*/ 14 w 59"/>
                    <a:gd name="T53" fmla="*/ 43 h 51"/>
                    <a:gd name="T54" fmla="*/ 14 w 59"/>
                    <a:gd name="T55" fmla="*/ 45 h 51"/>
                    <a:gd name="T56" fmla="*/ 16 w 59"/>
                    <a:gd name="T57" fmla="*/ 48 h 51"/>
                    <a:gd name="T58" fmla="*/ 23 w 59"/>
                    <a:gd name="T59" fmla="*/ 47 h 51"/>
                    <a:gd name="T60" fmla="*/ 22 w 59"/>
                    <a:gd name="T61" fmla="*/ 48 h 51"/>
                    <a:gd name="T62" fmla="*/ 27 w 59"/>
                    <a:gd name="T63" fmla="*/ 47 h 51"/>
                    <a:gd name="T64" fmla="*/ 30 w 59"/>
                    <a:gd name="T65" fmla="*/ 47 h 51"/>
                    <a:gd name="T66" fmla="*/ 31 w 59"/>
                    <a:gd name="T67" fmla="*/ 42 h 51"/>
                    <a:gd name="T68" fmla="*/ 31 w 59"/>
                    <a:gd name="T69" fmla="*/ 42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51">
                      <a:moveTo>
                        <a:pt x="31" y="42"/>
                      </a:moveTo>
                      <a:cubicBezTo>
                        <a:pt x="32" y="40"/>
                        <a:pt x="35" y="37"/>
                        <a:pt x="37" y="37"/>
                      </a:cubicBezTo>
                      <a:cubicBezTo>
                        <a:pt x="38" y="36"/>
                        <a:pt x="40" y="36"/>
                        <a:pt x="40" y="36"/>
                      </a:cubicBezTo>
                      <a:cubicBezTo>
                        <a:pt x="41" y="37"/>
                        <a:pt x="42" y="39"/>
                        <a:pt x="43" y="38"/>
                      </a:cubicBezTo>
                      <a:cubicBezTo>
                        <a:pt x="45" y="37"/>
                        <a:pt x="46" y="34"/>
                        <a:pt x="47" y="32"/>
                      </a:cubicBezTo>
                      <a:cubicBezTo>
                        <a:pt x="47" y="31"/>
                        <a:pt x="48" y="29"/>
                        <a:pt x="48" y="28"/>
                      </a:cubicBezTo>
                      <a:cubicBezTo>
                        <a:pt x="49" y="27"/>
                        <a:pt x="50" y="28"/>
                        <a:pt x="51" y="27"/>
                      </a:cubicBezTo>
                      <a:cubicBezTo>
                        <a:pt x="51" y="25"/>
                        <a:pt x="53" y="14"/>
                        <a:pt x="56" y="14"/>
                      </a:cubicBezTo>
                      <a:cubicBezTo>
                        <a:pt x="58" y="14"/>
                        <a:pt x="59" y="12"/>
                        <a:pt x="59" y="11"/>
                      </a:cubicBezTo>
                      <a:cubicBezTo>
                        <a:pt x="59" y="9"/>
                        <a:pt x="57" y="9"/>
                        <a:pt x="57" y="8"/>
                      </a:cubicBezTo>
                      <a:cubicBezTo>
                        <a:pt x="57" y="7"/>
                        <a:pt x="56" y="7"/>
                        <a:pt x="56" y="6"/>
                      </a:cubicBezTo>
                      <a:cubicBezTo>
                        <a:pt x="55" y="4"/>
                        <a:pt x="55" y="3"/>
                        <a:pt x="54" y="1"/>
                      </a:cubicBezTo>
                      <a:cubicBezTo>
                        <a:pt x="53" y="2"/>
                        <a:pt x="50" y="5"/>
                        <a:pt x="48" y="5"/>
                      </a:cubicBezTo>
                      <a:cubicBezTo>
                        <a:pt x="45" y="4"/>
                        <a:pt x="43" y="4"/>
                        <a:pt x="40" y="4"/>
                      </a:cubicBezTo>
                      <a:cubicBezTo>
                        <a:pt x="37" y="4"/>
                        <a:pt x="35" y="6"/>
                        <a:pt x="32" y="6"/>
                      </a:cubicBezTo>
                      <a:cubicBezTo>
                        <a:pt x="30" y="6"/>
                        <a:pt x="28" y="3"/>
                        <a:pt x="26" y="4"/>
                      </a:cubicBezTo>
                      <a:cubicBezTo>
                        <a:pt x="22" y="6"/>
                        <a:pt x="21" y="5"/>
                        <a:pt x="19" y="3"/>
                      </a:cubicBezTo>
                      <a:cubicBezTo>
                        <a:pt x="18" y="2"/>
                        <a:pt x="15" y="0"/>
                        <a:pt x="13" y="1"/>
                      </a:cubicBezTo>
                      <a:cubicBezTo>
                        <a:pt x="12" y="1"/>
                        <a:pt x="9" y="2"/>
                        <a:pt x="8" y="3"/>
                      </a:cubicBezTo>
                      <a:cubicBezTo>
                        <a:pt x="7" y="4"/>
                        <a:pt x="8" y="5"/>
                        <a:pt x="7" y="6"/>
                      </a:cubicBezTo>
                      <a:cubicBezTo>
                        <a:pt x="7" y="7"/>
                        <a:pt x="6" y="9"/>
                        <a:pt x="6" y="10"/>
                      </a:cubicBezTo>
                      <a:cubicBezTo>
                        <a:pt x="5" y="12"/>
                        <a:pt x="5" y="14"/>
                        <a:pt x="5" y="16"/>
                      </a:cubicBezTo>
                      <a:cubicBezTo>
                        <a:pt x="5" y="19"/>
                        <a:pt x="2" y="21"/>
                        <a:pt x="1" y="24"/>
                      </a:cubicBezTo>
                      <a:cubicBezTo>
                        <a:pt x="0" y="27"/>
                        <a:pt x="1" y="34"/>
                        <a:pt x="2" y="38"/>
                      </a:cubicBezTo>
                      <a:cubicBezTo>
                        <a:pt x="2" y="39"/>
                        <a:pt x="4" y="38"/>
                        <a:pt x="5" y="38"/>
                      </a:cubicBezTo>
                      <a:cubicBezTo>
                        <a:pt x="6" y="38"/>
                        <a:pt x="8" y="39"/>
                        <a:pt x="9" y="39"/>
                      </a:cubicBezTo>
                      <a:cubicBezTo>
                        <a:pt x="10" y="40"/>
                        <a:pt x="14" y="42"/>
                        <a:pt x="14" y="43"/>
                      </a:cubicBezTo>
                      <a:cubicBezTo>
                        <a:pt x="14" y="44"/>
                        <a:pt x="14" y="44"/>
                        <a:pt x="14" y="45"/>
                      </a:cubicBezTo>
                      <a:cubicBezTo>
                        <a:pt x="14" y="46"/>
                        <a:pt x="15" y="47"/>
                        <a:pt x="16" y="48"/>
                      </a:cubicBezTo>
                      <a:cubicBezTo>
                        <a:pt x="18" y="51"/>
                        <a:pt x="21" y="46"/>
                        <a:pt x="23" y="47"/>
                      </a:cubicBezTo>
                      <a:cubicBezTo>
                        <a:pt x="23" y="47"/>
                        <a:pt x="22" y="48"/>
                        <a:pt x="22" y="48"/>
                      </a:cubicBezTo>
                      <a:cubicBezTo>
                        <a:pt x="22" y="47"/>
                        <a:pt x="27" y="47"/>
                        <a:pt x="27" y="47"/>
                      </a:cubicBezTo>
                      <a:cubicBezTo>
                        <a:pt x="29" y="47"/>
                        <a:pt x="29" y="45"/>
                        <a:pt x="30" y="47"/>
                      </a:cubicBezTo>
                      <a:cubicBezTo>
                        <a:pt x="31" y="45"/>
                        <a:pt x="31" y="44"/>
                        <a:pt x="31" y="42"/>
                      </a:cubicBezTo>
                      <a:cubicBezTo>
                        <a:pt x="32" y="41"/>
                        <a:pt x="31" y="43"/>
                        <a:pt x="31" y="4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758">
                  <a:extLst>
                    <a:ext uri="{FF2B5EF4-FFF2-40B4-BE49-F238E27FC236}">
                      <a16:creationId xmlns:a16="http://schemas.microsoft.com/office/drawing/2014/main" id="{935DC3D6-55E6-8DEC-7A9A-264751B086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75087" y="7414862"/>
                  <a:ext cx="432136" cy="324533"/>
                </a:xfrm>
                <a:custGeom>
                  <a:avLst/>
                  <a:gdLst>
                    <a:gd name="T0" fmla="*/ 35 w 42"/>
                    <a:gd name="T1" fmla="*/ 20 h 30"/>
                    <a:gd name="T2" fmla="*/ 41 w 42"/>
                    <a:gd name="T3" fmla="*/ 17 h 30"/>
                    <a:gd name="T4" fmla="*/ 38 w 42"/>
                    <a:gd name="T5" fmla="*/ 13 h 30"/>
                    <a:gd name="T6" fmla="*/ 33 w 42"/>
                    <a:gd name="T7" fmla="*/ 10 h 30"/>
                    <a:gd name="T8" fmla="*/ 32 w 42"/>
                    <a:gd name="T9" fmla="*/ 7 h 30"/>
                    <a:gd name="T10" fmla="*/ 30 w 42"/>
                    <a:gd name="T11" fmla="*/ 1 h 30"/>
                    <a:gd name="T12" fmla="*/ 26 w 42"/>
                    <a:gd name="T13" fmla="*/ 0 h 30"/>
                    <a:gd name="T14" fmla="*/ 22 w 42"/>
                    <a:gd name="T15" fmla="*/ 2 h 30"/>
                    <a:gd name="T16" fmla="*/ 19 w 42"/>
                    <a:gd name="T17" fmla="*/ 4 h 30"/>
                    <a:gd name="T18" fmla="*/ 17 w 42"/>
                    <a:gd name="T19" fmla="*/ 5 h 30"/>
                    <a:gd name="T20" fmla="*/ 11 w 42"/>
                    <a:gd name="T21" fmla="*/ 10 h 30"/>
                    <a:gd name="T22" fmla="*/ 9 w 42"/>
                    <a:gd name="T23" fmla="*/ 10 h 30"/>
                    <a:gd name="T24" fmla="*/ 7 w 42"/>
                    <a:gd name="T25" fmla="*/ 14 h 30"/>
                    <a:gd name="T26" fmla="*/ 5 w 42"/>
                    <a:gd name="T27" fmla="*/ 16 h 30"/>
                    <a:gd name="T28" fmla="*/ 2 w 42"/>
                    <a:gd name="T29" fmla="*/ 18 h 30"/>
                    <a:gd name="T30" fmla="*/ 1 w 42"/>
                    <a:gd name="T31" fmla="*/ 24 h 30"/>
                    <a:gd name="T32" fmla="*/ 8 w 42"/>
                    <a:gd name="T33" fmla="*/ 28 h 30"/>
                    <a:gd name="T34" fmla="*/ 16 w 42"/>
                    <a:gd name="T35" fmla="*/ 30 h 30"/>
                    <a:gd name="T36" fmla="*/ 15 w 42"/>
                    <a:gd name="T37" fmla="*/ 22 h 30"/>
                    <a:gd name="T38" fmla="*/ 26 w 42"/>
                    <a:gd name="T39" fmla="*/ 22 h 30"/>
                    <a:gd name="T40" fmla="*/ 35 w 42"/>
                    <a:gd name="T41" fmla="*/ 20 h 30"/>
                    <a:gd name="T42" fmla="*/ 35 w 42"/>
                    <a:gd name="T43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0">
                      <a:moveTo>
                        <a:pt x="35" y="20"/>
                      </a:moveTo>
                      <a:cubicBezTo>
                        <a:pt x="37" y="17"/>
                        <a:pt x="40" y="20"/>
                        <a:pt x="41" y="17"/>
                      </a:cubicBezTo>
                      <a:cubicBezTo>
                        <a:pt x="42" y="16"/>
                        <a:pt x="39" y="13"/>
                        <a:pt x="38" y="13"/>
                      </a:cubicBezTo>
                      <a:cubicBezTo>
                        <a:pt x="37" y="15"/>
                        <a:pt x="34" y="11"/>
                        <a:pt x="33" y="10"/>
                      </a:cubicBezTo>
                      <a:cubicBezTo>
                        <a:pt x="33" y="9"/>
                        <a:pt x="33" y="8"/>
                        <a:pt x="32" y="7"/>
                      </a:cubicBezTo>
                      <a:cubicBezTo>
                        <a:pt x="30" y="5"/>
                        <a:pt x="30" y="4"/>
                        <a:pt x="30" y="1"/>
                      </a:cubicBezTo>
                      <a:cubicBezTo>
                        <a:pt x="29" y="1"/>
                        <a:pt x="27" y="0"/>
                        <a:pt x="26" y="0"/>
                      </a:cubicBezTo>
                      <a:cubicBezTo>
                        <a:pt x="24" y="1"/>
                        <a:pt x="23" y="2"/>
                        <a:pt x="22" y="2"/>
                      </a:cubicBezTo>
                      <a:cubicBezTo>
                        <a:pt x="21" y="3"/>
                        <a:pt x="20" y="4"/>
                        <a:pt x="19" y="4"/>
                      </a:cubicBezTo>
                      <a:cubicBezTo>
                        <a:pt x="18" y="6"/>
                        <a:pt x="18" y="4"/>
                        <a:pt x="17" y="5"/>
                      </a:cubicBezTo>
                      <a:cubicBezTo>
                        <a:pt x="15" y="6"/>
                        <a:pt x="13" y="11"/>
                        <a:pt x="11" y="10"/>
                      </a:cubicBezTo>
                      <a:cubicBezTo>
                        <a:pt x="10" y="10"/>
                        <a:pt x="9" y="8"/>
                        <a:pt x="9" y="10"/>
                      </a:cubicBezTo>
                      <a:cubicBezTo>
                        <a:pt x="8" y="11"/>
                        <a:pt x="8" y="13"/>
                        <a:pt x="7" y="14"/>
                      </a:cubicBezTo>
                      <a:cubicBezTo>
                        <a:pt x="7" y="15"/>
                        <a:pt x="7" y="16"/>
                        <a:pt x="5" y="16"/>
                      </a:cubicBezTo>
                      <a:cubicBezTo>
                        <a:pt x="5" y="16"/>
                        <a:pt x="1" y="17"/>
                        <a:pt x="2" y="18"/>
                      </a:cubicBezTo>
                      <a:cubicBezTo>
                        <a:pt x="5" y="20"/>
                        <a:pt x="0" y="23"/>
                        <a:pt x="1" y="24"/>
                      </a:cubicBezTo>
                      <a:cubicBezTo>
                        <a:pt x="3" y="25"/>
                        <a:pt x="5" y="30"/>
                        <a:pt x="8" y="28"/>
                      </a:cubicBezTo>
                      <a:cubicBezTo>
                        <a:pt x="11" y="26"/>
                        <a:pt x="13" y="27"/>
                        <a:pt x="16" y="30"/>
                      </a:cubicBezTo>
                      <a:cubicBezTo>
                        <a:pt x="15" y="27"/>
                        <a:pt x="15" y="24"/>
                        <a:pt x="15" y="22"/>
                      </a:cubicBezTo>
                      <a:cubicBezTo>
                        <a:pt x="19" y="22"/>
                        <a:pt x="22" y="22"/>
                        <a:pt x="26" y="22"/>
                      </a:cubicBezTo>
                      <a:cubicBezTo>
                        <a:pt x="29" y="22"/>
                        <a:pt x="34" y="23"/>
                        <a:pt x="35" y="20"/>
                      </a:cubicBezTo>
                      <a:cubicBezTo>
                        <a:pt x="36" y="18"/>
                        <a:pt x="35" y="20"/>
                        <a:pt x="35" y="2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759">
                  <a:extLst>
                    <a:ext uri="{FF2B5EF4-FFF2-40B4-BE49-F238E27FC236}">
                      <a16:creationId xmlns:a16="http://schemas.microsoft.com/office/drawing/2014/main" id="{34D4E3DA-6F05-8B91-CFA2-E88AB4A6D7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64338" y="7654574"/>
                  <a:ext cx="101063" cy="258152"/>
                </a:xfrm>
                <a:custGeom>
                  <a:avLst/>
                  <a:gdLst>
                    <a:gd name="T0" fmla="*/ 9 w 10"/>
                    <a:gd name="T1" fmla="*/ 10 h 24"/>
                    <a:gd name="T2" fmla="*/ 8 w 10"/>
                    <a:gd name="T3" fmla="*/ 6 h 24"/>
                    <a:gd name="T4" fmla="*/ 5 w 10"/>
                    <a:gd name="T5" fmla="*/ 0 h 24"/>
                    <a:gd name="T6" fmla="*/ 2 w 10"/>
                    <a:gd name="T7" fmla="*/ 0 h 24"/>
                    <a:gd name="T8" fmla="*/ 2 w 10"/>
                    <a:gd name="T9" fmla="*/ 3 h 24"/>
                    <a:gd name="T10" fmla="*/ 2 w 10"/>
                    <a:gd name="T11" fmla="*/ 9 h 24"/>
                    <a:gd name="T12" fmla="*/ 4 w 10"/>
                    <a:gd name="T13" fmla="*/ 15 h 24"/>
                    <a:gd name="T14" fmla="*/ 4 w 10"/>
                    <a:gd name="T15" fmla="*/ 21 h 24"/>
                    <a:gd name="T16" fmla="*/ 6 w 10"/>
                    <a:gd name="T17" fmla="*/ 23 h 24"/>
                    <a:gd name="T18" fmla="*/ 9 w 10"/>
                    <a:gd name="T19" fmla="*/ 23 h 24"/>
                    <a:gd name="T20" fmla="*/ 9 w 10"/>
                    <a:gd name="T21" fmla="*/ 10 h 24"/>
                    <a:gd name="T22" fmla="*/ 9 w 10"/>
                    <a:gd name="T23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24">
                      <a:moveTo>
                        <a:pt x="9" y="10"/>
                      </a:moveTo>
                      <a:cubicBezTo>
                        <a:pt x="9" y="9"/>
                        <a:pt x="9" y="7"/>
                        <a:pt x="8" y="6"/>
                      </a:cubicBezTo>
                      <a:cubicBezTo>
                        <a:pt x="7" y="5"/>
                        <a:pt x="4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0" y="0"/>
                        <a:pt x="2" y="2"/>
                        <a:pt x="2" y="3"/>
                      </a:cubicBezTo>
                      <a:cubicBezTo>
                        <a:pt x="3" y="5"/>
                        <a:pt x="2" y="7"/>
                        <a:pt x="2" y="9"/>
                      </a:cubicBezTo>
                      <a:cubicBezTo>
                        <a:pt x="1" y="12"/>
                        <a:pt x="3" y="12"/>
                        <a:pt x="4" y="15"/>
                      </a:cubicBezTo>
                      <a:cubicBezTo>
                        <a:pt x="4" y="17"/>
                        <a:pt x="3" y="19"/>
                        <a:pt x="4" y="21"/>
                      </a:cubicBezTo>
                      <a:cubicBezTo>
                        <a:pt x="4" y="22"/>
                        <a:pt x="5" y="23"/>
                        <a:pt x="6" y="23"/>
                      </a:cubicBezTo>
                      <a:cubicBezTo>
                        <a:pt x="7" y="24"/>
                        <a:pt x="10" y="24"/>
                        <a:pt x="9" y="23"/>
                      </a:cubicBezTo>
                      <a:cubicBezTo>
                        <a:pt x="9" y="19"/>
                        <a:pt x="9" y="15"/>
                        <a:pt x="9" y="10"/>
                      </a:cubicBezTo>
                      <a:cubicBezTo>
                        <a:pt x="9" y="7"/>
                        <a:pt x="9" y="13"/>
                        <a:pt x="9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760">
                  <a:extLst>
                    <a:ext uri="{FF2B5EF4-FFF2-40B4-BE49-F238E27FC236}">
                      <a16:creationId xmlns:a16="http://schemas.microsoft.com/office/drawing/2014/main" id="{FCE5C7F2-22F8-58AB-E6C9-0A46868E3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25230" y="7665640"/>
                  <a:ext cx="324101" cy="335598"/>
                </a:xfrm>
                <a:custGeom>
                  <a:avLst/>
                  <a:gdLst>
                    <a:gd name="T0" fmla="*/ 26 w 32"/>
                    <a:gd name="T1" fmla="*/ 4 h 31"/>
                    <a:gd name="T2" fmla="*/ 21 w 32"/>
                    <a:gd name="T3" fmla="*/ 5 h 31"/>
                    <a:gd name="T4" fmla="*/ 15 w 32"/>
                    <a:gd name="T5" fmla="*/ 1 h 31"/>
                    <a:gd name="T6" fmla="*/ 13 w 32"/>
                    <a:gd name="T7" fmla="*/ 1 h 31"/>
                    <a:gd name="T8" fmla="*/ 10 w 32"/>
                    <a:gd name="T9" fmla="*/ 2 h 31"/>
                    <a:gd name="T10" fmla="*/ 6 w 32"/>
                    <a:gd name="T11" fmla="*/ 2 h 31"/>
                    <a:gd name="T12" fmla="*/ 4 w 32"/>
                    <a:gd name="T13" fmla="*/ 3 h 31"/>
                    <a:gd name="T14" fmla="*/ 3 w 32"/>
                    <a:gd name="T15" fmla="*/ 6 h 31"/>
                    <a:gd name="T16" fmla="*/ 5 w 32"/>
                    <a:gd name="T17" fmla="*/ 7 h 31"/>
                    <a:gd name="T18" fmla="*/ 3 w 32"/>
                    <a:gd name="T19" fmla="*/ 9 h 31"/>
                    <a:gd name="T20" fmla="*/ 5 w 32"/>
                    <a:gd name="T21" fmla="*/ 12 h 31"/>
                    <a:gd name="T22" fmla="*/ 3 w 32"/>
                    <a:gd name="T23" fmla="*/ 13 h 31"/>
                    <a:gd name="T24" fmla="*/ 2 w 32"/>
                    <a:gd name="T25" fmla="*/ 16 h 31"/>
                    <a:gd name="T26" fmla="*/ 2 w 32"/>
                    <a:gd name="T27" fmla="*/ 19 h 31"/>
                    <a:gd name="T28" fmla="*/ 3 w 32"/>
                    <a:gd name="T29" fmla="*/ 23 h 31"/>
                    <a:gd name="T30" fmla="*/ 7 w 32"/>
                    <a:gd name="T31" fmla="*/ 26 h 31"/>
                    <a:gd name="T32" fmla="*/ 7 w 32"/>
                    <a:gd name="T33" fmla="*/ 31 h 31"/>
                    <a:gd name="T34" fmla="*/ 19 w 32"/>
                    <a:gd name="T35" fmla="*/ 28 h 31"/>
                    <a:gd name="T36" fmla="*/ 26 w 32"/>
                    <a:gd name="T37" fmla="*/ 28 h 31"/>
                    <a:gd name="T38" fmla="*/ 30 w 32"/>
                    <a:gd name="T39" fmla="*/ 26 h 31"/>
                    <a:gd name="T40" fmla="*/ 28 w 32"/>
                    <a:gd name="T41" fmla="*/ 21 h 31"/>
                    <a:gd name="T42" fmla="*/ 30 w 32"/>
                    <a:gd name="T43" fmla="*/ 15 h 31"/>
                    <a:gd name="T44" fmla="*/ 26 w 32"/>
                    <a:gd name="T45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2" h="31">
                      <a:moveTo>
                        <a:pt x="26" y="4"/>
                      </a:moveTo>
                      <a:cubicBezTo>
                        <a:pt x="24" y="4"/>
                        <a:pt x="23" y="6"/>
                        <a:pt x="21" y="5"/>
                      </a:cubicBezTo>
                      <a:cubicBezTo>
                        <a:pt x="19" y="5"/>
                        <a:pt x="17" y="0"/>
                        <a:pt x="15" y="1"/>
                      </a:cubicBezTo>
                      <a:cubicBezTo>
                        <a:pt x="14" y="2"/>
                        <a:pt x="13" y="2"/>
                        <a:pt x="13" y="1"/>
                      </a:cubicBezTo>
                      <a:cubicBezTo>
                        <a:pt x="12" y="0"/>
                        <a:pt x="11" y="2"/>
                        <a:pt x="10" y="2"/>
                      </a:cubicBezTo>
                      <a:cubicBezTo>
                        <a:pt x="8" y="3"/>
                        <a:pt x="7" y="2"/>
                        <a:pt x="6" y="2"/>
                      </a:cubicBezTo>
                      <a:cubicBezTo>
                        <a:pt x="5" y="1"/>
                        <a:pt x="5" y="3"/>
                        <a:pt x="4" y="3"/>
                      </a:cubicBezTo>
                      <a:cubicBezTo>
                        <a:pt x="3" y="3"/>
                        <a:pt x="2" y="5"/>
                        <a:pt x="3" y="6"/>
                      </a:cubicBezTo>
                      <a:cubicBezTo>
                        <a:pt x="3" y="7"/>
                        <a:pt x="5" y="7"/>
                        <a:pt x="5" y="7"/>
                      </a:cubicBezTo>
                      <a:cubicBezTo>
                        <a:pt x="5" y="8"/>
                        <a:pt x="3" y="9"/>
                        <a:pt x="3" y="9"/>
                      </a:cubicBezTo>
                      <a:cubicBezTo>
                        <a:pt x="3" y="10"/>
                        <a:pt x="5" y="11"/>
                        <a:pt x="5" y="12"/>
                      </a:cubicBezTo>
                      <a:cubicBezTo>
                        <a:pt x="5" y="12"/>
                        <a:pt x="3" y="11"/>
                        <a:pt x="3" y="13"/>
                      </a:cubicBezTo>
                      <a:cubicBezTo>
                        <a:pt x="3" y="14"/>
                        <a:pt x="4" y="16"/>
                        <a:pt x="2" y="16"/>
                      </a:cubicBezTo>
                      <a:cubicBezTo>
                        <a:pt x="3" y="17"/>
                        <a:pt x="3" y="18"/>
                        <a:pt x="2" y="19"/>
                      </a:cubicBezTo>
                      <a:cubicBezTo>
                        <a:pt x="2" y="21"/>
                        <a:pt x="0" y="21"/>
                        <a:pt x="3" y="23"/>
                      </a:cubicBezTo>
                      <a:cubicBezTo>
                        <a:pt x="4" y="23"/>
                        <a:pt x="6" y="24"/>
                        <a:pt x="7" y="26"/>
                      </a:cubicBezTo>
                      <a:cubicBezTo>
                        <a:pt x="8" y="27"/>
                        <a:pt x="7" y="29"/>
                        <a:pt x="7" y="31"/>
                      </a:cubicBezTo>
                      <a:cubicBezTo>
                        <a:pt x="11" y="30"/>
                        <a:pt x="14" y="28"/>
                        <a:pt x="19" y="28"/>
                      </a:cubicBezTo>
                      <a:cubicBezTo>
                        <a:pt x="21" y="27"/>
                        <a:pt x="24" y="28"/>
                        <a:pt x="26" y="28"/>
                      </a:cubicBezTo>
                      <a:cubicBezTo>
                        <a:pt x="28" y="28"/>
                        <a:pt x="31" y="29"/>
                        <a:pt x="30" y="26"/>
                      </a:cubicBezTo>
                      <a:cubicBezTo>
                        <a:pt x="30" y="24"/>
                        <a:pt x="29" y="23"/>
                        <a:pt x="28" y="21"/>
                      </a:cubicBezTo>
                      <a:cubicBezTo>
                        <a:pt x="28" y="19"/>
                        <a:pt x="29" y="17"/>
                        <a:pt x="30" y="15"/>
                      </a:cubicBezTo>
                      <a:cubicBezTo>
                        <a:pt x="31" y="11"/>
                        <a:pt x="32" y="4"/>
                        <a:pt x="26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761">
                  <a:extLst>
                    <a:ext uri="{FF2B5EF4-FFF2-40B4-BE49-F238E27FC236}">
                      <a16:creationId xmlns:a16="http://schemas.microsoft.com/office/drawing/2014/main" id="{345BF6D0-F454-D8F5-4AAE-B523468A14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00544" y="7654574"/>
                  <a:ext cx="233496" cy="324533"/>
                </a:xfrm>
                <a:custGeom>
                  <a:avLst/>
                  <a:gdLst>
                    <a:gd name="T0" fmla="*/ 19 w 23"/>
                    <a:gd name="T1" fmla="*/ 13 h 30"/>
                    <a:gd name="T2" fmla="*/ 18 w 23"/>
                    <a:gd name="T3" fmla="*/ 6 h 30"/>
                    <a:gd name="T4" fmla="*/ 17 w 23"/>
                    <a:gd name="T5" fmla="*/ 0 h 30"/>
                    <a:gd name="T6" fmla="*/ 3 w 23"/>
                    <a:gd name="T7" fmla="*/ 0 h 30"/>
                    <a:gd name="T8" fmla="*/ 4 w 23"/>
                    <a:gd name="T9" fmla="*/ 11 h 30"/>
                    <a:gd name="T10" fmla="*/ 1 w 23"/>
                    <a:gd name="T11" fmla="*/ 22 h 30"/>
                    <a:gd name="T12" fmla="*/ 3 w 23"/>
                    <a:gd name="T13" fmla="*/ 30 h 30"/>
                    <a:gd name="T14" fmla="*/ 10 w 23"/>
                    <a:gd name="T15" fmla="*/ 29 h 30"/>
                    <a:gd name="T16" fmla="*/ 23 w 23"/>
                    <a:gd name="T17" fmla="*/ 24 h 30"/>
                    <a:gd name="T18" fmla="*/ 20 w 23"/>
                    <a:gd name="T19" fmla="*/ 19 h 30"/>
                    <a:gd name="T20" fmla="*/ 19 w 23"/>
                    <a:gd name="T21" fmla="*/ 13 h 30"/>
                    <a:gd name="T22" fmla="*/ 19 w 23"/>
                    <a:gd name="T2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30">
                      <a:moveTo>
                        <a:pt x="19" y="13"/>
                      </a:moveTo>
                      <a:cubicBezTo>
                        <a:pt x="17" y="11"/>
                        <a:pt x="18" y="8"/>
                        <a:pt x="18" y="6"/>
                      </a:cubicBezTo>
                      <a:cubicBezTo>
                        <a:pt x="19" y="4"/>
                        <a:pt x="16" y="2"/>
                        <a:pt x="17" y="0"/>
                      </a:cubicBezTo>
                      <a:cubicBezTo>
                        <a:pt x="12" y="0"/>
                        <a:pt x="8" y="0"/>
                        <a:pt x="3" y="0"/>
                      </a:cubicBezTo>
                      <a:cubicBezTo>
                        <a:pt x="3" y="3"/>
                        <a:pt x="4" y="7"/>
                        <a:pt x="4" y="11"/>
                      </a:cubicBezTo>
                      <a:cubicBezTo>
                        <a:pt x="4" y="15"/>
                        <a:pt x="0" y="18"/>
                        <a:pt x="1" y="22"/>
                      </a:cubicBezTo>
                      <a:cubicBezTo>
                        <a:pt x="2" y="25"/>
                        <a:pt x="4" y="26"/>
                        <a:pt x="3" y="30"/>
                      </a:cubicBezTo>
                      <a:cubicBezTo>
                        <a:pt x="6" y="30"/>
                        <a:pt x="7" y="30"/>
                        <a:pt x="10" y="29"/>
                      </a:cubicBezTo>
                      <a:cubicBezTo>
                        <a:pt x="15" y="28"/>
                        <a:pt x="19" y="26"/>
                        <a:pt x="23" y="24"/>
                      </a:cubicBezTo>
                      <a:cubicBezTo>
                        <a:pt x="21" y="23"/>
                        <a:pt x="20" y="21"/>
                        <a:pt x="20" y="19"/>
                      </a:cubicBezTo>
                      <a:cubicBezTo>
                        <a:pt x="20" y="17"/>
                        <a:pt x="20" y="15"/>
                        <a:pt x="19" y="13"/>
                      </a:cubicBezTo>
                      <a:cubicBezTo>
                        <a:pt x="17" y="11"/>
                        <a:pt x="20" y="15"/>
                        <a:pt x="19" y="1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762">
                  <a:extLst>
                    <a:ext uri="{FF2B5EF4-FFF2-40B4-BE49-F238E27FC236}">
                      <a16:creationId xmlns:a16="http://schemas.microsoft.com/office/drawing/2014/main" id="{2F7FD1D7-AC72-0190-3F6C-0781804FAC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88253" y="7687764"/>
                  <a:ext cx="153338" cy="195458"/>
                </a:xfrm>
                <a:custGeom>
                  <a:avLst/>
                  <a:gdLst>
                    <a:gd name="T0" fmla="*/ 12 w 15"/>
                    <a:gd name="T1" fmla="*/ 14 h 18"/>
                    <a:gd name="T2" fmla="*/ 14 w 15"/>
                    <a:gd name="T3" fmla="*/ 6 h 18"/>
                    <a:gd name="T4" fmla="*/ 5 w 15"/>
                    <a:gd name="T5" fmla="*/ 3 h 18"/>
                    <a:gd name="T6" fmla="*/ 1 w 15"/>
                    <a:gd name="T7" fmla="*/ 8 h 18"/>
                    <a:gd name="T8" fmla="*/ 4 w 15"/>
                    <a:gd name="T9" fmla="*/ 12 h 18"/>
                    <a:gd name="T10" fmla="*/ 7 w 15"/>
                    <a:gd name="T11" fmla="*/ 16 h 18"/>
                    <a:gd name="T12" fmla="*/ 10 w 15"/>
                    <a:gd name="T13" fmla="*/ 16 h 18"/>
                    <a:gd name="T14" fmla="*/ 12 w 15"/>
                    <a:gd name="T15" fmla="*/ 14 h 18"/>
                    <a:gd name="T16" fmla="*/ 12 w 15"/>
                    <a:gd name="T17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8">
                      <a:moveTo>
                        <a:pt x="12" y="14"/>
                      </a:moveTo>
                      <a:cubicBezTo>
                        <a:pt x="15" y="13"/>
                        <a:pt x="15" y="8"/>
                        <a:pt x="14" y="6"/>
                      </a:cubicBezTo>
                      <a:cubicBezTo>
                        <a:pt x="12" y="2"/>
                        <a:pt x="8" y="0"/>
                        <a:pt x="5" y="3"/>
                      </a:cubicBezTo>
                      <a:cubicBezTo>
                        <a:pt x="3" y="4"/>
                        <a:pt x="0" y="6"/>
                        <a:pt x="1" y="8"/>
                      </a:cubicBezTo>
                      <a:cubicBezTo>
                        <a:pt x="2" y="10"/>
                        <a:pt x="2" y="11"/>
                        <a:pt x="4" y="12"/>
                      </a:cubicBezTo>
                      <a:cubicBezTo>
                        <a:pt x="5" y="14"/>
                        <a:pt x="5" y="15"/>
                        <a:pt x="7" y="16"/>
                      </a:cubicBezTo>
                      <a:cubicBezTo>
                        <a:pt x="8" y="17"/>
                        <a:pt x="9" y="18"/>
                        <a:pt x="10" y="16"/>
                      </a:cubicBezTo>
                      <a:cubicBezTo>
                        <a:pt x="10" y="15"/>
                        <a:pt x="11" y="15"/>
                        <a:pt x="12" y="14"/>
                      </a:cubicBezTo>
                      <a:cubicBezTo>
                        <a:pt x="14" y="13"/>
                        <a:pt x="11" y="15"/>
                        <a:pt x="12" y="1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763">
                  <a:extLst>
                    <a:ext uri="{FF2B5EF4-FFF2-40B4-BE49-F238E27FC236}">
                      <a16:creationId xmlns:a16="http://schemas.microsoft.com/office/drawing/2014/main" id="{71626F1A-7D09-16A2-2A6B-8FFB970F4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78862" y="7772587"/>
                  <a:ext cx="226522" cy="228650"/>
                </a:xfrm>
                <a:custGeom>
                  <a:avLst/>
                  <a:gdLst>
                    <a:gd name="T0" fmla="*/ 21 w 22"/>
                    <a:gd name="T1" fmla="*/ 17 h 21"/>
                    <a:gd name="T2" fmla="*/ 19 w 22"/>
                    <a:gd name="T3" fmla="*/ 13 h 21"/>
                    <a:gd name="T4" fmla="*/ 16 w 22"/>
                    <a:gd name="T5" fmla="*/ 11 h 21"/>
                    <a:gd name="T6" fmla="*/ 16 w 22"/>
                    <a:gd name="T7" fmla="*/ 6 h 21"/>
                    <a:gd name="T8" fmla="*/ 13 w 22"/>
                    <a:gd name="T9" fmla="*/ 8 h 21"/>
                    <a:gd name="T10" fmla="*/ 9 w 22"/>
                    <a:gd name="T11" fmla="*/ 1 h 21"/>
                    <a:gd name="T12" fmla="*/ 5 w 22"/>
                    <a:gd name="T13" fmla="*/ 4 h 21"/>
                    <a:gd name="T14" fmla="*/ 0 w 22"/>
                    <a:gd name="T15" fmla="*/ 9 h 21"/>
                    <a:gd name="T16" fmla="*/ 12 w 22"/>
                    <a:gd name="T17" fmla="*/ 18 h 21"/>
                    <a:gd name="T18" fmla="*/ 19 w 22"/>
                    <a:gd name="T19" fmla="*/ 21 h 21"/>
                    <a:gd name="T20" fmla="*/ 21 w 22"/>
                    <a:gd name="T21" fmla="*/ 17 h 21"/>
                    <a:gd name="T22" fmla="*/ 21 w 22"/>
                    <a:gd name="T23" fmla="*/ 1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21">
                      <a:moveTo>
                        <a:pt x="21" y="17"/>
                      </a:moveTo>
                      <a:cubicBezTo>
                        <a:pt x="22" y="15"/>
                        <a:pt x="20" y="14"/>
                        <a:pt x="19" y="13"/>
                      </a:cubicBezTo>
                      <a:cubicBezTo>
                        <a:pt x="18" y="13"/>
                        <a:pt x="14" y="12"/>
                        <a:pt x="16" y="11"/>
                      </a:cubicBezTo>
                      <a:cubicBezTo>
                        <a:pt x="17" y="10"/>
                        <a:pt x="17" y="7"/>
                        <a:pt x="16" y="6"/>
                      </a:cubicBezTo>
                      <a:cubicBezTo>
                        <a:pt x="15" y="4"/>
                        <a:pt x="14" y="8"/>
                        <a:pt x="13" y="8"/>
                      </a:cubicBezTo>
                      <a:cubicBezTo>
                        <a:pt x="10" y="8"/>
                        <a:pt x="11" y="0"/>
                        <a:pt x="9" y="1"/>
                      </a:cubicBezTo>
                      <a:cubicBezTo>
                        <a:pt x="8" y="2"/>
                        <a:pt x="6" y="3"/>
                        <a:pt x="5" y="4"/>
                      </a:cubicBezTo>
                      <a:cubicBezTo>
                        <a:pt x="4" y="6"/>
                        <a:pt x="2" y="7"/>
                        <a:pt x="0" y="9"/>
                      </a:cubicBezTo>
                      <a:cubicBezTo>
                        <a:pt x="5" y="12"/>
                        <a:pt x="8" y="15"/>
                        <a:pt x="12" y="18"/>
                      </a:cubicBezTo>
                      <a:cubicBezTo>
                        <a:pt x="14" y="20"/>
                        <a:pt x="16" y="21"/>
                        <a:pt x="19" y="21"/>
                      </a:cubicBezTo>
                      <a:cubicBezTo>
                        <a:pt x="22" y="21"/>
                        <a:pt x="20" y="19"/>
                        <a:pt x="21" y="17"/>
                      </a:cubicBezTo>
                      <a:cubicBezTo>
                        <a:pt x="22" y="15"/>
                        <a:pt x="21" y="19"/>
                        <a:pt x="21" y="1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764">
                  <a:extLst>
                    <a:ext uri="{FF2B5EF4-FFF2-40B4-BE49-F238E27FC236}">
                      <a16:creationId xmlns:a16="http://schemas.microsoft.com/office/drawing/2014/main" id="{885D7C8C-1A40-D96D-5DF4-8B54BCB3A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18551" y="7555004"/>
                  <a:ext cx="355468" cy="317157"/>
                </a:xfrm>
                <a:custGeom>
                  <a:avLst/>
                  <a:gdLst>
                    <a:gd name="T0" fmla="*/ 10 w 35"/>
                    <a:gd name="T1" fmla="*/ 16 h 29"/>
                    <a:gd name="T2" fmla="*/ 20 w 35"/>
                    <a:gd name="T3" fmla="*/ 17 h 29"/>
                    <a:gd name="T4" fmla="*/ 21 w 35"/>
                    <a:gd name="T5" fmla="*/ 23 h 29"/>
                    <a:gd name="T6" fmla="*/ 25 w 35"/>
                    <a:gd name="T7" fmla="*/ 21 h 29"/>
                    <a:gd name="T8" fmla="*/ 29 w 35"/>
                    <a:gd name="T9" fmla="*/ 27 h 29"/>
                    <a:gd name="T10" fmla="*/ 31 w 35"/>
                    <a:gd name="T11" fmla="*/ 26 h 29"/>
                    <a:gd name="T12" fmla="*/ 33 w 35"/>
                    <a:gd name="T13" fmla="*/ 25 h 29"/>
                    <a:gd name="T14" fmla="*/ 33 w 35"/>
                    <a:gd name="T15" fmla="*/ 23 h 29"/>
                    <a:gd name="T16" fmla="*/ 35 w 35"/>
                    <a:gd name="T17" fmla="*/ 22 h 29"/>
                    <a:gd name="T18" fmla="*/ 34 w 35"/>
                    <a:gd name="T19" fmla="*/ 19 h 29"/>
                    <a:gd name="T20" fmla="*/ 33 w 35"/>
                    <a:gd name="T21" fmla="*/ 16 h 29"/>
                    <a:gd name="T22" fmla="*/ 33 w 35"/>
                    <a:gd name="T23" fmla="*/ 12 h 29"/>
                    <a:gd name="T24" fmla="*/ 32 w 35"/>
                    <a:gd name="T25" fmla="*/ 8 h 29"/>
                    <a:gd name="T26" fmla="*/ 26 w 35"/>
                    <a:gd name="T27" fmla="*/ 2 h 29"/>
                    <a:gd name="T28" fmla="*/ 24 w 35"/>
                    <a:gd name="T29" fmla="*/ 3 h 29"/>
                    <a:gd name="T30" fmla="*/ 22 w 35"/>
                    <a:gd name="T31" fmla="*/ 3 h 29"/>
                    <a:gd name="T32" fmla="*/ 19 w 35"/>
                    <a:gd name="T33" fmla="*/ 3 h 29"/>
                    <a:gd name="T34" fmla="*/ 18 w 35"/>
                    <a:gd name="T35" fmla="*/ 3 h 29"/>
                    <a:gd name="T36" fmla="*/ 15 w 35"/>
                    <a:gd name="T37" fmla="*/ 2 h 29"/>
                    <a:gd name="T38" fmla="*/ 10 w 35"/>
                    <a:gd name="T39" fmla="*/ 1 h 29"/>
                    <a:gd name="T40" fmla="*/ 5 w 35"/>
                    <a:gd name="T41" fmla="*/ 1 h 29"/>
                    <a:gd name="T42" fmla="*/ 5 w 35"/>
                    <a:gd name="T43" fmla="*/ 4 h 29"/>
                    <a:gd name="T44" fmla="*/ 3 w 35"/>
                    <a:gd name="T45" fmla="*/ 6 h 29"/>
                    <a:gd name="T46" fmla="*/ 0 w 35"/>
                    <a:gd name="T47" fmla="*/ 8 h 29"/>
                    <a:gd name="T48" fmla="*/ 3 w 35"/>
                    <a:gd name="T49" fmla="*/ 13 h 29"/>
                    <a:gd name="T50" fmla="*/ 8 w 35"/>
                    <a:gd name="T51" fmla="*/ 19 h 29"/>
                    <a:gd name="T52" fmla="*/ 10 w 35"/>
                    <a:gd name="T53" fmla="*/ 16 h 29"/>
                    <a:gd name="T54" fmla="*/ 10 w 35"/>
                    <a:gd name="T55" fmla="*/ 1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5" h="29">
                      <a:moveTo>
                        <a:pt x="10" y="16"/>
                      </a:moveTo>
                      <a:cubicBezTo>
                        <a:pt x="14" y="14"/>
                        <a:pt x="18" y="12"/>
                        <a:pt x="20" y="17"/>
                      </a:cubicBezTo>
                      <a:cubicBezTo>
                        <a:pt x="22" y="19"/>
                        <a:pt x="21" y="20"/>
                        <a:pt x="21" y="23"/>
                      </a:cubicBezTo>
                      <a:cubicBezTo>
                        <a:pt x="22" y="24"/>
                        <a:pt x="24" y="21"/>
                        <a:pt x="25" y="21"/>
                      </a:cubicBezTo>
                      <a:cubicBezTo>
                        <a:pt x="27" y="20"/>
                        <a:pt x="27" y="29"/>
                        <a:pt x="29" y="27"/>
                      </a:cubicBezTo>
                      <a:cubicBezTo>
                        <a:pt x="30" y="27"/>
                        <a:pt x="30" y="26"/>
                        <a:pt x="31" y="26"/>
                      </a:cubicBezTo>
                      <a:cubicBezTo>
                        <a:pt x="31" y="25"/>
                        <a:pt x="33" y="26"/>
                        <a:pt x="33" y="25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3" y="21"/>
                        <a:pt x="35" y="22"/>
                        <a:pt x="35" y="22"/>
                      </a:cubicBezTo>
                      <a:cubicBezTo>
                        <a:pt x="35" y="21"/>
                        <a:pt x="32" y="20"/>
                        <a:pt x="34" y="19"/>
                      </a:cubicBezTo>
                      <a:cubicBezTo>
                        <a:pt x="35" y="18"/>
                        <a:pt x="35" y="17"/>
                        <a:pt x="33" y="16"/>
                      </a:cubicBezTo>
                      <a:cubicBezTo>
                        <a:pt x="32" y="15"/>
                        <a:pt x="34" y="13"/>
                        <a:pt x="33" y="12"/>
                      </a:cubicBezTo>
                      <a:cubicBezTo>
                        <a:pt x="32" y="11"/>
                        <a:pt x="33" y="10"/>
                        <a:pt x="32" y="8"/>
                      </a:cubicBezTo>
                      <a:cubicBezTo>
                        <a:pt x="31" y="7"/>
                        <a:pt x="29" y="0"/>
                        <a:pt x="26" y="2"/>
                      </a:cubicBezTo>
                      <a:cubicBezTo>
                        <a:pt x="26" y="2"/>
                        <a:pt x="25" y="3"/>
                        <a:pt x="24" y="3"/>
                      </a:cubicBezTo>
                      <a:cubicBezTo>
                        <a:pt x="23" y="3"/>
                        <a:pt x="23" y="3"/>
                        <a:pt x="22" y="3"/>
                      </a:cubicBezTo>
                      <a:cubicBezTo>
                        <a:pt x="21" y="4"/>
                        <a:pt x="20" y="3"/>
                        <a:pt x="19" y="3"/>
                      </a:cubicBezTo>
                      <a:cubicBezTo>
                        <a:pt x="18" y="3"/>
                        <a:pt x="18" y="4"/>
                        <a:pt x="18" y="3"/>
                      </a:cubicBezTo>
                      <a:cubicBezTo>
                        <a:pt x="16" y="2"/>
                        <a:pt x="17" y="2"/>
                        <a:pt x="15" y="2"/>
                      </a:cubicBezTo>
                      <a:cubicBezTo>
                        <a:pt x="12" y="3"/>
                        <a:pt x="12" y="1"/>
                        <a:pt x="10" y="1"/>
                      </a:cubicBezTo>
                      <a:cubicBezTo>
                        <a:pt x="8" y="0"/>
                        <a:pt x="6" y="0"/>
                        <a:pt x="5" y="1"/>
                      </a:cubicBezTo>
                      <a:cubicBezTo>
                        <a:pt x="5" y="2"/>
                        <a:pt x="3" y="3"/>
                        <a:pt x="5" y="4"/>
                      </a:cubicBezTo>
                      <a:cubicBezTo>
                        <a:pt x="6" y="5"/>
                        <a:pt x="5" y="6"/>
                        <a:pt x="3" y="6"/>
                      </a:cubicBezTo>
                      <a:cubicBezTo>
                        <a:pt x="1" y="6"/>
                        <a:pt x="0" y="6"/>
                        <a:pt x="0" y="8"/>
                      </a:cubicBezTo>
                      <a:cubicBezTo>
                        <a:pt x="1" y="10"/>
                        <a:pt x="2" y="11"/>
                        <a:pt x="3" y="13"/>
                      </a:cubicBezTo>
                      <a:cubicBezTo>
                        <a:pt x="5" y="15"/>
                        <a:pt x="6" y="16"/>
                        <a:pt x="8" y="19"/>
                      </a:cubicBezTo>
                      <a:cubicBezTo>
                        <a:pt x="9" y="18"/>
                        <a:pt x="9" y="17"/>
                        <a:pt x="10" y="16"/>
                      </a:cubicBezTo>
                      <a:cubicBezTo>
                        <a:pt x="11" y="16"/>
                        <a:pt x="10" y="17"/>
                        <a:pt x="10" y="1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3" name="Freeform 765">
                  <a:extLst>
                    <a:ext uri="{FF2B5EF4-FFF2-40B4-BE49-F238E27FC236}">
                      <a16:creationId xmlns:a16="http://schemas.microsoft.com/office/drawing/2014/main" id="{485C5A47-7ECC-CDB5-74D0-2B0B603654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24459" y="7566069"/>
                  <a:ext cx="163794" cy="77445"/>
                </a:xfrm>
                <a:custGeom>
                  <a:avLst/>
                  <a:gdLst>
                    <a:gd name="T0" fmla="*/ 10 w 16"/>
                    <a:gd name="T1" fmla="*/ 5 h 7"/>
                    <a:gd name="T2" fmla="*/ 14 w 16"/>
                    <a:gd name="T3" fmla="*/ 3 h 7"/>
                    <a:gd name="T4" fmla="*/ 14 w 16"/>
                    <a:gd name="T5" fmla="*/ 0 h 7"/>
                    <a:gd name="T6" fmla="*/ 7 w 16"/>
                    <a:gd name="T7" fmla="*/ 0 h 7"/>
                    <a:gd name="T8" fmla="*/ 4 w 16"/>
                    <a:gd name="T9" fmla="*/ 0 h 7"/>
                    <a:gd name="T10" fmla="*/ 0 w 16"/>
                    <a:gd name="T11" fmla="*/ 1 h 7"/>
                    <a:gd name="T12" fmla="*/ 3 w 16"/>
                    <a:gd name="T13" fmla="*/ 3 h 7"/>
                    <a:gd name="T14" fmla="*/ 7 w 16"/>
                    <a:gd name="T15" fmla="*/ 3 h 7"/>
                    <a:gd name="T16" fmla="*/ 9 w 16"/>
                    <a:gd name="T17" fmla="*/ 7 h 7"/>
                    <a:gd name="T18" fmla="*/ 10 w 16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7">
                      <a:moveTo>
                        <a:pt x="10" y="5"/>
                      </a:moveTo>
                      <a:cubicBezTo>
                        <a:pt x="11" y="5"/>
                        <a:pt x="16" y="5"/>
                        <a:pt x="14" y="3"/>
                      </a:cubicBezTo>
                      <a:cubicBezTo>
                        <a:pt x="12" y="2"/>
                        <a:pt x="14" y="1"/>
                        <a:pt x="14" y="0"/>
                      </a:cubicBezTo>
                      <a:cubicBezTo>
                        <a:pt x="12" y="0"/>
                        <a:pt x="9" y="0"/>
                        <a:pt x="7" y="0"/>
                      </a:cubicBezTo>
                      <a:cubicBezTo>
                        <a:pt x="5" y="0"/>
                        <a:pt x="5" y="1"/>
                        <a:pt x="4" y="0"/>
                      </a:cubicBezTo>
                      <a:cubicBezTo>
                        <a:pt x="2" y="0"/>
                        <a:pt x="2" y="0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ubicBezTo>
                        <a:pt x="4" y="3"/>
                        <a:pt x="7" y="3"/>
                        <a:pt x="7" y="3"/>
                      </a:cubicBezTo>
                      <a:cubicBezTo>
                        <a:pt x="5" y="5"/>
                        <a:pt x="7" y="6"/>
                        <a:pt x="9" y="7"/>
                      </a:cubicBezTo>
                      <a:cubicBezTo>
                        <a:pt x="9" y="7"/>
                        <a:pt x="9" y="5"/>
                        <a:pt x="10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766">
                  <a:extLst>
                    <a:ext uri="{FF2B5EF4-FFF2-40B4-BE49-F238E27FC236}">
                      <a16:creationId xmlns:a16="http://schemas.microsoft.com/office/drawing/2014/main" id="{EDDC153B-6F25-B617-5DF9-F677A7178E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14003" y="7492310"/>
                  <a:ext cx="153338" cy="44255"/>
                </a:xfrm>
                <a:custGeom>
                  <a:avLst/>
                  <a:gdLst>
                    <a:gd name="T0" fmla="*/ 4 w 15"/>
                    <a:gd name="T1" fmla="*/ 4 h 4"/>
                    <a:gd name="T2" fmla="*/ 9 w 15"/>
                    <a:gd name="T3" fmla="*/ 3 h 4"/>
                    <a:gd name="T4" fmla="*/ 15 w 15"/>
                    <a:gd name="T5" fmla="*/ 2 h 4"/>
                    <a:gd name="T6" fmla="*/ 8 w 15"/>
                    <a:gd name="T7" fmla="*/ 1 h 4"/>
                    <a:gd name="T8" fmla="*/ 0 w 15"/>
                    <a:gd name="T9" fmla="*/ 4 h 4"/>
                    <a:gd name="T10" fmla="*/ 4 w 15"/>
                    <a:gd name="T11" fmla="*/ 4 h 4"/>
                    <a:gd name="T12" fmla="*/ 4 w 1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">
                      <a:moveTo>
                        <a:pt x="4" y="4"/>
                      </a:moveTo>
                      <a:cubicBezTo>
                        <a:pt x="6" y="3"/>
                        <a:pt x="7" y="2"/>
                        <a:pt x="9" y="3"/>
                      </a:cubicBezTo>
                      <a:cubicBezTo>
                        <a:pt x="10" y="3"/>
                        <a:pt x="14" y="4"/>
                        <a:pt x="15" y="2"/>
                      </a:cubicBezTo>
                      <a:cubicBezTo>
                        <a:pt x="15" y="3"/>
                        <a:pt x="9" y="0"/>
                        <a:pt x="8" y="1"/>
                      </a:cubicBezTo>
                      <a:cubicBezTo>
                        <a:pt x="5" y="2"/>
                        <a:pt x="1" y="0"/>
                        <a:pt x="0" y="4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767">
                  <a:extLst>
                    <a:ext uri="{FF2B5EF4-FFF2-40B4-BE49-F238E27FC236}">
                      <a16:creationId xmlns:a16="http://schemas.microsoft.com/office/drawing/2014/main" id="{D80218C5-31AF-7A6C-38BA-5F672EB4D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3094" y="6732612"/>
                  <a:ext cx="613353" cy="737570"/>
                </a:xfrm>
                <a:custGeom>
                  <a:avLst/>
                  <a:gdLst>
                    <a:gd name="T0" fmla="*/ 5 w 60"/>
                    <a:gd name="T1" fmla="*/ 57 h 68"/>
                    <a:gd name="T2" fmla="*/ 15 w 60"/>
                    <a:gd name="T3" fmla="*/ 57 h 68"/>
                    <a:gd name="T4" fmla="*/ 18 w 60"/>
                    <a:gd name="T5" fmla="*/ 59 h 68"/>
                    <a:gd name="T6" fmla="*/ 21 w 60"/>
                    <a:gd name="T7" fmla="*/ 63 h 68"/>
                    <a:gd name="T8" fmla="*/ 27 w 60"/>
                    <a:gd name="T9" fmla="*/ 64 h 68"/>
                    <a:gd name="T10" fmla="*/ 32 w 60"/>
                    <a:gd name="T11" fmla="*/ 64 h 68"/>
                    <a:gd name="T12" fmla="*/ 35 w 60"/>
                    <a:gd name="T13" fmla="*/ 62 h 68"/>
                    <a:gd name="T14" fmla="*/ 39 w 60"/>
                    <a:gd name="T15" fmla="*/ 62 h 68"/>
                    <a:gd name="T16" fmla="*/ 44 w 60"/>
                    <a:gd name="T17" fmla="*/ 61 h 68"/>
                    <a:gd name="T18" fmla="*/ 53 w 60"/>
                    <a:gd name="T19" fmla="*/ 61 h 68"/>
                    <a:gd name="T20" fmla="*/ 58 w 60"/>
                    <a:gd name="T21" fmla="*/ 61 h 68"/>
                    <a:gd name="T22" fmla="*/ 58 w 60"/>
                    <a:gd name="T23" fmla="*/ 54 h 68"/>
                    <a:gd name="T24" fmla="*/ 56 w 60"/>
                    <a:gd name="T25" fmla="*/ 38 h 68"/>
                    <a:gd name="T26" fmla="*/ 52 w 60"/>
                    <a:gd name="T27" fmla="*/ 12 h 68"/>
                    <a:gd name="T28" fmla="*/ 60 w 60"/>
                    <a:gd name="T29" fmla="*/ 12 h 68"/>
                    <a:gd name="T30" fmla="*/ 43 w 60"/>
                    <a:gd name="T31" fmla="*/ 0 h 68"/>
                    <a:gd name="T32" fmla="*/ 42 w 60"/>
                    <a:gd name="T33" fmla="*/ 7 h 68"/>
                    <a:gd name="T34" fmla="*/ 37 w 60"/>
                    <a:gd name="T35" fmla="*/ 7 h 68"/>
                    <a:gd name="T36" fmla="*/ 29 w 60"/>
                    <a:gd name="T37" fmla="*/ 7 h 68"/>
                    <a:gd name="T38" fmla="*/ 26 w 60"/>
                    <a:gd name="T39" fmla="*/ 7 h 68"/>
                    <a:gd name="T40" fmla="*/ 26 w 60"/>
                    <a:gd name="T41" fmla="*/ 12 h 68"/>
                    <a:gd name="T42" fmla="*/ 26 w 60"/>
                    <a:gd name="T43" fmla="*/ 19 h 68"/>
                    <a:gd name="T44" fmla="*/ 20 w 60"/>
                    <a:gd name="T45" fmla="*/ 25 h 68"/>
                    <a:gd name="T46" fmla="*/ 20 w 60"/>
                    <a:gd name="T47" fmla="*/ 32 h 68"/>
                    <a:gd name="T48" fmla="*/ 16 w 60"/>
                    <a:gd name="T49" fmla="*/ 32 h 68"/>
                    <a:gd name="T50" fmla="*/ 3 w 60"/>
                    <a:gd name="T51" fmla="*/ 32 h 68"/>
                    <a:gd name="T52" fmla="*/ 1 w 60"/>
                    <a:gd name="T53" fmla="*/ 33 h 68"/>
                    <a:gd name="T54" fmla="*/ 4 w 60"/>
                    <a:gd name="T55" fmla="*/ 36 h 68"/>
                    <a:gd name="T56" fmla="*/ 3 w 60"/>
                    <a:gd name="T57" fmla="*/ 41 h 68"/>
                    <a:gd name="T58" fmla="*/ 6 w 60"/>
                    <a:gd name="T59" fmla="*/ 48 h 68"/>
                    <a:gd name="T60" fmla="*/ 3 w 60"/>
                    <a:gd name="T61" fmla="*/ 58 h 68"/>
                    <a:gd name="T62" fmla="*/ 5 w 60"/>
                    <a:gd name="T63" fmla="*/ 5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8">
                      <a:moveTo>
                        <a:pt x="5" y="57"/>
                      </a:moveTo>
                      <a:cubicBezTo>
                        <a:pt x="7" y="57"/>
                        <a:pt x="13" y="55"/>
                        <a:pt x="15" y="57"/>
                      </a:cubicBezTo>
                      <a:cubicBezTo>
                        <a:pt x="16" y="58"/>
                        <a:pt x="17" y="58"/>
                        <a:pt x="18" y="59"/>
                      </a:cubicBezTo>
                      <a:cubicBezTo>
                        <a:pt x="19" y="61"/>
                        <a:pt x="20" y="62"/>
                        <a:pt x="21" y="63"/>
                      </a:cubicBezTo>
                      <a:cubicBezTo>
                        <a:pt x="22" y="64"/>
                        <a:pt x="26" y="68"/>
                        <a:pt x="27" y="64"/>
                      </a:cubicBezTo>
                      <a:cubicBezTo>
                        <a:pt x="28" y="58"/>
                        <a:pt x="30" y="65"/>
                        <a:pt x="32" y="64"/>
                      </a:cubicBezTo>
                      <a:cubicBezTo>
                        <a:pt x="33" y="62"/>
                        <a:pt x="33" y="62"/>
                        <a:pt x="35" y="62"/>
                      </a:cubicBezTo>
                      <a:cubicBezTo>
                        <a:pt x="37" y="62"/>
                        <a:pt x="38" y="62"/>
                        <a:pt x="39" y="62"/>
                      </a:cubicBezTo>
                      <a:cubicBezTo>
                        <a:pt x="41" y="61"/>
                        <a:pt x="43" y="61"/>
                        <a:pt x="44" y="61"/>
                      </a:cubicBezTo>
                      <a:cubicBezTo>
                        <a:pt x="47" y="61"/>
                        <a:pt x="50" y="61"/>
                        <a:pt x="53" y="61"/>
                      </a:cubicBezTo>
                      <a:cubicBezTo>
                        <a:pt x="54" y="61"/>
                        <a:pt x="57" y="62"/>
                        <a:pt x="58" y="61"/>
                      </a:cubicBezTo>
                      <a:cubicBezTo>
                        <a:pt x="59" y="61"/>
                        <a:pt x="58" y="55"/>
                        <a:pt x="58" y="54"/>
                      </a:cubicBezTo>
                      <a:cubicBezTo>
                        <a:pt x="57" y="48"/>
                        <a:pt x="56" y="43"/>
                        <a:pt x="56" y="38"/>
                      </a:cubicBezTo>
                      <a:cubicBezTo>
                        <a:pt x="55" y="29"/>
                        <a:pt x="53" y="21"/>
                        <a:pt x="52" y="12"/>
                      </a:cubicBezTo>
                      <a:cubicBezTo>
                        <a:pt x="55" y="12"/>
                        <a:pt x="58" y="12"/>
                        <a:pt x="60" y="12"/>
                      </a:cubicBezTo>
                      <a:cubicBezTo>
                        <a:pt x="54" y="8"/>
                        <a:pt x="48" y="4"/>
                        <a:pt x="43" y="0"/>
                      </a:cubicBezTo>
                      <a:cubicBezTo>
                        <a:pt x="43" y="1"/>
                        <a:pt x="43" y="7"/>
                        <a:pt x="42" y="7"/>
                      </a:cubicBezTo>
                      <a:cubicBezTo>
                        <a:pt x="41" y="7"/>
                        <a:pt x="39" y="7"/>
                        <a:pt x="37" y="7"/>
                      </a:cubicBezTo>
                      <a:cubicBezTo>
                        <a:pt x="35" y="7"/>
                        <a:pt x="32" y="7"/>
                        <a:pt x="29" y="7"/>
                      </a:cubicBezTo>
                      <a:cubicBezTo>
                        <a:pt x="29" y="7"/>
                        <a:pt x="26" y="7"/>
                        <a:pt x="26" y="7"/>
                      </a:cubicBezTo>
                      <a:cubicBezTo>
                        <a:pt x="25" y="8"/>
                        <a:pt x="26" y="11"/>
                        <a:pt x="26" y="12"/>
                      </a:cubicBezTo>
                      <a:cubicBezTo>
                        <a:pt x="26" y="14"/>
                        <a:pt x="26" y="17"/>
                        <a:pt x="26" y="19"/>
                      </a:cubicBezTo>
                      <a:cubicBezTo>
                        <a:pt x="26" y="22"/>
                        <a:pt x="20" y="21"/>
                        <a:pt x="20" y="25"/>
                      </a:cubicBezTo>
                      <a:cubicBezTo>
                        <a:pt x="20" y="26"/>
                        <a:pt x="21" y="31"/>
                        <a:pt x="20" y="32"/>
                      </a:cubicBezTo>
                      <a:cubicBezTo>
                        <a:pt x="20" y="32"/>
                        <a:pt x="17" y="32"/>
                        <a:pt x="16" y="32"/>
                      </a:cubicBezTo>
                      <a:cubicBezTo>
                        <a:pt x="12" y="32"/>
                        <a:pt x="7" y="32"/>
                        <a:pt x="3" y="32"/>
                      </a:cubicBezTo>
                      <a:cubicBezTo>
                        <a:pt x="2" y="32"/>
                        <a:pt x="0" y="31"/>
                        <a:pt x="1" y="33"/>
                      </a:cubicBezTo>
                      <a:cubicBezTo>
                        <a:pt x="2" y="34"/>
                        <a:pt x="3" y="35"/>
                        <a:pt x="4" y="36"/>
                      </a:cubicBezTo>
                      <a:cubicBezTo>
                        <a:pt x="5" y="38"/>
                        <a:pt x="4" y="40"/>
                        <a:pt x="3" y="41"/>
                      </a:cubicBezTo>
                      <a:cubicBezTo>
                        <a:pt x="3" y="44"/>
                        <a:pt x="6" y="45"/>
                        <a:pt x="6" y="48"/>
                      </a:cubicBezTo>
                      <a:cubicBezTo>
                        <a:pt x="7" y="51"/>
                        <a:pt x="4" y="55"/>
                        <a:pt x="3" y="58"/>
                      </a:cubicBezTo>
                      <a:cubicBezTo>
                        <a:pt x="4" y="58"/>
                        <a:pt x="4" y="57"/>
                        <a:pt x="5" y="5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768">
                  <a:extLst>
                    <a:ext uri="{FF2B5EF4-FFF2-40B4-BE49-F238E27FC236}">
                      <a16:creationId xmlns:a16="http://schemas.microsoft.com/office/drawing/2014/main" id="{ED545BD7-2867-4F0B-80EE-58653953E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3094" y="7341107"/>
                  <a:ext cx="296221" cy="247091"/>
                </a:xfrm>
                <a:custGeom>
                  <a:avLst/>
                  <a:gdLst>
                    <a:gd name="T0" fmla="*/ 8 w 29"/>
                    <a:gd name="T1" fmla="*/ 22 h 23"/>
                    <a:gd name="T2" fmla="*/ 10 w 29"/>
                    <a:gd name="T3" fmla="*/ 21 h 23"/>
                    <a:gd name="T4" fmla="*/ 15 w 29"/>
                    <a:gd name="T5" fmla="*/ 21 h 23"/>
                    <a:gd name="T6" fmla="*/ 23 w 29"/>
                    <a:gd name="T7" fmla="*/ 21 h 23"/>
                    <a:gd name="T8" fmla="*/ 27 w 29"/>
                    <a:gd name="T9" fmla="*/ 22 h 23"/>
                    <a:gd name="T10" fmla="*/ 29 w 29"/>
                    <a:gd name="T11" fmla="*/ 19 h 23"/>
                    <a:gd name="T12" fmla="*/ 25 w 29"/>
                    <a:gd name="T13" fmla="*/ 14 h 23"/>
                    <a:gd name="T14" fmla="*/ 25 w 29"/>
                    <a:gd name="T15" fmla="*/ 10 h 23"/>
                    <a:gd name="T16" fmla="*/ 19 w 29"/>
                    <a:gd name="T17" fmla="*/ 4 h 23"/>
                    <a:gd name="T18" fmla="*/ 9 w 29"/>
                    <a:gd name="T19" fmla="*/ 1 h 23"/>
                    <a:gd name="T20" fmla="*/ 5 w 29"/>
                    <a:gd name="T21" fmla="*/ 1 h 23"/>
                    <a:gd name="T22" fmla="*/ 2 w 29"/>
                    <a:gd name="T23" fmla="*/ 6 h 23"/>
                    <a:gd name="T24" fmla="*/ 1 w 29"/>
                    <a:gd name="T25" fmla="*/ 10 h 23"/>
                    <a:gd name="T26" fmla="*/ 2 w 29"/>
                    <a:gd name="T27" fmla="*/ 12 h 23"/>
                    <a:gd name="T28" fmla="*/ 2 w 29"/>
                    <a:gd name="T29" fmla="*/ 14 h 23"/>
                    <a:gd name="T30" fmla="*/ 4 w 29"/>
                    <a:gd name="T31" fmla="*/ 15 h 23"/>
                    <a:gd name="T32" fmla="*/ 9 w 29"/>
                    <a:gd name="T33" fmla="*/ 15 h 23"/>
                    <a:gd name="T34" fmla="*/ 10 w 29"/>
                    <a:gd name="T35" fmla="*/ 14 h 23"/>
                    <a:gd name="T36" fmla="*/ 17 w 29"/>
                    <a:gd name="T37" fmla="*/ 16 h 23"/>
                    <a:gd name="T38" fmla="*/ 11 w 29"/>
                    <a:gd name="T39" fmla="*/ 17 h 23"/>
                    <a:gd name="T40" fmla="*/ 6 w 29"/>
                    <a:gd name="T41" fmla="*/ 18 h 23"/>
                    <a:gd name="T42" fmla="*/ 3 w 29"/>
                    <a:gd name="T43" fmla="*/ 21 h 23"/>
                    <a:gd name="T44" fmla="*/ 5 w 29"/>
                    <a:gd name="T45" fmla="*/ 21 h 23"/>
                    <a:gd name="T46" fmla="*/ 8 w 29"/>
                    <a:gd name="T47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23">
                      <a:moveTo>
                        <a:pt x="8" y="22"/>
                      </a:moveTo>
                      <a:cubicBezTo>
                        <a:pt x="9" y="22"/>
                        <a:pt x="9" y="21"/>
                        <a:pt x="10" y="21"/>
                      </a:cubicBezTo>
                      <a:cubicBezTo>
                        <a:pt x="12" y="21"/>
                        <a:pt x="13" y="21"/>
                        <a:pt x="15" y="21"/>
                      </a:cubicBezTo>
                      <a:cubicBezTo>
                        <a:pt x="17" y="21"/>
                        <a:pt x="20" y="20"/>
                        <a:pt x="23" y="21"/>
                      </a:cubicBezTo>
                      <a:cubicBezTo>
                        <a:pt x="24" y="22"/>
                        <a:pt x="25" y="23"/>
                        <a:pt x="27" y="22"/>
                      </a:cubicBezTo>
                      <a:cubicBezTo>
                        <a:pt x="29" y="22"/>
                        <a:pt x="29" y="21"/>
                        <a:pt x="29" y="19"/>
                      </a:cubicBezTo>
                      <a:cubicBezTo>
                        <a:pt x="29" y="17"/>
                        <a:pt x="25" y="16"/>
                        <a:pt x="25" y="14"/>
                      </a:cubicBezTo>
                      <a:cubicBezTo>
                        <a:pt x="25" y="14"/>
                        <a:pt x="25" y="10"/>
                        <a:pt x="25" y="10"/>
                      </a:cubicBezTo>
                      <a:cubicBezTo>
                        <a:pt x="24" y="10"/>
                        <a:pt x="20" y="5"/>
                        <a:pt x="19" y="4"/>
                      </a:cubicBezTo>
                      <a:cubicBezTo>
                        <a:pt x="16" y="1"/>
                        <a:pt x="13" y="0"/>
                        <a:pt x="9" y="1"/>
                      </a:cubicBezTo>
                      <a:cubicBezTo>
                        <a:pt x="8" y="1"/>
                        <a:pt x="5" y="0"/>
                        <a:pt x="5" y="1"/>
                      </a:cubicBezTo>
                      <a:cubicBezTo>
                        <a:pt x="4" y="2"/>
                        <a:pt x="2" y="4"/>
                        <a:pt x="2" y="6"/>
                      </a:cubicBezTo>
                      <a:cubicBezTo>
                        <a:pt x="3" y="8"/>
                        <a:pt x="3" y="9"/>
                        <a:pt x="1" y="10"/>
                      </a:cubicBezTo>
                      <a:cubicBezTo>
                        <a:pt x="0" y="10"/>
                        <a:pt x="3" y="12"/>
                        <a:pt x="2" y="12"/>
                      </a:cubicBezTo>
                      <a:cubicBezTo>
                        <a:pt x="4" y="13"/>
                        <a:pt x="2" y="13"/>
                        <a:pt x="2" y="14"/>
                      </a:cubicBezTo>
                      <a:cubicBezTo>
                        <a:pt x="2" y="14"/>
                        <a:pt x="3" y="15"/>
                        <a:pt x="4" y="15"/>
                      </a:cubicBezTo>
                      <a:cubicBezTo>
                        <a:pt x="4" y="16"/>
                        <a:pt x="8" y="15"/>
                        <a:pt x="9" y="15"/>
                      </a:cubicBezTo>
                      <a:cubicBezTo>
                        <a:pt x="10" y="15"/>
                        <a:pt x="10" y="14"/>
                        <a:pt x="10" y="14"/>
                      </a:cubicBezTo>
                      <a:cubicBezTo>
                        <a:pt x="11" y="14"/>
                        <a:pt x="17" y="17"/>
                        <a:pt x="17" y="16"/>
                      </a:cubicBezTo>
                      <a:cubicBezTo>
                        <a:pt x="16" y="18"/>
                        <a:pt x="12" y="17"/>
                        <a:pt x="11" y="17"/>
                      </a:cubicBezTo>
                      <a:cubicBezTo>
                        <a:pt x="9" y="16"/>
                        <a:pt x="8" y="18"/>
                        <a:pt x="6" y="18"/>
                      </a:cubicBezTo>
                      <a:cubicBezTo>
                        <a:pt x="3" y="18"/>
                        <a:pt x="1" y="18"/>
                        <a:pt x="3" y="21"/>
                      </a:cubicBezTo>
                      <a:cubicBezTo>
                        <a:pt x="3" y="22"/>
                        <a:pt x="4" y="21"/>
                        <a:pt x="5" y="21"/>
                      </a:cubicBezTo>
                      <a:cubicBezTo>
                        <a:pt x="6" y="21"/>
                        <a:pt x="7" y="22"/>
                        <a:pt x="8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769">
                  <a:extLst>
                    <a:ext uri="{FF2B5EF4-FFF2-40B4-BE49-F238E27FC236}">
                      <a16:creationId xmlns:a16="http://schemas.microsoft.com/office/drawing/2014/main" id="{122B70D7-070C-D9BA-F6F2-8A9EC6D3D4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50983" y="6854309"/>
                  <a:ext cx="857301" cy="844522"/>
                </a:xfrm>
                <a:custGeom>
                  <a:avLst/>
                  <a:gdLst>
                    <a:gd name="T0" fmla="*/ 27 w 84"/>
                    <a:gd name="T1" fmla="*/ 1 h 78"/>
                    <a:gd name="T2" fmla="*/ 33 w 84"/>
                    <a:gd name="T3" fmla="*/ 45 h 78"/>
                    <a:gd name="T4" fmla="*/ 32 w 84"/>
                    <a:gd name="T5" fmla="*/ 50 h 78"/>
                    <a:gd name="T6" fmla="*/ 19 w 84"/>
                    <a:gd name="T7" fmla="*/ 50 h 78"/>
                    <a:gd name="T8" fmla="*/ 15 w 84"/>
                    <a:gd name="T9" fmla="*/ 50 h 78"/>
                    <a:gd name="T10" fmla="*/ 12 w 84"/>
                    <a:gd name="T11" fmla="*/ 51 h 78"/>
                    <a:gd name="T12" fmla="*/ 8 w 84"/>
                    <a:gd name="T13" fmla="*/ 51 h 78"/>
                    <a:gd name="T14" fmla="*/ 6 w 84"/>
                    <a:gd name="T15" fmla="*/ 52 h 78"/>
                    <a:gd name="T16" fmla="*/ 3 w 84"/>
                    <a:gd name="T17" fmla="*/ 50 h 78"/>
                    <a:gd name="T18" fmla="*/ 0 w 84"/>
                    <a:gd name="T19" fmla="*/ 55 h 78"/>
                    <a:gd name="T20" fmla="*/ 0 w 84"/>
                    <a:gd name="T21" fmla="*/ 59 h 78"/>
                    <a:gd name="T22" fmla="*/ 3 w 84"/>
                    <a:gd name="T23" fmla="*/ 63 h 78"/>
                    <a:gd name="T24" fmla="*/ 4 w 84"/>
                    <a:gd name="T25" fmla="*/ 67 h 78"/>
                    <a:gd name="T26" fmla="*/ 7 w 84"/>
                    <a:gd name="T27" fmla="*/ 68 h 78"/>
                    <a:gd name="T28" fmla="*/ 11 w 84"/>
                    <a:gd name="T29" fmla="*/ 68 h 78"/>
                    <a:gd name="T30" fmla="*/ 15 w 84"/>
                    <a:gd name="T31" fmla="*/ 66 h 78"/>
                    <a:gd name="T32" fmla="*/ 20 w 84"/>
                    <a:gd name="T33" fmla="*/ 75 h 78"/>
                    <a:gd name="T34" fmla="*/ 20 w 84"/>
                    <a:gd name="T35" fmla="*/ 77 h 78"/>
                    <a:gd name="T36" fmla="*/ 23 w 84"/>
                    <a:gd name="T37" fmla="*/ 77 h 78"/>
                    <a:gd name="T38" fmla="*/ 27 w 84"/>
                    <a:gd name="T39" fmla="*/ 77 h 78"/>
                    <a:gd name="T40" fmla="*/ 30 w 84"/>
                    <a:gd name="T41" fmla="*/ 77 h 78"/>
                    <a:gd name="T42" fmla="*/ 35 w 84"/>
                    <a:gd name="T43" fmla="*/ 71 h 78"/>
                    <a:gd name="T44" fmla="*/ 35 w 84"/>
                    <a:gd name="T45" fmla="*/ 69 h 78"/>
                    <a:gd name="T46" fmla="*/ 39 w 84"/>
                    <a:gd name="T47" fmla="*/ 67 h 78"/>
                    <a:gd name="T48" fmla="*/ 40 w 84"/>
                    <a:gd name="T49" fmla="*/ 63 h 78"/>
                    <a:gd name="T50" fmla="*/ 42 w 84"/>
                    <a:gd name="T51" fmla="*/ 62 h 78"/>
                    <a:gd name="T52" fmla="*/ 49 w 84"/>
                    <a:gd name="T53" fmla="*/ 57 h 78"/>
                    <a:gd name="T54" fmla="*/ 51 w 84"/>
                    <a:gd name="T55" fmla="*/ 57 h 78"/>
                    <a:gd name="T56" fmla="*/ 52 w 84"/>
                    <a:gd name="T57" fmla="*/ 56 h 78"/>
                    <a:gd name="T58" fmla="*/ 55 w 84"/>
                    <a:gd name="T59" fmla="*/ 54 h 78"/>
                    <a:gd name="T60" fmla="*/ 65 w 84"/>
                    <a:gd name="T61" fmla="*/ 53 h 78"/>
                    <a:gd name="T62" fmla="*/ 70 w 84"/>
                    <a:gd name="T63" fmla="*/ 52 h 78"/>
                    <a:gd name="T64" fmla="*/ 78 w 84"/>
                    <a:gd name="T65" fmla="*/ 51 h 78"/>
                    <a:gd name="T66" fmla="*/ 82 w 84"/>
                    <a:gd name="T67" fmla="*/ 31 h 78"/>
                    <a:gd name="T68" fmla="*/ 77 w 84"/>
                    <a:gd name="T69" fmla="*/ 32 h 78"/>
                    <a:gd name="T70" fmla="*/ 77 w 84"/>
                    <a:gd name="T71" fmla="*/ 28 h 78"/>
                    <a:gd name="T72" fmla="*/ 70 w 84"/>
                    <a:gd name="T73" fmla="*/ 26 h 78"/>
                    <a:gd name="T74" fmla="*/ 66 w 84"/>
                    <a:gd name="T75" fmla="*/ 22 h 78"/>
                    <a:gd name="T76" fmla="*/ 63 w 84"/>
                    <a:gd name="T77" fmla="*/ 20 h 78"/>
                    <a:gd name="T78" fmla="*/ 56 w 84"/>
                    <a:gd name="T79" fmla="*/ 14 h 78"/>
                    <a:gd name="T80" fmla="*/ 39 w 84"/>
                    <a:gd name="T81" fmla="*/ 3 h 78"/>
                    <a:gd name="T82" fmla="*/ 35 w 84"/>
                    <a:gd name="T83" fmla="*/ 1 h 78"/>
                    <a:gd name="T84" fmla="*/ 27 w 84"/>
                    <a:gd name="T85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4" h="78">
                      <a:moveTo>
                        <a:pt x="27" y="1"/>
                      </a:moveTo>
                      <a:cubicBezTo>
                        <a:pt x="29" y="16"/>
                        <a:pt x="31" y="31"/>
                        <a:pt x="33" y="45"/>
                      </a:cubicBezTo>
                      <a:cubicBezTo>
                        <a:pt x="33" y="47"/>
                        <a:pt x="35" y="50"/>
                        <a:pt x="32" y="50"/>
                      </a:cubicBezTo>
                      <a:cubicBezTo>
                        <a:pt x="28" y="50"/>
                        <a:pt x="23" y="50"/>
                        <a:pt x="19" y="50"/>
                      </a:cubicBezTo>
                      <a:cubicBezTo>
                        <a:pt x="17" y="50"/>
                        <a:pt x="16" y="50"/>
                        <a:pt x="15" y="50"/>
                      </a:cubicBezTo>
                      <a:cubicBezTo>
                        <a:pt x="14" y="50"/>
                        <a:pt x="13" y="51"/>
                        <a:pt x="12" y="51"/>
                      </a:cubicBezTo>
                      <a:cubicBezTo>
                        <a:pt x="11" y="52"/>
                        <a:pt x="10" y="51"/>
                        <a:pt x="8" y="51"/>
                      </a:cubicBezTo>
                      <a:cubicBezTo>
                        <a:pt x="7" y="51"/>
                        <a:pt x="7" y="53"/>
                        <a:pt x="6" y="52"/>
                      </a:cubicBezTo>
                      <a:cubicBezTo>
                        <a:pt x="5" y="52"/>
                        <a:pt x="4" y="50"/>
                        <a:pt x="3" y="50"/>
                      </a:cubicBezTo>
                      <a:cubicBezTo>
                        <a:pt x="2" y="50"/>
                        <a:pt x="2" y="56"/>
                        <a:pt x="0" y="55"/>
                      </a:cubicBezTo>
                      <a:cubicBezTo>
                        <a:pt x="0" y="56"/>
                        <a:pt x="0" y="58"/>
                        <a:pt x="0" y="59"/>
                      </a:cubicBezTo>
                      <a:cubicBezTo>
                        <a:pt x="0" y="61"/>
                        <a:pt x="2" y="61"/>
                        <a:pt x="3" y="63"/>
                      </a:cubicBezTo>
                      <a:cubicBezTo>
                        <a:pt x="4" y="64"/>
                        <a:pt x="3" y="66"/>
                        <a:pt x="4" y="67"/>
                      </a:cubicBezTo>
                      <a:cubicBezTo>
                        <a:pt x="5" y="69"/>
                        <a:pt x="6" y="67"/>
                        <a:pt x="7" y="68"/>
                      </a:cubicBezTo>
                      <a:cubicBezTo>
                        <a:pt x="7" y="69"/>
                        <a:pt x="10" y="68"/>
                        <a:pt x="11" y="68"/>
                      </a:cubicBezTo>
                      <a:cubicBezTo>
                        <a:pt x="12" y="68"/>
                        <a:pt x="14" y="66"/>
                        <a:pt x="15" y="66"/>
                      </a:cubicBezTo>
                      <a:cubicBezTo>
                        <a:pt x="17" y="68"/>
                        <a:pt x="18" y="73"/>
                        <a:pt x="20" y="75"/>
                      </a:cubicBezTo>
                      <a:cubicBezTo>
                        <a:pt x="20" y="75"/>
                        <a:pt x="19" y="77"/>
                        <a:pt x="20" y="77"/>
                      </a:cubicBezTo>
                      <a:cubicBezTo>
                        <a:pt x="21" y="78"/>
                        <a:pt x="22" y="76"/>
                        <a:pt x="23" y="77"/>
                      </a:cubicBezTo>
                      <a:cubicBezTo>
                        <a:pt x="24" y="78"/>
                        <a:pt x="26" y="78"/>
                        <a:pt x="27" y="77"/>
                      </a:cubicBezTo>
                      <a:cubicBezTo>
                        <a:pt x="29" y="75"/>
                        <a:pt x="29" y="77"/>
                        <a:pt x="30" y="77"/>
                      </a:cubicBezTo>
                      <a:cubicBezTo>
                        <a:pt x="33" y="77"/>
                        <a:pt x="35" y="73"/>
                        <a:pt x="35" y="71"/>
                      </a:cubicBezTo>
                      <a:cubicBezTo>
                        <a:pt x="35" y="70"/>
                        <a:pt x="33" y="70"/>
                        <a:pt x="35" y="69"/>
                      </a:cubicBezTo>
                      <a:cubicBezTo>
                        <a:pt x="36" y="68"/>
                        <a:pt x="38" y="69"/>
                        <a:pt x="39" y="67"/>
                      </a:cubicBezTo>
                      <a:cubicBezTo>
                        <a:pt x="39" y="66"/>
                        <a:pt x="40" y="64"/>
                        <a:pt x="40" y="63"/>
                      </a:cubicBezTo>
                      <a:cubicBezTo>
                        <a:pt x="41" y="61"/>
                        <a:pt x="41" y="60"/>
                        <a:pt x="42" y="62"/>
                      </a:cubicBezTo>
                      <a:cubicBezTo>
                        <a:pt x="45" y="64"/>
                        <a:pt x="47" y="56"/>
                        <a:pt x="49" y="57"/>
                      </a:cubicBezTo>
                      <a:cubicBezTo>
                        <a:pt x="50" y="57"/>
                        <a:pt x="50" y="57"/>
                        <a:pt x="51" y="57"/>
                      </a:cubicBezTo>
                      <a:cubicBezTo>
                        <a:pt x="51" y="57"/>
                        <a:pt x="52" y="56"/>
                        <a:pt x="52" y="56"/>
                      </a:cubicBezTo>
                      <a:cubicBezTo>
                        <a:pt x="53" y="55"/>
                        <a:pt x="54" y="55"/>
                        <a:pt x="55" y="54"/>
                      </a:cubicBezTo>
                      <a:cubicBezTo>
                        <a:pt x="58" y="51"/>
                        <a:pt x="61" y="54"/>
                        <a:pt x="65" y="53"/>
                      </a:cubicBezTo>
                      <a:cubicBezTo>
                        <a:pt x="67" y="53"/>
                        <a:pt x="68" y="52"/>
                        <a:pt x="70" y="52"/>
                      </a:cubicBezTo>
                      <a:cubicBezTo>
                        <a:pt x="73" y="52"/>
                        <a:pt x="76" y="52"/>
                        <a:pt x="78" y="51"/>
                      </a:cubicBezTo>
                      <a:cubicBezTo>
                        <a:pt x="84" y="49"/>
                        <a:pt x="82" y="36"/>
                        <a:pt x="82" y="31"/>
                      </a:cubicBezTo>
                      <a:cubicBezTo>
                        <a:pt x="81" y="32"/>
                        <a:pt x="78" y="34"/>
                        <a:pt x="77" y="32"/>
                      </a:cubicBezTo>
                      <a:cubicBezTo>
                        <a:pt x="76" y="31"/>
                        <a:pt x="78" y="29"/>
                        <a:pt x="77" y="28"/>
                      </a:cubicBezTo>
                      <a:cubicBezTo>
                        <a:pt x="76" y="26"/>
                        <a:pt x="72" y="27"/>
                        <a:pt x="70" y="26"/>
                      </a:cubicBezTo>
                      <a:cubicBezTo>
                        <a:pt x="68" y="26"/>
                        <a:pt x="67" y="23"/>
                        <a:pt x="66" y="22"/>
                      </a:cubicBezTo>
                      <a:cubicBezTo>
                        <a:pt x="66" y="21"/>
                        <a:pt x="65" y="20"/>
                        <a:pt x="63" y="20"/>
                      </a:cubicBezTo>
                      <a:cubicBezTo>
                        <a:pt x="61" y="18"/>
                        <a:pt x="58" y="16"/>
                        <a:pt x="56" y="14"/>
                      </a:cubicBezTo>
                      <a:cubicBezTo>
                        <a:pt x="50" y="11"/>
                        <a:pt x="44" y="7"/>
                        <a:pt x="39" y="3"/>
                      </a:cubicBezTo>
                      <a:cubicBezTo>
                        <a:pt x="38" y="3"/>
                        <a:pt x="36" y="1"/>
                        <a:pt x="35" y="1"/>
                      </a:cubicBezTo>
                      <a:cubicBezTo>
                        <a:pt x="33" y="0"/>
                        <a:pt x="30" y="1"/>
                        <a:pt x="27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770">
                  <a:extLst>
                    <a:ext uri="{FF2B5EF4-FFF2-40B4-BE49-F238E27FC236}">
                      <a16:creationId xmlns:a16="http://schemas.microsoft.com/office/drawing/2014/main" id="{82F6B890-89E8-DDC3-8D46-712E2F0D14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87562" y="6463395"/>
                  <a:ext cx="564564" cy="582683"/>
                </a:xfrm>
                <a:custGeom>
                  <a:avLst/>
                  <a:gdLst>
                    <a:gd name="T0" fmla="*/ 45 w 55"/>
                    <a:gd name="T1" fmla="*/ 54 h 54"/>
                    <a:gd name="T2" fmla="*/ 48 w 55"/>
                    <a:gd name="T3" fmla="*/ 51 h 54"/>
                    <a:gd name="T4" fmla="*/ 51 w 55"/>
                    <a:gd name="T5" fmla="*/ 48 h 54"/>
                    <a:gd name="T6" fmla="*/ 54 w 55"/>
                    <a:gd name="T7" fmla="*/ 44 h 54"/>
                    <a:gd name="T8" fmla="*/ 55 w 55"/>
                    <a:gd name="T9" fmla="*/ 42 h 54"/>
                    <a:gd name="T10" fmla="*/ 50 w 55"/>
                    <a:gd name="T11" fmla="*/ 36 h 54"/>
                    <a:gd name="T12" fmla="*/ 45 w 55"/>
                    <a:gd name="T13" fmla="*/ 25 h 54"/>
                    <a:gd name="T14" fmla="*/ 40 w 55"/>
                    <a:gd name="T15" fmla="*/ 16 h 54"/>
                    <a:gd name="T16" fmla="*/ 38 w 55"/>
                    <a:gd name="T17" fmla="*/ 8 h 54"/>
                    <a:gd name="T18" fmla="*/ 47 w 55"/>
                    <a:gd name="T19" fmla="*/ 22 h 54"/>
                    <a:gd name="T20" fmla="*/ 49 w 55"/>
                    <a:gd name="T21" fmla="*/ 19 h 54"/>
                    <a:gd name="T22" fmla="*/ 48 w 55"/>
                    <a:gd name="T23" fmla="*/ 14 h 54"/>
                    <a:gd name="T24" fmla="*/ 47 w 55"/>
                    <a:gd name="T25" fmla="*/ 2 h 54"/>
                    <a:gd name="T26" fmla="*/ 38 w 55"/>
                    <a:gd name="T27" fmla="*/ 2 h 54"/>
                    <a:gd name="T28" fmla="*/ 25 w 55"/>
                    <a:gd name="T29" fmla="*/ 3 h 54"/>
                    <a:gd name="T30" fmla="*/ 16 w 55"/>
                    <a:gd name="T31" fmla="*/ 3 h 54"/>
                    <a:gd name="T32" fmla="*/ 4 w 55"/>
                    <a:gd name="T33" fmla="*/ 1 h 54"/>
                    <a:gd name="T34" fmla="*/ 3 w 55"/>
                    <a:gd name="T35" fmla="*/ 0 h 54"/>
                    <a:gd name="T36" fmla="*/ 1 w 55"/>
                    <a:gd name="T37" fmla="*/ 3 h 54"/>
                    <a:gd name="T38" fmla="*/ 2 w 55"/>
                    <a:gd name="T39" fmla="*/ 7 h 54"/>
                    <a:gd name="T40" fmla="*/ 1 w 55"/>
                    <a:gd name="T41" fmla="*/ 11 h 54"/>
                    <a:gd name="T42" fmla="*/ 2 w 55"/>
                    <a:gd name="T43" fmla="*/ 13 h 54"/>
                    <a:gd name="T44" fmla="*/ 2 w 55"/>
                    <a:gd name="T45" fmla="*/ 25 h 54"/>
                    <a:gd name="T46" fmla="*/ 2 w 55"/>
                    <a:gd name="T47" fmla="*/ 52 h 54"/>
                    <a:gd name="T48" fmla="*/ 34 w 55"/>
                    <a:gd name="T49" fmla="*/ 52 h 54"/>
                    <a:gd name="T50" fmla="*/ 40 w 55"/>
                    <a:gd name="T51" fmla="*/ 52 h 54"/>
                    <a:gd name="T52" fmla="*/ 45 w 55"/>
                    <a:gd name="T5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5" h="54">
                      <a:moveTo>
                        <a:pt x="45" y="54"/>
                      </a:moveTo>
                      <a:cubicBezTo>
                        <a:pt x="46" y="54"/>
                        <a:pt x="46" y="51"/>
                        <a:pt x="48" y="51"/>
                      </a:cubicBezTo>
                      <a:cubicBezTo>
                        <a:pt x="51" y="51"/>
                        <a:pt x="49" y="49"/>
                        <a:pt x="51" y="48"/>
                      </a:cubicBezTo>
                      <a:cubicBezTo>
                        <a:pt x="54" y="47"/>
                        <a:pt x="54" y="47"/>
                        <a:pt x="54" y="44"/>
                      </a:cubicBezTo>
                      <a:cubicBezTo>
                        <a:pt x="53" y="42"/>
                        <a:pt x="53" y="42"/>
                        <a:pt x="55" y="42"/>
                      </a:cubicBezTo>
                      <a:cubicBezTo>
                        <a:pt x="54" y="42"/>
                        <a:pt x="51" y="37"/>
                        <a:pt x="50" y="36"/>
                      </a:cubicBezTo>
                      <a:cubicBezTo>
                        <a:pt x="49" y="32"/>
                        <a:pt x="47" y="28"/>
                        <a:pt x="45" y="25"/>
                      </a:cubicBezTo>
                      <a:cubicBezTo>
                        <a:pt x="43" y="22"/>
                        <a:pt x="42" y="18"/>
                        <a:pt x="40" y="16"/>
                      </a:cubicBezTo>
                      <a:cubicBezTo>
                        <a:pt x="39" y="15"/>
                        <a:pt x="37" y="9"/>
                        <a:pt x="38" y="8"/>
                      </a:cubicBezTo>
                      <a:cubicBezTo>
                        <a:pt x="38" y="8"/>
                        <a:pt x="46" y="22"/>
                        <a:pt x="47" y="22"/>
                      </a:cubicBezTo>
                      <a:cubicBezTo>
                        <a:pt x="48" y="22"/>
                        <a:pt x="49" y="19"/>
                        <a:pt x="49" y="19"/>
                      </a:cubicBezTo>
                      <a:cubicBezTo>
                        <a:pt x="49" y="17"/>
                        <a:pt x="49" y="15"/>
                        <a:pt x="48" y="14"/>
                      </a:cubicBezTo>
                      <a:cubicBezTo>
                        <a:pt x="48" y="10"/>
                        <a:pt x="47" y="6"/>
                        <a:pt x="47" y="2"/>
                      </a:cubicBezTo>
                      <a:cubicBezTo>
                        <a:pt x="45" y="4"/>
                        <a:pt x="40" y="4"/>
                        <a:pt x="38" y="2"/>
                      </a:cubicBezTo>
                      <a:cubicBezTo>
                        <a:pt x="34" y="0"/>
                        <a:pt x="29" y="1"/>
                        <a:pt x="25" y="3"/>
                      </a:cubicBezTo>
                      <a:cubicBezTo>
                        <a:pt x="22" y="5"/>
                        <a:pt x="19" y="4"/>
                        <a:pt x="16" y="3"/>
                      </a:cubicBezTo>
                      <a:cubicBezTo>
                        <a:pt x="12" y="2"/>
                        <a:pt x="8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2" y="2"/>
                        <a:pt x="1" y="3"/>
                      </a:cubicBezTo>
                      <a:cubicBezTo>
                        <a:pt x="0" y="4"/>
                        <a:pt x="3" y="5"/>
                        <a:pt x="2" y="7"/>
                      </a:cubicBezTo>
                      <a:cubicBezTo>
                        <a:pt x="1" y="8"/>
                        <a:pt x="1" y="9"/>
                        <a:pt x="1" y="11"/>
                      </a:cubicBezTo>
                      <a:cubicBezTo>
                        <a:pt x="2" y="11"/>
                        <a:pt x="2" y="12"/>
                        <a:pt x="2" y="13"/>
                      </a:cubicBezTo>
                      <a:cubicBezTo>
                        <a:pt x="2" y="17"/>
                        <a:pt x="2" y="21"/>
                        <a:pt x="2" y="25"/>
                      </a:cubicBezTo>
                      <a:cubicBezTo>
                        <a:pt x="2" y="28"/>
                        <a:pt x="2" y="52"/>
                        <a:pt x="2" y="52"/>
                      </a:cubicBezTo>
                      <a:cubicBezTo>
                        <a:pt x="13" y="52"/>
                        <a:pt x="23" y="52"/>
                        <a:pt x="34" y="52"/>
                      </a:cubicBezTo>
                      <a:cubicBezTo>
                        <a:pt x="36" y="52"/>
                        <a:pt x="38" y="52"/>
                        <a:pt x="40" y="52"/>
                      </a:cubicBezTo>
                      <a:cubicBezTo>
                        <a:pt x="42" y="52"/>
                        <a:pt x="43" y="54"/>
                        <a:pt x="45" y="5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771">
                  <a:extLst>
                    <a:ext uri="{FF2B5EF4-FFF2-40B4-BE49-F238E27FC236}">
                      <a16:creationId xmlns:a16="http://schemas.microsoft.com/office/drawing/2014/main" id="{7D95DCBF-AB0E-21B5-F75F-F27E7C908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51166" y="6127803"/>
                  <a:ext cx="205617" cy="420417"/>
                </a:xfrm>
                <a:custGeom>
                  <a:avLst/>
                  <a:gdLst>
                    <a:gd name="T0" fmla="*/ 14 w 20"/>
                    <a:gd name="T1" fmla="*/ 34 h 39"/>
                    <a:gd name="T2" fmla="*/ 17 w 20"/>
                    <a:gd name="T3" fmla="*/ 30 h 39"/>
                    <a:gd name="T4" fmla="*/ 20 w 20"/>
                    <a:gd name="T5" fmla="*/ 27 h 39"/>
                    <a:gd name="T6" fmla="*/ 20 w 20"/>
                    <a:gd name="T7" fmla="*/ 24 h 39"/>
                    <a:gd name="T8" fmla="*/ 19 w 20"/>
                    <a:gd name="T9" fmla="*/ 23 h 39"/>
                    <a:gd name="T10" fmla="*/ 17 w 20"/>
                    <a:gd name="T11" fmla="*/ 20 h 39"/>
                    <a:gd name="T12" fmla="*/ 14 w 20"/>
                    <a:gd name="T13" fmla="*/ 20 h 39"/>
                    <a:gd name="T14" fmla="*/ 16 w 20"/>
                    <a:gd name="T15" fmla="*/ 16 h 39"/>
                    <a:gd name="T16" fmla="*/ 17 w 20"/>
                    <a:gd name="T17" fmla="*/ 10 h 39"/>
                    <a:gd name="T18" fmla="*/ 15 w 20"/>
                    <a:gd name="T19" fmla="*/ 6 h 39"/>
                    <a:gd name="T20" fmla="*/ 18 w 20"/>
                    <a:gd name="T21" fmla="*/ 4 h 39"/>
                    <a:gd name="T22" fmla="*/ 18 w 20"/>
                    <a:gd name="T23" fmla="*/ 1 h 39"/>
                    <a:gd name="T24" fmla="*/ 15 w 20"/>
                    <a:gd name="T25" fmla="*/ 3 h 39"/>
                    <a:gd name="T26" fmla="*/ 14 w 20"/>
                    <a:gd name="T27" fmla="*/ 2 h 39"/>
                    <a:gd name="T28" fmla="*/ 11 w 20"/>
                    <a:gd name="T29" fmla="*/ 0 h 39"/>
                    <a:gd name="T30" fmla="*/ 5 w 20"/>
                    <a:gd name="T31" fmla="*/ 4 h 39"/>
                    <a:gd name="T32" fmla="*/ 2 w 20"/>
                    <a:gd name="T33" fmla="*/ 17 h 39"/>
                    <a:gd name="T34" fmla="*/ 1 w 20"/>
                    <a:gd name="T35" fmla="*/ 21 h 39"/>
                    <a:gd name="T36" fmla="*/ 4 w 20"/>
                    <a:gd name="T37" fmla="*/ 26 h 39"/>
                    <a:gd name="T38" fmla="*/ 8 w 20"/>
                    <a:gd name="T39" fmla="*/ 30 h 39"/>
                    <a:gd name="T40" fmla="*/ 10 w 20"/>
                    <a:gd name="T41" fmla="*/ 39 h 39"/>
                    <a:gd name="T42" fmla="*/ 14 w 20"/>
                    <a:gd name="T43" fmla="*/ 34 h 39"/>
                    <a:gd name="T44" fmla="*/ 14 w 20"/>
                    <a:gd name="T45" fmla="*/ 3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0" h="39">
                      <a:moveTo>
                        <a:pt x="14" y="34"/>
                      </a:moveTo>
                      <a:cubicBezTo>
                        <a:pt x="12" y="32"/>
                        <a:pt x="16" y="30"/>
                        <a:pt x="17" y="30"/>
                      </a:cubicBezTo>
                      <a:cubicBezTo>
                        <a:pt x="19" y="29"/>
                        <a:pt x="20" y="28"/>
                        <a:pt x="20" y="27"/>
                      </a:cubicBezTo>
                      <a:cubicBezTo>
                        <a:pt x="20" y="26"/>
                        <a:pt x="20" y="25"/>
                        <a:pt x="20" y="24"/>
                      </a:cubicBezTo>
                      <a:cubicBezTo>
                        <a:pt x="20" y="23"/>
                        <a:pt x="19" y="23"/>
                        <a:pt x="19" y="23"/>
                      </a:cubicBezTo>
                      <a:cubicBezTo>
                        <a:pt x="18" y="22"/>
                        <a:pt x="18" y="21"/>
                        <a:pt x="17" y="20"/>
                      </a:cubicBezTo>
                      <a:cubicBezTo>
                        <a:pt x="16" y="20"/>
                        <a:pt x="15" y="21"/>
                        <a:pt x="14" y="20"/>
                      </a:cubicBezTo>
                      <a:cubicBezTo>
                        <a:pt x="11" y="18"/>
                        <a:pt x="14" y="17"/>
                        <a:pt x="16" y="16"/>
                      </a:cubicBezTo>
                      <a:cubicBezTo>
                        <a:pt x="18" y="15"/>
                        <a:pt x="19" y="12"/>
                        <a:pt x="17" y="10"/>
                      </a:cubicBezTo>
                      <a:cubicBezTo>
                        <a:pt x="17" y="9"/>
                        <a:pt x="14" y="7"/>
                        <a:pt x="15" y="6"/>
                      </a:cubicBezTo>
                      <a:cubicBezTo>
                        <a:pt x="16" y="5"/>
                        <a:pt x="17" y="5"/>
                        <a:pt x="18" y="4"/>
                      </a:cubicBezTo>
                      <a:cubicBezTo>
                        <a:pt x="18" y="4"/>
                        <a:pt x="18" y="1"/>
                        <a:pt x="18" y="1"/>
                      </a:cubicBezTo>
                      <a:cubicBezTo>
                        <a:pt x="17" y="1"/>
                        <a:pt x="16" y="4"/>
                        <a:pt x="15" y="3"/>
                      </a:cubicBezTo>
                      <a:cubicBezTo>
                        <a:pt x="15" y="3"/>
                        <a:pt x="14" y="2"/>
                        <a:pt x="14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ubicBezTo>
                        <a:pt x="9" y="1"/>
                        <a:pt x="6" y="2"/>
                        <a:pt x="5" y="4"/>
                      </a:cubicBezTo>
                      <a:cubicBezTo>
                        <a:pt x="3" y="8"/>
                        <a:pt x="5" y="14"/>
                        <a:pt x="2" y="17"/>
                      </a:cubicBezTo>
                      <a:cubicBezTo>
                        <a:pt x="0" y="19"/>
                        <a:pt x="0" y="19"/>
                        <a:pt x="1" y="21"/>
                      </a:cubicBezTo>
                      <a:cubicBezTo>
                        <a:pt x="1" y="23"/>
                        <a:pt x="4" y="24"/>
                        <a:pt x="4" y="26"/>
                      </a:cubicBezTo>
                      <a:cubicBezTo>
                        <a:pt x="5" y="28"/>
                        <a:pt x="8" y="29"/>
                        <a:pt x="8" y="30"/>
                      </a:cubicBezTo>
                      <a:cubicBezTo>
                        <a:pt x="9" y="33"/>
                        <a:pt x="10" y="37"/>
                        <a:pt x="10" y="39"/>
                      </a:cubicBezTo>
                      <a:cubicBezTo>
                        <a:pt x="12" y="39"/>
                        <a:pt x="16" y="37"/>
                        <a:pt x="14" y="34"/>
                      </a:cubicBezTo>
                      <a:cubicBezTo>
                        <a:pt x="13" y="33"/>
                        <a:pt x="15" y="35"/>
                        <a:pt x="14" y="3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772">
                  <a:extLst>
                    <a:ext uri="{FF2B5EF4-FFF2-40B4-BE49-F238E27FC236}">
                      <a16:creationId xmlns:a16="http://schemas.microsoft.com/office/drawing/2014/main" id="{583A95D8-FADC-EEF0-DF4D-2F8851EA40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41780" y="6374887"/>
                  <a:ext cx="777151" cy="792893"/>
                </a:xfrm>
                <a:custGeom>
                  <a:avLst/>
                  <a:gdLst>
                    <a:gd name="T0" fmla="*/ 21 w 76"/>
                    <a:gd name="T1" fmla="*/ 55 h 73"/>
                    <a:gd name="T2" fmla="*/ 25 w 76"/>
                    <a:gd name="T3" fmla="*/ 57 h 73"/>
                    <a:gd name="T4" fmla="*/ 28 w 76"/>
                    <a:gd name="T5" fmla="*/ 55 h 73"/>
                    <a:gd name="T6" fmla="*/ 33 w 76"/>
                    <a:gd name="T7" fmla="*/ 53 h 73"/>
                    <a:gd name="T8" fmla="*/ 44 w 76"/>
                    <a:gd name="T9" fmla="*/ 59 h 73"/>
                    <a:gd name="T10" fmla="*/ 70 w 76"/>
                    <a:gd name="T11" fmla="*/ 73 h 73"/>
                    <a:gd name="T12" fmla="*/ 71 w 76"/>
                    <a:gd name="T13" fmla="*/ 71 h 73"/>
                    <a:gd name="T14" fmla="*/ 75 w 76"/>
                    <a:gd name="T15" fmla="*/ 71 h 73"/>
                    <a:gd name="T16" fmla="*/ 75 w 76"/>
                    <a:gd name="T17" fmla="*/ 66 h 73"/>
                    <a:gd name="T18" fmla="*/ 75 w 76"/>
                    <a:gd name="T19" fmla="*/ 44 h 73"/>
                    <a:gd name="T20" fmla="*/ 75 w 76"/>
                    <a:gd name="T21" fmla="*/ 24 h 73"/>
                    <a:gd name="T22" fmla="*/ 75 w 76"/>
                    <a:gd name="T23" fmla="*/ 20 h 73"/>
                    <a:gd name="T24" fmla="*/ 74 w 76"/>
                    <a:gd name="T25" fmla="*/ 17 h 73"/>
                    <a:gd name="T26" fmla="*/ 76 w 76"/>
                    <a:gd name="T27" fmla="*/ 14 h 73"/>
                    <a:gd name="T28" fmla="*/ 74 w 76"/>
                    <a:gd name="T29" fmla="*/ 11 h 73"/>
                    <a:gd name="T30" fmla="*/ 76 w 76"/>
                    <a:gd name="T31" fmla="*/ 8 h 73"/>
                    <a:gd name="T32" fmla="*/ 67 w 76"/>
                    <a:gd name="T33" fmla="*/ 5 h 73"/>
                    <a:gd name="T34" fmla="*/ 61 w 76"/>
                    <a:gd name="T35" fmla="*/ 2 h 73"/>
                    <a:gd name="T36" fmla="*/ 51 w 76"/>
                    <a:gd name="T37" fmla="*/ 6 h 73"/>
                    <a:gd name="T38" fmla="*/ 51 w 76"/>
                    <a:gd name="T39" fmla="*/ 9 h 73"/>
                    <a:gd name="T40" fmla="*/ 50 w 76"/>
                    <a:gd name="T41" fmla="*/ 14 h 73"/>
                    <a:gd name="T42" fmla="*/ 41 w 76"/>
                    <a:gd name="T43" fmla="*/ 13 h 73"/>
                    <a:gd name="T44" fmla="*/ 36 w 76"/>
                    <a:gd name="T45" fmla="*/ 12 h 73"/>
                    <a:gd name="T46" fmla="*/ 31 w 76"/>
                    <a:gd name="T47" fmla="*/ 10 h 73"/>
                    <a:gd name="T48" fmla="*/ 29 w 76"/>
                    <a:gd name="T49" fmla="*/ 6 h 73"/>
                    <a:gd name="T50" fmla="*/ 23 w 76"/>
                    <a:gd name="T51" fmla="*/ 3 h 73"/>
                    <a:gd name="T52" fmla="*/ 17 w 76"/>
                    <a:gd name="T53" fmla="*/ 2 h 73"/>
                    <a:gd name="T54" fmla="*/ 11 w 76"/>
                    <a:gd name="T55" fmla="*/ 0 h 73"/>
                    <a:gd name="T56" fmla="*/ 11 w 76"/>
                    <a:gd name="T57" fmla="*/ 4 h 73"/>
                    <a:gd name="T58" fmla="*/ 9 w 76"/>
                    <a:gd name="T59" fmla="*/ 6 h 73"/>
                    <a:gd name="T60" fmla="*/ 5 w 76"/>
                    <a:gd name="T61" fmla="*/ 8 h 73"/>
                    <a:gd name="T62" fmla="*/ 5 w 76"/>
                    <a:gd name="T63" fmla="*/ 14 h 73"/>
                    <a:gd name="T64" fmla="*/ 1 w 76"/>
                    <a:gd name="T65" fmla="*/ 17 h 73"/>
                    <a:gd name="T66" fmla="*/ 3 w 76"/>
                    <a:gd name="T67" fmla="*/ 21 h 73"/>
                    <a:gd name="T68" fmla="*/ 3 w 76"/>
                    <a:gd name="T69" fmla="*/ 26 h 73"/>
                    <a:gd name="T70" fmla="*/ 3 w 76"/>
                    <a:gd name="T71" fmla="*/ 31 h 73"/>
                    <a:gd name="T72" fmla="*/ 3 w 76"/>
                    <a:gd name="T73" fmla="*/ 34 h 73"/>
                    <a:gd name="T74" fmla="*/ 3 w 76"/>
                    <a:gd name="T75" fmla="*/ 37 h 73"/>
                    <a:gd name="T76" fmla="*/ 1 w 76"/>
                    <a:gd name="T77" fmla="*/ 40 h 73"/>
                    <a:gd name="T78" fmla="*/ 4 w 76"/>
                    <a:gd name="T79" fmla="*/ 46 h 73"/>
                    <a:gd name="T80" fmla="*/ 7 w 76"/>
                    <a:gd name="T81" fmla="*/ 48 h 73"/>
                    <a:gd name="T82" fmla="*/ 11 w 76"/>
                    <a:gd name="T83" fmla="*/ 49 h 73"/>
                    <a:gd name="T84" fmla="*/ 14 w 76"/>
                    <a:gd name="T85" fmla="*/ 53 h 73"/>
                    <a:gd name="T86" fmla="*/ 21 w 76"/>
                    <a:gd name="T87" fmla="*/ 55 h 73"/>
                    <a:gd name="T88" fmla="*/ 21 w 76"/>
                    <a:gd name="T89" fmla="*/ 55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6" h="73">
                      <a:moveTo>
                        <a:pt x="21" y="55"/>
                      </a:moveTo>
                      <a:cubicBezTo>
                        <a:pt x="21" y="56"/>
                        <a:pt x="24" y="58"/>
                        <a:pt x="25" y="57"/>
                      </a:cubicBezTo>
                      <a:cubicBezTo>
                        <a:pt x="26" y="56"/>
                        <a:pt x="27" y="56"/>
                        <a:pt x="28" y="55"/>
                      </a:cubicBezTo>
                      <a:cubicBezTo>
                        <a:pt x="29" y="55"/>
                        <a:pt x="32" y="53"/>
                        <a:pt x="33" y="53"/>
                      </a:cubicBezTo>
                      <a:cubicBezTo>
                        <a:pt x="37" y="55"/>
                        <a:pt x="40" y="57"/>
                        <a:pt x="44" y="59"/>
                      </a:cubicBezTo>
                      <a:cubicBezTo>
                        <a:pt x="53" y="64"/>
                        <a:pt x="61" y="69"/>
                        <a:pt x="70" y="73"/>
                      </a:cubicBezTo>
                      <a:cubicBezTo>
                        <a:pt x="70" y="71"/>
                        <a:pt x="69" y="71"/>
                        <a:pt x="71" y="71"/>
                      </a:cubicBezTo>
                      <a:cubicBezTo>
                        <a:pt x="71" y="71"/>
                        <a:pt x="75" y="71"/>
                        <a:pt x="75" y="71"/>
                      </a:cubicBezTo>
                      <a:cubicBezTo>
                        <a:pt x="75" y="69"/>
                        <a:pt x="75" y="68"/>
                        <a:pt x="75" y="66"/>
                      </a:cubicBezTo>
                      <a:cubicBezTo>
                        <a:pt x="75" y="59"/>
                        <a:pt x="75" y="52"/>
                        <a:pt x="75" y="44"/>
                      </a:cubicBezTo>
                      <a:cubicBezTo>
                        <a:pt x="75" y="37"/>
                        <a:pt x="75" y="30"/>
                        <a:pt x="75" y="24"/>
                      </a:cubicBezTo>
                      <a:cubicBezTo>
                        <a:pt x="75" y="22"/>
                        <a:pt x="75" y="21"/>
                        <a:pt x="75" y="20"/>
                      </a:cubicBezTo>
                      <a:cubicBezTo>
                        <a:pt x="74" y="19"/>
                        <a:pt x="74" y="18"/>
                        <a:pt x="74" y="17"/>
                      </a:cubicBezTo>
                      <a:cubicBezTo>
                        <a:pt x="74" y="16"/>
                        <a:pt x="76" y="15"/>
                        <a:pt x="76" y="14"/>
                      </a:cubicBezTo>
                      <a:cubicBezTo>
                        <a:pt x="76" y="13"/>
                        <a:pt x="74" y="12"/>
                        <a:pt x="74" y="11"/>
                      </a:cubicBezTo>
                      <a:cubicBezTo>
                        <a:pt x="74" y="10"/>
                        <a:pt x="75" y="9"/>
                        <a:pt x="76" y="8"/>
                      </a:cubicBezTo>
                      <a:cubicBezTo>
                        <a:pt x="73" y="6"/>
                        <a:pt x="70" y="7"/>
                        <a:pt x="67" y="5"/>
                      </a:cubicBezTo>
                      <a:cubicBezTo>
                        <a:pt x="65" y="4"/>
                        <a:pt x="64" y="2"/>
                        <a:pt x="61" y="2"/>
                      </a:cubicBezTo>
                      <a:cubicBezTo>
                        <a:pt x="57" y="2"/>
                        <a:pt x="53" y="3"/>
                        <a:pt x="51" y="6"/>
                      </a:cubicBezTo>
                      <a:cubicBezTo>
                        <a:pt x="50" y="7"/>
                        <a:pt x="50" y="8"/>
                        <a:pt x="51" y="9"/>
                      </a:cubicBezTo>
                      <a:cubicBezTo>
                        <a:pt x="52" y="11"/>
                        <a:pt x="51" y="12"/>
                        <a:pt x="50" y="14"/>
                      </a:cubicBezTo>
                      <a:cubicBezTo>
                        <a:pt x="48" y="17"/>
                        <a:pt x="44" y="15"/>
                        <a:pt x="41" y="13"/>
                      </a:cubicBezTo>
                      <a:cubicBezTo>
                        <a:pt x="39" y="13"/>
                        <a:pt x="38" y="12"/>
                        <a:pt x="36" y="12"/>
                      </a:cubicBezTo>
                      <a:cubicBezTo>
                        <a:pt x="34" y="11"/>
                        <a:pt x="32" y="12"/>
                        <a:pt x="31" y="10"/>
                      </a:cubicBezTo>
                      <a:cubicBezTo>
                        <a:pt x="30" y="9"/>
                        <a:pt x="30" y="7"/>
                        <a:pt x="29" y="6"/>
                      </a:cubicBezTo>
                      <a:cubicBezTo>
                        <a:pt x="28" y="4"/>
                        <a:pt x="25" y="4"/>
                        <a:pt x="23" y="3"/>
                      </a:cubicBezTo>
                      <a:cubicBezTo>
                        <a:pt x="21" y="2"/>
                        <a:pt x="19" y="2"/>
                        <a:pt x="17" y="2"/>
                      </a:cubicBezTo>
                      <a:cubicBezTo>
                        <a:pt x="15" y="2"/>
                        <a:pt x="14" y="1"/>
                        <a:pt x="11" y="0"/>
                      </a:cubicBezTo>
                      <a:cubicBezTo>
                        <a:pt x="11" y="1"/>
                        <a:pt x="11" y="2"/>
                        <a:pt x="11" y="4"/>
                      </a:cubicBezTo>
                      <a:cubicBezTo>
                        <a:pt x="11" y="5"/>
                        <a:pt x="11" y="4"/>
                        <a:pt x="9" y="6"/>
                      </a:cubicBezTo>
                      <a:cubicBezTo>
                        <a:pt x="8" y="7"/>
                        <a:pt x="7" y="7"/>
                        <a:pt x="5" y="8"/>
                      </a:cubicBezTo>
                      <a:cubicBezTo>
                        <a:pt x="3" y="10"/>
                        <a:pt x="6" y="12"/>
                        <a:pt x="5" y="14"/>
                      </a:cubicBezTo>
                      <a:cubicBezTo>
                        <a:pt x="4" y="16"/>
                        <a:pt x="1" y="16"/>
                        <a:pt x="1" y="17"/>
                      </a:cubicBezTo>
                      <a:cubicBezTo>
                        <a:pt x="1" y="19"/>
                        <a:pt x="2" y="20"/>
                        <a:pt x="3" y="21"/>
                      </a:cubicBezTo>
                      <a:cubicBezTo>
                        <a:pt x="3" y="23"/>
                        <a:pt x="3" y="25"/>
                        <a:pt x="3" y="26"/>
                      </a:cubicBezTo>
                      <a:cubicBezTo>
                        <a:pt x="3" y="28"/>
                        <a:pt x="4" y="29"/>
                        <a:pt x="3" y="31"/>
                      </a:cubicBezTo>
                      <a:cubicBezTo>
                        <a:pt x="3" y="32"/>
                        <a:pt x="3" y="33"/>
                        <a:pt x="3" y="34"/>
                      </a:cubicBezTo>
                      <a:cubicBezTo>
                        <a:pt x="3" y="35"/>
                        <a:pt x="4" y="36"/>
                        <a:pt x="3" y="37"/>
                      </a:cubicBezTo>
                      <a:cubicBezTo>
                        <a:pt x="3" y="38"/>
                        <a:pt x="0" y="38"/>
                        <a:pt x="1" y="40"/>
                      </a:cubicBezTo>
                      <a:cubicBezTo>
                        <a:pt x="3" y="42"/>
                        <a:pt x="4" y="43"/>
                        <a:pt x="4" y="46"/>
                      </a:cubicBezTo>
                      <a:cubicBezTo>
                        <a:pt x="4" y="48"/>
                        <a:pt x="6" y="47"/>
                        <a:pt x="7" y="48"/>
                      </a:cubicBezTo>
                      <a:cubicBezTo>
                        <a:pt x="9" y="48"/>
                        <a:pt x="10" y="48"/>
                        <a:pt x="11" y="49"/>
                      </a:cubicBezTo>
                      <a:cubicBezTo>
                        <a:pt x="12" y="50"/>
                        <a:pt x="13" y="52"/>
                        <a:pt x="14" y="53"/>
                      </a:cubicBezTo>
                      <a:cubicBezTo>
                        <a:pt x="16" y="54"/>
                        <a:pt x="19" y="53"/>
                        <a:pt x="21" y="55"/>
                      </a:cubicBezTo>
                      <a:cubicBezTo>
                        <a:pt x="22" y="56"/>
                        <a:pt x="20" y="54"/>
                        <a:pt x="21" y="5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Freeform 773">
                  <a:extLst>
                    <a:ext uri="{FF2B5EF4-FFF2-40B4-BE49-F238E27FC236}">
                      <a16:creationId xmlns:a16="http://schemas.microsoft.com/office/drawing/2014/main" id="{421A3441-2061-0D0C-D95D-BED4440E36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03550" y="6710485"/>
                  <a:ext cx="428652" cy="368788"/>
                </a:xfrm>
                <a:custGeom>
                  <a:avLst/>
                  <a:gdLst>
                    <a:gd name="T0" fmla="*/ 19 w 42"/>
                    <a:gd name="T1" fmla="*/ 34 h 34"/>
                    <a:gd name="T2" fmla="*/ 20 w 42"/>
                    <a:gd name="T3" fmla="*/ 25 h 34"/>
                    <a:gd name="T4" fmla="*/ 24 w 42"/>
                    <a:gd name="T5" fmla="*/ 22 h 34"/>
                    <a:gd name="T6" fmla="*/ 25 w 42"/>
                    <a:gd name="T7" fmla="*/ 20 h 34"/>
                    <a:gd name="T8" fmla="*/ 25 w 42"/>
                    <a:gd name="T9" fmla="*/ 9 h 34"/>
                    <a:gd name="T10" fmla="*/ 32 w 42"/>
                    <a:gd name="T11" fmla="*/ 9 h 34"/>
                    <a:gd name="T12" fmla="*/ 41 w 42"/>
                    <a:gd name="T13" fmla="*/ 9 h 34"/>
                    <a:gd name="T14" fmla="*/ 42 w 42"/>
                    <a:gd name="T15" fmla="*/ 2 h 34"/>
                    <a:gd name="T16" fmla="*/ 40 w 42"/>
                    <a:gd name="T17" fmla="*/ 0 h 34"/>
                    <a:gd name="T18" fmla="*/ 20 w 42"/>
                    <a:gd name="T19" fmla="*/ 0 h 34"/>
                    <a:gd name="T20" fmla="*/ 15 w 42"/>
                    <a:gd name="T21" fmla="*/ 6 h 34"/>
                    <a:gd name="T22" fmla="*/ 10 w 42"/>
                    <a:gd name="T23" fmla="*/ 17 h 34"/>
                    <a:gd name="T24" fmla="*/ 8 w 42"/>
                    <a:gd name="T25" fmla="*/ 18 h 34"/>
                    <a:gd name="T26" fmla="*/ 4 w 42"/>
                    <a:gd name="T27" fmla="*/ 25 h 34"/>
                    <a:gd name="T28" fmla="*/ 0 w 42"/>
                    <a:gd name="T29" fmla="*/ 34 h 34"/>
                    <a:gd name="T30" fmla="*/ 19 w 42"/>
                    <a:gd name="T3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34">
                      <a:moveTo>
                        <a:pt x="19" y="34"/>
                      </a:moveTo>
                      <a:cubicBezTo>
                        <a:pt x="19" y="31"/>
                        <a:pt x="18" y="26"/>
                        <a:pt x="20" y="25"/>
                      </a:cubicBezTo>
                      <a:cubicBezTo>
                        <a:pt x="21" y="24"/>
                        <a:pt x="23" y="23"/>
                        <a:pt x="24" y="22"/>
                      </a:cubicBezTo>
                      <a:cubicBezTo>
                        <a:pt x="25" y="22"/>
                        <a:pt x="25" y="20"/>
                        <a:pt x="25" y="20"/>
                      </a:cubicBezTo>
                      <a:cubicBezTo>
                        <a:pt x="25" y="16"/>
                        <a:pt x="25" y="13"/>
                        <a:pt x="25" y="9"/>
                      </a:cubicBezTo>
                      <a:cubicBezTo>
                        <a:pt x="25" y="9"/>
                        <a:pt x="31" y="9"/>
                        <a:pt x="32" y="9"/>
                      </a:cubicBezTo>
                      <a:cubicBezTo>
                        <a:pt x="35" y="9"/>
                        <a:pt x="38" y="9"/>
                        <a:pt x="41" y="9"/>
                      </a:cubicBezTo>
                      <a:cubicBezTo>
                        <a:pt x="42" y="9"/>
                        <a:pt x="42" y="3"/>
                        <a:pt x="42" y="2"/>
                      </a:cubicBezTo>
                      <a:cubicBezTo>
                        <a:pt x="42" y="0"/>
                        <a:pt x="42" y="0"/>
                        <a:pt x="40" y="0"/>
                      </a:cubicBezTo>
                      <a:cubicBezTo>
                        <a:pt x="33" y="0"/>
                        <a:pt x="27" y="0"/>
                        <a:pt x="20" y="0"/>
                      </a:cubicBezTo>
                      <a:cubicBezTo>
                        <a:pt x="18" y="2"/>
                        <a:pt x="17" y="4"/>
                        <a:pt x="15" y="6"/>
                      </a:cubicBezTo>
                      <a:cubicBezTo>
                        <a:pt x="11" y="9"/>
                        <a:pt x="11" y="12"/>
                        <a:pt x="10" y="17"/>
                      </a:cubicBezTo>
                      <a:cubicBezTo>
                        <a:pt x="10" y="17"/>
                        <a:pt x="9" y="18"/>
                        <a:pt x="8" y="18"/>
                      </a:cubicBezTo>
                      <a:cubicBezTo>
                        <a:pt x="6" y="20"/>
                        <a:pt x="5" y="22"/>
                        <a:pt x="4" y="25"/>
                      </a:cubicBezTo>
                      <a:cubicBezTo>
                        <a:pt x="2" y="28"/>
                        <a:pt x="0" y="30"/>
                        <a:pt x="0" y="34"/>
                      </a:cubicBezTo>
                      <a:cubicBezTo>
                        <a:pt x="6" y="34"/>
                        <a:pt x="13" y="34"/>
                        <a:pt x="19" y="3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Freeform 774">
                  <a:extLst>
                    <a:ext uri="{FF2B5EF4-FFF2-40B4-BE49-F238E27FC236}">
                      <a16:creationId xmlns:a16="http://schemas.microsoft.com/office/drawing/2014/main" id="{FF38D167-EE02-FFC8-C423-BF2268E64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09162" y="6190495"/>
                  <a:ext cx="613353" cy="519990"/>
                </a:xfrm>
                <a:custGeom>
                  <a:avLst/>
                  <a:gdLst>
                    <a:gd name="T0" fmla="*/ 22 w 60"/>
                    <a:gd name="T1" fmla="*/ 48 h 48"/>
                    <a:gd name="T2" fmla="*/ 23 w 60"/>
                    <a:gd name="T3" fmla="*/ 41 h 48"/>
                    <a:gd name="T4" fmla="*/ 29 w 60"/>
                    <a:gd name="T5" fmla="*/ 37 h 48"/>
                    <a:gd name="T6" fmla="*/ 33 w 60"/>
                    <a:gd name="T7" fmla="*/ 37 h 48"/>
                    <a:gd name="T8" fmla="*/ 38 w 60"/>
                    <a:gd name="T9" fmla="*/ 35 h 48"/>
                    <a:gd name="T10" fmla="*/ 40 w 60"/>
                    <a:gd name="T11" fmla="*/ 32 h 48"/>
                    <a:gd name="T12" fmla="*/ 45 w 60"/>
                    <a:gd name="T13" fmla="*/ 31 h 48"/>
                    <a:gd name="T14" fmla="*/ 46 w 60"/>
                    <a:gd name="T15" fmla="*/ 28 h 48"/>
                    <a:gd name="T16" fmla="*/ 50 w 60"/>
                    <a:gd name="T17" fmla="*/ 25 h 48"/>
                    <a:gd name="T18" fmla="*/ 53 w 60"/>
                    <a:gd name="T19" fmla="*/ 23 h 48"/>
                    <a:gd name="T20" fmla="*/ 58 w 60"/>
                    <a:gd name="T21" fmla="*/ 24 h 48"/>
                    <a:gd name="T22" fmla="*/ 56 w 60"/>
                    <a:gd name="T23" fmla="*/ 16 h 48"/>
                    <a:gd name="T24" fmla="*/ 56 w 60"/>
                    <a:gd name="T25" fmla="*/ 10 h 48"/>
                    <a:gd name="T26" fmla="*/ 55 w 60"/>
                    <a:gd name="T27" fmla="*/ 7 h 48"/>
                    <a:gd name="T28" fmla="*/ 51 w 60"/>
                    <a:gd name="T29" fmla="*/ 6 h 48"/>
                    <a:gd name="T30" fmla="*/ 47 w 60"/>
                    <a:gd name="T31" fmla="*/ 6 h 48"/>
                    <a:gd name="T32" fmla="*/ 42 w 60"/>
                    <a:gd name="T33" fmla="*/ 6 h 48"/>
                    <a:gd name="T34" fmla="*/ 35 w 60"/>
                    <a:gd name="T35" fmla="*/ 4 h 48"/>
                    <a:gd name="T36" fmla="*/ 30 w 60"/>
                    <a:gd name="T37" fmla="*/ 13 h 48"/>
                    <a:gd name="T38" fmla="*/ 20 w 60"/>
                    <a:gd name="T39" fmla="*/ 19 h 48"/>
                    <a:gd name="T40" fmla="*/ 16 w 60"/>
                    <a:gd name="T41" fmla="*/ 27 h 48"/>
                    <a:gd name="T42" fmla="*/ 16 w 60"/>
                    <a:gd name="T43" fmla="*/ 35 h 48"/>
                    <a:gd name="T44" fmla="*/ 14 w 60"/>
                    <a:gd name="T45" fmla="*/ 39 h 48"/>
                    <a:gd name="T46" fmla="*/ 9 w 60"/>
                    <a:gd name="T47" fmla="*/ 42 h 48"/>
                    <a:gd name="T48" fmla="*/ 5 w 60"/>
                    <a:gd name="T49" fmla="*/ 45 h 48"/>
                    <a:gd name="T50" fmla="*/ 0 w 60"/>
                    <a:gd name="T51" fmla="*/ 48 h 48"/>
                    <a:gd name="T52" fmla="*/ 22 w 60"/>
                    <a:gd name="T53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0" h="48">
                      <a:moveTo>
                        <a:pt x="22" y="48"/>
                      </a:moveTo>
                      <a:cubicBezTo>
                        <a:pt x="22" y="45"/>
                        <a:pt x="21" y="43"/>
                        <a:pt x="23" y="41"/>
                      </a:cubicBezTo>
                      <a:cubicBezTo>
                        <a:pt x="25" y="40"/>
                        <a:pt x="28" y="39"/>
                        <a:pt x="29" y="37"/>
                      </a:cubicBezTo>
                      <a:cubicBezTo>
                        <a:pt x="30" y="37"/>
                        <a:pt x="32" y="37"/>
                        <a:pt x="33" y="37"/>
                      </a:cubicBezTo>
                      <a:cubicBezTo>
                        <a:pt x="34" y="36"/>
                        <a:pt x="36" y="36"/>
                        <a:pt x="38" y="35"/>
                      </a:cubicBezTo>
                      <a:cubicBezTo>
                        <a:pt x="39" y="34"/>
                        <a:pt x="39" y="33"/>
                        <a:pt x="40" y="32"/>
                      </a:cubicBezTo>
                      <a:cubicBezTo>
                        <a:pt x="41" y="31"/>
                        <a:pt x="44" y="32"/>
                        <a:pt x="45" y="31"/>
                      </a:cubicBezTo>
                      <a:cubicBezTo>
                        <a:pt x="46" y="30"/>
                        <a:pt x="46" y="29"/>
                        <a:pt x="46" y="28"/>
                      </a:cubicBezTo>
                      <a:cubicBezTo>
                        <a:pt x="46" y="26"/>
                        <a:pt x="49" y="26"/>
                        <a:pt x="50" y="25"/>
                      </a:cubicBezTo>
                      <a:cubicBezTo>
                        <a:pt x="51" y="24"/>
                        <a:pt x="51" y="23"/>
                        <a:pt x="53" y="23"/>
                      </a:cubicBezTo>
                      <a:cubicBezTo>
                        <a:pt x="54" y="23"/>
                        <a:pt x="57" y="24"/>
                        <a:pt x="58" y="24"/>
                      </a:cubicBezTo>
                      <a:cubicBezTo>
                        <a:pt x="60" y="23"/>
                        <a:pt x="56" y="17"/>
                        <a:pt x="56" y="16"/>
                      </a:cubicBezTo>
                      <a:cubicBezTo>
                        <a:pt x="56" y="14"/>
                        <a:pt x="56" y="12"/>
                        <a:pt x="56" y="10"/>
                      </a:cubicBezTo>
                      <a:cubicBezTo>
                        <a:pt x="55" y="9"/>
                        <a:pt x="55" y="8"/>
                        <a:pt x="55" y="7"/>
                      </a:cubicBezTo>
                      <a:cubicBezTo>
                        <a:pt x="53" y="7"/>
                        <a:pt x="52" y="6"/>
                        <a:pt x="51" y="6"/>
                      </a:cubicBezTo>
                      <a:cubicBezTo>
                        <a:pt x="50" y="5"/>
                        <a:pt x="48" y="6"/>
                        <a:pt x="47" y="6"/>
                      </a:cubicBezTo>
                      <a:cubicBezTo>
                        <a:pt x="46" y="5"/>
                        <a:pt x="44" y="6"/>
                        <a:pt x="42" y="6"/>
                      </a:cubicBezTo>
                      <a:cubicBezTo>
                        <a:pt x="40" y="6"/>
                        <a:pt x="36" y="0"/>
                        <a:pt x="35" y="4"/>
                      </a:cubicBezTo>
                      <a:cubicBezTo>
                        <a:pt x="34" y="7"/>
                        <a:pt x="33" y="10"/>
                        <a:pt x="30" y="13"/>
                      </a:cubicBezTo>
                      <a:cubicBezTo>
                        <a:pt x="27" y="16"/>
                        <a:pt x="23" y="16"/>
                        <a:pt x="20" y="19"/>
                      </a:cubicBezTo>
                      <a:cubicBezTo>
                        <a:pt x="18" y="21"/>
                        <a:pt x="17" y="24"/>
                        <a:pt x="16" y="27"/>
                      </a:cubicBezTo>
                      <a:cubicBezTo>
                        <a:pt x="16" y="29"/>
                        <a:pt x="17" y="32"/>
                        <a:pt x="16" y="35"/>
                      </a:cubicBezTo>
                      <a:cubicBezTo>
                        <a:pt x="15" y="36"/>
                        <a:pt x="14" y="38"/>
                        <a:pt x="14" y="39"/>
                      </a:cubicBezTo>
                      <a:cubicBezTo>
                        <a:pt x="13" y="41"/>
                        <a:pt x="11" y="41"/>
                        <a:pt x="9" y="42"/>
                      </a:cubicBezTo>
                      <a:cubicBezTo>
                        <a:pt x="8" y="43"/>
                        <a:pt x="7" y="44"/>
                        <a:pt x="5" y="45"/>
                      </a:cubicBezTo>
                      <a:cubicBezTo>
                        <a:pt x="4" y="46"/>
                        <a:pt x="2" y="46"/>
                        <a:pt x="0" y="48"/>
                      </a:cubicBezTo>
                      <a:lnTo>
                        <a:pt x="22" y="48"/>
                      </a:ln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Freeform 775">
                  <a:extLst>
                    <a:ext uri="{FF2B5EF4-FFF2-40B4-BE49-F238E27FC236}">
                      <a16:creationId xmlns:a16="http://schemas.microsoft.com/office/drawing/2014/main" id="{221DFA48-8568-3853-E4FB-D55FD61412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25233" y="6138865"/>
                  <a:ext cx="1059431" cy="1069479"/>
                </a:xfrm>
                <a:custGeom>
                  <a:avLst/>
                  <a:gdLst>
                    <a:gd name="T0" fmla="*/ 35 w 104"/>
                    <a:gd name="T1" fmla="*/ 22 h 99"/>
                    <a:gd name="T2" fmla="*/ 36 w 104"/>
                    <a:gd name="T3" fmla="*/ 29 h 99"/>
                    <a:gd name="T4" fmla="*/ 31 w 104"/>
                    <a:gd name="T5" fmla="*/ 28 h 99"/>
                    <a:gd name="T6" fmla="*/ 29 w 104"/>
                    <a:gd name="T7" fmla="*/ 30 h 99"/>
                    <a:gd name="T8" fmla="*/ 26 w 104"/>
                    <a:gd name="T9" fmla="*/ 31 h 99"/>
                    <a:gd name="T10" fmla="*/ 24 w 104"/>
                    <a:gd name="T11" fmla="*/ 35 h 99"/>
                    <a:gd name="T12" fmla="*/ 20 w 104"/>
                    <a:gd name="T13" fmla="*/ 37 h 99"/>
                    <a:gd name="T14" fmla="*/ 17 w 104"/>
                    <a:gd name="T15" fmla="*/ 40 h 99"/>
                    <a:gd name="T16" fmla="*/ 11 w 104"/>
                    <a:gd name="T17" fmla="*/ 42 h 99"/>
                    <a:gd name="T18" fmla="*/ 8 w 104"/>
                    <a:gd name="T19" fmla="*/ 43 h 99"/>
                    <a:gd name="T20" fmla="*/ 4 w 104"/>
                    <a:gd name="T21" fmla="*/ 45 h 99"/>
                    <a:gd name="T22" fmla="*/ 1 w 104"/>
                    <a:gd name="T23" fmla="*/ 52 h 99"/>
                    <a:gd name="T24" fmla="*/ 2 w 104"/>
                    <a:gd name="T25" fmla="*/ 56 h 99"/>
                    <a:gd name="T26" fmla="*/ 6 w 104"/>
                    <a:gd name="T27" fmla="*/ 59 h 99"/>
                    <a:gd name="T28" fmla="*/ 37 w 104"/>
                    <a:gd name="T29" fmla="*/ 79 h 99"/>
                    <a:gd name="T30" fmla="*/ 48 w 104"/>
                    <a:gd name="T31" fmla="*/ 86 h 99"/>
                    <a:gd name="T32" fmla="*/ 49 w 104"/>
                    <a:gd name="T33" fmla="*/ 87 h 99"/>
                    <a:gd name="T34" fmla="*/ 58 w 104"/>
                    <a:gd name="T35" fmla="*/ 93 h 99"/>
                    <a:gd name="T36" fmla="*/ 61 w 104"/>
                    <a:gd name="T37" fmla="*/ 99 h 99"/>
                    <a:gd name="T38" fmla="*/ 67 w 104"/>
                    <a:gd name="T39" fmla="*/ 97 h 99"/>
                    <a:gd name="T40" fmla="*/ 72 w 104"/>
                    <a:gd name="T41" fmla="*/ 96 h 99"/>
                    <a:gd name="T42" fmla="*/ 85 w 104"/>
                    <a:gd name="T43" fmla="*/ 87 h 99"/>
                    <a:gd name="T44" fmla="*/ 100 w 104"/>
                    <a:gd name="T45" fmla="*/ 77 h 99"/>
                    <a:gd name="T46" fmla="*/ 104 w 104"/>
                    <a:gd name="T47" fmla="*/ 75 h 99"/>
                    <a:gd name="T48" fmla="*/ 97 w 104"/>
                    <a:gd name="T49" fmla="*/ 69 h 99"/>
                    <a:gd name="T50" fmla="*/ 94 w 104"/>
                    <a:gd name="T51" fmla="*/ 69 h 99"/>
                    <a:gd name="T52" fmla="*/ 92 w 104"/>
                    <a:gd name="T53" fmla="*/ 63 h 99"/>
                    <a:gd name="T54" fmla="*/ 92 w 104"/>
                    <a:gd name="T55" fmla="*/ 60 h 99"/>
                    <a:gd name="T56" fmla="*/ 93 w 104"/>
                    <a:gd name="T57" fmla="*/ 55 h 99"/>
                    <a:gd name="T58" fmla="*/ 93 w 104"/>
                    <a:gd name="T59" fmla="*/ 50 h 99"/>
                    <a:gd name="T60" fmla="*/ 93 w 104"/>
                    <a:gd name="T61" fmla="*/ 46 h 99"/>
                    <a:gd name="T62" fmla="*/ 92 w 104"/>
                    <a:gd name="T63" fmla="*/ 42 h 99"/>
                    <a:gd name="T64" fmla="*/ 91 w 104"/>
                    <a:gd name="T65" fmla="*/ 37 h 99"/>
                    <a:gd name="T66" fmla="*/ 87 w 104"/>
                    <a:gd name="T67" fmla="*/ 27 h 99"/>
                    <a:gd name="T68" fmla="*/ 82 w 104"/>
                    <a:gd name="T69" fmla="*/ 20 h 99"/>
                    <a:gd name="T70" fmla="*/ 85 w 104"/>
                    <a:gd name="T71" fmla="*/ 13 h 99"/>
                    <a:gd name="T72" fmla="*/ 86 w 104"/>
                    <a:gd name="T73" fmla="*/ 2 h 99"/>
                    <a:gd name="T74" fmla="*/ 84 w 104"/>
                    <a:gd name="T75" fmla="*/ 1 h 99"/>
                    <a:gd name="T76" fmla="*/ 81 w 104"/>
                    <a:gd name="T77" fmla="*/ 0 h 99"/>
                    <a:gd name="T78" fmla="*/ 79 w 104"/>
                    <a:gd name="T79" fmla="*/ 1 h 99"/>
                    <a:gd name="T80" fmla="*/ 75 w 104"/>
                    <a:gd name="T81" fmla="*/ 0 h 99"/>
                    <a:gd name="T82" fmla="*/ 72 w 104"/>
                    <a:gd name="T83" fmla="*/ 2 h 99"/>
                    <a:gd name="T84" fmla="*/ 68 w 104"/>
                    <a:gd name="T85" fmla="*/ 1 h 99"/>
                    <a:gd name="T86" fmla="*/ 61 w 104"/>
                    <a:gd name="T87" fmla="*/ 2 h 99"/>
                    <a:gd name="T88" fmla="*/ 46 w 104"/>
                    <a:gd name="T89" fmla="*/ 5 h 99"/>
                    <a:gd name="T90" fmla="*/ 43 w 104"/>
                    <a:gd name="T91" fmla="*/ 7 h 99"/>
                    <a:gd name="T92" fmla="*/ 39 w 104"/>
                    <a:gd name="T93" fmla="*/ 8 h 99"/>
                    <a:gd name="T94" fmla="*/ 34 w 104"/>
                    <a:gd name="T95" fmla="*/ 12 h 99"/>
                    <a:gd name="T96" fmla="*/ 35 w 104"/>
                    <a:gd name="T97" fmla="*/ 22 h 99"/>
                    <a:gd name="T98" fmla="*/ 35 w 104"/>
                    <a:gd name="T99" fmla="*/ 22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4" h="99">
                      <a:moveTo>
                        <a:pt x="35" y="22"/>
                      </a:moveTo>
                      <a:cubicBezTo>
                        <a:pt x="36" y="23"/>
                        <a:pt x="40" y="29"/>
                        <a:pt x="36" y="29"/>
                      </a:cubicBezTo>
                      <a:cubicBezTo>
                        <a:pt x="35" y="28"/>
                        <a:pt x="32" y="27"/>
                        <a:pt x="31" y="28"/>
                      </a:cubicBezTo>
                      <a:cubicBezTo>
                        <a:pt x="30" y="29"/>
                        <a:pt x="30" y="29"/>
                        <a:pt x="29" y="30"/>
                      </a:cubicBezTo>
                      <a:cubicBezTo>
                        <a:pt x="28" y="31"/>
                        <a:pt x="27" y="31"/>
                        <a:pt x="26" y="31"/>
                      </a:cubicBezTo>
                      <a:cubicBezTo>
                        <a:pt x="24" y="32"/>
                        <a:pt x="25" y="34"/>
                        <a:pt x="24" y="35"/>
                      </a:cubicBezTo>
                      <a:cubicBezTo>
                        <a:pt x="24" y="37"/>
                        <a:pt x="21" y="36"/>
                        <a:pt x="20" y="37"/>
                      </a:cubicBezTo>
                      <a:cubicBezTo>
                        <a:pt x="18" y="37"/>
                        <a:pt x="18" y="39"/>
                        <a:pt x="17" y="40"/>
                      </a:cubicBezTo>
                      <a:cubicBezTo>
                        <a:pt x="15" y="42"/>
                        <a:pt x="13" y="41"/>
                        <a:pt x="11" y="42"/>
                      </a:cubicBezTo>
                      <a:cubicBezTo>
                        <a:pt x="10" y="42"/>
                        <a:pt x="9" y="42"/>
                        <a:pt x="8" y="43"/>
                      </a:cubicBezTo>
                      <a:cubicBezTo>
                        <a:pt x="7" y="43"/>
                        <a:pt x="5" y="44"/>
                        <a:pt x="4" y="45"/>
                      </a:cubicBezTo>
                      <a:cubicBezTo>
                        <a:pt x="0" y="47"/>
                        <a:pt x="1" y="48"/>
                        <a:pt x="1" y="52"/>
                      </a:cubicBezTo>
                      <a:cubicBezTo>
                        <a:pt x="1" y="55"/>
                        <a:pt x="0" y="55"/>
                        <a:pt x="2" y="56"/>
                      </a:cubicBezTo>
                      <a:cubicBezTo>
                        <a:pt x="3" y="57"/>
                        <a:pt x="5" y="58"/>
                        <a:pt x="6" y="59"/>
                      </a:cubicBezTo>
                      <a:cubicBezTo>
                        <a:pt x="16" y="66"/>
                        <a:pt x="26" y="72"/>
                        <a:pt x="37" y="79"/>
                      </a:cubicBezTo>
                      <a:cubicBezTo>
                        <a:pt x="40" y="81"/>
                        <a:pt x="44" y="84"/>
                        <a:pt x="48" y="86"/>
                      </a:cubicBezTo>
                      <a:cubicBezTo>
                        <a:pt x="48" y="87"/>
                        <a:pt x="49" y="87"/>
                        <a:pt x="49" y="87"/>
                      </a:cubicBezTo>
                      <a:cubicBezTo>
                        <a:pt x="52" y="92"/>
                        <a:pt x="54" y="92"/>
                        <a:pt x="58" y="93"/>
                      </a:cubicBezTo>
                      <a:cubicBezTo>
                        <a:pt x="61" y="94"/>
                        <a:pt x="58" y="98"/>
                        <a:pt x="61" y="99"/>
                      </a:cubicBezTo>
                      <a:cubicBezTo>
                        <a:pt x="62" y="99"/>
                        <a:pt x="65" y="98"/>
                        <a:pt x="67" y="97"/>
                      </a:cubicBezTo>
                      <a:cubicBezTo>
                        <a:pt x="68" y="97"/>
                        <a:pt x="71" y="97"/>
                        <a:pt x="72" y="96"/>
                      </a:cubicBezTo>
                      <a:cubicBezTo>
                        <a:pt x="76" y="93"/>
                        <a:pt x="80" y="90"/>
                        <a:pt x="85" y="87"/>
                      </a:cubicBezTo>
                      <a:cubicBezTo>
                        <a:pt x="90" y="84"/>
                        <a:pt x="95" y="80"/>
                        <a:pt x="100" y="77"/>
                      </a:cubicBezTo>
                      <a:cubicBezTo>
                        <a:pt x="101" y="77"/>
                        <a:pt x="102" y="76"/>
                        <a:pt x="104" y="75"/>
                      </a:cubicBezTo>
                      <a:cubicBezTo>
                        <a:pt x="102" y="71"/>
                        <a:pt x="101" y="70"/>
                        <a:pt x="97" y="69"/>
                      </a:cubicBezTo>
                      <a:cubicBezTo>
                        <a:pt x="96" y="69"/>
                        <a:pt x="94" y="69"/>
                        <a:pt x="94" y="69"/>
                      </a:cubicBezTo>
                      <a:cubicBezTo>
                        <a:pt x="94" y="66"/>
                        <a:pt x="94" y="65"/>
                        <a:pt x="92" y="63"/>
                      </a:cubicBezTo>
                      <a:cubicBezTo>
                        <a:pt x="91" y="61"/>
                        <a:pt x="91" y="61"/>
                        <a:pt x="92" y="60"/>
                      </a:cubicBezTo>
                      <a:cubicBezTo>
                        <a:pt x="94" y="58"/>
                        <a:pt x="93" y="57"/>
                        <a:pt x="93" y="55"/>
                      </a:cubicBezTo>
                      <a:cubicBezTo>
                        <a:pt x="93" y="53"/>
                        <a:pt x="94" y="52"/>
                        <a:pt x="93" y="50"/>
                      </a:cubicBezTo>
                      <a:cubicBezTo>
                        <a:pt x="93" y="49"/>
                        <a:pt x="93" y="48"/>
                        <a:pt x="93" y="46"/>
                      </a:cubicBezTo>
                      <a:cubicBezTo>
                        <a:pt x="93" y="45"/>
                        <a:pt x="93" y="43"/>
                        <a:pt x="92" y="42"/>
                      </a:cubicBezTo>
                      <a:cubicBezTo>
                        <a:pt x="91" y="41"/>
                        <a:pt x="91" y="39"/>
                        <a:pt x="91" y="37"/>
                      </a:cubicBezTo>
                      <a:cubicBezTo>
                        <a:pt x="91" y="34"/>
                        <a:pt x="90" y="30"/>
                        <a:pt x="87" y="27"/>
                      </a:cubicBezTo>
                      <a:cubicBezTo>
                        <a:pt x="85" y="25"/>
                        <a:pt x="83" y="23"/>
                        <a:pt x="82" y="20"/>
                      </a:cubicBezTo>
                      <a:cubicBezTo>
                        <a:pt x="80" y="16"/>
                        <a:pt x="84" y="17"/>
                        <a:pt x="85" y="13"/>
                      </a:cubicBezTo>
                      <a:cubicBezTo>
                        <a:pt x="85" y="9"/>
                        <a:pt x="85" y="6"/>
                        <a:pt x="86" y="2"/>
                      </a:cubicBezTo>
                      <a:cubicBezTo>
                        <a:pt x="85" y="2"/>
                        <a:pt x="85" y="1"/>
                        <a:pt x="84" y="1"/>
                      </a:cubicBezTo>
                      <a:cubicBezTo>
                        <a:pt x="82" y="2"/>
                        <a:pt x="82" y="0"/>
                        <a:pt x="81" y="0"/>
                      </a:cubicBezTo>
                      <a:cubicBezTo>
                        <a:pt x="80" y="0"/>
                        <a:pt x="80" y="1"/>
                        <a:pt x="79" y="1"/>
                      </a:cubicBezTo>
                      <a:cubicBezTo>
                        <a:pt x="77" y="1"/>
                        <a:pt x="77" y="0"/>
                        <a:pt x="75" y="0"/>
                      </a:cubicBezTo>
                      <a:cubicBezTo>
                        <a:pt x="74" y="1"/>
                        <a:pt x="73" y="1"/>
                        <a:pt x="72" y="2"/>
                      </a:cubicBezTo>
                      <a:cubicBezTo>
                        <a:pt x="70" y="3"/>
                        <a:pt x="70" y="2"/>
                        <a:pt x="68" y="1"/>
                      </a:cubicBezTo>
                      <a:cubicBezTo>
                        <a:pt x="66" y="1"/>
                        <a:pt x="63" y="1"/>
                        <a:pt x="61" y="2"/>
                      </a:cubicBezTo>
                      <a:cubicBezTo>
                        <a:pt x="56" y="3"/>
                        <a:pt x="51" y="3"/>
                        <a:pt x="46" y="5"/>
                      </a:cubicBezTo>
                      <a:cubicBezTo>
                        <a:pt x="45" y="6"/>
                        <a:pt x="44" y="7"/>
                        <a:pt x="43" y="7"/>
                      </a:cubicBezTo>
                      <a:cubicBezTo>
                        <a:pt x="42" y="8"/>
                        <a:pt x="40" y="8"/>
                        <a:pt x="39" y="8"/>
                      </a:cubicBezTo>
                      <a:cubicBezTo>
                        <a:pt x="37" y="9"/>
                        <a:pt x="37" y="12"/>
                        <a:pt x="34" y="12"/>
                      </a:cubicBezTo>
                      <a:cubicBezTo>
                        <a:pt x="35" y="15"/>
                        <a:pt x="35" y="18"/>
                        <a:pt x="35" y="22"/>
                      </a:cubicBezTo>
                      <a:cubicBezTo>
                        <a:pt x="36" y="23"/>
                        <a:pt x="35" y="20"/>
                        <a:pt x="35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" name="Freeform 776">
              <a:extLst>
                <a:ext uri="{FF2B5EF4-FFF2-40B4-BE49-F238E27FC236}">
                  <a16:creationId xmlns:a16="http://schemas.microsoft.com/office/drawing/2014/main" id="{E09C0EC2-9CE4-970F-04A8-D81EAB98B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240" y="2190750"/>
              <a:ext cx="924542" cy="84201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7" name="Freeform 781">
              <a:extLst>
                <a:ext uri="{FF2B5EF4-FFF2-40B4-BE49-F238E27FC236}">
                  <a16:creationId xmlns:a16="http://schemas.microsoft.com/office/drawing/2014/main" id="{FD63CBED-8BB0-0027-1F37-E45CD1A2E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018" y="2205899"/>
              <a:ext cx="27891" cy="15149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BAA700C7-D0C4-3C0F-B5B5-468D1DEA9C8D}"/>
                </a:ext>
              </a:extLst>
            </p:cNvPr>
            <p:cNvGrpSpPr/>
            <p:nvPr/>
          </p:nvGrpSpPr>
          <p:grpSpPr>
            <a:xfrm>
              <a:off x="2613774" y="2684346"/>
              <a:ext cx="838804" cy="919023"/>
              <a:chOff x="2613774" y="2684346"/>
              <a:chExt cx="838804" cy="919023"/>
            </a:xfrm>
          </p:grpSpPr>
          <p:sp>
            <p:nvSpPr>
              <p:cNvPr id="214" name="Freeform 404">
                <a:extLst>
                  <a:ext uri="{FF2B5EF4-FFF2-40B4-BE49-F238E27FC236}">
                    <a16:creationId xmlns:a16="http://schemas.microsoft.com/office/drawing/2014/main" id="{F45B68E8-98B9-38C6-123A-226C5A628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588" y="3065589"/>
                <a:ext cx="120861" cy="223443"/>
              </a:xfrm>
              <a:custGeom>
                <a:avLst/>
                <a:gdLst>
                  <a:gd name="T0" fmla="*/ 7 w 40"/>
                  <a:gd name="T1" fmla="*/ 0 h 60"/>
                  <a:gd name="T2" fmla="*/ 4 w 40"/>
                  <a:gd name="T3" fmla="*/ 3 h 60"/>
                  <a:gd name="T4" fmla="*/ 2 w 40"/>
                  <a:gd name="T5" fmla="*/ 8 h 60"/>
                  <a:gd name="T6" fmla="*/ 5 w 40"/>
                  <a:gd name="T7" fmla="*/ 14 h 60"/>
                  <a:gd name="T8" fmla="*/ 3 w 40"/>
                  <a:gd name="T9" fmla="*/ 18 h 60"/>
                  <a:gd name="T10" fmla="*/ 3 w 40"/>
                  <a:gd name="T11" fmla="*/ 19 h 60"/>
                  <a:gd name="T12" fmla="*/ 2 w 40"/>
                  <a:gd name="T13" fmla="*/ 23 h 60"/>
                  <a:gd name="T14" fmla="*/ 5 w 40"/>
                  <a:gd name="T15" fmla="*/ 23 h 60"/>
                  <a:gd name="T16" fmla="*/ 7 w 40"/>
                  <a:gd name="T17" fmla="*/ 19 h 60"/>
                  <a:gd name="T18" fmla="*/ 7 w 40"/>
                  <a:gd name="T19" fmla="*/ 23 h 60"/>
                  <a:gd name="T20" fmla="*/ 11 w 40"/>
                  <a:gd name="T21" fmla="*/ 27 h 60"/>
                  <a:gd name="T22" fmla="*/ 14 w 40"/>
                  <a:gd name="T23" fmla="*/ 30 h 60"/>
                  <a:gd name="T24" fmla="*/ 16 w 40"/>
                  <a:gd name="T25" fmla="*/ 36 h 60"/>
                  <a:gd name="T26" fmla="*/ 8 w 40"/>
                  <a:gd name="T27" fmla="*/ 39 h 60"/>
                  <a:gd name="T28" fmla="*/ 9 w 40"/>
                  <a:gd name="T29" fmla="*/ 42 h 60"/>
                  <a:gd name="T30" fmla="*/ 5 w 40"/>
                  <a:gd name="T31" fmla="*/ 47 h 60"/>
                  <a:gd name="T32" fmla="*/ 9 w 40"/>
                  <a:gd name="T33" fmla="*/ 48 h 60"/>
                  <a:gd name="T34" fmla="*/ 18 w 40"/>
                  <a:gd name="T35" fmla="*/ 48 h 60"/>
                  <a:gd name="T36" fmla="*/ 10 w 40"/>
                  <a:gd name="T37" fmla="*/ 52 h 60"/>
                  <a:gd name="T38" fmla="*/ 7 w 40"/>
                  <a:gd name="T39" fmla="*/ 55 h 60"/>
                  <a:gd name="T40" fmla="*/ 3 w 40"/>
                  <a:gd name="T41" fmla="*/ 59 h 60"/>
                  <a:gd name="T42" fmla="*/ 5 w 40"/>
                  <a:gd name="T43" fmla="*/ 60 h 60"/>
                  <a:gd name="T44" fmla="*/ 12 w 40"/>
                  <a:gd name="T45" fmla="*/ 57 h 60"/>
                  <a:gd name="T46" fmla="*/ 19 w 40"/>
                  <a:gd name="T47" fmla="*/ 55 h 60"/>
                  <a:gd name="T48" fmla="*/ 27 w 40"/>
                  <a:gd name="T49" fmla="*/ 54 h 60"/>
                  <a:gd name="T50" fmla="*/ 38 w 40"/>
                  <a:gd name="T51" fmla="*/ 51 h 60"/>
                  <a:gd name="T52" fmla="*/ 38 w 40"/>
                  <a:gd name="T53" fmla="*/ 46 h 60"/>
                  <a:gd name="T54" fmla="*/ 32 w 40"/>
                  <a:gd name="T55" fmla="*/ 41 h 60"/>
                  <a:gd name="T56" fmla="*/ 31 w 40"/>
                  <a:gd name="T57" fmla="*/ 36 h 60"/>
                  <a:gd name="T58" fmla="*/ 30 w 40"/>
                  <a:gd name="T59" fmla="*/ 34 h 60"/>
                  <a:gd name="T60" fmla="*/ 23 w 40"/>
                  <a:gd name="T61" fmla="*/ 25 h 60"/>
                  <a:gd name="T62" fmla="*/ 12 w 40"/>
                  <a:gd name="T63" fmla="*/ 18 h 60"/>
                  <a:gd name="T64" fmla="*/ 14 w 40"/>
                  <a:gd name="T65" fmla="*/ 16 h 60"/>
                  <a:gd name="T66" fmla="*/ 21 w 40"/>
                  <a:gd name="T67" fmla="*/ 8 h 60"/>
                  <a:gd name="T68" fmla="*/ 9 w 40"/>
                  <a:gd name="T69" fmla="*/ 7 h 60"/>
                  <a:gd name="T70" fmla="*/ 9 w 40"/>
                  <a:gd name="T71" fmla="*/ 6 h 60"/>
                  <a:gd name="T72" fmla="*/ 15 w 40"/>
                  <a:gd name="T7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60">
                    <a:moveTo>
                      <a:pt x="15" y="0"/>
                    </a:moveTo>
                    <a:cubicBezTo>
                      <a:pt x="12" y="0"/>
                      <a:pt x="10" y="1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6" y="3"/>
                      <a:pt x="5" y="2"/>
                      <a:pt x="4" y="3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4" y="6"/>
                      <a:pt x="1" y="5"/>
                      <a:pt x="2" y="8"/>
                    </a:cubicBezTo>
                    <a:cubicBezTo>
                      <a:pt x="4" y="10"/>
                      <a:pt x="3" y="11"/>
                      <a:pt x="2" y="13"/>
                    </a:cubicBezTo>
                    <a:cubicBezTo>
                      <a:pt x="2" y="15"/>
                      <a:pt x="4" y="15"/>
                      <a:pt x="5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5" y="15"/>
                      <a:pt x="3" y="18"/>
                      <a:pt x="3" y="18"/>
                    </a:cubicBezTo>
                    <a:cubicBezTo>
                      <a:pt x="2" y="18"/>
                      <a:pt x="0" y="18"/>
                      <a:pt x="0" y="20"/>
                    </a:cubicBezTo>
                    <a:cubicBezTo>
                      <a:pt x="1" y="20"/>
                      <a:pt x="2" y="18"/>
                      <a:pt x="3" y="19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4"/>
                      <a:pt x="3" y="22"/>
                      <a:pt x="4" y="22"/>
                    </a:cubicBezTo>
                    <a:cubicBezTo>
                      <a:pt x="4" y="21"/>
                      <a:pt x="5" y="23"/>
                      <a:pt x="5" y="23"/>
                    </a:cubicBezTo>
                    <a:cubicBezTo>
                      <a:pt x="6" y="23"/>
                      <a:pt x="5" y="19"/>
                      <a:pt x="4" y="19"/>
                    </a:cubicBezTo>
                    <a:cubicBezTo>
                      <a:pt x="5" y="19"/>
                      <a:pt x="7" y="20"/>
                      <a:pt x="7" y="19"/>
                    </a:cubicBezTo>
                    <a:cubicBezTo>
                      <a:pt x="7" y="19"/>
                      <a:pt x="6" y="20"/>
                      <a:pt x="6" y="20"/>
                    </a:cubicBezTo>
                    <a:cubicBezTo>
                      <a:pt x="6" y="21"/>
                      <a:pt x="7" y="22"/>
                      <a:pt x="7" y="23"/>
                    </a:cubicBezTo>
                    <a:cubicBezTo>
                      <a:pt x="7" y="24"/>
                      <a:pt x="4" y="27"/>
                      <a:pt x="7" y="27"/>
                    </a:cubicBezTo>
                    <a:cubicBezTo>
                      <a:pt x="7" y="27"/>
                      <a:pt x="10" y="27"/>
                      <a:pt x="11" y="27"/>
                    </a:cubicBezTo>
                    <a:cubicBezTo>
                      <a:pt x="12" y="26"/>
                      <a:pt x="15" y="26"/>
                      <a:pt x="15" y="26"/>
                    </a:cubicBezTo>
                    <a:cubicBezTo>
                      <a:pt x="14" y="28"/>
                      <a:pt x="13" y="28"/>
                      <a:pt x="14" y="30"/>
                    </a:cubicBezTo>
                    <a:cubicBezTo>
                      <a:pt x="15" y="33"/>
                      <a:pt x="15" y="31"/>
                      <a:pt x="16" y="32"/>
                    </a:cubicBezTo>
                    <a:cubicBezTo>
                      <a:pt x="16" y="33"/>
                      <a:pt x="15" y="35"/>
                      <a:pt x="16" y="36"/>
                    </a:cubicBezTo>
                    <a:cubicBezTo>
                      <a:pt x="17" y="38"/>
                      <a:pt x="14" y="38"/>
                      <a:pt x="13" y="38"/>
                    </a:cubicBezTo>
                    <a:cubicBezTo>
                      <a:pt x="11" y="39"/>
                      <a:pt x="10" y="37"/>
                      <a:pt x="8" y="39"/>
                    </a:cubicBezTo>
                    <a:cubicBezTo>
                      <a:pt x="7" y="41"/>
                      <a:pt x="12" y="40"/>
                      <a:pt x="11" y="41"/>
                    </a:cubicBezTo>
                    <a:cubicBezTo>
                      <a:pt x="11" y="41"/>
                      <a:pt x="9" y="42"/>
                      <a:pt x="9" y="42"/>
                    </a:cubicBezTo>
                    <a:cubicBezTo>
                      <a:pt x="9" y="43"/>
                      <a:pt x="10" y="43"/>
                      <a:pt x="9" y="44"/>
                    </a:cubicBezTo>
                    <a:cubicBezTo>
                      <a:pt x="8" y="45"/>
                      <a:pt x="7" y="46"/>
                      <a:pt x="5" y="47"/>
                    </a:cubicBezTo>
                    <a:cubicBezTo>
                      <a:pt x="4" y="48"/>
                      <a:pt x="6" y="49"/>
                      <a:pt x="6" y="49"/>
                    </a:cubicBezTo>
                    <a:cubicBezTo>
                      <a:pt x="7" y="49"/>
                      <a:pt x="9" y="48"/>
                      <a:pt x="9" y="48"/>
                    </a:cubicBezTo>
                    <a:cubicBezTo>
                      <a:pt x="9" y="49"/>
                      <a:pt x="12" y="49"/>
                      <a:pt x="13" y="50"/>
                    </a:cubicBezTo>
                    <a:cubicBezTo>
                      <a:pt x="15" y="50"/>
                      <a:pt x="17" y="48"/>
                      <a:pt x="18" y="48"/>
                    </a:cubicBezTo>
                    <a:cubicBezTo>
                      <a:pt x="18" y="48"/>
                      <a:pt x="16" y="53"/>
                      <a:pt x="13" y="52"/>
                    </a:cubicBezTo>
                    <a:cubicBezTo>
                      <a:pt x="12" y="51"/>
                      <a:pt x="11" y="52"/>
                      <a:pt x="10" y="52"/>
                    </a:cubicBezTo>
                    <a:cubicBezTo>
                      <a:pt x="8" y="52"/>
                      <a:pt x="9" y="51"/>
                      <a:pt x="8" y="51"/>
                    </a:cubicBezTo>
                    <a:cubicBezTo>
                      <a:pt x="8" y="51"/>
                      <a:pt x="8" y="54"/>
                      <a:pt x="7" y="55"/>
                    </a:cubicBezTo>
                    <a:cubicBezTo>
                      <a:pt x="7" y="55"/>
                      <a:pt x="6" y="56"/>
                      <a:pt x="5" y="57"/>
                    </a:cubicBezTo>
                    <a:cubicBezTo>
                      <a:pt x="5" y="57"/>
                      <a:pt x="3" y="58"/>
                      <a:pt x="3" y="59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5" y="59"/>
                      <a:pt x="4" y="59"/>
                      <a:pt x="5" y="60"/>
                    </a:cubicBezTo>
                    <a:cubicBezTo>
                      <a:pt x="5" y="60"/>
                      <a:pt x="7" y="57"/>
                      <a:pt x="8" y="57"/>
                    </a:cubicBezTo>
                    <a:cubicBezTo>
                      <a:pt x="9" y="57"/>
                      <a:pt x="11" y="58"/>
                      <a:pt x="12" y="57"/>
                    </a:cubicBezTo>
                    <a:cubicBezTo>
                      <a:pt x="14" y="57"/>
                      <a:pt x="13" y="55"/>
                      <a:pt x="15" y="55"/>
                    </a:cubicBezTo>
                    <a:cubicBezTo>
                      <a:pt x="16" y="54"/>
                      <a:pt x="17" y="55"/>
                      <a:pt x="19" y="55"/>
                    </a:cubicBezTo>
                    <a:cubicBezTo>
                      <a:pt x="20" y="56"/>
                      <a:pt x="21" y="54"/>
                      <a:pt x="23" y="55"/>
                    </a:cubicBezTo>
                    <a:cubicBezTo>
                      <a:pt x="24" y="56"/>
                      <a:pt x="26" y="55"/>
                      <a:pt x="27" y="54"/>
                    </a:cubicBezTo>
                    <a:cubicBezTo>
                      <a:pt x="29" y="54"/>
                      <a:pt x="32" y="54"/>
                      <a:pt x="34" y="54"/>
                    </a:cubicBezTo>
                    <a:cubicBezTo>
                      <a:pt x="34" y="54"/>
                      <a:pt x="38" y="51"/>
                      <a:pt x="38" y="51"/>
                    </a:cubicBezTo>
                    <a:cubicBezTo>
                      <a:pt x="37" y="50"/>
                      <a:pt x="33" y="51"/>
                      <a:pt x="33" y="50"/>
                    </a:cubicBezTo>
                    <a:cubicBezTo>
                      <a:pt x="33" y="49"/>
                      <a:pt x="37" y="46"/>
                      <a:pt x="38" y="46"/>
                    </a:cubicBezTo>
                    <a:cubicBezTo>
                      <a:pt x="39" y="44"/>
                      <a:pt x="40" y="40"/>
                      <a:pt x="36" y="40"/>
                    </a:cubicBezTo>
                    <a:cubicBezTo>
                      <a:pt x="35" y="40"/>
                      <a:pt x="33" y="41"/>
                      <a:pt x="32" y="41"/>
                    </a:cubicBezTo>
                    <a:cubicBezTo>
                      <a:pt x="30" y="40"/>
                      <a:pt x="32" y="40"/>
                      <a:pt x="32" y="39"/>
                    </a:cubicBezTo>
                    <a:cubicBezTo>
                      <a:pt x="32" y="38"/>
                      <a:pt x="32" y="37"/>
                      <a:pt x="31" y="36"/>
                    </a:cubicBezTo>
                    <a:cubicBezTo>
                      <a:pt x="31" y="36"/>
                      <a:pt x="27" y="35"/>
                      <a:pt x="28" y="34"/>
                    </a:cubicBezTo>
                    <a:cubicBezTo>
                      <a:pt x="28" y="34"/>
                      <a:pt x="30" y="35"/>
                      <a:pt x="30" y="34"/>
                    </a:cubicBezTo>
                    <a:cubicBezTo>
                      <a:pt x="31" y="33"/>
                      <a:pt x="30" y="32"/>
                      <a:pt x="29" y="31"/>
                    </a:cubicBezTo>
                    <a:cubicBezTo>
                      <a:pt x="26" y="29"/>
                      <a:pt x="25" y="29"/>
                      <a:pt x="23" y="25"/>
                    </a:cubicBezTo>
                    <a:cubicBezTo>
                      <a:pt x="22" y="23"/>
                      <a:pt x="21" y="21"/>
                      <a:pt x="18" y="19"/>
                    </a:cubicBezTo>
                    <a:cubicBezTo>
                      <a:pt x="17" y="18"/>
                      <a:pt x="13" y="20"/>
                      <a:pt x="12" y="18"/>
                    </a:cubicBezTo>
                    <a:cubicBezTo>
                      <a:pt x="12" y="18"/>
                      <a:pt x="18" y="17"/>
                      <a:pt x="17" y="16"/>
                    </a:cubicBezTo>
                    <a:cubicBezTo>
                      <a:pt x="17" y="16"/>
                      <a:pt x="15" y="17"/>
                      <a:pt x="14" y="16"/>
                    </a:cubicBezTo>
                    <a:cubicBezTo>
                      <a:pt x="14" y="16"/>
                      <a:pt x="18" y="15"/>
                      <a:pt x="18" y="15"/>
                    </a:cubicBezTo>
                    <a:cubicBezTo>
                      <a:pt x="19" y="14"/>
                      <a:pt x="22" y="9"/>
                      <a:pt x="21" y="8"/>
                    </a:cubicBezTo>
                    <a:cubicBezTo>
                      <a:pt x="20" y="6"/>
                      <a:pt x="17" y="6"/>
                      <a:pt x="15" y="6"/>
                    </a:cubicBezTo>
                    <a:cubicBezTo>
                      <a:pt x="14" y="7"/>
                      <a:pt x="9" y="7"/>
                      <a:pt x="9" y="7"/>
                    </a:cubicBezTo>
                    <a:cubicBezTo>
                      <a:pt x="9" y="7"/>
                      <a:pt x="11" y="6"/>
                      <a:pt x="11" y="6"/>
                    </a:cubicBezTo>
                    <a:cubicBezTo>
                      <a:pt x="11" y="6"/>
                      <a:pt x="9" y="5"/>
                      <a:pt x="9" y="6"/>
                    </a:cubicBezTo>
                    <a:cubicBezTo>
                      <a:pt x="9" y="5"/>
                      <a:pt x="18" y="1"/>
                      <a:pt x="15" y="0"/>
                    </a:cubicBezTo>
                    <a:cubicBezTo>
                      <a:pt x="14" y="0"/>
                      <a:pt x="17" y="1"/>
                      <a:pt x="15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85" name="Freeform 493">
                <a:extLst>
                  <a:ext uri="{FF2B5EF4-FFF2-40B4-BE49-F238E27FC236}">
                    <a16:creationId xmlns:a16="http://schemas.microsoft.com/office/drawing/2014/main" id="{8C3E953B-BE40-8204-C035-E72799898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651" y="3448094"/>
                <a:ext cx="17561" cy="40396"/>
              </a:xfrm>
              <a:custGeom>
                <a:avLst/>
                <a:gdLst>
                  <a:gd name="T0" fmla="*/ 5 w 6"/>
                  <a:gd name="T1" fmla="*/ 1 h 11"/>
                  <a:gd name="T2" fmla="*/ 5 w 6"/>
                  <a:gd name="T3" fmla="*/ 7 h 11"/>
                  <a:gd name="T4" fmla="*/ 3 w 6"/>
                  <a:gd name="T5" fmla="*/ 10 h 11"/>
                  <a:gd name="T6" fmla="*/ 1 w 6"/>
                  <a:gd name="T7" fmla="*/ 4 h 11"/>
                  <a:gd name="T8" fmla="*/ 5 w 6"/>
                  <a:gd name="T9" fmla="*/ 1 h 11"/>
                  <a:gd name="T10" fmla="*/ 5 w 6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5" y="1"/>
                    </a:moveTo>
                    <a:cubicBezTo>
                      <a:pt x="5" y="3"/>
                      <a:pt x="6" y="5"/>
                      <a:pt x="5" y="7"/>
                    </a:cubicBezTo>
                    <a:cubicBezTo>
                      <a:pt x="4" y="8"/>
                      <a:pt x="5" y="11"/>
                      <a:pt x="3" y="10"/>
                    </a:cubicBezTo>
                    <a:cubicBezTo>
                      <a:pt x="1" y="8"/>
                      <a:pt x="0" y="6"/>
                      <a:pt x="1" y="4"/>
                    </a:cubicBezTo>
                    <a:cubicBezTo>
                      <a:pt x="1" y="3"/>
                      <a:pt x="5" y="0"/>
                      <a:pt x="5" y="1"/>
                    </a:cubicBezTo>
                    <a:cubicBezTo>
                      <a:pt x="5" y="2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86" name="Freeform 494">
                <a:extLst>
                  <a:ext uri="{FF2B5EF4-FFF2-40B4-BE49-F238E27FC236}">
                    <a16:creationId xmlns:a16="http://schemas.microsoft.com/office/drawing/2014/main" id="{A935A4C7-FE6E-157B-CCC9-51A24DFBC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453" y="3484704"/>
                <a:ext cx="26859" cy="55545"/>
              </a:xfrm>
              <a:custGeom>
                <a:avLst/>
                <a:gdLst>
                  <a:gd name="T0" fmla="*/ 7 w 9"/>
                  <a:gd name="T1" fmla="*/ 3 h 15"/>
                  <a:gd name="T2" fmla="*/ 5 w 9"/>
                  <a:gd name="T3" fmla="*/ 2 h 15"/>
                  <a:gd name="T4" fmla="*/ 0 w 9"/>
                  <a:gd name="T5" fmla="*/ 2 h 15"/>
                  <a:gd name="T6" fmla="*/ 1 w 9"/>
                  <a:gd name="T7" fmla="*/ 8 h 15"/>
                  <a:gd name="T8" fmla="*/ 2 w 9"/>
                  <a:gd name="T9" fmla="*/ 13 h 15"/>
                  <a:gd name="T10" fmla="*/ 4 w 9"/>
                  <a:gd name="T11" fmla="*/ 14 h 15"/>
                  <a:gd name="T12" fmla="*/ 8 w 9"/>
                  <a:gd name="T13" fmla="*/ 10 h 15"/>
                  <a:gd name="T14" fmla="*/ 7 w 9"/>
                  <a:gd name="T1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7" y="3"/>
                    </a:moveTo>
                    <a:cubicBezTo>
                      <a:pt x="6" y="3"/>
                      <a:pt x="7" y="0"/>
                      <a:pt x="5" y="2"/>
                    </a:cubicBezTo>
                    <a:cubicBezTo>
                      <a:pt x="2" y="4"/>
                      <a:pt x="3" y="4"/>
                      <a:pt x="0" y="2"/>
                    </a:cubicBezTo>
                    <a:cubicBezTo>
                      <a:pt x="0" y="2"/>
                      <a:pt x="1" y="8"/>
                      <a:pt x="1" y="8"/>
                    </a:cubicBezTo>
                    <a:cubicBezTo>
                      <a:pt x="2" y="10"/>
                      <a:pt x="2" y="11"/>
                      <a:pt x="2" y="13"/>
                    </a:cubicBezTo>
                    <a:cubicBezTo>
                      <a:pt x="2" y="14"/>
                      <a:pt x="2" y="15"/>
                      <a:pt x="4" y="14"/>
                    </a:cubicBezTo>
                    <a:cubicBezTo>
                      <a:pt x="6" y="13"/>
                      <a:pt x="8" y="13"/>
                      <a:pt x="8" y="10"/>
                    </a:cubicBezTo>
                    <a:cubicBezTo>
                      <a:pt x="8" y="9"/>
                      <a:pt x="9" y="3"/>
                      <a:pt x="7" y="3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87" name="Freeform 495">
                <a:extLst>
                  <a:ext uri="{FF2B5EF4-FFF2-40B4-BE49-F238E27FC236}">
                    <a16:creationId xmlns:a16="http://schemas.microsoft.com/office/drawing/2014/main" id="{C662D70F-228C-5638-C459-0AC6438CD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467" y="3551611"/>
                <a:ext cx="48551" cy="36609"/>
              </a:xfrm>
              <a:custGeom>
                <a:avLst/>
                <a:gdLst>
                  <a:gd name="T0" fmla="*/ 5 w 16"/>
                  <a:gd name="T1" fmla="*/ 1 h 10"/>
                  <a:gd name="T2" fmla="*/ 0 w 16"/>
                  <a:gd name="T3" fmla="*/ 2 h 10"/>
                  <a:gd name="T4" fmla="*/ 3 w 16"/>
                  <a:gd name="T5" fmla="*/ 5 h 10"/>
                  <a:gd name="T6" fmla="*/ 8 w 16"/>
                  <a:gd name="T7" fmla="*/ 7 h 10"/>
                  <a:gd name="T8" fmla="*/ 14 w 16"/>
                  <a:gd name="T9" fmla="*/ 8 h 10"/>
                  <a:gd name="T10" fmla="*/ 13 w 16"/>
                  <a:gd name="T11" fmla="*/ 4 h 10"/>
                  <a:gd name="T12" fmla="*/ 15 w 16"/>
                  <a:gd name="T13" fmla="*/ 1 h 10"/>
                  <a:gd name="T14" fmla="*/ 11 w 16"/>
                  <a:gd name="T15" fmla="*/ 1 h 10"/>
                  <a:gd name="T16" fmla="*/ 5 w 16"/>
                  <a:gd name="T1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0">
                    <a:moveTo>
                      <a:pt x="5" y="1"/>
                    </a:moveTo>
                    <a:cubicBezTo>
                      <a:pt x="4" y="1"/>
                      <a:pt x="1" y="1"/>
                      <a:pt x="0" y="2"/>
                    </a:cubicBezTo>
                    <a:cubicBezTo>
                      <a:pt x="0" y="3"/>
                      <a:pt x="2" y="4"/>
                      <a:pt x="3" y="5"/>
                    </a:cubicBezTo>
                    <a:cubicBezTo>
                      <a:pt x="5" y="5"/>
                      <a:pt x="7" y="6"/>
                      <a:pt x="8" y="7"/>
                    </a:cubicBezTo>
                    <a:cubicBezTo>
                      <a:pt x="10" y="8"/>
                      <a:pt x="12" y="10"/>
                      <a:pt x="14" y="8"/>
                    </a:cubicBezTo>
                    <a:cubicBezTo>
                      <a:pt x="16" y="7"/>
                      <a:pt x="12" y="6"/>
                      <a:pt x="13" y="4"/>
                    </a:cubicBezTo>
                    <a:cubicBezTo>
                      <a:pt x="13" y="4"/>
                      <a:pt x="16" y="2"/>
                      <a:pt x="15" y="1"/>
                    </a:cubicBezTo>
                    <a:cubicBezTo>
                      <a:pt x="15" y="0"/>
                      <a:pt x="11" y="1"/>
                      <a:pt x="11" y="1"/>
                    </a:cubicBezTo>
                    <a:cubicBezTo>
                      <a:pt x="9" y="2"/>
                      <a:pt x="7" y="1"/>
                      <a:pt x="5" y="1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90" name="Freeform 498">
                <a:extLst>
                  <a:ext uri="{FF2B5EF4-FFF2-40B4-BE49-F238E27FC236}">
                    <a16:creationId xmlns:a16="http://schemas.microsoft.com/office/drawing/2014/main" id="{1581684A-6C8D-A464-501B-DFB6DDA17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824" y="3061802"/>
                <a:ext cx="21693" cy="26510"/>
              </a:xfrm>
              <a:custGeom>
                <a:avLst/>
                <a:gdLst>
                  <a:gd name="T0" fmla="*/ 1 w 7"/>
                  <a:gd name="T1" fmla="*/ 4 h 7"/>
                  <a:gd name="T2" fmla="*/ 1 w 7"/>
                  <a:gd name="T3" fmla="*/ 1 h 7"/>
                  <a:gd name="T4" fmla="*/ 7 w 7"/>
                  <a:gd name="T5" fmla="*/ 1 h 7"/>
                  <a:gd name="T6" fmla="*/ 1 w 7"/>
                  <a:gd name="T7" fmla="*/ 4 h 7"/>
                  <a:gd name="T8" fmla="*/ 1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4"/>
                    </a:moveTo>
                    <a:cubicBezTo>
                      <a:pt x="1" y="3"/>
                      <a:pt x="0" y="1"/>
                      <a:pt x="1" y="1"/>
                    </a:cubicBezTo>
                    <a:cubicBezTo>
                      <a:pt x="2" y="1"/>
                      <a:pt x="7" y="0"/>
                      <a:pt x="7" y="1"/>
                    </a:cubicBezTo>
                    <a:cubicBezTo>
                      <a:pt x="7" y="2"/>
                      <a:pt x="2" y="6"/>
                      <a:pt x="1" y="4"/>
                    </a:cubicBezTo>
                    <a:cubicBezTo>
                      <a:pt x="1" y="1"/>
                      <a:pt x="2" y="7"/>
                      <a:pt x="1" y="4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91" name="Freeform 499">
                <a:extLst>
                  <a:ext uri="{FF2B5EF4-FFF2-40B4-BE49-F238E27FC236}">
                    <a16:creationId xmlns:a16="http://schemas.microsoft.com/office/drawing/2014/main" id="{62B8867F-3539-ACA8-7C5A-98F0C28D7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923" y="3051703"/>
                <a:ext cx="15495" cy="10099"/>
              </a:xfrm>
              <a:custGeom>
                <a:avLst/>
                <a:gdLst>
                  <a:gd name="T0" fmla="*/ 3 w 5"/>
                  <a:gd name="T1" fmla="*/ 2 h 3"/>
                  <a:gd name="T2" fmla="*/ 0 w 5"/>
                  <a:gd name="T3" fmla="*/ 1 h 3"/>
                  <a:gd name="T4" fmla="*/ 4 w 5"/>
                  <a:gd name="T5" fmla="*/ 1 h 3"/>
                  <a:gd name="T6" fmla="*/ 3 w 5"/>
                  <a:gd name="T7" fmla="*/ 2 h 3"/>
                  <a:gd name="T8" fmla="*/ 3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4" y="0"/>
                      <a:pt x="4" y="1"/>
                    </a:cubicBezTo>
                    <a:cubicBezTo>
                      <a:pt x="5" y="2"/>
                      <a:pt x="4" y="3"/>
                      <a:pt x="3" y="2"/>
                    </a:cubicBezTo>
                    <a:cubicBezTo>
                      <a:pt x="1" y="2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92" name="Freeform 500">
                <a:extLst>
                  <a:ext uri="{FF2B5EF4-FFF2-40B4-BE49-F238E27FC236}">
                    <a16:creationId xmlns:a16="http://schemas.microsoft.com/office/drawing/2014/main" id="{27E9E42E-95AC-4EBC-AF2F-3EBBA179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909" y="3076950"/>
                <a:ext cx="17561" cy="36609"/>
              </a:xfrm>
              <a:custGeom>
                <a:avLst/>
                <a:gdLst>
                  <a:gd name="T0" fmla="*/ 6 w 6"/>
                  <a:gd name="T1" fmla="*/ 2 h 10"/>
                  <a:gd name="T2" fmla="*/ 3 w 6"/>
                  <a:gd name="T3" fmla="*/ 9 h 10"/>
                  <a:gd name="T4" fmla="*/ 6 w 6"/>
                  <a:gd name="T5" fmla="*/ 2 h 10"/>
                  <a:gd name="T6" fmla="*/ 6 w 6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2"/>
                    </a:moveTo>
                    <a:cubicBezTo>
                      <a:pt x="6" y="0"/>
                      <a:pt x="0" y="10"/>
                      <a:pt x="3" y="9"/>
                    </a:cubicBezTo>
                    <a:cubicBezTo>
                      <a:pt x="4" y="9"/>
                      <a:pt x="6" y="3"/>
                      <a:pt x="6" y="2"/>
                    </a:cubicBezTo>
                    <a:cubicBezTo>
                      <a:pt x="6" y="1"/>
                      <a:pt x="6" y="3"/>
                      <a:pt x="6" y="2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93" name="Freeform 501">
                <a:extLst>
                  <a:ext uri="{FF2B5EF4-FFF2-40B4-BE49-F238E27FC236}">
                    <a16:creationId xmlns:a16="http://schemas.microsoft.com/office/drawing/2014/main" id="{6001A2A4-4182-C393-7319-D5FC23332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769" y="3013831"/>
                <a:ext cx="12396" cy="15149"/>
              </a:xfrm>
              <a:custGeom>
                <a:avLst/>
                <a:gdLst>
                  <a:gd name="T0" fmla="*/ 3 w 4"/>
                  <a:gd name="T1" fmla="*/ 3 h 4"/>
                  <a:gd name="T2" fmla="*/ 1 w 4"/>
                  <a:gd name="T3" fmla="*/ 1 h 4"/>
                  <a:gd name="T4" fmla="*/ 3 w 4"/>
                  <a:gd name="T5" fmla="*/ 0 h 4"/>
                  <a:gd name="T6" fmla="*/ 3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3"/>
                      <a:pt x="0" y="2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2"/>
                      <a:pt x="3" y="3"/>
                    </a:cubicBezTo>
                    <a:cubicBezTo>
                      <a:pt x="2" y="4"/>
                      <a:pt x="4" y="2"/>
                      <a:pt x="3" y="3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94" name="Freeform 502">
                <a:extLst>
                  <a:ext uri="{FF2B5EF4-FFF2-40B4-BE49-F238E27FC236}">
                    <a16:creationId xmlns:a16="http://schemas.microsoft.com/office/drawing/2014/main" id="{2C75469A-6622-C311-3BDE-A4CBB18E4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905" y="3128708"/>
                <a:ext cx="17561" cy="34085"/>
              </a:xfrm>
              <a:custGeom>
                <a:avLst/>
                <a:gdLst>
                  <a:gd name="T0" fmla="*/ 6 w 6"/>
                  <a:gd name="T1" fmla="*/ 2 h 9"/>
                  <a:gd name="T2" fmla="*/ 6 w 6"/>
                  <a:gd name="T3" fmla="*/ 4 h 9"/>
                  <a:gd name="T4" fmla="*/ 5 w 6"/>
                  <a:gd name="T5" fmla="*/ 9 h 9"/>
                  <a:gd name="T6" fmla="*/ 0 w 6"/>
                  <a:gd name="T7" fmla="*/ 3 h 9"/>
                  <a:gd name="T8" fmla="*/ 3 w 6"/>
                  <a:gd name="T9" fmla="*/ 3 h 9"/>
                  <a:gd name="T10" fmla="*/ 6 w 6"/>
                  <a:gd name="T11" fmla="*/ 2 h 9"/>
                  <a:gd name="T12" fmla="*/ 6 w 6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2"/>
                    </a:moveTo>
                    <a:cubicBezTo>
                      <a:pt x="6" y="1"/>
                      <a:pt x="6" y="4"/>
                      <a:pt x="6" y="4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5" y="9"/>
                      <a:pt x="0" y="5"/>
                      <a:pt x="0" y="3"/>
                    </a:cubicBezTo>
                    <a:cubicBezTo>
                      <a:pt x="0" y="3"/>
                      <a:pt x="2" y="2"/>
                      <a:pt x="3" y="3"/>
                    </a:cubicBezTo>
                    <a:cubicBezTo>
                      <a:pt x="4" y="4"/>
                      <a:pt x="5" y="4"/>
                      <a:pt x="6" y="2"/>
                    </a:cubicBezTo>
                    <a:cubicBezTo>
                      <a:pt x="6" y="0"/>
                      <a:pt x="6" y="3"/>
                      <a:pt x="6" y="2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95" name="Freeform 503">
                <a:extLst>
                  <a:ext uri="{FF2B5EF4-FFF2-40B4-BE49-F238E27FC236}">
                    <a16:creationId xmlns:a16="http://schemas.microsoft.com/office/drawing/2014/main" id="{395B2A08-8A5C-2F95-4F59-76925D94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214" y="3136283"/>
                <a:ext cx="24792" cy="30297"/>
              </a:xfrm>
              <a:custGeom>
                <a:avLst/>
                <a:gdLst>
                  <a:gd name="T0" fmla="*/ 6 w 8"/>
                  <a:gd name="T1" fmla="*/ 7 h 8"/>
                  <a:gd name="T2" fmla="*/ 1 w 8"/>
                  <a:gd name="T3" fmla="*/ 4 h 8"/>
                  <a:gd name="T4" fmla="*/ 6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0" y="5"/>
                      <a:pt x="1" y="4"/>
                    </a:cubicBezTo>
                    <a:cubicBezTo>
                      <a:pt x="3" y="0"/>
                      <a:pt x="8" y="5"/>
                      <a:pt x="6" y="7"/>
                    </a:cubicBezTo>
                    <a:cubicBezTo>
                      <a:pt x="5" y="8"/>
                      <a:pt x="7" y="6"/>
                      <a:pt x="6" y="7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96" name="Freeform 504">
                <a:extLst>
                  <a:ext uri="{FF2B5EF4-FFF2-40B4-BE49-F238E27FC236}">
                    <a16:creationId xmlns:a16="http://schemas.microsoft.com/office/drawing/2014/main" id="{5E9809C5-1B2B-6F4B-1D2E-143194F26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747" y="3518789"/>
                <a:ext cx="14462" cy="13887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3 h 4"/>
                  <a:gd name="T4" fmla="*/ 0 w 5"/>
                  <a:gd name="T5" fmla="*/ 2 h 4"/>
                  <a:gd name="T6" fmla="*/ 4 w 5"/>
                  <a:gd name="T7" fmla="*/ 0 h 4"/>
                  <a:gd name="T8" fmla="*/ 4 w 5"/>
                  <a:gd name="T9" fmla="*/ 2 h 4"/>
                  <a:gd name="T10" fmla="*/ 4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5" y="1"/>
                      <a:pt x="4" y="4"/>
                      <a:pt x="3" y="3"/>
                    </a:cubicBezTo>
                    <a:cubicBezTo>
                      <a:pt x="3" y="3"/>
                      <a:pt x="0" y="2"/>
                      <a:pt x="0" y="2"/>
                    </a:cubicBezTo>
                    <a:cubicBezTo>
                      <a:pt x="0" y="2"/>
                      <a:pt x="3" y="0"/>
                      <a:pt x="4" y="0"/>
                    </a:cubicBezTo>
                    <a:cubicBezTo>
                      <a:pt x="4" y="0"/>
                      <a:pt x="3" y="2"/>
                      <a:pt x="4" y="2"/>
                    </a:cubicBezTo>
                    <a:cubicBezTo>
                      <a:pt x="5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97" name="Freeform 505">
                <a:extLst>
                  <a:ext uri="{FF2B5EF4-FFF2-40B4-BE49-F238E27FC236}">
                    <a16:creationId xmlns:a16="http://schemas.microsoft.com/office/drawing/2014/main" id="{BC23A80F-D7D6-1F8B-7B06-A94E9097A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992" y="3065589"/>
                <a:ext cx="18593" cy="22722"/>
              </a:xfrm>
              <a:custGeom>
                <a:avLst/>
                <a:gdLst>
                  <a:gd name="T0" fmla="*/ 5 w 6"/>
                  <a:gd name="T1" fmla="*/ 1 h 6"/>
                  <a:gd name="T2" fmla="*/ 4 w 6"/>
                  <a:gd name="T3" fmla="*/ 5 h 6"/>
                  <a:gd name="T4" fmla="*/ 1 w 6"/>
                  <a:gd name="T5" fmla="*/ 5 h 6"/>
                  <a:gd name="T6" fmla="*/ 5 w 6"/>
                  <a:gd name="T7" fmla="*/ 1 h 6"/>
                  <a:gd name="T8" fmla="*/ 5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6" y="2"/>
                      <a:pt x="4" y="3"/>
                      <a:pt x="4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0" y="4"/>
                      <a:pt x="5" y="0"/>
                      <a:pt x="5" y="1"/>
                    </a:cubicBezTo>
                    <a:cubicBezTo>
                      <a:pt x="6" y="2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CCCCC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98" name="Freeform 506">
                <a:extLst>
                  <a:ext uri="{FF2B5EF4-FFF2-40B4-BE49-F238E27FC236}">
                    <a16:creationId xmlns:a16="http://schemas.microsoft.com/office/drawing/2014/main" id="{E64D6246-F187-032B-EDD2-F6BCC7D9F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291" y="3092099"/>
                <a:ext cx="9297" cy="11361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3"/>
                      <a:pt x="2" y="3"/>
                    </a:cubicBezTo>
                    <a:cubicBezTo>
                      <a:pt x="3" y="3"/>
                      <a:pt x="3" y="0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CCCCC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99" name="Freeform 507">
                <a:extLst>
                  <a:ext uri="{FF2B5EF4-FFF2-40B4-BE49-F238E27FC236}">
                    <a16:creationId xmlns:a16="http://schemas.microsoft.com/office/drawing/2014/main" id="{6999B2C3-3D96-2C79-A589-BC90A61CE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588" y="3103461"/>
                <a:ext cx="5165" cy="3787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00" name="Freeform 508">
                <a:extLst>
                  <a:ext uri="{FF2B5EF4-FFF2-40B4-BE49-F238E27FC236}">
                    <a16:creationId xmlns:a16="http://schemas.microsoft.com/office/drawing/2014/main" id="{6BE253B6-0A6C-86AD-E6BE-8D182A1EB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588" y="3113560"/>
                <a:ext cx="3099" cy="75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01" name="Freeform 509">
                <a:extLst>
                  <a:ext uri="{FF2B5EF4-FFF2-40B4-BE49-F238E27FC236}">
                    <a16:creationId xmlns:a16="http://schemas.microsoft.com/office/drawing/2014/main" id="{864D2BFF-FB21-CBCF-F6CF-F97FF540E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588" y="3121134"/>
                <a:ext cx="5165" cy="3787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02" name="Freeform 510">
                <a:extLst>
                  <a:ext uri="{FF2B5EF4-FFF2-40B4-BE49-F238E27FC236}">
                    <a16:creationId xmlns:a16="http://schemas.microsoft.com/office/drawing/2014/main" id="{37A398DA-4911-EC6E-D41E-6D446F328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347" y="3176679"/>
                <a:ext cx="3099" cy="75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03" name="Freeform 511">
                <a:extLst>
                  <a:ext uri="{FF2B5EF4-FFF2-40B4-BE49-F238E27FC236}">
                    <a16:creationId xmlns:a16="http://schemas.microsoft.com/office/drawing/2014/main" id="{1FD6D168-F347-627F-A4B8-F1FE0A10D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800" y="3010044"/>
                <a:ext cx="6198" cy="15149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1"/>
                      <a:pt x="2" y="1"/>
                    </a:cubicBezTo>
                    <a:cubicBezTo>
                      <a:pt x="2" y="0"/>
                      <a:pt x="2" y="4"/>
                      <a:pt x="1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05" name="Rectangle 613">
                <a:extLst>
                  <a:ext uri="{FF2B5EF4-FFF2-40B4-BE49-F238E27FC236}">
                    <a16:creationId xmlns:a16="http://schemas.microsoft.com/office/drawing/2014/main" id="{2A8717E0-C827-C838-70C0-CAE698000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5316" y="2776501"/>
                <a:ext cx="1033" cy="1263"/>
              </a:xfrm>
              <a:prstGeom prst="rect">
                <a:avLst/>
              </a:prstGeom>
              <a:solidFill>
                <a:schemeClr val="accent2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08" name="Freeform 645">
                <a:extLst>
                  <a:ext uri="{FF2B5EF4-FFF2-40B4-BE49-F238E27FC236}">
                    <a16:creationId xmlns:a16="http://schemas.microsoft.com/office/drawing/2014/main" id="{E656019A-FBBE-D94A-A67F-6CE5A6CE7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467" y="3258735"/>
                <a:ext cx="94005" cy="63120"/>
              </a:xfrm>
              <a:custGeom>
                <a:avLst/>
                <a:gdLst>
                  <a:gd name="T0" fmla="*/ 10 w 31"/>
                  <a:gd name="T1" fmla="*/ 17 h 17"/>
                  <a:gd name="T2" fmla="*/ 13 w 31"/>
                  <a:gd name="T3" fmla="*/ 14 h 17"/>
                  <a:gd name="T4" fmla="*/ 18 w 31"/>
                  <a:gd name="T5" fmla="*/ 16 h 17"/>
                  <a:gd name="T6" fmla="*/ 21 w 31"/>
                  <a:gd name="T7" fmla="*/ 16 h 17"/>
                  <a:gd name="T8" fmla="*/ 23 w 31"/>
                  <a:gd name="T9" fmla="*/ 15 h 17"/>
                  <a:gd name="T10" fmla="*/ 29 w 31"/>
                  <a:gd name="T11" fmla="*/ 11 h 17"/>
                  <a:gd name="T12" fmla="*/ 27 w 31"/>
                  <a:gd name="T13" fmla="*/ 7 h 17"/>
                  <a:gd name="T14" fmla="*/ 21 w 31"/>
                  <a:gd name="T15" fmla="*/ 5 h 17"/>
                  <a:gd name="T16" fmla="*/ 17 w 31"/>
                  <a:gd name="T17" fmla="*/ 3 h 17"/>
                  <a:gd name="T18" fmla="*/ 13 w 31"/>
                  <a:gd name="T19" fmla="*/ 0 h 17"/>
                  <a:gd name="T20" fmla="*/ 11 w 31"/>
                  <a:gd name="T21" fmla="*/ 2 h 17"/>
                  <a:gd name="T22" fmla="*/ 8 w 31"/>
                  <a:gd name="T23" fmla="*/ 2 h 17"/>
                  <a:gd name="T24" fmla="*/ 0 w 31"/>
                  <a:gd name="T25" fmla="*/ 6 h 17"/>
                  <a:gd name="T26" fmla="*/ 2 w 31"/>
                  <a:gd name="T27" fmla="*/ 10 h 17"/>
                  <a:gd name="T28" fmla="*/ 4 w 31"/>
                  <a:gd name="T29" fmla="*/ 13 h 17"/>
                  <a:gd name="T30" fmla="*/ 10 w 31"/>
                  <a:gd name="T3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7">
                    <a:moveTo>
                      <a:pt x="10" y="17"/>
                    </a:moveTo>
                    <a:cubicBezTo>
                      <a:pt x="12" y="17"/>
                      <a:pt x="11" y="14"/>
                      <a:pt x="13" y="14"/>
                    </a:cubicBezTo>
                    <a:cubicBezTo>
                      <a:pt x="15" y="14"/>
                      <a:pt x="16" y="16"/>
                      <a:pt x="18" y="16"/>
                    </a:cubicBezTo>
                    <a:cubicBezTo>
                      <a:pt x="19" y="16"/>
                      <a:pt x="20" y="16"/>
                      <a:pt x="21" y="16"/>
                    </a:cubicBezTo>
                    <a:cubicBezTo>
                      <a:pt x="22" y="16"/>
                      <a:pt x="23" y="15"/>
                      <a:pt x="23" y="15"/>
                    </a:cubicBezTo>
                    <a:cubicBezTo>
                      <a:pt x="26" y="14"/>
                      <a:pt x="27" y="13"/>
                      <a:pt x="29" y="11"/>
                    </a:cubicBezTo>
                    <a:cubicBezTo>
                      <a:pt x="31" y="9"/>
                      <a:pt x="29" y="8"/>
                      <a:pt x="27" y="7"/>
                    </a:cubicBezTo>
                    <a:cubicBezTo>
                      <a:pt x="25" y="6"/>
                      <a:pt x="22" y="3"/>
                      <a:pt x="21" y="5"/>
                    </a:cubicBezTo>
                    <a:cubicBezTo>
                      <a:pt x="19" y="8"/>
                      <a:pt x="18" y="4"/>
                      <a:pt x="17" y="3"/>
                    </a:cubicBezTo>
                    <a:cubicBezTo>
                      <a:pt x="16" y="2"/>
                      <a:pt x="13" y="3"/>
                      <a:pt x="13" y="0"/>
                    </a:cubicBezTo>
                    <a:cubicBezTo>
                      <a:pt x="13" y="1"/>
                      <a:pt x="12" y="3"/>
                      <a:pt x="11" y="2"/>
                    </a:cubicBezTo>
                    <a:cubicBezTo>
                      <a:pt x="9" y="0"/>
                      <a:pt x="9" y="0"/>
                      <a:pt x="8" y="2"/>
                    </a:cubicBezTo>
                    <a:cubicBezTo>
                      <a:pt x="7" y="3"/>
                      <a:pt x="0" y="5"/>
                      <a:pt x="0" y="6"/>
                    </a:cubicBezTo>
                    <a:cubicBezTo>
                      <a:pt x="0" y="6"/>
                      <a:pt x="1" y="9"/>
                      <a:pt x="2" y="10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6" y="14"/>
                      <a:pt x="8" y="17"/>
                      <a:pt x="10" y="17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09" name="Freeform 646">
                <a:extLst>
                  <a:ext uri="{FF2B5EF4-FFF2-40B4-BE49-F238E27FC236}">
                    <a16:creationId xmlns:a16="http://schemas.microsoft.com/office/drawing/2014/main" id="{5F051051-4E6B-AB9B-B41E-EF67A1B07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114" y="3310493"/>
                <a:ext cx="112597" cy="59332"/>
              </a:xfrm>
              <a:custGeom>
                <a:avLst/>
                <a:gdLst>
                  <a:gd name="T0" fmla="*/ 32 w 37"/>
                  <a:gd name="T1" fmla="*/ 2 h 16"/>
                  <a:gd name="T2" fmla="*/ 27 w 37"/>
                  <a:gd name="T3" fmla="*/ 0 h 16"/>
                  <a:gd name="T4" fmla="*/ 24 w 37"/>
                  <a:gd name="T5" fmla="*/ 3 h 16"/>
                  <a:gd name="T6" fmla="*/ 20 w 37"/>
                  <a:gd name="T7" fmla="*/ 3 h 16"/>
                  <a:gd name="T8" fmla="*/ 17 w 37"/>
                  <a:gd name="T9" fmla="*/ 7 h 16"/>
                  <a:gd name="T10" fmla="*/ 16 w 37"/>
                  <a:gd name="T11" fmla="*/ 9 h 16"/>
                  <a:gd name="T12" fmla="*/ 13 w 37"/>
                  <a:gd name="T13" fmla="*/ 9 h 16"/>
                  <a:gd name="T14" fmla="*/ 9 w 37"/>
                  <a:gd name="T15" fmla="*/ 10 h 16"/>
                  <a:gd name="T16" fmla="*/ 5 w 37"/>
                  <a:gd name="T17" fmla="*/ 11 h 16"/>
                  <a:gd name="T18" fmla="*/ 0 w 37"/>
                  <a:gd name="T19" fmla="*/ 9 h 16"/>
                  <a:gd name="T20" fmla="*/ 4 w 37"/>
                  <a:gd name="T21" fmla="*/ 13 h 16"/>
                  <a:gd name="T22" fmla="*/ 6 w 37"/>
                  <a:gd name="T23" fmla="*/ 13 h 16"/>
                  <a:gd name="T24" fmla="*/ 8 w 37"/>
                  <a:gd name="T25" fmla="*/ 14 h 16"/>
                  <a:gd name="T26" fmla="*/ 12 w 37"/>
                  <a:gd name="T27" fmla="*/ 13 h 16"/>
                  <a:gd name="T28" fmla="*/ 15 w 37"/>
                  <a:gd name="T29" fmla="*/ 15 h 16"/>
                  <a:gd name="T30" fmla="*/ 22 w 37"/>
                  <a:gd name="T31" fmla="*/ 16 h 16"/>
                  <a:gd name="T32" fmla="*/ 29 w 37"/>
                  <a:gd name="T33" fmla="*/ 14 h 16"/>
                  <a:gd name="T34" fmla="*/ 33 w 37"/>
                  <a:gd name="T35" fmla="*/ 12 h 16"/>
                  <a:gd name="T36" fmla="*/ 34 w 37"/>
                  <a:gd name="T37" fmla="*/ 9 h 16"/>
                  <a:gd name="T38" fmla="*/ 36 w 37"/>
                  <a:gd name="T39" fmla="*/ 8 h 16"/>
                  <a:gd name="T40" fmla="*/ 36 w 37"/>
                  <a:gd name="T41" fmla="*/ 2 h 16"/>
                  <a:gd name="T42" fmla="*/ 32 w 37"/>
                  <a:gd name="T4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16">
                    <a:moveTo>
                      <a:pt x="32" y="2"/>
                    </a:moveTo>
                    <a:cubicBezTo>
                      <a:pt x="30" y="2"/>
                      <a:pt x="28" y="0"/>
                      <a:pt x="27" y="0"/>
                    </a:cubicBezTo>
                    <a:cubicBezTo>
                      <a:pt x="25" y="0"/>
                      <a:pt x="26" y="3"/>
                      <a:pt x="24" y="3"/>
                    </a:cubicBezTo>
                    <a:cubicBezTo>
                      <a:pt x="22" y="3"/>
                      <a:pt x="22" y="2"/>
                      <a:pt x="20" y="3"/>
                    </a:cubicBezTo>
                    <a:cubicBezTo>
                      <a:pt x="20" y="3"/>
                      <a:pt x="16" y="6"/>
                      <a:pt x="17" y="7"/>
                    </a:cubicBezTo>
                    <a:cubicBezTo>
                      <a:pt x="17" y="8"/>
                      <a:pt x="19" y="10"/>
                      <a:pt x="16" y="9"/>
                    </a:cubicBezTo>
                    <a:cubicBezTo>
                      <a:pt x="15" y="9"/>
                      <a:pt x="14" y="8"/>
                      <a:pt x="13" y="9"/>
                    </a:cubicBezTo>
                    <a:cubicBezTo>
                      <a:pt x="12" y="9"/>
                      <a:pt x="10" y="10"/>
                      <a:pt x="9" y="10"/>
                    </a:cubicBezTo>
                    <a:cubicBezTo>
                      <a:pt x="7" y="10"/>
                      <a:pt x="6" y="8"/>
                      <a:pt x="5" y="11"/>
                    </a:cubicBezTo>
                    <a:cubicBezTo>
                      <a:pt x="5" y="11"/>
                      <a:pt x="1" y="9"/>
                      <a:pt x="0" y="9"/>
                    </a:cubicBezTo>
                    <a:cubicBezTo>
                      <a:pt x="0" y="11"/>
                      <a:pt x="1" y="12"/>
                      <a:pt x="4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7" y="13"/>
                      <a:pt x="7" y="15"/>
                      <a:pt x="8" y="14"/>
                    </a:cubicBezTo>
                    <a:cubicBezTo>
                      <a:pt x="10" y="13"/>
                      <a:pt x="10" y="13"/>
                      <a:pt x="12" y="13"/>
                    </a:cubicBezTo>
                    <a:cubicBezTo>
                      <a:pt x="14" y="13"/>
                      <a:pt x="13" y="14"/>
                      <a:pt x="15" y="15"/>
                    </a:cubicBezTo>
                    <a:cubicBezTo>
                      <a:pt x="17" y="16"/>
                      <a:pt x="20" y="16"/>
                      <a:pt x="22" y="16"/>
                    </a:cubicBezTo>
                    <a:cubicBezTo>
                      <a:pt x="25" y="16"/>
                      <a:pt x="26" y="14"/>
                      <a:pt x="29" y="14"/>
                    </a:cubicBezTo>
                    <a:cubicBezTo>
                      <a:pt x="31" y="14"/>
                      <a:pt x="33" y="13"/>
                      <a:pt x="33" y="12"/>
                    </a:cubicBezTo>
                    <a:cubicBezTo>
                      <a:pt x="34" y="11"/>
                      <a:pt x="34" y="10"/>
                      <a:pt x="34" y="9"/>
                    </a:cubicBezTo>
                    <a:cubicBezTo>
                      <a:pt x="34" y="7"/>
                      <a:pt x="35" y="9"/>
                      <a:pt x="36" y="8"/>
                    </a:cubicBezTo>
                    <a:cubicBezTo>
                      <a:pt x="37" y="6"/>
                      <a:pt x="36" y="3"/>
                      <a:pt x="36" y="2"/>
                    </a:cubicBezTo>
                    <a:cubicBezTo>
                      <a:pt x="34" y="2"/>
                      <a:pt x="33" y="2"/>
                      <a:pt x="32" y="2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10" name="Freeform 647">
                <a:extLst>
                  <a:ext uri="{FF2B5EF4-FFF2-40B4-BE49-F238E27FC236}">
                    <a16:creationId xmlns:a16="http://schemas.microsoft.com/office/drawing/2014/main" id="{F42D9D0F-8BF5-0517-AA81-F5413F143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859" y="3354677"/>
                <a:ext cx="172512" cy="204507"/>
              </a:xfrm>
              <a:custGeom>
                <a:avLst/>
                <a:gdLst>
                  <a:gd name="T0" fmla="*/ 37 w 57"/>
                  <a:gd name="T1" fmla="*/ 10 h 55"/>
                  <a:gd name="T2" fmla="*/ 41 w 57"/>
                  <a:gd name="T3" fmla="*/ 9 h 55"/>
                  <a:gd name="T4" fmla="*/ 43 w 57"/>
                  <a:gd name="T5" fmla="*/ 6 h 55"/>
                  <a:gd name="T6" fmla="*/ 45 w 57"/>
                  <a:gd name="T7" fmla="*/ 4 h 55"/>
                  <a:gd name="T8" fmla="*/ 45 w 57"/>
                  <a:gd name="T9" fmla="*/ 1 h 55"/>
                  <a:gd name="T10" fmla="*/ 41 w 57"/>
                  <a:gd name="T11" fmla="*/ 2 h 55"/>
                  <a:gd name="T12" fmla="*/ 36 w 57"/>
                  <a:gd name="T13" fmla="*/ 4 h 55"/>
                  <a:gd name="T14" fmla="*/ 27 w 57"/>
                  <a:gd name="T15" fmla="*/ 1 h 55"/>
                  <a:gd name="T16" fmla="*/ 22 w 57"/>
                  <a:gd name="T17" fmla="*/ 1 h 55"/>
                  <a:gd name="T18" fmla="*/ 19 w 57"/>
                  <a:gd name="T19" fmla="*/ 1 h 55"/>
                  <a:gd name="T20" fmla="*/ 18 w 57"/>
                  <a:gd name="T21" fmla="*/ 3 h 55"/>
                  <a:gd name="T22" fmla="*/ 17 w 57"/>
                  <a:gd name="T23" fmla="*/ 4 h 55"/>
                  <a:gd name="T24" fmla="*/ 15 w 57"/>
                  <a:gd name="T25" fmla="*/ 5 h 55"/>
                  <a:gd name="T26" fmla="*/ 13 w 57"/>
                  <a:gd name="T27" fmla="*/ 5 h 55"/>
                  <a:gd name="T28" fmla="*/ 12 w 57"/>
                  <a:gd name="T29" fmla="*/ 4 h 55"/>
                  <a:gd name="T30" fmla="*/ 11 w 57"/>
                  <a:gd name="T31" fmla="*/ 8 h 55"/>
                  <a:gd name="T32" fmla="*/ 9 w 57"/>
                  <a:gd name="T33" fmla="*/ 5 h 55"/>
                  <a:gd name="T34" fmla="*/ 5 w 57"/>
                  <a:gd name="T35" fmla="*/ 7 h 55"/>
                  <a:gd name="T36" fmla="*/ 0 w 57"/>
                  <a:gd name="T37" fmla="*/ 7 h 55"/>
                  <a:gd name="T38" fmla="*/ 1 w 57"/>
                  <a:gd name="T39" fmla="*/ 10 h 55"/>
                  <a:gd name="T40" fmla="*/ 0 w 57"/>
                  <a:gd name="T41" fmla="*/ 14 h 55"/>
                  <a:gd name="T42" fmla="*/ 2 w 57"/>
                  <a:gd name="T43" fmla="*/ 18 h 55"/>
                  <a:gd name="T44" fmla="*/ 4 w 57"/>
                  <a:gd name="T45" fmla="*/ 21 h 55"/>
                  <a:gd name="T46" fmla="*/ 12 w 57"/>
                  <a:gd name="T47" fmla="*/ 17 h 55"/>
                  <a:gd name="T48" fmla="*/ 15 w 57"/>
                  <a:gd name="T49" fmla="*/ 19 h 55"/>
                  <a:gd name="T50" fmla="*/ 17 w 57"/>
                  <a:gd name="T51" fmla="*/ 22 h 55"/>
                  <a:gd name="T52" fmla="*/ 18 w 57"/>
                  <a:gd name="T53" fmla="*/ 25 h 55"/>
                  <a:gd name="T54" fmla="*/ 21 w 57"/>
                  <a:gd name="T55" fmla="*/ 28 h 55"/>
                  <a:gd name="T56" fmla="*/ 28 w 57"/>
                  <a:gd name="T57" fmla="*/ 33 h 55"/>
                  <a:gd name="T58" fmla="*/ 33 w 57"/>
                  <a:gd name="T59" fmla="*/ 36 h 55"/>
                  <a:gd name="T60" fmla="*/ 42 w 57"/>
                  <a:gd name="T61" fmla="*/ 42 h 55"/>
                  <a:gd name="T62" fmla="*/ 45 w 57"/>
                  <a:gd name="T63" fmla="*/ 48 h 55"/>
                  <a:gd name="T64" fmla="*/ 43 w 57"/>
                  <a:gd name="T65" fmla="*/ 55 h 55"/>
                  <a:gd name="T66" fmla="*/ 49 w 57"/>
                  <a:gd name="T67" fmla="*/ 48 h 55"/>
                  <a:gd name="T68" fmla="*/ 47 w 57"/>
                  <a:gd name="T69" fmla="*/ 45 h 55"/>
                  <a:gd name="T70" fmla="*/ 50 w 57"/>
                  <a:gd name="T71" fmla="*/ 40 h 55"/>
                  <a:gd name="T72" fmla="*/ 53 w 57"/>
                  <a:gd name="T73" fmla="*/ 41 h 55"/>
                  <a:gd name="T74" fmla="*/ 55 w 57"/>
                  <a:gd name="T75" fmla="*/ 44 h 55"/>
                  <a:gd name="T76" fmla="*/ 53 w 57"/>
                  <a:gd name="T77" fmla="*/ 39 h 55"/>
                  <a:gd name="T78" fmla="*/ 44 w 57"/>
                  <a:gd name="T79" fmla="*/ 35 h 55"/>
                  <a:gd name="T80" fmla="*/ 44 w 57"/>
                  <a:gd name="T81" fmla="*/ 32 h 55"/>
                  <a:gd name="T82" fmla="*/ 39 w 57"/>
                  <a:gd name="T83" fmla="*/ 31 h 55"/>
                  <a:gd name="T84" fmla="*/ 35 w 57"/>
                  <a:gd name="T85" fmla="*/ 26 h 55"/>
                  <a:gd name="T86" fmla="*/ 32 w 57"/>
                  <a:gd name="T87" fmla="*/ 21 h 55"/>
                  <a:gd name="T88" fmla="*/ 27 w 57"/>
                  <a:gd name="T89" fmla="*/ 17 h 55"/>
                  <a:gd name="T90" fmla="*/ 27 w 57"/>
                  <a:gd name="T91" fmla="*/ 15 h 55"/>
                  <a:gd name="T92" fmla="*/ 28 w 57"/>
                  <a:gd name="T93" fmla="*/ 12 h 55"/>
                  <a:gd name="T94" fmla="*/ 30 w 57"/>
                  <a:gd name="T95" fmla="*/ 9 h 55"/>
                  <a:gd name="T96" fmla="*/ 32 w 57"/>
                  <a:gd name="T97" fmla="*/ 8 h 55"/>
                  <a:gd name="T98" fmla="*/ 34 w 57"/>
                  <a:gd name="T99" fmla="*/ 10 h 55"/>
                  <a:gd name="T100" fmla="*/ 37 w 57"/>
                  <a:gd name="T101" fmla="*/ 10 h 55"/>
                  <a:gd name="T102" fmla="*/ 37 w 57"/>
                  <a:gd name="T103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55">
                    <a:moveTo>
                      <a:pt x="37" y="10"/>
                    </a:moveTo>
                    <a:cubicBezTo>
                      <a:pt x="38" y="9"/>
                      <a:pt x="40" y="10"/>
                      <a:pt x="41" y="9"/>
                    </a:cubicBezTo>
                    <a:cubicBezTo>
                      <a:pt x="43" y="8"/>
                      <a:pt x="42" y="7"/>
                      <a:pt x="43" y="6"/>
                    </a:cubicBezTo>
                    <a:cubicBezTo>
                      <a:pt x="43" y="5"/>
                      <a:pt x="44" y="4"/>
                      <a:pt x="45" y="4"/>
                    </a:cubicBezTo>
                    <a:cubicBezTo>
                      <a:pt x="46" y="3"/>
                      <a:pt x="45" y="3"/>
                      <a:pt x="45" y="1"/>
                    </a:cubicBezTo>
                    <a:cubicBezTo>
                      <a:pt x="44" y="2"/>
                      <a:pt x="43" y="2"/>
                      <a:pt x="41" y="2"/>
                    </a:cubicBezTo>
                    <a:cubicBezTo>
                      <a:pt x="39" y="2"/>
                      <a:pt x="37" y="5"/>
                      <a:pt x="36" y="4"/>
                    </a:cubicBezTo>
                    <a:cubicBezTo>
                      <a:pt x="33" y="3"/>
                      <a:pt x="28" y="4"/>
                      <a:pt x="27" y="1"/>
                    </a:cubicBezTo>
                    <a:cubicBezTo>
                      <a:pt x="26" y="0"/>
                      <a:pt x="23" y="1"/>
                      <a:pt x="22" y="1"/>
                    </a:cubicBezTo>
                    <a:cubicBezTo>
                      <a:pt x="20" y="3"/>
                      <a:pt x="20" y="1"/>
                      <a:pt x="19" y="1"/>
                    </a:cubicBezTo>
                    <a:cubicBezTo>
                      <a:pt x="18" y="1"/>
                      <a:pt x="18" y="3"/>
                      <a:pt x="18" y="3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5"/>
                      <a:pt x="16" y="5"/>
                      <a:pt x="15" y="5"/>
                    </a:cubicBezTo>
                    <a:cubicBezTo>
                      <a:pt x="15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4"/>
                      <a:pt x="11" y="7"/>
                      <a:pt x="11" y="8"/>
                    </a:cubicBezTo>
                    <a:cubicBezTo>
                      <a:pt x="11" y="9"/>
                      <a:pt x="9" y="6"/>
                      <a:pt x="9" y="5"/>
                    </a:cubicBezTo>
                    <a:cubicBezTo>
                      <a:pt x="7" y="4"/>
                      <a:pt x="6" y="7"/>
                      <a:pt x="5" y="7"/>
                    </a:cubicBezTo>
                    <a:cubicBezTo>
                      <a:pt x="3" y="7"/>
                      <a:pt x="1" y="7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12"/>
                      <a:pt x="0" y="12"/>
                      <a:pt x="0" y="14"/>
                    </a:cubicBezTo>
                    <a:cubicBezTo>
                      <a:pt x="0" y="15"/>
                      <a:pt x="0" y="18"/>
                      <a:pt x="2" y="18"/>
                    </a:cubicBezTo>
                    <a:cubicBezTo>
                      <a:pt x="3" y="19"/>
                      <a:pt x="4" y="18"/>
                      <a:pt x="4" y="21"/>
                    </a:cubicBezTo>
                    <a:cubicBezTo>
                      <a:pt x="6" y="20"/>
                      <a:pt x="10" y="16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6" y="19"/>
                      <a:pt x="17" y="21"/>
                      <a:pt x="17" y="22"/>
                    </a:cubicBezTo>
                    <a:cubicBezTo>
                      <a:pt x="18" y="23"/>
                      <a:pt x="18" y="24"/>
                      <a:pt x="18" y="25"/>
                    </a:cubicBezTo>
                    <a:cubicBezTo>
                      <a:pt x="19" y="26"/>
                      <a:pt x="20" y="27"/>
                      <a:pt x="21" y="28"/>
                    </a:cubicBezTo>
                    <a:cubicBezTo>
                      <a:pt x="23" y="29"/>
                      <a:pt x="25" y="31"/>
                      <a:pt x="28" y="33"/>
                    </a:cubicBezTo>
                    <a:cubicBezTo>
                      <a:pt x="30" y="35"/>
                      <a:pt x="31" y="35"/>
                      <a:pt x="33" y="36"/>
                    </a:cubicBezTo>
                    <a:cubicBezTo>
                      <a:pt x="36" y="38"/>
                      <a:pt x="38" y="41"/>
                      <a:pt x="42" y="42"/>
                    </a:cubicBezTo>
                    <a:cubicBezTo>
                      <a:pt x="44" y="43"/>
                      <a:pt x="44" y="46"/>
                      <a:pt x="45" y="48"/>
                    </a:cubicBezTo>
                    <a:cubicBezTo>
                      <a:pt x="45" y="50"/>
                      <a:pt x="42" y="52"/>
                      <a:pt x="43" y="55"/>
                    </a:cubicBezTo>
                    <a:cubicBezTo>
                      <a:pt x="43" y="54"/>
                      <a:pt x="49" y="49"/>
                      <a:pt x="49" y="48"/>
                    </a:cubicBezTo>
                    <a:cubicBezTo>
                      <a:pt x="50" y="47"/>
                      <a:pt x="47" y="45"/>
                      <a:pt x="47" y="45"/>
                    </a:cubicBezTo>
                    <a:cubicBezTo>
                      <a:pt x="45" y="43"/>
                      <a:pt x="49" y="39"/>
                      <a:pt x="50" y="40"/>
                    </a:cubicBezTo>
                    <a:cubicBezTo>
                      <a:pt x="51" y="41"/>
                      <a:pt x="52" y="41"/>
                      <a:pt x="53" y="41"/>
                    </a:cubicBezTo>
                    <a:cubicBezTo>
                      <a:pt x="54" y="42"/>
                      <a:pt x="54" y="43"/>
                      <a:pt x="55" y="44"/>
                    </a:cubicBezTo>
                    <a:cubicBezTo>
                      <a:pt x="57" y="44"/>
                      <a:pt x="54" y="40"/>
                      <a:pt x="53" y="39"/>
                    </a:cubicBezTo>
                    <a:cubicBezTo>
                      <a:pt x="51" y="37"/>
                      <a:pt x="47" y="37"/>
                      <a:pt x="44" y="35"/>
                    </a:cubicBezTo>
                    <a:cubicBezTo>
                      <a:pt x="43" y="34"/>
                      <a:pt x="46" y="32"/>
                      <a:pt x="44" y="32"/>
                    </a:cubicBezTo>
                    <a:cubicBezTo>
                      <a:pt x="43" y="31"/>
                      <a:pt x="41" y="32"/>
                      <a:pt x="39" y="31"/>
                    </a:cubicBezTo>
                    <a:cubicBezTo>
                      <a:pt x="37" y="30"/>
                      <a:pt x="36" y="28"/>
                      <a:pt x="35" y="26"/>
                    </a:cubicBezTo>
                    <a:cubicBezTo>
                      <a:pt x="34" y="24"/>
                      <a:pt x="34" y="22"/>
                      <a:pt x="32" y="21"/>
                    </a:cubicBezTo>
                    <a:cubicBezTo>
                      <a:pt x="31" y="20"/>
                      <a:pt x="27" y="19"/>
                      <a:pt x="27" y="17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7" y="9"/>
                      <a:pt x="30" y="10"/>
                      <a:pt x="30" y="9"/>
                    </a:cubicBezTo>
                    <a:cubicBezTo>
                      <a:pt x="31" y="8"/>
                      <a:pt x="32" y="8"/>
                      <a:pt x="32" y="8"/>
                    </a:cubicBezTo>
                    <a:cubicBezTo>
                      <a:pt x="34" y="8"/>
                      <a:pt x="34" y="9"/>
                      <a:pt x="34" y="10"/>
                    </a:cubicBezTo>
                    <a:cubicBezTo>
                      <a:pt x="35" y="10"/>
                      <a:pt x="36" y="10"/>
                      <a:pt x="37" y="10"/>
                    </a:cubicBezTo>
                    <a:cubicBezTo>
                      <a:pt x="37" y="9"/>
                      <a:pt x="36" y="10"/>
                      <a:pt x="37" y="10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11" name="Freeform 648">
                <a:extLst>
                  <a:ext uri="{FF2B5EF4-FFF2-40B4-BE49-F238E27FC236}">
                    <a16:creationId xmlns:a16="http://schemas.microsoft.com/office/drawing/2014/main" id="{6FDF6C9D-8F39-419E-8FAA-179D59CCD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061" y="3366039"/>
                <a:ext cx="81607" cy="93417"/>
              </a:xfrm>
              <a:custGeom>
                <a:avLst/>
                <a:gdLst>
                  <a:gd name="T0" fmla="*/ 12 w 27"/>
                  <a:gd name="T1" fmla="*/ 10 h 25"/>
                  <a:gd name="T2" fmla="*/ 21 w 27"/>
                  <a:gd name="T3" fmla="*/ 9 h 25"/>
                  <a:gd name="T4" fmla="*/ 27 w 27"/>
                  <a:gd name="T5" fmla="*/ 11 h 25"/>
                  <a:gd name="T6" fmla="*/ 25 w 27"/>
                  <a:gd name="T7" fmla="*/ 4 h 25"/>
                  <a:gd name="T8" fmla="*/ 17 w 27"/>
                  <a:gd name="T9" fmla="*/ 3 h 25"/>
                  <a:gd name="T10" fmla="*/ 13 w 27"/>
                  <a:gd name="T11" fmla="*/ 0 h 25"/>
                  <a:gd name="T12" fmla="*/ 11 w 27"/>
                  <a:gd name="T13" fmla="*/ 2 h 25"/>
                  <a:gd name="T14" fmla="*/ 6 w 27"/>
                  <a:gd name="T15" fmla="*/ 7 h 25"/>
                  <a:gd name="T16" fmla="*/ 1 w 27"/>
                  <a:gd name="T17" fmla="*/ 7 h 25"/>
                  <a:gd name="T18" fmla="*/ 1 w 27"/>
                  <a:gd name="T19" fmla="*/ 11 h 25"/>
                  <a:gd name="T20" fmla="*/ 3 w 27"/>
                  <a:gd name="T21" fmla="*/ 10 h 25"/>
                  <a:gd name="T22" fmla="*/ 4 w 27"/>
                  <a:gd name="T23" fmla="*/ 13 h 25"/>
                  <a:gd name="T24" fmla="*/ 6 w 27"/>
                  <a:gd name="T25" fmla="*/ 10 h 25"/>
                  <a:gd name="T26" fmla="*/ 11 w 27"/>
                  <a:gd name="T27" fmla="*/ 17 h 25"/>
                  <a:gd name="T28" fmla="*/ 23 w 27"/>
                  <a:gd name="T29" fmla="*/ 25 h 25"/>
                  <a:gd name="T30" fmla="*/ 21 w 27"/>
                  <a:gd name="T31" fmla="*/ 22 h 25"/>
                  <a:gd name="T32" fmla="*/ 16 w 27"/>
                  <a:gd name="T33" fmla="*/ 19 h 25"/>
                  <a:gd name="T34" fmla="*/ 12 w 27"/>
                  <a:gd name="T3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5">
                    <a:moveTo>
                      <a:pt x="12" y="10"/>
                    </a:moveTo>
                    <a:cubicBezTo>
                      <a:pt x="15" y="10"/>
                      <a:pt x="18" y="8"/>
                      <a:pt x="21" y="9"/>
                    </a:cubicBezTo>
                    <a:cubicBezTo>
                      <a:pt x="23" y="9"/>
                      <a:pt x="25" y="10"/>
                      <a:pt x="27" y="11"/>
                    </a:cubicBezTo>
                    <a:cubicBezTo>
                      <a:pt x="26" y="9"/>
                      <a:pt x="26" y="7"/>
                      <a:pt x="25" y="4"/>
                    </a:cubicBezTo>
                    <a:cubicBezTo>
                      <a:pt x="22" y="6"/>
                      <a:pt x="19" y="4"/>
                      <a:pt x="17" y="3"/>
                    </a:cubicBezTo>
                    <a:cubicBezTo>
                      <a:pt x="15" y="2"/>
                      <a:pt x="14" y="2"/>
                      <a:pt x="13" y="0"/>
                    </a:cubicBezTo>
                    <a:cubicBezTo>
                      <a:pt x="13" y="0"/>
                      <a:pt x="11" y="1"/>
                      <a:pt x="11" y="2"/>
                    </a:cubicBezTo>
                    <a:cubicBezTo>
                      <a:pt x="9" y="3"/>
                      <a:pt x="10" y="8"/>
                      <a:pt x="6" y="7"/>
                    </a:cubicBezTo>
                    <a:cubicBezTo>
                      <a:pt x="4" y="6"/>
                      <a:pt x="2" y="7"/>
                      <a:pt x="1" y="7"/>
                    </a:cubicBezTo>
                    <a:cubicBezTo>
                      <a:pt x="0" y="8"/>
                      <a:pt x="1" y="11"/>
                      <a:pt x="1" y="11"/>
                    </a:cubicBezTo>
                    <a:cubicBezTo>
                      <a:pt x="1" y="11"/>
                      <a:pt x="3" y="10"/>
                      <a:pt x="3" y="10"/>
                    </a:cubicBezTo>
                    <a:cubicBezTo>
                      <a:pt x="4" y="10"/>
                      <a:pt x="4" y="12"/>
                      <a:pt x="4" y="13"/>
                    </a:cubicBezTo>
                    <a:cubicBezTo>
                      <a:pt x="4" y="11"/>
                      <a:pt x="5" y="8"/>
                      <a:pt x="6" y="10"/>
                    </a:cubicBezTo>
                    <a:cubicBezTo>
                      <a:pt x="7" y="13"/>
                      <a:pt x="9" y="15"/>
                      <a:pt x="11" y="17"/>
                    </a:cubicBezTo>
                    <a:cubicBezTo>
                      <a:pt x="14" y="20"/>
                      <a:pt x="19" y="22"/>
                      <a:pt x="23" y="25"/>
                    </a:cubicBezTo>
                    <a:cubicBezTo>
                      <a:pt x="23" y="23"/>
                      <a:pt x="23" y="23"/>
                      <a:pt x="21" y="22"/>
                    </a:cubicBezTo>
                    <a:cubicBezTo>
                      <a:pt x="19" y="21"/>
                      <a:pt x="17" y="20"/>
                      <a:pt x="16" y="19"/>
                    </a:cubicBezTo>
                    <a:cubicBezTo>
                      <a:pt x="14" y="17"/>
                      <a:pt x="9" y="10"/>
                      <a:pt x="12" y="10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12" name="Freeform 649">
                <a:extLst>
                  <a:ext uri="{FF2B5EF4-FFF2-40B4-BE49-F238E27FC236}">
                    <a16:creationId xmlns:a16="http://schemas.microsoft.com/office/drawing/2014/main" id="{93F7EC80-3087-674B-3C61-FFB88EEE8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149" y="3258735"/>
                <a:ext cx="200404" cy="210820"/>
              </a:xfrm>
              <a:custGeom>
                <a:avLst/>
                <a:gdLst>
                  <a:gd name="T0" fmla="*/ 59 w 66"/>
                  <a:gd name="T1" fmla="*/ 31 h 57"/>
                  <a:gd name="T2" fmla="*/ 56 w 66"/>
                  <a:gd name="T3" fmla="*/ 30 h 57"/>
                  <a:gd name="T4" fmla="*/ 60 w 66"/>
                  <a:gd name="T5" fmla="*/ 24 h 57"/>
                  <a:gd name="T6" fmla="*/ 63 w 66"/>
                  <a:gd name="T7" fmla="*/ 23 h 57"/>
                  <a:gd name="T8" fmla="*/ 65 w 66"/>
                  <a:gd name="T9" fmla="*/ 15 h 57"/>
                  <a:gd name="T10" fmla="*/ 60 w 66"/>
                  <a:gd name="T11" fmla="*/ 13 h 57"/>
                  <a:gd name="T12" fmla="*/ 57 w 66"/>
                  <a:gd name="T13" fmla="*/ 11 h 57"/>
                  <a:gd name="T14" fmla="*/ 55 w 66"/>
                  <a:gd name="T15" fmla="*/ 11 h 57"/>
                  <a:gd name="T16" fmla="*/ 48 w 66"/>
                  <a:gd name="T17" fmla="*/ 7 h 57"/>
                  <a:gd name="T18" fmla="*/ 43 w 66"/>
                  <a:gd name="T19" fmla="*/ 5 h 57"/>
                  <a:gd name="T20" fmla="*/ 38 w 66"/>
                  <a:gd name="T21" fmla="*/ 1 h 57"/>
                  <a:gd name="T22" fmla="*/ 34 w 66"/>
                  <a:gd name="T23" fmla="*/ 1 h 57"/>
                  <a:gd name="T24" fmla="*/ 33 w 66"/>
                  <a:gd name="T25" fmla="*/ 5 h 57"/>
                  <a:gd name="T26" fmla="*/ 30 w 66"/>
                  <a:gd name="T27" fmla="*/ 8 h 57"/>
                  <a:gd name="T28" fmla="*/ 26 w 66"/>
                  <a:gd name="T29" fmla="*/ 10 h 57"/>
                  <a:gd name="T30" fmla="*/ 24 w 66"/>
                  <a:gd name="T31" fmla="*/ 12 h 57"/>
                  <a:gd name="T32" fmla="*/ 20 w 66"/>
                  <a:gd name="T33" fmla="*/ 11 h 57"/>
                  <a:gd name="T34" fmla="*/ 16 w 66"/>
                  <a:gd name="T35" fmla="*/ 10 h 57"/>
                  <a:gd name="T36" fmla="*/ 16 w 66"/>
                  <a:gd name="T37" fmla="*/ 16 h 57"/>
                  <a:gd name="T38" fmla="*/ 9 w 66"/>
                  <a:gd name="T39" fmla="*/ 15 h 57"/>
                  <a:gd name="T40" fmla="*/ 1 w 66"/>
                  <a:gd name="T41" fmla="*/ 17 h 57"/>
                  <a:gd name="T42" fmla="*/ 2 w 66"/>
                  <a:gd name="T43" fmla="*/ 19 h 57"/>
                  <a:gd name="T44" fmla="*/ 4 w 66"/>
                  <a:gd name="T45" fmla="*/ 21 h 57"/>
                  <a:gd name="T46" fmla="*/ 15 w 66"/>
                  <a:gd name="T47" fmla="*/ 25 h 57"/>
                  <a:gd name="T48" fmla="*/ 14 w 66"/>
                  <a:gd name="T49" fmla="*/ 28 h 57"/>
                  <a:gd name="T50" fmla="*/ 19 w 66"/>
                  <a:gd name="T51" fmla="*/ 31 h 57"/>
                  <a:gd name="T52" fmla="*/ 20 w 66"/>
                  <a:gd name="T53" fmla="*/ 35 h 57"/>
                  <a:gd name="T54" fmla="*/ 22 w 66"/>
                  <a:gd name="T55" fmla="*/ 38 h 57"/>
                  <a:gd name="T56" fmla="*/ 19 w 66"/>
                  <a:gd name="T57" fmla="*/ 36 h 57"/>
                  <a:gd name="T58" fmla="*/ 16 w 66"/>
                  <a:gd name="T59" fmla="*/ 49 h 57"/>
                  <a:gd name="T60" fmla="*/ 27 w 66"/>
                  <a:gd name="T61" fmla="*/ 53 h 57"/>
                  <a:gd name="T62" fmla="*/ 30 w 66"/>
                  <a:gd name="T63" fmla="*/ 53 h 57"/>
                  <a:gd name="T64" fmla="*/ 33 w 66"/>
                  <a:gd name="T65" fmla="*/ 55 h 57"/>
                  <a:gd name="T66" fmla="*/ 40 w 66"/>
                  <a:gd name="T67" fmla="*/ 54 h 57"/>
                  <a:gd name="T68" fmla="*/ 47 w 66"/>
                  <a:gd name="T69" fmla="*/ 48 h 57"/>
                  <a:gd name="T70" fmla="*/ 57 w 66"/>
                  <a:gd name="T71" fmla="*/ 50 h 57"/>
                  <a:gd name="T72" fmla="*/ 62 w 66"/>
                  <a:gd name="T73" fmla="*/ 47 h 57"/>
                  <a:gd name="T74" fmla="*/ 62 w 66"/>
                  <a:gd name="T75" fmla="*/ 45 h 57"/>
                  <a:gd name="T76" fmla="*/ 59 w 66"/>
                  <a:gd name="T77" fmla="*/ 38 h 57"/>
                  <a:gd name="T78" fmla="*/ 59 w 66"/>
                  <a:gd name="T79" fmla="*/ 34 h 57"/>
                  <a:gd name="T80" fmla="*/ 59 w 66"/>
                  <a:gd name="T81" fmla="*/ 31 h 57"/>
                  <a:gd name="T82" fmla="*/ 59 w 66"/>
                  <a:gd name="T83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" h="57">
                    <a:moveTo>
                      <a:pt x="59" y="31"/>
                    </a:moveTo>
                    <a:cubicBezTo>
                      <a:pt x="58" y="29"/>
                      <a:pt x="55" y="33"/>
                      <a:pt x="56" y="30"/>
                    </a:cubicBezTo>
                    <a:cubicBezTo>
                      <a:pt x="56" y="29"/>
                      <a:pt x="59" y="24"/>
                      <a:pt x="60" y="24"/>
                    </a:cubicBezTo>
                    <a:cubicBezTo>
                      <a:pt x="61" y="23"/>
                      <a:pt x="62" y="25"/>
                      <a:pt x="63" y="23"/>
                    </a:cubicBezTo>
                    <a:cubicBezTo>
                      <a:pt x="64" y="20"/>
                      <a:pt x="63" y="18"/>
                      <a:pt x="65" y="15"/>
                    </a:cubicBezTo>
                    <a:cubicBezTo>
                      <a:pt x="66" y="13"/>
                      <a:pt x="61" y="13"/>
                      <a:pt x="60" y="13"/>
                    </a:cubicBezTo>
                    <a:cubicBezTo>
                      <a:pt x="58" y="13"/>
                      <a:pt x="57" y="12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3" y="11"/>
                      <a:pt x="48" y="9"/>
                      <a:pt x="48" y="7"/>
                    </a:cubicBezTo>
                    <a:cubicBezTo>
                      <a:pt x="47" y="10"/>
                      <a:pt x="44" y="5"/>
                      <a:pt x="43" y="5"/>
                    </a:cubicBezTo>
                    <a:cubicBezTo>
                      <a:pt x="41" y="4"/>
                      <a:pt x="39" y="3"/>
                      <a:pt x="38" y="1"/>
                    </a:cubicBezTo>
                    <a:cubicBezTo>
                      <a:pt x="37" y="0"/>
                      <a:pt x="35" y="0"/>
                      <a:pt x="34" y="1"/>
                    </a:cubicBezTo>
                    <a:cubicBezTo>
                      <a:pt x="33" y="2"/>
                      <a:pt x="32" y="4"/>
                      <a:pt x="33" y="5"/>
                    </a:cubicBezTo>
                    <a:cubicBezTo>
                      <a:pt x="33" y="6"/>
                      <a:pt x="31" y="7"/>
                      <a:pt x="30" y="8"/>
                    </a:cubicBezTo>
                    <a:cubicBezTo>
                      <a:pt x="29" y="8"/>
                      <a:pt x="27" y="8"/>
                      <a:pt x="26" y="10"/>
                    </a:cubicBezTo>
                    <a:cubicBezTo>
                      <a:pt x="26" y="11"/>
                      <a:pt x="25" y="12"/>
                      <a:pt x="24" y="12"/>
                    </a:cubicBezTo>
                    <a:cubicBezTo>
                      <a:pt x="22" y="12"/>
                      <a:pt x="21" y="12"/>
                      <a:pt x="20" y="11"/>
                    </a:cubicBezTo>
                    <a:cubicBezTo>
                      <a:pt x="18" y="11"/>
                      <a:pt x="18" y="10"/>
                      <a:pt x="16" y="10"/>
                    </a:cubicBezTo>
                    <a:cubicBezTo>
                      <a:pt x="14" y="9"/>
                      <a:pt x="20" y="16"/>
                      <a:pt x="16" y="16"/>
                    </a:cubicBezTo>
                    <a:cubicBezTo>
                      <a:pt x="13" y="16"/>
                      <a:pt x="11" y="17"/>
                      <a:pt x="9" y="15"/>
                    </a:cubicBezTo>
                    <a:cubicBezTo>
                      <a:pt x="8" y="14"/>
                      <a:pt x="1" y="16"/>
                      <a:pt x="1" y="17"/>
                    </a:cubicBezTo>
                    <a:cubicBezTo>
                      <a:pt x="1" y="18"/>
                      <a:pt x="4" y="18"/>
                      <a:pt x="2" y="19"/>
                    </a:cubicBezTo>
                    <a:cubicBezTo>
                      <a:pt x="0" y="20"/>
                      <a:pt x="3" y="21"/>
                      <a:pt x="4" y="21"/>
                    </a:cubicBezTo>
                    <a:cubicBezTo>
                      <a:pt x="6" y="22"/>
                      <a:pt x="15" y="23"/>
                      <a:pt x="15" y="25"/>
                    </a:cubicBezTo>
                    <a:cubicBezTo>
                      <a:pt x="15" y="26"/>
                      <a:pt x="13" y="26"/>
                      <a:pt x="14" y="28"/>
                    </a:cubicBezTo>
                    <a:cubicBezTo>
                      <a:pt x="16" y="30"/>
                      <a:pt x="17" y="30"/>
                      <a:pt x="19" y="31"/>
                    </a:cubicBezTo>
                    <a:cubicBezTo>
                      <a:pt x="21" y="32"/>
                      <a:pt x="18" y="34"/>
                      <a:pt x="20" y="35"/>
                    </a:cubicBezTo>
                    <a:cubicBezTo>
                      <a:pt x="20" y="35"/>
                      <a:pt x="22" y="38"/>
                      <a:pt x="22" y="38"/>
                    </a:cubicBezTo>
                    <a:cubicBezTo>
                      <a:pt x="21" y="39"/>
                      <a:pt x="20" y="36"/>
                      <a:pt x="19" y="36"/>
                    </a:cubicBezTo>
                    <a:cubicBezTo>
                      <a:pt x="18" y="36"/>
                      <a:pt x="19" y="48"/>
                      <a:pt x="16" y="49"/>
                    </a:cubicBezTo>
                    <a:cubicBezTo>
                      <a:pt x="19" y="51"/>
                      <a:pt x="23" y="54"/>
                      <a:pt x="27" y="53"/>
                    </a:cubicBezTo>
                    <a:cubicBezTo>
                      <a:pt x="28" y="53"/>
                      <a:pt x="29" y="52"/>
                      <a:pt x="30" y="53"/>
                    </a:cubicBezTo>
                    <a:cubicBezTo>
                      <a:pt x="31" y="53"/>
                      <a:pt x="32" y="54"/>
                      <a:pt x="33" y="55"/>
                    </a:cubicBezTo>
                    <a:cubicBezTo>
                      <a:pt x="35" y="56"/>
                      <a:pt x="41" y="57"/>
                      <a:pt x="40" y="54"/>
                    </a:cubicBezTo>
                    <a:cubicBezTo>
                      <a:pt x="39" y="49"/>
                      <a:pt x="44" y="47"/>
                      <a:pt x="47" y="48"/>
                    </a:cubicBezTo>
                    <a:cubicBezTo>
                      <a:pt x="51" y="49"/>
                      <a:pt x="53" y="52"/>
                      <a:pt x="57" y="50"/>
                    </a:cubicBezTo>
                    <a:cubicBezTo>
                      <a:pt x="59" y="49"/>
                      <a:pt x="60" y="48"/>
                      <a:pt x="62" y="47"/>
                    </a:cubicBezTo>
                    <a:cubicBezTo>
                      <a:pt x="62" y="47"/>
                      <a:pt x="64" y="45"/>
                      <a:pt x="62" y="45"/>
                    </a:cubicBezTo>
                    <a:cubicBezTo>
                      <a:pt x="60" y="44"/>
                      <a:pt x="58" y="40"/>
                      <a:pt x="59" y="38"/>
                    </a:cubicBezTo>
                    <a:cubicBezTo>
                      <a:pt x="61" y="36"/>
                      <a:pt x="60" y="36"/>
                      <a:pt x="59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8" y="30"/>
                      <a:pt x="59" y="32"/>
                      <a:pt x="59" y="31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13" name="Freeform 650">
                <a:extLst>
                  <a:ext uri="{FF2B5EF4-FFF2-40B4-BE49-F238E27FC236}">
                    <a16:creationId xmlns:a16="http://schemas.microsoft.com/office/drawing/2014/main" id="{71FF37DA-38FC-D57A-AAD3-F9E581FF3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462" y="3340791"/>
                <a:ext cx="67145" cy="55545"/>
              </a:xfrm>
              <a:custGeom>
                <a:avLst/>
                <a:gdLst>
                  <a:gd name="T0" fmla="*/ 17 w 22"/>
                  <a:gd name="T1" fmla="*/ 1 h 15"/>
                  <a:gd name="T2" fmla="*/ 9 w 22"/>
                  <a:gd name="T3" fmla="*/ 1 h 15"/>
                  <a:gd name="T4" fmla="*/ 8 w 22"/>
                  <a:gd name="T5" fmla="*/ 2 h 15"/>
                  <a:gd name="T6" fmla="*/ 5 w 22"/>
                  <a:gd name="T7" fmla="*/ 2 h 15"/>
                  <a:gd name="T8" fmla="*/ 3 w 22"/>
                  <a:gd name="T9" fmla="*/ 5 h 15"/>
                  <a:gd name="T10" fmla="*/ 1 w 22"/>
                  <a:gd name="T11" fmla="*/ 9 h 15"/>
                  <a:gd name="T12" fmla="*/ 4 w 22"/>
                  <a:gd name="T13" fmla="*/ 10 h 15"/>
                  <a:gd name="T14" fmla="*/ 7 w 22"/>
                  <a:gd name="T15" fmla="*/ 11 h 15"/>
                  <a:gd name="T16" fmla="*/ 11 w 22"/>
                  <a:gd name="T17" fmla="*/ 10 h 15"/>
                  <a:gd name="T18" fmla="*/ 13 w 22"/>
                  <a:gd name="T19" fmla="*/ 10 h 15"/>
                  <a:gd name="T20" fmla="*/ 16 w 22"/>
                  <a:gd name="T21" fmla="*/ 8 h 15"/>
                  <a:gd name="T22" fmla="*/ 18 w 22"/>
                  <a:gd name="T23" fmla="*/ 9 h 15"/>
                  <a:gd name="T24" fmla="*/ 21 w 22"/>
                  <a:gd name="T25" fmla="*/ 8 h 15"/>
                  <a:gd name="T26" fmla="*/ 22 w 22"/>
                  <a:gd name="T27" fmla="*/ 5 h 15"/>
                  <a:gd name="T28" fmla="*/ 18 w 22"/>
                  <a:gd name="T29" fmla="*/ 4 h 15"/>
                  <a:gd name="T30" fmla="*/ 17 w 22"/>
                  <a:gd name="T3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5">
                    <a:moveTo>
                      <a:pt x="17" y="1"/>
                    </a:moveTo>
                    <a:cubicBezTo>
                      <a:pt x="14" y="0"/>
                      <a:pt x="12" y="1"/>
                      <a:pt x="9" y="1"/>
                    </a:cubicBezTo>
                    <a:cubicBezTo>
                      <a:pt x="7" y="1"/>
                      <a:pt x="9" y="1"/>
                      <a:pt x="8" y="2"/>
                    </a:cubicBezTo>
                    <a:cubicBezTo>
                      <a:pt x="7" y="2"/>
                      <a:pt x="5" y="2"/>
                      <a:pt x="5" y="2"/>
                    </a:cubicBezTo>
                    <a:cubicBezTo>
                      <a:pt x="4" y="2"/>
                      <a:pt x="3" y="5"/>
                      <a:pt x="3" y="5"/>
                    </a:cubicBezTo>
                    <a:cubicBezTo>
                      <a:pt x="2" y="6"/>
                      <a:pt x="0" y="10"/>
                      <a:pt x="1" y="9"/>
                    </a:cubicBezTo>
                    <a:cubicBezTo>
                      <a:pt x="3" y="9"/>
                      <a:pt x="3" y="8"/>
                      <a:pt x="4" y="10"/>
                    </a:cubicBezTo>
                    <a:cubicBezTo>
                      <a:pt x="4" y="12"/>
                      <a:pt x="5" y="11"/>
                      <a:pt x="7" y="11"/>
                    </a:cubicBezTo>
                    <a:cubicBezTo>
                      <a:pt x="8" y="11"/>
                      <a:pt x="10" y="11"/>
                      <a:pt x="11" y="10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6" y="15"/>
                      <a:pt x="15" y="8"/>
                      <a:pt x="16" y="8"/>
                    </a:cubicBezTo>
                    <a:cubicBezTo>
                      <a:pt x="17" y="8"/>
                      <a:pt x="17" y="9"/>
                      <a:pt x="18" y="9"/>
                    </a:cubicBezTo>
                    <a:cubicBezTo>
                      <a:pt x="19" y="9"/>
                      <a:pt x="20" y="9"/>
                      <a:pt x="21" y="8"/>
                    </a:cubicBezTo>
                    <a:cubicBezTo>
                      <a:pt x="22" y="7"/>
                      <a:pt x="22" y="7"/>
                      <a:pt x="22" y="5"/>
                    </a:cubicBezTo>
                    <a:cubicBezTo>
                      <a:pt x="22" y="5"/>
                      <a:pt x="19" y="4"/>
                      <a:pt x="18" y="4"/>
                    </a:cubicBezTo>
                    <a:cubicBezTo>
                      <a:pt x="17" y="3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CCCCCC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14" name="Freeform 651">
                <a:extLst>
                  <a:ext uri="{FF2B5EF4-FFF2-40B4-BE49-F238E27FC236}">
                    <a16:creationId xmlns:a16="http://schemas.microsoft.com/office/drawing/2014/main" id="{EE74F533-7313-3471-14F3-306BB2850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648" y="3251161"/>
                <a:ext cx="63013" cy="47970"/>
              </a:xfrm>
              <a:custGeom>
                <a:avLst/>
                <a:gdLst>
                  <a:gd name="T0" fmla="*/ 19 w 21"/>
                  <a:gd name="T1" fmla="*/ 9 h 13"/>
                  <a:gd name="T2" fmla="*/ 20 w 21"/>
                  <a:gd name="T3" fmla="*/ 6 h 13"/>
                  <a:gd name="T4" fmla="*/ 18 w 21"/>
                  <a:gd name="T5" fmla="*/ 3 h 13"/>
                  <a:gd name="T6" fmla="*/ 13 w 21"/>
                  <a:gd name="T7" fmla="*/ 0 h 13"/>
                  <a:gd name="T8" fmla="*/ 8 w 21"/>
                  <a:gd name="T9" fmla="*/ 1 h 13"/>
                  <a:gd name="T10" fmla="*/ 3 w 21"/>
                  <a:gd name="T11" fmla="*/ 1 h 13"/>
                  <a:gd name="T12" fmla="*/ 5 w 21"/>
                  <a:gd name="T13" fmla="*/ 6 h 13"/>
                  <a:gd name="T14" fmla="*/ 10 w 21"/>
                  <a:gd name="T15" fmla="*/ 9 h 13"/>
                  <a:gd name="T16" fmla="*/ 12 w 21"/>
                  <a:gd name="T17" fmla="*/ 9 h 13"/>
                  <a:gd name="T18" fmla="*/ 18 w 21"/>
                  <a:gd name="T19" fmla="*/ 13 h 13"/>
                  <a:gd name="T20" fmla="*/ 19 w 21"/>
                  <a:gd name="T21" fmla="*/ 9 h 13"/>
                  <a:gd name="T22" fmla="*/ 19 w 21"/>
                  <a:gd name="T23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3">
                    <a:moveTo>
                      <a:pt x="19" y="9"/>
                    </a:moveTo>
                    <a:cubicBezTo>
                      <a:pt x="18" y="9"/>
                      <a:pt x="21" y="7"/>
                      <a:pt x="20" y="6"/>
                    </a:cubicBezTo>
                    <a:cubicBezTo>
                      <a:pt x="20" y="5"/>
                      <a:pt x="19" y="3"/>
                      <a:pt x="18" y="3"/>
                    </a:cubicBezTo>
                    <a:cubicBezTo>
                      <a:pt x="17" y="2"/>
                      <a:pt x="15" y="0"/>
                      <a:pt x="13" y="0"/>
                    </a:cubicBezTo>
                    <a:cubicBezTo>
                      <a:pt x="11" y="0"/>
                      <a:pt x="10" y="1"/>
                      <a:pt x="8" y="1"/>
                    </a:cubicBezTo>
                    <a:cubicBezTo>
                      <a:pt x="6" y="1"/>
                      <a:pt x="5" y="0"/>
                      <a:pt x="3" y="1"/>
                    </a:cubicBezTo>
                    <a:cubicBezTo>
                      <a:pt x="0" y="3"/>
                      <a:pt x="3" y="5"/>
                      <a:pt x="5" y="6"/>
                    </a:cubicBezTo>
                    <a:cubicBezTo>
                      <a:pt x="7" y="7"/>
                      <a:pt x="8" y="7"/>
                      <a:pt x="10" y="9"/>
                    </a:cubicBezTo>
                    <a:cubicBezTo>
                      <a:pt x="10" y="10"/>
                      <a:pt x="12" y="10"/>
                      <a:pt x="12" y="9"/>
                    </a:cubicBezTo>
                    <a:cubicBezTo>
                      <a:pt x="12" y="10"/>
                      <a:pt x="17" y="13"/>
                      <a:pt x="18" y="13"/>
                    </a:cubicBezTo>
                    <a:cubicBezTo>
                      <a:pt x="18" y="11"/>
                      <a:pt x="18" y="10"/>
                      <a:pt x="19" y="9"/>
                    </a:cubicBezTo>
                    <a:cubicBezTo>
                      <a:pt x="19" y="9"/>
                      <a:pt x="17" y="10"/>
                      <a:pt x="19" y="9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15" name="Freeform 652">
                <a:extLst>
                  <a:ext uri="{FF2B5EF4-FFF2-40B4-BE49-F238E27FC236}">
                    <a16:creationId xmlns:a16="http://schemas.microsoft.com/office/drawing/2014/main" id="{AF939940-980F-D16B-FCFC-3C859FAAC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298" y="3285245"/>
                <a:ext cx="11363" cy="13887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3 h 4"/>
                  <a:gd name="T4" fmla="*/ 4 w 4"/>
                  <a:gd name="T5" fmla="*/ 4 h 4"/>
                  <a:gd name="T6" fmla="*/ 2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2"/>
                      <a:pt x="1" y="3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4" y="2"/>
                      <a:pt x="4" y="1"/>
                      <a:pt x="2" y="0"/>
                    </a:cubicBezTo>
                    <a:cubicBezTo>
                      <a:pt x="0" y="1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16" name="Freeform 653">
                <a:extLst>
                  <a:ext uri="{FF2B5EF4-FFF2-40B4-BE49-F238E27FC236}">
                    <a16:creationId xmlns:a16="http://schemas.microsoft.com/office/drawing/2014/main" id="{4F0776EF-5DC6-956E-4714-D101C0ECB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110" y="3199403"/>
                <a:ext cx="60948" cy="66908"/>
              </a:xfrm>
              <a:custGeom>
                <a:avLst/>
                <a:gdLst>
                  <a:gd name="T0" fmla="*/ 5 w 20"/>
                  <a:gd name="T1" fmla="*/ 14 h 18"/>
                  <a:gd name="T2" fmla="*/ 14 w 20"/>
                  <a:gd name="T3" fmla="*/ 18 h 18"/>
                  <a:gd name="T4" fmla="*/ 14 w 20"/>
                  <a:gd name="T5" fmla="*/ 13 h 18"/>
                  <a:gd name="T6" fmla="*/ 17 w 20"/>
                  <a:gd name="T7" fmla="*/ 11 h 18"/>
                  <a:gd name="T8" fmla="*/ 18 w 20"/>
                  <a:gd name="T9" fmla="*/ 6 h 18"/>
                  <a:gd name="T10" fmla="*/ 20 w 20"/>
                  <a:gd name="T11" fmla="*/ 5 h 18"/>
                  <a:gd name="T12" fmla="*/ 19 w 20"/>
                  <a:gd name="T13" fmla="*/ 0 h 18"/>
                  <a:gd name="T14" fmla="*/ 15 w 20"/>
                  <a:gd name="T15" fmla="*/ 1 h 18"/>
                  <a:gd name="T16" fmla="*/ 10 w 20"/>
                  <a:gd name="T17" fmla="*/ 3 h 18"/>
                  <a:gd name="T18" fmla="*/ 12 w 20"/>
                  <a:gd name="T19" fmla="*/ 6 h 18"/>
                  <a:gd name="T20" fmla="*/ 10 w 20"/>
                  <a:gd name="T21" fmla="*/ 4 h 18"/>
                  <a:gd name="T22" fmla="*/ 7 w 20"/>
                  <a:gd name="T23" fmla="*/ 6 h 18"/>
                  <a:gd name="T24" fmla="*/ 5 w 20"/>
                  <a:gd name="T25" fmla="*/ 8 h 18"/>
                  <a:gd name="T26" fmla="*/ 5 w 20"/>
                  <a:gd name="T27" fmla="*/ 12 h 18"/>
                  <a:gd name="T28" fmla="*/ 3 w 20"/>
                  <a:gd name="T29" fmla="*/ 12 h 18"/>
                  <a:gd name="T30" fmla="*/ 4 w 20"/>
                  <a:gd name="T31" fmla="*/ 12 h 18"/>
                  <a:gd name="T32" fmla="*/ 3 w 20"/>
                  <a:gd name="T33" fmla="*/ 12 h 18"/>
                  <a:gd name="T34" fmla="*/ 4 w 20"/>
                  <a:gd name="T35" fmla="*/ 14 h 18"/>
                  <a:gd name="T36" fmla="*/ 2 w 20"/>
                  <a:gd name="T37" fmla="*/ 13 h 18"/>
                  <a:gd name="T38" fmla="*/ 3 w 20"/>
                  <a:gd name="T39" fmla="*/ 14 h 18"/>
                  <a:gd name="T40" fmla="*/ 1 w 20"/>
                  <a:gd name="T41" fmla="*/ 14 h 18"/>
                  <a:gd name="T42" fmla="*/ 2 w 20"/>
                  <a:gd name="T43" fmla="*/ 15 h 18"/>
                  <a:gd name="T44" fmla="*/ 0 w 20"/>
                  <a:gd name="T45" fmla="*/ 15 h 18"/>
                  <a:gd name="T46" fmla="*/ 5 w 20"/>
                  <a:gd name="T47" fmla="*/ 14 h 18"/>
                  <a:gd name="T48" fmla="*/ 5 w 20"/>
                  <a:gd name="T4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8">
                    <a:moveTo>
                      <a:pt x="5" y="14"/>
                    </a:moveTo>
                    <a:cubicBezTo>
                      <a:pt x="7" y="12"/>
                      <a:pt x="13" y="16"/>
                      <a:pt x="14" y="18"/>
                    </a:cubicBezTo>
                    <a:cubicBezTo>
                      <a:pt x="15" y="16"/>
                      <a:pt x="15" y="14"/>
                      <a:pt x="14" y="13"/>
                    </a:cubicBezTo>
                    <a:cubicBezTo>
                      <a:pt x="13" y="9"/>
                      <a:pt x="15" y="11"/>
                      <a:pt x="17" y="11"/>
                    </a:cubicBezTo>
                    <a:cubicBezTo>
                      <a:pt x="19" y="10"/>
                      <a:pt x="19" y="8"/>
                      <a:pt x="18" y="6"/>
                    </a:cubicBezTo>
                    <a:cubicBezTo>
                      <a:pt x="18" y="6"/>
                      <a:pt x="20" y="5"/>
                      <a:pt x="20" y="5"/>
                    </a:cubicBezTo>
                    <a:cubicBezTo>
                      <a:pt x="20" y="3"/>
                      <a:pt x="20" y="2"/>
                      <a:pt x="19" y="0"/>
                    </a:cubicBezTo>
                    <a:cubicBezTo>
                      <a:pt x="19" y="0"/>
                      <a:pt x="15" y="1"/>
                      <a:pt x="15" y="1"/>
                    </a:cubicBezTo>
                    <a:cubicBezTo>
                      <a:pt x="13" y="1"/>
                      <a:pt x="12" y="1"/>
                      <a:pt x="10" y="3"/>
                    </a:cubicBezTo>
                    <a:cubicBezTo>
                      <a:pt x="10" y="3"/>
                      <a:pt x="13" y="5"/>
                      <a:pt x="12" y="6"/>
                    </a:cubicBezTo>
                    <a:cubicBezTo>
                      <a:pt x="10" y="8"/>
                      <a:pt x="9" y="4"/>
                      <a:pt x="10" y="4"/>
                    </a:cubicBezTo>
                    <a:cubicBezTo>
                      <a:pt x="10" y="4"/>
                      <a:pt x="7" y="5"/>
                      <a:pt x="7" y="6"/>
                    </a:cubicBezTo>
                    <a:cubicBezTo>
                      <a:pt x="7" y="7"/>
                      <a:pt x="6" y="7"/>
                      <a:pt x="5" y="8"/>
                    </a:cubicBezTo>
                    <a:cubicBezTo>
                      <a:pt x="5" y="9"/>
                      <a:pt x="3" y="12"/>
                      <a:pt x="5" y="12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2" y="13"/>
                      <a:pt x="4" y="14"/>
                      <a:pt x="4" y="14"/>
                    </a:cubicBezTo>
                    <a:cubicBezTo>
                      <a:pt x="4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4"/>
                      <a:pt x="2" y="13"/>
                      <a:pt x="1" y="14"/>
                    </a:cubicBezTo>
                    <a:cubicBezTo>
                      <a:pt x="1" y="14"/>
                      <a:pt x="2" y="15"/>
                      <a:pt x="2" y="15"/>
                    </a:cubicBezTo>
                    <a:cubicBezTo>
                      <a:pt x="2" y="14"/>
                      <a:pt x="1" y="14"/>
                      <a:pt x="0" y="15"/>
                    </a:cubicBezTo>
                    <a:cubicBezTo>
                      <a:pt x="1" y="15"/>
                      <a:pt x="4" y="16"/>
                      <a:pt x="5" y="14"/>
                    </a:cubicBezTo>
                    <a:cubicBezTo>
                      <a:pt x="5" y="14"/>
                      <a:pt x="5" y="15"/>
                      <a:pt x="5" y="14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17" name="Freeform 654">
                <a:extLst>
                  <a:ext uri="{FF2B5EF4-FFF2-40B4-BE49-F238E27FC236}">
                    <a16:creationId xmlns:a16="http://schemas.microsoft.com/office/drawing/2014/main" id="{991D3B34-0611-7B5B-4174-E499DDDCF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453" y="3088312"/>
                <a:ext cx="45452" cy="82055"/>
              </a:xfrm>
              <a:custGeom>
                <a:avLst/>
                <a:gdLst>
                  <a:gd name="T0" fmla="*/ 10 w 15"/>
                  <a:gd name="T1" fmla="*/ 21 h 22"/>
                  <a:gd name="T2" fmla="*/ 8 w 15"/>
                  <a:gd name="T3" fmla="*/ 17 h 22"/>
                  <a:gd name="T4" fmla="*/ 11 w 15"/>
                  <a:gd name="T5" fmla="*/ 12 h 22"/>
                  <a:gd name="T6" fmla="*/ 11 w 15"/>
                  <a:gd name="T7" fmla="*/ 13 h 22"/>
                  <a:gd name="T8" fmla="*/ 15 w 15"/>
                  <a:gd name="T9" fmla="*/ 10 h 22"/>
                  <a:gd name="T10" fmla="*/ 11 w 15"/>
                  <a:gd name="T11" fmla="*/ 7 h 22"/>
                  <a:gd name="T12" fmla="*/ 10 w 15"/>
                  <a:gd name="T13" fmla="*/ 5 h 22"/>
                  <a:gd name="T14" fmla="*/ 12 w 15"/>
                  <a:gd name="T15" fmla="*/ 4 h 22"/>
                  <a:gd name="T16" fmla="*/ 12 w 15"/>
                  <a:gd name="T17" fmla="*/ 1 h 22"/>
                  <a:gd name="T18" fmla="*/ 11 w 15"/>
                  <a:gd name="T19" fmla="*/ 1 h 22"/>
                  <a:gd name="T20" fmla="*/ 7 w 15"/>
                  <a:gd name="T21" fmla="*/ 4 h 22"/>
                  <a:gd name="T22" fmla="*/ 2 w 15"/>
                  <a:gd name="T23" fmla="*/ 5 h 22"/>
                  <a:gd name="T24" fmla="*/ 4 w 15"/>
                  <a:gd name="T25" fmla="*/ 6 h 22"/>
                  <a:gd name="T26" fmla="*/ 6 w 15"/>
                  <a:gd name="T27" fmla="*/ 8 h 22"/>
                  <a:gd name="T28" fmla="*/ 4 w 15"/>
                  <a:gd name="T29" fmla="*/ 8 h 22"/>
                  <a:gd name="T30" fmla="*/ 2 w 15"/>
                  <a:gd name="T31" fmla="*/ 8 h 22"/>
                  <a:gd name="T32" fmla="*/ 0 w 15"/>
                  <a:gd name="T33" fmla="*/ 9 h 22"/>
                  <a:gd name="T34" fmla="*/ 0 w 15"/>
                  <a:gd name="T35" fmla="*/ 14 h 22"/>
                  <a:gd name="T36" fmla="*/ 2 w 15"/>
                  <a:gd name="T37" fmla="*/ 16 h 22"/>
                  <a:gd name="T38" fmla="*/ 2 w 15"/>
                  <a:gd name="T39" fmla="*/ 20 h 22"/>
                  <a:gd name="T40" fmla="*/ 10 w 15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2">
                    <a:moveTo>
                      <a:pt x="10" y="21"/>
                    </a:moveTo>
                    <a:cubicBezTo>
                      <a:pt x="10" y="20"/>
                      <a:pt x="6" y="18"/>
                      <a:pt x="8" y="17"/>
                    </a:cubicBezTo>
                    <a:cubicBezTo>
                      <a:pt x="9" y="16"/>
                      <a:pt x="9" y="13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2" y="13"/>
                      <a:pt x="15" y="11"/>
                      <a:pt x="15" y="10"/>
                    </a:cubicBezTo>
                    <a:cubicBezTo>
                      <a:pt x="15" y="9"/>
                      <a:pt x="11" y="9"/>
                      <a:pt x="11" y="7"/>
                    </a:cubicBezTo>
                    <a:cubicBezTo>
                      <a:pt x="11" y="6"/>
                      <a:pt x="10" y="6"/>
                      <a:pt x="10" y="5"/>
                    </a:cubicBezTo>
                    <a:cubicBezTo>
                      <a:pt x="10" y="4"/>
                      <a:pt x="12" y="5"/>
                      <a:pt x="12" y="4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8" y="1"/>
                      <a:pt x="9" y="2"/>
                      <a:pt x="7" y="4"/>
                    </a:cubicBezTo>
                    <a:cubicBezTo>
                      <a:pt x="6" y="5"/>
                      <a:pt x="3" y="3"/>
                      <a:pt x="2" y="5"/>
                    </a:cubicBezTo>
                    <a:cubicBezTo>
                      <a:pt x="0" y="7"/>
                      <a:pt x="3" y="7"/>
                      <a:pt x="4" y="6"/>
                    </a:cubicBezTo>
                    <a:cubicBezTo>
                      <a:pt x="5" y="5"/>
                      <a:pt x="7" y="6"/>
                      <a:pt x="6" y="8"/>
                    </a:cubicBezTo>
                    <a:cubicBezTo>
                      <a:pt x="6" y="7"/>
                      <a:pt x="4" y="6"/>
                      <a:pt x="4" y="8"/>
                    </a:cubicBezTo>
                    <a:cubicBezTo>
                      <a:pt x="3" y="8"/>
                      <a:pt x="2" y="9"/>
                      <a:pt x="2" y="8"/>
                    </a:cubicBezTo>
                    <a:cubicBezTo>
                      <a:pt x="2" y="9"/>
                      <a:pt x="0" y="7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1" y="15"/>
                      <a:pt x="2" y="15"/>
                      <a:pt x="2" y="16"/>
                    </a:cubicBezTo>
                    <a:cubicBezTo>
                      <a:pt x="3" y="18"/>
                      <a:pt x="1" y="19"/>
                      <a:pt x="2" y="20"/>
                    </a:cubicBezTo>
                    <a:cubicBezTo>
                      <a:pt x="4" y="22"/>
                      <a:pt x="8" y="21"/>
                      <a:pt x="10" y="21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18" name="Freeform 655">
                <a:extLst>
                  <a:ext uri="{FF2B5EF4-FFF2-40B4-BE49-F238E27FC236}">
                    <a16:creationId xmlns:a16="http://schemas.microsoft.com/office/drawing/2014/main" id="{C60FC20B-11E5-0CE5-35D4-572F36DD2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397" y="3162795"/>
                <a:ext cx="135324" cy="191884"/>
              </a:xfrm>
              <a:custGeom>
                <a:avLst/>
                <a:gdLst>
                  <a:gd name="T0" fmla="*/ 44 w 45"/>
                  <a:gd name="T1" fmla="*/ 24 h 52"/>
                  <a:gd name="T2" fmla="*/ 43 w 45"/>
                  <a:gd name="T3" fmla="*/ 18 h 52"/>
                  <a:gd name="T4" fmla="*/ 42 w 45"/>
                  <a:gd name="T5" fmla="*/ 12 h 52"/>
                  <a:gd name="T6" fmla="*/ 41 w 45"/>
                  <a:gd name="T7" fmla="*/ 7 h 52"/>
                  <a:gd name="T8" fmla="*/ 38 w 45"/>
                  <a:gd name="T9" fmla="*/ 4 h 52"/>
                  <a:gd name="T10" fmla="*/ 38 w 45"/>
                  <a:gd name="T11" fmla="*/ 2 h 52"/>
                  <a:gd name="T12" fmla="*/ 37 w 45"/>
                  <a:gd name="T13" fmla="*/ 5 h 52"/>
                  <a:gd name="T14" fmla="*/ 33 w 45"/>
                  <a:gd name="T15" fmla="*/ 4 h 52"/>
                  <a:gd name="T16" fmla="*/ 25 w 45"/>
                  <a:gd name="T17" fmla="*/ 7 h 52"/>
                  <a:gd name="T18" fmla="*/ 26 w 45"/>
                  <a:gd name="T19" fmla="*/ 4 h 52"/>
                  <a:gd name="T20" fmla="*/ 21 w 45"/>
                  <a:gd name="T21" fmla="*/ 4 h 52"/>
                  <a:gd name="T22" fmla="*/ 20 w 45"/>
                  <a:gd name="T23" fmla="*/ 1 h 52"/>
                  <a:gd name="T24" fmla="*/ 13 w 45"/>
                  <a:gd name="T25" fmla="*/ 0 h 52"/>
                  <a:gd name="T26" fmla="*/ 15 w 45"/>
                  <a:gd name="T27" fmla="*/ 3 h 52"/>
                  <a:gd name="T28" fmla="*/ 15 w 45"/>
                  <a:gd name="T29" fmla="*/ 6 h 52"/>
                  <a:gd name="T30" fmla="*/ 17 w 45"/>
                  <a:gd name="T31" fmla="*/ 7 h 52"/>
                  <a:gd name="T32" fmla="*/ 20 w 45"/>
                  <a:gd name="T33" fmla="*/ 9 h 52"/>
                  <a:gd name="T34" fmla="*/ 15 w 45"/>
                  <a:gd name="T35" fmla="*/ 8 h 52"/>
                  <a:gd name="T36" fmla="*/ 14 w 45"/>
                  <a:gd name="T37" fmla="*/ 8 h 52"/>
                  <a:gd name="T38" fmla="*/ 13 w 45"/>
                  <a:gd name="T39" fmla="*/ 10 h 52"/>
                  <a:gd name="T40" fmla="*/ 6 w 45"/>
                  <a:gd name="T41" fmla="*/ 10 h 52"/>
                  <a:gd name="T42" fmla="*/ 6 w 45"/>
                  <a:gd name="T43" fmla="*/ 15 h 52"/>
                  <a:gd name="T44" fmla="*/ 6 w 45"/>
                  <a:gd name="T45" fmla="*/ 17 h 52"/>
                  <a:gd name="T46" fmla="*/ 1 w 45"/>
                  <a:gd name="T47" fmla="*/ 22 h 52"/>
                  <a:gd name="T48" fmla="*/ 2 w 45"/>
                  <a:gd name="T49" fmla="*/ 26 h 52"/>
                  <a:gd name="T50" fmla="*/ 2 w 45"/>
                  <a:gd name="T51" fmla="*/ 30 h 52"/>
                  <a:gd name="T52" fmla="*/ 1 w 45"/>
                  <a:gd name="T53" fmla="*/ 33 h 52"/>
                  <a:gd name="T54" fmla="*/ 3 w 45"/>
                  <a:gd name="T55" fmla="*/ 37 h 52"/>
                  <a:gd name="T56" fmla="*/ 11 w 45"/>
                  <a:gd name="T57" fmla="*/ 40 h 52"/>
                  <a:gd name="T58" fmla="*/ 9 w 45"/>
                  <a:gd name="T59" fmla="*/ 49 h 52"/>
                  <a:gd name="T60" fmla="*/ 19 w 45"/>
                  <a:gd name="T61" fmla="*/ 49 h 52"/>
                  <a:gd name="T62" fmla="*/ 23 w 45"/>
                  <a:gd name="T63" fmla="*/ 51 h 52"/>
                  <a:gd name="T64" fmla="*/ 26 w 45"/>
                  <a:gd name="T65" fmla="*/ 50 h 52"/>
                  <a:gd name="T66" fmla="*/ 33 w 45"/>
                  <a:gd name="T67" fmla="*/ 49 h 52"/>
                  <a:gd name="T68" fmla="*/ 36 w 45"/>
                  <a:gd name="T69" fmla="*/ 49 h 52"/>
                  <a:gd name="T70" fmla="*/ 36 w 45"/>
                  <a:gd name="T71" fmla="*/ 45 h 52"/>
                  <a:gd name="T72" fmla="*/ 40 w 45"/>
                  <a:gd name="T73" fmla="*/ 43 h 52"/>
                  <a:gd name="T74" fmla="*/ 35 w 45"/>
                  <a:gd name="T75" fmla="*/ 37 h 52"/>
                  <a:gd name="T76" fmla="*/ 32 w 45"/>
                  <a:gd name="T77" fmla="*/ 31 h 52"/>
                  <a:gd name="T78" fmla="*/ 41 w 45"/>
                  <a:gd name="T79" fmla="*/ 26 h 52"/>
                  <a:gd name="T80" fmla="*/ 44 w 45"/>
                  <a:gd name="T81" fmla="*/ 28 h 52"/>
                  <a:gd name="T82" fmla="*/ 44 w 45"/>
                  <a:gd name="T83" fmla="*/ 24 h 52"/>
                  <a:gd name="T84" fmla="*/ 44 w 45"/>
                  <a:gd name="T8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52">
                    <a:moveTo>
                      <a:pt x="44" y="24"/>
                    </a:moveTo>
                    <a:cubicBezTo>
                      <a:pt x="43" y="22"/>
                      <a:pt x="43" y="20"/>
                      <a:pt x="43" y="18"/>
                    </a:cubicBezTo>
                    <a:cubicBezTo>
                      <a:pt x="42" y="16"/>
                      <a:pt x="41" y="15"/>
                      <a:pt x="42" y="12"/>
                    </a:cubicBezTo>
                    <a:cubicBezTo>
                      <a:pt x="43" y="10"/>
                      <a:pt x="42" y="8"/>
                      <a:pt x="41" y="7"/>
                    </a:cubicBezTo>
                    <a:cubicBezTo>
                      <a:pt x="40" y="6"/>
                      <a:pt x="38" y="5"/>
                      <a:pt x="38" y="4"/>
                    </a:cubicBezTo>
                    <a:cubicBezTo>
                      <a:pt x="38" y="4"/>
                      <a:pt x="39" y="3"/>
                      <a:pt x="38" y="2"/>
                    </a:cubicBezTo>
                    <a:cubicBezTo>
                      <a:pt x="37" y="2"/>
                      <a:pt x="37" y="5"/>
                      <a:pt x="37" y="5"/>
                    </a:cubicBezTo>
                    <a:cubicBezTo>
                      <a:pt x="35" y="5"/>
                      <a:pt x="35" y="4"/>
                      <a:pt x="33" y="4"/>
                    </a:cubicBezTo>
                    <a:cubicBezTo>
                      <a:pt x="31" y="5"/>
                      <a:pt x="28" y="7"/>
                      <a:pt x="25" y="7"/>
                    </a:cubicBezTo>
                    <a:cubicBezTo>
                      <a:pt x="24" y="6"/>
                      <a:pt x="26" y="5"/>
                      <a:pt x="26" y="4"/>
                    </a:cubicBezTo>
                    <a:cubicBezTo>
                      <a:pt x="24" y="4"/>
                      <a:pt x="23" y="5"/>
                      <a:pt x="21" y="4"/>
                    </a:cubicBezTo>
                    <a:cubicBezTo>
                      <a:pt x="20" y="3"/>
                      <a:pt x="23" y="1"/>
                      <a:pt x="20" y="1"/>
                    </a:cubicBezTo>
                    <a:cubicBezTo>
                      <a:pt x="18" y="1"/>
                      <a:pt x="16" y="1"/>
                      <a:pt x="13" y="0"/>
                    </a:cubicBezTo>
                    <a:cubicBezTo>
                      <a:pt x="14" y="1"/>
                      <a:pt x="15" y="1"/>
                      <a:pt x="15" y="3"/>
                    </a:cubicBezTo>
                    <a:cubicBezTo>
                      <a:pt x="14" y="4"/>
                      <a:pt x="14" y="4"/>
                      <a:pt x="15" y="6"/>
                    </a:cubicBezTo>
                    <a:cubicBezTo>
                      <a:pt x="15" y="8"/>
                      <a:pt x="15" y="7"/>
                      <a:pt x="17" y="7"/>
                    </a:cubicBezTo>
                    <a:cubicBezTo>
                      <a:pt x="18" y="7"/>
                      <a:pt x="19" y="8"/>
                      <a:pt x="20" y="9"/>
                    </a:cubicBezTo>
                    <a:cubicBezTo>
                      <a:pt x="19" y="8"/>
                      <a:pt x="16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3" y="9"/>
                      <a:pt x="14" y="10"/>
                      <a:pt x="13" y="10"/>
                    </a:cubicBezTo>
                    <a:cubicBezTo>
                      <a:pt x="11" y="11"/>
                      <a:pt x="7" y="6"/>
                      <a:pt x="6" y="10"/>
                    </a:cubicBezTo>
                    <a:cubicBezTo>
                      <a:pt x="7" y="12"/>
                      <a:pt x="8" y="14"/>
                      <a:pt x="6" y="15"/>
                    </a:cubicBezTo>
                    <a:cubicBezTo>
                      <a:pt x="5" y="17"/>
                      <a:pt x="5" y="15"/>
                      <a:pt x="6" y="17"/>
                    </a:cubicBezTo>
                    <a:cubicBezTo>
                      <a:pt x="6" y="22"/>
                      <a:pt x="0" y="20"/>
                      <a:pt x="1" y="22"/>
                    </a:cubicBezTo>
                    <a:cubicBezTo>
                      <a:pt x="1" y="23"/>
                      <a:pt x="2" y="24"/>
                      <a:pt x="2" y="26"/>
                    </a:cubicBezTo>
                    <a:cubicBezTo>
                      <a:pt x="2" y="28"/>
                      <a:pt x="1" y="28"/>
                      <a:pt x="2" y="30"/>
                    </a:cubicBezTo>
                    <a:cubicBezTo>
                      <a:pt x="3" y="31"/>
                      <a:pt x="0" y="33"/>
                      <a:pt x="1" y="33"/>
                    </a:cubicBezTo>
                    <a:cubicBezTo>
                      <a:pt x="3" y="34"/>
                      <a:pt x="2" y="36"/>
                      <a:pt x="3" y="37"/>
                    </a:cubicBezTo>
                    <a:cubicBezTo>
                      <a:pt x="4" y="40"/>
                      <a:pt x="8" y="39"/>
                      <a:pt x="11" y="40"/>
                    </a:cubicBezTo>
                    <a:cubicBezTo>
                      <a:pt x="11" y="40"/>
                      <a:pt x="9" y="48"/>
                      <a:pt x="9" y="49"/>
                    </a:cubicBezTo>
                    <a:cubicBezTo>
                      <a:pt x="13" y="49"/>
                      <a:pt x="15" y="48"/>
                      <a:pt x="19" y="49"/>
                    </a:cubicBezTo>
                    <a:cubicBezTo>
                      <a:pt x="19" y="49"/>
                      <a:pt x="23" y="52"/>
                      <a:pt x="23" y="51"/>
                    </a:cubicBezTo>
                    <a:cubicBezTo>
                      <a:pt x="24" y="49"/>
                      <a:pt x="25" y="49"/>
                      <a:pt x="26" y="50"/>
                    </a:cubicBezTo>
                    <a:cubicBezTo>
                      <a:pt x="27" y="51"/>
                      <a:pt x="32" y="48"/>
                      <a:pt x="33" y="49"/>
                    </a:cubicBezTo>
                    <a:cubicBezTo>
                      <a:pt x="33" y="49"/>
                      <a:pt x="37" y="50"/>
                      <a:pt x="36" y="49"/>
                    </a:cubicBezTo>
                    <a:cubicBezTo>
                      <a:pt x="35" y="46"/>
                      <a:pt x="34" y="46"/>
                      <a:pt x="36" y="45"/>
                    </a:cubicBezTo>
                    <a:cubicBezTo>
                      <a:pt x="38" y="43"/>
                      <a:pt x="38" y="43"/>
                      <a:pt x="40" y="43"/>
                    </a:cubicBezTo>
                    <a:cubicBezTo>
                      <a:pt x="41" y="42"/>
                      <a:pt x="36" y="38"/>
                      <a:pt x="35" y="37"/>
                    </a:cubicBezTo>
                    <a:cubicBezTo>
                      <a:pt x="34" y="37"/>
                      <a:pt x="31" y="32"/>
                      <a:pt x="32" y="31"/>
                    </a:cubicBezTo>
                    <a:cubicBezTo>
                      <a:pt x="36" y="30"/>
                      <a:pt x="38" y="29"/>
                      <a:pt x="41" y="26"/>
                    </a:cubicBezTo>
                    <a:cubicBezTo>
                      <a:pt x="42" y="25"/>
                      <a:pt x="43" y="29"/>
                      <a:pt x="44" y="28"/>
                    </a:cubicBezTo>
                    <a:cubicBezTo>
                      <a:pt x="45" y="27"/>
                      <a:pt x="45" y="25"/>
                      <a:pt x="44" y="24"/>
                    </a:cubicBezTo>
                    <a:cubicBezTo>
                      <a:pt x="44" y="23"/>
                      <a:pt x="44" y="24"/>
                      <a:pt x="44" y="24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20" name="Freeform 657">
                <a:extLst>
                  <a:ext uri="{FF2B5EF4-FFF2-40B4-BE49-F238E27FC236}">
                    <a16:creationId xmlns:a16="http://schemas.microsoft.com/office/drawing/2014/main" id="{B9A70A3E-C51F-30D8-3162-E4FFDC93F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315" y="3295344"/>
                <a:ext cx="90905" cy="45446"/>
              </a:xfrm>
              <a:custGeom>
                <a:avLst/>
                <a:gdLst>
                  <a:gd name="T0" fmla="*/ 30 w 30"/>
                  <a:gd name="T1" fmla="*/ 4 h 12"/>
                  <a:gd name="T2" fmla="*/ 22 w 30"/>
                  <a:gd name="T3" fmla="*/ 0 h 12"/>
                  <a:gd name="T4" fmla="*/ 17 w 30"/>
                  <a:gd name="T5" fmla="*/ 0 h 12"/>
                  <a:gd name="T6" fmla="*/ 14 w 30"/>
                  <a:gd name="T7" fmla="*/ 1 h 12"/>
                  <a:gd name="T8" fmla="*/ 11 w 30"/>
                  <a:gd name="T9" fmla="*/ 0 h 12"/>
                  <a:gd name="T10" fmla="*/ 8 w 30"/>
                  <a:gd name="T11" fmla="*/ 3 h 12"/>
                  <a:gd name="T12" fmla="*/ 3 w 30"/>
                  <a:gd name="T13" fmla="*/ 9 h 12"/>
                  <a:gd name="T14" fmla="*/ 11 w 30"/>
                  <a:gd name="T15" fmla="*/ 11 h 12"/>
                  <a:gd name="T16" fmla="*/ 13 w 30"/>
                  <a:gd name="T17" fmla="*/ 9 h 12"/>
                  <a:gd name="T18" fmla="*/ 18 w 30"/>
                  <a:gd name="T19" fmla="*/ 9 h 12"/>
                  <a:gd name="T20" fmla="*/ 19 w 30"/>
                  <a:gd name="T21" fmla="*/ 6 h 12"/>
                  <a:gd name="T22" fmla="*/ 24 w 30"/>
                  <a:gd name="T23" fmla="*/ 7 h 12"/>
                  <a:gd name="T24" fmla="*/ 28 w 30"/>
                  <a:gd name="T25" fmla="*/ 7 h 12"/>
                  <a:gd name="T26" fmla="*/ 30 w 30"/>
                  <a:gd name="T2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12">
                    <a:moveTo>
                      <a:pt x="30" y="4"/>
                    </a:moveTo>
                    <a:cubicBezTo>
                      <a:pt x="27" y="2"/>
                      <a:pt x="26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10" y="1"/>
                      <a:pt x="9" y="2"/>
                      <a:pt x="8" y="3"/>
                    </a:cubicBezTo>
                    <a:cubicBezTo>
                      <a:pt x="6" y="5"/>
                      <a:pt x="0" y="4"/>
                      <a:pt x="3" y="9"/>
                    </a:cubicBezTo>
                    <a:cubicBezTo>
                      <a:pt x="4" y="11"/>
                      <a:pt x="8" y="12"/>
                      <a:pt x="11" y="11"/>
                    </a:cubicBezTo>
                    <a:cubicBezTo>
                      <a:pt x="12" y="11"/>
                      <a:pt x="12" y="9"/>
                      <a:pt x="13" y="9"/>
                    </a:cubicBezTo>
                    <a:cubicBezTo>
                      <a:pt x="15" y="9"/>
                      <a:pt x="17" y="9"/>
                      <a:pt x="18" y="9"/>
                    </a:cubicBezTo>
                    <a:cubicBezTo>
                      <a:pt x="19" y="9"/>
                      <a:pt x="19" y="7"/>
                      <a:pt x="19" y="6"/>
                    </a:cubicBezTo>
                    <a:cubicBezTo>
                      <a:pt x="20" y="5"/>
                      <a:pt x="23" y="7"/>
                      <a:pt x="24" y="7"/>
                    </a:cubicBezTo>
                    <a:cubicBezTo>
                      <a:pt x="25" y="7"/>
                      <a:pt x="27" y="7"/>
                      <a:pt x="28" y="7"/>
                    </a:cubicBezTo>
                    <a:cubicBezTo>
                      <a:pt x="29" y="7"/>
                      <a:pt x="29" y="5"/>
                      <a:pt x="30" y="4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22" name="Freeform 659">
                <a:extLst>
                  <a:ext uri="{FF2B5EF4-FFF2-40B4-BE49-F238E27FC236}">
                    <a16:creationId xmlns:a16="http://schemas.microsoft.com/office/drawing/2014/main" id="{2F88E798-8061-3095-FABF-67E5AF835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461" y="3121134"/>
                <a:ext cx="87805" cy="70695"/>
              </a:xfrm>
              <a:custGeom>
                <a:avLst/>
                <a:gdLst>
                  <a:gd name="T0" fmla="*/ 16 w 29"/>
                  <a:gd name="T1" fmla="*/ 18 h 19"/>
                  <a:gd name="T2" fmla="*/ 23 w 29"/>
                  <a:gd name="T3" fmla="*/ 15 h 19"/>
                  <a:gd name="T4" fmla="*/ 23 w 29"/>
                  <a:gd name="T5" fmla="*/ 12 h 19"/>
                  <a:gd name="T6" fmla="*/ 27 w 29"/>
                  <a:gd name="T7" fmla="*/ 9 h 19"/>
                  <a:gd name="T8" fmla="*/ 26 w 29"/>
                  <a:gd name="T9" fmla="*/ 4 h 19"/>
                  <a:gd name="T10" fmla="*/ 19 w 29"/>
                  <a:gd name="T11" fmla="*/ 1 h 19"/>
                  <a:gd name="T12" fmla="*/ 10 w 29"/>
                  <a:gd name="T13" fmla="*/ 1 h 19"/>
                  <a:gd name="T14" fmla="*/ 0 w 29"/>
                  <a:gd name="T15" fmla="*/ 4 h 19"/>
                  <a:gd name="T16" fmla="*/ 1 w 29"/>
                  <a:gd name="T17" fmla="*/ 6 h 19"/>
                  <a:gd name="T18" fmla="*/ 2 w 29"/>
                  <a:gd name="T19" fmla="*/ 9 h 19"/>
                  <a:gd name="T20" fmla="*/ 5 w 29"/>
                  <a:gd name="T21" fmla="*/ 10 h 19"/>
                  <a:gd name="T22" fmla="*/ 9 w 29"/>
                  <a:gd name="T23" fmla="*/ 11 h 19"/>
                  <a:gd name="T24" fmla="*/ 8 w 29"/>
                  <a:gd name="T25" fmla="*/ 15 h 19"/>
                  <a:gd name="T26" fmla="*/ 12 w 29"/>
                  <a:gd name="T27" fmla="*/ 18 h 19"/>
                  <a:gd name="T28" fmla="*/ 16 w 29"/>
                  <a:gd name="T29" fmla="*/ 18 h 19"/>
                  <a:gd name="T30" fmla="*/ 16 w 29"/>
                  <a:gd name="T3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19">
                    <a:moveTo>
                      <a:pt x="16" y="18"/>
                    </a:moveTo>
                    <a:cubicBezTo>
                      <a:pt x="18" y="16"/>
                      <a:pt x="21" y="16"/>
                      <a:pt x="23" y="15"/>
                    </a:cubicBezTo>
                    <a:cubicBezTo>
                      <a:pt x="23" y="14"/>
                      <a:pt x="23" y="13"/>
                      <a:pt x="23" y="12"/>
                    </a:cubicBezTo>
                    <a:cubicBezTo>
                      <a:pt x="24" y="10"/>
                      <a:pt x="25" y="10"/>
                      <a:pt x="27" y="9"/>
                    </a:cubicBezTo>
                    <a:cubicBezTo>
                      <a:pt x="29" y="8"/>
                      <a:pt x="28" y="5"/>
                      <a:pt x="26" y="4"/>
                    </a:cubicBezTo>
                    <a:cubicBezTo>
                      <a:pt x="24" y="3"/>
                      <a:pt x="22" y="2"/>
                      <a:pt x="19" y="1"/>
                    </a:cubicBezTo>
                    <a:cubicBezTo>
                      <a:pt x="17" y="0"/>
                      <a:pt x="13" y="1"/>
                      <a:pt x="10" y="1"/>
                    </a:cubicBezTo>
                    <a:cubicBezTo>
                      <a:pt x="8" y="1"/>
                      <a:pt x="0" y="0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2" y="7"/>
                      <a:pt x="1" y="8"/>
                      <a:pt x="2" y="9"/>
                    </a:cubicBezTo>
                    <a:cubicBezTo>
                      <a:pt x="3" y="9"/>
                      <a:pt x="4" y="11"/>
                      <a:pt x="5" y="10"/>
                    </a:cubicBezTo>
                    <a:cubicBezTo>
                      <a:pt x="7" y="10"/>
                      <a:pt x="9" y="9"/>
                      <a:pt x="9" y="11"/>
                    </a:cubicBezTo>
                    <a:cubicBezTo>
                      <a:pt x="9" y="12"/>
                      <a:pt x="9" y="14"/>
                      <a:pt x="8" y="15"/>
                    </a:cubicBezTo>
                    <a:cubicBezTo>
                      <a:pt x="11" y="15"/>
                      <a:pt x="11" y="15"/>
                      <a:pt x="12" y="18"/>
                    </a:cubicBezTo>
                    <a:cubicBezTo>
                      <a:pt x="13" y="18"/>
                      <a:pt x="16" y="18"/>
                      <a:pt x="16" y="18"/>
                    </a:cubicBezTo>
                    <a:cubicBezTo>
                      <a:pt x="17" y="17"/>
                      <a:pt x="15" y="19"/>
                      <a:pt x="16" y="18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23" name="Freeform 660">
                <a:extLst>
                  <a:ext uri="{FF2B5EF4-FFF2-40B4-BE49-F238E27FC236}">
                    <a16:creationId xmlns:a16="http://schemas.microsoft.com/office/drawing/2014/main" id="{9A34C3A8-F78E-4510-EB4C-AB8DFE53B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461" y="3076950"/>
                <a:ext cx="108466" cy="66908"/>
              </a:xfrm>
              <a:custGeom>
                <a:avLst/>
                <a:gdLst>
                  <a:gd name="T0" fmla="*/ 11 w 36"/>
                  <a:gd name="T1" fmla="*/ 13 h 18"/>
                  <a:gd name="T2" fmla="*/ 19 w 36"/>
                  <a:gd name="T3" fmla="*/ 12 h 18"/>
                  <a:gd name="T4" fmla="*/ 25 w 36"/>
                  <a:gd name="T5" fmla="*/ 15 h 18"/>
                  <a:gd name="T6" fmla="*/ 29 w 36"/>
                  <a:gd name="T7" fmla="*/ 17 h 18"/>
                  <a:gd name="T8" fmla="*/ 33 w 36"/>
                  <a:gd name="T9" fmla="*/ 16 h 18"/>
                  <a:gd name="T10" fmla="*/ 36 w 36"/>
                  <a:gd name="T11" fmla="*/ 14 h 18"/>
                  <a:gd name="T12" fmla="*/ 34 w 36"/>
                  <a:gd name="T13" fmla="*/ 8 h 18"/>
                  <a:gd name="T14" fmla="*/ 31 w 36"/>
                  <a:gd name="T15" fmla="*/ 4 h 18"/>
                  <a:gd name="T16" fmla="*/ 25 w 36"/>
                  <a:gd name="T17" fmla="*/ 3 h 18"/>
                  <a:gd name="T18" fmla="*/ 18 w 36"/>
                  <a:gd name="T19" fmla="*/ 1 h 18"/>
                  <a:gd name="T20" fmla="*/ 17 w 36"/>
                  <a:gd name="T21" fmla="*/ 5 h 18"/>
                  <a:gd name="T22" fmla="*/ 15 w 36"/>
                  <a:gd name="T23" fmla="*/ 7 h 18"/>
                  <a:gd name="T24" fmla="*/ 8 w 36"/>
                  <a:gd name="T25" fmla="*/ 4 h 18"/>
                  <a:gd name="T26" fmla="*/ 0 w 36"/>
                  <a:gd name="T27" fmla="*/ 15 h 18"/>
                  <a:gd name="T28" fmla="*/ 11 w 36"/>
                  <a:gd name="T2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18">
                    <a:moveTo>
                      <a:pt x="11" y="13"/>
                    </a:moveTo>
                    <a:cubicBezTo>
                      <a:pt x="14" y="13"/>
                      <a:pt x="16" y="12"/>
                      <a:pt x="19" y="12"/>
                    </a:cubicBezTo>
                    <a:cubicBezTo>
                      <a:pt x="20" y="12"/>
                      <a:pt x="24" y="14"/>
                      <a:pt x="25" y="15"/>
                    </a:cubicBezTo>
                    <a:cubicBezTo>
                      <a:pt x="26" y="16"/>
                      <a:pt x="27" y="18"/>
                      <a:pt x="29" y="17"/>
                    </a:cubicBezTo>
                    <a:cubicBezTo>
                      <a:pt x="30" y="17"/>
                      <a:pt x="31" y="16"/>
                      <a:pt x="33" y="16"/>
                    </a:cubicBezTo>
                    <a:cubicBezTo>
                      <a:pt x="34" y="16"/>
                      <a:pt x="34" y="14"/>
                      <a:pt x="36" y="14"/>
                    </a:cubicBezTo>
                    <a:cubicBezTo>
                      <a:pt x="35" y="12"/>
                      <a:pt x="33" y="9"/>
                      <a:pt x="34" y="8"/>
                    </a:cubicBezTo>
                    <a:cubicBezTo>
                      <a:pt x="35" y="6"/>
                      <a:pt x="32" y="4"/>
                      <a:pt x="31" y="4"/>
                    </a:cubicBezTo>
                    <a:cubicBezTo>
                      <a:pt x="29" y="3"/>
                      <a:pt x="27" y="5"/>
                      <a:pt x="25" y="3"/>
                    </a:cubicBezTo>
                    <a:cubicBezTo>
                      <a:pt x="22" y="1"/>
                      <a:pt x="21" y="0"/>
                      <a:pt x="18" y="1"/>
                    </a:cubicBezTo>
                    <a:cubicBezTo>
                      <a:pt x="16" y="2"/>
                      <a:pt x="17" y="3"/>
                      <a:pt x="17" y="5"/>
                    </a:cubicBezTo>
                    <a:cubicBezTo>
                      <a:pt x="16" y="6"/>
                      <a:pt x="16" y="7"/>
                      <a:pt x="15" y="7"/>
                    </a:cubicBezTo>
                    <a:cubicBezTo>
                      <a:pt x="12" y="9"/>
                      <a:pt x="10" y="5"/>
                      <a:pt x="8" y="4"/>
                    </a:cubicBezTo>
                    <a:cubicBezTo>
                      <a:pt x="3" y="0"/>
                      <a:pt x="0" y="11"/>
                      <a:pt x="0" y="15"/>
                    </a:cubicBezTo>
                    <a:cubicBezTo>
                      <a:pt x="4" y="13"/>
                      <a:pt x="7" y="13"/>
                      <a:pt x="11" y="13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24" name="Freeform 661">
                <a:extLst>
                  <a:ext uri="{FF2B5EF4-FFF2-40B4-BE49-F238E27FC236}">
                    <a16:creationId xmlns:a16="http://schemas.microsoft.com/office/drawing/2014/main" id="{AA6C4C9F-876C-3500-8142-DB216AD3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517" y="3036555"/>
                <a:ext cx="72311" cy="55545"/>
              </a:xfrm>
              <a:custGeom>
                <a:avLst/>
                <a:gdLst>
                  <a:gd name="T0" fmla="*/ 16 w 24"/>
                  <a:gd name="T1" fmla="*/ 15 h 15"/>
                  <a:gd name="T2" fmla="*/ 20 w 24"/>
                  <a:gd name="T3" fmla="*/ 15 h 15"/>
                  <a:gd name="T4" fmla="*/ 22 w 24"/>
                  <a:gd name="T5" fmla="*/ 13 h 15"/>
                  <a:gd name="T6" fmla="*/ 22 w 24"/>
                  <a:gd name="T7" fmla="*/ 10 h 15"/>
                  <a:gd name="T8" fmla="*/ 21 w 24"/>
                  <a:gd name="T9" fmla="*/ 5 h 15"/>
                  <a:gd name="T10" fmla="*/ 24 w 24"/>
                  <a:gd name="T11" fmla="*/ 0 h 15"/>
                  <a:gd name="T12" fmla="*/ 12 w 24"/>
                  <a:gd name="T13" fmla="*/ 0 h 15"/>
                  <a:gd name="T14" fmla="*/ 6 w 24"/>
                  <a:gd name="T15" fmla="*/ 1 h 15"/>
                  <a:gd name="T16" fmla="*/ 0 w 24"/>
                  <a:gd name="T17" fmla="*/ 5 h 15"/>
                  <a:gd name="T18" fmla="*/ 2 w 24"/>
                  <a:gd name="T19" fmla="*/ 6 h 15"/>
                  <a:gd name="T20" fmla="*/ 2 w 24"/>
                  <a:gd name="T21" fmla="*/ 8 h 15"/>
                  <a:gd name="T22" fmla="*/ 7 w 24"/>
                  <a:gd name="T23" fmla="*/ 9 h 15"/>
                  <a:gd name="T24" fmla="*/ 6 w 24"/>
                  <a:gd name="T25" fmla="*/ 13 h 15"/>
                  <a:gd name="T26" fmla="*/ 11 w 24"/>
                  <a:gd name="T27" fmla="*/ 12 h 15"/>
                  <a:gd name="T28" fmla="*/ 16 w 24"/>
                  <a:gd name="T2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5">
                    <a:moveTo>
                      <a:pt x="16" y="15"/>
                    </a:moveTo>
                    <a:cubicBezTo>
                      <a:pt x="17" y="15"/>
                      <a:pt x="19" y="15"/>
                      <a:pt x="20" y="15"/>
                    </a:cubicBezTo>
                    <a:cubicBezTo>
                      <a:pt x="20" y="14"/>
                      <a:pt x="22" y="14"/>
                      <a:pt x="22" y="13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8"/>
                      <a:pt x="20" y="7"/>
                      <a:pt x="21" y="5"/>
                    </a:cubicBezTo>
                    <a:cubicBezTo>
                      <a:pt x="23" y="4"/>
                      <a:pt x="24" y="2"/>
                      <a:pt x="24" y="0"/>
                    </a:cubicBezTo>
                    <a:cubicBezTo>
                      <a:pt x="22" y="3"/>
                      <a:pt x="15" y="0"/>
                      <a:pt x="12" y="0"/>
                    </a:cubicBezTo>
                    <a:cubicBezTo>
                      <a:pt x="10" y="0"/>
                      <a:pt x="8" y="0"/>
                      <a:pt x="6" y="1"/>
                    </a:cubicBezTo>
                    <a:cubicBezTo>
                      <a:pt x="5" y="1"/>
                      <a:pt x="0" y="5"/>
                      <a:pt x="0" y="5"/>
                    </a:cubicBezTo>
                    <a:cubicBezTo>
                      <a:pt x="0" y="6"/>
                      <a:pt x="3" y="5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10"/>
                      <a:pt x="7" y="9"/>
                      <a:pt x="7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7" y="12"/>
                      <a:pt x="9" y="11"/>
                      <a:pt x="11" y="12"/>
                    </a:cubicBezTo>
                    <a:cubicBezTo>
                      <a:pt x="13" y="13"/>
                      <a:pt x="14" y="15"/>
                      <a:pt x="16" y="15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25" name="Freeform 662">
                <a:extLst>
                  <a:ext uri="{FF2B5EF4-FFF2-40B4-BE49-F238E27FC236}">
                    <a16:creationId xmlns:a16="http://schemas.microsoft.com/office/drawing/2014/main" id="{BE6753D8-6C14-1B3B-8626-E24B442F5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768" y="3151432"/>
                <a:ext cx="48551" cy="29036"/>
              </a:xfrm>
              <a:custGeom>
                <a:avLst/>
                <a:gdLst>
                  <a:gd name="T0" fmla="*/ 16 w 16"/>
                  <a:gd name="T1" fmla="*/ 4 h 8"/>
                  <a:gd name="T2" fmla="*/ 12 w 16"/>
                  <a:gd name="T3" fmla="*/ 2 h 8"/>
                  <a:gd name="T4" fmla="*/ 8 w 16"/>
                  <a:gd name="T5" fmla="*/ 0 h 8"/>
                  <a:gd name="T6" fmla="*/ 7 w 16"/>
                  <a:gd name="T7" fmla="*/ 3 h 8"/>
                  <a:gd name="T8" fmla="*/ 5 w 16"/>
                  <a:gd name="T9" fmla="*/ 2 h 8"/>
                  <a:gd name="T10" fmla="*/ 2 w 16"/>
                  <a:gd name="T11" fmla="*/ 3 h 8"/>
                  <a:gd name="T12" fmla="*/ 0 w 16"/>
                  <a:gd name="T13" fmla="*/ 5 h 8"/>
                  <a:gd name="T14" fmla="*/ 0 w 16"/>
                  <a:gd name="T15" fmla="*/ 6 h 8"/>
                  <a:gd name="T16" fmla="*/ 2 w 16"/>
                  <a:gd name="T17" fmla="*/ 6 h 8"/>
                  <a:gd name="T18" fmla="*/ 8 w 16"/>
                  <a:gd name="T19" fmla="*/ 7 h 8"/>
                  <a:gd name="T20" fmla="*/ 16 w 16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6" y="1"/>
                      <a:pt x="14" y="2"/>
                      <a:pt x="12" y="2"/>
                    </a:cubicBezTo>
                    <a:cubicBezTo>
                      <a:pt x="11" y="3"/>
                      <a:pt x="10" y="1"/>
                      <a:pt x="8" y="0"/>
                    </a:cubicBezTo>
                    <a:cubicBezTo>
                      <a:pt x="8" y="1"/>
                      <a:pt x="8" y="2"/>
                      <a:pt x="7" y="3"/>
                    </a:cubicBezTo>
                    <a:cubicBezTo>
                      <a:pt x="6" y="3"/>
                      <a:pt x="7" y="1"/>
                      <a:pt x="5" y="2"/>
                    </a:cubicBezTo>
                    <a:cubicBezTo>
                      <a:pt x="4" y="2"/>
                      <a:pt x="2" y="2"/>
                      <a:pt x="2" y="3"/>
                    </a:cubicBezTo>
                    <a:cubicBezTo>
                      <a:pt x="1" y="5"/>
                      <a:pt x="2" y="6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0" y="7"/>
                      <a:pt x="16" y="8"/>
                      <a:pt x="16" y="4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26" name="Freeform 663">
                <a:extLst>
                  <a:ext uri="{FF2B5EF4-FFF2-40B4-BE49-F238E27FC236}">
                    <a16:creationId xmlns:a16="http://schemas.microsoft.com/office/drawing/2014/main" id="{4CF63C8E-89BE-6CB5-F9DE-ACC655F60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357" y="3159005"/>
                <a:ext cx="144621" cy="155275"/>
              </a:xfrm>
              <a:custGeom>
                <a:avLst/>
                <a:gdLst>
                  <a:gd name="T0" fmla="*/ 1 w 48"/>
                  <a:gd name="T1" fmla="*/ 12 h 42"/>
                  <a:gd name="T2" fmla="*/ 0 w 48"/>
                  <a:gd name="T3" fmla="*/ 16 h 42"/>
                  <a:gd name="T4" fmla="*/ 2 w 48"/>
                  <a:gd name="T5" fmla="*/ 20 h 42"/>
                  <a:gd name="T6" fmla="*/ 4 w 48"/>
                  <a:gd name="T7" fmla="*/ 27 h 42"/>
                  <a:gd name="T8" fmla="*/ 9 w 48"/>
                  <a:gd name="T9" fmla="*/ 31 h 42"/>
                  <a:gd name="T10" fmla="*/ 10 w 48"/>
                  <a:gd name="T11" fmla="*/ 33 h 42"/>
                  <a:gd name="T12" fmla="*/ 13 w 48"/>
                  <a:gd name="T13" fmla="*/ 32 h 42"/>
                  <a:gd name="T14" fmla="*/ 21 w 48"/>
                  <a:gd name="T15" fmla="*/ 36 h 42"/>
                  <a:gd name="T16" fmla="*/ 25 w 48"/>
                  <a:gd name="T17" fmla="*/ 37 h 42"/>
                  <a:gd name="T18" fmla="*/ 33 w 48"/>
                  <a:gd name="T19" fmla="*/ 37 h 42"/>
                  <a:gd name="T20" fmla="*/ 39 w 48"/>
                  <a:gd name="T21" fmla="*/ 41 h 42"/>
                  <a:gd name="T22" fmla="*/ 41 w 48"/>
                  <a:gd name="T23" fmla="*/ 35 h 42"/>
                  <a:gd name="T24" fmla="*/ 44 w 48"/>
                  <a:gd name="T25" fmla="*/ 32 h 42"/>
                  <a:gd name="T26" fmla="*/ 48 w 48"/>
                  <a:gd name="T27" fmla="*/ 31 h 42"/>
                  <a:gd name="T28" fmla="*/ 45 w 48"/>
                  <a:gd name="T29" fmla="*/ 26 h 42"/>
                  <a:gd name="T30" fmla="*/ 44 w 48"/>
                  <a:gd name="T31" fmla="*/ 19 h 42"/>
                  <a:gd name="T32" fmla="*/ 46 w 48"/>
                  <a:gd name="T33" fmla="*/ 12 h 42"/>
                  <a:gd name="T34" fmla="*/ 44 w 48"/>
                  <a:gd name="T35" fmla="*/ 7 h 42"/>
                  <a:gd name="T36" fmla="*/ 42 w 48"/>
                  <a:gd name="T37" fmla="*/ 5 h 42"/>
                  <a:gd name="T38" fmla="*/ 25 w 48"/>
                  <a:gd name="T39" fmla="*/ 4 h 42"/>
                  <a:gd name="T40" fmla="*/ 20 w 48"/>
                  <a:gd name="T41" fmla="*/ 2 h 42"/>
                  <a:gd name="T42" fmla="*/ 13 w 48"/>
                  <a:gd name="T43" fmla="*/ 4 h 42"/>
                  <a:gd name="T44" fmla="*/ 6 w 48"/>
                  <a:gd name="T45" fmla="*/ 6 h 42"/>
                  <a:gd name="T46" fmla="*/ 2 w 48"/>
                  <a:gd name="T47" fmla="*/ 7 h 42"/>
                  <a:gd name="T48" fmla="*/ 1 w 48"/>
                  <a:gd name="T49" fmla="*/ 9 h 42"/>
                  <a:gd name="T50" fmla="*/ 1 w 48"/>
                  <a:gd name="T51" fmla="*/ 12 h 42"/>
                  <a:gd name="T52" fmla="*/ 1 w 48"/>
                  <a:gd name="T5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2">
                    <a:moveTo>
                      <a:pt x="1" y="12"/>
                    </a:moveTo>
                    <a:cubicBezTo>
                      <a:pt x="1" y="13"/>
                      <a:pt x="0" y="15"/>
                      <a:pt x="0" y="16"/>
                    </a:cubicBezTo>
                    <a:cubicBezTo>
                      <a:pt x="1" y="17"/>
                      <a:pt x="2" y="19"/>
                      <a:pt x="2" y="20"/>
                    </a:cubicBezTo>
                    <a:cubicBezTo>
                      <a:pt x="2" y="22"/>
                      <a:pt x="3" y="25"/>
                      <a:pt x="4" y="27"/>
                    </a:cubicBezTo>
                    <a:cubicBezTo>
                      <a:pt x="5" y="30"/>
                      <a:pt x="8" y="29"/>
                      <a:pt x="9" y="31"/>
                    </a:cubicBezTo>
                    <a:cubicBezTo>
                      <a:pt x="9" y="31"/>
                      <a:pt x="9" y="33"/>
                      <a:pt x="10" y="33"/>
                    </a:cubicBezTo>
                    <a:cubicBezTo>
                      <a:pt x="11" y="34"/>
                      <a:pt x="12" y="32"/>
                      <a:pt x="13" y="32"/>
                    </a:cubicBezTo>
                    <a:cubicBezTo>
                      <a:pt x="15" y="31"/>
                      <a:pt x="19" y="35"/>
                      <a:pt x="21" y="36"/>
                    </a:cubicBezTo>
                    <a:cubicBezTo>
                      <a:pt x="22" y="37"/>
                      <a:pt x="23" y="39"/>
                      <a:pt x="25" y="37"/>
                    </a:cubicBezTo>
                    <a:cubicBezTo>
                      <a:pt x="26" y="36"/>
                      <a:pt x="31" y="37"/>
                      <a:pt x="33" y="37"/>
                    </a:cubicBezTo>
                    <a:cubicBezTo>
                      <a:pt x="36" y="37"/>
                      <a:pt x="37" y="39"/>
                      <a:pt x="39" y="41"/>
                    </a:cubicBezTo>
                    <a:cubicBezTo>
                      <a:pt x="40" y="42"/>
                      <a:pt x="40" y="36"/>
                      <a:pt x="41" y="35"/>
                    </a:cubicBezTo>
                    <a:cubicBezTo>
                      <a:pt x="42" y="34"/>
                      <a:pt x="43" y="33"/>
                      <a:pt x="44" y="32"/>
                    </a:cubicBezTo>
                    <a:cubicBezTo>
                      <a:pt x="45" y="32"/>
                      <a:pt x="48" y="32"/>
                      <a:pt x="48" y="31"/>
                    </a:cubicBezTo>
                    <a:cubicBezTo>
                      <a:pt x="47" y="28"/>
                      <a:pt x="47" y="27"/>
                      <a:pt x="45" y="26"/>
                    </a:cubicBezTo>
                    <a:cubicBezTo>
                      <a:pt x="43" y="24"/>
                      <a:pt x="46" y="21"/>
                      <a:pt x="44" y="19"/>
                    </a:cubicBezTo>
                    <a:cubicBezTo>
                      <a:pt x="42" y="18"/>
                      <a:pt x="47" y="14"/>
                      <a:pt x="46" y="12"/>
                    </a:cubicBezTo>
                    <a:cubicBezTo>
                      <a:pt x="45" y="10"/>
                      <a:pt x="44" y="9"/>
                      <a:pt x="44" y="7"/>
                    </a:cubicBezTo>
                    <a:cubicBezTo>
                      <a:pt x="44" y="6"/>
                      <a:pt x="44" y="5"/>
                      <a:pt x="42" y="5"/>
                    </a:cubicBezTo>
                    <a:cubicBezTo>
                      <a:pt x="37" y="3"/>
                      <a:pt x="30" y="6"/>
                      <a:pt x="25" y="4"/>
                    </a:cubicBezTo>
                    <a:cubicBezTo>
                      <a:pt x="25" y="7"/>
                      <a:pt x="21" y="2"/>
                      <a:pt x="20" y="2"/>
                    </a:cubicBezTo>
                    <a:cubicBezTo>
                      <a:pt x="17" y="0"/>
                      <a:pt x="15" y="2"/>
                      <a:pt x="13" y="4"/>
                    </a:cubicBezTo>
                    <a:cubicBezTo>
                      <a:pt x="10" y="5"/>
                      <a:pt x="8" y="6"/>
                      <a:pt x="6" y="6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1" y="8"/>
                      <a:pt x="3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4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27" name="Freeform 664">
                <a:extLst>
                  <a:ext uri="{FF2B5EF4-FFF2-40B4-BE49-F238E27FC236}">
                    <a16:creationId xmlns:a16="http://schemas.microsoft.com/office/drawing/2014/main" id="{9C8271A3-FF6A-D54C-5D93-B525A14E0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163" y="3321855"/>
                <a:ext cx="139457" cy="111091"/>
              </a:xfrm>
              <a:custGeom>
                <a:avLst/>
                <a:gdLst>
                  <a:gd name="T0" fmla="*/ 38 w 46"/>
                  <a:gd name="T1" fmla="*/ 13 h 30"/>
                  <a:gd name="T2" fmla="*/ 35 w 46"/>
                  <a:gd name="T3" fmla="*/ 6 h 30"/>
                  <a:gd name="T4" fmla="*/ 32 w 46"/>
                  <a:gd name="T5" fmla="*/ 0 h 30"/>
                  <a:gd name="T6" fmla="*/ 22 w 46"/>
                  <a:gd name="T7" fmla="*/ 4 h 30"/>
                  <a:gd name="T8" fmla="*/ 18 w 46"/>
                  <a:gd name="T9" fmla="*/ 3 h 30"/>
                  <a:gd name="T10" fmla="*/ 12 w 46"/>
                  <a:gd name="T11" fmla="*/ 3 h 30"/>
                  <a:gd name="T12" fmla="*/ 8 w 46"/>
                  <a:gd name="T13" fmla="*/ 6 h 30"/>
                  <a:gd name="T14" fmla="*/ 4 w 46"/>
                  <a:gd name="T15" fmla="*/ 14 h 30"/>
                  <a:gd name="T16" fmla="*/ 0 w 46"/>
                  <a:gd name="T17" fmla="*/ 15 h 30"/>
                  <a:gd name="T18" fmla="*/ 3 w 46"/>
                  <a:gd name="T19" fmla="*/ 18 h 30"/>
                  <a:gd name="T20" fmla="*/ 5 w 46"/>
                  <a:gd name="T21" fmla="*/ 22 h 30"/>
                  <a:gd name="T22" fmla="*/ 8 w 46"/>
                  <a:gd name="T23" fmla="*/ 24 h 30"/>
                  <a:gd name="T24" fmla="*/ 11 w 46"/>
                  <a:gd name="T25" fmla="*/ 25 h 30"/>
                  <a:gd name="T26" fmla="*/ 11 w 46"/>
                  <a:gd name="T27" fmla="*/ 28 h 30"/>
                  <a:gd name="T28" fmla="*/ 21 w 46"/>
                  <a:gd name="T29" fmla="*/ 30 h 30"/>
                  <a:gd name="T30" fmla="*/ 28 w 46"/>
                  <a:gd name="T31" fmla="*/ 28 h 30"/>
                  <a:gd name="T32" fmla="*/ 40 w 46"/>
                  <a:gd name="T33" fmla="*/ 30 h 30"/>
                  <a:gd name="T34" fmla="*/ 41 w 46"/>
                  <a:gd name="T35" fmla="*/ 23 h 30"/>
                  <a:gd name="T36" fmla="*/ 46 w 46"/>
                  <a:gd name="T37" fmla="*/ 20 h 30"/>
                  <a:gd name="T38" fmla="*/ 39 w 46"/>
                  <a:gd name="T39" fmla="*/ 20 h 30"/>
                  <a:gd name="T40" fmla="*/ 38 w 46"/>
                  <a:gd name="T41" fmla="*/ 13 h 30"/>
                  <a:gd name="T42" fmla="*/ 38 w 46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" h="30">
                    <a:moveTo>
                      <a:pt x="38" y="13"/>
                    </a:moveTo>
                    <a:cubicBezTo>
                      <a:pt x="39" y="10"/>
                      <a:pt x="36" y="8"/>
                      <a:pt x="35" y="6"/>
                    </a:cubicBezTo>
                    <a:cubicBezTo>
                      <a:pt x="33" y="5"/>
                      <a:pt x="32" y="2"/>
                      <a:pt x="32" y="0"/>
                    </a:cubicBezTo>
                    <a:cubicBezTo>
                      <a:pt x="29" y="1"/>
                      <a:pt x="26" y="4"/>
                      <a:pt x="22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6" y="3"/>
                      <a:pt x="14" y="3"/>
                      <a:pt x="12" y="3"/>
                    </a:cubicBezTo>
                    <a:cubicBezTo>
                      <a:pt x="12" y="3"/>
                      <a:pt x="9" y="6"/>
                      <a:pt x="8" y="6"/>
                    </a:cubicBezTo>
                    <a:cubicBezTo>
                      <a:pt x="7" y="9"/>
                      <a:pt x="5" y="11"/>
                      <a:pt x="4" y="14"/>
                    </a:cubicBezTo>
                    <a:cubicBezTo>
                      <a:pt x="3" y="14"/>
                      <a:pt x="1" y="14"/>
                      <a:pt x="0" y="15"/>
                    </a:cubicBezTo>
                    <a:cubicBezTo>
                      <a:pt x="0" y="16"/>
                      <a:pt x="3" y="17"/>
                      <a:pt x="3" y="18"/>
                    </a:cubicBezTo>
                    <a:cubicBezTo>
                      <a:pt x="3" y="20"/>
                      <a:pt x="4" y="20"/>
                      <a:pt x="5" y="22"/>
                    </a:cubicBezTo>
                    <a:cubicBezTo>
                      <a:pt x="5" y="24"/>
                      <a:pt x="6" y="24"/>
                      <a:pt x="8" y="24"/>
                    </a:cubicBezTo>
                    <a:cubicBezTo>
                      <a:pt x="9" y="24"/>
                      <a:pt x="11" y="24"/>
                      <a:pt x="11" y="25"/>
                    </a:cubicBezTo>
                    <a:cubicBezTo>
                      <a:pt x="11" y="26"/>
                      <a:pt x="11" y="27"/>
                      <a:pt x="11" y="28"/>
                    </a:cubicBezTo>
                    <a:cubicBezTo>
                      <a:pt x="13" y="30"/>
                      <a:pt x="18" y="30"/>
                      <a:pt x="21" y="30"/>
                    </a:cubicBezTo>
                    <a:cubicBezTo>
                      <a:pt x="24" y="30"/>
                      <a:pt x="26" y="30"/>
                      <a:pt x="28" y="28"/>
                    </a:cubicBezTo>
                    <a:cubicBezTo>
                      <a:pt x="32" y="26"/>
                      <a:pt x="36" y="28"/>
                      <a:pt x="40" y="30"/>
                    </a:cubicBezTo>
                    <a:cubicBezTo>
                      <a:pt x="40" y="28"/>
                      <a:pt x="40" y="25"/>
                      <a:pt x="41" y="23"/>
                    </a:cubicBezTo>
                    <a:cubicBezTo>
                      <a:pt x="42" y="22"/>
                      <a:pt x="45" y="24"/>
                      <a:pt x="46" y="20"/>
                    </a:cubicBezTo>
                    <a:cubicBezTo>
                      <a:pt x="43" y="18"/>
                      <a:pt x="42" y="20"/>
                      <a:pt x="39" y="20"/>
                    </a:cubicBezTo>
                    <a:cubicBezTo>
                      <a:pt x="37" y="19"/>
                      <a:pt x="37" y="14"/>
                      <a:pt x="38" y="13"/>
                    </a:cubicBezTo>
                    <a:cubicBezTo>
                      <a:pt x="39" y="11"/>
                      <a:pt x="37" y="15"/>
                      <a:pt x="38" y="13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28" name="Freeform 665">
                <a:extLst>
                  <a:ext uri="{FF2B5EF4-FFF2-40B4-BE49-F238E27FC236}">
                    <a16:creationId xmlns:a16="http://schemas.microsoft.com/office/drawing/2014/main" id="{09118018-EB1C-DFB1-0882-6A2BB5FA3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266" y="3318068"/>
                <a:ext cx="50617" cy="74482"/>
              </a:xfrm>
              <a:custGeom>
                <a:avLst/>
                <a:gdLst>
                  <a:gd name="T0" fmla="*/ 14 w 17"/>
                  <a:gd name="T1" fmla="*/ 10 h 20"/>
                  <a:gd name="T2" fmla="*/ 9 w 17"/>
                  <a:gd name="T3" fmla="*/ 3 h 20"/>
                  <a:gd name="T4" fmla="*/ 0 w 17"/>
                  <a:gd name="T5" fmla="*/ 1 h 20"/>
                  <a:gd name="T6" fmla="*/ 5 w 17"/>
                  <a:gd name="T7" fmla="*/ 10 h 20"/>
                  <a:gd name="T8" fmla="*/ 7 w 17"/>
                  <a:gd name="T9" fmla="*/ 20 h 20"/>
                  <a:gd name="T10" fmla="*/ 10 w 17"/>
                  <a:gd name="T11" fmla="*/ 14 h 20"/>
                  <a:gd name="T12" fmla="*/ 14 w 17"/>
                  <a:gd name="T13" fmla="*/ 14 h 20"/>
                  <a:gd name="T14" fmla="*/ 14 w 17"/>
                  <a:gd name="T15" fmla="*/ 10 h 20"/>
                  <a:gd name="T16" fmla="*/ 14 w 17"/>
                  <a:gd name="T1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14" y="10"/>
                    </a:moveTo>
                    <a:cubicBezTo>
                      <a:pt x="12" y="8"/>
                      <a:pt x="11" y="4"/>
                      <a:pt x="9" y="3"/>
                    </a:cubicBezTo>
                    <a:cubicBezTo>
                      <a:pt x="8" y="3"/>
                      <a:pt x="0" y="0"/>
                      <a:pt x="0" y="1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7" y="13"/>
                      <a:pt x="4" y="17"/>
                      <a:pt x="7" y="20"/>
                    </a:cubicBezTo>
                    <a:cubicBezTo>
                      <a:pt x="8" y="19"/>
                      <a:pt x="9" y="16"/>
                      <a:pt x="10" y="14"/>
                    </a:cubicBezTo>
                    <a:cubicBezTo>
                      <a:pt x="12" y="13"/>
                      <a:pt x="13" y="14"/>
                      <a:pt x="14" y="14"/>
                    </a:cubicBezTo>
                    <a:cubicBezTo>
                      <a:pt x="17" y="14"/>
                      <a:pt x="14" y="10"/>
                      <a:pt x="14" y="10"/>
                    </a:cubicBezTo>
                    <a:cubicBezTo>
                      <a:pt x="13" y="9"/>
                      <a:pt x="14" y="10"/>
                      <a:pt x="14" y="10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29" name="Freeform 666">
                <a:extLst>
                  <a:ext uri="{FF2B5EF4-FFF2-40B4-BE49-F238E27FC236}">
                    <a16:creationId xmlns:a16="http://schemas.microsoft.com/office/drawing/2014/main" id="{8502CCD4-9883-1FCB-C313-50B7792D8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927" y="3358464"/>
                <a:ext cx="29957" cy="37872"/>
              </a:xfrm>
              <a:custGeom>
                <a:avLst/>
                <a:gdLst>
                  <a:gd name="T0" fmla="*/ 7 w 10"/>
                  <a:gd name="T1" fmla="*/ 9 h 10"/>
                  <a:gd name="T2" fmla="*/ 7 w 10"/>
                  <a:gd name="T3" fmla="*/ 7 h 10"/>
                  <a:gd name="T4" fmla="*/ 10 w 10"/>
                  <a:gd name="T5" fmla="*/ 4 h 10"/>
                  <a:gd name="T6" fmla="*/ 8 w 10"/>
                  <a:gd name="T7" fmla="*/ 1 h 10"/>
                  <a:gd name="T8" fmla="*/ 3 w 10"/>
                  <a:gd name="T9" fmla="*/ 4 h 10"/>
                  <a:gd name="T10" fmla="*/ 0 w 10"/>
                  <a:gd name="T11" fmla="*/ 9 h 10"/>
                  <a:gd name="T12" fmla="*/ 3 w 10"/>
                  <a:gd name="T13" fmla="*/ 9 h 10"/>
                  <a:gd name="T14" fmla="*/ 7 w 10"/>
                  <a:gd name="T15" fmla="*/ 10 h 10"/>
                  <a:gd name="T16" fmla="*/ 7 w 10"/>
                  <a:gd name="T17" fmla="*/ 9 h 10"/>
                  <a:gd name="T18" fmla="*/ 7 w 10"/>
                  <a:gd name="T1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7" y="9"/>
                    </a:moveTo>
                    <a:cubicBezTo>
                      <a:pt x="6" y="8"/>
                      <a:pt x="6" y="8"/>
                      <a:pt x="7" y="7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10" y="4"/>
                      <a:pt x="8" y="2"/>
                      <a:pt x="8" y="1"/>
                    </a:cubicBezTo>
                    <a:cubicBezTo>
                      <a:pt x="8" y="5"/>
                      <a:pt x="3" y="0"/>
                      <a:pt x="3" y="4"/>
                    </a:cubicBezTo>
                    <a:cubicBezTo>
                      <a:pt x="3" y="6"/>
                      <a:pt x="1" y="8"/>
                      <a:pt x="0" y="9"/>
                    </a:cubicBezTo>
                    <a:cubicBezTo>
                      <a:pt x="0" y="10"/>
                      <a:pt x="2" y="9"/>
                      <a:pt x="3" y="9"/>
                    </a:cubicBezTo>
                    <a:cubicBezTo>
                      <a:pt x="5" y="9"/>
                      <a:pt x="6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6" y="8"/>
                      <a:pt x="7" y="9"/>
                      <a:pt x="7" y="9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30" name="Freeform 667">
                <a:extLst>
                  <a:ext uri="{FF2B5EF4-FFF2-40B4-BE49-F238E27FC236}">
                    <a16:creationId xmlns:a16="http://schemas.microsoft.com/office/drawing/2014/main" id="{007B5A1E-401D-1DC8-1075-57971409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022" y="3417797"/>
                <a:ext cx="97103" cy="70695"/>
              </a:xfrm>
              <a:custGeom>
                <a:avLst/>
                <a:gdLst>
                  <a:gd name="T0" fmla="*/ 17 w 32"/>
                  <a:gd name="T1" fmla="*/ 4 h 19"/>
                  <a:gd name="T2" fmla="*/ 2 w 32"/>
                  <a:gd name="T3" fmla="*/ 0 h 19"/>
                  <a:gd name="T4" fmla="*/ 2 w 32"/>
                  <a:gd name="T5" fmla="*/ 5 h 19"/>
                  <a:gd name="T6" fmla="*/ 3 w 32"/>
                  <a:gd name="T7" fmla="*/ 8 h 19"/>
                  <a:gd name="T8" fmla="*/ 1 w 32"/>
                  <a:gd name="T9" fmla="*/ 11 h 19"/>
                  <a:gd name="T10" fmla="*/ 3 w 32"/>
                  <a:gd name="T11" fmla="*/ 17 h 19"/>
                  <a:gd name="T12" fmla="*/ 9 w 32"/>
                  <a:gd name="T13" fmla="*/ 17 h 19"/>
                  <a:gd name="T14" fmla="*/ 16 w 32"/>
                  <a:gd name="T15" fmla="*/ 18 h 19"/>
                  <a:gd name="T16" fmla="*/ 21 w 32"/>
                  <a:gd name="T17" fmla="*/ 15 h 19"/>
                  <a:gd name="T18" fmla="*/ 28 w 32"/>
                  <a:gd name="T19" fmla="*/ 14 h 19"/>
                  <a:gd name="T20" fmla="*/ 28 w 32"/>
                  <a:gd name="T21" fmla="*/ 8 h 19"/>
                  <a:gd name="T22" fmla="*/ 29 w 32"/>
                  <a:gd name="T23" fmla="*/ 3 h 19"/>
                  <a:gd name="T24" fmla="*/ 21 w 32"/>
                  <a:gd name="T25" fmla="*/ 2 h 19"/>
                  <a:gd name="T26" fmla="*/ 17 w 32"/>
                  <a:gd name="T2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9">
                    <a:moveTo>
                      <a:pt x="17" y="4"/>
                    </a:moveTo>
                    <a:cubicBezTo>
                      <a:pt x="13" y="4"/>
                      <a:pt x="3" y="6"/>
                      <a:pt x="2" y="0"/>
                    </a:cubicBezTo>
                    <a:cubicBezTo>
                      <a:pt x="1" y="2"/>
                      <a:pt x="0" y="4"/>
                      <a:pt x="2" y="5"/>
                    </a:cubicBezTo>
                    <a:cubicBezTo>
                      <a:pt x="3" y="6"/>
                      <a:pt x="4" y="7"/>
                      <a:pt x="3" y="8"/>
                    </a:cubicBezTo>
                    <a:cubicBezTo>
                      <a:pt x="2" y="9"/>
                      <a:pt x="1" y="9"/>
                      <a:pt x="1" y="11"/>
                    </a:cubicBezTo>
                    <a:cubicBezTo>
                      <a:pt x="2" y="13"/>
                      <a:pt x="3" y="14"/>
                      <a:pt x="3" y="17"/>
                    </a:cubicBezTo>
                    <a:cubicBezTo>
                      <a:pt x="5" y="17"/>
                      <a:pt x="7" y="17"/>
                      <a:pt x="9" y="17"/>
                    </a:cubicBezTo>
                    <a:cubicBezTo>
                      <a:pt x="11" y="17"/>
                      <a:pt x="14" y="19"/>
                      <a:pt x="16" y="18"/>
                    </a:cubicBezTo>
                    <a:cubicBezTo>
                      <a:pt x="18" y="18"/>
                      <a:pt x="20" y="16"/>
                      <a:pt x="21" y="15"/>
                    </a:cubicBezTo>
                    <a:cubicBezTo>
                      <a:pt x="23" y="13"/>
                      <a:pt x="25" y="14"/>
                      <a:pt x="28" y="14"/>
                    </a:cubicBezTo>
                    <a:cubicBezTo>
                      <a:pt x="27" y="12"/>
                      <a:pt x="27" y="11"/>
                      <a:pt x="28" y="8"/>
                    </a:cubicBezTo>
                    <a:cubicBezTo>
                      <a:pt x="29" y="6"/>
                      <a:pt x="32" y="4"/>
                      <a:pt x="29" y="3"/>
                    </a:cubicBezTo>
                    <a:cubicBezTo>
                      <a:pt x="27" y="2"/>
                      <a:pt x="24" y="1"/>
                      <a:pt x="21" y="2"/>
                    </a:cubicBezTo>
                    <a:cubicBezTo>
                      <a:pt x="19" y="2"/>
                      <a:pt x="18" y="4"/>
                      <a:pt x="17" y="4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31" name="Freeform 668">
                <a:extLst>
                  <a:ext uri="{FF2B5EF4-FFF2-40B4-BE49-F238E27FC236}">
                    <a16:creationId xmlns:a16="http://schemas.microsoft.com/office/drawing/2014/main" id="{20F61889-B147-5E92-FFA9-1D43B382C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018" y="3400124"/>
                <a:ext cx="54750" cy="55545"/>
              </a:xfrm>
              <a:custGeom>
                <a:avLst/>
                <a:gdLst>
                  <a:gd name="T0" fmla="*/ 10 w 18"/>
                  <a:gd name="T1" fmla="*/ 0 h 15"/>
                  <a:gd name="T2" fmla="*/ 1 w 18"/>
                  <a:gd name="T3" fmla="*/ 2 h 15"/>
                  <a:gd name="T4" fmla="*/ 4 w 18"/>
                  <a:gd name="T5" fmla="*/ 8 h 15"/>
                  <a:gd name="T6" fmla="*/ 13 w 18"/>
                  <a:gd name="T7" fmla="*/ 15 h 15"/>
                  <a:gd name="T8" fmla="*/ 15 w 18"/>
                  <a:gd name="T9" fmla="*/ 10 h 15"/>
                  <a:gd name="T10" fmla="*/ 17 w 18"/>
                  <a:gd name="T11" fmla="*/ 6 h 15"/>
                  <a:gd name="T12" fmla="*/ 16 w 18"/>
                  <a:gd name="T13" fmla="*/ 2 h 15"/>
                  <a:gd name="T14" fmla="*/ 10 w 1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10" y="0"/>
                    </a:moveTo>
                    <a:cubicBezTo>
                      <a:pt x="8" y="0"/>
                      <a:pt x="0" y="0"/>
                      <a:pt x="1" y="2"/>
                    </a:cubicBezTo>
                    <a:cubicBezTo>
                      <a:pt x="1" y="3"/>
                      <a:pt x="3" y="7"/>
                      <a:pt x="4" y="8"/>
                    </a:cubicBezTo>
                    <a:cubicBezTo>
                      <a:pt x="6" y="11"/>
                      <a:pt x="10" y="13"/>
                      <a:pt x="13" y="15"/>
                    </a:cubicBezTo>
                    <a:cubicBezTo>
                      <a:pt x="13" y="13"/>
                      <a:pt x="13" y="11"/>
                      <a:pt x="15" y="10"/>
                    </a:cubicBezTo>
                    <a:cubicBezTo>
                      <a:pt x="17" y="9"/>
                      <a:pt x="18" y="8"/>
                      <a:pt x="17" y="6"/>
                    </a:cubicBezTo>
                    <a:cubicBezTo>
                      <a:pt x="17" y="4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32" name="Freeform 669">
                <a:extLst>
                  <a:ext uri="{FF2B5EF4-FFF2-40B4-BE49-F238E27FC236}">
                    <a16:creationId xmlns:a16="http://schemas.microsoft.com/office/drawing/2014/main" id="{E7B3F94C-EC5C-FA7D-7203-01C7C3CB9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272" y="3373613"/>
                <a:ext cx="67145" cy="99729"/>
              </a:xfrm>
              <a:custGeom>
                <a:avLst/>
                <a:gdLst>
                  <a:gd name="T0" fmla="*/ 21 w 22"/>
                  <a:gd name="T1" fmla="*/ 19 h 27"/>
                  <a:gd name="T2" fmla="*/ 20 w 22"/>
                  <a:gd name="T3" fmla="*/ 17 h 27"/>
                  <a:gd name="T4" fmla="*/ 19 w 22"/>
                  <a:gd name="T5" fmla="*/ 13 h 27"/>
                  <a:gd name="T6" fmla="*/ 15 w 22"/>
                  <a:gd name="T7" fmla="*/ 10 h 27"/>
                  <a:gd name="T8" fmla="*/ 14 w 22"/>
                  <a:gd name="T9" fmla="*/ 8 h 27"/>
                  <a:gd name="T10" fmla="*/ 12 w 22"/>
                  <a:gd name="T11" fmla="*/ 5 h 27"/>
                  <a:gd name="T12" fmla="*/ 5 w 22"/>
                  <a:gd name="T13" fmla="*/ 1 h 27"/>
                  <a:gd name="T14" fmla="*/ 2 w 22"/>
                  <a:gd name="T15" fmla="*/ 4 h 27"/>
                  <a:gd name="T16" fmla="*/ 4 w 22"/>
                  <a:gd name="T17" fmla="*/ 14 h 27"/>
                  <a:gd name="T18" fmla="*/ 1 w 22"/>
                  <a:gd name="T19" fmla="*/ 19 h 27"/>
                  <a:gd name="T20" fmla="*/ 0 w 22"/>
                  <a:gd name="T21" fmla="*/ 23 h 27"/>
                  <a:gd name="T22" fmla="*/ 4 w 22"/>
                  <a:gd name="T23" fmla="*/ 27 h 27"/>
                  <a:gd name="T24" fmla="*/ 6 w 22"/>
                  <a:gd name="T25" fmla="*/ 23 h 27"/>
                  <a:gd name="T26" fmla="*/ 10 w 22"/>
                  <a:gd name="T27" fmla="*/ 26 h 27"/>
                  <a:gd name="T28" fmla="*/ 20 w 22"/>
                  <a:gd name="T29" fmla="*/ 24 h 27"/>
                  <a:gd name="T30" fmla="*/ 21 w 22"/>
                  <a:gd name="T31" fmla="*/ 19 h 27"/>
                  <a:gd name="T32" fmla="*/ 21 w 22"/>
                  <a:gd name="T33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7">
                    <a:moveTo>
                      <a:pt x="21" y="19"/>
                    </a:moveTo>
                    <a:cubicBezTo>
                      <a:pt x="22" y="18"/>
                      <a:pt x="21" y="18"/>
                      <a:pt x="20" y="17"/>
                    </a:cubicBezTo>
                    <a:cubicBezTo>
                      <a:pt x="19" y="16"/>
                      <a:pt x="19" y="15"/>
                      <a:pt x="19" y="13"/>
                    </a:cubicBezTo>
                    <a:cubicBezTo>
                      <a:pt x="21" y="10"/>
                      <a:pt x="18" y="10"/>
                      <a:pt x="15" y="10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3" y="6"/>
                      <a:pt x="12" y="7"/>
                      <a:pt x="12" y="5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2" y="2"/>
                      <a:pt x="2" y="2"/>
                      <a:pt x="2" y="4"/>
                    </a:cubicBezTo>
                    <a:cubicBezTo>
                      <a:pt x="3" y="7"/>
                      <a:pt x="4" y="10"/>
                      <a:pt x="4" y="14"/>
                    </a:cubicBezTo>
                    <a:cubicBezTo>
                      <a:pt x="5" y="17"/>
                      <a:pt x="2" y="16"/>
                      <a:pt x="1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5"/>
                      <a:pt x="3" y="26"/>
                      <a:pt x="4" y="27"/>
                    </a:cubicBezTo>
                    <a:cubicBezTo>
                      <a:pt x="4" y="26"/>
                      <a:pt x="4" y="23"/>
                      <a:pt x="6" y="23"/>
                    </a:cubicBezTo>
                    <a:cubicBezTo>
                      <a:pt x="8" y="23"/>
                      <a:pt x="9" y="24"/>
                      <a:pt x="10" y="26"/>
                    </a:cubicBezTo>
                    <a:cubicBezTo>
                      <a:pt x="11" y="26"/>
                      <a:pt x="18" y="24"/>
                      <a:pt x="20" y="24"/>
                    </a:cubicBezTo>
                    <a:cubicBezTo>
                      <a:pt x="18" y="22"/>
                      <a:pt x="20" y="21"/>
                      <a:pt x="21" y="19"/>
                    </a:cubicBezTo>
                    <a:cubicBezTo>
                      <a:pt x="22" y="18"/>
                      <a:pt x="20" y="20"/>
                      <a:pt x="21" y="19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33" name="Freeform 670">
                <a:extLst>
                  <a:ext uri="{FF2B5EF4-FFF2-40B4-BE49-F238E27FC236}">
                    <a16:creationId xmlns:a16="http://schemas.microsoft.com/office/drawing/2014/main" id="{5298D143-DD1E-114F-4269-583C6DCE5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117" y="3314282"/>
                <a:ext cx="106401" cy="70695"/>
              </a:xfrm>
              <a:custGeom>
                <a:avLst/>
                <a:gdLst>
                  <a:gd name="T0" fmla="*/ 30 w 35"/>
                  <a:gd name="T1" fmla="*/ 3 h 19"/>
                  <a:gd name="T2" fmla="*/ 24 w 35"/>
                  <a:gd name="T3" fmla="*/ 1 h 19"/>
                  <a:gd name="T4" fmla="*/ 19 w 35"/>
                  <a:gd name="T5" fmla="*/ 4 h 19"/>
                  <a:gd name="T6" fmla="*/ 15 w 35"/>
                  <a:gd name="T7" fmla="*/ 4 h 19"/>
                  <a:gd name="T8" fmla="*/ 13 w 35"/>
                  <a:gd name="T9" fmla="*/ 6 h 19"/>
                  <a:gd name="T10" fmla="*/ 5 w 35"/>
                  <a:gd name="T11" fmla="*/ 4 h 19"/>
                  <a:gd name="T12" fmla="*/ 5 w 35"/>
                  <a:gd name="T13" fmla="*/ 7 h 19"/>
                  <a:gd name="T14" fmla="*/ 3 w 35"/>
                  <a:gd name="T15" fmla="*/ 8 h 19"/>
                  <a:gd name="T16" fmla="*/ 3 w 35"/>
                  <a:gd name="T17" fmla="*/ 15 h 19"/>
                  <a:gd name="T18" fmla="*/ 11 w 35"/>
                  <a:gd name="T19" fmla="*/ 19 h 19"/>
                  <a:gd name="T20" fmla="*/ 21 w 35"/>
                  <a:gd name="T21" fmla="*/ 17 h 19"/>
                  <a:gd name="T22" fmla="*/ 25 w 35"/>
                  <a:gd name="T23" fmla="*/ 15 h 19"/>
                  <a:gd name="T24" fmla="*/ 29 w 35"/>
                  <a:gd name="T25" fmla="*/ 9 h 19"/>
                  <a:gd name="T26" fmla="*/ 33 w 35"/>
                  <a:gd name="T27" fmla="*/ 6 h 19"/>
                  <a:gd name="T28" fmla="*/ 30 w 35"/>
                  <a:gd name="T29" fmla="*/ 3 h 19"/>
                  <a:gd name="T30" fmla="*/ 30 w 35"/>
                  <a:gd name="T3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9">
                    <a:moveTo>
                      <a:pt x="30" y="3"/>
                    </a:moveTo>
                    <a:cubicBezTo>
                      <a:pt x="30" y="2"/>
                      <a:pt x="25" y="2"/>
                      <a:pt x="24" y="1"/>
                    </a:cubicBezTo>
                    <a:cubicBezTo>
                      <a:pt x="20" y="0"/>
                      <a:pt x="22" y="4"/>
                      <a:pt x="19" y="4"/>
                    </a:cubicBezTo>
                    <a:cubicBezTo>
                      <a:pt x="18" y="3"/>
                      <a:pt x="17" y="4"/>
                      <a:pt x="15" y="4"/>
                    </a:cubicBezTo>
                    <a:cubicBezTo>
                      <a:pt x="14" y="4"/>
                      <a:pt x="14" y="6"/>
                      <a:pt x="13" y="6"/>
                    </a:cubicBezTo>
                    <a:cubicBezTo>
                      <a:pt x="9" y="8"/>
                      <a:pt x="7" y="6"/>
                      <a:pt x="5" y="4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8"/>
                      <a:pt x="3" y="6"/>
                      <a:pt x="3" y="8"/>
                    </a:cubicBezTo>
                    <a:cubicBezTo>
                      <a:pt x="3" y="11"/>
                      <a:pt x="0" y="13"/>
                      <a:pt x="3" y="15"/>
                    </a:cubicBezTo>
                    <a:cubicBezTo>
                      <a:pt x="5" y="17"/>
                      <a:pt x="8" y="19"/>
                      <a:pt x="11" y="19"/>
                    </a:cubicBezTo>
                    <a:cubicBezTo>
                      <a:pt x="15" y="19"/>
                      <a:pt x="17" y="16"/>
                      <a:pt x="21" y="17"/>
                    </a:cubicBezTo>
                    <a:cubicBezTo>
                      <a:pt x="21" y="16"/>
                      <a:pt x="24" y="16"/>
                      <a:pt x="25" y="15"/>
                    </a:cubicBezTo>
                    <a:cubicBezTo>
                      <a:pt x="26" y="13"/>
                      <a:pt x="27" y="11"/>
                      <a:pt x="29" y="9"/>
                    </a:cubicBezTo>
                    <a:cubicBezTo>
                      <a:pt x="30" y="7"/>
                      <a:pt x="31" y="7"/>
                      <a:pt x="33" y="6"/>
                    </a:cubicBezTo>
                    <a:cubicBezTo>
                      <a:pt x="35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3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34" name="Freeform 671">
                <a:extLst>
                  <a:ext uri="{FF2B5EF4-FFF2-40B4-BE49-F238E27FC236}">
                    <a16:creationId xmlns:a16="http://schemas.microsoft.com/office/drawing/2014/main" id="{E8B1CBCA-A533-F74B-28A2-0C26792F0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064" y="3473343"/>
                <a:ext cx="94005" cy="118666"/>
              </a:xfrm>
              <a:custGeom>
                <a:avLst/>
                <a:gdLst>
                  <a:gd name="T0" fmla="*/ 31 w 31"/>
                  <a:gd name="T1" fmla="*/ 0 h 32"/>
                  <a:gd name="T2" fmla="*/ 23 w 31"/>
                  <a:gd name="T3" fmla="*/ 3 h 32"/>
                  <a:gd name="T4" fmla="*/ 13 w 31"/>
                  <a:gd name="T5" fmla="*/ 2 h 32"/>
                  <a:gd name="T6" fmla="*/ 9 w 31"/>
                  <a:gd name="T7" fmla="*/ 4 h 32"/>
                  <a:gd name="T8" fmla="*/ 6 w 31"/>
                  <a:gd name="T9" fmla="*/ 5 h 32"/>
                  <a:gd name="T10" fmla="*/ 4 w 31"/>
                  <a:gd name="T11" fmla="*/ 8 h 32"/>
                  <a:gd name="T12" fmla="*/ 2 w 31"/>
                  <a:gd name="T13" fmla="*/ 11 h 32"/>
                  <a:gd name="T14" fmla="*/ 2 w 31"/>
                  <a:gd name="T15" fmla="*/ 15 h 32"/>
                  <a:gd name="T16" fmla="*/ 4 w 31"/>
                  <a:gd name="T17" fmla="*/ 17 h 32"/>
                  <a:gd name="T18" fmla="*/ 5 w 31"/>
                  <a:gd name="T19" fmla="*/ 22 h 32"/>
                  <a:gd name="T20" fmla="*/ 6 w 31"/>
                  <a:gd name="T21" fmla="*/ 25 h 32"/>
                  <a:gd name="T22" fmla="*/ 7 w 31"/>
                  <a:gd name="T23" fmla="*/ 28 h 32"/>
                  <a:gd name="T24" fmla="*/ 8 w 31"/>
                  <a:gd name="T25" fmla="*/ 29 h 32"/>
                  <a:gd name="T26" fmla="*/ 10 w 31"/>
                  <a:gd name="T27" fmla="*/ 31 h 32"/>
                  <a:gd name="T28" fmla="*/ 12 w 31"/>
                  <a:gd name="T29" fmla="*/ 30 h 32"/>
                  <a:gd name="T30" fmla="*/ 13 w 31"/>
                  <a:gd name="T31" fmla="*/ 31 h 32"/>
                  <a:gd name="T32" fmla="*/ 13 w 31"/>
                  <a:gd name="T33" fmla="*/ 26 h 32"/>
                  <a:gd name="T34" fmla="*/ 17 w 31"/>
                  <a:gd name="T35" fmla="*/ 26 h 32"/>
                  <a:gd name="T36" fmla="*/ 14 w 31"/>
                  <a:gd name="T37" fmla="*/ 23 h 32"/>
                  <a:gd name="T38" fmla="*/ 17 w 31"/>
                  <a:gd name="T39" fmla="*/ 24 h 32"/>
                  <a:gd name="T40" fmla="*/ 18 w 31"/>
                  <a:gd name="T41" fmla="*/ 22 h 32"/>
                  <a:gd name="T42" fmla="*/ 21 w 31"/>
                  <a:gd name="T43" fmla="*/ 23 h 32"/>
                  <a:gd name="T44" fmla="*/ 19 w 31"/>
                  <a:gd name="T45" fmla="*/ 19 h 32"/>
                  <a:gd name="T46" fmla="*/ 15 w 31"/>
                  <a:gd name="T47" fmla="*/ 17 h 32"/>
                  <a:gd name="T48" fmla="*/ 15 w 31"/>
                  <a:gd name="T49" fmla="*/ 16 h 32"/>
                  <a:gd name="T50" fmla="*/ 11 w 31"/>
                  <a:gd name="T51" fmla="*/ 10 h 32"/>
                  <a:gd name="T52" fmla="*/ 16 w 31"/>
                  <a:gd name="T53" fmla="*/ 11 h 32"/>
                  <a:gd name="T54" fmla="*/ 16 w 31"/>
                  <a:gd name="T55" fmla="*/ 10 h 32"/>
                  <a:gd name="T56" fmla="*/ 18 w 31"/>
                  <a:gd name="T57" fmla="*/ 11 h 32"/>
                  <a:gd name="T58" fmla="*/ 17 w 31"/>
                  <a:gd name="T59" fmla="*/ 9 h 32"/>
                  <a:gd name="T60" fmla="*/ 21 w 31"/>
                  <a:gd name="T61" fmla="*/ 10 h 32"/>
                  <a:gd name="T62" fmla="*/ 17 w 31"/>
                  <a:gd name="T63" fmla="*/ 7 h 32"/>
                  <a:gd name="T64" fmla="*/ 22 w 31"/>
                  <a:gd name="T65" fmla="*/ 5 h 32"/>
                  <a:gd name="T66" fmla="*/ 21 w 31"/>
                  <a:gd name="T67" fmla="*/ 7 h 32"/>
                  <a:gd name="T68" fmla="*/ 25 w 31"/>
                  <a:gd name="T69" fmla="*/ 5 h 32"/>
                  <a:gd name="T70" fmla="*/ 29 w 31"/>
                  <a:gd name="T71" fmla="*/ 7 h 32"/>
                  <a:gd name="T72" fmla="*/ 31 w 31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32">
                    <a:moveTo>
                      <a:pt x="31" y="0"/>
                    </a:moveTo>
                    <a:cubicBezTo>
                      <a:pt x="28" y="2"/>
                      <a:pt x="27" y="4"/>
                      <a:pt x="23" y="3"/>
                    </a:cubicBezTo>
                    <a:cubicBezTo>
                      <a:pt x="21" y="2"/>
                      <a:pt x="15" y="1"/>
                      <a:pt x="13" y="2"/>
                    </a:cubicBezTo>
                    <a:cubicBezTo>
                      <a:pt x="13" y="5"/>
                      <a:pt x="10" y="3"/>
                      <a:pt x="9" y="4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3" y="9"/>
                      <a:pt x="3" y="10"/>
                      <a:pt x="2" y="11"/>
                    </a:cubicBezTo>
                    <a:cubicBezTo>
                      <a:pt x="0" y="13"/>
                      <a:pt x="0" y="13"/>
                      <a:pt x="2" y="15"/>
                    </a:cubicBezTo>
                    <a:cubicBezTo>
                      <a:pt x="3" y="16"/>
                      <a:pt x="4" y="16"/>
                      <a:pt x="4" y="17"/>
                    </a:cubicBezTo>
                    <a:cubicBezTo>
                      <a:pt x="4" y="19"/>
                      <a:pt x="4" y="20"/>
                      <a:pt x="5" y="22"/>
                    </a:cubicBezTo>
                    <a:cubicBezTo>
                      <a:pt x="5" y="23"/>
                      <a:pt x="5" y="24"/>
                      <a:pt x="6" y="25"/>
                    </a:cubicBezTo>
                    <a:cubicBezTo>
                      <a:pt x="8" y="26"/>
                      <a:pt x="6" y="27"/>
                      <a:pt x="7" y="28"/>
                    </a:cubicBezTo>
                    <a:cubicBezTo>
                      <a:pt x="7" y="30"/>
                      <a:pt x="8" y="29"/>
                      <a:pt x="8" y="29"/>
                    </a:cubicBezTo>
                    <a:cubicBezTo>
                      <a:pt x="10" y="29"/>
                      <a:pt x="10" y="30"/>
                      <a:pt x="10" y="31"/>
                    </a:cubicBezTo>
                    <a:cubicBezTo>
                      <a:pt x="11" y="31"/>
                      <a:pt x="12" y="30"/>
                      <a:pt x="12" y="30"/>
                    </a:cubicBezTo>
                    <a:cubicBezTo>
                      <a:pt x="13" y="29"/>
                      <a:pt x="13" y="31"/>
                      <a:pt x="13" y="31"/>
                    </a:cubicBezTo>
                    <a:cubicBezTo>
                      <a:pt x="14" y="32"/>
                      <a:pt x="13" y="25"/>
                      <a:pt x="13" y="26"/>
                    </a:cubicBezTo>
                    <a:cubicBezTo>
                      <a:pt x="13" y="25"/>
                      <a:pt x="16" y="26"/>
                      <a:pt x="17" y="26"/>
                    </a:cubicBezTo>
                    <a:cubicBezTo>
                      <a:pt x="17" y="25"/>
                      <a:pt x="14" y="24"/>
                      <a:pt x="14" y="23"/>
                    </a:cubicBezTo>
                    <a:cubicBezTo>
                      <a:pt x="15" y="21"/>
                      <a:pt x="17" y="23"/>
                      <a:pt x="17" y="24"/>
                    </a:cubicBezTo>
                    <a:cubicBezTo>
                      <a:pt x="19" y="25"/>
                      <a:pt x="18" y="23"/>
                      <a:pt x="18" y="22"/>
                    </a:cubicBezTo>
                    <a:cubicBezTo>
                      <a:pt x="18" y="21"/>
                      <a:pt x="21" y="23"/>
                      <a:pt x="21" y="23"/>
                    </a:cubicBezTo>
                    <a:cubicBezTo>
                      <a:pt x="21" y="22"/>
                      <a:pt x="19" y="19"/>
                      <a:pt x="19" y="19"/>
                    </a:cubicBezTo>
                    <a:cubicBezTo>
                      <a:pt x="18" y="18"/>
                      <a:pt x="16" y="18"/>
                      <a:pt x="15" y="17"/>
                    </a:cubicBezTo>
                    <a:cubicBezTo>
                      <a:pt x="15" y="17"/>
                      <a:pt x="15" y="15"/>
                      <a:pt x="15" y="16"/>
                    </a:cubicBezTo>
                    <a:cubicBezTo>
                      <a:pt x="14" y="14"/>
                      <a:pt x="11" y="12"/>
                      <a:pt x="11" y="10"/>
                    </a:cubicBezTo>
                    <a:cubicBezTo>
                      <a:pt x="12" y="6"/>
                      <a:pt x="15" y="10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7" y="9"/>
                      <a:pt x="18" y="10"/>
                      <a:pt x="18" y="11"/>
                    </a:cubicBezTo>
                    <a:cubicBezTo>
                      <a:pt x="18" y="11"/>
                      <a:pt x="17" y="9"/>
                      <a:pt x="17" y="9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1" y="9"/>
                      <a:pt x="17" y="9"/>
                      <a:pt x="17" y="7"/>
                    </a:cubicBezTo>
                    <a:cubicBezTo>
                      <a:pt x="17" y="7"/>
                      <a:pt x="21" y="5"/>
                      <a:pt x="22" y="5"/>
                    </a:cubicBezTo>
                    <a:cubicBezTo>
                      <a:pt x="22" y="5"/>
                      <a:pt x="21" y="7"/>
                      <a:pt x="21" y="7"/>
                    </a:cubicBezTo>
                    <a:cubicBezTo>
                      <a:pt x="21" y="7"/>
                      <a:pt x="24" y="5"/>
                      <a:pt x="25" y="5"/>
                    </a:cubicBezTo>
                    <a:cubicBezTo>
                      <a:pt x="26" y="5"/>
                      <a:pt x="27" y="6"/>
                      <a:pt x="29" y="7"/>
                    </a:cubicBezTo>
                    <a:cubicBezTo>
                      <a:pt x="30" y="5"/>
                      <a:pt x="31" y="2"/>
                      <a:pt x="31" y="0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35" name="Freeform 672">
                <a:extLst>
                  <a:ext uri="{FF2B5EF4-FFF2-40B4-BE49-F238E27FC236}">
                    <a16:creationId xmlns:a16="http://schemas.microsoft.com/office/drawing/2014/main" id="{C5965FF1-C1BA-36A9-0EBD-BD4B1A453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771" y="3467030"/>
                <a:ext cx="45452" cy="36609"/>
              </a:xfrm>
              <a:custGeom>
                <a:avLst/>
                <a:gdLst>
                  <a:gd name="T0" fmla="*/ 15 w 15"/>
                  <a:gd name="T1" fmla="*/ 6 h 10"/>
                  <a:gd name="T2" fmla="*/ 10 w 15"/>
                  <a:gd name="T3" fmla="*/ 1 h 10"/>
                  <a:gd name="T4" fmla="*/ 2 w 15"/>
                  <a:gd name="T5" fmla="*/ 5 h 10"/>
                  <a:gd name="T6" fmla="*/ 1 w 15"/>
                  <a:gd name="T7" fmla="*/ 9 h 10"/>
                  <a:gd name="T8" fmla="*/ 6 w 15"/>
                  <a:gd name="T9" fmla="*/ 9 h 10"/>
                  <a:gd name="T10" fmla="*/ 11 w 15"/>
                  <a:gd name="T11" fmla="*/ 7 h 10"/>
                  <a:gd name="T12" fmla="*/ 15 w 15"/>
                  <a:gd name="T13" fmla="*/ 6 h 10"/>
                  <a:gd name="T14" fmla="*/ 15 w 15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15" y="6"/>
                    </a:moveTo>
                    <a:cubicBezTo>
                      <a:pt x="13" y="4"/>
                      <a:pt x="10" y="4"/>
                      <a:pt x="10" y="1"/>
                    </a:cubicBezTo>
                    <a:cubicBezTo>
                      <a:pt x="5" y="0"/>
                      <a:pt x="4" y="0"/>
                      <a:pt x="2" y="5"/>
                    </a:cubicBezTo>
                    <a:cubicBezTo>
                      <a:pt x="2" y="6"/>
                      <a:pt x="0" y="9"/>
                      <a:pt x="1" y="9"/>
                    </a:cubicBezTo>
                    <a:cubicBezTo>
                      <a:pt x="3" y="10"/>
                      <a:pt x="5" y="10"/>
                      <a:pt x="6" y="9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1" y="7"/>
                      <a:pt x="15" y="7"/>
                      <a:pt x="15" y="6"/>
                    </a:cubicBezTo>
                    <a:cubicBezTo>
                      <a:pt x="14" y="6"/>
                      <a:pt x="15" y="7"/>
                      <a:pt x="15" y="6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36" name="Freeform 673">
                <a:extLst>
                  <a:ext uri="{FF2B5EF4-FFF2-40B4-BE49-F238E27FC236}">
                    <a16:creationId xmlns:a16="http://schemas.microsoft.com/office/drawing/2014/main" id="{477294E8-AEEA-BF23-67DF-0FA3A1E72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668" y="3455669"/>
                <a:ext cx="26859" cy="66908"/>
              </a:xfrm>
              <a:custGeom>
                <a:avLst/>
                <a:gdLst>
                  <a:gd name="T0" fmla="*/ 6 w 9"/>
                  <a:gd name="T1" fmla="*/ 16 h 18"/>
                  <a:gd name="T2" fmla="*/ 7 w 9"/>
                  <a:gd name="T3" fmla="*/ 11 h 18"/>
                  <a:gd name="T4" fmla="*/ 6 w 9"/>
                  <a:gd name="T5" fmla="*/ 6 h 18"/>
                  <a:gd name="T6" fmla="*/ 7 w 9"/>
                  <a:gd name="T7" fmla="*/ 4 h 18"/>
                  <a:gd name="T8" fmla="*/ 3 w 9"/>
                  <a:gd name="T9" fmla="*/ 1 h 18"/>
                  <a:gd name="T10" fmla="*/ 0 w 9"/>
                  <a:gd name="T11" fmla="*/ 9 h 18"/>
                  <a:gd name="T12" fmla="*/ 4 w 9"/>
                  <a:gd name="T13" fmla="*/ 18 h 18"/>
                  <a:gd name="T14" fmla="*/ 6 w 9"/>
                  <a:gd name="T15" fmla="*/ 16 h 18"/>
                  <a:gd name="T16" fmla="*/ 6 w 9"/>
                  <a:gd name="T1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8">
                    <a:moveTo>
                      <a:pt x="6" y="16"/>
                    </a:moveTo>
                    <a:cubicBezTo>
                      <a:pt x="7" y="14"/>
                      <a:pt x="9" y="12"/>
                      <a:pt x="7" y="11"/>
                    </a:cubicBezTo>
                    <a:cubicBezTo>
                      <a:pt x="6" y="10"/>
                      <a:pt x="5" y="8"/>
                      <a:pt x="6" y="6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1"/>
                    </a:cubicBezTo>
                    <a:cubicBezTo>
                      <a:pt x="0" y="0"/>
                      <a:pt x="0" y="7"/>
                      <a:pt x="0" y="9"/>
                    </a:cubicBezTo>
                    <a:cubicBezTo>
                      <a:pt x="0" y="13"/>
                      <a:pt x="2" y="15"/>
                      <a:pt x="4" y="18"/>
                    </a:cubicBezTo>
                    <a:cubicBezTo>
                      <a:pt x="5" y="17"/>
                      <a:pt x="6" y="16"/>
                      <a:pt x="6" y="16"/>
                    </a:cubicBezTo>
                    <a:cubicBezTo>
                      <a:pt x="7" y="14"/>
                      <a:pt x="6" y="16"/>
                      <a:pt x="6" y="16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37" name="Freeform 674">
                <a:extLst>
                  <a:ext uri="{FF2B5EF4-FFF2-40B4-BE49-F238E27FC236}">
                    <a16:creationId xmlns:a16="http://schemas.microsoft.com/office/drawing/2014/main" id="{19820999-4ADB-140C-9735-CF5C8979C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163" y="3463244"/>
                <a:ext cx="39254" cy="32824"/>
              </a:xfrm>
              <a:custGeom>
                <a:avLst/>
                <a:gdLst>
                  <a:gd name="T0" fmla="*/ 11 w 13"/>
                  <a:gd name="T1" fmla="*/ 0 h 9"/>
                  <a:gd name="T2" fmla="*/ 2 w 13"/>
                  <a:gd name="T3" fmla="*/ 2 h 9"/>
                  <a:gd name="T4" fmla="*/ 3 w 13"/>
                  <a:gd name="T5" fmla="*/ 9 h 9"/>
                  <a:gd name="T6" fmla="*/ 7 w 13"/>
                  <a:gd name="T7" fmla="*/ 8 h 9"/>
                  <a:gd name="T8" fmla="*/ 10 w 13"/>
                  <a:gd name="T9" fmla="*/ 7 h 9"/>
                  <a:gd name="T10" fmla="*/ 11 w 13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9" y="0"/>
                      <a:pt x="2" y="0"/>
                      <a:pt x="2" y="2"/>
                    </a:cubicBezTo>
                    <a:cubicBezTo>
                      <a:pt x="0" y="4"/>
                      <a:pt x="0" y="8"/>
                      <a:pt x="3" y="9"/>
                    </a:cubicBezTo>
                    <a:cubicBezTo>
                      <a:pt x="4" y="8"/>
                      <a:pt x="6" y="9"/>
                      <a:pt x="7" y="8"/>
                    </a:cubicBezTo>
                    <a:cubicBezTo>
                      <a:pt x="8" y="8"/>
                      <a:pt x="9" y="6"/>
                      <a:pt x="10" y="7"/>
                    </a:cubicBezTo>
                    <a:cubicBezTo>
                      <a:pt x="13" y="9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78" name="Freeform 717">
                <a:extLst>
                  <a:ext uri="{FF2B5EF4-FFF2-40B4-BE49-F238E27FC236}">
                    <a16:creationId xmlns:a16="http://schemas.microsoft.com/office/drawing/2014/main" id="{3CFA1DF0-CFBD-A76B-427C-7AE7B99A1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905" y="2751254"/>
                <a:ext cx="190074" cy="400180"/>
              </a:xfrm>
              <a:custGeom>
                <a:avLst/>
                <a:gdLst>
                  <a:gd name="T0" fmla="*/ 61 w 63"/>
                  <a:gd name="T1" fmla="*/ 25 h 108"/>
                  <a:gd name="T2" fmla="*/ 61 w 63"/>
                  <a:gd name="T3" fmla="*/ 20 h 108"/>
                  <a:gd name="T4" fmla="*/ 61 w 63"/>
                  <a:gd name="T5" fmla="*/ 16 h 108"/>
                  <a:gd name="T6" fmla="*/ 60 w 63"/>
                  <a:gd name="T7" fmla="*/ 13 h 108"/>
                  <a:gd name="T8" fmla="*/ 60 w 63"/>
                  <a:gd name="T9" fmla="*/ 11 h 108"/>
                  <a:gd name="T10" fmla="*/ 57 w 63"/>
                  <a:gd name="T11" fmla="*/ 7 h 108"/>
                  <a:gd name="T12" fmla="*/ 51 w 63"/>
                  <a:gd name="T13" fmla="*/ 5 h 108"/>
                  <a:gd name="T14" fmla="*/ 44 w 63"/>
                  <a:gd name="T15" fmla="*/ 1 h 108"/>
                  <a:gd name="T16" fmla="*/ 44 w 63"/>
                  <a:gd name="T17" fmla="*/ 5 h 108"/>
                  <a:gd name="T18" fmla="*/ 34 w 63"/>
                  <a:gd name="T19" fmla="*/ 5 h 108"/>
                  <a:gd name="T20" fmla="*/ 34 w 63"/>
                  <a:gd name="T21" fmla="*/ 10 h 108"/>
                  <a:gd name="T22" fmla="*/ 29 w 63"/>
                  <a:gd name="T23" fmla="*/ 10 h 108"/>
                  <a:gd name="T24" fmla="*/ 27 w 63"/>
                  <a:gd name="T25" fmla="*/ 12 h 108"/>
                  <a:gd name="T26" fmla="*/ 25 w 63"/>
                  <a:gd name="T27" fmla="*/ 15 h 108"/>
                  <a:gd name="T28" fmla="*/ 25 w 63"/>
                  <a:gd name="T29" fmla="*/ 18 h 108"/>
                  <a:gd name="T30" fmla="*/ 24 w 63"/>
                  <a:gd name="T31" fmla="*/ 20 h 108"/>
                  <a:gd name="T32" fmla="*/ 20 w 63"/>
                  <a:gd name="T33" fmla="*/ 25 h 108"/>
                  <a:gd name="T34" fmla="*/ 17 w 63"/>
                  <a:gd name="T35" fmla="*/ 27 h 108"/>
                  <a:gd name="T36" fmla="*/ 16 w 63"/>
                  <a:gd name="T37" fmla="*/ 33 h 108"/>
                  <a:gd name="T38" fmla="*/ 13 w 63"/>
                  <a:gd name="T39" fmla="*/ 38 h 108"/>
                  <a:gd name="T40" fmla="*/ 15 w 63"/>
                  <a:gd name="T41" fmla="*/ 42 h 108"/>
                  <a:gd name="T42" fmla="*/ 9 w 63"/>
                  <a:gd name="T43" fmla="*/ 44 h 108"/>
                  <a:gd name="T44" fmla="*/ 5 w 63"/>
                  <a:gd name="T45" fmla="*/ 51 h 108"/>
                  <a:gd name="T46" fmla="*/ 6 w 63"/>
                  <a:gd name="T47" fmla="*/ 57 h 108"/>
                  <a:gd name="T48" fmla="*/ 8 w 63"/>
                  <a:gd name="T49" fmla="*/ 63 h 108"/>
                  <a:gd name="T50" fmla="*/ 7 w 63"/>
                  <a:gd name="T51" fmla="*/ 67 h 108"/>
                  <a:gd name="T52" fmla="*/ 7 w 63"/>
                  <a:gd name="T53" fmla="*/ 74 h 108"/>
                  <a:gd name="T54" fmla="*/ 4 w 63"/>
                  <a:gd name="T55" fmla="*/ 78 h 108"/>
                  <a:gd name="T56" fmla="*/ 3 w 63"/>
                  <a:gd name="T57" fmla="*/ 83 h 108"/>
                  <a:gd name="T58" fmla="*/ 0 w 63"/>
                  <a:gd name="T59" fmla="*/ 82 h 108"/>
                  <a:gd name="T60" fmla="*/ 4 w 63"/>
                  <a:gd name="T61" fmla="*/ 90 h 108"/>
                  <a:gd name="T62" fmla="*/ 7 w 63"/>
                  <a:gd name="T63" fmla="*/ 97 h 108"/>
                  <a:gd name="T64" fmla="*/ 8 w 63"/>
                  <a:gd name="T65" fmla="*/ 102 h 108"/>
                  <a:gd name="T66" fmla="*/ 10 w 63"/>
                  <a:gd name="T67" fmla="*/ 107 h 108"/>
                  <a:gd name="T68" fmla="*/ 14 w 63"/>
                  <a:gd name="T69" fmla="*/ 108 h 108"/>
                  <a:gd name="T70" fmla="*/ 15 w 63"/>
                  <a:gd name="T71" fmla="*/ 105 h 108"/>
                  <a:gd name="T72" fmla="*/ 24 w 63"/>
                  <a:gd name="T73" fmla="*/ 101 h 108"/>
                  <a:gd name="T74" fmla="*/ 27 w 63"/>
                  <a:gd name="T75" fmla="*/ 92 h 108"/>
                  <a:gd name="T76" fmla="*/ 26 w 63"/>
                  <a:gd name="T77" fmla="*/ 87 h 108"/>
                  <a:gd name="T78" fmla="*/ 28 w 63"/>
                  <a:gd name="T79" fmla="*/ 84 h 108"/>
                  <a:gd name="T80" fmla="*/ 32 w 63"/>
                  <a:gd name="T81" fmla="*/ 82 h 108"/>
                  <a:gd name="T82" fmla="*/ 32 w 63"/>
                  <a:gd name="T83" fmla="*/ 81 h 108"/>
                  <a:gd name="T84" fmla="*/ 35 w 63"/>
                  <a:gd name="T85" fmla="*/ 80 h 108"/>
                  <a:gd name="T86" fmla="*/ 34 w 63"/>
                  <a:gd name="T87" fmla="*/ 78 h 108"/>
                  <a:gd name="T88" fmla="*/ 36 w 63"/>
                  <a:gd name="T89" fmla="*/ 77 h 108"/>
                  <a:gd name="T90" fmla="*/ 35 w 63"/>
                  <a:gd name="T91" fmla="*/ 73 h 108"/>
                  <a:gd name="T92" fmla="*/ 29 w 63"/>
                  <a:gd name="T93" fmla="*/ 66 h 108"/>
                  <a:gd name="T94" fmla="*/ 30 w 63"/>
                  <a:gd name="T95" fmla="*/ 60 h 108"/>
                  <a:gd name="T96" fmla="*/ 30 w 63"/>
                  <a:gd name="T97" fmla="*/ 56 h 108"/>
                  <a:gd name="T98" fmla="*/ 33 w 63"/>
                  <a:gd name="T99" fmla="*/ 53 h 108"/>
                  <a:gd name="T100" fmla="*/ 39 w 63"/>
                  <a:gd name="T101" fmla="*/ 48 h 108"/>
                  <a:gd name="T102" fmla="*/ 49 w 63"/>
                  <a:gd name="T103" fmla="*/ 41 h 108"/>
                  <a:gd name="T104" fmla="*/ 50 w 63"/>
                  <a:gd name="T105" fmla="*/ 35 h 108"/>
                  <a:gd name="T106" fmla="*/ 50 w 63"/>
                  <a:gd name="T107" fmla="*/ 32 h 108"/>
                  <a:gd name="T108" fmla="*/ 54 w 63"/>
                  <a:gd name="T109" fmla="*/ 30 h 108"/>
                  <a:gd name="T110" fmla="*/ 58 w 63"/>
                  <a:gd name="T111" fmla="*/ 29 h 108"/>
                  <a:gd name="T112" fmla="*/ 60 w 63"/>
                  <a:gd name="T113" fmla="*/ 28 h 108"/>
                  <a:gd name="T114" fmla="*/ 63 w 63"/>
                  <a:gd name="T115" fmla="*/ 28 h 108"/>
                  <a:gd name="T116" fmla="*/ 61 w 63"/>
                  <a:gd name="T117" fmla="*/ 25 h 108"/>
                  <a:gd name="T118" fmla="*/ 61 w 63"/>
                  <a:gd name="T119" fmla="*/ 2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3" h="108">
                    <a:moveTo>
                      <a:pt x="61" y="25"/>
                    </a:moveTo>
                    <a:cubicBezTo>
                      <a:pt x="60" y="24"/>
                      <a:pt x="62" y="22"/>
                      <a:pt x="61" y="20"/>
                    </a:cubicBezTo>
                    <a:cubicBezTo>
                      <a:pt x="60" y="18"/>
                      <a:pt x="61" y="18"/>
                      <a:pt x="61" y="16"/>
                    </a:cubicBezTo>
                    <a:cubicBezTo>
                      <a:pt x="61" y="15"/>
                      <a:pt x="60" y="14"/>
                      <a:pt x="60" y="13"/>
                    </a:cubicBezTo>
                    <a:cubicBezTo>
                      <a:pt x="59" y="12"/>
                      <a:pt x="60" y="12"/>
                      <a:pt x="60" y="11"/>
                    </a:cubicBezTo>
                    <a:cubicBezTo>
                      <a:pt x="59" y="9"/>
                      <a:pt x="59" y="8"/>
                      <a:pt x="57" y="7"/>
                    </a:cubicBezTo>
                    <a:cubicBezTo>
                      <a:pt x="55" y="6"/>
                      <a:pt x="53" y="6"/>
                      <a:pt x="51" y="5"/>
                    </a:cubicBezTo>
                    <a:cubicBezTo>
                      <a:pt x="49" y="3"/>
                      <a:pt x="47" y="0"/>
                      <a:pt x="44" y="1"/>
                    </a:cubicBezTo>
                    <a:cubicBezTo>
                      <a:pt x="43" y="1"/>
                      <a:pt x="44" y="4"/>
                      <a:pt x="44" y="5"/>
                    </a:cubicBezTo>
                    <a:cubicBezTo>
                      <a:pt x="43" y="8"/>
                      <a:pt x="37" y="6"/>
                      <a:pt x="34" y="5"/>
                    </a:cubicBezTo>
                    <a:cubicBezTo>
                      <a:pt x="34" y="7"/>
                      <a:pt x="34" y="8"/>
                      <a:pt x="34" y="10"/>
                    </a:cubicBezTo>
                    <a:cubicBezTo>
                      <a:pt x="33" y="10"/>
                      <a:pt x="31" y="9"/>
                      <a:pt x="29" y="10"/>
                    </a:cubicBezTo>
                    <a:cubicBezTo>
                      <a:pt x="28" y="10"/>
                      <a:pt x="28" y="11"/>
                      <a:pt x="27" y="12"/>
                    </a:cubicBezTo>
                    <a:cubicBezTo>
                      <a:pt x="27" y="13"/>
                      <a:pt x="25" y="14"/>
                      <a:pt x="25" y="15"/>
                    </a:cubicBezTo>
                    <a:cubicBezTo>
                      <a:pt x="24" y="16"/>
                      <a:pt x="26" y="18"/>
                      <a:pt x="25" y="18"/>
                    </a:cubicBezTo>
                    <a:cubicBezTo>
                      <a:pt x="25" y="19"/>
                      <a:pt x="24" y="19"/>
                      <a:pt x="24" y="20"/>
                    </a:cubicBezTo>
                    <a:cubicBezTo>
                      <a:pt x="22" y="21"/>
                      <a:pt x="20" y="23"/>
                      <a:pt x="20" y="25"/>
                    </a:cubicBezTo>
                    <a:cubicBezTo>
                      <a:pt x="20" y="27"/>
                      <a:pt x="18" y="25"/>
                      <a:pt x="17" y="27"/>
                    </a:cubicBezTo>
                    <a:cubicBezTo>
                      <a:pt x="17" y="29"/>
                      <a:pt x="17" y="31"/>
                      <a:pt x="16" y="33"/>
                    </a:cubicBezTo>
                    <a:cubicBezTo>
                      <a:pt x="16" y="35"/>
                      <a:pt x="13" y="36"/>
                      <a:pt x="13" y="38"/>
                    </a:cubicBezTo>
                    <a:cubicBezTo>
                      <a:pt x="13" y="39"/>
                      <a:pt x="16" y="41"/>
                      <a:pt x="15" y="42"/>
                    </a:cubicBezTo>
                    <a:cubicBezTo>
                      <a:pt x="13" y="44"/>
                      <a:pt x="11" y="43"/>
                      <a:pt x="9" y="44"/>
                    </a:cubicBezTo>
                    <a:cubicBezTo>
                      <a:pt x="6" y="45"/>
                      <a:pt x="5" y="48"/>
                      <a:pt x="5" y="51"/>
                    </a:cubicBezTo>
                    <a:cubicBezTo>
                      <a:pt x="6" y="53"/>
                      <a:pt x="6" y="55"/>
                      <a:pt x="6" y="57"/>
                    </a:cubicBezTo>
                    <a:cubicBezTo>
                      <a:pt x="6" y="60"/>
                      <a:pt x="4" y="61"/>
                      <a:pt x="8" y="63"/>
                    </a:cubicBezTo>
                    <a:cubicBezTo>
                      <a:pt x="10" y="65"/>
                      <a:pt x="9" y="66"/>
                      <a:pt x="7" y="67"/>
                    </a:cubicBezTo>
                    <a:cubicBezTo>
                      <a:pt x="6" y="68"/>
                      <a:pt x="8" y="72"/>
                      <a:pt x="7" y="74"/>
                    </a:cubicBezTo>
                    <a:cubicBezTo>
                      <a:pt x="7" y="76"/>
                      <a:pt x="4" y="76"/>
                      <a:pt x="4" y="78"/>
                    </a:cubicBezTo>
                    <a:cubicBezTo>
                      <a:pt x="4" y="79"/>
                      <a:pt x="4" y="83"/>
                      <a:pt x="3" y="83"/>
                    </a:cubicBezTo>
                    <a:cubicBezTo>
                      <a:pt x="3" y="83"/>
                      <a:pt x="1" y="82"/>
                      <a:pt x="0" y="82"/>
                    </a:cubicBezTo>
                    <a:cubicBezTo>
                      <a:pt x="0" y="86"/>
                      <a:pt x="4" y="87"/>
                      <a:pt x="4" y="90"/>
                    </a:cubicBezTo>
                    <a:cubicBezTo>
                      <a:pt x="3" y="91"/>
                      <a:pt x="6" y="96"/>
                      <a:pt x="7" y="97"/>
                    </a:cubicBezTo>
                    <a:cubicBezTo>
                      <a:pt x="9" y="99"/>
                      <a:pt x="8" y="100"/>
                      <a:pt x="8" y="102"/>
                    </a:cubicBezTo>
                    <a:cubicBezTo>
                      <a:pt x="8" y="103"/>
                      <a:pt x="10" y="105"/>
                      <a:pt x="10" y="107"/>
                    </a:cubicBezTo>
                    <a:cubicBezTo>
                      <a:pt x="9" y="108"/>
                      <a:pt x="13" y="107"/>
                      <a:pt x="14" y="108"/>
                    </a:cubicBezTo>
                    <a:cubicBezTo>
                      <a:pt x="16" y="108"/>
                      <a:pt x="15" y="107"/>
                      <a:pt x="15" y="105"/>
                    </a:cubicBezTo>
                    <a:cubicBezTo>
                      <a:pt x="15" y="100"/>
                      <a:pt x="23" y="104"/>
                      <a:pt x="24" y="101"/>
                    </a:cubicBezTo>
                    <a:cubicBezTo>
                      <a:pt x="25" y="98"/>
                      <a:pt x="26" y="95"/>
                      <a:pt x="27" y="92"/>
                    </a:cubicBezTo>
                    <a:cubicBezTo>
                      <a:pt x="27" y="90"/>
                      <a:pt x="27" y="88"/>
                      <a:pt x="26" y="87"/>
                    </a:cubicBezTo>
                    <a:cubicBezTo>
                      <a:pt x="25" y="85"/>
                      <a:pt x="26" y="85"/>
                      <a:pt x="28" y="84"/>
                    </a:cubicBezTo>
                    <a:cubicBezTo>
                      <a:pt x="29" y="84"/>
                      <a:pt x="32" y="83"/>
                      <a:pt x="32" y="82"/>
                    </a:cubicBezTo>
                    <a:cubicBezTo>
                      <a:pt x="32" y="82"/>
                      <a:pt x="32" y="81"/>
                      <a:pt x="32" y="81"/>
                    </a:cubicBezTo>
                    <a:cubicBezTo>
                      <a:pt x="33" y="81"/>
                      <a:pt x="35" y="81"/>
                      <a:pt x="35" y="80"/>
                    </a:cubicBezTo>
                    <a:cubicBezTo>
                      <a:pt x="35" y="79"/>
                      <a:pt x="34" y="79"/>
                      <a:pt x="34" y="78"/>
                    </a:cubicBezTo>
                    <a:cubicBezTo>
                      <a:pt x="35" y="78"/>
                      <a:pt x="36" y="77"/>
                      <a:pt x="36" y="77"/>
                    </a:cubicBezTo>
                    <a:cubicBezTo>
                      <a:pt x="38" y="75"/>
                      <a:pt x="37" y="74"/>
                      <a:pt x="35" y="73"/>
                    </a:cubicBezTo>
                    <a:cubicBezTo>
                      <a:pt x="33" y="71"/>
                      <a:pt x="29" y="70"/>
                      <a:pt x="29" y="66"/>
                    </a:cubicBezTo>
                    <a:cubicBezTo>
                      <a:pt x="29" y="64"/>
                      <a:pt x="29" y="62"/>
                      <a:pt x="30" y="60"/>
                    </a:cubicBezTo>
                    <a:cubicBezTo>
                      <a:pt x="31" y="58"/>
                      <a:pt x="31" y="58"/>
                      <a:pt x="30" y="56"/>
                    </a:cubicBezTo>
                    <a:cubicBezTo>
                      <a:pt x="29" y="56"/>
                      <a:pt x="33" y="53"/>
                      <a:pt x="33" y="53"/>
                    </a:cubicBezTo>
                    <a:cubicBezTo>
                      <a:pt x="35" y="51"/>
                      <a:pt x="36" y="49"/>
                      <a:pt x="39" y="48"/>
                    </a:cubicBezTo>
                    <a:cubicBezTo>
                      <a:pt x="42" y="47"/>
                      <a:pt x="47" y="44"/>
                      <a:pt x="49" y="41"/>
                    </a:cubicBezTo>
                    <a:cubicBezTo>
                      <a:pt x="51" y="38"/>
                      <a:pt x="46" y="36"/>
                      <a:pt x="50" y="35"/>
                    </a:cubicBezTo>
                    <a:cubicBezTo>
                      <a:pt x="52" y="34"/>
                      <a:pt x="51" y="34"/>
                      <a:pt x="50" y="32"/>
                    </a:cubicBezTo>
                    <a:cubicBezTo>
                      <a:pt x="50" y="31"/>
                      <a:pt x="53" y="30"/>
                      <a:pt x="54" y="30"/>
                    </a:cubicBezTo>
                    <a:cubicBezTo>
                      <a:pt x="56" y="28"/>
                      <a:pt x="57" y="27"/>
                      <a:pt x="58" y="29"/>
                    </a:cubicBezTo>
                    <a:cubicBezTo>
                      <a:pt x="59" y="29"/>
                      <a:pt x="60" y="28"/>
                      <a:pt x="60" y="28"/>
                    </a:cubicBezTo>
                    <a:cubicBezTo>
                      <a:pt x="61" y="28"/>
                      <a:pt x="62" y="28"/>
                      <a:pt x="63" y="28"/>
                    </a:cubicBezTo>
                    <a:cubicBezTo>
                      <a:pt x="63" y="27"/>
                      <a:pt x="62" y="27"/>
                      <a:pt x="61" y="25"/>
                    </a:cubicBezTo>
                    <a:cubicBezTo>
                      <a:pt x="60" y="24"/>
                      <a:pt x="61" y="26"/>
                      <a:pt x="61" y="25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79" name="Freeform 718">
                <a:extLst>
                  <a:ext uri="{FF2B5EF4-FFF2-40B4-BE49-F238E27FC236}">
                    <a16:creationId xmlns:a16="http://schemas.microsoft.com/office/drawing/2014/main" id="{5CF6E4B9-499B-48F6-0518-35783F8FB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362" y="2720956"/>
                <a:ext cx="163216" cy="311812"/>
              </a:xfrm>
              <a:custGeom>
                <a:avLst/>
                <a:gdLst>
                  <a:gd name="T0" fmla="*/ 53 w 54"/>
                  <a:gd name="T1" fmla="*/ 59 h 84"/>
                  <a:gd name="T2" fmla="*/ 47 w 54"/>
                  <a:gd name="T3" fmla="*/ 55 h 84"/>
                  <a:gd name="T4" fmla="*/ 49 w 54"/>
                  <a:gd name="T5" fmla="*/ 51 h 84"/>
                  <a:gd name="T6" fmla="*/ 44 w 54"/>
                  <a:gd name="T7" fmla="*/ 44 h 84"/>
                  <a:gd name="T8" fmla="*/ 46 w 54"/>
                  <a:gd name="T9" fmla="*/ 43 h 84"/>
                  <a:gd name="T10" fmla="*/ 44 w 54"/>
                  <a:gd name="T11" fmla="*/ 38 h 84"/>
                  <a:gd name="T12" fmla="*/ 45 w 54"/>
                  <a:gd name="T13" fmla="*/ 36 h 84"/>
                  <a:gd name="T14" fmla="*/ 44 w 54"/>
                  <a:gd name="T15" fmla="*/ 32 h 84"/>
                  <a:gd name="T16" fmla="*/ 42 w 54"/>
                  <a:gd name="T17" fmla="*/ 26 h 84"/>
                  <a:gd name="T18" fmla="*/ 45 w 54"/>
                  <a:gd name="T19" fmla="*/ 23 h 84"/>
                  <a:gd name="T20" fmla="*/ 44 w 54"/>
                  <a:gd name="T21" fmla="*/ 19 h 84"/>
                  <a:gd name="T22" fmla="*/ 38 w 54"/>
                  <a:gd name="T23" fmla="*/ 13 h 84"/>
                  <a:gd name="T24" fmla="*/ 40 w 54"/>
                  <a:gd name="T25" fmla="*/ 12 h 84"/>
                  <a:gd name="T26" fmla="*/ 39 w 54"/>
                  <a:gd name="T27" fmla="*/ 10 h 84"/>
                  <a:gd name="T28" fmla="*/ 41 w 54"/>
                  <a:gd name="T29" fmla="*/ 3 h 84"/>
                  <a:gd name="T30" fmla="*/ 37 w 54"/>
                  <a:gd name="T31" fmla="*/ 1 h 84"/>
                  <a:gd name="T32" fmla="*/ 34 w 54"/>
                  <a:gd name="T33" fmla="*/ 0 h 84"/>
                  <a:gd name="T34" fmla="*/ 29 w 54"/>
                  <a:gd name="T35" fmla="*/ 1 h 84"/>
                  <a:gd name="T36" fmla="*/ 25 w 54"/>
                  <a:gd name="T37" fmla="*/ 5 h 84"/>
                  <a:gd name="T38" fmla="*/ 24 w 54"/>
                  <a:gd name="T39" fmla="*/ 10 h 84"/>
                  <a:gd name="T40" fmla="*/ 21 w 54"/>
                  <a:gd name="T41" fmla="*/ 13 h 84"/>
                  <a:gd name="T42" fmla="*/ 17 w 54"/>
                  <a:gd name="T43" fmla="*/ 11 h 84"/>
                  <a:gd name="T44" fmla="*/ 14 w 54"/>
                  <a:gd name="T45" fmla="*/ 12 h 84"/>
                  <a:gd name="T46" fmla="*/ 7 w 54"/>
                  <a:gd name="T47" fmla="*/ 10 h 84"/>
                  <a:gd name="T48" fmla="*/ 4 w 54"/>
                  <a:gd name="T49" fmla="*/ 7 h 84"/>
                  <a:gd name="T50" fmla="*/ 0 w 54"/>
                  <a:gd name="T51" fmla="*/ 9 h 84"/>
                  <a:gd name="T52" fmla="*/ 8 w 54"/>
                  <a:gd name="T53" fmla="*/ 14 h 84"/>
                  <a:gd name="T54" fmla="*/ 12 w 54"/>
                  <a:gd name="T55" fmla="*/ 16 h 84"/>
                  <a:gd name="T56" fmla="*/ 14 w 54"/>
                  <a:gd name="T57" fmla="*/ 19 h 84"/>
                  <a:gd name="T58" fmla="*/ 14 w 54"/>
                  <a:gd name="T59" fmla="*/ 21 h 84"/>
                  <a:gd name="T60" fmla="*/ 15 w 54"/>
                  <a:gd name="T61" fmla="*/ 24 h 84"/>
                  <a:gd name="T62" fmla="*/ 15 w 54"/>
                  <a:gd name="T63" fmla="*/ 27 h 84"/>
                  <a:gd name="T64" fmla="*/ 16 w 54"/>
                  <a:gd name="T65" fmla="*/ 29 h 84"/>
                  <a:gd name="T66" fmla="*/ 15 w 54"/>
                  <a:gd name="T67" fmla="*/ 33 h 84"/>
                  <a:gd name="T68" fmla="*/ 17 w 54"/>
                  <a:gd name="T69" fmla="*/ 36 h 84"/>
                  <a:gd name="T70" fmla="*/ 21 w 54"/>
                  <a:gd name="T71" fmla="*/ 38 h 84"/>
                  <a:gd name="T72" fmla="*/ 22 w 54"/>
                  <a:gd name="T73" fmla="*/ 41 h 84"/>
                  <a:gd name="T74" fmla="*/ 23 w 54"/>
                  <a:gd name="T75" fmla="*/ 44 h 84"/>
                  <a:gd name="T76" fmla="*/ 20 w 54"/>
                  <a:gd name="T77" fmla="*/ 44 h 84"/>
                  <a:gd name="T78" fmla="*/ 16 w 54"/>
                  <a:gd name="T79" fmla="*/ 49 h 84"/>
                  <a:gd name="T80" fmla="*/ 13 w 54"/>
                  <a:gd name="T81" fmla="*/ 51 h 84"/>
                  <a:gd name="T82" fmla="*/ 10 w 54"/>
                  <a:gd name="T83" fmla="*/ 54 h 84"/>
                  <a:gd name="T84" fmla="*/ 4 w 54"/>
                  <a:gd name="T85" fmla="*/ 57 h 84"/>
                  <a:gd name="T86" fmla="*/ 2 w 54"/>
                  <a:gd name="T87" fmla="*/ 62 h 84"/>
                  <a:gd name="T88" fmla="*/ 4 w 54"/>
                  <a:gd name="T89" fmla="*/ 67 h 84"/>
                  <a:gd name="T90" fmla="*/ 4 w 54"/>
                  <a:gd name="T91" fmla="*/ 73 h 84"/>
                  <a:gd name="T92" fmla="*/ 4 w 54"/>
                  <a:gd name="T93" fmla="*/ 78 h 84"/>
                  <a:gd name="T94" fmla="*/ 7 w 54"/>
                  <a:gd name="T95" fmla="*/ 80 h 84"/>
                  <a:gd name="T96" fmla="*/ 5 w 54"/>
                  <a:gd name="T97" fmla="*/ 81 h 84"/>
                  <a:gd name="T98" fmla="*/ 8 w 54"/>
                  <a:gd name="T99" fmla="*/ 79 h 84"/>
                  <a:gd name="T100" fmla="*/ 8 w 54"/>
                  <a:gd name="T101" fmla="*/ 83 h 84"/>
                  <a:gd name="T102" fmla="*/ 11 w 54"/>
                  <a:gd name="T103" fmla="*/ 80 h 84"/>
                  <a:gd name="T104" fmla="*/ 11 w 54"/>
                  <a:gd name="T105" fmla="*/ 83 h 84"/>
                  <a:gd name="T106" fmla="*/ 23 w 54"/>
                  <a:gd name="T107" fmla="*/ 80 h 84"/>
                  <a:gd name="T108" fmla="*/ 36 w 54"/>
                  <a:gd name="T109" fmla="*/ 78 h 84"/>
                  <a:gd name="T110" fmla="*/ 46 w 54"/>
                  <a:gd name="T111" fmla="*/ 68 h 84"/>
                  <a:gd name="T112" fmla="*/ 53 w 54"/>
                  <a:gd name="T113" fmla="*/ 59 h 84"/>
                  <a:gd name="T114" fmla="*/ 53 w 54"/>
                  <a:gd name="T115" fmla="*/ 5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84">
                    <a:moveTo>
                      <a:pt x="53" y="59"/>
                    </a:moveTo>
                    <a:cubicBezTo>
                      <a:pt x="52" y="57"/>
                      <a:pt x="49" y="56"/>
                      <a:pt x="47" y="55"/>
                    </a:cubicBezTo>
                    <a:cubicBezTo>
                      <a:pt x="44" y="53"/>
                      <a:pt x="48" y="53"/>
                      <a:pt x="49" y="51"/>
                    </a:cubicBezTo>
                    <a:cubicBezTo>
                      <a:pt x="49" y="51"/>
                      <a:pt x="45" y="45"/>
                      <a:pt x="44" y="44"/>
                    </a:cubicBezTo>
                    <a:cubicBezTo>
                      <a:pt x="44" y="44"/>
                      <a:pt x="46" y="43"/>
                      <a:pt x="46" y="43"/>
                    </a:cubicBezTo>
                    <a:cubicBezTo>
                      <a:pt x="46" y="42"/>
                      <a:pt x="44" y="39"/>
                      <a:pt x="44" y="38"/>
                    </a:cubicBezTo>
                    <a:cubicBezTo>
                      <a:pt x="44" y="37"/>
                      <a:pt x="45" y="37"/>
                      <a:pt x="45" y="36"/>
                    </a:cubicBezTo>
                    <a:cubicBezTo>
                      <a:pt x="46" y="35"/>
                      <a:pt x="44" y="33"/>
                      <a:pt x="44" y="32"/>
                    </a:cubicBezTo>
                    <a:cubicBezTo>
                      <a:pt x="42" y="30"/>
                      <a:pt x="40" y="28"/>
                      <a:pt x="42" y="26"/>
                    </a:cubicBezTo>
                    <a:cubicBezTo>
                      <a:pt x="43" y="25"/>
                      <a:pt x="45" y="24"/>
                      <a:pt x="45" y="23"/>
                    </a:cubicBezTo>
                    <a:cubicBezTo>
                      <a:pt x="46" y="21"/>
                      <a:pt x="44" y="20"/>
                      <a:pt x="44" y="19"/>
                    </a:cubicBezTo>
                    <a:cubicBezTo>
                      <a:pt x="43" y="18"/>
                      <a:pt x="36" y="15"/>
                      <a:pt x="38" y="13"/>
                    </a:cubicBezTo>
                    <a:cubicBezTo>
                      <a:pt x="38" y="13"/>
                      <a:pt x="40" y="12"/>
                      <a:pt x="40" y="12"/>
                    </a:cubicBezTo>
                    <a:cubicBezTo>
                      <a:pt x="40" y="12"/>
                      <a:pt x="37" y="10"/>
                      <a:pt x="39" y="10"/>
                    </a:cubicBezTo>
                    <a:cubicBezTo>
                      <a:pt x="42" y="10"/>
                      <a:pt x="44" y="5"/>
                      <a:pt x="41" y="3"/>
                    </a:cubicBezTo>
                    <a:cubicBezTo>
                      <a:pt x="40" y="2"/>
                      <a:pt x="38" y="2"/>
                      <a:pt x="37" y="1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2" y="1"/>
                      <a:pt x="31" y="0"/>
                      <a:pt x="29" y="1"/>
                    </a:cubicBezTo>
                    <a:cubicBezTo>
                      <a:pt x="28" y="2"/>
                      <a:pt x="26" y="4"/>
                      <a:pt x="25" y="5"/>
                    </a:cubicBezTo>
                    <a:cubicBezTo>
                      <a:pt x="25" y="6"/>
                      <a:pt x="25" y="10"/>
                      <a:pt x="24" y="10"/>
                    </a:cubicBezTo>
                    <a:cubicBezTo>
                      <a:pt x="23" y="11"/>
                      <a:pt x="22" y="12"/>
                      <a:pt x="21" y="13"/>
                    </a:cubicBezTo>
                    <a:cubicBezTo>
                      <a:pt x="20" y="13"/>
                      <a:pt x="18" y="11"/>
                      <a:pt x="17" y="11"/>
                    </a:cubicBezTo>
                    <a:cubicBezTo>
                      <a:pt x="16" y="11"/>
                      <a:pt x="15" y="12"/>
                      <a:pt x="14" y="12"/>
                    </a:cubicBezTo>
                    <a:cubicBezTo>
                      <a:pt x="11" y="13"/>
                      <a:pt x="9" y="12"/>
                      <a:pt x="7" y="10"/>
                    </a:cubicBezTo>
                    <a:cubicBezTo>
                      <a:pt x="7" y="9"/>
                      <a:pt x="5" y="7"/>
                      <a:pt x="4" y="7"/>
                    </a:cubicBezTo>
                    <a:cubicBezTo>
                      <a:pt x="3" y="7"/>
                      <a:pt x="1" y="9"/>
                      <a:pt x="0" y="9"/>
                    </a:cubicBezTo>
                    <a:cubicBezTo>
                      <a:pt x="2" y="11"/>
                      <a:pt x="5" y="13"/>
                      <a:pt x="8" y="14"/>
                    </a:cubicBezTo>
                    <a:cubicBezTo>
                      <a:pt x="9" y="14"/>
                      <a:pt x="11" y="15"/>
                      <a:pt x="12" y="16"/>
                    </a:cubicBezTo>
                    <a:cubicBezTo>
                      <a:pt x="13" y="17"/>
                      <a:pt x="13" y="18"/>
                      <a:pt x="14" y="19"/>
                    </a:cubicBezTo>
                    <a:cubicBezTo>
                      <a:pt x="14" y="20"/>
                      <a:pt x="13" y="20"/>
                      <a:pt x="14" y="21"/>
                    </a:cubicBezTo>
                    <a:cubicBezTo>
                      <a:pt x="14" y="22"/>
                      <a:pt x="16" y="23"/>
                      <a:pt x="15" y="24"/>
                    </a:cubicBezTo>
                    <a:cubicBezTo>
                      <a:pt x="15" y="25"/>
                      <a:pt x="14" y="26"/>
                      <a:pt x="15" y="27"/>
                    </a:cubicBezTo>
                    <a:cubicBezTo>
                      <a:pt x="15" y="27"/>
                      <a:pt x="16" y="29"/>
                      <a:pt x="16" y="29"/>
                    </a:cubicBezTo>
                    <a:cubicBezTo>
                      <a:pt x="15" y="30"/>
                      <a:pt x="15" y="32"/>
                      <a:pt x="15" y="33"/>
                    </a:cubicBezTo>
                    <a:cubicBezTo>
                      <a:pt x="15" y="33"/>
                      <a:pt x="17" y="36"/>
                      <a:pt x="17" y="36"/>
                    </a:cubicBezTo>
                    <a:cubicBezTo>
                      <a:pt x="18" y="37"/>
                      <a:pt x="20" y="38"/>
                      <a:pt x="21" y="38"/>
                    </a:cubicBezTo>
                    <a:cubicBezTo>
                      <a:pt x="22" y="39"/>
                      <a:pt x="22" y="40"/>
                      <a:pt x="22" y="41"/>
                    </a:cubicBezTo>
                    <a:cubicBezTo>
                      <a:pt x="22" y="42"/>
                      <a:pt x="23" y="43"/>
                      <a:pt x="23" y="44"/>
                    </a:cubicBezTo>
                    <a:cubicBezTo>
                      <a:pt x="23" y="45"/>
                      <a:pt x="21" y="44"/>
                      <a:pt x="20" y="44"/>
                    </a:cubicBezTo>
                    <a:cubicBezTo>
                      <a:pt x="19" y="44"/>
                      <a:pt x="16" y="48"/>
                      <a:pt x="16" y="49"/>
                    </a:cubicBezTo>
                    <a:cubicBezTo>
                      <a:pt x="15" y="50"/>
                      <a:pt x="14" y="50"/>
                      <a:pt x="13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9" y="54"/>
                      <a:pt x="4" y="58"/>
                      <a:pt x="4" y="57"/>
                    </a:cubicBezTo>
                    <a:cubicBezTo>
                      <a:pt x="4" y="59"/>
                      <a:pt x="2" y="60"/>
                      <a:pt x="2" y="62"/>
                    </a:cubicBezTo>
                    <a:cubicBezTo>
                      <a:pt x="3" y="64"/>
                      <a:pt x="2" y="67"/>
                      <a:pt x="4" y="67"/>
                    </a:cubicBezTo>
                    <a:cubicBezTo>
                      <a:pt x="5" y="67"/>
                      <a:pt x="4" y="72"/>
                      <a:pt x="4" y="73"/>
                    </a:cubicBezTo>
                    <a:cubicBezTo>
                      <a:pt x="4" y="75"/>
                      <a:pt x="2" y="77"/>
                      <a:pt x="4" y="78"/>
                    </a:cubicBezTo>
                    <a:cubicBezTo>
                      <a:pt x="4" y="78"/>
                      <a:pt x="8" y="79"/>
                      <a:pt x="7" y="80"/>
                    </a:cubicBezTo>
                    <a:cubicBezTo>
                      <a:pt x="7" y="80"/>
                      <a:pt x="5" y="81"/>
                      <a:pt x="5" y="81"/>
                    </a:cubicBezTo>
                    <a:cubicBezTo>
                      <a:pt x="7" y="81"/>
                      <a:pt x="7" y="79"/>
                      <a:pt x="8" y="79"/>
                    </a:cubicBezTo>
                    <a:cubicBezTo>
                      <a:pt x="10" y="78"/>
                      <a:pt x="8" y="83"/>
                      <a:pt x="8" y="83"/>
                    </a:cubicBezTo>
                    <a:cubicBezTo>
                      <a:pt x="8" y="83"/>
                      <a:pt x="11" y="80"/>
                      <a:pt x="11" y="80"/>
                    </a:cubicBezTo>
                    <a:cubicBezTo>
                      <a:pt x="12" y="79"/>
                      <a:pt x="11" y="83"/>
                      <a:pt x="11" y="83"/>
                    </a:cubicBezTo>
                    <a:cubicBezTo>
                      <a:pt x="14" y="84"/>
                      <a:pt x="20" y="81"/>
                      <a:pt x="23" y="80"/>
                    </a:cubicBezTo>
                    <a:cubicBezTo>
                      <a:pt x="27" y="79"/>
                      <a:pt x="31" y="79"/>
                      <a:pt x="36" y="78"/>
                    </a:cubicBezTo>
                    <a:cubicBezTo>
                      <a:pt x="39" y="74"/>
                      <a:pt x="43" y="71"/>
                      <a:pt x="46" y="68"/>
                    </a:cubicBezTo>
                    <a:cubicBezTo>
                      <a:pt x="48" y="66"/>
                      <a:pt x="54" y="62"/>
                      <a:pt x="53" y="59"/>
                    </a:cubicBezTo>
                    <a:cubicBezTo>
                      <a:pt x="52" y="57"/>
                      <a:pt x="54" y="62"/>
                      <a:pt x="53" y="59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80" name="Freeform 719">
                <a:extLst>
                  <a:ext uri="{FF2B5EF4-FFF2-40B4-BE49-F238E27FC236}">
                    <a16:creationId xmlns:a16="http://schemas.microsoft.com/office/drawing/2014/main" id="{162A58B7-C808-FAD1-757D-22FEC0FA7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902" y="2684346"/>
                <a:ext cx="387378" cy="396392"/>
              </a:xfrm>
              <a:custGeom>
                <a:avLst/>
                <a:gdLst>
                  <a:gd name="T0" fmla="*/ 38 w 128"/>
                  <a:gd name="T1" fmla="*/ 87 h 107"/>
                  <a:gd name="T2" fmla="*/ 38 w 128"/>
                  <a:gd name="T3" fmla="*/ 63 h 107"/>
                  <a:gd name="T4" fmla="*/ 47 w 128"/>
                  <a:gd name="T5" fmla="*/ 52 h 107"/>
                  <a:gd name="T6" fmla="*/ 56 w 128"/>
                  <a:gd name="T7" fmla="*/ 34 h 107"/>
                  <a:gd name="T8" fmla="*/ 72 w 128"/>
                  <a:gd name="T9" fmla="*/ 25 h 107"/>
                  <a:gd name="T10" fmla="*/ 86 w 128"/>
                  <a:gd name="T11" fmla="*/ 22 h 107"/>
                  <a:gd name="T12" fmla="*/ 102 w 128"/>
                  <a:gd name="T13" fmla="*/ 20 h 107"/>
                  <a:gd name="T14" fmla="*/ 112 w 128"/>
                  <a:gd name="T15" fmla="*/ 10 h 107"/>
                  <a:gd name="T16" fmla="*/ 120 w 128"/>
                  <a:gd name="T17" fmla="*/ 13 h 107"/>
                  <a:gd name="T18" fmla="*/ 127 w 128"/>
                  <a:gd name="T19" fmla="*/ 6 h 107"/>
                  <a:gd name="T20" fmla="*/ 114 w 128"/>
                  <a:gd name="T21" fmla="*/ 5 h 107"/>
                  <a:gd name="T22" fmla="*/ 116 w 128"/>
                  <a:gd name="T23" fmla="*/ 2 h 107"/>
                  <a:gd name="T24" fmla="*/ 106 w 128"/>
                  <a:gd name="T25" fmla="*/ 3 h 107"/>
                  <a:gd name="T26" fmla="*/ 100 w 128"/>
                  <a:gd name="T27" fmla="*/ 1 h 107"/>
                  <a:gd name="T28" fmla="*/ 95 w 128"/>
                  <a:gd name="T29" fmla="*/ 3 h 107"/>
                  <a:gd name="T30" fmla="*/ 91 w 128"/>
                  <a:gd name="T31" fmla="*/ 6 h 107"/>
                  <a:gd name="T32" fmla="*/ 90 w 128"/>
                  <a:gd name="T33" fmla="*/ 11 h 107"/>
                  <a:gd name="T34" fmla="*/ 84 w 128"/>
                  <a:gd name="T35" fmla="*/ 10 h 107"/>
                  <a:gd name="T36" fmla="*/ 80 w 128"/>
                  <a:gd name="T37" fmla="*/ 13 h 107"/>
                  <a:gd name="T38" fmla="*/ 76 w 128"/>
                  <a:gd name="T39" fmla="*/ 15 h 107"/>
                  <a:gd name="T40" fmla="*/ 72 w 128"/>
                  <a:gd name="T41" fmla="*/ 16 h 107"/>
                  <a:gd name="T42" fmla="*/ 68 w 128"/>
                  <a:gd name="T43" fmla="*/ 10 h 107"/>
                  <a:gd name="T44" fmla="*/ 67 w 128"/>
                  <a:gd name="T45" fmla="*/ 14 h 107"/>
                  <a:gd name="T46" fmla="*/ 65 w 128"/>
                  <a:gd name="T47" fmla="*/ 14 h 107"/>
                  <a:gd name="T48" fmla="*/ 62 w 128"/>
                  <a:gd name="T49" fmla="*/ 18 h 107"/>
                  <a:gd name="T50" fmla="*/ 61 w 128"/>
                  <a:gd name="T51" fmla="*/ 21 h 107"/>
                  <a:gd name="T52" fmla="*/ 57 w 128"/>
                  <a:gd name="T53" fmla="*/ 20 h 107"/>
                  <a:gd name="T54" fmla="*/ 54 w 128"/>
                  <a:gd name="T55" fmla="*/ 20 h 107"/>
                  <a:gd name="T56" fmla="*/ 51 w 128"/>
                  <a:gd name="T57" fmla="*/ 22 h 107"/>
                  <a:gd name="T58" fmla="*/ 49 w 128"/>
                  <a:gd name="T59" fmla="*/ 23 h 107"/>
                  <a:gd name="T60" fmla="*/ 54 w 128"/>
                  <a:gd name="T61" fmla="*/ 25 h 107"/>
                  <a:gd name="T62" fmla="*/ 56 w 128"/>
                  <a:gd name="T63" fmla="*/ 25 h 107"/>
                  <a:gd name="T64" fmla="*/ 57 w 128"/>
                  <a:gd name="T65" fmla="*/ 28 h 107"/>
                  <a:gd name="T66" fmla="*/ 49 w 128"/>
                  <a:gd name="T67" fmla="*/ 31 h 107"/>
                  <a:gd name="T68" fmla="*/ 53 w 128"/>
                  <a:gd name="T69" fmla="*/ 33 h 107"/>
                  <a:gd name="T70" fmla="*/ 49 w 128"/>
                  <a:gd name="T71" fmla="*/ 35 h 107"/>
                  <a:gd name="T72" fmla="*/ 43 w 128"/>
                  <a:gd name="T73" fmla="*/ 40 h 107"/>
                  <a:gd name="T74" fmla="*/ 42 w 128"/>
                  <a:gd name="T75" fmla="*/ 43 h 107"/>
                  <a:gd name="T76" fmla="*/ 39 w 128"/>
                  <a:gd name="T77" fmla="*/ 45 h 107"/>
                  <a:gd name="T78" fmla="*/ 39 w 128"/>
                  <a:gd name="T79" fmla="*/ 49 h 107"/>
                  <a:gd name="T80" fmla="*/ 39 w 128"/>
                  <a:gd name="T81" fmla="*/ 52 h 107"/>
                  <a:gd name="T82" fmla="*/ 35 w 128"/>
                  <a:gd name="T83" fmla="*/ 56 h 107"/>
                  <a:gd name="T84" fmla="*/ 27 w 128"/>
                  <a:gd name="T85" fmla="*/ 62 h 107"/>
                  <a:gd name="T86" fmla="*/ 31 w 128"/>
                  <a:gd name="T87" fmla="*/ 64 h 107"/>
                  <a:gd name="T88" fmla="*/ 28 w 128"/>
                  <a:gd name="T89" fmla="*/ 66 h 107"/>
                  <a:gd name="T90" fmla="*/ 19 w 128"/>
                  <a:gd name="T91" fmla="*/ 68 h 107"/>
                  <a:gd name="T92" fmla="*/ 16 w 128"/>
                  <a:gd name="T93" fmla="*/ 72 h 107"/>
                  <a:gd name="T94" fmla="*/ 10 w 128"/>
                  <a:gd name="T95" fmla="*/ 73 h 107"/>
                  <a:gd name="T96" fmla="*/ 10 w 128"/>
                  <a:gd name="T97" fmla="*/ 74 h 107"/>
                  <a:gd name="T98" fmla="*/ 5 w 128"/>
                  <a:gd name="T99" fmla="*/ 75 h 107"/>
                  <a:gd name="T100" fmla="*/ 4 w 128"/>
                  <a:gd name="T101" fmla="*/ 81 h 107"/>
                  <a:gd name="T102" fmla="*/ 1 w 128"/>
                  <a:gd name="T103" fmla="*/ 86 h 107"/>
                  <a:gd name="T104" fmla="*/ 6 w 128"/>
                  <a:gd name="T105" fmla="*/ 92 h 107"/>
                  <a:gd name="T106" fmla="*/ 7 w 128"/>
                  <a:gd name="T107" fmla="*/ 94 h 107"/>
                  <a:gd name="T108" fmla="*/ 3 w 128"/>
                  <a:gd name="T109" fmla="*/ 93 h 107"/>
                  <a:gd name="T110" fmla="*/ 5 w 128"/>
                  <a:gd name="T111" fmla="*/ 97 h 107"/>
                  <a:gd name="T112" fmla="*/ 5 w 128"/>
                  <a:gd name="T113" fmla="*/ 103 h 107"/>
                  <a:gd name="T114" fmla="*/ 27 w 128"/>
                  <a:gd name="T115" fmla="*/ 99 h 107"/>
                  <a:gd name="T116" fmla="*/ 34 w 128"/>
                  <a:gd name="T117" fmla="*/ 10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8" h="107">
                    <a:moveTo>
                      <a:pt x="34" y="101"/>
                    </a:moveTo>
                    <a:cubicBezTo>
                      <a:pt x="34" y="101"/>
                      <a:pt x="35" y="98"/>
                      <a:pt x="35" y="97"/>
                    </a:cubicBezTo>
                    <a:cubicBezTo>
                      <a:pt x="35" y="95"/>
                      <a:pt x="36" y="94"/>
                      <a:pt x="38" y="93"/>
                    </a:cubicBezTo>
                    <a:cubicBezTo>
                      <a:pt x="40" y="91"/>
                      <a:pt x="38" y="88"/>
                      <a:pt x="38" y="87"/>
                    </a:cubicBezTo>
                    <a:cubicBezTo>
                      <a:pt x="38" y="84"/>
                      <a:pt x="42" y="84"/>
                      <a:pt x="39" y="82"/>
                    </a:cubicBezTo>
                    <a:cubicBezTo>
                      <a:pt x="37" y="80"/>
                      <a:pt x="36" y="80"/>
                      <a:pt x="37" y="77"/>
                    </a:cubicBezTo>
                    <a:cubicBezTo>
                      <a:pt x="38" y="75"/>
                      <a:pt x="37" y="73"/>
                      <a:pt x="37" y="71"/>
                    </a:cubicBezTo>
                    <a:cubicBezTo>
                      <a:pt x="36" y="68"/>
                      <a:pt x="35" y="65"/>
                      <a:pt x="38" y="63"/>
                    </a:cubicBezTo>
                    <a:cubicBezTo>
                      <a:pt x="39" y="62"/>
                      <a:pt x="41" y="62"/>
                      <a:pt x="42" y="61"/>
                    </a:cubicBezTo>
                    <a:cubicBezTo>
                      <a:pt x="43" y="61"/>
                      <a:pt x="44" y="62"/>
                      <a:pt x="45" y="61"/>
                    </a:cubicBezTo>
                    <a:cubicBezTo>
                      <a:pt x="46" y="59"/>
                      <a:pt x="45" y="58"/>
                      <a:pt x="44" y="57"/>
                    </a:cubicBezTo>
                    <a:cubicBezTo>
                      <a:pt x="44" y="55"/>
                      <a:pt x="46" y="54"/>
                      <a:pt x="47" y="52"/>
                    </a:cubicBezTo>
                    <a:cubicBezTo>
                      <a:pt x="47" y="51"/>
                      <a:pt x="48" y="48"/>
                      <a:pt x="48" y="46"/>
                    </a:cubicBezTo>
                    <a:cubicBezTo>
                      <a:pt x="48" y="44"/>
                      <a:pt x="52" y="44"/>
                      <a:pt x="51" y="43"/>
                    </a:cubicBezTo>
                    <a:cubicBezTo>
                      <a:pt x="51" y="41"/>
                      <a:pt x="53" y="40"/>
                      <a:pt x="54" y="38"/>
                    </a:cubicBezTo>
                    <a:cubicBezTo>
                      <a:pt x="56" y="36"/>
                      <a:pt x="56" y="37"/>
                      <a:pt x="56" y="34"/>
                    </a:cubicBezTo>
                    <a:cubicBezTo>
                      <a:pt x="55" y="33"/>
                      <a:pt x="59" y="28"/>
                      <a:pt x="60" y="28"/>
                    </a:cubicBezTo>
                    <a:cubicBezTo>
                      <a:pt x="61" y="27"/>
                      <a:pt x="64" y="28"/>
                      <a:pt x="65" y="28"/>
                    </a:cubicBezTo>
                    <a:cubicBezTo>
                      <a:pt x="65" y="26"/>
                      <a:pt x="65" y="25"/>
                      <a:pt x="65" y="23"/>
                    </a:cubicBezTo>
                    <a:cubicBezTo>
                      <a:pt x="68" y="24"/>
                      <a:pt x="70" y="24"/>
                      <a:pt x="72" y="25"/>
                    </a:cubicBezTo>
                    <a:cubicBezTo>
                      <a:pt x="76" y="25"/>
                      <a:pt x="74" y="21"/>
                      <a:pt x="75" y="19"/>
                    </a:cubicBezTo>
                    <a:cubicBezTo>
                      <a:pt x="75" y="19"/>
                      <a:pt x="77" y="19"/>
                      <a:pt x="78" y="19"/>
                    </a:cubicBezTo>
                    <a:cubicBezTo>
                      <a:pt x="79" y="18"/>
                      <a:pt x="81" y="16"/>
                      <a:pt x="82" y="18"/>
                    </a:cubicBezTo>
                    <a:cubicBezTo>
                      <a:pt x="84" y="19"/>
                      <a:pt x="84" y="21"/>
                      <a:pt x="86" y="22"/>
                    </a:cubicBezTo>
                    <a:cubicBezTo>
                      <a:pt x="87" y="22"/>
                      <a:pt x="89" y="22"/>
                      <a:pt x="90" y="22"/>
                    </a:cubicBezTo>
                    <a:cubicBezTo>
                      <a:pt x="91" y="22"/>
                      <a:pt x="92" y="21"/>
                      <a:pt x="94" y="21"/>
                    </a:cubicBezTo>
                    <a:cubicBezTo>
                      <a:pt x="95" y="21"/>
                      <a:pt x="96" y="23"/>
                      <a:pt x="98" y="23"/>
                    </a:cubicBezTo>
                    <a:cubicBezTo>
                      <a:pt x="98" y="22"/>
                      <a:pt x="102" y="20"/>
                      <a:pt x="102" y="20"/>
                    </a:cubicBezTo>
                    <a:cubicBezTo>
                      <a:pt x="102" y="17"/>
                      <a:pt x="102" y="16"/>
                      <a:pt x="103" y="14"/>
                    </a:cubicBezTo>
                    <a:cubicBezTo>
                      <a:pt x="104" y="13"/>
                      <a:pt x="106" y="11"/>
                      <a:pt x="107" y="11"/>
                    </a:cubicBezTo>
                    <a:cubicBezTo>
                      <a:pt x="108" y="11"/>
                      <a:pt x="109" y="11"/>
                      <a:pt x="110" y="11"/>
                    </a:cubicBezTo>
                    <a:cubicBezTo>
                      <a:pt x="111" y="11"/>
                      <a:pt x="111" y="10"/>
                      <a:pt x="112" y="10"/>
                    </a:cubicBezTo>
                    <a:cubicBezTo>
                      <a:pt x="113" y="10"/>
                      <a:pt x="115" y="12"/>
                      <a:pt x="116" y="12"/>
                    </a:cubicBezTo>
                    <a:cubicBezTo>
                      <a:pt x="118" y="13"/>
                      <a:pt x="119" y="14"/>
                      <a:pt x="119" y="17"/>
                    </a:cubicBezTo>
                    <a:cubicBezTo>
                      <a:pt x="121" y="17"/>
                      <a:pt x="126" y="14"/>
                      <a:pt x="124" y="12"/>
                    </a:cubicBezTo>
                    <a:cubicBezTo>
                      <a:pt x="126" y="13"/>
                      <a:pt x="121" y="13"/>
                      <a:pt x="120" y="13"/>
                    </a:cubicBezTo>
                    <a:cubicBezTo>
                      <a:pt x="125" y="12"/>
                      <a:pt x="118" y="9"/>
                      <a:pt x="117" y="10"/>
                    </a:cubicBezTo>
                    <a:cubicBezTo>
                      <a:pt x="118" y="9"/>
                      <a:pt x="119" y="10"/>
                      <a:pt x="119" y="10"/>
                    </a:cubicBezTo>
                    <a:cubicBezTo>
                      <a:pt x="121" y="10"/>
                      <a:pt x="123" y="10"/>
                      <a:pt x="124" y="9"/>
                    </a:cubicBezTo>
                    <a:cubicBezTo>
                      <a:pt x="125" y="9"/>
                      <a:pt x="128" y="7"/>
                      <a:pt x="127" y="6"/>
                    </a:cubicBezTo>
                    <a:cubicBezTo>
                      <a:pt x="125" y="5"/>
                      <a:pt x="122" y="4"/>
                      <a:pt x="119" y="3"/>
                    </a:cubicBezTo>
                    <a:cubicBezTo>
                      <a:pt x="118" y="2"/>
                      <a:pt x="117" y="4"/>
                      <a:pt x="116" y="5"/>
                    </a:cubicBezTo>
                    <a:cubicBezTo>
                      <a:pt x="116" y="5"/>
                      <a:pt x="114" y="8"/>
                      <a:pt x="114" y="7"/>
                    </a:cubicBezTo>
                    <a:cubicBezTo>
                      <a:pt x="114" y="7"/>
                      <a:pt x="114" y="6"/>
                      <a:pt x="114" y="5"/>
                    </a:cubicBezTo>
                    <a:cubicBezTo>
                      <a:pt x="114" y="5"/>
                      <a:pt x="112" y="5"/>
                      <a:pt x="112" y="5"/>
                    </a:cubicBezTo>
                    <a:cubicBezTo>
                      <a:pt x="113" y="4"/>
                      <a:pt x="115" y="5"/>
                      <a:pt x="115" y="4"/>
                    </a:cubicBezTo>
                    <a:cubicBezTo>
                      <a:pt x="115" y="4"/>
                      <a:pt x="112" y="4"/>
                      <a:pt x="112" y="4"/>
                    </a:cubicBezTo>
                    <a:cubicBezTo>
                      <a:pt x="112" y="3"/>
                      <a:pt x="116" y="3"/>
                      <a:pt x="116" y="2"/>
                    </a:cubicBezTo>
                    <a:cubicBezTo>
                      <a:pt x="115" y="1"/>
                      <a:pt x="109" y="0"/>
                      <a:pt x="110" y="2"/>
                    </a:cubicBezTo>
                    <a:cubicBezTo>
                      <a:pt x="111" y="3"/>
                      <a:pt x="111" y="3"/>
                      <a:pt x="110" y="4"/>
                    </a:cubicBezTo>
                    <a:cubicBezTo>
                      <a:pt x="109" y="5"/>
                      <a:pt x="107" y="7"/>
                      <a:pt x="106" y="7"/>
                    </a:cubicBezTo>
                    <a:cubicBezTo>
                      <a:pt x="105" y="7"/>
                      <a:pt x="106" y="3"/>
                      <a:pt x="106" y="3"/>
                    </a:cubicBezTo>
                    <a:cubicBezTo>
                      <a:pt x="106" y="2"/>
                      <a:pt x="101" y="9"/>
                      <a:pt x="100" y="9"/>
                    </a:cubicBezTo>
                    <a:cubicBezTo>
                      <a:pt x="97" y="9"/>
                      <a:pt x="100" y="5"/>
                      <a:pt x="101" y="4"/>
                    </a:cubicBezTo>
                    <a:cubicBezTo>
                      <a:pt x="102" y="4"/>
                      <a:pt x="103" y="2"/>
                      <a:pt x="103" y="2"/>
                    </a:cubicBezTo>
                    <a:cubicBezTo>
                      <a:pt x="102" y="1"/>
                      <a:pt x="100" y="0"/>
                      <a:pt x="100" y="1"/>
                    </a:cubicBezTo>
                    <a:cubicBezTo>
                      <a:pt x="100" y="1"/>
                      <a:pt x="101" y="2"/>
                      <a:pt x="101" y="2"/>
                    </a:cubicBezTo>
                    <a:cubicBezTo>
                      <a:pt x="101" y="2"/>
                      <a:pt x="99" y="2"/>
                      <a:pt x="98" y="2"/>
                    </a:cubicBezTo>
                    <a:cubicBezTo>
                      <a:pt x="97" y="3"/>
                      <a:pt x="98" y="2"/>
                      <a:pt x="97" y="1"/>
                    </a:cubicBezTo>
                    <a:cubicBezTo>
                      <a:pt x="97" y="1"/>
                      <a:pt x="95" y="3"/>
                      <a:pt x="95" y="3"/>
                    </a:cubicBezTo>
                    <a:cubicBezTo>
                      <a:pt x="95" y="4"/>
                      <a:pt x="97" y="5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4" y="5"/>
                      <a:pt x="94" y="6"/>
                      <a:pt x="94" y="7"/>
                    </a:cubicBezTo>
                    <a:cubicBezTo>
                      <a:pt x="95" y="5"/>
                      <a:pt x="91" y="6"/>
                      <a:pt x="91" y="6"/>
                    </a:cubicBezTo>
                    <a:cubicBezTo>
                      <a:pt x="91" y="6"/>
                      <a:pt x="93" y="5"/>
                      <a:pt x="93" y="4"/>
                    </a:cubicBezTo>
                    <a:cubicBezTo>
                      <a:pt x="93" y="5"/>
                      <a:pt x="89" y="6"/>
                      <a:pt x="88" y="6"/>
                    </a:cubicBezTo>
                    <a:cubicBezTo>
                      <a:pt x="87" y="6"/>
                      <a:pt x="91" y="9"/>
                      <a:pt x="91" y="9"/>
                    </a:cubicBezTo>
                    <a:cubicBezTo>
                      <a:pt x="91" y="9"/>
                      <a:pt x="90" y="11"/>
                      <a:pt x="90" y="11"/>
                    </a:cubicBezTo>
                    <a:cubicBezTo>
                      <a:pt x="90" y="11"/>
                      <a:pt x="87" y="8"/>
                      <a:pt x="87" y="8"/>
                    </a:cubicBezTo>
                    <a:cubicBezTo>
                      <a:pt x="87" y="8"/>
                      <a:pt x="85" y="11"/>
                      <a:pt x="85" y="8"/>
                    </a:cubicBezTo>
                    <a:cubicBezTo>
                      <a:pt x="84" y="7"/>
                      <a:pt x="81" y="9"/>
                      <a:pt x="80" y="8"/>
                    </a:cubicBezTo>
                    <a:cubicBezTo>
                      <a:pt x="81" y="9"/>
                      <a:pt x="84" y="9"/>
                      <a:pt x="84" y="10"/>
                    </a:cubicBezTo>
                    <a:cubicBezTo>
                      <a:pt x="84" y="10"/>
                      <a:pt x="83" y="10"/>
                      <a:pt x="83" y="11"/>
                    </a:cubicBezTo>
                    <a:cubicBezTo>
                      <a:pt x="83" y="12"/>
                      <a:pt x="84" y="12"/>
                      <a:pt x="84" y="13"/>
                    </a:cubicBezTo>
                    <a:cubicBezTo>
                      <a:pt x="84" y="13"/>
                      <a:pt x="81" y="12"/>
                      <a:pt x="81" y="11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9" y="13"/>
                      <a:pt x="79" y="12"/>
                      <a:pt x="79" y="11"/>
                    </a:cubicBezTo>
                    <a:cubicBezTo>
                      <a:pt x="79" y="11"/>
                      <a:pt x="77" y="13"/>
                      <a:pt x="77" y="13"/>
                    </a:cubicBezTo>
                    <a:cubicBezTo>
                      <a:pt x="76" y="14"/>
                      <a:pt x="78" y="14"/>
                      <a:pt x="78" y="15"/>
                    </a:cubicBezTo>
                    <a:cubicBezTo>
                      <a:pt x="78" y="15"/>
                      <a:pt x="76" y="15"/>
                      <a:pt x="76" y="15"/>
                    </a:cubicBezTo>
                    <a:cubicBezTo>
                      <a:pt x="75" y="14"/>
                      <a:pt x="76" y="13"/>
                      <a:pt x="76" y="12"/>
                    </a:cubicBezTo>
                    <a:cubicBezTo>
                      <a:pt x="76" y="12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4" y="14"/>
                    </a:cubicBezTo>
                    <a:cubicBezTo>
                      <a:pt x="73" y="14"/>
                      <a:pt x="72" y="16"/>
                      <a:pt x="72" y="16"/>
                    </a:cubicBezTo>
                    <a:cubicBezTo>
                      <a:pt x="71" y="15"/>
                      <a:pt x="73" y="14"/>
                      <a:pt x="72" y="14"/>
                    </a:cubicBezTo>
                    <a:cubicBezTo>
                      <a:pt x="71" y="13"/>
                      <a:pt x="70" y="13"/>
                      <a:pt x="70" y="12"/>
                    </a:cubicBezTo>
                    <a:cubicBezTo>
                      <a:pt x="70" y="12"/>
                      <a:pt x="72" y="12"/>
                      <a:pt x="72" y="12"/>
                    </a:cubicBezTo>
                    <a:cubicBezTo>
                      <a:pt x="72" y="11"/>
                      <a:pt x="69" y="10"/>
                      <a:pt x="68" y="10"/>
                    </a:cubicBezTo>
                    <a:cubicBezTo>
                      <a:pt x="68" y="11"/>
                      <a:pt x="69" y="13"/>
                      <a:pt x="69" y="13"/>
                    </a:cubicBezTo>
                    <a:cubicBezTo>
                      <a:pt x="69" y="13"/>
                      <a:pt x="65" y="14"/>
                      <a:pt x="66" y="14"/>
                    </a:cubicBezTo>
                    <a:cubicBezTo>
                      <a:pt x="66" y="14"/>
                      <a:pt x="68" y="14"/>
                      <a:pt x="68" y="14"/>
                    </a:cubicBezTo>
                    <a:cubicBezTo>
                      <a:pt x="68" y="14"/>
                      <a:pt x="67" y="14"/>
                      <a:pt x="67" y="14"/>
                    </a:cubicBezTo>
                    <a:cubicBezTo>
                      <a:pt x="68" y="16"/>
                      <a:pt x="70" y="14"/>
                      <a:pt x="69" y="14"/>
                    </a:cubicBezTo>
                    <a:cubicBezTo>
                      <a:pt x="70" y="15"/>
                      <a:pt x="69" y="16"/>
                      <a:pt x="69" y="16"/>
                    </a:cubicBezTo>
                    <a:cubicBezTo>
                      <a:pt x="69" y="17"/>
                      <a:pt x="67" y="15"/>
                      <a:pt x="67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4" y="16"/>
                      <a:pt x="63" y="15"/>
                    </a:cubicBezTo>
                    <a:cubicBezTo>
                      <a:pt x="63" y="14"/>
                      <a:pt x="60" y="16"/>
                      <a:pt x="60" y="16"/>
                    </a:cubicBezTo>
                    <a:cubicBezTo>
                      <a:pt x="60" y="16"/>
                      <a:pt x="60" y="19"/>
                      <a:pt x="60" y="19"/>
                    </a:cubicBezTo>
                    <a:cubicBezTo>
                      <a:pt x="60" y="20"/>
                      <a:pt x="61" y="17"/>
                      <a:pt x="62" y="18"/>
                    </a:cubicBezTo>
                    <a:cubicBezTo>
                      <a:pt x="62" y="18"/>
                      <a:pt x="64" y="19"/>
                      <a:pt x="64" y="18"/>
                    </a:cubicBezTo>
                    <a:cubicBezTo>
                      <a:pt x="64" y="19"/>
                      <a:pt x="63" y="19"/>
                      <a:pt x="63" y="20"/>
                    </a:cubicBezTo>
                    <a:cubicBezTo>
                      <a:pt x="62" y="20"/>
                      <a:pt x="63" y="22"/>
                      <a:pt x="62" y="22"/>
                    </a:cubicBezTo>
                    <a:cubicBezTo>
                      <a:pt x="62" y="23"/>
                      <a:pt x="61" y="21"/>
                      <a:pt x="61" y="21"/>
                    </a:cubicBezTo>
                    <a:cubicBezTo>
                      <a:pt x="60" y="21"/>
                      <a:pt x="60" y="23"/>
                      <a:pt x="59" y="23"/>
                    </a:cubicBezTo>
                    <a:cubicBezTo>
                      <a:pt x="59" y="23"/>
                      <a:pt x="59" y="21"/>
                      <a:pt x="59" y="21"/>
                    </a:cubicBezTo>
                    <a:cubicBezTo>
                      <a:pt x="58" y="21"/>
                      <a:pt x="58" y="22"/>
                      <a:pt x="57" y="22"/>
                    </a:cubicBezTo>
                    <a:cubicBezTo>
                      <a:pt x="57" y="22"/>
                      <a:pt x="57" y="20"/>
                      <a:pt x="57" y="20"/>
                    </a:cubicBezTo>
                    <a:cubicBezTo>
                      <a:pt x="57" y="19"/>
                      <a:pt x="56" y="22"/>
                      <a:pt x="55" y="22"/>
                    </a:cubicBezTo>
                    <a:cubicBezTo>
                      <a:pt x="53" y="23"/>
                      <a:pt x="56" y="17"/>
                      <a:pt x="56" y="17"/>
                    </a:cubicBezTo>
                    <a:cubicBezTo>
                      <a:pt x="55" y="17"/>
                      <a:pt x="53" y="18"/>
                      <a:pt x="53" y="18"/>
                    </a:cubicBezTo>
                    <a:cubicBezTo>
                      <a:pt x="52" y="19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2" y="20"/>
                      <a:pt x="52" y="21"/>
                      <a:pt x="51" y="22"/>
                    </a:cubicBezTo>
                    <a:cubicBezTo>
                      <a:pt x="52" y="21"/>
                      <a:pt x="47" y="21"/>
                      <a:pt x="49" y="22"/>
                    </a:cubicBezTo>
                    <a:cubicBezTo>
                      <a:pt x="49" y="23"/>
                      <a:pt x="51" y="22"/>
                      <a:pt x="51" y="22"/>
                    </a:cubicBezTo>
                    <a:cubicBezTo>
                      <a:pt x="51" y="22"/>
                      <a:pt x="50" y="23"/>
                      <a:pt x="51" y="23"/>
                    </a:cubicBezTo>
                    <a:cubicBezTo>
                      <a:pt x="51" y="23"/>
                      <a:pt x="52" y="23"/>
                      <a:pt x="52" y="22"/>
                    </a:cubicBezTo>
                    <a:cubicBezTo>
                      <a:pt x="52" y="22"/>
                      <a:pt x="52" y="24"/>
                      <a:pt x="51" y="24"/>
                    </a:cubicBezTo>
                    <a:cubicBezTo>
                      <a:pt x="50" y="24"/>
                      <a:pt x="50" y="23"/>
                      <a:pt x="49" y="23"/>
                    </a:cubicBezTo>
                    <a:cubicBezTo>
                      <a:pt x="48" y="24"/>
                      <a:pt x="48" y="26"/>
                      <a:pt x="47" y="26"/>
                    </a:cubicBezTo>
                    <a:cubicBezTo>
                      <a:pt x="47" y="26"/>
                      <a:pt x="44" y="26"/>
                      <a:pt x="44" y="26"/>
                    </a:cubicBezTo>
                    <a:cubicBezTo>
                      <a:pt x="44" y="29"/>
                      <a:pt x="51" y="25"/>
                      <a:pt x="51" y="25"/>
                    </a:cubicBezTo>
                    <a:cubicBezTo>
                      <a:pt x="52" y="25"/>
                      <a:pt x="53" y="24"/>
                      <a:pt x="54" y="25"/>
                    </a:cubicBezTo>
                    <a:cubicBezTo>
                      <a:pt x="56" y="25"/>
                      <a:pt x="55" y="23"/>
                      <a:pt x="54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5"/>
                      <a:pt x="57" y="23"/>
                      <a:pt x="58" y="23"/>
                    </a:cubicBezTo>
                    <a:cubicBezTo>
                      <a:pt x="57" y="23"/>
                      <a:pt x="57" y="25"/>
                      <a:pt x="56" y="25"/>
                    </a:cubicBezTo>
                    <a:cubicBezTo>
                      <a:pt x="57" y="25"/>
                      <a:pt x="58" y="25"/>
                      <a:pt x="58" y="25"/>
                    </a:cubicBezTo>
                    <a:cubicBezTo>
                      <a:pt x="58" y="25"/>
                      <a:pt x="56" y="26"/>
                      <a:pt x="56" y="27"/>
                    </a:cubicBezTo>
                    <a:cubicBezTo>
                      <a:pt x="56" y="27"/>
                      <a:pt x="61" y="25"/>
                      <a:pt x="61" y="26"/>
                    </a:cubicBezTo>
                    <a:cubicBezTo>
                      <a:pt x="60" y="27"/>
                      <a:pt x="57" y="26"/>
                      <a:pt x="57" y="28"/>
                    </a:cubicBezTo>
                    <a:cubicBezTo>
                      <a:pt x="56" y="31"/>
                      <a:pt x="54" y="27"/>
                      <a:pt x="54" y="27"/>
                    </a:cubicBezTo>
                    <a:cubicBezTo>
                      <a:pt x="54" y="26"/>
                      <a:pt x="54" y="29"/>
                      <a:pt x="54" y="29"/>
                    </a:cubicBezTo>
                    <a:cubicBezTo>
                      <a:pt x="54" y="29"/>
                      <a:pt x="53" y="27"/>
                      <a:pt x="52" y="27"/>
                    </a:cubicBezTo>
                    <a:cubicBezTo>
                      <a:pt x="51" y="28"/>
                      <a:pt x="49" y="30"/>
                      <a:pt x="49" y="31"/>
                    </a:cubicBezTo>
                    <a:cubicBezTo>
                      <a:pt x="49" y="31"/>
                      <a:pt x="51" y="30"/>
                      <a:pt x="51" y="30"/>
                    </a:cubicBezTo>
                    <a:cubicBezTo>
                      <a:pt x="51" y="31"/>
                      <a:pt x="53" y="30"/>
                      <a:pt x="53" y="31"/>
                    </a:cubicBezTo>
                    <a:cubicBezTo>
                      <a:pt x="53" y="30"/>
                      <a:pt x="50" y="31"/>
                      <a:pt x="50" y="32"/>
                    </a:cubicBezTo>
                    <a:cubicBezTo>
                      <a:pt x="51" y="33"/>
                      <a:pt x="54" y="31"/>
                      <a:pt x="53" y="33"/>
                    </a:cubicBezTo>
                    <a:cubicBezTo>
                      <a:pt x="54" y="31"/>
                      <a:pt x="47" y="34"/>
                      <a:pt x="47" y="34"/>
                    </a:cubicBezTo>
                    <a:cubicBezTo>
                      <a:pt x="47" y="33"/>
                      <a:pt x="53" y="35"/>
                      <a:pt x="52" y="35"/>
                    </a:cubicBezTo>
                    <a:cubicBezTo>
                      <a:pt x="51" y="36"/>
                      <a:pt x="50" y="34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6"/>
                      <a:pt x="46" y="34"/>
                      <a:pt x="45" y="36"/>
                    </a:cubicBezTo>
                    <a:cubicBezTo>
                      <a:pt x="45" y="36"/>
                      <a:pt x="48" y="36"/>
                      <a:pt x="48" y="36"/>
                    </a:cubicBezTo>
                    <a:cubicBezTo>
                      <a:pt x="46" y="38"/>
                      <a:pt x="44" y="36"/>
                      <a:pt x="45" y="39"/>
                    </a:cubicBezTo>
                    <a:cubicBezTo>
                      <a:pt x="45" y="39"/>
                      <a:pt x="43" y="40"/>
                      <a:pt x="43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41" y="43"/>
                      <a:pt x="42" y="42"/>
                      <a:pt x="42" y="42"/>
                    </a:cubicBezTo>
                    <a:cubicBezTo>
                      <a:pt x="43" y="42"/>
                      <a:pt x="42" y="43"/>
                      <a:pt x="42" y="43"/>
                    </a:cubicBezTo>
                    <a:cubicBezTo>
                      <a:pt x="43" y="43"/>
                      <a:pt x="45" y="44"/>
                      <a:pt x="46" y="43"/>
                    </a:cubicBezTo>
                    <a:cubicBezTo>
                      <a:pt x="44" y="44"/>
                      <a:pt x="44" y="44"/>
                      <a:pt x="42" y="44"/>
                    </a:cubicBezTo>
                    <a:cubicBezTo>
                      <a:pt x="41" y="44"/>
                      <a:pt x="38" y="44"/>
                      <a:pt x="38" y="45"/>
                    </a:cubicBezTo>
                    <a:cubicBezTo>
                      <a:pt x="38" y="45"/>
                      <a:pt x="39" y="45"/>
                      <a:pt x="39" y="45"/>
                    </a:cubicBezTo>
                    <a:cubicBezTo>
                      <a:pt x="39" y="45"/>
                      <a:pt x="38" y="46"/>
                      <a:pt x="38" y="46"/>
                    </a:cubicBezTo>
                    <a:cubicBezTo>
                      <a:pt x="38" y="46"/>
                      <a:pt x="40" y="45"/>
                      <a:pt x="40" y="46"/>
                    </a:cubicBezTo>
                    <a:cubicBezTo>
                      <a:pt x="40" y="46"/>
                      <a:pt x="38" y="48"/>
                      <a:pt x="38" y="48"/>
                    </a:cubicBezTo>
                    <a:cubicBezTo>
                      <a:pt x="38" y="48"/>
                      <a:pt x="39" y="48"/>
                      <a:pt x="39" y="49"/>
                    </a:cubicBezTo>
                    <a:cubicBezTo>
                      <a:pt x="39" y="49"/>
                      <a:pt x="37" y="49"/>
                      <a:pt x="37" y="49"/>
                    </a:cubicBezTo>
                    <a:cubicBezTo>
                      <a:pt x="37" y="49"/>
                      <a:pt x="39" y="50"/>
                      <a:pt x="39" y="50"/>
                    </a:cubicBezTo>
                    <a:cubicBezTo>
                      <a:pt x="38" y="50"/>
                      <a:pt x="37" y="50"/>
                      <a:pt x="37" y="50"/>
                    </a:cubicBezTo>
                    <a:cubicBezTo>
                      <a:pt x="37" y="51"/>
                      <a:pt x="38" y="52"/>
                      <a:pt x="39" y="52"/>
                    </a:cubicBezTo>
                    <a:cubicBezTo>
                      <a:pt x="37" y="52"/>
                      <a:pt x="35" y="52"/>
                      <a:pt x="34" y="54"/>
                    </a:cubicBezTo>
                    <a:cubicBezTo>
                      <a:pt x="34" y="55"/>
                      <a:pt x="30" y="54"/>
                      <a:pt x="30" y="54"/>
                    </a:cubicBezTo>
                    <a:cubicBezTo>
                      <a:pt x="30" y="57"/>
                      <a:pt x="36" y="54"/>
                      <a:pt x="37" y="54"/>
                    </a:cubicBezTo>
                    <a:cubicBezTo>
                      <a:pt x="36" y="54"/>
                      <a:pt x="35" y="56"/>
                      <a:pt x="35" y="56"/>
                    </a:cubicBezTo>
                    <a:cubicBezTo>
                      <a:pt x="32" y="56"/>
                      <a:pt x="34" y="57"/>
                      <a:pt x="33" y="58"/>
                    </a:cubicBezTo>
                    <a:cubicBezTo>
                      <a:pt x="32" y="59"/>
                      <a:pt x="30" y="57"/>
                      <a:pt x="29" y="58"/>
                    </a:cubicBezTo>
                    <a:cubicBezTo>
                      <a:pt x="29" y="59"/>
                      <a:pt x="26" y="61"/>
                      <a:pt x="26" y="61"/>
                    </a:cubicBezTo>
                    <a:cubicBezTo>
                      <a:pt x="26" y="62"/>
                      <a:pt x="27" y="62"/>
                      <a:pt x="27" y="62"/>
                    </a:cubicBezTo>
                    <a:cubicBezTo>
                      <a:pt x="27" y="63"/>
                      <a:pt x="24" y="63"/>
                      <a:pt x="24" y="63"/>
                    </a:cubicBezTo>
                    <a:cubicBezTo>
                      <a:pt x="24" y="63"/>
                      <a:pt x="25" y="64"/>
                      <a:pt x="25" y="65"/>
                    </a:cubicBezTo>
                    <a:cubicBezTo>
                      <a:pt x="25" y="66"/>
                      <a:pt x="27" y="65"/>
                      <a:pt x="28" y="65"/>
                    </a:cubicBezTo>
                    <a:cubicBezTo>
                      <a:pt x="29" y="64"/>
                      <a:pt x="30" y="65"/>
                      <a:pt x="31" y="64"/>
                    </a:cubicBezTo>
                    <a:cubicBezTo>
                      <a:pt x="31" y="64"/>
                      <a:pt x="30" y="63"/>
                      <a:pt x="30" y="62"/>
                    </a:cubicBezTo>
                    <a:cubicBezTo>
                      <a:pt x="30" y="62"/>
                      <a:pt x="32" y="63"/>
                      <a:pt x="33" y="64"/>
                    </a:cubicBezTo>
                    <a:cubicBezTo>
                      <a:pt x="33" y="64"/>
                      <a:pt x="30" y="66"/>
                      <a:pt x="30" y="66"/>
                    </a:cubicBezTo>
                    <a:cubicBezTo>
                      <a:pt x="29" y="66"/>
                      <a:pt x="28" y="67"/>
                      <a:pt x="28" y="66"/>
                    </a:cubicBezTo>
                    <a:cubicBezTo>
                      <a:pt x="27" y="65"/>
                      <a:pt x="26" y="67"/>
                      <a:pt x="25" y="67"/>
                    </a:cubicBezTo>
                    <a:cubicBezTo>
                      <a:pt x="24" y="66"/>
                      <a:pt x="24" y="63"/>
                      <a:pt x="23" y="66"/>
                    </a:cubicBezTo>
                    <a:cubicBezTo>
                      <a:pt x="21" y="70"/>
                      <a:pt x="20" y="65"/>
                      <a:pt x="21" y="65"/>
                    </a:cubicBezTo>
                    <a:cubicBezTo>
                      <a:pt x="19" y="65"/>
                      <a:pt x="21" y="69"/>
                      <a:pt x="19" y="68"/>
                    </a:cubicBezTo>
                    <a:cubicBezTo>
                      <a:pt x="15" y="68"/>
                      <a:pt x="18" y="70"/>
                      <a:pt x="17" y="71"/>
                    </a:cubicBezTo>
                    <a:cubicBezTo>
                      <a:pt x="16" y="71"/>
                      <a:pt x="16" y="69"/>
                      <a:pt x="16" y="69"/>
                    </a:cubicBezTo>
                    <a:cubicBezTo>
                      <a:pt x="14" y="69"/>
                      <a:pt x="12" y="70"/>
                      <a:pt x="11" y="71"/>
                    </a:cubicBezTo>
                    <a:cubicBezTo>
                      <a:pt x="11" y="72"/>
                      <a:pt x="15" y="72"/>
                      <a:pt x="16" y="72"/>
                    </a:cubicBezTo>
                    <a:cubicBezTo>
                      <a:pt x="16" y="72"/>
                      <a:pt x="19" y="71"/>
                      <a:pt x="19" y="71"/>
                    </a:cubicBezTo>
                    <a:cubicBezTo>
                      <a:pt x="20" y="72"/>
                      <a:pt x="15" y="72"/>
                      <a:pt x="15" y="72"/>
                    </a:cubicBezTo>
                    <a:cubicBezTo>
                      <a:pt x="14" y="72"/>
                      <a:pt x="14" y="73"/>
                      <a:pt x="13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8" y="72"/>
                      <a:pt x="7" y="73"/>
                      <a:pt x="9" y="74"/>
                    </a:cubicBezTo>
                    <a:cubicBezTo>
                      <a:pt x="10" y="74"/>
                      <a:pt x="12" y="74"/>
                      <a:pt x="12" y="76"/>
                    </a:cubicBezTo>
                    <a:cubicBezTo>
                      <a:pt x="12" y="76"/>
                      <a:pt x="11" y="78"/>
                      <a:pt x="11" y="77"/>
                    </a:cubicBezTo>
                    <a:cubicBezTo>
                      <a:pt x="10" y="77"/>
                      <a:pt x="12" y="75"/>
                      <a:pt x="10" y="74"/>
                    </a:cubicBezTo>
                    <a:cubicBezTo>
                      <a:pt x="7" y="74"/>
                      <a:pt x="9" y="75"/>
                      <a:pt x="8" y="76"/>
                    </a:cubicBezTo>
                    <a:cubicBezTo>
                      <a:pt x="8" y="76"/>
                      <a:pt x="8" y="73"/>
                      <a:pt x="7" y="73"/>
                    </a:cubicBezTo>
                    <a:cubicBezTo>
                      <a:pt x="7" y="72"/>
                      <a:pt x="5" y="78"/>
                      <a:pt x="6" y="77"/>
                    </a:cubicBezTo>
                    <a:cubicBezTo>
                      <a:pt x="5" y="77"/>
                      <a:pt x="5" y="75"/>
                      <a:pt x="5" y="75"/>
                    </a:cubicBezTo>
                    <a:cubicBezTo>
                      <a:pt x="4" y="75"/>
                      <a:pt x="4" y="77"/>
                      <a:pt x="4" y="77"/>
                    </a:cubicBezTo>
                    <a:cubicBezTo>
                      <a:pt x="3" y="78"/>
                      <a:pt x="1" y="77"/>
                      <a:pt x="1" y="78"/>
                    </a:cubicBezTo>
                    <a:cubicBezTo>
                      <a:pt x="1" y="79"/>
                      <a:pt x="0" y="80"/>
                      <a:pt x="1" y="80"/>
                    </a:cubicBezTo>
                    <a:cubicBezTo>
                      <a:pt x="2" y="80"/>
                      <a:pt x="3" y="80"/>
                      <a:pt x="4" y="81"/>
                    </a:cubicBezTo>
                    <a:cubicBezTo>
                      <a:pt x="4" y="81"/>
                      <a:pt x="0" y="82"/>
                      <a:pt x="1" y="83"/>
                    </a:cubicBezTo>
                    <a:cubicBezTo>
                      <a:pt x="1" y="84"/>
                      <a:pt x="3" y="84"/>
                      <a:pt x="3" y="84"/>
                    </a:cubicBezTo>
                    <a:cubicBezTo>
                      <a:pt x="3" y="84"/>
                      <a:pt x="6" y="83"/>
                      <a:pt x="6" y="84"/>
                    </a:cubicBezTo>
                    <a:cubicBezTo>
                      <a:pt x="5" y="85"/>
                      <a:pt x="2" y="84"/>
                      <a:pt x="1" y="86"/>
                    </a:cubicBezTo>
                    <a:cubicBezTo>
                      <a:pt x="0" y="87"/>
                      <a:pt x="6" y="87"/>
                      <a:pt x="4" y="89"/>
                    </a:cubicBezTo>
                    <a:cubicBezTo>
                      <a:pt x="4" y="89"/>
                      <a:pt x="3" y="87"/>
                      <a:pt x="2" y="88"/>
                    </a:cubicBezTo>
                    <a:cubicBezTo>
                      <a:pt x="1" y="89"/>
                      <a:pt x="1" y="90"/>
                      <a:pt x="2" y="91"/>
                    </a:cubicBezTo>
                    <a:cubicBezTo>
                      <a:pt x="3" y="91"/>
                      <a:pt x="5" y="92"/>
                      <a:pt x="6" y="92"/>
                    </a:cubicBezTo>
                    <a:cubicBezTo>
                      <a:pt x="7" y="91"/>
                      <a:pt x="8" y="89"/>
                      <a:pt x="9" y="90"/>
                    </a:cubicBezTo>
                    <a:cubicBezTo>
                      <a:pt x="8" y="90"/>
                      <a:pt x="7" y="91"/>
                      <a:pt x="7" y="91"/>
                    </a:cubicBezTo>
                    <a:cubicBezTo>
                      <a:pt x="7" y="92"/>
                      <a:pt x="6" y="92"/>
                      <a:pt x="5" y="92"/>
                    </a:cubicBezTo>
                    <a:cubicBezTo>
                      <a:pt x="5" y="92"/>
                      <a:pt x="7" y="93"/>
                      <a:pt x="7" y="94"/>
                    </a:cubicBezTo>
                    <a:cubicBezTo>
                      <a:pt x="7" y="94"/>
                      <a:pt x="4" y="92"/>
                      <a:pt x="5" y="94"/>
                    </a:cubicBezTo>
                    <a:cubicBezTo>
                      <a:pt x="5" y="95"/>
                      <a:pt x="8" y="96"/>
                      <a:pt x="8" y="96"/>
                    </a:cubicBezTo>
                    <a:cubicBezTo>
                      <a:pt x="8" y="97"/>
                      <a:pt x="5" y="95"/>
                      <a:pt x="4" y="96"/>
                    </a:cubicBezTo>
                    <a:cubicBezTo>
                      <a:pt x="2" y="96"/>
                      <a:pt x="4" y="93"/>
                      <a:pt x="3" y="93"/>
                    </a:cubicBezTo>
                    <a:cubicBezTo>
                      <a:pt x="3" y="93"/>
                      <a:pt x="1" y="95"/>
                      <a:pt x="2" y="96"/>
                    </a:cubicBezTo>
                    <a:cubicBezTo>
                      <a:pt x="3" y="96"/>
                      <a:pt x="2" y="98"/>
                      <a:pt x="2" y="98"/>
                    </a:cubicBezTo>
                    <a:cubicBezTo>
                      <a:pt x="3" y="99"/>
                      <a:pt x="4" y="97"/>
                      <a:pt x="5" y="96"/>
                    </a:cubicBezTo>
                    <a:cubicBezTo>
                      <a:pt x="5" y="96"/>
                      <a:pt x="5" y="97"/>
                      <a:pt x="5" y="97"/>
                    </a:cubicBezTo>
                    <a:cubicBezTo>
                      <a:pt x="6" y="97"/>
                      <a:pt x="6" y="96"/>
                      <a:pt x="7" y="96"/>
                    </a:cubicBezTo>
                    <a:cubicBezTo>
                      <a:pt x="7" y="96"/>
                      <a:pt x="7" y="98"/>
                      <a:pt x="6" y="98"/>
                    </a:cubicBezTo>
                    <a:cubicBezTo>
                      <a:pt x="4" y="99"/>
                      <a:pt x="8" y="101"/>
                      <a:pt x="8" y="100"/>
                    </a:cubicBezTo>
                    <a:cubicBezTo>
                      <a:pt x="8" y="102"/>
                      <a:pt x="1" y="100"/>
                      <a:pt x="5" y="103"/>
                    </a:cubicBezTo>
                    <a:cubicBezTo>
                      <a:pt x="7" y="104"/>
                      <a:pt x="8" y="105"/>
                      <a:pt x="10" y="105"/>
                    </a:cubicBezTo>
                    <a:cubicBezTo>
                      <a:pt x="10" y="105"/>
                      <a:pt x="13" y="107"/>
                      <a:pt x="14" y="107"/>
                    </a:cubicBezTo>
                    <a:cubicBezTo>
                      <a:pt x="17" y="107"/>
                      <a:pt x="21" y="104"/>
                      <a:pt x="23" y="102"/>
                    </a:cubicBezTo>
                    <a:cubicBezTo>
                      <a:pt x="24" y="100"/>
                      <a:pt x="25" y="100"/>
                      <a:pt x="27" y="99"/>
                    </a:cubicBezTo>
                    <a:cubicBezTo>
                      <a:pt x="28" y="98"/>
                      <a:pt x="28" y="95"/>
                      <a:pt x="29" y="95"/>
                    </a:cubicBezTo>
                    <a:cubicBezTo>
                      <a:pt x="29" y="95"/>
                      <a:pt x="29" y="98"/>
                      <a:pt x="30" y="98"/>
                    </a:cubicBezTo>
                    <a:cubicBezTo>
                      <a:pt x="32" y="99"/>
                      <a:pt x="31" y="99"/>
                      <a:pt x="31" y="100"/>
                    </a:cubicBezTo>
                    <a:cubicBezTo>
                      <a:pt x="32" y="100"/>
                      <a:pt x="33" y="100"/>
                      <a:pt x="34" y="101"/>
                    </a:cubicBezTo>
                    <a:cubicBezTo>
                      <a:pt x="34" y="102"/>
                      <a:pt x="33" y="100"/>
                      <a:pt x="34" y="101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86" name="Freeform 725">
                <a:extLst>
                  <a:ext uri="{FF2B5EF4-FFF2-40B4-BE49-F238E27FC236}">
                    <a16:creationId xmlns:a16="http://schemas.microsoft.com/office/drawing/2014/main" id="{E4D5ECD4-D72C-FAAC-1E05-24DF4A763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443" y="3159005"/>
                <a:ext cx="72311" cy="92154"/>
              </a:xfrm>
              <a:custGeom>
                <a:avLst/>
                <a:gdLst>
                  <a:gd name="T0" fmla="*/ 21 w 24"/>
                  <a:gd name="T1" fmla="*/ 8 h 25"/>
                  <a:gd name="T2" fmla="*/ 18 w 24"/>
                  <a:gd name="T3" fmla="*/ 5 h 25"/>
                  <a:gd name="T4" fmla="*/ 15 w 24"/>
                  <a:gd name="T5" fmla="*/ 6 h 25"/>
                  <a:gd name="T6" fmla="*/ 16 w 24"/>
                  <a:gd name="T7" fmla="*/ 1 h 25"/>
                  <a:gd name="T8" fmla="*/ 10 w 24"/>
                  <a:gd name="T9" fmla="*/ 1 h 25"/>
                  <a:gd name="T10" fmla="*/ 10 w 24"/>
                  <a:gd name="T11" fmla="*/ 2 h 25"/>
                  <a:gd name="T12" fmla="*/ 9 w 24"/>
                  <a:gd name="T13" fmla="*/ 3 h 25"/>
                  <a:gd name="T14" fmla="*/ 11 w 24"/>
                  <a:gd name="T15" fmla="*/ 4 h 25"/>
                  <a:gd name="T16" fmla="*/ 9 w 24"/>
                  <a:gd name="T17" fmla="*/ 5 h 25"/>
                  <a:gd name="T18" fmla="*/ 2 w 24"/>
                  <a:gd name="T19" fmla="*/ 6 h 25"/>
                  <a:gd name="T20" fmla="*/ 3 w 24"/>
                  <a:gd name="T21" fmla="*/ 7 h 25"/>
                  <a:gd name="T22" fmla="*/ 2 w 24"/>
                  <a:gd name="T23" fmla="*/ 8 h 25"/>
                  <a:gd name="T24" fmla="*/ 2 w 24"/>
                  <a:gd name="T25" fmla="*/ 8 h 25"/>
                  <a:gd name="T26" fmla="*/ 1 w 24"/>
                  <a:gd name="T27" fmla="*/ 8 h 25"/>
                  <a:gd name="T28" fmla="*/ 3 w 24"/>
                  <a:gd name="T29" fmla="*/ 10 h 25"/>
                  <a:gd name="T30" fmla="*/ 6 w 24"/>
                  <a:gd name="T31" fmla="*/ 13 h 25"/>
                  <a:gd name="T32" fmla="*/ 5 w 24"/>
                  <a:gd name="T33" fmla="*/ 17 h 25"/>
                  <a:gd name="T34" fmla="*/ 1 w 24"/>
                  <a:gd name="T35" fmla="*/ 20 h 25"/>
                  <a:gd name="T36" fmla="*/ 3 w 24"/>
                  <a:gd name="T37" fmla="*/ 20 h 25"/>
                  <a:gd name="T38" fmla="*/ 0 w 24"/>
                  <a:gd name="T39" fmla="*/ 22 h 25"/>
                  <a:gd name="T40" fmla="*/ 3 w 24"/>
                  <a:gd name="T41" fmla="*/ 21 h 25"/>
                  <a:gd name="T42" fmla="*/ 2 w 24"/>
                  <a:gd name="T43" fmla="*/ 24 h 25"/>
                  <a:gd name="T44" fmla="*/ 4 w 24"/>
                  <a:gd name="T45" fmla="*/ 23 h 25"/>
                  <a:gd name="T46" fmla="*/ 4 w 24"/>
                  <a:gd name="T47" fmla="*/ 25 h 25"/>
                  <a:gd name="T48" fmla="*/ 8 w 24"/>
                  <a:gd name="T49" fmla="*/ 24 h 25"/>
                  <a:gd name="T50" fmla="*/ 17 w 24"/>
                  <a:gd name="T51" fmla="*/ 20 h 25"/>
                  <a:gd name="T52" fmla="*/ 22 w 24"/>
                  <a:gd name="T53" fmla="*/ 16 h 25"/>
                  <a:gd name="T54" fmla="*/ 21 w 24"/>
                  <a:gd name="T55" fmla="*/ 8 h 25"/>
                  <a:gd name="T56" fmla="*/ 21 w 24"/>
                  <a:gd name="T5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5">
                    <a:moveTo>
                      <a:pt x="21" y="8"/>
                    </a:moveTo>
                    <a:cubicBezTo>
                      <a:pt x="20" y="8"/>
                      <a:pt x="19" y="5"/>
                      <a:pt x="18" y="5"/>
                    </a:cubicBezTo>
                    <a:cubicBezTo>
                      <a:pt x="16" y="6"/>
                      <a:pt x="17" y="7"/>
                      <a:pt x="15" y="6"/>
                    </a:cubicBezTo>
                    <a:cubicBezTo>
                      <a:pt x="11" y="5"/>
                      <a:pt x="15" y="3"/>
                      <a:pt x="16" y="1"/>
                    </a:cubicBezTo>
                    <a:cubicBezTo>
                      <a:pt x="14" y="1"/>
                      <a:pt x="11" y="0"/>
                      <a:pt x="10" y="1"/>
                    </a:cubicBezTo>
                    <a:cubicBezTo>
                      <a:pt x="10" y="1"/>
                      <a:pt x="12" y="1"/>
                      <a:pt x="10" y="2"/>
                    </a:cubicBezTo>
                    <a:cubicBezTo>
                      <a:pt x="10" y="2"/>
                      <a:pt x="8" y="3"/>
                      <a:pt x="9" y="3"/>
                    </a:cubicBezTo>
                    <a:cubicBezTo>
                      <a:pt x="9" y="4"/>
                      <a:pt x="11" y="3"/>
                      <a:pt x="11" y="4"/>
                    </a:cubicBezTo>
                    <a:cubicBezTo>
                      <a:pt x="12" y="5"/>
                      <a:pt x="9" y="5"/>
                      <a:pt x="9" y="5"/>
                    </a:cubicBezTo>
                    <a:cubicBezTo>
                      <a:pt x="7" y="6"/>
                      <a:pt x="3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3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1" y="8"/>
                      <a:pt x="1" y="8"/>
                    </a:cubicBezTo>
                    <a:cubicBezTo>
                      <a:pt x="1" y="9"/>
                      <a:pt x="5" y="9"/>
                      <a:pt x="3" y="10"/>
                    </a:cubicBezTo>
                    <a:cubicBezTo>
                      <a:pt x="0" y="12"/>
                      <a:pt x="4" y="13"/>
                      <a:pt x="6" y="13"/>
                    </a:cubicBezTo>
                    <a:cubicBezTo>
                      <a:pt x="7" y="13"/>
                      <a:pt x="5" y="16"/>
                      <a:pt x="5" y="17"/>
                    </a:cubicBezTo>
                    <a:cubicBezTo>
                      <a:pt x="4" y="17"/>
                      <a:pt x="2" y="21"/>
                      <a:pt x="1" y="20"/>
                    </a:cubicBezTo>
                    <a:cubicBezTo>
                      <a:pt x="1" y="20"/>
                      <a:pt x="3" y="20"/>
                      <a:pt x="3" y="20"/>
                    </a:cubicBezTo>
                    <a:cubicBezTo>
                      <a:pt x="2" y="21"/>
                      <a:pt x="1" y="20"/>
                      <a:pt x="0" y="22"/>
                    </a:cubicBezTo>
                    <a:cubicBezTo>
                      <a:pt x="0" y="22"/>
                      <a:pt x="3" y="21"/>
                      <a:pt x="3" y="21"/>
                    </a:cubicBezTo>
                    <a:cubicBezTo>
                      <a:pt x="3" y="21"/>
                      <a:pt x="2" y="23"/>
                      <a:pt x="2" y="24"/>
                    </a:cubicBezTo>
                    <a:cubicBezTo>
                      <a:pt x="2" y="24"/>
                      <a:pt x="4" y="23"/>
                      <a:pt x="4" y="23"/>
                    </a:cubicBezTo>
                    <a:cubicBezTo>
                      <a:pt x="4" y="23"/>
                      <a:pt x="4" y="24"/>
                      <a:pt x="4" y="25"/>
                    </a:cubicBezTo>
                    <a:cubicBezTo>
                      <a:pt x="5" y="25"/>
                      <a:pt x="7" y="24"/>
                      <a:pt x="8" y="24"/>
                    </a:cubicBezTo>
                    <a:cubicBezTo>
                      <a:pt x="11" y="23"/>
                      <a:pt x="14" y="20"/>
                      <a:pt x="17" y="20"/>
                    </a:cubicBezTo>
                    <a:cubicBezTo>
                      <a:pt x="21" y="20"/>
                      <a:pt x="20" y="19"/>
                      <a:pt x="22" y="16"/>
                    </a:cubicBezTo>
                    <a:cubicBezTo>
                      <a:pt x="24" y="13"/>
                      <a:pt x="21" y="11"/>
                      <a:pt x="21" y="8"/>
                    </a:cubicBezTo>
                    <a:cubicBezTo>
                      <a:pt x="20" y="8"/>
                      <a:pt x="21" y="9"/>
                      <a:pt x="21" y="8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87" name="Freeform 726">
                <a:extLst>
                  <a:ext uri="{FF2B5EF4-FFF2-40B4-BE49-F238E27FC236}">
                    <a16:creationId xmlns:a16="http://schemas.microsoft.com/office/drawing/2014/main" id="{DD213685-E92B-0F04-B2E3-EF908341B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597" y="3155220"/>
                <a:ext cx="48551" cy="36609"/>
              </a:xfrm>
              <a:custGeom>
                <a:avLst/>
                <a:gdLst>
                  <a:gd name="T0" fmla="*/ 1 w 16"/>
                  <a:gd name="T1" fmla="*/ 6 h 10"/>
                  <a:gd name="T2" fmla="*/ 4 w 16"/>
                  <a:gd name="T3" fmla="*/ 8 h 10"/>
                  <a:gd name="T4" fmla="*/ 5 w 16"/>
                  <a:gd name="T5" fmla="*/ 7 h 10"/>
                  <a:gd name="T6" fmla="*/ 8 w 16"/>
                  <a:gd name="T7" fmla="*/ 8 h 10"/>
                  <a:gd name="T8" fmla="*/ 11 w 16"/>
                  <a:gd name="T9" fmla="*/ 4 h 10"/>
                  <a:gd name="T10" fmla="*/ 11 w 16"/>
                  <a:gd name="T11" fmla="*/ 2 h 10"/>
                  <a:gd name="T12" fmla="*/ 7 w 16"/>
                  <a:gd name="T13" fmla="*/ 1 h 10"/>
                  <a:gd name="T14" fmla="*/ 4 w 16"/>
                  <a:gd name="T15" fmla="*/ 2 h 10"/>
                  <a:gd name="T16" fmla="*/ 1 w 16"/>
                  <a:gd name="T17" fmla="*/ 6 h 10"/>
                  <a:gd name="T18" fmla="*/ 1 w 16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0">
                    <a:moveTo>
                      <a:pt x="1" y="6"/>
                    </a:moveTo>
                    <a:cubicBezTo>
                      <a:pt x="0" y="7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6" y="6"/>
                      <a:pt x="7" y="7"/>
                      <a:pt x="8" y="8"/>
                    </a:cubicBezTo>
                    <a:cubicBezTo>
                      <a:pt x="10" y="10"/>
                      <a:pt x="16" y="5"/>
                      <a:pt x="11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0" y="0"/>
                      <a:pt x="9" y="0"/>
                      <a:pt x="7" y="1"/>
                    </a:cubicBezTo>
                    <a:cubicBezTo>
                      <a:pt x="6" y="1"/>
                      <a:pt x="4" y="1"/>
                      <a:pt x="4" y="2"/>
                    </a:cubicBezTo>
                    <a:cubicBezTo>
                      <a:pt x="3" y="3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CCCCCC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88" name="Freeform 727">
                <a:extLst>
                  <a:ext uri="{FF2B5EF4-FFF2-40B4-BE49-F238E27FC236}">
                    <a16:creationId xmlns:a16="http://schemas.microsoft.com/office/drawing/2014/main" id="{4271A1A3-79ED-E455-92DD-4C192A130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036" y="3432945"/>
                <a:ext cx="190074" cy="170424"/>
              </a:xfrm>
              <a:custGeom>
                <a:avLst/>
                <a:gdLst>
                  <a:gd name="T0" fmla="*/ 58 w 63"/>
                  <a:gd name="T1" fmla="*/ 8 h 46"/>
                  <a:gd name="T2" fmla="*/ 52 w 63"/>
                  <a:gd name="T3" fmla="*/ 6 h 46"/>
                  <a:gd name="T4" fmla="*/ 49 w 63"/>
                  <a:gd name="T5" fmla="*/ 6 h 46"/>
                  <a:gd name="T6" fmla="*/ 45 w 63"/>
                  <a:gd name="T7" fmla="*/ 6 h 46"/>
                  <a:gd name="T8" fmla="*/ 40 w 63"/>
                  <a:gd name="T9" fmla="*/ 4 h 46"/>
                  <a:gd name="T10" fmla="*/ 38 w 63"/>
                  <a:gd name="T11" fmla="*/ 2 h 46"/>
                  <a:gd name="T12" fmla="*/ 35 w 63"/>
                  <a:gd name="T13" fmla="*/ 2 h 46"/>
                  <a:gd name="T14" fmla="*/ 31 w 63"/>
                  <a:gd name="T15" fmla="*/ 2 h 46"/>
                  <a:gd name="T16" fmla="*/ 27 w 63"/>
                  <a:gd name="T17" fmla="*/ 2 h 46"/>
                  <a:gd name="T18" fmla="*/ 17 w 63"/>
                  <a:gd name="T19" fmla="*/ 1 h 46"/>
                  <a:gd name="T20" fmla="*/ 8 w 63"/>
                  <a:gd name="T21" fmla="*/ 0 h 46"/>
                  <a:gd name="T22" fmla="*/ 2 w 63"/>
                  <a:gd name="T23" fmla="*/ 3 h 46"/>
                  <a:gd name="T24" fmla="*/ 2 w 63"/>
                  <a:gd name="T25" fmla="*/ 6 h 46"/>
                  <a:gd name="T26" fmla="*/ 2 w 63"/>
                  <a:gd name="T27" fmla="*/ 11 h 46"/>
                  <a:gd name="T28" fmla="*/ 5 w 63"/>
                  <a:gd name="T29" fmla="*/ 10 h 46"/>
                  <a:gd name="T30" fmla="*/ 7 w 63"/>
                  <a:gd name="T31" fmla="*/ 12 h 46"/>
                  <a:gd name="T32" fmla="*/ 12 w 63"/>
                  <a:gd name="T33" fmla="*/ 11 h 46"/>
                  <a:gd name="T34" fmla="*/ 14 w 63"/>
                  <a:gd name="T35" fmla="*/ 14 h 46"/>
                  <a:gd name="T36" fmla="*/ 13 w 63"/>
                  <a:gd name="T37" fmla="*/ 20 h 46"/>
                  <a:gd name="T38" fmla="*/ 12 w 63"/>
                  <a:gd name="T39" fmla="*/ 25 h 46"/>
                  <a:gd name="T40" fmla="*/ 12 w 63"/>
                  <a:gd name="T41" fmla="*/ 28 h 46"/>
                  <a:gd name="T42" fmla="*/ 10 w 63"/>
                  <a:gd name="T43" fmla="*/ 33 h 46"/>
                  <a:gd name="T44" fmla="*/ 10 w 63"/>
                  <a:gd name="T45" fmla="*/ 38 h 46"/>
                  <a:gd name="T46" fmla="*/ 17 w 63"/>
                  <a:gd name="T47" fmla="*/ 44 h 46"/>
                  <a:gd name="T48" fmla="*/ 20 w 63"/>
                  <a:gd name="T49" fmla="*/ 45 h 46"/>
                  <a:gd name="T50" fmla="*/ 21 w 63"/>
                  <a:gd name="T51" fmla="*/ 43 h 46"/>
                  <a:gd name="T52" fmla="*/ 24 w 63"/>
                  <a:gd name="T53" fmla="*/ 42 h 46"/>
                  <a:gd name="T54" fmla="*/ 36 w 63"/>
                  <a:gd name="T55" fmla="*/ 41 h 46"/>
                  <a:gd name="T56" fmla="*/ 39 w 63"/>
                  <a:gd name="T57" fmla="*/ 38 h 46"/>
                  <a:gd name="T58" fmla="*/ 43 w 63"/>
                  <a:gd name="T59" fmla="*/ 35 h 46"/>
                  <a:gd name="T60" fmla="*/ 47 w 63"/>
                  <a:gd name="T61" fmla="*/ 30 h 46"/>
                  <a:gd name="T62" fmla="*/ 45 w 63"/>
                  <a:gd name="T63" fmla="*/ 26 h 46"/>
                  <a:gd name="T64" fmla="*/ 48 w 63"/>
                  <a:gd name="T65" fmla="*/ 21 h 46"/>
                  <a:gd name="T66" fmla="*/ 50 w 63"/>
                  <a:gd name="T67" fmla="*/ 19 h 46"/>
                  <a:gd name="T68" fmla="*/ 51 w 63"/>
                  <a:gd name="T69" fmla="*/ 17 h 46"/>
                  <a:gd name="T70" fmla="*/ 60 w 63"/>
                  <a:gd name="T71" fmla="*/ 13 h 46"/>
                  <a:gd name="T72" fmla="*/ 63 w 63"/>
                  <a:gd name="T73" fmla="*/ 9 h 46"/>
                  <a:gd name="T74" fmla="*/ 58 w 63"/>
                  <a:gd name="T75" fmla="*/ 8 h 46"/>
                  <a:gd name="T76" fmla="*/ 58 w 63"/>
                  <a:gd name="T7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3" h="46">
                    <a:moveTo>
                      <a:pt x="58" y="8"/>
                    </a:moveTo>
                    <a:cubicBezTo>
                      <a:pt x="55" y="8"/>
                      <a:pt x="54" y="7"/>
                      <a:pt x="52" y="6"/>
                    </a:cubicBezTo>
                    <a:cubicBezTo>
                      <a:pt x="51" y="5"/>
                      <a:pt x="50" y="6"/>
                      <a:pt x="49" y="6"/>
                    </a:cubicBezTo>
                    <a:cubicBezTo>
                      <a:pt x="48" y="6"/>
                      <a:pt x="46" y="6"/>
                      <a:pt x="45" y="6"/>
                    </a:cubicBezTo>
                    <a:cubicBezTo>
                      <a:pt x="43" y="5"/>
                      <a:pt x="41" y="4"/>
                      <a:pt x="40" y="4"/>
                    </a:cubicBezTo>
                    <a:cubicBezTo>
                      <a:pt x="39" y="3"/>
                      <a:pt x="39" y="3"/>
                      <a:pt x="38" y="2"/>
                    </a:cubicBezTo>
                    <a:cubicBezTo>
                      <a:pt x="37" y="3"/>
                      <a:pt x="36" y="2"/>
                      <a:pt x="35" y="2"/>
                    </a:cubicBezTo>
                    <a:cubicBezTo>
                      <a:pt x="33" y="1"/>
                      <a:pt x="32" y="2"/>
                      <a:pt x="31" y="2"/>
                    </a:cubicBezTo>
                    <a:cubicBezTo>
                      <a:pt x="29" y="2"/>
                      <a:pt x="28" y="2"/>
                      <a:pt x="27" y="2"/>
                    </a:cubicBezTo>
                    <a:cubicBezTo>
                      <a:pt x="24" y="2"/>
                      <a:pt x="21" y="1"/>
                      <a:pt x="17" y="1"/>
                    </a:cubicBezTo>
                    <a:cubicBezTo>
                      <a:pt x="15" y="1"/>
                      <a:pt x="11" y="0"/>
                      <a:pt x="8" y="0"/>
                    </a:cubicBezTo>
                    <a:cubicBezTo>
                      <a:pt x="7" y="1"/>
                      <a:pt x="4" y="2"/>
                      <a:pt x="2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8"/>
                      <a:pt x="2" y="9"/>
                      <a:pt x="2" y="11"/>
                    </a:cubicBezTo>
                    <a:cubicBezTo>
                      <a:pt x="3" y="11"/>
                      <a:pt x="5" y="10"/>
                      <a:pt x="5" y="10"/>
                    </a:cubicBezTo>
                    <a:cubicBezTo>
                      <a:pt x="6" y="10"/>
                      <a:pt x="5" y="12"/>
                      <a:pt x="7" y="12"/>
                    </a:cubicBezTo>
                    <a:cubicBezTo>
                      <a:pt x="9" y="12"/>
                      <a:pt x="10" y="11"/>
                      <a:pt x="12" y="11"/>
                    </a:cubicBezTo>
                    <a:cubicBezTo>
                      <a:pt x="14" y="10"/>
                      <a:pt x="16" y="13"/>
                      <a:pt x="14" y="14"/>
                    </a:cubicBezTo>
                    <a:cubicBezTo>
                      <a:pt x="12" y="16"/>
                      <a:pt x="13" y="17"/>
                      <a:pt x="13" y="20"/>
                    </a:cubicBezTo>
                    <a:cubicBezTo>
                      <a:pt x="12" y="21"/>
                      <a:pt x="13" y="24"/>
                      <a:pt x="12" y="25"/>
                    </a:cubicBezTo>
                    <a:cubicBezTo>
                      <a:pt x="9" y="25"/>
                      <a:pt x="10" y="26"/>
                      <a:pt x="12" y="28"/>
                    </a:cubicBezTo>
                    <a:cubicBezTo>
                      <a:pt x="13" y="29"/>
                      <a:pt x="10" y="31"/>
                      <a:pt x="10" y="33"/>
                    </a:cubicBezTo>
                    <a:cubicBezTo>
                      <a:pt x="12" y="35"/>
                      <a:pt x="10" y="36"/>
                      <a:pt x="10" y="38"/>
                    </a:cubicBezTo>
                    <a:cubicBezTo>
                      <a:pt x="13" y="37"/>
                      <a:pt x="15" y="42"/>
                      <a:pt x="17" y="44"/>
                    </a:cubicBezTo>
                    <a:cubicBezTo>
                      <a:pt x="17" y="45"/>
                      <a:pt x="19" y="46"/>
                      <a:pt x="20" y="45"/>
                    </a:cubicBezTo>
                    <a:cubicBezTo>
                      <a:pt x="20" y="45"/>
                      <a:pt x="21" y="44"/>
                      <a:pt x="21" y="43"/>
                    </a:cubicBezTo>
                    <a:cubicBezTo>
                      <a:pt x="22" y="43"/>
                      <a:pt x="24" y="42"/>
                      <a:pt x="24" y="42"/>
                    </a:cubicBezTo>
                    <a:cubicBezTo>
                      <a:pt x="28" y="41"/>
                      <a:pt x="32" y="42"/>
                      <a:pt x="36" y="41"/>
                    </a:cubicBezTo>
                    <a:cubicBezTo>
                      <a:pt x="37" y="40"/>
                      <a:pt x="37" y="39"/>
                      <a:pt x="39" y="38"/>
                    </a:cubicBezTo>
                    <a:cubicBezTo>
                      <a:pt x="41" y="37"/>
                      <a:pt x="42" y="36"/>
                      <a:pt x="43" y="35"/>
                    </a:cubicBezTo>
                    <a:cubicBezTo>
                      <a:pt x="44" y="32"/>
                      <a:pt x="45" y="31"/>
                      <a:pt x="47" y="30"/>
                    </a:cubicBezTo>
                    <a:cubicBezTo>
                      <a:pt x="48" y="29"/>
                      <a:pt x="46" y="27"/>
                      <a:pt x="45" y="26"/>
                    </a:cubicBezTo>
                    <a:cubicBezTo>
                      <a:pt x="45" y="25"/>
                      <a:pt x="47" y="22"/>
                      <a:pt x="48" y="21"/>
                    </a:cubicBezTo>
                    <a:cubicBezTo>
                      <a:pt x="48" y="21"/>
                      <a:pt x="49" y="20"/>
                      <a:pt x="50" y="19"/>
                    </a:cubicBezTo>
                    <a:cubicBezTo>
                      <a:pt x="50" y="19"/>
                      <a:pt x="50" y="17"/>
                      <a:pt x="51" y="17"/>
                    </a:cubicBezTo>
                    <a:cubicBezTo>
                      <a:pt x="54" y="15"/>
                      <a:pt x="57" y="14"/>
                      <a:pt x="60" y="13"/>
                    </a:cubicBezTo>
                    <a:cubicBezTo>
                      <a:pt x="61" y="12"/>
                      <a:pt x="63" y="11"/>
                      <a:pt x="63" y="9"/>
                    </a:cubicBezTo>
                    <a:cubicBezTo>
                      <a:pt x="62" y="7"/>
                      <a:pt x="60" y="9"/>
                      <a:pt x="58" y="8"/>
                    </a:cubicBezTo>
                    <a:cubicBezTo>
                      <a:pt x="55" y="8"/>
                      <a:pt x="60" y="9"/>
                      <a:pt x="58" y="8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89" name="Freeform 728">
                <a:extLst>
                  <a:ext uri="{FF2B5EF4-FFF2-40B4-BE49-F238E27FC236}">
                    <a16:creationId xmlns:a16="http://schemas.microsoft.com/office/drawing/2014/main" id="{BEE34662-56F3-4952-CA0E-056AB0CED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036" y="3469556"/>
                <a:ext cx="48551" cy="112354"/>
              </a:xfrm>
              <a:custGeom>
                <a:avLst/>
                <a:gdLst>
                  <a:gd name="T0" fmla="*/ 11 w 16"/>
                  <a:gd name="T1" fmla="*/ 25 h 30"/>
                  <a:gd name="T2" fmla="*/ 11 w 16"/>
                  <a:gd name="T3" fmla="*/ 21 h 30"/>
                  <a:gd name="T4" fmla="*/ 10 w 16"/>
                  <a:gd name="T5" fmla="*/ 16 h 30"/>
                  <a:gd name="T6" fmla="*/ 12 w 16"/>
                  <a:gd name="T7" fmla="*/ 14 h 30"/>
                  <a:gd name="T8" fmla="*/ 13 w 16"/>
                  <a:gd name="T9" fmla="*/ 9 h 30"/>
                  <a:gd name="T10" fmla="*/ 14 w 16"/>
                  <a:gd name="T11" fmla="*/ 4 h 30"/>
                  <a:gd name="T12" fmla="*/ 12 w 16"/>
                  <a:gd name="T13" fmla="*/ 1 h 30"/>
                  <a:gd name="T14" fmla="*/ 7 w 16"/>
                  <a:gd name="T15" fmla="*/ 2 h 30"/>
                  <a:gd name="T16" fmla="*/ 5 w 16"/>
                  <a:gd name="T17" fmla="*/ 0 h 30"/>
                  <a:gd name="T18" fmla="*/ 4 w 16"/>
                  <a:gd name="T19" fmla="*/ 0 h 30"/>
                  <a:gd name="T20" fmla="*/ 3 w 16"/>
                  <a:gd name="T21" fmla="*/ 4 h 30"/>
                  <a:gd name="T22" fmla="*/ 3 w 16"/>
                  <a:gd name="T23" fmla="*/ 8 h 30"/>
                  <a:gd name="T24" fmla="*/ 2 w 16"/>
                  <a:gd name="T25" fmla="*/ 13 h 30"/>
                  <a:gd name="T26" fmla="*/ 0 w 16"/>
                  <a:gd name="T27" fmla="*/ 20 h 30"/>
                  <a:gd name="T28" fmla="*/ 2 w 16"/>
                  <a:gd name="T29" fmla="*/ 22 h 30"/>
                  <a:gd name="T30" fmla="*/ 2 w 16"/>
                  <a:gd name="T31" fmla="*/ 28 h 30"/>
                  <a:gd name="T32" fmla="*/ 6 w 16"/>
                  <a:gd name="T33" fmla="*/ 30 h 30"/>
                  <a:gd name="T34" fmla="*/ 11 w 16"/>
                  <a:gd name="T35" fmla="*/ 25 h 30"/>
                  <a:gd name="T36" fmla="*/ 11 w 16"/>
                  <a:gd name="T3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0">
                    <a:moveTo>
                      <a:pt x="11" y="25"/>
                    </a:moveTo>
                    <a:cubicBezTo>
                      <a:pt x="12" y="23"/>
                      <a:pt x="10" y="22"/>
                      <a:pt x="11" y="21"/>
                    </a:cubicBezTo>
                    <a:cubicBezTo>
                      <a:pt x="12" y="18"/>
                      <a:pt x="12" y="18"/>
                      <a:pt x="10" y="16"/>
                    </a:cubicBezTo>
                    <a:cubicBezTo>
                      <a:pt x="9" y="14"/>
                      <a:pt x="11" y="15"/>
                      <a:pt x="12" y="14"/>
                    </a:cubicBezTo>
                    <a:cubicBezTo>
                      <a:pt x="13" y="13"/>
                      <a:pt x="13" y="10"/>
                      <a:pt x="13" y="9"/>
                    </a:cubicBezTo>
                    <a:cubicBezTo>
                      <a:pt x="13" y="6"/>
                      <a:pt x="12" y="6"/>
                      <a:pt x="14" y="4"/>
                    </a:cubicBezTo>
                    <a:cubicBezTo>
                      <a:pt x="16" y="3"/>
                      <a:pt x="14" y="0"/>
                      <a:pt x="12" y="1"/>
                    </a:cubicBezTo>
                    <a:cubicBezTo>
                      <a:pt x="10" y="1"/>
                      <a:pt x="9" y="2"/>
                      <a:pt x="7" y="2"/>
                    </a:cubicBezTo>
                    <a:cubicBezTo>
                      <a:pt x="5" y="2"/>
                      <a:pt x="6" y="0"/>
                      <a:pt x="5" y="0"/>
                    </a:cubicBezTo>
                    <a:cubicBezTo>
                      <a:pt x="6" y="0"/>
                      <a:pt x="3" y="0"/>
                      <a:pt x="4" y="0"/>
                    </a:cubicBezTo>
                    <a:cubicBezTo>
                      <a:pt x="2" y="1"/>
                      <a:pt x="3" y="2"/>
                      <a:pt x="3" y="4"/>
                    </a:cubicBezTo>
                    <a:cubicBezTo>
                      <a:pt x="3" y="5"/>
                      <a:pt x="3" y="7"/>
                      <a:pt x="3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6"/>
                      <a:pt x="0" y="17"/>
                      <a:pt x="0" y="20"/>
                    </a:cubicBezTo>
                    <a:cubicBezTo>
                      <a:pt x="1" y="21"/>
                      <a:pt x="2" y="20"/>
                      <a:pt x="2" y="22"/>
                    </a:cubicBezTo>
                    <a:cubicBezTo>
                      <a:pt x="3" y="23"/>
                      <a:pt x="2" y="26"/>
                      <a:pt x="2" y="28"/>
                    </a:cubicBezTo>
                    <a:cubicBezTo>
                      <a:pt x="2" y="30"/>
                      <a:pt x="4" y="30"/>
                      <a:pt x="6" y="30"/>
                    </a:cubicBezTo>
                    <a:cubicBezTo>
                      <a:pt x="10" y="30"/>
                      <a:pt x="9" y="27"/>
                      <a:pt x="11" y="25"/>
                    </a:cubicBezTo>
                    <a:cubicBezTo>
                      <a:pt x="12" y="23"/>
                      <a:pt x="10" y="26"/>
                      <a:pt x="11" y="25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18" name="Freeform 405">
                <a:extLst>
                  <a:ext uri="{FF2B5EF4-FFF2-40B4-BE49-F238E27FC236}">
                    <a16:creationId xmlns:a16="http://schemas.microsoft.com/office/drawing/2014/main" id="{1DC700F7-8E50-AAE9-F00B-790A858AE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774" y="2832047"/>
                <a:ext cx="163216" cy="97205"/>
              </a:xfrm>
              <a:custGeom>
                <a:avLst/>
                <a:gdLst>
                  <a:gd name="T0" fmla="*/ 53 w 54"/>
                  <a:gd name="T1" fmla="*/ 10 h 26"/>
                  <a:gd name="T2" fmla="*/ 49 w 54"/>
                  <a:gd name="T3" fmla="*/ 9 h 26"/>
                  <a:gd name="T4" fmla="*/ 50 w 54"/>
                  <a:gd name="T5" fmla="*/ 8 h 26"/>
                  <a:gd name="T6" fmla="*/ 48 w 54"/>
                  <a:gd name="T7" fmla="*/ 7 h 26"/>
                  <a:gd name="T8" fmla="*/ 49 w 54"/>
                  <a:gd name="T9" fmla="*/ 6 h 26"/>
                  <a:gd name="T10" fmla="*/ 46 w 54"/>
                  <a:gd name="T11" fmla="*/ 5 h 26"/>
                  <a:gd name="T12" fmla="*/ 48 w 54"/>
                  <a:gd name="T13" fmla="*/ 3 h 26"/>
                  <a:gd name="T14" fmla="*/ 43 w 54"/>
                  <a:gd name="T15" fmla="*/ 3 h 26"/>
                  <a:gd name="T16" fmla="*/ 39 w 54"/>
                  <a:gd name="T17" fmla="*/ 1 h 26"/>
                  <a:gd name="T18" fmla="*/ 39 w 54"/>
                  <a:gd name="T19" fmla="*/ 4 h 26"/>
                  <a:gd name="T20" fmla="*/ 36 w 54"/>
                  <a:gd name="T21" fmla="*/ 5 h 26"/>
                  <a:gd name="T22" fmla="*/ 32 w 54"/>
                  <a:gd name="T23" fmla="*/ 5 h 26"/>
                  <a:gd name="T24" fmla="*/ 32 w 54"/>
                  <a:gd name="T25" fmla="*/ 9 h 26"/>
                  <a:gd name="T26" fmla="*/ 26 w 54"/>
                  <a:gd name="T27" fmla="*/ 5 h 26"/>
                  <a:gd name="T28" fmla="*/ 25 w 54"/>
                  <a:gd name="T29" fmla="*/ 8 h 26"/>
                  <a:gd name="T30" fmla="*/ 21 w 54"/>
                  <a:gd name="T31" fmla="*/ 5 h 26"/>
                  <a:gd name="T32" fmla="*/ 21 w 54"/>
                  <a:gd name="T33" fmla="*/ 9 h 26"/>
                  <a:gd name="T34" fmla="*/ 19 w 54"/>
                  <a:gd name="T35" fmla="*/ 9 h 26"/>
                  <a:gd name="T36" fmla="*/ 17 w 54"/>
                  <a:gd name="T37" fmla="*/ 12 h 26"/>
                  <a:gd name="T38" fmla="*/ 14 w 54"/>
                  <a:gd name="T39" fmla="*/ 8 h 26"/>
                  <a:gd name="T40" fmla="*/ 16 w 54"/>
                  <a:gd name="T41" fmla="*/ 8 h 26"/>
                  <a:gd name="T42" fmla="*/ 14 w 54"/>
                  <a:gd name="T43" fmla="*/ 5 h 26"/>
                  <a:gd name="T44" fmla="*/ 7 w 54"/>
                  <a:gd name="T45" fmla="*/ 2 h 26"/>
                  <a:gd name="T46" fmla="*/ 9 w 54"/>
                  <a:gd name="T47" fmla="*/ 4 h 26"/>
                  <a:gd name="T48" fmla="*/ 8 w 54"/>
                  <a:gd name="T49" fmla="*/ 4 h 26"/>
                  <a:gd name="T50" fmla="*/ 10 w 54"/>
                  <a:gd name="T51" fmla="*/ 8 h 26"/>
                  <a:gd name="T52" fmla="*/ 5 w 54"/>
                  <a:gd name="T53" fmla="*/ 6 h 26"/>
                  <a:gd name="T54" fmla="*/ 3 w 54"/>
                  <a:gd name="T55" fmla="*/ 6 h 26"/>
                  <a:gd name="T56" fmla="*/ 5 w 54"/>
                  <a:gd name="T57" fmla="*/ 7 h 26"/>
                  <a:gd name="T58" fmla="*/ 5 w 54"/>
                  <a:gd name="T59" fmla="*/ 8 h 26"/>
                  <a:gd name="T60" fmla="*/ 2 w 54"/>
                  <a:gd name="T61" fmla="*/ 7 h 26"/>
                  <a:gd name="T62" fmla="*/ 1 w 54"/>
                  <a:gd name="T63" fmla="*/ 9 h 26"/>
                  <a:gd name="T64" fmla="*/ 8 w 54"/>
                  <a:gd name="T65" fmla="*/ 10 h 26"/>
                  <a:gd name="T66" fmla="*/ 13 w 54"/>
                  <a:gd name="T67" fmla="*/ 11 h 26"/>
                  <a:gd name="T68" fmla="*/ 11 w 54"/>
                  <a:gd name="T69" fmla="*/ 12 h 26"/>
                  <a:gd name="T70" fmla="*/ 12 w 54"/>
                  <a:gd name="T71" fmla="*/ 13 h 26"/>
                  <a:gd name="T72" fmla="*/ 8 w 54"/>
                  <a:gd name="T73" fmla="*/ 14 h 26"/>
                  <a:gd name="T74" fmla="*/ 3 w 54"/>
                  <a:gd name="T75" fmla="*/ 15 h 26"/>
                  <a:gd name="T76" fmla="*/ 10 w 54"/>
                  <a:gd name="T77" fmla="*/ 16 h 26"/>
                  <a:gd name="T78" fmla="*/ 12 w 54"/>
                  <a:gd name="T79" fmla="*/ 18 h 26"/>
                  <a:gd name="T80" fmla="*/ 15 w 54"/>
                  <a:gd name="T81" fmla="*/ 17 h 26"/>
                  <a:gd name="T82" fmla="*/ 13 w 54"/>
                  <a:gd name="T83" fmla="*/ 18 h 26"/>
                  <a:gd name="T84" fmla="*/ 15 w 54"/>
                  <a:gd name="T85" fmla="*/ 18 h 26"/>
                  <a:gd name="T86" fmla="*/ 10 w 54"/>
                  <a:gd name="T87" fmla="*/ 23 h 26"/>
                  <a:gd name="T88" fmla="*/ 15 w 54"/>
                  <a:gd name="T89" fmla="*/ 23 h 26"/>
                  <a:gd name="T90" fmla="*/ 21 w 54"/>
                  <a:gd name="T91" fmla="*/ 24 h 26"/>
                  <a:gd name="T92" fmla="*/ 20 w 54"/>
                  <a:gd name="T93" fmla="*/ 24 h 26"/>
                  <a:gd name="T94" fmla="*/ 22 w 54"/>
                  <a:gd name="T95" fmla="*/ 25 h 26"/>
                  <a:gd name="T96" fmla="*/ 29 w 54"/>
                  <a:gd name="T97" fmla="*/ 26 h 26"/>
                  <a:gd name="T98" fmla="*/ 33 w 54"/>
                  <a:gd name="T99" fmla="*/ 25 h 26"/>
                  <a:gd name="T100" fmla="*/ 39 w 54"/>
                  <a:gd name="T101" fmla="*/ 23 h 26"/>
                  <a:gd name="T102" fmla="*/ 46 w 54"/>
                  <a:gd name="T103" fmla="*/ 19 h 26"/>
                  <a:gd name="T104" fmla="*/ 52 w 54"/>
                  <a:gd name="T105" fmla="*/ 16 h 26"/>
                  <a:gd name="T106" fmla="*/ 52 w 54"/>
                  <a:gd name="T107" fmla="*/ 14 h 26"/>
                  <a:gd name="T108" fmla="*/ 54 w 54"/>
                  <a:gd name="T109" fmla="*/ 13 h 26"/>
                  <a:gd name="T110" fmla="*/ 52 w 54"/>
                  <a:gd name="T111" fmla="*/ 12 h 26"/>
                  <a:gd name="T112" fmla="*/ 53 w 54"/>
                  <a:gd name="T113" fmla="*/ 10 h 26"/>
                  <a:gd name="T114" fmla="*/ 53 w 54"/>
                  <a:gd name="T1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6">
                    <a:moveTo>
                      <a:pt x="53" y="10"/>
                    </a:moveTo>
                    <a:cubicBezTo>
                      <a:pt x="53" y="10"/>
                      <a:pt x="49" y="9"/>
                      <a:pt x="49" y="9"/>
                    </a:cubicBezTo>
                    <a:cubicBezTo>
                      <a:pt x="49" y="9"/>
                      <a:pt x="50" y="8"/>
                      <a:pt x="50" y="8"/>
                    </a:cubicBezTo>
                    <a:cubicBezTo>
                      <a:pt x="49" y="8"/>
                      <a:pt x="47" y="8"/>
                      <a:pt x="48" y="7"/>
                    </a:cubicBezTo>
                    <a:cubicBezTo>
                      <a:pt x="48" y="7"/>
                      <a:pt x="49" y="6"/>
                      <a:pt x="49" y="6"/>
                    </a:cubicBezTo>
                    <a:cubicBezTo>
                      <a:pt x="48" y="5"/>
                      <a:pt x="46" y="5"/>
                      <a:pt x="46" y="5"/>
                    </a:cubicBezTo>
                    <a:cubicBezTo>
                      <a:pt x="46" y="4"/>
                      <a:pt x="48" y="3"/>
                      <a:pt x="48" y="3"/>
                    </a:cubicBezTo>
                    <a:cubicBezTo>
                      <a:pt x="48" y="3"/>
                      <a:pt x="44" y="4"/>
                      <a:pt x="43" y="3"/>
                    </a:cubicBezTo>
                    <a:cubicBezTo>
                      <a:pt x="42" y="2"/>
                      <a:pt x="41" y="1"/>
                      <a:pt x="39" y="1"/>
                    </a:cubicBezTo>
                    <a:cubicBezTo>
                      <a:pt x="38" y="1"/>
                      <a:pt x="40" y="3"/>
                      <a:pt x="39" y="4"/>
                    </a:cubicBezTo>
                    <a:cubicBezTo>
                      <a:pt x="38" y="5"/>
                      <a:pt x="37" y="4"/>
                      <a:pt x="36" y="5"/>
                    </a:cubicBezTo>
                    <a:cubicBezTo>
                      <a:pt x="35" y="6"/>
                      <a:pt x="34" y="5"/>
                      <a:pt x="32" y="5"/>
                    </a:cubicBezTo>
                    <a:cubicBezTo>
                      <a:pt x="30" y="4"/>
                      <a:pt x="33" y="8"/>
                      <a:pt x="32" y="9"/>
                    </a:cubicBezTo>
                    <a:cubicBezTo>
                      <a:pt x="32" y="9"/>
                      <a:pt x="28" y="2"/>
                      <a:pt x="26" y="5"/>
                    </a:cubicBezTo>
                    <a:cubicBezTo>
                      <a:pt x="25" y="5"/>
                      <a:pt x="26" y="7"/>
                      <a:pt x="25" y="8"/>
                    </a:cubicBezTo>
                    <a:cubicBezTo>
                      <a:pt x="25" y="9"/>
                      <a:pt x="22" y="5"/>
                      <a:pt x="21" y="5"/>
                    </a:cubicBezTo>
                    <a:cubicBezTo>
                      <a:pt x="20" y="5"/>
                      <a:pt x="23" y="9"/>
                      <a:pt x="21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8" y="9"/>
                      <a:pt x="17" y="11"/>
                      <a:pt x="17" y="12"/>
                    </a:cubicBezTo>
                    <a:cubicBezTo>
                      <a:pt x="17" y="11"/>
                      <a:pt x="14" y="9"/>
                      <a:pt x="14" y="8"/>
                    </a:cubicBezTo>
                    <a:cubicBezTo>
                      <a:pt x="14" y="8"/>
                      <a:pt x="16" y="8"/>
                      <a:pt x="16" y="8"/>
                    </a:cubicBezTo>
                    <a:cubicBezTo>
                      <a:pt x="16" y="7"/>
                      <a:pt x="14" y="5"/>
                      <a:pt x="14" y="5"/>
                    </a:cubicBezTo>
                    <a:cubicBezTo>
                      <a:pt x="13" y="5"/>
                      <a:pt x="8" y="0"/>
                      <a:pt x="7" y="2"/>
                    </a:cubicBezTo>
                    <a:cubicBezTo>
                      <a:pt x="7" y="3"/>
                      <a:pt x="10" y="3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3"/>
                      <a:pt x="11" y="7"/>
                      <a:pt x="10" y="8"/>
                    </a:cubicBezTo>
                    <a:cubicBezTo>
                      <a:pt x="10" y="8"/>
                      <a:pt x="2" y="1"/>
                      <a:pt x="5" y="6"/>
                    </a:cubicBezTo>
                    <a:cubicBezTo>
                      <a:pt x="5" y="6"/>
                      <a:pt x="3" y="6"/>
                      <a:pt x="3" y="6"/>
                    </a:cubicBezTo>
                    <a:cubicBezTo>
                      <a:pt x="3" y="7"/>
                      <a:pt x="5" y="7"/>
                      <a:pt x="5" y="7"/>
                    </a:cubicBezTo>
                    <a:cubicBezTo>
                      <a:pt x="5" y="6"/>
                      <a:pt x="5" y="8"/>
                      <a:pt x="5" y="8"/>
                    </a:cubicBezTo>
                    <a:cubicBezTo>
                      <a:pt x="5" y="8"/>
                      <a:pt x="3" y="7"/>
                      <a:pt x="2" y="7"/>
                    </a:cubicBezTo>
                    <a:cubicBezTo>
                      <a:pt x="3" y="7"/>
                      <a:pt x="0" y="10"/>
                      <a:pt x="1" y="9"/>
                    </a:cubicBezTo>
                    <a:cubicBezTo>
                      <a:pt x="0" y="11"/>
                      <a:pt x="8" y="10"/>
                      <a:pt x="8" y="10"/>
                    </a:cubicBezTo>
                    <a:cubicBezTo>
                      <a:pt x="9" y="10"/>
                      <a:pt x="13" y="11"/>
                      <a:pt x="13" y="11"/>
                    </a:cubicBezTo>
                    <a:cubicBezTo>
                      <a:pt x="12" y="11"/>
                      <a:pt x="11" y="11"/>
                      <a:pt x="11" y="12"/>
                    </a:cubicBezTo>
                    <a:cubicBezTo>
                      <a:pt x="11" y="12"/>
                      <a:pt x="12" y="13"/>
                      <a:pt x="12" y="13"/>
                    </a:cubicBezTo>
                    <a:cubicBezTo>
                      <a:pt x="11" y="14"/>
                      <a:pt x="9" y="14"/>
                      <a:pt x="8" y="14"/>
                    </a:cubicBezTo>
                    <a:cubicBezTo>
                      <a:pt x="8" y="14"/>
                      <a:pt x="2" y="15"/>
                      <a:pt x="3" y="15"/>
                    </a:cubicBezTo>
                    <a:cubicBezTo>
                      <a:pt x="5" y="16"/>
                      <a:pt x="8" y="15"/>
                      <a:pt x="10" y="16"/>
                    </a:cubicBezTo>
                    <a:cubicBezTo>
                      <a:pt x="11" y="17"/>
                      <a:pt x="11" y="18"/>
                      <a:pt x="12" y="18"/>
                    </a:cubicBezTo>
                    <a:cubicBezTo>
                      <a:pt x="12" y="18"/>
                      <a:pt x="14" y="17"/>
                      <a:pt x="15" y="17"/>
                    </a:cubicBezTo>
                    <a:cubicBezTo>
                      <a:pt x="14" y="17"/>
                      <a:pt x="13" y="18"/>
                      <a:pt x="13" y="18"/>
                    </a:cubicBezTo>
                    <a:cubicBezTo>
                      <a:pt x="13" y="19"/>
                      <a:pt x="15" y="18"/>
                      <a:pt x="15" y="18"/>
                    </a:cubicBezTo>
                    <a:cubicBezTo>
                      <a:pt x="16" y="19"/>
                      <a:pt x="8" y="23"/>
                      <a:pt x="10" y="23"/>
                    </a:cubicBezTo>
                    <a:cubicBezTo>
                      <a:pt x="12" y="24"/>
                      <a:pt x="14" y="23"/>
                      <a:pt x="15" y="23"/>
                    </a:cubicBezTo>
                    <a:cubicBezTo>
                      <a:pt x="17" y="23"/>
                      <a:pt x="19" y="23"/>
                      <a:pt x="21" y="24"/>
                    </a:cubicBezTo>
                    <a:cubicBezTo>
                      <a:pt x="20" y="23"/>
                      <a:pt x="20" y="24"/>
                      <a:pt x="20" y="24"/>
                    </a:cubicBezTo>
                    <a:cubicBezTo>
                      <a:pt x="21" y="25"/>
                      <a:pt x="22" y="25"/>
                      <a:pt x="22" y="25"/>
                    </a:cubicBezTo>
                    <a:cubicBezTo>
                      <a:pt x="24" y="26"/>
                      <a:pt x="27" y="26"/>
                      <a:pt x="29" y="26"/>
                    </a:cubicBezTo>
                    <a:cubicBezTo>
                      <a:pt x="31" y="26"/>
                      <a:pt x="31" y="25"/>
                      <a:pt x="33" y="25"/>
                    </a:cubicBezTo>
                    <a:cubicBezTo>
                      <a:pt x="35" y="24"/>
                      <a:pt x="37" y="24"/>
                      <a:pt x="39" y="23"/>
                    </a:cubicBezTo>
                    <a:cubicBezTo>
                      <a:pt x="42" y="21"/>
                      <a:pt x="43" y="20"/>
                      <a:pt x="46" y="19"/>
                    </a:cubicBezTo>
                    <a:cubicBezTo>
                      <a:pt x="48" y="19"/>
                      <a:pt x="49" y="16"/>
                      <a:pt x="52" y="16"/>
                    </a:cubicBezTo>
                    <a:cubicBezTo>
                      <a:pt x="52" y="15"/>
                      <a:pt x="53" y="15"/>
                      <a:pt x="52" y="14"/>
                    </a:cubicBezTo>
                    <a:cubicBezTo>
                      <a:pt x="51" y="13"/>
                      <a:pt x="53" y="13"/>
                      <a:pt x="54" y="13"/>
                    </a:cubicBezTo>
                    <a:cubicBezTo>
                      <a:pt x="54" y="13"/>
                      <a:pt x="52" y="12"/>
                      <a:pt x="52" y="12"/>
                    </a:cubicBezTo>
                    <a:cubicBezTo>
                      <a:pt x="52" y="11"/>
                      <a:pt x="54" y="10"/>
                      <a:pt x="53" y="10"/>
                    </a:cubicBezTo>
                    <a:cubicBezTo>
                      <a:pt x="51" y="9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484" name="Freeform 672">
                <a:extLst>
                  <a:ext uri="{FF2B5EF4-FFF2-40B4-BE49-F238E27FC236}">
                    <a16:creationId xmlns:a16="http://schemas.microsoft.com/office/drawing/2014/main" id="{1717F457-00B5-4E2D-E03F-A8C7DFEA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792" y="3454561"/>
                <a:ext cx="45452" cy="36609"/>
              </a:xfrm>
              <a:custGeom>
                <a:avLst/>
                <a:gdLst>
                  <a:gd name="T0" fmla="*/ 15 w 15"/>
                  <a:gd name="T1" fmla="*/ 6 h 10"/>
                  <a:gd name="T2" fmla="*/ 10 w 15"/>
                  <a:gd name="T3" fmla="*/ 1 h 10"/>
                  <a:gd name="T4" fmla="*/ 2 w 15"/>
                  <a:gd name="T5" fmla="*/ 5 h 10"/>
                  <a:gd name="T6" fmla="*/ 1 w 15"/>
                  <a:gd name="T7" fmla="*/ 9 h 10"/>
                  <a:gd name="T8" fmla="*/ 6 w 15"/>
                  <a:gd name="T9" fmla="*/ 9 h 10"/>
                  <a:gd name="T10" fmla="*/ 11 w 15"/>
                  <a:gd name="T11" fmla="*/ 7 h 10"/>
                  <a:gd name="T12" fmla="*/ 15 w 15"/>
                  <a:gd name="T13" fmla="*/ 6 h 10"/>
                  <a:gd name="T14" fmla="*/ 15 w 15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15" y="6"/>
                    </a:moveTo>
                    <a:cubicBezTo>
                      <a:pt x="13" y="4"/>
                      <a:pt x="10" y="4"/>
                      <a:pt x="10" y="1"/>
                    </a:cubicBezTo>
                    <a:cubicBezTo>
                      <a:pt x="5" y="0"/>
                      <a:pt x="4" y="0"/>
                      <a:pt x="2" y="5"/>
                    </a:cubicBezTo>
                    <a:cubicBezTo>
                      <a:pt x="2" y="6"/>
                      <a:pt x="0" y="9"/>
                      <a:pt x="1" y="9"/>
                    </a:cubicBezTo>
                    <a:cubicBezTo>
                      <a:pt x="3" y="10"/>
                      <a:pt x="5" y="10"/>
                      <a:pt x="6" y="9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1" y="7"/>
                      <a:pt x="15" y="7"/>
                      <a:pt x="15" y="6"/>
                    </a:cubicBezTo>
                    <a:cubicBezTo>
                      <a:pt x="14" y="6"/>
                      <a:pt x="15" y="7"/>
                      <a:pt x="15" y="6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485" name="Freeform 674">
                <a:extLst>
                  <a:ext uri="{FF2B5EF4-FFF2-40B4-BE49-F238E27FC236}">
                    <a16:creationId xmlns:a16="http://schemas.microsoft.com/office/drawing/2014/main" id="{E5CF8ECC-D48F-08E5-4925-05BFE1149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184" y="3450775"/>
                <a:ext cx="39254" cy="32824"/>
              </a:xfrm>
              <a:custGeom>
                <a:avLst/>
                <a:gdLst>
                  <a:gd name="T0" fmla="*/ 11 w 13"/>
                  <a:gd name="T1" fmla="*/ 0 h 9"/>
                  <a:gd name="T2" fmla="*/ 2 w 13"/>
                  <a:gd name="T3" fmla="*/ 2 h 9"/>
                  <a:gd name="T4" fmla="*/ 3 w 13"/>
                  <a:gd name="T5" fmla="*/ 9 h 9"/>
                  <a:gd name="T6" fmla="*/ 7 w 13"/>
                  <a:gd name="T7" fmla="*/ 8 h 9"/>
                  <a:gd name="T8" fmla="*/ 10 w 13"/>
                  <a:gd name="T9" fmla="*/ 7 h 9"/>
                  <a:gd name="T10" fmla="*/ 11 w 13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9" y="0"/>
                      <a:pt x="2" y="0"/>
                      <a:pt x="2" y="2"/>
                    </a:cubicBezTo>
                    <a:cubicBezTo>
                      <a:pt x="0" y="4"/>
                      <a:pt x="0" y="8"/>
                      <a:pt x="3" y="9"/>
                    </a:cubicBezTo>
                    <a:cubicBezTo>
                      <a:pt x="4" y="8"/>
                      <a:pt x="6" y="9"/>
                      <a:pt x="7" y="8"/>
                    </a:cubicBezTo>
                    <a:cubicBezTo>
                      <a:pt x="8" y="8"/>
                      <a:pt x="9" y="6"/>
                      <a:pt x="10" y="7"/>
                    </a:cubicBezTo>
                    <a:cubicBezTo>
                      <a:pt x="13" y="9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A63CA7"/>
              </a:solidFill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9" name="Freeform 512">
              <a:extLst>
                <a:ext uri="{FF2B5EF4-FFF2-40B4-BE49-F238E27FC236}">
                  <a16:creationId xmlns:a16="http://schemas.microsoft.com/office/drawing/2014/main" id="{A6CBF417-490B-5990-F18D-065EDBE11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877" y="5371983"/>
              <a:ext cx="36155" cy="2272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" name="Freeform 513">
              <a:extLst>
                <a:ext uri="{FF2B5EF4-FFF2-40B4-BE49-F238E27FC236}">
                  <a16:creationId xmlns:a16="http://schemas.microsoft.com/office/drawing/2014/main" id="{283A8B7B-59F6-FBD2-BF6A-B45B19078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778" y="5394705"/>
              <a:ext cx="26858" cy="2272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" name="Freeform 514">
              <a:extLst>
                <a:ext uri="{FF2B5EF4-FFF2-40B4-BE49-F238E27FC236}">
                  <a16:creationId xmlns:a16="http://schemas.microsoft.com/office/drawing/2014/main" id="{9DE49AB4-E823-8C64-3622-F93B58B75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679" y="5365671"/>
              <a:ext cx="23759" cy="1767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" name="Freeform 515">
              <a:extLst>
                <a:ext uri="{FF2B5EF4-FFF2-40B4-BE49-F238E27FC236}">
                  <a16:creationId xmlns:a16="http://schemas.microsoft.com/office/drawing/2014/main" id="{2D24A197-8D6A-09D2-8747-25B2D7F3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283" y="5379557"/>
              <a:ext cx="24792" cy="18937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3" name="Freeform 516">
              <a:extLst>
                <a:ext uri="{FF2B5EF4-FFF2-40B4-BE49-F238E27FC236}">
                  <a16:creationId xmlns:a16="http://schemas.microsoft.com/office/drawing/2014/main" id="{C2184C8E-49EC-841C-D086-80E1B6214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085" y="5354309"/>
              <a:ext cx="9297" cy="11361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4" name="Freeform 517">
              <a:extLst>
                <a:ext uri="{FF2B5EF4-FFF2-40B4-BE49-F238E27FC236}">
                  <a16:creationId xmlns:a16="http://schemas.microsoft.com/office/drawing/2014/main" id="{60F51D68-0102-4AAE-4B7C-4AE3FD430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085" y="5324012"/>
              <a:ext cx="21693" cy="26510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" name="Freeform 518">
              <a:extLst>
                <a:ext uri="{FF2B5EF4-FFF2-40B4-BE49-F238E27FC236}">
                  <a16:creationId xmlns:a16="http://schemas.microsoft.com/office/drawing/2014/main" id="{93C05141-0B18-74A6-B5E6-28BE1A7BF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985" y="5276041"/>
              <a:ext cx="15495" cy="40396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" name="Freeform 519">
              <a:extLst>
                <a:ext uri="{FF2B5EF4-FFF2-40B4-BE49-F238E27FC236}">
                  <a16:creationId xmlns:a16="http://schemas.microsoft.com/office/drawing/2014/main" id="{C2F7B9F7-6DD9-78C1-3BDC-EB5838A13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887" y="5308863"/>
              <a:ext cx="9297" cy="2272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" name="Freeform 520">
              <a:extLst>
                <a:ext uri="{FF2B5EF4-FFF2-40B4-BE49-F238E27FC236}">
                  <a16:creationId xmlns:a16="http://schemas.microsoft.com/office/drawing/2014/main" id="{930B2A0E-31CA-480E-69E3-FD65EA3BA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887" y="5260892"/>
              <a:ext cx="15495" cy="26510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8" name="Freeform 521">
              <a:extLst>
                <a:ext uri="{FF2B5EF4-FFF2-40B4-BE49-F238E27FC236}">
                  <a16:creationId xmlns:a16="http://schemas.microsoft.com/office/drawing/2014/main" id="{460BFDD9-E940-EB73-DD56-F8B7E705B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383" y="5187673"/>
              <a:ext cx="15495" cy="1767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9" name="Freeform 522">
              <a:extLst>
                <a:ext uri="{FF2B5EF4-FFF2-40B4-BE49-F238E27FC236}">
                  <a16:creationId xmlns:a16="http://schemas.microsoft.com/office/drawing/2014/main" id="{10814D88-86E5-4A63-F3CF-7C715752C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482" y="5120766"/>
              <a:ext cx="18593" cy="40396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" name="Freeform 523">
              <a:extLst>
                <a:ext uri="{FF2B5EF4-FFF2-40B4-BE49-F238E27FC236}">
                  <a16:creationId xmlns:a16="http://schemas.microsoft.com/office/drawing/2014/main" id="{4DC4C8D1-E438-80D0-F53D-2AA05A42C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428" y="4070454"/>
              <a:ext cx="14462" cy="15149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" name="Freeform 524">
              <a:extLst>
                <a:ext uri="{FF2B5EF4-FFF2-40B4-BE49-F238E27FC236}">
                  <a16:creationId xmlns:a16="http://schemas.microsoft.com/office/drawing/2014/main" id="{881E25A7-557D-5324-3DA4-3211A8D08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587" y="4093178"/>
              <a:ext cx="17561" cy="29035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2" name="Freeform 525">
              <a:extLst>
                <a:ext uri="{FF2B5EF4-FFF2-40B4-BE49-F238E27FC236}">
                  <a16:creationId xmlns:a16="http://schemas.microsoft.com/office/drawing/2014/main" id="{7818AC4C-D630-E0BA-28D5-50E192315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02" y="4293898"/>
              <a:ext cx="42353" cy="47971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3" name="Freeform 526">
              <a:extLst>
                <a:ext uri="{FF2B5EF4-FFF2-40B4-BE49-F238E27FC236}">
                  <a16:creationId xmlns:a16="http://schemas.microsoft.com/office/drawing/2014/main" id="{0489E1DA-B1FC-B692-6D17-725585ECE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980" y="3951790"/>
              <a:ext cx="29957" cy="15149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" name="Freeform 527">
              <a:extLst>
                <a:ext uri="{FF2B5EF4-FFF2-40B4-BE49-F238E27FC236}">
                  <a16:creationId xmlns:a16="http://schemas.microsoft.com/office/drawing/2014/main" id="{2F651F1B-AEA1-F698-411D-62EB3B927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533" y="3948002"/>
              <a:ext cx="34090" cy="18937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" name="Freeform 528">
              <a:extLst>
                <a:ext uri="{FF2B5EF4-FFF2-40B4-BE49-F238E27FC236}">
                  <a16:creationId xmlns:a16="http://schemas.microsoft.com/office/drawing/2014/main" id="{A28AD195-4E7A-2112-A539-A30C70116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564" y="3863423"/>
              <a:ext cx="157017" cy="6690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" name="Freeform 529">
              <a:extLst>
                <a:ext uri="{FF2B5EF4-FFF2-40B4-BE49-F238E27FC236}">
                  <a16:creationId xmlns:a16="http://schemas.microsoft.com/office/drawing/2014/main" id="{107E19D3-9236-3785-6FD5-5892268B4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533" y="3823025"/>
              <a:ext cx="12396" cy="13887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7" name="Freeform 530">
              <a:extLst>
                <a:ext uri="{FF2B5EF4-FFF2-40B4-BE49-F238E27FC236}">
                  <a16:creationId xmlns:a16="http://schemas.microsoft.com/office/drawing/2014/main" id="{DB7CE923-CE4B-D031-A642-431DAAE10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976" y="3900032"/>
              <a:ext cx="6198" cy="7575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8" name="Freeform 531">
              <a:extLst>
                <a:ext uri="{FF2B5EF4-FFF2-40B4-BE49-F238E27FC236}">
                  <a16:creationId xmlns:a16="http://schemas.microsoft.com/office/drawing/2014/main" id="{9F2B7268-5199-E9E8-7478-7FF0C11CE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785" y="3354678"/>
              <a:ext cx="17561" cy="37872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9" name="Freeform 532">
              <a:extLst>
                <a:ext uri="{FF2B5EF4-FFF2-40B4-BE49-F238E27FC236}">
                  <a16:creationId xmlns:a16="http://schemas.microsoft.com/office/drawing/2014/main" id="{6BD7D471-ACBF-A85B-45A2-C980EF280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050" y="3373614"/>
              <a:ext cx="21693" cy="15149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0" name="Freeform 533">
              <a:extLst>
                <a:ext uri="{FF2B5EF4-FFF2-40B4-BE49-F238E27FC236}">
                  <a16:creationId xmlns:a16="http://schemas.microsoft.com/office/drawing/2014/main" id="{A3DDF966-5AE3-8448-A21C-088157AA6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134" y="3358464"/>
              <a:ext cx="45452" cy="26510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1" name="Freeform 534">
              <a:extLst>
                <a:ext uri="{FF2B5EF4-FFF2-40B4-BE49-F238E27FC236}">
                  <a16:creationId xmlns:a16="http://schemas.microsoft.com/office/drawing/2014/main" id="{9B9FFB1C-3B12-4101-873F-DB1AEC528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433" y="3285245"/>
              <a:ext cx="47518" cy="29035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" name="Freeform 535">
              <a:extLst>
                <a:ext uri="{FF2B5EF4-FFF2-40B4-BE49-F238E27FC236}">
                  <a16:creationId xmlns:a16="http://schemas.microsoft.com/office/drawing/2014/main" id="{2BE8D318-A32E-F3CE-FA48-CD86A2344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842" y="3247374"/>
              <a:ext cx="97103" cy="114878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3" name="Freeform 536">
              <a:extLst>
                <a:ext uri="{FF2B5EF4-FFF2-40B4-BE49-F238E27FC236}">
                  <a16:creationId xmlns:a16="http://schemas.microsoft.com/office/drawing/2014/main" id="{26AEBA91-6B35-F6EB-7337-A3FF691D1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351" y="3329429"/>
              <a:ext cx="24792" cy="36609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4" name="Freeform 537">
              <a:extLst>
                <a:ext uri="{FF2B5EF4-FFF2-40B4-BE49-F238E27FC236}">
                  <a16:creationId xmlns:a16="http://schemas.microsoft.com/office/drawing/2014/main" id="{AC5AF7DE-A7AA-C7D2-CCB3-BA973DDDF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938" y="2973434"/>
              <a:ext cx="9297" cy="21460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" name="Freeform 538">
              <a:extLst>
                <a:ext uri="{FF2B5EF4-FFF2-40B4-BE49-F238E27FC236}">
                  <a16:creationId xmlns:a16="http://schemas.microsoft.com/office/drawing/2014/main" id="{75A9A213-C1E6-F473-EFCD-0A247A8BF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486" y="3010044"/>
              <a:ext cx="9297" cy="11361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" name="Freeform 539">
              <a:extLst>
                <a:ext uri="{FF2B5EF4-FFF2-40B4-BE49-F238E27FC236}">
                  <a16:creationId xmlns:a16="http://schemas.microsoft.com/office/drawing/2014/main" id="{E4F456ED-24EB-F699-B89B-1456156FE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817" y="3206978"/>
              <a:ext cx="20660" cy="15149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" name="Freeform 540">
              <a:extLst>
                <a:ext uri="{FF2B5EF4-FFF2-40B4-BE49-F238E27FC236}">
                  <a16:creationId xmlns:a16="http://schemas.microsoft.com/office/drawing/2014/main" id="{CD680099-C340-87ED-4D1F-676286C6E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873" y="3117348"/>
              <a:ext cx="18593" cy="2272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8" name="Freeform 541">
              <a:extLst>
                <a:ext uri="{FF2B5EF4-FFF2-40B4-BE49-F238E27FC236}">
                  <a16:creationId xmlns:a16="http://schemas.microsoft.com/office/drawing/2014/main" id="{5B51A375-B92B-3CB7-43EB-71B5EF542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576" y="2958285"/>
              <a:ext cx="18593" cy="26510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" name="Freeform 542">
              <a:extLst>
                <a:ext uri="{FF2B5EF4-FFF2-40B4-BE49-F238E27FC236}">
                  <a16:creationId xmlns:a16="http://schemas.microsoft.com/office/drawing/2014/main" id="{B0D3F157-A5E5-6D6E-302E-059A7D525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926" y="2943136"/>
              <a:ext cx="36155" cy="2272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" name="Freeform 543">
              <a:extLst>
                <a:ext uri="{FF2B5EF4-FFF2-40B4-BE49-F238E27FC236}">
                  <a16:creationId xmlns:a16="http://schemas.microsoft.com/office/drawing/2014/main" id="{83FA613F-05DA-8275-341C-DA64D44D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368" y="2929250"/>
              <a:ext cx="20660" cy="10099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" name="Freeform 544">
              <a:extLst>
                <a:ext uri="{FF2B5EF4-FFF2-40B4-BE49-F238E27FC236}">
                  <a16:creationId xmlns:a16="http://schemas.microsoft.com/office/drawing/2014/main" id="{89281009-D42C-7C6A-21E9-C8363D9CD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275" y="2854769"/>
              <a:ext cx="103301" cy="88368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2" name="Freeform 545">
              <a:extLst>
                <a:ext uri="{FF2B5EF4-FFF2-40B4-BE49-F238E27FC236}">
                  <a16:creationId xmlns:a16="http://schemas.microsoft.com/office/drawing/2014/main" id="{28188300-379E-A711-5015-E58F43097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564" y="2847194"/>
              <a:ext cx="20660" cy="18937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3" name="Freeform 546">
              <a:extLst>
                <a:ext uri="{FF2B5EF4-FFF2-40B4-BE49-F238E27FC236}">
                  <a16:creationId xmlns:a16="http://schemas.microsoft.com/office/drawing/2014/main" id="{FFF07C82-8B9C-E70E-7E3E-D4FB51DD7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365" y="2850982"/>
              <a:ext cx="11363" cy="18937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4" name="Freeform 547">
              <a:extLst>
                <a:ext uri="{FF2B5EF4-FFF2-40B4-BE49-F238E27FC236}">
                  <a16:creationId xmlns:a16="http://schemas.microsoft.com/office/drawing/2014/main" id="{97732834-FAC9-1FCB-A3D8-92000FB4A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473" y="2780288"/>
              <a:ext cx="9297" cy="2272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5" name="Freeform 548">
              <a:extLst>
                <a:ext uri="{FF2B5EF4-FFF2-40B4-BE49-F238E27FC236}">
                  <a16:creationId xmlns:a16="http://schemas.microsoft.com/office/drawing/2014/main" id="{B589C1BE-62C8-C92E-E2C1-9B3CDFE8B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021" y="2587142"/>
              <a:ext cx="435930" cy="39007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6" name="Freeform 549">
              <a:extLst>
                <a:ext uri="{FF2B5EF4-FFF2-40B4-BE49-F238E27FC236}">
                  <a16:creationId xmlns:a16="http://schemas.microsoft.com/office/drawing/2014/main" id="{517110DF-EAD4-CB72-3271-627A17E2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032" y="2950712"/>
              <a:ext cx="18593" cy="7575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7" name="Freeform 550">
              <a:extLst>
                <a:ext uri="{FF2B5EF4-FFF2-40B4-BE49-F238E27FC236}">
                  <a16:creationId xmlns:a16="http://schemas.microsoft.com/office/drawing/2014/main" id="{630715CD-1A17-DFDC-5993-356A958D7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283" y="2787863"/>
              <a:ext cx="24792" cy="7575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8" name="Freeform 551">
              <a:extLst>
                <a:ext uri="{FF2B5EF4-FFF2-40B4-BE49-F238E27FC236}">
                  <a16:creationId xmlns:a16="http://schemas.microsoft.com/office/drawing/2014/main" id="{6C6F6B43-DD15-BCF1-C0B5-BA74AF0C0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128" y="2780288"/>
              <a:ext cx="36155" cy="36609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9" name="Freeform 552">
              <a:extLst>
                <a:ext uri="{FF2B5EF4-FFF2-40B4-BE49-F238E27FC236}">
                  <a16:creationId xmlns:a16="http://schemas.microsoft.com/office/drawing/2014/main" id="{3B7ED6D9-2E33-DD2B-4891-B454EBEA9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71" y="2747466"/>
              <a:ext cx="20660" cy="13887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0" name="Freeform 553">
              <a:extLst>
                <a:ext uri="{FF2B5EF4-FFF2-40B4-BE49-F238E27FC236}">
                  <a16:creationId xmlns:a16="http://schemas.microsoft.com/office/drawing/2014/main" id="{CC7E60B7-83AB-0A62-C053-8BF174594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029" y="2743678"/>
              <a:ext cx="18593" cy="11361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1" name="Freeform 554">
              <a:extLst>
                <a:ext uri="{FF2B5EF4-FFF2-40B4-BE49-F238E27FC236}">
                  <a16:creationId xmlns:a16="http://schemas.microsoft.com/office/drawing/2014/main" id="{90AF3AF5-D204-355B-7E1D-D7EC2672E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468" y="2736105"/>
              <a:ext cx="14462" cy="7575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2" name="Freeform 555">
              <a:extLst>
                <a:ext uri="{FF2B5EF4-FFF2-40B4-BE49-F238E27FC236}">
                  <a16:creationId xmlns:a16="http://schemas.microsoft.com/office/drawing/2014/main" id="{C1BCAEC2-E1CE-8911-9734-8A0693569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280" y="2594716"/>
              <a:ext cx="79541" cy="41660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3" name="Freeform 556">
              <a:extLst>
                <a:ext uri="{FF2B5EF4-FFF2-40B4-BE49-F238E27FC236}">
                  <a16:creationId xmlns:a16="http://schemas.microsoft.com/office/drawing/2014/main" id="{9D5226F6-7D7B-5902-22F3-4E895B715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437" y="3266310"/>
              <a:ext cx="87805" cy="70695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4" name="Freeform 557">
              <a:extLst>
                <a:ext uri="{FF2B5EF4-FFF2-40B4-BE49-F238E27FC236}">
                  <a16:creationId xmlns:a16="http://schemas.microsoft.com/office/drawing/2014/main" id="{4C410607-A509-F58C-4E87-9E2D06867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227" y="3184254"/>
              <a:ext cx="39254" cy="51758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5" name="Freeform 558">
              <a:extLst>
                <a:ext uri="{FF2B5EF4-FFF2-40B4-BE49-F238E27FC236}">
                  <a16:creationId xmlns:a16="http://schemas.microsoft.com/office/drawing/2014/main" id="{C6F107E1-7033-D417-6C90-AB4EF7BE0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326" y="3124922"/>
              <a:ext cx="12396" cy="15149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6" name="Freeform 559">
              <a:extLst>
                <a:ext uri="{FF2B5EF4-FFF2-40B4-BE49-F238E27FC236}">
                  <a16:creationId xmlns:a16="http://schemas.microsoft.com/office/drawing/2014/main" id="{C748A0DA-36DB-B4D0-2105-A9DA1FEA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830" y="3107249"/>
              <a:ext cx="18593" cy="21460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7" name="Freeform 560">
              <a:extLst>
                <a:ext uri="{FF2B5EF4-FFF2-40B4-BE49-F238E27FC236}">
                  <a16:creationId xmlns:a16="http://schemas.microsoft.com/office/drawing/2014/main" id="{3A9EBCAD-2F87-A212-0533-D75C00AEA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66" y="3113560"/>
              <a:ext cx="11363" cy="2272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8" name="Freeform 561">
              <a:extLst>
                <a:ext uri="{FF2B5EF4-FFF2-40B4-BE49-F238E27FC236}">
                  <a16:creationId xmlns:a16="http://schemas.microsoft.com/office/drawing/2014/main" id="{5F865CE6-FE25-D837-4A2A-C83FDD97C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972" y="3092099"/>
              <a:ext cx="15495" cy="40396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9" name="Freeform 562">
              <a:extLst>
                <a:ext uri="{FF2B5EF4-FFF2-40B4-BE49-F238E27FC236}">
                  <a16:creationId xmlns:a16="http://schemas.microsoft.com/office/drawing/2014/main" id="{1AE71C9B-3ADF-5DD6-8F9A-F66563A34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576" y="3076950"/>
              <a:ext cx="21693" cy="26510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70" name="Freeform 563">
              <a:extLst>
                <a:ext uri="{FF2B5EF4-FFF2-40B4-BE49-F238E27FC236}">
                  <a16:creationId xmlns:a16="http://schemas.microsoft.com/office/drawing/2014/main" id="{D523FDD9-494D-EE67-0402-6E3BC78BD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269" y="3076950"/>
              <a:ext cx="20660" cy="34085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71" name="Freeform 564">
              <a:extLst>
                <a:ext uri="{FF2B5EF4-FFF2-40B4-BE49-F238E27FC236}">
                  <a16:creationId xmlns:a16="http://schemas.microsoft.com/office/drawing/2014/main" id="{A764EE00-175E-3008-F7A2-DD804EAA8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070" y="3084525"/>
              <a:ext cx="9297" cy="3787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72" name="Freeform 565">
              <a:extLst>
                <a:ext uri="{FF2B5EF4-FFF2-40B4-BE49-F238E27FC236}">
                  <a16:creationId xmlns:a16="http://schemas.microsoft.com/office/drawing/2014/main" id="{C86C355D-6AEC-4AEC-4273-54261F502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763" y="3088312"/>
              <a:ext cx="40287" cy="25248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73" name="Freeform 566">
              <a:extLst>
                <a:ext uri="{FF2B5EF4-FFF2-40B4-BE49-F238E27FC236}">
                  <a16:creationId xmlns:a16="http://schemas.microsoft.com/office/drawing/2014/main" id="{954C9C39-3ADE-CE33-A6BD-FCA2CCD4F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58" y="3065589"/>
              <a:ext cx="24792" cy="26510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74" name="Freeform 567">
              <a:extLst>
                <a:ext uri="{FF2B5EF4-FFF2-40B4-BE49-F238E27FC236}">
                  <a16:creationId xmlns:a16="http://schemas.microsoft.com/office/drawing/2014/main" id="{62B5C5AD-DCF7-2D20-A669-77298AE0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45" y="3166580"/>
              <a:ext cx="29957" cy="13887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75" name="Freeform 568">
              <a:extLst>
                <a:ext uri="{FF2B5EF4-FFF2-40B4-BE49-F238E27FC236}">
                  <a16:creationId xmlns:a16="http://schemas.microsoft.com/office/drawing/2014/main" id="{415FF70A-F6FA-0A6E-EF76-7BB2C389F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90" y="3188041"/>
              <a:ext cx="17561" cy="18937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76" name="Freeform 569">
              <a:extLst>
                <a:ext uri="{FF2B5EF4-FFF2-40B4-BE49-F238E27FC236}">
                  <a16:creationId xmlns:a16="http://schemas.microsoft.com/office/drawing/2014/main" id="{4974BFEF-FAC7-FC96-E768-E7B6EE5C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499" y="2728529"/>
              <a:ext cx="63013" cy="47971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77" name="Freeform 570">
              <a:extLst>
                <a:ext uri="{FF2B5EF4-FFF2-40B4-BE49-F238E27FC236}">
                  <a16:creationId xmlns:a16="http://schemas.microsoft.com/office/drawing/2014/main" id="{6D43FAD9-3389-BFD5-A125-B7760214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806" y="2751253"/>
              <a:ext cx="15495" cy="13887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78" name="Freeform 571">
              <a:extLst>
                <a:ext uri="{FF2B5EF4-FFF2-40B4-BE49-F238E27FC236}">
                  <a16:creationId xmlns:a16="http://schemas.microsoft.com/office/drawing/2014/main" id="{D48DD2FC-81CC-1849-E0BA-D6F9856B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212" y="2765138"/>
              <a:ext cx="6198" cy="7575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79" name="Freeform 572">
              <a:extLst>
                <a:ext uri="{FF2B5EF4-FFF2-40B4-BE49-F238E27FC236}">
                  <a16:creationId xmlns:a16="http://schemas.microsoft.com/office/drawing/2014/main" id="{91DA566B-04C7-7573-3D9B-4997F661E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93" y="2609865"/>
              <a:ext cx="278912" cy="166636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80" name="Freeform 573">
              <a:extLst>
                <a:ext uri="{FF2B5EF4-FFF2-40B4-BE49-F238E27FC236}">
                  <a16:creationId xmlns:a16="http://schemas.microsoft.com/office/drawing/2014/main" id="{EB409DCB-B6D4-2784-2593-519107658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803" y="2594716"/>
              <a:ext cx="42353" cy="34085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81" name="Freeform 574">
              <a:extLst>
                <a:ext uri="{FF2B5EF4-FFF2-40B4-BE49-F238E27FC236}">
                  <a16:creationId xmlns:a16="http://schemas.microsoft.com/office/drawing/2014/main" id="{D264864A-0CD7-4D98-59E4-94BA89A88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948" y="2579567"/>
              <a:ext cx="96069" cy="108566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82" name="Freeform 575">
              <a:extLst>
                <a:ext uri="{FF2B5EF4-FFF2-40B4-BE49-F238E27FC236}">
                  <a16:creationId xmlns:a16="http://schemas.microsoft.com/office/drawing/2014/main" id="{27F45E2D-D5CB-CD6F-623D-62D0BA1EB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215" y="2579567"/>
              <a:ext cx="84706" cy="82055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83" name="Freeform 576">
              <a:extLst>
                <a:ext uri="{FF2B5EF4-FFF2-40B4-BE49-F238E27FC236}">
                  <a16:creationId xmlns:a16="http://schemas.microsoft.com/office/drawing/2014/main" id="{F8D132F0-B47C-572A-3AA0-CCBB0BCB6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725" y="2569468"/>
              <a:ext cx="163216" cy="122452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84" name="Freeform 577">
              <a:extLst>
                <a:ext uri="{FF2B5EF4-FFF2-40B4-BE49-F238E27FC236}">
                  <a16:creationId xmlns:a16="http://schemas.microsoft.com/office/drawing/2014/main" id="{7660C6B3-A855-119D-F10D-7F6768277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859" y="2535383"/>
              <a:ext cx="21693" cy="15149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85" name="Freeform 578">
              <a:extLst>
                <a:ext uri="{FF2B5EF4-FFF2-40B4-BE49-F238E27FC236}">
                  <a16:creationId xmlns:a16="http://schemas.microsoft.com/office/drawing/2014/main" id="{2E5A8837-4057-E15F-801D-002AB1C1E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884" y="2468477"/>
              <a:ext cx="181809" cy="104779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86" name="Freeform 579">
              <a:extLst>
                <a:ext uri="{FF2B5EF4-FFF2-40B4-BE49-F238E27FC236}">
                  <a16:creationId xmlns:a16="http://schemas.microsoft.com/office/drawing/2014/main" id="{E557B5AF-7B11-2309-D9BA-A149D5B4B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93" y="2510136"/>
              <a:ext cx="30990" cy="25248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87" name="Freeform 580">
              <a:extLst>
                <a:ext uri="{FF2B5EF4-FFF2-40B4-BE49-F238E27FC236}">
                  <a16:creationId xmlns:a16="http://schemas.microsoft.com/office/drawing/2014/main" id="{F42F9E49-D3D1-222E-419A-414DE93F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177" y="2454591"/>
              <a:ext cx="111565" cy="63120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88" name="Freeform 581">
              <a:extLst>
                <a:ext uri="{FF2B5EF4-FFF2-40B4-BE49-F238E27FC236}">
                  <a16:creationId xmlns:a16="http://schemas.microsoft.com/office/drawing/2014/main" id="{D2A91240-3B81-1DFE-5FE9-75B761D3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039" y="2479837"/>
              <a:ext cx="23759" cy="7575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89" name="Freeform 582">
              <a:extLst>
                <a:ext uri="{FF2B5EF4-FFF2-40B4-BE49-F238E27FC236}">
                  <a16:creationId xmlns:a16="http://schemas.microsoft.com/office/drawing/2014/main" id="{95DF473D-A199-CF1F-076B-64E95FDFA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700" y="2428081"/>
              <a:ext cx="64047" cy="36609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90" name="Freeform 583">
              <a:extLst>
                <a:ext uri="{FF2B5EF4-FFF2-40B4-BE49-F238E27FC236}">
                  <a16:creationId xmlns:a16="http://schemas.microsoft.com/office/drawing/2014/main" id="{DDDC70B9-DDDC-0D10-31BE-6C135764D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841" y="2435654"/>
              <a:ext cx="23759" cy="15149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91" name="Freeform 584">
              <a:extLst>
                <a:ext uri="{FF2B5EF4-FFF2-40B4-BE49-F238E27FC236}">
                  <a16:creationId xmlns:a16="http://schemas.microsoft.com/office/drawing/2014/main" id="{EB07220B-6B97-8657-E9EC-7A30C1B0F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898" y="2401570"/>
              <a:ext cx="64047" cy="26510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92" name="Freeform 585">
              <a:extLst>
                <a:ext uri="{FF2B5EF4-FFF2-40B4-BE49-F238E27FC236}">
                  <a16:creationId xmlns:a16="http://schemas.microsoft.com/office/drawing/2014/main" id="{57B9A015-7334-7009-9F5A-5EE34C1DA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848" y="2479837"/>
              <a:ext cx="84706" cy="70695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93" name="Freeform 586">
              <a:extLst>
                <a:ext uri="{FF2B5EF4-FFF2-40B4-BE49-F238E27FC236}">
                  <a16:creationId xmlns:a16="http://schemas.microsoft.com/office/drawing/2014/main" id="{620BBCB4-9873-0C2C-0028-62720B48C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552" y="2513923"/>
              <a:ext cx="26858" cy="10099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94" name="Freeform 587">
              <a:extLst>
                <a:ext uri="{FF2B5EF4-FFF2-40B4-BE49-F238E27FC236}">
                  <a16:creationId xmlns:a16="http://schemas.microsoft.com/office/drawing/2014/main" id="{D471A546-C06F-9CEA-DE92-714F9E366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354" y="2510136"/>
              <a:ext cx="24792" cy="7575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95" name="Freeform 588">
              <a:extLst>
                <a:ext uri="{FF2B5EF4-FFF2-40B4-BE49-F238E27FC236}">
                  <a16:creationId xmlns:a16="http://schemas.microsoft.com/office/drawing/2014/main" id="{F3950F6F-E628-0E1A-CDAB-157D6FB25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957" y="2498774"/>
              <a:ext cx="30990" cy="18937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96" name="Freeform 589">
              <a:extLst>
                <a:ext uri="{FF2B5EF4-FFF2-40B4-BE49-F238E27FC236}">
                  <a16:creationId xmlns:a16="http://schemas.microsoft.com/office/drawing/2014/main" id="{98C741AB-329B-7472-079A-20A9FD38D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057" y="2483626"/>
              <a:ext cx="21693" cy="18937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97" name="Freeform 590">
              <a:extLst>
                <a:ext uri="{FF2B5EF4-FFF2-40B4-BE49-F238E27FC236}">
                  <a16:creationId xmlns:a16="http://schemas.microsoft.com/office/drawing/2014/main" id="{86FF7289-F7F7-ED75-A662-305CBF9DB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100" y="2439441"/>
              <a:ext cx="36155" cy="32823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98" name="Freeform 591">
              <a:extLst>
                <a:ext uri="{FF2B5EF4-FFF2-40B4-BE49-F238E27FC236}">
                  <a16:creationId xmlns:a16="http://schemas.microsoft.com/office/drawing/2014/main" id="{B58440CE-328F-01EF-2722-96AB6C69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948" y="2435654"/>
              <a:ext cx="26858" cy="11361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99" name="Freeform 592">
              <a:extLst>
                <a:ext uri="{FF2B5EF4-FFF2-40B4-BE49-F238E27FC236}">
                  <a16:creationId xmlns:a16="http://schemas.microsoft.com/office/drawing/2014/main" id="{CDEDA18F-4A58-66DF-85C1-A46C9E803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297" y="2376322"/>
              <a:ext cx="108466" cy="70695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00" name="Freeform 593">
              <a:extLst>
                <a:ext uri="{FF2B5EF4-FFF2-40B4-BE49-F238E27FC236}">
                  <a16:creationId xmlns:a16="http://schemas.microsoft.com/office/drawing/2014/main" id="{3D915A81-CD3F-2E12-DF07-B49DD325E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004" y="2342237"/>
              <a:ext cx="33056" cy="18937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01" name="Freeform 594">
              <a:extLst>
                <a:ext uri="{FF2B5EF4-FFF2-40B4-BE49-F238E27FC236}">
                  <a16:creationId xmlns:a16="http://schemas.microsoft.com/office/drawing/2014/main" id="{3F1B9B88-6623-E3B8-F70E-117824CE9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862" y="2401570"/>
              <a:ext cx="60947" cy="41660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02" name="Freeform 595">
              <a:extLst>
                <a:ext uri="{FF2B5EF4-FFF2-40B4-BE49-F238E27FC236}">
                  <a16:creationId xmlns:a16="http://schemas.microsoft.com/office/drawing/2014/main" id="{4685C4F5-75D4-61D4-16D1-68DE3072C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952" y="2439441"/>
              <a:ext cx="53716" cy="18937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03" name="Freeform 596">
              <a:extLst>
                <a:ext uri="{FF2B5EF4-FFF2-40B4-BE49-F238E27FC236}">
                  <a16:creationId xmlns:a16="http://schemas.microsoft.com/office/drawing/2014/main" id="{BDE2DFC5-1F26-4DEB-F01F-C9AB93EFF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53" y="2524022"/>
              <a:ext cx="50617" cy="41660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04" name="Freeform 597">
              <a:extLst>
                <a:ext uri="{FF2B5EF4-FFF2-40B4-BE49-F238E27FC236}">
                  <a16:creationId xmlns:a16="http://schemas.microsoft.com/office/drawing/2014/main" id="{0D562D69-4FBC-6E33-75BF-61F3A1AE8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612" y="2513923"/>
              <a:ext cx="12396" cy="10099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05" name="Freeform 598">
              <a:extLst>
                <a:ext uri="{FF2B5EF4-FFF2-40B4-BE49-F238E27FC236}">
                  <a16:creationId xmlns:a16="http://schemas.microsoft.com/office/drawing/2014/main" id="{BE810802-7AB1-F98B-EF6D-47DBEDE05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361" y="2447016"/>
              <a:ext cx="26858" cy="21460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06" name="Freeform 599">
              <a:extLst>
                <a:ext uri="{FF2B5EF4-FFF2-40B4-BE49-F238E27FC236}">
                  <a16:creationId xmlns:a16="http://schemas.microsoft.com/office/drawing/2014/main" id="{BE3A769F-F88B-AD7A-A663-4197BDAA2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823" y="2479837"/>
              <a:ext cx="9297" cy="15149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07" name="Freeform 600">
              <a:extLst>
                <a:ext uri="{FF2B5EF4-FFF2-40B4-BE49-F238E27FC236}">
                  <a16:creationId xmlns:a16="http://schemas.microsoft.com/office/drawing/2014/main" id="{0693950E-2622-9DA7-7344-C692665CD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654" y="2468477"/>
              <a:ext cx="269615" cy="100992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08" name="Freeform 601">
              <a:extLst>
                <a:ext uri="{FF2B5EF4-FFF2-40B4-BE49-F238E27FC236}">
                  <a16:creationId xmlns:a16="http://schemas.microsoft.com/office/drawing/2014/main" id="{B31DE79F-67CB-0F7D-5BB5-678F4B603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53" y="2294266"/>
              <a:ext cx="178710" cy="137601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09" name="Freeform 602">
              <a:extLst>
                <a:ext uri="{FF2B5EF4-FFF2-40B4-BE49-F238E27FC236}">
                  <a16:creationId xmlns:a16="http://schemas.microsoft.com/office/drawing/2014/main" id="{99415E77-8B5C-4391-1F51-A100790FE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163" y="2209687"/>
              <a:ext cx="472085" cy="300449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10" name="Freeform 604">
              <a:extLst>
                <a:ext uri="{FF2B5EF4-FFF2-40B4-BE49-F238E27FC236}">
                  <a16:creationId xmlns:a16="http://schemas.microsoft.com/office/drawing/2014/main" id="{790FB852-B199-B9BE-1552-D322E5830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227" y="2376322"/>
              <a:ext cx="42353" cy="18937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11" name="Freeform 605">
              <a:extLst>
                <a:ext uri="{FF2B5EF4-FFF2-40B4-BE49-F238E27FC236}">
                  <a16:creationId xmlns:a16="http://schemas.microsoft.com/office/drawing/2014/main" id="{C9917231-1B4C-C2D6-8A98-E0533FE5E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64" y="2391470"/>
              <a:ext cx="17562" cy="7575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12" name="Freeform 606">
              <a:extLst>
                <a:ext uri="{FF2B5EF4-FFF2-40B4-BE49-F238E27FC236}">
                  <a16:creationId xmlns:a16="http://schemas.microsoft.com/office/drawing/2014/main" id="{5F2C8B20-673A-A55E-26CE-4737A1FE0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973" y="2506348"/>
              <a:ext cx="17562" cy="11362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13" name="Freeform 607">
              <a:extLst>
                <a:ext uri="{FF2B5EF4-FFF2-40B4-BE49-F238E27FC236}">
                  <a16:creationId xmlns:a16="http://schemas.microsoft.com/office/drawing/2014/main" id="{F64BA30E-8FA2-CFF6-BED5-F8D29E9DE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63" y="3021405"/>
              <a:ext cx="15495" cy="15149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14" name="Freeform 608">
              <a:extLst>
                <a:ext uri="{FF2B5EF4-FFF2-40B4-BE49-F238E27FC236}">
                  <a16:creationId xmlns:a16="http://schemas.microsoft.com/office/drawing/2014/main" id="{0572FF99-0A45-79E9-87A8-69C71F01F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57" y="3017617"/>
              <a:ext cx="3100" cy="37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15" name="Freeform 609">
              <a:extLst>
                <a:ext uri="{FF2B5EF4-FFF2-40B4-BE49-F238E27FC236}">
                  <a16:creationId xmlns:a16="http://schemas.microsoft.com/office/drawing/2014/main" id="{F74A41D9-7F61-AE3E-BDA8-D08B80AD0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87" y="3021405"/>
              <a:ext cx="20660" cy="2272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16" name="Freeform 614">
              <a:extLst>
                <a:ext uri="{FF2B5EF4-FFF2-40B4-BE49-F238E27FC236}">
                  <a16:creationId xmlns:a16="http://schemas.microsoft.com/office/drawing/2014/main" id="{ACB72EF9-7E03-F5CB-1C42-59B6B529A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208" y="4879649"/>
              <a:ext cx="30990" cy="32823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17" name="Freeform 615">
              <a:extLst>
                <a:ext uri="{FF2B5EF4-FFF2-40B4-BE49-F238E27FC236}">
                  <a16:creationId xmlns:a16="http://schemas.microsoft.com/office/drawing/2014/main" id="{C72CEC14-DD78-79B8-9F55-89ECC9616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322" y="3384975"/>
              <a:ext cx="21693" cy="11362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18" name="Freeform 616">
              <a:extLst>
                <a:ext uri="{FF2B5EF4-FFF2-40B4-BE49-F238E27FC236}">
                  <a16:creationId xmlns:a16="http://schemas.microsoft.com/office/drawing/2014/main" id="{DB7CD61C-880A-3A92-EE02-000768DCA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187" y="5379556"/>
              <a:ext cx="54750" cy="59333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19" name="Freeform 617">
              <a:extLst>
                <a:ext uri="{FF2B5EF4-FFF2-40B4-BE49-F238E27FC236}">
                  <a16:creationId xmlns:a16="http://schemas.microsoft.com/office/drawing/2014/main" id="{9A971A77-B9E0-81B1-F699-5B9BDB03C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340" y="5371983"/>
              <a:ext cx="90905" cy="8584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20" name="Freeform 618">
              <a:extLst>
                <a:ext uri="{FF2B5EF4-FFF2-40B4-BE49-F238E27FC236}">
                  <a16:creationId xmlns:a16="http://schemas.microsoft.com/office/drawing/2014/main" id="{CFEE4367-055A-1EBC-F0F4-95AA4DA59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877" y="4085602"/>
              <a:ext cx="230362" cy="204507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21" name="Freeform 619">
              <a:extLst>
                <a:ext uri="{FF2B5EF4-FFF2-40B4-BE49-F238E27FC236}">
                  <a16:creationId xmlns:a16="http://schemas.microsoft.com/office/drawing/2014/main" id="{D2021EF4-4FF9-B2FE-AC99-73EC9426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785" y="4141148"/>
              <a:ext cx="78508" cy="141388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22" name="Freeform 620">
              <a:extLst>
                <a:ext uri="{FF2B5EF4-FFF2-40B4-BE49-F238E27FC236}">
                  <a16:creationId xmlns:a16="http://schemas.microsoft.com/office/drawing/2014/main" id="{69235EAF-24B2-8D41-FED8-91D531DBE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403" y="4185332"/>
              <a:ext cx="67145" cy="8584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23" name="Freeform 621">
              <a:extLst>
                <a:ext uri="{FF2B5EF4-FFF2-40B4-BE49-F238E27FC236}">
                  <a16:creationId xmlns:a16="http://schemas.microsoft.com/office/drawing/2014/main" id="{5BC7654E-4B48-8C4A-358E-4B2AF7E86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153" y="4192907"/>
              <a:ext cx="48552" cy="66908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24" name="Freeform 622">
              <a:extLst>
                <a:ext uri="{FF2B5EF4-FFF2-40B4-BE49-F238E27FC236}">
                  <a16:creationId xmlns:a16="http://schemas.microsoft.com/office/drawing/2014/main" id="{802F869F-0621-659D-C7A9-C380F04F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322" y="4066667"/>
              <a:ext cx="244824" cy="311812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25" name="Freeform 623">
              <a:extLst>
                <a:ext uri="{FF2B5EF4-FFF2-40B4-BE49-F238E27FC236}">
                  <a16:creationId xmlns:a16="http://schemas.microsoft.com/office/drawing/2014/main" id="{BA0CFBE4-1483-0C86-970D-4D22B9EAB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378" y="4274962"/>
              <a:ext cx="84706" cy="122453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26" name="Freeform 624">
              <a:extLst>
                <a:ext uri="{FF2B5EF4-FFF2-40B4-BE49-F238E27FC236}">
                  <a16:creationId xmlns:a16="http://schemas.microsoft.com/office/drawing/2014/main" id="{2896B843-75AE-63C2-FD3A-36F7C4F99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081" y="4297685"/>
              <a:ext cx="194206" cy="352209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27" name="Freeform 625">
              <a:extLst>
                <a:ext uri="{FF2B5EF4-FFF2-40B4-BE49-F238E27FC236}">
                  <a16:creationId xmlns:a16="http://schemas.microsoft.com/office/drawing/2014/main" id="{86CCFD2F-1B80-464D-BA47-5F96EBCE0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821" y="4627170"/>
              <a:ext cx="132225" cy="786472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28" name="Freeform 626">
              <a:extLst>
                <a:ext uri="{FF2B5EF4-FFF2-40B4-BE49-F238E27FC236}">
                  <a16:creationId xmlns:a16="http://schemas.microsoft.com/office/drawing/2014/main" id="{7C443B4A-75F5-A32B-5C5D-D86D4D09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693" y="4475682"/>
              <a:ext cx="194206" cy="258791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29" name="Freeform 627">
              <a:extLst>
                <a:ext uri="{FF2B5EF4-FFF2-40B4-BE49-F238E27FC236}">
                  <a16:creationId xmlns:a16="http://schemas.microsoft.com/office/drawing/2014/main" id="{519E2037-2F1A-3813-EE71-3F07F2F1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192" y="4659992"/>
              <a:ext cx="136357" cy="164111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30" name="Freeform 628">
              <a:extLst>
                <a:ext uri="{FF2B5EF4-FFF2-40B4-BE49-F238E27FC236}">
                  <a16:creationId xmlns:a16="http://schemas.microsoft.com/office/drawing/2014/main" id="{D0B88436-8745-5820-0396-74BD47F85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9679" y="4204267"/>
              <a:ext cx="602243" cy="746075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solidFill>
              <a:schemeClr val="accent5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31" name="Freeform 629">
              <a:extLst>
                <a:ext uri="{FF2B5EF4-FFF2-40B4-BE49-F238E27FC236}">
                  <a16:creationId xmlns:a16="http://schemas.microsoft.com/office/drawing/2014/main" id="{05A58A78-F19E-EB45-32C7-CF6A9548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139" y="4872075"/>
              <a:ext cx="81607" cy="103516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32" name="Freeform 630">
              <a:extLst>
                <a:ext uri="{FF2B5EF4-FFF2-40B4-BE49-F238E27FC236}">
                  <a16:creationId xmlns:a16="http://schemas.microsoft.com/office/drawing/2014/main" id="{73E4D46D-6A7F-DD54-009D-215623F9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679" y="4709225"/>
              <a:ext cx="311968" cy="662757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33" name="Freeform 631">
              <a:extLst>
                <a:ext uri="{FF2B5EF4-FFF2-40B4-BE49-F238E27FC236}">
                  <a16:creationId xmlns:a16="http://schemas.microsoft.com/office/drawing/2014/main" id="{8ECE1A0C-BCF9-D397-87B6-6850EDC02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209" y="4011122"/>
              <a:ext cx="66113" cy="89630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34" name="Freeform 632">
              <a:extLst>
                <a:ext uri="{FF2B5EF4-FFF2-40B4-BE49-F238E27FC236}">
                  <a16:creationId xmlns:a16="http://schemas.microsoft.com/office/drawing/2014/main" id="{A43A3FE2-57C1-C739-5B2B-EA4AA4092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870" y="4093177"/>
              <a:ext cx="51650" cy="55545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35" name="Freeform 633">
              <a:extLst>
                <a:ext uri="{FF2B5EF4-FFF2-40B4-BE49-F238E27FC236}">
                  <a16:creationId xmlns:a16="http://schemas.microsoft.com/office/drawing/2014/main" id="{207C7393-C7CF-D739-68DD-0738B5376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021" y="4030058"/>
              <a:ext cx="34090" cy="32823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36" name="Freeform 634">
              <a:extLst>
                <a:ext uri="{FF2B5EF4-FFF2-40B4-BE49-F238E27FC236}">
                  <a16:creationId xmlns:a16="http://schemas.microsoft.com/office/drawing/2014/main" id="{CCE41124-6EF5-03BE-C7F7-26B8195F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866" y="3963152"/>
              <a:ext cx="60949" cy="8584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37" name="Freeform 635">
              <a:extLst>
                <a:ext uri="{FF2B5EF4-FFF2-40B4-BE49-F238E27FC236}">
                  <a16:creationId xmlns:a16="http://schemas.microsoft.com/office/drawing/2014/main" id="{2CBFADB1-3014-A307-BC78-B266F6331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082" y="3670276"/>
              <a:ext cx="453491" cy="355995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38" name="Freeform 636">
              <a:extLst>
                <a:ext uri="{FF2B5EF4-FFF2-40B4-BE49-F238E27FC236}">
                  <a16:creationId xmlns:a16="http://schemas.microsoft.com/office/drawing/2014/main" id="{FAAF54FD-3520-089C-2759-E62FE128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319" y="4001024"/>
              <a:ext cx="90905" cy="59333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39" name="Freeform 637">
              <a:extLst>
                <a:ext uri="{FF2B5EF4-FFF2-40B4-BE49-F238E27FC236}">
                  <a16:creationId xmlns:a16="http://schemas.microsoft.com/office/drawing/2014/main" id="{C54FC752-6484-BC14-2FE1-B3CBB88E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319" y="3951790"/>
              <a:ext cx="21693" cy="55545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0" name="Freeform 638">
              <a:extLst>
                <a:ext uri="{FF2B5EF4-FFF2-40B4-BE49-F238E27FC236}">
                  <a16:creationId xmlns:a16="http://schemas.microsoft.com/office/drawing/2014/main" id="{C5EB8A17-DF67-CB6C-B5E9-DC41850A0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579" y="3918967"/>
              <a:ext cx="39254" cy="40396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1" name="Freeform 639">
              <a:extLst>
                <a:ext uri="{FF2B5EF4-FFF2-40B4-BE49-F238E27FC236}">
                  <a16:creationId xmlns:a16="http://schemas.microsoft.com/office/drawing/2014/main" id="{6707E6B3-204E-874D-6146-9158F871D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735" y="3918967"/>
              <a:ext cx="54750" cy="55545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2" name="Freeform 640">
              <a:extLst>
                <a:ext uri="{FF2B5EF4-FFF2-40B4-BE49-F238E27FC236}">
                  <a16:creationId xmlns:a16="http://schemas.microsoft.com/office/drawing/2014/main" id="{A6E1E309-6BEE-F8E4-601C-5653B7894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95" y="2684346"/>
              <a:ext cx="587782" cy="482234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3" name="Freeform 641">
              <a:extLst>
                <a:ext uri="{FF2B5EF4-FFF2-40B4-BE49-F238E27FC236}">
                  <a16:creationId xmlns:a16="http://schemas.microsoft.com/office/drawing/2014/main" id="{9126BAC2-FCCF-F682-894C-E8A06C93F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285" y="3299131"/>
              <a:ext cx="874958" cy="530206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solidFill>
              <a:schemeClr val="accent6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4" name="Freeform 642">
              <a:extLst>
                <a:ext uri="{FF2B5EF4-FFF2-40B4-BE49-F238E27FC236}">
                  <a16:creationId xmlns:a16="http://schemas.microsoft.com/office/drawing/2014/main" id="{07A0E32A-9466-6F36-2370-B087B8D403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463" y="2670318"/>
              <a:ext cx="1292293" cy="811720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5" name="Freeform 777">
              <a:extLst>
                <a:ext uri="{FF2B5EF4-FFF2-40B4-BE49-F238E27FC236}">
                  <a16:creationId xmlns:a16="http://schemas.microsoft.com/office/drawing/2014/main" id="{69217C2A-A0DE-A259-2770-68AE19956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954" y="2713381"/>
              <a:ext cx="48552" cy="41660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6" name="Freeform 778">
              <a:extLst>
                <a:ext uri="{FF2B5EF4-FFF2-40B4-BE49-F238E27FC236}">
                  <a16:creationId xmlns:a16="http://schemas.microsoft.com/office/drawing/2014/main" id="{B8F33C1E-3217-C2EE-03C5-57E9B1597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450" y="2684346"/>
              <a:ext cx="12396" cy="7575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7" name="Freeform 779">
              <a:extLst>
                <a:ext uri="{FF2B5EF4-FFF2-40B4-BE49-F238E27FC236}">
                  <a16:creationId xmlns:a16="http://schemas.microsoft.com/office/drawing/2014/main" id="{6E950EBC-B724-79EE-13A8-13C348616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747" y="2246295"/>
              <a:ext cx="33056" cy="2272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8" name="Freeform 780">
              <a:extLst>
                <a:ext uri="{FF2B5EF4-FFF2-40B4-BE49-F238E27FC236}">
                  <a16:creationId xmlns:a16="http://schemas.microsoft.com/office/drawing/2014/main" id="{B8248FC4-92F5-49E0-2A04-9A64E2EE8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014" y="2213471"/>
              <a:ext cx="24792" cy="1767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9" name="Freeform 782">
              <a:extLst>
                <a:ext uri="{FF2B5EF4-FFF2-40B4-BE49-F238E27FC236}">
                  <a16:creationId xmlns:a16="http://schemas.microsoft.com/office/drawing/2014/main" id="{2527F60C-7B82-6F0A-1661-86F2DB723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524" y="2261444"/>
              <a:ext cx="17562" cy="15149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50" name="Freeform 783">
              <a:extLst>
                <a:ext uri="{FF2B5EF4-FFF2-40B4-BE49-F238E27FC236}">
                  <a16:creationId xmlns:a16="http://schemas.microsoft.com/office/drawing/2014/main" id="{4E46DFD2-06A0-14CF-620B-08F65D20C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284" y="2276592"/>
              <a:ext cx="15495" cy="3788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51" name="Freeform 784">
              <a:extLst>
                <a:ext uri="{FF2B5EF4-FFF2-40B4-BE49-F238E27FC236}">
                  <a16:creationId xmlns:a16="http://schemas.microsoft.com/office/drawing/2014/main" id="{71919BEC-3C27-56E6-12F2-4D3CE2A35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284" y="2487412"/>
              <a:ext cx="12396" cy="2651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52" name="Freeform 785">
              <a:extLst>
                <a:ext uri="{FF2B5EF4-FFF2-40B4-BE49-F238E27FC236}">
                  <a16:creationId xmlns:a16="http://schemas.microsoft.com/office/drawing/2014/main" id="{14083EEB-9FC6-FE72-7AC3-B8AAE9B0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482" y="2535382"/>
              <a:ext cx="20660" cy="15149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53" name="Freeform 786">
              <a:extLst>
                <a:ext uri="{FF2B5EF4-FFF2-40B4-BE49-F238E27FC236}">
                  <a16:creationId xmlns:a16="http://schemas.microsoft.com/office/drawing/2014/main" id="{CA4259AF-C857-36ED-EE51-5CADE3426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774" y="2617438"/>
              <a:ext cx="51650" cy="36609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54" name="Freeform 787">
              <a:extLst>
                <a:ext uri="{FF2B5EF4-FFF2-40B4-BE49-F238E27FC236}">
                  <a16:creationId xmlns:a16="http://schemas.microsoft.com/office/drawing/2014/main" id="{1389CE2E-3878-766C-8BF6-211BB0102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478" y="2609864"/>
              <a:ext cx="26858" cy="11362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55" name="Freeform 788">
              <a:extLst>
                <a:ext uri="{FF2B5EF4-FFF2-40B4-BE49-F238E27FC236}">
                  <a16:creationId xmlns:a16="http://schemas.microsoft.com/office/drawing/2014/main" id="{19194F4E-3B02-FA38-6DDE-AE317A8DD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125" y="2688132"/>
              <a:ext cx="39254" cy="25248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56" name="Freeform 789">
              <a:extLst>
                <a:ext uri="{FF2B5EF4-FFF2-40B4-BE49-F238E27FC236}">
                  <a16:creationId xmlns:a16="http://schemas.microsoft.com/office/drawing/2014/main" id="{326DFE45-0D2B-EDE8-9A77-BCCC7477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704" y="2724742"/>
              <a:ext cx="12396" cy="2272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57" name="Freeform 790">
              <a:extLst>
                <a:ext uri="{FF2B5EF4-FFF2-40B4-BE49-F238E27FC236}">
                  <a16:creationId xmlns:a16="http://schemas.microsoft.com/office/drawing/2014/main" id="{82A43CB5-ACA3-C787-3BD0-445FC7871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845" y="2676771"/>
              <a:ext cx="11363" cy="15149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58" name="Freeform 791">
              <a:extLst>
                <a:ext uri="{FF2B5EF4-FFF2-40B4-BE49-F238E27FC236}">
                  <a16:creationId xmlns:a16="http://schemas.microsoft.com/office/drawing/2014/main" id="{45F4CC29-40EC-0194-B1B4-31D48BF2F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877" y="2439441"/>
              <a:ext cx="6198" cy="7575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59" name="Freeform 792">
              <a:extLst>
                <a:ext uri="{FF2B5EF4-FFF2-40B4-BE49-F238E27FC236}">
                  <a16:creationId xmlns:a16="http://schemas.microsoft.com/office/drawing/2014/main" id="{A4B1457F-50CF-11DB-806B-5318D1A3A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85" y="2399044"/>
              <a:ext cx="9297" cy="631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60" name="Freeform 793">
              <a:extLst>
                <a:ext uri="{FF2B5EF4-FFF2-40B4-BE49-F238E27FC236}">
                  <a16:creationId xmlns:a16="http://schemas.microsoft.com/office/drawing/2014/main" id="{C53ABF40-9EAE-4849-9186-CDBC93C9C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877" y="2383895"/>
              <a:ext cx="8264" cy="11362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61" name="Freeform 794">
              <a:extLst>
                <a:ext uri="{FF2B5EF4-FFF2-40B4-BE49-F238E27FC236}">
                  <a16:creationId xmlns:a16="http://schemas.microsoft.com/office/drawing/2014/main" id="{0C5D67D7-5859-CE99-AA39-C5B7E27B2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438" y="2458376"/>
              <a:ext cx="15495" cy="2524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62" name="Freeform 795">
              <a:extLst>
                <a:ext uri="{FF2B5EF4-FFF2-40B4-BE49-F238E27FC236}">
                  <a16:creationId xmlns:a16="http://schemas.microsoft.com/office/drawing/2014/main" id="{4DD19EDD-E26C-B3BA-8110-9826E06CD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032" y="2458376"/>
              <a:ext cx="18593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63" name="Freeform 796">
              <a:extLst>
                <a:ext uri="{FF2B5EF4-FFF2-40B4-BE49-F238E27FC236}">
                  <a16:creationId xmlns:a16="http://schemas.microsoft.com/office/drawing/2014/main" id="{3B56B865-BB6D-7F92-D941-AC81CBC7D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157" y="2223572"/>
              <a:ext cx="12396" cy="7575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64" name="Freeform 797">
              <a:extLst>
                <a:ext uri="{FF2B5EF4-FFF2-40B4-BE49-F238E27FC236}">
                  <a16:creationId xmlns:a16="http://schemas.microsoft.com/office/drawing/2014/main" id="{27097B1D-E722-7257-93FC-7869F4575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27" y="3128696"/>
              <a:ext cx="27891" cy="44184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C65A7096-2B12-BFBD-CE34-A612A26A770F}"/>
                </a:ext>
              </a:extLst>
            </p:cNvPr>
            <p:cNvSpPr/>
            <p:nvPr/>
          </p:nvSpPr>
          <p:spPr bwMode="gray">
            <a:xfrm>
              <a:off x="1438734" y="2882345"/>
              <a:ext cx="1720902" cy="909787"/>
            </a:xfrm>
            <a:prstGeom prst="arc">
              <a:avLst>
                <a:gd name="adj1" fmla="val 10645846"/>
                <a:gd name="adj2" fmla="val 0"/>
              </a:avLst>
            </a:prstGeom>
            <a:noFill/>
            <a:ln w="101600" cap="flat">
              <a:solidFill>
                <a:srgbClr val="FF0000">
                  <a:alpha val="47000"/>
                </a:srgbClr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3" name="Arc 432">
              <a:extLst>
                <a:ext uri="{FF2B5EF4-FFF2-40B4-BE49-F238E27FC236}">
                  <a16:creationId xmlns:a16="http://schemas.microsoft.com/office/drawing/2014/main" id="{BDE3A599-2D8C-AA60-9614-1C3991C5C8B0}"/>
                </a:ext>
              </a:extLst>
            </p:cNvPr>
            <p:cNvSpPr/>
            <p:nvPr/>
          </p:nvSpPr>
          <p:spPr bwMode="gray">
            <a:xfrm>
              <a:off x="1371744" y="2679056"/>
              <a:ext cx="1413526" cy="1847752"/>
            </a:xfrm>
            <a:prstGeom prst="arc">
              <a:avLst>
                <a:gd name="adj1" fmla="val 12061732"/>
                <a:gd name="adj2" fmla="val 5055859"/>
              </a:avLst>
            </a:prstGeom>
            <a:noFill/>
            <a:ln w="63500" cap="flat">
              <a:solidFill>
                <a:srgbClr val="FF0000">
                  <a:alpha val="47000"/>
                </a:srgbClr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0293C27B-FC0D-47B9-4A54-30968A20C2DD}"/>
                </a:ext>
              </a:extLst>
            </p:cNvPr>
            <p:cNvSpPr/>
            <p:nvPr/>
          </p:nvSpPr>
          <p:spPr bwMode="gray">
            <a:xfrm>
              <a:off x="1404839" y="2281939"/>
              <a:ext cx="3257947" cy="2354215"/>
            </a:xfrm>
            <a:prstGeom prst="arc">
              <a:avLst>
                <a:gd name="adj1" fmla="val 10942525"/>
                <a:gd name="adj2" fmla="val 369783"/>
              </a:avLst>
            </a:prstGeom>
            <a:noFill/>
            <a:ln w="25400" cap="flat">
              <a:solidFill>
                <a:srgbClr val="FF0000">
                  <a:alpha val="47000"/>
                </a:srgbClr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59DCC7BC-C777-2771-8223-45FAE272C634}"/>
                </a:ext>
              </a:extLst>
            </p:cNvPr>
            <p:cNvSpPr/>
            <p:nvPr/>
          </p:nvSpPr>
          <p:spPr bwMode="gray">
            <a:xfrm>
              <a:off x="2153675" y="2971073"/>
              <a:ext cx="1183443" cy="2302519"/>
            </a:xfrm>
            <a:prstGeom prst="arc">
              <a:avLst>
                <a:gd name="adj1" fmla="val 9037098"/>
                <a:gd name="adj2" fmla="val 17985338"/>
              </a:avLst>
            </a:prstGeom>
            <a:noFill/>
            <a:ln w="66675" cap="flat">
              <a:solidFill>
                <a:srgbClr val="FF0000">
                  <a:alpha val="47000"/>
                </a:srgbClr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FA541FBB-38F2-90B4-791B-DC1C33FFBC55}"/>
                </a:ext>
              </a:extLst>
            </p:cNvPr>
            <p:cNvSpPr/>
            <p:nvPr/>
          </p:nvSpPr>
          <p:spPr bwMode="gray">
            <a:xfrm flipH="1">
              <a:off x="2967958" y="2846984"/>
              <a:ext cx="1738451" cy="2302519"/>
            </a:xfrm>
            <a:prstGeom prst="arc">
              <a:avLst>
                <a:gd name="adj1" fmla="val 11969610"/>
                <a:gd name="adj2" fmla="val 19225178"/>
              </a:avLst>
            </a:prstGeom>
            <a:ln w="50800" cap="flat">
              <a:solidFill>
                <a:srgbClr val="FF0000">
                  <a:alpha val="47000"/>
                </a:srgbClr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9E80359A-527A-3D31-F1A1-9A5F154A71A3}"/>
                </a:ext>
              </a:extLst>
            </p:cNvPr>
            <p:cNvSpPr/>
            <p:nvPr/>
          </p:nvSpPr>
          <p:spPr bwMode="gray">
            <a:xfrm flipH="1">
              <a:off x="2115009" y="2948668"/>
              <a:ext cx="2689374" cy="2302519"/>
            </a:xfrm>
            <a:prstGeom prst="arc">
              <a:avLst>
                <a:gd name="adj1" fmla="val 11955932"/>
                <a:gd name="adj2" fmla="val 1009204"/>
              </a:avLst>
            </a:prstGeom>
            <a:noFill/>
            <a:ln w="12700" cap="flat">
              <a:solidFill>
                <a:srgbClr val="FF0000">
                  <a:alpha val="47000"/>
                </a:srgbClr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0551AA52-D1B8-BAC0-7C4C-671334F34792}"/>
                </a:ext>
              </a:extLst>
            </p:cNvPr>
            <p:cNvSpPr/>
            <p:nvPr/>
          </p:nvSpPr>
          <p:spPr bwMode="gray">
            <a:xfrm flipH="1">
              <a:off x="4636641" y="3357846"/>
              <a:ext cx="325932" cy="1298258"/>
            </a:xfrm>
            <a:prstGeom prst="arc">
              <a:avLst>
                <a:gd name="adj1" fmla="val 7090343"/>
                <a:gd name="adj2" fmla="val 17794931"/>
              </a:avLst>
            </a:prstGeom>
            <a:noFill/>
            <a:ln w="19050" cap="flat">
              <a:solidFill>
                <a:srgbClr val="FF0000">
                  <a:alpha val="47000"/>
                </a:srgbClr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1E2C4E28-D226-F93D-D3A7-6A6E81C968B6}"/>
                </a:ext>
              </a:extLst>
            </p:cNvPr>
            <p:cNvSpPr/>
            <p:nvPr/>
          </p:nvSpPr>
          <p:spPr bwMode="gray">
            <a:xfrm flipH="1">
              <a:off x="2942493" y="2947236"/>
              <a:ext cx="2129887" cy="1829637"/>
            </a:xfrm>
            <a:prstGeom prst="arc">
              <a:avLst>
                <a:gd name="adj1" fmla="val 9444159"/>
                <a:gd name="adj2" fmla="val 19914377"/>
              </a:avLst>
            </a:prstGeom>
            <a:noFill/>
            <a:ln w="31750" cap="flat">
              <a:solidFill>
                <a:srgbClr val="FF0000">
                  <a:alpha val="47000"/>
                </a:srgbClr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" name="btfpColumnHeaderBox851636">
            <a:extLst>
              <a:ext uri="{FF2B5EF4-FFF2-40B4-BE49-F238E27FC236}">
                <a16:creationId xmlns:a16="http://schemas.microsoft.com/office/drawing/2014/main" id="{33DCEBD3-4A80-6FB0-B31B-D61FC5E52E71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330199" y="1554480"/>
            <a:ext cx="8261351" cy="290872"/>
            <a:chOff x="7228568" y="1474203"/>
            <a:chExt cx="4633234" cy="338244"/>
          </a:xfrm>
        </p:grpSpPr>
        <p:sp>
          <p:nvSpPr>
            <p:cNvPr id="10" name="btfpColumnHeaderBoxText851636">
              <a:extLst>
                <a:ext uri="{FF2B5EF4-FFF2-40B4-BE49-F238E27FC236}">
                  <a16:creationId xmlns:a16="http://schemas.microsoft.com/office/drawing/2014/main" id="{A89616FE-D5E1-2C3B-44B2-D7C6E511ECC0}"/>
                </a:ext>
              </a:extLst>
            </p:cNvPr>
            <p:cNvSpPr txBox="1"/>
            <p:nvPr/>
          </p:nvSpPr>
          <p:spPr bwMode="gray">
            <a:xfrm>
              <a:off x="7228568" y="1474203"/>
              <a:ext cx="4633233" cy="335159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Biofuels trade map, 2025 (U.S., EU, Brazil, China, Indonesia), </a:t>
              </a:r>
              <a:r>
                <a:rPr kumimoji="0" lang="en-US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$M </a:t>
              </a:r>
            </a:p>
          </p:txBody>
        </p:sp>
        <p:cxnSp>
          <p:nvCxnSpPr>
            <p:cNvPr id="11" name="btfpColumnHeaderBoxLine851636">
              <a:extLst>
                <a:ext uri="{FF2B5EF4-FFF2-40B4-BE49-F238E27FC236}">
                  <a16:creationId xmlns:a16="http://schemas.microsoft.com/office/drawing/2014/main" id="{9F6F918D-0122-83FC-C01D-A4C46F466D0A}"/>
                </a:ext>
              </a:extLst>
            </p:cNvPr>
            <p:cNvCxnSpPr/>
            <p:nvPr/>
          </p:nvCxnSpPr>
          <p:spPr bwMode="gray">
            <a:xfrm>
              <a:off x="7228568" y="1812447"/>
              <a:ext cx="4633234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641">
            <a:extLst>
              <a:ext uri="{FF2B5EF4-FFF2-40B4-BE49-F238E27FC236}">
                <a16:creationId xmlns:a16="http://schemas.microsoft.com/office/drawing/2014/main" id="{B17FE9AC-E8A1-F709-8952-C3D47970B588}"/>
              </a:ext>
            </a:extLst>
          </p:cNvPr>
          <p:cNvSpPr>
            <a:spLocks/>
          </p:cNvSpPr>
          <p:nvPr/>
        </p:nvSpPr>
        <p:spPr bwMode="auto">
          <a:xfrm>
            <a:off x="6373135" y="2735310"/>
            <a:ext cx="732515" cy="443889"/>
          </a:xfrm>
          <a:custGeom>
            <a:avLst/>
            <a:gdLst>
              <a:gd name="T0" fmla="*/ 84 w 289"/>
              <a:gd name="T1" fmla="*/ 106 h 143"/>
              <a:gd name="T2" fmla="*/ 105 w 289"/>
              <a:gd name="T3" fmla="*/ 119 h 143"/>
              <a:gd name="T4" fmla="*/ 125 w 289"/>
              <a:gd name="T5" fmla="*/ 127 h 143"/>
              <a:gd name="T6" fmla="*/ 137 w 289"/>
              <a:gd name="T7" fmla="*/ 127 h 143"/>
              <a:gd name="T8" fmla="*/ 149 w 289"/>
              <a:gd name="T9" fmla="*/ 119 h 143"/>
              <a:gd name="T10" fmla="*/ 162 w 289"/>
              <a:gd name="T11" fmla="*/ 118 h 143"/>
              <a:gd name="T12" fmla="*/ 177 w 289"/>
              <a:gd name="T13" fmla="*/ 119 h 143"/>
              <a:gd name="T14" fmla="*/ 171 w 289"/>
              <a:gd name="T15" fmla="*/ 113 h 143"/>
              <a:gd name="T16" fmla="*/ 186 w 289"/>
              <a:gd name="T17" fmla="*/ 113 h 143"/>
              <a:gd name="T18" fmla="*/ 209 w 289"/>
              <a:gd name="T19" fmla="*/ 122 h 143"/>
              <a:gd name="T20" fmla="*/ 213 w 289"/>
              <a:gd name="T21" fmla="*/ 133 h 143"/>
              <a:gd name="T22" fmla="*/ 220 w 289"/>
              <a:gd name="T23" fmla="*/ 143 h 143"/>
              <a:gd name="T24" fmla="*/ 215 w 289"/>
              <a:gd name="T25" fmla="*/ 108 h 143"/>
              <a:gd name="T26" fmla="*/ 234 w 289"/>
              <a:gd name="T27" fmla="*/ 92 h 143"/>
              <a:gd name="T28" fmla="*/ 239 w 289"/>
              <a:gd name="T29" fmla="*/ 86 h 143"/>
              <a:gd name="T30" fmla="*/ 244 w 289"/>
              <a:gd name="T31" fmla="*/ 82 h 143"/>
              <a:gd name="T32" fmla="*/ 242 w 289"/>
              <a:gd name="T33" fmla="*/ 78 h 143"/>
              <a:gd name="T34" fmla="*/ 238 w 289"/>
              <a:gd name="T35" fmla="*/ 71 h 143"/>
              <a:gd name="T36" fmla="*/ 239 w 289"/>
              <a:gd name="T37" fmla="*/ 69 h 143"/>
              <a:gd name="T38" fmla="*/ 242 w 289"/>
              <a:gd name="T39" fmla="*/ 75 h 143"/>
              <a:gd name="T40" fmla="*/ 246 w 289"/>
              <a:gd name="T41" fmla="*/ 62 h 143"/>
              <a:gd name="T42" fmla="*/ 253 w 289"/>
              <a:gd name="T43" fmla="*/ 52 h 143"/>
              <a:gd name="T44" fmla="*/ 265 w 289"/>
              <a:gd name="T45" fmla="*/ 48 h 143"/>
              <a:gd name="T46" fmla="*/ 271 w 289"/>
              <a:gd name="T47" fmla="*/ 48 h 143"/>
              <a:gd name="T48" fmla="*/ 274 w 289"/>
              <a:gd name="T49" fmla="*/ 35 h 143"/>
              <a:gd name="T50" fmla="*/ 288 w 289"/>
              <a:gd name="T51" fmla="*/ 28 h 143"/>
              <a:gd name="T52" fmla="*/ 276 w 289"/>
              <a:gd name="T53" fmla="*/ 13 h 143"/>
              <a:gd name="T54" fmla="*/ 264 w 289"/>
              <a:gd name="T55" fmla="*/ 28 h 143"/>
              <a:gd name="T56" fmla="*/ 237 w 289"/>
              <a:gd name="T57" fmla="*/ 39 h 143"/>
              <a:gd name="T58" fmla="*/ 224 w 289"/>
              <a:gd name="T59" fmla="*/ 45 h 143"/>
              <a:gd name="T60" fmla="*/ 208 w 289"/>
              <a:gd name="T61" fmla="*/ 44 h 143"/>
              <a:gd name="T62" fmla="*/ 203 w 289"/>
              <a:gd name="T63" fmla="*/ 36 h 143"/>
              <a:gd name="T64" fmla="*/ 196 w 289"/>
              <a:gd name="T65" fmla="*/ 28 h 143"/>
              <a:gd name="T66" fmla="*/ 185 w 289"/>
              <a:gd name="T67" fmla="*/ 48 h 143"/>
              <a:gd name="T68" fmla="*/ 187 w 289"/>
              <a:gd name="T69" fmla="*/ 25 h 143"/>
              <a:gd name="T70" fmla="*/ 196 w 289"/>
              <a:gd name="T71" fmla="*/ 17 h 143"/>
              <a:gd name="T72" fmla="*/ 184 w 289"/>
              <a:gd name="T73" fmla="*/ 13 h 143"/>
              <a:gd name="T74" fmla="*/ 165 w 289"/>
              <a:gd name="T75" fmla="*/ 15 h 143"/>
              <a:gd name="T76" fmla="*/ 158 w 289"/>
              <a:gd name="T77" fmla="*/ 5 h 143"/>
              <a:gd name="T78" fmla="*/ 147 w 289"/>
              <a:gd name="T79" fmla="*/ 4 h 143"/>
              <a:gd name="T80" fmla="*/ 30 w 289"/>
              <a:gd name="T81" fmla="*/ 4 h 143"/>
              <a:gd name="T82" fmla="*/ 7 w 289"/>
              <a:gd name="T83" fmla="*/ 9 h 143"/>
              <a:gd name="T84" fmla="*/ 8 w 289"/>
              <a:gd name="T85" fmla="*/ 21 h 143"/>
              <a:gd name="T86" fmla="*/ 2 w 289"/>
              <a:gd name="T87" fmla="*/ 40 h 143"/>
              <a:gd name="T88" fmla="*/ 5 w 289"/>
              <a:gd name="T89" fmla="*/ 63 h 143"/>
              <a:gd name="T90" fmla="*/ 12 w 289"/>
              <a:gd name="T91" fmla="*/ 73 h 143"/>
              <a:gd name="T92" fmla="*/ 21 w 289"/>
              <a:gd name="T93" fmla="*/ 88 h 143"/>
              <a:gd name="T94" fmla="*/ 39 w 289"/>
              <a:gd name="T95" fmla="*/ 10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9" h="143">
                <a:moveTo>
                  <a:pt x="68" y="108"/>
                </a:moveTo>
                <a:cubicBezTo>
                  <a:pt x="71" y="108"/>
                  <a:pt x="74" y="108"/>
                  <a:pt x="78" y="108"/>
                </a:cubicBezTo>
                <a:cubicBezTo>
                  <a:pt x="79" y="108"/>
                  <a:pt x="81" y="108"/>
                  <a:pt x="82" y="108"/>
                </a:cubicBezTo>
                <a:cubicBezTo>
                  <a:pt x="83" y="108"/>
                  <a:pt x="83" y="106"/>
                  <a:pt x="84" y="106"/>
                </a:cubicBezTo>
                <a:cubicBezTo>
                  <a:pt x="85" y="105"/>
                  <a:pt x="91" y="105"/>
                  <a:pt x="91" y="106"/>
                </a:cubicBezTo>
                <a:cubicBezTo>
                  <a:pt x="94" y="108"/>
                  <a:pt x="97" y="110"/>
                  <a:pt x="100" y="112"/>
                </a:cubicBezTo>
                <a:cubicBezTo>
                  <a:pt x="100" y="112"/>
                  <a:pt x="101" y="115"/>
                  <a:pt x="101" y="116"/>
                </a:cubicBezTo>
                <a:cubicBezTo>
                  <a:pt x="102" y="118"/>
                  <a:pt x="102" y="118"/>
                  <a:pt x="105" y="119"/>
                </a:cubicBezTo>
                <a:cubicBezTo>
                  <a:pt x="107" y="120"/>
                  <a:pt x="108" y="121"/>
                  <a:pt x="109" y="119"/>
                </a:cubicBezTo>
                <a:cubicBezTo>
                  <a:pt x="110" y="116"/>
                  <a:pt x="111" y="116"/>
                  <a:pt x="114" y="117"/>
                </a:cubicBezTo>
                <a:cubicBezTo>
                  <a:pt x="116" y="117"/>
                  <a:pt x="119" y="118"/>
                  <a:pt x="119" y="120"/>
                </a:cubicBezTo>
                <a:cubicBezTo>
                  <a:pt x="121" y="123"/>
                  <a:pt x="123" y="124"/>
                  <a:pt x="125" y="127"/>
                </a:cubicBezTo>
                <a:cubicBezTo>
                  <a:pt x="127" y="129"/>
                  <a:pt x="126" y="133"/>
                  <a:pt x="129" y="134"/>
                </a:cubicBezTo>
                <a:cubicBezTo>
                  <a:pt x="131" y="136"/>
                  <a:pt x="135" y="136"/>
                  <a:pt x="137" y="137"/>
                </a:cubicBezTo>
                <a:cubicBezTo>
                  <a:pt x="137" y="136"/>
                  <a:pt x="135" y="129"/>
                  <a:pt x="135" y="129"/>
                </a:cubicBezTo>
                <a:cubicBezTo>
                  <a:pt x="137" y="130"/>
                  <a:pt x="136" y="127"/>
                  <a:pt x="137" y="127"/>
                </a:cubicBezTo>
                <a:cubicBezTo>
                  <a:pt x="137" y="126"/>
                  <a:pt x="139" y="126"/>
                  <a:pt x="140" y="125"/>
                </a:cubicBezTo>
                <a:cubicBezTo>
                  <a:pt x="141" y="125"/>
                  <a:pt x="142" y="122"/>
                  <a:pt x="142" y="122"/>
                </a:cubicBezTo>
                <a:cubicBezTo>
                  <a:pt x="143" y="123"/>
                  <a:pt x="144" y="123"/>
                  <a:pt x="145" y="122"/>
                </a:cubicBezTo>
                <a:cubicBezTo>
                  <a:pt x="147" y="121"/>
                  <a:pt x="148" y="121"/>
                  <a:pt x="149" y="119"/>
                </a:cubicBezTo>
                <a:cubicBezTo>
                  <a:pt x="151" y="118"/>
                  <a:pt x="148" y="118"/>
                  <a:pt x="148" y="117"/>
                </a:cubicBezTo>
                <a:cubicBezTo>
                  <a:pt x="148" y="117"/>
                  <a:pt x="151" y="118"/>
                  <a:pt x="152" y="117"/>
                </a:cubicBezTo>
                <a:cubicBezTo>
                  <a:pt x="154" y="116"/>
                  <a:pt x="155" y="116"/>
                  <a:pt x="157" y="116"/>
                </a:cubicBezTo>
                <a:cubicBezTo>
                  <a:pt x="159" y="116"/>
                  <a:pt x="160" y="119"/>
                  <a:pt x="162" y="118"/>
                </a:cubicBezTo>
                <a:cubicBezTo>
                  <a:pt x="165" y="116"/>
                  <a:pt x="166" y="118"/>
                  <a:pt x="168" y="119"/>
                </a:cubicBezTo>
                <a:cubicBezTo>
                  <a:pt x="170" y="120"/>
                  <a:pt x="171" y="118"/>
                  <a:pt x="172" y="118"/>
                </a:cubicBezTo>
                <a:cubicBezTo>
                  <a:pt x="173" y="117"/>
                  <a:pt x="176" y="119"/>
                  <a:pt x="176" y="120"/>
                </a:cubicBezTo>
                <a:cubicBezTo>
                  <a:pt x="177" y="121"/>
                  <a:pt x="178" y="120"/>
                  <a:pt x="177" y="119"/>
                </a:cubicBezTo>
                <a:cubicBezTo>
                  <a:pt x="177" y="119"/>
                  <a:pt x="176" y="118"/>
                  <a:pt x="175" y="118"/>
                </a:cubicBezTo>
                <a:cubicBezTo>
                  <a:pt x="174" y="117"/>
                  <a:pt x="176" y="117"/>
                  <a:pt x="176" y="117"/>
                </a:cubicBezTo>
                <a:cubicBezTo>
                  <a:pt x="175" y="115"/>
                  <a:pt x="175" y="114"/>
                  <a:pt x="173" y="115"/>
                </a:cubicBezTo>
                <a:cubicBezTo>
                  <a:pt x="173" y="115"/>
                  <a:pt x="169" y="115"/>
                  <a:pt x="171" y="113"/>
                </a:cubicBezTo>
                <a:cubicBezTo>
                  <a:pt x="173" y="113"/>
                  <a:pt x="174" y="114"/>
                  <a:pt x="175" y="114"/>
                </a:cubicBezTo>
                <a:cubicBezTo>
                  <a:pt x="178" y="113"/>
                  <a:pt x="180" y="113"/>
                  <a:pt x="183" y="113"/>
                </a:cubicBezTo>
                <a:cubicBezTo>
                  <a:pt x="184" y="113"/>
                  <a:pt x="183" y="113"/>
                  <a:pt x="184" y="114"/>
                </a:cubicBezTo>
                <a:cubicBezTo>
                  <a:pt x="184" y="114"/>
                  <a:pt x="185" y="114"/>
                  <a:pt x="186" y="113"/>
                </a:cubicBezTo>
                <a:cubicBezTo>
                  <a:pt x="188" y="113"/>
                  <a:pt x="190" y="113"/>
                  <a:pt x="192" y="113"/>
                </a:cubicBezTo>
                <a:cubicBezTo>
                  <a:pt x="194" y="113"/>
                  <a:pt x="194" y="115"/>
                  <a:pt x="196" y="116"/>
                </a:cubicBezTo>
                <a:cubicBezTo>
                  <a:pt x="198" y="118"/>
                  <a:pt x="200" y="116"/>
                  <a:pt x="202" y="115"/>
                </a:cubicBezTo>
                <a:cubicBezTo>
                  <a:pt x="203" y="115"/>
                  <a:pt x="209" y="121"/>
                  <a:pt x="209" y="122"/>
                </a:cubicBezTo>
                <a:cubicBezTo>
                  <a:pt x="210" y="123"/>
                  <a:pt x="208" y="125"/>
                  <a:pt x="209" y="126"/>
                </a:cubicBezTo>
                <a:cubicBezTo>
                  <a:pt x="210" y="128"/>
                  <a:pt x="209" y="128"/>
                  <a:pt x="210" y="130"/>
                </a:cubicBezTo>
                <a:cubicBezTo>
                  <a:pt x="210" y="131"/>
                  <a:pt x="211" y="132"/>
                  <a:pt x="211" y="132"/>
                </a:cubicBezTo>
                <a:cubicBezTo>
                  <a:pt x="212" y="132"/>
                  <a:pt x="212" y="133"/>
                  <a:pt x="213" y="133"/>
                </a:cubicBezTo>
                <a:cubicBezTo>
                  <a:pt x="214" y="134"/>
                  <a:pt x="213" y="136"/>
                  <a:pt x="214" y="137"/>
                </a:cubicBezTo>
                <a:cubicBezTo>
                  <a:pt x="215" y="138"/>
                  <a:pt x="216" y="138"/>
                  <a:pt x="217" y="140"/>
                </a:cubicBezTo>
                <a:cubicBezTo>
                  <a:pt x="219" y="143"/>
                  <a:pt x="218" y="140"/>
                  <a:pt x="220" y="141"/>
                </a:cubicBezTo>
                <a:cubicBezTo>
                  <a:pt x="220" y="141"/>
                  <a:pt x="220" y="143"/>
                  <a:pt x="220" y="143"/>
                </a:cubicBezTo>
                <a:cubicBezTo>
                  <a:pt x="221" y="143"/>
                  <a:pt x="222" y="136"/>
                  <a:pt x="222" y="135"/>
                </a:cubicBezTo>
                <a:cubicBezTo>
                  <a:pt x="222" y="132"/>
                  <a:pt x="221" y="130"/>
                  <a:pt x="220" y="126"/>
                </a:cubicBezTo>
                <a:cubicBezTo>
                  <a:pt x="218" y="123"/>
                  <a:pt x="218" y="120"/>
                  <a:pt x="217" y="117"/>
                </a:cubicBezTo>
                <a:cubicBezTo>
                  <a:pt x="215" y="115"/>
                  <a:pt x="214" y="111"/>
                  <a:pt x="215" y="108"/>
                </a:cubicBezTo>
                <a:cubicBezTo>
                  <a:pt x="216" y="105"/>
                  <a:pt x="218" y="103"/>
                  <a:pt x="221" y="101"/>
                </a:cubicBezTo>
                <a:cubicBezTo>
                  <a:pt x="222" y="100"/>
                  <a:pt x="223" y="100"/>
                  <a:pt x="224" y="99"/>
                </a:cubicBezTo>
                <a:cubicBezTo>
                  <a:pt x="225" y="98"/>
                  <a:pt x="226" y="96"/>
                  <a:pt x="227" y="96"/>
                </a:cubicBezTo>
                <a:cubicBezTo>
                  <a:pt x="229" y="94"/>
                  <a:pt x="232" y="94"/>
                  <a:pt x="234" y="92"/>
                </a:cubicBezTo>
                <a:cubicBezTo>
                  <a:pt x="235" y="91"/>
                  <a:pt x="236" y="89"/>
                  <a:pt x="238" y="89"/>
                </a:cubicBezTo>
                <a:cubicBezTo>
                  <a:pt x="238" y="89"/>
                  <a:pt x="242" y="89"/>
                  <a:pt x="241" y="87"/>
                </a:cubicBezTo>
                <a:cubicBezTo>
                  <a:pt x="241" y="87"/>
                  <a:pt x="238" y="88"/>
                  <a:pt x="238" y="88"/>
                </a:cubicBezTo>
                <a:cubicBezTo>
                  <a:pt x="238" y="87"/>
                  <a:pt x="240" y="88"/>
                  <a:pt x="239" y="86"/>
                </a:cubicBezTo>
                <a:cubicBezTo>
                  <a:pt x="239" y="86"/>
                  <a:pt x="238" y="85"/>
                  <a:pt x="239" y="85"/>
                </a:cubicBezTo>
                <a:cubicBezTo>
                  <a:pt x="239" y="84"/>
                  <a:pt x="239" y="85"/>
                  <a:pt x="240" y="84"/>
                </a:cubicBezTo>
                <a:cubicBezTo>
                  <a:pt x="239" y="85"/>
                  <a:pt x="241" y="86"/>
                  <a:pt x="241" y="85"/>
                </a:cubicBezTo>
                <a:cubicBezTo>
                  <a:pt x="242" y="85"/>
                  <a:pt x="245" y="83"/>
                  <a:pt x="244" y="82"/>
                </a:cubicBezTo>
                <a:cubicBezTo>
                  <a:pt x="244" y="83"/>
                  <a:pt x="238" y="82"/>
                  <a:pt x="239" y="81"/>
                </a:cubicBezTo>
                <a:cubicBezTo>
                  <a:pt x="239" y="80"/>
                  <a:pt x="240" y="82"/>
                  <a:pt x="241" y="81"/>
                </a:cubicBezTo>
                <a:cubicBezTo>
                  <a:pt x="241" y="81"/>
                  <a:pt x="243" y="80"/>
                  <a:pt x="243" y="80"/>
                </a:cubicBezTo>
                <a:cubicBezTo>
                  <a:pt x="243" y="80"/>
                  <a:pt x="242" y="79"/>
                  <a:pt x="242" y="78"/>
                </a:cubicBezTo>
                <a:cubicBezTo>
                  <a:pt x="243" y="77"/>
                  <a:pt x="243" y="76"/>
                  <a:pt x="241" y="76"/>
                </a:cubicBezTo>
                <a:cubicBezTo>
                  <a:pt x="241" y="76"/>
                  <a:pt x="237" y="74"/>
                  <a:pt x="237" y="74"/>
                </a:cubicBezTo>
                <a:cubicBezTo>
                  <a:pt x="238" y="73"/>
                  <a:pt x="239" y="74"/>
                  <a:pt x="240" y="74"/>
                </a:cubicBezTo>
                <a:cubicBezTo>
                  <a:pt x="241" y="73"/>
                  <a:pt x="239" y="71"/>
                  <a:pt x="238" y="71"/>
                </a:cubicBezTo>
                <a:cubicBezTo>
                  <a:pt x="237" y="70"/>
                  <a:pt x="236" y="69"/>
                  <a:pt x="236" y="68"/>
                </a:cubicBezTo>
                <a:cubicBezTo>
                  <a:pt x="235" y="67"/>
                  <a:pt x="238" y="65"/>
                  <a:pt x="237" y="64"/>
                </a:cubicBezTo>
                <a:cubicBezTo>
                  <a:pt x="238" y="65"/>
                  <a:pt x="237" y="66"/>
                  <a:pt x="237" y="67"/>
                </a:cubicBezTo>
                <a:cubicBezTo>
                  <a:pt x="237" y="67"/>
                  <a:pt x="239" y="69"/>
                  <a:pt x="239" y="69"/>
                </a:cubicBezTo>
                <a:cubicBezTo>
                  <a:pt x="241" y="67"/>
                  <a:pt x="239" y="62"/>
                  <a:pt x="242" y="61"/>
                </a:cubicBezTo>
                <a:cubicBezTo>
                  <a:pt x="241" y="61"/>
                  <a:pt x="241" y="66"/>
                  <a:pt x="242" y="67"/>
                </a:cubicBezTo>
                <a:cubicBezTo>
                  <a:pt x="242" y="69"/>
                  <a:pt x="244" y="69"/>
                  <a:pt x="244" y="71"/>
                </a:cubicBezTo>
                <a:cubicBezTo>
                  <a:pt x="244" y="72"/>
                  <a:pt x="241" y="74"/>
                  <a:pt x="242" y="75"/>
                </a:cubicBezTo>
                <a:cubicBezTo>
                  <a:pt x="242" y="75"/>
                  <a:pt x="248" y="69"/>
                  <a:pt x="247" y="67"/>
                </a:cubicBezTo>
                <a:cubicBezTo>
                  <a:pt x="247" y="65"/>
                  <a:pt x="245" y="64"/>
                  <a:pt x="245" y="62"/>
                </a:cubicBezTo>
                <a:cubicBezTo>
                  <a:pt x="244" y="61"/>
                  <a:pt x="245" y="58"/>
                  <a:pt x="247" y="59"/>
                </a:cubicBezTo>
                <a:cubicBezTo>
                  <a:pt x="246" y="58"/>
                  <a:pt x="245" y="61"/>
                  <a:pt x="246" y="62"/>
                </a:cubicBezTo>
                <a:cubicBezTo>
                  <a:pt x="248" y="64"/>
                  <a:pt x="248" y="65"/>
                  <a:pt x="250" y="62"/>
                </a:cubicBezTo>
                <a:cubicBezTo>
                  <a:pt x="251" y="61"/>
                  <a:pt x="253" y="58"/>
                  <a:pt x="252" y="56"/>
                </a:cubicBezTo>
                <a:cubicBezTo>
                  <a:pt x="252" y="56"/>
                  <a:pt x="251" y="55"/>
                  <a:pt x="252" y="54"/>
                </a:cubicBezTo>
                <a:cubicBezTo>
                  <a:pt x="252" y="54"/>
                  <a:pt x="253" y="52"/>
                  <a:pt x="253" y="52"/>
                </a:cubicBezTo>
                <a:cubicBezTo>
                  <a:pt x="253" y="52"/>
                  <a:pt x="253" y="54"/>
                  <a:pt x="253" y="54"/>
                </a:cubicBezTo>
                <a:cubicBezTo>
                  <a:pt x="253" y="54"/>
                  <a:pt x="258" y="51"/>
                  <a:pt x="260" y="51"/>
                </a:cubicBezTo>
                <a:cubicBezTo>
                  <a:pt x="261" y="50"/>
                  <a:pt x="263" y="51"/>
                  <a:pt x="264" y="51"/>
                </a:cubicBezTo>
                <a:cubicBezTo>
                  <a:pt x="266" y="50"/>
                  <a:pt x="265" y="49"/>
                  <a:pt x="265" y="48"/>
                </a:cubicBezTo>
                <a:cubicBezTo>
                  <a:pt x="266" y="48"/>
                  <a:pt x="266" y="50"/>
                  <a:pt x="267" y="50"/>
                </a:cubicBezTo>
                <a:cubicBezTo>
                  <a:pt x="267" y="50"/>
                  <a:pt x="269" y="49"/>
                  <a:pt x="269" y="49"/>
                </a:cubicBezTo>
                <a:cubicBezTo>
                  <a:pt x="271" y="51"/>
                  <a:pt x="275" y="46"/>
                  <a:pt x="272" y="46"/>
                </a:cubicBezTo>
                <a:cubicBezTo>
                  <a:pt x="272" y="46"/>
                  <a:pt x="272" y="48"/>
                  <a:pt x="271" y="48"/>
                </a:cubicBezTo>
                <a:cubicBezTo>
                  <a:pt x="270" y="48"/>
                  <a:pt x="268" y="44"/>
                  <a:pt x="268" y="44"/>
                </a:cubicBezTo>
                <a:cubicBezTo>
                  <a:pt x="269" y="43"/>
                  <a:pt x="268" y="42"/>
                  <a:pt x="269" y="41"/>
                </a:cubicBezTo>
                <a:cubicBezTo>
                  <a:pt x="270" y="39"/>
                  <a:pt x="271" y="37"/>
                  <a:pt x="272" y="36"/>
                </a:cubicBezTo>
                <a:cubicBezTo>
                  <a:pt x="273" y="36"/>
                  <a:pt x="274" y="35"/>
                  <a:pt x="274" y="35"/>
                </a:cubicBezTo>
                <a:cubicBezTo>
                  <a:pt x="276" y="36"/>
                  <a:pt x="277" y="33"/>
                  <a:pt x="278" y="32"/>
                </a:cubicBezTo>
                <a:cubicBezTo>
                  <a:pt x="278" y="32"/>
                  <a:pt x="280" y="33"/>
                  <a:pt x="281" y="32"/>
                </a:cubicBezTo>
                <a:cubicBezTo>
                  <a:pt x="283" y="31"/>
                  <a:pt x="285" y="31"/>
                  <a:pt x="286" y="30"/>
                </a:cubicBezTo>
                <a:cubicBezTo>
                  <a:pt x="287" y="30"/>
                  <a:pt x="289" y="29"/>
                  <a:pt x="288" y="28"/>
                </a:cubicBezTo>
                <a:cubicBezTo>
                  <a:pt x="286" y="26"/>
                  <a:pt x="286" y="25"/>
                  <a:pt x="285" y="24"/>
                </a:cubicBezTo>
                <a:cubicBezTo>
                  <a:pt x="281" y="23"/>
                  <a:pt x="287" y="14"/>
                  <a:pt x="281" y="14"/>
                </a:cubicBezTo>
                <a:cubicBezTo>
                  <a:pt x="280" y="13"/>
                  <a:pt x="279" y="15"/>
                  <a:pt x="278" y="14"/>
                </a:cubicBezTo>
                <a:cubicBezTo>
                  <a:pt x="277" y="13"/>
                  <a:pt x="277" y="12"/>
                  <a:pt x="276" y="13"/>
                </a:cubicBezTo>
                <a:cubicBezTo>
                  <a:pt x="275" y="14"/>
                  <a:pt x="274" y="16"/>
                  <a:pt x="273" y="17"/>
                </a:cubicBezTo>
                <a:cubicBezTo>
                  <a:pt x="272" y="18"/>
                  <a:pt x="272" y="20"/>
                  <a:pt x="271" y="21"/>
                </a:cubicBezTo>
                <a:cubicBezTo>
                  <a:pt x="271" y="23"/>
                  <a:pt x="270" y="26"/>
                  <a:pt x="268" y="26"/>
                </a:cubicBezTo>
                <a:cubicBezTo>
                  <a:pt x="266" y="26"/>
                  <a:pt x="266" y="28"/>
                  <a:pt x="264" y="28"/>
                </a:cubicBezTo>
                <a:cubicBezTo>
                  <a:pt x="259" y="28"/>
                  <a:pt x="254" y="28"/>
                  <a:pt x="249" y="28"/>
                </a:cubicBezTo>
                <a:cubicBezTo>
                  <a:pt x="247" y="28"/>
                  <a:pt x="247" y="28"/>
                  <a:pt x="246" y="29"/>
                </a:cubicBezTo>
                <a:cubicBezTo>
                  <a:pt x="245" y="31"/>
                  <a:pt x="241" y="33"/>
                  <a:pt x="241" y="34"/>
                </a:cubicBezTo>
                <a:cubicBezTo>
                  <a:pt x="242" y="37"/>
                  <a:pt x="239" y="39"/>
                  <a:pt x="237" y="39"/>
                </a:cubicBezTo>
                <a:cubicBezTo>
                  <a:pt x="235" y="39"/>
                  <a:pt x="234" y="38"/>
                  <a:pt x="232" y="38"/>
                </a:cubicBezTo>
                <a:cubicBezTo>
                  <a:pt x="230" y="38"/>
                  <a:pt x="228" y="39"/>
                  <a:pt x="227" y="39"/>
                </a:cubicBezTo>
                <a:cubicBezTo>
                  <a:pt x="227" y="39"/>
                  <a:pt x="227" y="42"/>
                  <a:pt x="228" y="42"/>
                </a:cubicBezTo>
                <a:cubicBezTo>
                  <a:pt x="227" y="43"/>
                  <a:pt x="226" y="44"/>
                  <a:pt x="224" y="45"/>
                </a:cubicBezTo>
                <a:cubicBezTo>
                  <a:pt x="222" y="46"/>
                  <a:pt x="219" y="48"/>
                  <a:pt x="216" y="49"/>
                </a:cubicBezTo>
                <a:cubicBezTo>
                  <a:pt x="213" y="50"/>
                  <a:pt x="210" y="50"/>
                  <a:pt x="207" y="49"/>
                </a:cubicBezTo>
                <a:cubicBezTo>
                  <a:pt x="206" y="48"/>
                  <a:pt x="205" y="47"/>
                  <a:pt x="206" y="46"/>
                </a:cubicBezTo>
                <a:cubicBezTo>
                  <a:pt x="206" y="46"/>
                  <a:pt x="207" y="44"/>
                  <a:pt x="208" y="44"/>
                </a:cubicBezTo>
                <a:cubicBezTo>
                  <a:pt x="208" y="44"/>
                  <a:pt x="208" y="45"/>
                  <a:pt x="208" y="46"/>
                </a:cubicBezTo>
                <a:cubicBezTo>
                  <a:pt x="210" y="42"/>
                  <a:pt x="211" y="39"/>
                  <a:pt x="209" y="35"/>
                </a:cubicBezTo>
                <a:cubicBezTo>
                  <a:pt x="208" y="34"/>
                  <a:pt x="206" y="36"/>
                  <a:pt x="205" y="36"/>
                </a:cubicBezTo>
                <a:cubicBezTo>
                  <a:pt x="204" y="37"/>
                  <a:pt x="204" y="36"/>
                  <a:pt x="203" y="36"/>
                </a:cubicBezTo>
                <a:cubicBezTo>
                  <a:pt x="202" y="35"/>
                  <a:pt x="204" y="34"/>
                  <a:pt x="204" y="34"/>
                </a:cubicBezTo>
                <a:cubicBezTo>
                  <a:pt x="208" y="30"/>
                  <a:pt x="205" y="26"/>
                  <a:pt x="201" y="25"/>
                </a:cubicBezTo>
                <a:cubicBezTo>
                  <a:pt x="198" y="24"/>
                  <a:pt x="198" y="25"/>
                  <a:pt x="196" y="26"/>
                </a:cubicBezTo>
                <a:cubicBezTo>
                  <a:pt x="196" y="27"/>
                  <a:pt x="196" y="27"/>
                  <a:pt x="196" y="28"/>
                </a:cubicBezTo>
                <a:cubicBezTo>
                  <a:pt x="196" y="29"/>
                  <a:pt x="194" y="28"/>
                  <a:pt x="193" y="28"/>
                </a:cubicBezTo>
                <a:cubicBezTo>
                  <a:pt x="192" y="28"/>
                  <a:pt x="190" y="36"/>
                  <a:pt x="190" y="37"/>
                </a:cubicBezTo>
                <a:cubicBezTo>
                  <a:pt x="191" y="42"/>
                  <a:pt x="192" y="45"/>
                  <a:pt x="188" y="47"/>
                </a:cubicBezTo>
                <a:cubicBezTo>
                  <a:pt x="188" y="48"/>
                  <a:pt x="185" y="49"/>
                  <a:pt x="185" y="48"/>
                </a:cubicBezTo>
                <a:cubicBezTo>
                  <a:pt x="185" y="46"/>
                  <a:pt x="184" y="44"/>
                  <a:pt x="184" y="42"/>
                </a:cubicBezTo>
                <a:cubicBezTo>
                  <a:pt x="184" y="41"/>
                  <a:pt x="186" y="30"/>
                  <a:pt x="186" y="30"/>
                </a:cubicBezTo>
                <a:cubicBezTo>
                  <a:pt x="185" y="30"/>
                  <a:pt x="183" y="32"/>
                  <a:pt x="183" y="31"/>
                </a:cubicBezTo>
                <a:cubicBezTo>
                  <a:pt x="183" y="30"/>
                  <a:pt x="186" y="26"/>
                  <a:pt x="187" y="25"/>
                </a:cubicBezTo>
                <a:cubicBezTo>
                  <a:pt x="188" y="23"/>
                  <a:pt x="191" y="23"/>
                  <a:pt x="193" y="22"/>
                </a:cubicBezTo>
                <a:cubicBezTo>
                  <a:pt x="196" y="22"/>
                  <a:pt x="199" y="23"/>
                  <a:pt x="202" y="23"/>
                </a:cubicBezTo>
                <a:cubicBezTo>
                  <a:pt x="205" y="23"/>
                  <a:pt x="201" y="20"/>
                  <a:pt x="199" y="20"/>
                </a:cubicBezTo>
                <a:cubicBezTo>
                  <a:pt x="197" y="20"/>
                  <a:pt x="199" y="17"/>
                  <a:pt x="196" y="17"/>
                </a:cubicBezTo>
                <a:cubicBezTo>
                  <a:pt x="194" y="18"/>
                  <a:pt x="192" y="19"/>
                  <a:pt x="189" y="19"/>
                </a:cubicBezTo>
                <a:cubicBezTo>
                  <a:pt x="187" y="19"/>
                  <a:pt x="185" y="17"/>
                  <a:pt x="183" y="16"/>
                </a:cubicBezTo>
                <a:cubicBezTo>
                  <a:pt x="183" y="16"/>
                  <a:pt x="180" y="16"/>
                  <a:pt x="181" y="15"/>
                </a:cubicBezTo>
                <a:cubicBezTo>
                  <a:pt x="182" y="15"/>
                  <a:pt x="184" y="14"/>
                  <a:pt x="184" y="13"/>
                </a:cubicBezTo>
                <a:cubicBezTo>
                  <a:pt x="184" y="13"/>
                  <a:pt x="176" y="16"/>
                  <a:pt x="175" y="16"/>
                </a:cubicBezTo>
                <a:cubicBezTo>
                  <a:pt x="174" y="17"/>
                  <a:pt x="173" y="18"/>
                  <a:pt x="172" y="18"/>
                </a:cubicBezTo>
                <a:cubicBezTo>
                  <a:pt x="170" y="18"/>
                  <a:pt x="170" y="16"/>
                  <a:pt x="168" y="16"/>
                </a:cubicBezTo>
                <a:cubicBezTo>
                  <a:pt x="167" y="16"/>
                  <a:pt x="162" y="18"/>
                  <a:pt x="165" y="15"/>
                </a:cubicBezTo>
                <a:cubicBezTo>
                  <a:pt x="168" y="13"/>
                  <a:pt x="171" y="11"/>
                  <a:pt x="174" y="9"/>
                </a:cubicBezTo>
                <a:cubicBezTo>
                  <a:pt x="172" y="9"/>
                  <a:pt x="170" y="7"/>
                  <a:pt x="168" y="9"/>
                </a:cubicBezTo>
                <a:cubicBezTo>
                  <a:pt x="165" y="10"/>
                  <a:pt x="164" y="8"/>
                  <a:pt x="161" y="7"/>
                </a:cubicBezTo>
                <a:cubicBezTo>
                  <a:pt x="160" y="7"/>
                  <a:pt x="159" y="6"/>
                  <a:pt x="158" y="5"/>
                </a:cubicBezTo>
                <a:cubicBezTo>
                  <a:pt x="156" y="5"/>
                  <a:pt x="155" y="6"/>
                  <a:pt x="153" y="6"/>
                </a:cubicBezTo>
                <a:cubicBezTo>
                  <a:pt x="152" y="5"/>
                  <a:pt x="150" y="5"/>
                  <a:pt x="150" y="3"/>
                </a:cubicBezTo>
                <a:cubicBezTo>
                  <a:pt x="150" y="3"/>
                  <a:pt x="148" y="0"/>
                  <a:pt x="148" y="1"/>
                </a:cubicBezTo>
                <a:cubicBezTo>
                  <a:pt x="147" y="1"/>
                  <a:pt x="148" y="4"/>
                  <a:pt x="147" y="4"/>
                </a:cubicBezTo>
                <a:cubicBezTo>
                  <a:pt x="146" y="4"/>
                  <a:pt x="145" y="4"/>
                  <a:pt x="145" y="4"/>
                </a:cubicBezTo>
                <a:cubicBezTo>
                  <a:pt x="142" y="4"/>
                  <a:pt x="139" y="4"/>
                  <a:pt x="136" y="4"/>
                </a:cubicBezTo>
                <a:cubicBezTo>
                  <a:pt x="125" y="4"/>
                  <a:pt x="115" y="4"/>
                  <a:pt x="105" y="4"/>
                </a:cubicBezTo>
                <a:cubicBezTo>
                  <a:pt x="80" y="4"/>
                  <a:pt x="55" y="4"/>
                  <a:pt x="30" y="4"/>
                </a:cubicBezTo>
                <a:cubicBezTo>
                  <a:pt x="24" y="4"/>
                  <a:pt x="17" y="4"/>
                  <a:pt x="11" y="4"/>
                </a:cubicBezTo>
                <a:cubicBezTo>
                  <a:pt x="12" y="5"/>
                  <a:pt x="14" y="13"/>
                  <a:pt x="11" y="14"/>
                </a:cubicBezTo>
                <a:cubicBezTo>
                  <a:pt x="9" y="14"/>
                  <a:pt x="8" y="14"/>
                  <a:pt x="10" y="12"/>
                </a:cubicBezTo>
                <a:cubicBezTo>
                  <a:pt x="12" y="9"/>
                  <a:pt x="9" y="9"/>
                  <a:pt x="7" y="9"/>
                </a:cubicBezTo>
                <a:cubicBezTo>
                  <a:pt x="5" y="9"/>
                  <a:pt x="2" y="7"/>
                  <a:pt x="1" y="7"/>
                </a:cubicBezTo>
                <a:cubicBezTo>
                  <a:pt x="0" y="8"/>
                  <a:pt x="2" y="12"/>
                  <a:pt x="2" y="12"/>
                </a:cubicBezTo>
                <a:cubicBezTo>
                  <a:pt x="3" y="15"/>
                  <a:pt x="4" y="16"/>
                  <a:pt x="4" y="18"/>
                </a:cubicBezTo>
                <a:cubicBezTo>
                  <a:pt x="4" y="19"/>
                  <a:pt x="7" y="21"/>
                  <a:pt x="8" y="21"/>
                </a:cubicBezTo>
                <a:cubicBezTo>
                  <a:pt x="7" y="21"/>
                  <a:pt x="6" y="21"/>
                  <a:pt x="5" y="22"/>
                </a:cubicBezTo>
                <a:cubicBezTo>
                  <a:pt x="4" y="23"/>
                  <a:pt x="5" y="24"/>
                  <a:pt x="5" y="25"/>
                </a:cubicBezTo>
                <a:cubicBezTo>
                  <a:pt x="5" y="28"/>
                  <a:pt x="5" y="30"/>
                  <a:pt x="4" y="32"/>
                </a:cubicBezTo>
                <a:cubicBezTo>
                  <a:pt x="4" y="35"/>
                  <a:pt x="3" y="37"/>
                  <a:pt x="2" y="40"/>
                </a:cubicBezTo>
                <a:cubicBezTo>
                  <a:pt x="1" y="43"/>
                  <a:pt x="3" y="46"/>
                  <a:pt x="4" y="49"/>
                </a:cubicBezTo>
                <a:cubicBezTo>
                  <a:pt x="4" y="52"/>
                  <a:pt x="3" y="54"/>
                  <a:pt x="3" y="56"/>
                </a:cubicBezTo>
                <a:cubicBezTo>
                  <a:pt x="3" y="57"/>
                  <a:pt x="4" y="58"/>
                  <a:pt x="4" y="59"/>
                </a:cubicBezTo>
                <a:cubicBezTo>
                  <a:pt x="5" y="60"/>
                  <a:pt x="5" y="62"/>
                  <a:pt x="5" y="63"/>
                </a:cubicBezTo>
                <a:cubicBezTo>
                  <a:pt x="6" y="66"/>
                  <a:pt x="9" y="67"/>
                  <a:pt x="10" y="70"/>
                </a:cubicBezTo>
                <a:cubicBezTo>
                  <a:pt x="11" y="72"/>
                  <a:pt x="11" y="71"/>
                  <a:pt x="12" y="70"/>
                </a:cubicBezTo>
                <a:cubicBezTo>
                  <a:pt x="12" y="70"/>
                  <a:pt x="13" y="73"/>
                  <a:pt x="13" y="73"/>
                </a:cubicBezTo>
                <a:cubicBezTo>
                  <a:pt x="13" y="73"/>
                  <a:pt x="12" y="72"/>
                  <a:pt x="12" y="73"/>
                </a:cubicBezTo>
                <a:cubicBezTo>
                  <a:pt x="12" y="74"/>
                  <a:pt x="12" y="75"/>
                  <a:pt x="13" y="76"/>
                </a:cubicBezTo>
                <a:cubicBezTo>
                  <a:pt x="14" y="76"/>
                  <a:pt x="14" y="76"/>
                  <a:pt x="15" y="77"/>
                </a:cubicBezTo>
                <a:cubicBezTo>
                  <a:pt x="16" y="78"/>
                  <a:pt x="14" y="79"/>
                  <a:pt x="15" y="80"/>
                </a:cubicBezTo>
                <a:cubicBezTo>
                  <a:pt x="17" y="83"/>
                  <a:pt x="21" y="85"/>
                  <a:pt x="21" y="88"/>
                </a:cubicBezTo>
                <a:cubicBezTo>
                  <a:pt x="22" y="90"/>
                  <a:pt x="23" y="90"/>
                  <a:pt x="25" y="91"/>
                </a:cubicBezTo>
                <a:cubicBezTo>
                  <a:pt x="27" y="92"/>
                  <a:pt x="29" y="93"/>
                  <a:pt x="31" y="93"/>
                </a:cubicBezTo>
                <a:cubicBezTo>
                  <a:pt x="33" y="93"/>
                  <a:pt x="35" y="95"/>
                  <a:pt x="36" y="96"/>
                </a:cubicBezTo>
                <a:cubicBezTo>
                  <a:pt x="36" y="97"/>
                  <a:pt x="40" y="101"/>
                  <a:pt x="39" y="102"/>
                </a:cubicBezTo>
                <a:cubicBezTo>
                  <a:pt x="43" y="101"/>
                  <a:pt x="48" y="100"/>
                  <a:pt x="52" y="101"/>
                </a:cubicBezTo>
                <a:cubicBezTo>
                  <a:pt x="58" y="103"/>
                  <a:pt x="63" y="106"/>
                  <a:pt x="68" y="108"/>
                </a:cubicBezTo>
                <a:close/>
              </a:path>
            </a:pathLst>
          </a:custGeom>
          <a:solidFill>
            <a:schemeClr val="accent6"/>
          </a:solidFill>
          <a:ln w="38100" cap="flat">
            <a:noFill/>
            <a:prstDash val="solid"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ato Regular" charset="0"/>
              <a:ea typeface="+mn-ea"/>
              <a:cs typeface="+mn-cs"/>
            </a:endParaRPr>
          </a:p>
        </p:txBody>
      </p:sp>
      <p:sp>
        <p:nvSpPr>
          <p:cNvPr id="412" name="Freeform 628">
            <a:extLst>
              <a:ext uri="{FF2B5EF4-FFF2-40B4-BE49-F238E27FC236}">
                <a16:creationId xmlns:a16="http://schemas.microsoft.com/office/drawing/2014/main" id="{CE4ED029-E62F-4091-46C6-AFFA51251CE2}"/>
              </a:ext>
            </a:extLst>
          </p:cNvPr>
          <p:cNvSpPr>
            <a:spLocks noEditPoints="1"/>
          </p:cNvSpPr>
          <p:nvPr/>
        </p:nvSpPr>
        <p:spPr bwMode="auto">
          <a:xfrm>
            <a:off x="7882247" y="3100801"/>
            <a:ext cx="487280" cy="603656"/>
          </a:xfrm>
          <a:custGeom>
            <a:avLst/>
            <a:gdLst>
              <a:gd name="T0" fmla="*/ 188 w 199"/>
              <a:gd name="T1" fmla="*/ 51 h 201"/>
              <a:gd name="T2" fmla="*/ 165 w 199"/>
              <a:gd name="T3" fmla="*/ 41 h 201"/>
              <a:gd name="T4" fmla="*/ 135 w 199"/>
              <a:gd name="T5" fmla="*/ 30 h 201"/>
              <a:gd name="T6" fmla="*/ 122 w 199"/>
              <a:gd name="T7" fmla="*/ 36 h 201"/>
              <a:gd name="T8" fmla="*/ 116 w 199"/>
              <a:gd name="T9" fmla="*/ 29 h 201"/>
              <a:gd name="T10" fmla="*/ 111 w 199"/>
              <a:gd name="T11" fmla="*/ 33 h 201"/>
              <a:gd name="T12" fmla="*/ 120 w 199"/>
              <a:gd name="T13" fmla="*/ 23 h 201"/>
              <a:gd name="T14" fmla="*/ 116 w 199"/>
              <a:gd name="T15" fmla="*/ 8 h 201"/>
              <a:gd name="T16" fmla="*/ 105 w 199"/>
              <a:gd name="T17" fmla="*/ 15 h 201"/>
              <a:gd name="T18" fmla="*/ 93 w 199"/>
              <a:gd name="T19" fmla="*/ 14 h 201"/>
              <a:gd name="T20" fmla="*/ 77 w 199"/>
              <a:gd name="T21" fmla="*/ 19 h 201"/>
              <a:gd name="T22" fmla="*/ 69 w 199"/>
              <a:gd name="T23" fmla="*/ 1 h 201"/>
              <a:gd name="T24" fmla="*/ 56 w 199"/>
              <a:gd name="T25" fmla="*/ 7 h 201"/>
              <a:gd name="T26" fmla="*/ 50 w 199"/>
              <a:gd name="T27" fmla="*/ 11 h 201"/>
              <a:gd name="T28" fmla="*/ 51 w 199"/>
              <a:gd name="T29" fmla="*/ 16 h 201"/>
              <a:gd name="T30" fmla="*/ 41 w 199"/>
              <a:gd name="T31" fmla="*/ 22 h 201"/>
              <a:gd name="T32" fmla="*/ 27 w 199"/>
              <a:gd name="T33" fmla="*/ 18 h 201"/>
              <a:gd name="T34" fmla="*/ 25 w 199"/>
              <a:gd name="T35" fmla="*/ 21 h 201"/>
              <a:gd name="T36" fmla="*/ 22 w 199"/>
              <a:gd name="T37" fmla="*/ 39 h 201"/>
              <a:gd name="T38" fmla="*/ 10 w 199"/>
              <a:gd name="T39" fmla="*/ 49 h 201"/>
              <a:gd name="T40" fmla="*/ 2 w 199"/>
              <a:gd name="T41" fmla="*/ 66 h 201"/>
              <a:gd name="T42" fmla="*/ 9 w 199"/>
              <a:gd name="T43" fmla="*/ 75 h 201"/>
              <a:gd name="T44" fmla="*/ 24 w 199"/>
              <a:gd name="T45" fmla="*/ 81 h 201"/>
              <a:gd name="T46" fmla="*/ 39 w 199"/>
              <a:gd name="T47" fmla="*/ 76 h 201"/>
              <a:gd name="T48" fmla="*/ 49 w 199"/>
              <a:gd name="T49" fmla="*/ 88 h 201"/>
              <a:gd name="T50" fmla="*/ 61 w 199"/>
              <a:gd name="T51" fmla="*/ 94 h 201"/>
              <a:gd name="T52" fmla="*/ 68 w 199"/>
              <a:gd name="T53" fmla="*/ 102 h 201"/>
              <a:gd name="T54" fmla="*/ 80 w 199"/>
              <a:gd name="T55" fmla="*/ 114 h 201"/>
              <a:gd name="T56" fmla="*/ 82 w 199"/>
              <a:gd name="T57" fmla="*/ 135 h 201"/>
              <a:gd name="T58" fmla="*/ 93 w 199"/>
              <a:gd name="T59" fmla="*/ 145 h 201"/>
              <a:gd name="T60" fmla="*/ 98 w 199"/>
              <a:gd name="T61" fmla="*/ 157 h 201"/>
              <a:gd name="T62" fmla="*/ 90 w 199"/>
              <a:gd name="T63" fmla="*/ 173 h 201"/>
              <a:gd name="T64" fmla="*/ 86 w 199"/>
              <a:gd name="T65" fmla="*/ 181 h 201"/>
              <a:gd name="T66" fmla="*/ 94 w 199"/>
              <a:gd name="T67" fmla="*/ 187 h 201"/>
              <a:gd name="T68" fmla="*/ 107 w 199"/>
              <a:gd name="T69" fmla="*/ 197 h 201"/>
              <a:gd name="T70" fmla="*/ 119 w 199"/>
              <a:gd name="T71" fmla="*/ 180 h 201"/>
              <a:gd name="T72" fmla="*/ 128 w 199"/>
              <a:gd name="T73" fmla="*/ 157 h 201"/>
              <a:gd name="T74" fmla="*/ 137 w 199"/>
              <a:gd name="T75" fmla="*/ 149 h 201"/>
              <a:gd name="T76" fmla="*/ 144 w 199"/>
              <a:gd name="T77" fmla="*/ 147 h 201"/>
              <a:gd name="T78" fmla="*/ 155 w 199"/>
              <a:gd name="T79" fmla="*/ 142 h 201"/>
              <a:gd name="T80" fmla="*/ 163 w 199"/>
              <a:gd name="T81" fmla="*/ 139 h 201"/>
              <a:gd name="T82" fmla="*/ 169 w 199"/>
              <a:gd name="T83" fmla="*/ 130 h 201"/>
              <a:gd name="T84" fmla="*/ 175 w 199"/>
              <a:gd name="T85" fmla="*/ 116 h 201"/>
              <a:gd name="T86" fmla="*/ 176 w 199"/>
              <a:gd name="T87" fmla="*/ 98 h 201"/>
              <a:gd name="T88" fmla="*/ 178 w 199"/>
              <a:gd name="T89" fmla="*/ 91 h 201"/>
              <a:gd name="T90" fmla="*/ 182 w 199"/>
              <a:gd name="T91" fmla="*/ 86 h 201"/>
              <a:gd name="T92" fmla="*/ 196 w 199"/>
              <a:gd name="T93" fmla="*/ 57 h 201"/>
              <a:gd name="T94" fmla="*/ 110 w 199"/>
              <a:gd name="T95" fmla="*/ 190 h 201"/>
              <a:gd name="T96" fmla="*/ 115 w 199"/>
              <a:gd name="T97" fmla="*/ 186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9" h="201">
                <a:moveTo>
                  <a:pt x="196" y="57"/>
                </a:moveTo>
                <a:cubicBezTo>
                  <a:pt x="195" y="55"/>
                  <a:pt x="195" y="53"/>
                  <a:pt x="194" y="52"/>
                </a:cubicBezTo>
                <a:cubicBezTo>
                  <a:pt x="192" y="51"/>
                  <a:pt x="189" y="52"/>
                  <a:pt x="188" y="51"/>
                </a:cubicBezTo>
                <a:cubicBezTo>
                  <a:pt x="183" y="50"/>
                  <a:pt x="180" y="46"/>
                  <a:pt x="177" y="44"/>
                </a:cubicBezTo>
                <a:cubicBezTo>
                  <a:pt x="175" y="43"/>
                  <a:pt x="173" y="42"/>
                  <a:pt x="172" y="41"/>
                </a:cubicBezTo>
                <a:cubicBezTo>
                  <a:pt x="169" y="40"/>
                  <a:pt x="168" y="41"/>
                  <a:pt x="165" y="41"/>
                </a:cubicBezTo>
                <a:cubicBezTo>
                  <a:pt x="161" y="42"/>
                  <a:pt x="157" y="37"/>
                  <a:pt x="153" y="39"/>
                </a:cubicBezTo>
                <a:cubicBezTo>
                  <a:pt x="150" y="40"/>
                  <a:pt x="147" y="35"/>
                  <a:pt x="145" y="34"/>
                </a:cubicBezTo>
                <a:cubicBezTo>
                  <a:pt x="142" y="32"/>
                  <a:pt x="138" y="30"/>
                  <a:pt x="135" y="30"/>
                </a:cubicBezTo>
                <a:cubicBezTo>
                  <a:pt x="133" y="29"/>
                  <a:pt x="131" y="29"/>
                  <a:pt x="130" y="30"/>
                </a:cubicBezTo>
                <a:cubicBezTo>
                  <a:pt x="129" y="33"/>
                  <a:pt x="126" y="34"/>
                  <a:pt x="125" y="36"/>
                </a:cubicBezTo>
                <a:cubicBezTo>
                  <a:pt x="123" y="39"/>
                  <a:pt x="124" y="38"/>
                  <a:pt x="122" y="36"/>
                </a:cubicBezTo>
                <a:cubicBezTo>
                  <a:pt x="122" y="36"/>
                  <a:pt x="121" y="35"/>
                  <a:pt x="121" y="35"/>
                </a:cubicBezTo>
                <a:cubicBezTo>
                  <a:pt x="119" y="34"/>
                  <a:pt x="120" y="36"/>
                  <a:pt x="119" y="37"/>
                </a:cubicBezTo>
                <a:cubicBezTo>
                  <a:pt x="118" y="38"/>
                  <a:pt x="115" y="29"/>
                  <a:pt x="116" y="29"/>
                </a:cubicBezTo>
                <a:cubicBezTo>
                  <a:pt x="116" y="29"/>
                  <a:pt x="113" y="33"/>
                  <a:pt x="112" y="33"/>
                </a:cubicBezTo>
                <a:cubicBezTo>
                  <a:pt x="112" y="33"/>
                  <a:pt x="116" y="30"/>
                  <a:pt x="115" y="29"/>
                </a:cubicBezTo>
                <a:cubicBezTo>
                  <a:pt x="113" y="28"/>
                  <a:pt x="113" y="33"/>
                  <a:pt x="111" y="33"/>
                </a:cubicBezTo>
                <a:cubicBezTo>
                  <a:pt x="111" y="33"/>
                  <a:pt x="115" y="27"/>
                  <a:pt x="115" y="26"/>
                </a:cubicBezTo>
                <a:cubicBezTo>
                  <a:pt x="115" y="25"/>
                  <a:pt x="117" y="25"/>
                  <a:pt x="117" y="24"/>
                </a:cubicBezTo>
                <a:cubicBezTo>
                  <a:pt x="118" y="23"/>
                  <a:pt x="119" y="25"/>
                  <a:pt x="120" y="23"/>
                </a:cubicBezTo>
                <a:cubicBezTo>
                  <a:pt x="121" y="22"/>
                  <a:pt x="120" y="22"/>
                  <a:pt x="120" y="20"/>
                </a:cubicBezTo>
                <a:cubicBezTo>
                  <a:pt x="121" y="19"/>
                  <a:pt x="121" y="17"/>
                  <a:pt x="119" y="16"/>
                </a:cubicBezTo>
                <a:cubicBezTo>
                  <a:pt x="116" y="15"/>
                  <a:pt x="116" y="11"/>
                  <a:pt x="116" y="8"/>
                </a:cubicBezTo>
                <a:cubicBezTo>
                  <a:pt x="116" y="7"/>
                  <a:pt x="115" y="6"/>
                  <a:pt x="114" y="5"/>
                </a:cubicBezTo>
                <a:cubicBezTo>
                  <a:pt x="113" y="4"/>
                  <a:pt x="112" y="7"/>
                  <a:pt x="111" y="8"/>
                </a:cubicBezTo>
                <a:cubicBezTo>
                  <a:pt x="110" y="11"/>
                  <a:pt x="108" y="15"/>
                  <a:pt x="105" y="15"/>
                </a:cubicBezTo>
                <a:cubicBezTo>
                  <a:pt x="104" y="15"/>
                  <a:pt x="103" y="14"/>
                  <a:pt x="101" y="14"/>
                </a:cubicBezTo>
                <a:cubicBezTo>
                  <a:pt x="100" y="14"/>
                  <a:pt x="99" y="15"/>
                  <a:pt x="98" y="14"/>
                </a:cubicBezTo>
                <a:cubicBezTo>
                  <a:pt x="96" y="13"/>
                  <a:pt x="95" y="14"/>
                  <a:pt x="93" y="14"/>
                </a:cubicBezTo>
                <a:cubicBezTo>
                  <a:pt x="91" y="14"/>
                  <a:pt x="92" y="14"/>
                  <a:pt x="91" y="16"/>
                </a:cubicBezTo>
                <a:cubicBezTo>
                  <a:pt x="90" y="17"/>
                  <a:pt x="85" y="16"/>
                  <a:pt x="84" y="17"/>
                </a:cubicBezTo>
                <a:cubicBezTo>
                  <a:pt x="82" y="17"/>
                  <a:pt x="79" y="19"/>
                  <a:pt x="77" y="19"/>
                </a:cubicBezTo>
                <a:cubicBezTo>
                  <a:pt x="74" y="19"/>
                  <a:pt x="72" y="15"/>
                  <a:pt x="72" y="13"/>
                </a:cubicBezTo>
                <a:cubicBezTo>
                  <a:pt x="70" y="10"/>
                  <a:pt x="74" y="8"/>
                  <a:pt x="73" y="5"/>
                </a:cubicBezTo>
                <a:cubicBezTo>
                  <a:pt x="72" y="3"/>
                  <a:pt x="71" y="0"/>
                  <a:pt x="69" y="1"/>
                </a:cubicBezTo>
                <a:cubicBezTo>
                  <a:pt x="69" y="2"/>
                  <a:pt x="62" y="5"/>
                  <a:pt x="61" y="5"/>
                </a:cubicBezTo>
                <a:cubicBezTo>
                  <a:pt x="60" y="5"/>
                  <a:pt x="58" y="5"/>
                  <a:pt x="58" y="6"/>
                </a:cubicBezTo>
                <a:cubicBezTo>
                  <a:pt x="57" y="6"/>
                  <a:pt x="57" y="9"/>
                  <a:pt x="56" y="7"/>
                </a:cubicBezTo>
                <a:cubicBezTo>
                  <a:pt x="55" y="6"/>
                  <a:pt x="47" y="5"/>
                  <a:pt x="47" y="6"/>
                </a:cubicBezTo>
                <a:cubicBezTo>
                  <a:pt x="47" y="6"/>
                  <a:pt x="49" y="7"/>
                  <a:pt x="49" y="7"/>
                </a:cubicBezTo>
                <a:cubicBezTo>
                  <a:pt x="50" y="8"/>
                  <a:pt x="50" y="9"/>
                  <a:pt x="50" y="11"/>
                </a:cubicBezTo>
                <a:cubicBezTo>
                  <a:pt x="51" y="11"/>
                  <a:pt x="51" y="13"/>
                  <a:pt x="52" y="14"/>
                </a:cubicBezTo>
                <a:cubicBezTo>
                  <a:pt x="52" y="14"/>
                  <a:pt x="54" y="14"/>
                  <a:pt x="54" y="14"/>
                </a:cubicBezTo>
                <a:cubicBezTo>
                  <a:pt x="54" y="15"/>
                  <a:pt x="52" y="16"/>
                  <a:pt x="51" y="16"/>
                </a:cubicBezTo>
                <a:cubicBezTo>
                  <a:pt x="50" y="17"/>
                  <a:pt x="50" y="18"/>
                  <a:pt x="49" y="19"/>
                </a:cubicBezTo>
                <a:cubicBezTo>
                  <a:pt x="49" y="19"/>
                  <a:pt x="44" y="23"/>
                  <a:pt x="43" y="22"/>
                </a:cubicBezTo>
                <a:cubicBezTo>
                  <a:pt x="43" y="21"/>
                  <a:pt x="42" y="21"/>
                  <a:pt x="41" y="22"/>
                </a:cubicBezTo>
                <a:cubicBezTo>
                  <a:pt x="40" y="23"/>
                  <a:pt x="38" y="21"/>
                  <a:pt x="38" y="21"/>
                </a:cubicBezTo>
                <a:cubicBezTo>
                  <a:pt x="36" y="20"/>
                  <a:pt x="35" y="16"/>
                  <a:pt x="34" y="16"/>
                </a:cubicBezTo>
                <a:cubicBezTo>
                  <a:pt x="32" y="15"/>
                  <a:pt x="29" y="18"/>
                  <a:pt x="27" y="18"/>
                </a:cubicBezTo>
                <a:cubicBezTo>
                  <a:pt x="25" y="18"/>
                  <a:pt x="23" y="18"/>
                  <a:pt x="21" y="18"/>
                </a:cubicBezTo>
                <a:cubicBezTo>
                  <a:pt x="21" y="18"/>
                  <a:pt x="21" y="20"/>
                  <a:pt x="22" y="20"/>
                </a:cubicBezTo>
                <a:cubicBezTo>
                  <a:pt x="22" y="21"/>
                  <a:pt x="24" y="21"/>
                  <a:pt x="25" y="21"/>
                </a:cubicBezTo>
                <a:cubicBezTo>
                  <a:pt x="25" y="22"/>
                  <a:pt x="21" y="23"/>
                  <a:pt x="20" y="23"/>
                </a:cubicBezTo>
                <a:cubicBezTo>
                  <a:pt x="19" y="24"/>
                  <a:pt x="21" y="27"/>
                  <a:pt x="22" y="28"/>
                </a:cubicBezTo>
                <a:cubicBezTo>
                  <a:pt x="24" y="32"/>
                  <a:pt x="24" y="35"/>
                  <a:pt x="22" y="39"/>
                </a:cubicBezTo>
                <a:cubicBezTo>
                  <a:pt x="22" y="41"/>
                  <a:pt x="22" y="47"/>
                  <a:pt x="20" y="47"/>
                </a:cubicBezTo>
                <a:cubicBezTo>
                  <a:pt x="19" y="48"/>
                  <a:pt x="17" y="47"/>
                  <a:pt x="15" y="48"/>
                </a:cubicBezTo>
                <a:cubicBezTo>
                  <a:pt x="14" y="49"/>
                  <a:pt x="11" y="49"/>
                  <a:pt x="10" y="49"/>
                </a:cubicBezTo>
                <a:cubicBezTo>
                  <a:pt x="5" y="51"/>
                  <a:pt x="5" y="53"/>
                  <a:pt x="5" y="57"/>
                </a:cubicBezTo>
                <a:cubicBezTo>
                  <a:pt x="5" y="59"/>
                  <a:pt x="2" y="59"/>
                  <a:pt x="2" y="60"/>
                </a:cubicBezTo>
                <a:cubicBezTo>
                  <a:pt x="2" y="63"/>
                  <a:pt x="0" y="64"/>
                  <a:pt x="2" y="66"/>
                </a:cubicBezTo>
                <a:cubicBezTo>
                  <a:pt x="4" y="68"/>
                  <a:pt x="4" y="70"/>
                  <a:pt x="5" y="72"/>
                </a:cubicBezTo>
                <a:cubicBezTo>
                  <a:pt x="5" y="73"/>
                  <a:pt x="6" y="73"/>
                  <a:pt x="7" y="73"/>
                </a:cubicBezTo>
                <a:cubicBezTo>
                  <a:pt x="8" y="73"/>
                  <a:pt x="8" y="74"/>
                  <a:pt x="9" y="75"/>
                </a:cubicBezTo>
                <a:cubicBezTo>
                  <a:pt x="11" y="78"/>
                  <a:pt x="16" y="75"/>
                  <a:pt x="18" y="73"/>
                </a:cubicBezTo>
                <a:cubicBezTo>
                  <a:pt x="18" y="76"/>
                  <a:pt x="16" y="81"/>
                  <a:pt x="19" y="82"/>
                </a:cubicBezTo>
                <a:cubicBezTo>
                  <a:pt x="20" y="82"/>
                  <a:pt x="23" y="81"/>
                  <a:pt x="24" y="81"/>
                </a:cubicBezTo>
                <a:cubicBezTo>
                  <a:pt x="27" y="82"/>
                  <a:pt x="28" y="82"/>
                  <a:pt x="30" y="80"/>
                </a:cubicBezTo>
                <a:cubicBezTo>
                  <a:pt x="30" y="79"/>
                  <a:pt x="32" y="79"/>
                  <a:pt x="33" y="79"/>
                </a:cubicBezTo>
                <a:cubicBezTo>
                  <a:pt x="35" y="77"/>
                  <a:pt x="37" y="76"/>
                  <a:pt x="39" y="76"/>
                </a:cubicBezTo>
                <a:cubicBezTo>
                  <a:pt x="41" y="75"/>
                  <a:pt x="46" y="73"/>
                  <a:pt x="44" y="77"/>
                </a:cubicBezTo>
                <a:cubicBezTo>
                  <a:pt x="44" y="79"/>
                  <a:pt x="43" y="81"/>
                  <a:pt x="44" y="83"/>
                </a:cubicBezTo>
                <a:cubicBezTo>
                  <a:pt x="45" y="85"/>
                  <a:pt x="47" y="87"/>
                  <a:pt x="49" y="88"/>
                </a:cubicBezTo>
                <a:cubicBezTo>
                  <a:pt x="51" y="90"/>
                  <a:pt x="54" y="89"/>
                  <a:pt x="56" y="90"/>
                </a:cubicBezTo>
                <a:cubicBezTo>
                  <a:pt x="57" y="91"/>
                  <a:pt x="58" y="92"/>
                  <a:pt x="59" y="92"/>
                </a:cubicBezTo>
                <a:cubicBezTo>
                  <a:pt x="60" y="92"/>
                  <a:pt x="61" y="93"/>
                  <a:pt x="61" y="94"/>
                </a:cubicBezTo>
                <a:cubicBezTo>
                  <a:pt x="63" y="94"/>
                  <a:pt x="68" y="93"/>
                  <a:pt x="68" y="96"/>
                </a:cubicBezTo>
                <a:cubicBezTo>
                  <a:pt x="69" y="98"/>
                  <a:pt x="68" y="98"/>
                  <a:pt x="69" y="100"/>
                </a:cubicBezTo>
                <a:cubicBezTo>
                  <a:pt x="70" y="101"/>
                  <a:pt x="69" y="101"/>
                  <a:pt x="68" y="102"/>
                </a:cubicBezTo>
                <a:cubicBezTo>
                  <a:pt x="68" y="102"/>
                  <a:pt x="70" y="107"/>
                  <a:pt x="70" y="108"/>
                </a:cubicBezTo>
                <a:cubicBezTo>
                  <a:pt x="70" y="109"/>
                  <a:pt x="78" y="108"/>
                  <a:pt x="79" y="108"/>
                </a:cubicBezTo>
                <a:cubicBezTo>
                  <a:pt x="79" y="110"/>
                  <a:pt x="78" y="113"/>
                  <a:pt x="80" y="114"/>
                </a:cubicBezTo>
                <a:cubicBezTo>
                  <a:pt x="83" y="116"/>
                  <a:pt x="83" y="118"/>
                  <a:pt x="82" y="122"/>
                </a:cubicBezTo>
                <a:cubicBezTo>
                  <a:pt x="81" y="124"/>
                  <a:pt x="80" y="127"/>
                  <a:pt x="81" y="130"/>
                </a:cubicBezTo>
                <a:cubicBezTo>
                  <a:pt x="81" y="131"/>
                  <a:pt x="82" y="133"/>
                  <a:pt x="82" y="135"/>
                </a:cubicBezTo>
                <a:cubicBezTo>
                  <a:pt x="82" y="136"/>
                  <a:pt x="80" y="138"/>
                  <a:pt x="82" y="138"/>
                </a:cubicBezTo>
                <a:cubicBezTo>
                  <a:pt x="83" y="139"/>
                  <a:pt x="86" y="140"/>
                  <a:pt x="88" y="139"/>
                </a:cubicBezTo>
                <a:cubicBezTo>
                  <a:pt x="90" y="137"/>
                  <a:pt x="94" y="144"/>
                  <a:pt x="93" y="145"/>
                </a:cubicBezTo>
                <a:cubicBezTo>
                  <a:pt x="93" y="146"/>
                  <a:pt x="93" y="147"/>
                  <a:pt x="94" y="148"/>
                </a:cubicBezTo>
                <a:cubicBezTo>
                  <a:pt x="95" y="149"/>
                  <a:pt x="97" y="147"/>
                  <a:pt x="98" y="148"/>
                </a:cubicBezTo>
                <a:cubicBezTo>
                  <a:pt x="102" y="150"/>
                  <a:pt x="98" y="154"/>
                  <a:pt x="98" y="157"/>
                </a:cubicBezTo>
                <a:cubicBezTo>
                  <a:pt x="100" y="154"/>
                  <a:pt x="102" y="160"/>
                  <a:pt x="102" y="160"/>
                </a:cubicBezTo>
                <a:cubicBezTo>
                  <a:pt x="103" y="164"/>
                  <a:pt x="101" y="165"/>
                  <a:pt x="98" y="166"/>
                </a:cubicBezTo>
                <a:cubicBezTo>
                  <a:pt x="94" y="168"/>
                  <a:pt x="92" y="170"/>
                  <a:pt x="90" y="173"/>
                </a:cubicBezTo>
                <a:cubicBezTo>
                  <a:pt x="89" y="175"/>
                  <a:pt x="88" y="176"/>
                  <a:pt x="86" y="177"/>
                </a:cubicBezTo>
                <a:cubicBezTo>
                  <a:pt x="85" y="179"/>
                  <a:pt x="83" y="180"/>
                  <a:pt x="81" y="182"/>
                </a:cubicBezTo>
                <a:cubicBezTo>
                  <a:pt x="83" y="182"/>
                  <a:pt x="85" y="181"/>
                  <a:pt x="86" y="181"/>
                </a:cubicBezTo>
                <a:cubicBezTo>
                  <a:pt x="87" y="181"/>
                  <a:pt x="88" y="183"/>
                  <a:pt x="89" y="183"/>
                </a:cubicBezTo>
                <a:cubicBezTo>
                  <a:pt x="89" y="184"/>
                  <a:pt x="90" y="185"/>
                  <a:pt x="91" y="186"/>
                </a:cubicBezTo>
                <a:cubicBezTo>
                  <a:pt x="92" y="187"/>
                  <a:pt x="93" y="186"/>
                  <a:pt x="94" y="187"/>
                </a:cubicBezTo>
                <a:cubicBezTo>
                  <a:pt x="96" y="189"/>
                  <a:pt x="100" y="190"/>
                  <a:pt x="101" y="193"/>
                </a:cubicBezTo>
                <a:cubicBezTo>
                  <a:pt x="102" y="195"/>
                  <a:pt x="103" y="199"/>
                  <a:pt x="104" y="201"/>
                </a:cubicBezTo>
                <a:cubicBezTo>
                  <a:pt x="105" y="200"/>
                  <a:pt x="106" y="199"/>
                  <a:pt x="107" y="197"/>
                </a:cubicBezTo>
                <a:cubicBezTo>
                  <a:pt x="107" y="196"/>
                  <a:pt x="108" y="194"/>
                  <a:pt x="109" y="193"/>
                </a:cubicBezTo>
                <a:cubicBezTo>
                  <a:pt x="110" y="190"/>
                  <a:pt x="113" y="189"/>
                  <a:pt x="116" y="187"/>
                </a:cubicBezTo>
                <a:cubicBezTo>
                  <a:pt x="118" y="185"/>
                  <a:pt x="118" y="183"/>
                  <a:pt x="119" y="180"/>
                </a:cubicBezTo>
                <a:cubicBezTo>
                  <a:pt x="121" y="176"/>
                  <a:pt x="124" y="175"/>
                  <a:pt x="126" y="172"/>
                </a:cubicBezTo>
                <a:cubicBezTo>
                  <a:pt x="129" y="169"/>
                  <a:pt x="126" y="165"/>
                  <a:pt x="127" y="161"/>
                </a:cubicBezTo>
                <a:cubicBezTo>
                  <a:pt x="128" y="160"/>
                  <a:pt x="128" y="159"/>
                  <a:pt x="128" y="157"/>
                </a:cubicBezTo>
                <a:cubicBezTo>
                  <a:pt x="128" y="156"/>
                  <a:pt x="128" y="156"/>
                  <a:pt x="129" y="156"/>
                </a:cubicBezTo>
                <a:cubicBezTo>
                  <a:pt x="131" y="155"/>
                  <a:pt x="132" y="153"/>
                  <a:pt x="133" y="152"/>
                </a:cubicBezTo>
                <a:cubicBezTo>
                  <a:pt x="134" y="151"/>
                  <a:pt x="135" y="150"/>
                  <a:pt x="137" y="149"/>
                </a:cubicBezTo>
                <a:cubicBezTo>
                  <a:pt x="138" y="149"/>
                  <a:pt x="139" y="148"/>
                  <a:pt x="141" y="147"/>
                </a:cubicBezTo>
                <a:cubicBezTo>
                  <a:pt x="142" y="147"/>
                  <a:pt x="143" y="148"/>
                  <a:pt x="144" y="148"/>
                </a:cubicBezTo>
                <a:cubicBezTo>
                  <a:pt x="145" y="148"/>
                  <a:pt x="144" y="147"/>
                  <a:pt x="144" y="147"/>
                </a:cubicBezTo>
                <a:cubicBezTo>
                  <a:pt x="143" y="146"/>
                  <a:pt x="147" y="145"/>
                  <a:pt x="147" y="145"/>
                </a:cubicBezTo>
                <a:cubicBezTo>
                  <a:pt x="147" y="145"/>
                  <a:pt x="149" y="142"/>
                  <a:pt x="149" y="143"/>
                </a:cubicBezTo>
                <a:cubicBezTo>
                  <a:pt x="150" y="144"/>
                  <a:pt x="155" y="142"/>
                  <a:pt x="155" y="142"/>
                </a:cubicBezTo>
                <a:cubicBezTo>
                  <a:pt x="156" y="142"/>
                  <a:pt x="155" y="143"/>
                  <a:pt x="156" y="143"/>
                </a:cubicBezTo>
                <a:cubicBezTo>
                  <a:pt x="157" y="143"/>
                  <a:pt x="160" y="143"/>
                  <a:pt x="161" y="142"/>
                </a:cubicBezTo>
                <a:cubicBezTo>
                  <a:pt x="162" y="141"/>
                  <a:pt x="162" y="140"/>
                  <a:pt x="163" y="139"/>
                </a:cubicBezTo>
                <a:cubicBezTo>
                  <a:pt x="164" y="139"/>
                  <a:pt x="165" y="138"/>
                  <a:pt x="165" y="137"/>
                </a:cubicBezTo>
                <a:cubicBezTo>
                  <a:pt x="166" y="136"/>
                  <a:pt x="165" y="134"/>
                  <a:pt x="166" y="133"/>
                </a:cubicBezTo>
                <a:cubicBezTo>
                  <a:pt x="167" y="132"/>
                  <a:pt x="168" y="131"/>
                  <a:pt x="169" y="130"/>
                </a:cubicBezTo>
                <a:cubicBezTo>
                  <a:pt x="171" y="127"/>
                  <a:pt x="172" y="126"/>
                  <a:pt x="172" y="123"/>
                </a:cubicBezTo>
                <a:cubicBezTo>
                  <a:pt x="172" y="121"/>
                  <a:pt x="172" y="120"/>
                  <a:pt x="173" y="118"/>
                </a:cubicBezTo>
                <a:cubicBezTo>
                  <a:pt x="173" y="117"/>
                  <a:pt x="174" y="117"/>
                  <a:pt x="175" y="116"/>
                </a:cubicBezTo>
                <a:cubicBezTo>
                  <a:pt x="176" y="115"/>
                  <a:pt x="175" y="113"/>
                  <a:pt x="175" y="112"/>
                </a:cubicBezTo>
                <a:cubicBezTo>
                  <a:pt x="175" y="110"/>
                  <a:pt x="176" y="109"/>
                  <a:pt x="176" y="107"/>
                </a:cubicBezTo>
                <a:cubicBezTo>
                  <a:pt x="177" y="104"/>
                  <a:pt x="176" y="101"/>
                  <a:pt x="176" y="98"/>
                </a:cubicBezTo>
                <a:cubicBezTo>
                  <a:pt x="176" y="96"/>
                  <a:pt x="175" y="94"/>
                  <a:pt x="176" y="93"/>
                </a:cubicBezTo>
                <a:cubicBezTo>
                  <a:pt x="177" y="91"/>
                  <a:pt x="176" y="92"/>
                  <a:pt x="176" y="90"/>
                </a:cubicBezTo>
                <a:cubicBezTo>
                  <a:pt x="176" y="90"/>
                  <a:pt x="178" y="91"/>
                  <a:pt x="178" y="91"/>
                </a:cubicBezTo>
                <a:cubicBezTo>
                  <a:pt x="178" y="91"/>
                  <a:pt x="178" y="90"/>
                  <a:pt x="178" y="90"/>
                </a:cubicBezTo>
                <a:cubicBezTo>
                  <a:pt x="178" y="90"/>
                  <a:pt x="179" y="90"/>
                  <a:pt x="179" y="90"/>
                </a:cubicBezTo>
                <a:cubicBezTo>
                  <a:pt x="181" y="90"/>
                  <a:pt x="182" y="87"/>
                  <a:pt x="182" y="86"/>
                </a:cubicBezTo>
                <a:cubicBezTo>
                  <a:pt x="183" y="85"/>
                  <a:pt x="184" y="83"/>
                  <a:pt x="185" y="81"/>
                </a:cubicBezTo>
                <a:cubicBezTo>
                  <a:pt x="187" y="79"/>
                  <a:pt x="189" y="79"/>
                  <a:pt x="190" y="77"/>
                </a:cubicBezTo>
                <a:cubicBezTo>
                  <a:pt x="195" y="71"/>
                  <a:pt x="199" y="64"/>
                  <a:pt x="196" y="57"/>
                </a:cubicBezTo>
                <a:cubicBezTo>
                  <a:pt x="194" y="53"/>
                  <a:pt x="198" y="60"/>
                  <a:pt x="196" y="57"/>
                </a:cubicBezTo>
                <a:close/>
                <a:moveTo>
                  <a:pt x="115" y="186"/>
                </a:moveTo>
                <a:cubicBezTo>
                  <a:pt x="113" y="187"/>
                  <a:pt x="112" y="189"/>
                  <a:pt x="110" y="190"/>
                </a:cubicBezTo>
                <a:cubicBezTo>
                  <a:pt x="107" y="191"/>
                  <a:pt x="112" y="188"/>
                  <a:pt x="112" y="187"/>
                </a:cubicBezTo>
                <a:cubicBezTo>
                  <a:pt x="113" y="186"/>
                  <a:pt x="114" y="184"/>
                  <a:pt x="116" y="182"/>
                </a:cubicBezTo>
                <a:cubicBezTo>
                  <a:pt x="118" y="180"/>
                  <a:pt x="117" y="184"/>
                  <a:pt x="115" y="186"/>
                </a:cubicBezTo>
                <a:cubicBezTo>
                  <a:pt x="115" y="186"/>
                  <a:pt x="116" y="185"/>
                  <a:pt x="115" y="186"/>
                </a:cubicBezTo>
                <a:close/>
              </a:path>
            </a:pathLst>
          </a:custGeom>
          <a:solidFill>
            <a:schemeClr val="accent5"/>
          </a:solidFill>
          <a:ln w="38100" cap="flat">
            <a:noFill/>
            <a:prstDash val="solid"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ato Regular" charset="0"/>
              <a:ea typeface="+mn-ea"/>
              <a:cs typeface="+mn-cs"/>
            </a:endParaRPr>
          </a:p>
        </p:txBody>
      </p: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95FD695-DDBE-CA00-26FF-BD82F1A46ADE}"/>
              </a:ext>
            </a:extLst>
          </p:cNvPr>
          <p:cNvGrpSpPr/>
          <p:nvPr/>
        </p:nvGrpSpPr>
        <p:grpSpPr>
          <a:xfrm>
            <a:off x="7843112" y="2211138"/>
            <a:ext cx="565551" cy="620701"/>
            <a:chOff x="2613774" y="2684346"/>
            <a:chExt cx="838804" cy="919023"/>
          </a:xfrm>
          <a:solidFill>
            <a:srgbClr val="A63CA7"/>
          </a:solidFill>
        </p:grpSpPr>
        <p:sp>
          <p:nvSpPr>
            <p:cNvPr id="416" name="Freeform 404">
              <a:extLst>
                <a:ext uri="{FF2B5EF4-FFF2-40B4-BE49-F238E27FC236}">
                  <a16:creationId xmlns:a16="http://schemas.microsoft.com/office/drawing/2014/main" id="{B9A8DBBF-C310-F8B2-B4A9-5340A81BA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588" y="3065589"/>
              <a:ext cx="120861" cy="223443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17" name="Freeform 493">
              <a:extLst>
                <a:ext uri="{FF2B5EF4-FFF2-40B4-BE49-F238E27FC236}">
                  <a16:creationId xmlns:a16="http://schemas.microsoft.com/office/drawing/2014/main" id="{530B5A72-886B-8785-D4B1-5886CB729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651" y="3448094"/>
              <a:ext cx="17561" cy="40396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18" name="Freeform 494">
              <a:extLst>
                <a:ext uri="{FF2B5EF4-FFF2-40B4-BE49-F238E27FC236}">
                  <a16:creationId xmlns:a16="http://schemas.microsoft.com/office/drawing/2014/main" id="{ABB85801-ADA9-B81C-ABC1-87886CEB8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453" y="3484704"/>
              <a:ext cx="26859" cy="55545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19" name="Freeform 495">
              <a:extLst>
                <a:ext uri="{FF2B5EF4-FFF2-40B4-BE49-F238E27FC236}">
                  <a16:creationId xmlns:a16="http://schemas.microsoft.com/office/drawing/2014/main" id="{37C0D149-3128-5C0C-4728-8688B9B83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467" y="3551611"/>
              <a:ext cx="48551" cy="36609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0" name="Freeform 498">
              <a:extLst>
                <a:ext uri="{FF2B5EF4-FFF2-40B4-BE49-F238E27FC236}">
                  <a16:creationId xmlns:a16="http://schemas.microsoft.com/office/drawing/2014/main" id="{D4898A78-2D39-452D-5330-F21A0A707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824" y="3061802"/>
              <a:ext cx="21693" cy="26510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1" name="Freeform 499">
              <a:extLst>
                <a:ext uri="{FF2B5EF4-FFF2-40B4-BE49-F238E27FC236}">
                  <a16:creationId xmlns:a16="http://schemas.microsoft.com/office/drawing/2014/main" id="{CBC0BD4B-5A33-BA94-C90F-F2476C698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923" y="3051703"/>
              <a:ext cx="15495" cy="10099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2" name="Freeform 500">
              <a:extLst>
                <a:ext uri="{FF2B5EF4-FFF2-40B4-BE49-F238E27FC236}">
                  <a16:creationId xmlns:a16="http://schemas.microsoft.com/office/drawing/2014/main" id="{89AEE379-BB4F-A1B6-99FA-9478A8FB8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909" y="3076950"/>
              <a:ext cx="17561" cy="36609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3" name="Freeform 501">
              <a:extLst>
                <a:ext uri="{FF2B5EF4-FFF2-40B4-BE49-F238E27FC236}">
                  <a16:creationId xmlns:a16="http://schemas.microsoft.com/office/drawing/2014/main" id="{3B5E8FDB-055C-C973-0316-796200354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769" y="3013831"/>
              <a:ext cx="12396" cy="1514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4" name="Freeform 502">
              <a:extLst>
                <a:ext uri="{FF2B5EF4-FFF2-40B4-BE49-F238E27FC236}">
                  <a16:creationId xmlns:a16="http://schemas.microsoft.com/office/drawing/2014/main" id="{DC4160D5-8957-1C2A-BA65-9D6B3C482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905" y="3128708"/>
              <a:ext cx="17561" cy="34085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5" name="Freeform 503">
              <a:extLst>
                <a:ext uri="{FF2B5EF4-FFF2-40B4-BE49-F238E27FC236}">
                  <a16:creationId xmlns:a16="http://schemas.microsoft.com/office/drawing/2014/main" id="{EA788571-302D-1FB4-9F0C-614D3B21E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214" y="3136283"/>
              <a:ext cx="24792" cy="30297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6" name="Freeform 504">
              <a:extLst>
                <a:ext uri="{FF2B5EF4-FFF2-40B4-BE49-F238E27FC236}">
                  <a16:creationId xmlns:a16="http://schemas.microsoft.com/office/drawing/2014/main" id="{FE5D18D6-9671-E3DB-1135-E8E8E7BCB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747" y="3518789"/>
              <a:ext cx="14462" cy="13887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7" name="Freeform 505">
              <a:extLst>
                <a:ext uri="{FF2B5EF4-FFF2-40B4-BE49-F238E27FC236}">
                  <a16:creationId xmlns:a16="http://schemas.microsoft.com/office/drawing/2014/main" id="{2E5A5E0B-A47C-B06E-F42F-278152BE3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992" y="3065589"/>
              <a:ext cx="18593" cy="2272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8" name="Freeform 506">
              <a:extLst>
                <a:ext uri="{FF2B5EF4-FFF2-40B4-BE49-F238E27FC236}">
                  <a16:creationId xmlns:a16="http://schemas.microsoft.com/office/drawing/2014/main" id="{142ABB92-9E4B-44DF-07D0-CB53CF461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291" y="3092099"/>
              <a:ext cx="9297" cy="11361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9" name="Freeform 507">
              <a:extLst>
                <a:ext uri="{FF2B5EF4-FFF2-40B4-BE49-F238E27FC236}">
                  <a16:creationId xmlns:a16="http://schemas.microsoft.com/office/drawing/2014/main" id="{5559C6BB-3EAF-0031-FBA5-14888B488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588" y="3103461"/>
              <a:ext cx="5165" cy="378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30" name="Freeform 508">
              <a:extLst>
                <a:ext uri="{FF2B5EF4-FFF2-40B4-BE49-F238E27FC236}">
                  <a16:creationId xmlns:a16="http://schemas.microsoft.com/office/drawing/2014/main" id="{9C95271D-EEB3-BA3F-3116-12C932B09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588" y="3113560"/>
              <a:ext cx="3099" cy="75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31" name="Freeform 509">
              <a:extLst>
                <a:ext uri="{FF2B5EF4-FFF2-40B4-BE49-F238E27FC236}">
                  <a16:creationId xmlns:a16="http://schemas.microsoft.com/office/drawing/2014/main" id="{BE0F9BEF-9D84-A9BD-D201-D067EF4B2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588" y="3121134"/>
              <a:ext cx="5165" cy="378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36" name="Freeform 510">
              <a:extLst>
                <a:ext uri="{FF2B5EF4-FFF2-40B4-BE49-F238E27FC236}">
                  <a16:creationId xmlns:a16="http://schemas.microsoft.com/office/drawing/2014/main" id="{7CE3C7A6-66C6-39AE-7618-E7477F357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347" y="3176679"/>
              <a:ext cx="3099" cy="75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41" name="Freeform 511">
              <a:extLst>
                <a:ext uri="{FF2B5EF4-FFF2-40B4-BE49-F238E27FC236}">
                  <a16:creationId xmlns:a16="http://schemas.microsoft.com/office/drawing/2014/main" id="{39D53387-4300-05A1-FB8D-069BE7FCB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800" y="3010044"/>
              <a:ext cx="6198" cy="15149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42" name="Rectangle 613">
              <a:extLst>
                <a:ext uri="{FF2B5EF4-FFF2-40B4-BE49-F238E27FC236}">
                  <a16:creationId xmlns:a16="http://schemas.microsoft.com/office/drawing/2014/main" id="{15C3B654-2614-E950-C2DD-EA8426F81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316" y="2776501"/>
              <a:ext cx="1033" cy="1263"/>
            </a:xfrm>
            <a:prstGeom prst="rect">
              <a:avLst/>
            </a:pr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43" name="Freeform 645">
              <a:extLst>
                <a:ext uri="{FF2B5EF4-FFF2-40B4-BE49-F238E27FC236}">
                  <a16:creationId xmlns:a16="http://schemas.microsoft.com/office/drawing/2014/main" id="{718F26EE-1CC3-D43E-2011-E124C2ACC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467" y="3258735"/>
              <a:ext cx="94005" cy="63120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44" name="Freeform 646">
              <a:extLst>
                <a:ext uri="{FF2B5EF4-FFF2-40B4-BE49-F238E27FC236}">
                  <a16:creationId xmlns:a16="http://schemas.microsoft.com/office/drawing/2014/main" id="{129AF232-455A-C254-3CD4-29A3BB816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114" y="3310493"/>
              <a:ext cx="112597" cy="59332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45" name="Freeform 647">
              <a:extLst>
                <a:ext uri="{FF2B5EF4-FFF2-40B4-BE49-F238E27FC236}">
                  <a16:creationId xmlns:a16="http://schemas.microsoft.com/office/drawing/2014/main" id="{4AD7B41F-CE88-88A9-435F-39312C42B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859" y="3354677"/>
              <a:ext cx="172512" cy="204507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46" name="Freeform 648">
              <a:extLst>
                <a:ext uri="{FF2B5EF4-FFF2-40B4-BE49-F238E27FC236}">
                  <a16:creationId xmlns:a16="http://schemas.microsoft.com/office/drawing/2014/main" id="{7FCD21F3-2F42-4D90-B2FE-A52AC6A65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061" y="3366039"/>
              <a:ext cx="81607" cy="9341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47" name="Freeform 649">
              <a:extLst>
                <a:ext uri="{FF2B5EF4-FFF2-40B4-BE49-F238E27FC236}">
                  <a16:creationId xmlns:a16="http://schemas.microsoft.com/office/drawing/2014/main" id="{041D3FA2-2CD3-7CB4-FF4D-FCBC75D3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149" y="3258735"/>
              <a:ext cx="200404" cy="21082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48" name="Freeform 650">
              <a:extLst>
                <a:ext uri="{FF2B5EF4-FFF2-40B4-BE49-F238E27FC236}">
                  <a16:creationId xmlns:a16="http://schemas.microsoft.com/office/drawing/2014/main" id="{95532BB6-809E-39FE-FC22-4AF2BCE52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462" y="3340791"/>
              <a:ext cx="67145" cy="55545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49" name="Freeform 651">
              <a:extLst>
                <a:ext uri="{FF2B5EF4-FFF2-40B4-BE49-F238E27FC236}">
                  <a16:creationId xmlns:a16="http://schemas.microsoft.com/office/drawing/2014/main" id="{23D1B534-8F63-99B0-B10F-6D3A06C1C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648" y="3251161"/>
              <a:ext cx="63013" cy="47970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0" name="Freeform 652">
              <a:extLst>
                <a:ext uri="{FF2B5EF4-FFF2-40B4-BE49-F238E27FC236}">
                  <a16:creationId xmlns:a16="http://schemas.microsoft.com/office/drawing/2014/main" id="{AB8C2BD3-3327-0806-6D3C-CF12B91FF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298" y="3285245"/>
              <a:ext cx="11363" cy="13887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1" name="Freeform 653">
              <a:extLst>
                <a:ext uri="{FF2B5EF4-FFF2-40B4-BE49-F238E27FC236}">
                  <a16:creationId xmlns:a16="http://schemas.microsoft.com/office/drawing/2014/main" id="{A64C041A-2A4F-93D0-8F34-8BF3A9C6B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110" y="3199403"/>
              <a:ext cx="60948" cy="66908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2" name="Freeform 654">
              <a:extLst>
                <a:ext uri="{FF2B5EF4-FFF2-40B4-BE49-F238E27FC236}">
                  <a16:creationId xmlns:a16="http://schemas.microsoft.com/office/drawing/2014/main" id="{C8B9B54D-5629-AC5D-C9F9-62E16A9E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453" y="3088312"/>
              <a:ext cx="45452" cy="82055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3" name="Freeform 655">
              <a:extLst>
                <a:ext uri="{FF2B5EF4-FFF2-40B4-BE49-F238E27FC236}">
                  <a16:creationId xmlns:a16="http://schemas.microsoft.com/office/drawing/2014/main" id="{FB2D1FE4-DBB1-65EA-9DA9-425ADEA35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397" y="3162795"/>
              <a:ext cx="135324" cy="191884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4" name="Freeform 657">
              <a:extLst>
                <a:ext uri="{FF2B5EF4-FFF2-40B4-BE49-F238E27FC236}">
                  <a16:creationId xmlns:a16="http://schemas.microsoft.com/office/drawing/2014/main" id="{8409EB3C-D0F6-77DA-7ACF-704A3D5C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315" y="3295344"/>
              <a:ext cx="90905" cy="45446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5" name="Freeform 659">
              <a:extLst>
                <a:ext uri="{FF2B5EF4-FFF2-40B4-BE49-F238E27FC236}">
                  <a16:creationId xmlns:a16="http://schemas.microsoft.com/office/drawing/2014/main" id="{388BDDBB-6B8C-E957-C9E9-5028E2E57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61" y="3121134"/>
              <a:ext cx="87805" cy="70695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6" name="Freeform 660">
              <a:extLst>
                <a:ext uri="{FF2B5EF4-FFF2-40B4-BE49-F238E27FC236}">
                  <a16:creationId xmlns:a16="http://schemas.microsoft.com/office/drawing/2014/main" id="{B331C98B-8B2D-102F-4EB9-9D0B1C218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61" y="3076950"/>
              <a:ext cx="108466" cy="66908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7" name="Freeform 661">
              <a:extLst>
                <a:ext uri="{FF2B5EF4-FFF2-40B4-BE49-F238E27FC236}">
                  <a16:creationId xmlns:a16="http://schemas.microsoft.com/office/drawing/2014/main" id="{EC05B396-0839-4FE2-CE6A-DD66BA835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517" y="3036555"/>
              <a:ext cx="72311" cy="55545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8" name="Freeform 662">
              <a:extLst>
                <a:ext uri="{FF2B5EF4-FFF2-40B4-BE49-F238E27FC236}">
                  <a16:creationId xmlns:a16="http://schemas.microsoft.com/office/drawing/2014/main" id="{E3F69CD7-FEC2-5CF1-CB48-11A95F920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768" y="3151432"/>
              <a:ext cx="48551" cy="29036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9" name="Freeform 663">
              <a:extLst>
                <a:ext uri="{FF2B5EF4-FFF2-40B4-BE49-F238E27FC236}">
                  <a16:creationId xmlns:a16="http://schemas.microsoft.com/office/drawing/2014/main" id="{2C8EEC2A-150B-8289-AE92-D9439D87B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357" y="3159005"/>
              <a:ext cx="144621" cy="155275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0" name="Freeform 664">
              <a:extLst>
                <a:ext uri="{FF2B5EF4-FFF2-40B4-BE49-F238E27FC236}">
                  <a16:creationId xmlns:a16="http://schemas.microsoft.com/office/drawing/2014/main" id="{4D285092-7B2F-C45A-17E0-09E633FE2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163" y="3321855"/>
              <a:ext cx="139457" cy="111091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1" name="Freeform 665">
              <a:extLst>
                <a:ext uri="{FF2B5EF4-FFF2-40B4-BE49-F238E27FC236}">
                  <a16:creationId xmlns:a16="http://schemas.microsoft.com/office/drawing/2014/main" id="{BFD09899-EDF4-3BD5-5274-9C8F10AA4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266" y="3318068"/>
              <a:ext cx="50617" cy="74482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2" name="Freeform 666">
              <a:extLst>
                <a:ext uri="{FF2B5EF4-FFF2-40B4-BE49-F238E27FC236}">
                  <a16:creationId xmlns:a16="http://schemas.microsoft.com/office/drawing/2014/main" id="{F0CEDE22-1D1A-AFB4-3501-F507586AE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927" y="3358464"/>
              <a:ext cx="29957" cy="37872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3" name="Freeform 667">
              <a:extLst>
                <a:ext uri="{FF2B5EF4-FFF2-40B4-BE49-F238E27FC236}">
                  <a16:creationId xmlns:a16="http://schemas.microsoft.com/office/drawing/2014/main" id="{34E4E9F6-7A3D-D6A3-14A0-6B2462DAE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022" y="3417797"/>
              <a:ext cx="97103" cy="70695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4" name="Freeform 668">
              <a:extLst>
                <a:ext uri="{FF2B5EF4-FFF2-40B4-BE49-F238E27FC236}">
                  <a16:creationId xmlns:a16="http://schemas.microsoft.com/office/drawing/2014/main" id="{B4C41D35-A339-C328-6829-BCDAACE9E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018" y="3400124"/>
              <a:ext cx="54750" cy="55545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5" name="Freeform 669">
              <a:extLst>
                <a:ext uri="{FF2B5EF4-FFF2-40B4-BE49-F238E27FC236}">
                  <a16:creationId xmlns:a16="http://schemas.microsoft.com/office/drawing/2014/main" id="{88259E6B-7814-8362-DCB8-3104CEA9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272" y="3373613"/>
              <a:ext cx="67145" cy="99729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6" name="Freeform 670">
              <a:extLst>
                <a:ext uri="{FF2B5EF4-FFF2-40B4-BE49-F238E27FC236}">
                  <a16:creationId xmlns:a16="http://schemas.microsoft.com/office/drawing/2014/main" id="{F6448037-6C29-34B1-6E5D-BC23F6645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117" y="3314282"/>
              <a:ext cx="106401" cy="70695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7" name="Freeform 671">
              <a:extLst>
                <a:ext uri="{FF2B5EF4-FFF2-40B4-BE49-F238E27FC236}">
                  <a16:creationId xmlns:a16="http://schemas.microsoft.com/office/drawing/2014/main" id="{2646394A-43FA-C5AB-9A6F-1F5CE40B1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064" y="3473343"/>
              <a:ext cx="94005" cy="118666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8" name="Freeform 672">
              <a:extLst>
                <a:ext uri="{FF2B5EF4-FFF2-40B4-BE49-F238E27FC236}">
                  <a16:creationId xmlns:a16="http://schemas.microsoft.com/office/drawing/2014/main" id="{6BD3FC2C-6D67-06BD-AF73-8575DFA8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771" y="3467030"/>
              <a:ext cx="45452" cy="36609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9" name="Freeform 673">
              <a:extLst>
                <a:ext uri="{FF2B5EF4-FFF2-40B4-BE49-F238E27FC236}">
                  <a16:creationId xmlns:a16="http://schemas.microsoft.com/office/drawing/2014/main" id="{3D5ADFA6-AB23-7FCA-84EA-CD9C8F6DD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668" y="3455669"/>
              <a:ext cx="26859" cy="66908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0" name="Freeform 674">
              <a:extLst>
                <a:ext uri="{FF2B5EF4-FFF2-40B4-BE49-F238E27FC236}">
                  <a16:creationId xmlns:a16="http://schemas.microsoft.com/office/drawing/2014/main" id="{B449CD48-B7E3-B4D8-C0A7-9B2918744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163" y="3463244"/>
              <a:ext cx="39254" cy="32824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1" name="Freeform 717">
              <a:extLst>
                <a:ext uri="{FF2B5EF4-FFF2-40B4-BE49-F238E27FC236}">
                  <a16:creationId xmlns:a16="http://schemas.microsoft.com/office/drawing/2014/main" id="{701B5597-FEA5-5A32-6F8D-71145F87B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905" y="2751254"/>
              <a:ext cx="190074" cy="400180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2" name="Freeform 718">
              <a:extLst>
                <a:ext uri="{FF2B5EF4-FFF2-40B4-BE49-F238E27FC236}">
                  <a16:creationId xmlns:a16="http://schemas.microsoft.com/office/drawing/2014/main" id="{E04187F7-29FE-3D4D-352F-844094DCF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362" y="2720956"/>
              <a:ext cx="163216" cy="311812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3" name="Freeform 719">
              <a:extLst>
                <a:ext uri="{FF2B5EF4-FFF2-40B4-BE49-F238E27FC236}">
                  <a16:creationId xmlns:a16="http://schemas.microsoft.com/office/drawing/2014/main" id="{BD3F4CD0-EBAD-292E-F2DB-4C0D4D1A3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902" y="2684346"/>
              <a:ext cx="387378" cy="396392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4" name="Freeform 725">
              <a:extLst>
                <a:ext uri="{FF2B5EF4-FFF2-40B4-BE49-F238E27FC236}">
                  <a16:creationId xmlns:a16="http://schemas.microsoft.com/office/drawing/2014/main" id="{CEE86808-B161-41FD-FD8C-32D10795D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443" y="3159005"/>
              <a:ext cx="72311" cy="92154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5" name="Freeform 726">
              <a:extLst>
                <a:ext uri="{FF2B5EF4-FFF2-40B4-BE49-F238E27FC236}">
                  <a16:creationId xmlns:a16="http://schemas.microsoft.com/office/drawing/2014/main" id="{4D4701B8-E0BB-839B-1916-C668E404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597" y="3155220"/>
              <a:ext cx="48551" cy="36609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6" name="Freeform 727">
              <a:extLst>
                <a:ext uri="{FF2B5EF4-FFF2-40B4-BE49-F238E27FC236}">
                  <a16:creationId xmlns:a16="http://schemas.microsoft.com/office/drawing/2014/main" id="{7CB507CC-DDE9-D4E3-38CF-93770DDC7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036" y="3432945"/>
              <a:ext cx="190074" cy="170424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7" name="Freeform 728">
              <a:extLst>
                <a:ext uri="{FF2B5EF4-FFF2-40B4-BE49-F238E27FC236}">
                  <a16:creationId xmlns:a16="http://schemas.microsoft.com/office/drawing/2014/main" id="{FCB6637E-9E6D-8D6E-2398-522C5B08B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036" y="3469556"/>
              <a:ext cx="48551" cy="112354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8" name="Freeform 405">
              <a:extLst>
                <a:ext uri="{FF2B5EF4-FFF2-40B4-BE49-F238E27FC236}">
                  <a16:creationId xmlns:a16="http://schemas.microsoft.com/office/drawing/2014/main" id="{ED709149-7970-FE60-AEB0-17175A0E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774" y="2832047"/>
              <a:ext cx="163216" cy="97205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</p:grpSp>
      <p:sp>
        <p:nvSpPr>
          <p:cNvPr id="535" name="Rectangle 534">
            <a:extLst>
              <a:ext uri="{FF2B5EF4-FFF2-40B4-BE49-F238E27FC236}">
                <a16:creationId xmlns:a16="http://schemas.microsoft.com/office/drawing/2014/main" id="{1EC099DA-040E-B4B1-F6F1-63EC91F01B4B}"/>
              </a:ext>
            </a:extLst>
          </p:cNvPr>
          <p:cNvSpPr/>
          <p:nvPr/>
        </p:nvSpPr>
        <p:spPr bwMode="gray">
          <a:xfrm>
            <a:off x="6332220" y="2060314"/>
            <a:ext cx="2164080" cy="190500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b="1" i="1" dirty="0">
                <a:solidFill>
                  <a:schemeClr val="tx1"/>
                </a:solidFill>
              </a:rPr>
              <a:t>U.S. and EU key trade</a:t>
            </a:r>
          </a:p>
        </p:txBody>
      </p:sp>
      <p:sp>
        <p:nvSpPr>
          <p:cNvPr id="538" name="Freeform 715">
            <a:extLst>
              <a:ext uri="{FF2B5EF4-FFF2-40B4-BE49-F238E27FC236}">
                <a16:creationId xmlns:a16="http://schemas.microsoft.com/office/drawing/2014/main" id="{781D2802-9847-25C4-B728-24154013C80B}"/>
              </a:ext>
            </a:extLst>
          </p:cNvPr>
          <p:cNvSpPr>
            <a:spLocks/>
          </p:cNvSpPr>
          <p:nvPr/>
        </p:nvSpPr>
        <p:spPr bwMode="auto">
          <a:xfrm>
            <a:off x="7837528" y="3986119"/>
            <a:ext cx="671472" cy="503070"/>
          </a:xfrm>
          <a:custGeom>
            <a:avLst/>
            <a:gdLst>
              <a:gd name="T0" fmla="*/ 279 w 300"/>
              <a:gd name="T1" fmla="*/ 37 h 195"/>
              <a:gd name="T2" fmla="*/ 244 w 300"/>
              <a:gd name="T3" fmla="*/ 1 h 195"/>
              <a:gd name="T4" fmla="*/ 223 w 300"/>
              <a:gd name="T5" fmla="*/ 18 h 195"/>
              <a:gd name="T6" fmla="*/ 214 w 300"/>
              <a:gd name="T7" fmla="*/ 27 h 195"/>
              <a:gd name="T8" fmla="*/ 205 w 300"/>
              <a:gd name="T9" fmla="*/ 39 h 195"/>
              <a:gd name="T10" fmla="*/ 224 w 300"/>
              <a:gd name="T11" fmla="*/ 46 h 195"/>
              <a:gd name="T12" fmla="*/ 197 w 300"/>
              <a:gd name="T13" fmla="*/ 55 h 195"/>
              <a:gd name="T14" fmla="*/ 180 w 300"/>
              <a:gd name="T15" fmla="*/ 66 h 195"/>
              <a:gd name="T16" fmla="*/ 146 w 300"/>
              <a:gd name="T17" fmla="*/ 75 h 195"/>
              <a:gd name="T18" fmla="*/ 121 w 300"/>
              <a:gd name="T19" fmla="*/ 70 h 195"/>
              <a:gd name="T20" fmla="*/ 94 w 300"/>
              <a:gd name="T21" fmla="*/ 56 h 195"/>
              <a:gd name="T22" fmla="*/ 66 w 300"/>
              <a:gd name="T23" fmla="*/ 30 h 195"/>
              <a:gd name="T24" fmla="*/ 56 w 300"/>
              <a:gd name="T25" fmla="*/ 44 h 195"/>
              <a:gd name="T26" fmla="*/ 44 w 300"/>
              <a:gd name="T27" fmla="*/ 51 h 195"/>
              <a:gd name="T28" fmla="*/ 34 w 300"/>
              <a:gd name="T29" fmla="*/ 63 h 195"/>
              <a:gd name="T30" fmla="*/ 28 w 300"/>
              <a:gd name="T31" fmla="*/ 76 h 195"/>
              <a:gd name="T32" fmla="*/ 11 w 300"/>
              <a:gd name="T33" fmla="*/ 84 h 195"/>
              <a:gd name="T34" fmla="*/ 1 w 300"/>
              <a:gd name="T35" fmla="*/ 91 h 195"/>
              <a:gd name="T36" fmla="*/ 7 w 300"/>
              <a:gd name="T37" fmla="*/ 103 h 195"/>
              <a:gd name="T38" fmla="*/ 23 w 300"/>
              <a:gd name="T39" fmla="*/ 111 h 195"/>
              <a:gd name="T40" fmla="*/ 27 w 300"/>
              <a:gd name="T41" fmla="*/ 121 h 195"/>
              <a:gd name="T42" fmla="*/ 27 w 300"/>
              <a:gd name="T43" fmla="*/ 135 h 195"/>
              <a:gd name="T44" fmla="*/ 40 w 300"/>
              <a:gd name="T45" fmla="*/ 140 h 195"/>
              <a:gd name="T46" fmla="*/ 62 w 300"/>
              <a:gd name="T47" fmla="*/ 154 h 195"/>
              <a:gd name="T48" fmla="*/ 74 w 300"/>
              <a:gd name="T49" fmla="*/ 156 h 195"/>
              <a:gd name="T50" fmla="*/ 92 w 300"/>
              <a:gd name="T51" fmla="*/ 151 h 195"/>
              <a:gd name="T52" fmla="*/ 106 w 300"/>
              <a:gd name="T53" fmla="*/ 146 h 195"/>
              <a:gd name="T54" fmla="*/ 116 w 300"/>
              <a:gd name="T55" fmla="*/ 155 h 195"/>
              <a:gd name="T56" fmla="*/ 117 w 300"/>
              <a:gd name="T57" fmla="*/ 166 h 195"/>
              <a:gd name="T58" fmla="*/ 119 w 300"/>
              <a:gd name="T59" fmla="*/ 178 h 195"/>
              <a:gd name="T60" fmla="*/ 125 w 300"/>
              <a:gd name="T61" fmla="*/ 187 h 195"/>
              <a:gd name="T62" fmla="*/ 134 w 300"/>
              <a:gd name="T63" fmla="*/ 186 h 195"/>
              <a:gd name="T64" fmla="*/ 143 w 300"/>
              <a:gd name="T65" fmla="*/ 182 h 195"/>
              <a:gd name="T66" fmla="*/ 155 w 300"/>
              <a:gd name="T67" fmla="*/ 180 h 195"/>
              <a:gd name="T68" fmla="*/ 168 w 300"/>
              <a:gd name="T69" fmla="*/ 186 h 195"/>
              <a:gd name="T70" fmla="*/ 175 w 300"/>
              <a:gd name="T71" fmla="*/ 195 h 195"/>
              <a:gd name="T72" fmla="*/ 189 w 300"/>
              <a:gd name="T73" fmla="*/ 186 h 195"/>
              <a:gd name="T74" fmla="*/ 202 w 300"/>
              <a:gd name="T75" fmla="*/ 182 h 195"/>
              <a:gd name="T76" fmla="*/ 215 w 300"/>
              <a:gd name="T77" fmla="*/ 173 h 195"/>
              <a:gd name="T78" fmla="*/ 221 w 300"/>
              <a:gd name="T79" fmla="*/ 164 h 195"/>
              <a:gd name="T80" fmla="*/ 228 w 300"/>
              <a:gd name="T81" fmla="*/ 156 h 195"/>
              <a:gd name="T82" fmla="*/ 232 w 300"/>
              <a:gd name="T83" fmla="*/ 149 h 195"/>
              <a:gd name="T84" fmla="*/ 236 w 300"/>
              <a:gd name="T85" fmla="*/ 143 h 195"/>
              <a:gd name="T86" fmla="*/ 231 w 300"/>
              <a:gd name="T87" fmla="*/ 139 h 195"/>
              <a:gd name="T88" fmla="*/ 229 w 300"/>
              <a:gd name="T89" fmla="*/ 132 h 195"/>
              <a:gd name="T90" fmla="*/ 221 w 300"/>
              <a:gd name="T91" fmla="*/ 115 h 195"/>
              <a:gd name="T92" fmla="*/ 229 w 300"/>
              <a:gd name="T93" fmla="*/ 106 h 195"/>
              <a:gd name="T94" fmla="*/ 238 w 300"/>
              <a:gd name="T95" fmla="*/ 102 h 195"/>
              <a:gd name="T96" fmla="*/ 220 w 300"/>
              <a:gd name="T97" fmla="*/ 102 h 195"/>
              <a:gd name="T98" fmla="*/ 221 w 300"/>
              <a:gd name="T99" fmla="*/ 90 h 195"/>
              <a:gd name="T100" fmla="*/ 234 w 300"/>
              <a:gd name="T101" fmla="*/ 87 h 195"/>
              <a:gd name="T102" fmla="*/ 238 w 300"/>
              <a:gd name="T103" fmla="*/ 89 h 195"/>
              <a:gd name="T104" fmla="*/ 259 w 300"/>
              <a:gd name="T105" fmla="*/ 77 h 195"/>
              <a:gd name="T106" fmla="*/ 271 w 300"/>
              <a:gd name="T107" fmla="*/ 72 h 195"/>
              <a:gd name="T108" fmla="*/ 281 w 300"/>
              <a:gd name="T109" fmla="*/ 60 h 195"/>
              <a:gd name="T110" fmla="*/ 295 w 300"/>
              <a:gd name="T111" fmla="*/ 4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00" h="195">
                <a:moveTo>
                  <a:pt x="298" y="37"/>
                </a:moveTo>
                <a:cubicBezTo>
                  <a:pt x="298" y="35"/>
                  <a:pt x="294" y="36"/>
                  <a:pt x="293" y="37"/>
                </a:cubicBezTo>
                <a:cubicBezTo>
                  <a:pt x="291" y="37"/>
                  <a:pt x="290" y="38"/>
                  <a:pt x="288" y="39"/>
                </a:cubicBezTo>
                <a:cubicBezTo>
                  <a:pt x="286" y="40"/>
                  <a:pt x="279" y="40"/>
                  <a:pt x="279" y="37"/>
                </a:cubicBezTo>
                <a:cubicBezTo>
                  <a:pt x="277" y="33"/>
                  <a:pt x="276" y="31"/>
                  <a:pt x="272" y="29"/>
                </a:cubicBezTo>
                <a:cubicBezTo>
                  <a:pt x="269" y="28"/>
                  <a:pt x="263" y="28"/>
                  <a:pt x="262" y="24"/>
                </a:cubicBezTo>
                <a:cubicBezTo>
                  <a:pt x="261" y="18"/>
                  <a:pt x="259" y="11"/>
                  <a:pt x="255" y="6"/>
                </a:cubicBezTo>
                <a:cubicBezTo>
                  <a:pt x="252" y="3"/>
                  <a:pt x="248" y="3"/>
                  <a:pt x="244" y="1"/>
                </a:cubicBezTo>
                <a:cubicBezTo>
                  <a:pt x="240" y="0"/>
                  <a:pt x="233" y="1"/>
                  <a:pt x="229" y="3"/>
                </a:cubicBezTo>
                <a:cubicBezTo>
                  <a:pt x="228" y="4"/>
                  <a:pt x="226" y="5"/>
                  <a:pt x="225" y="6"/>
                </a:cubicBezTo>
                <a:cubicBezTo>
                  <a:pt x="225" y="7"/>
                  <a:pt x="228" y="7"/>
                  <a:pt x="228" y="8"/>
                </a:cubicBezTo>
                <a:cubicBezTo>
                  <a:pt x="229" y="12"/>
                  <a:pt x="224" y="15"/>
                  <a:pt x="223" y="18"/>
                </a:cubicBezTo>
                <a:cubicBezTo>
                  <a:pt x="222" y="19"/>
                  <a:pt x="222" y="20"/>
                  <a:pt x="222" y="21"/>
                </a:cubicBezTo>
                <a:cubicBezTo>
                  <a:pt x="222" y="22"/>
                  <a:pt x="222" y="22"/>
                  <a:pt x="222" y="23"/>
                </a:cubicBezTo>
                <a:cubicBezTo>
                  <a:pt x="222" y="25"/>
                  <a:pt x="219" y="25"/>
                  <a:pt x="217" y="26"/>
                </a:cubicBezTo>
                <a:cubicBezTo>
                  <a:pt x="216" y="26"/>
                  <a:pt x="215" y="27"/>
                  <a:pt x="214" y="27"/>
                </a:cubicBezTo>
                <a:cubicBezTo>
                  <a:pt x="213" y="27"/>
                  <a:pt x="208" y="25"/>
                  <a:pt x="208" y="25"/>
                </a:cubicBezTo>
                <a:cubicBezTo>
                  <a:pt x="207" y="27"/>
                  <a:pt x="206" y="30"/>
                  <a:pt x="205" y="32"/>
                </a:cubicBezTo>
                <a:cubicBezTo>
                  <a:pt x="205" y="33"/>
                  <a:pt x="204" y="34"/>
                  <a:pt x="204" y="35"/>
                </a:cubicBezTo>
                <a:cubicBezTo>
                  <a:pt x="204" y="35"/>
                  <a:pt x="202" y="41"/>
                  <a:pt x="205" y="39"/>
                </a:cubicBezTo>
                <a:cubicBezTo>
                  <a:pt x="206" y="38"/>
                  <a:pt x="206" y="38"/>
                  <a:pt x="208" y="38"/>
                </a:cubicBezTo>
                <a:cubicBezTo>
                  <a:pt x="209" y="38"/>
                  <a:pt x="211" y="40"/>
                  <a:pt x="212" y="39"/>
                </a:cubicBezTo>
                <a:cubicBezTo>
                  <a:pt x="216" y="36"/>
                  <a:pt x="219" y="38"/>
                  <a:pt x="222" y="42"/>
                </a:cubicBezTo>
                <a:cubicBezTo>
                  <a:pt x="223" y="43"/>
                  <a:pt x="225" y="45"/>
                  <a:pt x="224" y="46"/>
                </a:cubicBezTo>
                <a:cubicBezTo>
                  <a:pt x="224" y="46"/>
                  <a:pt x="220" y="45"/>
                  <a:pt x="219" y="45"/>
                </a:cubicBezTo>
                <a:cubicBezTo>
                  <a:pt x="216" y="46"/>
                  <a:pt x="212" y="46"/>
                  <a:pt x="209" y="47"/>
                </a:cubicBezTo>
                <a:cubicBezTo>
                  <a:pt x="206" y="48"/>
                  <a:pt x="206" y="54"/>
                  <a:pt x="202" y="54"/>
                </a:cubicBezTo>
                <a:cubicBezTo>
                  <a:pt x="200" y="54"/>
                  <a:pt x="198" y="53"/>
                  <a:pt x="197" y="55"/>
                </a:cubicBezTo>
                <a:cubicBezTo>
                  <a:pt x="196" y="56"/>
                  <a:pt x="194" y="58"/>
                  <a:pt x="192" y="58"/>
                </a:cubicBezTo>
                <a:cubicBezTo>
                  <a:pt x="189" y="57"/>
                  <a:pt x="183" y="53"/>
                  <a:pt x="182" y="59"/>
                </a:cubicBezTo>
                <a:cubicBezTo>
                  <a:pt x="182" y="61"/>
                  <a:pt x="184" y="62"/>
                  <a:pt x="184" y="63"/>
                </a:cubicBezTo>
                <a:cubicBezTo>
                  <a:pt x="184" y="65"/>
                  <a:pt x="181" y="65"/>
                  <a:pt x="180" y="66"/>
                </a:cubicBezTo>
                <a:cubicBezTo>
                  <a:pt x="177" y="69"/>
                  <a:pt x="176" y="72"/>
                  <a:pt x="172" y="72"/>
                </a:cubicBezTo>
                <a:cubicBezTo>
                  <a:pt x="167" y="72"/>
                  <a:pt x="162" y="72"/>
                  <a:pt x="157" y="73"/>
                </a:cubicBezTo>
                <a:cubicBezTo>
                  <a:pt x="155" y="74"/>
                  <a:pt x="151" y="78"/>
                  <a:pt x="150" y="77"/>
                </a:cubicBezTo>
                <a:cubicBezTo>
                  <a:pt x="148" y="77"/>
                  <a:pt x="147" y="75"/>
                  <a:pt x="146" y="75"/>
                </a:cubicBezTo>
                <a:cubicBezTo>
                  <a:pt x="144" y="75"/>
                  <a:pt x="143" y="75"/>
                  <a:pt x="141" y="75"/>
                </a:cubicBezTo>
                <a:cubicBezTo>
                  <a:pt x="139" y="74"/>
                  <a:pt x="137" y="74"/>
                  <a:pt x="135" y="72"/>
                </a:cubicBezTo>
                <a:cubicBezTo>
                  <a:pt x="133" y="71"/>
                  <a:pt x="132" y="71"/>
                  <a:pt x="131" y="70"/>
                </a:cubicBezTo>
                <a:cubicBezTo>
                  <a:pt x="127" y="70"/>
                  <a:pt x="125" y="70"/>
                  <a:pt x="121" y="70"/>
                </a:cubicBezTo>
                <a:cubicBezTo>
                  <a:pt x="118" y="70"/>
                  <a:pt x="113" y="71"/>
                  <a:pt x="109" y="70"/>
                </a:cubicBezTo>
                <a:cubicBezTo>
                  <a:pt x="108" y="70"/>
                  <a:pt x="107" y="68"/>
                  <a:pt x="107" y="67"/>
                </a:cubicBezTo>
                <a:cubicBezTo>
                  <a:pt x="105" y="65"/>
                  <a:pt x="104" y="63"/>
                  <a:pt x="102" y="61"/>
                </a:cubicBezTo>
                <a:cubicBezTo>
                  <a:pt x="99" y="59"/>
                  <a:pt x="97" y="56"/>
                  <a:pt x="94" y="56"/>
                </a:cubicBezTo>
                <a:cubicBezTo>
                  <a:pt x="92" y="56"/>
                  <a:pt x="81" y="56"/>
                  <a:pt x="83" y="52"/>
                </a:cubicBezTo>
                <a:cubicBezTo>
                  <a:pt x="85" y="48"/>
                  <a:pt x="84" y="41"/>
                  <a:pt x="79" y="38"/>
                </a:cubicBezTo>
                <a:cubicBezTo>
                  <a:pt x="75" y="35"/>
                  <a:pt x="70" y="35"/>
                  <a:pt x="69" y="29"/>
                </a:cubicBezTo>
                <a:cubicBezTo>
                  <a:pt x="68" y="30"/>
                  <a:pt x="67" y="29"/>
                  <a:pt x="66" y="30"/>
                </a:cubicBezTo>
                <a:cubicBezTo>
                  <a:pt x="65" y="31"/>
                  <a:pt x="65" y="31"/>
                  <a:pt x="65" y="32"/>
                </a:cubicBezTo>
                <a:cubicBezTo>
                  <a:pt x="63" y="35"/>
                  <a:pt x="60" y="34"/>
                  <a:pt x="59" y="37"/>
                </a:cubicBezTo>
                <a:cubicBezTo>
                  <a:pt x="59" y="39"/>
                  <a:pt x="61" y="41"/>
                  <a:pt x="60" y="42"/>
                </a:cubicBezTo>
                <a:cubicBezTo>
                  <a:pt x="59" y="43"/>
                  <a:pt x="57" y="44"/>
                  <a:pt x="56" y="44"/>
                </a:cubicBezTo>
                <a:cubicBezTo>
                  <a:pt x="55" y="45"/>
                  <a:pt x="54" y="43"/>
                  <a:pt x="53" y="44"/>
                </a:cubicBezTo>
                <a:cubicBezTo>
                  <a:pt x="51" y="44"/>
                  <a:pt x="50" y="43"/>
                  <a:pt x="48" y="42"/>
                </a:cubicBezTo>
                <a:cubicBezTo>
                  <a:pt x="47" y="41"/>
                  <a:pt x="46" y="46"/>
                  <a:pt x="45" y="47"/>
                </a:cubicBezTo>
                <a:cubicBezTo>
                  <a:pt x="45" y="48"/>
                  <a:pt x="44" y="50"/>
                  <a:pt x="44" y="51"/>
                </a:cubicBezTo>
                <a:cubicBezTo>
                  <a:pt x="44" y="53"/>
                  <a:pt x="45" y="53"/>
                  <a:pt x="45" y="54"/>
                </a:cubicBezTo>
                <a:cubicBezTo>
                  <a:pt x="45" y="56"/>
                  <a:pt x="39" y="54"/>
                  <a:pt x="39" y="54"/>
                </a:cubicBezTo>
                <a:cubicBezTo>
                  <a:pt x="37" y="55"/>
                  <a:pt x="33" y="55"/>
                  <a:pt x="32" y="56"/>
                </a:cubicBezTo>
                <a:cubicBezTo>
                  <a:pt x="33" y="55"/>
                  <a:pt x="34" y="62"/>
                  <a:pt x="34" y="63"/>
                </a:cubicBezTo>
                <a:cubicBezTo>
                  <a:pt x="35" y="64"/>
                  <a:pt x="36" y="65"/>
                  <a:pt x="37" y="66"/>
                </a:cubicBezTo>
                <a:cubicBezTo>
                  <a:pt x="37" y="67"/>
                  <a:pt x="34" y="69"/>
                  <a:pt x="33" y="70"/>
                </a:cubicBezTo>
                <a:cubicBezTo>
                  <a:pt x="32" y="71"/>
                  <a:pt x="33" y="74"/>
                  <a:pt x="32" y="74"/>
                </a:cubicBezTo>
                <a:cubicBezTo>
                  <a:pt x="31" y="75"/>
                  <a:pt x="29" y="75"/>
                  <a:pt x="28" y="76"/>
                </a:cubicBezTo>
                <a:cubicBezTo>
                  <a:pt x="26" y="77"/>
                  <a:pt x="25" y="78"/>
                  <a:pt x="24" y="79"/>
                </a:cubicBezTo>
                <a:cubicBezTo>
                  <a:pt x="22" y="79"/>
                  <a:pt x="21" y="79"/>
                  <a:pt x="19" y="80"/>
                </a:cubicBezTo>
                <a:cubicBezTo>
                  <a:pt x="17" y="80"/>
                  <a:pt x="16" y="81"/>
                  <a:pt x="15" y="83"/>
                </a:cubicBezTo>
                <a:cubicBezTo>
                  <a:pt x="15" y="83"/>
                  <a:pt x="11" y="84"/>
                  <a:pt x="11" y="84"/>
                </a:cubicBezTo>
                <a:cubicBezTo>
                  <a:pt x="11" y="84"/>
                  <a:pt x="11" y="83"/>
                  <a:pt x="11" y="83"/>
                </a:cubicBezTo>
                <a:cubicBezTo>
                  <a:pt x="10" y="83"/>
                  <a:pt x="9" y="83"/>
                  <a:pt x="7" y="83"/>
                </a:cubicBezTo>
                <a:cubicBezTo>
                  <a:pt x="6" y="83"/>
                  <a:pt x="3" y="85"/>
                  <a:pt x="3" y="86"/>
                </a:cubicBezTo>
                <a:cubicBezTo>
                  <a:pt x="2" y="88"/>
                  <a:pt x="1" y="90"/>
                  <a:pt x="1" y="91"/>
                </a:cubicBezTo>
                <a:cubicBezTo>
                  <a:pt x="0" y="93"/>
                  <a:pt x="3" y="95"/>
                  <a:pt x="4" y="95"/>
                </a:cubicBezTo>
                <a:cubicBezTo>
                  <a:pt x="7" y="95"/>
                  <a:pt x="6" y="95"/>
                  <a:pt x="7" y="98"/>
                </a:cubicBezTo>
                <a:cubicBezTo>
                  <a:pt x="7" y="99"/>
                  <a:pt x="8" y="99"/>
                  <a:pt x="8" y="101"/>
                </a:cubicBezTo>
                <a:cubicBezTo>
                  <a:pt x="8" y="101"/>
                  <a:pt x="7" y="103"/>
                  <a:pt x="7" y="103"/>
                </a:cubicBezTo>
                <a:cubicBezTo>
                  <a:pt x="9" y="104"/>
                  <a:pt x="10" y="104"/>
                  <a:pt x="11" y="105"/>
                </a:cubicBezTo>
                <a:cubicBezTo>
                  <a:pt x="13" y="107"/>
                  <a:pt x="12" y="109"/>
                  <a:pt x="14" y="110"/>
                </a:cubicBezTo>
                <a:cubicBezTo>
                  <a:pt x="16" y="111"/>
                  <a:pt x="18" y="112"/>
                  <a:pt x="20" y="113"/>
                </a:cubicBezTo>
                <a:cubicBezTo>
                  <a:pt x="21" y="113"/>
                  <a:pt x="22" y="112"/>
                  <a:pt x="23" y="111"/>
                </a:cubicBezTo>
                <a:cubicBezTo>
                  <a:pt x="26" y="109"/>
                  <a:pt x="31" y="110"/>
                  <a:pt x="33" y="113"/>
                </a:cubicBezTo>
                <a:cubicBezTo>
                  <a:pt x="34" y="115"/>
                  <a:pt x="32" y="116"/>
                  <a:pt x="31" y="117"/>
                </a:cubicBezTo>
                <a:cubicBezTo>
                  <a:pt x="30" y="118"/>
                  <a:pt x="30" y="118"/>
                  <a:pt x="30" y="119"/>
                </a:cubicBezTo>
                <a:cubicBezTo>
                  <a:pt x="29" y="121"/>
                  <a:pt x="28" y="121"/>
                  <a:pt x="27" y="121"/>
                </a:cubicBezTo>
                <a:cubicBezTo>
                  <a:pt x="24" y="123"/>
                  <a:pt x="32" y="126"/>
                  <a:pt x="29" y="128"/>
                </a:cubicBezTo>
                <a:cubicBezTo>
                  <a:pt x="28" y="130"/>
                  <a:pt x="27" y="129"/>
                  <a:pt x="25" y="129"/>
                </a:cubicBezTo>
                <a:cubicBezTo>
                  <a:pt x="21" y="128"/>
                  <a:pt x="26" y="132"/>
                  <a:pt x="26" y="132"/>
                </a:cubicBezTo>
                <a:cubicBezTo>
                  <a:pt x="26" y="134"/>
                  <a:pt x="25" y="135"/>
                  <a:pt x="27" y="135"/>
                </a:cubicBezTo>
                <a:cubicBezTo>
                  <a:pt x="29" y="136"/>
                  <a:pt x="29" y="137"/>
                  <a:pt x="31" y="138"/>
                </a:cubicBezTo>
                <a:cubicBezTo>
                  <a:pt x="33" y="138"/>
                  <a:pt x="34" y="140"/>
                  <a:pt x="36" y="141"/>
                </a:cubicBezTo>
                <a:cubicBezTo>
                  <a:pt x="36" y="141"/>
                  <a:pt x="37" y="142"/>
                  <a:pt x="38" y="142"/>
                </a:cubicBezTo>
                <a:cubicBezTo>
                  <a:pt x="39" y="142"/>
                  <a:pt x="38" y="140"/>
                  <a:pt x="40" y="140"/>
                </a:cubicBezTo>
                <a:cubicBezTo>
                  <a:pt x="44" y="140"/>
                  <a:pt x="46" y="147"/>
                  <a:pt x="50" y="147"/>
                </a:cubicBezTo>
                <a:cubicBezTo>
                  <a:pt x="52" y="147"/>
                  <a:pt x="52" y="150"/>
                  <a:pt x="54" y="150"/>
                </a:cubicBezTo>
                <a:cubicBezTo>
                  <a:pt x="56" y="151"/>
                  <a:pt x="57" y="153"/>
                  <a:pt x="58" y="153"/>
                </a:cubicBezTo>
                <a:cubicBezTo>
                  <a:pt x="60" y="151"/>
                  <a:pt x="60" y="154"/>
                  <a:pt x="62" y="154"/>
                </a:cubicBezTo>
                <a:cubicBezTo>
                  <a:pt x="63" y="154"/>
                  <a:pt x="63" y="153"/>
                  <a:pt x="64" y="153"/>
                </a:cubicBezTo>
                <a:cubicBezTo>
                  <a:pt x="65" y="153"/>
                  <a:pt x="65" y="154"/>
                  <a:pt x="66" y="155"/>
                </a:cubicBezTo>
                <a:cubicBezTo>
                  <a:pt x="68" y="155"/>
                  <a:pt x="70" y="155"/>
                  <a:pt x="72" y="154"/>
                </a:cubicBezTo>
                <a:cubicBezTo>
                  <a:pt x="75" y="153"/>
                  <a:pt x="73" y="155"/>
                  <a:pt x="74" y="156"/>
                </a:cubicBezTo>
                <a:cubicBezTo>
                  <a:pt x="74" y="156"/>
                  <a:pt x="76" y="153"/>
                  <a:pt x="77" y="153"/>
                </a:cubicBezTo>
                <a:cubicBezTo>
                  <a:pt x="78" y="152"/>
                  <a:pt x="80" y="152"/>
                  <a:pt x="81" y="153"/>
                </a:cubicBezTo>
                <a:cubicBezTo>
                  <a:pt x="83" y="155"/>
                  <a:pt x="85" y="153"/>
                  <a:pt x="87" y="154"/>
                </a:cubicBezTo>
                <a:cubicBezTo>
                  <a:pt x="89" y="155"/>
                  <a:pt x="91" y="153"/>
                  <a:pt x="92" y="151"/>
                </a:cubicBezTo>
                <a:cubicBezTo>
                  <a:pt x="93" y="151"/>
                  <a:pt x="93" y="150"/>
                  <a:pt x="94" y="150"/>
                </a:cubicBezTo>
                <a:cubicBezTo>
                  <a:pt x="95" y="149"/>
                  <a:pt x="96" y="150"/>
                  <a:pt x="97" y="149"/>
                </a:cubicBezTo>
                <a:cubicBezTo>
                  <a:pt x="98" y="148"/>
                  <a:pt x="99" y="146"/>
                  <a:pt x="101" y="147"/>
                </a:cubicBezTo>
                <a:cubicBezTo>
                  <a:pt x="103" y="148"/>
                  <a:pt x="103" y="148"/>
                  <a:pt x="106" y="146"/>
                </a:cubicBezTo>
                <a:cubicBezTo>
                  <a:pt x="107" y="145"/>
                  <a:pt x="109" y="148"/>
                  <a:pt x="109" y="149"/>
                </a:cubicBezTo>
                <a:cubicBezTo>
                  <a:pt x="108" y="151"/>
                  <a:pt x="106" y="152"/>
                  <a:pt x="108" y="152"/>
                </a:cubicBezTo>
                <a:cubicBezTo>
                  <a:pt x="111" y="152"/>
                  <a:pt x="111" y="152"/>
                  <a:pt x="114" y="151"/>
                </a:cubicBezTo>
                <a:cubicBezTo>
                  <a:pt x="115" y="151"/>
                  <a:pt x="116" y="154"/>
                  <a:pt x="116" y="155"/>
                </a:cubicBezTo>
                <a:cubicBezTo>
                  <a:pt x="116" y="155"/>
                  <a:pt x="116" y="157"/>
                  <a:pt x="117" y="156"/>
                </a:cubicBezTo>
                <a:cubicBezTo>
                  <a:pt x="117" y="156"/>
                  <a:pt x="119" y="156"/>
                  <a:pt x="119" y="157"/>
                </a:cubicBezTo>
                <a:cubicBezTo>
                  <a:pt x="119" y="158"/>
                  <a:pt x="117" y="159"/>
                  <a:pt x="118" y="160"/>
                </a:cubicBezTo>
                <a:cubicBezTo>
                  <a:pt x="119" y="162"/>
                  <a:pt x="118" y="165"/>
                  <a:pt x="117" y="166"/>
                </a:cubicBezTo>
                <a:cubicBezTo>
                  <a:pt x="116" y="168"/>
                  <a:pt x="114" y="169"/>
                  <a:pt x="113" y="170"/>
                </a:cubicBezTo>
                <a:cubicBezTo>
                  <a:pt x="113" y="171"/>
                  <a:pt x="113" y="176"/>
                  <a:pt x="112" y="175"/>
                </a:cubicBezTo>
                <a:cubicBezTo>
                  <a:pt x="113" y="176"/>
                  <a:pt x="119" y="173"/>
                  <a:pt x="120" y="175"/>
                </a:cubicBezTo>
                <a:cubicBezTo>
                  <a:pt x="120" y="175"/>
                  <a:pt x="118" y="176"/>
                  <a:pt x="119" y="178"/>
                </a:cubicBezTo>
                <a:cubicBezTo>
                  <a:pt x="120" y="180"/>
                  <a:pt x="123" y="180"/>
                  <a:pt x="122" y="181"/>
                </a:cubicBezTo>
                <a:cubicBezTo>
                  <a:pt x="122" y="182"/>
                  <a:pt x="121" y="184"/>
                  <a:pt x="121" y="185"/>
                </a:cubicBezTo>
                <a:cubicBezTo>
                  <a:pt x="122" y="186"/>
                  <a:pt x="125" y="185"/>
                  <a:pt x="125" y="186"/>
                </a:cubicBezTo>
                <a:cubicBezTo>
                  <a:pt x="125" y="186"/>
                  <a:pt x="125" y="187"/>
                  <a:pt x="125" y="187"/>
                </a:cubicBezTo>
                <a:cubicBezTo>
                  <a:pt x="125" y="189"/>
                  <a:pt x="126" y="188"/>
                  <a:pt x="127" y="188"/>
                </a:cubicBezTo>
                <a:cubicBezTo>
                  <a:pt x="128" y="188"/>
                  <a:pt x="129" y="187"/>
                  <a:pt x="130" y="188"/>
                </a:cubicBezTo>
                <a:cubicBezTo>
                  <a:pt x="131" y="188"/>
                  <a:pt x="132" y="189"/>
                  <a:pt x="133" y="190"/>
                </a:cubicBezTo>
                <a:cubicBezTo>
                  <a:pt x="135" y="191"/>
                  <a:pt x="134" y="187"/>
                  <a:pt x="134" y="186"/>
                </a:cubicBezTo>
                <a:cubicBezTo>
                  <a:pt x="132" y="182"/>
                  <a:pt x="134" y="184"/>
                  <a:pt x="136" y="182"/>
                </a:cubicBezTo>
                <a:cubicBezTo>
                  <a:pt x="138" y="181"/>
                  <a:pt x="137" y="182"/>
                  <a:pt x="139" y="183"/>
                </a:cubicBezTo>
                <a:cubicBezTo>
                  <a:pt x="139" y="183"/>
                  <a:pt x="141" y="182"/>
                  <a:pt x="141" y="182"/>
                </a:cubicBezTo>
                <a:cubicBezTo>
                  <a:pt x="141" y="183"/>
                  <a:pt x="143" y="181"/>
                  <a:pt x="143" y="182"/>
                </a:cubicBezTo>
                <a:cubicBezTo>
                  <a:pt x="144" y="183"/>
                  <a:pt x="144" y="184"/>
                  <a:pt x="146" y="182"/>
                </a:cubicBezTo>
                <a:cubicBezTo>
                  <a:pt x="147" y="181"/>
                  <a:pt x="147" y="182"/>
                  <a:pt x="148" y="181"/>
                </a:cubicBezTo>
                <a:cubicBezTo>
                  <a:pt x="149" y="180"/>
                  <a:pt x="149" y="178"/>
                  <a:pt x="151" y="178"/>
                </a:cubicBezTo>
                <a:cubicBezTo>
                  <a:pt x="152" y="178"/>
                  <a:pt x="153" y="180"/>
                  <a:pt x="155" y="180"/>
                </a:cubicBezTo>
                <a:cubicBezTo>
                  <a:pt x="155" y="180"/>
                  <a:pt x="159" y="181"/>
                  <a:pt x="159" y="181"/>
                </a:cubicBezTo>
                <a:cubicBezTo>
                  <a:pt x="159" y="182"/>
                  <a:pt x="157" y="183"/>
                  <a:pt x="157" y="184"/>
                </a:cubicBezTo>
                <a:cubicBezTo>
                  <a:pt x="158" y="185"/>
                  <a:pt x="160" y="186"/>
                  <a:pt x="161" y="187"/>
                </a:cubicBezTo>
                <a:cubicBezTo>
                  <a:pt x="163" y="188"/>
                  <a:pt x="167" y="189"/>
                  <a:pt x="168" y="186"/>
                </a:cubicBezTo>
                <a:cubicBezTo>
                  <a:pt x="168" y="186"/>
                  <a:pt x="170" y="188"/>
                  <a:pt x="170" y="188"/>
                </a:cubicBezTo>
                <a:cubicBezTo>
                  <a:pt x="171" y="189"/>
                  <a:pt x="172" y="187"/>
                  <a:pt x="174" y="188"/>
                </a:cubicBezTo>
                <a:cubicBezTo>
                  <a:pt x="175" y="189"/>
                  <a:pt x="173" y="190"/>
                  <a:pt x="173" y="191"/>
                </a:cubicBezTo>
                <a:cubicBezTo>
                  <a:pt x="173" y="192"/>
                  <a:pt x="175" y="194"/>
                  <a:pt x="175" y="195"/>
                </a:cubicBezTo>
                <a:cubicBezTo>
                  <a:pt x="176" y="195"/>
                  <a:pt x="177" y="194"/>
                  <a:pt x="178" y="194"/>
                </a:cubicBezTo>
                <a:cubicBezTo>
                  <a:pt x="178" y="193"/>
                  <a:pt x="175" y="192"/>
                  <a:pt x="176" y="191"/>
                </a:cubicBezTo>
                <a:cubicBezTo>
                  <a:pt x="178" y="188"/>
                  <a:pt x="180" y="188"/>
                  <a:pt x="183" y="187"/>
                </a:cubicBezTo>
                <a:cubicBezTo>
                  <a:pt x="185" y="186"/>
                  <a:pt x="187" y="186"/>
                  <a:pt x="189" y="186"/>
                </a:cubicBezTo>
                <a:cubicBezTo>
                  <a:pt x="190" y="186"/>
                  <a:pt x="190" y="184"/>
                  <a:pt x="191" y="184"/>
                </a:cubicBezTo>
                <a:cubicBezTo>
                  <a:pt x="193" y="184"/>
                  <a:pt x="192" y="183"/>
                  <a:pt x="192" y="182"/>
                </a:cubicBezTo>
                <a:cubicBezTo>
                  <a:pt x="192" y="183"/>
                  <a:pt x="196" y="182"/>
                  <a:pt x="196" y="182"/>
                </a:cubicBezTo>
                <a:cubicBezTo>
                  <a:pt x="198" y="181"/>
                  <a:pt x="200" y="182"/>
                  <a:pt x="202" y="182"/>
                </a:cubicBezTo>
                <a:cubicBezTo>
                  <a:pt x="204" y="182"/>
                  <a:pt x="205" y="181"/>
                  <a:pt x="207" y="180"/>
                </a:cubicBezTo>
                <a:cubicBezTo>
                  <a:pt x="208" y="180"/>
                  <a:pt x="208" y="177"/>
                  <a:pt x="209" y="177"/>
                </a:cubicBezTo>
                <a:cubicBezTo>
                  <a:pt x="211" y="177"/>
                  <a:pt x="212" y="176"/>
                  <a:pt x="213" y="175"/>
                </a:cubicBezTo>
                <a:cubicBezTo>
                  <a:pt x="214" y="175"/>
                  <a:pt x="215" y="174"/>
                  <a:pt x="215" y="173"/>
                </a:cubicBezTo>
                <a:cubicBezTo>
                  <a:pt x="214" y="173"/>
                  <a:pt x="218" y="172"/>
                  <a:pt x="218" y="172"/>
                </a:cubicBezTo>
                <a:cubicBezTo>
                  <a:pt x="219" y="171"/>
                  <a:pt x="220" y="169"/>
                  <a:pt x="221" y="168"/>
                </a:cubicBezTo>
                <a:cubicBezTo>
                  <a:pt x="222" y="167"/>
                  <a:pt x="222" y="167"/>
                  <a:pt x="222" y="166"/>
                </a:cubicBezTo>
                <a:cubicBezTo>
                  <a:pt x="223" y="164"/>
                  <a:pt x="221" y="165"/>
                  <a:pt x="221" y="164"/>
                </a:cubicBezTo>
                <a:cubicBezTo>
                  <a:pt x="221" y="164"/>
                  <a:pt x="226" y="164"/>
                  <a:pt x="223" y="162"/>
                </a:cubicBezTo>
                <a:cubicBezTo>
                  <a:pt x="222" y="161"/>
                  <a:pt x="223" y="161"/>
                  <a:pt x="224" y="161"/>
                </a:cubicBezTo>
                <a:cubicBezTo>
                  <a:pt x="225" y="161"/>
                  <a:pt x="225" y="160"/>
                  <a:pt x="226" y="159"/>
                </a:cubicBezTo>
                <a:cubicBezTo>
                  <a:pt x="227" y="158"/>
                  <a:pt x="227" y="157"/>
                  <a:pt x="228" y="156"/>
                </a:cubicBezTo>
                <a:cubicBezTo>
                  <a:pt x="228" y="156"/>
                  <a:pt x="228" y="154"/>
                  <a:pt x="228" y="154"/>
                </a:cubicBezTo>
                <a:cubicBezTo>
                  <a:pt x="229" y="153"/>
                  <a:pt x="230" y="153"/>
                  <a:pt x="231" y="152"/>
                </a:cubicBezTo>
                <a:cubicBezTo>
                  <a:pt x="232" y="151"/>
                  <a:pt x="231" y="150"/>
                  <a:pt x="231" y="150"/>
                </a:cubicBezTo>
                <a:cubicBezTo>
                  <a:pt x="231" y="149"/>
                  <a:pt x="232" y="149"/>
                  <a:pt x="232" y="149"/>
                </a:cubicBezTo>
                <a:cubicBezTo>
                  <a:pt x="233" y="149"/>
                  <a:pt x="232" y="147"/>
                  <a:pt x="232" y="147"/>
                </a:cubicBezTo>
                <a:cubicBezTo>
                  <a:pt x="232" y="147"/>
                  <a:pt x="234" y="148"/>
                  <a:pt x="234" y="147"/>
                </a:cubicBezTo>
                <a:cubicBezTo>
                  <a:pt x="236" y="146"/>
                  <a:pt x="234" y="146"/>
                  <a:pt x="233" y="145"/>
                </a:cubicBezTo>
                <a:cubicBezTo>
                  <a:pt x="233" y="145"/>
                  <a:pt x="236" y="143"/>
                  <a:pt x="236" y="143"/>
                </a:cubicBezTo>
                <a:cubicBezTo>
                  <a:pt x="235" y="145"/>
                  <a:pt x="232" y="142"/>
                  <a:pt x="231" y="141"/>
                </a:cubicBezTo>
                <a:cubicBezTo>
                  <a:pt x="231" y="141"/>
                  <a:pt x="230" y="142"/>
                  <a:pt x="229" y="142"/>
                </a:cubicBezTo>
                <a:cubicBezTo>
                  <a:pt x="228" y="143"/>
                  <a:pt x="227" y="141"/>
                  <a:pt x="226" y="142"/>
                </a:cubicBezTo>
                <a:cubicBezTo>
                  <a:pt x="228" y="141"/>
                  <a:pt x="230" y="140"/>
                  <a:pt x="231" y="139"/>
                </a:cubicBezTo>
                <a:cubicBezTo>
                  <a:pt x="232" y="138"/>
                  <a:pt x="235" y="138"/>
                  <a:pt x="233" y="136"/>
                </a:cubicBezTo>
                <a:cubicBezTo>
                  <a:pt x="231" y="135"/>
                  <a:pt x="230" y="134"/>
                  <a:pt x="228" y="132"/>
                </a:cubicBezTo>
                <a:cubicBezTo>
                  <a:pt x="228" y="131"/>
                  <a:pt x="223" y="133"/>
                  <a:pt x="223" y="130"/>
                </a:cubicBezTo>
                <a:cubicBezTo>
                  <a:pt x="223" y="132"/>
                  <a:pt x="228" y="132"/>
                  <a:pt x="229" y="132"/>
                </a:cubicBezTo>
                <a:cubicBezTo>
                  <a:pt x="230" y="132"/>
                  <a:pt x="233" y="135"/>
                  <a:pt x="234" y="133"/>
                </a:cubicBezTo>
                <a:cubicBezTo>
                  <a:pt x="235" y="131"/>
                  <a:pt x="229" y="129"/>
                  <a:pt x="229" y="127"/>
                </a:cubicBezTo>
                <a:cubicBezTo>
                  <a:pt x="228" y="125"/>
                  <a:pt x="228" y="121"/>
                  <a:pt x="226" y="120"/>
                </a:cubicBezTo>
                <a:cubicBezTo>
                  <a:pt x="225" y="118"/>
                  <a:pt x="219" y="118"/>
                  <a:pt x="221" y="115"/>
                </a:cubicBezTo>
                <a:cubicBezTo>
                  <a:pt x="222" y="113"/>
                  <a:pt x="223" y="112"/>
                  <a:pt x="224" y="111"/>
                </a:cubicBezTo>
                <a:cubicBezTo>
                  <a:pt x="226" y="109"/>
                  <a:pt x="224" y="110"/>
                  <a:pt x="225" y="109"/>
                </a:cubicBezTo>
                <a:cubicBezTo>
                  <a:pt x="225" y="108"/>
                  <a:pt x="228" y="109"/>
                  <a:pt x="228" y="109"/>
                </a:cubicBezTo>
                <a:cubicBezTo>
                  <a:pt x="229" y="108"/>
                  <a:pt x="227" y="107"/>
                  <a:pt x="229" y="106"/>
                </a:cubicBezTo>
                <a:cubicBezTo>
                  <a:pt x="231" y="106"/>
                  <a:pt x="232" y="105"/>
                  <a:pt x="233" y="104"/>
                </a:cubicBezTo>
                <a:cubicBezTo>
                  <a:pt x="234" y="104"/>
                  <a:pt x="235" y="104"/>
                  <a:pt x="235" y="104"/>
                </a:cubicBezTo>
                <a:cubicBezTo>
                  <a:pt x="236" y="104"/>
                  <a:pt x="235" y="105"/>
                  <a:pt x="236" y="105"/>
                </a:cubicBezTo>
                <a:cubicBezTo>
                  <a:pt x="237" y="106"/>
                  <a:pt x="238" y="103"/>
                  <a:pt x="238" y="102"/>
                </a:cubicBezTo>
                <a:cubicBezTo>
                  <a:pt x="236" y="100"/>
                  <a:pt x="234" y="101"/>
                  <a:pt x="233" y="101"/>
                </a:cubicBezTo>
                <a:cubicBezTo>
                  <a:pt x="231" y="101"/>
                  <a:pt x="230" y="99"/>
                  <a:pt x="228" y="100"/>
                </a:cubicBezTo>
                <a:cubicBezTo>
                  <a:pt x="227" y="100"/>
                  <a:pt x="226" y="102"/>
                  <a:pt x="224" y="102"/>
                </a:cubicBezTo>
                <a:cubicBezTo>
                  <a:pt x="223" y="103"/>
                  <a:pt x="221" y="103"/>
                  <a:pt x="220" y="102"/>
                </a:cubicBezTo>
                <a:cubicBezTo>
                  <a:pt x="219" y="101"/>
                  <a:pt x="221" y="99"/>
                  <a:pt x="220" y="98"/>
                </a:cubicBezTo>
                <a:cubicBezTo>
                  <a:pt x="218" y="97"/>
                  <a:pt x="210" y="97"/>
                  <a:pt x="213" y="92"/>
                </a:cubicBezTo>
                <a:cubicBezTo>
                  <a:pt x="214" y="91"/>
                  <a:pt x="215" y="92"/>
                  <a:pt x="217" y="92"/>
                </a:cubicBezTo>
                <a:cubicBezTo>
                  <a:pt x="218" y="92"/>
                  <a:pt x="220" y="91"/>
                  <a:pt x="221" y="90"/>
                </a:cubicBezTo>
                <a:cubicBezTo>
                  <a:pt x="223" y="87"/>
                  <a:pt x="226" y="85"/>
                  <a:pt x="229" y="83"/>
                </a:cubicBezTo>
                <a:cubicBezTo>
                  <a:pt x="230" y="81"/>
                  <a:pt x="231" y="81"/>
                  <a:pt x="233" y="81"/>
                </a:cubicBezTo>
                <a:cubicBezTo>
                  <a:pt x="233" y="82"/>
                  <a:pt x="236" y="82"/>
                  <a:pt x="236" y="83"/>
                </a:cubicBezTo>
                <a:cubicBezTo>
                  <a:pt x="235" y="84"/>
                  <a:pt x="235" y="86"/>
                  <a:pt x="234" y="87"/>
                </a:cubicBezTo>
                <a:cubicBezTo>
                  <a:pt x="233" y="87"/>
                  <a:pt x="231" y="88"/>
                  <a:pt x="231" y="89"/>
                </a:cubicBezTo>
                <a:cubicBezTo>
                  <a:pt x="231" y="90"/>
                  <a:pt x="234" y="90"/>
                  <a:pt x="234" y="90"/>
                </a:cubicBezTo>
                <a:cubicBezTo>
                  <a:pt x="234" y="90"/>
                  <a:pt x="230" y="93"/>
                  <a:pt x="231" y="93"/>
                </a:cubicBezTo>
                <a:cubicBezTo>
                  <a:pt x="232" y="94"/>
                  <a:pt x="237" y="89"/>
                  <a:pt x="238" y="89"/>
                </a:cubicBezTo>
                <a:cubicBezTo>
                  <a:pt x="240" y="88"/>
                  <a:pt x="242" y="87"/>
                  <a:pt x="244" y="87"/>
                </a:cubicBezTo>
                <a:cubicBezTo>
                  <a:pt x="246" y="87"/>
                  <a:pt x="246" y="87"/>
                  <a:pt x="247" y="85"/>
                </a:cubicBezTo>
                <a:cubicBezTo>
                  <a:pt x="249" y="84"/>
                  <a:pt x="252" y="83"/>
                  <a:pt x="254" y="81"/>
                </a:cubicBezTo>
                <a:cubicBezTo>
                  <a:pt x="255" y="80"/>
                  <a:pt x="257" y="77"/>
                  <a:pt x="259" y="77"/>
                </a:cubicBezTo>
                <a:cubicBezTo>
                  <a:pt x="260" y="76"/>
                  <a:pt x="266" y="80"/>
                  <a:pt x="266" y="77"/>
                </a:cubicBezTo>
                <a:cubicBezTo>
                  <a:pt x="266" y="76"/>
                  <a:pt x="265" y="75"/>
                  <a:pt x="266" y="74"/>
                </a:cubicBezTo>
                <a:cubicBezTo>
                  <a:pt x="267" y="74"/>
                  <a:pt x="268" y="74"/>
                  <a:pt x="269" y="74"/>
                </a:cubicBezTo>
                <a:cubicBezTo>
                  <a:pt x="271" y="74"/>
                  <a:pt x="270" y="73"/>
                  <a:pt x="271" y="72"/>
                </a:cubicBezTo>
                <a:cubicBezTo>
                  <a:pt x="273" y="71"/>
                  <a:pt x="274" y="72"/>
                  <a:pt x="274" y="70"/>
                </a:cubicBezTo>
                <a:cubicBezTo>
                  <a:pt x="274" y="67"/>
                  <a:pt x="277" y="70"/>
                  <a:pt x="278" y="71"/>
                </a:cubicBezTo>
                <a:cubicBezTo>
                  <a:pt x="278" y="69"/>
                  <a:pt x="281" y="69"/>
                  <a:pt x="281" y="67"/>
                </a:cubicBezTo>
                <a:cubicBezTo>
                  <a:pt x="281" y="65"/>
                  <a:pt x="282" y="62"/>
                  <a:pt x="281" y="60"/>
                </a:cubicBezTo>
                <a:cubicBezTo>
                  <a:pt x="279" y="57"/>
                  <a:pt x="280" y="58"/>
                  <a:pt x="282" y="56"/>
                </a:cubicBezTo>
                <a:cubicBezTo>
                  <a:pt x="284" y="55"/>
                  <a:pt x="285" y="54"/>
                  <a:pt x="287" y="55"/>
                </a:cubicBezTo>
                <a:cubicBezTo>
                  <a:pt x="290" y="56"/>
                  <a:pt x="290" y="56"/>
                  <a:pt x="291" y="53"/>
                </a:cubicBezTo>
                <a:cubicBezTo>
                  <a:pt x="292" y="51"/>
                  <a:pt x="294" y="50"/>
                  <a:pt x="295" y="47"/>
                </a:cubicBezTo>
                <a:cubicBezTo>
                  <a:pt x="295" y="45"/>
                  <a:pt x="296" y="43"/>
                  <a:pt x="298" y="41"/>
                </a:cubicBezTo>
                <a:cubicBezTo>
                  <a:pt x="300" y="39"/>
                  <a:pt x="298" y="39"/>
                  <a:pt x="298" y="37"/>
                </a:cubicBezTo>
                <a:close/>
              </a:path>
            </a:pathLst>
          </a:custGeom>
          <a:solidFill>
            <a:srgbClr val="0074A4"/>
          </a:solidFill>
          <a:ln w="38100" cap="flat">
            <a:noFill/>
            <a:prstDash val="solid"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ato Regular" charset="0"/>
              <a:ea typeface="+mn-ea"/>
              <a:cs typeface="+mn-cs"/>
            </a:endParaRPr>
          </a:p>
        </p:txBody>
      </p:sp>
      <p:sp>
        <p:nvSpPr>
          <p:cNvPr id="652" name="Freeform 628">
            <a:extLst>
              <a:ext uri="{FF2B5EF4-FFF2-40B4-BE49-F238E27FC236}">
                <a16:creationId xmlns:a16="http://schemas.microsoft.com/office/drawing/2014/main" id="{10012D1C-0ECC-EE2D-FFB2-1E32BD908BCD}"/>
              </a:ext>
            </a:extLst>
          </p:cNvPr>
          <p:cNvSpPr>
            <a:spLocks noEditPoints="1"/>
          </p:cNvSpPr>
          <p:nvPr/>
        </p:nvSpPr>
        <p:spPr bwMode="auto">
          <a:xfrm>
            <a:off x="7882247" y="4843452"/>
            <a:ext cx="487280" cy="603656"/>
          </a:xfrm>
          <a:custGeom>
            <a:avLst/>
            <a:gdLst>
              <a:gd name="T0" fmla="*/ 188 w 199"/>
              <a:gd name="T1" fmla="*/ 51 h 201"/>
              <a:gd name="T2" fmla="*/ 165 w 199"/>
              <a:gd name="T3" fmla="*/ 41 h 201"/>
              <a:gd name="T4" fmla="*/ 135 w 199"/>
              <a:gd name="T5" fmla="*/ 30 h 201"/>
              <a:gd name="T6" fmla="*/ 122 w 199"/>
              <a:gd name="T7" fmla="*/ 36 h 201"/>
              <a:gd name="T8" fmla="*/ 116 w 199"/>
              <a:gd name="T9" fmla="*/ 29 h 201"/>
              <a:gd name="T10" fmla="*/ 111 w 199"/>
              <a:gd name="T11" fmla="*/ 33 h 201"/>
              <a:gd name="T12" fmla="*/ 120 w 199"/>
              <a:gd name="T13" fmla="*/ 23 h 201"/>
              <a:gd name="T14" fmla="*/ 116 w 199"/>
              <a:gd name="T15" fmla="*/ 8 h 201"/>
              <a:gd name="T16" fmla="*/ 105 w 199"/>
              <a:gd name="T17" fmla="*/ 15 h 201"/>
              <a:gd name="T18" fmla="*/ 93 w 199"/>
              <a:gd name="T19" fmla="*/ 14 h 201"/>
              <a:gd name="T20" fmla="*/ 77 w 199"/>
              <a:gd name="T21" fmla="*/ 19 h 201"/>
              <a:gd name="T22" fmla="*/ 69 w 199"/>
              <a:gd name="T23" fmla="*/ 1 h 201"/>
              <a:gd name="T24" fmla="*/ 56 w 199"/>
              <a:gd name="T25" fmla="*/ 7 h 201"/>
              <a:gd name="T26" fmla="*/ 50 w 199"/>
              <a:gd name="T27" fmla="*/ 11 h 201"/>
              <a:gd name="T28" fmla="*/ 51 w 199"/>
              <a:gd name="T29" fmla="*/ 16 h 201"/>
              <a:gd name="T30" fmla="*/ 41 w 199"/>
              <a:gd name="T31" fmla="*/ 22 h 201"/>
              <a:gd name="T32" fmla="*/ 27 w 199"/>
              <a:gd name="T33" fmla="*/ 18 h 201"/>
              <a:gd name="T34" fmla="*/ 25 w 199"/>
              <a:gd name="T35" fmla="*/ 21 h 201"/>
              <a:gd name="T36" fmla="*/ 22 w 199"/>
              <a:gd name="T37" fmla="*/ 39 h 201"/>
              <a:gd name="T38" fmla="*/ 10 w 199"/>
              <a:gd name="T39" fmla="*/ 49 h 201"/>
              <a:gd name="T40" fmla="*/ 2 w 199"/>
              <a:gd name="T41" fmla="*/ 66 h 201"/>
              <a:gd name="T42" fmla="*/ 9 w 199"/>
              <a:gd name="T43" fmla="*/ 75 h 201"/>
              <a:gd name="T44" fmla="*/ 24 w 199"/>
              <a:gd name="T45" fmla="*/ 81 h 201"/>
              <a:gd name="T46" fmla="*/ 39 w 199"/>
              <a:gd name="T47" fmla="*/ 76 h 201"/>
              <a:gd name="T48" fmla="*/ 49 w 199"/>
              <a:gd name="T49" fmla="*/ 88 h 201"/>
              <a:gd name="T50" fmla="*/ 61 w 199"/>
              <a:gd name="T51" fmla="*/ 94 h 201"/>
              <a:gd name="T52" fmla="*/ 68 w 199"/>
              <a:gd name="T53" fmla="*/ 102 h 201"/>
              <a:gd name="T54" fmla="*/ 80 w 199"/>
              <a:gd name="T55" fmla="*/ 114 h 201"/>
              <a:gd name="T56" fmla="*/ 82 w 199"/>
              <a:gd name="T57" fmla="*/ 135 h 201"/>
              <a:gd name="T58" fmla="*/ 93 w 199"/>
              <a:gd name="T59" fmla="*/ 145 h 201"/>
              <a:gd name="T60" fmla="*/ 98 w 199"/>
              <a:gd name="T61" fmla="*/ 157 h 201"/>
              <a:gd name="T62" fmla="*/ 90 w 199"/>
              <a:gd name="T63" fmla="*/ 173 h 201"/>
              <a:gd name="T64" fmla="*/ 86 w 199"/>
              <a:gd name="T65" fmla="*/ 181 h 201"/>
              <a:gd name="T66" fmla="*/ 94 w 199"/>
              <a:gd name="T67" fmla="*/ 187 h 201"/>
              <a:gd name="T68" fmla="*/ 107 w 199"/>
              <a:gd name="T69" fmla="*/ 197 h 201"/>
              <a:gd name="T70" fmla="*/ 119 w 199"/>
              <a:gd name="T71" fmla="*/ 180 h 201"/>
              <a:gd name="T72" fmla="*/ 128 w 199"/>
              <a:gd name="T73" fmla="*/ 157 h 201"/>
              <a:gd name="T74" fmla="*/ 137 w 199"/>
              <a:gd name="T75" fmla="*/ 149 h 201"/>
              <a:gd name="T76" fmla="*/ 144 w 199"/>
              <a:gd name="T77" fmla="*/ 147 h 201"/>
              <a:gd name="T78" fmla="*/ 155 w 199"/>
              <a:gd name="T79" fmla="*/ 142 h 201"/>
              <a:gd name="T80" fmla="*/ 163 w 199"/>
              <a:gd name="T81" fmla="*/ 139 h 201"/>
              <a:gd name="T82" fmla="*/ 169 w 199"/>
              <a:gd name="T83" fmla="*/ 130 h 201"/>
              <a:gd name="T84" fmla="*/ 175 w 199"/>
              <a:gd name="T85" fmla="*/ 116 h 201"/>
              <a:gd name="T86" fmla="*/ 176 w 199"/>
              <a:gd name="T87" fmla="*/ 98 h 201"/>
              <a:gd name="T88" fmla="*/ 178 w 199"/>
              <a:gd name="T89" fmla="*/ 91 h 201"/>
              <a:gd name="T90" fmla="*/ 182 w 199"/>
              <a:gd name="T91" fmla="*/ 86 h 201"/>
              <a:gd name="T92" fmla="*/ 196 w 199"/>
              <a:gd name="T93" fmla="*/ 57 h 201"/>
              <a:gd name="T94" fmla="*/ 110 w 199"/>
              <a:gd name="T95" fmla="*/ 190 h 201"/>
              <a:gd name="T96" fmla="*/ 115 w 199"/>
              <a:gd name="T97" fmla="*/ 186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9" h="201">
                <a:moveTo>
                  <a:pt x="196" y="57"/>
                </a:moveTo>
                <a:cubicBezTo>
                  <a:pt x="195" y="55"/>
                  <a:pt x="195" y="53"/>
                  <a:pt x="194" y="52"/>
                </a:cubicBezTo>
                <a:cubicBezTo>
                  <a:pt x="192" y="51"/>
                  <a:pt x="189" y="52"/>
                  <a:pt x="188" y="51"/>
                </a:cubicBezTo>
                <a:cubicBezTo>
                  <a:pt x="183" y="50"/>
                  <a:pt x="180" y="46"/>
                  <a:pt x="177" y="44"/>
                </a:cubicBezTo>
                <a:cubicBezTo>
                  <a:pt x="175" y="43"/>
                  <a:pt x="173" y="42"/>
                  <a:pt x="172" y="41"/>
                </a:cubicBezTo>
                <a:cubicBezTo>
                  <a:pt x="169" y="40"/>
                  <a:pt x="168" y="41"/>
                  <a:pt x="165" y="41"/>
                </a:cubicBezTo>
                <a:cubicBezTo>
                  <a:pt x="161" y="42"/>
                  <a:pt x="157" y="37"/>
                  <a:pt x="153" y="39"/>
                </a:cubicBezTo>
                <a:cubicBezTo>
                  <a:pt x="150" y="40"/>
                  <a:pt x="147" y="35"/>
                  <a:pt x="145" y="34"/>
                </a:cubicBezTo>
                <a:cubicBezTo>
                  <a:pt x="142" y="32"/>
                  <a:pt x="138" y="30"/>
                  <a:pt x="135" y="30"/>
                </a:cubicBezTo>
                <a:cubicBezTo>
                  <a:pt x="133" y="29"/>
                  <a:pt x="131" y="29"/>
                  <a:pt x="130" y="30"/>
                </a:cubicBezTo>
                <a:cubicBezTo>
                  <a:pt x="129" y="33"/>
                  <a:pt x="126" y="34"/>
                  <a:pt x="125" y="36"/>
                </a:cubicBezTo>
                <a:cubicBezTo>
                  <a:pt x="123" y="39"/>
                  <a:pt x="124" y="38"/>
                  <a:pt x="122" y="36"/>
                </a:cubicBezTo>
                <a:cubicBezTo>
                  <a:pt x="122" y="36"/>
                  <a:pt x="121" y="35"/>
                  <a:pt x="121" y="35"/>
                </a:cubicBezTo>
                <a:cubicBezTo>
                  <a:pt x="119" y="34"/>
                  <a:pt x="120" y="36"/>
                  <a:pt x="119" y="37"/>
                </a:cubicBezTo>
                <a:cubicBezTo>
                  <a:pt x="118" y="38"/>
                  <a:pt x="115" y="29"/>
                  <a:pt x="116" y="29"/>
                </a:cubicBezTo>
                <a:cubicBezTo>
                  <a:pt x="116" y="29"/>
                  <a:pt x="113" y="33"/>
                  <a:pt x="112" y="33"/>
                </a:cubicBezTo>
                <a:cubicBezTo>
                  <a:pt x="112" y="33"/>
                  <a:pt x="116" y="30"/>
                  <a:pt x="115" y="29"/>
                </a:cubicBezTo>
                <a:cubicBezTo>
                  <a:pt x="113" y="28"/>
                  <a:pt x="113" y="33"/>
                  <a:pt x="111" y="33"/>
                </a:cubicBezTo>
                <a:cubicBezTo>
                  <a:pt x="111" y="33"/>
                  <a:pt x="115" y="27"/>
                  <a:pt x="115" y="26"/>
                </a:cubicBezTo>
                <a:cubicBezTo>
                  <a:pt x="115" y="25"/>
                  <a:pt x="117" y="25"/>
                  <a:pt x="117" y="24"/>
                </a:cubicBezTo>
                <a:cubicBezTo>
                  <a:pt x="118" y="23"/>
                  <a:pt x="119" y="25"/>
                  <a:pt x="120" y="23"/>
                </a:cubicBezTo>
                <a:cubicBezTo>
                  <a:pt x="121" y="22"/>
                  <a:pt x="120" y="22"/>
                  <a:pt x="120" y="20"/>
                </a:cubicBezTo>
                <a:cubicBezTo>
                  <a:pt x="121" y="19"/>
                  <a:pt x="121" y="17"/>
                  <a:pt x="119" y="16"/>
                </a:cubicBezTo>
                <a:cubicBezTo>
                  <a:pt x="116" y="15"/>
                  <a:pt x="116" y="11"/>
                  <a:pt x="116" y="8"/>
                </a:cubicBezTo>
                <a:cubicBezTo>
                  <a:pt x="116" y="7"/>
                  <a:pt x="115" y="6"/>
                  <a:pt x="114" y="5"/>
                </a:cubicBezTo>
                <a:cubicBezTo>
                  <a:pt x="113" y="4"/>
                  <a:pt x="112" y="7"/>
                  <a:pt x="111" y="8"/>
                </a:cubicBezTo>
                <a:cubicBezTo>
                  <a:pt x="110" y="11"/>
                  <a:pt x="108" y="15"/>
                  <a:pt x="105" y="15"/>
                </a:cubicBezTo>
                <a:cubicBezTo>
                  <a:pt x="104" y="15"/>
                  <a:pt x="103" y="14"/>
                  <a:pt x="101" y="14"/>
                </a:cubicBezTo>
                <a:cubicBezTo>
                  <a:pt x="100" y="14"/>
                  <a:pt x="99" y="15"/>
                  <a:pt x="98" y="14"/>
                </a:cubicBezTo>
                <a:cubicBezTo>
                  <a:pt x="96" y="13"/>
                  <a:pt x="95" y="14"/>
                  <a:pt x="93" y="14"/>
                </a:cubicBezTo>
                <a:cubicBezTo>
                  <a:pt x="91" y="14"/>
                  <a:pt x="92" y="14"/>
                  <a:pt x="91" y="16"/>
                </a:cubicBezTo>
                <a:cubicBezTo>
                  <a:pt x="90" y="17"/>
                  <a:pt x="85" y="16"/>
                  <a:pt x="84" y="17"/>
                </a:cubicBezTo>
                <a:cubicBezTo>
                  <a:pt x="82" y="17"/>
                  <a:pt x="79" y="19"/>
                  <a:pt x="77" y="19"/>
                </a:cubicBezTo>
                <a:cubicBezTo>
                  <a:pt x="74" y="19"/>
                  <a:pt x="72" y="15"/>
                  <a:pt x="72" y="13"/>
                </a:cubicBezTo>
                <a:cubicBezTo>
                  <a:pt x="70" y="10"/>
                  <a:pt x="74" y="8"/>
                  <a:pt x="73" y="5"/>
                </a:cubicBezTo>
                <a:cubicBezTo>
                  <a:pt x="72" y="3"/>
                  <a:pt x="71" y="0"/>
                  <a:pt x="69" y="1"/>
                </a:cubicBezTo>
                <a:cubicBezTo>
                  <a:pt x="69" y="2"/>
                  <a:pt x="62" y="5"/>
                  <a:pt x="61" y="5"/>
                </a:cubicBezTo>
                <a:cubicBezTo>
                  <a:pt x="60" y="5"/>
                  <a:pt x="58" y="5"/>
                  <a:pt x="58" y="6"/>
                </a:cubicBezTo>
                <a:cubicBezTo>
                  <a:pt x="57" y="6"/>
                  <a:pt x="57" y="9"/>
                  <a:pt x="56" y="7"/>
                </a:cubicBezTo>
                <a:cubicBezTo>
                  <a:pt x="55" y="6"/>
                  <a:pt x="47" y="5"/>
                  <a:pt x="47" y="6"/>
                </a:cubicBezTo>
                <a:cubicBezTo>
                  <a:pt x="47" y="6"/>
                  <a:pt x="49" y="7"/>
                  <a:pt x="49" y="7"/>
                </a:cubicBezTo>
                <a:cubicBezTo>
                  <a:pt x="50" y="8"/>
                  <a:pt x="50" y="9"/>
                  <a:pt x="50" y="11"/>
                </a:cubicBezTo>
                <a:cubicBezTo>
                  <a:pt x="51" y="11"/>
                  <a:pt x="51" y="13"/>
                  <a:pt x="52" y="14"/>
                </a:cubicBezTo>
                <a:cubicBezTo>
                  <a:pt x="52" y="14"/>
                  <a:pt x="54" y="14"/>
                  <a:pt x="54" y="14"/>
                </a:cubicBezTo>
                <a:cubicBezTo>
                  <a:pt x="54" y="15"/>
                  <a:pt x="52" y="16"/>
                  <a:pt x="51" y="16"/>
                </a:cubicBezTo>
                <a:cubicBezTo>
                  <a:pt x="50" y="17"/>
                  <a:pt x="50" y="18"/>
                  <a:pt x="49" y="19"/>
                </a:cubicBezTo>
                <a:cubicBezTo>
                  <a:pt x="49" y="19"/>
                  <a:pt x="44" y="23"/>
                  <a:pt x="43" y="22"/>
                </a:cubicBezTo>
                <a:cubicBezTo>
                  <a:pt x="43" y="21"/>
                  <a:pt x="42" y="21"/>
                  <a:pt x="41" y="22"/>
                </a:cubicBezTo>
                <a:cubicBezTo>
                  <a:pt x="40" y="23"/>
                  <a:pt x="38" y="21"/>
                  <a:pt x="38" y="21"/>
                </a:cubicBezTo>
                <a:cubicBezTo>
                  <a:pt x="36" y="20"/>
                  <a:pt x="35" y="16"/>
                  <a:pt x="34" y="16"/>
                </a:cubicBezTo>
                <a:cubicBezTo>
                  <a:pt x="32" y="15"/>
                  <a:pt x="29" y="18"/>
                  <a:pt x="27" y="18"/>
                </a:cubicBezTo>
                <a:cubicBezTo>
                  <a:pt x="25" y="18"/>
                  <a:pt x="23" y="18"/>
                  <a:pt x="21" y="18"/>
                </a:cubicBezTo>
                <a:cubicBezTo>
                  <a:pt x="21" y="18"/>
                  <a:pt x="21" y="20"/>
                  <a:pt x="22" y="20"/>
                </a:cubicBezTo>
                <a:cubicBezTo>
                  <a:pt x="22" y="21"/>
                  <a:pt x="24" y="21"/>
                  <a:pt x="25" y="21"/>
                </a:cubicBezTo>
                <a:cubicBezTo>
                  <a:pt x="25" y="22"/>
                  <a:pt x="21" y="23"/>
                  <a:pt x="20" y="23"/>
                </a:cubicBezTo>
                <a:cubicBezTo>
                  <a:pt x="19" y="24"/>
                  <a:pt x="21" y="27"/>
                  <a:pt x="22" y="28"/>
                </a:cubicBezTo>
                <a:cubicBezTo>
                  <a:pt x="24" y="32"/>
                  <a:pt x="24" y="35"/>
                  <a:pt x="22" y="39"/>
                </a:cubicBezTo>
                <a:cubicBezTo>
                  <a:pt x="22" y="41"/>
                  <a:pt x="22" y="47"/>
                  <a:pt x="20" y="47"/>
                </a:cubicBezTo>
                <a:cubicBezTo>
                  <a:pt x="19" y="48"/>
                  <a:pt x="17" y="47"/>
                  <a:pt x="15" y="48"/>
                </a:cubicBezTo>
                <a:cubicBezTo>
                  <a:pt x="14" y="49"/>
                  <a:pt x="11" y="49"/>
                  <a:pt x="10" y="49"/>
                </a:cubicBezTo>
                <a:cubicBezTo>
                  <a:pt x="5" y="51"/>
                  <a:pt x="5" y="53"/>
                  <a:pt x="5" y="57"/>
                </a:cubicBezTo>
                <a:cubicBezTo>
                  <a:pt x="5" y="59"/>
                  <a:pt x="2" y="59"/>
                  <a:pt x="2" y="60"/>
                </a:cubicBezTo>
                <a:cubicBezTo>
                  <a:pt x="2" y="63"/>
                  <a:pt x="0" y="64"/>
                  <a:pt x="2" y="66"/>
                </a:cubicBezTo>
                <a:cubicBezTo>
                  <a:pt x="4" y="68"/>
                  <a:pt x="4" y="70"/>
                  <a:pt x="5" y="72"/>
                </a:cubicBezTo>
                <a:cubicBezTo>
                  <a:pt x="5" y="73"/>
                  <a:pt x="6" y="73"/>
                  <a:pt x="7" y="73"/>
                </a:cubicBezTo>
                <a:cubicBezTo>
                  <a:pt x="8" y="73"/>
                  <a:pt x="8" y="74"/>
                  <a:pt x="9" y="75"/>
                </a:cubicBezTo>
                <a:cubicBezTo>
                  <a:pt x="11" y="78"/>
                  <a:pt x="16" y="75"/>
                  <a:pt x="18" y="73"/>
                </a:cubicBezTo>
                <a:cubicBezTo>
                  <a:pt x="18" y="76"/>
                  <a:pt x="16" y="81"/>
                  <a:pt x="19" y="82"/>
                </a:cubicBezTo>
                <a:cubicBezTo>
                  <a:pt x="20" y="82"/>
                  <a:pt x="23" y="81"/>
                  <a:pt x="24" y="81"/>
                </a:cubicBezTo>
                <a:cubicBezTo>
                  <a:pt x="27" y="82"/>
                  <a:pt x="28" y="82"/>
                  <a:pt x="30" y="80"/>
                </a:cubicBezTo>
                <a:cubicBezTo>
                  <a:pt x="30" y="79"/>
                  <a:pt x="32" y="79"/>
                  <a:pt x="33" y="79"/>
                </a:cubicBezTo>
                <a:cubicBezTo>
                  <a:pt x="35" y="77"/>
                  <a:pt x="37" y="76"/>
                  <a:pt x="39" y="76"/>
                </a:cubicBezTo>
                <a:cubicBezTo>
                  <a:pt x="41" y="75"/>
                  <a:pt x="46" y="73"/>
                  <a:pt x="44" y="77"/>
                </a:cubicBezTo>
                <a:cubicBezTo>
                  <a:pt x="44" y="79"/>
                  <a:pt x="43" y="81"/>
                  <a:pt x="44" y="83"/>
                </a:cubicBezTo>
                <a:cubicBezTo>
                  <a:pt x="45" y="85"/>
                  <a:pt x="47" y="87"/>
                  <a:pt x="49" y="88"/>
                </a:cubicBezTo>
                <a:cubicBezTo>
                  <a:pt x="51" y="90"/>
                  <a:pt x="54" y="89"/>
                  <a:pt x="56" y="90"/>
                </a:cubicBezTo>
                <a:cubicBezTo>
                  <a:pt x="57" y="91"/>
                  <a:pt x="58" y="92"/>
                  <a:pt x="59" y="92"/>
                </a:cubicBezTo>
                <a:cubicBezTo>
                  <a:pt x="60" y="92"/>
                  <a:pt x="61" y="93"/>
                  <a:pt x="61" y="94"/>
                </a:cubicBezTo>
                <a:cubicBezTo>
                  <a:pt x="63" y="94"/>
                  <a:pt x="68" y="93"/>
                  <a:pt x="68" y="96"/>
                </a:cubicBezTo>
                <a:cubicBezTo>
                  <a:pt x="69" y="98"/>
                  <a:pt x="68" y="98"/>
                  <a:pt x="69" y="100"/>
                </a:cubicBezTo>
                <a:cubicBezTo>
                  <a:pt x="70" y="101"/>
                  <a:pt x="69" y="101"/>
                  <a:pt x="68" y="102"/>
                </a:cubicBezTo>
                <a:cubicBezTo>
                  <a:pt x="68" y="102"/>
                  <a:pt x="70" y="107"/>
                  <a:pt x="70" y="108"/>
                </a:cubicBezTo>
                <a:cubicBezTo>
                  <a:pt x="70" y="109"/>
                  <a:pt x="78" y="108"/>
                  <a:pt x="79" y="108"/>
                </a:cubicBezTo>
                <a:cubicBezTo>
                  <a:pt x="79" y="110"/>
                  <a:pt x="78" y="113"/>
                  <a:pt x="80" y="114"/>
                </a:cubicBezTo>
                <a:cubicBezTo>
                  <a:pt x="83" y="116"/>
                  <a:pt x="83" y="118"/>
                  <a:pt x="82" y="122"/>
                </a:cubicBezTo>
                <a:cubicBezTo>
                  <a:pt x="81" y="124"/>
                  <a:pt x="80" y="127"/>
                  <a:pt x="81" y="130"/>
                </a:cubicBezTo>
                <a:cubicBezTo>
                  <a:pt x="81" y="131"/>
                  <a:pt x="82" y="133"/>
                  <a:pt x="82" y="135"/>
                </a:cubicBezTo>
                <a:cubicBezTo>
                  <a:pt x="82" y="136"/>
                  <a:pt x="80" y="138"/>
                  <a:pt x="82" y="138"/>
                </a:cubicBezTo>
                <a:cubicBezTo>
                  <a:pt x="83" y="139"/>
                  <a:pt x="86" y="140"/>
                  <a:pt x="88" y="139"/>
                </a:cubicBezTo>
                <a:cubicBezTo>
                  <a:pt x="90" y="137"/>
                  <a:pt x="94" y="144"/>
                  <a:pt x="93" y="145"/>
                </a:cubicBezTo>
                <a:cubicBezTo>
                  <a:pt x="93" y="146"/>
                  <a:pt x="93" y="147"/>
                  <a:pt x="94" y="148"/>
                </a:cubicBezTo>
                <a:cubicBezTo>
                  <a:pt x="95" y="149"/>
                  <a:pt x="97" y="147"/>
                  <a:pt x="98" y="148"/>
                </a:cubicBezTo>
                <a:cubicBezTo>
                  <a:pt x="102" y="150"/>
                  <a:pt x="98" y="154"/>
                  <a:pt x="98" y="157"/>
                </a:cubicBezTo>
                <a:cubicBezTo>
                  <a:pt x="100" y="154"/>
                  <a:pt x="102" y="160"/>
                  <a:pt x="102" y="160"/>
                </a:cubicBezTo>
                <a:cubicBezTo>
                  <a:pt x="103" y="164"/>
                  <a:pt x="101" y="165"/>
                  <a:pt x="98" y="166"/>
                </a:cubicBezTo>
                <a:cubicBezTo>
                  <a:pt x="94" y="168"/>
                  <a:pt x="92" y="170"/>
                  <a:pt x="90" y="173"/>
                </a:cubicBezTo>
                <a:cubicBezTo>
                  <a:pt x="89" y="175"/>
                  <a:pt x="88" y="176"/>
                  <a:pt x="86" y="177"/>
                </a:cubicBezTo>
                <a:cubicBezTo>
                  <a:pt x="85" y="179"/>
                  <a:pt x="83" y="180"/>
                  <a:pt x="81" y="182"/>
                </a:cubicBezTo>
                <a:cubicBezTo>
                  <a:pt x="83" y="182"/>
                  <a:pt x="85" y="181"/>
                  <a:pt x="86" y="181"/>
                </a:cubicBezTo>
                <a:cubicBezTo>
                  <a:pt x="87" y="181"/>
                  <a:pt x="88" y="183"/>
                  <a:pt x="89" y="183"/>
                </a:cubicBezTo>
                <a:cubicBezTo>
                  <a:pt x="89" y="184"/>
                  <a:pt x="90" y="185"/>
                  <a:pt x="91" y="186"/>
                </a:cubicBezTo>
                <a:cubicBezTo>
                  <a:pt x="92" y="187"/>
                  <a:pt x="93" y="186"/>
                  <a:pt x="94" y="187"/>
                </a:cubicBezTo>
                <a:cubicBezTo>
                  <a:pt x="96" y="189"/>
                  <a:pt x="100" y="190"/>
                  <a:pt x="101" y="193"/>
                </a:cubicBezTo>
                <a:cubicBezTo>
                  <a:pt x="102" y="195"/>
                  <a:pt x="103" y="199"/>
                  <a:pt x="104" y="201"/>
                </a:cubicBezTo>
                <a:cubicBezTo>
                  <a:pt x="105" y="200"/>
                  <a:pt x="106" y="199"/>
                  <a:pt x="107" y="197"/>
                </a:cubicBezTo>
                <a:cubicBezTo>
                  <a:pt x="107" y="196"/>
                  <a:pt x="108" y="194"/>
                  <a:pt x="109" y="193"/>
                </a:cubicBezTo>
                <a:cubicBezTo>
                  <a:pt x="110" y="190"/>
                  <a:pt x="113" y="189"/>
                  <a:pt x="116" y="187"/>
                </a:cubicBezTo>
                <a:cubicBezTo>
                  <a:pt x="118" y="185"/>
                  <a:pt x="118" y="183"/>
                  <a:pt x="119" y="180"/>
                </a:cubicBezTo>
                <a:cubicBezTo>
                  <a:pt x="121" y="176"/>
                  <a:pt x="124" y="175"/>
                  <a:pt x="126" y="172"/>
                </a:cubicBezTo>
                <a:cubicBezTo>
                  <a:pt x="129" y="169"/>
                  <a:pt x="126" y="165"/>
                  <a:pt x="127" y="161"/>
                </a:cubicBezTo>
                <a:cubicBezTo>
                  <a:pt x="128" y="160"/>
                  <a:pt x="128" y="159"/>
                  <a:pt x="128" y="157"/>
                </a:cubicBezTo>
                <a:cubicBezTo>
                  <a:pt x="128" y="156"/>
                  <a:pt x="128" y="156"/>
                  <a:pt x="129" y="156"/>
                </a:cubicBezTo>
                <a:cubicBezTo>
                  <a:pt x="131" y="155"/>
                  <a:pt x="132" y="153"/>
                  <a:pt x="133" y="152"/>
                </a:cubicBezTo>
                <a:cubicBezTo>
                  <a:pt x="134" y="151"/>
                  <a:pt x="135" y="150"/>
                  <a:pt x="137" y="149"/>
                </a:cubicBezTo>
                <a:cubicBezTo>
                  <a:pt x="138" y="149"/>
                  <a:pt x="139" y="148"/>
                  <a:pt x="141" y="147"/>
                </a:cubicBezTo>
                <a:cubicBezTo>
                  <a:pt x="142" y="147"/>
                  <a:pt x="143" y="148"/>
                  <a:pt x="144" y="148"/>
                </a:cubicBezTo>
                <a:cubicBezTo>
                  <a:pt x="145" y="148"/>
                  <a:pt x="144" y="147"/>
                  <a:pt x="144" y="147"/>
                </a:cubicBezTo>
                <a:cubicBezTo>
                  <a:pt x="143" y="146"/>
                  <a:pt x="147" y="145"/>
                  <a:pt x="147" y="145"/>
                </a:cubicBezTo>
                <a:cubicBezTo>
                  <a:pt x="147" y="145"/>
                  <a:pt x="149" y="142"/>
                  <a:pt x="149" y="143"/>
                </a:cubicBezTo>
                <a:cubicBezTo>
                  <a:pt x="150" y="144"/>
                  <a:pt x="155" y="142"/>
                  <a:pt x="155" y="142"/>
                </a:cubicBezTo>
                <a:cubicBezTo>
                  <a:pt x="156" y="142"/>
                  <a:pt x="155" y="143"/>
                  <a:pt x="156" y="143"/>
                </a:cubicBezTo>
                <a:cubicBezTo>
                  <a:pt x="157" y="143"/>
                  <a:pt x="160" y="143"/>
                  <a:pt x="161" y="142"/>
                </a:cubicBezTo>
                <a:cubicBezTo>
                  <a:pt x="162" y="141"/>
                  <a:pt x="162" y="140"/>
                  <a:pt x="163" y="139"/>
                </a:cubicBezTo>
                <a:cubicBezTo>
                  <a:pt x="164" y="139"/>
                  <a:pt x="165" y="138"/>
                  <a:pt x="165" y="137"/>
                </a:cubicBezTo>
                <a:cubicBezTo>
                  <a:pt x="166" y="136"/>
                  <a:pt x="165" y="134"/>
                  <a:pt x="166" y="133"/>
                </a:cubicBezTo>
                <a:cubicBezTo>
                  <a:pt x="167" y="132"/>
                  <a:pt x="168" y="131"/>
                  <a:pt x="169" y="130"/>
                </a:cubicBezTo>
                <a:cubicBezTo>
                  <a:pt x="171" y="127"/>
                  <a:pt x="172" y="126"/>
                  <a:pt x="172" y="123"/>
                </a:cubicBezTo>
                <a:cubicBezTo>
                  <a:pt x="172" y="121"/>
                  <a:pt x="172" y="120"/>
                  <a:pt x="173" y="118"/>
                </a:cubicBezTo>
                <a:cubicBezTo>
                  <a:pt x="173" y="117"/>
                  <a:pt x="174" y="117"/>
                  <a:pt x="175" y="116"/>
                </a:cubicBezTo>
                <a:cubicBezTo>
                  <a:pt x="176" y="115"/>
                  <a:pt x="175" y="113"/>
                  <a:pt x="175" y="112"/>
                </a:cubicBezTo>
                <a:cubicBezTo>
                  <a:pt x="175" y="110"/>
                  <a:pt x="176" y="109"/>
                  <a:pt x="176" y="107"/>
                </a:cubicBezTo>
                <a:cubicBezTo>
                  <a:pt x="177" y="104"/>
                  <a:pt x="176" y="101"/>
                  <a:pt x="176" y="98"/>
                </a:cubicBezTo>
                <a:cubicBezTo>
                  <a:pt x="176" y="96"/>
                  <a:pt x="175" y="94"/>
                  <a:pt x="176" y="93"/>
                </a:cubicBezTo>
                <a:cubicBezTo>
                  <a:pt x="177" y="91"/>
                  <a:pt x="176" y="92"/>
                  <a:pt x="176" y="90"/>
                </a:cubicBezTo>
                <a:cubicBezTo>
                  <a:pt x="176" y="90"/>
                  <a:pt x="178" y="91"/>
                  <a:pt x="178" y="91"/>
                </a:cubicBezTo>
                <a:cubicBezTo>
                  <a:pt x="178" y="91"/>
                  <a:pt x="178" y="90"/>
                  <a:pt x="178" y="90"/>
                </a:cubicBezTo>
                <a:cubicBezTo>
                  <a:pt x="178" y="90"/>
                  <a:pt x="179" y="90"/>
                  <a:pt x="179" y="90"/>
                </a:cubicBezTo>
                <a:cubicBezTo>
                  <a:pt x="181" y="90"/>
                  <a:pt x="182" y="87"/>
                  <a:pt x="182" y="86"/>
                </a:cubicBezTo>
                <a:cubicBezTo>
                  <a:pt x="183" y="85"/>
                  <a:pt x="184" y="83"/>
                  <a:pt x="185" y="81"/>
                </a:cubicBezTo>
                <a:cubicBezTo>
                  <a:pt x="187" y="79"/>
                  <a:pt x="189" y="79"/>
                  <a:pt x="190" y="77"/>
                </a:cubicBezTo>
                <a:cubicBezTo>
                  <a:pt x="195" y="71"/>
                  <a:pt x="199" y="64"/>
                  <a:pt x="196" y="57"/>
                </a:cubicBezTo>
                <a:cubicBezTo>
                  <a:pt x="194" y="53"/>
                  <a:pt x="198" y="60"/>
                  <a:pt x="196" y="57"/>
                </a:cubicBezTo>
                <a:close/>
                <a:moveTo>
                  <a:pt x="115" y="186"/>
                </a:moveTo>
                <a:cubicBezTo>
                  <a:pt x="113" y="187"/>
                  <a:pt x="112" y="189"/>
                  <a:pt x="110" y="190"/>
                </a:cubicBezTo>
                <a:cubicBezTo>
                  <a:pt x="107" y="191"/>
                  <a:pt x="112" y="188"/>
                  <a:pt x="112" y="187"/>
                </a:cubicBezTo>
                <a:cubicBezTo>
                  <a:pt x="113" y="186"/>
                  <a:pt x="114" y="184"/>
                  <a:pt x="116" y="182"/>
                </a:cubicBezTo>
                <a:cubicBezTo>
                  <a:pt x="118" y="180"/>
                  <a:pt x="117" y="184"/>
                  <a:pt x="115" y="186"/>
                </a:cubicBezTo>
                <a:cubicBezTo>
                  <a:pt x="115" y="186"/>
                  <a:pt x="116" y="185"/>
                  <a:pt x="115" y="186"/>
                </a:cubicBezTo>
                <a:close/>
              </a:path>
            </a:pathLst>
          </a:custGeom>
          <a:solidFill>
            <a:schemeClr val="accent5"/>
          </a:solidFill>
          <a:ln w="38100" cap="flat">
            <a:noFill/>
            <a:prstDash val="solid"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ato Regular" charset="0"/>
              <a:ea typeface="+mn-ea"/>
              <a:cs typeface="+mn-cs"/>
            </a:endParaRPr>
          </a:p>
        </p:txBody>
      </p:sp>
      <p:cxnSp>
        <p:nvCxnSpPr>
          <p:cNvPr id="654" name="Straight Arrow Connector 653">
            <a:extLst>
              <a:ext uri="{FF2B5EF4-FFF2-40B4-BE49-F238E27FC236}">
                <a16:creationId xmlns:a16="http://schemas.microsoft.com/office/drawing/2014/main" id="{A1F76BD1-EC47-2203-9A74-1730F4FE57AF}"/>
              </a:ext>
            </a:extLst>
          </p:cNvPr>
          <p:cNvCxnSpPr>
            <a:cxnSpLocks/>
          </p:cNvCxnSpPr>
          <p:nvPr/>
        </p:nvCxnSpPr>
        <p:spPr bwMode="gray">
          <a:xfrm flipV="1">
            <a:off x="7118350" y="2596889"/>
            <a:ext cx="723900" cy="271971"/>
          </a:xfrm>
          <a:prstGeom prst="straightConnector1">
            <a:avLst/>
          </a:prstGeom>
          <a:ln w="9525" cap="flat">
            <a:solidFill>
              <a:schemeClr val="bg2"/>
            </a:solidFill>
            <a:miter lim="800000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0" name="Straight Arrow Connector 659">
            <a:extLst>
              <a:ext uri="{FF2B5EF4-FFF2-40B4-BE49-F238E27FC236}">
                <a16:creationId xmlns:a16="http://schemas.microsoft.com/office/drawing/2014/main" id="{5BA28DD3-AAA5-3954-241A-C75DC03AD8DE}"/>
              </a:ext>
            </a:extLst>
          </p:cNvPr>
          <p:cNvCxnSpPr>
            <a:cxnSpLocks/>
          </p:cNvCxnSpPr>
          <p:nvPr/>
        </p:nvCxnSpPr>
        <p:spPr bwMode="gray">
          <a:xfrm flipH="1">
            <a:off x="7100888" y="2688964"/>
            <a:ext cx="733425" cy="266700"/>
          </a:xfrm>
          <a:prstGeom prst="straightConnector1">
            <a:avLst/>
          </a:prstGeom>
          <a:ln w="9525" cap="flat">
            <a:solidFill>
              <a:schemeClr val="bg2"/>
            </a:solidFill>
            <a:miter lim="800000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5" name="Straight Arrow Connector 664">
            <a:extLst>
              <a:ext uri="{FF2B5EF4-FFF2-40B4-BE49-F238E27FC236}">
                <a16:creationId xmlns:a16="http://schemas.microsoft.com/office/drawing/2014/main" id="{E2DD2005-5343-CB81-027F-C188A720B9D5}"/>
              </a:ext>
            </a:extLst>
          </p:cNvPr>
          <p:cNvCxnSpPr>
            <a:cxnSpLocks/>
          </p:cNvCxnSpPr>
          <p:nvPr/>
        </p:nvCxnSpPr>
        <p:spPr bwMode="gray">
          <a:xfrm>
            <a:off x="7089775" y="3073647"/>
            <a:ext cx="739775" cy="209042"/>
          </a:xfrm>
          <a:prstGeom prst="straightConnector1">
            <a:avLst/>
          </a:prstGeom>
          <a:ln w="9525" cap="flat">
            <a:solidFill>
              <a:schemeClr val="bg2"/>
            </a:solidFill>
            <a:miter lim="800000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6" name="Straight Arrow Connector 665">
            <a:extLst>
              <a:ext uri="{FF2B5EF4-FFF2-40B4-BE49-F238E27FC236}">
                <a16:creationId xmlns:a16="http://schemas.microsoft.com/office/drawing/2014/main" id="{1EC8EBD6-6CB4-9A8A-7F2B-5B464F3549E5}"/>
              </a:ext>
            </a:extLst>
          </p:cNvPr>
          <p:cNvCxnSpPr>
            <a:cxnSpLocks/>
          </p:cNvCxnSpPr>
          <p:nvPr/>
        </p:nvCxnSpPr>
        <p:spPr bwMode="gray">
          <a:xfrm flipH="1" flipV="1">
            <a:off x="7065963" y="3141401"/>
            <a:ext cx="750887" cy="217488"/>
          </a:xfrm>
          <a:prstGeom prst="straightConnector1">
            <a:avLst/>
          </a:prstGeom>
          <a:ln w="9525" cap="flat">
            <a:solidFill>
              <a:schemeClr val="bg2"/>
            </a:solidFill>
            <a:miter lim="800000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5" name="Straight Arrow Connector 674">
            <a:extLst>
              <a:ext uri="{FF2B5EF4-FFF2-40B4-BE49-F238E27FC236}">
                <a16:creationId xmlns:a16="http://schemas.microsoft.com/office/drawing/2014/main" id="{9CD1AC0E-6BA1-0D6C-99DF-ABB9E3111C10}"/>
              </a:ext>
            </a:extLst>
          </p:cNvPr>
          <p:cNvCxnSpPr>
            <a:cxnSpLocks/>
          </p:cNvCxnSpPr>
          <p:nvPr/>
        </p:nvCxnSpPr>
        <p:spPr bwMode="gray">
          <a:xfrm flipV="1">
            <a:off x="7118350" y="4298689"/>
            <a:ext cx="723900" cy="271971"/>
          </a:xfrm>
          <a:prstGeom prst="straightConnector1">
            <a:avLst/>
          </a:prstGeom>
          <a:ln w="9525" cap="flat">
            <a:solidFill>
              <a:schemeClr val="bg2"/>
            </a:solidFill>
            <a:miter lim="800000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6" name="Straight Arrow Connector 675">
            <a:extLst>
              <a:ext uri="{FF2B5EF4-FFF2-40B4-BE49-F238E27FC236}">
                <a16:creationId xmlns:a16="http://schemas.microsoft.com/office/drawing/2014/main" id="{68BE883C-5EF8-5F02-7BF0-3D772114B0BB}"/>
              </a:ext>
            </a:extLst>
          </p:cNvPr>
          <p:cNvCxnSpPr>
            <a:cxnSpLocks/>
          </p:cNvCxnSpPr>
          <p:nvPr/>
        </p:nvCxnSpPr>
        <p:spPr bwMode="gray">
          <a:xfrm flipH="1">
            <a:off x="7100888" y="4379652"/>
            <a:ext cx="752475" cy="277812"/>
          </a:xfrm>
          <a:prstGeom prst="straightConnector1">
            <a:avLst/>
          </a:prstGeom>
          <a:ln w="9525" cap="flat">
            <a:solidFill>
              <a:schemeClr val="bg2"/>
            </a:solidFill>
            <a:miter lim="800000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7" name="Straight Arrow Connector 676">
            <a:extLst>
              <a:ext uri="{FF2B5EF4-FFF2-40B4-BE49-F238E27FC236}">
                <a16:creationId xmlns:a16="http://schemas.microsoft.com/office/drawing/2014/main" id="{60DADF64-3E1C-E2D0-6C20-2F3BE469014F}"/>
              </a:ext>
            </a:extLst>
          </p:cNvPr>
          <p:cNvCxnSpPr>
            <a:cxnSpLocks/>
          </p:cNvCxnSpPr>
          <p:nvPr/>
        </p:nvCxnSpPr>
        <p:spPr bwMode="gray">
          <a:xfrm>
            <a:off x="7089775" y="4775447"/>
            <a:ext cx="739775" cy="209042"/>
          </a:xfrm>
          <a:prstGeom prst="straightConnector1">
            <a:avLst/>
          </a:prstGeom>
          <a:ln w="9525" cap="flat">
            <a:solidFill>
              <a:schemeClr val="bg2"/>
            </a:solidFill>
            <a:miter lim="800000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8" name="Straight Arrow Connector 677">
            <a:extLst>
              <a:ext uri="{FF2B5EF4-FFF2-40B4-BE49-F238E27FC236}">
                <a16:creationId xmlns:a16="http://schemas.microsoft.com/office/drawing/2014/main" id="{2EF41AFC-EA6C-BFD8-3A5F-2E5E83035F65}"/>
              </a:ext>
            </a:extLst>
          </p:cNvPr>
          <p:cNvCxnSpPr>
            <a:cxnSpLocks/>
          </p:cNvCxnSpPr>
          <p:nvPr/>
        </p:nvCxnSpPr>
        <p:spPr bwMode="gray">
          <a:xfrm flipH="1" flipV="1">
            <a:off x="7065963" y="4843201"/>
            <a:ext cx="750887" cy="217488"/>
          </a:xfrm>
          <a:prstGeom prst="straightConnector1">
            <a:avLst/>
          </a:prstGeom>
          <a:ln w="9525" cap="flat">
            <a:solidFill>
              <a:schemeClr val="bg2"/>
            </a:solidFill>
            <a:miter lim="800000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2" name="TextBox 741">
            <a:extLst>
              <a:ext uri="{FF2B5EF4-FFF2-40B4-BE49-F238E27FC236}">
                <a16:creationId xmlns:a16="http://schemas.microsoft.com/office/drawing/2014/main" id="{53D9DA28-DA7C-C742-807E-3A08F879C899}"/>
              </a:ext>
            </a:extLst>
          </p:cNvPr>
          <p:cNvSpPr txBox="1"/>
          <p:nvPr/>
        </p:nvSpPr>
        <p:spPr bwMode="gray">
          <a:xfrm rot="20409269">
            <a:off x="7286626" y="2787685"/>
            <a:ext cx="485775" cy="16158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indent="0" algn="ctr" fontAlgn="b">
              <a:buNone/>
            </a:pPr>
            <a:r>
              <a:rPr lang="en-US" sz="1050" b="0" i="0" u="none" strike="noStrike" dirty="0">
                <a:solidFill>
                  <a:srgbClr val="000000"/>
                </a:solidFill>
                <a:effectLst/>
                <a:latin typeface="+mj-lt"/>
              </a:rPr>
              <a:t>1,251</a:t>
            </a:r>
          </a:p>
        </p:txBody>
      </p:sp>
      <p:sp>
        <p:nvSpPr>
          <p:cNvPr id="743" name="TextBox 742">
            <a:extLst>
              <a:ext uri="{FF2B5EF4-FFF2-40B4-BE49-F238E27FC236}">
                <a16:creationId xmlns:a16="http://schemas.microsoft.com/office/drawing/2014/main" id="{093FE56C-62C8-0F25-6FEF-0312D0D5033B}"/>
              </a:ext>
            </a:extLst>
          </p:cNvPr>
          <p:cNvSpPr txBox="1"/>
          <p:nvPr/>
        </p:nvSpPr>
        <p:spPr bwMode="gray">
          <a:xfrm rot="20409269">
            <a:off x="7205661" y="2583097"/>
            <a:ext cx="485775" cy="16158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indent="0" algn="ctr" fontAlgn="b">
              <a:buNone/>
            </a:pPr>
            <a:r>
              <a:rPr lang="en-US" sz="1050" b="0" i="0" u="none" strike="noStrike" dirty="0">
                <a:solidFill>
                  <a:srgbClr val="000000"/>
                </a:solidFill>
                <a:effectLst/>
                <a:latin typeface="+mj-lt"/>
              </a:rPr>
              <a:t>2.3</a:t>
            </a:r>
          </a:p>
        </p:txBody>
      </p:sp>
      <p:sp>
        <p:nvSpPr>
          <p:cNvPr id="744" name="TextBox 743">
            <a:extLst>
              <a:ext uri="{FF2B5EF4-FFF2-40B4-BE49-F238E27FC236}">
                <a16:creationId xmlns:a16="http://schemas.microsoft.com/office/drawing/2014/main" id="{6A132158-12CF-539A-33C7-00EBBE0FBE63}"/>
              </a:ext>
            </a:extLst>
          </p:cNvPr>
          <p:cNvSpPr txBox="1"/>
          <p:nvPr/>
        </p:nvSpPr>
        <p:spPr bwMode="gray">
          <a:xfrm rot="20409269">
            <a:off x="7243763" y="4497423"/>
            <a:ext cx="485775" cy="16158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indent="0" algn="ctr" fontAlgn="b">
              <a:buNone/>
            </a:pPr>
            <a:r>
              <a:rPr lang="en-US" sz="1050" b="0" i="0" u="none" strike="noStrike" dirty="0">
                <a:solidFill>
                  <a:srgbClr val="000000"/>
                </a:solidFill>
                <a:effectLst/>
                <a:latin typeface="+mj-lt"/>
              </a:rPr>
              <a:t>194</a:t>
            </a:r>
          </a:p>
        </p:txBody>
      </p:sp>
      <p:sp>
        <p:nvSpPr>
          <p:cNvPr id="745" name="TextBox 744">
            <a:extLst>
              <a:ext uri="{FF2B5EF4-FFF2-40B4-BE49-F238E27FC236}">
                <a16:creationId xmlns:a16="http://schemas.microsoft.com/office/drawing/2014/main" id="{78DBD366-FE9B-C9B2-F07F-0C98A2FA5D19}"/>
              </a:ext>
            </a:extLst>
          </p:cNvPr>
          <p:cNvSpPr txBox="1"/>
          <p:nvPr/>
        </p:nvSpPr>
        <p:spPr bwMode="gray">
          <a:xfrm rot="20409269">
            <a:off x="7162798" y="4311689"/>
            <a:ext cx="485775" cy="16158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indent="0" algn="ctr" fontAlgn="b">
              <a:buNone/>
            </a:pPr>
            <a:r>
              <a:rPr lang="en-US" sz="1050" b="0" i="0" u="none" strike="noStrike" dirty="0">
                <a:solidFill>
                  <a:srgbClr val="000000"/>
                </a:solidFill>
                <a:effectLst/>
                <a:latin typeface="+mj-lt"/>
              </a:rPr>
              <a:t>0</a:t>
            </a:r>
          </a:p>
        </p:txBody>
      </p:sp>
      <p:sp>
        <p:nvSpPr>
          <p:cNvPr id="746" name="TextBox 745">
            <a:extLst>
              <a:ext uri="{FF2B5EF4-FFF2-40B4-BE49-F238E27FC236}">
                <a16:creationId xmlns:a16="http://schemas.microsoft.com/office/drawing/2014/main" id="{1A4994B7-D5EC-28ED-D63C-347228A12AC9}"/>
              </a:ext>
            </a:extLst>
          </p:cNvPr>
          <p:cNvSpPr txBox="1"/>
          <p:nvPr/>
        </p:nvSpPr>
        <p:spPr bwMode="gray">
          <a:xfrm rot="972649">
            <a:off x="7185026" y="3232184"/>
            <a:ext cx="485775" cy="16158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indent="0" algn="ctr" fontAlgn="b">
              <a:buNone/>
            </a:pPr>
            <a:r>
              <a:rPr lang="en-US" sz="1050" b="0" i="0" u="none" strike="noStrike" dirty="0">
                <a:solidFill>
                  <a:srgbClr val="000000"/>
                </a:solidFill>
                <a:effectLst/>
                <a:latin typeface="+mj-lt"/>
              </a:rPr>
              <a:t>19</a:t>
            </a:r>
          </a:p>
        </p:txBody>
      </p:sp>
      <p:sp>
        <p:nvSpPr>
          <p:cNvPr id="747" name="TextBox 746">
            <a:extLst>
              <a:ext uri="{FF2B5EF4-FFF2-40B4-BE49-F238E27FC236}">
                <a16:creationId xmlns:a16="http://schemas.microsoft.com/office/drawing/2014/main" id="{71808B17-49EA-A644-B7A6-91E8FFFFF276}"/>
              </a:ext>
            </a:extLst>
          </p:cNvPr>
          <p:cNvSpPr txBox="1"/>
          <p:nvPr/>
        </p:nvSpPr>
        <p:spPr bwMode="gray">
          <a:xfrm rot="935298">
            <a:off x="7243761" y="3040101"/>
            <a:ext cx="485775" cy="16158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indent="0" algn="ctr" fontAlgn="b">
              <a:buNone/>
            </a:pPr>
            <a:r>
              <a:rPr lang="en-US" sz="1050" b="0" i="0" u="none" strike="noStrike" dirty="0">
                <a:solidFill>
                  <a:srgbClr val="000000"/>
                </a:solidFill>
                <a:effectLst/>
                <a:latin typeface="+mj-lt"/>
              </a:rPr>
              <a:t>0</a:t>
            </a:r>
          </a:p>
        </p:txBody>
      </p:sp>
      <p:sp>
        <p:nvSpPr>
          <p:cNvPr id="748" name="TextBox 747">
            <a:extLst>
              <a:ext uri="{FF2B5EF4-FFF2-40B4-BE49-F238E27FC236}">
                <a16:creationId xmlns:a16="http://schemas.microsoft.com/office/drawing/2014/main" id="{04E8A27A-A493-CE62-1462-71C4BCC70F39}"/>
              </a:ext>
            </a:extLst>
          </p:cNvPr>
          <p:cNvSpPr txBox="1"/>
          <p:nvPr/>
        </p:nvSpPr>
        <p:spPr bwMode="gray">
          <a:xfrm rot="972649">
            <a:off x="7185026" y="4939065"/>
            <a:ext cx="485775" cy="16158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indent="0" algn="ctr" fontAlgn="b">
              <a:buNone/>
            </a:pPr>
            <a:r>
              <a:rPr lang="en-US" sz="1050" b="0" i="0" u="none" strike="noStrike" dirty="0">
                <a:solidFill>
                  <a:srgbClr val="000000"/>
                </a:solidFill>
                <a:effectLst/>
                <a:latin typeface="+mj-lt"/>
              </a:rPr>
              <a:t>313</a:t>
            </a:r>
          </a:p>
        </p:txBody>
      </p:sp>
      <p:sp>
        <p:nvSpPr>
          <p:cNvPr id="749" name="TextBox 748">
            <a:extLst>
              <a:ext uri="{FF2B5EF4-FFF2-40B4-BE49-F238E27FC236}">
                <a16:creationId xmlns:a16="http://schemas.microsoft.com/office/drawing/2014/main" id="{BE344F9E-3A8A-B81B-2635-EFE4D5FB0F0C}"/>
              </a:ext>
            </a:extLst>
          </p:cNvPr>
          <p:cNvSpPr txBox="1"/>
          <p:nvPr/>
        </p:nvSpPr>
        <p:spPr bwMode="gray">
          <a:xfrm rot="935298">
            <a:off x="7243761" y="4746982"/>
            <a:ext cx="485775" cy="16158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indent="0" algn="ctr" fontAlgn="b">
              <a:buNone/>
            </a:pPr>
            <a:r>
              <a:rPr lang="en-US" sz="1050" b="0" i="0" u="none" strike="noStrike" dirty="0">
                <a:solidFill>
                  <a:srgbClr val="000000"/>
                </a:solidFill>
                <a:effectLst/>
                <a:latin typeface="+mj-lt"/>
              </a:rPr>
              <a:t>0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CCB0ADE-2C16-9193-69D0-592A80ED457D}"/>
              </a:ext>
            </a:extLst>
          </p:cNvPr>
          <p:cNvGrpSpPr/>
          <p:nvPr/>
        </p:nvGrpSpPr>
        <p:grpSpPr>
          <a:xfrm>
            <a:off x="6456617" y="4371653"/>
            <a:ext cx="565551" cy="620701"/>
            <a:chOff x="2613774" y="2684346"/>
            <a:chExt cx="838804" cy="919023"/>
          </a:xfrm>
          <a:solidFill>
            <a:srgbClr val="A63CA7"/>
          </a:solidFill>
        </p:grpSpPr>
        <p:sp>
          <p:nvSpPr>
            <p:cNvPr id="4" name="Freeform 404">
              <a:extLst>
                <a:ext uri="{FF2B5EF4-FFF2-40B4-BE49-F238E27FC236}">
                  <a16:creationId xmlns:a16="http://schemas.microsoft.com/office/drawing/2014/main" id="{676302E4-7AE6-DA30-7DE7-2E8B8941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588" y="3065589"/>
              <a:ext cx="120861" cy="223443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" name="Freeform 493">
              <a:extLst>
                <a:ext uri="{FF2B5EF4-FFF2-40B4-BE49-F238E27FC236}">
                  <a16:creationId xmlns:a16="http://schemas.microsoft.com/office/drawing/2014/main" id="{9E454EE4-1DDB-42A1-919F-24CD1E2C6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651" y="3448094"/>
              <a:ext cx="17561" cy="40396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8" name="Freeform 494">
              <a:extLst>
                <a:ext uri="{FF2B5EF4-FFF2-40B4-BE49-F238E27FC236}">
                  <a16:creationId xmlns:a16="http://schemas.microsoft.com/office/drawing/2014/main" id="{18B410C3-2639-31BC-E493-4A8F00313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453" y="3484704"/>
              <a:ext cx="26859" cy="55545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" name="Freeform 495">
              <a:extLst>
                <a:ext uri="{FF2B5EF4-FFF2-40B4-BE49-F238E27FC236}">
                  <a16:creationId xmlns:a16="http://schemas.microsoft.com/office/drawing/2014/main" id="{D02522ED-DF37-84E9-CC8A-7C78C65F9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467" y="3551611"/>
              <a:ext cx="48551" cy="36609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6" name="Freeform 498">
              <a:extLst>
                <a:ext uri="{FF2B5EF4-FFF2-40B4-BE49-F238E27FC236}">
                  <a16:creationId xmlns:a16="http://schemas.microsoft.com/office/drawing/2014/main" id="{EB3AC64C-3AD0-5405-168C-60BA99E8F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824" y="3061802"/>
              <a:ext cx="21693" cy="26510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9" name="Freeform 499">
              <a:extLst>
                <a:ext uri="{FF2B5EF4-FFF2-40B4-BE49-F238E27FC236}">
                  <a16:creationId xmlns:a16="http://schemas.microsoft.com/office/drawing/2014/main" id="{04872818-220A-2033-E693-BC7FF7849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923" y="3051703"/>
              <a:ext cx="15495" cy="10099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80" name="Freeform 500">
              <a:extLst>
                <a:ext uri="{FF2B5EF4-FFF2-40B4-BE49-F238E27FC236}">
                  <a16:creationId xmlns:a16="http://schemas.microsoft.com/office/drawing/2014/main" id="{90DFBB29-D7BA-4EEC-95DF-5ABBEAD23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909" y="3076950"/>
              <a:ext cx="17561" cy="36609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81" name="Freeform 501">
              <a:extLst>
                <a:ext uri="{FF2B5EF4-FFF2-40B4-BE49-F238E27FC236}">
                  <a16:creationId xmlns:a16="http://schemas.microsoft.com/office/drawing/2014/main" id="{0BEF1BE4-D8F5-B88A-086D-A7A33DD30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769" y="3013831"/>
              <a:ext cx="12396" cy="1514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82" name="Freeform 502">
              <a:extLst>
                <a:ext uri="{FF2B5EF4-FFF2-40B4-BE49-F238E27FC236}">
                  <a16:creationId xmlns:a16="http://schemas.microsoft.com/office/drawing/2014/main" id="{CD40C434-9871-344B-29C7-C5D61B7F7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905" y="3128708"/>
              <a:ext cx="17561" cy="34085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83" name="Freeform 503">
              <a:extLst>
                <a:ext uri="{FF2B5EF4-FFF2-40B4-BE49-F238E27FC236}">
                  <a16:creationId xmlns:a16="http://schemas.microsoft.com/office/drawing/2014/main" id="{3D21F927-E768-E9A2-34BE-B83E5A353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214" y="3136283"/>
              <a:ext cx="24792" cy="30297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86" name="Freeform 504">
              <a:extLst>
                <a:ext uri="{FF2B5EF4-FFF2-40B4-BE49-F238E27FC236}">
                  <a16:creationId xmlns:a16="http://schemas.microsoft.com/office/drawing/2014/main" id="{A330E083-F116-236A-1DDF-D42C4005E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747" y="3518789"/>
              <a:ext cx="14462" cy="13887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87" name="Freeform 505">
              <a:extLst>
                <a:ext uri="{FF2B5EF4-FFF2-40B4-BE49-F238E27FC236}">
                  <a16:creationId xmlns:a16="http://schemas.microsoft.com/office/drawing/2014/main" id="{B7639FDC-FDDB-0199-1C92-71A083F1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992" y="3065589"/>
              <a:ext cx="18593" cy="2272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88" name="Freeform 506">
              <a:extLst>
                <a:ext uri="{FF2B5EF4-FFF2-40B4-BE49-F238E27FC236}">
                  <a16:creationId xmlns:a16="http://schemas.microsoft.com/office/drawing/2014/main" id="{B89E3050-00B2-A1BB-9F78-70E5B83A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291" y="3092099"/>
              <a:ext cx="9297" cy="11361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89" name="Freeform 507">
              <a:extLst>
                <a:ext uri="{FF2B5EF4-FFF2-40B4-BE49-F238E27FC236}">
                  <a16:creationId xmlns:a16="http://schemas.microsoft.com/office/drawing/2014/main" id="{2BB5B811-D76F-17F9-980E-C32BB26C1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588" y="3103461"/>
              <a:ext cx="5165" cy="378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0" name="Freeform 508">
              <a:extLst>
                <a:ext uri="{FF2B5EF4-FFF2-40B4-BE49-F238E27FC236}">
                  <a16:creationId xmlns:a16="http://schemas.microsoft.com/office/drawing/2014/main" id="{7501FA00-C671-55BA-D72E-41F024397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588" y="3113560"/>
              <a:ext cx="3099" cy="75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1" name="Freeform 509">
              <a:extLst>
                <a:ext uri="{FF2B5EF4-FFF2-40B4-BE49-F238E27FC236}">
                  <a16:creationId xmlns:a16="http://schemas.microsoft.com/office/drawing/2014/main" id="{AD312125-64F2-D1A2-F688-EA1568D5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588" y="3121134"/>
              <a:ext cx="5165" cy="378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2" name="Freeform 510">
              <a:extLst>
                <a:ext uri="{FF2B5EF4-FFF2-40B4-BE49-F238E27FC236}">
                  <a16:creationId xmlns:a16="http://schemas.microsoft.com/office/drawing/2014/main" id="{199A08EC-15B7-8835-2B01-B7C24CCAD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347" y="3176679"/>
              <a:ext cx="3099" cy="75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3" name="Freeform 511">
              <a:extLst>
                <a:ext uri="{FF2B5EF4-FFF2-40B4-BE49-F238E27FC236}">
                  <a16:creationId xmlns:a16="http://schemas.microsoft.com/office/drawing/2014/main" id="{A815821E-F254-7FA0-A090-B17AFB86B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800" y="3010044"/>
              <a:ext cx="6198" cy="15149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4" name="Rectangle 613">
              <a:extLst>
                <a:ext uri="{FF2B5EF4-FFF2-40B4-BE49-F238E27FC236}">
                  <a16:creationId xmlns:a16="http://schemas.microsoft.com/office/drawing/2014/main" id="{34DD2A9A-1B40-B43B-140D-C15711AA7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316" y="2776501"/>
              <a:ext cx="1033" cy="1263"/>
            </a:xfrm>
            <a:prstGeom prst="rect">
              <a:avLst/>
            </a:pr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5" name="Freeform 645">
              <a:extLst>
                <a:ext uri="{FF2B5EF4-FFF2-40B4-BE49-F238E27FC236}">
                  <a16:creationId xmlns:a16="http://schemas.microsoft.com/office/drawing/2014/main" id="{18DCD165-CC57-7DC6-A47E-2A75DBFD0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467" y="3258735"/>
              <a:ext cx="94005" cy="63120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6" name="Freeform 646">
              <a:extLst>
                <a:ext uri="{FF2B5EF4-FFF2-40B4-BE49-F238E27FC236}">
                  <a16:creationId xmlns:a16="http://schemas.microsoft.com/office/drawing/2014/main" id="{EA03D847-687B-4462-AB8A-E5AA8324D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114" y="3310493"/>
              <a:ext cx="112597" cy="59332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7" name="Freeform 647">
              <a:extLst>
                <a:ext uri="{FF2B5EF4-FFF2-40B4-BE49-F238E27FC236}">
                  <a16:creationId xmlns:a16="http://schemas.microsoft.com/office/drawing/2014/main" id="{2E44CEBC-D8FD-5588-873A-C3BF6F2ED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859" y="3354677"/>
              <a:ext cx="172512" cy="204507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8" name="Freeform 648">
              <a:extLst>
                <a:ext uri="{FF2B5EF4-FFF2-40B4-BE49-F238E27FC236}">
                  <a16:creationId xmlns:a16="http://schemas.microsoft.com/office/drawing/2014/main" id="{6FB82033-E330-1CA7-4A24-A7CDE8A35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061" y="3366039"/>
              <a:ext cx="81607" cy="9341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9" name="Freeform 649">
              <a:extLst>
                <a:ext uri="{FF2B5EF4-FFF2-40B4-BE49-F238E27FC236}">
                  <a16:creationId xmlns:a16="http://schemas.microsoft.com/office/drawing/2014/main" id="{6D68012D-4FB4-B707-9573-75091417E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149" y="3258735"/>
              <a:ext cx="200404" cy="21082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0" name="Freeform 650">
              <a:extLst>
                <a:ext uri="{FF2B5EF4-FFF2-40B4-BE49-F238E27FC236}">
                  <a16:creationId xmlns:a16="http://schemas.microsoft.com/office/drawing/2014/main" id="{3035EAEF-04C6-9781-C2D1-F987973E6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462" y="3340791"/>
              <a:ext cx="67145" cy="55545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1" name="Freeform 651">
              <a:extLst>
                <a:ext uri="{FF2B5EF4-FFF2-40B4-BE49-F238E27FC236}">
                  <a16:creationId xmlns:a16="http://schemas.microsoft.com/office/drawing/2014/main" id="{79B93403-2071-AA9D-C60A-7F6ADBB29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648" y="3251161"/>
              <a:ext cx="63013" cy="47970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2" name="Freeform 652">
              <a:extLst>
                <a:ext uri="{FF2B5EF4-FFF2-40B4-BE49-F238E27FC236}">
                  <a16:creationId xmlns:a16="http://schemas.microsoft.com/office/drawing/2014/main" id="{16A0417B-DBB0-2133-45C1-EC1416716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298" y="3285245"/>
              <a:ext cx="11363" cy="13887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3" name="Freeform 653">
              <a:extLst>
                <a:ext uri="{FF2B5EF4-FFF2-40B4-BE49-F238E27FC236}">
                  <a16:creationId xmlns:a16="http://schemas.microsoft.com/office/drawing/2014/main" id="{13AF88AF-24D2-46D7-9869-B491FFD80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110" y="3199403"/>
              <a:ext cx="60948" cy="66908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4" name="Freeform 654">
              <a:extLst>
                <a:ext uri="{FF2B5EF4-FFF2-40B4-BE49-F238E27FC236}">
                  <a16:creationId xmlns:a16="http://schemas.microsoft.com/office/drawing/2014/main" id="{0AB172A6-556E-C544-85B5-86CF58CDC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453" y="3088312"/>
              <a:ext cx="45452" cy="82055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5" name="Freeform 655">
              <a:extLst>
                <a:ext uri="{FF2B5EF4-FFF2-40B4-BE49-F238E27FC236}">
                  <a16:creationId xmlns:a16="http://schemas.microsoft.com/office/drawing/2014/main" id="{FF648C38-3A1B-DCEA-2C9D-2A64707D8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397" y="3162795"/>
              <a:ext cx="135324" cy="191884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6" name="Freeform 657">
              <a:extLst>
                <a:ext uri="{FF2B5EF4-FFF2-40B4-BE49-F238E27FC236}">
                  <a16:creationId xmlns:a16="http://schemas.microsoft.com/office/drawing/2014/main" id="{5BFAB2DA-B602-987F-F6F5-0FFEBB07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315" y="3295344"/>
              <a:ext cx="90905" cy="45446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7" name="Freeform 659">
              <a:extLst>
                <a:ext uri="{FF2B5EF4-FFF2-40B4-BE49-F238E27FC236}">
                  <a16:creationId xmlns:a16="http://schemas.microsoft.com/office/drawing/2014/main" id="{0C199FEF-4364-39C9-48E5-536FF4F17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61" y="3121134"/>
              <a:ext cx="87805" cy="70695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8" name="Freeform 660">
              <a:extLst>
                <a:ext uri="{FF2B5EF4-FFF2-40B4-BE49-F238E27FC236}">
                  <a16:creationId xmlns:a16="http://schemas.microsoft.com/office/drawing/2014/main" id="{AB77279F-576A-2FE0-E92F-12CB821FC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61" y="3076950"/>
              <a:ext cx="108466" cy="66908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9" name="Freeform 661">
              <a:extLst>
                <a:ext uri="{FF2B5EF4-FFF2-40B4-BE49-F238E27FC236}">
                  <a16:creationId xmlns:a16="http://schemas.microsoft.com/office/drawing/2014/main" id="{F2775EF5-2C31-7975-9652-93A4E9A94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517" y="3036555"/>
              <a:ext cx="72311" cy="55545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0" name="Freeform 662">
              <a:extLst>
                <a:ext uri="{FF2B5EF4-FFF2-40B4-BE49-F238E27FC236}">
                  <a16:creationId xmlns:a16="http://schemas.microsoft.com/office/drawing/2014/main" id="{9E2BCA92-3D82-0E4F-13DF-3404AE832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768" y="3151432"/>
              <a:ext cx="48551" cy="29036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1" name="Freeform 663">
              <a:extLst>
                <a:ext uri="{FF2B5EF4-FFF2-40B4-BE49-F238E27FC236}">
                  <a16:creationId xmlns:a16="http://schemas.microsoft.com/office/drawing/2014/main" id="{77B8739F-FFBE-7F7C-3189-D938313C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357" y="3159005"/>
              <a:ext cx="144621" cy="155275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2" name="Freeform 664">
              <a:extLst>
                <a:ext uri="{FF2B5EF4-FFF2-40B4-BE49-F238E27FC236}">
                  <a16:creationId xmlns:a16="http://schemas.microsoft.com/office/drawing/2014/main" id="{E05C77DE-74E5-7B8C-7B59-107889F3D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163" y="3321855"/>
              <a:ext cx="139457" cy="111091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3" name="Freeform 665">
              <a:extLst>
                <a:ext uri="{FF2B5EF4-FFF2-40B4-BE49-F238E27FC236}">
                  <a16:creationId xmlns:a16="http://schemas.microsoft.com/office/drawing/2014/main" id="{2BDB5A87-7134-95FC-9B5A-519C5A5E9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266" y="3318068"/>
              <a:ext cx="50617" cy="74482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4" name="Freeform 666">
              <a:extLst>
                <a:ext uri="{FF2B5EF4-FFF2-40B4-BE49-F238E27FC236}">
                  <a16:creationId xmlns:a16="http://schemas.microsoft.com/office/drawing/2014/main" id="{C88D032C-C28F-CCE6-B950-8C7174F8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927" y="3358464"/>
              <a:ext cx="29957" cy="37872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5" name="Freeform 667">
              <a:extLst>
                <a:ext uri="{FF2B5EF4-FFF2-40B4-BE49-F238E27FC236}">
                  <a16:creationId xmlns:a16="http://schemas.microsoft.com/office/drawing/2014/main" id="{9A3AB0A2-0321-0FC3-CE3A-7BEFAC250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022" y="3417797"/>
              <a:ext cx="97103" cy="70695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6" name="Freeform 668">
              <a:extLst>
                <a:ext uri="{FF2B5EF4-FFF2-40B4-BE49-F238E27FC236}">
                  <a16:creationId xmlns:a16="http://schemas.microsoft.com/office/drawing/2014/main" id="{ADEB0338-7AAE-332F-C9E2-F6DC45137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018" y="3400124"/>
              <a:ext cx="54750" cy="55545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7" name="Freeform 669">
              <a:extLst>
                <a:ext uri="{FF2B5EF4-FFF2-40B4-BE49-F238E27FC236}">
                  <a16:creationId xmlns:a16="http://schemas.microsoft.com/office/drawing/2014/main" id="{DFB1403E-780C-4809-6C78-306425CA4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272" y="3373613"/>
              <a:ext cx="67145" cy="99729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8" name="Freeform 670">
              <a:extLst>
                <a:ext uri="{FF2B5EF4-FFF2-40B4-BE49-F238E27FC236}">
                  <a16:creationId xmlns:a16="http://schemas.microsoft.com/office/drawing/2014/main" id="{876B96C2-C1E2-E999-0524-631A96DF2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117" y="3314282"/>
              <a:ext cx="106401" cy="70695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9" name="Freeform 671">
              <a:extLst>
                <a:ext uri="{FF2B5EF4-FFF2-40B4-BE49-F238E27FC236}">
                  <a16:creationId xmlns:a16="http://schemas.microsoft.com/office/drawing/2014/main" id="{C9A376EF-BDCD-5E91-3F12-4BE46DB4A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064" y="3473343"/>
              <a:ext cx="94005" cy="118666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20" name="Freeform 672">
              <a:extLst>
                <a:ext uri="{FF2B5EF4-FFF2-40B4-BE49-F238E27FC236}">
                  <a16:creationId xmlns:a16="http://schemas.microsoft.com/office/drawing/2014/main" id="{B1CB5CE6-8F84-3C3B-AF11-B2CF2A0EC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771" y="3467030"/>
              <a:ext cx="45452" cy="36609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21" name="Freeform 673">
              <a:extLst>
                <a:ext uri="{FF2B5EF4-FFF2-40B4-BE49-F238E27FC236}">
                  <a16:creationId xmlns:a16="http://schemas.microsoft.com/office/drawing/2014/main" id="{77A2AF5C-B4FD-94D1-262F-4C1F932EF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668" y="3455669"/>
              <a:ext cx="26859" cy="66908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22" name="Freeform 674">
              <a:extLst>
                <a:ext uri="{FF2B5EF4-FFF2-40B4-BE49-F238E27FC236}">
                  <a16:creationId xmlns:a16="http://schemas.microsoft.com/office/drawing/2014/main" id="{B680883E-1602-C78B-524D-0D78B413C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163" y="3463244"/>
              <a:ext cx="39254" cy="32824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23" name="Freeform 717">
              <a:extLst>
                <a:ext uri="{FF2B5EF4-FFF2-40B4-BE49-F238E27FC236}">
                  <a16:creationId xmlns:a16="http://schemas.microsoft.com/office/drawing/2014/main" id="{8B3726FE-27A8-29EB-1699-C5DC762BA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905" y="2751254"/>
              <a:ext cx="190074" cy="400180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24" name="Freeform 718">
              <a:extLst>
                <a:ext uri="{FF2B5EF4-FFF2-40B4-BE49-F238E27FC236}">
                  <a16:creationId xmlns:a16="http://schemas.microsoft.com/office/drawing/2014/main" id="{74D336BC-F8B2-B5BF-E98B-9D00E359F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362" y="2720956"/>
              <a:ext cx="163216" cy="311812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25" name="Freeform 719">
              <a:extLst>
                <a:ext uri="{FF2B5EF4-FFF2-40B4-BE49-F238E27FC236}">
                  <a16:creationId xmlns:a16="http://schemas.microsoft.com/office/drawing/2014/main" id="{18FF89B2-5777-EF6B-1D47-16F7E3A38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902" y="2684346"/>
              <a:ext cx="387378" cy="396392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26" name="Freeform 725">
              <a:extLst>
                <a:ext uri="{FF2B5EF4-FFF2-40B4-BE49-F238E27FC236}">
                  <a16:creationId xmlns:a16="http://schemas.microsoft.com/office/drawing/2014/main" id="{914C9E21-4390-0081-E5D4-2782ED1EA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443" y="3159005"/>
              <a:ext cx="72311" cy="92154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27" name="Freeform 726">
              <a:extLst>
                <a:ext uri="{FF2B5EF4-FFF2-40B4-BE49-F238E27FC236}">
                  <a16:creationId xmlns:a16="http://schemas.microsoft.com/office/drawing/2014/main" id="{64918AE5-2B33-0A2E-4C39-D154A9BD6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597" y="3155220"/>
              <a:ext cx="48551" cy="36609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28" name="Freeform 727">
              <a:extLst>
                <a:ext uri="{FF2B5EF4-FFF2-40B4-BE49-F238E27FC236}">
                  <a16:creationId xmlns:a16="http://schemas.microsoft.com/office/drawing/2014/main" id="{D21AF30C-00C1-9649-53CE-973AEDD0F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036" y="3432945"/>
              <a:ext cx="190074" cy="170424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29" name="Freeform 728">
              <a:extLst>
                <a:ext uri="{FF2B5EF4-FFF2-40B4-BE49-F238E27FC236}">
                  <a16:creationId xmlns:a16="http://schemas.microsoft.com/office/drawing/2014/main" id="{99560A3D-7D17-F911-0763-F928FFD57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036" y="3469556"/>
              <a:ext cx="48551" cy="112354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30" name="Freeform 405">
              <a:extLst>
                <a:ext uri="{FF2B5EF4-FFF2-40B4-BE49-F238E27FC236}">
                  <a16:creationId xmlns:a16="http://schemas.microsoft.com/office/drawing/2014/main" id="{E6ADEBF6-9429-AA59-5BC9-FE894AD43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774" y="2832047"/>
              <a:ext cx="163216" cy="97205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7053200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5240E8-576A-190F-24AE-BB8E8AB096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32139E7-328C-EE28-56C6-DD0C1471F855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0792462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7772400" imgH="10058400" progId="TCLayout.ActiveDocument.1">
                  <p:embed/>
                </p:oleObj>
              </mc:Choice>
              <mc:Fallback>
                <p:oleObj name="think-cell Slide" r:id="rId6" imgW="7772400" imgH="10058400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32139E7-328C-EE28-56C6-DD0C1471F85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03669AF-E0DD-1CCF-A7A7-6919944977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Autofit/>
          </a:bodyPr>
          <a:lstStyle/>
          <a:p>
            <a:r>
              <a:rPr lang="en-US" dirty="0">
                <a:cs typeface="Arial"/>
              </a:rPr>
              <a:t>Biofuels are categorized based on feedstock</a:t>
            </a:r>
            <a:endParaRPr lang="en-US" dirty="0"/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00CC33CA-44DC-7D80-DB14-B4E6DBD2D9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9440683"/>
              </p:ext>
            </p:extLst>
          </p:nvPr>
        </p:nvGraphicFramePr>
        <p:xfrm>
          <a:off x="330200" y="1119934"/>
          <a:ext cx="11539368" cy="50343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04920">
                  <a:extLst>
                    <a:ext uri="{9D8B030D-6E8A-4147-A177-3AD203B41FA5}">
                      <a16:colId xmlns:a16="http://schemas.microsoft.com/office/drawing/2014/main" val="1209005246"/>
                    </a:ext>
                  </a:extLst>
                </a:gridCol>
                <a:gridCol w="2429002">
                  <a:extLst>
                    <a:ext uri="{9D8B030D-6E8A-4147-A177-3AD203B41FA5}">
                      <a16:colId xmlns:a16="http://schemas.microsoft.com/office/drawing/2014/main" val="1110654787"/>
                    </a:ext>
                  </a:extLst>
                </a:gridCol>
                <a:gridCol w="2596313">
                  <a:extLst>
                    <a:ext uri="{9D8B030D-6E8A-4147-A177-3AD203B41FA5}">
                      <a16:colId xmlns:a16="http://schemas.microsoft.com/office/drawing/2014/main" val="2863399275"/>
                    </a:ext>
                  </a:extLst>
                </a:gridCol>
                <a:gridCol w="2740651">
                  <a:extLst>
                    <a:ext uri="{9D8B030D-6E8A-4147-A177-3AD203B41FA5}">
                      <a16:colId xmlns:a16="http://schemas.microsoft.com/office/drawing/2014/main" val="4185904796"/>
                    </a:ext>
                  </a:extLst>
                </a:gridCol>
                <a:gridCol w="2668482">
                  <a:extLst>
                    <a:ext uri="{9D8B030D-6E8A-4147-A177-3AD203B41FA5}">
                      <a16:colId xmlns:a16="http://schemas.microsoft.com/office/drawing/2014/main" val="2164850449"/>
                    </a:ext>
                  </a:extLst>
                </a:gridCol>
              </a:tblGrid>
              <a:tr h="278449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00" b="1" dirty="0"/>
                        <a:t>Biofuel type 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Generation 1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Generation 2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D6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Generation 3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Generation 4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3161297"/>
                  </a:ext>
                </a:extLst>
              </a:tr>
              <a:tr h="1244038">
                <a:tc>
                  <a:txBody>
                    <a:bodyPr/>
                    <a:lstStyle/>
                    <a:p>
                      <a:pPr marL="0" indent="0" algn="l" defTabSz="711200" rtl="0" eaLnBrk="1" latinLnBrk="0" hangingPunct="1">
                        <a:spcBef>
                          <a:spcPts val="1200"/>
                        </a:spcBef>
                        <a:buNone/>
                      </a:pPr>
                      <a:r>
                        <a:rPr lang="en-US" sz="10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Feedstock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Sugar-based crops: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Corn, sugarcane, sugar beets, wheat, barley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Oil-based crops: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Soy, oilseed rape, jatropha, palm and other vegetable oils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Lignocellulosic waste materials: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Corn and wheat straw, sugarcane bagasse, sugar beet pulp, cassava peels, switchgrass (hard and soft wood)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Other non-food yields: 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Forest waste, food crop waste, used cooking oils, industrial and municipal waste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D6F0"/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Microalgal biomass: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Various forms of cultivation, including open pond, hybrid system, closed modular photobioreactor, heterotrophic fermentation, and integrated cultivation 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FFF"/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Microorganisms: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Enhancing metabolic processes and carbon capture capacity of feedstocks, leveraging techniques like microengineering and carbon capture and storage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5080875"/>
                  </a:ext>
                </a:extLst>
              </a:tr>
              <a:tr h="539608"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Products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Biodiesel, and ethanol</a:t>
                      </a:r>
                      <a:endParaRPr kumimoji="0" lang="en-US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</a:rPr>
                        <a:t>Biodiesel, ethanol, biogas, drop-in fuels, and mixed alcohol</a:t>
                      </a:r>
                      <a:endParaRPr kumimoji="0" lang="en-US" sz="1000" dirty="0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D6F0"/>
                    </a:solidFill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Biodiesel, ethanol, biogas, drop-in fuels, and mixed alcohol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FFF"/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</a:rPr>
                        <a:t>Biodiesel, ethanol, and drop-in fuels</a:t>
                      </a:r>
                      <a:endParaRPr kumimoji="0" lang="en-US" sz="1000" dirty="0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3693017"/>
                  </a:ext>
                </a:extLst>
              </a:tr>
              <a:tr h="1280561"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Advantages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Enhances energy security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locally</a:t>
                      </a:r>
                    </a:p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Reduces CO2 marginally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depending on crop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utilized</a:t>
                      </a:r>
                    </a:p>
                    <a:p>
                      <a:pPr marL="0" indent="0">
                        <a:spcBef>
                          <a:spcPts val="0"/>
                        </a:spcBef>
                        <a:buNone/>
                      </a:pPr>
                      <a:endParaRPr lang="en-US" sz="10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indent="0">
                        <a:spcBef>
                          <a:spcPts val="0"/>
                        </a:spcBef>
                        <a:buNone/>
                      </a:pPr>
                      <a:endParaRPr lang="en-US" sz="10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Removes problematic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food vs. fuel competition</a:t>
                      </a:r>
                    </a:p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Increases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land efficiency, reduces waste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and puts less pressure on biodiversity</a:t>
                      </a:r>
                    </a:p>
                    <a:p>
                      <a:pPr marL="0" indent="0">
                        <a:spcBef>
                          <a:spcPts val="0"/>
                        </a:spcBef>
                        <a:buNone/>
                      </a:pPr>
                      <a:endParaRPr lang="en-US" sz="10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indent="0">
                        <a:spcBef>
                          <a:spcPts val="0"/>
                        </a:spcBef>
                        <a:buNone/>
                      </a:pPr>
                      <a:endParaRPr lang="en-US" sz="10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D6F0"/>
                    </a:solidFill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Produces a wide range of outputs and generates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10x as much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as traditional feedstock</a:t>
                      </a:r>
                    </a:p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Easily cultivated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has low land usage, and can grow on marginal land</a:t>
                      </a:r>
                    </a:p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Absorbs large amounts of CO2 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during growth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FFF"/>
                    </a:solidFill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Produces fuels with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significantly lower carbon intensity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 reducing greenhouse gas emissions</a:t>
                      </a:r>
                    </a:p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Generates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higher yielding organisms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through genetic modification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5988183"/>
                  </a:ext>
                </a:extLst>
              </a:tr>
              <a:tr h="1143079">
                <a:tc>
                  <a:txBody>
                    <a:bodyPr/>
                    <a:lstStyle/>
                    <a:p>
                      <a:pPr marL="0" indent="0" algn="l" defTabSz="711200" rtl="0" eaLnBrk="1" latinLnBrk="0" hangingPunct="1">
                        <a:spcBef>
                          <a:spcPts val="1200"/>
                        </a:spcBef>
                        <a:buNone/>
                      </a:pPr>
                      <a:r>
                        <a:rPr lang="en-US" sz="10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Disadvantages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Competes with local food production 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(environmental and economic consequences)</a:t>
                      </a:r>
                    </a:p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Most products (except drop-in fuels)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require blending with fossil fuel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limiting emission reduction impact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Requires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energy-intensive processes</a:t>
                      </a:r>
                    </a:p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On-net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could increase energy use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based on lifecycle analysis, making it generally not competitive vs. fossil fuel</a:t>
                      </a:r>
                    </a:p>
                    <a:p>
                      <a:pPr marL="177800" indent="-177800">
                        <a:spcBef>
                          <a:spcPts val="0"/>
                        </a:spcBef>
                      </a:pPr>
                      <a:endParaRPr lang="en-US" sz="10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D6F0"/>
                    </a:solidFill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Requires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many resources 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(water, nitrogen, phosphorous) to grow</a:t>
                      </a:r>
                    </a:p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Produces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less-stable biofuels 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(highly unsaturated)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FFF"/>
                    </a:solidFill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Requires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 capital-intensive process 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and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significant further research</a:t>
                      </a:r>
                    </a:p>
                    <a:p>
                      <a:pPr marL="177800" indent="-177800">
                        <a:spcBef>
                          <a:spcPts val="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Sparks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ethical debates 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on utilizing genetic engineering for energy and agriculture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4742637"/>
                  </a:ext>
                </a:extLst>
              </a:tr>
              <a:tr h="546677">
                <a:tc>
                  <a:txBody>
                    <a:bodyPr/>
                    <a:lstStyle/>
                    <a:p>
                      <a:pPr marL="0" indent="0" algn="l" defTabSz="711200" rtl="0" eaLnBrk="1" latinLnBrk="0" hangingPunct="1">
                        <a:spcBef>
                          <a:spcPts val="1200"/>
                        </a:spcBef>
                        <a:buNone/>
                      </a:pPr>
                      <a:r>
                        <a:rPr lang="en-US" sz="10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Feedstock scalability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600"/>
                        </a:spcBef>
                      </a:pPr>
                      <a:r>
                        <a:rPr lang="en-US" sz="1000" b="0" i="0" u="none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Highly scalable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60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Limited (vs. Gen 1) and fragmented based on geography, but solid commercial footing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D6F0"/>
                    </a:solidFill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60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Limited, still at the early-stage commercial scale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FFF"/>
                    </a:solidFill>
                  </a:tcPr>
                </a:tc>
                <a:tc>
                  <a:txBody>
                    <a:bodyPr/>
                    <a:lstStyle/>
                    <a:p>
                      <a:pPr marL="177800" indent="-177800">
                        <a:spcBef>
                          <a:spcPts val="600"/>
                        </a:spcBef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Significantly limited, exists mostly on research scale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2921285"/>
                  </a:ext>
                </a:extLst>
              </a:tr>
            </a:tbl>
          </a:graphicData>
        </a:graphic>
      </p:graphicFrame>
      <p:sp>
        <p:nvSpPr>
          <p:cNvPr id="3" name="btfpNotesBox111697">
            <a:extLst>
              <a:ext uri="{FF2B5EF4-FFF2-40B4-BE49-F238E27FC236}">
                <a16:creationId xmlns:a16="http://schemas.microsoft.com/office/drawing/2014/main" id="{146FF3B1-AA26-4E33-F5AC-F36E653AB664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Fatty acid methyl esters. 2) Liquid bio-hydrocarbons that are functionally equivalent to petroleum fuels and fully compatible with existing petroleum infrastructure.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Molecules, </a:t>
            </a:r>
            <a:r>
              <a:rPr lang="en-US" sz="800" dirty="0">
                <a:solidFill>
                  <a:srgbClr val="000000"/>
                </a:solidFill>
                <a:hlinkClick r:id="rId8"/>
              </a:rPr>
              <a:t>Second-Generation Biomass as Feedstock for Bioethanol Production</a:t>
            </a:r>
            <a:r>
              <a:rPr lang="en-US" sz="800" dirty="0">
                <a:solidFill>
                  <a:srgbClr val="000000"/>
                </a:solidFill>
              </a:rPr>
              <a:t> (2024); ScienceDirect, </a:t>
            </a:r>
            <a:r>
              <a:rPr lang="en-US" sz="800" dirty="0">
                <a:solidFill>
                  <a:srgbClr val="000000"/>
                </a:solidFill>
                <a:hlinkClick r:id="rId9"/>
              </a:rPr>
              <a:t>Biofuels</a:t>
            </a:r>
            <a:r>
              <a:rPr lang="en-US" sz="800" dirty="0">
                <a:solidFill>
                  <a:srgbClr val="000000"/>
                </a:solidFill>
              </a:rPr>
              <a:t> (2024); NRDC,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Cultivating Clean Energy</a:t>
            </a:r>
            <a:r>
              <a:rPr lang="en-US" sz="800" dirty="0">
                <a:solidFill>
                  <a:srgbClr val="000000"/>
                </a:solidFill>
              </a:rPr>
              <a:t> (2009).</a:t>
            </a:r>
            <a:br>
              <a:rPr lang="en-US" sz="800" dirty="0">
                <a:hlinkClick r:id="rId10"/>
              </a:rPr>
            </a:b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Ariela Farchi, Hyae Ryung Kim, and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2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3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25F9C57B-18DB-12B8-A877-4754DC6B2067}"/>
              </a:ext>
            </a:extLst>
          </p:cNvPr>
          <p:cNvCxnSpPr>
            <a:cxnSpLocks/>
          </p:cNvCxnSpPr>
          <p:nvPr/>
        </p:nvCxnSpPr>
        <p:spPr bwMode="gray">
          <a:xfrm flipH="1">
            <a:off x="413598" y="1394862"/>
            <a:ext cx="1017637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6649C3F-753E-72DA-4C57-B1A36760A995}"/>
              </a:ext>
            </a:extLst>
          </p:cNvPr>
          <p:cNvCxnSpPr>
            <a:cxnSpLocks/>
          </p:cNvCxnSpPr>
          <p:nvPr/>
        </p:nvCxnSpPr>
        <p:spPr bwMode="gray">
          <a:xfrm flipH="1">
            <a:off x="413598" y="2640567"/>
            <a:ext cx="1017637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705588E-B185-1315-EC99-B08A717890F2}"/>
              </a:ext>
            </a:extLst>
          </p:cNvPr>
          <p:cNvCxnSpPr>
            <a:cxnSpLocks/>
          </p:cNvCxnSpPr>
          <p:nvPr/>
        </p:nvCxnSpPr>
        <p:spPr bwMode="gray">
          <a:xfrm flipH="1">
            <a:off x="413598" y="3187219"/>
            <a:ext cx="1017637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6240FFB-1B25-F60E-06F3-7B0B6CD3FB39}"/>
              </a:ext>
            </a:extLst>
          </p:cNvPr>
          <p:cNvCxnSpPr>
            <a:cxnSpLocks/>
          </p:cNvCxnSpPr>
          <p:nvPr/>
        </p:nvCxnSpPr>
        <p:spPr bwMode="gray">
          <a:xfrm flipH="1">
            <a:off x="413598" y="4459427"/>
            <a:ext cx="1017637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9CA39A7-2FD8-C16B-1CF1-06E5AA5C2806}"/>
              </a:ext>
            </a:extLst>
          </p:cNvPr>
          <p:cNvCxnSpPr>
            <a:cxnSpLocks/>
          </p:cNvCxnSpPr>
          <p:nvPr/>
        </p:nvCxnSpPr>
        <p:spPr bwMode="gray">
          <a:xfrm flipH="1">
            <a:off x="413597" y="5602427"/>
            <a:ext cx="1017637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btfpHighlightRectangle211460">
            <a:extLst>
              <a:ext uri="{FF2B5EF4-FFF2-40B4-BE49-F238E27FC236}">
                <a16:creationId xmlns:a16="http://schemas.microsoft.com/office/drawing/2014/main" id="{5D2FC1FB-AE03-501A-724A-C95CCB4592BA}"/>
              </a:ext>
            </a:extLst>
          </p:cNvPr>
          <p:cNvSpPr/>
          <p:nvPr>
            <p:custDataLst>
              <p:tags r:id="rId3"/>
            </p:custDataLst>
          </p:nvPr>
        </p:nvSpPr>
        <p:spPr bwMode="gray">
          <a:xfrm>
            <a:off x="1431234" y="1119934"/>
            <a:ext cx="5042579" cy="5034372"/>
          </a:xfrm>
          <a:prstGeom prst="rect">
            <a:avLst/>
          </a:prstGeom>
          <a:solidFill>
            <a:schemeClr val="bg1">
              <a:alpha val="0"/>
            </a:schemeClr>
          </a:solidFill>
          <a:ln w="19050"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C17A64-DBD9-AECD-16EE-8FD722BC1974}"/>
              </a:ext>
            </a:extLst>
          </p:cNvPr>
          <p:cNvSpPr/>
          <p:nvPr/>
        </p:nvSpPr>
        <p:spPr bwMode="gray">
          <a:xfrm>
            <a:off x="5234845" y="1018678"/>
            <a:ext cx="1156519" cy="219856"/>
          </a:xfrm>
          <a:prstGeom prst="rect">
            <a:avLst/>
          </a:prstGeom>
          <a:solidFill>
            <a:srgbClr val="C00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Focus of deck</a:t>
            </a:r>
          </a:p>
        </p:txBody>
      </p:sp>
    </p:spTree>
    <p:extLst>
      <p:ext uri="{BB962C8B-B14F-4D97-AF65-F5344CB8AC3E}">
        <p14:creationId xmlns:p14="http://schemas.microsoft.com/office/powerpoint/2010/main" val="372067493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FEABD9-3904-8B6A-87D3-2CD6BC07E4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C6643E5-ECAB-F24E-D1F0-043D682373CB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7" imgW="7772400" imgH="10058400" progId="TCLayout.ActiveDocument.1">
                  <p:embed/>
                </p:oleObj>
              </mc:Choice>
              <mc:Fallback>
                <p:oleObj name="think-cell Slide" r:id="rId47" imgW="7772400" imgH="10058400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C6643E5-ECAB-F24E-D1F0-043D682373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1" name="Rectangle 110">
            <a:extLst>
              <a:ext uri="{FF2B5EF4-FFF2-40B4-BE49-F238E27FC236}">
                <a16:creationId xmlns:a16="http://schemas.microsoft.com/office/drawing/2014/main" id="{D71639F8-35F1-E3A3-22D5-289F590FFAB7}"/>
              </a:ext>
            </a:extLst>
          </p:cNvPr>
          <p:cNvSpPr/>
          <p:nvPr/>
        </p:nvSpPr>
        <p:spPr bwMode="gray">
          <a:xfrm>
            <a:off x="1495426" y="4149312"/>
            <a:ext cx="10093325" cy="186241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4DE14A07-CF49-1667-D875-C35EAFBEC71F}"/>
              </a:ext>
            </a:extLst>
          </p:cNvPr>
          <p:cNvSpPr/>
          <p:nvPr/>
        </p:nvSpPr>
        <p:spPr bwMode="gray">
          <a:xfrm>
            <a:off x="1495426" y="3058221"/>
            <a:ext cx="10093325" cy="276009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80C87C1-1BAC-8FEB-AA95-E88D0483F1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</p:spPr>
        <p:txBody>
          <a:bodyPr vert="horz">
            <a:noAutofit/>
          </a:bodyPr>
          <a:lstStyle/>
          <a:p>
            <a:r>
              <a:rPr lang="en-US" dirty="0">
                <a:cs typeface="Arial"/>
              </a:rPr>
              <a:t>Gen 2 biofuels have greater emission reduction potential compared with Gen 1 and Gen 3</a:t>
            </a:r>
            <a:endParaRPr lang="en-US" dirty="0"/>
          </a:p>
        </p:txBody>
      </p:sp>
      <p:sp>
        <p:nvSpPr>
          <p:cNvPr id="121" name="Text Placeholder 10">
            <a:extLst>
              <a:ext uri="{FF2B5EF4-FFF2-40B4-BE49-F238E27FC236}">
                <a16:creationId xmlns:a16="http://schemas.microsoft.com/office/drawing/2014/main" id="{EC5715F9-9F16-733D-EAF1-8E0115656057}"/>
              </a:ext>
            </a:extLst>
          </p:cNvPr>
          <p:cNvSpPr txBox="1">
            <a:spLocks/>
          </p:cNvSpPr>
          <p:nvPr>
            <p:custDataLst>
              <p:tags r:id="rId2"/>
            </p:custDataLst>
          </p:nvPr>
        </p:nvSpPr>
        <p:spPr bwMode="gray">
          <a:xfrm>
            <a:off x="3373438" y="2035176"/>
            <a:ext cx="66675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5E284F8-F5C1-47BC-9A0F-5F5BE4D5A2E6}" type="datetime'''''''''''''''5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5</a:t>
            </a:fld>
            <a:endParaRPr lang="en-US" sz="950" dirty="0"/>
          </a:p>
        </p:txBody>
      </p:sp>
      <p:sp>
        <p:nvSpPr>
          <p:cNvPr id="122" name="Text Placeholder 10">
            <a:extLst>
              <a:ext uri="{FF2B5EF4-FFF2-40B4-BE49-F238E27FC236}">
                <a16:creationId xmlns:a16="http://schemas.microsoft.com/office/drawing/2014/main" id="{7FAB2885-776D-634D-C48E-CF0F4DBF49C5}"/>
              </a:ext>
            </a:extLst>
          </p:cNvPr>
          <p:cNvSpPr txBox="1">
            <a:spLocks/>
          </p:cNvSpPr>
          <p:nvPr>
            <p:custDataLst>
              <p:tags r:id="rId3"/>
            </p:custDataLst>
          </p:nvPr>
        </p:nvSpPr>
        <p:spPr bwMode="gray">
          <a:xfrm>
            <a:off x="3775075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269597B-DF35-408D-B37F-2E45ADCFE5DA}" type="datetime'''1''''''''''''''''''''''''0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10</a:t>
            </a:fld>
            <a:endParaRPr lang="en-US" sz="950" dirty="0"/>
          </a:p>
        </p:txBody>
      </p:sp>
      <p:sp>
        <p:nvSpPr>
          <p:cNvPr id="123" name="Text Placeholder 10">
            <a:extLst>
              <a:ext uri="{FF2B5EF4-FFF2-40B4-BE49-F238E27FC236}">
                <a16:creationId xmlns:a16="http://schemas.microsoft.com/office/drawing/2014/main" id="{1C51C8A6-54A0-744A-66B7-FB1E6C299D3F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 bwMode="gray">
          <a:xfrm>
            <a:off x="4210050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EBC5204-5973-4EDD-8720-A77CC18FFE2B}" type="datetime'''''''''''''''''''''''''''''''''1''''''''''''''''''5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15</a:t>
            </a:fld>
            <a:endParaRPr lang="en-US" sz="950" dirty="0"/>
          </a:p>
        </p:txBody>
      </p:sp>
      <p:sp>
        <p:nvSpPr>
          <p:cNvPr id="124" name="Text Placeholder 10">
            <a:extLst>
              <a:ext uri="{FF2B5EF4-FFF2-40B4-BE49-F238E27FC236}">
                <a16:creationId xmlns:a16="http://schemas.microsoft.com/office/drawing/2014/main" id="{111E9FD3-C463-696F-9877-CF20196B77C2}"/>
              </a:ext>
            </a:extLst>
          </p:cNvPr>
          <p:cNvSpPr txBox="1">
            <a:spLocks/>
          </p:cNvSpPr>
          <p:nvPr>
            <p:custDataLst>
              <p:tags r:id="rId5"/>
            </p:custDataLst>
          </p:nvPr>
        </p:nvSpPr>
        <p:spPr bwMode="gray">
          <a:xfrm>
            <a:off x="4645025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641C21C-479C-4033-BE43-A7DA87581DB8}" type="datetime'''''''''''''''''''''''''''''''2''''''''''''''''''0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</a:t>
            </a:fld>
            <a:endParaRPr lang="en-US" sz="950" dirty="0"/>
          </a:p>
        </p:txBody>
      </p:sp>
      <p:sp>
        <p:nvSpPr>
          <p:cNvPr id="125" name="Text Placeholder 10">
            <a:extLst>
              <a:ext uri="{FF2B5EF4-FFF2-40B4-BE49-F238E27FC236}">
                <a16:creationId xmlns:a16="http://schemas.microsoft.com/office/drawing/2014/main" id="{09A94AA6-4C68-17E9-AA7F-5108D80BC816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gray">
          <a:xfrm>
            <a:off x="5080000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80026A2-3282-4D0E-8F51-7591278FB9FE}" type="datetime'''''''''''''''''''''''''''''''''''''''2''''''''''''''''''5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25</a:t>
            </a:fld>
            <a:endParaRPr lang="en-US" sz="950" dirty="0"/>
          </a:p>
        </p:txBody>
      </p:sp>
      <p:sp>
        <p:nvSpPr>
          <p:cNvPr id="126" name="Text Placeholder 10">
            <a:extLst>
              <a:ext uri="{FF2B5EF4-FFF2-40B4-BE49-F238E27FC236}">
                <a16:creationId xmlns:a16="http://schemas.microsoft.com/office/drawing/2014/main" id="{B2726828-1064-6BF8-7C9C-B14959822BAE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gray">
          <a:xfrm>
            <a:off x="5514975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80BFCE5-1014-49DD-859F-124FD504C249}" type="datetime'''''''''''''''''''3''''''''''''''''''''''''''''''''''''0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30</a:t>
            </a:fld>
            <a:endParaRPr lang="en-US" sz="950" dirty="0"/>
          </a:p>
        </p:txBody>
      </p:sp>
      <p:sp>
        <p:nvSpPr>
          <p:cNvPr id="127" name="Text Placeholder 10">
            <a:extLst>
              <a:ext uri="{FF2B5EF4-FFF2-40B4-BE49-F238E27FC236}">
                <a16:creationId xmlns:a16="http://schemas.microsoft.com/office/drawing/2014/main" id="{DC7C043D-DB57-AD28-A383-B8C321F4FB11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gray">
          <a:xfrm>
            <a:off x="5949950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9E6EAB8-8407-41CD-96AA-104634B9DA82}" type="datetime'3''''''''''''''''''''''''''''''5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35</a:t>
            </a:fld>
            <a:endParaRPr lang="en-US" sz="950" dirty="0"/>
          </a:p>
        </p:txBody>
      </p:sp>
      <p:sp>
        <p:nvSpPr>
          <p:cNvPr id="128" name="Text Placeholder 10">
            <a:extLst>
              <a:ext uri="{FF2B5EF4-FFF2-40B4-BE49-F238E27FC236}">
                <a16:creationId xmlns:a16="http://schemas.microsoft.com/office/drawing/2014/main" id="{89EA5BE8-79FE-BDE9-B277-E939B22FC05D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gray">
          <a:xfrm>
            <a:off x="6384925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7C00C26-9F88-4A70-8B74-C5C74D2FF210}" type="datetime'''''4''''0''''''''''''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40</a:t>
            </a:fld>
            <a:endParaRPr lang="en-US" sz="950" dirty="0"/>
          </a:p>
        </p:txBody>
      </p:sp>
      <p:sp>
        <p:nvSpPr>
          <p:cNvPr id="129" name="Text Placeholder 10">
            <a:extLst>
              <a:ext uri="{FF2B5EF4-FFF2-40B4-BE49-F238E27FC236}">
                <a16:creationId xmlns:a16="http://schemas.microsoft.com/office/drawing/2014/main" id="{5A990B2D-A663-922C-4ED1-36D344DCC2C4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gray">
          <a:xfrm>
            <a:off x="6819900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331985B-982E-4872-B72E-65FEE8962D42}" type="datetime'''''''''''''''''''''''''''''4''''''5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45</a:t>
            </a:fld>
            <a:endParaRPr lang="en-US" sz="950" dirty="0"/>
          </a:p>
        </p:txBody>
      </p:sp>
      <p:sp>
        <p:nvSpPr>
          <p:cNvPr id="130" name="Text Placeholder 10">
            <a:extLst>
              <a:ext uri="{FF2B5EF4-FFF2-40B4-BE49-F238E27FC236}">
                <a16:creationId xmlns:a16="http://schemas.microsoft.com/office/drawing/2014/main" id="{0946F8AD-329E-7E20-8538-D652386145BF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gray">
          <a:xfrm>
            <a:off x="7254875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C959BD8-FD90-4541-A1DA-188921169ABF}" type="datetime'''''5''''''''''''''''''''''''0''''''''''''''''''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50</a:t>
            </a:fld>
            <a:endParaRPr lang="en-US" sz="950" dirty="0"/>
          </a:p>
        </p:txBody>
      </p:sp>
      <p:sp>
        <p:nvSpPr>
          <p:cNvPr id="131" name="Text Placeholder 10">
            <a:extLst>
              <a:ext uri="{FF2B5EF4-FFF2-40B4-BE49-F238E27FC236}">
                <a16:creationId xmlns:a16="http://schemas.microsoft.com/office/drawing/2014/main" id="{FC46AF95-9DA7-2EE6-660E-26976163481C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gray">
          <a:xfrm>
            <a:off x="7689850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639584-B67A-46DD-A300-E4E1C659F21D}" type="datetime'''''''''''''''''5''5''''''''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55</a:t>
            </a:fld>
            <a:endParaRPr lang="en-US" sz="950" dirty="0"/>
          </a:p>
        </p:txBody>
      </p:sp>
      <p:sp>
        <p:nvSpPr>
          <p:cNvPr id="132" name="Text Placeholder 10">
            <a:extLst>
              <a:ext uri="{FF2B5EF4-FFF2-40B4-BE49-F238E27FC236}">
                <a16:creationId xmlns:a16="http://schemas.microsoft.com/office/drawing/2014/main" id="{068FE952-D7DB-1129-6AEB-38959335DA57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gray">
          <a:xfrm>
            <a:off x="8124825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57C2E48-F164-425E-97DE-5654D7D16CB1}" type="datetime'''''''''6''0''''''''''''''''''''''''''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60</a:t>
            </a:fld>
            <a:endParaRPr lang="en-US" sz="950" dirty="0"/>
          </a:p>
        </p:txBody>
      </p:sp>
      <p:sp>
        <p:nvSpPr>
          <p:cNvPr id="133" name="Text Placeholder 10">
            <a:extLst>
              <a:ext uri="{FF2B5EF4-FFF2-40B4-BE49-F238E27FC236}">
                <a16:creationId xmlns:a16="http://schemas.microsoft.com/office/drawing/2014/main" id="{AB190A57-593E-69C1-A973-D5BED8EE4FBA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gray">
          <a:xfrm>
            <a:off x="8559800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BA86AC7-AB8D-4513-9409-6C83D545BEB3}" type="datetime'''''''''''''''''''''6''''''''''''''5''''''''''''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65</a:t>
            </a:fld>
            <a:endParaRPr lang="en-US" sz="950" dirty="0"/>
          </a:p>
        </p:txBody>
      </p:sp>
      <p:sp>
        <p:nvSpPr>
          <p:cNvPr id="134" name="Text Placeholder 10">
            <a:extLst>
              <a:ext uri="{FF2B5EF4-FFF2-40B4-BE49-F238E27FC236}">
                <a16:creationId xmlns:a16="http://schemas.microsoft.com/office/drawing/2014/main" id="{27D85AE2-FD22-7950-8608-1A6E78A2E359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gray">
          <a:xfrm>
            <a:off x="8994775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2F4A0E7-E056-4870-BF85-D21305B68312}" type="datetime'''''''''''''''''''7''''''''''''''''''''''0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70</a:t>
            </a:fld>
            <a:endParaRPr lang="en-US" sz="950" dirty="0"/>
          </a:p>
        </p:txBody>
      </p:sp>
      <p:sp>
        <p:nvSpPr>
          <p:cNvPr id="135" name="Text Placeholder 10">
            <a:extLst>
              <a:ext uri="{FF2B5EF4-FFF2-40B4-BE49-F238E27FC236}">
                <a16:creationId xmlns:a16="http://schemas.microsoft.com/office/drawing/2014/main" id="{EF6ACBF1-38EE-A70A-A597-3A6FE8751CFF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gray">
          <a:xfrm>
            <a:off x="9429750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81F3451-3A84-43BF-9C6B-1EEE8B3CFF61}" type="datetime'''7''''''''''''''''''''5''''''''''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75</a:t>
            </a:fld>
            <a:endParaRPr lang="en-US" sz="950" dirty="0"/>
          </a:p>
        </p:txBody>
      </p:sp>
      <p:sp>
        <p:nvSpPr>
          <p:cNvPr id="136" name="Text Placeholder 10">
            <a:extLst>
              <a:ext uri="{FF2B5EF4-FFF2-40B4-BE49-F238E27FC236}">
                <a16:creationId xmlns:a16="http://schemas.microsoft.com/office/drawing/2014/main" id="{63F3F490-194D-B521-1081-3D1510503294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gray">
          <a:xfrm>
            <a:off x="9864725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66A31FB-28E7-43C2-B949-C7C176D6C357}" type="datetime'''''8''''''''''''''''''''''''''''''''''''''''''''''0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80</a:t>
            </a:fld>
            <a:endParaRPr lang="en-US" sz="950" dirty="0"/>
          </a:p>
        </p:txBody>
      </p:sp>
      <p:sp>
        <p:nvSpPr>
          <p:cNvPr id="137" name="Text Placeholder 10">
            <a:extLst>
              <a:ext uri="{FF2B5EF4-FFF2-40B4-BE49-F238E27FC236}">
                <a16:creationId xmlns:a16="http://schemas.microsoft.com/office/drawing/2014/main" id="{B528A946-40F9-341D-BBF5-7C20A055C47D}"/>
              </a:ext>
            </a:extLst>
          </p:cNvPr>
          <p:cNvSpPr txBox="1">
            <a:spLocks/>
          </p:cNvSpPr>
          <p:nvPr>
            <p:custDataLst>
              <p:tags r:id="rId18"/>
            </p:custDataLst>
          </p:nvPr>
        </p:nvSpPr>
        <p:spPr bwMode="gray">
          <a:xfrm>
            <a:off x="10299700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AE0EBC0-0941-4722-87AE-F29E9EDDEE75}" type="datetime'8''5''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85</a:t>
            </a:fld>
            <a:endParaRPr lang="en-US" sz="950" dirty="0"/>
          </a:p>
        </p:txBody>
      </p:sp>
      <p:sp>
        <p:nvSpPr>
          <p:cNvPr id="138" name="Text Placeholder 10">
            <a:extLst>
              <a:ext uri="{FF2B5EF4-FFF2-40B4-BE49-F238E27FC236}">
                <a16:creationId xmlns:a16="http://schemas.microsoft.com/office/drawing/2014/main" id="{8D900903-83CB-145B-2A5A-1D4420F5A83C}"/>
              </a:ext>
            </a:extLst>
          </p:cNvPr>
          <p:cNvSpPr txBox="1">
            <a:spLocks/>
          </p:cNvSpPr>
          <p:nvPr>
            <p:custDataLst>
              <p:tags r:id="rId19"/>
            </p:custDataLst>
          </p:nvPr>
        </p:nvSpPr>
        <p:spPr bwMode="gray">
          <a:xfrm>
            <a:off x="10734675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CA0411D-89ED-46D4-BE42-7F522ED4C02F}" type="datetime'''''''''''''90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90</a:t>
            </a:fld>
            <a:endParaRPr lang="en-US" sz="950" dirty="0"/>
          </a:p>
        </p:txBody>
      </p:sp>
      <p:sp>
        <p:nvSpPr>
          <p:cNvPr id="120" name="Text Placeholder 10">
            <a:extLst>
              <a:ext uri="{FF2B5EF4-FFF2-40B4-BE49-F238E27FC236}">
                <a16:creationId xmlns:a16="http://schemas.microsoft.com/office/drawing/2014/main" id="{677AF6EE-B362-69CF-3615-F054B248FC52}"/>
              </a:ext>
            </a:extLst>
          </p:cNvPr>
          <p:cNvSpPr txBox="1">
            <a:spLocks/>
          </p:cNvSpPr>
          <p:nvPr>
            <p:custDataLst>
              <p:tags r:id="rId20"/>
            </p:custDataLst>
          </p:nvPr>
        </p:nvSpPr>
        <p:spPr bwMode="gray">
          <a:xfrm>
            <a:off x="2938463" y="2035176"/>
            <a:ext cx="66675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F3584F8-CE17-42E4-A158-A7F7BCC0E465}" type="datetime'''''''''''''''''''''''''''''''''''''''''''''''0''''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</a:t>
            </a:fld>
            <a:endParaRPr lang="en-US" sz="950" dirty="0"/>
          </a:p>
        </p:txBody>
      </p:sp>
      <p:sp>
        <p:nvSpPr>
          <p:cNvPr id="140" name="Text Placeholder 10">
            <a:extLst>
              <a:ext uri="{FF2B5EF4-FFF2-40B4-BE49-F238E27FC236}">
                <a16:creationId xmlns:a16="http://schemas.microsoft.com/office/drawing/2014/main" id="{F39254F2-C4B2-D607-486F-CCE216987AF2}"/>
              </a:ext>
            </a:extLst>
          </p:cNvPr>
          <p:cNvSpPr txBox="1">
            <a:spLocks/>
          </p:cNvSpPr>
          <p:nvPr>
            <p:custDataLst>
              <p:tags r:id="rId21"/>
            </p:custDataLst>
          </p:nvPr>
        </p:nvSpPr>
        <p:spPr bwMode="gray">
          <a:xfrm>
            <a:off x="11571288" y="2035176"/>
            <a:ext cx="200025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98A091A-287F-4E61-A7A6-E7DE3B1D4583}" type="datetime'''''''''''1''''''''''''''''''''0''0''''''''''''''''''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100</a:t>
            </a:fld>
            <a:endParaRPr lang="en-US" sz="950" dirty="0"/>
          </a:p>
        </p:txBody>
      </p:sp>
      <p:sp>
        <p:nvSpPr>
          <p:cNvPr id="139" name="Text Placeholder 10">
            <a:extLst>
              <a:ext uri="{FF2B5EF4-FFF2-40B4-BE49-F238E27FC236}">
                <a16:creationId xmlns:a16="http://schemas.microsoft.com/office/drawing/2014/main" id="{38D0D853-1936-4372-1E96-54643B03CD10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gray">
          <a:xfrm>
            <a:off x="11169650" y="2035176"/>
            <a:ext cx="1333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36AE60E-A4A4-4BFC-AB41-A41D4BB37E6D}" type="datetime'9''''''''''''''5'''''''''''''''''''''">
              <a:rPr lang="en-US" altLang="en-US" sz="9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95</a:t>
            </a:fld>
            <a:endParaRPr lang="en-US" sz="950" dirty="0"/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5F4BCFB-94F7-051B-DC52-A5E002457753}"/>
              </a:ext>
            </a:extLst>
          </p:cNvPr>
          <p:cNvCxnSpPr/>
          <p:nvPr>
            <p:custDataLst>
              <p:tags r:id="rId23"/>
            </p:custDataLst>
          </p:nvPr>
        </p:nvCxnSpPr>
        <p:spPr bwMode="auto">
          <a:xfrm>
            <a:off x="11671300" y="2219325"/>
            <a:ext cx="0" cy="3621088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924B554-F335-1FC0-9384-9FF979EF1255}"/>
              </a:ext>
            </a:extLst>
          </p:cNvPr>
          <p:cNvCxnSpPr/>
          <p:nvPr>
            <p:custDataLst>
              <p:tags r:id="rId24"/>
            </p:custDataLst>
          </p:nvPr>
        </p:nvCxnSpPr>
        <p:spPr bwMode="auto">
          <a:xfrm>
            <a:off x="8191500" y="2219325"/>
            <a:ext cx="0" cy="3621088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D809E4B3-2DE1-C167-CA17-B71CADE8395C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 bwMode="auto">
          <a:xfrm>
            <a:off x="1573213" y="3182938"/>
            <a:ext cx="1319213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9CA014C-B230-474F-9341-8C79C32274AF}" type="datetime'''''''''''''D''''r''op''-''''''in gaso''''''l''''in''''e'''''">
              <a:rPr lang="en-US" altLang="en-US" sz="950" b="1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Drop-in gasoline</a:t>
            </a:fld>
            <a:r>
              <a:rPr lang="en-US" altLang="en-US" sz="950" b="1" dirty="0"/>
              <a:t> Gen 2</a:t>
            </a:r>
            <a:endParaRPr lang="en-US" sz="950" b="1" dirty="0"/>
          </a:p>
        </p:txBody>
      </p:sp>
      <p:sp>
        <p:nvSpPr>
          <p:cNvPr id="34" name="Text Placeholder 10">
            <a:extLst>
              <a:ext uri="{FF2B5EF4-FFF2-40B4-BE49-F238E27FC236}">
                <a16:creationId xmlns:a16="http://schemas.microsoft.com/office/drawing/2014/main" id="{80726A39-5B18-09E7-6DFD-A36FE8883527}"/>
              </a:ext>
            </a:extLst>
          </p:cNvPr>
          <p:cNvSpPr txBox="1">
            <a:spLocks/>
          </p:cNvSpPr>
          <p:nvPr>
            <p:custDataLst>
              <p:tags r:id="rId26"/>
            </p:custDataLst>
          </p:nvPr>
        </p:nvSpPr>
        <p:spPr bwMode="auto">
          <a:xfrm>
            <a:off x="1985963" y="3441700"/>
            <a:ext cx="906463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Biodiesel Gen 1</a:t>
            </a:r>
            <a:endParaRPr lang="en-US" sz="950" b="1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15260B7C-6448-9ED6-4395-E110A8C15175}"/>
              </a:ext>
            </a:extLst>
          </p:cNvPr>
          <p:cNvSpPr txBox="1">
            <a:spLocks/>
          </p:cNvSpPr>
          <p:nvPr>
            <p:custDataLst>
              <p:tags r:id="rId27"/>
            </p:custDataLst>
          </p:nvPr>
        </p:nvSpPr>
        <p:spPr bwMode="auto">
          <a:xfrm>
            <a:off x="1985963" y="3700463"/>
            <a:ext cx="906463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Biodiesel Gen 2</a:t>
            </a:r>
            <a:endParaRPr lang="en-US" sz="950" b="1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C3BDECA3-D872-BEE2-9E84-D37E5E139E46}"/>
              </a:ext>
            </a:extLst>
          </p:cNvPr>
          <p:cNvSpPr txBox="1">
            <a:spLocks/>
          </p:cNvSpPr>
          <p:nvPr>
            <p:custDataLst>
              <p:tags r:id="rId28"/>
            </p:custDataLst>
          </p:nvPr>
        </p:nvSpPr>
        <p:spPr bwMode="auto">
          <a:xfrm>
            <a:off x="1985963" y="3959225"/>
            <a:ext cx="906463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Biodiesel Gen 3</a:t>
            </a:r>
            <a:endParaRPr lang="en-US" sz="950" b="1" dirty="0"/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8B77FE8F-9CEF-3797-A903-EAE3D95B18FB}"/>
              </a:ext>
            </a:extLst>
          </p:cNvPr>
          <p:cNvSpPr txBox="1">
            <a:spLocks/>
          </p:cNvSpPr>
          <p:nvPr>
            <p:custDataLst>
              <p:tags r:id="rId29"/>
            </p:custDataLst>
          </p:nvPr>
        </p:nvSpPr>
        <p:spPr bwMode="auto">
          <a:xfrm>
            <a:off x="2257425" y="4216400"/>
            <a:ext cx="63500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HVO Gen 1</a:t>
            </a:r>
            <a:endParaRPr lang="en-US" sz="950" b="1" dirty="0"/>
          </a:p>
        </p:txBody>
      </p:sp>
      <p:sp>
        <p:nvSpPr>
          <p:cNvPr id="151" name="Text Placeholder 10">
            <a:extLst>
              <a:ext uri="{FF2B5EF4-FFF2-40B4-BE49-F238E27FC236}">
                <a16:creationId xmlns:a16="http://schemas.microsoft.com/office/drawing/2014/main" id="{B6B6DFA0-E684-BD0F-3B9A-5EA964A4F8C4}"/>
              </a:ext>
            </a:extLst>
          </p:cNvPr>
          <p:cNvSpPr txBox="1">
            <a:spLocks/>
          </p:cNvSpPr>
          <p:nvPr>
            <p:custDataLst>
              <p:tags r:id="rId30"/>
            </p:custDataLst>
          </p:nvPr>
        </p:nvSpPr>
        <p:spPr bwMode="auto">
          <a:xfrm>
            <a:off x="2257425" y="4475163"/>
            <a:ext cx="63500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HVO Gen 2</a:t>
            </a:r>
            <a:endParaRPr lang="en-US" sz="950" b="1" dirty="0"/>
          </a:p>
        </p:txBody>
      </p:sp>
      <p:sp>
        <p:nvSpPr>
          <p:cNvPr id="154" name="Text Placeholder 10">
            <a:extLst>
              <a:ext uri="{FF2B5EF4-FFF2-40B4-BE49-F238E27FC236}">
                <a16:creationId xmlns:a16="http://schemas.microsoft.com/office/drawing/2014/main" id="{57841C72-A120-EA91-1A8B-AC47E6A52EB6}"/>
              </a:ext>
            </a:extLst>
          </p:cNvPr>
          <p:cNvSpPr txBox="1">
            <a:spLocks/>
          </p:cNvSpPr>
          <p:nvPr>
            <p:custDataLst>
              <p:tags r:id="rId31"/>
            </p:custDataLst>
          </p:nvPr>
        </p:nvSpPr>
        <p:spPr bwMode="auto">
          <a:xfrm>
            <a:off x="1611313" y="4733925"/>
            <a:ext cx="1281113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Pyrolysis diesel Gen 2</a:t>
            </a:r>
            <a:endParaRPr lang="en-US" sz="950" b="1" dirty="0"/>
          </a:p>
        </p:txBody>
      </p:sp>
      <p:sp>
        <p:nvSpPr>
          <p:cNvPr id="157" name="Text Placeholder 10">
            <a:extLst>
              <a:ext uri="{FF2B5EF4-FFF2-40B4-BE49-F238E27FC236}">
                <a16:creationId xmlns:a16="http://schemas.microsoft.com/office/drawing/2014/main" id="{0E6A667D-E738-20FF-FE7E-83EDDEB6F506}"/>
              </a:ext>
            </a:extLst>
          </p:cNvPr>
          <p:cNvSpPr txBox="1">
            <a:spLocks/>
          </p:cNvSpPr>
          <p:nvPr>
            <p:custDataLst>
              <p:tags r:id="rId32"/>
            </p:custDataLst>
          </p:nvPr>
        </p:nvSpPr>
        <p:spPr bwMode="auto">
          <a:xfrm>
            <a:off x="1611313" y="4992688"/>
            <a:ext cx="1281113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Pyrolysis diesel Gen 3</a:t>
            </a:r>
            <a:endParaRPr lang="en-US" sz="950" b="1" dirty="0"/>
          </a:p>
        </p:txBody>
      </p:sp>
      <p:sp>
        <p:nvSpPr>
          <p:cNvPr id="104" name="Text Placeholder 10">
            <a:extLst>
              <a:ext uri="{FF2B5EF4-FFF2-40B4-BE49-F238E27FC236}">
                <a16:creationId xmlns:a16="http://schemas.microsoft.com/office/drawing/2014/main" id="{CD2412F3-5733-52BE-D3A0-2D126F54B389}"/>
              </a:ext>
            </a:extLst>
          </p:cNvPr>
          <p:cNvSpPr txBox="1">
            <a:spLocks/>
          </p:cNvSpPr>
          <p:nvPr>
            <p:custDataLst>
              <p:tags r:id="rId33"/>
            </p:custDataLst>
          </p:nvPr>
        </p:nvSpPr>
        <p:spPr bwMode="auto">
          <a:xfrm>
            <a:off x="2211388" y="5251450"/>
            <a:ext cx="681038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HEFA Gen 1</a:t>
            </a:r>
            <a:endParaRPr lang="en-US" sz="950" b="1" dirty="0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4C08B375-FF65-B7CD-82FC-166C75ADF8C6}"/>
              </a:ext>
            </a:extLst>
          </p:cNvPr>
          <p:cNvSpPr txBox="1">
            <a:spLocks/>
          </p:cNvSpPr>
          <p:nvPr>
            <p:custDataLst>
              <p:tags r:id="rId34"/>
            </p:custDataLst>
          </p:nvPr>
        </p:nvSpPr>
        <p:spPr bwMode="auto">
          <a:xfrm>
            <a:off x="2211388" y="5510213"/>
            <a:ext cx="681038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HEFA Gen 2</a:t>
            </a:r>
            <a:endParaRPr lang="en-US" sz="950" b="1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F920C69-7952-2BDC-FAAA-737DDCA76D35}"/>
              </a:ext>
            </a:extLst>
          </p:cNvPr>
          <p:cNvSpPr txBox="1">
            <a:spLocks/>
          </p:cNvSpPr>
          <p:nvPr>
            <p:custDataLst>
              <p:tags r:id="rId35"/>
            </p:custDataLst>
          </p:nvPr>
        </p:nvSpPr>
        <p:spPr bwMode="auto">
          <a:xfrm>
            <a:off x="2187574" y="5768975"/>
            <a:ext cx="7048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FT jet Gen 2</a:t>
            </a:r>
            <a:endParaRPr lang="en-US" sz="950" b="1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3B4DBEEB-FB3C-40F3-E08D-F7DEC153D1DA}"/>
              </a:ext>
            </a:extLst>
          </p:cNvPr>
          <p:cNvSpPr txBox="1">
            <a:spLocks/>
          </p:cNvSpPr>
          <p:nvPr>
            <p:custDataLst>
              <p:tags r:id="rId36"/>
            </p:custDataLst>
          </p:nvPr>
        </p:nvSpPr>
        <p:spPr bwMode="auto">
          <a:xfrm>
            <a:off x="1900238" y="2924175"/>
            <a:ext cx="992188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Bioethanol Gen 2</a:t>
            </a:r>
          </a:p>
        </p:txBody>
      </p:sp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DCF4D853-F46E-0F7A-174F-38C9A097069F}"/>
              </a:ext>
            </a:extLst>
          </p:cNvPr>
          <p:cNvSpPr txBox="1">
            <a:spLocks/>
          </p:cNvSpPr>
          <p:nvPr>
            <p:custDataLst>
              <p:tags r:id="rId37"/>
            </p:custDataLst>
          </p:nvPr>
        </p:nvSpPr>
        <p:spPr bwMode="auto">
          <a:xfrm>
            <a:off x="1900238" y="2665413"/>
            <a:ext cx="992188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Bioethanol Gen 1</a:t>
            </a:r>
            <a:endParaRPr lang="en-US" sz="950" b="1" dirty="0"/>
          </a:p>
        </p:txBody>
      </p:sp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0DD123C2-54CC-2888-C0AD-523CAB8F42F6}"/>
              </a:ext>
            </a:extLst>
          </p:cNvPr>
          <p:cNvSpPr txBox="1">
            <a:spLocks/>
          </p:cNvSpPr>
          <p:nvPr>
            <p:custDataLst>
              <p:tags r:id="rId38"/>
            </p:custDataLst>
          </p:nvPr>
        </p:nvSpPr>
        <p:spPr bwMode="auto">
          <a:xfrm>
            <a:off x="2033588" y="2406650"/>
            <a:ext cx="858838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50" b="1" dirty="0"/>
              <a:t>Fossil baseline</a:t>
            </a:r>
            <a:endParaRPr lang="en-US" sz="950" b="1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86480F8-9E2A-B582-898D-A4D06515EEF9}"/>
              </a:ext>
            </a:extLst>
          </p:cNvPr>
          <p:cNvGrpSpPr/>
          <p:nvPr/>
        </p:nvGrpSpPr>
        <p:grpSpPr>
          <a:xfrm>
            <a:off x="330200" y="1554480"/>
            <a:ext cx="11376909" cy="288147"/>
            <a:chOff x="425450" y="1597029"/>
            <a:chExt cx="11376909" cy="288147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06F079A5-2AF7-650B-BE75-6A82137FD737}"/>
                </a:ext>
              </a:extLst>
            </p:cNvPr>
            <p:cNvSpPr/>
            <p:nvPr/>
          </p:nvSpPr>
          <p:spPr bwMode="gray">
            <a:xfrm>
              <a:off x="425450" y="1597029"/>
              <a:ext cx="8229925" cy="288147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GHG emissions range across various feedstocks, % emission vs. fossil fuel (non-exhaustive)*</a:t>
              </a:r>
            </a:p>
          </p:txBody>
        </p: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0CA3C5C7-D728-5E9B-B521-0B0F3C84A5BE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425450" y="1883874"/>
              <a:ext cx="11376909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btfpNotesBox111697">
            <a:extLst>
              <a:ext uri="{FF2B5EF4-FFF2-40B4-BE49-F238E27FC236}">
                <a16:creationId xmlns:a16="http://schemas.microsoft.com/office/drawing/2014/main" id="{17B9665A-96A4-D701-BCB8-CB6E1EBC6BD6}"/>
              </a:ext>
            </a:extLst>
          </p:cNvPr>
          <p:cNvSpPr txBox="1"/>
          <p:nvPr>
            <p:custDataLst>
              <p:tags r:id="rId39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*Discrepancies between the high and low ranges can be explained due to specific feedstock used, as shown in the Appendix.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IEA,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9"/>
              </a:rPr>
              <a:t>Bioenergy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(2020); Argonne National Laboratory,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50"/>
              </a:rPr>
              <a:t>GREET WTW calculator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(2022).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51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52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53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2D4C43B-D0CD-4A7A-64E0-FF2BCBBCB6E5}"/>
              </a:ext>
            </a:extLst>
          </p:cNvPr>
          <p:cNvCxnSpPr/>
          <p:nvPr/>
        </p:nvCxnSpPr>
        <p:spPr bwMode="gray">
          <a:xfrm>
            <a:off x="449848" y="2584118"/>
            <a:ext cx="11344477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0472D9D1-B9AA-9616-93A7-66F558F6F606}"/>
              </a:ext>
            </a:extLst>
          </p:cNvPr>
          <p:cNvCxnSpPr/>
          <p:nvPr/>
        </p:nvCxnSpPr>
        <p:spPr bwMode="gray">
          <a:xfrm>
            <a:off x="449848" y="3336594"/>
            <a:ext cx="11344477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89A7CA18-9489-C32E-E878-C4F583E49EF0}"/>
              </a:ext>
            </a:extLst>
          </p:cNvPr>
          <p:cNvCxnSpPr/>
          <p:nvPr/>
        </p:nvCxnSpPr>
        <p:spPr bwMode="gray">
          <a:xfrm>
            <a:off x="449848" y="5203296"/>
            <a:ext cx="11344477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2777E9B1-EB76-485A-E6A2-C2E8A678B291}"/>
              </a:ext>
            </a:extLst>
          </p:cNvPr>
          <p:cNvSpPr txBox="1"/>
          <p:nvPr>
            <p:custDataLst>
              <p:tags r:id="rId40"/>
            </p:custDataLst>
          </p:nvPr>
        </p:nvSpPr>
        <p:spPr bwMode="gray">
          <a:xfrm>
            <a:off x="393685" y="2335540"/>
            <a:ext cx="1303338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Baseline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4569BF7-78E1-C094-A72E-AC32AAC3BF2D}"/>
              </a:ext>
            </a:extLst>
          </p:cNvPr>
          <p:cNvSpPr txBox="1"/>
          <p:nvPr>
            <p:custDataLst>
              <p:tags r:id="rId41"/>
            </p:custDataLst>
          </p:nvPr>
        </p:nvSpPr>
        <p:spPr bwMode="gray">
          <a:xfrm>
            <a:off x="397670" y="2633840"/>
            <a:ext cx="1126330" cy="3804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A. Gasoline and alternatives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25695E9-02FE-5C42-1C6D-5423BEF72D35}"/>
              </a:ext>
            </a:extLst>
          </p:cNvPr>
          <p:cNvSpPr txBox="1"/>
          <p:nvPr>
            <p:custDataLst>
              <p:tags r:id="rId42"/>
            </p:custDataLst>
          </p:nvPr>
        </p:nvSpPr>
        <p:spPr bwMode="gray">
          <a:xfrm>
            <a:off x="397670" y="3378906"/>
            <a:ext cx="1126330" cy="3804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B. Diesel and alternatives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5399989-A65D-2E1A-368A-862DADB872D7}"/>
              </a:ext>
            </a:extLst>
          </p:cNvPr>
          <p:cNvSpPr txBox="1"/>
          <p:nvPr>
            <p:custDataLst>
              <p:tags r:id="rId43"/>
            </p:custDataLst>
          </p:nvPr>
        </p:nvSpPr>
        <p:spPr bwMode="gray">
          <a:xfrm>
            <a:off x="397670" y="5240162"/>
            <a:ext cx="1126330" cy="3804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C. Jet fuel and alternatives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71A88287-4470-FF86-06BA-2A0879FC1DC5}"/>
              </a:ext>
            </a:extLst>
          </p:cNvPr>
          <p:cNvSpPr txBox="1"/>
          <p:nvPr/>
        </p:nvSpPr>
        <p:spPr bwMode="gray">
          <a:xfrm>
            <a:off x="7873325" y="1247331"/>
            <a:ext cx="1275489" cy="211203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900" dirty="0"/>
              <a:t>Fossil fuels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79765E3-B42F-75B9-B7C3-7BBF398E197B}"/>
              </a:ext>
            </a:extLst>
          </p:cNvPr>
          <p:cNvSpPr txBox="1"/>
          <p:nvPr/>
        </p:nvSpPr>
        <p:spPr bwMode="gray">
          <a:xfrm>
            <a:off x="8764240" y="1253530"/>
            <a:ext cx="1275489" cy="211203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 anchor="t">
            <a:spAutoFit/>
          </a:bodyPr>
          <a:lstStyle/>
          <a:p>
            <a:pPr marL="0" indent="0">
              <a:buNone/>
            </a:pPr>
            <a:r>
              <a:rPr lang="en-US" sz="900" dirty="0"/>
              <a:t>Gen 1 feedstock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F622709-E116-CF8A-A1E2-716F46E3E860}"/>
              </a:ext>
            </a:extLst>
          </p:cNvPr>
          <p:cNvSpPr txBox="1"/>
          <p:nvPr/>
        </p:nvSpPr>
        <p:spPr bwMode="gray">
          <a:xfrm>
            <a:off x="9871144" y="1253530"/>
            <a:ext cx="1275489" cy="211203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 anchor="t">
            <a:spAutoFit/>
          </a:bodyPr>
          <a:lstStyle/>
          <a:p>
            <a:pPr marL="0" indent="0">
              <a:buNone/>
            </a:pPr>
            <a:r>
              <a:rPr lang="en-US" sz="900" dirty="0"/>
              <a:t>Gen 2 feedstock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0D7D762-9419-C335-68B3-D3172EBE5FE7}"/>
              </a:ext>
            </a:extLst>
          </p:cNvPr>
          <p:cNvSpPr txBox="1"/>
          <p:nvPr/>
        </p:nvSpPr>
        <p:spPr bwMode="gray">
          <a:xfrm>
            <a:off x="7689129" y="1298339"/>
            <a:ext cx="168585" cy="11592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lIns="36000" tIns="36000" rIns="36000" bIns="36000" rtlCol="0">
            <a:noAutofit/>
          </a:bodyPr>
          <a:lstStyle/>
          <a:p>
            <a:pPr marL="0" indent="0">
              <a:buNone/>
            </a:pPr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7266A7F5-9293-F6AB-CB05-FDBF2500F09E}"/>
              </a:ext>
            </a:extLst>
          </p:cNvPr>
          <p:cNvSpPr txBox="1"/>
          <p:nvPr/>
        </p:nvSpPr>
        <p:spPr bwMode="gray">
          <a:xfrm>
            <a:off x="8595655" y="1298339"/>
            <a:ext cx="168585" cy="11592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wrap="none" lIns="36000" tIns="36000" rIns="36000" bIns="36000" rtlCol="0">
            <a:noAutofit/>
          </a:bodyPr>
          <a:lstStyle/>
          <a:p>
            <a:pPr marL="0" indent="0">
              <a:buNone/>
            </a:pPr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8D70EB5-BB01-CA30-C298-2B638604F046}"/>
              </a:ext>
            </a:extLst>
          </p:cNvPr>
          <p:cNvSpPr txBox="1"/>
          <p:nvPr/>
        </p:nvSpPr>
        <p:spPr bwMode="gray">
          <a:xfrm>
            <a:off x="9702559" y="1298339"/>
            <a:ext cx="168585" cy="11592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wrap="none" lIns="36000" tIns="36000" rIns="36000" bIns="36000" rtlCol="0">
            <a:noAutofit/>
          </a:bodyPr>
          <a:lstStyle/>
          <a:p>
            <a:pPr marL="0" indent="0">
              <a:buNone/>
            </a:pPr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6E7ADC85-2139-17C3-C584-EA4E24D02E58}"/>
              </a:ext>
            </a:extLst>
          </p:cNvPr>
          <p:cNvSpPr txBox="1"/>
          <p:nvPr/>
        </p:nvSpPr>
        <p:spPr bwMode="gray">
          <a:xfrm>
            <a:off x="10846351" y="1293090"/>
            <a:ext cx="168585" cy="115921"/>
          </a:xfrm>
          <a:prstGeom prst="rect">
            <a:avLst/>
          </a:prstGeom>
          <a:solidFill>
            <a:schemeClr val="accent6"/>
          </a:solidFill>
          <a:ln>
            <a:solidFill>
              <a:schemeClr val="accent1"/>
            </a:solidFill>
          </a:ln>
        </p:spPr>
        <p:txBody>
          <a:bodyPr wrap="none" lIns="36000" tIns="36000" rIns="36000" bIns="36000" rtlCol="0">
            <a:noAutofit/>
          </a:bodyPr>
          <a:lstStyle/>
          <a:p>
            <a:pPr marL="0" indent="0">
              <a:buNone/>
            </a:pPr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08A2B19-4F35-CDAE-9936-4B9AAF954E18}"/>
              </a:ext>
            </a:extLst>
          </p:cNvPr>
          <p:cNvSpPr txBox="1"/>
          <p:nvPr/>
        </p:nvSpPr>
        <p:spPr bwMode="gray">
          <a:xfrm>
            <a:off x="11014936" y="1237368"/>
            <a:ext cx="1275489" cy="211203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 anchor="t">
            <a:spAutoFit/>
          </a:bodyPr>
          <a:lstStyle/>
          <a:p>
            <a:pPr marL="0" indent="0">
              <a:buNone/>
            </a:pPr>
            <a:r>
              <a:rPr lang="en-US" sz="900" dirty="0"/>
              <a:t>Gen 3 feedstock</a:t>
            </a: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DD013485-BE61-1A84-1C9A-C7D2219681ED}"/>
              </a:ext>
            </a:extLst>
          </p:cNvPr>
          <p:cNvSpPr/>
          <p:nvPr/>
        </p:nvSpPr>
        <p:spPr bwMode="gray">
          <a:xfrm>
            <a:off x="6237066" y="1287970"/>
            <a:ext cx="168586" cy="155424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B9E7B922-A55F-4AE5-B4CA-165672E0279E}"/>
              </a:ext>
            </a:extLst>
          </p:cNvPr>
          <p:cNvSpPr txBox="1"/>
          <p:nvPr/>
        </p:nvSpPr>
        <p:spPr bwMode="gray">
          <a:xfrm>
            <a:off x="6513544" y="1265979"/>
            <a:ext cx="1275489" cy="211203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 anchor="t">
            <a:spAutoFit/>
          </a:bodyPr>
          <a:lstStyle/>
          <a:p>
            <a:pPr marL="0" indent="0">
              <a:buNone/>
            </a:pPr>
            <a:r>
              <a:rPr lang="en-US" sz="900" dirty="0"/>
              <a:t>Advanced biofuels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06064A3F-5151-C729-6D84-513F456C8D3D}"/>
              </a:ext>
            </a:extLst>
          </p:cNvPr>
          <p:cNvGraphicFramePr/>
          <p:nvPr>
            <p:custDataLst>
              <p:tags r:id="rId44"/>
            </p:custDataLst>
          </p:nvPr>
        </p:nvGraphicFramePr>
        <p:xfrm>
          <a:off x="2889250" y="2116181"/>
          <a:ext cx="8874897" cy="38067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4"/>
          </a:graphicData>
        </a:graphic>
      </p:graphicFrame>
      <p:cxnSp>
        <p:nvCxnSpPr>
          <p:cNvPr id="26" name="btfpColumnHeaderBoxLine158498">
            <a:extLst>
              <a:ext uri="{FF2B5EF4-FFF2-40B4-BE49-F238E27FC236}">
                <a16:creationId xmlns:a16="http://schemas.microsoft.com/office/drawing/2014/main" id="{79B86E22-B88E-EDD8-184F-DF4CC533D93D}"/>
              </a:ext>
            </a:extLst>
          </p:cNvPr>
          <p:cNvCxnSpPr>
            <a:cxnSpLocks/>
          </p:cNvCxnSpPr>
          <p:nvPr/>
        </p:nvCxnSpPr>
        <p:spPr bwMode="gray">
          <a:xfrm>
            <a:off x="330200" y="1833165"/>
            <a:ext cx="8251825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2523115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1E843E-7438-77FD-BCD0-BFC9D2606F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2231AAFC-CB0B-815E-3B62-5E795DA947CC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31AAFC-CB0B-815E-3B62-5E795DA947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0234137F-81D1-698D-4380-839BFCBCE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199" y="523318"/>
            <a:ext cx="11723255" cy="882788"/>
          </a:xfrm>
        </p:spPr>
        <p:txBody>
          <a:bodyPr vert="horz">
            <a:noAutofit/>
          </a:bodyPr>
          <a:lstStyle/>
          <a:p>
            <a:r>
              <a:rPr lang="en-US" dirty="0"/>
              <a:t>Conventional biofuels require blending, whereas advanced fuel could be used as direct fossil fuel replacement based on product</a:t>
            </a:r>
          </a:p>
        </p:txBody>
      </p:sp>
      <p:sp>
        <p:nvSpPr>
          <p:cNvPr id="68" name="btfpNotesBox111697">
            <a:extLst>
              <a:ext uri="{FF2B5EF4-FFF2-40B4-BE49-F238E27FC236}">
                <a16:creationId xmlns:a16="http://schemas.microsoft.com/office/drawing/2014/main" id="{17583324-40C9-2865-3094-FAC860A670F8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156181"/>
            <a:ext cx="932688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marR="0" lvl="0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dirty="0">
                <a:solidFill>
                  <a:srgbClr val="000000"/>
                </a:solidFill>
                <a:latin typeface="Arial"/>
              </a:rPr>
              <a:t>Note: Conventional biofuels refer to Gen 1, crop-based pathways. Advanced biofuels refer here to Gen 2 and Gen 3 pathways produced from waste, residues, or algal feedstocks. Policy definitions of “advanced biofuels” may differ across jurisdictions.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McKinsey,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"/>
              </a:rPr>
              <a:t>Sustainable Fuels Outlook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IRENA,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8"/>
              </a:rPr>
              <a:t>Innovation Outlook: Advanced Liquid Biofuel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(2016); Frontiers in Energy Research,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9"/>
              </a:rPr>
              <a:t>Conversion of Algal Biomass into Renewable Fuel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(2022).</a:t>
            </a:r>
            <a:b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9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Sean Lee, Birru Lucha, Hyae Ryung Kim, and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0"/>
              </a:rPr>
              <a:t>Gernot Wagner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1"/>
              </a:rPr>
              <a:t>Share with attribution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Lucha et al., "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hlinkClick r:id="rId12"/>
              </a:rPr>
              <a:t>Biofueling Transport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” (19 November 2025).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TextBox 8">
            <a:extLst>
              <a:ext uri="{FF2B5EF4-FFF2-40B4-BE49-F238E27FC236}">
                <a16:creationId xmlns:a16="http://schemas.microsoft.com/office/drawing/2014/main" id="{1986AAEF-D688-04F4-20D4-C7A468B1BB1D}"/>
              </a:ext>
            </a:extLst>
          </p:cNvPr>
          <p:cNvSpPr txBox="1"/>
          <p:nvPr/>
        </p:nvSpPr>
        <p:spPr bwMode="gray">
          <a:xfrm>
            <a:off x="9410537" y="1554480"/>
            <a:ext cx="2366092" cy="2848160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>
            <a:noAutofit/>
          </a:bodyPr>
          <a:lstStyle/>
          <a:p>
            <a:pPr marL="0" marR="0" lvl="0" indent="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Observations</a:t>
            </a: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buClrTx/>
              <a:buSzTx/>
              <a:buFontTx/>
              <a:buChar char="•"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Conventional biofuel 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feedstocks are mainly derived from crops (or their derivatives), but products’ usage is 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subject to blending limitations.</a:t>
            </a: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buClrTx/>
              <a:buSzTx/>
              <a:buFontTx/>
              <a:buChar char="•"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Advanced biofuels 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are mainly produced from Gen 2 and Gen 3 feedstocks; products could be used as 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direct replacements of fossil fuel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compatible with existing engines and fossil fuel infrastructure.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35E2F48-A8B6-4F40-BD7E-8572644C7D38}"/>
              </a:ext>
            </a:extLst>
          </p:cNvPr>
          <p:cNvGrpSpPr/>
          <p:nvPr/>
        </p:nvGrpSpPr>
        <p:grpSpPr>
          <a:xfrm>
            <a:off x="393700" y="2229508"/>
            <a:ext cx="9313214" cy="3861613"/>
            <a:chOff x="393700" y="2022042"/>
            <a:chExt cx="9313214" cy="4069080"/>
          </a:xfrm>
        </p:grpSpPr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1C6D55D3-18C0-4996-9107-DEF82B05774F}"/>
                </a:ext>
              </a:extLst>
            </p:cNvPr>
            <p:cNvSpPr/>
            <p:nvPr/>
          </p:nvSpPr>
          <p:spPr bwMode="gray">
            <a:xfrm>
              <a:off x="2291786" y="2022042"/>
              <a:ext cx="2512739" cy="4069080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B5D59B0-E253-7124-2D0B-B2FCF3451D3C}"/>
                </a:ext>
              </a:extLst>
            </p:cNvPr>
            <p:cNvSpPr txBox="1"/>
            <p:nvPr/>
          </p:nvSpPr>
          <p:spPr bwMode="gray">
            <a:xfrm>
              <a:off x="419100" y="2022042"/>
              <a:ext cx="955958" cy="288147"/>
            </a:xfrm>
            <a:prstGeom prst="rect">
              <a:avLst/>
            </a:prstGeom>
            <a:noFill/>
          </p:spPr>
          <p:txBody>
            <a:bodyPr wrap="none" lIns="36000" tIns="36000" rIns="36000" bIns="36000" rtlCol="0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Feedstock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DB33CD7-235A-ED7E-D6AE-815641259844}"/>
                </a:ext>
              </a:extLst>
            </p:cNvPr>
            <p:cNvSpPr txBox="1"/>
            <p:nvPr/>
          </p:nvSpPr>
          <p:spPr bwMode="gray">
            <a:xfrm>
              <a:off x="2467896" y="2022042"/>
              <a:ext cx="1061243" cy="288147"/>
            </a:xfrm>
            <a:prstGeom prst="rect">
              <a:avLst/>
            </a:prstGeom>
            <a:noFill/>
          </p:spPr>
          <p:txBody>
            <a:bodyPr wrap="none" lIns="36000" tIns="36000" rIns="36000" bIns="36000" rtlCol="0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Technology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50B12EE-A8F6-AFDB-3ED2-D8D6D19EE6B0}"/>
                </a:ext>
              </a:extLst>
            </p:cNvPr>
            <p:cNvSpPr txBox="1"/>
            <p:nvPr/>
          </p:nvSpPr>
          <p:spPr bwMode="gray">
            <a:xfrm>
              <a:off x="5117410" y="2022042"/>
              <a:ext cx="1441668" cy="288147"/>
            </a:xfrm>
            <a:prstGeom prst="rect">
              <a:avLst/>
            </a:prstGeom>
            <a:noFill/>
          </p:spPr>
          <p:txBody>
            <a:bodyPr wrap="none" lIns="36000" tIns="36000" rIns="36000" bIns="36000" rtlCol="0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Finished biofuel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ABC72A9-67BE-38AA-D44F-D8F0C4AF8C14}"/>
                </a:ext>
              </a:extLst>
            </p:cNvPr>
            <p:cNvSpPr txBox="1"/>
            <p:nvPr/>
          </p:nvSpPr>
          <p:spPr bwMode="gray">
            <a:xfrm>
              <a:off x="419099" y="2454661"/>
              <a:ext cx="1440000" cy="226591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Crops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65C40EE-A06D-2C01-C707-A36F346D3A67}"/>
                </a:ext>
              </a:extLst>
            </p:cNvPr>
            <p:cNvSpPr txBox="1"/>
            <p:nvPr/>
          </p:nvSpPr>
          <p:spPr bwMode="gray">
            <a:xfrm>
              <a:off x="419099" y="2858607"/>
              <a:ext cx="1440000" cy="226591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Vegetable oil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9C5DE9A3-C992-30EE-0C67-B65AA66CDBF8}"/>
                </a:ext>
              </a:extLst>
            </p:cNvPr>
            <p:cNvSpPr txBox="1"/>
            <p:nvPr/>
          </p:nvSpPr>
          <p:spPr bwMode="gray">
            <a:xfrm>
              <a:off x="419099" y="3262553"/>
              <a:ext cx="1440000" cy="22659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Tallow oil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B52982F3-0B07-3B3A-BE16-E346A64331C7}"/>
                </a:ext>
              </a:extLst>
            </p:cNvPr>
            <p:cNvSpPr txBox="1"/>
            <p:nvPr/>
          </p:nvSpPr>
          <p:spPr bwMode="gray">
            <a:xfrm>
              <a:off x="419099" y="3666499"/>
              <a:ext cx="1440000" cy="22659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Used cooking oil (UCO)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A0B466E-9A52-848C-AE4F-6E214FFC311F}"/>
                </a:ext>
              </a:extLst>
            </p:cNvPr>
            <p:cNvSpPr txBox="1"/>
            <p:nvPr/>
          </p:nvSpPr>
          <p:spPr bwMode="gray">
            <a:xfrm>
              <a:off x="419099" y="4070445"/>
              <a:ext cx="1440000" cy="22659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Crops residue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381449B0-82B1-F9E2-14D8-D5C0CCB0A3B0}"/>
                </a:ext>
              </a:extLst>
            </p:cNvPr>
            <p:cNvSpPr txBox="1"/>
            <p:nvPr/>
          </p:nvSpPr>
          <p:spPr bwMode="gray">
            <a:xfrm>
              <a:off x="419099" y="4474391"/>
              <a:ext cx="1440000" cy="22659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Forest residue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48A6E77-0690-797A-43A9-B3159ABD9D24}"/>
                </a:ext>
              </a:extLst>
            </p:cNvPr>
            <p:cNvSpPr txBox="1"/>
            <p:nvPr/>
          </p:nvSpPr>
          <p:spPr bwMode="gray">
            <a:xfrm>
              <a:off x="419099" y="5282284"/>
              <a:ext cx="1440000" cy="22659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Municipal solid waste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B8CE72E-C8C3-3218-041E-F97127049512}"/>
                </a:ext>
              </a:extLst>
            </p:cNvPr>
            <p:cNvSpPr txBox="1"/>
            <p:nvPr/>
          </p:nvSpPr>
          <p:spPr bwMode="gray">
            <a:xfrm>
              <a:off x="419099" y="5686233"/>
              <a:ext cx="1440000" cy="22659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Micro algae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14EA2CE0-60CD-F795-6898-5C52C5E385A2}"/>
                </a:ext>
              </a:extLst>
            </p:cNvPr>
            <p:cNvSpPr txBox="1"/>
            <p:nvPr/>
          </p:nvSpPr>
          <p:spPr bwMode="gray">
            <a:xfrm>
              <a:off x="2467895" y="2454662"/>
              <a:ext cx="2165070" cy="240513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1. Transesterification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828F5EB-ABD0-6EC6-5EC0-F9B15034CE2D}"/>
                </a:ext>
              </a:extLst>
            </p:cNvPr>
            <p:cNvSpPr txBox="1"/>
            <p:nvPr/>
          </p:nvSpPr>
          <p:spPr bwMode="gray">
            <a:xfrm>
              <a:off x="2467895" y="3101779"/>
              <a:ext cx="2165070" cy="240513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2. Fermentation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E4090F0-3CBB-296F-B626-6C469162A26B}"/>
                </a:ext>
              </a:extLst>
            </p:cNvPr>
            <p:cNvSpPr txBox="1"/>
            <p:nvPr/>
          </p:nvSpPr>
          <p:spPr bwMode="gray">
            <a:xfrm>
              <a:off x="2467895" y="3748896"/>
              <a:ext cx="2165070" cy="240513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3. Anaerobic digestion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AEBFA66-7F3C-2A49-0457-B953479B9F22}"/>
                </a:ext>
              </a:extLst>
            </p:cNvPr>
            <p:cNvSpPr txBox="1"/>
            <p:nvPr/>
          </p:nvSpPr>
          <p:spPr bwMode="gray">
            <a:xfrm>
              <a:off x="2467895" y="4396013"/>
              <a:ext cx="2165070" cy="240513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4. Hydrotreating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1B49EBAA-1A5F-679D-402D-DB4A19D472B9}"/>
                </a:ext>
              </a:extLst>
            </p:cNvPr>
            <p:cNvSpPr txBox="1"/>
            <p:nvPr/>
          </p:nvSpPr>
          <p:spPr bwMode="gray">
            <a:xfrm>
              <a:off x="2467895" y="5689187"/>
              <a:ext cx="2165070" cy="240513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6. Pyrolysis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364CFF5B-A042-1807-E948-34EBA2E6A0C6}"/>
                </a:ext>
              </a:extLst>
            </p:cNvPr>
            <p:cNvSpPr txBox="1"/>
            <p:nvPr/>
          </p:nvSpPr>
          <p:spPr bwMode="gray">
            <a:xfrm>
              <a:off x="2467895" y="5061759"/>
              <a:ext cx="2165070" cy="240513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5. Gasification &amp; Fischer-Tropsch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347B7540-CE4C-4AD5-1846-59F2F19913B0}"/>
                </a:ext>
              </a:extLst>
            </p:cNvPr>
            <p:cNvSpPr txBox="1"/>
            <p:nvPr/>
          </p:nvSpPr>
          <p:spPr bwMode="gray">
            <a:xfrm>
              <a:off x="5130519" y="2454661"/>
              <a:ext cx="1440000" cy="226591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Biodiesel (FAME)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7490FC16-F879-3AB9-4F64-5E82E4AB06D7}"/>
                </a:ext>
              </a:extLst>
            </p:cNvPr>
            <p:cNvSpPr txBox="1"/>
            <p:nvPr/>
          </p:nvSpPr>
          <p:spPr bwMode="gray">
            <a:xfrm>
              <a:off x="5130519" y="3748895"/>
              <a:ext cx="1440000" cy="226591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Biogas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1A9E0CE-D9C7-6A46-4672-C77BCE86E4F7}"/>
                </a:ext>
              </a:extLst>
            </p:cNvPr>
            <p:cNvSpPr txBox="1"/>
            <p:nvPr/>
          </p:nvSpPr>
          <p:spPr bwMode="gray">
            <a:xfrm>
              <a:off x="5130519" y="4394695"/>
              <a:ext cx="1440000" cy="403124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Drop-in fuels (gasoline, </a:t>
              </a:r>
            </a:p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diesel, jet)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D6FD5B9F-B43A-6C89-4D4C-69220CBC16EF}"/>
                </a:ext>
              </a:extLst>
            </p:cNvPr>
            <p:cNvSpPr txBox="1"/>
            <p:nvPr/>
          </p:nvSpPr>
          <p:spPr bwMode="gray">
            <a:xfrm>
              <a:off x="5117410" y="5681665"/>
              <a:ext cx="1440000" cy="226591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Mixed alcohol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F17911E2-FAF7-A664-5984-EB7485838833}"/>
                </a:ext>
              </a:extLst>
            </p:cNvPr>
            <p:cNvSpPr txBox="1"/>
            <p:nvPr/>
          </p:nvSpPr>
          <p:spPr bwMode="gray">
            <a:xfrm>
              <a:off x="5130519" y="3101778"/>
              <a:ext cx="1440000" cy="226591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Ethanol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7CA0290F-738F-0DDB-C27B-7E8080187DA6}"/>
                </a:ext>
              </a:extLst>
            </p:cNvPr>
            <p:cNvSpPr txBox="1"/>
            <p:nvPr/>
          </p:nvSpPr>
          <p:spPr bwMode="gray">
            <a:xfrm>
              <a:off x="8132566" y="3126492"/>
              <a:ext cx="1574348" cy="288147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Conventional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33493513-88F8-F845-1D4F-A67003DC4ECF}"/>
                </a:ext>
              </a:extLst>
            </p:cNvPr>
            <p:cNvSpPr txBox="1"/>
            <p:nvPr/>
          </p:nvSpPr>
          <p:spPr bwMode="gray">
            <a:xfrm>
              <a:off x="8132566" y="5001752"/>
              <a:ext cx="1574348" cy="288147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Advanced</a:t>
              </a:r>
            </a:p>
          </p:txBody>
        </p:sp>
        <p:sp>
          <p:nvSpPr>
            <p:cNvPr id="72" name="Right Arrow Callout 71">
              <a:extLst>
                <a:ext uri="{FF2B5EF4-FFF2-40B4-BE49-F238E27FC236}">
                  <a16:creationId xmlns:a16="http://schemas.microsoft.com/office/drawing/2014/main" id="{85382A48-7C1C-7DE7-EB67-90118D454FBB}"/>
                </a:ext>
              </a:extLst>
            </p:cNvPr>
            <p:cNvSpPr/>
            <p:nvPr/>
          </p:nvSpPr>
          <p:spPr bwMode="gray">
            <a:xfrm>
              <a:off x="7765112" y="2454661"/>
              <a:ext cx="329311" cy="1654719"/>
            </a:xfrm>
            <a:prstGeom prst="rightArrowCallou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Right Arrow Callout 72">
              <a:extLst>
                <a:ext uri="{FF2B5EF4-FFF2-40B4-BE49-F238E27FC236}">
                  <a16:creationId xmlns:a16="http://schemas.microsoft.com/office/drawing/2014/main" id="{3EC28B11-F288-A0FA-60F4-0E15ED672265}"/>
                </a:ext>
              </a:extLst>
            </p:cNvPr>
            <p:cNvSpPr/>
            <p:nvPr/>
          </p:nvSpPr>
          <p:spPr bwMode="gray">
            <a:xfrm>
              <a:off x="7765112" y="4394695"/>
              <a:ext cx="329311" cy="1521074"/>
            </a:xfrm>
            <a:prstGeom prst="rightArrowCallout">
              <a:avLst>
                <a:gd name="adj1" fmla="val 25000"/>
                <a:gd name="adj2" fmla="val 25000"/>
                <a:gd name="adj3" fmla="val 28570"/>
                <a:gd name="adj4" fmla="val 68009"/>
              </a:avLst>
            </a:prstGeom>
            <a:solidFill>
              <a:schemeClr val="bg1">
                <a:lumMod val="6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75" name="Elbow Connector 74">
              <a:extLst>
                <a:ext uri="{FF2B5EF4-FFF2-40B4-BE49-F238E27FC236}">
                  <a16:creationId xmlns:a16="http://schemas.microsoft.com/office/drawing/2014/main" id="{42104261-A5E5-482B-70E1-88DB7AEE8A7E}"/>
                </a:ext>
              </a:extLst>
            </p:cNvPr>
            <p:cNvCxnSpPr>
              <a:stCxn id="62" idx="3"/>
              <a:endCxn id="61" idx="3"/>
            </p:cNvCxnSpPr>
            <p:nvPr/>
          </p:nvCxnSpPr>
          <p:spPr bwMode="gray">
            <a:xfrm flipV="1">
              <a:off x="6557410" y="4596257"/>
              <a:ext cx="13109" cy="1198704"/>
            </a:xfrm>
            <a:prstGeom prst="bentConnector3">
              <a:avLst>
                <a:gd name="adj1" fmla="val 1843840"/>
              </a:avLst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6740B1A6-7379-7180-A9C8-9E8AC4496B42}"/>
                </a:ext>
              </a:extLst>
            </p:cNvPr>
            <p:cNvSpPr txBox="1"/>
            <p:nvPr/>
          </p:nvSpPr>
          <p:spPr bwMode="gray">
            <a:xfrm>
              <a:off x="6870295" y="4484777"/>
              <a:ext cx="785504" cy="1457698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Methanol, ethanol, and butanol could be catalytically converted into paraffinic fuels</a:t>
              </a:r>
            </a:p>
          </p:txBody>
        </p:sp>
        <p:cxnSp>
          <p:nvCxnSpPr>
            <p:cNvPr id="95" name="Straight Arrow Connector 94">
              <a:extLst>
                <a:ext uri="{FF2B5EF4-FFF2-40B4-BE49-F238E27FC236}">
                  <a16:creationId xmlns:a16="http://schemas.microsoft.com/office/drawing/2014/main" id="{F2A08D8F-F419-DDEF-FB6F-0D8D47F8AACF}"/>
                </a:ext>
              </a:extLst>
            </p:cNvPr>
            <p:cNvCxnSpPr>
              <a:cxnSpLocks/>
              <a:stCxn id="45" idx="3"/>
              <a:endCxn id="52" idx="1"/>
            </p:cNvCxnSpPr>
            <p:nvPr/>
          </p:nvCxnSpPr>
          <p:spPr bwMode="gray">
            <a:xfrm flipV="1">
              <a:off x="1859099" y="2574919"/>
              <a:ext cx="608796" cy="396984"/>
            </a:xfrm>
            <a:prstGeom prst="straightConnector1">
              <a:avLst/>
            </a:prstGeom>
            <a:ln w="9525" cap="flat">
              <a:solidFill>
                <a:schemeClr val="accent3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Arrow Connector 98">
              <a:extLst>
                <a:ext uri="{FF2B5EF4-FFF2-40B4-BE49-F238E27FC236}">
                  <a16:creationId xmlns:a16="http://schemas.microsoft.com/office/drawing/2014/main" id="{EB7BB099-5457-40C2-0009-BABB437AD785}"/>
                </a:ext>
              </a:extLst>
            </p:cNvPr>
            <p:cNvCxnSpPr>
              <a:cxnSpLocks/>
              <a:stCxn id="46" idx="3"/>
              <a:endCxn id="52" idx="1"/>
            </p:cNvCxnSpPr>
            <p:nvPr/>
          </p:nvCxnSpPr>
          <p:spPr bwMode="gray">
            <a:xfrm flipV="1">
              <a:off x="1859099" y="2574919"/>
              <a:ext cx="608796" cy="800930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Arrow Connector 101">
              <a:extLst>
                <a:ext uri="{FF2B5EF4-FFF2-40B4-BE49-F238E27FC236}">
                  <a16:creationId xmlns:a16="http://schemas.microsoft.com/office/drawing/2014/main" id="{8CA296B2-04DF-02BE-498B-BC288F7DCE3B}"/>
                </a:ext>
              </a:extLst>
            </p:cNvPr>
            <p:cNvCxnSpPr>
              <a:cxnSpLocks/>
              <a:stCxn id="47" idx="3"/>
              <a:endCxn id="52" idx="1"/>
            </p:cNvCxnSpPr>
            <p:nvPr/>
          </p:nvCxnSpPr>
          <p:spPr bwMode="gray">
            <a:xfrm flipV="1">
              <a:off x="1859099" y="2574919"/>
              <a:ext cx="608796" cy="1204876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6F4B8248-08F8-94C2-DBE7-1E6EDE0F95CE}"/>
                </a:ext>
              </a:extLst>
            </p:cNvPr>
            <p:cNvCxnSpPr>
              <a:cxnSpLocks/>
              <a:stCxn id="52" idx="3"/>
              <a:endCxn id="58" idx="1"/>
            </p:cNvCxnSpPr>
            <p:nvPr/>
          </p:nvCxnSpPr>
          <p:spPr bwMode="gray">
            <a:xfrm flipV="1">
              <a:off x="4632965" y="2567957"/>
              <a:ext cx="497554" cy="6962"/>
            </a:xfrm>
            <a:prstGeom prst="straightConnector1">
              <a:avLst/>
            </a:prstGeom>
            <a:ln w="9525" cap="flat">
              <a:solidFill>
                <a:schemeClr val="tx2">
                  <a:lumMod val="75000"/>
                </a:schemeClr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Arrow Connector 108">
              <a:extLst>
                <a:ext uri="{FF2B5EF4-FFF2-40B4-BE49-F238E27FC236}">
                  <a16:creationId xmlns:a16="http://schemas.microsoft.com/office/drawing/2014/main" id="{D8109293-F105-8901-45F2-BD7C2B460E18}"/>
                </a:ext>
              </a:extLst>
            </p:cNvPr>
            <p:cNvCxnSpPr>
              <a:cxnSpLocks/>
              <a:stCxn id="44" idx="3"/>
              <a:endCxn id="53" idx="1"/>
            </p:cNvCxnSpPr>
            <p:nvPr/>
          </p:nvCxnSpPr>
          <p:spPr bwMode="gray">
            <a:xfrm>
              <a:off x="1859099" y="2567957"/>
              <a:ext cx="608796" cy="654079"/>
            </a:xfrm>
            <a:prstGeom prst="straightConnector1">
              <a:avLst/>
            </a:prstGeom>
            <a:ln w="9525" cap="flat">
              <a:solidFill>
                <a:schemeClr val="accent3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Arrow Connector 111">
              <a:extLst>
                <a:ext uri="{FF2B5EF4-FFF2-40B4-BE49-F238E27FC236}">
                  <a16:creationId xmlns:a16="http://schemas.microsoft.com/office/drawing/2014/main" id="{D2DC9CFE-54E0-EF20-BEC4-E4D44D154828}"/>
                </a:ext>
              </a:extLst>
            </p:cNvPr>
            <p:cNvCxnSpPr>
              <a:cxnSpLocks/>
              <a:stCxn id="48" idx="3"/>
              <a:endCxn id="53" idx="1"/>
            </p:cNvCxnSpPr>
            <p:nvPr/>
          </p:nvCxnSpPr>
          <p:spPr bwMode="gray">
            <a:xfrm flipV="1">
              <a:off x="1859099" y="3222036"/>
              <a:ext cx="608796" cy="961705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2BCCB4CF-3038-1A5D-0597-E4E6E2ECF939}"/>
                </a:ext>
              </a:extLst>
            </p:cNvPr>
            <p:cNvCxnSpPr>
              <a:cxnSpLocks/>
              <a:stCxn id="53" idx="3"/>
              <a:endCxn id="63" idx="1"/>
            </p:cNvCxnSpPr>
            <p:nvPr/>
          </p:nvCxnSpPr>
          <p:spPr bwMode="gray">
            <a:xfrm flipV="1">
              <a:off x="4632965" y="3215074"/>
              <a:ext cx="497554" cy="6962"/>
            </a:xfrm>
            <a:prstGeom prst="straightConnector1">
              <a:avLst/>
            </a:prstGeom>
            <a:ln w="9525" cap="flat">
              <a:solidFill>
                <a:schemeClr val="tx2">
                  <a:lumMod val="75000"/>
                </a:schemeClr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Arrow Connector 118">
              <a:extLst>
                <a:ext uri="{FF2B5EF4-FFF2-40B4-BE49-F238E27FC236}">
                  <a16:creationId xmlns:a16="http://schemas.microsoft.com/office/drawing/2014/main" id="{C2F71890-4B29-A771-7C3F-043828E4A5C2}"/>
                </a:ext>
              </a:extLst>
            </p:cNvPr>
            <p:cNvCxnSpPr>
              <a:cxnSpLocks/>
              <a:stCxn id="48" idx="3"/>
              <a:endCxn id="54" idx="1"/>
            </p:cNvCxnSpPr>
            <p:nvPr/>
          </p:nvCxnSpPr>
          <p:spPr bwMode="gray">
            <a:xfrm flipV="1">
              <a:off x="1859099" y="3869153"/>
              <a:ext cx="608796" cy="314588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Arrow Connector 121">
              <a:extLst>
                <a:ext uri="{FF2B5EF4-FFF2-40B4-BE49-F238E27FC236}">
                  <a16:creationId xmlns:a16="http://schemas.microsoft.com/office/drawing/2014/main" id="{36E93200-A5F9-C8FA-C509-0469325E9D78}"/>
                </a:ext>
              </a:extLst>
            </p:cNvPr>
            <p:cNvCxnSpPr>
              <a:cxnSpLocks/>
              <a:endCxn id="54" idx="1"/>
            </p:cNvCxnSpPr>
            <p:nvPr/>
          </p:nvCxnSpPr>
          <p:spPr bwMode="gray">
            <a:xfrm flipV="1">
              <a:off x="1857871" y="3869153"/>
              <a:ext cx="610024" cy="714302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472AF86E-F38A-9EF8-EFEE-69D52006B0A0}"/>
                </a:ext>
              </a:extLst>
            </p:cNvPr>
            <p:cNvSpPr txBox="1"/>
            <p:nvPr/>
          </p:nvSpPr>
          <p:spPr bwMode="gray">
            <a:xfrm>
              <a:off x="419099" y="4878337"/>
              <a:ext cx="1440000" cy="22659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Livestock waste</a:t>
              </a:r>
            </a:p>
          </p:txBody>
        </p:sp>
        <p:cxnSp>
          <p:nvCxnSpPr>
            <p:cNvPr id="126" name="Straight Arrow Connector 125">
              <a:extLst>
                <a:ext uri="{FF2B5EF4-FFF2-40B4-BE49-F238E27FC236}">
                  <a16:creationId xmlns:a16="http://schemas.microsoft.com/office/drawing/2014/main" id="{E124056F-4BFE-66BD-8F3C-A3D179C2EE7A}"/>
                </a:ext>
              </a:extLst>
            </p:cNvPr>
            <p:cNvCxnSpPr>
              <a:cxnSpLocks/>
              <a:stCxn id="125" idx="3"/>
              <a:endCxn id="54" idx="1"/>
            </p:cNvCxnSpPr>
            <p:nvPr/>
          </p:nvCxnSpPr>
          <p:spPr bwMode="gray">
            <a:xfrm flipV="1">
              <a:off x="1859099" y="3869153"/>
              <a:ext cx="608796" cy="1122480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Arrow Connector 128">
              <a:extLst>
                <a:ext uri="{FF2B5EF4-FFF2-40B4-BE49-F238E27FC236}">
                  <a16:creationId xmlns:a16="http://schemas.microsoft.com/office/drawing/2014/main" id="{AF286298-CCB4-71D9-F4D3-86A546D2998D}"/>
                </a:ext>
              </a:extLst>
            </p:cNvPr>
            <p:cNvCxnSpPr>
              <a:cxnSpLocks/>
              <a:stCxn id="50" idx="3"/>
              <a:endCxn id="54" idx="1"/>
            </p:cNvCxnSpPr>
            <p:nvPr/>
          </p:nvCxnSpPr>
          <p:spPr bwMode="gray">
            <a:xfrm flipV="1">
              <a:off x="1859099" y="3869153"/>
              <a:ext cx="608796" cy="1526427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Arrow Connector 131">
              <a:extLst>
                <a:ext uri="{FF2B5EF4-FFF2-40B4-BE49-F238E27FC236}">
                  <a16:creationId xmlns:a16="http://schemas.microsoft.com/office/drawing/2014/main" id="{2A46C93B-6CCD-F3C9-11C7-F441FB093EAC}"/>
                </a:ext>
              </a:extLst>
            </p:cNvPr>
            <p:cNvCxnSpPr>
              <a:cxnSpLocks/>
              <a:stCxn id="54" idx="3"/>
              <a:endCxn id="60" idx="1"/>
            </p:cNvCxnSpPr>
            <p:nvPr/>
          </p:nvCxnSpPr>
          <p:spPr bwMode="gray">
            <a:xfrm flipV="1">
              <a:off x="4632965" y="3862191"/>
              <a:ext cx="497554" cy="6962"/>
            </a:xfrm>
            <a:prstGeom prst="straightConnector1">
              <a:avLst/>
            </a:prstGeom>
            <a:ln w="9525" cap="flat">
              <a:solidFill>
                <a:schemeClr val="tx2">
                  <a:lumMod val="75000"/>
                </a:schemeClr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Arrow Connector 162">
              <a:extLst>
                <a:ext uri="{FF2B5EF4-FFF2-40B4-BE49-F238E27FC236}">
                  <a16:creationId xmlns:a16="http://schemas.microsoft.com/office/drawing/2014/main" id="{0E684529-515D-31E3-0C35-51925B59EF6D}"/>
                </a:ext>
              </a:extLst>
            </p:cNvPr>
            <p:cNvCxnSpPr>
              <a:cxnSpLocks/>
              <a:stCxn id="45" idx="3"/>
              <a:endCxn id="55" idx="1"/>
            </p:cNvCxnSpPr>
            <p:nvPr/>
          </p:nvCxnSpPr>
          <p:spPr bwMode="gray">
            <a:xfrm>
              <a:off x="1859099" y="2971903"/>
              <a:ext cx="608796" cy="1544367"/>
            </a:xfrm>
            <a:prstGeom prst="straightConnector1">
              <a:avLst/>
            </a:prstGeom>
            <a:ln w="9525" cap="flat">
              <a:solidFill>
                <a:schemeClr val="accent3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Arrow Connector 165">
              <a:extLst>
                <a:ext uri="{FF2B5EF4-FFF2-40B4-BE49-F238E27FC236}">
                  <a16:creationId xmlns:a16="http://schemas.microsoft.com/office/drawing/2014/main" id="{0D116E61-5A81-6F42-1C90-B58356805952}"/>
                </a:ext>
              </a:extLst>
            </p:cNvPr>
            <p:cNvCxnSpPr>
              <a:cxnSpLocks/>
              <a:stCxn id="46" idx="3"/>
              <a:endCxn id="55" idx="1"/>
            </p:cNvCxnSpPr>
            <p:nvPr/>
          </p:nvCxnSpPr>
          <p:spPr bwMode="gray">
            <a:xfrm>
              <a:off x="1859099" y="3375849"/>
              <a:ext cx="608796" cy="1140421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Arrow Connector 168">
              <a:extLst>
                <a:ext uri="{FF2B5EF4-FFF2-40B4-BE49-F238E27FC236}">
                  <a16:creationId xmlns:a16="http://schemas.microsoft.com/office/drawing/2014/main" id="{4A0F02C6-031B-6997-316C-ECB1EDFA7628}"/>
                </a:ext>
              </a:extLst>
            </p:cNvPr>
            <p:cNvCxnSpPr>
              <a:cxnSpLocks/>
              <a:stCxn id="47" idx="3"/>
              <a:endCxn id="55" idx="1"/>
            </p:cNvCxnSpPr>
            <p:nvPr/>
          </p:nvCxnSpPr>
          <p:spPr bwMode="gray">
            <a:xfrm>
              <a:off x="1859099" y="3779795"/>
              <a:ext cx="608796" cy="736475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Arrow Connector 171">
              <a:extLst>
                <a:ext uri="{FF2B5EF4-FFF2-40B4-BE49-F238E27FC236}">
                  <a16:creationId xmlns:a16="http://schemas.microsoft.com/office/drawing/2014/main" id="{48428977-862F-19CD-69D4-F8645BCB91EB}"/>
                </a:ext>
              </a:extLst>
            </p:cNvPr>
            <p:cNvCxnSpPr>
              <a:cxnSpLocks/>
              <a:stCxn id="55" idx="3"/>
              <a:endCxn id="61" idx="1"/>
            </p:cNvCxnSpPr>
            <p:nvPr/>
          </p:nvCxnSpPr>
          <p:spPr bwMode="gray">
            <a:xfrm>
              <a:off x="4632965" y="4516270"/>
              <a:ext cx="497554" cy="79987"/>
            </a:xfrm>
            <a:prstGeom prst="straightConnector1">
              <a:avLst/>
            </a:prstGeom>
            <a:ln w="9525" cap="flat">
              <a:solidFill>
                <a:schemeClr val="tx2">
                  <a:lumMod val="75000"/>
                </a:schemeClr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Arrow Connector 175">
              <a:extLst>
                <a:ext uri="{FF2B5EF4-FFF2-40B4-BE49-F238E27FC236}">
                  <a16:creationId xmlns:a16="http://schemas.microsoft.com/office/drawing/2014/main" id="{C2E33832-3678-D2BA-C24C-E40BE00B723C}"/>
                </a:ext>
              </a:extLst>
            </p:cNvPr>
            <p:cNvCxnSpPr>
              <a:cxnSpLocks/>
              <a:stCxn id="48" idx="3"/>
              <a:endCxn id="56" idx="1"/>
            </p:cNvCxnSpPr>
            <p:nvPr/>
          </p:nvCxnSpPr>
          <p:spPr bwMode="gray">
            <a:xfrm>
              <a:off x="1859099" y="4183741"/>
              <a:ext cx="608796" cy="1625703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Arrow Connector 178">
              <a:extLst>
                <a:ext uri="{FF2B5EF4-FFF2-40B4-BE49-F238E27FC236}">
                  <a16:creationId xmlns:a16="http://schemas.microsoft.com/office/drawing/2014/main" id="{5ACE0DBB-99CE-5493-830B-A301269CA3D0}"/>
                </a:ext>
              </a:extLst>
            </p:cNvPr>
            <p:cNvCxnSpPr>
              <a:cxnSpLocks/>
              <a:stCxn id="49" idx="3"/>
              <a:endCxn id="56" idx="1"/>
            </p:cNvCxnSpPr>
            <p:nvPr/>
          </p:nvCxnSpPr>
          <p:spPr bwMode="gray">
            <a:xfrm>
              <a:off x="1859099" y="4587687"/>
              <a:ext cx="608796" cy="1221757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Arrow Connector 181">
              <a:extLst>
                <a:ext uri="{FF2B5EF4-FFF2-40B4-BE49-F238E27FC236}">
                  <a16:creationId xmlns:a16="http://schemas.microsoft.com/office/drawing/2014/main" id="{2791DDF1-C5B2-6B97-D8DC-5AA99009012C}"/>
                </a:ext>
              </a:extLst>
            </p:cNvPr>
            <p:cNvCxnSpPr>
              <a:cxnSpLocks/>
              <a:stCxn id="125" idx="3"/>
              <a:endCxn id="56" idx="1"/>
            </p:cNvCxnSpPr>
            <p:nvPr/>
          </p:nvCxnSpPr>
          <p:spPr bwMode="gray">
            <a:xfrm>
              <a:off x="1859099" y="4991633"/>
              <a:ext cx="608796" cy="817811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Arrow Connector 184">
              <a:extLst>
                <a:ext uri="{FF2B5EF4-FFF2-40B4-BE49-F238E27FC236}">
                  <a16:creationId xmlns:a16="http://schemas.microsoft.com/office/drawing/2014/main" id="{763E0894-614F-ADF0-11D0-F2047C0D2D52}"/>
                </a:ext>
              </a:extLst>
            </p:cNvPr>
            <p:cNvCxnSpPr>
              <a:cxnSpLocks/>
              <a:stCxn id="50" idx="3"/>
              <a:endCxn id="56" idx="1"/>
            </p:cNvCxnSpPr>
            <p:nvPr/>
          </p:nvCxnSpPr>
          <p:spPr bwMode="gray">
            <a:xfrm>
              <a:off x="1859099" y="5395580"/>
              <a:ext cx="608796" cy="413864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Arrow Connector 187">
              <a:extLst>
                <a:ext uri="{FF2B5EF4-FFF2-40B4-BE49-F238E27FC236}">
                  <a16:creationId xmlns:a16="http://schemas.microsoft.com/office/drawing/2014/main" id="{3CA605A5-952E-2597-DDF1-5F63D88BA3E5}"/>
                </a:ext>
              </a:extLst>
            </p:cNvPr>
            <p:cNvCxnSpPr>
              <a:cxnSpLocks/>
              <a:stCxn id="56" idx="3"/>
              <a:endCxn id="61" idx="1"/>
            </p:cNvCxnSpPr>
            <p:nvPr/>
          </p:nvCxnSpPr>
          <p:spPr bwMode="gray">
            <a:xfrm flipV="1">
              <a:off x="4632965" y="4596257"/>
              <a:ext cx="497554" cy="1213187"/>
            </a:xfrm>
            <a:prstGeom prst="straightConnector1">
              <a:avLst/>
            </a:prstGeom>
            <a:ln w="9525" cap="flat">
              <a:solidFill>
                <a:schemeClr val="tx2">
                  <a:lumMod val="75000"/>
                </a:schemeClr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Arrow Connector 190">
              <a:extLst>
                <a:ext uri="{FF2B5EF4-FFF2-40B4-BE49-F238E27FC236}">
                  <a16:creationId xmlns:a16="http://schemas.microsoft.com/office/drawing/2014/main" id="{34EEF346-F4C5-9464-F48D-5B179C103F74}"/>
                </a:ext>
              </a:extLst>
            </p:cNvPr>
            <p:cNvCxnSpPr>
              <a:cxnSpLocks/>
              <a:stCxn id="48" idx="3"/>
              <a:endCxn id="57" idx="1"/>
            </p:cNvCxnSpPr>
            <p:nvPr/>
          </p:nvCxnSpPr>
          <p:spPr bwMode="gray">
            <a:xfrm>
              <a:off x="1859099" y="4183741"/>
              <a:ext cx="608796" cy="998275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Arrow Connector 193">
              <a:extLst>
                <a:ext uri="{FF2B5EF4-FFF2-40B4-BE49-F238E27FC236}">
                  <a16:creationId xmlns:a16="http://schemas.microsoft.com/office/drawing/2014/main" id="{D35650BF-A34C-4170-F7FD-14A13C1B3834}"/>
                </a:ext>
              </a:extLst>
            </p:cNvPr>
            <p:cNvCxnSpPr>
              <a:cxnSpLocks/>
              <a:stCxn id="49" idx="3"/>
              <a:endCxn id="57" idx="1"/>
            </p:cNvCxnSpPr>
            <p:nvPr/>
          </p:nvCxnSpPr>
          <p:spPr bwMode="gray">
            <a:xfrm>
              <a:off x="1859099" y="4587687"/>
              <a:ext cx="608796" cy="594329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Arrow Connector 196">
              <a:extLst>
                <a:ext uri="{FF2B5EF4-FFF2-40B4-BE49-F238E27FC236}">
                  <a16:creationId xmlns:a16="http://schemas.microsoft.com/office/drawing/2014/main" id="{6F5C2A35-ACD1-E4FF-F84C-0F23008ABDDC}"/>
                </a:ext>
              </a:extLst>
            </p:cNvPr>
            <p:cNvCxnSpPr>
              <a:cxnSpLocks/>
              <a:stCxn id="125" idx="3"/>
              <a:endCxn id="57" idx="1"/>
            </p:cNvCxnSpPr>
            <p:nvPr/>
          </p:nvCxnSpPr>
          <p:spPr bwMode="gray">
            <a:xfrm>
              <a:off x="1859099" y="4991633"/>
              <a:ext cx="608796" cy="190383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Arrow Connector 199">
              <a:extLst>
                <a:ext uri="{FF2B5EF4-FFF2-40B4-BE49-F238E27FC236}">
                  <a16:creationId xmlns:a16="http://schemas.microsoft.com/office/drawing/2014/main" id="{F294D18E-3D4B-39F1-A200-499D657E0730}"/>
                </a:ext>
              </a:extLst>
            </p:cNvPr>
            <p:cNvCxnSpPr>
              <a:cxnSpLocks/>
              <a:stCxn id="50" idx="3"/>
              <a:endCxn id="57" idx="1"/>
            </p:cNvCxnSpPr>
            <p:nvPr/>
          </p:nvCxnSpPr>
          <p:spPr bwMode="gray">
            <a:xfrm flipV="1">
              <a:off x="1859099" y="5182016"/>
              <a:ext cx="608796" cy="213564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Arrow Connector 202">
              <a:extLst>
                <a:ext uri="{FF2B5EF4-FFF2-40B4-BE49-F238E27FC236}">
                  <a16:creationId xmlns:a16="http://schemas.microsoft.com/office/drawing/2014/main" id="{9398FFF0-1B41-829D-FBBA-6438D196655F}"/>
                </a:ext>
              </a:extLst>
            </p:cNvPr>
            <p:cNvCxnSpPr>
              <a:cxnSpLocks/>
              <a:stCxn id="49" idx="3"/>
              <a:endCxn id="53" idx="1"/>
            </p:cNvCxnSpPr>
            <p:nvPr/>
          </p:nvCxnSpPr>
          <p:spPr bwMode="gray">
            <a:xfrm flipV="1">
              <a:off x="1859099" y="3222036"/>
              <a:ext cx="608796" cy="1365651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Arrow Connector 205">
              <a:extLst>
                <a:ext uri="{FF2B5EF4-FFF2-40B4-BE49-F238E27FC236}">
                  <a16:creationId xmlns:a16="http://schemas.microsoft.com/office/drawing/2014/main" id="{E5BBC886-F38D-265B-DAF0-61A0298F7703}"/>
                </a:ext>
              </a:extLst>
            </p:cNvPr>
            <p:cNvCxnSpPr>
              <a:cxnSpLocks/>
              <a:stCxn id="46" idx="3"/>
              <a:endCxn id="57" idx="1"/>
            </p:cNvCxnSpPr>
            <p:nvPr/>
          </p:nvCxnSpPr>
          <p:spPr bwMode="gray">
            <a:xfrm>
              <a:off x="1859099" y="3375849"/>
              <a:ext cx="608796" cy="1806167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Arrow Connector 208">
              <a:extLst>
                <a:ext uri="{FF2B5EF4-FFF2-40B4-BE49-F238E27FC236}">
                  <a16:creationId xmlns:a16="http://schemas.microsoft.com/office/drawing/2014/main" id="{CE6D89D9-5BE3-9F94-C53F-B28475D55A5D}"/>
                </a:ext>
              </a:extLst>
            </p:cNvPr>
            <p:cNvCxnSpPr>
              <a:cxnSpLocks/>
              <a:stCxn id="51" idx="3"/>
              <a:endCxn id="52" idx="1"/>
            </p:cNvCxnSpPr>
            <p:nvPr/>
          </p:nvCxnSpPr>
          <p:spPr bwMode="gray">
            <a:xfrm flipV="1">
              <a:off x="1859099" y="2574919"/>
              <a:ext cx="608796" cy="3224610"/>
            </a:xfrm>
            <a:prstGeom prst="straightConnector1">
              <a:avLst/>
            </a:prstGeom>
            <a:ln w="9525" cap="flat">
              <a:solidFill>
                <a:schemeClr val="accent6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Arrow Connector 211">
              <a:extLst>
                <a:ext uri="{FF2B5EF4-FFF2-40B4-BE49-F238E27FC236}">
                  <a16:creationId xmlns:a16="http://schemas.microsoft.com/office/drawing/2014/main" id="{8BD1EEEC-D5F7-3EDE-0F45-0E3DFE2B7459}"/>
                </a:ext>
              </a:extLst>
            </p:cNvPr>
            <p:cNvCxnSpPr>
              <a:cxnSpLocks/>
              <a:stCxn id="51" idx="3"/>
              <a:endCxn id="53" idx="1"/>
            </p:cNvCxnSpPr>
            <p:nvPr/>
          </p:nvCxnSpPr>
          <p:spPr bwMode="gray">
            <a:xfrm flipV="1">
              <a:off x="1859099" y="3222036"/>
              <a:ext cx="608796" cy="2577493"/>
            </a:xfrm>
            <a:prstGeom prst="straightConnector1">
              <a:avLst/>
            </a:prstGeom>
            <a:ln w="9525" cap="flat">
              <a:solidFill>
                <a:schemeClr val="accent6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Arrow Connector 214">
              <a:extLst>
                <a:ext uri="{FF2B5EF4-FFF2-40B4-BE49-F238E27FC236}">
                  <a16:creationId xmlns:a16="http://schemas.microsoft.com/office/drawing/2014/main" id="{9E309976-92E2-8713-74E4-E5CBBD60501B}"/>
                </a:ext>
              </a:extLst>
            </p:cNvPr>
            <p:cNvCxnSpPr>
              <a:cxnSpLocks/>
              <a:stCxn id="51" idx="3"/>
              <a:endCxn id="54" idx="1"/>
            </p:cNvCxnSpPr>
            <p:nvPr/>
          </p:nvCxnSpPr>
          <p:spPr bwMode="gray">
            <a:xfrm flipV="1">
              <a:off x="1859099" y="3869153"/>
              <a:ext cx="608796" cy="1930376"/>
            </a:xfrm>
            <a:prstGeom prst="straightConnector1">
              <a:avLst/>
            </a:prstGeom>
            <a:ln w="9525" cap="flat">
              <a:solidFill>
                <a:schemeClr val="accent6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Arrow Connector 217">
              <a:extLst>
                <a:ext uri="{FF2B5EF4-FFF2-40B4-BE49-F238E27FC236}">
                  <a16:creationId xmlns:a16="http://schemas.microsoft.com/office/drawing/2014/main" id="{D0EE282B-FC2D-0AA3-B002-9E7445A6FEE3}"/>
                </a:ext>
              </a:extLst>
            </p:cNvPr>
            <p:cNvCxnSpPr>
              <a:cxnSpLocks/>
              <a:stCxn id="51" idx="3"/>
              <a:endCxn id="55" idx="1"/>
            </p:cNvCxnSpPr>
            <p:nvPr/>
          </p:nvCxnSpPr>
          <p:spPr bwMode="gray">
            <a:xfrm flipV="1">
              <a:off x="1859099" y="4516270"/>
              <a:ext cx="608796" cy="1283259"/>
            </a:xfrm>
            <a:prstGeom prst="straightConnector1">
              <a:avLst/>
            </a:prstGeom>
            <a:ln w="9525" cap="flat">
              <a:solidFill>
                <a:schemeClr val="accent6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Arrow Connector 220">
              <a:extLst>
                <a:ext uri="{FF2B5EF4-FFF2-40B4-BE49-F238E27FC236}">
                  <a16:creationId xmlns:a16="http://schemas.microsoft.com/office/drawing/2014/main" id="{7C38E943-C603-4EEB-B38D-75E2E26CB5E0}"/>
                </a:ext>
              </a:extLst>
            </p:cNvPr>
            <p:cNvCxnSpPr>
              <a:cxnSpLocks/>
              <a:stCxn id="51" idx="3"/>
              <a:endCxn id="56" idx="1"/>
            </p:cNvCxnSpPr>
            <p:nvPr/>
          </p:nvCxnSpPr>
          <p:spPr bwMode="gray">
            <a:xfrm>
              <a:off x="1859099" y="5799529"/>
              <a:ext cx="608796" cy="9915"/>
            </a:xfrm>
            <a:prstGeom prst="straightConnector1">
              <a:avLst/>
            </a:prstGeom>
            <a:ln w="9525" cap="flat">
              <a:solidFill>
                <a:schemeClr val="accent6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Arrow Connector 223">
              <a:extLst>
                <a:ext uri="{FF2B5EF4-FFF2-40B4-BE49-F238E27FC236}">
                  <a16:creationId xmlns:a16="http://schemas.microsoft.com/office/drawing/2014/main" id="{62944CF5-78B8-C979-E9EF-6F9501B2D3B7}"/>
                </a:ext>
              </a:extLst>
            </p:cNvPr>
            <p:cNvCxnSpPr>
              <a:cxnSpLocks/>
              <a:stCxn id="51" idx="3"/>
              <a:endCxn id="57" idx="1"/>
            </p:cNvCxnSpPr>
            <p:nvPr/>
          </p:nvCxnSpPr>
          <p:spPr bwMode="gray">
            <a:xfrm flipV="1">
              <a:off x="1859099" y="5182016"/>
              <a:ext cx="608796" cy="617513"/>
            </a:xfrm>
            <a:prstGeom prst="straightConnector1">
              <a:avLst/>
            </a:prstGeom>
            <a:ln w="9525" cap="flat">
              <a:solidFill>
                <a:schemeClr val="accent6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Arrow Connector 226">
              <a:extLst>
                <a:ext uri="{FF2B5EF4-FFF2-40B4-BE49-F238E27FC236}">
                  <a16:creationId xmlns:a16="http://schemas.microsoft.com/office/drawing/2014/main" id="{EF7791E9-9419-7A16-A415-39C24F455895}"/>
                </a:ext>
              </a:extLst>
            </p:cNvPr>
            <p:cNvCxnSpPr>
              <a:cxnSpLocks/>
              <a:stCxn id="57" idx="3"/>
              <a:endCxn id="61" idx="1"/>
            </p:cNvCxnSpPr>
            <p:nvPr/>
          </p:nvCxnSpPr>
          <p:spPr bwMode="gray">
            <a:xfrm flipV="1">
              <a:off x="4632965" y="4596257"/>
              <a:ext cx="497554" cy="585759"/>
            </a:xfrm>
            <a:prstGeom prst="straightConnector1">
              <a:avLst/>
            </a:prstGeom>
            <a:ln w="9525" cap="flat">
              <a:solidFill>
                <a:schemeClr val="tx2">
                  <a:lumMod val="75000"/>
                </a:schemeClr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Straight Arrow Connector 229">
              <a:extLst>
                <a:ext uri="{FF2B5EF4-FFF2-40B4-BE49-F238E27FC236}">
                  <a16:creationId xmlns:a16="http://schemas.microsoft.com/office/drawing/2014/main" id="{D02DA320-9711-A726-8466-60969758522C}"/>
                </a:ext>
              </a:extLst>
            </p:cNvPr>
            <p:cNvCxnSpPr>
              <a:cxnSpLocks/>
              <a:stCxn id="57" idx="3"/>
              <a:endCxn id="62" idx="1"/>
            </p:cNvCxnSpPr>
            <p:nvPr/>
          </p:nvCxnSpPr>
          <p:spPr bwMode="gray">
            <a:xfrm>
              <a:off x="4632965" y="5182016"/>
              <a:ext cx="484445" cy="612945"/>
            </a:xfrm>
            <a:prstGeom prst="straightConnector1">
              <a:avLst/>
            </a:prstGeom>
            <a:ln w="9525" cap="flat">
              <a:solidFill>
                <a:schemeClr val="tx2">
                  <a:lumMod val="75000"/>
                </a:schemeClr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>
              <a:extLst>
                <a:ext uri="{FF2B5EF4-FFF2-40B4-BE49-F238E27FC236}">
                  <a16:creationId xmlns:a16="http://schemas.microsoft.com/office/drawing/2014/main" id="{763C4785-598D-005B-6B2A-939C66D42850}"/>
                </a:ext>
              </a:extLst>
            </p:cNvPr>
            <p:cNvCxnSpPr/>
            <p:nvPr/>
          </p:nvCxnSpPr>
          <p:spPr bwMode="gray">
            <a:xfrm>
              <a:off x="393700" y="2310189"/>
              <a:ext cx="1464171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id="{A556D176-504F-C6A4-9816-B26B49BFDA4B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2430844" y="2310189"/>
              <a:ext cx="180549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CA45752E-7CD2-AAF8-1D8B-818435D6C3FB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5114082" y="2310189"/>
              <a:ext cx="1456437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9CC027B-93EE-A2BE-9B40-DCEEADE8B8EC}"/>
              </a:ext>
            </a:extLst>
          </p:cNvPr>
          <p:cNvGrpSpPr/>
          <p:nvPr/>
        </p:nvGrpSpPr>
        <p:grpSpPr>
          <a:xfrm>
            <a:off x="4206370" y="1914479"/>
            <a:ext cx="5283460" cy="211203"/>
            <a:chOff x="6986441" y="1422867"/>
            <a:chExt cx="5283460" cy="211203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A0757B84-9B3D-C178-4ADB-57393BD2E225}"/>
                </a:ext>
              </a:extLst>
            </p:cNvPr>
            <p:cNvSpPr txBox="1"/>
            <p:nvPr/>
          </p:nvSpPr>
          <p:spPr bwMode="gray">
            <a:xfrm>
              <a:off x="7343173" y="1422867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Gen 1 biofuels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AFE1F159-9117-4CE4-7FE1-CF5C211477E4}"/>
                </a:ext>
              </a:extLst>
            </p:cNvPr>
            <p:cNvSpPr txBox="1"/>
            <p:nvPr/>
          </p:nvSpPr>
          <p:spPr bwMode="gray">
            <a:xfrm>
              <a:off x="8575685" y="1422867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Gen 2 biofuels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3F913A3D-3063-60CE-C40B-C59735373251}"/>
                </a:ext>
              </a:extLst>
            </p:cNvPr>
            <p:cNvSpPr txBox="1"/>
            <p:nvPr/>
          </p:nvSpPr>
          <p:spPr bwMode="gray">
            <a:xfrm>
              <a:off x="9755899" y="1422867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Gen 3 biofuels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7C250956-18A3-D575-1829-BCE7685B342D}"/>
                </a:ext>
              </a:extLst>
            </p:cNvPr>
            <p:cNvSpPr txBox="1"/>
            <p:nvPr/>
          </p:nvSpPr>
          <p:spPr bwMode="gray">
            <a:xfrm>
              <a:off x="6986441" y="1454842"/>
              <a:ext cx="317265" cy="14725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341265F4-A665-CF79-A026-DC8AECF7268D}"/>
                </a:ext>
              </a:extLst>
            </p:cNvPr>
            <p:cNvSpPr txBox="1"/>
            <p:nvPr/>
          </p:nvSpPr>
          <p:spPr bwMode="gray">
            <a:xfrm>
              <a:off x="8239169" y="1454842"/>
              <a:ext cx="317265" cy="147253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DA930303-E099-B93C-6126-1470CABA748F}"/>
                </a:ext>
              </a:extLst>
            </p:cNvPr>
            <p:cNvSpPr txBox="1"/>
            <p:nvPr/>
          </p:nvSpPr>
          <p:spPr bwMode="gray">
            <a:xfrm>
              <a:off x="9427889" y="1454842"/>
              <a:ext cx="317265" cy="147253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Rectangle 279">
              <a:extLst>
                <a:ext uri="{FF2B5EF4-FFF2-40B4-BE49-F238E27FC236}">
                  <a16:creationId xmlns:a16="http://schemas.microsoft.com/office/drawing/2014/main" id="{72A3B425-A052-4A20-4EAD-03BF8CBFA926}"/>
                </a:ext>
              </a:extLst>
            </p:cNvPr>
            <p:cNvSpPr/>
            <p:nvPr/>
          </p:nvSpPr>
          <p:spPr bwMode="gray">
            <a:xfrm>
              <a:off x="10657509" y="1455316"/>
              <a:ext cx="320040" cy="146304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TextBox 280">
              <a:extLst>
                <a:ext uri="{FF2B5EF4-FFF2-40B4-BE49-F238E27FC236}">
                  <a16:creationId xmlns:a16="http://schemas.microsoft.com/office/drawing/2014/main" id="{368CBAD6-5B7D-27D8-D855-BBFA4FBB0689}"/>
                </a:ext>
              </a:extLst>
            </p:cNvPr>
            <p:cNvSpPr txBox="1"/>
            <p:nvPr/>
          </p:nvSpPr>
          <p:spPr bwMode="gray">
            <a:xfrm>
              <a:off x="10994412" y="1422867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Detailed Appendix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20BFD058-EA09-440D-ACD8-F891FA0DA22C}"/>
              </a:ext>
            </a:extLst>
          </p:cNvPr>
          <p:cNvSpPr/>
          <p:nvPr/>
        </p:nvSpPr>
        <p:spPr bwMode="gray">
          <a:xfrm>
            <a:off x="330200" y="1554480"/>
            <a:ext cx="8229925" cy="288147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Biofuel technology pathways with various feedstock and end products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FA3CB659-8F02-DF95-301C-256CAAB091F7}"/>
              </a:ext>
            </a:extLst>
          </p:cNvPr>
          <p:cNvCxnSpPr>
            <a:cxnSpLocks/>
          </p:cNvCxnSpPr>
          <p:nvPr/>
        </p:nvCxnSpPr>
        <p:spPr bwMode="gray">
          <a:xfrm>
            <a:off x="330200" y="1841325"/>
            <a:ext cx="8869680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281057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338A07-A919-0197-55C2-F8ED7B90C9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4A698E6-81CE-8B61-5046-C19AD56F7D4D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40704464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4A698E6-81CE-8B61-5046-C19AD56F7D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8173EA5C-F440-3C0D-483C-0BD4D67F8E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rIns="91440">
            <a:noAutofit/>
          </a:bodyPr>
          <a:lstStyle/>
          <a:p>
            <a:r>
              <a:rPr lang="en-US" dirty="0"/>
              <a:t>Across various technologies, conventional biofuels are more mature, while advanced biofuels are beginning to scale up</a:t>
            </a:r>
          </a:p>
        </p:txBody>
      </p:sp>
      <p:sp>
        <p:nvSpPr>
          <p:cNvPr id="114" name="btfpNotesBox111697">
            <a:extLst>
              <a:ext uri="{FF2B5EF4-FFF2-40B4-BE49-F238E27FC236}">
                <a16:creationId xmlns:a16="http://schemas.microsoft.com/office/drawing/2014/main" id="{AD4666C1-1EB3-D71F-1C5E-B8E082C8FF11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154231"/>
            <a:ext cx="914400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Note: 1) CapEx = capital expenditure, OpEx = operating expenditure. 2) Million barrels of oil equivalent per day.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Energies Nouvelles, 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Biofuels Dashboard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</a:rPr>
              <a:t> </a:t>
            </a:r>
            <a:r>
              <a:rPr lang="en-US" sz="800" dirty="0"/>
              <a:t>(2023); World Biogas Association, 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IEA Forecasts 32% Growth in Coming Years for Biogas Sector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</a:rPr>
              <a:t> </a:t>
            </a:r>
            <a:r>
              <a:rPr lang="en-US" sz="800" dirty="0"/>
              <a:t>(2024); ETIP Bioenergy,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</a:rPr>
              <a:t> 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Bioenergy BtL via Fischer-Tropsch Synthesis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</a:rPr>
              <a:t> </a:t>
            </a:r>
            <a:r>
              <a:rPr lang="en-US" sz="800" dirty="0"/>
              <a:t>(2021); IEA, 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Bioenergy installations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</a:rPr>
              <a:t> </a:t>
            </a:r>
            <a:r>
              <a:rPr lang="en-US" sz="800" dirty="0"/>
              <a:t>(2025)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</a:rPr>
              <a:t>; </a:t>
            </a:r>
            <a:r>
              <a:rPr lang="en-US" sz="800" dirty="0"/>
              <a:t>IATA, 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SAF Volumes Growing but Still Missing Opportunities</a:t>
            </a:r>
            <a:r>
              <a:rPr lang="en-US" sz="800" dirty="0">
                <a:solidFill>
                  <a:schemeClr val="accent2">
                    <a:lumMod val="90000"/>
                    <a:lumOff val="10000"/>
                  </a:schemeClr>
                </a:solidFill>
              </a:rPr>
              <a:t> </a:t>
            </a:r>
            <a:r>
              <a:rPr lang="en-US" sz="800" dirty="0"/>
              <a:t>(2023); IEA, </a:t>
            </a:r>
            <a:r>
              <a:rPr lang="en-US" sz="800" dirty="0">
                <a:hlinkClick r:id="rId12"/>
              </a:rPr>
              <a:t>Net Zero Roadmap</a:t>
            </a:r>
            <a:r>
              <a:rPr lang="en-US" sz="800" dirty="0"/>
              <a:t> (2023).</a:t>
            </a:r>
            <a:endParaRPr lang="en-US" sz="800" dirty="0">
              <a:cs typeface="Arial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13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4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5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31AC57FD-75B9-E15A-AAD3-133D8F7988A4}"/>
              </a:ext>
            </a:extLst>
          </p:cNvPr>
          <p:cNvCxnSpPr>
            <a:cxnSpLocks/>
          </p:cNvCxnSpPr>
          <p:nvPr/>
        </p:nvCxnSpPr>
        <p:spPr bwMode="gray">
          <a:xfrm>
            <a:off x="393699" y="2241339"/>
            <a:ext cx="9592371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B77DD1F1-0DD3-8CB4-1575-C9AAB8735C6A}"/>
              </a:ext>
            </a:extLst>
          </p:cNvPr>
          <p:cNvCxnSpPr>
            <a:cxnSpLocks/>
          </p:cNvCxnSpPr>
          <p:nvPr/>
        </p:nvCxnSpPr>
        <p:spPr bwMode="gray">
          <a:xfrm>
            <a:off x="393699" y="2710400"/>
            <a:ext cx="9592371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00C91B98-BF70-E199-E27D-94846469266E}"/>
              </a:ext>
            </a:extLst>
          </p:cNvPr>
          <p:cNvCxnSpPr>
            <a:cxnSpLocks/>
          </p:cNvCxnSpPr>
          <p:nvPr/>
        </p:nvCxnSpPr>
        <p:spPr bwMode="gray">
          <a:xfrm>
            <a:off x="393699" y="4037481"/>
            <a:ext cx="9592371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E9CF51D2-65D8-FDD6-52DA-9ACEAC315147}"/>
              </a:ext>
            </a:extLst>
          </p:cNvPr>
          <p:cNvCxnSpPr>
            <a:cxnSpLocks/>
          </p:cNvCxnSpPr>
          <p:nvPr/>
        </p:nvCxnSpPr>
        <p:spPr bwMode="gray">
          <a:xfrm>
            <a:off x="393699" y="5380054"/>
            <a:ext cx="9592371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34681A6-DD04-022D-4723-84ECC0718AFC}"/>
              </a:ext>
            </a:extLst>
          </p:cNvPr>
          <p:cNvSpPr txBox="1"/>
          <p:nvPr/>
        </p:nvSpPr>
        <p:spPr bwMode="gray">
          <a:xfrm>
            <a:off x="392128" y="2304136"/>
            <a:ext cx="814371" cy="38048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Technology maturity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67AA8B0-5728-6C5A-1905-98B43690FC01}"/>
              </a:ext>
            </a:extLst>
          </p:cNvPr>
          <p:cNvSpPr txBox="1"/>
          <p:nvPr/>
        </p:nvSpPr>
        <p:spPr bwMode="gray">
          <a:xfrm>
            <a:off x="392129" y="2728373"/>
            <a:ext cx="719944" cy="226591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Advantage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FC0D800-903D-F711-0FEA-1C0DABE56B0F}"/>
              </a:ext>
            </a:extLst>
          </p:cNvPr>
          <p:cNvSpPr txBox="1"/>
          <p:nvPr/>
        </p:nvSpPr>
        <p:spPr bwMode="gray">
          <a:xfrm>
            <a:off x="392129" y="4056733"/>
            <a:ext cx="814370" cy="38048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Dis-advantage</a:t>
            </a:r>
            <a:r>
              <a:rPr lang="en-US" sz="1000" b="1" baseline="30000" dirty="0"/>
              <a:t>1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3A39383C-C2BC-A589-8304-6D1057991D2A}"/>
              </a:ext>
            </a:extLst>
          </p:cNvPr>
          <p:cNvSpPr txBox="1"/>
          <p:nvPr/>
        </p:nvSpPr>
        <p:spPr bwMode="gray">
          <a:xfrm>
            <a:off x="392129" y="5402679"/>
            <a:ext cx="719944" cy="38048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Main players</a:t>
            </a:r>
            <a:endParaRPr lang="en-US" sz="1000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C309F72-8C74-8EDA-CD9B-BB6445C793D6}"/>
              </a:ext>
            </a:extLst>
          </p:cNvPr>
          <p:cNvSpPr txBox="1"/>
          <p:nvPr/>
        </p:nvSpPr>
        <p:spPr bwMode="gray">
          <a:xfrm>
            <a:off x="1101701" y="1890122"/>
            <a:ext cx="972081" cy="226582"/>
          </a:xfrm>
          <a:prstGeom prst="rect">
            <a:avLst/>
          </a:prstGeom>
          <a:noFill/>
          <a:ln>
            <a:noFill/>
          </a:ln>
        </p:spPr>
        <p:txBody>
          <a:bodyPr wrap="none" lIns="36000" tIns="36000" rIns="36000" bIns="36000" rtlCol="0"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dirty="0"/>
              <a:t>1. Transesterification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7C7B8FD-5AEA-203B-F66C-7A8D1242E1CB}"/>
              </a:ext>
            </a:extLst>
          </p:cNvPr>
          <p:cNvSpPr txBox="1"/>
          <p:nvPr/>
        </p:nvSpPr>
        <p:spPr bwMode="gray">
          <a:xfrm>
            <a:off x="2430189" y="1890119"/>
            <a:ext cx="1440000" cy="226582"/>
          </a:xfrm>
          <a:prstGeom prst="rect">
            <a:avLst/>
          </a:prstGeom>
          <a:noFill/>
          <a:ln>
            <a:noFill/>
          </a:ln>
        </p:spPr>
        <p:txBody>
          <a:bodyPr wrap="none" lIns="36000" tIns="36000" rIns="36000" bIns="36000" rtlCol="0">
            <a:noAutofit/>
          </a:bodyPr>
          <a:lstStyle/>
          <a:p>
            <a:pPr marL="0" indent="0">
              <a:buNone/>
            </a:pPr>
            <a:r>
              <a:rPr lang="en-US" sz="1000" b="1" dirty="0"/>
              <a:t>2. Fermentation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A42FD61-6274-B7B8-EA62-5054C2C32F81}"/>
              </a:ext>
            </a:extLst>
          </p:cNvPr>
          <p:cNvSpPr txBox="1"/>
          <p:nvPr/>
        </p:nvSpPr>
        <p:spPr bwMode="gray">
          <a:xfrm>
            <a:off x="3866313" y="1890119"/>
            <a:ext cx="1440000" cy="226582"/>
          </a:xfrm>
          <a:prstGeom prst="rect">
            <a:avLst/>
          </a:prstGeom>
          <a:noFill/>
          <a:ln>
            <a:noFill/>
          </a:ln>
        </p:spPr>
        <p:txBody>
          <a:bodyPr wrap="none" lIns="36000" tIns="36000" rIns="36000" bIns="36000" rtlCol="0"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dirty="0"/>
              <a:t>3. Anaerobic digestion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4453F67-EA42-BFF6-0A6C-F388E5112BEB}"/>
              </a:ext>
            </a:extLst>
          </p:cNvPr>
          <p:cNvSpPr txBox="1"/>
          <p:nvPr/>
        </p:nvSpPr>
        <p:spPr bwMode="gray">
          <a:xfrm>
            <a:off x="5353033" y="1890120"/>
            <a:ext cx="1440000" cy="343570"/>
          </a:xfrm>
          <a:prstGeom prst="rect">
            <a:avLst/>
          </a:prstGeom>
          <a:noFill/>
          <a:ln>
            <a:noFill/>
          </a:ln>
        </p:spPr>
        <p:txBody>
          <a:bodyPr wrap="none" lIns="36000" tIns="36000" rIns="36000" bIns="36000" rtlCol="0">
            <a:noAutofit/>
          </a:bodyPr>
          <a:lstStyle/>
          <a:p>
            <a:pPr marL="0" indent="0">
              <a:buNone/>
            </a:pPr>
            <a:r>
              <a:rPr lang="en-US" sz="1000" b="1" dirty="0"/>
              <a:t>4. Hydrotreating </a:t>
            </a:r>
            <a:br>
              <a:rPr lang="en-US" sz="1000" b="1" dirty="0"/>
            </a:br>
            <a:r>
              <a:rPr lang="en-US" sz="1000" b="1" dirty="0"/>
              <a:t>(HVO &amp; HEFA)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97F39AC-3861-DC30-4378-4AE9589682BE}"/>
              </a:ext>
            </a:extLst>
          </p:cNvPr>
          <p:cNvSpPr txBox="1"/>
          <p:nvPr/>
        </p:nvSpPr>
        <p:spPr bwMode="gray">
          <a:xfrm>
            <a:off x="8546070" y="1890119"/>
            <a:ext cx="1440000" cy="226582"/>
          </a:xfrm>
          <a:prstGeom prst="rect">
            <a:avLst/>
          </a:prstGeom>
          <a:noFill/>
          <a:ln>
            <a:noFill/>
          </a:ln>
        </p:spPr>
        <p:txBody>
          <a:bodyPr wrap="none" lIns="36000" tIns="36000" rIns="36000" bIns="36000" rtlCol="0">
            <a:noAutofit/>
          </a:bodyPr>
          <a:lstStyle/>
          <a:p>
            <a:pPr marL="0" indent="0">
              <a:buNone/>
            </a:pPr>
            <a:r>
              <a:rPr lang="en-US" sz="1000" b="1" dirty="0"/>
              <a:t>6. Pyrolysis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AC9551C-FC6D-FA43-0D51-CB7FAD4C9B95}"/>
              </a:ext>
            </a:extLst>
          </p:cNvPr>
          <p:cNvSpPr txBox="1"/>
          <p:nvPr/>
        </p:nvSpPr>
        <p:spPr bwMode="gray">
          <a:xfrm>
            <a:off x="6990062" y="1890120"/>
            <a:ext cx="1440000" cy="38048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5. Gasification &amp; Fischer-Tropsch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1D2FDF60-0A2A-FE74-1109-F26FEA52CBAC}"/>
              </a:ext>
            </a:extLst>
          </p:cNvPr>
          <p:cNvSpPr txBox="1"/>
          <p:nvPr/>
        </p:nvSpPr>
        <p:spPr bwMode="gray">
          <a:xfrm>
            <a:off x="2430189" y="5427955"/>
            <a:ext cx="1389404" cy="38048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U.S. and Brazil </a:t>
            </a:r>
            <a:r>
              <a:rPr lang="en-US" sz="1000" dirty="0"/>
              <a:t>(&gt;80% of global capacity)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CF5CDC8-0FD1-915C-C163-C0C1B5959AA2}"/>
              </a:ext>
            </a:extLst>
          </p:cNvPr>
          <p:cNvSpPr txBox="1"/>
          <p:nvPr/>
        </p:nvSpPr>
        <p:spPr bwMode="gray">
          <a:xfrm>
            <a:off x="2430189" y="2742140"/>
            <a:ext cx="1440000" cy="38048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Proven technology for Gen 1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2F106575-E7C3-3EA8-A45D-657738287377}"/>
              </a:ext>
            </a:extLst>
          </p:cNvPr>
          <p:cNvSpPr txBox="1"/>
          <p:nvPr/>
        </p:nvSpPr>
        <p:spPr bwMode="gray">
          <a:xfrm>
            <a:off x="2430189" y="4053870"/>
            <a:ext cx="1440000" cy="688256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dirty="0"/>
              <a:t>Gen 2 processing is more energy-intensive with lower yield (higher OpEx)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8C6FD5F2-8117-9E0E-16E2-D4306EE3BA31}"/>
              </a:ext>
            </a:extLst>
          </p:cNvPr>
          <p:cNvSpPr txBox="1"/>
          <p:nvPr/>
        </p:nvSpPr>
        <p:spPr bwMode="gray">
          <a:xfrm>
            <a:off x="1095469" y="2742144"/>
            <a:ext cx="1134106" cy="38048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Proven technology for Gen 1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14A1D6F5-A4FC-B9D7-086E-948E33C109CC}"/>
              </a:ext>
            </a:extLst>
          </p:cNvPr>
          <p:cNvSpPr txBox="1"/>
          <p:nvPr/>
        </p:nvSpPr>
        <p:spPr bwMode="gray">
          <a:xfrm>
            <a:off x="1109717" y="4053874"/>
            <a:ext cx="1134106" cy="534368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dirty="0"/>
              <a:t>Limited feedstock available for </a:t>
            </a:r>
            <a:br>
              <a:rPr lang="en-US" sz="1000" dirty="0"/>
            </a:br>
            <a:r>
              <a:rPr lang="en-US" sz="1000" dirty="0"/>
              <a:t>Gen 2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9C52277B-5802-0BE0-C1DB-7DB77B0D000E}"/>
              </a:ext>
            </a:extLst>
          </p:cNvPr>
          <p:cNvSpPr txBox="1"/>
          <p:nvPr/>
        </p:nvSpPr>
        <p:spPr bwMode="gray">
          <a:xfrm>
            <a:off x="1109717" y="5427959"/>
            <a:ext cx="1134106" cy="688256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U.S., EU, Indonesia, and India </a:t>
            </a:r>
            <a:r>
              <a:rPr lang="en-US" sz="1000" dirty="0"/>
              <a:t>(~70% of global capacity)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128326C7-B48B-8DC3-D8A5-4F13D314DE77}"/>
              </a:ext>
            </a:extLst>
          </p:cNvPr>
          <p:cNvSpPr txBox="1"/>
          <p:nvPr/>
        </p:nvSpPr>
        <p:spPr bwMode="gray">
          <a:xfrm>
            <a:off x="3866313" y="5427956"/>
            <a:ext cx="1440000" cy="534368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EU </a:t>
            </a:r>
            <a:r>
              <a:rPr lang="en-US" sz="1000" dirty="0"/>
              <a:t>(50% of global production), </a:t>
            </a:r>
            <a:r>
              <a:rPr lang="en-US" sz="1000" b="1" dirty="0"/>
              <a:t>U.S., China, and India</a:t>
            </a:r>
            <a:endParaRPr lang="en-US" sz="1000" dirty="0"/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00A5218-4009-0D79-41C4-81F8906CDA8E}"/>
              </a:ext>
            </a:extLst>
          </p:cNvPr>
          <p:cNvSpPr txBox="1"/>
          <p:nvPr/>
        </p:nvSpPr>
        <p:spPr bwMode="gray">
          <a:xfrm>
            <a:off x="3866313" y="2742141"/>
            <a:ext cx="1440000" cy="38048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dirty="0"/>
              <a:t>Wide range of waste applicable for feedstock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5DD7CBA-C004-3572-F99E-D463E81D6C7B}"/>
              </a:ext>
            </a:extLst>
          </p:cNvPr>
          <p:cNvSpPr txBox="1"/>
          <p:nvPr/>
        </p:nvSpPr>
        <p:spPr bwMode="gray">
          <a:xfrm>
            <a:off x="3866313" y="4079271"/>
            <a:ext cx="1440000" cy="38048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dirty="0"/>
              <a:t>Risk to methane and ammonia leakage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514AA2F9-DB39-0A8E-BF2E-8C64987054EE}"/>
              </a:ext>
            </a:extLst>
          </p:cNvPr>
          <p:cNvSpPr txBox="1"/>
          <p:nvPr/>
        </p:nvSpPr>
        <p:spPr bwMode="gray">
          <a:xfrm>
            <a:off x="5353033" y="5427959"/>
            <a:ext cx="1440000" cy="38048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EU </a:t>
            </a:r>
            <a:r>
              <a:rPr lang="en-US" sz="1000" dirty="0"/>
              <a:t>(Finland, Sweden, France, and Italy)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A1D143ED-B7F3-6E73-6D21-E2385BDA78B5}"/>
              </a:ext>
            </a:extLst>
          </p:cNvPr>
          <p:cNvSpPr txBox="1"/>
          <p:nvPr/>
        </p:nvSpPr>
        <p:spPr bwMode="gray">
          <a:xfrm>
            <a:off x="5353033" y="2742144"/>
            <a:ext cx="1440000" cy="919089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Proven technology for Gen 1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Processing facility could repurpose old refining plant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BB14D7E7-9187-E694-3295-DA603824B88A}"/>
              </a:ext>
            </a:extLst>
          </p:cNvPr>
          <p:cNvSpPr txBox="1"/>
          <p:nvPr/>
        </p:nvSpPr>
        <p:spPr bwMode="gray">
          <a:xfrm>
            <a:off x="5353033" y="4079274"/>
            <a:ext cx="1440000" cy="919089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Limited feedstock availability for Gen 2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More energy-intensive vs. fossil diesel, higher OpEx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F8CF158C-FA26-E694-3D96-93A755FBAA1D}"/>
              </a:ext>
            </a:extLst>
          </p:cNvPr>
          <p:cNvSpPr txBox="1"/>
          <p:nvPr/>
        </p:nvSpPr>
        <p:spPr bwMode="gray">
          <a:xfrm>
            <a:off x="8546070" y="2742144"/>
            <a:ext cx="1440000" cy="1303809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dirty="0"/>
              <a:t>Wide range of waste applicable for feedstock</a:t>
            </a:r>
          </a:p>
          <a:p>
            <a:pPr marL="0" indent="0">
              <a:buNone/>
            </a:pPr>
            <a:r>
              <a:rPr lang="en-US" sz="1000" dirty="0"/>
              <a:t>Bio-oil (output of pyrolysis) can be upgraded through standard refining process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43EB61F1-16FF-93CB-2B94-02941C9283E8}"/>
              </a:ext>
            </a:extLst>
          </p:cNvPr>
          <p:cNvSpPr txBox="1"/>
          <p:nvPr/>
        </p:nvSpPr>
        <p:spPr bwMode="gray">
          <a:xfrm>
            <a:off x="8546070" y="4079274"/>
            <a:ext cx="1315560" cy="1303809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High CapEx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Energy-intensive (high OpEx)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Bio-oil has unstable characteristic, is difficult to store and process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AF5C5375-D889-53D3-A205-F66E917ABFF3}"/>
              </a:ext>
            </a:extLst>
          </p:cNvPr>
          <p:cNvSpPr txBox="1"/>
          <p:nvPr/>
        </p:nvSpPr>
        <p:spPr bwMode="gray">
          <a:xfrm>
            <a:off x="6990063" y="2742144"/>
            <a:ext cx="1440000" cy="919089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Wide range of waste applicable for feedstock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Proven technology with large-scale plant for fossil feedstock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07FD9BD-A008-E828-0BC6-4AFF0D5AE333}"/>
              </a:ext>
            </a:extLst>
          </p:cNvPr>
          <p:cNvSpPr txBox="1"/>
          <p:nvPr/>
        </p:nvSpPr>
        <p:spPr bwMode="gray">
          <a:xfrm>
            <a:off x="6990063" y="4079274"/>
            <a:ext cx="1440000" cy="1226865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Complex syngas pre-treatment process leads to high CapEx and OpEx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000" dirty="0"/>
              <a:t>Existing fossil feedstock plant is not applicable for biomass feedstock 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2B43A57E-AF2F-0DE2-4E5F-E971B97777D1}"/>
              </a:ext>
            </a:extLst>
          </p:cNvPr>
          <p:cNvSpPr txBox="1"/>
          <p:nvPr/>
        </p:nvSpPr>
        <p:spPr bwMode="gray">
          <a:xfrm>
            <a:off x="6990063" y="5427959"/>
            <a:ext cx="1440000" cy="38048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EU </a:t>
            </a:r>
            <a:r>
              <a:rPr lang="en-US" sz="1000" dirty="0"/>
              <a:t>(UK, Finland, Germany)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3208BF66-2ECB-9DAE-6C37-8727A5684E51}"/>
              </a:ext>
            </a:extLst>
          </p:cNvPr>
          <p:cNvSpPr txBox="1"/>
          <p:nvPr/>
        </p:nvSpPr>
        <p:spPr bwMode="gray">
          <a:xfrm>
            <a:off x="8546069" y="5427959"/>
            <a:ext cx="1500607" cy="534368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EU </a:t>
            </a:r>
            <a:r>
              <a:rPr lang="en-US" sz="1000" dirty="0"/>
              <a:t>(Sweden, Norway, Netherlands, Finland, Denmark), </a:t>
            </a:r>
            <a:r>
              <a:rPr lang="en-US" sz="1000" b="1" dirty="0"/>
              <a:t>U.S., Canada</a:t>
            </a:r>
            <a:endParaRPr lang="en-US" sz="1000" dirty="0"/>
          </a:p>
        </p:txBody>
      </p:sp>
      <p:sp>
        <p:nvSpPr>
          <p:cNvPr id="5" name="TextBox 8">
            <a:extLst>
              <a:ext uri="{FF2B5EF4-FFF2-40B4-BE49-F238E27FC236}">
                <a16:creationId xmlns:a16="http://schemas.microsoft.com/office/drawing/2014/main" id="{74B37348-13B5-65CD-F2FC-90F823A54059}"/>
              </a:ext>
            </a:extLst>
          </p:cNvPr>
          <p:cNvSpPr txBox="1"/>
          <p:nvPr/>
        </p:nvSpPr>
        <p:spPr bwMode="gray">
          <a:xfrm>
            <a:off x="10134795" y="1554480"/>
            <a:ext cx="1737360" cy="4572000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Conventional Gen 1 biofuels dominate,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but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growth is limited. 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Expansion in Gen 2 diesel (HVO) is driven by global mandates and EU initiatives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to end support for Gen 1 biodiesel.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HEFA plays an important role in fulfilling SAF demand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,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hence exponential growth.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Gasification </a:t>
            </a:r>
            <a:b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</a:b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(via Fischer-Tropsch) will be commercialized post-2025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,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leading to more share of drop-in fuels.</a:t>
            </a:r>
            <a:endParaRPr lang="en-US" sz="1050" b="0" i="0" u="none" strike="noStrike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4B03150-2E2F-8434-57FE-DCE751AF8CDD}"/>
              </a:ext>
            </a:extLst>
          </p:cNvPr>
          <p:cNvGrpSpPr/>
          <p:nvPr/>
        </p:nvGrpSpPr>
        <p:grpSpPr>
          <a:xfrm>
            <a:off x="330200" y="1554480"/>
            <a:ext cx="9692640" cy="288147"/>
            <a:chOff x="419099" y="1508104"/>
            <a:chExt cx="8392528" cy="288147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8452FE8-0F6F-BD61-5819-8281F13D9743}"/>
                </a:ext>
              </a:extLst>
            </p:cNvPr>
            <p:cNvSpPr txBox="1"/>
            <p:nvPr/>
          </p:nvSpPr>
          <p:spPr bwMode="gray">
            <a:xfrm>
              <a:off x="419099" y="1508104"/>
              <a:ext cx="6160908" cy="288147"/>
            </a:xfrm>
            <a:prstGeom prst="rect">
              <a:avLst/>
            </a:prstGeom>
            <a:noFill/>
          </p:spPr>
          <p:txBody>
            <a:bodyPr wrap="non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Biofuel technology comparison across key pathways (non-exhaustive) </a:t>
              </a:r>
            </a:p>
          </p:txBody>
        </p:sp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10C7815B-21E4-2E12-F763-DFC255930921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419099" y="1796251"/>
              <a:ext cx="8392528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0" name="Graphic 27" descr="Harvey Balls 50% with solid fill">
            <a:extLst>
              <a:ext uri="{FF2B5EF4-FFF2-40B4-BE49-F238E27FC236}">
                <a16:creationId xmlns:a16="http://schemas.microsoft.com/office/drawing/2014/main" id="{5C20EFAA-3006-FD48-DE28-06BC93A1B11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7953703" y="1339251"/>
            <a:ext cx="274320" cy="274320"/>
          </a:xfrm>
          <a:prstGeom prst="rect">
            <a:avLst/>
          </a:prstGeom>
        </p:spPr>
      </p:pic>
      <p:pic>
        <p:nvPicPr>
          <p:cNvPr id="21" name="Graphic 28" descr="Harvey Balls 0% with solid fill">
            <a:extLst>
              <a:ext uri="{FF2B5EF4-FFF2-40B4-BE49-F238E27FC236}">
                <a16:creationId xmlns:a16="http://schemas.microsoft.com/office/drawing/2014/main" id="{F393430D-163D-81BE-A871-5DF797E9C235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401393" y="1339251"/>
            <a:ext cx="274320" cy="274320"/>
          </a:xfrm>
          <a:prstGeom prst="rect">
            <a:avLst/>
          </a:prstGeom>
        </p:spPr>
      </p:pic>
      <p:pic>
        <p:nvPicPr>
          <p:cNvPr id="22" name="Graphic 29" descr="Harvey Balls 100% with solid fill">
            <a:extLst>
              <a:ext uri="{FF2B5EF4-FFF2-40B4-BE49-F238E27FC236}">
                <a16:creationId xmlns:a16="http://schemas.microsoft.com/office/drawing/2014/main" id="{2AF3D2D7-942A-8ACB-6CA5-D1C05C132E87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0118307" y="1339251"/>
            <a:ext cx="274320" cy="274320"/>
          </a:xfrm>
          <a:prstGeom prst="rect">
            <a:avLst/>
          </a:prstGeom>
        </p:spPr>
      </p:pic>
      <p:sp>
        <p:nvSpPr>
          <p:cNvPr id="23" name="TextBox 30">
            <a:extLst>
              <a:ext uri="{FF2B5EF4-FFF2-40B4-BE49-F238E27FC236}">
                <a16:creationId xmlns:a16="http://schemas.microsoft.com/office/drawing/2014/main" id="{50498E03-AF7B-8F8A-C177-A92DDC81D649}"/>
              </a:ext>
            </a:extLst>
          </p:cNvPr>
          <p:cNvSpPr txBox="1"/>
          <p:nvPr/>
        </p:nvSpPr>
        <p:spPr bwMode="gray">
          <a:xfrm>
            <a:off x="10485681" y="1363116"/>
            <a:ext cx="1704176" cy="211203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900" dirty="0"/>
              <a:t>Mature and commercialized </a:t>
            </a:r>
          </a:p>
        </p:txBody>
      </p:sp>
      <p:sp>
        <p:nvSpPr>
          <p:cNvPr id="24" name="TextBox 31">
            <a:extLst>
              <a:ext uri="{FF2B5EF4-FFF2-40B4-BE49-F238E27FC236}">
                <a16:creationId xmlns:a16="http://schemas.microsoft.com/office/drawing/2014/main" id="{F83E6DF5-6893-A887-4D72-F6E0316CD6A0}"/>
              </a:ext>
            </a:extLst>
          </p:cNvPr>
          <p:cNvSpPr txBox="1"/>
          <p:nvPr/>
        </p:nvSpPr>
        <p:spPr bwMode="gray">
          <a:xfrm>
            <a:off x="8321077" y="1363116"/>
            <a:ext cx="1704176" cy="211203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900" dirty="0"/>
              <a:t>Ready for commercialization</a:t>
            </a:r>
          </a:p>
        </p:txBody>
      </p:sp>
      <p:sp>
        <p:nvSpPr>
          <p:cNvPr id="25" name="TextBox 32">
            <a:extLst>
              <a:ext uri="{FF2B5EF4-FFF2-40B4-BE49-F238E27FC236}">
                <a16:creationId xmlns:a16="http://schemas.microsoft.com/office/drawing/2014/main" id="{9F79F309-BB7E-C412-4DBF-19991EC5AFC4}"/>
              </a:ext>
            </a:extLst>
          </p:cNvPr>
          <p:cNvSpPr txBox="1"/>
          <p:nvPr/>
        </p:nvSpPr>
        <p:spPr bwMode="gray">
          <a:xfrm>
            <a:off x="6768767" y="1363116"/>
            <a:ext cx="1091882" cy="211203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900" dirty="0"/>
              <a:t>R&amp;D/pilot scale</a:t>
            </a:r>
          </a:p>
        </p:txBody>
      </p:sp>
      <p:pic>
        <p:nvPicPr>
          <p:cNvPr id="26" name="Graphic 29" descr="Harvey Balls 100% with solid fill">
            <a:extLst>
              <a:ext uri="{FF2B5EF4-FFF2-40B4-BE49-F238E27FC236}">
                <a16:creationId xmlns:a16="http://schemas.microsoft.com/office/drawing/2014/main" id="{8A3C77CB-3A9C-AD53-79A7-136B00CAA56C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539610" y="2357216"/>
            <a:ext cx="274320" cy="274320"/>
          </a:xfrm>
          <a:prstGeom prst="rect">
            <a:avLst/>
          </a:prstGeom>
        </p:spPr>
      </p:pic>
      <p:pic>
        <p:nvPicPr>
          <p:cNvPr id="27" name="Graphic 29" descr="Harvey Balls 100% with solid fill">
            <a:extLst>
              <a:ext uri="{FF2B5EF4-FFF2-40B4-BE49-F238E27FC236}">
                <a16:creationId xmlns:a16="http://schemas.microsoft.com/office/drawing/2014/main" id="{C9BF7234-8B71-6129-CBCF-03B8DCD07A52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745308" y="2357216"/>
            <a:ext cx="274320" cy="274320"/>
          </a:xfrm>
          <a:prstGeom prst="rect">
            <a:avLst/>
          </a:prstGeom>
        </p:spPr>
      </p:pic>
      <p:pic>
        <p:nvPicPr>
          <p:cNvPr id="28" name="Graphic 29" descr="Harvey Balls 100% with solid fill">
            <a:extLst>
              <a:ext uri="{FF2B5EF4-FFF2-40B4-BE49-F238E27FC236}">
                <a16:creationId xmlns:a16="http://schemas.microsoft.com/office/drawing/2014/main" id="{11A1B1A4-5271-07A5-F15F-21F827EAB9C5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4367691" y="2357216"/>
            <a:ext cx="274320" cy="274320"/>
          </a:xfrm>
          <a:prstGeom prst="rect">
            <a:avLst/>
          </a:prstGeom>
        </p:spPr>
      </p:pic>
      <p:pic>
        <p:nvPicPr>
          <p:cNvPr id="29" name="Graphic 29" descr="Harvey Balls 100% with solid fill">
            <a:extLst>
              <a:ext uri="{FF2B5EF4-FFF2-40B4-BE49-F238E27FC236}">
                <a16:creationId xmlns:a16="http://schemas.microsoft.com/office/drawing/2014/main" id="{3D80EAC5-F874-949B-B7B9-FDEDC1AB9751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5966924" y="2357216"/>
            <a:ext cx="274320" cy="274320"/>
          </a:xfrm>
          <a:prstGeom prst="rect">
            <a:avLst/>
          </a:prstGeom>
        </p:spPr>
      </p:pic>
      <p:pic>
        <p:nvPicPr>
          <p:cNvPr id="32" name="Graphic 27" descr="Harvey Balls 50% with solid fill">
            <a:extLst>
              <a:ext uri="{FF2B5EF4-FFF2-40B4-BE49-F238E27FC236}">
                <a16:creationId xmlns:a16="http://schemas.microsoft.com/office/drawing/2014/main" id="{09EB551D-220F-DFA5-AB0C-A7C0EC9DE32E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7527372" y="2357216"/>
            <a:ext cx="274320" cy="274320"/>
          </a:xfrm>
          <a:prstGeom prst="rect">
            <a:avLst/>
          </a:prstGeom>
        </p:spPr>
      </p:pic>
      <p:pic>
        <p:nvPicPr>
          <p:cNvPr id="39" name="Graphic 28" descr="Harvey Balls 0% with solid fill">
            <a:extLst>
              <a:ext uri="{FF2B5EF4-FFF2-40B4-BE49-F238E27FC236}">
                <a16:creationId xmlns:a16="http://schemas.microsoft.com/office/drawing/2014/main" id="{503F3702-1C5A-F6A8-1C14-98D409A7C3DB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9053924" y="2357216"/>
            <a:ext cx="274320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028265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2B9A80-7626-7979-1472-F36675BF74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12769CD-63AC-BA72-D996-0C07370A6069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22639831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0" imgW="7772400" imgH="10058400" progId="TCLayout.ActiveDocument.1">
                  <p:embed/>
                </p:oleObj>
              </mc:Choice>
              <mc:Fallback>
                <p:oleObj name="think-cell Slide" r:id="rId20" imgW="7772400" imgH="10058400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12769CD-63AC-BA72-D996-0C07370A60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9" name="Rectangle 318">
            <a:extLst>
              <a:ext uri="{FF2B5EF4-FFF2-40B4-BE49-F238E27FC236}">
                <a16:creationId xmlns:a16="http://schemas.microsoft.com/office/drawing/2014/main" id="{9F011386-58A8-D5A4-2012-E7F8E721A038}"/>
              </a:ext>
            </a:extLst>
          </p:cNvPr>
          <p:cNvSpPr/>
          <p:nvPr/>
        </p:nvSpPr>
        <p:spPr bwMode="gray">
          <a:xfrm>
            <a:off x="821644" y="3933043"/>
            <a:ext cx="7984072" cy="2316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1A6DC4A-F641-5D33-CF3B-1F0033E569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rIns="91440">
            <a:noAutofit/>
          </a:bodyPr>
          <a:lstStyle/>
          <a:p>
            <a:r>
              <a:rPr lang="en-US" dirty="0">
                <a:cs typeface="Arial"/>
              </a:rPr>
              <a:t>Advanced biofuels are still expensive; technology advancement is key to being competitive with conventional biofuel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0B478132-BFCE-B0C4-607F-62327838A44D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409575" y="2295525"/>
          <a:ext cx="8515350" cy="2378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231046C9-3B31-179E-E149-2D9B4B93BA8A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827088" y="4168775"/>
            <a:ext cx="8015287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8B6DDBD0-AA06-3E18-7FA1-83483C9B466E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827088" y="3930650"/>
            <a:ext cx="8015287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34" name="Text Placeholder 10">
            <a:extLst>
              <a:ext uri="{FF2B5EF4-FFF2-40B4-BE49-F238E27FC236}">
                <a16:creationId xmlns:a16="http://schemas.microsoft.com/office/drawing/2014/main" id="{9876A82E-7E99-C8FC-BE32-46A313AC4C0F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auto">
          <a:xfrm>
            <a:off x="3222625" y="4565650"/>
            <a:ext cx="55245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D31236E4-584D-4205-A0D5-8D93E725C493}" type="datetime'E''''thanol (cell''''ul''os''ic ''co''rn ''fi''''''be''''''r)'">
              <a:rPr lang="en-US" altLang="en-US" sz="9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Ethanol (cellulosic corn fiber)</a:t>
            </a:fld>
            <a:endParaRPr lang="en-US" sz="950" dirty="0"/>
          </a:p>
        </p:txBody>
      </p:sp>
      <p:sp>
        <p:nvSpPr>
          <p:cNvPr id="251" name="Text Placeholder 10">
            <a:extLst>
              <a:ext uri="{FF2B5EF4-FFF2-40B4-BE49-F238E27FC236}">
                <a16:creationId xmlns:a16="http://schemas.microsoft.com/office/drawing/2014/main" id="{F23019C4-C6BB-3100-B4F2-09CEDC20A312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3840163" y="4565650"/>
            <a:ext cx="654050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7C19832-2C9D-4120-A9A2-D2D7BA8131FA}" type="datetime'''''B''''''i''o''''''m''e''''thane'''''' (''w''aste)'''''''">
              <a:rPr lang="en-US" altLang="en-US" sz="9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Biomethane (waste)</a:t>
            </a:fld>
            <a:endParaRPr lang="en-US" sz="950" dirty="0"/>
          </a:p>
        </p:txBody>
      </p:sp>
      <p:sp>
        <p:nvSpPr>
          <p:cNvPr id="254" name="Text Placeholder 10">
            <a:extLst>
              <a:ext uri="{FF2B5EF4-FFF2-40B4-BE49-F238E27FC236}">
                <a16:creationId xmlns:a16="http://schemas.microsoft.com/office/drawing/2014/main" id="{1D2181A2-E9F3-2B82-1415-C79DB44899CC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4632325" y="4565650"/>
            <a:ext cx="406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C1B66AC4-ABA0-4A38-A45A-A3D206899356}" type="datetime'Dr''o''''''p''-i''n'''' d''ie''s''e''''''''l'' (H''VO'''''')'">
              <a:rPr lang="en-US" altLang="en-US" sz="9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Drop-in diesel (HVO)</a:t>
            </a:fld>
            <a:endParaRPr lang="en-US" sz="950" dirty="0"/>
          </a:p>
        </p:txBody>
      </p:sp>
      <p:sp>
        <p:nvSpPr>
          <p:cNvPr id="135" name="Text Placeholder 10">
            <a:extLst>
              <a:ext uri="{FF2B5EF4-FFF2-40B4-BE49-F238E27FC236}">
                <a16:creationId xmlns:a16="http://schemas.microsoft.com/office/drawing/2014/main" id="{603E50E0-EDFD-822F-6A75-63DBF21424ED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auto">
          <a:xfrm>
            <a:off x="5160010" y="4565650"/>
            <a:ext cx="654050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2BA26E5-1820-455F-ABBA-8DCD75973684}" type="datetime'B''''''''''''i''''ome''th''a''ne (''''''''''biom''''as''s)'''">
              <a:rPr lang="en-US" altLang="en-US" sz="9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Biomethane (biomass)</a:t>
            </a:fld>
            <a:endParaRPr lang="en-US" sz="950" dirty="0"/>
          </a:p>
        </p:txBody>
      </p:sp>
      <p:sp>
        <p:nvSpPr>
          <p:cNvPr id="131" name="Text Placeholder 10">
            <a:extLst>
              <a:ext uri="{FF2B5EF4-FFF2-40B4-BE49-F238E27FC236}">
                <a16:creationId xmlns:a16="http://schemas.microsoft.com/office/drawing/2014/main" id="{ADD6A524-0FC3-3EB5-E69A-310C999865D8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1244600" y="4565650"/>
            <a:ext cx="501650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7B4BEDCD-DDC1-44AB-AC7F-BD9A5A3AF90C}" type="datetime'''''Biod''''i''''''''''ese''''l'' (F''''''AM''E'''')'">
              <a:rPr lang="en-US" altLang="en-US" sz="9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Biodiesel (FAME)</a:t>
            </a:fld>
            <a:endParaRPr lang="en-US" sz="950" dirty="0"/>
          </a:p>
        </p:txBody>
      </p:sp>
      <p:sp>
        <p:nvSpPr>
          <p:cNvPr id="137" name="Text Placeholder 10">
            <a:extLst>
              <a:ext uri="{FF2B5EF4-FFF2-40B4-BE49-F238E27FC236}">
                <a16:creationId xmlns:a16="http://schemas.microsoft.com/office/drawing/2014/main" id="{75B69D8B-FB0B-4EB7-67D5-AAE97AC0DC3C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auto">
          <a:xfrm>
            <a:off x="6569075" y="4565650"/>
            <a:ext cx="53975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48AF6C6-4133-48A0-AECB-DE6B326E0135}" type="datetime'''D''''ro''p''-''i''n ''f''uels'' (bi''''''om''''as''s)'''">
              <a:rPr lang="en-US" altLang="en-US" sz="9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Drop-in fuels (biomass)</a:t>
            </a:fld>
            <a:endParaRPr lang="en-US" sz="950" dirty="0"/>
          </a:p>
        </p:txBody>
      </p:sp>
      <p:sp>
        <p:nvSpPr>
          <p:cNvPr id="138" name="Text Placeholder 10">
            <a:extLst>
              <a:ext uri="{FF2B5EF4-FFF2-40B4-BE49-F238E27FC236}">
                <a16:creationId xmlns:a16="http://schemas.microsoft.com/office/drawing/2014/main" id="{6068C9C9-B1F2-FCF8-BD39-21F1E510CEB6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auto">
          <a:xfrm>
            <a:off x="7304088" y="4565650"/>
            <a:ext cx="406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12BC40DF-AC35-4DE0-AB85-DEFEB4530967}" type="datetime'''''''Dr''op''''-''i''''n f''''ue''l''''''''s'' (w''''aste'')'">
              <a:rPr lang="en-US" altLang="en-US" sz="9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Drop-in fuels (waste)</a:t>
            </a:fld>
            <a:endParaRPr lang="en-US" sz="950" dirty="0"/>
          </a:p>
        </p:txBody>
      </p:sp>
      <p:sp>
        <p:nvSpPr>
          <p:cNvPr id="139" name="Text Placeholder 10">
            <a:extLst>
              <a:ext uri="{FF2B5EF4-FFF2-40B4-BE49-F238E27FC236}">
                <a16:creationId xmlns:a16="http://schemas.microsoft.com/office/drawing/2014/main" id="{F5944334-2E51-C236-7EB7-6E7497FBFD90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auto">
          <a:xfrm>
            <a:off x="7970838" y="4565650"/>
            <a:ext cx="406400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80276954-6912-49D0-AD97-1F88F9CD64B3}" type="datetime'D''r''o''''''''p-i''''''''''n'' ''''f''''''u''e''''''ls '''">
              <a:rPr lang="en-US" altLang="en-US" sz="9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Drop-in fuels </a:t>
            </a:fld>
            <a:endParaRPr lang="en-US" sz="950" dirty="0"/>
          </a:p>
        </p:txBody>
      </p:sp>
      <p:sp>
        <p:nvSpPr>
          <p:cNvPr id="133" name="Text Placeholder 10">
            <a:extLst>
              <a:ext uri="{FF2B5EF4-FFF2-40B4-BE49-F238E27FC236}">
                <a16:creationId xmlns:a16="http://schemas.microsoft.com/office/drawing/2014/main" id="{0E1BB5DE-BE90-3107-3E97-5A128DF1DC0B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auto">
          <a:xfrm>
            <a:off x="2540000" y="4565650"/>
            <a:ext cx="5810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8C085319-1A37-483A-88BE-E702EAC3B0B9}" type="datetime'''''''E''thano''l (''c''''ell''''u''l''''o''sic)'''''''''">
              <a:rPr lang="en-US" altLang="en-US" sz="9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Ethanol (cellulosic)</a:t>
            </a:fld>
            <a:endParaRPr lang="en-US" sz="950" dirty="0"/>
          </a:p>
        </p:txBody>
      </p:sp>
      <p:sp>
        <p:nvSpPr>
          <p:cNvPr id="132" name="Text Placeholder 10">
            <a:extLst>
              <a:ext uri="{FF2B5EF4-FFF2-40B4-BE49-F238E27FC236}">
                <a16:creationId xmlns:a16="http://schemas.microsoft.com/office/drawing/2014/main" id="{F1BD43D3-D8C9-D3E5-5324-8026AD33E325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auto">
          <a:xfrm>
            <a:off x="1873250" y="4565650"/>
            <a:ext cx="581025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68B1C1A4-AC65-4E17-8F29-2AD92FA510B8}" type="datetime'''''B''''''''''''i''o''ethan''''ol ''''''(c''''''rop''s'')'''">
              <a:rPr lang="en-US" altLang="en-US" sz="9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Bioethanol (crops)</a:t>
            </a:fld>
            <a:endParaRPr lang="en-US" altLang="en-US" sz="950" dirty="0"/>
          </a:p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endParaRPr lang="en-US" sz="950" dirty="0"/>
          </a:p>
        </p:txBody>
      </p:sp>
      <p:sp>
        <p:nvSpPr>
          <p:cNvPr id="136" name="Text Placeholder 10">
            <a:extLst>
              <a:ext uri="{FF2B5EF4-FFF2-40B4-BE49-F238E27FC236}">
                <a16:creationId xmlns:a16="http://schemas.microsoft.com/office/drawing/2014/main" id="{333CD8EA-7978-B0C8-6170-9BCC3CE6E7B4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auto">
          <a:xfrm>
            <a:off x="5858828" y="4565650"/>
            <a:ext cx="654050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2FF58A28-02C8-42FD-8757-2E162DF77DBA}" type="datetime'''B''''''''io''me''t''''''''han''e'' ''''''(w''as''''t''e'')'">
              <a:rPr lang="en-US" altLang="en-US" sz="9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Biomethane (waste)</a:t>
            </a:fld>
            <a:endParaRPr lang="en-US" sz="950" dirty="0"/>
          </a:p>
        </p:txBody>
      </p:sp>
      <p:sp>
        <p:nvSpPr>
          <p:cNvPr id="169" name="TextBox 8">
            <a:extLst>
              <a:ext uri="{FF2B5EF4-FFF2-40B4-BE49-F238E27FC236}">
                <a16:creationId xmlns:a16="http://schemas.microsoft.com/office/drawing/2014/main" id="{CEB2E45E-DC10-D95C-23AC-F10140E4A9D6}"/>
              </a:ext>
            </a:extLst>
          </p:cNvPr>
          <p:cNvSpPr txBox="1"/>
          <p:nvPr/>
        </p:nvSpPr>
        <p:spPr bwMode="gray">
          <a:xfrm>
            <a:off x="8980801" y="1554480"/>
            <a:ext cx="2795828" cy="4008790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Most of the advanced biofuels are </a:t>
            </a:r>
            <a:r>
              <a:rPr lang="en-US" sz="1050" b="1" dirty="0" err="1"/>
              <a:t>CapEx</a:t>
            </a:r>
            <a:r>
              <a:rPr lang="en-US" sz="1050" b="1" dirty="0"/>
              <a:t>- and energy-intensive (</a:t>
            </a:r>
            <a:r>
              <a:rPr lang="en-US" sz="1050" b="1" dirty="0" err="1"/>
              <a:t>OpEx</a:t>
            </a:r>
            <a:r>
              <a:rPr lang="en-US" sz="1050" b="1" dirty="0"/>
              <a:t>); </a:t>
            </a:r>
            <a:r>
              <a:rPr lang="en-US" sz="1050" dirty="0"/>
              <a:t>continuous R&amp;D and economies of scale through commercial plants could drive down the cost.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Early market opportunities exist for Gen 2 from waste </a:t>
            </a:r>
            <a:r>
              <a:rPr lang="en-US" sz="1050" dirty="0"/>
              <a:t>(biogas, drop-in fuels) driven by cheaper feedstocks.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</a:rPr>
              <a:t>Gasification and Fischer-Tropsch technology has potential for earlier commercialization </a:t>
            </a:r>
            <a:r>
              <a:rPr lang="en-US" sz="1050" dirty="0">
                <a:solidFill>
                  <a:srgbClr val="222222"/>
                </a:solidFill>
              </a:rPr>
              <a:t>vs. pyrolysis; commercial scale already exists for fossil feedstock (coal, natural gas). 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</a:rPr>
              <a:t>Hydrotreating (HVO, HEFA) is dependent on feedstock cost; </a:t>
            </a:r>
            <a:r>
              <a:rPr lang="en-US" sz="1050" dirty="0">
                <a:solidFill>
                  <a:srgbClr val="222222"/>
                </a:solidFill>
              </a:rPr>
              <a:t>further expansion could lead to price volatility.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52ABD32-22A2-23E2-3B4B-602C89F02F2B}"/>
              </a:ext>
            </a:extLst>
          </p:cNvPr>
          <p:cNvGrpSpPr/>
          <p:nvPr/>
        </p:nvGrpSpPr>
        <p:grpSpPr>
          <a:xfrm>
            <a:off x="330200" y="1554480"/>
            <a:ext cx="8392528" cy="288147"/>
            <a:chOff x="393686" y="1618763"/>
            <a:chExt cx="8392528" cy="288147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8FA3201F-EF14-E90A-1D30-3B3E40E9273B}"/>
                </a:ext>
              </a:extLst>
            </p:cNvPr>
            <p:cNvSpPr/>
            <p:nvPr/>
          </p:nvSpPr>
          <p:spPr bwMode="gray">
            <a:xfrm>
              <a:off x="393686" y="1618763"/>
              <a:ext cx="8354222" cy="28814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Cost comparison across biofuels products and technology in 2020 (non-exhaustive), </a:t>
              </a:r>
              <a:r>
                <a:rPr lang="en-US" sz="1400" b="1" i="1" dirty="0">
                  <a:solidFill>
                    <a:schemeClr val="tx1"/>
                  </a:solidFill>
                </a:rPr>
                <a:t>$/boe </a:t>
              </a:r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A24AC4C1-1FF7-99DC-17BC-3E611AB299A5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686" y="1906910"/>
              <a:ext cx="8392528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4" name="Rectangle 243">
            <a:extLst>
              <a:ext uri="{FF2B5EF4-FFF2-40B4-BE49-F238E27FC236}">
                <a16:creationId xmlns:a16="http://schemas.microsoft.com/office/drawing/2014/main" id="{CEEB83F5-8F40-CAF7-F7FC-3F57806EB2B6}"/>
              </a:ext>
            </a:extLst>
          </p:cNvPr>
          <p:cNvSpPr/>
          <p:nvPr/>
        </p:nvSpPr>
        <p:spPr bwMode="gray">
          <a:xfrm>
            <a:off x="920922" y="1970541"/>
            <a:ext cx="802385" cy="384204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950" b="1" dirty="0">
                <a:solidFill>
                  <a:schemeClr val="tx1"/>
                </a:solidFill>
              </a:rPr>
              <a:t>Transesteri-fication</a:t>
            </a:r>
          </a:p>
        </p:txBody>
      </p:sp>
      <p:sp>
        <p:nvSpPr>
          <p:cNvPr id="245" name="Rectangle 244">
            <a:extLst>
              <a:ext uri="{FF2B5EF4-FFF2-40B4-BE49-F238E27FC236}">
                <a16:creationId xmlns:a16="http://schemas.microsoft.com/office/drawing/2014/main" id="{0B54DD77-721F-7B87-533D-9D4297BC73FC}"/>
              </a:ext>
            </a:extLst>
          </p:cNvPr>
          <p:cNvSpPr/>
          <p:nvPr/>
        </p:nvSpPr>
        <p:spPr bwMode="gray">
          <a:xfrm>
            <a:off x="1820842" y="1972748"/>
            <a:ext cx="1984397" cy="381997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950" b="1" dirty="0">
                <a:solidFill>
                  <a:schemeClr val="tx1"/>
                </a:solidFill>
              </a:rPr>
              <a:t>Fermentation</a:t>
            </a:r>
          </a:p>
        </p:txBody>
      </p:sp>
      <p:sp>
        <p:nvSpPr>
          <p:cNvPr id="246" name="Rectangle 245">
            <a:extLst>
              <a:ext uri="{FF2B5EF4-FFF2-40B4-BE49-F238E27FC236}">
                <a16:creationId xmlns:a16="http://schemas.microsoft.com/office/drawing/2014/main" id="{05636173-FE28-0E85-3210-FF96AFA9BDC5}"/>
              </a:ext>
            </a:extLst>
          </p:cNvPr>
          <p:cNvSpPr/>
          <p:nvPr/>
        </p:nvSpPr>
        <p:spPr bwMode="gray">
          <a:xfrm>
            <a:off x="5226747" y="1970706"/>
            <a:ext cx="2599628" cy="380353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950" b="1" dirty="0">
                <a:solidFill>
                  <a:schemeClr val="tx1"/>
                </a:solidFill>
              </a:rPr>
              <a:t>Gasification</a:t>
            </a:r>
          </a:p>
        </p:txBody>
      </p:sp>
      <p:sp>
        <p:nvSpPr>
          <p:cNvPr id="247" name="Rectangle 246">
            <a:extLst>
              <a:ext uri="{FF2B5EF4-FFF2-40B4-BE49-F238E27FC236}">
                <a16:creationId xmlns:a16="http://schemas.microsoft.com/office/drawing/2014/main" id="{86D9D6CE-1631-30D3-235F-B94129D728E3}"/>
              </a:ext>
            </a:extLst>
          </p:cNvPr>
          <p:cNvSpPr/>
          <p:nvPr/>
        </p:nvSpPr>
        <p:spPr bwMode="gray">
          <a:xfrm>
            <a:off x="7850722" y="1970541"/>
            <a:ext cx="674687" cy="380352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950" b="1" dirty="0">
                <a:solidFill>
                  <a:schemeClr val="tx1"/>
                </a:solidFill>
              </a:rPr>
              <a:t>Pyrolysis</a:t>
            </a:r>
          </a:p>
        </p:txBody>
      </p:sp>
      <p:sp>
        <p:nvSpPr>
          <p:cNvPr id="248" name="Rectangle 247">
            <a:extLst>
              <a:ext uri="{FF2B5EF4-FFF2-40B4-BE49-F238E27FC236}">
                <a16:creationId xmlns:a16="http://schemas.microsoft.com/office/drawing/2014/main" id="{A4EB3843-0ADF-4264-C934-036F7012DA68}"/>
              </a:ext>
            </a:extLst>
          </p:cNvPr>
          <p:cNvSpPr/>
          <p:nvPr/>
        </p:nvSpPr>
        <p:spPr bwMode="gray">
          <a:xfrm>
            <a:off x="4504593" y="1974389"/>
            <a:ext cx="674687" cy="380356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950" b="1" dirty="0">
                <a:solidFill>
                  <a:schemeClr val="tx1"/>
                </a:solidFill>
              </a:rPr>
              <a:t>Hydro-treating</a:t>
            </a:r>
          </a:p>
        </p:txBody>
      </p:sp>
      <p:sp>
        <p:nvSpPr>
          <p:cNvPr id="249" name="Rectangle 248">
            <a:extLst>
              <a:ext uri="{FF2B5EF4-FFF2-40B4-BE49-F238E27FC236}">
                <a16:creationId xmlns:a16="http://schemas.microsoft.com/office/drawing/2014/main" id="{84F32455-893F-3025-DEA5-FFD807CB243E}"/>
              </a:ext>
            </a:extLst>
          </p:cNvPr>
          <p:cNvSpPr/>
          <p:nvPr/>
        </p:nvSpPr>
        <p:spPr bwMode="gray">
          <a:xfrm>
            <a:off x="3829906" y="1972469"/>
            <a:ext cx="666751" cy="382275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950" b="1" dirty="0">
                <a:solidFill>
                  <a:schemeClr val="tx1"/>
                </a:solidFill>
              </a:rPr>
              <a:t>Anaerobic digestion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02214DF1-92AC-AD52-D481-44DD65B6B3B5}"/>
              </a:ext>
            </a:extLst>
          </p:cNvPr>
          <p:cNvSpPr txBox="1"/>
          <p:nvPr/>
        </p:nvSpPr>
        <p:spPr bwMode="gray">
          <a:xfrm>
            <a:off x="405671" y="4907356"/>
            <a:ext cx="880617" cy="21889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950" b="1" dirty="0"/>
              <a:t>Share of cost:</a:t>
            </a:r>
          </a:p>
        </p:txBody>
      </p:sp>
      <p:graphicFrame>
        <p:nvGraphicFramePr>
          <p:cNvPr id="297" name="Table 296">
            <a:extLst>
              <a:ext uri="{FF2B5EF4-FFF2-40B4-BE49-F238E27FC236}">
                <a16:creationId xmlns:a16="http://schemas.microsoft.com/office/drawing/2014/main" id="{74AC89F0-D6FC-E64D-1041-270D1F98C5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0357844"/>
              </p:ext>
            </p:extLst>
          </p:nvPr>
        </p:nvGraphicFramePr>
        <p:xfrm>
          <a:off x="1209875" y="5130552"/>
          <a:ext cx="7280812" cy="11125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1892">
                  <a:extLst>
                    <a:ext uri="{9D8B030D-6E8A-4147-A177-3AD203B41FA5}">
                      <a16:colId xmlns:a16="http://schemas.microsoft.com/office/drawing/2014/main" val="1220563513"/>
                    </a:ext>
                  </a:extLst>
                </a:gridCol>
                <a:gridCol w="661892">
                  <a:extLst>
                    <a:ext uri="{9D8B030D-6E8A-4147-A177-3AD203B41FA5}">
                      <a16:colId xmlns:a16="http://schemas.microsoft.com/office/drawing/2014/main" val="3019910587"/>
                    </a:ext>
                  </a:extLst>
                </a:gridCol>
                <a:gridCol w="661892">
                  <a:extLst>
                    <a:ext uri="{9D8B030D-6E8A-4147-A177-3AD203B41FA5}">
                      <a16:colId xmlns:a16="http://schemas.microsoft.com/office/drawing/2014/main" val="302388210"/>
                    </a:ext>
                  </a:extLst>
                </a:gridCol>
                <a:gridCol w="661892">
                  <a:extLst>
                    <a:ext uri="{9D8B030D-6E8A-4147-A177-3AD203B41FA5}">
                      <a16:colId xmlns:a16="http://schemas.microsoft.com/office/drawing/2014/main" val="60343194"/>
                    </a:ext>
                  </a:extLst>
                </a:gridCol>
                <a:gridCol w="661892">
                  <a:extLst>
                    <a:ext uri="{9D8B030D-6E8A-4147-A177-3AD203B41FA5}">
                      <a16:colId xmlns:a16="http://schemas.microsoft.com/office/drawing/2014/main" val="1390909818"/>
                    </a:ext>
                  </a:extLst>
                </a:gridCol>
                <a:gridCol w="661892">
                  <a:extLst>
                    <a:ext uri="{9D8B030D-6E8A-4147-A177-3AD203B41FA5}">
                      <a16:colId xmlns:a16="http://schemas.microsoft.com/office/drawing/2014/main" val="1984181965"/>
                    </a:ext>
                  </a:extLst>
                </a:gridCol>
                <a:gridCol w="661892">
                  <a:extLst>
                    <a:ext uri="{9D8B030D-6E8A-4147-A177-3AD203B41FA5}">
                      <a16:colId xmlns:a16="http://schemas.microsoft.com/office/drawing/2014/main" val="3158306011"/>
                    </a:ext>
                  </a:extLst>
                </a:gridCol>
                <a:gridCol w="661892">
                  <a:extLst>
                    <a:ext uri="{9D8B030D-6E8A-4147-A177-3AD203B41FA5}">
                      <a16:colId xmlns:a16="http://schemas.microsoft.com/office/drawing/2014/main" val="2875961103"/>
                    </a:ext>
                  </a:extLst>
                </a:gridCol>
                <a:gridCol w="661892">
                  <a:extLst>
                    <a:ext uri="{9D8B030D-6E8A-4147-A177-3AD203B41FA5}">
                      <a16:colId xmlns:a16="http://schemas.microsoft.com/office/drawing/2014/main" val="1841974790"/>
                    </a:ext>
                  </a:extLst>
                </a:gridCol>
                <a:gridCol w="661892">
                  <a:extLst>
                    <a:ext uri="{9D8B030D-6E8A-4147-A177-3AD203B41FA5}">
                      <a16:colId xmlns:a16="http://schemas.microsoft.com/office/drawing/2014/main" val="525056816"/>
                    </a:ext>
                  </a:extLst>
                </a:gridCol>
                <a:gridCol w="661892">
                  <a:extLst>
                    <a:ext uri="{9D8B030D-6E8A-4147-A177-3AD203B41FA5}">
                      <a16:colId xmlns:a16="http://schemas.microsoft.com/office/drawing/2014/main" val="147104237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F1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11200" rtl="0" eaLnBrk="1" fontAlgn="t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9D4CB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38-41%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65%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27-63%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6-16%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44-53%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66-90%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51-57%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71-91%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30-46%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70345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indent="0" algn="ctr" defTabSz="711200" rtl="0" eaLnBrk="1" fontAlgn="t" latinLnBrk="0" hangingPunct="1">
                        <a:spcBef>
                          <a:spcPts val="1200"/>
                        </a:spcBef>
                        <a:buFontTx/>
                        <a:buNone/>
                      </a:pPr>
                      <a:r>
                        <a:rPr lang="en-US" sz="95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Arial"/>
                          <a:ea typeface="+mn-ea"/>
                          <a:cs typeface="+mn-cs"/>
                        </a:rPr>
                        <a:t>78%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7A7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711200" rtl="0" eaLnBrk="1" fontAlgn="t" latinLnBrk="0" hangingPunct="1">
                        <a:spcBef>
                          <a:spcPts val="1200"/>
                        </a:spcBef>
                        <a:buFontTx/>
                        <a:buNone/>
                      </a:pPr>
                      <a:r>
                        <a:rPr lang="en-US" sz="95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Arial"/>
                          <a:ea typeface="+mn-ea"/>
                          <a:cs typeface="+mn-cs"/>
                        </a:rPr>
                        <a:t>57%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7A7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32%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(-)33-41%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66-78%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24-29%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(-)52-0%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24-35%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(-)47-0%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18-24%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891306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9D4CB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9D4CB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27-30%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35%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31-70%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16-18%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23-27%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34-63%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14-19%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29-57%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t">
                        <a:buFontTx/>
                        <a:buNone/>
                      </a:pPr>
                      <a:r>
                        <a:rPr lang="en-US" sz="950" b="0" i="0" u="none" strike="noStrike" dirty="0">
                          <a:solidFill>
                            <a:schemeClr val="bg1"/>
                          </a:solidFill>
                          <a:effectLst/>
                          <a:latin typeface="Arial"/>
                        </a:rPr>
                        <a:t>35-46%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925345"/>
                  </a:ext>
                </a:extLst>
              </a:tr>
            </a:tbl>
          </a:graphicData>
        </a:graphic>
      </p:graphicFrame>
      <p:sp>
        <p:nvSpPr>
          <p:cNvPr id="298" name="TextBox 297">
            <a:extLst>
              <a:ext uri="{FF2B5EF4-FFF2-40B4-BE49-F238E27FC236}">
                <a16:creationId xmlns:a16="http://schemas.microsoft.com/office/drawing/2014/main" id="{1CF9AC83-3200-F5F6-DC73-2723D313ACEF}"/>
              </a:ext>
            </a:extLst>
          </p:cNvPr>
          <p:cNvSpPr txBox="1"/>
          <p:nvPr/>
        </p:nvSpPr>
        <p:spPr bwMode="gray">
          <a:xfrm>
            <a:off x="405671" y="5207745"/>
            <a:ext cx="627342" cy="21889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950" b="1" dirty="0"/>
              <a:t>CapEx, </a:t>
            </a:r>
            <a:r>
              <a:rPr lang="en-US" sz="950" dirty="0"/>
              <a:t>%</a:t>
            </a: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8195CD9A-C5E0-7339-4ECD-40FBA163A298}"/>
              </a:ext>
            </a:extLst>
          </p:cNvPr>
          <p:cNvSpPr txBox="1"/>
          <p:nvPr/>
        </p:nvSpPr>
        <p:spPr bwMode="gray">
          <a:xfrm>
            <a:off x="405671" y="5508687"/>
            <a:ext cx="846954" cy="21889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950" b="1" dirty="0"/>
              <a:t>Feedstock, </a:t>
            </a:r>
            <a:r>
              <a:rPr lang="en-US" sz="950" dirty="0"/>
              <a:t>%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47E90B6-9BC4-85FB-38EE-D52C826C40CA}"/>
              </a:ext>
            </a:extLst>
          </p:cNvPr>
          <p:cNvSpPr txBox="1"/>
          <p:nvPr/>
        </p:nvSpPr>
        <p:spPr bwMode="gray">
          <a:xfrm>
            <a:off x="405671" y="5879077"/>
            <a:ext cx="566428" cy="21889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950" b="1" dirty="0"/>
              <a:t>OpEx, </a:t>
            </a:r>
            <a:r>
              <a:rPr lang="en-US" sz="950" dirty="0"/>
              <a:t>%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3CBE2C36-C614-1320-A235-2B278221E2F2}"/>
              </a:ext>
            </a:extLst>
          </p:cNvPr>
          <p:cNvSpPr txBox="1"/>
          <p:nvPr/>
        </p:nvSpPr>
        <p:spPr bwMode="gray">
          <a:xfrm>
            <a:off x="7960266" y="3952346"/>
            <a:ext cx="787642" cy="195814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800" dirty="0"/>
              <a:t>Fossil fuel price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75A5AEC0-81FF-E529-4DB3-ADF5ACD233E6}"/>
              </a:ext>
            </a:extLst>
          </p:cNvPr>
          <p:cNvSpPr txBox="1"/>
          <p:nvPr/>
        </p:nvSpPr>
        <p:spPr bwMode="gray">
          <a:xfrm>
            <a:off x="6873837" y="1848406"/>
            <a:ext cx="1275489" cy="211203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900" dirty="0"/>
              <a:t>Gen 1 biofuels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0028511F-651F-9BCC-E123-DA70114DB022}"/>
              </a:ext>
            </a:extLst>
          </p:cNvPr>
          <p:cNvSpPr txBox="1"/>
          <p:nvPr/>
        </p:nvSpPr>
        <p:spPr bwMode="gray">
          <a:xfrm>
            <a:off x="7948811" y="1848406"/>
            <a:ext cx="1275489" cy="211203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 anchor="t">
            <a:spAutoFit/>
          </a:bodyPr>
          <a:lstStyle/>
          <a:p>
            <a:pPr marL="0" indent="0">
              <a:buNone/>
            </a:pPr>
            <a:r>
              <a:rPr lang="en-US" sz="900" dirty="0"/>
              <a:t>Gen 2 biofuels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AA836730-8718-86CD-5C25-6CB7C8BC084B}"/>
              </a:ext>
            </a:extLst>
          </p:cNvPr>
          <p:cNvSpPr txBox="1"/>
          <p:nvPr/>
        </p:nvSpPr>
        <p:spPr bwMode="gray">
          <a:xfrm flipV="1">
            <a:off x="6751904" y="1905697"/>
            <a:ext cx="93685" cy="966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wrap="none" lIns="36000" tIns="36000" rIns="36000" bIns="36000" rtlCol="0">
            <a:noAutofit/>
          </a:bodyPr>
          <a:lstStyle/>
          <a:p>
            <a:pPr marL="0" indent="0">
              <a:buNone/>
            </a:pPr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C037E4B7-C2DD-C2C2-FFD1-31AF2C1E93C2}"/>
              </a:ext>
            </a:extLst>
          </p:cNvPr>
          <p:cNvSpPr txBox="1"/>
          <p:nvPr/>
        </p:nvSpPr>
        <p:spPr bwMode="gray">
          <a:xfrm>
            <a:off x="7811003" y="1905697"/>
            <a:ext cx="93685" cy="966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wrap="none" lIns="36000" tIns="36000" rIns="36000" bIns="36000" rtlCol="0">
            <a:noAutofit/>
          </a:bodyPr>
          <a:lstStyle/>
          <a:p>
            <a:pPr marL="0" indent="0">
              <a:buNone/>
            </a:pPr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23" name="Rectangle 322">
            <a:extLst>
              <a:ext uri="{FF2B5EF4-FFF2-40B4-BE49-F238E27FC236}">
                <a16:creationId xmlns:a16="http://schemas.microsoft.com/office/drawing/2014/main" id="{58145A7A-FE99-8D69-20D7-E52A0790EE2F}"/>
              </a:ext>
            </a:extLst>
          </p:cNvPr>
          <p:cNvSpPr/>
          <p:nvPr/>
        </p:nvSpPr>
        <p:spPr bwMode="gray">
          <a:xfrm>
            <a:off x="3259371" y="1908287"/>
            <a:ext cx="91440" cy="91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24" name="Rectangle 323">
            <a:extLst>
              <a:ext uri="{FF2B5EF4-FFF2-40B4-BE49-F238E27FC236}">
                <a16:creationId xmlns:a16="http://schemas.microsoft.com/office/drawing/2014/main" id="{68852A01-636B-75FE-FBB9-C968EA90AE4B}"/>
              </a:ext>
            </a:extLst>
          </p:cNvPr>
          <p:cNvSpPr/>
          <p:nvPr/>
        </p:nvSpPr>
        <p:spPr bwMode="gray">
          <a:xfrm>
            <a:off x="4370550" y="1908287"/>
            <a:ext cx="91440" cy="9144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25" name="Rectangle 324">
            <a:extLst>
              <a:ext uri="{FF2B5EF4-FFF2-40B4-BE49-F238E27FC236}">
                <a16:creationId xmlns:a16="http://schemas.microsoft.com/office/drawing/2014/main" id="{58E71586-F990-C399-4A8F-079928685685}"/>
              </a:ext>
            </a:extLst>
          </p:cNvPr>
          <p:cNvSpPr/>
          <p:nvPr/>
        </p:nvSpPr>
        <p:spPr bwMode="gray">
          <a:xfrm>
            <a:off x="5671595" y="1908287"/>
            <a:ext cx="91440" cy="9144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A89B396-63DA-5E67-18E5-3AE3135AB1FF}"/>
              </a:ext>
            </a:extLst>
          </p:cNvPr>
          <p:cNvSpPr txBox="1"/>
          <p:nvPr/>
        </p:nvSpPr>
        <p:spPr bwMode="gray">
          <a:xfrm>
            <a:off x="3447816" y="1848406"/>
            <a:ext cx="1275489" cy="211203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900" dirty="0"/>
              <a:t>&gt;30% of cost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DDF644E3-F72D-03AD-9447-97A713BB54A1}"/>
              </a:ext>
            </a:extLst>
          </p:cNvPr>
          <p:cNvSpPr txBox="1"/>
          <p:nvPr/>
        </p:nvSpPr>
        <p:spPr bwMode="gray">
          <a:xfrm>
            <a:off x="5845336" y="1848406"/>
            <a:ext cx="1275489" cy="211203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900" dirty="0"/>
              <a:t>&lt;10% of cost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77D62A36-65D4-6956-17E8-9218E441663B}"/>
              </a:ext>
            </a:extLst>
          </p:cNvPr>
          <p:cNvSpPr txBox="1"/>
          <p:nvPr/>
        </p:nvSpPr>
        <p:spPr bwMode="gray">
          <a:xfrm>
            <a:off x="4544291" y="1848406"/>
            <a:ext cx="1275489" cy="211203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900" dirty="0"/>
              <a:t> 10% &lt; cost &lt;30%</a:t>
            </a:r>
          </a:p>
        </p:txBody>
      </p:sp>
      <p:sp>
        <p:nvSpPr>
          <p:cNvPr id="347" name="btfpNotesBox111697">
            <a:extLst>
              <a:ext uri="{FF2B5EF4-FFF2-40B4-BE49-F238E27FC236}">
                <a16:creationId xmlns:a16="http://schemas.microsoft.com/office/drawing/2014/main" id="{FBFB8911-4513-4545-B836-0C30079CA25A}"/>
              </a:ext>
            </a:extLst>
          </p:cNvPr>
          <p:cNvSpPr txBox="1"/>
          <p:nvPr>
            <p:custDataLst>
              <p:tags r:id="rId17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IEA,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3"/>
              </a:rPr>
              <a:t>A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3"/>
              </a:rPr>
              <a:t>dvanced Biofuels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(2020).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Augusto Agazzi,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2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2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cxnSp>
        <p:nvCxnSpPr>
          <p:cNvPr id="353" name="Straight Connector 352">
            <a:extLst>
              <a:ext uri="{FF2B5EF4-FFF2-40B4-BE49-F238E27FC236}">
                <a16:creationId xmlns:a16="http://schemas.microsoft.com/office/drawing/2014/main" id="{909883A0-622E-AFE7-70D7-3AF0A913B4BA}"/>
              </a:ext>
            </a:extLst>
          </p:cNvPr>
          <p:cNvCxnSpPr/>
          <p:nvPr/>
        </p:nvCxnSpPr>
        <p:spPr bwMode="gray">
          <a:xfrm>
            <a:off x="920922" y="2399700"/>
            <a:ext cx="802385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4" name="Straight Connector 353">
            <a:extLst>
              <a:ext uri="{FF2B5EF4-FFF2-40B4-BE49-F238E27FC236}">
                <a16:creationId xmlns:a16="http://schemas.microsoft.com/office/drawing/2014/main" id="{BD2D31C9-3D33-9192-34DE-7FACCB9CA01B}"/>
              </a:ext>
            </a:extLst>
          </p:cNvPr>
          <p:cNvCxnSpPr>
            <a:cxnSpLocks/>
          </p:cNvCxnSpPr>
          <p:nvPr/>
        </p:nvCxnSpPr>
        <p:spPr bwMode="gray">
          <a:xfrm>
            <a:off x="1823748" y="2399700"/>
            <a:ext cx="1868576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Straight Connector 355">
            <a:extLst>
              <a:ext uri="{FF2B5EF4-FFF2-40B4-BE49-F238E27FC236}">
                <a16:creationId xmlns:a16="http://schemas.microsoft.com/office/drawing/2014/main" id="{95B17565-0B26-F0C7-F09B-8531CD5B3650}"/>
              </a:ext>
            </a:extLst>
          </p:cNvPr>
          <p:cNvCxnSpPr>
            <a:cxnSpLocks/>
          </p:cNvCxnSpPr>
          <p:nvPr/>
        </p:nvCxnSpPr>
        <p:spPr bwMode="gray">
          <a:xfrm>
            <a:off x="3805239" y="2399700"/>
            <a:ext cx="688974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" name="Straight Connector 358">
            <a:extLst>
              <a:ext uri="{FF2B5EF4-FFF2-40B4-BE49-F238E27FC236}">
                <a16:creationId xmlns:a16="http://schemas.microsoft.com/office/drawing/2014/main" id="{888CAEC8-8B7E-A366-E11B-9321AD044831}"/>
              </a:ext>
            </a:extLst>
          </p:cNvPr>
          <p:cNvCxnSpPr>
            <a:cxnSpLocks/>
          </p:cNvCxnSpPr>
          <p:nvPr/>
        </p:nvCxnSpPr>
        <p:spPr bwMode="gray">
          <a:xfrm>
            <a:off x="4586226" y="2399700"/>
            <a:ext cx="533019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Connector 359">
            <a:extLst>
              <a:ext uri="{FF2B5EF4-FFF2-40B4-BE49-F238E27FC236}">
                <a16:creationId xmlns:a16="http://schemas.microsoft.com/office/drawing/2014/main" id="{7E059491-DF4B-6981-4121-ACC3B0979B26}"/>
              </a:ext>
            </a:extLst>
          </p:cNvPr>
          <p:cNvCxnSpPr>
            <a:cxnSpLocks/>
          </p:cNvCxnSpPr>
          <p:nvPr/>
        </p:nvCxnSpPr>
        <p:spPr bwMode="gray">
          <a:xfrm>
            <a:off x="5217350" y="2399700"/>
            <a:ext cx="2585875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Connector 361">
            <a:extLst>
              <a:ext uri="{FF2B5EF4-FFF2-40B4-BE49-F238E27FC236}">
                <a16:creationId xmlns:a16="http://schemas.microsoft.com/office/drawing/2014/main" id="{A6CAE570-029E-7D68-1F81-4EE4554FA9FE}"/>
              </a:ext>
            </a:extLst>
          </p:cNvPr>
          <p:cNvCxnSpPr>
            <a:cxnSpLocks/>
          </p:cNvCxnSpPr>
          <p:nvPr/>
        </p:nvCxnSpPr>
        <p:spPr bwMode="gray">
          <a:xfrm>
            <a:off x="7902677" y="2399700"/>
            <a:ext cx="650145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6A52AC97-E474-74D2-9984-EA70D2023345}"/>
              </a:ext>
            </a:extLst>
          </p:cNvPr>
          <p:cNvGrpSpPr/>
          <p:nvPr/>
        </p:nvGrpSpPr>
        <p:grpSpPr>
          <a:xfrm>
            <a:off x="405671" y="5501203"/>
            <a:ext cx="8119738" cy="370389"/>
            <a:chOff x="174171" y="5513235"/>
            <a:chExt cx="8351238" cy="370389"/>
          </a:xfrm>
        </p:grpSpPr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5DD1FB85-D05E-17DC-F9CC-1EB11CBB61EA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174171" y="5513235"/>
              <a:ext cx="8351238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1C012DB7-FD7C-5AA2-A716-679800F92ED3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174171" y="5883624"/>
              <a:ext cx="8351238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26054092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85C10E-7B29-B1B0-1ECC-04DBDA44CB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00B0EC48-467A-424D-99B0-214F95564C5D}"/>
              </a:ext>
            </a:extLst>
          </p:cNvPr>
          <p:cNvGraphicFramePr>
            <a:graphicFrameLocks/>
          </p:cNvGraphicFramePr>
          <p:nvPr/>
        </p:nvGraphicFramePr>
        <p:xfrm>
          <a:off x="353138" y="2331430"/>
          <a:ext cx="5778373" cy="3514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AAB1C29-9F4D-5AD5-B5C5-AC587E55E3C2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236074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0" imgW="592" imgH="591" progId="TCLayout.ActiveDocument.1">
                  <p:embed/>
                </p:oleObj>
              </mc:Choice>
              <mc:Fallback>
                <p:oleObj name="think-cell Slide" r:id="rId20" imgW="592" imgH="591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AAB1C29-9F4D-5AD5-B5C5-AC587E55E3C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DC4C03CF-3B7E-14B8-3772-700DD8BE6B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>
            <a:noAutofit/>
          </a:bodyPr>
          <a:lstStyle/>
          <a:p>
            <a:r>
              <a:rPr lang="en-US" i="0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Biofuels face feedstock volatility, while fossil fuels are driven by extraction and geopolitical dynamics</a:t>
            </a:r>
            <a:endParaRPr lang="en-US" dirty="0"/>
          </a:p>
        </p:txBody>
      </p:sp>
      <p:sp>
        <p:nvSpPr>
          <p:cNvPr id="42" name="btfpNotesBox361175">
            <a:extLst>
              <a:ext uri="{FF2B5EF4-FFF2-40B4-BE49-F238E27FC236}">
                <a16:creationId xmlns:a16="http://schemas.microsoft.com/office/drawing/2014/main" id="{5BB827D8-7AEA-9A2F-CAA5-54A80EF06647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 </a:t>
            </a:r>
            <a:r>
              <a:rPr lang="en-US" sz="800" dirty="0">
                <a:solidFill>
                  <a:srgbClr val="000000"/>
                </a:solidFill>
              </a:rPr>
              <a:t>IEA, </a:t>
            </a:r>
            <a:r>
              <a:rPr lang="en-US" sz="800" dirty="0">
                <a:solidFill>
                  <a:srgbClr val="000000"/>
                </a:solidFill>
                <a:hlinkClick r:id="rId22"/>
              </a:rPr>
              <a:t>Advanced Biofuels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(2020).</a:t>
            </a:r>
          </a:p>
          <a:p>
            <a:pPr marL="0" indent="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Augusto Agazzi,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23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24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5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77" name="Text Placeholder 10">
            <a:extLst>
              <a:ext uri="{FF2B5EF4-FFF2-40B4-BE49-F238E27FC236}">
                <a16:creationId xmlns:a16="http://schemas.microsoft.com/office/drawing/2014/main" id="{BB569AAF-2A53-D975-8AF3-0D46AD840859}"/>
              </a:ext>
            </a:extLst>
          </p:cNvPr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423863" y="1946275"/>
            <a:ext cx="31257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Cost comparison in 2020 (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US$/MWh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1E4DE19-FAC8-902D-B6AB-2CED1020D31D}"/>
              </a:ext>
            </a:extLst>
          </p:cNvPr>
          <p:cNvGrpSpPr/>
          <p:nvPr/>
        </p:nvGrpSpPr>
        <p:grpSpPr>
          <a:xfrm>
            <a:off x="330200" y="1554480"/>
            <a:ext cx="5773354" cy="288219"/>
            <a:chOff x="329183" y="1573440"/>
            <a:chExt cx="11135230" cy="296953"/>
          </a:xfrm>
        </p:grpSpPr>
        <p:sp>
          <p:nvSpPr>
            <p:cNvPr id="256" name="btfpColumnHeaderBoxText399874">
              <a:extLst>
                <a:ext uri="{FF2B5EF4-FFF2-40B4-BE49-F238E27FC236}">
                  <a16:creationId xmlns:a16="http://schemas.microsoft.com/office/drawing/2014/main" id="{9B2EB934-FBDA-CDCD-1DF9-A9D744FC76D6}"/>
                </a:ext>
              </a:extLst>
            </p:cNvPr>
            <p:cNvSpPr txBox="1"/>
            <p:nvPr/>
          </p:nvSpPr>
          <p:spPr bwMode="gray">
            <a:xfrm>
              <a:off x="329191" y="1573440"/>
              <a:ext cx="9284727" cy="296953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Biofuels vs. fossil fuels cost breakdown</a:t>
              </a:r>
            </a:p>
          </p:txBody>
        </p:sp>
        <p:cxnSp>
          <p:nvCxnSpPr>
            <p:cNvPr id="257" name="btfpColumnHeaderBoxLine399874">
              <a:extLst>
                <a:ext uri="{FF2B5EF4-FFF2-40B4-BE49-F238E27FC236}">
                  <a16:creationId xmlns:a16="http://schemas.microsoft.com/office/drawing/2014/main" id="{E9D3E620-92FB-553F-A7D5-B3FB4C1EF730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29183" y="1870393"/>
              <a:ext cx="11135230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" name="TextBox 8">
            <a:extLst>
              <a:ext uri="{FF2B5EF4-FFF2-40B4-BE49-F238E27FC236}">
                <a16:creationId xmlns:a16="http://schemas.microsoft.com/office/drawing/2014/main" id="{E2D08644-2386-AEDD-343D-700961064F44}"/>
              </a:ext>
            </a:extLst>
          </p:cNvPr>
          <p:cNvSpPr txBox="1"/>
          <p:nvPr/>
        </p:nvSpPr>
        <p:spPr bwMode="gray">
          <a:xfrm>
            <a:off x="6547413" y="1554480"/>
            <a:ext cx="5229216" cy="3031599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 anchor="t">
            <a:spAutoFit/>
          </a:bodyPr>
          <a:lstStyle/>
          <a:p>
            <a:pPr marL="0" marR="0" lvl="0" indent="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Observations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600"/>
              </a:spcBef>
              <a:buNone/>
            </a:pPr>
            <a:r>
              <a:rPr lang="en-US" sz="1050" b="1" dirty="0"/>
              <a:t>Dependency:</a:t>
            </a:r>
          </a:p>
          <a:p>
            <a:pPr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b="1" dirty="0"/>
              <a:t>Biofuels are dependent on agricultural feedstocks</a:t>
            </a:r>
            <a:r>
              <a:rPr lang="en-US" sz="1050" dirty="0"/>
              <a:t>, which are volatile due to </a:t>
            </a:r>
            <a:r>
              <a:rPr lang="en-US" sz="1050" b="1" dirty="0"/>
              <a:t>weather, land use, and policy subsidies.</a:t>
            </a:r>
          </a:p>
          <a:p>
            <a:pPr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b="1" dirty="0"/>
              <a:t>Fossil fuels are more dependent on extraction technology and global geopolitics</a:t>
            </a:r>
            <a:r>
              <a:rPr lang="en-US" sz="1050" dirty="0"/>
              <a:t>, making them sensitive to </a:t>
            </a:r>
            <a:r>
              <a:rPr lang="en-US" sz="1050" b="1" dirty="0"/>
              <a:t>OPEC decisions, drilling technology, and carbon pricing.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050" b="1" dirty="0"/>
              <a:t>Subsidies:</a:t>
            </a:r>
          </a:p>
          <a:p>
            <a:pPr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b="1" dirty="0"/>
              <a:t>Role of subsidies in both sectors:</a:t>
            </a:r>
            <a:r>
              <a:rPr lang="en-US" sz="1050" dirty="0"/>
              <a:t> </a:t>
            </a:r>
            <a:r>
              <a:rPr lang="en-US" sz="1050" b="1" dirty="0"/>
              <a:t>Biofuels benefit from blending mandates </a:t>
            </a:r>
            <a:r>
              <a:rPr lang="en-US" sz="1050" dirty="0"/>
              <a:t>and</a:t>
            </a:r>
            <a:r>
              <a:rPr lang="en-US" sz="1050" b="1" dirty="0"/>
              <a:t> agricultural incentives, </a:t>
            </a:r>
            <a:r>
              <a:rPr lang="en-US" sz="1050" dirty="0"/>
              <a:t>while</a:t>
            </a:r>
            <a:r>
              <a:rPr lang="en-US" sz="1050" b="1" dirty="0"/>
              <a:t> fossil fuels </a:t>
            </a:r>
            <a:r>
              <a:rPr lang="en-US" sz="1050" dirty="0"/>
              <a:t>get</a:t>
            </a:r>
            <a:r>
              <a:rPr lang="en-US" sz="1050" b="1" dirty="0"/>
              <a:t> tax breaks </a:t>
            </a:r>
            <a:r>
              <a:rPr lang="en-US" sz="1050" dirty="0"/>
              <a:t>and</a:t>
            </a:r>
            <a:r>
              <a:rPr lang="en-US" sz="1050" b="1" dirty="0"/>
              <a:t> infrastructure support.</a:t>
            </a:r>
            <a:endParaRPr lang="en-US" sz="1050" dirty="0"/>
          </a:p>
          <a:p>
            <a:pPr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b="1" dirty="0"/>
              <a:t>Future cost projections: </a:t>
            </a:r>
            <a:r>
              <a:rPr lang="en-US" sz="1050" dirty="0"/>
              <a:t>Biofuels are expected to get </a:t>
            </a:r>
            <a:r>
              <a:rPr lang="en-US" sz="1050" b="1" dirty="0"/>
              <a:t>cheaper with tech improvements</a:t>
            </a:r>
            <a:r>
              <a:rPr lang="en-US" sz="1050" dirty="0"/>
              <a:t> (Gen-2 biofuels, synthetic fuels), while fossil fuel costs may </a:t>
            </a:r>
            <a:r>
              <a:rPr lang="en-US" sz="1050" b="1" dirty="0"/>
              <a:t>fluctuate with geopolitical events and carbon taxes.</a:t>
            </a:r>
            <a:endParaRPr lang="en-US" sz="1050" dirty="0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405FF025-D438-DDA7-9A51-F87944E55DA9}"/>
              </a:ext>
            </a:extLst>
          </p:cNvPr>
          <p:cNvSpPr>
            <a:spLocks noGrp="1"/>
          </p:cNvSpPr>
          <p:nvPr/>
        </p:nvSpPr>
        <p:spPr bwMode="gray">
          <a:xfrm>
            <a:off x="1018678" y="4276867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D8B08693-9D20-4DA7-8CD1-6969D7DA6A92}" type="datetime'''''''''''''''''''''''54''''''''''''''''''%''''''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54%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91E51BA-BEDA-6A15-1662-81501D77B3B0}"/>
              </a:ext>
            </a:extLst>
          </p:cNvPr>
          <p:cNvSpPr/>
          <p:nvPr>
            <p:custDataLst>
              <p:tags r:id="rId5"/>
            </p:custDataLst>
          </p:nvPr>
        </p:nvSpPr>
        <p:spPr bwMode="auto">
          <a:xfrm>
            <a:off x="4359275" y="1888892"/>
            <a:ext cx="179388" cy="133350"/>
          </a:xfrm>
          <a:prstGeom prst="rect">
            <a:avLst/>
          </a:prstGeom>
          <a:solidFill>
            <a:schemeClr val="accent1"/>
          </a:solidFill>
          <a:ln w="317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AB7182B-D806-0356-1DFC-0FC1915B785D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>
            <a:off x="4359275" y="2068239"/>
            <a:ext cx="179388" cy="133350"/>
          </a:xfrm>
          <a:prstGeom prst="rect">
            <a:avLst/>
          </a:prstGeom>
          <a:solidFill>
            <a:schemeClr val="accent2"/>
          </a:solidFill>
          <a:ln w="317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F3DC00C-9651-DD31-4CB1-83F1EA4FA7E5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>
            <a:off x="4359275" y="2255537"/>
            <a:ext cx="179388" cy="133350"/>
          </a:xfrm>
          <a:prstGeom prst="rect">
            <a:avLst/>
          </a:prstGeom>
          <a:solidFill>
            <a:schemeClr val="accent3"/>
          </a:solidFill>
          <a:ln w="317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FD73078E-D103-862C-DEB6-7563380594CA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4589463" y="2250774"/>
            <a:ext cx="13398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OpEx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938F610E-2C14-895A-5436-26B0E076183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589463" y="2063476"/>
            <a:ext cx="14747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Feedstock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75B2FCAF-B650-B56D-71F7-E2124020B0D5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4589463" y="1884129"/>
            <a:ext cx="6381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CapEx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51DDC07A-4F94-2F51-2205-084528A15323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1960" y="5982740"/>
            <a:ext cx="8413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Fossil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F0CE5DCC-F74C-5036-1726-46B2889CDB8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402138" y="5942767"/>
            <a:ext cx="1047750" cy="3847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Bioethanol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45762320-E4E5-C58A-A071-5FBADD9EC9BB}"/>
              </a:ext>
            </a:extLst>
          </p:cNvPr>
          <p:cNvSpPr>
            <a:spLocks noGrp="1"/>
          </p:cNvSpPr>
          <p:nvPr/>
        </p:nvSpPr>
        <p:spPr bwMode="auto">
          <a:xfrm>
            <a:off x="1847595" y="5768166"/>
            <a:ext cx="8937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Biodiesel </a:t>
            </a:r>
          </a:p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(FAME)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Text Placeholder 10">
            <a:extLst>
              <a:ext uri="{FF2B5EF4-FFF2-40B4-BE49-F238E27FC236}">
                <a16:creationId xmlns:a16="http://schemas.microsoft.com/office/drawing/2014/main" id="{D2ACEF62-B429-F2FE-9EC4-A9ACE38D45C4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2901426" y="5768166"/>
            <a:ext cx="8937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HVO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:a16="http://schemas.microsoft.com/office/drawing/2014/main" id="{40AE84AC-FDA9-5083-090A-6E8C2CBBE548}"/>
              </a:ext>
            </a:extLst>
          </p:cNvPr>
          <p:cNvSpPr>
            <a:spLocks noGrp="1"/>
          </p:cNvSpPr>
          <p:nvPr/>
        </p:nvSpPr>
        <p:spPr bwMode="auto">
          <a:xfrm>
            <a:off x="3955256" y="5768166"/>
            <a:ext cx="8937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Crops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Text Placeholder 10">
            <a:extLst>
              <a:ext uri="{FF2B5EF4-FFF2-40B4-BE49-F238E27FC236}">
                <a16:creationId xmlns:a16="http://schemas.microsoft.com/office/drawing/2014/main" id="{BCEEB0A5-93F7-7210-C284-8D3F97817836}"/>
              </a:ext>
            </a:extLst>
          </p:cNvPr>
          <p:cNvSpPr>
            <a:spLocks noGrp="1"/>
          </p:cNvSpPr>
          <p:nvPr/>
        </p:nvSpPr>
        <p:spPr bwMode="auto">
          <a:xfrm>
            <a:off x="5009087" y="5768166"/>
            <a:ext cx="8937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Cellulosic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3E065CC-DB26-9E02-2ECE-D7F7BD3A9920}"/>
              </a:ext>
            </a:extLst>
          </p:cNvPr>
          <p:cNvCxnSpPr>
            <a:cxnSpLocks/>
          </p:cNvCxnSpPr>
          <p:nvPr/>
        </p:nvCxnSpPr>
        <p:spPr bwMode="gray">
          <a:xfrm>
            <a:off x="1730188" y="5684043"/>
            <a:ext cx="0" cy="54864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3A7532D-3C36-AEB4-F16F-E4695BD66E5A}"/>
              </a:ext>
            </a:extLst>
          </p:cNvPr>
          <p:cNvCxnSpPr>
            <a:cxnSpLocks/>
          </p:cNvCxnSpPr>
          <p:nvPr/>
        </p:nvCxnSpPr>
        <p:spPr bwMode="gray">
          <a:xfrm>
            <a:off x="3919397" y="5684043"/>
            <a:ext cx="0" cy="54864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8CDE9BFF-B986-4879-2751-16A477393F51}"/>
              </a:ext>
            </a:extLst>
          </p:cNvPr>
          <p:cNvSpPr>
            <a:spLocks noGrp="1"/>
          </p:cNvSpPr>
          <p:nvPr/>
        </p:nvSpPr>
        <p:spPr bwMode="gray">
          <a:xfrm>
            <a:off x="1058022" y="4443858"/>
            <a:ext cx="3492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45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AAF93DF2-F72D-676D-1C80-7B4A17D0F9E2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gray">
          <a:xfrm>
            <a:off x="2119851" y="4056944"/>
            <a:ext cx="3492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75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A8563A23-781F-FE75-9E7E-00B3DC9A975A}"/>
              </a:ext>
            </a:extLst>
          </p:cNvPr>
          <p:cNvSpPr>
            <a:spLocks noGrp="1"/>
          </p:cNvSpPr>
          <p:nvPr/>
        </p:nvSpPr>
        <p:spPr bwMode="gray">
          <a:xfrm>
            <a:off x="3173682" y="3913221"/>
            <a:ext cx="3492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81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Text Placeholder 10">
            <a:extLst>
              <a:ext uri="{FF2B5EF4-FFF2-40B4-BE49-F238E27FC236}">
                <a16:creationId xmlns:a16="http://schemas.microsoft.com/office/drawing/2014/main" id="{93137958-BD90-A932-10D6-D352286B1500}"/>
              </a:ext>
            </a:extLst>
          </p:cNvPr>
          <p:cNvSpPr>
            <a:spLocks noGrp="1"/>
          </p:cNvSpPr>
          <p:nvPr/>
        </p:nvSpPr>
        <p:spPr bwMode="gray">
          <a:xfrm>
            <a:off x="4240213" y="3904544"/>
            <a:ext cx="3492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80</a:t>
            </a: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D944362B-3071-E3B8-B18B-2B70566C63C7}"/>
              </a:ext>
            </a:extLst>
          </p:cNvPr>
          <p:cNvSpPr>
            <a:spLocks noGrp="1"/>
          </p:cNvSpPr>
          <p:nvPr/>
        </p:nvSpPr>
        <p:spPr bwMode="gray">
          <a:xfrm>
            <a:off x="5282462" y="2560380"/>
            <a:ext cx="3492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150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" name="Text Placeholder 10">
            <a:extLst>
              <a:ext uri="{FF2B5EF4-FFF2-40B4-BE49-F238E27FC236}">
                <a16:creationId xmlns:a16="http://schemas.microsoft.com/office/drawing/2014/main" id="{62F6ECF1-9D88-F149-D87B-FC92490A29EA}"/>
              </a:ext>
            </a:extLst>
          </p:cNvPr>
          <p:cNvSpPr>
            <a:spLocks noGrp="1"/>
          </p:cNvSpPr>
          <p:nvPr/>
        </p:nvSpPr>
        <p:spPr bwMode="gray">
          <a:xfrm>
            <a:off x="1092447" y="5168707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61%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17030501-5C48-B676-877E-B34EA67B3BE7}"/>
              </a:ext>
            </a:extLst>
          </p:cNvPr>
          <p:cNvSpPr>
            <a:spLocks noGrp="1"/>
          </p:cNvSpPr>
          <p:nvPr/>
        </p:nvSpPr>
        <p:spPr bwMode="gray">
          <a:xfrm>
            <a:off x="1092447" y="5526928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19%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1B622632-7728-339B-B0C0-C8A0218F58D3}"/>
              </a:ext>
            </a:extLst>
          </p:cNvPr>
          <p:cNvSpPr>
            <a:spLocks noGrp="1"/>
          </p:cNvSpPr>
          <p:nvPr/>
        </p:nvSpPr>
        <p:spPr bwMode="gray">
          <a:xfrm>
            <a:off x="1092447" y="4755400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31%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7B89A9A2-F467-CC70-F73F-63DBDAB9E207}"/>
              </a:ext>
            </a:extLst>
          </p:cNvPr>
          <p:cNvSpPr>
            <a:spLocks noGrp="1"/>
          </p:cNvSpPr>
          <p:nvPr/>
        </p:nvSpPr>
        <p:spPr bwMode="gray">
          <a:xfrm>
            <a:off x="2157957" y="4962233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78%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B205E339-77BC-860E-4300-26A12E4F45F5}"/>
              </a:ext>
            </a:extLst>
          </p:cNvPr>
          <p:cNvSpPr>
            <a:spLocks noGrp="1"/>
          </p:cNvSpPr>
          <p:nvPr/>
        </p:nvSpPr>
        <p:spPr bwMode="gray">
          <a:xfrm>
            <a:off x="2157957" y="5518675"/>
            <a:ext cx="287338" cy="152400"/>
          </a:xfrm>
          <a:prstGeom prst="rect">
            <a:avLst/>
          </a:prstGeom>
          <a:solidFill>
            <a:srgbClr val="009BDB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en-US" sz="1000" dirty="0">
                <a:solidFill>
                  <a:srgbClr val="FFFFFF"/>
                </a:solidFill>
                <a:latin typeface="Arial"/>
              </a:rPr>
              <a:t>7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809076EA-7A30-9816-04E8-2651CC5AD8AB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gray">
          <a:xfrm>
            <a:off x="2157957" y="4263048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16%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3E220596-DAA0-73FC-2A7C-45CC5003F235}"/>
              </a:ext>
            </a:extLst>
          </p:cNvPr>
          <p:cNvSpPr>
            <a:spLocks noGrp="1"/>
          </p:cNvSpPr>
          <p:nvPr/>
        </p:nvSpPr>
        <p:spPr bwMode="gray">
          <a:xfrm>
            <a:off x="3225401" y="4866136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70%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B13BB01C-55B8-DF73-778D-7B180F0D4615}"/>
              </a:ext>
            </a:extLst>
          </p:cNvPr>
          <p:cNvSpPr>
            <a:spLocks noGrp="1"/>
          </p:cNvSpPr>
          <p:nvPr/>
        </p:nvSpPr>
        <p:spPr bwMode="gray">
          <a:xfrm>
            <a:off x="3225401" y="5498776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17%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45EA0FFE-AAD1-B487-5D52-B37B514AFF0D}"/>
              </a:ext>
            </a:extLst>
          </p:cNvPr>
          <p:cNvSpPr>
            <a:spLocks noGrp="1"/>
          </p:cNvSpPr>
          <p:nvPr/>
        </p:nvSpPr>
        <p:spPr bwMode="gray">
          <a:xfrm>
            <a:off x="3225401" y="4164464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17%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C82B15D-CAEC-30C5-2F93-DC2D7AA6D597}"/>
              </a:ext>
            </a:extLst>
          </p:cNvPr>
          <p:cNvSpPr>
            <a:spLocks noGrp="1"/>
          </p:cNvSpPr>
          <p:nvPr/>
        </p:nvSpPr>
        <p:spPr bwMode="gray">
          <a:xfrm>
            <a:off x="4263424" y="4866136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57%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C7E6CC8C-C15F-52E2-F06C-212121070174}"/>
              </a:ext>
            </a:extLst>
          </p:cNvPr>
          <p:cNvSpPr>
            <a:spLocks noGrp="1"/>
          </p:cNvSpPr>
          <p:nvPr/>
        </p:nvSpPr>
        <p:spPr bwMode="gray">
          <a:xfrm>
            <a:off x="4263424" y="5436022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21%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B8DD47EC-3987-D357-E8ED-F07FB4565A66}"/>
              </a:ext>
            </a:extLst>
          </p:cNvPr>
          <p:cNvSpPr>
            <a:spLocks noGrp="1"/>
          </p:cNvSpPr>
          <p:nvPr/>
        </p:nvSpPr>
        <p:spPr bwMode="gray">
          <a:xfrm>
            <a:off x="4263424" y="4191359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21%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3FDD6911-3B62-F768-8122-19E0EC40B350}"/>
              </a:ext>
            </a:extLst>
          </p:cNvPr>
          <p:cNvSpPr>
            <a:spLocks noGrp="1"/>
          </p:cNvSpPr>
          <p:nvPr/>
        </p:nvSpPr>
        <p:spPr bwMode="gray">
          <a:xfrm>
            <a:off x="5309368" y="3970887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32%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27E3A206-48AE-E215-20A8-B5FDBC5DE88F}"/>
              </a:ext>
            </a:extLst>
          </p:cNvPr>
          <p:cNvSpPr>
            <a:spLocks noGrp="1"/>
          </p:cNvSpPr>
          <p:nvPr/>
        </p:nvSpPr>
        <p:spPr bwMode="gray">
          <a:xfrm>
            <a:off x="5309368" y="4970581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39%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F7096552-EE16-1D47-01C5-196E76047F94}"/>
              </a:ext>
            </a:extLst>
          </p:cNvPr>
          <p:cNvSpPr>
            <a:spLocks noGrp="1"/>
          </p:cNvSpPr>
          <p:nvPr/>
        </p:nvSpPr>
        <p:spPr bwMode="gray">
          <a:xfrm>
            <a:off x="5309368" y="3071489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29%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5C71274-E68E-485E-5890-4F0ADD416BB6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4268370" y="1896885"/>
            <a:ext cx="1405523" cy="522344"/>
          </a:xfrm>
          <a:prstGeom prst="rect">
            <a:avLst/>
          </a:prstGeom>
          <a:noFill/>
          <a:ln w="317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9303014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C1AD5F82-8472-F7E2-D9AF-585DD080A3A0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02422203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1" imgW="7772400" imgH="10058400" progId="TCLayout.ActiveDocument.1">
                  <p:embed/>
                </p:oleObj>
              </mc:Choice>
              <mc:Fallback>
                <p:oleObj name="think-cell Slide" r:id="rId11" imgW="7772400" imgH="10058400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1AD5F82-8472-F7E2-D9AF-585DD080A3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08B99D9C-9ACA-73E2-0847-C870CBC385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95100" cy="882788"/>
          </a:xfrm>
        </p:spPr>
        <p:txBody>
          <a:bodyPr vert="horz">
            <a:noAutofit/>
          </a:bodyPr>
          <a:lstStyle/>
          <a:p>
            <a:r>
              <a:rPr lang="en-US" dirty="0"/>
              <a:t>Biofuel advancement and growth require advanced technology, regulatory certainty, and accessible financing</a:t>
            </a:r>
          </a:p>
        </p:txBody>
      </p:sp>
      <p:grpSp>
        <p:nvGrpSpPr>
          <p:cNvPr id="27" name="btfpColumnHeaderBox718368">
            <a:extLst>
              <a:ext uri="{FF2B5EF4-FFF2-40B4-BE49-F238E27FC236}">
                <a16:creationId xmlns:a16="http://schemas.microsoft.com/office/drawing/2014/main" id="{89CD6C70-BD1D-A0F3-345C-AC6F5948E2DB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8378296" y="1560800"/>
            <a:ext cx="3483504" cy="291303"/>
            <a:chOff x="8378296" y="1560800"/>
            <a:chExt cx="3483504" cy="291303"/>
          </a:xfrm>
        </p:grpSpPr>
        <p:sp>
          <p:nvSpPr>
            <p:cNvPr id="24" name="btfpColumnHeaderBoxText718368">
              <a:extLst>
                <a:ext uri="{FF2B5EF4-FFF2-40B4-BE49-F238E27FC236}">
                  <a16:creationId xmlns:a16="http://schemas.microsoft.com/office/drawing/2014/main" id="{0B69C8F4-AF1F-C4AC-CFA5-C80E393A5F08}"/>
                </a:ext>
              </a:extLst>
            </p:cNvPr>
            <p:cNvSpPr txBox="1"/>
            <p:nvPr/>
          </p:nvSpPr>
          <p:spPr bwMode="gray">
            <a:xfrm>
              <a:off x="8378296" y="1560800"/>
              <a:ext cx="3483504" cy="288219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Financial</a:t>
              </a:r>
            </a:p>
          </p:txBody>
        </p:sp>
        <p:cxnSp>
          <p:nvCxnSpPr>
            <p:cNvPr id="26" name="btfpColumnHeaderBoxLine718368">
              <a:extLst>
                <a:ext uri="{FF2B5EF4-FFF2-40B4-BE49-F238E27FC236}">
                  <a16:creationId xmlns:a16="http://schemas.microsoft.com/office/drawing/2014/main" id="{5EB7D16C-B483-0115-C6DA-98DFFE0C6700}"/>
                </a:ext>
              </a:extLst>
            </p:cNvPr>
            <p:cNvCxnSpPr/>
            <p:nvPr/>
          </p:nvCxnSpPr>
          <p:spPr bwMode="gray">
            <a:xfrm>
              <a:off x="8378296" y="1852103"/>
              <a:ext cx="3483504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btfpColumnHeaderBox397694">
            <a:extLst>
              <a:ext uri="{FF2B5EF4-FFF2-40B4-BE49-F238E27FC236}">
                <a16:creationId xmlns:a16="http://schemas.microsoft.com/office/drawing/2014/main" id="{68EF4C3A-F899-6875-1F42-5D8A750EA295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4354248" y="1560800"/>
            <a:ext cx="3483505" cy="291303"/>
            <a:chOff x="4354248" y="1560800"/>
            <a:chExt cx="3483505" cy="291303"/>
          </a:xfrm>
        </p:grpSpPr>
        <p:sp>
          <p:nvSpPr>
            <p:cNvPr id="28" name="btfpColumnHeaderBoxText397694">
              <a:extLst>
                <a:ext uri="{FF2B5EF4-FFF2-40B4-BE49-F238E27FC236}">
                  <a16:creationId xmlns:a16="http://schemas.microsoft.com/office/drawing/2014/main" id="{F747D204-7E61-1D5B-EE77-77C617651C65}"/>
                </a:ext>
              </a:extLst>
            </p:cNvPr>
            <p:cNvSpPr txBox="1"/>
            <p:nvPr/>
          </p:nvSpPr>
          <p:spPr bwMode="gray">
            <a:xfrm>
              <a:off x="4354248" y="1560800"/>
              <a:ext cx="3483504" cy="288219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Policy</a:t>
              </a:r>
            </a:p>
          </p:txBody>
        </p:sp>
        <p:cxnSp>
          <p:nvCxnSpPr>
            <p:cNvPr id="29" name="btfpColumnHeaderBoxLine397694">
              <a:extLst>
                <a:ext uri="{FF2B5EF4-FFF2-40B4-BE49-F238E27FC236}">
                  <a16:creationId xmlns:a16="http://schemas.microsoft.com/office/drawing/2014/main" id="{3203B022-EB44-0FE9-949F-FB9F03E97D1E}"/>
                </a:ext>
              </a:extLst>
            </p:cNvPr>
            <p:cNvCxnSpPr/>
            <p:nvPr/>
          </p:nvCxnSpPr>
          <p:spPr bwMode="gray">
            <a:xfrm>
              <a:off x="4354248" y="1852103"/>
              <a:ext cx="348350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btfpColumnHeaderBox415382">
            <a:extLst>
              <a:ext uri="{FF2B5EF4-FFF2-40B4-BE49-F238E27FC236}">
                <a16:creationId xmlns:a16="http://schemas.microsoft.com/office/drawing/2014/main" id="{971A461B-1425-EC25-9062-C0F1C5764347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330200" y="1560800"/>
            <a:ext cx="3483504" cy="291303"/>
            <a:chOff x="330200" y="1560800"/>
            <a:chExt cx="3483504" cy="291303"/>
          </a:xfrm>
        </p:grpSpPr>
        <p:sp>
          <p:nvSpPr>
            <p:cNvPr id="31" name="btfpColumnHeaderBoxText415382">
              <a:extLst>
                <a:ext uri="{FF2B5EF4-FFF2-40B4-BE49-F238E27FC236}">
                  <a16:creationId xmlns:a16="http://schemas.microsoft.com/office/drawing/2014/main" id="{32F47861-9C28-C91D-3210-333C7602474E}"/>
                </a:ext>
              </a:extLst>
            </p:cNvPr>
            <p:cNvSpPr txBox="1"/>
            <p:nvPr/>
          </p:nvSpPr>
          <p:spPr bwMode="gray">
            <a:xfrm>
              <a:off x="330200" y="1560800"/>
              <a:ext cx="3483504" cy="288219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Technology</a:t>
              </a:r>
            </a:p>
          </p:txBody>
        </p:sp>
        <p:cxnSp>
          <p:nvCxnSpPr>
            <p:cNvPr id="32" name="btfpColumnHeaderBoxLine415382">
              <a:extLst>
                <a:ext uri="{FF2B5EF4-FFF2-40B4-BE49-F238E27FC236}">
                  <a16:creationId xmlns:a16="http://schemas.microsoft.com/office/drawing/2014/main" id="{95D17CA2-747F-E341-64FD-078C295A2D67}"/>
                </a:ext>
              </a:extLst>
            </p:cNvPr>
            <p:cNvCxnSpPr/>
            <p:nvPr/>
          </p:nvCxnSpPr>
          <p:spPr bwMode="gray">
            <a:xfrm>
              <a:off x="330200" y="1852103"/>
              <a:ext cx="3483504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btfpBulletedList612066">
            <a:extLst>
              <a:ext uri="{FF2B5EF4-FFF2-40B4-BE49-F238E27FC236}">
                <a16:creationId xmlns:a16="http://schemas.microsoft.com/office/drawing/2014/main" id="{701A1EA6-E1E8-3408-8631-5C1040399906}"/>
              </a:ext>
            </a:extLst>
          </p:cNvPr>
          <p:cNvSpPr txBox="1"/>
          <p:nvPr>
            <p:custDataLst>
              <p:tags r:id="rId6"/>
            </p:custDataLst>
          </p:nvPr>
        </p:nvSpPr>
        <p:spPr bwMode="gray">
          <a:xfrm>
            <a:off x="330200" y="1979103"/>
            <a:ext cx="3483504" cy="3550578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Promote R&amp;D programs </a:t>
            </a:r>
            <a:r>
              <a:rPr lang="en-US" sz="1400" b="1" dirty="0">
                <a:solidFill>
                  <a:srgbClr val="000000"/>
                </a:solidFill>
                <a:latin typeface="Arial"/>
              </a:rPr>
              <a:t>for advanced biofuels supported by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grants</a:t>
            </a:r>
          </a:p>
          <a:p>
            <a:pPr lvl="1" defTabSz="914400">
              <a:spcBef>
                <a:spcPts val="1200"/>
              </a:spcBef>
              <a:buFont typeface="System Font Regular"/>
              <a:buChar char="⎯"/>
              <a:defRPr/>
            </a:pPr>
            <a:r>
              <a:rPr lang="en-US" sz="1200" dirty="0">
                <a:solidFill>
                  <a:srgbClr val="000000"/>
                </a:solidFill>
                <a:latin typeface="Arial"/>
              </a:rPr>
              <a:t>Advanced </a:t>
            </a:r>
            <a:r>
              <a:rPr kumimoji="0" lang="en-US" sz="12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biofuel from FT and pyrolysis technology is still CapEx-intensive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12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R&amp;D and economics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of</a:t>
            </a:r>
            <a:r>
              <a:rPr kumimoji="0" lang="en-US" sz="12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scale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are</a:t>
            </a:r>
            <a:r>
              <a:rPr kumimoji="0" lang="en-US" sz="12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required to reduce cost</a:t>
            </a:r>
          </a:p>
          <a:p>
            <a:pPr lvl="1" defTabSz="914400">
              <a:spcBef>
                <a:spcPts val="0"/>
              </a:spcBef>
              <a:buFont typeface="System Font Regular"/>
              <a:buChar char="⎯"/>
              <a:defRPr/>
            </a:pPr>
            <a:endParaRPr lang="en-US" sz="1200" dirty="0">
              <a:solidFill>
                <a:srgbClr val="000000"/>
              </a:solidFill>
              <a:latin typeface="Arial"/>
            </a:endParaRPr>
          </a:p>
          <a:p>
            <a:pPr defTabSz="9144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Reduce feedstock cost by:</a:t>
            </a:r>
          </a:p>
          <a:p>
            <a:pPr lvl="1" defTabSz="914400">
              <a:spcBef>
                <a:spcPts val="1200"/>
              </a:spcBef>
              <a:buFont typeface="System Font Regular"/>
              <a:buChar char="⎯"/>
              <a:defRPr/>
            </a:pPr>
            <a:r>
              <a:rPr kumimoji="0" lang="en-US" sz="12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Diversifying feedstock, including waste and low-quality feedstock system.</a:t>
            </a:r>
          </a:p>
          <a:p>
            <a:pPr lvl="1" defTabSz="914400">
              <a:spcBef>
                <a:spcPts val="1200"/>
              </a:spcBef>
              <a:buFont typeface="System Font Regular"/>
              <a:buChar char="⎯"/>
              <a:defRPr/>
            </a:pPr>
            <a:r>
              <a:rPr lang="en-US" sz="1200" dirty="0">
                <a:solidFill>
                  <a:srgbClr val="000000"/>
                </a:solidFill>
                <a:latin typeface="Arial"/>
              </a:rPr>
              <a:t>Using integrated landscape management strategies for feedstock collection and pre-treatment.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lvl="1" defTabSz="914400">
              <a:spcBef>
                <a:spcPts val="1200"/>
              </a:spcBef>
              <a:buFont typeface="System Font Regular"/>
              <a:buChar char="⎯"/>
              <a:defRPr/>
            </a:pPr>
            <a:r>
              <a:rPr kumimoji="0" lang="en-US" sz="12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Increasing supp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ly system intensification.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lvl="1" defTabSz="914400">
              <a:spcBef>
                <a:spcPts val="0"/>
              </a:spcBef>
              <a:buFont typeface="System Font Regular"/>
              <a:buChar char="⎯"/>
              <a:defRPr/>
            </a:pP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" name="btfpBulletedList612066">
            <a:extLst>
              <a:ext uri="{FF2B5EF4-FFF2-40B4-BE49-F238E27FC236}">
                <a16:creationId xmlns:a16="http://schemas.microsoft.com/office/drawing/2014/main" id="{A95A5C8F-8838-2E1C-3B84-EC64B947CADB}"/>
              </a:ext>
            </a:extLst>
          </p:cNvPr>
          <p:cNvSpPr txBox="1"/>
          <p:nvPr>
            <p:custDataLst>
              <p:tags r:id="rId7"/>
            </p:custDataLst>
          </p:nvPr>
        </p:nvSpPr>
        <p:spPr bwMode="gray">
          <a:xfrm>
            <a:off x="4354248" y="1979103"/>
            <a:ext cx="3483504" cy="4350797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Establish long-term regulatory certainty</a:t>
            </a:r>
          </a:p>
          <a:p>
            <a:pPr marL="355600" marR="0" lvl="1" indent="-17780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lang="en-US" sz="1200" dirty="0">
                <a:solidFill>
                  <a:srgbClr val="000000"/>
                </a:solidFill>
                <a:latin typeface="Arial"/>
              </a:rPr>
              <a:t>Countries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must establish stable, long-term biofuel mandates and incentives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to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align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their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renewable energy vision.</a:t>
            </a:r>
          </a:p>
          <a:p>
            <a:pPr marL="355600" marR="0" lvl="1" indent="-17780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Not every country can become a Norway (i.e., high adoption of EV cars).</a:t>
            </a: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Introduce carbon pricing mechanism</a:t>
            </a:r>
          </a:p>
          <a:p>
            <a:pPr marL="355600" marR="0" lvl="1" indent="-17780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For countries with a clear need for biofuels, implementing carbon pricing models like California's LCFS can help internalize the environmental costs of fossil fuels, thereby accelerating carbon emission reductions.</a:t>
            </a: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Incentivize</a:t>
            </a:r>
            <a:r>
              <a:rPr lang="en-US" sz="1400" b="1" dirty="0">
                <a:solidFill>
                  <a:srgbClr val="000000"/>
                </a:solidFill>
                <a:latin typeface="Arial"/>
              </a:rPr>
              <a:t> biofuel beyond road transport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355600" marR="0" lvl="1" indent="-17780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lang="en-US" sz="1200" dirty="0">
                <a:solidFill>
                  <a:srgbClr val="000000"/>
                </a:solidFill>
                <a:latin typeface="Arial"/>
              </a:rPr>
              <a:t>The 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viation industry will rely heavily on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ustainable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viation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f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uel; policy needs to focus on incentivizing growth in this sector, as production cost is still relatively high.</a:t>
            </a:r>
          </a:p>
        </p:txBody>
      </p:sp>
      <p:sp>
        <p:nvSpPr>
          <p:cNvPr id="38" name="btfpBulletedList612066">
            <a:extLst>
              <a:ext uri="{FF2B5EF4-FFF2-40B4-BE49-F238E27FC236}">
                <a16:creationId xmlns:a16="http://schemas.microsoft.com/office/drawing/2014/main" id="{3EB8F2C0-9E1D-578B-8ED3-00B971BCCDC4}"/>
              </a:ext>
            </a:extLst>
          </p:cNvPr>
          <p:cNvSpPr txBox="1"/>
          <p:nvPr>
            <p:custDataLst>
              <p:tags r:id="rId8"/>
            </p:custDataLst>
          </p:nvPr>
        </p:nvSpPr>
        <p:spPr bwMode="gray">
          <a:xfrm>
            <a:off x="8417984" y="1979103"/>
            <a:ext cx="3483504" cy="2534916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Increase public-private </a:t>
            </a:r>
            <a:r>
              <a:rPr lang="en-US" sz="1400" b="1" dirty="0">
                <a:solidFill>
                  <a:srgbClr val="000000"/>
                </a:solidFill>
                <a:latin typeface="Arial"/>
              </a:rPr>
              <a:t>p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artnership; use cases to be established</a:t>
            </a:r>
          </a:p>
          <a:p>
            <a:pPr marL="355600" marR="0" lvl="1" indent="-17780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Governments need to work with private companies across the biofuel value chain (e.g., R&amp;D for Gen 3 feedstock).</a:t>
            </a: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Promote green bond financing for biofuel actors</a:t>
            </a:r>
          </a:p>
          <a:p>
            <a:pPr marL="355600" marR="0" lvl="1" indent="-17780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Private companies need to be incentivized to take on more mix funding to fund biofuel projects at a lower cost of capital to build infrastructure and fund R&amp;D.</a:t>
            </a:r>
          </a:p>
        </p:txBody>
      </p:sp>
      <p:sp>
        <p:nvSpPr>
          <p:cNvPr id="4" name="btfpNotesBox111697">
            <a:extLst>
              <a:ext uri="{FF2B5EF4-FFF2-40B4-BE49-F238E27FC236}">
                <a16:creationId xmlns:a16="http://schemas.microsoft.com/office/drawing/2014/main" id="{BC105E77-FDDE-835C-DF8C-8B0F35C800D6}"/>
              </a:ext>
            </a:extLst>
          </p:cNvPr>
          <p:cNvSpPr txBox="1"/>
          <p:nvPr>
            <p:custDataLst>
              <p:tags r:id="rId9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Team analysis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 DOE,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hlinkClick r:id="rId13"/>
              </a:rPr>
              <a:t>Integrated Strategies to Enable Lower-Cost Biofuels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 (2020).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Yosafat Partogi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lang="en-US" sz="800" dirty="0">
                <a:solidFill>
                  <a:srgbClr val="000000"/>
                </a:solidFill>
              </a:rPr>
              <a:t>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1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2286168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60F6583-BFB3-69F1-5A21-304F1BAF31D9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44523606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60F6583-BFB3-69F1-5A21-304F1BAF31D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070A6E76-0F92-EE74-9F89-C7FD4E163A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>
                <a:cs typeface="Arial"/>
              </a:rPr>
              <a:t>Biofuels Overview: Opportunity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9548049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60F6583-BFB3-69F1-5A21-304F1BAF31D9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39667695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60F6583-BFB3-69F1-5A21-304F1BAF31D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070A6E76-0F92-EE74-9F89-C7FD4E163A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>
                <a:cs typeface="Arial"/>
              </a:rPr>
              <a:t>Biofuels Technology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457809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298B3D-DD98-AFC3-1217-ABEBFFFC45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tfpBulletedList771181">
            <a:extLst>
              <a:ext uri="{FF2B5EF4-FFF2-40B4-BE49-F238E27FC236}">
                <a16:creationId xmlns:a16="http://schemas.microsoft.com/office/drawing/2014/main" id="{4C5D6D25-891E-D457-832E-6A4532CF49FB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4183339" y="615731"/>
            <a:ext cx="7678461" cy="5705014"/>
          </a:xfrm>
          <a:prstGeom prst="rect">
            <a:avLst/>
          </a:prstGeom>
          <a:noFill/>
        </p:spPr>
        <p:txBody>
          <a:bodyPr vert="horz" wrap="square" lIns="36000" tIns="36000" rIns="36000" bIns="36000" rtlCol="0" anchor="t">
            <a:spAutoFit/>
          </a:bodyPr>
          <a:lstStyle/>
          <a:p>
            <a:pPr marL="38100" indent="0">
              <a:spcBef>
                <a:spcPts val="600"/>
              </a:spcBef>
              <a:buNone/>
            </a:pPr>
            <a:r>
              <a:rPr lang="en-US" sz="1400" dirty="0">
                <a:cs typeface="Arial"/>
              </a:rPr>
              <a:t>Biofuel technologies are evolving rapidly, with differentiated maturity levels and cost structures across fuel types. Feedstock availability, cost, and compatibility with existing infrastructure are major constraints to scale.</a:t>
            </a:r>
          </a:p>
          <a:p>
            <a:pPr marL="38100" indent="0">
              <a:spcBef>
                <a:spcPts val="600"/>
              </a:spcBef>
              <a:buNone/>
            </a:pPr>
            <a:r>
              <a:rPr lang="en-US" sz="1400" b="1" dirty="0">
                <a:cs typeface="Arial"/>
              </a:rPr>
              <a:t>Biodiesel (FAME</a:t>
            </a:r>
            <a:r>
              <a:rPr lang="en-US" sz="1400" b="1" baseline="30000" dirty="0">
                <a:cs typeface="Arial"/>
              </a:rPr>
              <a:t>1</a:t>
            </a:r>
            <a:r>
              <a:rPr lang="en-US" sz="1400" b="1" dirty="0">
                <a:cs typeface="Arial"/>
              </a:rPr>
              <a:t>) and bioethanol hold the most share. </a:t>
            </a:r>
            <a:r>
              <a:rPr lang="en-US" sz="1400" dirty="0">
                <a:cs typeface="Arial"/>
              </a:rPr>
              <a:t>Growth is expected through 2035, led by the U.S., Brazil, the EU, and Indonesia, and supported by production mandates and blending requirements.</a:t>
            </a:r>
          </a:p>
          <a:p>
            <a:pPr marL="38100" indent="0">
              <a:spcBef>
                <a:spcPts val="600"/>
              </a:spcBef>
              <a:buNone/>
            </a:pPr>
            <a:r>
              <a:rPr lang="en-US" sz="1400" b="1" dirty="0">
                <a:cs typeface="Arial"/>
              </a:rPr>
              <a:t>HVO</a:t>
            </a:r>
            <a:r>
              <a:rPr lang="en-US" sz="1400" b="1" baseline="30000" dirty="0">
                <a:cs typeface="Arial"/>
              </a:rPr>
              <a:t>2 </a:t>
            </a:r>
            <a:r>
              <a:rPr lang="en-US" sz="1400" b="1" dirty="0">
                <a:cs typeface="Arial"/>
              </a:rPr>
              <a:t>(renewable diesel) is growing its share</a:t>
            </a:r>
            <a:r>
              <a:rPr lang="en-US" sz="1400" dirty="0">
                <a:cs typeface="Arial"/>
              </a:rPr>
              <a:t>; the U.S. and Europe lead with 80% of global capacity, which is expected to double by 2028, even surpassing projected demand.</a:t>
            </a:r>
          </a:p>
          <a:p>
            <a:pPr marL="323850" lvl="1" indent="-285750">
              <a:buFont typeface="Arial" panose="020B0604020202020204" pitchFamily="34" charset="0"/>
              <a:buChar char="•"/>
            </a:pPr>
            <a:r>
              <a:rPr lang="en-US" dirty="0">
                <a:cs typeface="Arial"/>
              </a:rPr>
              <a:t>Production costs remain </a:t>
            </a:r>
            <a:r>
              <a:rPr lang="en-US" b="1" dirty="0">
                <a:cs typeface="Arial"/>
              </a:rPr>
              <a:t>above traditional diesel ($100 to $178/boe)</a:t>
            </a:r>
            <a:r>
              <a:rPr lang="en-US" dirty="0">
                <a:cs typeface="Arial"/>
              </a:rPr>
              <a:t>, mainly driven by </a:t>
            </a:r>
            <a:r>
              <a:rPr lang="en-US" b="1" dirty="0">
                <a:cs typeface="Arial"/>
              </a:rPr>
              <a:t>feedstock</a:t>
            </a:r>
            <a:r>
              <a:rPr lang="en-US" dirty="0">
                <a:cs typeface="Arial"/>
              </a:rPr>
              <a:t> </a:t>
            </a:r>
            <a:r>
              <a:rPr lang="en-US" b="1" dirty="0">
                <a:cs typeface="Arial"/>
              </a:rPr>
              <a:t>price volatility</a:t>
            </a:r>
            <a:r>
              <a:rPr lang="en-US" dirty="0">
                <a:cs typeface="Arial"/>
              </a:rPr>
              <a:t>, with UCO and tallow oil costing up to 10x more than palm oil.</a:t>
            </a:r>
          </a:p>
          <a:p>
            <a:pPr marL="38100" indent="0">
              <a:spcBef>
                <a:spcPts val="600"/>
              </a:spcBef>
              <a:buNone/>
            </a:pPr>
            <a:r>
              <a:rPr lang="en-US" sz="1400" b="1" dirty="0"/>
              <a:t>SAF</a:t>
            </a:r>
            <a:r>
              <a:rPr lang="en-US" sz="1400" b="1" baseline="30000" dirty="0"/>
              <a:t>3</a:t>
            </a:r>
            <a:r>
              <a:rPr lang="en-US" sz="1400" b="1" dirty="0"/>
              <a:t> production growth </a:t>
            </a:r>
            <a:r>
              <a:rPr lang="en-US" sz="1400" dirty="0"/>
              <a:t>hinges on policy support to achieve net-zero aviation. It has the potential to scale 5x by 2030, with the </a:t>
            </a:r>
            <a:r>
              <a:rPr lang="en-US" sz="1400" b="1" dirty="0"/>
              <a:t>majority coming from biofuel:</a:t>
            </a:r>
          </a:p>
          <a:p>
            <a:pPr marL="323850" lvl="1" indent="-285750">
              <a:buFont typeface="Arial" panose="020B0604020202020204" pitchFamily="34" charset="0"/>
              <a:buChar char="•"/>
            </a:pPr>
            <a:r>
              <a:rPr lang="en-US" b="1" dirty="0"/>
              <a:t>HEFA</a:t>
            </a:r>
            <a:r>
              <a:rPr lang="en-US" b="1" baseline="30000" dirty="0"/>
              <a:t>4</a:t>
            </a:r>
            <a:r>
              <a:rPr lang="en-US" b="1" dirty="0"/>
              <a:t> (biojet) leads today, with ~16% CAGR projected through 2030</a:t>
            </a:r>
            <a:r>
              <a:rPr lang="en-US" dirty="0"/>
              <a:t>, yet it is feedstock-constrained.</a:t>
            </a:r>
          </a:p>
          <a:p>
            <a:pPr marL="679450" lvl="3" indent="-285750">
              <a:buFontTx/>
              <a:buChar char="-"/>
            </a:pPr>
            <a:r>
              <a:rPr lang="en-US" sz="1200" dirty="0">
                <a:cs typeface="Arial"/>
              </a:rPr>
              <a:t>Cost remains high (&gt;$ 160/boe), and over 100 projects are in the pipeline.</a:t>
            </a:r>
          </a:p>
          <a:p>
            <a:pPr marL="679450" lvl="3" indent="-285750">
              <a:buFontTx/>
              <a:buChar char="-"/>
            </a:pPr>
            <a:r>
              <a:rPr lang="en-US" sz="1200" dirty="0">
                <a:cs typeface="Arial"/>
              </a:rPr>
              <a:t>Production is still concentrated mainly in the EU and U.S.; </a:t>
            </a:r>
            <a:r>
              <a:rPr lang="en-US" sz="1200" b="1" dirty="0">
                <a:cs typeface="Arial"/>
              </a:rPr>
              <a:t>Neste is the global leader </a:t>
            </a:r>
            <a:r>
              <a:rPr lang="en-US" sz="1200" dirty="0">
                <a:cs typeface="Arial"/>
              </a:rPr>
              <a:t>at 22 Kboepd capacity as of 2024.</a:t>
            </a:r>
          </a:p>
          <a:p>
            <a:pPr marL="323850" lvl="1" indent="-285750">
              <a:buFont typeface="Arial" panose="020B0604020202020204" pitchFamily="34" charset="0"/>
              <a:buChar char="•"/>
            </a:pPr>
            <a:r>
              <a:rPr lang="en-US" b="1" dirty="0"/>
              <a:t>FT-SPK’s</a:t>
            </a:r>
            <a:r>
              <a:rPr lang="en-US" b="1" baseline="30000" dirty="0"/>
              <a:t>5</a:t>
            </a:r>
            <a:r>
              <a:rPr lang="en-US" b="1" dirty="0"/>
              <a:t> technology is in the early stage </a:t>
            </a:r>
            <a:r>
              <a:rPr lang="en-US" dirty="0"/>
              <a:t>at $100 to $300/boe cost depending on the feedstock (biomass vs. waste)</a:t>
            </a:r>
            <a:r>
              <a:rPr lang="en-US" b="1" dirty="0"/>
              <a:t>; the EU leads with ~60% market share</a:t>
            </a:r>
            <a:r>
              <a:rPr lang="en-US" dirty="0"/>
              <a:t>,</a:t>
            </a:r>
            <a:r>
              <a:rPr lang="en-US" b="1" dirty="0"/>
              <a:t> </a:t>
            </a:r>
            <a:r>
              <a:rPr lang="en-US" dirty="0">
                <a:cs typeface="Arial"/>
              </a:rPr>
              <a:t>driven by strict energy standards.</a:t>
            </a:r>
          </a:p>
          <a:p>
            <a:pPr marL="323850" lvl="1" indent="-285750">
              <a:buFont typeface="Arial" panose="020B0604020202020204" pitchFamily="34" charset="0"/>
              <a:buChar char="•"/>
            </a:pPr>
            <a:r>
              <a:rPr lang="en-US" b="1" dirty="0">
                <a:cs typeface="Arial"/>
              </a:rPr>
              <a:t>Pyrolysis-derived SAF is still in the pilot stage, with the EU leading the development</a:t>
            </a:r>
            <a:r>
              <a:rPr lang="en-US" dirty="0">
                <a:cs typeface="Arial"/>
              </a:rPr>
              <a:t>;</a:t>
            </a:r>
            <a:r>
              <a:rPr lang="en-US" b="1" dirty="0">
                <a:cs typeface="Arial"/>
              </a:rPr>
              <a:t> </a:t>
            </a:r>
            <a:r>
              <a:rPr lang="en-US" dirty="0">
                <a:cs typeface="Arial"/>
              </a:rPr>
              <a:t>bio-oil costs are high </a:t>
            </a:r>
            <a:r>
              <a:rPr lang="en-US" b="1" dirty="0">
                <a:cs typeface="Arial"/>
              </a:rPr>
              <a:t>($150 to $270/boe)</a:t>
            </a:r>
            <a:r>
              <a:rPr lang="en-US" dirty="0">
                <a:cs typeface="Arial"/>
              </a:rPr>
              <a:t> and quality varies; compatibility with refiners is being tested.</a:t>
            </a:r>
          </a:p>
        </p:txBody>
      </p:sp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5D0ED517-47D8-CA83-F462-4C84DC2A5335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D0ED517-47D8-CA83-F462-4C84DC2A53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11">
            <a:extLst>
              <a:ext uri="{FF2B5EF4-FFF2-40B4-BE49-F238E27FC236}">
                <a16:creationId xmlns:a16="http://schemas.microsoft.com/office/drawing/2014/main" id="{8FE0F4D3-88E9-8AA0-EC47-0FE69BA71410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200" y="615644"/>
            <a:ext cx="3574535" cy="5654321"/>
          </a:xfrm>
          <a:prstGeom prst="rect">
            <a:avLst/>
          </a:prstGeom>
        </p:spPr>
      </p:pic>
      <p:sp>
        <p:nvSpPr>
          <p:cNvPr id="10" name="Title 2">
            <a:extLst>
              <a:ext uri="{FF2B5EF4-FFF2-40B4-BE49-F238E27FC236}">
                <a16:creationId xmlns:a16="http://schemas.microsoft.com/office/drawing/2014/main" id="{E41BF296-DF1B-2CC9-6491-57E3404EA143}"/>
              </a:ext>
            </a:extLst>
          </p:cNvPr>
          <p:cNvSpPr txBox="1">
            <a:spLocks/>
          </p:cNvSpPr>
          <p:nvPr/>
        </p:nvSpPr>
        <p:spPr>
          <a:xfrm>
            <a:off x="474989" y="5033213"/>
            <a:ext cx="3266585" cy="784830"/>
          </a:xfrm>
          <a:prstGeom prst="rect">
            <a:avLst/>
          </a:prstGeom>
          <a:solidFill>
            <a:srgbClr val="9D9D9D">
              <a:alpha val="67059"/>
            </a:srgbClr>
          </a:solidFill>
        </p:spPr>
        <p:txBody>
          <a:bodyPr vert="horz" wrap="square" lIns="91440" tIns="0" rIns="91440" bIns="45720" rtlCol="0" anchor="b" anchorCtr="0">
            <a:spAutoFit/>
          </a:bodyPr>
          <a:lstStyle>
            <a:lvl1pPr algn="l" defTabSz="7112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8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711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Key messages</a:t>
            </a:r>
            <a:br>
              <a:rPr lang="en-US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rPr>
            </a:br>
            <a:r>
              <a:rPr lang="en-US" sz="2400" b="0" dirty="0">
                <a:solidFill>
                  <a:schemeClr val="bg1"/>
                </a:solidFill>
              </a:rPr>
              <a:t>Biofuels Technology</a:t>
            </a:r>
            <a:endParaRPr lang="en-US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8" name="btfpNotesBox111697">
            <a:extLst>
              <a:ext uri="{FF2B5EF4-FFF2-40B4-BE49-F238E27FC236}">
                <a16:creationId xmlns:a16="http://schemas.microsoft.com/office/drawing/2014/main" id="{88A6EEE8-32E6-169D-2D77-C969FD08D917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330200" y="6279292"/>
            <a:ext cx="115316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endParaRPr lang="en-US" sz="800" dirty="0">
              <a:cs typeface="Arial"/>
              <a:hlinkClick r:id="" action="ppaction://noaction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Fatty acid methyl esther, 2) Hydrotreated vegetable oil, 3) Sustainable aviation fuel, 3) </a:t>
            </a:r>
            <a:r>
              <a:rPr lang="en-US" sz="800" dirty="0">
                <a:latin typeface="Arial" panose="020B0604020202020204" pitchFamily="34" charset="0"/>
              </a:rPr>
              <a:t>Hydroprocessed esters and fatty acids, 4) Fischer-Tropsch synthetic paraffinic kerosene.</a:t>
            </a:r>
            <a:endParaRPr lang="en-US" sz="800" dirty="0">
              <a:solidFill>
                <a:srgbClr val="000000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Birru Lucha, Augusto Agazzi, Heonjae Lee, Sean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F3D3D4C-2A0C-4320-E930-8191C3A17071}"/>
              </a:ext>
            </a:extLst>
          </p:cNvPr>
          <p:cNvCxnSpPr>
            <a:cxnSpLocks/>
          </p:cNvCxnSpPr>
          <p:nvPr/>
        </p:nvCxnSpPr>
        <p:spPr bwMode="gray">
          <a:xfrm>
            <a:off x="4183339" y="1335856"/>
            <a:ext cx="7502525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0C19459-26C1-B315-80F1-FA61858C9530}"/>
              </a:ext>
            </a:extLst>
          </p:cNvPr>
          <p:cNvCxnSpPr>
            <a:cxnSpLocks/>
          </p:cNvCxnSpPr>
          <p:nvPr/>
        </p:nvCxnSpPr>
        <p:spPr bwMode="gray">
          <a:xfrm>
            <a:off x="4183339" y="2047056"/>
            <a:ext cx="7502525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2F051B2-C1DB-47C9-49F4-D67F9482A893}"/>
              </a:ext>
            </a:extLst>
          </p:cNvPr>
          <p:cNvCxnSpPr>
            <a:cxnSpLocks/>
          </p:cNvCxnSpPr>
          <p:nvPr/>
        </p:nvCxnSpPr>
        <p:spPr bwMode="gray">
          <a:xfrm>
            <a:off x="4183339" y="3063056"/>
            <a:ext cx="7502525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32286885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98B705A-8E23-9EC4-49B8-378A6A55BC86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7772400" imgH="10058400" progId="TCLayout.ActiveDocument.1">
                  <p:embed/>
                </p:oleObj>
              </mc:Choice>
              <mc:Fallback>
                <p:oleObj name="think-cell Slide" r:id="rId6" imgW="7772400" imgH="10058400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98B705A-8E23-9EC4-49B8-378A6A55BC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18D33B63-0863-C60E-1841-DE66FA50BB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>
            <a:noAutofit/>
          </a:bodyPr>
          <a:lstStyle/>
          <a:p>
            <a:r>
              <a:rPr lang="en-US" dirty="0"/>
              <a:t>U.S. biofuels have a market size of ~$100B as of 2024; bioethanol takes the majority of share </a:t>
            </a:r>
          </a:p>
        </p:txBody>
      </p:sp>
      <p:sp>
        <p:nvSpPr>
          <p:cNvPr id="114" name="btfpNotesBox111697">
            <a:extLst>
              <a:ext uri="{FF2B5EF4-FFF2-40B4-BE49-F238E27FC236}">
                <a16:creationId xmlns:a16="http://schemas.microsoft.com/office/drawing/2014/main" id="{C64282AE-836E-BE75-DBE4-18D308F35B8D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114350"/>
            <a:ext cx="9144000" cy="61555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Hydrogenated vegetable oil. 2) Hydroprocessed esters and fatty acids. 3) Fischer-Tropsch — synthetic paraffinic kerosene.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4) Market size calculated using retail product prices of mixed fuels (without the consideration of percentage biofuels); pure biofuel market size to be lower than the suggested figures.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The Brainy Insights, </a:t>
            </a:r>
            <a:r>
              <a:rPr lang="en-US" sz="800" dirty="0">
                <a:solidFill>
                  <a:srgbClr val="000000"/>
                </a:solidFill>
                <a:hlinkClick r:id="rId8"/>
              </a:rPr>
              <a:t>Biodiesel Market Size by Feedstock</a:t>
            </a:r>
            <a:r>
              <a:rPr lang="en-US" sz="800" dirty="0">
                <a:solidFill>
                  <a:srgbClr val="000000"/>
                </a:solidFill>
              </a:rPr>
              <a:t> (2023); Fortune Business Insights, </a:t>
            </a:r>
            <a:r>
              <a:rPr lang="en-US" sz="800" dirty="0">
                <a:solidFill>
                  <a:srgbClr val="000000"/>
                </a:solidFill>
                <a:hlinkClick r:id="rId9"/>
              </a:rPr>
              <a:t>Hydrotreated Vegetable Oil Market Size</a:t>
            </a:r>
            <a:r>
              <a:rPr lang="en-US" sz="800" dirty="0">
                <a:solidFill>
                  <a:srgbClr val="000000"/>
                </a:solidFill>
              </a:rPr>
              <a:t> (2024); Spherical Insights,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Global Bioethanol Market Size</a:t>
            </a:r>
            <a:r>
              <a:rPr lang="en-US" sz="800" dirty="0">
                <a:solidFill>
                  <a:srgbClr val="000000"/>
                </a:solidFill>
              </a:rPr>
              <a:t> (2023); Precedence Research,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SAF Market Size, Share, and Trends</a:t>
            </a:r>
            <a:r>
              <a:rPr lang="en-US" sz="800" dirty="0">
                <a:solidFill>
                  <a:srgbClr val="000000"/>
                </a:solidFill>
              </a:rPr>
              <a:t> (2023).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</a:t>
            </a:r>
            <a:r>
              <a:rPr lang="en-US" sz="800" dirty="0"/>
              <a:t>Birru Lucha, Augusto Agazzi, Hyae Ryung Kim, and </a:t>
            </a:r>
            <a:r>
              <a:rPr lang="en-US" sz="800" dirty="0">
                <a:solidFill>
                  <a:srgbClr val="000000"/>
                </a:solidFill>
                <a:hlinkClick r:id="rId12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3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4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aphicFrame>
        <p:nvGraphicFramePr>
          <p:cNvPr id="77" name="Table 76">
            <a:extLst>
              <a:ext uri="{FF2B5EF4-FFF2-40B4-BE49-F238E27FC236}">
                <a16:creationId xmlns:a16="http://schemas.microsoft.com/office/drawing/2014/main" id="{295B3A2F-95B7-789C-4D7B-BFE5ECF9F8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9654082"/>
              </p:ext>
            </p:extLst>
          </p:nvPr>
        </p:nvGraphicFramePr>
        <p:xfrm>
          <a:off x="330200" y="2196920"/>
          <a:ext cx="11403805" cy="38077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87282">
                  <a:extLst>
                    <a:ext uri="{9D8B030D-6E8A-4147-A177-3AD203B41FA5}">
                      <a16:colId xmlns:a16="http://schemas.microsoft.com/office/drawing/2014/main" val="3778518294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387209329"/>
                    </a:ext>
                  </a:extLst>
                </a:gridCol>
                <a:gridCol w="1470991">
                  <a:extLst>
                    <a:ext uri="{9D8B030D-6E8A-4147-A177-3AD203B41FA5}">
                      <a16:colId xmlns:a16="http://schemas.microsoft.com/office/drawing/2014/main" val="4253616387"/>
                    </a:ext>
                  </a:extLst>
                </a:gridCol>
                <a:gridCol w="1304014">
                  <a:extLst>
                    <a:ext uri="{9D8B030D-6E8A-4147-A177-3AD203B41FA5}">
                      <a16:colId xmlns:a16="http://schemas.microsoft.com/office/drawing/2014/main" val="1518139310"/>
                    </a:ext>
                  </a:extLst>
                </a:gridCol>
                <a:gridCol w="1836751">
                  <a:extLst>
                    <a:ext uri="{9D8B030D-6E8A-4147-A177-3AD203B41FA5}">
                      <a16:colId xmlns:a16="http://schemas.microsoft.com/office/drawing/2014/main" val="4134627227"/>
                    </a:ext>
                  </a:extLst>
                </a:gridCol>
                <a:gridCol w="2107096">
                  <a:extLst>
                    <a:ext uri="{9D8B030D-6E8A-4147-A177-3AD203B41FA5}">
                      <a16:colId xmlns:a16="http://schemas.microsoft.com/office/drawing/2014/main" val="221623568"/>
                    </a:ext>
                  </a:extLst>
                </a:gridCol>
                <a:gridCol w="1834631">
                  <a:extLst>
                    <a:ext uri="{9D8B030D-6E8A-4147-A177-3AD203B41FA5}">
                      <a16:colId xmlns:a16="http://schemas.microsoft.com/office/drawing/2014/main" val="3706513002"/>
                    </a:ext>
                  </a:extLst>
                </a:gridCol>
              </a:tblGrid>
              <a:tr h="431416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200" b="1" dirty="0"/>
                        <a:t>Fuel products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200" b="1" dirty="0"/>
                        <a:t>Biodiesel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200" b="1" dirty="0"/>
                        <a:t>Bioethanol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D6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200" b="1" dirty="0"/>
                        <a:t>HVO</a:t>
                      </a:r>
                      <a:r>
                        <a:rPr lang="en-US" sz="1200" b="1" baseline="30000" dirty="0"/>
                        <a:t>1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E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200" b="1" dirty="0"/>
                        <a:t>SAF–HEFA</a:t>
                      </a:r>
                      <a:r>
                        <a:rPr lang="en-US" sz="1200" b="1" baseline="30000" dirty="0"/>
                        <a:t>2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DE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/>
                        <a:t>SAF– FT SPK</a:t>
                      </a:r>
                      <a:r>
                        <a:rPr lang="en-US" sz="1200" b="1" baseline="30000" dirty="0"/>
                        <a:t>3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D1E5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200" b="1" dirty="0"/>
                        <a:t>SAF – </a:t>
                      </a:r>
                      <a:br>
                        <a:rPr lang="en-US" sz="1200" b="1" dirty="0"/>
                      </a:br>
                      <a:r>
                        <a:rPr lang="en-US" sz="1200" b="1" dirty="0"/>
                        <a:t>pyrolysis-derived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2051277"/>
                  </a:ext>
                </a:extLst>
              </a:tr>
              <a:tr h="447727"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/>
                        <a:t>Use in transport sector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Road, marine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Road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D6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Road, marine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E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Aviation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DE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Aviation 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D1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Aviation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1567182"/>
                  </a:ext>
                </a:extLst>
              </a:tr>
              <a:tr h="487224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200" b="1" dirty="0"/>
                        <a:t>Technology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Transesterification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Fermentation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D6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Hydrotreating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E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Hydrotreating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DE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Gasification &amp; Fischer-Tropsch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D1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Pyrolysis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7573708"/>
                  </a:ext>
                </a:extLst>
              </a:tr>
              <a:tr h="487224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200" b="1" dirty="0"/>
                        <a:t>Technology maturity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20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20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D6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20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E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20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DEF4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20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D1E5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20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051752"/>
                  </a:ext>
                </a:extLst>
              </a:tr>
              <a:tr h="487224"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200" b="1" dirty="0"/>
                        <a:t>Retail market size (2024)</a:t>
                      </a:r>
                      <a:r>
                        <a:rPr lang="en-US" sz="1200" b="1" baseline="30000" dirty="0"/>
                        <a:t>4</a:t>
                      </a:r>
                      <a:endParaRPr lang="en-US" sz="1200" baseline="30000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711200" rtl="0" eaLnBrk="1" latinLnBrk="0" hangingPunct="1">
                        <a:spcBef>
                          <a:spcPts val="1200"/>
                        </a:spcBef>
                        <a:buFontTx/>
                        <a:buNone/>
                      </a:pPr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$8B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$66B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D6F0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indent="0" algn="ctr" defTabSz="711200" rtl="0" eaLnBrk="1" latinLnBrk="0" hangingPunct="1">
                        <a:spcBef>
                          <a:spcPts val="1200"/>
                        </a:spcBef>
                        <a:buFontTx/>
                        <a:buNone/>
                      </a:pPr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$22B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711200">
                        <a:tabLst/>
                        <a:defRPr/>
                      </a:pPr>
                      <a:endParaRPr lang="en-US" sz="120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5224017"/>
                  </a:ext>
                </a:extLst>
              </a:tr>
              <a:tr h="431416"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/>
                        <a:t>CAGR (2020- 2024)</a:t>
                      </a:r>
                      <a:endParaRPr lang="en-US" sz="1200" baseline="30000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Tx/>
                        <a:buNone/>
                      </a:pPr>
                      <a:r>
                        <a:rPr lang="en-US" sz="1200" dirty="0"/>
                        <a:t>-4.5%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~1%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D6F0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indent="0" algn="ctr">
                        <a:buFontTx/>
                        <a:buNone/>
                      </a:pPr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~75%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6DEF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D1E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EE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5573809"/>
                  </a:ext>
                </a:extLst>
              </a:tr>
              <a:tr h="487224"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200" b="1" dirty="0"/>
                        <a:t>Costs (2024, $/bbl)</a:t>
                      </a:r>
                      <a:endParaRPr lang="en-US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Tx/>
                        <a:buNone/>
                      </a:pPr>
                      <a:r>
                        <a:rPr lang="en-US" sz="1200" dirty="0"/>
                        <a:t>~4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~4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D6F0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indent="0" algn="ctr">
                        <a:buFontTx/>
                        <a:buNone/>
                      </a:pPr>
                      <a:r>
                        <a:rPr lang="en-US" sz="1200" dirty="0"/>
                        <a:t>~4-7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711200">
                        <a:tabLst/>
                        <a:defRPr/>
                      </a:pPr>
                      <a:endParaRPr 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103973"/>
                  </a:ext>
                </a:extLst>
              </a:tr>
              <a:tr h="487224"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dirty="0"/>
                        <a:t>Profit margin (%)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12700">
                      <a:solidFill>
                        <a:schemeClr val="tx1"/>
                      </a:solidFill>
                    </a:lnT>
                    <a:lnB w="0">
                      <a:noFill/>
                    </a:lnB>
                    <a:lnTlToBr w="0">
                      <a:noFill/>
                    </a:lnTlToBr>
                    <a:lnBlToTr w="0"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en-US" sz="1200" dirty="0"/>
                        <a:t>~10-15%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12700">
                      <a:solidFill>
                        <a:schemeClr val="tx1"/>
                      </a:solidFill>
                    </a:lnT>
                    <a:lnB w="0">
                      <a:noFill/>
                    </a:lnB>
                    <a:lnTlToBr w="0">
                      <a:noFill/>
                    </a:lnTlToBr>
                    <a:lnBlToTr w="0">
                      <a:noFill/>
                    </a:lnBlToTr>
                    <a:solidFill>
                      <a:srgbClr val="D2F1E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/>
                        <a:t>~10-15%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12700">
                      <a:solidFill>
                        <a:schemeClr val="tx1"/>
                      </a:solidFill>
                    </a:lnT>
                    <a:lnB w="0">
                      <a:noFill/>
                    </a:lnB>
                    <a:lnTlToBr w="0">
                      <a:noFill/>
                    </a:lnTlToBr>
                    <a:lnBlToTr w="0">
                      <a:noFill/>
                    </a:lnBlToTr>
                    <a:solidFill>
                      <a:srgbClr val="F1D6F0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en-US" sz="1200" dirty="0"/>
                        <a:t>&lt;10%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12700">
                      <a:solidFill>
                        <a:schemeClr val="tx1"/>
                      </a:solidFill>
                    </a:lnT>
                    <a:lnB w="0">
                      <a:noFill/>
                    </a:lnB>
                    <a:lnTlToBr w="0">
                      <a:noFill/>
                    </a:lnTlToBr>
                    <a:lnBlToTr w="0">
                      <a:noFill/>
                    </a:lnBlToTr>
                    <a:solidFill>
                      <a:srgbClr val="C5E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9335968"/>
                  </a:ext>
                </a:extLst>
              </a:tr>
            </a:tbl>
          </a:graphicData>
        </a:graphic>
      </p:graphicFrame>
      <p:grpSp>
        <p:nvGrpSpPr>
          <p:cNvPr id="3" name="Group 2">
            <a:extLst>
              <a:ext uri="{FF2B5EF4-FFF2-40B4-BE49-F238E27FC236}">
                <a16:creationId xmlns:a16="http://schemas.microsoft.com/office/drawing/2014/main" id="{0E023012-0283-3489-450D-FD2AAEDAEE04}"/>
              </a:ext>
            </a:extLst>
          </p:cNvPr>
          <p:cNvGrpSpPr/>
          <p:nvPr/>
        </p:nvGrpSpPr>
        <p:grpSpPr>
          <a:xfrm>
            <a:off x="330200" y="1554480"/>
            <a:ext cx="11424920" cy="288147"/>
            <a:chOff x="345761" y="1575104"/>
            <a:chExt cx="11424920" cy="288147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1591F65-B69F-555B-2C05-3FBDF9416CDA}"/>
                </a:ext>
              </a:extLst>
            </p:cNvPr>
            <p:cNvSpPr txBox="1"/>
            <p:nvPr/>
          </p:nvSpPr>
          <p:spPr bwMode="gray">
            <a:xfrm>
              <a:off x="345761" y="1575104"/>
              <a:ext cx="3164640" cy="288147"/>
            </a:xfrm>
            <a:prstGeom prst="rect">
              <a:avLst/>
            </a:prstGeom>
            <a:noFill/>
          </p:spPr>
          <p:txBody>
            <a:bodyPr wrap="non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Various biofuels for transport sector</a:t>
              </a:r>
            </a:p>
          </p:txBody>
        </p: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ED001E59-F385-D992-0C3E-135891476298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45761" y="1861754"/>
              <a:ext cx="1142492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Oval 92">
            <a:extLst>
              <a:ext uri="{FF2B5EF4-FFF2-40B4-BE49-F238E27FC236}">
                <a16:creationId xmlns:a16="http://schemas.microsoft.com/office/drawing/2014/main" id="{3BD99722-F8E0-6C32-4A22-3424EA02535C}"/>
              </a:ext>
            </a:extLst>
          </p:cNvPr>
          <p:cNvSpPr>
            <a:spLocks noChangeAspect="1"/>
          </p:cNvSpPr>
          <p:nvPr/>
        </p:nvSpPr>
        <p:spPr bwMode="gray">
          <a:xfrm>
            <a:off x="2304944" y="1908540"/>
            <a:ext cx="230400" cy="230400"/>
          </a:xfrm>
          <a:prstGeom prst="ellipse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b="1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6AB8E102-388B-C129-14C2-C9DAD4947D2F}"/>
              </a:ext>
            </a:extLst>
          </p:cNvPr>
          <p:cNvSpPr>
            <a:spLocks noChangeAspect="1"/>
          </p:cNvSpPr>
          <p:nvPr/>
        </p:nvSpPr>
        <p:spPr bwMode="gray">
          <a:xfrm>
            <a:off x="3815381" y="1908540"/>
            <a:ext cx="230400" cy="230400"/>
          </a:xfrm>
          <a:prstGeom prst="ellipse">
            <a:avLst/>
          </a:prstGeom>
          <a:solidFill>
            <a:srgbClr val="A83DA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b="1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3C51574D-175D-F88E-FB7B-AF3EB06C61A6}"/>
              </a:ext>
            </a:extLst>
          </p:cNvPr>
          <p:cNvSpPr>
            <a:spLocks noChangeAspect="1"/>
          </p:cNvSpPr>
          <p:nvPr/>
        </p:nvSpPr>
        <p:spPr bwMode="gray">
          <a:xfrm>
            <a:off x="5185359" y="1908540"/>
            <a:ext cx="230400" cy="230400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b="1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A52818FD-E292-E30C-6749-F17DE768E51F}"/>
              </a:ext>
            </a:extLst>
          </p:cNvPr>
          <p:cNvSpPr>
            <a:spLocks noChangeAspect="1"/>
          </p:cNvSpPr>
          <p:nvPr/>
        </p:nvSpPr>
        <p:spPr bwMode="gray">
          <a:xfrm>
            <a:off x="6750149" y="1908540"/>
            <a:ext cx="230400" cy="2304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b="1" dirty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A6C782F-E663-AE36-BBDA-143B39F88038}"/>
              </a:ext>
            </a:extLst>
          </p:cNvPr>
          <p:cNvSpPr>
            <a:spLocks noChangeAspect="1"/>
          </p:cNvSpPr>
          <p:nvPr/>
        </p:nvSpPr>
        <p:spPr bwMode="gray">
          <a:xfrm>
            <a:off x="8694474" y="1908540"/>
            <a:ext cx="230400" cy="230400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b="1" dirty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98" name="Oval 97">
            <a:extLst>
              <a:ext uri="{FF2B5EF4-FFF2-40B4-BE49-F238E27FC236}">
                <a16:creationId xmlns:a16="http://schemas.microsoft.com/office/drawing/2014/main" id="{B53AE448-04A8-ECA2-405A-61830796CD1D}"/>
              </a:ext>
            </a:extLst>
          </p:cNvPr>
          <p:cNvSpPr>
            <a:spLocks noChangeAspect="1"/>
          </p:cNvSpPr>
          <p:nvPr/>
        </p:nvSpPr>
        <p:spPr bwMode="gray">
          <a:xfrm>
            <a:off x="10727746" y="1908540"/>
            <a:ext cx="230400" cy="230400"/>
          </a:xfrm>
          <a:prstGeom prst="ellipse">
            <a:avLst/>
          </a:prstGeom>
          <a:solidFill>
            <a:srgbClr val="104C3E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b="1" dirty="0">
                <a:solidFill>
                  <a:schemeClr val="bg1"/>
                </a:solidFill>
              </a:rPr>
              <a:t>6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20D5136-41C6-4870-97CF-94BC76D4479F}"/>
              </a:ext>
            </a:extLst>
          </p:cNvPr>
          <p:cNvGrpSpPr/>
          <p:nvPr/>
        </p:nvGrpSpPr>
        <p:grpSpPr>
          <a:xfrm>
            <a:off x="6019430" y="1548053"/>
            <a:ext cx="5788464" cy="274320"/>
            <a:chOff x="6065884" y="1254510"/>
            <a:chExt cx="5788464" cy="274320"/>
          </a:xfrm>
        </p:grpSpPr>
        <p:pic>
          <p:nvPicPr>
            <p:cNvPr id="11" name="Graphic 27" descr="Harvey Balls 50% with solid fill">
              <a:extLst>
                <a:ext uri="{FF2B5EF4-FFF2-40B4-BE49-F238E27FC236}">
                  <a16:creationId xmlns:a16="http://schemas.microsoft.com/office/drawing/2014/main" id="{60AB0CE7-4C73-48AE-93FD-B3559B9FC25A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7618194" y="1254510"/>
              <a:ext cx="274320" cy="274320"/>
            </a:xfrm>
            <a:prstGeom prst="rect">
              <a:avLst/>
            </a:prstGeom>
          </p:spPr>
        </p:pic>
        <p:pic>
          <p:nvPicPr>
            <p:cNvPr id="12" name="Graphic 28" descr="Harvey Balls 0% with solid fill">
              <a:extLst>
                <a:ext uri="{FF2B5EF4-FFF2-40B4-BE49-F238E27FC236}">
                  <a16:creationId xmlns:a16="http://schemas.microsoft.com/office/drawing/2014/main" id="{A54D42BC-B1B8-4BDD-9C04-F3F41911D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6065884" y="1254510"/>
              <a:ext cx="274320" cy="274320"/>
            </a:xfrm>
            <a:prstGeom prst="rect">
              <a:avLst/>
            </a:prstGeom>
          </p:spPr>
        </p:pic>
        <p:pic>
          <p:nvPicPr>
            <p:cNvPr id="13" name="Graphic 29" descr="Harvey Balls 100% with solid fill">
              <a:extLst>
                <a:ext uri="{FF2B5EF4-FFF2-40B4-BE49-F238E27FC236}">
                  <a16:creationId xmlns:a16="http://schemas.microsoft.com/office/drawing/2014/main" id="{9E05F8F6-BA42-41CB-9342-9013A8EF3399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9782798" y="1254510"/>
              <a:ext cx="274320" cy="274320"/>
            </a:xfrm>
            <a:prstGeom prst="rect">
              <a:avLst/>
            </a:prstGeom>
          </p:spPr>
        </p:pic>
        <p:sp>
          <p:nvSpPr>
            <p:cNvPr id="14" name="TextBox 30">
              <a:extLst>
                <a:ext uri="{FF2B5EF4-FFF2-40B4-BE49-F238E27FC236}">
                  <a16:creationId xmlns:a16="http://schemas.microsoft.com/office/drawing/2014/main" id="{B1ED5B58-EDBB-42F3-A822-4DB3C916D2A1}"/>
                </a:ext>
              </a:extLst>
            </p:cNvPr>
            <p:cNvSpPr txBox="1"/>
            <p:nvPr/>
          </p:nvSpPr>
          <p:spPr bwMode="gray">
            <a:xfrm>
              <a:off x="10150172" y="1278375"/>
              <a:ext cx="1704176" cy="21120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900" dirty="0"/>
                <a:t>Mature and commercialized </a:t>
              </a:r>
            </a:p>
          </p:txBody>
        </p:sp>
        <p:sp>
          <p:nvSpPr>
            <p:cNvPr id="15" name="TextBox 31">
              <a:extLst>
                <a:ext uri="{FF2B5EF4-FFF2-40B4-BE49-F238E27FC236}">
                  <a16:creationId xmlns:a16="http://schemas.microsoft.com/office/drawing/2014/main" id="{477EBB9F-3E71-4AF6-9EA2-3619C3BDC653}"/>
                </a:ext>
              </a:extLst>
            </p:cNvPr>
            <p:cNvSpPr txBox="1"/>
            <p:nvPr/>
          </p:nvSpPr>
          <p:spPr bwMode="gray">
            <a:xfrm>
              <a:off x="7985568" y="1278375"/>
              <a:ext cx="1704176" cy="21120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900" dirty="0"/>
                <a:t>Ready for commercialization</a:t>
              </a:r>
            </a:p>
          </p:txBody>
        </p:sp>
        <p:sp>
          <p:nvSpPr>
            <p:cNvPr id="16" name="TextBox 32">
              <a:extLst>
                <a:ext uri="{FF2B5EF4-FFF2-40B4-BE49-F238E27FC236}">
                  <a16:creationId xmlns:a16="http://schemas.microsoft.com/office/drawing/2014/main" id="{E5A37CA2-231D-4E19-BD4C-B985F487639D}"/>
                </a:ext>
              </a:extLst>
            </p:cNvPr>
            <p:cNvSpPr txBox="1"/>
            <p:nvPr/>
          </p:nvSpPr>
          <p:spPr bwMode="gray">
            <a:xfrm>
              <a:off x="6433258" y="1278375"/>
              <a:ext cx="1091882" cy="21120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900" dirty="0"/>
                <a:t>R&amp;D/pilot scale</a:t>
              </a:r>
            </a:p>
          </p:txBody>
        </p:sp>
      </p:grpSp>
      <p:pic>
        <p:nvPicPr>
          <p:cNvPr id="17" name="Graphic 29" descr="Harvey Balls 100% with solid fill">
            <a:extLst>
              <a:ext uri="{FF2B5EF4-FFF2-40B4-BE49-F238E27FC236}">
                <a16:creationId xmlns:a16="http://schemas.microsoft.com/office/drawing/2014/main" id="{808C679E-D1CC-B5D8-F4DA-45F9DF482972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2282984" y="3711354"/>
            <a:ext cx="274320" cy="274320"/>
          </a:xfrm>
          <a:prstGeom prst="rect">
            <a:avLst/>
          </a:prstGeom>
        </p:spPr>
      </p:pic>
      <p:pic>
        <p:nvPicPr>
          <p:cNvPr id="18" name="Graphic 29" descr="Harvey Balls 100% with solid fill">
            <a:extLst>
              <a:ext uri="{FF2B5EF4-FFF2-40B4-BE49-F238E27FC236}">
                <a16:creationId xmlns:a16="http://schemas.microsoft.com/office/drawing/2014/main" id="{D48B54EC-07FD-BAA4-D63C-53E5CE1A00E6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3742621" y="3711354"/>
            <a:ext cx="274320" cy="274320"/>
          </a:xfrm>
          <a:prstGeom prst="rect">
            <a:avLst/>
          </a:prstGeom>
        </p:spPr>
      </p:pic>
      <p:pic>
        <p:nvPicPr>
          <p:cNvPr id="19" name="Graphic 29" descr="Harvey Balls 100% with solid fill">
            <a:extLst>
              <a:ext uri="{FF2B5EF4-FFF2-40B4-BE49-F238E27FC236}">
                <a16:creationId xmlns:a16="http://schemas.microsoft.com/office/drawing/2014/main" id="{935B5E1A-C4BD-2F7E-7574-7C45FAEBA46F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5163399" y="3711354"/>
            <a:ext cx="274320" cy="274320"/>
          </a:xfrm>
          <a:prstGeom prst="rect">
            <a:avLst/>
          </a:prstGeom>
        </p:spPr>
      </p:pic>
      <p:pic>
        <p:nvPicPr>
          <p:cNvPr id="20" name="Graphic 29" descr="Harvey Balls 100% with solid fill">
            <a:extLst>
              <a:ext uri="{FF2B5EF4-FFF2-40B4-BE49-F238E27FC236}">
                <a16:creationId xmlns:a16="http://schemas.microsoft.com/office/drawing/2014/main" id="{C08C9FE3-8E94-83FA-C606-E01DE52678A5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6728189" y="3711354"/>
            <a:ext cx="274320" cy="274320"/>
          </a:xfrm>
          <a:prstGeom prst="rect">
            <a:avLst/>
          </a:prstGeom>
        </p:spPr>
      </p:pic>
      <p:pic>
        <p:nvPicPr>
          <p:cNvPr id="21" name="Graphic 27" descr="Harvey Balls 50% with solid fill">
            <a:extLst>
              <a:ext uri="{FF2B5EF4-FFF2-40B4-BE49-F238E27FC236}">
                <a16:creationId xmlns:a16="http://schemas.microsoft.com/office/drawing/2014/main" id="{9ADF04D8-95BB-6252-4953-5811A222259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8672514" y="3711354"/>
            <a:ext cx="274320" cy="274320"/>
          </a:xfrm>
          <a:prstGeom prst="rect">
            <a:avLst/>
          </a:prstGeom>
        </p:spPr>
      </p:pic>
      <p:pic>
        <p:nvPicPr>
          <p:cNvPr id="22" name="Graphic 28" descr="Harvey Balls 0% with solid fill">
            <a:extLst>
              <a:ext uri="{FF2B5EF4-FFF2-40B4-BE49-F238E27FC236}">
                <a16:creationId xmlns:a16="http://schemas.microsoft.com/office/drawing/2014/main" id="{B495E69D-D842-DF6E-8E1C-FCD8EEDEB9B4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10705786" y="3711354"/>
            <a:ext cx="274320" cy="27432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56905383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BE0B375-8904-1E5F-2E06-12D249BA5DA0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6929920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86" imgW="7772400" imgH="10058400" progId="TCLayout.ActiveDocument.1">
                  <p:embed/>
                </p:oleObj>
              </mc:Choice>
              <mc:Fallback>
                <p:oleObj name="think-cell Slide" r:id="rId86" imgW="7772400" imgH="10058400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BE0B375-8904-1E5F-2E06-12D249BA5D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ED70C717-E6B5-25C6-4E99-0AA74B9B63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7"/>
            <a:ext cx="11531600" cy="784487"/>
          </a:xfrm>
        </p:spPr>
        <p:txBody>
          <a:bodyPr vert="horz">
            <a:noAutofit/>
          </a:bodyPr>
          <a:lstStyle/>
          <a:p>
            <a:r>
              <a:rPr lang="en-US" dirty="0"/>
              <a:t>In transport, HVO and HEFA are growing share, while advanced technologies are being developed to produce drop-in fuels</a:t>
            </a:r>
          </a:p>
        </p:txBody>
      </p:sp>
      <p:sp>
        <p:nvSpPr>
          <p:cNvPr id="38" name="btfpNotesBox111697">
            <a:extLst>
              <a:ext uri="{FF2B5EF4-FFF2-40B4-BE49-F238E27FC236}">
                <a16:creationId xmlns:a16="http://schemas.microsoft.com/office/drawing/2014/main" id="{1FFD1D66-E35A-C929-8043-34EF5576A59A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156180"/>
            <a:ext cx="914400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Note: Total may not sum exactly due to rounding.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Carbon Offsetting and Reduction Scheme for International Aviation. 2) World Economic Forum Clean Skies for Tomorrow.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IEA, </a:t>
            </a:r>
            <a:r>
              <a:rPr lang="en-US" sz="800" dirty="0">
                <a:hlinkClick r:id="rId88"/>
              </a:rPr>
              <a:t>Net Zero Roadmap</a:t>
            </a:r>
            <a:r>
              <a:rPr lang="en-US" sz="800" dirty="0"/>
              <a:t> (2023);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IEA,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89"/>
              </a:rPr>
              <a:t>Transport Biofuels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(2023).</a:t>
            </a:r>
            <a:endParaRPr lang="en-US" sz="800" dirty="0"/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90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91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9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aphicFrame>
        <p:nvGraphicFramePr>
          <p:cNvPr id="222" name="Chart 221">
            <a:extLst>
              <a:ext uri="{FF2B5EF4-FFF2-40B4-BE49-F238E27FC236}">
                <a16:creationId xmlns:a16="http://schemas.microsoft.com/office/drawing/2014/main" id="{F86C6B3C-F4D2-B01F-0D0D-A2A6206A9688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09563" y="2330450"/>
          <a:ext cx="7064375" cy="3297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3"/>
          </a:graphicData>
        </a:graphic>
      </p:graphicFrame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2EC4F866-FD57-FDDD-D037-5501F9F3F054}"/>
              </a:ext>
            </a:extLst>
          </p:cNvPr>
          <p:cNvCxnSpPr>
            <a:cxnSpLocks/>
          </p:cNvCxnSpPr>
          <p:nvPr>
            <p:custDataLst>
              <p:tags r:id="rId4"/>
            </p:custDataLst>
          </p:nvPr>
        </p:nvCxnSpPr>
        <p:spPr bwMode="auto">
          <a:xfrm flipV="1">
            <a:off x="657225" y="2106613"/>
            <a:ext cx="6369050" cy="1684338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85" name="Text Placeholder 10">
            <a:extLst>
              <a:ext uri="{FF2B5EF4-FFF2-40B4-BE49-F238E27FC236}">
                <a16:creationId xmlns:a16="http://schemas.microsoft.com/office/drawing/2014/main" id="{BBBD1D7E-ACB1-27E5-B2D0-069B0FF2A7F0}"/>
              </a:ext>
            </a:extLst>
          </p:cNvPr>
          <p:cNvSpPr txBox="1">
            <a:spLocks/>
          </p:cNvSpPr>
          <p:nvPr>
            <p:custDataLst>
              <p:tags r:id="rId5"/>
            </p:custDataLst>
          </p:nvPr>
        </p:nvSpPr>
        <p:spPr bwMode="gray">
          <a:xfrm>
            <a:off x="552450" y="501173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CA1C2E1-18D0-4000-8AC9-DE7892F34549}" type="datetime'''''''''''''''''1''.0''''''''''''''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AB19AC5F-B102-42F1-557F-1705F57F28EC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auto">
          <a:xfrm>
            <a:off x="511175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E1F2AEE-C953-4850-869E-E8C62CAC54C4}" type="datetime'''2''''0''''''''1''''''6''''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2016</a:t>
            </a:fld>
            <a:endParaRPr lang="en-US" sz="1000" dirty="0"/>
          </a:p>
        </p:txBody>
      </p:sp>
      <p:sp>
        <p:nvSpPr>
          <p:cNvPr id="215" name="Text Placeholder 10">
            <a:extLst>
              <a:ext uri="{FF2B5EF4-FFF2-40B4-BE49-F238E27FC236}">
                <a16:creationId xmlns:a16="http://schemas.microsoft.com/office/drawing/2014/main" id="{60086000-C4DD-34F1-D55B-2BE535648BBE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gray">
          <a:xfrm>
            <a:off x="1082675" y="4014788"/>
            <a:ext cx="209550" cy="152400"/>
          </a:xfrm>
          <a:prstGeom prst="rect">
            <a:avLst/>
          </a:prstGeom>
          <a:solidFill>
            <a:srgbClr val="007770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EBCE155-9F54-44AD-B5A4-97FF4D7B41B8}" type="datetime'''''''''''''''''''''0''''''''''.''''''1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86" name="Text Placeholder 10">
            <a:extLst>
              <a:ext uri="{FF2B5EF4-FFF2-40B4-BE49-F238E27FC236}">
                <a16:creationId xmlns:a16="http://schemas.microsoft.com/office/drawing/2014/main" id="{D4EFFEC5-5E8D-26F7-BEAD-D03FF9CAAE89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gray">
          <a:xfrm>
            <a:off x="1082675" y="429418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94B686-6531-4FBD-9C29-FA7565AE76F6}" type="datetime'''''''''''0''.''''''''''''''''''''''''''''5''''''''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0.5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87" name="Text Placeholder 10">
            <a:extLst>
              <a:ext uri="{FF2B5EF4-FFF2-40B4-BE49-F238E27FC236}">
                <a16:creationId xmlns:a16="http://schemas.microsoft.com/office/drawing/2014/main" id="{5F5C6726-3D68-6610-D4BD-0D64AE6FC1F1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gray">
          <a:xfrm>
            <a:off x="1082675" y="500221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3800BEF-D041-4384-B40C-F3FD424BFC67}" type="datetime'''''''''''''1''''''''''''''''''''''''''.''''''''''''''''''0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619F6EC0-A6FE-2CA9-D7F8-3DDB4D843004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1041400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66DABA7-90E7-42D2-8585-B1CF2475C262}" type="datetime'''''''''''2''''0''''''1''''''7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2017</a:t>
            </a:fld>
            <a:endParaRPr lang="en-US" sz="1000" dirty="0"/>
          </a:p>
        </p:txBody>
      </p:sp>
      <p:sp>
        <p:nvSpPr>
          <p:cNvPr id="217" name="Text Placeholder 10">
            <a:extLst>
              <a:ext uri="{FF2B5EF4-FFF2-40B4-BE49-F238E27FC236}">
                <a16:creationId xmlns:a16="http://schemas.microsoft.com/office/drawing/2014/main" id="{411677F8-C45B-3ADF-2A1A-81179B2F3F16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gray">
          <a:xfrm>
            <a:off x="1614488" y="3910013"/>
            <a:ext cx="209550" cy="152400"/>
          </a:xfrm>
          <a:prstGeom prst="rect">
            <a:avLst/>
          </a:prstGeom>
          <a:solidFill>
            <a:srgbClr val="007770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C09D96D-A9E7-4D76-B135-8726E94EE749}" type="datetime'''''''''''''''''''''''''''''''''0''.''''''1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88" name="Text Placeholder 10">
            <a:extLst>
              <a:ext uri="{FF2B5EF4-FFF2-40B4-BE49-F238E27FC236}">
                <a16:creationId xmlns:a16="http://schemas.microsoft.com/office/drawing/2014/main" id="{5B7AC1F4-B89F-D05E-2B92-4031D91FBF42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gray">
          <a:xfrm>
            <a:off x="1614488" y="421957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9B1AAF4-58E5-4C9F-982B-4530F0186E2C}" type="datetime'''''''''''''''''''0''''''''''.''''''''''''''''''6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0.6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59" name="Text Placeholder 10">
            <a:extLst>
              <a:ext uri="{FF2B5EF4-FFF2-40B4-BE49-F238E27FC236}">
                <a16:creationId xmlns:a16="http://schemas.microsoft.com/office/drawing/2014/main" id="{174E5542-AB8E-45CC-78AF-DF5E9CE6BEAF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gray">
          <a:xfrm>
            <a:off x="1614488" y="497998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80550DD-6BBA-4D65-B248-CD7792C74145}" type="datetime'''''''''''1''''''''''''''''''''''''''''''''''.1'">
              <a:rPr lang="en-US" altLang="en-US" sz="1000" smtClean="0">
                <a:solidFill>
                  <a:schemeClr val="bg1"/>
                </a:solidFill>
              </a:rPr>
              <a:pPr/>
              <a:t>1.1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D1AE1DE8-5765-558C-92C8-6BF3D2AB5C5A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auto">
          <a:xfrm>
            <a:off x="1573213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5C2C7D4-7015-473D-92D1-45444FFA23A1}" type="datetime'''''''''''''2''''''''''''''''''0''''''1''''8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2018</a:t>
            </a:fld>
            <a:endParaRPr lang="en-US" sz="1000" dirty="0"/>
          </a:p>
        </p:txBody>
      </p:sp>
      <p:sp>
        <p:nvSpPr>
          <p:cNvPr id="289" name="Text Placeholder 10">
            <a:extLst>
              <a:ext uri="{FF2B5EF4-FFF2-40B4-BE49-F238E27FC236}">
                <a16:creationId xmlns:a16="http://schemas.microsoft.com/office/drawing/2014/main" id="{F62DAC8A-CF77-7346-B83D-2426E94EA4B0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gray">
          <a:xfrm>
            <a:off x="2144713" y="3787775"/>
            <a:ext cx="209550" cy="152400"/>
          </a:xfrm>
          <a:prstGeom prst="rect">
            <a:avLst/>
          </a:prstGeom>
          <a:solidFill>
            <a:srgbClr val="007770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4C86136-1EF5-48C8-83F6-403F1169D73B}" type="datetime'0''''''''''''.''''''''''''''''''''''''''''''''''''''''''''1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90" name="Text Placeholder 10">
            <a:extLst>
              <a:ext uri="{FF2B5EF4-FFF2-40B4-BE49-F238E27FC236}">
                <a16:creationId xmlns:a16="http://schemas.microsoft.com/office/drawing/2014/main" id="{746E8F4B-31BF-FBB1-9980-F0F3B6E7A306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gray">
          <a:xfrm>
            <a:off x="2144713" y="414020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9B64B2E-D6D9-4C24-8654-B7A771F6A44D}" type="datetime'''''''''''''''''''''0''''''''.''''''''''7'''''''''''">
              <a:rPr lang="en-US" altLang="en-US" sz="1000" smtClean="0">
                <a:solidFill>
                  <a:schemeClr val="bg1"/>
                </a:solidFill>
              </a:rPr>
              <a:pPr/>
              <a:t>0.7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61" name="Text Placeholder 10">
            <a:extLst>
              <a:ext uri="{FF2B5EF4-FFF2-40B4-BE49-F238E27FC236}">
                <a16:creationId xmlns:a16="http://schemas.microsoft.com/office/drawing/2014/main" id="{8372AB3B-EAE3-0B21-5B58-B377333CFCE1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gray">
          <a:xfrm>
            <a:off x="2144713" y="495776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5D12F96-9F60-4DED-82F7-8E7F01D6A5BC}" type="datetime'''''''''''''''''''''''''''1.1''''''''''''''''''''''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4D52BA77-4CCD-F1C3-1FF6-EC8F5F03EE95}"/>
              </a:ext>
            </a:extLst>
          </p:cNvPr>
          <p:cNvSpPr txBox="1">
            <a:spLocks/>
          </p:cNvSpPr>
          <p:nvPr>
            <p:custDataLst>
              <p:tags r:id="rId18"/>
            </p:custDataLst>
          </p:nvPr>
        </p:nvSpPr>
        <p:spPr bwMode="auto">
          <a:xfrm>
            <a:off x="2103438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C5576D4-C427-4E6A-91BD-AE9D61DBBC84}" type="datetime'''''2''''''''''''''''''''''0''''''19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2019</a:t>
            </a:fld>
            <a:endParaRPr lang="en-US" sz="1000" dirty="0"/>
          </a:p>
        </p:txBody>
      </p:sp>
      <p:sp>
        <p:nvSpPr>
          <p:cNvPr id="291" name="Text Placeholder 10">
            <a:extLst>
              <a:ext uri="{FF2B5EF4-FFF2-40B4-BE49-F238E27FC236}">
                <a16:creationId xmlns:a16="http://schemas.microsoft.com/office/drawing/2014/main" id="{DD5B2957-4BD2-A12D-6898-8EED0464A6B5}"/>
              </a:ext>
            </a:extLst>
          </p:cNvPr>
          <p:cNvSpPr txBox="1">
            <a:spLocks/>
          </p:cNvSpPr>
          <p:nvPr>
            <p:custDataLst>
              <p:tags r:id="rId19"/>
            </p:custDataLst>
          </p:nvPr>
        </p:nvSpPr>
        <p:spPr bwMode="gray">
          <a:xfrm>
            <a:off x="2674938" y="3856038"/>
            <a:ext cx="209550" cy="152400"/>
          </a:xfrm>
          <a:prstGeom prst="rect">
            <a:avLst/>
          </a:prstGeom>
          <a:solidFill>
            <a:srgbClr val="007770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476450F-0D9A-4B5D-8C66-E446A2D2D557}" type="datetime'''''''''''''''''''''''''''''0''''''.''''''''''''1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92" name="Text Placeholder 10">
            <a:extLst>
              <a:ext uri="{FF2B5EF4-FFF2-40B4-BE49-F238E27FC236}">
                <a16:creationId xmlns:a16="http://schemas.microsoft.com/office/drawing/2014/main" id="{2D4DBB7A-9A48-29B9-61E6-1EBD0E15B474}"/>
              </a:ext>
            </a:extLst>
          </p:cNvPr>
          <p:cNvSpPr txBox="1">
            <a:spLocks/>
          </p:cNvSpPr>
          <p:nvPr>
            <p:custDataLst>
              <p:tags r:id="rId20"/>
            </p:custDataLst>
          </p:nvPr>
        </p:nvSpPr>
        <p:spPr bwMode="gray">
          <a:xfrm>
            <a:off x="2674938" y="423227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D9B6B77-BB4F-4F1D-A959-A2E3991A462A}" type="datetime'0''''''''''''''''''''''''''''''''''.''''''''''''''''''7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0.7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93" name="Text Placeholder 10">
            <a:extLst>
              <a:ext uri="{FF2B5EF4-FFF2-40B4-BE49-F238E27FC236}">
                <a16:creationId xmlns:a16="http://schemas.microsoft.com/office/drawing/2014/main" id="{E9654E06-12C3-9E46-6F1B-4F07A0E53E9E}"/>
              </a:ext>
            </a:extLst>
          </p:cNvPr>
          <p:cNvSpPr txBox="1">
            <a:spLocks/>
          </p:cNvSpPr>
          <p:nvPr>
            <p:custDataLst>
              <p:tags r:id="rId21"/>
            </p:custDataLst>
          </p:nvPr>
        </p:nvSpPr>
        <p:spPr bwMode="gray">
          <a:xfrm>
            <a:off x="2674938" y="501173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90424B2-8A5E-4756-9949-BB978B972EB5}" type="datetime'''''''''''''''''''''1''''''''''''''''''''''''''''.0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133F28F3-2390-AF30-1A68-6E3BC6BE636C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auto">
          <a:xfrm>
            <a:off x="2633663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583D6AE-648F-4F68-8C2D-8C1A01178436}" type="datetime'''''''''2''''''''''02''''''''''''''''0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1000" dirty="0"/>
          </a:p>
        </p:txBody>
      </p:sp>
      <p:sp>
        <p:nvSpPr>
          <p:cNvPr id="294" name="Text Placeholder 10">
            <a:extLst>
              <a:ext uri="{FF2B5EF4-FFF2-40B4-BE49-F238E27FC236}">
                <a16:creationId xmlns:a16="http://schemas.microsoft.com/office/drawing/2014/main" id="{82A67C7F-38FA-1080-815B-0B702329B025}"/>
              </a:ext>
            </a:extLst>
          </p:cNvPr>
          <p:cNvSpPr txBox="1">
            <a:spLocks/>
          </p:cNvSpPr>
          <p:nvPr>
            <p:custDataLst>
              <p:tags r:id="rId23"/>
            </p:custDataLst>
          </p:nvPr>
        </p:nvSpPr>
        <p:spPr bwMode="gray">
          <a:xfrm>
            <a:off x="3206750" y="379412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777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64456EB-7D63-45D3-920B-BB1A1D604E04}" type="datetime'''''''''''''''''0''''''''''''''.''''2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0.2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95" name="Text Placeholder 10">
            <a:extLst>
              <a:ext uri="{FF2B5EF4-FFF2-40B4-BE49-F238E27FC236}">
                <a16:creationId xmlns:a16="http://schemas.microsoft.com/office/drawing/2014/main" id="{C793ED65-4609-8E74-168D-EF331DB7D8C9}"/>
              </a:ext>
            </a:extLst>
          </p:cNvPr>
          <p:cNvSpPr txBox="1">
            <a:spLocks/>
          </p:cNvSpPr>
          <p:nvPr>
            <p:custDataLst>
              <p:tags r:id="rId24"/>
            </p:custDataLst>
          </p:nvPr>
        </p:nvSpPr>
        <p:spPr bwMode="gray">
          <a:xfrm>
            <a:off x="3206750" y="418623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31F04C5-D9A4-4AE3-BFAD-DB14301DE501}" type="datetime'''''''''''''''''''0''''''''''''''''''.''''''''''''''7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0.7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62" name="Text Placeholder 10">
            <a:extLst>
              <a:ext uri="{FF2B5EF4-FFF2-40B4-BE49-F238E27FC236}">
                <a16:creationId xmlns:a16="http://schemas.microsoft.com/office/drawing/2014/main" id="{56C51D04-9049-0A2B-3AA3-10FB5657B662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 bwMode="gray">
          <a:xfrm>
            <a:off x="3206750" y="49847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94144B4-F3BF-4D1A-A8BD-1569640E6800}" type="datetime'''''''''''1''.''''''''''''''''''''1'''''''''''''''''''''''''''">
              <a:rPr lang="en-US" altLang="en-US" sz="1000" smtClean="0">
                <a:solidFill>
                  <a:schemeClr val="bg1"/>
                </a:solidFill>
              </a:rPr>
              <a:pPr/>
              <a:t>1.1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5DDD51F8-D4AE-A5F1-D71A-6C52007A0234}"/>
              </a:ext>
            </a:extLst>
          </p:cNvPr>
          <p:cNvSpPr txBox="1">
            <a:spLocks/>
          </p:cNvSpPr>
          <p:nvPr>
            <p:custDataLst>
              <p:tags r:id="rId26"/>
            </p:custDataLst>
          </p:nvPr>
        </p:nvSpPr>
        <p:spPr bwMode="auto">
          <a:xfrm>
            <a:off x="3165475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8768613-C036-41EC-8460-32B226D05BE5}" type="datetime'''''2''0''2''''''''''''''''''''''''''1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1000" dirty="0"/>
          </a:p>
        </p:txBody>
      </p:sp>
      <p:sp>
        <p:nvSpPr>
          <p:cNvPr id="296" name="Text Placeholder 10">
            <a:extLst>
              <a:ext uri="{FF2B5EF4-FFF2-40B4-BE49-F238E27FC236}">
                <a16:creationId xmlns:a16="http://schemas.microsoft.com/office/drawing/2014/main" id="{EEA9E4FB-DF57-00FB-8978-5098AD494EF2}"/>
              </a:ext>
            </a:extLst>
          </p:cNvPr>
          <p:cNvSpPr txBox="1">
            <a:spLocks/>
          </p:cNvSpPr>
          <p:nvPr>
            <p:custDataLst>
              <p:tags r:id="rId27"/>
            </p:custDataLst>
          </p:nvPr>
        </p:nvSpPr>
        <p:spPr bwMode="gray">
          <a:xfrm>
            <a:off x="3736975" y="371633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7770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570B00C-0E6C-45AB-A43F-ABD66017762C}" type="datetime'''''''''''''''''''''0''''''.''''2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0.2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97" name="Text Placeholder 10">
            <a:extLst>
              <a:ext uri="{FF2B5EF4-FFF2-40B4-BE49-F238E27FC236}">
                <a16:creationId xmlns:a16="http://schemas.microsoft.com/office/drawing/2014/main" id="{E320D9A8-F225-D981-5A40-70B0F1D69495}"/>
              </a:ext>
            </a:extLst>
          </p:cNvPr>
          <p:cNvSpPr txBox="1">
            <a:spLocks/>
          </p:cNvSpPr>
          <p:nvPr>
            <p:custDataLst>
              <p:tags r:id="rId28"/>
            </p:custDataLst>
          </p:nvPr>
        </p:nvSpPr>
        <p:spPr bwMode="gray">
          <a:xfrm>
            <a:off x="3736975" y="413702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EEF310E-A00B-48B1-B96D-8DBF26F28117}" type="datetime'''''''''''''''0.''''''''''''''''7''''''''''''''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0.7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63" name="Text Placeholder 10">
            <a:extLst>
              <a:ext uri="{FF2B5EF4-FFF2-40B4-BE49-F238E27FC236}">
                <a16:creationId xmlns:a16="http://schemas.microsoft.com/office/drawing/2014/main" id="{45E01514-C365-F9F5-556F-216B98D5A909}"/>
              </a:ext>
            </a:extLst>
          </p:cNvPr>
          <p:cNvSpPr txBox="1">
            <a:spLocks/>
          </p:cNvSpPr>
          <p:nvPr>
            <p:custDataLst>
              <p:tags r:id="rId29"/>
            </p:custDataLst>
          </p:nvPr>
        </p:nvSpPr>
        <p:spPr bwMode="gray">
          <a:xfrm>
            <a:off x="3736975" y="496411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18A68B8-EEC1-4060-AF9B-5456C0A78EDA}" type="datetime'''1.''''''''''''1''''''''''''''''''''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9EBD41AF-4DBE-9CD9-E8E9-4EED72F09E29}"/>
              </a:ext>
            </a:extLst>
          </p:cNvPr>
          <p:cNvSpPr txBox="1">
            <a:spLocks/>
          </p:cNvSpPr>
          <p:nvPr>
            <p:custDataLst>
              <p:tags r:id="rId30"/>
            </p:custDataLst>
          </p:nvPr>
        </p:nvSpPr>
        <p:spPr bwMode="auto">
          <a:xfrm>
            <a:off x="3695700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D401C8B-D54E-4ED9-BD90-5DC6C2EDAF48}" type="datetime'''''''''''''''''''20''''''''''22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1000" dirty="0"/>
          </a:p>
        </p:txBody>
      </p:sp>
      <p:sp>
        <p:nvSpPr>
          <p:cNvPr id="184" name="Text Placeholder 10">
            <a:extLst>
              <a:ext uri="{FF2B5EF4-FFF2-40B4-BE49-F238E27FC236}">
                <a16:creationId xmlns:a16="http://schemas.microsoft.com/office/drawing/2014/main" id="{EDF39DF2-D5BB-9302-B00B-E81179270F6D}"/>
              </a:ext>
            </a:extLst>
          </p:cNvPr>
          <p:cNvSpPr txBox="1">
            <a:spLocks/>
          </p:cNvSpPr>
          <p:nvPr>
            <p:custDataLst>
              <p:tags r:id="rId31"/>
            </p:custDataLst>
          </p:nvPr>
        </p:nvSpPr>
        <p:spPr bwMode="gray">
          <a:xfrm>
            <a:off x="4267200" y="3370263"/>
            <a:ext cx="209550" cy="152400"/>
          </a:xfrm>
          <a:prstGeom prst="rect">
            <a:avLst/>
          </a:prstGeom>
          <a:solidFill>
            <a:srgbClr val="9DB1CF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B8FB3D0-7F08-4E81-9968-DCB803E2B008}" type="datetime'0''.''''''''''''''''''''''0''''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0.0</a:t>
            </a:fld>
            <a:endParaRPr lang="en-US" sz="1000" dirty="0"/>
          </a:p>
        </p:txBody>
      </p:sp>
      <p:sp>
        <p:nvSpPr>
          <p:cNvPr id="298" name="Text Placeholder 10">
            <a:extLst>
              <a:ext uri="{FF2B5EF4-FFF2-40B4-BE49-F238E27FC236}">
                <a16:creationId xmlns:a16="http://schemas.microsoft.com/office/drawing/2014/main" id="{DA73D017-08FB-2095-EFDB-E6F8A5DE2BD1}"/>
              </a:ext>
            </a:extLst>
          </p:cNvPr>
          <p:cNvSpPr txBox="1">
            <a:spLocks/>
          </p:cNvSpPr>
          <p:nvPr>
            <p:custDataLst>
              <p:tags r:id="rId32"/>
            </p:custDataLst>
          </p:nvPr>
        </p:nvSpPr>
        <p:spPr bwMode="gray">
          <a:xfrm>
            <a:off x="4267200" y="350996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F566E8E-20D5-4AA9-9AB3-A68F0B2D9C6F}" type="datetime'''''''''''''''''''''''''''''0''''''''''''''.''''''''''3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0.3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99" name="Text Placeholder 10">
            <a:extLst>
              <a:ext uri="{FF2B5EF4-FFF2-40B4-BE49-F238E27FC236}">
                <a16:creationId xmlns:a16="http://schemas.microsoft.com/office/drawing/2014/main" id="{E8D3E069-AA5A-0883-B292-B1A00F5AA023}"/>
              </a:ext>
            </a:extLst>
          </p:cNvPr>
          <p:cNvSpPr txBox="1">
            <a:spLocks/>
          </p:cNvSpPr>
          <p:nvPr>
            <p:custDataLst>
              <p:tags r:id="rId33"/>
            </p:custDataLst>
          </p:nvPr>
        </p:nvSpPr>
        <p:spPr bwMode="gray">
          <a:xfrm>
            <a:off x="4267200" y="399256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0DC1EC5-F4F7-45D0-83DC-0DD24578F088}" type="datetime'0''''''.''''''''''8'''''''''''''''''''">
              <a:rPr lang="en-US" altLang="en-US" sz="1000" smtClean="0">
                <a:solidFill>
                  <a:schemeClr val="bg1"/>
                </a:solidFill>
              </a:rPr>
              <a:pPr/>
              <a:t>0.8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64" name="Text Placeholder 10">
            <a:extLst>
              <a:ext uri="{FF2B5EF4-FFF2-40B4-BE49-F238E27FC236}">
                <a16:creationId xmlns:a16="http://schemas.microsoft.com/office/drawing/2014/main" id="{6BA6DF48-9119-34E9-7D61-E2698920882D}"/>
              </a:ext>
            </a:extLst>
          </p:cNvPr>
          <p:cNvSpPr txBox="1">
            <a:spLocks/>
          </p:cNvSpPr>
          <p:nvPr>
            <p:custDataLst>
              <p:tags r:id="rId34"/>
            </p:custDataLst>
          </p:nvPr>
        </p:nvSpPr>
        <p:spPr bwMode="gray">
          <a:xfrm>
            <a:off x="4267200" y="490220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1DD21DC-CEFD-4397-8089-6E227BF76FBF}" type="datetime'''''''''''''''''''''''''''''''1''''.3'''''''''''''''''''''''''">
              <a:rPr lang="en-US" altLang="en-US" sz="1000" smtClean="0">
                <a:solidFill>
                  <a:schemeClr val="bg1"/>
                </a:solidFill>
              </a:rPr>
              <a:pPr/>
              <a:t>1.3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97" name="Text Placeholder 10">
            <a:extLst>
              <a:ext uri="{FF2B5EF4-FFF2-40B4-BE49-F238E27FC236}">
                <a16:creationId xmlns:a16="http://schemas.microsoft.com/office/drawing/2014/main" id="{0C0865E1-849B-4D28-5C8C-009BB3D17A91}"/>
              </a:ext>
            </a:extLst>
          </p:cNvPr>
          <p:cNvSpPr txBox="1">
            <a:spLocks/>
          </p:cNvSpPr>
          <p:nvPr>
            <p:custDataLst>
              <p:tags r:id="rId35"/>
            </p:custDataLst>
          </p:nvPr>
        </p:nvSpPr>
        <p:spPr bwMode="auto">
          <a:xfrm>
            <a:off x="4225925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85ADC12-D121-4277-95E8-238D4E6CC8CB}" type="datetime'''''''2''''''''''''''''0''''''''2''''''''''''''3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2023</a:t>
            </a:fld>
            <a:endParaRPr lang="en-US" sz="1000" dirty="0"/>
          </a:p>
        </p:txBody>
      </p:sp>
      <p:sp>
        <p:nvSpPr>
          <p:cNvPr id="300" name="Text Placeholder 10">
            <a:extLst>
              <a:ext uri="{FF2B5EF4-FFF2-40B4-BE49-F238E27FC236}">
                <a16:creationId xmlns:a16="http://schemas.microsoft.com/office/drawing/2014/main" id="{5AFD81C7-0D43-04EE-3964-1CE0FC22EADE}"/>
              </a:ext>
            </a:extLst>
          </p:cNvPr>
          <p:cNvSpPr txBox="1">
            <a:spLocks/>
          </p:cNvSpPr>
          <p:nvPr>
            <p:custDataLst>
              <p:tags r:id="rId36"/>
            </p:custDataLst>
          </p:nvPr>
        </p:nvSpPr>
        <p:spPr bwMode="gray">
          <a:xfrm>
            <a:off x="4797425" y="3167063"/>
            <a:ext cx="209550" cy="152400"/>
          </a:xfrm>
          <a:prstGeom prst="rect">
            <a:avLst/>
          </a:prstGeom>
          <a:solidFill>
            <a:srgbClr val="9DB1CF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DDC7469-5BE0-460D-8AE7-F0D0A6360106}" type="datetime'''''''0''''''''''''''''''''.''''''''''1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/>
          </a:p>
        </p:txBody>
      </p:sp>
      <p:sp>
        <p:nvSpPr>
          <p:cNvPr id="301" name="Text Placeholder 10">
            <a:extLst>
              <a:ext uri="{FF2B5EF4-FFF2-40B4-BE49-F238E27FC236}">
                <a16:creationId xmlns:a16="http://schemas.microsoft.com/office/drawing/2014/main" id="{8B567D0C-156E-6CCE-E103-5747A43EBBB8}"/>
              </a:ext>
            </a:extLst>
          </p:cNvPr>
          <p:cNvSpPr txBox="1">
            <a:spLocks/>
          </p:cNvSpPr>
          <p:nvPr>
            <p:custDataLst>
              <p:tags r:id="rId37"/>
            </p:custDataLst>
          </p:nvPr>
        </p:nvSpPr>
        <p:spPr bwMode="gray">
          <a:xfrm>
            <a:off x="4797425" y="336708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49118E4-86F9-421C-B83B-7B7EE79593F2}" type="datetime'''''''0''''''''''''''''.''''4''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0.4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02" name="Text Placeholder 10">
            <a:extLst>
              <a:ext uri="{FF2B5EF4-FFF2-40B4-BE49-F238E27FC236}">
                <a16:creationId xmlns:a16="http://schemas.microsoft.com/office/drawing/2014/main" id="{566CFD9C-8EA6-EF7A-2A55-DD446548F7AE}"/>
              </a:ext>
            </a:extLst>
          </p:cNvPr>
          <p:cNvSpPr txBox="1">
            <a:spLocks/>
          </p:cNvSpPr>
          <p:nvPr>
            <p:custDataLst>
              <p:tags r:id="rId38"/>
            </p:custDataLst>
          </p:nvPr>
        </p:nvSpPr>
        <p:spPr bwMode="gray">
          <a:xfrm>
            <a:off x="4797425" y="393858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67BB57A-F74E-41FC-B37E-52373D0BFA72}" type="datetime'''''''''0''''''''''''''''''''''''''''''.''''9'''''">
              <a:rPr lang="en-US" altLang="en-US" sz="1000" smtClean="0">
                <a:solidFill>
                  <a:schemeClr val="bg1"/>
                </a:solidFill>
              </a:rPr>
              <a:pPr/>
              <a:t>0.9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65" name="Text Placeholder 10">
            <a:extLst>
              <a:ext uri="{FF2B5EF4-FFF2-40B4-BE49-F238E27FC236}">
                <a16:creationId xmlns:a16="http://schemas.microsoft.com/office/drawing/2014/main" id="{D59EE9B3-5B65-A366-998A-80BADAB2EE3F}"/>
              </a:ext>
            </a:extLst>
          </p:cNvPr>
          <p:cNvSpPr txBox="1">
            <a:spLocks/>
          </p:cNvSpPr>
          <p:nvPr>
            <p:custDataLst>
              <p:tags r:id="rId39"/>
            </p:custDataLst>
          </p:nvPr>
        </p:nvSpPr>
        <p:spPr bwMode="gray">
          <a:xfrm>
            <a:off x="4797425" y="490220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AB7687D-81BF-47B2-B1EE-433F5BD6B11F}" type="datetime'''''''1''''''''''''''''''''''''.''3'''''''''''''''''">
              <a:rPr lang="en-US" altLang="en-US" sz="1000" smtClean="0">
                <a:solidFill>
                  <a:schemeClr val="bg1"/>
                </a:solidFill>
              </a:rPr>
              <a:pPr/>
              <a:t>1.3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98" name="Text Placeholder 10">
            <a:extLst>
              <a:ext uri="{FF2B5EF4-FFF2-40B4-BE49-F238E27FC236}">
                <a16:creationId xmlns:a16="http://schemas.microsoft.com/office/drawing/2014/main" id="{8921B1F5-0D08-BB5B-81CA-3384A3A8DF3C}"/>
              </a:ext>
            </a:extLst>
          </p:cNvPr>
          <p:cNvSpPr txBox="1">
            <a:spLocks/>
          </p:cNvSpPr>
          <p:nvPr>
            <p:custDataLst>
              <p:tags r:id="rId40"/>
            </p:custDataLst>
          </p:nvPr>
        </p:nvSpPr>
        <p:spPr bwMode="auto">
          <a:xfrm>
            <a:off x="4756150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9015923-074C-4012-9DEB-6C1F9261F3ED}" type="datetime'''2''''''''''''''''0''''''''''24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2024</a:t>
            </a:fld>
            <a:endParaRPr lang="en-US" sz="1000" dirty="0"/>
          </a:p>
        </p:txBody>
      </p:sp>
      <p:sp>
        <p:nvSpPr>
          <p:cNvPr id="221" name="Text Placeholder 10">
            <a:extLst>
              <a:ext uri="{FF2B5EF4-FFF2-40B4-BE49-F238E27FC236}">
                <a16:creationId xmlns:a16="http://schemas.microsoft.com/office/drawing/2014/main" id="{46CE28BA-AAD7-A7F2-3338-493513CE9676}"/>
              </a:ext>
            </a:extLst>
          </p:cNvPr>
          <p:cNvSpPr txBox="1">
            <a:spLocks/>
          </p:cNvSpPr>
          <p:nvPr>
            <p:custDataLst>
              <p:tags r:id="rId41"/>
            </p:custDataLst>
          </p:nvPr>
        </p:nvSpPr>
        <p:spPr bwMode="gray">
          <a:xfrm>
            <a:off x="5329238" y="2889250"/>
            <a:ext cx="209550" cy="152400"/>
          </a:xfrm>
          <a:prstGeom prst="rect">
            <a:avLst/>
          </a:prstGeom>
          <a:solidFill>
            <a:srgbClr val="9DB1CF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9D44A14-85A0-4124-B18F-467394591E2D}" type="datetime'''''0.''''''''1''''''''''''''''''''''''''''''''''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/>
          </a:p>
        </p:txBody>
      </p:sp>
      <p:sp>
        <p:nvSpPr>
          <p:cNvPr id="303" name="Text Placeholder 10">
            <a:extLst>
              <a:ext uri="{FF2B5EF4-FFF2-40B4-BE49-F238E27FC236}">
                <a16:creationId xmlns:a16="http://schemas.microsoft.com/office/drawing/2014/main" id="{21949D3E-D4A4-7E71-BC24-27699917FCAD}"/>
              </a:ext>
            </a:extLst>
          </p:cNvPr>
          <p:cNvSpPr txBox="1">
            <a:spLocks/>
          </p:cNvSpPr>
          <p:nvPr>
            <p:custDataLst>
              <p:tags r:id="rId42"/>
            </p:custDataLst>
          </p:nvPr>
        </p:nvSpPr>
        <p:spPr bwMode="gray">
          <a:xfrm>
            <a:off x="5329238" y="31559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07AAA68-3CF6-4C9B-BD98-8B195C040480}" type="datetime'''''''''''''0''.''''''''''''''''''''''''''''5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0.5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04" name="Text Placeholder 10">
            <a:extLst>
              <a:ext uri="{FF2B5EF4-FFF2-40B4-BE49-F238E27FC236}">
                <a16:creationId xmlns:a16="http://schemas.microsoft.com/office/drawing/2014/main" id="{6D533E38-D800-4BFC-F188-5AB87E653898}"/>
              </a:ext>
            </a:extLst>
          </p:cNvPr>
          <p:cNvSpPr txBox="1">
            <a:spLocks/>
          </p:cNvSpPr>
          <p:nvPr>
            <p:custDataLst>
              <p:tags r:id="rId43"/>
            </p:custDataLst>
          </p:nvPr>
        </p:nvSpPr>
        <p:spPr bwMode="gray">
          <a:xfrm>
            <a:off x="5329238" y="381476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961F75D-B520-412A-83EB-5C4CFC23C3C5}" type="datetime'1''''''''.''''''''''0'''''''''''''''''''''''''''">
              <a:rPr lang="en-US" altLang="en-US" sz="1000" smtClean="0">
                <a:solidFill>
                  <a:schemeClr val="bg1"/>
                </a:solidFill>
              </a:rPr>
              <a:pPr/>
              <a:t>1.0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66" name="Text Placeholder 10">
            <a:extLst>
              <a:ext uri="{FF2B5EF4-FFF2-40B4-BE49-F238E27FC236}">
                <a16:creationId xmlns:a16="http://schemas.microsoft.com/office/drawing/2014/main" id="{9A6349BC-B7DC-531F-32E0-41755B621C7C}"/>
              </a:ext>
            </a:extLst>
          </p:cNvPr>
          <p:cNvSpPr txBox="1">
            <a:spLocks/>
          </p:cNvSpPr>
          <p:nvPr>
            <p:custDataLst>
              <p:tags r:id="rId44"/>
            </p:custDataLst>
          </p:nvPr>
        </p:nvSpPr>
        <p:spPr bwMode="gray">
          <a:xfrm>
            <a:off x="5329238" y="48577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4135825-BC4C-4186-94B6-BEC464C31E19}" type="datetime'''''''''''''''''''''''''''''''1''.''''''''4'''''''''''''''''">
              <a:rPr lang="en-US" altLang="en-US" sz="1000" smtClean="0">
                <a:solidFill>
                  <a:schemeClr val="bg1"/>
                </a:solidFill>
              </a:rPr>
              <a:pPr/>
              <a:t>1.4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99" name="Text Placeholder 10">
            <a:extLst>
              <a:ext uri="{FF2B5EF4-FFF2-40B4-BE49-F238E27FC236}">
                <a16:creationId xmlns:a16="http://schemas.microsoft.com/office/drawing/2014/main" id="{1AE9D4DB-0E34-30D5-199A-AD08DF540ADA}"/>
              </a:ext>
            </a:extLst>
          </p:cNvPr>
          <p:cNvSpPr txBox="1">
            <a:spLocks/>
          </p:cNvSpPr>
          <p:nvPr>
            <p:custDataLst>
              <p:tags r:id="rId45"/>
            </p:custDataLst>
          </p:nvPr>
        </p:nvSpPr>
        <p:spPr bwMode="auto">
          <a:xfrm>
            <a:off x="5287963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55F6F2F-8A95-40C4-8C5D-EE94F7BC2335}" type="datetime'2''''''''''''0''''''''''2''''''''''''''''5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2025</a:t>
            </a:fld>
            <a:endParaRPr lang="en-US" sz="1000" dirty="0"/>
          </a:p>
        </p:txBody>
      </p:sp>
      <p:sp>
        <p:nvSpPr>
          <p:cNvPr id="305" name="Text Placeholder 10">
            <a:extLst>
              <a:ext uri="{FF2B5EF4-FFF2-40B4-BE49-F238E27FC236}">
                <a16:creationId xmlns:a16="http://schemas.microsoft.com/office/drawing/2014/main" id="{87146185-F696-A801-9D2F-D9784A4A57D7}"/>
              </a:ext>
            </a:extLst>
          </p:cNvPr>
          <p:cNvSpPr txBox="1">
            <a:spLocks/>
          </p:cNvSpPr>
          <p:nvPr>
            <p:custDataLst>
              <p:tags r:id="rId46"/>
            </p:custDataLst>
          </p:nvPr>
        </p:nvSpPr>
        <p:spPr bwMode="gray">
          <a:xfrm>
            <a:off x="5859463" y="2708275"/>
            <a:ext cx="209550" cy="152400"/>
          </a:xfrm>
          <a:prstGeom prst="rect">
            <a:avLst/>
          </a:prstGeom>
          <a:solidFill>
            <a:srgbClr val="9DB1CF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51FC354-A413-4706-9671-4B7B928C5634}" type="datetime'''0''''''''''.''''''''''1''''''''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/>
          </a:p>
        </p:txBody>
      </p:sp>
      <p:sp>
        <p:nvSpPr>
          <p:cNvPr id="306" name="Text Placeholder 10">
            <a:extLst>
              <a:ext uri="{FF2B5EF4-FFF2-40B4-BE49-F238E27FC236}">
                <a16:creationId xmlns:a16="http://schemas.microsoft.com/office/drawing/2014/main" id="{FC447B21-9343-132F-CC89-0C71FACACE1E}"/>
              </a:ext>
            </a:extLst>
          </p:cNvPr>
          <p:cNvSpPr txBox="1">
            <a:spLocks/>
          </p:cNvSpPr>
          <p:nvPr>
            <p:custDataLst>
              <p:tags r:id="rId47"/>
            </p:custDataLst>
          </p:nvPr>
        </p:nvSpPr>
        <p:spPr bwMode="gray">
          <a:xfrm>
            <a:off x="5859463" y="30162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4AE7B11-882D-40D7-A32B-A17A9F104694}" type="datetime'''''''0''''''''''''''''''''''''''''''''''''''.6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0.6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07" name="Text Placeholder 10">
            <a:extLst>
              <a:ext uri="{FF2B5EF4-FFF2-40B4-BE49-F238E27FC236}">
                <a16:creationId xmlns:a16="http://schemas.microsoft.com/office/drawing/2014/main" id="{52F9D64C-5D69-15C5-17FB-94FDBB47263A}"/>
              </a:ext>
            </a:extLst>
          </p:cNvPr>
          <p:cNvSpPr txBox="1">
            <a:spLocks/>
          </p:cNvSpPr>
          <p:nvPr>
            <p:custDataLst>
              <p:tags r:id="rId48"/>
            </p:custDataLst>
          </p:nvPr>
        </p:nvSpPr>
        <p:spPr bwMode="gray">
          <a:xfrm>
            <a:off x="5859463" y="372586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71244CA-E624-4AC8-B742-761EFCE08F67}" type="datetime'''''''''''''''''''''''''''1''''''''''.''''''''''0'''''''">
              <a:rPr lang="en-US" altLang="en-US" sz="1000" smtClean="0">
                <a:solidFill>
                  <a:schemeClr val="bg1"/>
                </a:solidFill>
              </a:rPr>
              <a:pPr/>
              <a:t>1.0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67" name="Text Placeholder 10">
            <a:extLst>
              <a:ext uri="{FF2B5EF4-FFF2-40B4-BE49-F238E27FC236}">
                <a16:creationId xmlns:a16="http://schemas.microsoft.com/office/drawing/2014/main" id="{39ABF75B-26FD-4E0D-BD2A-EE7168501816}"/>
              </a:ext>
            </a:extLst>
          </p:cNvPr>
          <p:cNvSpPr txBox="1">
            <a:spLocks/>
          </p:cNvSpPr>
          <p:nvPr>
            <p:custDataLst>
              <p:tags r:id="rId49"/>
            </p:custDataLst>
          </p:nvPr>
        </p:nvSpPr>
        <p:spPr bwMode="gray">
          <a:xfrm>
            <a:off x="5859463" y="482600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30995BE-62EC-46EF-82E9-70AF5492EE6A}" type="datetime'''''''''''''''''''''1''''''''.4''''''''''''''''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1.4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100" name="Text Placeholder 10">
            <a:extLst>
              <a:ext uri="{FF2B5EF4-FFF2-40B4-BE49-F238E27FC236}">
                <a16:creationId xmlns:a16="http://schemas.microsoft.com/office/drawing/2014/main" id="{257A740A-6C08-55D0-082E-6AD590A11902}"/>
              </a:ext>
            </a:extLst>
          </p:cNvPr>
          <p:cNvSpPr txBox="1">
            <a:spLocks/>
          </p:cNvSpPr>
          <p:nvPr>
            <p:custDataLst>
              <p:tags r:id="rId50"/>
            </p:custDataLst>
          </p:nvPr>
        </p:nvSpPr>
        <p:spPr bwMode="auto">
          <a:xfrm>
            <a:off x="5818188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2563D5D-0A85-48AF-B6CB-4B8CAB311A0A}" type="datetime'''2''''''''''''0''''''''''''26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2026</a:t>
            </a:fld>
            <a:endParaRPr lang="en-US" sz="1000" dirty="0"/>
          </a:p>
        </p:txBody>
      </p:sp>
      <p:sp>
        <p:nvSpPr>
          <p:cNvPr id="308" name="Text Placeholder 10">
            <a:extLst>
              <a:ext uri="{FF2B5EF4-FFF2-40B4-BE49-F238E27FC236}">
                <a16:creationId xmlns:a16="http://schemas.microsoft.com/office/drawing/2014/main" id="{CDEA53C7-39C2-CB17-004C-25CE7A4C43D9}"/>
              </a:ext>
            </a:extLst>
          </p:cNvPr>
          <p:cNvSpPr txBox="1">
            <a:spLocks/>
          </p:cNvSpPr>
          <p:nvPr>
            <p:custDataLst>
              <p:tags r:id="rId51"/>
            </p:custDataLst>
          </p:nvPr>
        </p:nvSpPr>
        <p:spPr bwMode="gray">
          <a:xfrm>
            <a:off x="6389688" y="256381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DB1CF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0EFB7C6-E5CE-4F5B-A2B1-7D5DC74A0C22}" type="datetime'''''''''''''''''0''''''''''''''''''''''''''''''''.2''''''''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0.2</a:t>
            </a:fld>
            <a:endParaRPr lang="en-US" sz="1000" dirty="0"/>
          </a:p>
        </p:txBody>
      </p:sp>
      <p:sp>
        <p:nvSpPr>
          <p:cNvPr id="309" name="Text Placeholder 10">
            <a:extLst>
              <a:ext uri="{FF2B5EF4-FFF2-40B4-BE49-F238E27FC236}">
                <a16:creationId xmlns:a16="http://schemas.microsoft.com/office/drawing/2014/main" id="{49682E0A-FCA0-91C9-6869-A9894D9FBB53}"/>
              </a:ext>
            </a:extLst>
          </p:cNvPr>
          <p:cNvSpPr txBox="1">
            <a:spLocks/>
          </p:cNvSpPr>
          <p:nvPr>
            <p:custDataLst>
              <p:tags r:id="rId52"/>
            </p:custDataLst>
          </p:nvPr>
        </p:nvSpPr>
        <p:spPr bwMode="gray">
          <a:xfrm>
            <a:off x="6389688" y="292417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433399C-8FCD-43A3-966D-6055927EE65F}" type="datetime'''''''''''''''''0''''''''''''''''''''''''.''''''''''''6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0.6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10" name="Text Placeholder 10">
            <a:extLst>
              <a:ext uri="{FF2B5EF4-FFF2-40B4-BE49-F238E27FC236}">
                <a16:creationId xmlns:a16="http://schemas.microsoft.com/office/drawing/2014/main" id="{6C7AD523-1B82-053D-5C2A-7FB285F149F7}"/>
              </a:ext>
            </a:extLst>
          </p:cNvPr>
          <p:cNvSpPr txBox="1">
            <a:spLocks/>
          </p:cNvSpPr>
          <p:nvPr>
            <p:custDataLst>
              <p:tags r:id="rId53"/>
            </p:custDataLst>
          </p:nvPr>
        </p:nvSpPr>
        <p:spPr bwMode="gray">
          <a:xfrm>
            <a:off x="6389688" y="367347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E23A606-B4BD-4FC8-A689-87FBED3C96C9}" type="datetime'''''''''''''''1''''.''''''''''''''0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68" name="Text Placeholder 10">
            <a:extLst>
              <a:ext uri="{FF2B5EF4-FFF2-40B4-BE49-F238E27FC236}">
                <a16:creationId xmlns:a16="http://schemas.microsoft.com/office/drawing/2014/main" id="{DA606C0C-914F-0B9F-75A6-6CAC02F84C4F}"/>
              </a:ext>
            </a:extLst>
          </p:cNvPr>
          <p:cNvSpPr txBox="1">
            <a:spLocks/>
          </p:cNvSpPr>
          <p:nvPr>
            <p:custDataLst>
              <p:tags r:id="rId54"/>
            </p:custDataLst>
          </p:nvPr>
        </p:nvSpPr>
        <p:spPr bwMode="gray">
          <a:xfrm>
            <a:off x="6389688" y="48069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D43C59C-80A8-49F3-A21E-6651E4388072}" type="datetime'''''''''''''1''''''''''.''''5'''''''''''''''''''''''''''">
              <a:rPr lang="en-US" altLang="en-US" sz="1000" smtClean="0">
                <a:solidFill>
                  <a:schemeClr val="bg1"/>
                </a:solidFill>
              </a:rPr>
              <a:pPr/>
              <a:t>1.5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101" name="Text Placeholder 10">
            <a:extLst>
              <a:ext uri="{FF2B5EF4-FFF2-40B4-BE49-F238E27FC236}">
                <a16:creationId xmlns:a16="http://schemas.microsoft.com/office/drawing/2014/main" id="{137FA3AA-87FE-1B03-3665-EF46DAFF93FA}"/>
              </a:ext>
            </a:extLst>
          </p:cNvPr>
          <p:cNvSpPr txBox="1">
            <a:spLocks/>
          </p:cNvSpPr>
          <p:nvPr>
            <p:custDataLst>
              <p:tags r:id="rId55"/>
            </p:custDataLst>
          </p:nvPr>
        </p:nvSpPr>
        <p:spPr bwMode="auto">
          <a:xfrm>
            <a:off x="6348413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613B00A-574C-42E5-94C0-111F80DC9D19}" type="datetime'2''''''''''''''''0''''''''''''2''''7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2027</a:t>
            </a:fld>
            <a:endParaRPr lang="en-US" sz="1000" dirty="0"/>
          </a:p>
        </p:txBody>
      </p:sp>
      <p:sp>
        <p:nvSpPr>
          <p:cNvPr id="311" name="Text Placeholder 10">
            <a:extLst>
              <a:ext uri="{FF2B5EF4-FFF2-40B4-BE49-F238E27FC236}">
                <a16:creationId xmlns:a16="http://schemas.microsoft.com/office/drawing/2014/main" id="{11A7DA5E-EBB8-7A5D-0091-7542F8030A51}"/>
              </a:ext>
            </a:extLst>
          </p:cNvPr>
          <p:cNvSpPr txBox="1">
            <a:spLocks/>
          </p:cNvSpPr>
          <p:nvPr>
            <p:custDataLst>
              <p:tags r:id="rId56"/>
            </p:custDataLst>
          </p:nvPr>
        </p:nvSpPr>
        <p:spPr bwMode="gray">
          <a:xfrm>
            <a:off x="6921500" y="244633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DB1CF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0DC1BB2-5F10-409A-BA49-5081EB4E396A}" type="datetime'''''''''0''''''.''''''''2'''''''''''''''''''">
              <a:rPr lang="en-US" altLang="en-US" sz="1000" smtClean="0"/>
              <a:pPr/>
              <a:t>0.2</a:t>
            </a:fld>
            <a:endParaRPr lang="en-US" sz="1000" dirty="0"/>
          </a:p>
        </p:txBody>
      </p:sp>
      <p:sp>
        <p:nvSpPr>
          <p:cNvPr id="312" name="Text Placeholder 10">
            <a:extLst>
              <a:ext uri="{FF2B5EF4-FFF2-40B4-BE49-F238E27FC236}">
                <a16:creationId xmlns:a16="http://schemas.microsoft.com/office/drawing/2014/main" id="{77322248-0F61-5F05-F850-AFEEA70B8A58}"/>
              </a:ext>
            </a:extLst>
          </p:cNvPr>
          <p:cNvSpPr txBox="1">
            <a:spLocks/>
          </p:cNvSpPr>
          <p:nvPr>
            <p:custDataLst>
              <p:tags r:id="rId57"/>
            </p:custDataLst>
          </p:nvPr>
        </p:nvSpPr>
        <p:spPr bwMode="gray">
          <a:xfrm>
            <a:off x="6921500" y="284956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56A9164-1356-45DA-9020-2CC4CB0BAB07}" type="datetime'0''''''''.6'''''''''''''''''''''''''">
              <a:rPr lang="en-US" altLang="en-US" sz="1000" smtClean="0">
                <a:solidFill>
                  <a:schemeClr val="bg1"/>
                </a:solidFill>
              </a:rPr>
              <a:pPr/>
              <a:t>0.6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7DAE86B4-9466-B68A-E7B7-18E4C21758C6}"/>
              </a:ext>
            </a:extLst>
          </p:cNvPr>
          <p:cNvSpPr txBox="1">
            <a:spLocks/>
          </p:cNvSpPr>
          <p:nvPr>
            <p:custDataLst>
              <p:tags r:id="rId58"/>
            </p:custDataLst>
          </p:nvPr>
        </p:nvSpPr>
        <p:spPr bwMode="gray">
          <a:xfrm>
            <a:off x="552450" y="4051300"/>
            <a:ext cx="209550" cy="152400"/>
          </a:xfrm>
          <a:prstGeom prst="rect">
            <a:avLst/>
          </a:prstGeom>
          <a:solidFill>
            <a:srgbClr val="007770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CBDB1A9-D7D5-4BE4-A829-4863E1960691}" type="datetime'0''''''''''''''''''.''''''''''''''1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70" name="Text Placeholder 10">
            <a:extLst>
              <a:ext uri="{FF2B5EF4-FFF2-40B4-BE49-F238E27FC236}">
                <a16:creationId xmlns:a16="http://schemas.microsoft.com/office/drawing/2014/main" id="{02953FDF-EF7D-4CB0-02E6-B7F401010AF2}"/>
              </a:ext>
            </a:extLst>
          </p:cNvPr>
          <p:cNvSpPr txBox="1">
            <a:spLocks/>
          </p:cNvSpPr>
          <p:nvPr>
            <p:custDataLst>
              <p:tags r:id="rId59"/>
            </p:custDataLst>
          </p:nvPr>
        </p:nvSpPr>
        <p:spPr bwMode="gray">
          <a:xfrm>
            <a:off x="6921500" y="479107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D60FE9C-3942-4C3E-8381-0D0E81B76915}" type="datetime'''''''1''''''.''''''''''''''5''''''''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1.5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102" name="Text Placeholder 10">
            <a:extLst>
              <a:ext uri="{FF2B5EF4-FFF2-40B4-BE49-F238E27FC236}">
                <a16:creationId xmlns:a16="http://schemas.microsoft.com/office/drawing/2014/main" id="{4A02CA03-7FE5-6B0D-7ED1-4F964A161095}"/>
              </a:ext>
            </a:extLst>
          </p:cNvPr>
          <p:cNvSpPr txBox="1">
            <a:spLocks/>
          </p:cNvSpPr>
          <p:nvPr>
            <p:custDataLst>
              <p:tags r:id="rId60"/>
            </p:custDataLst>
          </p:nvPr>
        </p:nvSpPr>
        <p:spPr bwMode="auto">
          <a:xfrm>
            <a:off x="6880225" y="558800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942CB76-181A-4338-AC40-56C9170D3E7D}" type="datetime'''''''''''''''''''''''''2''''0''''''''''''2''8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2028</a:t>
            </a:fld>
            <a:endParaRPr lang="en-US" sz="1000" dirty="0"/>
          </a:p>
        </p:txBody>
      </p:sp>
      <p:sp>
        <p:nvSpPr>
          <p:cNvPr id="284" name="Text Placeholder 10">
            <a:extLst>
              <a:ext uri="{FF2B5EF4-FFF2-40B4-BE49-F238E27FC236}">
                <a16:creationId xmlns:a16="http://schemas.microsoft.com/office/drawing/2014/main" id="{46360FF0-8F73-E2E9-540A-1D19454A02E3}"/>
              </a:ext>
            </a:extLst>
          </p:cNvPr>
          <p:cNvSpPr txBox="1">
            <a:spLocks/>
          </p:cNvSpPr>
          <p:nvPr>
            <p:custDataLst>
              <p:tags r:id="rId61"/>
            </p:custDataLst>
          </p:nvPr>
        </p:nvSpPr>
        <p:spPr bwMode="gray">
          <a:xfrm>
            <a:off x="552450" y="431800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F95EE35-CD84-4027-8326-B84A4D4CA27B}" type="datetime'''''''''''''''0.''''''''''''''''''''5''''''''''''''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0.5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59F76FFF-DDF7-41F8-F1CA-626DA3387C4E}"/>
              </a:ext>
            </a:extLst>
          </p:cNvPr>
          <p:cNvSpPr txBox="1">
            <a:spLocks/>
          </p:cNvSpPr>
          <p:nvPr>
            <p:custDataLst>
              <p:tags r:id="rId62"/>
            </p:custDataLst>
          </p:nvPr>
        </p:nvSpPr>
        <p:spPr bwMode="gray">
          <a:xfrm>
            <a:off x="552450" y="389890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E1C5A59-B818-4F2D-AA8C-2645EA896491}" type="datetime'''''''''''''1''''''.6'''''''''''''''''''''''''''''''''''''''">
              <a:rPr lang="en-US" altLang="en-US" sz="1000" b="1" smtClean="0"/>
              <a:pPr/>
              <a:t>1.6</a:t>
            </a:fld>
            <a:endParaRPr lang="en-US" sz="1000" b="1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68FA3852-3DAE-93FD-69D0-D0A7283395B9}"/>
              </a:ext>
            </a:extLst>
          </p:cNvPr>
          <p:cNvSpPr txBox="1">
            <a:spLocks/>
          </p:cNvSpPr>
          <p:nvPr>
            <p:custDataLst>
              <p:tags r:id="rId63"/>
            </p:custDataLst>
          </p:nvPr>
        </p:nvSpPr>
        <p:spPr bwMode="gray">
          <a:xfrm>
            <a:off x="1082675" y="386238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2AD5130-B772-47DC-A829-A9CE9C5DA085}" type="datetime'''''1''''''''''''''''''.''''6'''''''''''''''''''''''''''">
              <a:rPr lang="en-US" altLang="en-US" sz="1000" b="1" smtClean="0"/>
              <a:pPr/>
              <a:t>1.6</a:t>
            </a:fld>
            <a:endParaRPr lang="en-US" sz="1000" b="1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6724B61D-B3A1-9767-223E-97353CB6F80B}"/>
              </a:ext>
            </a:extLst>
          </p:cNvPr>
          <p:cNvSpPr txBox="1">
            <a:spLocks/>
          </p:cNvSpPr>
          <p:nvPr>
            <p:custDataLst>
              <p:tags r:id="rId64"/>
            </p:custDataLst>
          </p:nvPr>
        </p:nvSpPr>
        <p:spPr bwMode="gray">
          <a:xfrm>
            <a:off x="1614488" y="375761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D87115-61A2-4726-9449-9CDAA519067E}" type="datetime'1''''.''''''''''''8'''''''''''''">
              <a:rPr lang="en-US" altLang="en-US" sz="1000" b="1" smtClean="0"/>
              <a:pPr/>
              <a:t>1.8</a:t>
            </a:fld>
            <a:endParaRPr lang="en-US" sz="1000" b="1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9F0E998A-8526-7BCF-4E9B-FF932613D330}"/>
              </a:ext>
            </a:extLst>
          </p:cNvPr>
          <p:cNvSpPr txBox="1">
            <a:spLocks/>
          </p:cNvSpPr>
          <p:nvPr>
            <p:custDataLst>
              <p:tags r:id="rId65"/>
            </p:custDataLst>
          </p:nvPr>
        </p:nvSpPr>
        <p:spPr bwMode="gray">
          <a:xfrm>
            <a:off x="2144713" y="363537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A7C04E9-B704-4C9F-89F0-FFD2555331B1}" type="datetime'''1''''''''''''''''''''.''''''''''''''''9'''''''">
              <a:rPr lang="en-US" altLang="en-US" sz="1000" b="1" smtClean="0"/>
              <a:pPr/>
              <a:t>1.9</a:t>
            </a:fld>
            <a:endParaRPr lang="en-US" sz="1000" b="1" dirty="0"/>
          </a:p>
        </p:txBody>
      </p:sp>
      <p:sp>
        <p:nvSpPr>
          <p:cNvPr id="269" name="Text Placeholder 10">
            <a:extLst>
              <a:ext uri="{FF2B5EF4-FFF2-40B4-BE49-F238E27FC236}">
                <a16:creationId xmlns:a16="http://schemas.microsoft.com/office/drawing/2014/main" id="{D6549BB8-22B7-E289-31CF-EE2384F512AC}"/>
              </a:ext>
            </a:extLst>
          </p:cNvPr>
          <p:cNvSpPr txBox="1">
            <a:spLocks/>
          </p:cNvSpPr>
          <p:nvPr>
            <p:custDataLst>
              <p:tags r:id="rId66"/>
            </p:custDataLst>
          </p:nvPr>
        </p:nvSpPr>
        <p:spPr bwMode="gray">
          <a:xfrm>
            <a:off x="6921500" y="362902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4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2956F33-3700-4A4B-A59B-964B12AE3F65}" type="datetime'''''''''''''''''''''''''''''''''1''''''''''''.''1'''''''''''''">
              <a:rPr lang="en-US" altLang="en-US" sz="1000" smtClean="0">
                <a:solidFill>
                  <a:schemeClr val="bg1"/>
                </a:solidFill>
              </a:rPr>
              <a:pPr/>
              <a:t>1.1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EA2C0510-702D-661C-8655-E13A2E739CFB}"/>
              </a:ext>
            </a:extLst>
          </p:cNvPr>
          <p:cNvSpPr txBox="1">
            <a:spLocks/>
          </p:cNvSpPr>
          <p:nvPr>
            <p:custDataLst>
              <p:tags r:id="rId67"/>
            </p:custDataLst>
          </p:nvPr>
        </p:nvSpPr>
        <p:spPr bwMode="gray">
          <a:xfrm>
            <a:off x="3206750" y="361632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B646138-5C92-4BAB-8617-124FFF68BC7E}" type="datetime'1''''''''''''''''''''''''''''''''''''''.''''''''''9'''''">
              <a:rPr lang="en-US" altLang="en-US" sz="1000" b="1" smtClean="0"/>
              <a:pPr/>
              <a:t>1.9</a:t>
            </a:fld>
            <a:endParaRPr lang="en-US" sz="1000" b="1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D206DFD-174D-3352-AB71-FC8BE7EDF29D}"/>
              </a:ext>
            </a:extLst>
          </p:cNvPr>
          <p:cNvSpPr txBox="1">
            <a:spLocks/>
          </p:cNvSpPr>
          <p:nvPr>
            <p:custDataLst>
              <p:tags r:id="rId68"/>
            </p:custDataLst>
          </p:nvPr>
        </p:nvSpPr>
        <p:spPr bwMode="gray">
          <a:xfrm>
            <a:off x="3736975" y="35115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0ED6F4E-5986-458D-829C-DFAA13477A39}" type="datetime'''''''''''''''''''2''''''.''''1'''''''''''''''''''''">
              <a:rPr lang="en-US" altLang="en-US" sz="1000" b="1" smtClean="0"/>
              <a:pPr/>
              <a:t>2.1</a:t>
            </a:fld>
            <a:endParaRPr lang="en-US" sz="1000" b="1" dirty="0"/>
          </a:p>
        </p:txBody>
      </p:sp>
      <p:sp>
        <p:nvSpPr>
          <p:cNvPr id="109" name="Text Placeholder 10">
            <a:extLst>
              <a:ext uri="{FF2B5EF4-FFF2-40B4-BE49-F238E27FC236}">
                <a16:creationId xmlns:a16="http://schemas.microsoft.com/office/drawing/2014/main" id="{A01E4A82-CE18-6405-0D7B-6F60DC51A2BC}"/>
              </a:ext>
            </a:extLst>
          </p:cNvPr>
          <p:cNvSpPr txBox="1">
            <a:spLocks/>
          </p:cNvSpPr>
          <p:nvPr>
            <p:custDataLst>
              <p:tags r:id="rId69"/>
            </p:custDataLst>
          </p:nvPr>
        </p:nvSpPr>
        <p:spPr bwMode="gray">
          <a:xfrm>
            <a:off x="4267200" y="321786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980DFA4-D36A-43E6-826F-D06355FB44A6}" type="datetime'2''''''''''''.''''''''3'''''''''''''''''''''''''''">
              <a:rPr lang="en-US" altLang="en-US" sz="1000" b="1" smtClean="0"/>
              <a:pPr/>
              <a:t>2.3</a:t>
            </a:fld>
            <a:endParaRPr lang="en-US" sz="1000" b="1" dirty="0"/>
          </a:p>
        </p:txBody>
      </p:sp>
      <p:sp>
        <p:nvSpPr>
          <p:cNvPr id="113" name="Text Placeholder 10">
            <a:extLst>
              <a:ext uri="{FF2B5EF4-FFF2-40B4-BE49-F238E27FC236}">
                <a16:creationId xmlns:a16="http://schemas.microsoft.com/office/drawing/2014/main" id="{E003485E-AE7E-3148-63BD-21237C8A6683}"/>
              </a:ext>
            </a:extLst>
          </p:cNvPr>
          <p:cNvSpPr txBox="1">
            <a:spLocks/>
          </p:cNvSpPr>
          <p:nvPr>
            <p:custDataLst>
              <p:tags r:id="rId70"/>
            </p:custDataLst>
          </p:nvPr>
        </p:nvSpPr>
        <p:spPr bwMode="gray">
          <a:xfrm>
            <a:off x="4797425" y="301466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58C8DAA-446B-41F8-994C-A2DE3D1743B7}" type="datetime'2''''.''''''6'''''''''''''''''">
              <a:rPr lang="en-US" altLang="en-US" sz="1000" b="1" smtClean="0"/>
              <a:pPr/>
              <a:t>2.6</a:t>
            </a:fld>
            <a:endParaRPr lang="en-US" sz="1000" b="1" dirty="0"/>
          </a:p>
        </p:txBody>
      </p:sp>
      <p:sp>
        <p:nvSpPr>
          <p:cNvPr id="117" name="Text Placeholder 10">
            <a:extLst>
              <a:ext uri="{FF2B5EF4-FFF2-40B4-BE49-F238E27FC236}">
                <a16:creationId xmlns:a16="http://schemas.microsoft.com/office/drawing/2014/main" id="{1A66213B-B660-6BCC-9B13-0249ACE18738}"/>
              </a:ext>
            </a:extLst>
          </p:cNvPr>
          <p:cNvSpPr txBox="1">
            <a:spLocks/>
          </p:cNvSpPr>
          <p:nvPr>
            <p:custDataLst>
              <p:tags r:id="rId71"/>
            </p:custDataLst>
          </p:nvPr>
        </p:nvSpPr>
        <p:spPr bwMode="gray">
          <a:xfrm>
            <a:off x="5329238" y="27368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FDDF56-2F4F-46E7-9F25-74D2C8FBA9C3}" type="datetime'''''''''2''''''''''''''''''''.''''''''''''9'''''''''''''">
              <a:rPr lang="en-US" altLang="en-US" sz="1000" b="1" smtClean="0"/>
              <a:pPr/>
              <a:t>2.9</a:t>
            </a:fld>
            <a:endParaRPr lang="en-US" sz="1000" b="1" dirty="0"/>
          </a:p>
        </p:txBody>
      </p:sp>
      <p:sp>
        <p:nvSpPr>
          <p:cNvPr id="121" name="Text Placeholder 10">
            <a:extLst>
              <a:ext uri="{FF2B5EF4-FFF2-40B4-BE49-F238E27FC236}">
                <a16:creationId xmlns:a16="http://schemas.microsoft.com/office/drawing/2014/main" id="{5DB24F9D-6EF2-684F-AAAC-3505FCFF9CA9}"/>
              </a:ext>
            </a:extLst>
          </p:cNvPr>
          <p:cNvSpPr txBox="1">
            <a:spLocks/>
          </p:cNvSpPr>
          <p:nvPr>
            <p:custDataLst>
              <p:tags r:id="rId72"/>
            </p:custDataLst>
          </p:nvPr>
        </p:nvSpPr>
        <p:spPr bwMode="gray">
          <a:xfrm>
            <a:off x="5859463" y="254952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E60C3DC-F622-47F4-A365-01866B75456E}" type="datetime'''''3''.''''''''''''''''''''''''''''''''''''''''1'''''''''">
              <a:rPr lang="en-US" altLang="en-US" sz="1000" b="1" smtClean="0"/>
              <a:pPr/>
              <a:t>3.1</a:t>
            </a:fld>
            <a:endParaRPr lang="en-US" sz="1000" b="1" dirty="0"/>
          </a:p>
        </p:txBody>
      </p:sp>
      <p:sp>
        <p:nvSpPr>
          <p:cNvPr id="125" name="Text Placeholder 10">
            <a:extLst>
              <a:ext uri="{FF2B5EF4-FFF2-40B4-BE49-F238E27FC236}">
                <a16:creationId xmlns:a16="http://schemas.microsoft.com/office/drawing/2014/main" id="{360069AB-15BF-FE10-EFC3-3F68C004A4F7}"/>
              </a:ext>
            </a:extLst>
          </p:cNvPr>
          <p:cNvSpPr txBox="1">
            <a:spLocks/>
          </p:cNvSpPr>
          <p:nvPr>
            <p:custDataLst>
              <p:tags r:id="rId73"/>
            </p:custDataLst>
          </p:nvPr>
        </p:nvSpPr>
        <p:spPr bwMode="gray">
          <a:xfrm>
            <a:off x="6389688" y="23812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E54944D-D8F4-4DAF-B7B0-2FC76DC8F111}" type="datetime'''3''''''''''''''''''''''''.''3'''''''''''''">
              <a:rPr lang="en-US" altLang="en-US" sz="1000" b="1" smtClean="0"/>
              <a:pPr/>
              <a:t>3.3</a:t>
            </a:fld>
            <a:endParaRPr lang="en-US" sz="1000" b="1" dirty="0"/>
          </a:p>
        </p:txBody>
      </p:sp>
      <p:sp>
        <p:nvSpPr>
          <p:cNvPr id="129" name="Text Placeholder 10">
            <a:extLst>
              <a:ext uri="{FF2B5EF4-FFF2-40B4-BE49-F238E27FC236}">
                <a16:creationId xmlns:a16="http://schemas.microsoft.com/office/drawing/2014/main" id="{DAA1175F-61B3-196E-01AF-C07F526D6723}"/>
              </a:ext>
            </a:extLst>
          </p:cNvPr>
          <p:cNvSpPr txBox="1">
            <a:spLocks/>
          </p:cNvSpPr>
          <p:nvPr>
            <p:custDataLst>
              <p:tags r:id="rId74"/>
            </p:custDataLst>
          </p:nvPr>
        </p:nvSpPr>
        <p:spPr bwMode="gray">
          <a:xfrm>
            <a:off x="6921500" y="223520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164D73-10AD-4C2C-A5EA-F2854EBB7CE9}" type="datetime'''''3''''''''''''''''''''''.5'''''''">
              <a:rPr lang="en-US" altLang="en-US" sz="1000" b="1" smtClean="0"/>
              <a:pPr/>
              <a:t>3.5</a:t>
            </a:fld>
            <a:endParaRPr lang="en-US" sz="1000" b="1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9656E387-EE5C-5E15-F5DE-0C58CB006D9A}"/>
              </a:ext>
            </a:extLst>
          </p:cNvPr>
          <p:cNvSpPr txBox="1">
            <a:spLocks/>
          </p:cNvSpPr>
          <p:nvPr>
            <p:custDataLst>
              <p:tags r:id="rId75"/>
            </p:custDataLst>
          </p:nvPr>
        </p:nvSpPr>
        <p:spPr bwMode="gray">
          <a:xfrm>
            <a:off x="2674938" y="37020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752F9E0-2696-4C7D-988C-B269E1E9927C}" type="datetime'''''''''1''''''''''''''.8'''''''''''''">
              <a:rPr lang="en-US" altLang="en-US" sz="1000" b="1" smtClean="0"/>
              <a:pPr/>
              <a:t>1.8</a:t>
            </a:fld>
            <a:endParaRPr lang="en-US" sz="1000" b="1" dirty="0"/>
          </a:p>
        </p:txBody>
      </p:sp>
      <p:sp>
        <p:nvSpPr>
          <p:cNvPr id="77" name="Text Placeholder 10">
            <a:extLst>
              <a:ext uri="{FF2B5EF4-FFF2-40B4-BE49-F238E27FC236}">
                <a16:creationId xmlns:a16="http://schemas.microsoft.com/office/drawing/2014/main" id="{B7035B47-079F-F5AD-3CF1-42BB451856FB}"/>
              </a:ext>
            </a:extLst>
          </p:cNvPr>
          <p:cNvSpPr txBox="1">
            <a:spLocks/>
          </p:cNvSpPr>
          <p:nvPr>
            <p:custDataLst>
              <p:tags r:id="rId76"/>
            </p:custDataLst>
          </p:nvPr>
        </p:nvSpPr>
        <p:spPr bwMode="auto">
          <a:xfrm>
            <a:off x="3481388" y="2840038"/>
            <a:ext cx="720725" cy="215900"/>
          </a:xfrm>
          <a:prstGeom prst="ellipse">
            <a:avLst/>
          </a:prstGeom>
          <a:solidFill>
            <a:schemeClr val="bg1"/>
          </a:solidFill>
          <a:ln w="9525" cmpd="sng">
            <a:solidFill>
              <a:schemeClr val="tx1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b="1" dirty="0">
                <a:effectLst/>
              </a:rPr>
              <a:t>+7% p.a.</a:t>
            </a:r>
            <a:endParaRPr lang="en-US" sz="1000" b="1" dirty="0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764E517F-73F0-026C-D6CC-0ED465C6071A}"/>
              </a:ext>
            </a:extLst>
          </p:cNvPr>
          <p:cNvSpPr/>
          <p:nvPr>
            <p:custDataLst>
              <p:tags r:id="rId77"/>
            </p:custDataLst>
          </p:nvPr>
        </p:nvSpPr>
        <p:spPr bwMode="auto">
          <a:xfrm>
            <a:off x="3187700" y="1946275"/>
            <a:ext cx="179388" cy="133350"/>
          </a:xfrm>
          <a:prstGeom prst="rect">
            <a:avLst/>
          </a:prstGeom>
          <a:solidFill>
            <a:srgbClr val="9DB1C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7130A823-B060-9747-DD18-289D5DCECDAD}"/>
              </a:ext>
            </a:extLst>
          </p:cNvPr>
          <p:cNvSpPr/>
          <p:nvPr>
            <p:custDataLst>
              <p:tags r:id="rId78"/>
            </p:custDataLst>
          </p:nvPr>
        </p:nvSpPr>
        <p:spPr bwMode="auto">
          <a:xfrm>
            <a:off x="4294188" y="1946275"/>
            <a:ext cx="179388" cy="133350"/>
          </a:xfrm>
          <a:prstGeom prst="rect">
            <a:avLst/>
          </a:prstGeom>
          <a:solidFill>
            <a:srgbClr val="007770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DFE20CD0-D465-F2D6-A5FD-C49C48F21FF6}"/>
              </a:ext>
            </a:extLst>
          </p:cNvPr>
          <p:cNvSpPr/>
          <p:nvPr>
            <p:custDataLst>
              <p:tags r:id="rId79"/>
            </p:custDataLst>
          </p:nvPr>
        </p:nvSpPr>
        <p:spPr bwMode="auto">
          <a:xfrm>
            <a:off x="4900613" y="1946275"/>
            <a:ext cx="179388" cy="133350"/>
          </a:xfrm>
          <a:prstGeom prst="rect">
            <a:avLst/>
          </a:prstGeom>
          <a:solidFill>
            <a:schemeClr val="accent4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36DFEB90-BA6D-F2D0-9363-E887A467E683}"/>
              </a:ext>
            </a:extLst>
          </p:cNvPr>
          <p:cNvSpPr/>
          <p:nvPr>
            <p:custDataLst>
              <p:tags r:id="rId80"/>
            </p:custDataLst>
          </p:nvPr>
        </p:nvSpPr>
        <p:spPr bwMode="auto">
          <a:xfrm>
            <a:off x="5745163" y="1946275"/>
            <a:ext cx="179388" cy="1333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82" name="Text Placeholder 10">
            <a:extLst>
              <a:ext uri="{FF2B5EF4-FFF2-40B4-BE49-F238E27FC236}">
                <a16:creationId xmlns:a16="http://schemas.microsoft.com/office/drawing/2014/main" id="{CABE4BB8-D7C2-0B4A-0C1D-079DE6094393}"/>
              </a:ext>
            </a:extLst>
          </p:cNvPr>
          <p:cNvSpPr txBox="1">
            <a:spLocks/>
          </p:cNvSpPr>
          <p:nvPr>
            <p:custDataLst>
              <p:tags r:id="rId81"/>
            </p:custDataLst>
          </p:nvPr>
        </p:nvSpPr>
        <p:spPr bwMode="auto">
          <a:xfrm>
            <a:off x="3417888" y="1941513"/>
            <a:ext cx="7747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Biojet (HEFA)</a:t>
            </a:r>
            <a:endParaRPr lang="en-US" sz="1000" dirty="0"/>
          </a:p>
        </p:txBody>
      </p:sp>
      <p:sp>
        <p:nvSpPr>
          <p:cNvPr id="83" name="Text Placeholder 10">
            <a:extLst>
              <a:ext uri="{FF2B5EF4-FFF2-40B4-BE49-F238E27FC236}">
                <a16:creationId xmlns:a16="http://schemas.microsoft.com/office/drawing/2014/main" id="{47C772A2-9AF8-243E-BB4C-8DD10AE820A2}"/>
              </a:ext>
            </a:extLst>
          </p:cNvPr>
          <p:cNvSpPr txBox="1">
            <a:spLocks/>
          </p:cNvSpPr>
          <p:nvPr>
            <p:custDataLst>
              <p:tags r:id="rId82"/>
            </p:custDataLst>
          </p:nvPr>
        </p:nvSpPr>
        <p:spPr bwMode="auto">
          <a:xfrm>
            <a:off x="4524375" y="1941513"/>
            <a:ext cx="2746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6DC46A58-ABBA-4077-A302-42183450A8E4}" type="datetime'H''''''''''''''''V''''''''''''''O''''''''''''''''''''''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HVO</a:t>
            </a:fld>
            <a:endParaRPr lang="en-US" sz="1000" dirty="0"/>
          </a:p>
        </p:txBody>
      </p:sp>
      <p:sp>
        <p:nvSpPr>
          <p:cNvPr id="85" name="Text Placeholder 10">
            <a:extLst>
              <a:ext uri="{FF2B5EF4-FFF2-40B4-BE49-F238E27FC236}">
                <a16:creationId xmlns:a16="http://schemas.microsoft.com/office/drawing/2014/main" id="{18EC1EDB-4393-F3D2-E411-5EF100D92B9E}"/>
              </a:ext>
            </a:extLst>
          </p:cNvPr>
          <p:cNvSpPr txBox="1">
            <a:spLocks/>
          </p:cNvSpPr>
          <p:nvPr>
            <p:custDataLst>
              <p:tags r:id="rId83"/>
            </p:custDataLst>
          </p:nvPr>
        </p:nvSpPr>
        <p:spPr bwMode="auto">
          <a:xfrm>
            <a:off x="5130800" y="1941513"/>
            <a:ext cx="5127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9F0902F-C7BD-49FF-9287-F04C5E610CAA}" type="datetime'''''B''i''''''''''''od''''''''''''''''i''''''''''ese''''''l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Biodiesel</a:t>
            </a:fld>
            <a:endParaRPr lang="en-US" sz="1000" dirty="0"/>
          </a:p>
        </p:txBody>
      </p:sp>
      <p:sp>
        <p:nvSpPr>
          <p:cNvPr id="84" name="Text Placeholder 10">
            <a:extLst>
              <a:ext uri="{FF2B5EF4-FFF2-40B4-BE49-F238E27FC236}">
                <a16:creationId xmlns:a16="http://schemas.microsoft.com/office/drawing/2014/main" id="{F4388308-9F19-5982-E7CB-FC73EF69BF46}"/>
              </a:ext>
            </a:extLst>
          </p:cNvPr>
          <p:cNvSpPr txBox="1">
            <a:spLocks/>
          </p:cNvSpPr>
          <p:nvPr>
            <p:custDataLst>
              <p:tags r:id="rId84"/>
            </p:custDataLst>
          </p:nvPr>
        </p:nvSpPr>
        <p:spPr bwMode="auto">
          <a:xfrm>
            <a:off x="5975350" y="1941513"/>
            <a:ext cx="4270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15E4431-517F-47FD-BB98-94C79E83CC1A}" type="datetime'''''Et''''''''''''''''''''han''''o''''l''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Ethanol</a:t>
            </a:fld>
            <a:endParaRPr lang="en-US" sz="1000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C825771-C69D-13ED-6529-0EAC84B37B8F}"/>
              </a:ext>
            </a:extLst>
          </p:cNvPr>
          <p:cNvGrpSpPr/>
          <p:nvPr/>
        </p:nvGrpSpPr>
        <p:grpSpPr>
          <a:xfrm>
            <a:off x="330200" y="1554480"/>
            <a:ext cx="6898393" cy="288147"/>
            <a:chOff x="330200" y="1514155"/>
            <a:chExt cx="6898393" cy="288147"/>
          </a:xfrm>
        </p:grpSpPr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97D69418-10CA-45A6-B512-5C08F61B8E47}"/>
                </a:ext>
              </a:extLst>
            </p:cNvPr>
            <p:cNvSpPr txBox="1"/>
            <p:nvPr/>
          </p:nvSpPr>
          <p:spPr bwMode="gray">
            <a:xfrm>
              <a:off x="330200" y="1514155"/>
              <a:ext cx="6710287" cy="288147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noAutofit/>
            </a:bodyPr>
            <a:lstStyle/>
            <a:p>
              <a:pPr marL="0" indent="0">
                <a:buNone/>
              </a:pPr>
              <a:r>
                <a:rPr lang="en-US" sz="1400" b="1" dirty="0"/>
                <a:t>Global biofuels consumption (actual to 2022, projection to 2050), </a:t>
              </a:r>
              <a:r>
                <a:rPr lang="en-US" sz="1400" b="1" i="1" dirty="0"/>
                <a:t>Mboed</a:t>
              </a:r>
            </a:p>
          </p:txBody>
        </p: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96D03400-D690-D715-8D5A-FC4FA2D2771D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30200" y="1802302"/>
              <a:ext cx="6898393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4DF013D2-68B0-FA70-9793-01F49C3683F3}"/>
              </a:ext>
            </a:extLst>
          </p:cNvPr>
          <p:cNvCxnSpPr>
            <a:cxnSpLocks/>
          </p:cNvCxnSpPr>
          <p:nvPr/>
        </p:nvCxnSpPr>
        <p:spPr bwMode="gray">
          <a:xfrm>
            <a:off x="392262" y="5932967"/>
            <a:ext cx="3809851" cy="0"/>
          </a:xfrm>
          <a:prstGeom prst="straightConnector1">
            <a:avLst/>
          </a:prstGeom>
          <a:ln w="9525" cap="flat">
            <a:solidFill>
              <a:schemeClr val="tx1"/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C8D6F7A6-6B93-3729-60FB-0E7D11EE0A8A}"/>
              </a:ext>
            </a:extLst>
          </p:cNvPr>
          <p:cNvCxnSpPr>
            <a:cxnSpLocks/>
          </p:cNvCxnSpPr>
          <p:nvPr/>
        </p:nvCxnSpPr>
        <p:spPr bwMode="gray">
          <a:xfrm>
            <a:off x="4202113" y="5932967"/>
            <a:ext cx="3171825" cy="0"/>
          </a:xfrm>
          <a:prstGeom prst="straightConnector1">
            <a:avLst/>
          </a:prstGeom>
          <a:ln w="9525" cap="flat">
            <a:solidFill>
              <a:schemeClr val="tx1"/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extBox 157">
            <a:extLst>
              <a:ext uri="{FF2B5EF4-FFF2-40B4-BE49-F238E27FC236}">
                <a16:creationId xmlns:a16="http://schemas.microsoft.com/office/drawing/2014/main" id="{56FD1080-5D3D-9DBE-CBB5-11007547EB4F}"/>
              </a:ext>
            </a:extLst>
          </p:cNvPr>
          <p:cNvSpPr txBox="1"/>
          <p:nvPr/>
        </p:nvSpPr>
        <p:spPr bwMode="gray">
          <a:xfrm>
            <a:off x="1891410" y="5808957"/>
            <a:ext cx="465439" cy="241980"/>
          </a:xfrm>
          <a:prstGeom prst="rect">
            <a:avLst/>
          </a:prstGeom>
          <a:solidFill>
            <a:schemeClr val="bg1"/>
          </a:solidFill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dirty="0"/>
              <a:t>Actual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6E15CC05-47F4-251D-F0ED-870513D5B342}"/>
              </a:ext>
            </a:extLst>
          </p:cNvPr>
          <p:cNvSpPr txBox="1"/>
          <p:nvPr/>
        </p:nvSpPr>
        <p:spPr bwMode="gray">
          <a:xfrm>
            <a:off x="5474582" y="5808957"/>
            <a:ext cx="669020" cy="241980"/>
          </a:xfrm>
          <a:prstGeom prst="rect">
            <a:avLst/>
          </a:prstGeom>
          <a:solidFill>
            <a:schemeClr val="bg1"/>
          </a:solidFill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dirty="0"/>
              <a:t>Projected</a:t>
            </a:r>
          </a:p>
        </p:txBody>
      </p:sp>
      <p:sp>
        <p:nvSpPr>
          <p:cNvPr id="355" name="TextBox 8">
            <a:extLst>
              <a:ext uri="{FF2B5EF4-FFF2-40B4-BE49-F238E27FC236}">
                <a16:creationId xmlns:a16="http://schemas.microsoft.com/office/drawing/2014/main" id="{6BA4EB67-D9A0-A4D9-4F6D-F293743C5CC8}"/>
              </a:ext>
            </a:extLst>
          </p:cNvPr>
          <p:cNvSpPr txBox="1"/>
          <p:nvPr/>
        </p:nvSpPr>
        <p:spPr bwMode="gray">
          <a:xfrm>
            <a:off x="7577667" y="1554480"/>
            <a:ext cx="4198962" cy="3032785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Biodiesel and bioethanol expect continuous growth at least until 2035</a:t>
            </a:r>
            <a:r>
              <a:rPr lang="en-US" sz="1050" dirty="0"/>
              <a:t>,</a:t>
            </a:r>
            <a:r>
              <a:rPr lang="en-US" sz="1050" b="1" dirty="0"/>
              <a:t> </a:t>
            </a:r>
            <a:r>
              <a:rPr lang="en-US" sz="1050" dirty="0"/>
              <a:t>predominantly supported by </a:t>
            </a:r>
            <a:r>
              <a:rPr lang="en-US" sz="1050" dirty="0">
                <a:cs typeface="Arial"/>
              </a:rPr>
              <a:t>blending and production mandates. 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The recent growth in </a:t>
            </a:r>
            <a:r>
              <a:rPr lang="en-US" sz="1050" b="1" dirty="0"/>
              <a:t>HVO is primarily driven by technological advancements</a:t>
            </a:r>
            <a:r>
              <a:rPr lang="en-US" sz="1050" dirty="0"/>
              <a:t>, including the coprocessing capability with existing oil refining facilities. In addition, HVO can </a:t>
            </a:r>
            <a:r>
              <a:rPr lang="en-US" sz="1050" b="1" dirty="0"/>
              <a:t>replace traditional diesel without blending</a:t>
            </a:r>
            <a:r>
              <a:rPr lang="en-US" sz="1050" dirty="0"/>
              <a:t>, offering an attractive means to decarbonize the diesel market.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Biojet (HEFA) is gaining traction </a:t>
            </a:r>
            <a:r>
              <a:rPr lang="en-US" sz="1050" dirty="0"/>
              <a:t>following the i</a:t>
            </a:r>
            <a:r>
              <a:rPr kumimoji="0" lang="en-US" sz="105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ncreased blending target of sustainable </a:t>
            </a:r>
            <a:r>
              <a:rPr lang="en-US" sz="1050" dirty="0">
                <a:solidFill>
                  <a:srgbClr val="000000"/>
                </a:solidFill>
                <a:latin typeface="Arial"/>
              </a:rPr>
              <a:t>a</a:t>
            </a:r>
            <a:r>
              <a:rPr kumimoji="0" lang="en-US" sz="105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viation </a:t>
            </a:r>
            <a:r>
              <a:rPr lang="en-US" sz="1050" dirty="0">
                <a:solidFill>
                  <a:srgbClr val="000000"/>
                </a:solidFill>
                <a:latin typeface="Arial"/>
              </a:rPr>
              <a:t>f</a:t>
            </a:r>
            <a:r>
              <a:rPr kumimoji="0" lang="en-US" sz="105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uel (SAF) set by the EU, CORSIA,</a:t>
            </a:r>
            <a:r>
              <a:rPr kumimoji="0" lang="en-US" sz="105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r>
              <a:rPr kumimoji="0" lang="en-US" sz="105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and WEF CST.</a:t>
            </a:r>
            <a:r>
              <a:rPr kumimoji="0" lang="en-US" sz="105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r>
              <a:rPr kumimoji="0" lang="en-US" sz="105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05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Diversification of feedstock and SAF technology (e.g., FT-SPK, pyrolysis, AtJ</a:t>
            </a:r>
            <a:r>
              <a:rPr lang="en-US" sz="1050" b="1" dirty="0">
                <a:solidFill>
                  <a:srgbClr val="000000"/>
                </a:solidFill>
                <a:latin typeface="Arial"/>
              </a:rPr>
              <a:t>) </a:t>
            </a:r>
            <a:r>
              <a:rPr kumimoji="0" lang="en-US" sz="105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is critical to meet its demand toward net-zero emissions.</a:t>
            </a:r>
          </a:p>
        </p:txBody>
      </p:sp>
    </p:spTree>
    <p:extLst>
      <p:ext uri="{BB962C8B-B14F-4D97-AF65-F5344CB8AC3E}">
        <p14:creationId xmlns:p14="http://schemas.microsoft.com/office/powerpoint/2010/main" val="344958507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4EE32D4-93AA-7711-26E7-77D1D494E2BF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77835406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4" imgW="7772400" imgH="10058400" progId="TCLayout.ActiveDocument.1">
                  <p:embed/>
                </p:oleObj>
              </mc:Choice>
              <mc:Fallback>
                <p:oleObj name="think-cell Slide" r:id="rId34" imgW="7772400" imgH="10058400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4EE32D4-93AA-7711-26E7-77D1D494E2B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0BCA492-938B-AB68-F408-D504B5F4A0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769016"/>
          </a:xfrm>
        </p:spPr>
        <p:txBody>
          <a:bodyPr vert="horz">
            <a:noAutofit/>
          </a:bodyPr>
          <a:lstStyle/>
          <a:p>
            <a:r>
              <a:rPr lang="en-US" dirty="0">
                <a:cs typeface="Arial"/>
              </a:rPr>
              <a:t>U.S., Brazil, EU, and Indonesia lead global production of biodiesel and ethanol, supported by the blending and production mandates</a:t>
            </a:r>
            <a:endParaRPr lang="en-US" dirty="0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835637EA-A505-D476-2F39-F878E82E18D7}"/>
              </a:ext>
            </a:extLst>
          </p:cNvPr>
          <p:cNvGrpSpPr/>
          <p:nvPr/>
        </p:nvGrpSpPr>
        <p:grpSpPr>
          <a:xfrm>
            <a:off x="330199" y="1554480"/>
            <a:ext cx="6035040" cy="297672"/>
            <a:chOff x="356630" y="1734850"/>
            <a:chExt cx="5414905" cy="29767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FC0CC74-F692-FFCF-3028-086427F37104}"/>
                </a:ext>
              </a:extLst>
            </p:cNvPr>
            <p:cNvSpPr txBox="1"/>
            <p:nvPr/>
          </p:nvSpPr>
          <p:spPr bwMode="gray">
            <a:xfrm>
              <a:off x="356630" y="1734850"/>
              <a:ext cx="5353420" cy="297672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Share of bioethanol/biodiesel production by country/region</a:t>
              </a:r>
              <a:endParaRPr lang="en-US" sz="1400" dirty="0"/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0F06F0DB-D46B-35F2-B3B1-A14D0611E90E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56630" y="2032522"/>
              <a:ext cx="5414905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A5829657-5AB4-8F56-CB9F-AE3DC8A0024F}"/>
              </a:ext>
            </a:extLst>
          </p:cNvPr>
          <p:cNvSpPr txBox="1"/>
          <p:nvPr/>
        </p:nvSpPr>
        <p:spPr bwMode="gray">
          <a:xfrm>
            <a:off x="406185" y="2076450"/>
            <a:ext cx="3945153" cy="257175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200" b="1" dirty="0"/>
              <a:t>Bioethanol</a:t>
            </a:r>
            <a:endParaRPr lang="en-US" sz="1200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B122BD0-C455-41A6-814F-2B1D90D70047}"/>
              </a:ext>
            </a:extLst>
          </p:cNvPr>
          <p:cNvSpPr txBox="1"/>
          <p:nvPr/>
        </p:nvSpPr>
        <p:spPr bwMode="gray">
          <a:xfrm>
            <a:off x="366395" y="4000102"/>
            <a:ext cx="3945153" cy="257175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200" b="1" dirty="0"/>
              <a:t>Biodiesel</a:t>
            </a:r>
            <a:endParaRPr lang="en-US" sz="1200" dirty="0"/>
          </a:p>
        </p:txBody>
      </p:sp>
      <p:graphicFrame>
        <p:nvGraphicFramePr>
          <p:cNvPr id="39" name="Chart 38">
            <a:extLst>
              <a:ext uri="{FF2B5EF4-FFF2-40B4-BE49-F238E27FC236}">
                <a16:creationId xmlns:a16="http://schemas.microsoft.com/office/drawing/2014/main" id="{6C00AC74-CF01-EC4B-649D-5B8E0BB7DB83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268288" y="2242949"/>
          <a:ext cx="4519612" cy="16954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96CBBBF3-82E1-315A-5CF5-394C1B2B6EE5}"/>
              </a:ext>
            </a:extLst>
          </p:cNvPr>
          <p:cNvSpPr txBox="1">
            <a:spLocks/>
          </p:cNvSpPr>
          <p:nvPr>
            <p:custDataLst>
              <p:tags r:id="rId3"/>
            </p:custDataLst>
          </p:nvPr>
        </p:nvSpPr>
        <p:spPr bwMode="auto">
          <a:xfrm>
            <a:off x="1323975" y="3825686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0ACED46-6EE6-4304-8797-DAEC43C236F3}" type="datetime'''''''''2''''''''0''''''''''''''''1''7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2017</a:t>
            </a:fld>
            <a:endParaRPr lang="en-US" sz="1000" dirty="0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F285FE04-EFD5-394F-BACB-FF3470D58A4D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 bwMode="auto">
          <a:xfrm>
            <a:off x="1970088" y="3825686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DF27132-74FF-4016-A7CB-C4E7B912BF40}" type="datetime'''''''''''''''2''''''''''''''''''''''0''''''18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2018</a:t>
            </a:fld>
            <a:endParaRPr lang="en-US" sz="1000" dirty="0"/>
          </a:p>
        </p:txBody>
      </p:sp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3178CD81-ACCB-E7A1-5AF9-2DFC1577D862}"/>
              </a:ext>
            </a:extLst>
          </p:cNvPr>
          <p:cNvSpPr txBox="1">
            <a:spLocks/>
          </p:cNvSpPr>
          <p:nvPr>
            <p:custDataLst>
              <p:tags r:id="rId5"/>
            </p:custDataLst>
          </p:nvPr>
        </p:nvSpPr>
        <p:spPr bwMode="auto">
          <a:xfrm>
            <a:off x="2617788" y="3825686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7078117-3CF5-428E-B726-91ABF2DAC681}" type="datetime'''''2''''''''''''''''''''''''''''0''''''1''''9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2019</a:t>
            </a:fld>
            <a:endParaRPr lang="en-US" sz="1000" dirty="0"/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BFBC9762-5E84-B71B-8FAE-BB0B2F988B18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auto">
          <a:xfrm>
            <a:off x="676275" y="3825686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E422DD1-BBA1-4A84-AA4F-E741E1390926}" type="datetime'''''''''''''''''''''''''''2''''0''16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2016</a:t>
            </a:fld>
            <a:endParaRPr lang="en-US" sz="1000" dirty="0"/>
          </a:p>
        </p:txBody>
      </p:sp>
      <p:sp>
        <p:nvSpPr>
          <p:cNvPr id="34" name="Text Placeholder 10">
            <a:extLst>
              <a:ext uri="{FF2B5EF4-FFF2-40B4-BE49-F238E27FC236}">
                <a16:creationId xmlns:a16="http://schemas.microsoft.com/office/drawing/2014/main" id="{CEC76958-6FC8-CB8D-8BBA-B71C5AE024EE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3911600" y="3825686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42DE5F6-10FF-4CD5-BA0D-C7C79386ACEC}" type="datetime'''''''2''''''''''''''''''''''''02''''''''''''''''''1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1000" dirty="0"/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A91325EA-E9CF-AD97-DD99-D0B3F5073161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4559300" y="3825686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935D989-B8C1-4E6E-B586-038773AADCF2}" type="datetime'2''''''''0''''''''''2''''''''''''2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1000" dirty="0"/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CAF2D5B4-2AE5-3258-4736-04DCA908E32B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auto">
          <a:xfrm>
            <a:off x="3265488" y="3825686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4395E34-C579-4E3C-AD8B-2C9731DFDA04}" type="datetime'''''''''''''''''2''''''''''''020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1000" dirty="0"/>
          </a:p>
        </p:txBody>
      </p:sp>
      <p:graphicFrame>
        <p:nvGraphicFramePr>
          <p:cNvPr id="40" name="Chart 39">
            <a:extLst>
              <a:ext uri="{FF2B5EF4-FFF2-40B4-BE49-F238E27FC236}">
                <a16:creationId xmlns:a16="http://schemas.microsoft.com/office/drawing/2014/main" id="{A44D4F7F-5FD5-ECC7-20DF-F1EA91CE7557}"/>
              </a:ext>
            </a:extLst>
          </p:cNvPr>
          <p:cNvGraphicFramePr/>
          <p:nvPr>
            <p:custDataLst>
              <p:tags r:id="rId10"/>
            </p:custDataLst>
          </p:nvPr>
        </p:nvGraphicFramePr>
        <p:xfrm>
          <a:off x="268288" y="4233464"/>
          <a:ext cx="4519612" cy="1677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259" name="Text Placeholder 10">
            <a:extLst>
              <a:ext uri="{FF2B5EF4-FFF2-40B4-BE49-F238E27FC236}">
                <a16:creationId xmlns:a16="http://schemas.microsoft.com/office/drawing/2014/main" id="{31124DA1-036A-CF06-1A42-86F04EE6751E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auto">
          <a:xfrm>
            <a:off x="1323975" y="5798739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BC72CA4-E0C1-46A5-861A-A5DDC8C1D866}" type="datetime'2''''''''''0''''''''1''''''''''''''''''''''7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2017</a:t>
            </a:fld>
            <a:endParaRPr lang="en-US" sz="1000" dirty="0"/>
          </a:p>
        </p:txBody>
      </p:sp>
      <p:sp>
        <p:nvSpPr>
          <p:cNvPr id="260" name="Text Placeholder 10">
            <a:extLst>
              <a:ext uri="{FF2B5EF4-FFF2-40B4-BE49-F238E27FC236}">
                <a16:creationId xmlns:a16="http://schemas.microsoft.com/office/drawing/2014/main" id="{DC80A256-4154-5FC2-41C2-B63599CF9C19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auto">
          <a:xfrm>
            <a:off x="1970088" y="5798739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5FE44B5-4175-4264-80DC-E3ED932912C6}" type="datetime'''''''''''2''''''''''0''1''''''''''''8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2018</a:t>
            </a:fld>
            <a:endParaRPr lang="en-US" sz="1000" dirty="0"/>
          </a:p>
        </p:txBody>
      </p:sp>
      <p:sp>
        <p:nvSpPr>
          <p:cNvPr id="261" name="Text Placeholder 10">
            <a:extLst>
              <a:ext uri="{FF2B5EF4-FFF2-40B4-BE49-F238E27FC236}">
                <a16:creationId xmlns:a16="http://schemas.microsoft.com/office/drawing/2014/main" id="{D8E85365-FE39-1375-4D34-47DEA398379A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auto">
          <a:xfrm>
            <a:off x="2617788" y="5798739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21D7016-7B2C-4F01-A0FF-2DF07059B717}" type="datetime'''''''''''''201''''''''''''''''''''''''''''''''''''''''9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2019</a:t>
            </a:fld>
            <a:endParaRPr lang="en-US" sz="1000" dirty="0"/>
          </a:p>
        </p:txBody>
      </p:sp>
      <p:sp>
        <p:nvSpPr>
          <p:cNvPr id="262" name="Text Placeholder 10">
            <a:extLst>
              <a:ext uri="{FF2B5EF4-FFF2-40B4-BE49-F238E27FC236}">
                <a16:creationId xmlns:a16="http://schemas.microsoft.com/office/drawing/2014/main" id="{7A72268D-3CE2-CF94-8DD4-F6331CBBA90D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auto">
          <a:xfrm>
            <a:off x="676275" y="5798739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BFB1726-F2B0-4D42-A591-FF476E4D2CD5}" type="datetime'''''''''''''''''''''''2''''''''0''''''''''''''16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2016</a:t>
            </a:fld>
            <a:endParaRPr lang="en-US" sz="1000" dirty="0"/>
          </a:p>
        </p:txBody>
      </p:sp>
      <p:sp>
        <p:nvSpPr>
          <p:cNvPr id="263" name="Text Placeholder 10">
            <a:extLst>
              <a:ext uri="{FF2B5EF4-FFF2-40B4-BE49-F238E27FC236}">
                <a16:creationId xmlns:a16="http://schemas.microsoft.com/office/drawing/2014/main" id="{E7D4FC14-6C96-EDE3-186F-ECA414CA12D3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auto">
          <a:xfrm>
            <a:off x="3911600" y="5798739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0E02A45-64DC-4B9C-A2CA-2B91F985AF40}" type="datetime'2''''''''''''0''''''2''''''1''''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1000" dirty="0"/>
          </a:p>
        </p:txBody>
      </p:sp>
      <p:sp>
        <p:nvSpPr>
          <p:cNvPr id="264" name="Text Placeholder 10">
            <a:extLst>
              <a:ext uri="{FF2B5EF4-FFF2-40B4-BE49-F238E27FC236}">
                <a16:creationId xmlns:a16="http://schemas.microsoft.com/office/drawing/2014/main" id="{A58C0C9B-F4FA-1B6C-72B3-E747AB2830D7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auto">
          <a:xfrm>
            <a:off x="4559300" y="5798739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AB372C3-F211-47EA-90B9-DAC9B80AF320}" type="datetime'''''''''''''''''''2''''''''''''''''02''''''''''2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r>
              <a:rPr lang="en-US" altLang="en-US" sz="1000" dirty="0"/>
              <a:t>*</a:t>
            </a:r>
            <a:endParaRPr lang="en-US" sz="1000" dirty="0"/>
          </a:p>
        </p:txBody>
      </p:sp>
      <p:sp>
        <p:nvSpPr>
          <p:cNvPr id="265" name="Text Placeholder 10">
            <a:extLst>
              <a:ext uri="{FF2B5EF4-FFF2-40B4-BE49-F238E27FC236}">
                <a16:creationId xmlns:a16="http://schemas.microsoft.com/office/drawing/2014/main" id="{BA373A56-1A65-8983-59FB-913C62967D27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auto">
          <a:xfrm>
            <a:off x="3265488" y="5798739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CF7453C-4E45-405E-9DFD-72DDA92B87BF}" type="datetime'''2''''''''''''''''''''''''''0''2''0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100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B71C484-A281-21B4-2985-D40E08DB3924}"/>
              </a:ext>
            </a:extLst>
          </p:cNvPr>
          <p:cNvSpPr/>
          <p:nvPr/>
        </p:nvSpPr>
        <p:spPr bwMode="gray">
          <a:xfrm>
            <a:off x="6555116" y="2131904"/>
            <a:ext cx="187890" cy="545010"/>
          </a:xfrm>
          <a:prstGeom prst="rect">
            <a:avLst/>
          </a:prstGeom>
          <a:solidFill>
            <a:srgbClr val="31A498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B364C9A-ABBA-506D-37C7-45C44748B24A}"/>
              </a:ext>
            </a:extLst>
          </p:cNvPr>
          <p:cNvSpPr txBox="1"/>
          <p:nvPr/>
        </p:nvSpPr>
        <p:spPr bwMode="gray">
          <a:xfrm flipH="1">
            <a:off x="6817665" y="2109602"/>
            <a:ext cx="827350" cy="23428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50" b="1" dirty="0"/>
              <a:t>U.S.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53FBD70-F52B-9624-34FB-8C0D820FDCD0}"/>
              </a:ext>
            </a:extLst>
          </p:cNvPr>
          <p:cNvSpPr txBox="1"/>
          <p:nvPr/>
        </p:nvSpPr>
        <p:spPr bwMode="gray">
          <a:xfrm flipH="1">
            <a:off x="7511694" y="2109602"/>
            <a:ext cx="4558494" cy="55745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en-US" sz="1050" dirty="0"/>
              <a:t>Target volume of 22.33 billion RINs (1 ethanol equivalent gallon) of renewable fuel and total ~12 billion RINs of cellulosic, biomass-based and advanced biofuel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4319141-7159-343C-CD29-8F05C0BD948C}"/>
              </a:ext>
            </a:extLst>
          </p:cNvPr>
          <p:cNvSpPr/>
          <p:nvPr/>
        </p:nvSpPr>
        <p:spPr bwMode="gray">
          <a:xfrm>
            <a:off x="6555116" y="2806783"/>
            <a:ext cx="179537" cy="551844"/>
          </a:xfrm>
          <a:prstGeom prst="rect">
            <a:avLst/>
          </a:prstGeom>
          <a:solidFill>
            <a:srgbClr val="D0227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F21958B-D0EB-21DA-8B02-EA5D4E385EC6}"/>
              </a:ext>
            </a:extLst>
          </p:cNvPr>
          <p:cNvSpPr txBox="1"/>
          <p:nvPr/>
        </p:nvSpPr>
        <p:spPr bwMode="gray">
          <a:xfrm flipH="1">
            <a:off x="6805002" y="2785111"/>
            <a:ext cx="827350" cy="23428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50" b="1" dirty="0"/>
              <a:t>Brazil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A8D574-217D-F83A-C7AB-31B5FA8BA5B3}"/>
              </a:ext>
            </a:extLst>
          </p:cNvPr>
          <p:cNvSpPr txBox="1"/>
          <p:nvPr/>
        </p:nvSpPr>
        <p:spPr bwMode="gray">
          <a:xfrm flipH="1">
            <a:off x="7511694" y="2785111"/>
            <a:ext cx="4558494" cy="3958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>
              <a:spcBef>
                <a:spcPts val="0"/>
              </a:spcBef>
            </a:pPr>
            <a:r>
              <a:rPr lang="en-US" sz="1050" dirty="0"/>
              <a:t>E27 as of 2023 and reviewing potential increase to E20</a:t>
            </a:r>
          </a:p>
          <a:p>
            <a:pPr>
              <a:spcBef>
                <a:spcPts val="0"/>
              </a:spcBef>
            </a:pPr>
            <a:r>
              <a:rPr lang="en-US" sz="1050" dirty="0"/>
              <a:t>B12 as of 2023, target to reach B15 by 2026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18F4C4C-FA88-4C92-FC7C-D5B5BB49F562}"/>
              </a:ext>
            </a:extLst>
          </p:cNvPr>
          <p:cNvSpPr/>
          <p:nvPr/>
        </p:nvSpPr>
        <p:spPr bwMode="gray">
          <a:xfrm>
            <a:off x="6555116" y="3491186"/>
            <a:ext cx="179537" cy="551844"/>
          </a:xfrm>
          <a:prstGeom prst="rect">
            <a:avLst/>
          </a:prstGeom>
          <a:solidFill>
            <a:srgbClr val="A63CA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7FDBFCC-1B89-A817-F134-661634A80117}"/>
              </a:ext>
            </a:extLst>
          </p:cNvPr>
          <p:cNvSpPr txBox="1"/>
          <p:nvPr/>
        </p:nvSpPr>
        <p:spPr bwMode="gray">
          <a:xfrm flipH="1">
            <a:off x="6861696" y="3452669"/>
            <a:ext cx="827350" cy="23428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50" b="1" dirty="0"/>
              <a:t>EU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F6226B4-701F-3C32-BC8B-94E95FC16F24}"/>
              </a:ext>
            </a:extLst>
          </p:cNvPr>
          <p:cNvSpPr txBox="1"/>
          <p:nvPr/>
        </p:nvSpPr>
        <p:spPr bwMode="gray">
          <a:xfrm flipH="1">
            <a:off x="7511694" y="3452669"/>
            <a:ext cx="4558494" cy="71903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>
            <a:defPPr>
              <a:defRPr lang="en-US"/>
            </a:defPPr>
            <a:lvl1pPr>
              <a:spcBef>
                <a:spcPts val="0"/>
              </a:spcBef>
              <a:defRPr sz="1200"/>
            </a:lvl1pPr>
          </a:lstStyle>
          <a:p>
            <a:r>
              <a:rPr lang="en-US" sz="1050" dirty="0"/>
              <a:t>No specific blending mandate, target 14% renewable energy in transport by 2030</a:t>
            </a:r>
          </a:p>
          <a:p>
            <a:r>
              <a:rPr lang="en-US" sz="1050" dirty="0"/>
              <a:t>Largest global biodiesel producer (~13M tons annually) but faces rising imports from China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58C1335-2A57-E261-4F63-B77552473694}"/>
              </a:ext>
            </a:extLst>
          </p:cNvPr>
          <p:cNvSpPr/>
          <p:nvPr/>
        </p:nvSpPr>
        <p:spPr bwMode="gray">
          <a:xfrm>
            <a:off x="6555116" y="4175590"/>
            <a:ext cx="179537" cy="551843"/>
          </a:xfrm>
          <a:prstGeom prst="rect">
            <a:avLst/>
          </a:prstGeom>
          <a:solidFill>
            <a:schemeClr val="tx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B5CC67E-C474-602C-3F02-57E004CA533C}"/>
              </a:ext>
            </a:extLst>
          </p:cNvPr>
          <p:cNvSpPr txBox="1"/>
          <p:nvPr/>
        </p:nvSpPr>
        <p:spPr bwMode="gray">
          <a:xfrm flipH="1">
            <a:off x="6821974" y="4179032"/>
            <a:ext cx="827350" cy="23428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50" b="1" dirty="0"/>
              <a:t>India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B18C6A4-6F86-9F4B-708D-F810035AE8DC}"/>
              </a:ext>
            </a:extLst>
          </p:cNvPr>
          <p:cNvSpPr txBox="1"/>
          <p:nvPr/>
        </p:nvSpPr>
        <p:spPr bwMode="gray">
          <a:xfrm flipH="1">
            <a:off x="7511694" y="4179032"/>
            <a:ext cx="4558494" cy="55745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en-US" sz="1050" dirty="0"/>
              <a:t>E10 as of 2022, target to reach E20 by 2025.</a:t>
            </a:r>
          </a:p>
          <a:p>
            <a:pPr>
              <a:spcBef>
                <a:spcPts val="0"/>
              </a:spcBef>
            </a:pPr>
            <a:r>
              <a:rPr lang="en-US" sz="1050" dirty="0"/>
              <a:t>Rapid ethanol production growth, targeting 6.35B liters in 2024, with grain-based ethanol doubling by 2025  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9563F59-CABA-9055-0124-2B561A76D59C}"/>
              </a:ext>
            </a:extLst>
          </p:cNvPr>
          <p:cNvSpPr/>
          <p:nvPr/>
        </p:nvSpPr>
        <p:spPr bwMode="gray">
          <a:xfrm>
            <a:off x="6555116" y="4859993"/>
            <a:ext cx="175420" cy="551842"/>
          </a:xfrm>
          <a:prstGeom prst="rect">
            <a:avLst/>
          </a:prstGeom>
          <a:solidFill>
            <a:srgbClr val="009CD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BDFD30-7EC2-890E-B5E0-DA6CE122B762}"/>
              </a:ext>
            </a:extLst>
          </p:cNvPr>
          <p:cNvSpPr txBox="1"/>
          <p:nvPr/>
        </p:nvSpPr>
        <p:spPr bwMode="gray">
          <a:xfrm flipH="1">
            <a:off x="6826476" y="4865692"/>
            <a:ext cx="827350" cy="23428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50" b="1" dirty="0"/>
              <a:t>Indonesia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82943CB-1DAD-43AE-F7D9-D84A438710DD}"/>
              </a:ext>
            </a:extLst>
          </p:cNvPr>
          <p:cNvSpPr txBox="1"/>
          <p:nvPr/>
        </p:nvSpPr>
        <p:spPr bwMode="gray">
          <a:xfrm flipH="1">
            <a:off x="7511694" y="4865692"/>
            <a:ext cx="4558494" cy="3958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>
              <a:spcBef>
                <a:spcPts val="0"/>
              </a:spcBef>
            </a:pPr>
            <a:r>
              <a:rPr lang="en-US" sz="1050" dirty="0"/>
              <a:t>Introduced E5 in 2023</a:t>
            </a:r>
          </a:p>
          <a:p>
            <a:pPr>
              <a:spcBef>
                <a:spcPts val="0"/>
              </a:spcBef>
            </a:pPr>
            <a:r>
              <a:rPr lang="en-US" sz="1050" dirty="0"/>
              <a:t>B30 as of 2023 and target rising to B40 in 2025</a:t>
            </a:r>
          </a:p>
        </p:txBody>
      </p:sp>
      <p:sp>
        <p:nvSpPr>
          <p:cNvPr id="43" name="btfpNotesBox111697">
            <a:extLst>
              <a:ext uri="{FF2B5EF4-FFF2-40B4-BE49-F238E27FC236}">
                <a16:creationId xmlns:a16="http://schemas.microsoft.com/office/drawing/2014/main" id="{3CC4AF03-D72E-979F-E4AE-E819251C1D8A}"/>
              </a:ext>
            </a:extLst>
          </p:cNvPr>
          <p:cNvSpPr txBox="1"/>
          <p:nvPr>
            <p:custDataLst>
              <p:tags r:id="rId18"/>
            </p:custDataLst>
          </p:nvPr>
        </p:nvSpPr>
        <p:spPr bwMode="gray">
          <a:xfrm>
            <a:off x="330200" y="6223087"/>
            <a:ext cx="8862568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EX represents % volume in bioethanol blending in gasoline; BX represents % volume in biodiesel blending in diesel.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IEA, </a:t>
            </a:r>
            <a:r>
              <a:rPr lang="en-US" sz="800" dirty="0">
                <a:solidFill>
                  <a:srgbClr val="000000"/>
                </a:solidFill>
                <a:hlinkClick r:id="rId38"/>
              </a:rPr>
              <a:t>Biofuel Production by Country/Region and Fuel Type</a:t>
            </a:r>
            <a:r>
              <a:rPr lang="en-US" sz="800" dirty="0">
                <a:solidFill>
                  <a:srgbClr val="000000"/>
                </a:solidFill>
              </a:rPr>
              <a:t> (2021); IEA, </a:t>
            </a:r>
            <a:r>
              <a:rPr lang="en-US" sz="800" dirty="0">
                <a:solidFill>
                  <a:srgbClr val="000000"/>
                </a:solidFill>
                <a:hlinkClick r:id="rId39"/>
              </a:rPr>
              <a:t>Biofuels</a:t>
            </a:r>
            <a:r>
              <a:rPr lang="en-US" sz="800" dirty="0">
                <a:solidFill>
                  <a:srgbClr val="000000"/>
                </a:solidFill>
              </a:rPr>
              <a:t> (2023); USDA, </a:t>
            </a:r>
            <a:r>
              <a:rPr lang="en-US" sz="800" dirty="0">
                <a:solidFill>
                  <a:srgbClr val="000000"/>
                </a:solidFill>
                <a:hlinkClick r:id="rId40"/>
              </a:rPr>
              <a:t>Biofuels Annual </a:t>
            </a:r>
            <a:r>
              <a:rPr lang="en-US" sz="800" dirty="0">
                <a:solidFill>
                  <a:srgbClr val="000000"/>
                </a:solidFill>
              </a:rPr>
              <a:t>(2025); EPA, </a:t>
            </a:r>
            <a:r>
              <a:rPr lang="en-US" sz="800" dirty="0">
                <a:solidFill>
                  <a:srgbClr val="000000"/>
                </a:solidFill>
                <a:hlinkClick r:id="rId41"/>
              </a:rPr>
              <a:t>Renewable Fuels Standards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 </a:t>
            </a:r>
            <a:r>
              <a:rPr lang="en-US" sz="800" dirty="0"/>
              <a:t>(2023); EBB, </a:t>
            </a:r>
            <a:r>
              <a:rPr lang="en-US" sz="800" dirty="0">
                <a:hlinkClick r:id="rId42"/>
              </a:rPr>
              <a:t>EU Biodiesel Industry May Not Survive 2024 If Left Unprotected from Chinese Unfair Imports</a:t>
            </a:r>
            <a:r>
              <a:rPr lang="en-US" sz="800" dirty="0"/>
              <a:t> (2024). </a:t>
            </a:r>
            <a:endParaRPr lang="en-US" sz="800" dirty="0">
              <a:solidFill>
                <a:srgbClr val="000000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</a:t>
            </a:r>
            <a:r>
              <a:rPr lang="en-US" sz="800" dirty="0"/>
              <a:t>Birru Lucha, Augusto Agazzi, Hyae Ryung Kim, and </a:t>
            </a:r>
            <a:r>
              <a:rPr lang="en-US" sz="800" dirty="0">
                <a:solidFill>
                  <a:srgbClr val="000000"/>
                </a:solidFill>
                <a:hlinkClick r:id="rId43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44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45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256" name="Rectangle 255">
            <a:extLst>
              <a:ext uri="{FF2B5EF4-FFF2-40B4-BE49-F238E27FC236}">
                <a16:creationId xmlns:a16="http://schemas.microsoft.com/office/drawing/2014/main" id="{C1E4B24E-D47C-8FDE-9F48-1E5C9E01C2A6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5956276" y="1958115"/>
            <a:ext cx="160338" cy="120650"/>
          </a:xfrm>
          <a:prstGeom prst="rect">
            <a:avLst/>
          </a:prstGeom>
          <a:solidFill>
            <a:schemeClr val="accent6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F675CC1-F89F-0E9D-BABB-24A0F42C7534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2925739" y="1958115"/>
            <a:ext cx="160337" cy="120650"/>
          </a:xfrm>
          <a:prstGeom prst="rect">
            <a:avLst/>
          </a:prstGeom>
          <a:solidFill>
            <a:srgbClr val="9DB1C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55" name="Rectangle 254">
            <a:extLst>
              <a:ext uri="{FF2B5EF4-FFF2-40B4-BE49-F238E27FC236}">
                <a16:creationId xmlns:a16="http://schemas.microsoft.com/office/drawing/2014/main" id="{B4E0FD80-4DCA-0F89-5DF0-97F8307DCDF5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5357789" y="1958115"/>
            <a:ext cx="160338" cy="120650"/>
          </a:xfrm>
          <a:prstGeom prst="rect">
            <a:avLst/>
          </a:prstGeom>
          <a:solidFill>
            <a:schemeClr val="accent5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51" name="Rectangle 250">
            <a:extLst>
              <a:ext uri="{FF2B5EF4-FFF2-40B4-BE49-F238E27FC236}">
                <a16:creationId xmlns:a16="http://schemas.microsoft.com/office/drawing/2014/main" id="{CECAF058-42D3-A712-753A-0AD2F32F26EC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3517876" y="1958115"/>
            <a:ext cx="160338" cy="1206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54" name="Rectangle 253">
            <a:extLst>
              <a:ext uri="{FF2B5EF4-FFF2-40B4-BE49-F238E27FC236}">
                <a16:creationId xmlns:a16="http://schemas.microsoft.com/office/drawing/2014/main" id="{35A27F75-B79F-262B-56FE-0EDBF400F934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4886301" y="1958115"/>
            <a:ext cx="160338" cy="120650"/>
          </a:xfrm>
          <a:prstGeom prst="rect">
            <a:avLst/>
          </a:prstGeom>
          <a:solidFill>
            <a:schemeClr val="accent4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52" name="Rectangle 251">
            <a:extLst>
              <a:ext uri="{FF2B5EF4-FFF2-40B4-BE49-F238E27FC236}">
                <a16:creationId xmlns:a16="http://schemas.microsoft.com/office/drawing/2014/main" id="{1CD1E6DD-960C-0B3A-9117-1CBF432BDB42}"/>
              </a:ext>
            </a:extLst>
          </p:cNvPr>
          <p:cNvSpPr/>
          <p:nvPr>
            <p:custDataLst>
              <p:tags r:id="rId24"/>
            </p:custDataLst>
          </p:nvPr>
        </p:nvSpPr>
        <p:spPr bwMode="auto">
          <a:xfrm>
            <a:off x="4325914" y="1958115"/>
            <a:ext cx="160338" cy="120650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3CF0C48C-E553-6ED7-46B9-3687C5E7EEE3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 bwMode="auto">
          <a:xfrm>
            <a:off x="3136876" y="1950178"/>
            <a:ext cx="279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E7E62FE-F648-4096-B567-8A7D4519BDA5}" type="datetime'''''''''''R''''''''''''''''O''''''''''W'''''''''''''">
              <a:rPr lang="en-US" altLang="en-US" sz="9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ROW</a:t>
            </a:fld>
            <a:endParaRPr lang="en-US" sz="900" dirty="0"/>
          </a:p>
        </p:txBody>
      </p:sp>
      <p:sp>
        <p:nvSpPr>
          <p:cNvPr id="236" name="Text Placeholder 10">
            <a:extLst>
              <a:ext uri="{FF2B5EF4-FFF2-40B4-BE49-F238E27FC236}">
                <a16:creationId xmlns:a16="http://schemas.microsoft.com/office/drawing/2014/main" id="{FB67E3DD-5752-DB15-FD52-36E1BF55DCDC}"/>
              </a:ext>
            </a:extLst>
          </p:cNvPr>
          <p:cNvSpPr txBox="1">
            <a:spLocks/>
          </p:cNvSpPr>
          <p:nvPr>
            <p:custDataLst>
              <p:tags r:id="rId26"/>
            </p:custDataLst>
          </p:nvPr>
        </p:nvSpPr>
        <p:spPr bwMode="auto">
          <a:xfrm>
            <a:off x="4537051" y="1950178"/>
            <a:ext cx="247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9E2B143-A027-4C3E-BC9E-58A8F2E8E7D1}" type="datetime'''''''''''''''''''''''''''''''''In''''''''''d''i''''''''a'''">
              <a:rPr lang="en-US" altLang="en-US" sz="9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India</a:t>
            </a:fld>
            <a:endParaRPr lang="en-US" sz="900" dirty="0"/>
          </a:p>
        </p:txBody>
      </p:sp>
      <p:sp>
        <p:nvSpPr>
          <p:cNvPr id="239" name="Text Placeholder 10">
            <a:extLst>
              <a:ext uri="{FF2B5EF4-FFF2-40B4-BE49-F238E27FC236}">
                <a16:creationId xmlns:a16="http://schemas.microsoft.com/office/drawing/2014/main" id="{29BE0C37-0C04-A608-BB74-5871CE9C90D2}"/>
              </a:ext>
            </a:extLst>
          </p:cNvPr>
          <p:cNvSpPr txBox="1">
            <a:spLocks/>
          </p:cNvSpPr>
          <p:nvPr>
            <p:custDataLst>
              <p:tags r:id="rId27"/>
            </p:custDataLst>
          </p:nvPr>
        </p:nvSpPr>
        <p:spPr bwMode="auto">
          <a:xfrm>
            <a:off x="5568926" y="1950178"/>
            <a:ext cx="2857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B40A329-EDFA-4ADD-BA56-DBCDCAD06C39}" type="datetime'''''''''''''''''''''B''r''a''''''''''''z''i''''l'''''''''''''">
              <a:rPr lang="en-US" altLang="en-US" sz="9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Brazil</a:t>
            </a:fld>
            <a:endParaRPr lang="en-US" sz="900" dirty="0"/>
          </a:p>
        </p:txBody>
      </p:sp>
      <p:sp>
        <p:nvSpPr>
          <p:cNvPr id="235" name="Text Placeholder 10">
            <a:extLst>
              <a:ext uri="{FF2B5EF4-FFF2-40B4-BE49-F238E27FC236}">
                <a16:creationId xmlns:a16="http://schemas.microsoft.com/office/drawing/2014/main" id="{192E6B76-2AAE-91DD-9C14-06A77EE271CF}"/>
              </a:ext>
            </a:extLst>
          </p:cNvPr>
          <p:cNvSpPr txBox="1">
            <a:spLocks/>
          </p:cNvSpPr>
          <p:nvPr>
            <p:custDataLst>
              <p:tags r:id="rId28"/>
            </p:custDataLst>
          </p:nvPr>
        </p:nvSpPr>
        <p:spPr bwMode="auto">
          <a:xfrm>
            <a:off x="3729014" y="1950178"/>
            <a:ext cx="495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8232783-7CA2-4797-B268-516515F6EF36}" type="datetime'In''''''d''''o''''''''''''''''''''ne''''''s''''''i''''''a'''''">
              <a:rPr lang="en-US" altLang="en-US" sz="9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Indonesia</a:t>
            </a:fld>
            <a:endParaRPr lang="en-US" sz="900" dirty="0"/>
          </a:p>
        </p:txBody>
      </p:sp>
      <p:sp>
        <p:nvSpPr>
          <p:cNvPr id="240" name="Text Placeholder 10">
            <a:extLst>
              <a:ext uri="{FF2B5EF4-FFF2-40B4-BE49-F238E27FC236}">
                <a16:creationId xmlns:a16="http://schemas.microsoft.com/office/drawing/2014/main" id="{6A5BBCE6-302C-B3EF-2A0C-759540279423}"/>
              </a:ext>
            </a:extLst>
          </p:cNvPr>
          <p:cNvSpPr txBox="1">
            <a:spLocks/>
          </p:cNvSpPr>
          <p:nvPr>
            <p:custDataLst>
              <p:tags r:id="rId29"/>
            </p:custDataLst>
          </p:nvPr>
        </p:nvSpPr>
        <p:spPr bwMode="auto">
          <a:xfrm>
            <a:off x="6167414" y="1950178"/>
            <a:ext cx="1587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900" dirty="0">
                <a:effectLst/>
              </a:rPr>
              <a:t>U.S.</a:t>
            </a:r>
            <a:endParaRPr lang="en-US" sz="900" dirty="0"/>
          </a:p>
        </p:txBody>
      </p:sp>
      <p:sp>
        <p:nvSpPr>
          <p:cNvPr id="238" name="Text Placeholder 10">
            <a:extLst>
              <a:ext uri="{FF2B5EF4-FFF2-40B4-BE49-F238E27FC236}">
                <a16:creationId xmlns:a16="http://schemas.microsoft.com/office/drawing/2014/main" id="{165D2A13-EF80-D352-2C23-8F9DB50B808B}"/>
              </a:ext>
            </a:extLst>
          </p:cNvPr>
          <p:cNvSpPr txBox="1">
            <a:spLocks/>
          </p:cNvSpPr>
          <p:nvPr>
            <p:custDataLst>
              <p:tags r:id="rId30"/>
            </p:custDataLst>
          </p:nvPr>
        </p:nvSpPr>
        <p:spPr bwMode="auto">
          <a:xfrm>
            <a:off x="5097439" y="1950178"/>
            <a:ext cx="1587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6A960F8A-0780-4753-AB40-BB80B2E2CB4F}" type="datetime'''''''''E''''''''''''''''''''''''''''''''''''''''''U'''''''">
              <a:rPr lang="en-US" altLang="en-US" sz="9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EU</a:t>
            </a:fld>
            <a:endParaRPr lang="en-US" sz="900" dirty="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50D7B4DD-949B-EDFC-1006-DF6455853228}"/>
              </a:ext>
            </a:extLst>
          </p:cNvPr>
          <p:cNvSpPr/>
          <p:nvPr/>
        </p:nvSpPr>
        <p:spPr bwMode="gray">
          <a:xfrm>
            <a:off x="347733" y="1939859"/>
            <a:ext cx="314324" cy="157163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BD10F79-E8FC-DEC2-470C-52A702378CA6}"/>
              </a:ext>
            </a:extLst>
          </p:cNvPr>
          <p:cNvSpPr txBox="1"/>
          <p:nvPr/>
        </p:nvSpPr>
        <p:spPr bwMode="gray">
          <a:xfrm>
            <a:off x="686640" y="1904934"/>
            <a:ext cx="2174240" cy="227013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dirty="0"/>
              <a:t>% share of biofuel production in 2022</a:t>
            </a: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39496ACB-3A31-9F72-C958-000F271D0D50}"/>
              </a:ext>
            </a:extLst>
          </p:cNvPr>
          <p:cNvSpPr/>
          <p:nvPr/>
        </p:nvSpPr>
        <p:spPr bwMode="gray">
          <a:xfrm>
            <a:off x="4821271" y="2632477"/>
            <a:ext cx="519112" cy="209550"/>
          </a:xfrm>
          <a:prstGeom prst="ellipse">
            <a:avLst/>
          </a:prstGeom>
          <a:solidFill>
            <a:schemeClr val="tx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bg1"/>
                </a:solidFill>
              </a:rPr>
              <a:t>3%</a:t>
            </a: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E8A18FCA-2BAD-FE4A-C3C5-60AA28F29D2D}"/>
              </a:ext>
            </a:extLst>
          </p:cNvPr>
          <p:cNvSpPr/>
          <p:nvPr/>
        </p:nvSpPr>
        <p:spPr bwMode="gray">
          <a:xfrm>
            <a:off x="4821271" y="2365736"/>
            <a:ext cx="519112" cy="209550"/>
          </a:xfrm>
          <a:prstGeom prst="ellipse">
            <a:avLst/>
          </a:prstGeom>
          <a:solidFill>
            <a:srgbClr val="9DB2D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bg1"/>
                </a:solidFill>
              </a:rPr>
              <a:t>16%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BC0C48D0-CA4F-E75D-9345-6F0B68DC0B13}"/>
              </a:ext>
            </a:extLst>
          </p:cNvPr>
          <p:cNvSpPr/>
          <p:nvPr/>
        </p:nvSpPr>
        <p:spPr bwMode="gray">
          <a:xfrm>
            <a:off x="4821271" y="2888136"/>
            <a:ext cx="519112" cy="207963"/>
          </a:xfrm>
          <a:prstGeom prst="ellipse">
            <a:avLst/>
          </a:prstGeom>
          <a:solidFill>
            <a:srgbClr val="D0227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bg1"/>
                </a:solidFill>
              </a:rPr>
              <a:t>31%</a:t>
            </a: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280E441B-1F2E-CF16-B3F9-4A8E0837E936}"/>
              </a:ext>
            </a:extLst>
          </p:cNvPr>
          <p:cNvSpPr/>
          <p:nvPr/>
        </p:nvSpPr>
        <p:spPr bwMode="gray">
          <a:xfrm>
            <a:off x="4821271" y="3374836"/>
            <a:ext cx="519112" cy="207963"/>
          </a:xfrm>
          <a:prstGeom prst="ellipse">
            <a:avLst/>
          </a:prstGeom>
          <a:solidFill>
            <a:srgbClr val="31A498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bg1"/>
                </a:solidFill>
              </a:rPr>
              <a:t>50%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71FA12CB-EC1B-ACDB-C618-820A1DAEC9FE}"/>
              </a:ext>
            </a:extLst>
          </p:cNvPr>
          <p:cNvSpPr/>
          <p:nvPr/>
        </p:nvSpPr>
        <p:spPr bwMode="gray">
          <a:xfrm>
            <a:off x="4827987" y="4794197"/>
            <a:ext cx="519112" cy="207963"/>
          </a:xfrm>
          <a:prstGeom prst="ellipse">
            <a:avLst/>
          </a:prstGeom>
          <a:solidFill>
            <a:srgbClr val="009CD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bg1"/>
                </a:solidFill>
              </a:rPr>
              <a:t>15%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0B479D51-E688-DF4C-B2F8-1BF0ABD48202}"/>
              </a:ext>
            </a:extLst>
          </p:cNvPr>
          <p:cNvSpPr/>
          <p:nvPr/>
        </p:nvSpPr>
        <p:spPr bwMode="gray">
          <a:xfrm>
            <a:off x="4827987" y="4436119"/>
            <a:ext cx="519112" cy="207963"/>
          </a:xfrm>
          <a:prstGeom prst="ellipse">
            <a:avLst/>
          </a:prstGeom>
          <a:solidFill>
            <a:srgbClr val="9DB2D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bg1"/>
                </a:solidFill>
              </a:rPr>
              <a:t>32%</a:t>
            </a: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845230FB-70A8-53A1-59BA-18C0D4AA69D3}"/>
              </a:ext>
            </a:extLst>
          </p:cNvPr>
          <p:cNvSpPr/>
          <p:nvPr/>
        </p:nvSpPr>
        <p:spPr bwMode="gray">
          <a:xfrm>
            <a:off x="4841062" y="5133577"/>
            <a:ext cx="519112" cy="207963"/>
          </a:xfrm>
          <a:prstGeom prst="ellipse">
            <a:avLst/>
          </a:prstGeom>
          <a:solidFill>
            <a:srgbClr val="A63CA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bg1"/>
                </a:solidFill>
              </a:rPr>
              <a:t>29%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C1CB48BD-266D-F3E3-5BD8-76FA00657DAE}"/>
              </a:ext>
            </a:extLst>
          </p:cNvPr>
          <p:cNvSpPr/>
          <p:nvPr/>
        </p:nvSpPr>
        <p:spPr bwMode="gray">
          <a:xfrm>
            <a:off x="4841062" y="5547914"/>
            <a:ext cx="519112" cy="207963"/>
          </a:xfrm>
          <a:prstGeom prst="ellipse">
            <a:avLst/>
          </a:prstGeom>
          <a:solidFill>
            <a:srgbClr val="31A498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bg1"/>
                </a:solidFill>
              </a:rPr>
              <a:t>24%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77F3691-ACCB-F5E4-D037-B16A7E2D09D1}"/>
              </a:ext>
            </a:extLst>
          </p:cNvPr>
          <p:cNvSpPr/>
          <p:nvPr/>
        </p:nvSpPr>
        <p:spPr bwMode="gray">
          <a:xfrm>
            <a:off x="0" y="0"/>
            <a:ext cx="2419109" cy="317051"/>
          </a:xfrm>
          <a:prstGeom prst="rect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Biodiesel &amp; Ethanol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27EC3BFA-BF39-6F20-9900-2C4FD4884859}"/>
              </a:ext>
            </a:extLst>
          </p:cNvPr>
          <p:cNvSpPr/>
          <p:nvPr/>
        </p:nvSpPr>
        <p:spPr bwMode="gray">
          <a:xfrm>
            <a:off x="6553768" y="5544397"/>
            <a:ext cx="175420" cy="551842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BC8072C-A8B5-7E7F-06F2-7009C4BCF6DC}"/>
              </a:ext>
            </a:extLst>
          </p:cNvPr>
          <p:cNvSpPr txBox="1"/>
          <p:nvPr/>
        </p:nvSpPr>
        <p:spPr bwMode="gray">
          <a:xfrm flipH="1">
            <a:off x="6825128" y="5533246"/>
            <a:ext cx="827350" cy="234286"/>
          </a:xfrm>
          <a:prstGeom prst="rect">
            <a:avLst/>
          </a:prstGeom>
          <a:noFill/>
        </p:spPr>
        <p:txBody>
          <a:bodyPr wrap="square" lIns="36000" tIns="36000" rIns="36000" bIns="36000" rtlCol="0" anchor="t">
            <a:spAutoFit/>
          </a:bodyPr>
          <a:lstStyle/>
          <a:p>
            <a:pPr marL="0" indent="0">
              <a:buNone/>
            </a:pPr>
            <a:r>
              <a:rPr lang="en-US" sz="1050" b="1" dirty="0"/>
              <a:t>China</a:t>
            </a:r>
            <a:endParaRPr lang="en-US" sz="1050" b="1" dirty="0">
              <a:cs typeface="Arial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C079E11-FC9E-59FC-9148-6A42D7751A55}"/>
              </a:ext>
            </a:extLst>
          </p:cNvPr>
          <p:cNvSpPr txBox="1"/>
          <p:nvPr/>
        </p:nvSpPr>
        <p:spPr bwMode="gray">
          <a:xfrm flipH="1">
            <a:off x="7511694" y="5533246"/>
            <a:ext cx="4558494" cy="71903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>
              <a:spcBef>
                <a:spcPts val="0"/>
              </a:spcBef>
            </a:pPr>
            <a:r>
              <a:rPr lang="en-US" sz="1050" dirty="0"/>
              <a:t>2023: Biggest biodiesel exporter to EU ~2.01B liters (43%, benefiting from domestic tax rebates) </a:t>
            </a:r>
          </a:p>
          <a:p>
            <a:pPr>
              <a:spcBef>
                <a:spcPts val="0"/>
              </a:spcBef>
            </a:pPr>
            <a:r>
              <a:rPr lang="en-US" sz="1050" dirty="0"/>
              <a:t>2024: EU imposed anti-dumping tariffs (from 12.8% to 36.4%), decreasing the volume by 51% (∆~567K tons/~1.3B liters)</a:t>
            </a:r>
          </a:p>
        </p:txBody>
      </p:sp>
      <p:sp>
        <p:nvSpPr>
          <p:cNvPr id="9" name="btfpNotesBox111697">
            <a:extLst>
              <a:ext uri="{FF2B5EF4-FFF2-40B4-BE49-F238E27FC236}">
                <a16:creationId xmlns:a16="http://schemas.microsoft.com/office/drawing/2014/main" id="{996A8AE0-A7B3-E96F-17F7-5A1754F00A33}"/>
              </a:ext>
            </a:extLst>
          </p:cNvPr>
          <p:cNvSpPr txBox="1"/>
          <p:nvPr>
            <p:custDataLst>
              <p:tags r:id="rId31"/>
            </p:custDataLst>
          </p:nvPr>
        </p:nvSpPr>
        <p:spPr bwMode="gray">
          <a:xfrm>
            <a:off x="330200" y="6088731"/>
            <a:ext cx="2302163" cy="12311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* China produces ~3% of biodiesel (2022)</a:t>
            </a:r>
            <a:endParaRPr lang="en-US" sz="800" dirty="0">
              <a:solidFill>
                <a:srgbClr val="000000"/>
              </a:solidFill>
              <a:cs typeface="Arial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388BE5E-19A9-4FB9-B218-DAAC38CD906E}"/>
              </a:ext>
            </a:extLst>
          </p:cNvPr>
          <p:cNvGrpSpPr/>
          <p:nvPr/>
        </p:nvGrpSpPr>
        <p:grpSpPr>
          <a:xfrm>
            <a:off x="6481345" y="1554480"/>
            <a:ext cx="5414905" cy="297672"/>
            <a:chOff x="356630" y="1734850"/>
            <a:chExt cx="5414905" cy="297672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8AAA7E5C-295D-421B-98E9-8F27805D070B}"/>
                </a:ext>
              </a:extLst>
            </p:cNvPr>
            <p:cNvSpPr txBox="1"/>
            <p:nvPr/>
          </p:nvSpPr>
          <p:spPr bwMode="gray">
            <a:xfrm>
              <a:off x="356630" y="1734850"/>
              <a:ext cx="5353420" cy="297672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Biofuel production mandate by country/region</a:t>
              </a:r>
              <a:r>
                <a:rPr lang="en-US" sz="1400" b="1" baseline="30000" dirty="0"/>
                <a:t>1</a:t>
              </a:r>
              <a:endParaRPr lang="en-US" sz="1400" baseline="30000" dirty="0"/>
            </a:p>
          </p:txBody>
        </p: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A8DA1C9-20DE-47CB-B3BB-8E249458497B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56630" y="2032522"/>
              <a:ext cx="5414905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417181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D46CD21-6971-0CB3-5BC5-8A12AA9AF06E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41217930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2" imgW="7772400" imgH="10058400" progId="TCLayout.ActiveDocument.1">
                  <p:embed/>
                </p:oleObj>
              </mc:Choice>
              <mc:Fallback>
                <p:oleObj name="think-cell Slide" r:id="rId52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D46CD21-6971-0CB3-5BC5-8A12AA9AF0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60976240-3DC7-5BBD-C37A-EBEAB5D7F2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Autofit/>
          </a:bodyPr>
          <a:lstStyle/>
          <a:p>
            <a:r>
              <a:rPr lang="en-US" dirty="0"/>
              <a:t>The U.S. and Europe lead with 80% of the global market share; global capacity is expected to almost double by 2028</a:t>
            </a:r>
          </a:p>
        </p:txBody>
      </p:sp>
      <p:sp>
        <p:nvSpPr>
          <p:cNvPr id="108" name="TextBox 8">
            <a:extLst>
              <a:ext uri="{FF2B5EF4-FFF2-40B4-BE49-F238E27FC236}">
                <a16:creationId xmlns:a16="http://schemas.microsoft.com/office/drawing/2014/main" id="{57E0EB4F-DB11-FA0D-B07A-BB1394BFC6F1}"/>
              </a:ext>
            </a:extLst>
          </p:cNvPr>
          <p:cNvSpPr txBox="1"/>
          <p:nvPr/>
        </p:nvSpPr>
        <p:spPr bwMode="gray">
          <a:xfrm>
            <a:off x="8433354" y="1554480"/>
            <a:ext cx="3343275" cy="4663440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Growth in HVO will </a:t>
            </a:r>
            <a:r>
              <a:rPr lang="en-US" sz="1050" b="1" dirty="0"/>
              <a:t>meet most new demand for sustainable fuels,</a:t>
            </a:r>
            <a:r>
              <a:rPr lang="en-US" sz="1050" dirty="0"/>
              <a:t> reaching </a:t>
            </a:r>
            <a:r>
              <a:rPr lang="en-US" sz="1050" b="1" dirty="0"/>
              <a:t>$40 billion to $50 billion </a:t>
            </a:r>
            <a:r>
              <a:rPr lang="en-US" sz="1050" dirty="0"/>
              <a:t>by the end of 2028, with </a:t>
            </a:r>
            <a:r>
              <a:rPr lang="en-US" sz="1050" b="1" dirty="0"/>
              <a:t>CAGR of 16%.</a:t>
            </a:r>
            <a:endParaRPr lang="en-US" sz="1050" dirty="0"/>
          </a:p>
          <a:p>
            <a:pPr>
              <a:spcBef>
                <a:spcPts val="600"/>
              </a:spcBef>
            </a:pPr>
            <a:r>
              <a:rPr lang="en-US" sz="1050" dirty="0"/>
              <a:t>European companies like </a:t>
            </a:r>
            <a:r>
              <a:rPr lang="en-US" sz="1050" b="1" dirty="0"/>
              <a:t>Neste</a:t>
            </a:r>
            <a:r>
              <a:rPr lang="en-US" sz="1050" dirty="0"/>
              <a:t> (Finland), </a:t>
            </a:r>
            <a:r>
              <a:rPr lang="en-US" sz="1050" b="1" dirty="0"/>
              <a:t>Preem</a:t>
            </a:r>
            <a:r>
              <a:rPr lang="en-US" sz="1050" dirty="0"/>
              <a:t> (Sweden), and </a:t>
            </a:r>
            <a:r>
              <a:rPr lang="en-US" sz="1050" b="1" dirty="0"/>
              <a:t>ENI</a:t>
            </a:r>
            <a:r>
              <a:rPr lang="en-US" sz="1050" dirty="0"/>
              <a:t> (Italy) have pioneered HVO production and technological development.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In the past few years, U.S. production has seen </a:t>
            </a:r>
            <a:r>
              <a:rPr lang="en-US" sz="1050" b="1" dirty="0"/>
              <a:t>500% growth </a:t>
            </a:r>
            <a:r>
              <a:rPr lang="en-US" sz="1050" dirty="0"/>
              <a:t>across American companies (Chevron, Phillips 66, Diamond Green Diesel, etc.) due to incentives in the </a:t>
            </a:r>
            <a:r>
              <a:rPr lang="en-US" sz="1050" b="1" dirty="0"/>
              <a:t>Inflation Reduction Act.</a:t>
            </a:r>
            <a:endParaRPr lang="en-US" sz="1050" dirty="0"/>
          </a:p>
          <a:p>
            <a:pPr>
              <a:spcBef>
                <a:spcPts val="600"/>
              </a:spcBef>
            </a:pPr>
            <a:r>
              <a:rPr lang="en-US" sz="1050" dirty="0"/>
              <a:t>HVO growth has </a:t>
            </a:r>
            <a:r>
              <a:rPr lang="en-US" sz="1050" b="1" dirty="0"/>
              <a:t>replaced biodiesel investments</a:t>
            </a:r>
            <a:r>
              <a:rPr lang="en-US" sz="1050" dirty="0"/>
              <a:t>, as mineral oil groups are focusing on building new HVO facilities due to HVO’s </a:t>
            </a:r>
            <a:r>
              <a:rPr lang="en-US" sz="1050" b="1" dirty="0"/>
              <a:t>“drop-in” properties </a:t>
            </a:r>
            <a:r>
              <a:rPr lang="en-US" sz="1050" dirty="0"/>
              <a:t>and </a:t>
            </a:r>
            <a:r>
              <a:rPr lang="en-US" sz="1050" b="1" dirty="0"/>
              <a:t>higher blending percentages.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Manufacturers are seeking </a:t>
            </a:r>
            <a:r>
              <a:rPr lang="en-US" sz="1050" b="1" dirty="0"/>
              <a:t>private and public partners</a:t>
            </a:r>
            <a:r>
              <a:rPr lang="en-US" sz="1050" dirty="0"/>
              <a:t> to expand production and use (e.g., </a:t>
            </a:r>
            <a:r>
              <a:rPr lang="en-US" sz="1050" b="1" dirty="0"/>
              <a:t>Shell</a:t>
            </a:r>
            <a:r>
              <a:rPr lang="en-US" sz="1050" dirty="0"/>
              <a:t> and </a:t>
            </a:r>
            <a:r>
              <a:rPr lang="en-US" sz="1050" b="1" dirty="0"/>
              <a:t>German National Railway </a:t>
            </a:r>
            <a:r>
              <a:rPr lang="en-US" sz="1050" dirty="0"/>
              <a:t>using HVO for non-electric trains and </a:t>
            </a:r>
            <a:r>
              <a:rPr lang="en-US" sz="1050" b="1" dirty="0"/>
              <a:t>Amazon Web Services</a:t>
            </a:r>
            <a:r>
              <a:rPr lang="en-US" sz="1050" dirty="0"/>
              <a:t> switching to HVO in Europe).</a:t>
            </a: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A60E018F-3AD9-1E3D-EF24-87957737CC79}"/>
              </a:ext>
            </a:extLst>
          </p:cNvPr>
          <p:cNvSpPr/>
          <p:nvPr/>
        </p:nvSpPr>
        <p:spPr bwMode="gray">
          <a:xfrm>
            <a:off x="724821" y="5866541"/>
            <a:ext cx="707103" cy="202471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dirty="0">
                <a:solidFill>
                  <a:schemeClr val="bg1"/>
                </a:solidFill>
              </a:rPr>
              <a:t>53%</a:t>
            </a:r>
          </a:p>
        </p:txBody>
      </p:sp>
      <p:sp>
        <p:nvSpPr>
          <p:cNvPr id="126" name="btfpNotesBox111697">
            <a:extLst>
              <a:ext uri="{FF2B5EF4-FFF2-40B4-BE49-F238E27FC236}">
                <a16:creationId xmlns:a16="http://schemas.microsoft.com/office/drawing/2014/main" id="{DF66BFB8-2D77-770E-D02C-62741C919E44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lang="en-US" sz="800" dirty="0">
                <a:solidFill>
                  <a:srgbClr val="000000"/>
                </a:solidFill>
                <a:latin typeface="Arial"/>
                <a:ea typeface="+mn-ea"/>
                <a:cs typeface="+mn-cs"/>
              </a:rPr>
              <a:t>Argus Media,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54"/>
              </a:rPr>
              <a:t>Global HVO/Renewable Diesel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BCC Research,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55"/>
              </a:rPr>
              <a:t>HVO Market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(2024); McKinsey,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56"/>
              </a:rPr>
              <a:t>Global Energy Perspective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ETIP Bioenergy,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57"/>
              </a:rPr>
              <a:t>HVO Factsheet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(2020); Renewable Carbon,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58"/>
              </a:rPr>
              <a:t>HVO Gains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hlinkClick r:id="rId58"/>
              </a:rPr>
              <a:t>Importance in the U.S.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(2024); Mining Stock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Education.com,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59"/>
              </a:rPr>
              <a:t>HVO Market Gains Momentum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(2024); DCD, </a:t>
            </a:r>
            <a:r>
              <a:rPr lang="en-US" sz="800" dirty="0">
                <a:solidFill>
                  <a:srgbClr val="000000"/>
                </a:solidFill>
                <a:hlinkClick r:id="rId60"/>
              </a:rPr>
              <a:t>HVO Supply Chains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(2023).</a:t>
            </a:r>
            <a:endParaRPr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61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62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63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112AA108-55E9-8C3B-A20B-6CC50393472C}"/>
              </a:ext>
            </a:extLst>
          </p:cNvPr>
          <p:cNvSpPr/>
          <p:nvPr/>
        </p:nvSpPr>
        <p:spPr bwMode="gray">
          <a:xfrm>
            <a:off x="2086139" y="5866541"/>
            <a:ext cx="630234" cy="212725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dirty="0">
                <a:solidFill>
                  <a:schemeClr val="bg1"/>
                </a:solidFill>
              </a:rPr>
              <a:t>27%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BF28083C-6D4D-D738-A90E-E12C52265562}"/>
              </a:ext>
            </a:extLst>
          </p:cNvPr>
          <p:cNvSpPr/>
          <p:nvPr/>
        </p:nvSpPr>
        <p:spPr bwMode="gray">
          <a:xfrm>
            <a:off x="3370588" y="5866541"/>
            <a:ext cx="630234" cy="219526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dirty="0">
                <a:solidFill>
                  <a:schemeClr val="bg1"/>
                </a:solidFill>
              </a:rPr>
              <a:t>15%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1D648C49-271C-C39B-2973-914595646857}"/>
              </a:ext>
            </a:extLst>
          </p:cNvPr>
          <p:cNvSpPr/>
          <p:nvPr/>
        </p:nvSpPr>
        <p:spPr bwMode="gray">
          <a:xfrm>
            <a:off x="4655037" y="5866541"/>
            <a:ext cx="529572" cy="200737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dirty="0">
                <a:solidFill>
                  <a:schemeClr val="bg1"/>
                </a:solidFill>
              </a:rPr>
              <a:t>5%</a:t>
            </a: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7CF5D10B-51B6-89A1-BDAF-83EFD1509CF1}"/>
              </a:ext>
            </a:extLst>
          </p:cNvPr>
          <p:cNvSpPr/>
          <p:nvPr/>
        </p:nvSpPr>
        <p:spPr bwMode="gray">
          <a:xfrm>
            <a:off x="5838825" y="5866541"/>
            <a:ext cx="584200" cy="219526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dirty="0">
                <a:solidFill>
                  <a:schemeClr val="bg1"/>
                </a:solidFill>
              </a:rPr>
              <a:t>0%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60D288E4-2190-6CE5-0FD6-44A8EAE46591}"/>
              </a:ext>
            </a:extLst>
          </p:cNvPr>
          <p:cNvSpPr/>
          <p:nvPr>
            <p:custDataLst>
              <p:tags r:id="rId3"/>
            </p:custDataLst>
          </p:nvPr>
        </p:nvSpPr>
        <p:spPr bwMode="gray">
          <a:xfrm>
            <a:off x="409575" y="1966913"/>
            <a:ext cx="415925" cy="209550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200" dirty="0">
                <a:solidFill>
                  <a:schemeClr val="bg1"/>
                </a:solidFill>
              </a:rPr>
              <a:t>x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3A5E76F8-87B1-90B1-7F63-C0151C35D328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825500" y="1954213"/>
            <a:ext cx="1347788" cy="234950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50" dirty="0"/>
              <a:t>Current market share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129408B-9AC5-122D-0278-75BA3EA665E4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2705100" y="3079750"/>
            <a:ext cx="55880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0D62C58-9989-072F-364A-6BFF3D6B82AD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6486525" y="2179638"/>
            <a:ext cx="55880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8FDE67A4-49C6-59A3-4B0F-9EC3EFADC859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5226050" y="2328863"/>
            <a:ext cx="55880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468993-7FA4-ED29-9297-FE9058ED6A24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>
            <a:off x="1444625" y="3933825"/>
            <a:ext cx="55880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4B18371-4505-FE6E-A501-612269A296CF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3965575" y="2532063"/>
            <a:ext cx="55880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3933F6B6-E9B4-9E7A-170C-9C5EF4C20BAB}"/>
              </a:ext>
            </a:extLst>
          </p:cNvPr>
          <p:cNvGraphicFramePr/>
          <p:nvPr>
            <p:custDataLst>
              <p:tags r:id="rId10"/>
            </p:custDataLst>
            <p:extLst>
              <p:ext uri="{D42A27DB-BD31-4B8C-83A1-F6EECF244321}">
                <p14:modId xmlns:p14="http://schemas.microsoft.com/office/powerpoint/2010/main" val="2151812834"/>
              </p:ext>
            </p:extLst>
          </p:nvPr>
        </p:nvGraphicFramePr>
        <p:xfrm>
          <a:off x="381000" y="1873250"/>
          <a:ext cx="7727950" cy="3897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4"/>
          </a:graphicData>
        </a:graphic>
      </p:graphicFrame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2C41D034-18D2-9C00-14AE-A0066509FC0F}"/>
              </a:ext>
            </a:extLst>
          </p:cNvPr>
          <p:cNvCxnSpPr/>
          <p:nvPr>
            <p:custDataLst>
              <p:tags r:id="rId11"/>
            </p:custDataLst>
          </p:nvPr>
        </p:nvCxnSpPr>
        <p:spPr bwMode="gray">
          <a:xfrm>
            <a:off x="7045325" y="3594100"/>
            <a:ext cx="701675" cy="0"/>
          </a:xfrm>
          <a:prstGeom prst="line">
            <a:avLst/>
          </a:prstGeom>
          <a:ln w="12700" cap="flat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9E31378D-476A-0BDC-2B51-0EE98526B611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>
            <a:off x="7045325" y="2179638"/>
            <a:ext cx="701675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319AF68F-70F8-772A-F3D3-CDE0A1A229A9}"/>
              </a:ext>
            </a:extLst>
          </p:cNvPr>
          <p:cNvCxnSpPr/>
          <p:nvPr>
            <p:custDataLst>
              <p:tags r:id="rId13"/>
            </p:custDataLst>
          </p:nvPr>
        </p:nvCxnSpPr>
        <p:spPr bwMode="auto">
          <a:xfrm>
            <a:off x="7045325" y="2179638"/>
            <a:ext cx="0" cy="1414463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D7AF8B5-8A9D-A061-64F6-271AFF6C824A}"/>
              </a:ext>
            </a:extLst>
          </p:cNvPr>
          <p:cNvCxnSpPr/>
          <p:nvPr>
            <p:custDataLst>
              <p:tags r:id="rId14"/>
            </p:custDataLst>
          </p:nvPr>
        </p:nvCxnSpPr>
        <p:spPr bwMode="auto">
          <a:xfrm>
            <a:off x="7747000" y="2179638"/>
            <a:ext cx="0" cy="1414463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Rectangle 58">
            <a:extLst>
              <a:ext uri="{FF2B5EF4-FFF2-40B4-BE49-F238E27FC236}">
                <a16:creationId xmlns:a16="http://schemas.microsoft.com/office/drawing/2014/main" id="{005761E5-B5E1-D04A-3C6B-4F342F2829D8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5784850" y="2179638"/>
            <a:ext cx="701675" cy="149225"/>
          </a:xfrm>
          <a:prstGeom prst="rect">
            <a:avLst/>
          </a:prstGeom>
          <a:noFill/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9F2EAFC3-B207-F068-FB3D-9CD84CAF1FD3}"/>
              </a:ext>
            </a:extLst>
          </p:cNvPr>
          <p:cNvCxnSpPr/>
          <p:nvPr>
            <p:custDataLst>
              <p:tags r:id="rId16"/>
            </p:custDataLst>
          </p:nvPr>
        </p:nvCxnSpPr>
        <p:spPr bwMode="gray">
          <a:xfrm>
            <a:off x="4524375" y="2435225"/>
            <a:ext cx="701675" cy="0"/>
          </a:xfrm>
          <a:prstGeom prst="line">
            <a:avLst/>
          </a:prstGeom>
          <a:ln w="12700" cap="flat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934D3F80-D143-6219-39CA-6B5C1F5610BD}"/>
              </a:ext>
            </a:extLst>
          </p:cNvPr>
          <p:cNvCxnSpPr/>
          <p:nvPr>
            <p:custDataLst>
              <p:tags r:id="rId17"/>
            </p:custDataLst>
          </p:nvPr>
        </p:nvCxnSpPr>
        <p:spPr bwMode="auto">
          <a:xfrm>
            <a:off x="4524375" y="2328863"/>
            <a:ext cx="0" cy="106363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77AEE96A-512F-90DE-ED27-9188904C0C14}"/>
              </a:ext>
            </a:extLst>
          </p:cNvPr>
          <p:cNvCxnSpPr/>
          <p:nvPr>
            <p:custDataLst>
              <p:tags r:id="rId18"/>
            </p:custDataLst>
          </p:nvPr>
        </p:nvCxnSpPr>
        <p:spPr bwMode="auto">
          <a:xfrm>
            <a:off x="5226050" y="2328863"/>
            <a:ext cx="0" cy="106363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345E4687-E59A-3622-AE5B-924C77377559}"/>
              </a:ext>
            </a:extLst>
          </p:cNvPr>
          <p:cNvCxnSpPr/>
          <p:nvPr>
            <p:custDataLst>
              <p:tags r:id="rId19"/>
            </p:custDataLst>
          </p:nvPr>
        </p:nvCxnSpPr>
        <p:spPr bwMode="auto">
          <a:xfrm>
            <a:off x="4524375" y="2328863"/>
            <a:ext cx="701675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E4E25596-485B-98D5-EF69-2B93F011C790}"/>
              </a:ext>
            </a:extLst>
          </p:cNvPr>
          <p:cNvCxnSpPr/>
          <p:nvPr>
            <p:custDataLst>
              <p:tags r:id="rId20"/>
            </p:custDataLst>
          </p:nvPr>
        </p:nvCxnSpPr>
        <p:spPr bwMode="gray">
          <a:xfrm>
            <a:off x="3263900" y="2806700"/>
            <a:ext cx="701675" cy="0"/>
          </a:xfrm>
          <a:prstGeom prst="line">
            <a:avLst/>
          </a:prstGeom>
          <a:ln w="12700" cap="flat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49FEBE56-3220-ECBF-35DA-F69FCA3E5D7A}"/>
              </a:ext>
            </a:extLst>
          </p:cNvPr>
          <p:cNvCxnSpPr/>
          <p:nvPr>
            <p:custDataLst>
              <p:tags r:id="rId21"/>
            </p:custDataLst>
          </p:nvPr>
        </p:nvCxnSpPr>
        <p:spPr bwMode="auto">
          <a:xfrm>
            <a:off x="3965575" y="2532063"/>
            <a:ext cx="0" cy="274638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DE9C6BB8-DB3C-32EB-7B1A-7972C3162A1F}"/>
              </a:ext>
            </a:extLst>
          </p:cNvPr>
          <p:cNvCxnSpPr/>
          <p:nvPr>
            <p:custDataLst>
              <p:tags r:id="rId22"/>
            </p:custDataLst>
          </p:nvPr>
        </p:nvCxnSpPr>
        <p:spPr bwMode="auto">
          <a:xfrm>
            <a:off x="3263900" y="2532063"/>
            <a:ext cx="0" cy="274638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2B473331-6303-DEF4-58ED-A709C62AB01D}"/>
              </a:ext>
            </a:extLst>
          </p:cNvPr>
          <p:cNvCxnSpPr/>
          <p:nvPr>
            <p:custDataLst>
              <p:tags r:id="rId23"/>
            </p:custDataLst>
          </p:nvPr>
        </p:nvCxnSpPr>
        <p:spPr bwMode="auto">
          <a:xfrm>
            <a:off x="3263900" y="2532063"/>
            <a:ext cx="701675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D491D44E-E21F-6794-9531-EBF815323BBC}"/>
              </a:ext>
            </a:extLst>
          </p:cNvPr>
          <p:cNvCxnSpPr/>
          <p:nvPr>
            <p:custDataLst>
              <p:tags r:id="rId24"/>
            </p:custDataLst>
          </p:nvPr>
        </p:nvCxnSpPr>
        <p:spPr bwMode="gray">
          <a:xfrm>
            <a:off x="2003425" y="3417888"/>
            <a:ext cx="701675" cy="0"/>
          </a:xfrm>
          <a:prstGeom prst="line">
            <a:avLst/>
          </a:prstGeom>
          <a:ln w="12700" cap="flat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9C51F84F-71C7-0E53-47C8-10964F4CF6F8}"/>
              </a:ext>
            </a:extLst>
          </p:cNvPr>
          <p:cNvCxnSpPr/>
          <p:nvPr>
            <p:custDataLst>
              <p:tags r:id="rId25"/>
            </p:custDataLst>
          </p:nvPr>
        </p:nvCxnSpPr>
        <p:spPr bwMode="auto">
          <a:xfrm>
            <a:off x="2705100" y="3079750"/>
            <a:ext cx="0" cy="338138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E25B7850-1423-A97D-E87D-4ED5B90731DD}"/>
              </a:ext>
            </a:extLst>
          </p:cNvPr>
          <p:cNvCxnSpPr/>
          <p:nvPr>
            <p:custDataLst>
              <p:tags r:id="rId26"/>
            </p:custDataLst>
          </p:nvPr>
        </p:nvCxnSpPr>
        <p:spPr bwMode="auto">
          <a:xfrm>
            <a:off x="2003425" y="3079750"/>
            <a:ext cx="0" cy="338138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9EE5566-F430-000F-5CD7-3055406E827F}"/>
              </a:ext>
            </a:extLst>
          </p:cNvPr>
          <p:cNvCxnSpPr/>
          <p:nvPr>
            <p:custDataLst>
              <p:tags r:id="rId27"/>
            </p:custDataLst>
          </p:nvPr>
        </p:nvCxnSpPr>
        <p:spPr bwMode="auto">
          <a:xfrm>
            <a:off x="2003425" y="3079750"/>
            <a:ext cx="701675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7E22D51-53D1-C181-18BE-AD74A7C44667}"/>
              </a:ext>
            </a:extLst>
          </p:cNvPr>
          <p:cNvCxnSpPr/>
          <p:nvPr>
            <p:custDataLst>
              <p:tags r:id="rId28"/>
            </p:custDataLst>
          </p:nvPr>
        </p:nvCxnSpPr>
        <p:spPr bwMode="gray">
          <a:xfrm>
            <a:off x="742950" y="4479925"/>
            <a:ext cx="701675" cy="0"/>
          </a:xfrm>
          <a:prstGeom prst="line">
            <a:avLst/>
          </a:prstGeom>
          <a:ln w="12700" cap="flat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9098F75D-586E-9774-3A85-3C77AD9C8032}"/>
              </a:ext>
            </a:extLst>
          </p:cNvPr>
          <p:cNvCxnSpPr/>
          <p:nvPr>
            <p:custDataLst>
              <p:tags r:id="rId29"/>
            </p:custDataLst>
          </p:nvPr>
        </p:nvCxnSpPr>
        <p:spPr bwMode="auto">
          <a:xfrm>
            <a:off x="742950" y="3933825"/>
            <a:ext cx="701675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2558EC0-A67F-68F8-C33F-9D9F2BD5C31E}"/>
              </a:ext>
            </a:extLst>
          </p:cNvPr>
          <p:cNvCxnSpPr/>
          <p:nvPr>
            <p:custDataLst>
              <p:tags r:id="rId30"/>
            </p:custDataLst>
          </p:nvPr>
        </p:nvCxnSpPr>
        <p:spPr bwMode="auto">
          <a:xfrm>
            <a:off x="1444625" y="3933825"/>
            <a:ext cx="0" cy="5461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A79AC67-EE69-6103-24DE-5A8B587F8E6A}"/>
              </a:ext>
            </a:extLst>
          </p:cNvPr>
          <p:cNvCxnSpPr/>
          <p:nvPr>
            <p:custDataLst>
              <p:tags r:id="rId31"/>
            </p:custDataLst>
          </p:nvPr>
        </p:nvCxnSpPr>
        <p:spPr bwMode="auto">
          <a:xfrm>
            <a:off x="742950" y="3933825"/>
            <a:ext cx="0" cy="5461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AA68ED97-6D31-D55F-A4D2-5FE140E6F0FD}"/>
              </a:ext>
            </a:extLst>
          </p:cNvPr>
          <p:cNvSpPr txBox="1">
            <a:spLocks/>
          </p:cNvSpPr>
          <p:nvPr>
            <p:custDataLst>
              <p:tags r:id="rId32"/>
            </p:custDataLst>
          </p:nvPr>
        </p:nvSpPr>
        <p:spPr bwMode="auto">
          <a:xfrm>
            <a:off x="5548313" y="5522913"/>
            <a:ext cx="117633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45A2EE1-32A2-4E3A-94BB-A467F533D44D}" type="datetime'''''S''''''o''''''u''th'' Am''''''''''''e''''''''''''''ri''ca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South America</a:t>
            </a:fld>
            <a:endParaRPr lang="en-US" sz="1400" dirty="0"/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CBA4CD6E-E5B0-A69D-B70C-C1882F187F59}"/>
              </a:ext>
            </a:extLst>
          </p:cNvPr>
          <p:cNvSpPr txBox="1">
            <a:spLocks/>
          </p:cNvSpPr>
          <p:nvPr>
            <p:custDataLst>
              <p:tags r:id="rId33"/>
            </p:custDataLst>
          </p:nvPr>
        </p:nvSpPr>
        <p:spPr bwMode="gray">
          <a:xfrm>
            <a:off x="4927600" y="2274888"/>
            <a:ext cx="247650" cy="21272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8FEF88E-9848-4A98-A7E0-63EFB9516B21}" type="datetime'''''''''''2''''''''''''''''3''''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23</a:t>
            </a:fld>
            <a:endParaRPr lang="en-US" sz="1400" dirty="0"/>
          </a:p>
        </p:txBody>
      </p:sp>
      <p:sp>
        <p:nvSpPr>
          <p:cNvPr id="28" name="Text Placeholder 10">
            <a:extLst>
              <a:ext uri="{FF2B5EF4-FFF2-40B4-BE49-F238E27FC236}">
                <a16:creationId xmlns:a16="http://schemas.microsoft.com/office/drawing/2014/main" id="{6E75DE2F-9E3C-2D52-74BD-5406DFCE10CC}"/>
              </a:ext>
            </a:extLst>
          </p:cNvPr>
          <p:cNvSpPr txBox="1">
            <a:spLocks/>
          </p:cNvSpPr>
          <p:nvPr>
            <p:custDataLst>
              <p:tags r:id="rId34"/>
            </p:custDataLst>
          </p:nvPr>
        </p:nvSpPr>
        <p:spPr bwMode="auto">
          <a:xfrm>
            <a:off x="7202488" y="5522913"/>
            <a:ext cx="3873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C4A368E-BC31-424E-9D5D-272FCDAA2C65}" type="datetime'''T''o''''''t''a''''''''''''''''''''''l''''''''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Total</a:t>
            </a:fld>
            <a:endParaRPr lang="en-US" sz="1400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93C8AFCA-E9ED-7B63-681D-F5A9E341F20F}"/>
              </a:ext>
            </a:extLst>
          </p:cNvPr>
          <p:cNvSpPr txBox="1">
            <a:spLocks/>
          </p:cNvSpPr>
          <p:nvPr>
            <p:custDataLst>
              <p:tags r:id="rId35"/>
            </p:custDataLst>
          </p:nvPr>
        </p:nvSpPr>
        <p:spPr bwMode="auto">
          <a:xfrm>
            <a:off x="3144838" y="5522913"/>
            <a:ext cx="94138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/>
              <a:t>Asia Pacific</a:t>
            </a:r>
            <a:endParaRPr lang="en-US" sz="1400" dirty="0"/>
          </a:p>
        </p:txBody>
      </p:sp>
      <p:sp>
        <p:nvSpPr>
          <p:cNvPr id="6" name="Text Placeholder 10">
            <a:extLst>
              <a:ext uri="{FF2B5EF4-FFF2-40B4-BE49-F238E27FC236}">
                <a16:creationId xmlns:a16="http://schemas.microsoft.com/office/drawing/2014/main" id="{29D0417F-A02B-5A45-479C-09EB04093222}"/>
              </a:ext>
            </a:extLst>
          </p:cNvPr>
          <p:cNvSpPr txBox="1">
            <a:spLocks/>
          </p:cNvSpPr>
          <p:nvPr>
            <p:custDataLst>
              <p:tags r:id="rId36"/>
            </p:custDataLst>
          </p:nvPr>
        </p:nvSpPr>
        <p:spPr bwMode="auto">
          <a:xfrm>
            <a:off x="2062163" y="5522913"/>
            <a:ext cx="5842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883F8F5-3C30-4F05-A268-87EFCE10DA5F}" type="datetime'''E''''u''''''''''''''''''''''''''''''''''ro''''pe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Europe</a:t>
            </a:fld>
            <a:endParaRPr lang="en-US" sz="1400" dirty="0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7480F8BA-E7E5-1AC8-1A4E-794313A69DB9}"/>
              </a:ext>
            </a:extLst>
          </p:cNvPr>
          <p:cNvSpPr txBox="1">
            <a:spLocks/>
          </p:cNvSpPr>
          <p:nvPr>
            <p:custDataLst>
              <p:tags r:id="rId37"/>
            </p:custDataLst>
          </p:nvPr>
        </p:nvSpPr>
        <p:spPr bwMode="auto">
          <a:xfrm>
            <a:off x="914400" y="5522913"/>
            <a:ext cx="3587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E489B5F-F67D-4CAA-BAD3-486566E18DDF}" type="datetime'''U''''''''''''.''S''.''''''''''''''''''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U.S.</a:t>
            </a:fld>
            <a:endParaRPr lang="en-US" sz="1400" dirty="0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F1F91081-96DE-5DE0-7A02-BB399AECF94F}"/>
              </a:ext>
            </a:extLst>
          </p:cNvPr>
          <p:cNvSpPr txBox="1">
            <a:spLocks/>
          </p:cNvSpPr>
          <p:nvPr>
            <p:custDataLst>
              <p:tags r:id="rId38"/>
            </p:custDataLst>
          </p:nvPr>
        </p:nvSpPr>
        <p:spPr bwMode="gray">
          <a:xfrm>
            <a:off x="6011863" y="2147888"/>
            <a:ext cx="247650" cy="21272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38F1C42-057D-4F3C-A5C1-F34CE81771E4}" type="datetime'''''''''''3''''2''''''''''''''''''''''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32</a:t>
            </a:fld>
            <a:endParaRPr lang="en-US" sz="1400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A7D84C34-625E-6830-6336-00CB7C5AE436}"/>
              </a:ext>
            </a:extLst>
          </p:cNvPr>
          <p:cNvSpPr txBox="1">
            <a:spLocks/>
          </p:cNvSpPr>
          <p:nvPr>
            <p:custDataLst>
              <p:tags r:id="rId39"/>
            </p:custDataLst>
          </p:nvPr>
        </p:nvSpPr>
        <p:spPr bwMode="auto">
          <a:xfrm>
            <a:off x="4559300" y="5522913"/>
            <a:ext cx="6334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FAACF8A-3BCC-4485-BD0D-22ED624A8C1A}" type="datetime'''''C''''''''a''''''''''''''na''''''''''d''''a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Canada</a:t>
            </a:fld>
            <a:endParaRPr lang="en-US" sz="1400" dirty="0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6A8A6DBE-7B38-0F25-DF20-549CD7DB9230}"/>
              </a:ext>
            </a:extLst>
          </p:cNvPr>
          <p:cNvSpPr txBox="1">
            <a:spLocks/>
          </p:cNvSpPr>
          <p:nvPr>
            <p:custDataLst>
              <p:tags r:id="rId40"/>
            </p:custDataLst>
          </p:nvPr>
        </p:nvSpPr>
        <p:spPr bwMode="gray">
          <a:xfrm>
            <a:off x="920750" y="3695700"/>
            <a:ext cx="3460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FF74384-CD84-4F46-B5FF-D7C1C270562F}" type="datetime'3''''''''''''''''''''''''''''3''''''''''''''''0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330</a:t>
            </a:fld>
            <a:endParaRPr lang="en-US" sz="1400" dirty="0"/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563FEF35-8971-1BE5-1D1B-8A15FC416A2E}"/>
              </a:ext>
            </a:extLst>
          </p:cNvPr>
          <p:cNvSpPr txBox="1">
            <a:spLocks/>
          </p:cNvSpPr>
          <p:nvPr>
            <p:custDataLst>
              <p:tags r:id="rId41"/>
            </p:custDataLst>
          </p:nvPr>
        </p:nvSpPr>
        <p:spPr bwMode="gray">
          <a:xfrm>
            <a:off x="2181225" y="2841625"/>
            <a:ext cx="3460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B0C81AD-1841-4481-AF2D-0A29E1235D33}" type="datetime'''''''''''''''''''''''''''1''''''''''''8''''''''''''''4''''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184</a:t>
            </a:fld>
            <a:endParaRPr lang="en-US" sz="1400" dirty="0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EB9CBED2-6544-3DAE-B237-C228308B6AEE}"/>
              </a:ext>
            </a:extLst>
          </p:cNvPr>
          <p:cNvSpPr txBox="1">
            <a:spLocks/>
          </p:cNvSpPr>
          <p:nvPr>
            <p:custDataLst>
              <p:tags r:id="rId42"/>
            </p:custDataLst>
          </p:nvPr>
        </p:nvSpPr>
        <p:spPr bwMode="gray">
          <a:xfrm>
            <a:off x="3448050" y="2293938"/>
            <a:ext cx="3333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4D7536F-6022-45A4-B2C0-34314A9AF059}" type="datetime'''''1''''1''''''''''''''''''''8''''''''''''''''''''''''''''''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118</a:t>
            </a:fld>
            <a:endParaRPr lang="en-US" sz="1400" dirty="0"/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69A52EB5-7BB2-F0DF-BAC7-E05936C839EA}"/>
              </a:ext>
            </a:extLst>
          </p:cNvPr>
          <p:cNvSpPr txBox="1">
            <a:spLocks/>
          </p:cNvSpPr>
          <p:nvPr>
            <p:custDataLst>
              <p:tags r:id="rId43"/>
            </p:custDataLst>
          </p:nvPr>
        </p:nvSpPr>
        <p:spPr bwMode="gray">
          <a:xfrm>
            <a:off x="4751388" y="2062163"/>
            <a:ext cx="2476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D01FCD6-B357-48FD-BEA5-B1E6AEAC2F6A}" type="datetime'''''''''''''''''4''''''''''''''''''4''''''''''''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44</a:t>
            </a:fld>
            <a:endParaRPr lang="en-US" sz="1400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A581A2F5-90BC-AA87-6FA7-9E2C7117F7D6}"/>
              </a:ext>
            </a:extLst>
          </p:cNvPr>
          <p:cNvSpPr txBox="1">
            <a:spLocks/>
          </p:cNvSpPr>
          <p:nvPr>
            <p:custDataLst>
              <p:tags r:id="rId44"/>
            </p:custDataLst>
          </p:nvPr>
        </p:nvSpPr>
        <p:spPr bwMode="gray">
          <a:xfrm>
            <a:off x="7223125" y="1941513"/>
            <a:ext cx="3460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090B408-15F9-4E96-83D1-E1839D922A78}" type="datetime'''''''70''''''''''''''''''8''''''''''''''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708</a:t>
            </a:fld>
            <a:endParaRPr lang="en-US" sz="1400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C5CF8047-7C06-B5E1-6DF1-49315BB82D54}"/>
              </a:ext>
            </a:extLst>
          </p:cNvPr>
          <p:cNvSpPr txBox="1">
            <a:spLocks/>
          </p:cNvSpPr>
          <p:nvPr>
            <p:custDataLst>
              <p:tags r:id="rId45"/>
            </p:custDataLst>
          </p:nvPr>
        </p:nvSpPr>
        <p:spPr bwMode="gray">
          <a:xfrm>
            <a:off x="4576763" y="2376488"/>
            <a:ext cx="247650" cy="21272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D2D8EDF-011C-4DAF-AEEB-B4C49B23C98E}" type="datetime'''''''2''''''''''''''''''''''''''''''''''''''1'''''''''''''''">
              <a:rPr lang="en-US" altLang="en-US" sz="14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21</a:t>
            </a:fld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F0C2C7EC-C3F6-3FA0-F85E-0732DF1CFFDB}"/>
              </a:ext>
            </a:extLst>
          </p:cNvPr>
          <p:cNvSpPr/>
          <p:nvPr>
            <p:custDataLst>
              <p:tags r:id="rId46"/>
            </p:custDataLst>
          </p:nvPr>
        </p:nvSpPr>
        <p:spPr bwMode="auto">
          <a:xfrm>
            <a:off x="2355850" y="1981200"/>
            <a:ext cx="179388" cy="133350"/>
          </a:xfrm>
          <a:prstGeom prst="rect">
            <a:avLst/>
          </a:prstGeom>
          <a:solidFill>
            <a:schemeClr val="bg1"/>
          </a:solidFill>
          <a:ln w="12700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2A974141-D984-B271-2840-238711F1A616}"/>
              </a:ext>
            </a:extLst>
          </p:cNvPr>
          <p:cNvSpPr/>
          <p:nvPr>
            <p:custDataLst>
              <p:tags r:id="rId47"/>
            </p:custDataLst>
          </p:nvPr>
        </p:nvSpPr>
        <p:spPr bwMode="auto">
          <a:xfrm>
            <a:off x="3221038" y="1981200"/>
            <a:ext cx="179388" cy="133350"/>
          </a:xfrm>
          <a:prstGeom prst="rect">
            <a:avLst/>
          </a:prstGeom>
          <a:solidFill>
            <a:schemeClr val="accent1"/>
          </a:solidFill>
          <a:ln w="12700" cap="flat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0EBAC4F-62E5-61DA-342D-43C3F26737BF}"/>
              </a:ext>
            </a:extLst>
          </p:cNvPr>
          <p:cNvSpPr txBox="1">
            <a:spLocks/>
          </p:cNvSpPr>
          <p:nvPr>
            <p:custDataLst>
              <p:tags r:id="rId48"/>
            </p:custDataLst>
          </p:nvPr>
        </p:nvSpPr>
        <p:spPr bwMode="auto">
          <a:xfrm>
            <a:off x="2586038" y="1976438"/>
            <a:ext cx="5334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C46BD469-A514-498B-AD0A-C3EC1B4497C6}" type="datetime'''''''Pr''''''''''oje''''c''t''''''''''''''e''''d''''''''''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Projected</a:t>
            </a:fld>
            <a:endParaRPr lang="en-US" sz="1000" dirty="0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58F32019-E55C-71CF-E43A-042D8BB2544E}"/>
              </a:ext>
            </a:extLst>
          </p:cNvPr>
          <p:cNvSpPr txBox="1">
            <a:spLocks/>
          </p:cNvSpPr>
          <p:nvPr>
            <p:custDataLst>
              <p:tags r:id="rId49"/>
            </p:custDataLst>
          </p:nvPr>
        </p:nvSpPr>
        <p:spPr bwMode="auto">
          <a:xfrm>
            <a:off x="3451225" y="1976438"/>
            <a:ext cx="4222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29CE96E-F668-428E-9A79-B5511B521139}" type="datetime'''''''''''''''Cu''r''''''''re''''nt''''''''''''''''''''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Current</a:t>
            </a:fld>
            <a:endParaRPr lang="en-US" sz="10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D3126D-0A24-F962-634B-63A4C3EBAF47}"/>
              </a:ext>
            </a:extLst>
          </p:cNvPr>
          <p:cNvSpPr/>
          <p:nvPr/>
        </p:nvSpPr>
        <p:spPr bwMode="gray">
          <a:xfrm>
            <a:off x="0" y="0"/>
            <a:ext cx="2419109" cy="317051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HVO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0726244-0CFD-8A45-B503-62F2C4AA9F51}"/>
              </a:ext>
            </a:extLst>
          </p:cNvPr>
          <p:cNvGrpSpPr/>
          <p:nvPr/>
        </p:nvGrpSpPr>
        <p:grpSpPr>
          <a:xfrm>
            <a:off x="329184" y="1554480"/>
            <a:ext cx="7927964" cy="288147"/>
            <a:chOff x="321716" y="1449949"/>
            <a:chExt cx="7927964" cy="288147"/>
          </a:xfrm>
        </p:grpSpPr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964E7A8-D49A-4DC8-6958-E6CA49C37940}"/>
                </a:ext>
              </a:extLst>
            </p:cNvPr>
            <p:cNvSpPr/>
            <p:nvPr/>
          </p:nvSpPr>
          <p:spPr bwMode="gray">
            <a:xfrm>
              <a:off x="321716" y="1449949"/>
              <a:ext cx="6759589" cy="28814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HVO production globally in 2023 and projected capacity by 2028, </a:t>
              </a:r>
              <a:r>
                <a:rPr lang="en-US" sz="1400" b="1" i="1" dirty="0" err="1">
                  <a:solidFill>
                    <a:schemeClr val="tx1"/>
                  </a:solidFill>
                </a:rPr>
                <a:t>Kboed</a:t>
              </a:r>
              <a:r>
                <a:rPr lang="en-US" sz="1400" b="1" i="1" dirty="0">
                  <a:solidFill>
                    <a:schemeClr val="tx1"/>
                  </a:solidFill>
                </a:rPr>
                <a:t> </a:t>
              </a: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CBCF354-219B-5172-C341-8C866BCF455F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21716" y="1738096"/>
              <a:ext cx="7927964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6995170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989ED94-3A22-1D05-B7AB-028B7BA1C58A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989ED94-3A22-1D05-B7AB-028B7BA1C5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DEA5811F-8F44-D921-D00E-8486FAA635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</p:spPr>
        <p:txBody>
          <a:bodyPr vert="horz">
            <a:normAutofit/>
          </a:bodyPr>
          <a:lstStyle/>
          <a:p>
            <a:r>
              <a:rPr lang="en-US" dirty="0"/>
              <a:t>Existing and new players are focused on increased production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D69CE405-68C1-27DD-2A58-C9AF467E42E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579" y="1891329"/>
            <a:ext cx="7585647" cy="3972120"/>
          </a:xfrm>
          <a:prstGeom prst="rect">
            <a:avLst/>
          </a:prstGeom>
        </p:spPr>
      </p:pic>
      <p:sp>
        <p:nvSpPr>
          <p:cNvPr id="21" name="TextBox 8">
            <a:extLst>
              <a:ext uri="{FF2B5EF4-FFF2-40B4-BE49-F238E27FC236}">
                <a16:creationId xmlns:a16="http://schemas.microsoft.com/office/drawing/2014/main" id="{DB8F60F3-6DBB-D85C-31F6-EB5B63C7EDAC}"/>
              </a:ext>
            </a:extLst>
          </p:cNvPr>
          <p:cNvSpPr txBox="1"/>
          <p:nvPr/>
        </p:nvSpPr>
        <p:spPr bwMode="gray">
          <a:xfrm>
            <a:off x="8623006" y="1554480"/>
            <a:ext cx="3153624" cy="4114800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  <a:endParaRPr lang="en-US" sz="1250" b="1" dirty="0">
              <a:solidFill>
                <a:srgbClr val="222222"/>
              </a:solidFill>
              <a:latin typeface="Arial" panose="020B0604020202020204" pitchFamily="34" charset="0"/>
            </a:endParaRPr>
          </a:p>
          <a:p>
            <a:pPr marL="0" indent="0">
              <a:spcBef>
                <a:spcPts val="600"/>
              </a:spcBef>
              <a:buNone/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Major players (current and projected production combined):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Diamond Green Diesel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(three plants in the U.S.): 11% of global production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Neste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(four plants across Singapore, U.S., Netherlands, and Finland): 8% of global production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NXT Clean Fuels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(two plants in the U.S.): 5.8% of global production</a:t>
            </a:r>
            <a:endParaRPr lang="en-US" sz="1050" b="1" dirty="0">
              <a:solidFill>
                <a:srgbClr val="222222"/>
              </a:solidFill>
              <a:latin typeface="Arial" panose="020B0604020202020204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HollyFrontier Sinclair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(three plants in the U.S.): 3.5% of global production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Pertamina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(three plants in Indonesia): 3.5% of global production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Preem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(two plants in Sweden): 3.3% of global production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This list represents a mix of companies solely dedicated to renewable diesel production and traditional energy providers seeking to diversify away from fossil fuels.</a:t>
            </a:r>
          </a:p>
        </p:txBody>
      </p:sp>
      <p:sp>
        <p:nvSpPr>
          <p:cNvPr id="22" name="btfpNotesBox111697">
            <a:extLst>
              <a:ext uri="{FF2B5EF4-FFF2-40B4-BE49-F238E27FC236}">
                <a16:creationId xmlns:a16="http://schemas.microsoft.com/office/drawing/2014/main" id="{41847E5D-7199-7BBA-E780-6A28E5332B89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lang="en-US" sz="800" dirty="0">
                <a:solidFill>
                  <a:srgbClr val="000000"/>
                </a:solidFill>
                <a:latin typeface="Arial"/>
                <a:ea typeface="+mn-ea"/>
                <a:cs typeface="+mn-cs"/>
              </a:rPr>
              <a:t>Argu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s Media,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8"/>
              </a:rPr>
              <a:t>Global HVO/Renewable Diesel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Greenea,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9"/>
              </a:rPr>
              <a:t>New players join the HVO game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255ACBD-EB2C-0FE4-8818-51575AB92DD8}"/>
              </a:ext>
            </a:extLst>
          </p:cNvPr>
          <p:cNvSpPr txBox="1"/>
          <p:nvPr/>
        </p:nvSpPr>
        <p:spPr bwMode="gray">
          <a:xfrm>
            <a:off x="330200" y="5866746"/>
            <a:ext cx="8520723" cy="411257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dirty="0"/>
              <a:t>Global production (current and 2027 projected combined) is ~620,000 </a:t>
            </a:r>
            <a:r>
              <a:rPr lang="en-US" sz="1100" dirty="0" err="1"/>
              <a:t>Mboed</a:t>
            </a:r>
            <a:r>
              <a:rPr lang="en-US" sz="1100" dirty="0"/>
              <a:t>. </a:t>
            </a:r>
            <a:r>
              <a:rPr lang="en-US" sz="1100" b="1" dirty="0"/>
              <a:t>Diamond Green Diesel </a:t>
            </a:r>
            <a:r>
              <a:rPr lang="en-US" sz="1100" dirty="0"/>
              <a:t>has the largest operational capacity of ~69,000 </a:t>
            </a:r>
            <a:r>
              <a:rPr lang="en-US" sz="1100" dirty="0" err="1"/>
              <a:t>Mboed</a:t>
            </a:r>
            <a:r>
              <a:rPr lang="en-US" sz="1100" dirty="0"/>
              <a:t>; </a:t>
            </a:r>
            <a:r>
              <a:rPr lang="en-US" sz="1100" b="1" dirty="0"/>
              <a:t>Neste’s </a:t>
            </a:r>
            <a:r>
              <a:rPr lang="en-US" sz="1100" dirty="0"/>
              <a:t>operational capacity is ~50,000 </a:t>
            </a:r>
            <a:r>
              <a:rPr lang="en-US" sz="1100" dirty="0" err="1"/>
              <a:t>Mboed</a:t>
            </a:r>
            <a:r>
              <a:rPr lang="en-US" sz="1100" dirty="0"/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2BDD837-D62F-F13B-E8A1-7FCB9C26731E}"/>
              </a:ext>
            </a:extLst>
          </p:cNvPr>
          <p:cNvSpPr/>
          <p:nvPr/>
        </p:nvSpPr>
        <p:spPr bwMode="gray">
          <a:xfrm>
            <a:off x="0" y="0"/>
            <a:ext cx="2419109" cy="317051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HVO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6388B1E-8892-3BD6-4B3F-8E46B80199FB}"/>
              </a:ext>
            </a:extLst>
          </p:cNvPr>
          <p:cNvGrpSpPr/>
          <p:nvPr/>
        </p:nvGrpSpPr>
        <p:grpSpPr>
          <a:xfrm>
            <a:off x="330200" y="1554480"/>
            <a:ext cx="8292805" cy="288147"/>
            <a:chOff x="393700" y="1111952"/>
            <a:chExt cx="8292805" cy="288147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8D515C8-CE65-1614-6BBF-5F6DE77653FA}"/>
                </a:ext>
              </a:extLst>
            </p:cNvPr>
            <p:cNvSpPr/>
            <p:nvPr/>
          </p:nvSpPr>
          <p:spPr bwMode="gray">
            <a:xfrm>
              <a:off x="393700" y="1111952"/>
              <a:ext cx="8292805" cy="28814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Global HVO Capacity Map (operational and planned facilities) </a:t>
              </a:r>
              <a:r>
                <a:rPr lang="en-US" sz="1400" b="1" i="1" dirty="0">
                  <a:solidFill>
                    <a:schemeClr val="tx1"/>
                  </a:solidFill>
                </a:rPr>
                <a:t>from Argus Media in 2024 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79E920A-8A55-E43F-246A-FC8E04CDFC59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700" y="1400099"/>
              <a:ext cx="8107036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2108621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FDAB4A9F-B237-2532-F429-B87E46E3057F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9973210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6" imgW="7772400" imgH="10058400" progId="TCLayout.ActiveDocument.1">
                  <p:embed/>
                </p:oleObj>
              </mc:Choice>
              <mc:Fallback>
                <p:oleObj name="think-cell Slide" r:id="rId26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DAB4A9F-B237-2532-F429-B87E46E305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45F8065-7C87-0F76-C5ED-4065119EA0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</p:spPr>
        <p:txBody>
          <a:bodyPr vert="horz">
            <a:noAutofit/>
          </a:bodyPr>
          <a:lstStyle/>
          <a:p>
            <a:r>
              <a:rPr lang="en-US" dirty="0"/>
              <a:t>Current planned capacity has exceeded the projected demand; growth opportunity beyond 2035 is uncertain</a:t>
            </a:r>
          </a:p>
        </p:txBody>
      </p:sp>
      <p:sp>
        <p:nvSpPr>
          <p:cNvPr id="11" name="btfpNotesBox111697">
            <a:extLst>
              <a:ext uri="{FF2B5EF4-FFF2-40B4-BE49-F238E27FC236}">
                <a16:creationId xmlns:a16="http://schemas.microsoft.com/office/drawing/2014/main" id="{0DF31DA0-68D8-3D98-DFD9-061866889A9F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346197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IEA,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8"/>
              </a:rPr>
              <a:t>Net Zero Roadmap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(2023); IEA,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9"/>
              </a:rPr>
              <a:t>Transport Biofuels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(2023); Argus Media,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0"/>
              </a:rPr>
              <a:t>Global HVO/Renewable Diesel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Energies Nouvelles,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1"/>
              </a:rPr>
              <a:t>Biofuels Dashboard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(2023); BCC Research,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2"/>
              </a:rPr>
              <a:t>Hydrotreated Vegetable Oil (HVO): A Green Fuel Solution for a Sustainable Future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33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34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35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4" name="AutoShape 2" descr="Fig. 2">
            <a:extLst>
              <a:ext uri="{FF2B5EF4-FFF2-40B4-BE49-F238E27FC236}">
                <a16:creationId xmlns:a16="http://schemas.microsoft.com/office/drawing/2014/main" id="{EAC9D3F1-DDE0-28B3-B1C5-322303B2B1C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9171DF15-2F7F-0D34-D06F-CC69D3574A11}"/>
              </a:ext>
            </a:extLst>
          </p:cNvPr>
          <p:cNvSpPr txBox="1"/>
          <p:nvPr/>
        </p:nvSpPr>
        <p:spPr bwMode="gray">
          <a:xfrm>
            <a:off x="7788659" y="1554480"/>
            <a:ext cx="3987970" cy="4310293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HVO demand is expected to reach ~700 Kboed in 2028</a:t>
            </a:r>
            <a:r>
              <a:rPr lang="en-US" sz="1050" dirty="0"/>
              <a:t> with growing share vs. biodiesel.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Despite the strong growth since 2020, </a:t>
            </a:r>
            <a:r>
              <a:rPr lang="en-US" sz="1050" b="1" dirty="0"/>
              <a:t>demand for HVO in road transport could peak in 2035 as EV takes over the share</a:t>
            </a:r>
            <a:r>
              <a:rPr lang="en-US" sz="1050" dirty="0"/>
              <a:t>, making it crucial to capitalize on existing and developing biofuels projects.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It is also important to understand that the 2035 threshold </a:t>
            </a:r>
            <a:r>
              <a:rPr lang="en-US" sz="1050" b="1" dirty="0"/>
              <a:t>does not necessarily apply to all countries equally</a:t>
            </a:r>
            <a:r>
              <a:rPr lang="en-US" sz="1050" dirty="0"/>
              <a:t> – some countries, especially in transitioning and developing economies, </a:t>
            </a:r>
            <a:r>
              <a:rPr lang="en-US" sz="1050" b="1" dirty="0"/>
              <a:t>will continue to rely on fossil fuel-based road transport </a:t>
            </a:r>
            <a:r>
              <a:rPr lang="en-US" sz="1050" dirty="0"/>
              <a:t>because they do not have the necessary infrastructure or capital to support widespread electrification of transport, </a:t>
            </a:r>
            <a:r>
              <a:rPr lang="en-US" sz="1050" b="1" dirty="0"/>
              <a:t>giving biofuels an important opportunity.</a:t>
            </a:r>
            <a:endParaRPr lang="en-US" sz="850" b="1" dirty="0"/>
          </a:p>
          <a:p>
            <a:pPr>
              <a:spcBef>
                <a:spcPts val="600"/>
              </a:spcBef>
            </a:pPr>
            <a:r>
              <a:rPr lang="en-US" sz="1050" dirty="0"/>
              <a:t>Therefore, </a:t>
            </a:r>
            <a:r>
              <a:rPr lang="en-US" sz="1050" b="1" dirty="0"/>
              <a:t>it is essential to thoroughly consider a long-term investment in HVO </a:t>
            </a:r>
            <a:r>
              <a:rPr lang="en-US" sz="1050" dirty="0"/>
              <a:t>by closely examining the </a:t>
            </a:r>
            <a:r>
              <a:rPr lang="en-US" sz="1050" b="1" dirty="0"/>
              <a:t>signposts in the road transport sector</a:t>
            </a:r>
            <a:r>
              <a:rPr lang="en-US" sz="1050" dirty="0"/>
              <a:t>, such as incentives in EV investments, carbon credits for biofuels, etc., across regions.</a:t>
            </a:r>
          </a:p>
        </p:txBody>
      </p: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CFCF3C2F-C9FC-D24B-8D1F-ABE077F7020A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68300" y="2436813"/>
          <a:ext cx="7250113" cy="3387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537FA1C4-6614-EEED-C4B8-34758F6C71C8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 flipV="1">
            <a:off x="746126" y="2625725"/>
            <a:ext cx="4722813" cy="1744663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8C0495C8-AB0B-F8A9-56AE-9FEA8F4B5838}"/>
              </a:ext>
            </a:extLst>
          </p:cNvPr>
          <p:cNvSpPr txBox="1">
            <a:spLocks/>
          </p:cNvSpPr>
          <p:nvPr>
            <p:custDataLst>
              <p:tags r:id="rId5"/>
            </p:custDataLst>
          </p:nvPr>
        </p:nvSpPr>
        <p:spPr bwMode="auto">
          <a:xfrm>
            <a:off x="569913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743EE07-46E0-42CE-B239-2E361E6A5BAF}" type="datetime'''''''''2''''''''''''''''''''''''0''''2''''''''0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1200" dirty="0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4FC38063-5D64-F40D-102B-D264F6B7D0A2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auto">
          <a:xfrm>
            <a:off x="1160463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552F619-1ADA-489E-A4B4-2362BD3755F6}" type="datetime'2''''''''''''''''''''''''''''0''2''''''''''''''''''''1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1200" dirty="0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5903AADE-E52A-EB9B-6461-55C4E4168ED5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1751013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83F42A3-EDA4-4281-BA17-8D7B881FE2B2}" type="datetime'''''''''2''''0''''''''2''''''''''''''''''''''2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1200" dirty="0"/>
          </a:p>
        </p:txBody>
      </p:sp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B98224E6-E309-C9FA-904A-A9050BA58382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2341563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F7E23FE-6165-42E6-B0F2-7CCA9E458228}" type="datetime'20''''''''''''''''''''''''23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2023</a:t>
            </a:fld>
            <a:endParaRPr lang="en-US" sz="1200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45F04989-4259-54EF-9B37-1249E8F529E7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auto">
          <a:xfrm>
            <a:off x="2932113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E344C21-2462-4B2C-9E30-1734E38742E3}" type="datetime'2''''''''''''0''''''2''''''''''4''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2024</a:t>
            </a:fld>
            <a:endParaRPr lang="en-US" sz="1200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54B193A5-6C76-9102-6B61-40E4C6C9F2D5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3522663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ACE87F4-37EA-4472-B2F0-E4E75346F333}" type="datetime'''''''''2''''0''''''''''''2''''''''''''''''''''''''5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2025</a:t>
            </a:fld>
            <a:endParaRPr lang="en-US" sz="1200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8371E00E-D3B2-D670-0720-26360BB224AE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auto">
          <a:xfrm>
            <a:off x="4113213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142AD6C-A442-4E2D-B2CD-86639E22C81B}" type="datetime'''''''''''''''2''''0''''''''''''''''2''''''''''6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2026</a:t>
            </a:fld>
            <a:endParaRPr lang="en-US" sz="1200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34F79CF3-7121-F04E-65D2-D6BCBF710787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auto">
          <a:xfrm>
            <a:off x="4702175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62E55A1-8E6C-4726-B6FE-4C0E60D8DAD9}" type="datetime'''''20''''''''''''''''''2''''''''''7''''''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2027</a:t>
            </a:fld>
            <a:endParaRPr lang="en-US" sz="1200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F7431DCD-3335-6245-C4B0-C1C4C43672EF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auto">
          <a:xfrm>
            <a:off x="5292725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43A079B-51EC-44B9-AC21-DC1BE874DC8E}" type="datetime'''''''''''''''2''''''''''02''''''''''''''''8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2028</a:t>
            </a:fld>
            <a:endParaRPr lang="en-US" sz="1200" dirty="0"/>
          </a:p>
        </p:txBody>
      </p:sp>
      <p:sp>
        <p:nvSpPr>
          <p:cNvPr id="184" name="Text Placeholder 10">
            <a:extLst>
              <a:ext uri="{FF2B5EF4-FFF2-40B4-BE49-F238E27FC236}">
                <a16:creationId xmlns:a16="http://schemas.microsoft.com/office/drawing/2014/main" id="{01A775E1-956B-F071-B42F-B7AE00458666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auto">
          <a:xfrm>
            <a:off x="5883275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F5CEE29-7BC2-47C6-A590-D06EB65E4367}" type="datetime'''''''2''''''''''''0''''''3''''''''''''''''''''''''0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2030</a:t>
            </a:fld>
            <a:endParaRPr lang="en-US" sz="1200" dirty="0"/>
          </a:p>
        </p:txBody>
      </p:sp>
      <p:sp>
        <p:nvSpPr>
          <p:cNvPr id="99" name="Text Placeholder 10">
            <a:extLst>
              <a:ext uri="{FF2B5EF4-FFF2-40B4-BE49-F238E27FC236}">
                <a16:creationId xmlns:a16="http://schemas.microsoft.com/office/drawing/2014/main" id="{10E522AD-4D22-A134-D2C3-E178DC70EA33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auto">
          <a:xfrm>
            <a:off x="6473825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64F799B-A49B-4EF0-A8E2-EF54F5DAF9A8}" type="datetime'2''''''''''''''''0''''''''''''''''3''5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2035</a:t>
            </a:fld>
            <a:endParaRPr lang="en-US" sz="1200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11BBE07B-CCD2-27CA-5024-E5B04DBBA2B4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auto">
          <a:xfrm>
            <a:off x="7064375" y="5608638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25E61BC-2A62-419D-961B-FC4ABBAF1960}" type="datetime'''''''2''''''''''''''0''''''''''''''''''''5''''0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2050</a:t>
            </a:fld>
            <a:endParaRPr lang="en-US" sz="1200" dirty="0"/>
          </a:p>
        </p:txBody>
      </p:sp>
      <p:sp>
        <p:nvSpPr>
          <p:cNvPr id="176" name="Text Placeholder 10">
            <a:extLst>
              <a:ext uri="{FF2B5EF4-FFF2-40B4-BE49-F238E27FC236}">
                <a16:creationId xmlns:a16="http://schemas.microsoft.com/office/drawing/2014/main" id="{449A3575-4DBB-3BC2-FCFE-B60F6BF49BDD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auto">
          <a:xfrm>
            <a:off x="2828925" y="3368675"/>
            <a:ext cx="555625" cy="258763"/>
          </a:xfrm>
          <a:prstGeom prst="ellipse">
            <a:avLst/>
          </a:prstGeom>
          <a:solidFill>
            <a:schemeClr val="bg1"/>
          </a:solidFill>
          <a:ln w="9525" cmpd="sng">
            <a:solidFill>
              <a:schemeClr val="tx1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b="1" dirty="0">
                <a:effectLst/>
              </a:rPr>
              <a:t>~25%</a:t>
            </a:r>
            <a:endParaRPr lang="en-US" sz="1200" b="1" dirty="0"/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120812C8-3CF8-4D3C-68D2-F818833A0838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2714625" y="2016125"/>
            <a:ext cx="179388" cy="1333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009A885C-E21A-8F7E-50FA-49F26D9FF53B}"/>
              </a:ext>
            </a:extLst>
          </p:cNvPr>
          <p:cNvCxnSpPr/>
          <p:nvPr>
            <p:custDataLst>
              <p:tags r:id="rId19"/>
            </p:custDataLst>
          </p:nvPr>
        </p:nvCxnSpPr>
        <p:spPr bwMode="auto">
          <a:xfrm>
            <a:off x="4960938" y="2082800"/>
            <a:ext cx="222250" cy="0"/>
          </a:xfrm>
          <a:prstGeom prst="line">
            <a:avLst/>
          </a:prstGeom>
          <a:ln w="19050" cap="rnd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2CCBD043-E390-1530-3724-4A51A9A25935}"/>
              </a:ext>
            </a:extLst>
          </p:cNvPr>
          <p:cNvCxnSpPr/>
          <p:nvPr>
            <p:custDataLst>
              <p:tags r:id="rId20"/>
            </p:custDataLst>
          </p:nvPr>
        </p:nvCxnSpPr>
        <p:spPr bwMode="gray">
          <a:xfrm>
            <a:off x="5829300" y="2082800"/>
            <a:ext cx="228600" cy="0"/>
          </a:xfrm>
          <a:prstGeom prst="line">
            <a:avLst/>
          </a:prstGeom>
          <a:ln w="12700" cap="rnd" cmpd="sng" algn="ctr">
            <a:solidFill>
              <a:schemeClr val="accent2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" name="Text Placeholder 10">
            <a:extLst>
              <a:ext uri="{FF2B5EF4-FFF2-40B4-BE49-F238E27FC236}">
                <a16:creationId xmlns:a16="http://schemas.microsoft.com/office/drawing/2014/main" id="{513AE421-7803-6958-AD03-2EA9F56312CD}"/>
              </a:ext>
            </a:extLst>
          </p:cNvPr>
          <p:cNvSpPr txBox="1">
            <a:spLocks/>
          </p:cNvSpPr>
          <p:nvPr>
            <p:custDataLst>
              <p:tags r:id="rId21"/>
            </p:custDataLst>
          </p:nvPr>
        </p:nvSpPr>
        <p:spPr bwMode="auto">
          <a:xfrm>
            <a:off x="2944813" y="2011363"/>
            <a:ext cx="19050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7BD95E7-2452-43AA-9DC8-8EBFED5BB383}" type="datetime'''Ca''p''''''a''''''c''''''''i''''''''t''''''y''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Capacity</a:t>
            </a:fld>
            <a:r>
              <a:rPr lang="en-US" altLang="en-US" sz="1000" dirty="0"/>
              <a:t> (existing and committed)</a:t>
            </a:r>
            <a:endParaRPr lang="en-US" sz="1000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85CA679F-54E1-9458-FB5A-7CF6B87EB413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auto">
          <a:xfrm>
            <a:off x="5243513" y="2011363"/>
            <a:ext cx="4778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D583CAEC-7329-40F6-B2B2-0CEFFAE02B05}" type="datetime'D''''''''''e''''''''ma''n''''''d''''''''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Demand</a:t>
            </a:fld>
            <a:endParaRPr lang="en-US" sz="1000" dirty="0"/>
          </a:p>
        </p:txBody>
      </p:sp>
      <p:sp>
        <p:nvSpPr>
          <p:cNvPr id="107" name="Text Placeholder 10">
            <a:extLst>
              <a:ext uri="{FF2B5EF4-FFF2-40B4-BE49-F238E27FC236}">
                <a16:creationId xmlns:a16="http://schemas.microsoft.com/office/drawing/2014/main" id="{CFED1949-D342-98B0-A6BB-29B884E34840}"/>
              </a:ext>
            </a:extLst>
          </p:cNvPr>
          <p:cNvSpPr txBox="1">
            <a:spLocks/>
          </p:cNvSpPr>
          <p:nvPr>
            <p:custDataLst>
              <p:tags r:id="rId23"/>
            </p:custDataLst>
          </p:nvPr>
        </p:nvSpPr>
        <p:spPr bwMode="auto">
          <a:xfrm>
            <a:off x="6115050" y="2011363"/>
            <a:ext cx="12334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1E645D77-E870-4D42-83F8-8CDA3A341206}" type="datetime'''Extrap''o''''''lat''''''''e''''d'''' d''e''m''and ''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Extrapolated demand </a:t>
            </a:fld>
            <a:endParaRPr lang="en-US" sz="1000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57B8FCC-6469-F15B-161F-258CFF8DD333}"/>
              </a:ext>
            </a:extLst>
          </p:cNvPr>
          <p:cNvGrpSpPr/>
          <p:nvPr/>
        </p:nvGrpSpPr>
        <p:grpSpPr>
          <a:xfrm>
            <a:off x="330200" y="1554480"/>
            <a:ext cx="7250113" cy="288147"/>
            <a:chOff x="393686" y="1798933"/>
            <a:chExt cx="7250113" cy="288147"/>
          </a:xfrm>
        </p:grpSpPr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8C217DB5-922F-CE15-EC2D-7F4B0339E921}"/>
                </a:ext>
              </a:extLst>
            </p:cNvPr>
            <p:cNvSpPr/>
            <p:nvPr/>
          </p:nvSpPr>
          <p:spPr bwMode="gray">
            <a:xfrm>
              <a:off x="393686" y="1798933"/>
              <a:ext cx="7250113" cy="28814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HVO global demand vs. capacity, actual to 2023 and projected up to 2050, </a:t>
              </a:r>
              <a:r>
                <a:rPr lang="en-US" sz="1400" b="1" i="1" dirty="0" err="1">
                  <a:solidFill>
                    <a:schemeClr val="tx1"/>
                  </a:solidFill>
                </a:rPr>
                <a:t>Kboed</a:t>
              </a:r>
              <a:r>
                <a:rPr lang="en-US" sz="1400" b="1" dirty="0">
                  <a:solidFill>
                    <a:schemeClr val="tx1"/>
                  </a:solidFill>
                </a:rPr>
                <a:t> </a:t>
              </a:r>
            </a:p>
          </p:txBody>
        </p: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424D248B-B34B-5F4F-989D-A61012FD4F96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686" y="2087080"/>
              <a:ext cx="7085492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8" name="TextBox 127">
            <a:extLst>
              <a:ext uri="{FF2B5EF4-FFF2-40B4-BE49-F238E27FC236}">
                <a16:creationId xmlns:a16="http://schemas.microsoft.com/office/drawing/2014/main" id="{F0E44F52-C599-9223-2DA7-83EAB328D6F1}"/>
              </a:ext>
            </a:extLst>
          </p:cNvPr>
          <p:cNvSpPr txBox="1"/>
          <p:nvPr/>
        </p:nvSpPr>
        <p:spPr bwMode="gray">
          <a:xfrm>
            <a:off x="5787232" y="4084652"/>
            <a:ext cx="1674813" cy="996033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200" dirty="0"/>
              <a:t>Demand for 2030-2050 is triangulated based on IEA’s projection for biofuel demand in transport.</a:t>
            </a: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0FAB69EC-A49F-09F5-9AE9-4D8FE9AF55D3}"/>
              </a:ext>
            </a:extLst>
          </p:cNvPr>
          <p:cNvCxnSpPr>
            <a:cxnSpLocks/>
          </p:cNvCxnSpPr>
          <p:nvPr/>
        </p:nvCxnSpPr>
        <p:spPr bwMode="gray">
          <a:xfrm flipV="1">
            <a:off x="6511133" y="2938463"/>
            <a:ext cx="0" cy="1074913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oval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5BB3C56B-7975-4E8E-7F4B-7E5C6CB3AEE1}"/>
              </a:ext>
            </a:extLst>
          </p:cNvPr>
          <p:cNvCxnSpPr/>
          <p:nvPr/>
        </p:nvCxnSpPr>
        <p:spPr bwMode="gray">
          <a:xfrm>
            <a:off x="5787232" y="4013376"/>
            <a:ext cx="1498601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5C1AA0E3-631A-54A6-8E98-52C3496F073F}"/>
              </a:ext>
            </a:extLst>
          </p:cNvPr>
          <p:cNvSpPr/>
          <p:nvPr/>
        </p:nvSpPr>
        <p:spPr bwMode="gray">
          <a:xfrm>
            <a:off x="450541" y="5994834"/>
            <a:ext cx="500062" cy="20247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14%</a:t>
            </a:r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352C9814-9572-CB15-0013-80A20DA26398}"/>
              </a:ext>
            </a:extLst>
          </p:cNvPr>
          <p:cNvSpPr/>
          <p:nvPr/>
        </p:nvSpPr>
        <p:spPr bwMode="gray">
          <a:xfrm>
            <a:off x="1057065" y="5994834"/>
            <a:ext cx="500062" cy="20247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19%</a:t>
            </a:r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0A0D27FA-F9F1-D510-CC8A-4D6B911C3BFF}"/>
              </a:ext>
            </a:extLst>
          </p:cNvPr>
          <p:cNvSpPr/>
          <p:nvPr/>
        </p:nvSpPr>
        <p:spPr bwMode="gray">
          <a:xfrm>
            <a:off x="1663589" y="5994834"/>
            <a:ext cx="500062" cy="20247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23%</a:t>
            </a:r>
          </a:p>
        </p:txBody>
      </p:sp>
      <p:sp>
        <p:nvSpPr>
          <p:cNvPr id="140" name="Oval 139">
            <a:extLst>
              <a:ext uri="{FF2B5EF4-FFF2-40B4-BE49-F238E27FC236}">
                <a16:creationId xmlns:a16="http://schemas.microsoft.com/office/drawing/2014/main" id="{BC5184EA-9B5B-5FF3-4ADF-92BB4498A7F3}"/>
              </a:ext>
            </a:extLst>
          </p:cNvPr>
          <p:cNvSpPr/>
          <p:nvPr/>
        </p:nvSpPr>
        <p:spPr bwMode="gray">
          <a:xfrm>
            <a:off x="2270113" y="5994834"/>
            <a:ext cx="500062" cy="20247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28%</a:t>
            </a:r>
          </a:p>
        </p:txBody>
      </p:sp>
      <p:sp>
        <p:nvSpPr>
          <p:cNvPr id="141" name="Oval 140">
            <a:extLst>
              <a:ext uri="{FF2B5EF4-FFF2-40B4-BE49-F238E27FC236}">
                <a16:creationId xmlns:a16="http://schemas.microsoft.com/office/drawing/2014/main" id="{C98FC4D7-A35C-5EF2-32CD-A2712DA6DBBE}"/>
              </a:ext>
            </a:extLst>
          </p:cNvPr>
          <p:cNvSpPr/>
          <p:nvPr/>
        </p:nvSpPr>
        <p:spPr bwMode="gray">
          <a:xfrm>
            <a:off x="2876637" y="5994834"/>
            <a:ext cx="500062" cy="20247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29%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662988D8-D331-2C03-3B8C-B146B9E02113}"/>
              </a:ext>
            </a:extLst>
          </p:cNvPr>
          <p:cNvSpPr/>
          <p:nvPr/>
        </p:nvSpPr>
        <p:spPr bwMode="gray">
          <a:xfrm>
            <a:off x="3483161" y="5994834"/>
            <a:ext cx="500062" cy="20247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33%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290B6B7A-97BA-F09C-3FB0-E8D1C13C98ED}"/>
              </a:ext>
            </a:extLst>
          </p:cNvPr>
          <p:cNvSpPr/>
          <p:nvPr/>
        </p:nvSpPr>
        <p:spPr bwMode="gray">
          <a:xfrm>
            <a:off x="4089685" y="5994834"/>
            <a:ext cx="500062" cy="20247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34%</a:t>
            </a:r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6F552767-FCEF-A677-9BCA-DF091CB7A52F}"/>
              </a:ext>
            </a:extLst>
          </p:cNvPr>
          <p:cNvSpPr/>
          <p:nvPr/>
        </p:nvSpPr>
        <p:spPr bwMode="gray">
          <a:xfrm>
            <a:off x="4696209" y="5994834"/>
            <a:ext cx="500062" cy="20247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36%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901BD477-E513-A6D8-CC45-369201AEED9A}"/>
              </a:ext>
            </a:extLst>
          </p:cNvPr>
          <p:cNvSpPr/>
          <p:nvPr/>
        </p:nvSpPr>
        <p:spPr bwMode="gray">
          <a:xfrm>
            <a:off x="5302734" y="5994834"/>
            <a:ext cx="500062" cy="20247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36%</a:t>
            </a:r>
          </a:p>
        </p:txBody>
      </p:sp>
      <p:sp>
        <p:nvSpPr>
          <p:cNvPr id="147" name="Oval 146">
            <a:extLst>
              <a:ext uri="{FF2B5EF4-FFF2-40B4-BE49-F238E27FC236}">
                <a16:creationId xmlns:a16="http://schemas.microsoft.com/office/drawing/2014/main" id="{8112603F-F3B7-23D9-3992-E123CE2EC0D7}"/>
              </a:ext>
            </a:extLst>
          </p:cNvPr>
          <p:cNvSpPr/>
          <p:nvPr/>
        </p:nvSpPr>
        <p:spPr bwMode="gray">
          <a:xfrm>
            <a:off x="538163" y="2016125"/>
            <a:ext cx="369888" cy="17303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C492A932-2A9B-33AE-234B-5C4F388F1EE3}"/>
              </a:ext>
            </a:extLst>
          </p:cNvPr>
          <p:cNvSpPr txBox="1"/>
          <p:nvPr/>
        </p:nvSpPr>
        <p:spPr bwMode="gray">
          <a:xfrm>
            <a:off x="965200" y="1984375"/>
            <a:ext cx="1604963" cy="227013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dirty="0"/>
              <a:t>Share of HVO vs. biodiesel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D50DDD6-ABB0-5A1D-FC79-E7834D4DE831}"/>
              </a:ext>
            </a:extLst>
          </p:cNvPr>
          <p:cNvSpPr/>
          <p:nvPr/>
        </p:nvSpPr>
        <p:spPr bwMode="gray">
          <a:xfrm>
            <a:off x="0" y="0"/>
            <a:ext cx="2419109" cy="317051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HVO</a:t>
            </a:r>
            <a:endParaRPr lang="en-US" sz="1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098549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49B92070-4E32-4BFC-FE84-C7E56B6A46BE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92434147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9" imgW="7772400" imgH="10058400" progId="TCLayout.ActiveDocument.1">
                  <p:embed/>
                </p:oleObj>
              </mc:Choice>
              <mc:Fallback>
                <p:oleObj name="think-cell Slide" r:id="rId19" imgW="7772400" imgH="10058400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9B92070-4E32-4BFC-FE84-C7E56B6A46B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79F9B30-D95B-491E-563C-B7A279F72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</p:spPr>
        <p:txBody>
          <a:bodyPr vert="horz">
            <a:noAutofit/>
          </a:bodyPr>
          <a:lstStyle/>
          <a:p>
            <a:r>
              <a:rPr lang="en-US" dirty="0"/>
              <a:t>Production costs are mainly driven by feedstock, and only 3% cost reductions can be achieved with lower cost of capital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A2E69D0-96A0-301C-8CC8-E916049892B8}"/>
              </a:ext>
            </a:extLst>
          </p:cNvPr>
          <p:cNvGrpSpPr/>
          <p:nvPr/>
        </p:nvGrpSpPr>
        <p:grpSpPr>
          <a:xfrm>
            <a:off x="330200" y="1554480"/>
            <a:ext cx="7105960" cy="288147"/>
            <a:chOff x="393700" y="1618763"/>
            <a:chExt cx="7105960" cy="288147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3C9031B-2ECF-BAB4-B538-1B8AEDA7A53F}"/>
                </a:ext>
              </a:extLst>
            </p:cNvPr>
            <p:cNvSpPr/>
            <p:nvPr/>
          </p:nvSpPr>
          <p:spPr bwMode="gray">
            <a:xfrm>
              <a:off x="393700" y="1618763"/>
              <a:ext cx="6759589" cy="28814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HVO cost structure in 2020, </a:t>
              </a:r>
              <a:r>
                <a:rPr lang="en-US" sz="1400" b="1" i="1" dirty="0">
                  <a:solidFill>
                    <a:schemeClr val="tx1"/>
                  </a:solidFill>
                </a:rPr>
                <a:t>$/boe </a:t>
              </a:r>
              <a:r>
                <a:rPr lang="en-US" sz="1400" b="1" dirty="0">
                  <a:solidFill>
                    <a:schemeClr val="tx1"/>
                  </a:solidFill>
                </a:rPr>
                <a:t>(1 EUR = $1.15 conversion rate)</a:t>
              </a:r>
              <a:endParaRPr lang="en-US" sz="1400" dirty="0">
                <a:solidFill>
                  <a:schemeClr val="tx1"/>
                </a:solidFill>
              </a:endParaRP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B5F1CF8A-24EE-3BA4-DBFA-AD78A81105C2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700" y="1906910"/>
              <a:ext cx="710596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419D86F0-25E2-C519-BE44-56FB80213631}"/>
              </a:ext>
            </a:extLst>
          </p:cNvPr>
          <p:cNvCxnSpPr/>
          <p:nvPr>
            <p:custDataLst>
              <p:tags r:id="rId2"/>
            </p:custDataLst>
          </p:nvPr>
        </p:nvCxnSpPr>
        <p:spPr bwMode="auto">
          <a:xfrm>
            <a:off x="1581150" y="5272088"/>
            <a:ext cx="62865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A66552CD-CC3B-6438-91EF-F4B426520453}"/>
              </a:ext>
            </a:extLst>
          </p:cNvPr>
          <p:cNvCxnSpPr/>
          <p:nvPr>
            <p:custDataLst>
              <p:tags r:id="rId3"/>
            </p:custDataLst>
          </p:nvPr>
        </p:nvCxnSpPr>
        <p:spPr bwMode="auto">
          <a:xfrm>
            <a:off x="4411663" y="2244725"/>
            <a:ext cx="62865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884237-1204-53F5-4B91-B3C115A89655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2997200" y="4756150"/>
            <a:ext cx="62865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F1DA1061-4021-B816-4513-208BDB03C82A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398463" y="2162175"/>
          <a:ext cx="7240587" cy="34496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09790846-1CF6-3139-3C23-61C5F52FA894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auto">
          <a:xfrm>
            <a:off x="3603625" y="5588000"/>
            <a:ext cx="8302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9013F83-16EA-4CC1-A3E8-D4BC66E7CAE5}" type="datetime'''''''''Fe''''''''''''''ed''st''o''ck''''''''''''''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Feedstock</a:t>
            </a:fld>
            <a:endParaRPr lang="en-US" sz="1400" dirty="0"/>
          </a:p>
        </p:txBody>
      </p:sp>
      <p:sp>
        <p:nvSpPr>
          <p:cNvPr id="26" name="Text Placeholder 10">
            <a:extLst>
              <a:ext uri="{FF2B5EF4-FFF2-40B4-BE49-F238E27FC236}">
                <a16:creationId xmlns:a16="http://schemas.microsoft.com/office/drawing/2014/main" id="{6766E1DB-15A5-1AB0-43FA-63DC00E6A81E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5240338" y="5588000"/>
            <a:ext cx="3873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effectLst/>
              </a:rPr>
              <a:t>Total</a:t>
            </a:r>
            <a:endParaRPr lang="en-US" sz="1400" dirty="0"/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553B543E-8020-21F4-5FCA-A69AF6A77163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6324600" y="5588000"/>
            <a:ext cx="1047750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/>
              <a:t>Conventional diesel (U.S.)</a:t>
            </a:r>
            <a:endParaRPr lang="en-US" sz="1400" dirty="0"/>
          </a:p>
        </p:txBody>
      </p:sp>
      <p:sp>
        <p:nvSpPr>
          <p:cNvPr id="34" name="Text Placeholder 10">
            <a:extLst>
              <a:ext uri="{FF2B5EF4-FFF2-40B4-BE49-F238E27FC236}">
                <a16:creationId xmlns:a16="http://schemas.microsoft.com/office/drawing/2014/main" id="{A2550FE1-7A17-3A88-A9AF-E7751A30A49A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gray">
          <a:xfrm>
            <a:off x="3724275" y="3394075"/>
            <a:ext cx="5889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chemeClr val="bg1"/>
                </a:solidFill>
                <a:effectLst/>
              </a:rPr>
              <a:t>78-118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36" name="Text Placeholder 10">
            <a:extLst>
              <a:ext uri="{FF2B5EF4-FFF2-40B4-BE49-F238E27FC236}">
                <a16:creationId xmlns:a16="http://schemas.microsoft.com/office/drawing/2014/main" id="{ADDF3585-63F1-8FDE-F75E-A1B7B3A18482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2395538" y="5588000"/>
            <a:ext cx="4175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E2A7304-71C4-4707-83C1-CD5E4AD6B409}" type="datetime'''''''''''''''''''''''''''''''O''''''''''''''''''''''&amp;M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O&amp;M</a:t>
            </a:fld>
            <a:endParaRPr lang="en-US" sz="1400" dirty="0"/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A0B576A6-73DB-3E03-0ED8-68CC098EB1EF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gray">
          <a:xfrm>
            <a:off x="2352675" y="4906963"/>
            <a:ext cx="50323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>
                <a:solidFill>
                  <a:schemeClr val="bg1"/>
                </a:solidFill>
              </a:rPr>
              <a:t>16-31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7A558D8F-12D5-EEFF-F55E-10E2DED39BF5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gray">
          <a:xfrm>
            <a:off x="985838" y="5033963"/>
            <a:ext cx="4048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/>
              <a:t>6-29</a:t>
            </a:r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7E27BD80-F9F3-7047-A528-3426E1B6CC18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gray">
          <a:xfrm>
            <a:off x="5084763" y="2006600"/>
            <a:ext cx="70008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effectLst/>
              </a:rPr>
              <a:t>100-178</a:t>
            </a:r>
            <a:endParaRPr lang="en-US" sz="1400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79CD050D-E462-1812-22B8-4DE5A09A446F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gray">
          <a:xfrm>
            <a:off x="6624638" y="3036888"/>
            <a:ext cx="4492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effectLst/>
              </a:rPr>
              <a:t>~</a:t>
            </a:r>
            <a:fld id="{F32FD6EF-2B64-4915-BCA2-1DD8DBD75812}" type="datetime'1''''''''0''''''''''''''5''''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105</a:t>
            </a:fld>
            <a:endParaRPr lang="en-US" sz="1400" dirty="0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52315673-A40D-7748-8275-D91F4DEF015D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auto">
          <a:xfrm>
            <a:off x="879475" y="5588000"/>
            <a:ext cx="61753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/>
              <a:t>CapEx</a:t>
            </a:r>
          </a:p>
        </p:txBody>
      </p:sp>
      <p:sp>
        <p:nvSpPr>
          <p:cNvPr id="51" name="TextBox 8">
            <a:extLst>
              <a:ext uri="{FF2B5EF4-FFF2-40B4-BE49-F238E27FC236}">
                <a16:creationId xmlns:a16="http://schemas.microsoft.com/office/drawing/2014/main" id="{8A73F1AD-167C-2CEC-B196-057108C0C07B}"/>
              </a:ext>
            </a:extLst>
          </p:cNvPr>
          <p:cNvSpPr txBox="1"/>
          <p:nvPr/>
        </p:nvSpPr>
        <p:spPr bwMode="gray">
          <a:xfrm>
            <a:off x="7788659" y="1554480"/>
            <a:ext cx="3987970" cy="4647426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HVO technology is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mature and developed on a commercial scale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, meaning most operational and capital expenditure-related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cost reductions have already been made.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Process improvements and a lower cost of capital will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only provide up to 3% cost reductions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; the ability to source sustainable and cost-effective feedstock will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determine the future direction of HVO prices.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Feedstock costs are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65-80% of overall production costs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, with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90% of current feedstock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comprised of palm oil.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Producers are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moving away from vegetable oils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and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toward waste and residue oils or fats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, as palm oil requires significant land use change and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cannot be sourced sustainably on a wide scale.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Market leader Neste has cut its share of palm in its feedstock mixes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from 90% palm to 80% waste and residue materials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like used cooking oil (UCO) and tallow (animal fats).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European UCO producers are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having trouble meeting demand,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and users will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 rely on cheap imports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from countries like China, Indonesia, and Malaysia to keep up with new renewable standards.</a:t>
            </a:r>
          </a:p>
        </p:txBody>
      </p:sp>
      <p:sp>
        <p:nvSpPr>
          <p:cNvPr id="52" name="btfpNotesBox111697">
            <a:extLst>
              <a:ext uri="{FF2B5EF4-FFF2-40B4-BE49-F238E27FC236}">
                <a16:creationId xmlns:a16="http://schemas.microsoft.com/office/drawing/2014/main" id="{8D095CE7-086F-3841-FC86-6F6F3E52B45E}"/>
              </a:ext>
            </a:extLst>
          </p:cNvPr>
          <p:cNvSpPr txBox="1"/>
          <p:nvPr>
            <p:custDataLst>
              <p:tags r:id="rId16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IEA,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2"/>
              </a:rPr>
              <a:t>Advanced Biofuels: Potential for Cost Reduction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(2020); BCC Research,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3"/>
              </a:rPr>
              <a:t>HVO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3"/>
              </a:rPr>
              <a:t>M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3"/>
              </a:rPr>
              <a:t>aking it Big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(2018); T&amp;E,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4"/>
              </a:rPr>
              <a:t>UCO: High Hopes on Limited and Suspicious Materials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(2024).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25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26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7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79E0F7E-A8EB-2736-99CE-46C8F935D3F5}"/>
              </a:ext>
            </a:extLst>
          </p:cNvPr>
          <p:cNvSpPr/>
          <p:nvPr/>
        </p:nvSpPr>
        <p:spPr bwMode="gray">
          <a:xfrm>
            <a:off x="0" y="0"/>
            <a:ext cx="2419109" cy="317051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HVO</a:t>
            </a:r>
            <a:endParaRPr lang="en-US" sz="1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27596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B3D5DD3-B00F-FE7A-A609-73B1AAC5CEDF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89994684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B3D5DD3-B00F-FE7A-A609-73B1AAC5CE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648D9246-4652-4A17-17E4-A0D593F583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</p:spPr>
        <p:txBody>
          <a:bodyPr vert="horz">
            <a:noAutofit/>
          </a:bodyPr>
          <a:lstStyle/>
          <a:p>
            <a:r>
              <a:rPr lang="en-US" dirty="0"/>
              <a:t>Feedstock’s price volatility is linked to changes in crude oil prices, with UCO and tallow oil being 3-10x more expensive than palm oil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333CF1D8-5E77-AA11-FEFF-F6F3384D72A7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280988" y="2230438"/>
          <a:ext cx="7673975" cy="39814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id="{59D95E12-2F4E-7ACA-C7B2-38C71637C757}"/>
              </a:ext>
            </a:extLst>
          </p:cNvPr>
          <p:cNvGrpSpPr/>
          <p:nvPr/>
        </p:nvGrpSpPr>
        <p:grpSpPr>
          <a:xfrm>
            <a:off x="330200" y="1554480"/>
            <a:ext cx="7105960" cy="288147"/>
            <a:chOff x="393686" y="1618763"/>
            <a:chExt cx="7105960" cy="288147"/>
          </a:xfrm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3BFAD526-F4B3-2F8B-C8D0-BACE79A22E86}"/>
                </a:ext>
              </a:extLst>
            </p:cNvPr>
            <p:cNvSpPr/>
            <p:nvPr/>
          </p:nvSpPr>
          <p:spPr bwMode="gray">
            <a:xfrm>
              <a:off x="393686" y="1618763"/>
              <a:ext cx="6759589" cy="28814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HVO feedstock price vs. crude oil, </a:t>
              </a:r>
              <a:r>
                <a:rPr lang="en-US" sz="1400" b="1" i="1" dirty="0">
                  <a:solidFill>
                    <a:schemeClr val="tx1"/>
                  </a:solidFill>
                </a:rPr>
                <a:t>$/boe</a:t>
              </a:r>
              <a:endParaRPr lang="en-US" sz="1400" i="1" dirty="0">
                <a:solidFill>
                  <a:schemeClr val="tx1"/>
                </a:solidFill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C731A1A7-4354-CBAE-A9CC-47D47660EB60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686" y="1906910"/>
              <a:ext cx="710596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57B44170-7092-B7AE-2303-87F5E17CA6AC}"/>
              </a:ext>
            </a:extLst>
          </p:cNvPr>
          <p:cNvCxnSpPr/>
          <p:nvPr>
            <p:custDataLst>
              <p:tags r:id="rId3"/>
            </p:custDataLst>
          </p:nvPr>
        </p:nvCxnSpPr>
        <p:spPr bwMode="auto">
          <a:xfrm>
            <a:off x="6657975" y="2157413"/>
            <a:ext cx="160338" cy="0"/>
          </a:xfrm>
          <a:prstGeom prst="line">
            <a:avLst/>
          </a:prstGeom>
          <a:ln w="19050" cap="rnd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122D718C-F144-F2BD-C71E-02A2067198DF}"/>
              </a:ext>
            </a:extLst>
          </p:cNvPr>
          <p:cNvCxnSpPr/>
          <p:nvPr>
            <p:custDataLst>
              <p:tags r:id="rId4"/>
            </p:custDataLst>
          </p:nvPr>
        </p:nvCxnSpPr>
        <p:spPr bwMode="gray">
          <a:xfrm>
            <a:off x="3514725" y="2157413"/>
            <a:ext cx="160338" cy="0"/>
          </a:xfrm>
          <a:prstGeom prst="line">
            <a:avLst/>
          </a:prstGeom>
          <a:ln w="19050" cap="rnd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4841B864-E436-2EC3-E064-434387680B38}"/>
              </a:ext>
            </a:extLst>
          </p:cNvPr>
          <p:cNvCxnSpPr/>
          <p:nvPr>
            <p:custDataLst>
              <p:tags r:id="rId5"/>
            </p:custDataLst>
          </p:nvPr>
        </p:nvCxnSpPr>
        <p:spPr bwMode="gray">
          <a:xfrm>
            <a:off x="5959475" y="2157413"/>
            <a:ext cx="160338" cy="0"/>
          </a:xfrm>
          <a:prstGeom prst="line">
            <a:avLst/>
          </a:prstGeom>
          <a:ln w="19050" cap="rnd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E5825080-27F6-56D5-BA67-5FCB84E76093}"/>
              </a:ext>
            </a:extLst>
          </p:cNvPr>
          <p:cNvCxnSpPr/>
          <p:nvPr>
            <p:custDataLst>
              <p:tags r:id="rId6"/>
            </p:custDataLst>
          </p:nvPr>
        </p:nvCxnSpPr>
        <p:spPr bwMode="gray">
          <a:xfrm>
            <a:off x="4297363" y="2157413"/>
            <a:ext cx="160338" cy="0"/>
          </a:xfrm>
          <a:prstGeom prst="line">
            <a:avLst/>
          </a:prstGeom>
          <a:ln w="19050" cap="rnd" cmpd="sng" algn="ctr">
            <a:solidFill>
              <a:srgbClr val="007770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F21EB308-D4F5-756D-4340-69EC971BCEC6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3735388" y="2085975"/>
            <a:ext cx="4508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B024A415-3D2D-42E9-B3E7-8D80126DD50B}" type="datetime'Pa''''''''''lm'''''' o''''''''''''''''''''il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Palm oil</a:t>
            </a:fld>
            <a:endParaRPr lang="en-US" sz="1000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24430FEA-D966-0053-9DF6-0483C80900E2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4518025" y="2085975"/>
            <a:ext cx="13303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Used cooking oil (UCO)</a:t>
            </a:r>
            <a:endParaRPr lang="en-US" sz="1000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397716BB-F079-99F7-A07A-84E106AE2461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auto">
          <a:xfrm>
            <a:off x="6878638" y="2085975"/>
            <a:ext cx="5064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AEC149-B081-45F8-BAD7-32D13E859C37}" type="datetime'C''''r''''''''''''''u''''de'''''''''''''''''''' o''''i''''''l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Crude oil</a:t>
            </a:fld>
            <a:endParaRPr lang="en-US" sz="1000" dirty="0"/>
          </a:p>
        </p:txBody>
      </p:sp>
      <p:sp>
        <p:nvSpPr>
          <p:cNvPr id="27" name="Text Placeholder 10">
            <a:extLst>
              <a:ext uri="{FF2B5EF4-FFF2-40B4-BE49-F238E27FC236}">
                <a16:creationId xmlns:a16="http://schemas.microsoft.com/office/drawing/2014/main" id="{6ED7065F-2246-2D9F-BA27-590F0BC08CA0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6180138" y="2085975"/>
            <a:ext cx="3667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8822DFAC-31AB-4E14-8A47-81A6105C22FC}" type="datetime'''''''''T''''''''''''''a''l''''''''''l''''''o''w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Tallow</a:t>
            </a:fld>
            <a:endParaRPr lang="en-US" sz="1000" dirty="0"/>
          </a:p>
        </p:txBody>
      </p:sp>
      <p:sp>
        <p:nvSpPr>
          <p:cNvPr id="82" name="TextBox 8">
            <a:extLst>
              <a:ext uri="{FF2B5EF4-FFF2-40B4-BE49-F238E27FC236}">
                <a16:creationId xmlns:a16="http://schemas.microsoft.com/office/drawing/2014/main" id="{74936A96-D8EB-2BBB-E24A-462F36FB280D}"/>
              </a:ext>
            </a:extLst>
          </p:cNvPr>
          <p:cNvSpPr txBox="1"/>
          <p:nvPr/>
        </p:nvSpPr>
        <p:spPr bwMode="gray">
          <a:xfrm>
            <a:off x="8083914" y="1554480"/>
            <a:ext cx="3692715" cy="4324261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All HVO feedstock — palm oil, UCO, and tallow —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follow similar price trends as crude oil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, with crude oil being the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least expensive option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for all end-market users.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The price volatility of sustainable feedstocks is also driven by crude and palm oil prices.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Palm oil is cheaper and more available for commercial biofuel production but is being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phased out of long-term use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due to policy updates, improved fuel standards, and sustainability concerns.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Many HVO producers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will encounter difficulties in sourcing inexpensive and quality renewable fuels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without relying excessively on imports or harming domestic industry.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China, the world’s largest producer of UCO, will soon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run out of supply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due to high demand from the U.S. and Europe.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Australia is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the world’s largest exporter of tallow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, with industry growth driven by biofuel demand, but prices remain volatile.</a:t>
            </a:r>
          </a:p>
        </p:txBody>
      </p:sp>
      <p:sp>
        <p:nvSpPr>
          <p:cNvPr id="85" name="btfpNotesBox111697">
            <a:extLst>
              <a:ext uri="{FF2B5EF4-FFF2-40B4-BE49-F238E27FC236}">
                <a16:creationId xmlns:a16="http://schemas.microsoft.com/office/drawing/2014/main" id="{E95564E9-4745-2CB6-24B8-B24AB19EF60E}"/>
              </a:ext>
            </a:extLst>
          </p:cNvPr>
          <p:cNvSpPr txBox="1"/>
          <p:nvPr>
            <p:custDataLst>
              <p:tags r:id="rId11"/>
            </p:custDataLst>
          </p:nvPr>
        </p:nvSpPr>
        <p:spPr bwMode="gray">
          <a:xfrm>
            <a:off x="330200" y="63300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Macrotrends,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7"/>
              </a:rPr>
              <a:t>WTI Crude Oil Prices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CME Group,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8"/>
              </a:rPr>
              <a:t>Waste Oils Futures and Prices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(2021); Tridge,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9"/>
              </a:rPr>
              <a:t>Beef Tallow Prices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FRED,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0"/>
              </a:rPr>
              <a:t>Global Price of Palm Oil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T&amp;E,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1"/>
              </a:rPr>
              <a:t>European and U.S. Used Cooking Oil Demand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ABC News (Australia),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2"/>
              </a:rPr>
              <a:t>Australian Tallow Exports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23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24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5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E3DD3B-6CFC-0B1E-E8C4-881270DDAE85}"/>
              </a:ext>
            </a:extLst>
          </p:cNvPr>
          <p:cNvSpPr/>
          <p:nvPr/>
        </p:nvSpPr>
        <p:spPr bwMode="gray">
          <a:xfrm>
            <a:off x="0" y="0"/>
            <a:ext cx="2419109" cy="317051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HVO</a:t>
            </a:r>
            <a:endParaRPr lang="en-US" sz="1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71467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D2E78A-4643-DC5E-9016-4A22EB53BA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BDEADFB6-BB6A-1295-E977-DC50DAB5AE2D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DEADFB6-BB6A-1295-E977-DC50DAB5AE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" name="Picture 17">
            <a:extLst>
              <a:ext uri="{FF2B5EF4-FFF2-40B4-BE49-F238E27FC236}">
                <a16:creationId xmlns:a16="http://schemas.microsoft.com/office/drawing/2014/main" id="{22533042-5E98-7CB1-2DBC-B69AB498275E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200" y="634483"/>
            <a:ext cx="3566160" cy="5550418"/>
          </a:xfrm>
          <a:prstGeom prst="rect">
            <a:avLst/>
          </a:prstGeom>
        </p:spPr>
      </p:pic>
      <p:sp>
        <p:nvSpPr>
          <p:cNvPr id="16" name="btfpBulletedList771181">
            <a:extLst>
              <a:ext uri="{FF2B5EF4-FFF2-40B4-BE49-F238E27FC236}">
                <a16:creationId xmlns:a16="http://schemas.microsoft.com/office/drawing/2014/main" id="{B350F94B-70E8-956A-E742-EE00C30DEB87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4164603" y="545135"/>
            <a:ext cx="7678461" cy="5658848"/>
          </a:xfrm>
          <a:prstGeom prst="rect">
            <a:avLst/>
          </a:prstGeom>
          <a:noFill/>
        </p:spPr>
        <p:txBody>
          <a:bodyPr vert="horz" wrap="square" lIns="36000" tIns="36000" rIns="36000" bIns="36000" rtlCol="0" anchor="t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400" b="1" dirty="0"/>
              <a:t>Biofuels are an essential in the global journey toward net zero:</a:t>
            </a:r>
            <a:endParaRPr lang="en-US" sz="1400" dirty="0"/>
          </a:p>
          <a:p>
            <a:pPr>
              <a:spcBef>
                <a:spcPts val="600"/>
              </a:spcBef>
            </a:pPr>
            <a:r>
              <a:rPr lang="en-US" sz="1400" dirty="0">
                <a:cs typeface="Arial"/>
              </a:rPr>
              <a:t>In the 2050 Net Zero scenario, biofuel could lower global emission by up to ~1 GT.</a:t>
            </a:r>
          </a:p>
          <a:p>
            <a:pPr>
              <a:spcBef>
                <a:spcPts val="600"/>
              </a:spcBef>
            </a:pPr>
            <a:r>
              <a:rPr lang="en-US" sz="1400" dirty="0">
                <a:cs typeface="Arial"/>
              </a:rPr>
              <a:t>Demand is growing at ~3% annually, with biofuels acting as a bridge in road transport’s shift to EVs. Long-term growth is expected in power, industry, aviation, and maritime.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400" b="1" dirty="0"/>
              <a:t>In transport, </a:t>
            </a:r>
            <a:r>
              <a:rPr lang="en-US" sz="1400" dirty="0"/>
              <a:t>biofuel consumption is growing at 4% annually, accounting for about 4% of total energy use in the sector.</a:t>
            </a:r>
          </a:p>
          <a:p>
            <a:pPr>
              <a:spcBef>
                <a:spcPts val="600"/>
              </a:spcBef>
            </a:pPr>
            <a:r>
              <a:rPr lang="en-US" sz="1400" b="1" dirty="0"/>
              <a:t>Bioethanol and biodiesel </a:t>
            </a:r>
            <a:r>
              <a:rPr lang="en-US" sz="1400" dirty="0"/>
              <a:t>account for ~90% of biofuel’s share, with hydrotreated vegetable oil (HVO) and sustainable aviation fuel (SAF) taking off as demand grows.</a:t>
            </a:r>
          </a:p>
          <a:p>
            <a:pPr>
              <a:spcBef>
                <a:spcPts val="600"/>
              </a:spcBef>
            </a:pPr>
            <a:r>
              <a:rPr lang="en-US" sz="1400" dirty="0">
                <a:cs typeface="Arial"/>
              </a:rPr>
              <a:t>While</a:t>
            </a:r>
            <a:r>
              <a:rPr lang="en-US" sz="1400" b="1" dirty="0">
                <a:cs typeface="Arial"/>
              </a:rPr>
              <a:t> biofuels serve as a bridge </a:t>
            </a:r>
            <a:r>
              <a:rPr lang="en-US" sz="1400" dirty="0">
                <a:cs typeface="Arial"/>
              </a:rPr>
              <a:t>in road transport’s move to EVs, </a:t>
            </a:r>
            <a:r>
              <a:rPr lang="en-US" sz="1400" b="1" dirty="0">
                <a:cs typeface="Arial"/>
              </a:rPr>
              <a:t>SAF drives growth</a:t>
            </a:r>
            <a:r>
              <a:rPr lang="en-US" sz="1400" dirty="0">
                <a:cs typeface="Arial"/>
              </a:rPr>
              <a:t>, due to the increased blending target set by the European Union, CORSIA,</a:t>
            </a:r>
            <a:r>
              <a:rPr lang="en-US" sz="1400" baseline="30000" dirty="0">
                <a:cs typeface="Arial"/>
              </a:rPr>
              <a:t>1</a:t>
            </a:r>
            <a:r>
              <a:rPr lang="en-US" sz="1400" dirty="0">
                <a:cs typeface="Arial"/>
              </a:rPr>
              <a:t> and the WEF CST.</a:t>
            </a:r>
            <a:r>
              <a:rPr lang="en-US" sz="1400" baseline="30000" dirty="0">
                <a:cs typeface="Arial"/>
              </a:rPr>
              <a:t>2</a:t>
            </a:r>
            <a:endParaRPr lang="en-US" sz="1400" baseline="30000" dirty="0">
              <a:solidFill>
                <a:srgbClr val="000000"/>
              </a:solidFill>
            </a:endParaRPr>
          </a:p>
          <a:p>
            <a:pPr marL="0" indent="0">
              <a:spcBef>
                <a:spcPts val="600"/>
              </a:spcBef>
              <a:buNone/>
            </a:pPr>
            <a:r>
              <a:rPr lang="en-US" sz="1400" b="1" dirty="0"/>
              <a:t>The U.S. is the largest biofuels player</a:t>
            </a:r>
            <a:r>
              <a:rPr lang="en-US" sz="1400" dirty="0"/>
              <a:t>,</a:t>
            </a:r>
            <a:r>
              <a:rPr lang="en-US" sz="1400" b="1" dirty="0"/>
              <a:t> </a:t>
            </a:r>
            <a:r>
              <a:rPr lang="en-US" sz="1400" dirty="0"/>
              <a:t>followed by Brazil and the EU,</a:t>
            </a:r>
            <a:r>
              <a:rPr lang="en-US" sz="1400" b="1" dirty="0"/>
              <a:t> with a total market size of ~$100 billion and 8% annual growth. </a:t>
            </a:r>
            <a:r>
              <a:rPr lang="en-US" sz="1400" dirty="0"/>
              <a:t>Its market has been driven by </a:t>
            </a:r>
            <a:r>
              <a:rPr lang="en-US" sz="1400" dirty="0">
                <a:solidFill>
                  <a:srgbClr val="000000"/>
                </a:solidFill>
              </a:rPr>
              <a:t>significant investments in ethanol and renewable diesel infrastructure​</a:t>
            </a:r>
            <a:r>
              <a:rPr lang="en-US" sz="1400" dirty="0"/>
              <a:t>.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400" b="1" dirty="0"/>
              <a:t>Drop-in advanced biofuels offer greater abatement potential than conventional biofuels</a:t>
            </a:r>
            <a:r>
              <a:rPr lang="en-US" sz="1400" dirty="0"/>
              <a:t> but face challenges such as limited feedstock availability and high CapEx.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400" b="1" dirty="0"/>
              <a:t>The key levers to accelerate biofuel growth toward net zero are:</a:t>
            </a:r>
          </a:p>
          <a:p>
            <a:pPr>
              <a:spcBef>
                <a:spcPts val="600"/>
              </a:spcBef>
            </a:pPr>
            <a:r>
              <a:rPr lang="en-US" sz="1400" b="1" dirty="0"/>
              <a:t>Technology: </a:t>
            </a:r>
            <a:r>
              <a:rPr lang="en-US" sz="1400" dirty="0"/>
              <a:t>Support R&amp;D to lower CapEx, scale advanced conversion processes, and diversify feedstocks.</a:t>
            </a:r>
          </a:p>
          <a:p>
            <a:pPr>
              <a:spcBef>
                <a:spcPts val="600"/>
              </a:spcBef>
            </a:pPr>
            <a:r>
              <a:rPr lang="en-US" sz="1400" b="1" dirty="0"/>
              <a:t>Policy and regulation: </a:t>
            </a:r>
            <a:r>
              <a:rPr lang="en-US" sz="1400" dirty="0"/>
              <a:t>Ensure long-term policy certainty and internalize carbon costs to enhance cost competitiveness.</a:t>
            </a:r>
          </a:p>
          <a:p>
            <a:pPr>
              <a:spcBef>
                <a:spcPts val="600"/>
              </a:spcBef>
            </a:pPr>
            <a:r>
              <a:rPr lang="en-US" sz="1400" b="1" dirty="0"/>
              <a:t>Finance: </a:t>
            </a:r>
            <a:r>
              <a:rPr lang="en-US" sz="1400" dirty="0"/>
              <a:t>Expand public-private partnerships across the value chain, leveraging green bonds to mobilize investment.</a:t>
            </a:r>
          </a:p>
        </p:txBody>
      </p:sp>
      <p:sp>
        <p:nvSpPr>
          <p:cNvPr id="9" name="btfpNotesBox111697">
            <a:extLst>
              <a:ext uri="{FF2B5EF4-FFF2-40B4-BE49-F238E27FC236}">
                <a16:creationId xmlns:a16="http://schemas.microsoft.com/office/drawing/2014/main" id="{B2F22FA3-555D-0404-E161-D1409C6C1BB0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330200" y="6255240"/>
            <a:ext cx="914400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Carbon Offsetting and Reduction Scheme for International Aviation, 2) World Economic Forum Clean Skies for Tomorrow, 3) Thousand barrel of oil equivalent per day.</a:t>
            </a:r>
          </a:p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DOE,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0"/>
              </a:rPr>
              <a:t>Biofuel Basics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(2025); EIA, </a:t>
            </a:r>
            <a:r>
              <a:rPr lang="en-US" sz="800" dirty="0">
                <a:hlinkClick r:id="rId11"/>
              </a:rPr>
              <a:t>Biofuels Explained</a:t>
            </a:r>
            <a:r>
              <a:rPr lang="en-US" sz="800" dirty="0"/>
              <a:t> (2024); Bhaskar et al., </a:t>
            </a:r>
            <a:r>
              <a:rPr lang="en-US" sz="800" dirty="0">
                <a:solidFill>
                  <a:srgbClr val="46647B"/>
                </a:solidFill>
                <a:ea typeface="+mn-lt"/>
                <a:cs typeface="+mn-lt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Advances in Thermochemical Conversion of Biomass</a:t>
            </a:r>
            <a:r>
              <a:rPr lang="en-US" sz="800" dirty="0">
                <a:ea typeface="+mn-lt"/>
                <a:cs typeface="+mn-lt"/>
              </a:rPr>
              <a:t> (2015); Renewal and Sustainable Energy Reviews, </a:t>
            </a:r>
            <a:r>
              <a:rPr lang="en-US" sz="800" dirty="0">
                <a:solidFill>
                  <a:srgbClr val="46647B"/>
                </a:solidFill>
                <a:ea typeface="+mn-lt"/>
                <a:cs typeface="+mn-lt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Biofuel production</a:t>
            </a:r>
            <a:r>
              <a:rPr lang="en-US" sz="800" dirty="0">
                <a:solidFill>
                  <a:srgbClr val="46647B"/>
                </a:solidFill>
                <a:ea typeface="+mn-lt"/>
                <a:cs typeface="+mn-lt"/>
              </a:rPr>
              <a:t> </a:t>
            </a:r>
            <a:r>
              <a:rPr lang="en-US" sz="800" dirty="0">
                <a:ea typeface="+mn-lt"/>
                <a:cs typeface="+mn-lt"/>
              </a:rPr>
              <a:t>(2017).</a:t>
            </a:r>
            <a:endParaRPr lang="en-US" sz="800" dirty="0">
              <a:cs typeface="Arial"/>
              <a:hlinkClick r:id="" action="ppaction://noaction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Birru Lucha, Sean Lee, Hyae</a:t>
            </a:r>
            <a:r>
              <a:rPr lang="en-US" sz="800" dirty="0"/>
              <a:t> Ryung Kim, and </a:t>
            </a:r>
            <a:r>
              <a:rPr lang="en-US" sz="800" dirty="0">
                <a:solidFill>
                  <a:srgbClr val="000000"/>
                </a:solidFill>
                <a:hlinkClick r:id="rId1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2E920DB-B561-ED4B-187C-EE428B97B08A}"/>
              </a:ext>
            </a:extLst>
          </p:cNvPr>
          <p:cNvCxnSpPr>
            <a:cxnSpLocks/>
          </p:cNvCxnSpPr>
          <p:nvPr/>
        </p:nvCxnSpPr>
        <p:spPr bwMode="gray">
          <a:xfrm>
            <a:off x="4164603" y="1632924"/>
            <a:ext cx="7502525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BD48670-127B-C5F9-1CAA-0E94BDF72602}"/>
              </a:ext>
            </a:extLst>
          </p:cNvPr>
          <p:cNvCxnSpPr>
            <a:cxnSpLocks/>
          </p:cNvCxnSpPr>
          <p:nvPr/>
        </p:nvCxnSpPr>
        <p:spPr bwMode="gray">
          <a:xfrm>
            <a:off x="4164603" y="3136900"/>
            <a:ext cx="7502525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itle 2">
            <a:extLst>
              <a:ext uri="{FF2B5EF4-FFF2-40B4-BE49-F238E27FC236}">
                <a16:creationId xmlns:a16="http://schemas.microsoft.com/office/drawing/2014/main" id="{08391E46-B6DA-507C-82D5-AAD2E367F7A5}"/>
              </a:ext>
            </a:extLst>
          </p:cNvPr>
          <p:cNvSpPr txBox="1">
            <a:spLocks/>
          </p:cNvSpPr>
          <p:nvPr/>
        </p:nvSpPr>
        <p:spPr>
          <a:xfrm>
            <a:off x="474989" y="4663881"/>
            <a:ext cx="3266585" cy="1154162"/>
          </a:xfrm>
          <a:prstGeom prst="rect">
            <a:avLst/>
          </a:prstGeom>
          <a:solidFill>
            <a:srgbClr val="9D9D9D">
              <a:alpha val="67059"/>
            </a:srgbClr>
          </a:solidFill>
        </p:spPr>
        <p:txBody>
          <a:bodyPr vert="horz" wrap="square" lIns="91440" tIns="0" rIns="91440" bIns="45720" rtlCol="0" anchor="b" anchorCtr="0">
            <a:spAutoFit/>
          </a:bodyPr>
          <a:lstStyle>
            <a:lvl1pPr algn="l" defTabSz="7112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8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711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Key messages</a:t>
            </a:r>
            <a:b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</a:br>
            <a:r>
              <a:rPr lang="en-US" sz="2400" b="0" dirty="0">
                <a:solidFill>
                  <a:schemeClr val="bg1"/>
                </a:solidFill>
              </a:rPr>
              <a:t>Biofuels Overview:</a:t>
            </a:r>
          </a:p>
          <a:p>
            <a:pPr marL="0" marR="0" lvl="0" indent="0" algn="l" defTabSz="711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</a:rPr>
              <a:t>Opportunity</a:t>
            </a:r>
            <a:endParaRPr lang="en-US" sz="2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5697487-9627-D148-2FCC-9F1EF01A9992}"/>
              </a:ext>
            </a:extLst>
          </p:cNvPr>
          <p:cNvCxnSpPr>
            <a:cxnSpLocks/>
          </p:cNvCxnSpPr>
          <p:nvPr/>
        </p:nvCxnSpPr>
        <p:spPr bwMode="gray">
          <a:xfrm>
            <a:off x="4139203" y="3848100"/>
            <a:ext cx="7502525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340858797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9FB4E6-7C6E-152E-2586-8ED3444D61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D998DD73-EA7A-6847-F23D-ACBE15B7A00F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0" imgW="7772400" imgH="10058400" progId="TCLayout.ActiveDocument.1">
                  <p:embed/>
                </p:oleObj>
              </mc:Choice>
              <mc:Fallback>
                <p:oleObj name="think-cell Slide" r:id="rId30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998DD73-EA7A-6847-F23D-ACBE15B7A00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34D032D2-7E1D-D84E-ED94-02DEDC439E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Autofit/>
          </a:bodyPr>
          <a:lstStyle/>
          <a:p>
            <a:r>
              <a:rPr lang="en-US" dirty="0"/>
              <a:t>SAF production growth hinges on policy support, with potential to scale 5x by 2030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0967B9D-4DE0-7C32-73EE-9BF04F1329CA}"/>
              </a:ext>
            </a:extLst>
          </p:cNvPr>
          <p:cNvGrpSpPr/>
          <p:nvPr/>
        </p:nvGrpSpPr>
        <p:grpSpPr>
          <a:xfrm>
            <a:off x="330200" y="1554480"/>
            <a:ext cx="3430588" cy="516278"/>
            <a:chOff x="330200" y="1396282"/>
            <a:chExt cx="3430588" cy="516278"/>
          </a:xfrm>
        </p:grpSpPr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111AA49-6F97-72C2-C31D-82DA935A4DAF}"/>
                </a:ext>
              </a:extLst>
            </p:cNvPr>
            <p:cNvSpPr/>
            <p:nvPr/>
          </p:nvSpPr>
          <p:spPr bwMode="gray">
            <a:xfrm>
              <a:off x="330200" y="1396282"/>
              <a:ext cx="3429646" cy="516278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Global SAF production by policy support scenario (projected), </a:t>
              </a:r>
              <a:r>
                <a:rPr lang="en-US" sz="1400" b="1" i="1" dirty="0">
                  <a:solidFill>
                    <a:schemeClr val="tx1"/>
                  </a:solidFill>
                </a:rPr>
                <a:t>Mt</a:t>
              </a:r>
            </a:p>
          </p:txBody>
        </p: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DE3ADFD2-5F59-45F4-90F3-54B240669D70}"/>
                </a:ext>
              </a:extLst>
            </p:cNvPr>
            <p:cNvCxnSpPr>
              <a:cxnSpLocks/>
            </p:cNvCxnSpPr>
            <p:nvPr/>
          </p:nvCxnSpPr>
          <p:spPr bwMode="gray">
            <a:xfrm flipV="1">
              <a:off x="330200" y="1911682"/>
              <a:ext cx="3430588" cy="878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8" name="TextBox 8">
            <a:extLst>
              <a:ext uri="{FF2B5EF4-FFF2-40B4-BE49-F238E27FC236}">
                <a16:creationId xmlns:a16="http://schemas.microsoft.com/office/drawing/2014/main" id="{ADC6685C-6E56-5451-3C63-97D52F2196BD}"/>
              </a:ext>
            </a:extLst>
          </p:cNvPr>
          <p:cNvSpPr txBox="1"/>
          <p:nvPr/>
        </p:nvSpPr>
        <p:spPr bwMode="gray">
          <a:xfrm>
            <a:off x="8423838" y="1554480"/>
            <a:ext cx="3352791" cy="3553697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>
                <a:latin typeface="+mj-lt"/>
              </a:rPr>
              <a:t>Observations</a:t>
            </a:r>
          </a:p>
          <a:p>
            <a:pPr marL="114300" indent="-114300" fontAlgn="ctr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b="1" dirty="0">
                <a:solidFill>
                  <a:srgbClr val="222222"/>
                </a:solidFill>
                <a:latin typeface="+mj-lt"/>
              </a:rPr>
              <a:t>SAF production could grow at a ~70% CAGR</a:t>
            </a:r>
            <a:r>
              <a:rPr lang="en-US" sz="1050" dirty="0">
                <a:solidFill>
                  <a:srgbClr val="222222"/>
                </a:solidFill>
                <a:latin typeface="+mj-lt"/>
              </a:rPr>
              <a:t>, multiplying by a factor of ~57x compared to 2022 under a High scenario. </a:t>
            </a:r>
          </a:p>
          <a:p>
            <a:pPr marL="114300" indent="-114300" fontAlgn="ctr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222222"/>
                </a:solidFill>
                <a:latin typeface="+mj-lt"/>
              </a:rPr>
              <a:t>2025 updated expectations see production of 2 Mt in 2025. </a:t>
            </a:r>
          </a:p>
          <a:p>
            <a:pPr marL="114300" indent="-114300" fontAlgn="ctr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b="1" dirty="0">
                <a:solidFill>
                  <a:srgbClr val="222222"/>
                </a:solidFill>
                <a:latin typeface="+mj-lt"/>
              </a:rPr>
              <a:t>Reality is aligning with the more moderate scenario of ~8 Mt per year by 2030.</a:t>
            </a:r>
            <a:r>
              <a:rPr lang="en-US" sz="1050" dirty="0">
                <a:solidFill>
                  <a:srgbClr val="222222"/>
                </a:solidFill>
                <a:latin typeface="+mj-lt"/>
              </a:rPr>
              <a:t> This is short of what’s needed yet an impressive 52% CAGR and 25x growth compared to 2022.</a:t>
            </a:r>
          </a:p>
          <a:p>
            <a:pPr marL="114300" indent="-114300" fontAlgn="ctr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b="1" dirty="0">
                <a:solidFill>
                  <a:srgbClr val="222222"/>
                </a:solidFill>
                <a:latin typeface="+mj-lt"/>
              </a:rPr>
              <a:t>Stronger policy support </a:t>
            </a:r>
            <a:r>
              <a:rPr lang="en-US" sz="1050" dirty="0">
                <a:solidFill>
                  <a:srgbClr val="222222"/>
                </a:solidFill>
                <a:latin typeface="+mj-lt"/>
              </a:rPr>
              <a:t>could</a:t>
            </a:r>
            <a:r>
              <a:rPr lang="en-US" sz="1050" b="1" dirty="0">
                <a:solidFill>
                  <a:srgbClr val="222222"/>
                </a:solidFill>
                <a:latin typeface="+mj-lt"/>
              </a:rPr>
              <a:t> </a:t>
            </a:r>
            <a:r>
              <a:rPr lang="en-US" sz="1050" dirty="0">
                <a:solidFill>
                  <a:srgbClr val="222222"/>
                </a:solidFill>
                <a:latin typeface="+mj-lt"/>
              </a:rPr>
              <a:t>push</a:t>
            </a:r>
            <a:r>
              <a:rPr lang="en-US" sz="1050" b="1" dirty="0">
                <a:solidFill>
                  <a:srgbClr val="222222"/>
                </a:solidFill>
                <a:latin typeface="+mj-lt"/>
              </a:rPr>
              <a:t> SAF replacement ratios </a:t>
            </a:r>
            <a:r>
              <a:rPr lang="en-US" sz="1050" dirty="0">
                <a:solidFill>
                  <a:srgbClr val="222222"/>
                </a:solidFill>
                <a:latin typeface="+mj-lt"/>
              </a:rPr>
              <a:t>from</a:t>
            </a:r>
            <a:r>
              <a:rPr lang="en-US" sz="1050" b="1" dirty="0">
                <a:solidFill>
                  <a:srgbClr val="222222"/>
                </a:solidFill>
                <a:latin typeface="+mj-lt"/>
              </a:rPr>
              <a:t> 2.54% (Moderate) </a:t>
            </a:r>
            <a:r>
              <a:rPr lang="en-US" sz="1050" dirty="0">
                <a:solidFill>
                  <a:srgbClr val="222222"/>
                </a:solidFill>
                <a:latin typeface="+mj-lt"/>
              </a:rPr>
              <a:t>to</a:t>
            </a:r>
            <a:r>
              <a:rPr lang="en-US" sz="1050" b="1" dirty="0">
                <a:solidFill>
                  <a:srgbClr val="222222"/>
                </a:solidFill>
                <a:latin typeface="+mj-lt"/>
              </a:rPr>
              <a:t> 5.01% (High+)</a:t>
            </a:r>
            <a:r>
              <a:rPr lang="en-US" sz="1050" dirty="0">
                <a:solidFill>
                  <a:srgbClr val="222222"/>
                </a:solidFill>
                <a:latin typeface="+mj-lt"/>
              </a:rPr>
              <a:t>,</a:t>
            </a:r>
            <a:r>
              <a:rPr lang="en-US" sz="1050" b="1" dirty="0">
                <a:solidFill>
                  <a:srgbClr val="222222"/>
                </a:solidFill>
                <a:latin typeface="+mj-lt"/>
              </a:rPr>
              <a:t> </a:t>
            </a:r>
            <a:r>
              <a:rPr lang="en-US" sz="1050" dirty="0">
                <a:solidFill>
                  <a:srgbClr val="222222"/>
                </a:solidFill>
                <a:latin typeface="+mj-lt"/>
              </a:rPr>
              <a:t>highlighting its dependence on regulation.</a:t>
            </a:r>
          </a:p>
          <a:p>
            <a:pPr marL="114300" indent="-114300" fontAlgn="ctr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b="1" dirty="0">
                <a:solidFill>
                  <a:srgbClr val="222222"/>
                </a:solidFill>
                <a:latin typeface="+mj-lt"/>
              </a:rPr>
              <a:t>A level-playing policy framework (High scenario) enables SAF production to surpass 13,000 kt per year</a:t>
            </a:r>
            <a:r>
              <a:rPr lang="en-US" sz="1050" dirty="0">
                <a:solidFill>
                  <a:srgbClr val="222222"/>
                </a:solidFill>
                <a:latin typeface="+mj-lt"/>
              </a:rPr>
              <a:t>, closing the gap toward long-term sustainability goals.</a:t>
            </a:r>
          </a:p>
          <a:p>
            <a:pPr>
              <a:spcBef>
                <a:spcPts val="600"/>
              </a:spcBef>
            </a:pPr>
            <a:endParaRPr lang="en-US" sz="1100" dirty="0">
              <a:latin typeface="+mj-lt"/>
            </a:endParaRPr>
          </a:p>
        </p:txBody>
      </p:sp>
      <p:sp>
        <p:nvSpPr>
          <p:cNvPr id="126" name="btfpNotesBox111697">
            <a:extLst>
              <a:ext uri="{FF2B5EF4-FFF2-40B4-BE49-F238E27FC236}">
                <a16:creationId xmlns:a16="http://schemas.microsoft.com/office/drawing/2014/main" id="{FB048E16-0CE1-CFCF-976C-4CA7821D34AB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  <a:latin typeface="Arial"/>
              </a:rPr>
              <a:t>1) LTAG refers to Long Term global Aspirational Goals.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ICAO,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2"/>
              </a:rPr>
              <a:t>SAF projections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(2022).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Nicolas Herrera Isaza, Augusto Agazzi, Sean Lee, </a:t>
            </a:r>
            <a:r>
              <a:rPr lang="en-US" sz="800" dirty="0"/>
              <a:t>Birru Lucha, Hyae Ryung Kim, and </a:t>
            </a:r>
            <a:r>
              <a:rPr lang="en-US" sz="800" dirty="0">
                <a:hlinkClick r:id="rId33"/>
              </a:rPr>
              <a:t>Gernot Wagner</a:t>
            </a:r>
            <a:r>
              <a:rPr lang="en-US" sz="800" dirty="0"/>
              <a:t>. </a:t>
            </a:r>
            <a:r>
              <a:rPr lang="en-US" sz="800" dirty="0">
                <a:hlinkClick r:id="rId34"/>
              </a:rPr>
              <a:t>Share with attribution</a:t>
            </a:r>
            <a:r>
              <a:rPr lang="en-US" sz="800" dirty="0"/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35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1A6EB7E-0F6E-FE2C-2474-F828ED1660E6}"/>
              </a:ext>
            </a:extLst>
          </p:cNvPr>
          <p:cNvSpPr txBox="1"/>
          <p:nvPr/>
        </p:nvSpPr>
        <p:spPr bwMode="gray">
          <a:xfrm flipH="1">
            <a:off x="4241133" y="1760929"/>
            <a:ext cx="878081" cy="23691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b="1" dirty="0"/>
              <a:t>Scenario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8A77BAA-493F-C280-7B0C-5E07E8621433}"/>
              </a:ext>
            </a:extLst>
          </p:cNvPr>
          <p:cNvSpPr txBox="1"/>
          <p:nvPr/>
        </p:nvSpPr>
        <p:spPr bwMode="gray">
          <a:xfrm flipH="1">
            <a:off x="5127193" y="1675780"/>
            <a:ext cx="1321843" cy="41125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b="1" dirty="0"/>
              <a:t>Implicit SAF policy landscape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47EBBD3-605F-E995-7EE5-C62C2F13D73B}"/>
              </a:ext>
            </a:extLst>
          </p:cNvPr>
          <p:cNvSpPr txBox="1"/>
          <p:nvPr/>
        </p:nvSpPr>
        <p:spPr bwMode="gray">
          <a:xfrm flipH="1">
            <a:off x="6571148" y="1675780"/>
            <a:ext cx="1315809" cy="41125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b="1" dirty="0"/>
              <a:t>SAF replacement ratio</a:t>
            </a:r>
            <a:r>
              <a:rPr lang="en-US" sz="1100" b="1" baseline="30000" dirty="0"/>
              <a:t>1</a:t>
            </a:r>
            <a:endParaRPr lang="en-US" sz="1100" b="1" dirty="0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B3892F00-70CE-0927-0F1E-0D832A4C075E}"/>
              </a:ext>
            </a:extLst>
          </p:cNvPr>
          <p:cNvSpPr/>
          <p:nvPr/>
        </p:nvSpPr>
        <p:spPr bwMode="gray">
          <a:xfrm>
            <a:off x="4184396" y="2242079"/>
            <a:ext cx="74831" cy="656607"/>
          </a:xfrm>
          <a:prstGeom prst="rect">
            <a:avLst/>
          </a:prstGeom>
          <a:solidFill>
            <a:srgbClr val="D1227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AD52D1C-FD05-50D7-4166-8D1B33F6E974}"/>
              </a:ext>
            </a:extLst>
          </p:cNvPr>
          <p:cNvSpPr txBox="1"/>
          <p:nvPr/>
        </p:nvSpPr>
        <p:spPr bwMode="gray">
          <a:xfrm flipH="1">
            <a:off x="4376321" y="2279783"/>
            <a:ext cx="878081" cy="236913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b="1" dirty="0"/>
              <a:t>High+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542B6A9-990C-9C4D-046C-B0BC65671FF8}"/>
              </a:ext>
            </a:extLst>
          </p:cNvPr>
          <p:cNvSpPr txBox="1"/>
          <p:nvPr/>
        </p:nvSpPr>
        <p:spPr bwMode="gray">
          <a:xfrm flipH="1">
            <a:off x="5127193" y="2279783"/>
            <a:ext cx="1396330" cy="3804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dirty="0"/>
              <a:t>SAF </a:t>
            </a:r>
            <a:r>
              <a:rPr lang="en-US" sz="1000" b="1" dirty="0"/>
              <a:t>—</a:t>
            </a:r>
            <a:r>
              <a:rPr lang="en-US" sz="1000" dirty="0"/>
              <a:t> emphasis in policies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37CA6DB-009B-BF17-6954-898B2C92DDAC}"/>
              </a:ext>
            </a:extLst>
          </p:cNvPr>
          <p:cNvSpPr txBox="1"/>
          <p:nvPr/>
        </p:nvSpPr>
        <p:spPr bwMode="gray">
          <a:xfrm flipH="1">
            <a:off x="6674515" y="2279783"/>
            <a:ext cx="1315810" cy="3804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5.01</a:t>
            </a:r>
            <a:r>
              <a:rPr lang="en-US" sz="1000" dirty="0"/>
              <a:t>% (LTAG Scenario IS3)</a:t>
            </a:r>
          </a:p>
        </p:txBody>
      </p:sp>
      <p:cxnSp>
        <p:nvCxnSpPr>
          <p:cNvPr id="4" name="Straight Connector 80">
            <a:extLst>
              <a:ext uri="{FF2B5EF4-FFF2-40B4-BE49-F238E27FC236}">
                <a16:creationId xmlns:a16="http://schemas.microsoft.com/office/drawing/2014/main" id="{389E8C75-208B-F148-42F2-0D184545DEEF}"/>
              </a:ext>
            </a:extLst>
          </p:cNvPr>
          <p:cNvCxnSpPr>
            <a:cxnSpLocks/>
          </p:cNvCxnSpPr>
          <p:nvPr/>
        </p:nvCxnSpPr>
        <p:spPr bwMode="gray">
          <a:xfrm>
            <a:off x="4157663" y="2072050"/>
            <a:ext cx="4005262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AC9F8761-D679-92B6-E5FD-F89BE1DDE89B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198438" y="2789238"/>
          <a:ext cx="3452812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E64A9B63-2596-4800-805B-15E484C5783E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3338513" y="5108575"/>
            <a:ext cx="415925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A2901E-6E28-47C4-19FD-982585870DB0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3338513" y="2871788"/>
            <a:ext cx="415925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C364325E-5F99-7A1F-C3EA-28AD6ABE90AF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 flipV="1">
            <a:off x="3711575" y="2868613"/>
            <a:ext cx="0" cy="2243138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8" name="Straight Connector 357">
            <a:extLst>
              <a:ext uri="{FF2B5EF4-FFF2-40B4-BE49-F238E27FC236}">
                <a16:creationId xmlns:a16="http://schemas.microsoft.com/office/drawing/2014/main" id="{B1F1AF90-8DAD-BB62-E185-8DC64C07EA03}"/>
              </a:ext>
            </a:extLst>
          </p:cNvPr>
          <p:cNvCxnSpPr/>
          <p:nvPr>
            <p:custDataLst>
              <p:tags r:id="rId8"/>
            </p:custDataLst>
          </p:nvPr>
        </p:nvCxnSpPr>
        <p:spPr bwMode="gray">
          <a:xfrm flipV="1">
            <a:off x="511175" y="2203450"/>
            <a:ext cx="2827338" cy="2690813"/>
          </a:xfrm>
          <a:prstGeom prst="line">
            <a:avLst/>
          </a:prstGeom>
          <a:ln w="28575" cap="flat" cmpd="sng" algn="ctr">
            <a:solidFill>
              <a:srgbClr val="D1227C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 useBgFill="1">
        <p:nvSpPr>
          <p:cNvPr id="339" name="Text Placeholder 10">
            <a:extLst>
              <a:ext uri="{FF2B5EF4-FFF2-40B4-BE49-F238E27FC236}">
                <a16:creationId xmlns:a16="http://schemas.microsoft.com/office/drawing/2014/main" id="{86A48960-28F1-2C90-D6BB-3F7D788A5EFA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gray">
          <a:xfrm>
            <a:off x="1460500" y="5029200"/>
            <a:ext cx="223838" cy="160338"/>
          </a:xfrm>
          <a:prstGeom prst="rect">
            <a:avLst/>
          </a:prstGeom>
          <a:ln>
            <a:noFill/>
          </a:ln>
          <a:effectLst/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44B44C5-52F5-4E02-946F-C99716C42A38}" type="datetime'''''''''''''2''''''''''''''.''''0'">
              <a:rPr lang="en-US" altLang="en-US" sz="1050" smtClean="0">
                <a:effectLst/>
              </a:rPr>
              <a:pPr/>
              <a:t>2.0</a:t>
            </a:fld>
            <a:endParaRPr lang="en-US" sz="1050" dirty="0"/>
          </a:p>
        </p:txBody>
      </p:sp>
      <p:sp>
        <p:nvSpPr>
          <p:cNvPr id="326" name="Text Placeholder 10">
            <a:extLst>
              <a:ext uri="{FF2B5EF4-FFF2-40B4-BE49-F238E27FC236}">
                <a16:creationId xmlns:a16="http://schemas.microsoft.com/office/drawing/2014/main" id="{D1062285-1478-2A9F-C716-E598245F5D88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gray">
          <a:xfrm>
            <a:off x="3227388" y="4859338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B57C3AE-B983-4729-A264-0AA3D6ED9F48}" type="datetime'3''''''''''''''''''''''.''''1'''''''''''''''''''''''''''''">
              <a:rPr lang="en-US" altLang="en-US" sz="1050" smtClean="0"/>
              <a:pPr/>
              <a:t>3.1</a:t>
            </a:fld>
            <a:endParaRPr lang="en-US" sz="1050" dirty="0"/>
          </a:p>
        </p:txBody>
      </p:sp>
      <p:sp>
        <p:nvSpPr>
          <p:cNvPr id="323" name="Text Placeholder 10">
            <a:extLst>
              <a:ext uri="{FF2B5EF4-FFF2-40B4-BE49-F238E27FC236}">
                <a16:creationId xmlns:a16="http://schemas.microsoft.com/office/drawing/2014/main" id="{A7A0D192-225B-1B37-A1A5-A2D035CACF2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gray">
          <a:xfrm>
            <a:off x="3227388" y="4127500"/>
            <a:ext cx="2238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BBE9524-DA1C-4967-A5C2-0A364456B2CB}" type="datetime'''''''''''''''''''''''''''7''.''''''''''''''''''''''6'''">
              <a:rPr lang="en-US" altLang="en-US" sz="1050" smtClean="0"/>
              <a:pPr/>
              <a:t>7.6</a:t>
            </a:fld>
            <a:endParaRPr lang="en-US" sz="1050" dirty="0"/>
          </a:p>
        </p:txBody>
      </p:sp>
      <p:sp useBgFill="1">
        <p:nvSpPr>
          <p:cNvPr id="320" name="Text Placeholder 10">
            <a:extLst>
              <a:ext uri="{FF2B5EF4-FFF2-40B4-BE49-F238E27FC236}">
                <a16:creationId xmlns:a16="http://schemas.microsoft.com/office/drawing/2014/main" id="{396792B0-7577-A4D5-AFEC-984C5117B2B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gray">
          <a:xfrm>
            <a:off x="3189288" y="3146425"/>
            <a:ext cx="298450" cy="160338"/>
          </a:xfrm>
          <a:prstGeom prst="rect">
            <a:avLst/>
          </a:prstGeom>
          <a:ln>
            <a:noFill/>
          </a:ln>
          <a:effectLst/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4BA5DCF-D3FA-44B8-9CEA-77175E934D6A}" type="datetime'''1''''''''''''3''''''''''''''''''''''''''''.''''''7'''">
              <a:rPr lang="en-US" altLang="en-US" sz="105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13.7</a:t>
            </a:fld>
            <a:endParaRPr lang="en-US" sz="1050" dirty="0"/>
          </a:p>
        </p:txBody>
      </p:sp>
      <p:sp>
        <p:nvSpPr>
          <p:cNvPr id="293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gray">
          <a:xfrm>
            <a:off x="2846388" y="2773363"/>
            <a:ext cx="2984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9050" tIns="0" rIns="1905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F5B84F57-3846-42F5-9876-80BA359D189A}" type="datetime'''''''''''1''''''7''.0'''''''''''''''''''''''''''''''''">
              <a:rPr lang="en-US" altLang="en-US" sz="105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17.0</a:t>
            </a:fld>
            <a:endParaRPr lang="en-US" sz="1050" dirty="0"/>
          </a:p>
        </p:txBody>
      </p:sp>
      <p:sp>
        <p:nvSpPr>
          <p:cNvPr id="243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3527425" y="3919538"/>
            <a:ext cx="368300" cy="227013"/>
          </a:xfrm>
          <a:prstGeom prst="ellipse">
            <a:avLst/>
          </a:prstGeom>
          <a:solidFill>
            <a:schemeClr val="bg1"/>
          </a:solidFill>
          <a:ln w="9525" cmpd="sng" algn="ctr">
            <a:solidFill>
              <a:schemeClr val="tx1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50" b="1" dirty="0">
                <a:effectLst/>
              </a:rPr>
              <a:t>5.5x</a:t>
            </a:r>
            <a:endParaRPr lang="en-US" sz="1050" b="1" dirty="0"/>
          </a:p>
        </p:txBody>
      </p:sp>
      <p:sp>
        <p:nvSpPr>
          <p:cNvPr id="357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1679575" y="3435350"/>
            <a:ext cx="490538" cy="227013"/>
          </a:xfrm>
          <a:prstGeom prst="ellipse">
            <a:avLst/>
          </a:prstGeom>
          <a:solidFill>
            <a:schemeClr val="bg1"/>
          </a:solidFill>
          <a:ln w="9525" cmpd="sng" algn="ctr">
            <a:solidFill>
              <a:srgbClr val="D1227C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62537CC-6602-4A28-BD9C-9017035D4C87}" type="datetime'''''''''''''''''''''+''''''''''''''7''''''''''0%'">
              <a:rPr lang="en-US" altLang="en-US" sz="1050" b="1" smtClean="0">
                <a:effectLst/>
              </a:rPr>
              <a:pPr/>
              <a:t>+70%</a:t>
            </a:fld>
            <a:endParaRPr lang="en-US" sz="1050" b="1" dirty="0"/>
          </a:p>
        </p:txBody>
      </p: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27D5E22D-2D89-BDFC-6EBD-62B3CF3178FC}"/>
              </a:ext>
            </a:extLst>
          </p:cNvPr>
          <p:cNvCxnSpPr/>
          <p:nvPr>
            <p:custDataLst>
              <p:tags r:id="rId16"/>
            </p:custDataLst>
          </p:nvPr>
        </p:nvCxnSpPr>
        <p:spPr bwMode="gray">
          <a:xfrm>
            <a:off x="627063" y="6057900"/>
            <a:ext cx="241300" cy="0"/>
          </a:xfrm>
          <a:prstGeom prst="line">
            <a:avLst/>
          </a:prstGeom>
          <a:ln w="19050" cap="rnd" cmpd="sng" algn="ctr">
            <a:solidFill>
              <a:srgbClr val="0B2C39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551B3CE9-EDEA-665A-1785-0E0AD824854B}"/>
              </a:ext>
            </a:extLst>
          </p:cNvPr>
          <p:cNvCxnSpPr/>
          <p:nvPr>
            <p:custDataLst>
              <p:tags r:id="rId17"/>
            </p:custDataLst>
          </p:nvPr>
        </p:nvCxnSpPr>
        <p:spPr bwMode="gray">
          <a:xfrm>
            <a:off x="1285875" y="6057900"/>
            <a:ext cx="241300" cy="0"/>
          </a:xfrm>
          <a:prstGeom prst="line">
            <a:avLst/>
          </a:prstGeom>
          <a:ln w="19050" cap="rnd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CB2E4A49-7696-F3E8-4E15-D2E0EE044C95}"/>
              </a:ext>
            </a:extLst>
          </p:cNvPr>
          <p:cNvCxnSpPr/>
          <p:nvPr>
            <p:custDataLst>
              <p:tags r:id="rId18"/>
            </p:custDataLst>
          </p:nvPr>
        </p:nvCxnSpPr>
        <p:spPr bwMode="gray">
          <a:xfrm>
            <a:off x="1914525" y="6057900"/>
            <a:ext cx="241300" cy="0"/>
          </a:xfrm>
          <a:prstGeom prst="line">
            <a:avLst/>
          </a:prstGeom>
          <a:ln w="19050" cap="rnd" cmpd="sng" algn="ctr">
            <a:solidFill>
              <a:schemeClr val="accent4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1408C51E-E3CA-4124-770A-CCA6F69D0782}"/>
              </a:ext>
            </a:extLst>
          </p:cNvPr>
          <p:cNvCxnSpPr/>
          <p:nvPr>
            <p:custDataLst>
              <p:tags r:id="rId19"/>
            </p:custDataLst>
          </p:nvPr>
        </p:nvCxnSpPr>
        <p:spPr bwMode="gray">
          <a:xfrm>
            <a:off x="2603500" y="6057900"/>
            <a:ext cx="241300" cy="0"/>
          </a:xfrm>
          <a:prstGeom prst="line">
            <a:avLst/>
          </a:prstGeom>
          <a:ln w="19050" cap="rnd" cmpd="sng" algn="ctr">
            <a:solidFill>
              <a:srgbClr val="D1227C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5" name="Oval 304">
            <a:extLst>
              <a:ext uri="{FF2B5EF4-FFF2-40B4-BE49-F238E27FC236}">
                <a16:creationId xmlns:a16="http://schemas.microsoft.com/office/drawing/2014/main" id="{BF024615-E203-17EC-E0BE-3EB84DFE4D3D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715963" y="6026150"/>
            <a:ext cx="63500" cy="63500"/>
          </a:xfrm>
          <a:prstGeom prst="ellipse">
            <a:avLst/>
          </a:prstGeom>
          <a:solidFill>
            <a:srgbClr val="0B2C39"/>
          </a:solidFill>
          <a:ln w="9525" cap="flat" cmpd="sng" algn="ctr">
            <a:solidFill>
              <a:srgbClr val="0B2C39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06" name="Oval 305">
            <a:extLst>
              <a:ext uri="{FF2B5EF4-FFF2-40B4-BE49-F238E27FC236}">
                <a16:creationId xmlns:a16="http://schemas.microsoft.com/office/drawing/2014/main" id="{8D423CCF-D354-3D47-9A13-01007675988B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1374775" y="6026150"/>
            <a:ext cx="63500" cy="63500"/>
          </a:xfrm>
          <a:prstGeom prst="ellipse">
            <a:avLst/>
          </a:prstGeom>
          <a:solidFill>
            <a:schemeClr val="accent3"/>
          </a:solidFill>
          <a:ln w="9525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07" name="Oval 306">
            <a:extLst>
              <a:ext uri="{FF2B5EF4-FFF2-40B4-BE49-F238E27FC236}">
                <a16:creationId xmlns:a16="http://schemas.microsoft.com/office/drawing/2014/main" id="{A34FAB52-A274-FCD4-68BD-3DE5F3CBA30F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2003425" y="6026150"/>
            <a:ext cx="63500" cy="63500"/>
          </a:xfrm>
          <a:prstGeom prst="ellipse">
            <a:avLst/>
          </a:prstGeom>
          <a:solidFill>
            <a:schemeClr val="accent4"/>
          </a:solidFill>
          <a:ln w="9525" cap="flat" cmpd="sng" algn="ctr">
            <a:solidFill>
              <a:schemeClr val="accent4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08" name="Oval 307">
            <a:extLst>
              <a:ext uri="{FF2B5EF4-FFF2-40B4-BE49-F238E27FC236}">
                <a16:creationId xmlns:a16="http://schemas.microsoft.com/office/drawing/2014/main" id="{02C5CAFB-B070-9487-88D3-EBCEA62D5926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2692400" y="6026150"/>
            <a:ext cx="63500" cy="63500"/>
          </a:xfrm>
          <a:prstGeom prst="ellipse">
            <a:avLst/>
          </a:prstGeom>
          <a:solidFill>
            <a:srgbClr val="D1227C"/>
          </a:solidFill>
          <a:ln w="9525" cap="flat" cmpd="sng" algn="ctr">
            <a:solidFill>
              <a:srgbClr val="D1227C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6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928688" y="5983288"/>
            <a:ext cx="24606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09284B31-9147-4CFC-800F-17F48C7F9C4B}" type="datetime'''''''''''''L''''''''''''''o''''''''''''''''''''''''''''''''w'">
              <a:rPr lang="en-US" altLang="en-US" sz="1050" smtClean="0"/>
              <a:pPr/>
              <a:t>Low</a:t>
            </a:fld>
            <a:endParaRPr lang="en-US" sz="1050" dirty="0"/>
          </a:p>
        </p:txBody>
      </p:sp>
      <p:sp>
        <p:nvSpPr>
          <p:cNvPr id="70" name="Text Placeholder 10">
            <a:extLst>
              <a:ext uri="{FF2B5EF4-FFF2-40B4-BE49-F238E27FC236}">
                <a16:creationId xmlns:a16="http://schemas.microsoft.com/office/drawing/2014/main" id="{C0B32370-595C-D10D-186C-4E8AB8D9DF8B}"/>
              </a:ext>
            </a:extLst>
          </p:cNvPr>
          <p:cNvSpPr>
            <a:spLocks/>
          </p:cNvSpPr>
          <p:nvPr>
            <p:custDataLst>
              <p:tags r:id="rId25"/>
            </p:custDataLst>
          </p:nvPr>
        </p:nvSpPr>
        <p:spPr bwMode="auto">
          <a:xfrm>
            <a:off x="1587500" y="5983288"/>
            <a:ext cx="21590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973A3CA6-FC22-4B6A-B4CB-BE4679A88B9C}" type="datetime'''M''''''''''''i''''''''d'''''''''''''''">
              <a:rPr lang="en-US" altLang="en-US" sz="1050" smtClean="0"/>
              <a:pPr/>
              <a:t>Mid</a:t>
            </a:fld>
            <a:endParaRPr lang="en-US" sz="1050" dirty="0"/>
          </a:p>
        </p:txBody>
      </p:sp>
      <p:sp>
        <p:nvSpPr>
          <p:cNvPr id="71" name="Text Placeholder 10">
            <a:extLst>
              <a:ext uri="{FF2B5EF4-FFF2-40B4-BE49-F238E27FC236}">
                <a16:creationId xmlns:a16="http://schemas.microsoft.com/office/drawing/2014/main" id="{890F4229-6F4A-A150-431F-94BE13AAFD5A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2216150" y="5983288"/>
            <a:ext cx="27622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FE88F4A5-7C99-417E-95AB-CA77A7A6EF40}" type="datetime'''H''i''''''''''''''''''''''''''g''h'''''''''''''''''''''''">
              <a:rPr lang="en-US" altLang="en-US" sz="1050" smtClean="0"/>
              <a:pPr/>
              <a:t>High</a:t>
            </a:fld>
            <a:endParaRPr lang="en-US" sz="1050" dirty="0"/>
          </a:p>
        </p:txBody>
      </p:sp>
      <p:sp>
        <p:nvSpPr>
          <p:cNvPr id="139" name="Text Placeholder 10">
            <a:extLst>
              <a:ext uri="{FF2B5EF4-FFF2-40B4-BE49-F238E27FC236}">
                <a16:creationId xmlns:a16="http://schemas.microsoft.com/office/drawing/2014/main" id="{4777B6E0-76E8-CA3F-C9CC-67212F70DE71}"/>
              </a:ext>
            </a:extLst>
          </p:cNvPr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2905125" y="5983288"/>
            <a:ext cx="39052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04CB0B0D-22A0-454A-B9E4-4FBC4B9035FB}" type="datetime'''H''i''g''h ''''''''''''''''''''''''''''''+'''''">
              <a:rPr lang="en-US" altLang="en-US" sz="1050" smtClean="0"/>
              <a:pPr/>
              <a:t>High +</a:t>
            </a:fld>
            <a:endParaRPr lang="en-US" sz="1050" dirty="0"/>
          </a:p>
        </p:txBody>
      </p:sp>
      <p:sp>
        <p:nvSpPr>
          <p:cNvPr id="277" name="Rectangle 276">
            <a:extLst>
              <a:ext uri="{FF2B5EF4-FFF2-40B4-BE49-F238E27FC236}">
                <a16:creationId xmlns:a16="http://schemas.microsoft.com/office/drawing/2014/main" id="{D225DE1D-DD94-0AF3-F8CF-CC1CEFDFF94E}"/>
              </a:ext>
            </a:extLst>
          </p:cNvPr>
          <p:cNvSpPr/>
          <p:nvPr/>
        </p:nvSpPr>
        <p:spPr bwMode="gray">
          <a:xfrm>
            <a:off x="4184396" y="3143654"/>
            <a:ext cx="74831" cy="656607"/>
          </a:xfrm>
          <a:prstGeom prst="rect">
            <a:avLst/>
          </a:prstGeom>
          <a:solidFill>
            <a:srgbClr val="A73DA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FD4CFBE6-A841-B58D-F693-8E56B0E11508}"/>
              </a:ext>
            </a:extLst>
          </p:cNvPr>
          <p:cNvSpPr txBox="1"/>
          <p:nvPr/>
        </p:nvSpPr>
        <p:spPr bwMode="gray">
          <a:xfrm flipH="1">
            <a:off x="4376321" y="3353501"/>
            <a:ext cx="878081" cy="241980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pPr marL="0" indent="0">
              <a:buNone/>
            </a:pPr>
            <a:r>
              <a:rPr lang="en-US" sz="1100" b="1" dirty="0"/>
              <a:t>High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5B4C03DD-B729-7D47-A1B9-FA208F3A6990}"/>
              </a:ext>
            </a:extLst>
          </p:cNvPr>
          <p:cNvSpPr txBox="1"/>
          <p:nvPr/>
        </p:nvSpPr>
        <p:spPr bwMode="gray">
          <a:xfrm flipH="1">
            <a:off x="5127193" y="3204773"/>
            <a:ext cx="1396330" cy="534368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pPr marL="0" indent="0">
              <a:buNone/>
            </a:pPr>
            <a:r>
              <a:rPr lang="en-US" sz="1000" dirty="0"/>
              <a:t>Level-playing field between SAF and road transportation biofuels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ACBDAC56-824E-F34F-F11F-42B35A9451E5}"/>
              </a:ext>
            </a:extLst>
          </p:cNvPr>
          <p:cNvSpPr txBox="1"/>
          <p:nvPr/>
        </p:nvSpPr>
        <p:spPr bwMode="gray">
          <a:xfrm flipH="1">
            <a:off x="6674515" y="3281717"/>
            <a:ext cx="1315810" cy="380480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pPr marL="0" indent="0">
              <a:buNone/>
            </a:pPr>
            <a:r>
              <a:rPr lang="en-US" sz="1000" b="1" dirty="0"/>
              <a:t>3.98</a:t>
            </a:r>
            <a:r>
              <a:rPr lang="en-US" sz="1000" dirty="0"/>
              <a:t>% (LTAG Scenario IS2)</a:t>
            </a:r>
          </a:p>
        </p:txBody>
      </p:sp>
      <p:sp>
        <p:nvSpPr>
          <p:cNvPr id="282" name="Rectangle 281">
            <a:extLst>
              <a:ext uri="{FF2B5EF4-FFF2-40B4-BE49-F238E27FC236}">
                <a16:creationId xmlns:a16="http://schemas.microsoft.com/office/drawing/2014/main" id="{38154502-39FA-9511-0C5E-36D2F795A65C}"/>
              </a:ext>
            </a:extLst>
          </p:cNvPr>
          <p:cNvSpPr/>
          <p:nvPr/>
        </p:nvSpPr>
        <p:spPr bwMode="gray">
          <a:xfrm>
            <a:off x="4184396" y="4070629"/>
            <a:ext cx="74831" cy="656607"/>
          </a:xfrm>
          <a:prstGeom prst="rect">
            <a:avLst/>
          </a:prstGeom>
          <a:solidFill>
            <a:srgbClr val="8966CE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1AA8ACD8-2A7F-4C7C-1440-ADDB47B2FB59}"/>
              </a:ext>
            </a:extLst>
          </p:cNvPr>
          <p:cNvSpPr txBox="1"/>
          <p:nvPr/>
        </p:nvSpPr>
        <p:spPr bwMode="gray">
          <a:xfrm flipH="1">
            <a:off x="4376321" y="4280476"/>
            <a:ext cx="878081" cy="241980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pPr marL="0" indent="0">
              <a:buNone/>
            </a:pPr>
            <a:r>
              <a:rPr lang="en-US" sz="1100" b="1" dirty="0"/>
              <a:t>Moderate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DF2E5BC4-6EB7-9EA2-24B2-C6FCD1298C2E}"/>
              </a:ext>
            </a:extLst>
          </p:cNvPr>
          <p:cNvSpPr txBox="1"/>
          <p:nvPr/>
        </p:nvSpPr>
        <p:spPr bwMode="gray">
          <a:xfrm flipH="1">
            <a:off x="5127193" y="4054804"/>
            <a:ext cx="1396330" cy="688256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pPr marL="0" indent="0">
              <a:buNone/>
            </a:pPr>
            <a:r>
              <a:rPr lang="en-US" sz="1000" dirty="0"/>
              <a:t>Some level of policy support for SAF, but it’s lower than for road transportation biofuels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0418638E-F142-C2D3-32B7-7D444A0BE5DB}"/>
              </a:ext>
            </a:extLst>
          </p:cNvPr>
          <p:cNvSpPr txBox="1"/>
          <p:nvPr/>
        </p:nvSpPr>
        <p:spPr bwMode="gray">
          <a:xfrm flipH="1">
            <a:off x="6674515" y="4208692"/>
            <a:ext cx="1315810" cy="380480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pPr marL="0" indent="0">
              <a:buNone/>
            </a:pPr>
            <a:r>
              <a:rPr lang="en-US" sz="1000" b="1" dirty="0"/>
              <a:t>2.54</a:t>
            </a:r>
            <a:r>
              <a:rPr lang="en-US" sz="1000" dirty="0"/>
              <a:t>% (LTAG Scenario IS1)</a:t>
            </a:r>
          </a:p>
        </p:txBody>
      </p:sp>
      <p:sp>
        <p:nvSpPr>
          <p:cNvPr id="287" name="Rectangle 286">
            <a:extLst>
              <a:ext uri="{FF2B5EF4-FFF2-40B4-BE49-F238E27FC236}">
                <a16:creationId xmlns:a16="http://schemas.microsoft.com/office/drawing/2014/main" id="{F7A2B1EA-A74B-1578-1EE5-E0B4907E0E84}"/>
              </a:ext>
            </a:extLst>
          </p:cNvPr>
          <p:cNvSpPr/>
          <p:nvPr/>
        </p:nvSpPr>
        <p:spPr bwMode="gray">
          <a:xfrm>
            <a:off x="4184396" y="5009767"/>
            <a:ext cx="74831" cy="656607"/>
          </a:xfrm>
          <a:prstGeom prst="rect">
            <a:avLst/>
          </a:prstGeom>
          <a:solidFill>
            <a:schemeClr val="tx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81409942-00B7-4362-9F9E-F20BA398A760}"/>
              </a:ext>
            </a:extLst>
          </p:cNvPr>
          <p:cNvSpPr txBox="1"/>
          <p:nvPr/>
        </p:nvSpPr>
        <p:spPr bwMode="gray">
          <a:xfrm flipH="1">
            <a:off x="4376321" y="5219614"/>
            <a:ext cx="878081" cy="241980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pPr marL="0" indent="0">
              <a:buNone/>
            </a:pPr>
            <a:r>
              <a:rPr lang="en-US" sz="1100" b="1" dirty="0"/>
              <a:t>Low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70056D25-027A-CE1B-24BB-529B7B1B59B7}"/>
              </a:ext>
            </a:extLst>
          </p:cNvPr>
          <p:cNvSpPr txBox="1"/>
          <p:nvPr/>
        </p:nvSpPr>
        <p:spPr bwMode="gray">
          <a:xfrm flipH="1">
            <a:off x="5127193" y="5224774"/>
            <a:ext cx="1189800" cy="226591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pPr marL="0" indent="0">
              <a:buNone/>
            </a:pPr>
            <a:r>
              <a:rPr lang="en-US" sz="1000" dirty="0"/>
              <a:t>No policy support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0378813C-758C-3849-DC19-0C5D47B5246C}"/>
              </a:ext>
            </a:extLst>
          </p:cNvPr>
          <p:cNvSpPr txBox="1"/>
          <p:nvPr/>
        </p:nvSpPr>
        <p:spPr bwMode="gray">
          <a:xfrm flipH="1">
            <a:off x="6674515" y="5070886"/>
            <a:ext cx="1315810" cy="534368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pPr marL="0" indent="0">
              <a:buNone/>
            </a:pPr>
            <a:r>
              <a:rPr lang="en-US" sz="1000" dirty="0"/>
              <a:t>N.A. (not associated with an LTAG scenario)</a:t>
            </a:r>
          </a:p>
        </p:txBody>
      </p:sp>
      <p:cxnSp>
        <p:nvCxnSpPr>
          <p:cNvPr id="310" name="Straight Connector 80">
            <a:extLst>
              <a:ext uri="{FF2B5EF4-FFF2-40B4-BE49-F238E27FC236}">
                <a16:creationId xmlns:a16="http://schemas.microsoft.com/office/drawing/2014/main" id="{5217C6A5-60E4-F532-BE51-269C2DFA927E}"/>
              </a:ext>
            </a:extLst>
          </p:cNvPr>
          <p:cNvCxnSpPr>
            <a:cxnSpLocks/>
          </p:cNvCxnSpPr>
          <p:nvPr/>
        </p:nvCxnSpPr>
        <p:spPr bwMode="gray">
          <a:xfrm>
            <a:off x="4157663" y="5772513"/>
            <a:ext cx="4005262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4909FF6B-6A36-C778-22BF-3890A88FF0B6}"/>
              </a:ext>
            </a:extLst>
          </p:cNvPr>
          <p:cNvSpPr/>
          <p:nvPr/>
        </p:nvSpPr>
        <p:spPr bwMode="gray">
          <a:xfrm>
            <a:off x="0" y="0"/>
            <a:ext cx="2419109" cy="317051"/>
          </a:xfrm>
          <a:prstGeom prst="rect">
            <a:avLst/>
          </a:prstGeom>
          <a:solidFill>
            <a:schemeClr val="bg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SAF</a:t>
            </a:r>
            <a:endParaRPr lang="en-US" sz="1600" b="1" dirty="0">
              <a:solidFill>
                <a:schemeClr val="bg1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3850276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DEACBA-5F17-11C8-5318-09BF605ACB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C6CBA939-6B78-37E2-310E-397A6CE290F5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7772400" imgH="10058400" progId="TCLayout.ActiveDocument.1">
                  <p:embed/>
                </p:oleObj>
              </mc:Choice>
              <mc:Fallback>
                <p:oleObj name="think-cell Slide" r:id="rId7" imgW="7772400" imgH="10058400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6CBA939-6B78-37E2-310E-397A6CE290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011FA959-3A6B-6E23-3D63-390CEBC3DA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Autofit/>
          </a:bodyPr>
          <a:lstStyle/>
          <a:p>
            <a:r>
              <a:rPr lang="en-US" dirty="0"/>
              <a:t>SAF is an important alternative for net-zero aviation, with the majority coming from biofuel</a:t>
            </a:r>
          </a:p>
        </p:txBody>
      </p:sp>
      <p:sp>
        <p:nvSpPr>
          <p:cNvPr id="114" name="btfpNotesBox111697">
            <a:extLst>
              <a:ext uri="{FF2B5EF4-FFF2-40B4-BE49-F238E27FC236}">
                <a16:creationId xmlns:a16="http://schemas.microsoft.com/office/drawing/2014/main" id="{5D3ABE7D-9A77-2816-42C0-8CFCD0C1B865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Carbon Offsetting and Reduction Scheme for International Aviation, World Economic Forum Clean Skies for Tomorrow.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IEA, </a:t>
            </a:r>
            <a:r>
              <a:rPr lang="en-US" sz="800" dirty="0">
                <a:hlinkClick r:id="rId9"/>
              </a:rPr>
              <a:t>Net Zero Roadmap</a:t>
            </a:r>
            <a:r>
              <a:rPr lang="en-US" sz="800" dirty="0"/>
              <a:t> (2023); </a:t>
            </a:r>
            <a:r>
              <a:rPr lang="en-US" sz="800" dirty="0">
                <a:solidFill>
                  <a:srgbClr val="000000"/>
                </a:solidFill>
              </a:rPr>
              <a:t>IEA,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Transport Biofuel</a:t>
            </a:r>
            <a:r>
              <a:rPr lang="en-US" sz="800" dirty="0">
                <a:solidFill>
                  <a:srgbClr val="000000"/>
                </a:solidFill>
              </a:rPr>
              <a:t> (2023); ICCT,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SAF Policies Fact Sheet</a:t>
            </a:r>
            <a:r>
              <a:rPr lang="en-US" sz="800" dirty="0">
                <a:solidFill>
                  <a:srgbClr val="000000"/>
                </a:solidFill>
              </a:rPr>
              <a:t> (2024); IATA, </a:t>
            </a:r>
            <a:r>
              <a:rPr lang="en-US" sz="800" dirty="0">
                <a:solidFill>
                  <a:srgbClr val="000000"/>
                </a:solidFill>
                <a:hlinkClick r:id="rId12"/>
              </a:rPr>
              <a:t>SAF Handbook </a:t>
            </a:r>
            <a:r>
              <a:rPr lang="en-US" sz="800" dirty="0">
                <a:solidFill>
                  <a:srgbClr val="000000"/>
                </a:solidFill>
              </a:rPr>
              <a:t>(2024).</a:t>
            </a:r>
            <a:endParaRPr lang="en-US" sz="800" dirty="0"/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Augusto Agazzi, Andrea Castro, </a:t>
            </a:r>
            <a:r>
              <a:rPr lang="en-US" sz="800" dirty="0"/>
              <a:t>Birru Lucha, Hyae Ryung Kim, </a:t>
            </a:r>
            <a:r>
              <a:rPr lang="en-US" sz="800" dirty="0">
                <a:solidFill>
                  <a:srgbClr val="000000"/>
                </a:solidFill>
              </a:rPr>
              <a:t>and Gernot Wagner. Share with attribution: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3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solidFill>
                <a:srgbClr val="000000"/>
              </a:solidFill>
            </a:endParaRPr>
          </a:p>
        </p:txBody>
      </p:sp>
      <p:graphicFrame>
        <p:nvGraphicFramePr>
          <p:cNvPr id="77" name="Table 76">
            <a:extLst>
              <a:ext uri="{FF2B5EF4-FFF2-40B4-BE49-F238E27FC236}">
                <a16:creationId xmlns:a16="http://schemas.microsoft.com/office/drawing/2014/main" id="{5FD575FC-0D36-5AF8-2B66-D188A5948C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009588"/>
              </p:ext>
            </p:extLst>
          </p:nvPr>
        </p:nvGraphicFramePr>
        <p:xfrm>
          <a:off x="339653" y="2274767"/>
          <a:ext cx="8311992" cy="38337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5467">
                  <a:extLst>
                    <a:ext uri="{9D8B030D-6E8A-4147-A177-3AD203B41FA5}">
                      <a16:colId xmlns:a16="http://schemas.microsoft.com/office/drawing/2014/main" val="3778518294"/>
                    </a:ext>
                  </a:extLst>
                </a:gridCol>
                <a:gridCol w="1411305">
                  <a:extLst>
                    <a:ext uri="{9D8B030D-6E8A-4147-A177-3AD203B41FA5}">
                      <a16:colId xmlns:a16="http://schemas.microsoft.com/office/drawing/2014/main" val="4134627227"/>
                    </a:ext>
                  </a:extLst>
                </a:gridCol>
                <a:gridCol w="1411305">
                  <a:extLst>
                    <a:ext uri="{9D8B030D-6E8A-4147-A177-3AD203B41FA5}">
                      <a16:colId xmlns:a16="http://schemas.microsoft.com/office/drawing/2014/main" val="3889878068"/>
                    </a:ext>
                  </a:extLst>
                </a:gridCol>
                <a:gridCol w="1411305">
                  <a:extLst>
                    <a:ext uri="{9D8B030D-6E8A-4147-A177-3AD203B41FA5}">
                      <a16:colId xmlns:a16="http://schemas.microsoft.com/office/drawing/2014/main" val="3655794028"/>
                    </a:ext>
                  </a:extLst>
                </a:gridCol>
                <a:gridCol w="1411305">
                  <a:extLst>
                    <a:ext uri="{9D8B030D-6E8A-4147-A177-3AD203B41FA5}">
                      <a16:colId xmlns:a16="http://schemas.microsoft.com/office/drawing/2014/main" val="650811561"/>
                    </a:ext>
                  </a:extLst>
                </a:gridCol>
                <a:gridCol w="1411305">
                  <a:extLst>
                    <a:ext uri="{9D8B030D-6E8A-4147-A177-3AD203B41FA5}">
                      <a16:colId xmlns:a16="http://schemas.microsoft.com/office/drawing/2014/main" val="3706513002"/>
                    </a:ext>
                  </a:extLst>
                </a:gridCol>
              </a:tblGrid>
              <a:tr h="400524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b="1" dirty="0"/>
                        <a:t>Fuel products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b="1" dirty="0"/>
                        <a:t>HEFA</a:t>
                      </a:r>
                      <a:endParaRPr lang="en-US" sz="1050" b="0" dirty="0"/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b="1" dirty="0"/>
                        <a:t>Fischer-Tropsch </a:t>
                      </a:r>
                      <a:br>
                        <a:rPr lang="en-US" sz="1050" b="1" dirty="0"/>
                      </a:br>
                      <a:r>
                        <a:rPr lang="en-US" sz="1050" b="1" dirty="0"/>
                        <a:t>(</a:t>
                      </a:r>
                      <a:r>
                        <a:rPr lang="es-MX" sz="1050" b="1" dirty="0"/>
                        <a:t>FT-SPK)</a:t>
                      </a:r>
                      <a:endParaRPr lang="en-US" sz="1050" b="1" dirty="0"/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/>
                        <a:t>Pyrolysis-derived SAF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/>
                        <a:t>Alcohol-to-jet (AtJ)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b="1" dirty="0"/>
                        <a:t>Power-to-liquid (PtL)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2051277"/>
                  </a:ext>
                </a:extLst>
              </a:tr>
              <a:tr h="400524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b="1" dirty="0"/>
                        <a:t>Technology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/>
                        <a:t>Hydrotreating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/>
                        <a:t>Gasification &amp; Fischer-Tropsch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/>
                        <a:t>Pyrolysis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/>
                        <a:t>Alcohol-to-jet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/>
                        <a:t>Power-to-liquid 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7573708"/>
                  </a:ext>
                </a:extLst>
              </a:tr>
              <a:tr h="440087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b="1" dirty="0"/>
                        <a:t>Technology maturity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05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05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05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05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05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051752"/>
                  </a:ext>
                </a:extLst>
              </a:tr>
              <a:tr h="556283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50" b="1" dirty="0"/>
                        <a:t>Max blend % (ASTM)</a:t>
                      </a:r>
                      <a:endParaRPr lang="en-US" sz="105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dirty="0"/>
                        <a:t>Up to 50%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dirty="0"/>
                        <a:t>Up to 50%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dirty="0"/>
                        <a:t>10-50% (depends on feedstock, early study)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dirty="0"/>
                        <a:t>50-100% (varies by pathway)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dirty="0"/>
                        <a:t>50% (under ASTM D7566 Annex A7)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726519"/>
                  </a:ext>
                </a:extLst>
              </a:tr>
              <a:tr h="400524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50" b="1" dirty="0"/>
                        <a:t>ASTM Approval Status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05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05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05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05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050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8795594"/>
                  </a:ext>
                </a:extLst>
              </a:tr>
              <a:tr h="440087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b="1" dirty="0"/>
                        <a:t>Est. cost ($/</a:t>
                      </a:r>
                      <a:r>
                        <a:rPr lang="en-US" sz="1050" b="1" dirty="0" err="1"/>
                        <a:t>bbl</a:t>
                      </a:r>
                      <a:r>
                        <a:rPr lang="en-US" sz="1050" b="1" dirty="0"/>
                        <a:t>)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dirty="0"/>
                        <a:t>170-210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dirty="0"/>
                        <a:t>210-300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/>
                        <a:t>170-250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50" dirty="0"/>
                        <a:t>250-340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50" dirty="0"/>
                        <a:t>270-380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5251117"/>
                  </a:ext>
                </a:extLst>
              </a:tr>
              <a:tr h="576122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b="1" dirty="0"/>
                        <a:t>CO₂ reduction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dirty="0"/>
                        <a:t>~60-80%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/>
                        <a:t>~60-80%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/>
                        <a:t>~40–70% (depends on feedstock)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50" dirty="0"/>
                        <a:t>~50-85% (depends on feedstock and tech)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dirty="0"/>
                        <a:t>&gt;90% (if powered with 100% renewable)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8066459"/>
                  </a:ext>
                </a:extLst>
              </a:tr>
              <a:tr h="556283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b="1" dirty="0"/>
                        <a:t>Challenges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dirty="0"/>
                        <a:t>Feedstock availability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/>
                        <a:t>Depends on renewable feedstock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/>
                        <a:t>Tech complexity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ECB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50" dirty="0"/>
                        <a:t>Tech complexity, feedstock scale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050" dirty="0"/>
                        <a:t>Cost, electricity need, carbon source purity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9363173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A9A0566E-4158-80C8-66F8-012F4318963D}"/>
              </a:ext>
            </a:extLst>
          </p:cNvPr>
          <p:cNvSpPr txBox="1"/>
          <p:nvPr/>
        </p:nvSpPr>
        <p:spPr bwMode="gray">
          <a:xfrm>
            <a:off x="330200" y="1554480"/>
            <a:ext cx="4167863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400" b="1" dirty="0"/>
              <a:t>Types of sustainable aviation fuel (drop-in fuels)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5378471-D1CD-73E6-0FD7-F88A9B6083F0}"/>
              </a:ext>
            </a:extLst>
          </p:cNvPr>
          <p:cNvCxnSpPr>
            <a:cxnSpLocks/>
          </p:cNvCxnSpPr>
          <p:nvPr/>
        </p:nvCxnSpPr>
        <p:spPr bwMode="gray">
          <a:xfrm>
            <a:off x="330200" y="1841130"/>
            <a:ext cx="8412480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A7217360-5884-F2B4-23C7-05F5FAD29CE6}"/>
              </a:ext>
            </a:extLst>
          </p:cNvPr>
          <p:cNvGrpSpPr/>
          <p:nvPr/>
        </p:nvGrpSpPr>
        <p:grpSpPr>
          <a:xfrm>
            <a:off x="6019430" y="1252010"/>
            <a:ext cx="5788464" cy="274320"/>
            <a:chOff x="6065884" y="1254510"/>
            <a:chExt cx="5788464" cy="274320"/>
          </a:xfrm>
        </p:grpSpPr>
        <p:pic>
          <p:nvPicPr>
            <p:cNvPr id="11" name="Graphic 27" descr="Harvey Balls 50% with solid fill">
              <a:extLst>
                <a:ext uri="{FF2B5EF4-FFF2-40B4-BE49-F238E27FC236}">
                  <a16:creationId xmlns:a16="http://schemas.microsoft.com/office/drawing/2014/main" id="{F0D8F425-1155-E8D5-0126-C293807CEE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7618194" y="1254510"/>
              <a:ext cx="274320" cy="274320"/>
            </a:xfrm>
            <a:prstGeom prst="rect">
              <a:avLst/>
            </a:prstGeom>
          </p:spPr>
        </p:pic>
        <p:pic>
          <p:nvPicPr>
            <p:cNvPr id="12" name="Graphic 28" descr="Harvey Balls 0% with solid fill">
              <a:extLst>
                <a:ext uri="{FF2B5EF4-FFF2-40B4-BE49-F238E27FC236}">
                  <a16:creationId xmlns:a16="http://schemas.microsoft.com/office/drawing/2014/main" id="{A8A47563-2802-850D-7FC1-9D5CC4E698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6065884" y="1254510"/>
              <a:ext cx="274320" cy="274320"/>
            </a:xfrm>
            <a:prstGeom prst="rect">
              <a:avLst/>
            </a:prstGeom>
          </p:spPr>
        </p:pic>
        <p:pic>
          <p:nvPicPr>
            <p:cNvPr id="13" name="Graphic 29" descr="Harvey Balls 100% with solid fill">
              <a:extLst>
                <a:ext uri="{FF2B5EF4-FFF2-40B4-BE49-F238E27FC236}">
                  <a16:creationId xmlns:a16="http://schemas.microsoft.com/office/drawing/2014/main" id="{FBB02BB8-D74C-3631-BFE8-932370C800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9782798" y="1254510"/>
              <a:ext cx="274320" cy="274320"/>
            </a:xfrm>
            <a:prstGeom prst="rect">
              <a:avLst/>
            </a:prstGeom>
          </p:spPr>
        </p:pic>
        <p:sp>
          <p:nvSpPr>
            <p:cNvPr id="14" name="TextBox 30">
              <a:extLst>
                <a:ext uri="{FF2B5EF4-FFF2-40B4-BE49-F238E27FC236}">
                  <a16:creationId xmlns:a16="http://schemas.microsoft.com/office/drawing/2014/main" id="{D41C7AE9-6497-839F-D84C-2EE449785955}"/>
                </a:ext>
              </a:extLst>
            </p:cNvPr>
            <p:cNvSpPr txBox="1"/>
            <p:nvPr/>
          </p:nvSpPr>
          <p:spPr bwMode="gray">
            <a:xfrm>
              <a:off x="10150172" y="1278375"/>
              <a:ext cx="1704176" cy="21120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900" dirty="0"/>
                <a:t>Mature and commercialized </a:t>
              </a:r>
            </a:p>
          </p:txBody>
        </p:sp>
        <p:sp>
          <p:nvSpPr>
            <p:cNvPr id="15" name="TextBox 31">
              <a:extLst>
                <a:ext uri="{FF2B5EF4-FFF2-40B4-BE49-F238E27FC236}">
                  <a16:creationId xmlns:a16="http://schemas.microsoft.com/office/drawing/2014/main" id="{9FA28885-0E58-9FFF-6C9E-B7D35A1D28CE}"/>
                </a:ext>
              </a:extLst>
            </p:cNvPr>
            <p:cNvSpPr txBox="1"/>
            <p:nvPr/>
          </p:nvSpPr>
          <p:spPr bwMode="gray">
            <a:xfrm>
              <a:off x="7985568" y="1278375"/>
              <a:ext cx="1704176" cy="21120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900" dirty="0"/>
                <a:t>Ready for commercialization</a:t>
              </a:r>
            </a:p>
          </p:txBody>
        </p:sp>
        <p:sp>
          <p:nvSpPr>
            <p:cNvPr id="16" name="TextBox 32">
              <a:extLst>
                <a:ext uri="{FF2B5EF4-FFF2-40B4-BE49-F238E27FC236}">
                  <a16:creationId xmlns:a16="http://schemas.microsoft.com/office/drawing/2014/main" id="{B563B261-7C6E-2E1D-6EFB-FD9FB7D62485}"/>
                </a:ext>
              </a:extLst>
            </p:cNvPr>
            <p:cNvSpPr txBox="1"/>
            <p:nvPr/>
          </p:nvSpPr>
          <p:spPr bwMode="gray">
            <a:xfrm>
              <a:off x="6433258" y="1278375"/>
              <a:ext cx="1091882" cy="21120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900" dirty="0"/>
                <a:t>R&amp;D/pilot scale</a:t>
              </a:r>
            </a:p>
          </p:txBody>
        </p:sp>
      </p:grpSp>
      <p:pic>
        <p:nvPicPr>
          <p:cNvPr id="17" name="Graphic 29" descr="Harvey Balls 100% with solid fill">
            <a:extLst>
              <a:ext uri="{FF2B5EF4-FFF2-40B4-BE49-F238E27FC236}">
                <a16:creationId xmlns:a16="http://schemas.microsoft.com/office/drawing/2014/main" id="{BA608F28-B02C-964E-5F16-47FF096BF9CC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175693" y="3179278"/>
            <a:ext cx="274320" cy="27432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5E99732-C44B-318D-A3CD-2E171A1514AE}"/>
              </a:ext>
            </a:extLst>
          </p:cNvPr>
          <p:cNvSpPr txBox="1"/>
          <p:nvPr/>
        </p:nvSpPr>
        <p:spPr bwMode="gray">
          <a:xfrm>
            <a:off x="8925487" y="1554480"/>
            <a:ext cx="2851142" cy="4023360"/>
          </a:xfrm>
          <a:prstGeom prst="rect">
            <a:avLst/>
          </a:prstGeom>
          <a:solidFill>
            <a:srgbClr val="E3E8EE"/>
          </a:solidFill>
        </p:spPr>
        <p:txBody>
          <a:bodyPr wrap="square" anchor="ctr" anchorCtr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>
                <a:latin typeface="+mj-lt"/>
              </a:rPr>
              <a:t>Observations</a:t>
            </a:r>
            <a:endParaRPr lang="en-US" altLang="en-US" sz="1250" b="1" dirty="0">
              <a:latin typeface="+mj-lt"/>
            </a:endParaRP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altLang="en-US" sz="1050" b="1" dirty="0">
                <a:latin typeface="Arial" panose="020B0604020202020204" pitchFamily="34" charset="0"/>
              </a:rPr>
              <a:t>HEFA is leading</a:t>
            </a:r>
            <a:r>
              <a:rPr lang="en-US" altLang="en-US" sz="1050" dirty="0">
                <a:latin typeface="Arial" panose="020B0604020202020204" pitchFamily="34" charset="0"/>
              </a:rPr>
              <a:t> SAF deployment due to technical maturity, a wide feedstock base (e.g., UCO, animal fats), and ASTM certification (Annex A2). However, </a:t>
            </a:r>
            <a:r>
              <a:rPr lang="en-US" altLang="en-US" sz="1050" b="1" dirty="0">
                <a:latin typeface="Arial" panose="020B0604020202020204" pitchFamily="34" charset="0"/>
              </a:rPr>
              <a:t>feedstock scarcity may limit scale.</a:t>
            </a:r>
            <a:r>
              <a:rPr lang="en-US" altLang="en-US" sz="1050" dirty="0">
                <a:latin typeface="Arial" panose="020B0604020202020204" pitchFamily="34" charset="0"/>
              </a:rPr>
              <a:t> </a:t>
            </a: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altLang="en-US" sz="1050" b="1" dirty="0">
                <a:latin typeface="Arial" panose="020B0604020202020204" pitchFamily="34" charset="0"/>
              </a:rPr>
              <a:t>FT-SPK, AtJ, and pyrolysis-derived SAF</a:t>
            </a:r>
            <a:r>
              <a:rPr lang="en-US" altLang="en-US" sz="1050" dirty="0">
                <a:latin typeface="Arial" panose="020B0604020202020204" pitchFamily="34" charset="0"/>
              </a:rPr>
              <a:t> offer </a:t>
            </a:r>
            <a:r>
              <a:rPr lang="en-US" altLang="en-US" sz="1050" b="1" dirty="0">
                <a:latin typeface="Arial" panose="020B0604020202020204" pitchFamily="34" charset="0"/>
              </a:rPr>
              <a:t>diverse feedstocks</a:t>
            </a:r>
            <a:r>
              <a:rPr lang="en-US" altLang="en-US" sz="1050" dirty="0">
                <a:latin typeface="Arial" panose="020B0604020202020204" pitchFamily="34" charset="0"/>
              </a:rPr>
              <a:t>, but technologies face </a:t>
            </a:r>
            <a:r>
              <a:rPr lang="en-US" altLang="en-US" sz="1050" b="1" dirty="0">
                <a:latin typeface="Arial" panose="020B0604020202020204" pitchFamily="34" charset="0"/>
              </a:rPr>
              <a:t>complex scale-up and cost challenges.</a:t>
            </a: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altLang="en-US" sz="1050" b="1" dirty="0">
                <a:latin typeface="Arial" panose="020B0604020202020204" pitchFamily="34" charset="0"/>
              </a:rPr>
              <a:t>PtL</a:t>
            </a:r>
            <a:r>
              <a:rPr lang="en-US" altLang="en-US" sz="1050" dirty="0">
                <a:latin typeface="Arial" panose="020B0604020202020204" pitchFamily="34" charset="0"/>
              </a:rPr>
              <a:t> has the </a:t>
            </a:r>
            <a:r>
              <a:rPr lang="en-US" altLang="en-US" sz="1050" b="1" dirty="0">
                <a:latin typeface="Arial" panose="020B0604020202020204" pitchFamily="34" charset="0"/>
              </a:rPr>
              <a:t>highest climate benefit but</a:t>
            </a:r>
            <a:r>
              <a:rPr lang="en-US" altLang="en-US" sz="1050" dirty="0">
                <a:latin typeface="Arial" panose="020B0604020202020204" pitchFamily="34" charset="0"/>
              </a:rPr>
              <a:t> is currently </a:t>
            </a:r>
            <a:r>
              <a:rPr lang="en-US" altLang="en-US" sz="1050" b="1" dirty="0">
                <a:latin typeface="Arial" panose="020B0604020202020204" pitchFamily="34" charset="0"/>
              </a:rPr>
              <a:t>cost-prohibitive </a:t>
            </a:r>
            <a:r>
              <a:rPr lang="en-US" altLang="en-US" sz="1050" dirty="0">
                <a:latin typeface="Arial" panose="020B0604020202020204" pitchFamily="34" charset="0"/>
              </a:rPr>
              <a:t>and</a:t>
            </a:r>
            <a:r>
              <a:rPr lang="en-US" altLang="en-US" sz="1050" b="1" dirty="0">
                <a:latin typeface="Arial" panose="020B0604020202020204" pitchFamily="34" charset="0"/>
              </a:rPr>
              <a:t> </a:t>
            </a:r>
            <a:r>
              <a:rPr lang="en-US" altLang="en-US" sz="1050" dirty="0">
                <a:latin typeface="Arial" panose="020B0604020202020204" pitchFamily="34" charset="0"/>
              </a:rPr>
              <a:t>highly energy-intensive and depends on </a:t>
            </a:r>
            <a:r>
              <a:rPr lang="en-US" altLang="en-US" sz="1050" b="1" dirty="0">
                <a:latin typeface="Arial" panose="020B0604020202020204" pitchFamily="34" charset="0"/>
              </a:rPr>
              <a:t>availability of green electricity and pure CO₂ streams.</a:t>
            </a: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altLang="en-US" sz="1050" b="1" dirty="0">
                <a:latin typeface="Arial" panose="020B0604020202020204" pitchFamily="34" charset="0"/>
              </a:rPr>
              <a:t>Policy frameworks like CORSIA,</a:t>
            </a:r>
            <a:r>
              <a:rPr lang="en-US" altLang="en-US" sz="1050" b="1" baseline="30000" dirty="0">
                <a:latin typeface="Arial" panose="020B0604020202020204" pitchFamily="34" charset="0"/>
              </a:rPr>
              <a:t>1</a:t>
            </a:r>
            <a:r>
              <a:rPr lang="en-US" altLang="en-US" sz="1050" b="1" dirty="0">
                <a:latin typeface="Arial" panose="020B0604020202020204" pitchFamily="34" charset="0"/>
              </a:rPr>
              <a:t> ReFuelEU, and the U.S. SAF Grand Challenge</a:t>
            </a:r>
            <a:r>
              <a:rPr lang="en-US" altLang="en-US" sz="1050" dirty="0">
                <a:latin typeface="Arial" panose="020B0604020202020204" pitchFamily="34" charset="0"/>
              </a:rPr>
              <a:t> are accelerating commercialization, but </a:t>
            </a:r>
            <a:r>
              <a:rPr lang="en-US" altLang="en-US" sz="1050" b="1" dirty="0">
                <a:latin typeface="Arial" panose="020B0604020202020204" pitchFamily="34" charset="0"/>
              </a:rPr>
              <a:t>infrastructure, incentives, and mandates</a:t>
            </a:r>
            <a:r>
              <a:rPr lang="en-US" altLang="en-US" sz="1050" dirty="0">
                <a:latin typeface="Arial" panose="020B0604020202020204" pitchFamily="34" charset="0"/>
              </a:rPr>
              <a:t> are still needed to bridge the cost gap.</a:t>
            </a:r>
            <a:endParaRPr kumimoji="0" lang="en-US" sz="1050" i="0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5" name="Graphic 27" descr="Harvey Balls 50% with solid fill">
            <a:extLst>
              <a:ext uri="{FF2B5EF4-FFF2-40B4-BE49-F238E27FC236}">
                <a16:creationId xmlns:a16="http://schemas.microsoft.com/office/drawing/2014/main" id="{A2F60AF8-D6C9-B5A5-CE43-92B3846F37C4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7801954" y="3179278"/>
            <a:ext cx="274320" cy="274320"/>
          </a:xfrm>
          <a:prstGeom prst="rect">
            <a:avLst/>
          </a:prstGeom>
        </p:spPr>
      </p:pic>
      <p:sp>
        <p:nvSpPr>
          <p:cNvPr id="4" name="btfpNotesBox111697">
            <a:extLst>
              <a:ext uri="{FF2B5EF4-FFF2-40B4-BE49-F238E27FC236}">
                <a16:creationId xmlns:a16="http://schemas.microsoft.com/office/drawing/2014/main" id="{FB075E6E-723D-FD94-2B49-3B86EAA3C1E0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330200" y="6148553"/>
            <a:ext cx="11385218" cy="12311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buNone/>
            </a:pPr>
            <a:r>
              <a:rPr lang="en-US" sz="800" dirty="0">
                <a:solidFill>
                  <a:srgbClr val="000000"/>
                </a:solidFill>
              </a:rPr>
              <a:t>Note: Sustainable aviation fuel (SAF) refers to non-fossil-derived aviation fuels that meet strict technical and sustainability criteria.</a:t>
            </a:r>
            <a:endParaRPr lang="en-US" sz="800" dirty="0">
              <a:cs typeface="Arial"/>
            </a:endParaRPr>
          </a:p>
        </p:txBody>
      </p:sp>
      <p:pic>
        <p:nvPicPr>
          <p:cNvPr id="31" name="Graphic 27" descr="Harvey Balls 50% with solid fill">
            <a:extLst>
              <a:ext uri="{FF2B5EF4-FFF2-40B4-BE49-F238E27FC236}">
                <a16:creationId xmlns:a16="http://schemas.microsoft.com/office/drawing/2014/main" id="{191F125F-23FD-89E9-4842-FF2ACD119FC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3582258" y="3179278"/>
            <a:ext cx="274320" cy="2743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82C0A2B8-A928-5479-EC48-4D273C4708CC}"/>
              </a:ext>
            </a:extLst>
          </p:cNvPr>
          <p:cNvSpPr/>
          <p:nvPr/>
        </p:nvSpPr>
        <p:spPr bwMode="gray">
          <a:xfrm>
            <a:off x="0" y="0"/>
            <a:ext cx="2419109" cy="317051"/>
          </a:xfrm>
          <a:prstGeom prst="rect">
            <a:avLst/>
          </a:prstGeom>
          <a:solidFill>
            <a:schemeClr val="bg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SAF</a:t>
            </a:r>
            <a:endParaRPr lang="en-US" sz="1600" b="1" dirty="0">
              <a:solidFill>
                <a:schemeClr val="bg1"/>
              </a:solidFill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E1D923D4-0821-2719-5806-AF5BA611643F}"/>
              </a:ext>
            </a:extLst>
          </p:cNvPr>
          <p:cNvCxnSpPr>
            <a:cxnSpLocks/>
          </p:cNvCxnSpPr>
          <p:nvPr/>
        </p:nvCxnSpPr>
        <p:spPr bwMode="gray">
          <a:xfrm>
            <a:off x="1584960" y="1953872"/>
            <a:ext cx="4236720" cy="0"/>
          </a:xfrm>
          <a:prstGeom prst="straightConnector1">
            <a:avLst/>
          </a:prstGeom>
          <a:ln w="9525" cap="flat">
            <a:solidFill>
              <a:schemeClr val="tx1"/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CDE0FB4F-9F5C-0F8A-26BC-9359817DADB2}"/>
              </a:ext>
            </a:extLst>
          </p:cNvPr>
          <p:cNvSpPr txBox="1"/>
          <p:nvPr/>
        </p:nvSpPr>
        <p:spPr bwMode="gray">
          <a:xfrm>
            <a:off x="3292828" y="1841062"/>
            <a:ext cx="1202821" cy="234286"/>
          </a:xfrm>
          <a:prstGeom prst="rect">
            <a:avLst/>
          </a:prstGeom>
          <a:solidFill>
            <a:schemeClr val="bg1"/>
          </a:solidFill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50" dirty="0"/>
              <a:t>Focus of this deck</a:t>
            </a:r>
          </a:p>
        </p:txBody>
      </p: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D611B2C9-FD35-D3DA-367E-10C2457DC8D7}"/>
              </a:ext>
            </a:extLst>
          </p:cNvPr>
          <p:cNvCxnSpPr>
            <a:cxnSpLocks/>
          </p:cNvCxnSpPr>
          <p:nvPr/>
        </p:nvCxnSpPr>
        <p:spPr bwMode="gray">
          <a:xfrm>
            <a:off x="5836920" y="1953872"/>
            <a:ext cx="2805274" cy="0"/>
          </a:xfrm>
          <a:prstGeom prst="straightConnector1">
            <a:avLst/>
          </a:prstGeom>
          <a:ln w="9525" cap="flat">
            <a:solidFill>
              <a:schemeClr val="tx1"/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614E7281-F933-BDD7-A582-F096F81BAA0C}"/>
              </a:ext>
            </a:extLst>
          </p:cNvPr>
          <p:cNvSpPr txBox="1"/>
          <p:nvPr/>
        </p:nvSpPr>
        <p:spPr bwMode="gray">
          <a:xfrm>
            <a:off x="6437321" y="1854849"/>
            <a:ext cx="1769319" cy="395869"/>
          </a:xfrm>
          <a:prstGeom prst="rect">
            <a:avLst/>
          </a:prstGeom>
          <a:solidFill>
            <a:schemeClr val="bg1"/>
          </a:solidFill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050" dirty="0"/>
              <a:t>Covered in </a:t>
            </a:r>
          </a:p>
          <a:p>
            <a:pPr marL="0" indent="0" algn="ctr">
              <a:spcBef>
                <a:spcPts val="0"/>
              </a:spcBef>
              <a:buNone/>
            </a:pPr>
            <a:r>
              <a:rPr lang="en-US" sz="1050" dirty="0"/>
              <a:t>Decarbonizing Aviation</a:t>
            </a:r>
          </a:p>
        </p:txBody>
      </p:sp>
      <p:pic>
        <p:nvPicPr>
          <p:cNvPr id="18" name="Graphic 27" descr="Harvey Balls 50% with solid fill">
            <a:extLst>
              <a:ext uri="{FF2B5EF4-FFF2-40B4-BE49-F238E27FC236}">
                <a16:creationId xmlns:a16="http://schemas.microsoft.com/office/drawing/2014/main" id="{4A2FEC51-FB4A-10D2-534F-EC2FB00D2C5B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6395388" y="3179278"/>
            <a:ext cx="274320" cy="274320"/>
          </a:xfrm>
          <a:prstGeom prst="rect">
            <a:avLst/>
          </a:prstGeom>
        </p:spPr>
      </p:pic>
      <p:pic>
        <p:nvPicPr>
          <p:cNvPr id="7" name="Graphic 6" descr="Checkmark with solid fill">
            <a:extLst>
              <a:ext uri="{FF2B5EF4-FFF2-40B4-BE49-F238E27FC236}">
                <a16:creationId xmlns:a16="http://schemas.microsoft.com/office/drawing/2014/main" id="{F60F56CE-30A1-75C4-E6E8-74CE8CD57456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197703" y="4180744"/>
            <a:ext cx="240790" cy="240790"/>
          </a:xfrm>
          <a:prstGeom prst="rect">
            <a:avLst/>
          </a:prstGeom>
        </p:spPr>
      </p:pic>
      <p:pic>
        <p:nvPicPr>
          <p:cNvPr id="19" name="Graphic 18" descr="Close with solid fill">
            <a:extLst>
              <a:ext uri="{FF2B5EF4-FFF2-40B4-BE49-F238E27FC236}">
                <a16:creationId xmlns:a16="http://schemas.microsoft.com/office/drawing/2014/main" id="{1FF8BAB7-1DD7-BB63-DB40-1C824904FC3A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5008211" y="4209148"/>
            <a:ext cx="240790" cy="240790"/>
          </a:xfrm>
          <a:prstGeom prst="rect">
            <a:avLst/>
          </a:prstGeom>
        </p:spPr>
      </p:pic>
      <p:pic>
        <p:nvPicPr>
          <p:cNvPr id="23" name="Graphic 22" descr="Checkmark with solid fill">
            <a:extLst>
              <a:ext uri="{FF2B5EF4-FFF2-40B4-BE49-F238E27FC236}">
                <a16:creationId xmlns:a16="http://schemas.microsoft.com/office/drawing/2014/main" id="{D2DEE1E1-77ED-3BE5-6130-3773918E9431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3602957" y="4180744"/>
            <a:ext cx="240790" cy="240790"/>
          </a:xfrm>
          <a:prstGeom prst="rect">
            <a:avLst/>
          </a:prstGeom>
        </p:spPr>
      </p:pic>
      <p:pic>
        <p:nvPicPr>
          <p:cNvPr id="27" name="Graphic 26" descr="Checkmark with solid fill">
            <a:extLst>
              <a:ext uri="{FF2B5EF4-FFF2-40B4-BE49-F238E27FC236}">
                <a16:creationId xmlns:a16="http://schemas.microsoft.com/office/drawing/2014/main" id="{447BB9D7-EA25-3EC7-FF20-78A69BAF5FCA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6413465" y="4180744"/>
            <a:ext cx="240790" cy="240790"/>
          </a:xfrm>
          <a:prstGeom prst="rect">
            <a:avLst/>
          </a:prstGeom>
        </p:spPr>
      </p:pic>
      <p:pic>
        <p:nvPicPr>
          <p:cNvPr id="28" name="Graphic 27" descr="Checkmark with solid fill">
            <a:extLst>
              <a:ext uri="{FF2B5EF4-FFF2-40B4-BE49-F238E27FC236}">
                <a16:creationId xmlns:a16="http://schemas.microsoft.com/office/drawing/2014/main" id="{1A19361B-8604-D7D9-49A3-DABFAC1ABAB1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7818719" y="4180744"/>
            <a:ext cx="240790" cy="240790"/>
          </a:xfrm>
          <a:prstGeom prst="rect">
            <a:avLst/>
          </a:prstGeom>
        </p:spPr>
      </p:pic>
      <p:pic>
        <p:nvPicPr>
          <p:cNvPr id="29" name="Graphic 28" descr="Harvey Balls 0% with solid fill">
            <a:extLst>
              <a:ext uri="{FF2B5EF4-FFF2-40B4-BE49-F238E27FC236}">
                <a16:creationId xmlns:a16="http://schemas.microsoft.com/office/drawing/2014/main" id="{A9BA81E1-3F6D-E17A-A6CD-88C93938472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4988823" y="3172248"/>
            <a:ext cx="274320" cy="27432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2483128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42E363E-A973-6545-4F11-C01D187681A3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626069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2" imgW="484" imgH="486" progId="TCLayout.ActiveDocument.1">
                  <p:embed/>
                </p:oleObj>
              </mc:Choice>
              <mc:Fallback>
                <p:oleObj name="think-cell Slide" r:id="rId32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2E363E-A973-6545-4F11-C01D187681A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 useBgFill="1">
        <p:nvSpPr>
          <p:cNvPr id="327" name="Freeform: Shape 326">
            <a:extLst>
              <a:ext uri="{FF2B5EF4-FFF2-40B4-BE49-F238E27FC236}">
                <a16:creationId xmlns:a16="http://schemas.microsoft.com/office/drawing/2014/main" id="{F8E8165B-CF8B-8FAF-F3CE-B1588FC4889D}"/>
              </a:ext>
            </a:extLst>
          </p:cNvPr>
          <p:cNvSpPr/>
          <p:nvPr/>
        </p:nvSpPr>
        <p:spPr bwMode="auto">
          <a:xfrm>
            <a:off x="703263" y="2482850"/>
            <a:ext cx="1139826" cy="363539"/>
          </a:xfrm>
          <a:custGeom>
            <a:avLst/>
            <a:gdLst/>
            <a:ahLst/>
            <a:cxnLst/>
            <a:rect l="0" t="0" r="0" b="0"/>
            <a:pathLst>
              <a:path w="1139826" h="363539">
                <a:moveTo>
                  <a:pt x="0" y="306388"/>
                </a:moveTo>
                <a:lnTo>
                  <a:pt x="1139825" y="0"/>
                </a:lnTo>
                <a:lnTo>
                  <a:pt x="1139825" y="57150"/>
                </a:lnTo>
                <a:lnTo>
                  <a:pt x="0" y="363538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Title 5">
            <a:extLst>
              <a:ext uri="{FF2B5EF4-FFF2-40B4-BE49-F238E27FC236}">
                <a16:creationId xmlns:a16="http://schemas.microsoft.com/office/drawing/2014/main" id="{7D13AA1A-DC61-97B1-F535-EF445511CB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Although HEFA is the most cost-effective SAF pathway, it is ~2x the price of Jet A and has higher feedstock costs than alternatives</a:t>
            </a:r>
            <a:r>
              <a:rPr lang="en-US" sz="2500" dirty="0"/>
              <a:t> </a:t>
            </a:r>
          </a:p>
        </p:txBody>
      </p:sp>
      <p:sp>
        <p:nvSpPr>
          <p:cNvPr id="142" name="TextBox 8">
            <a:extLst>
              <a:ext uri="{FF2B5EF4-FFF2-40B4-BE49-F238E27FC236}">
                <a16:creationId xmlns:a16="http://schemas.microsoft.com/office/drawing/2014/main" id="{19366525-36E2-380A-9F70-A7C8D97A652A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9060988" y="1554480"/>
            <a:ext cx="2715641" cy="3207935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noProof="0" dirty="0"/>
              <a:t>Observations</a:t>
            </a:r>
            <a:r>
              <a:rPr lang="en-US" sz="1250" noProof="0" dirty="0"/>
              <a:t> </a:t>
            </a: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b="1" noProof="0" dirty="0"/>
              <a:t>HEFA is currently the most cost-effective SAF option </a:t>
            </a:r>
            <a:br>
              <a:rPr lang="en-US" sz="1050" b="1" noProof="0" dirty="0"/>
            </a:br>
            <a:r>
              <a:rPr lang="en-US" sz="1050" b="1" noProof="0" dirty="0"/>
              <a:t>(~2-3x Jet A)</a:t>
            </a:r>
            <a:r>
              <a:rPr lang="en-US" sz="1050" noProof="0" dirty="0"/>
              <a:t>, offering a solid balance of climate benefit and commercial readiness.</a:t>
            </a: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dirty="0"/>
              <a:t>Given most HEFA production facilities are still </a:t>
            </a:r>
            <a:r>
              <a:rPr lang="en-US" sz="1050" b="1" dirty="0"/>
              <a:t>subscale </a:t>
            </a:r>
            <a:r>
              <a:rPr lang="en-US" sz="1050" dirty="0"/>
              <a:t>(&lt;200M gallons p.a.), economies of scale are not yet being realized, both within plants and across the global value chain.</a:t>
            </a: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b="1" dirty="0"/>
              <a:t>Feedstock and H</a:t>
            </a:r>
            <a:r>
              <a:rPr lang="en-US" sz="1050" b="1" baseline="-25000" dirty="0"/>
              <a:t>2 </a:t>
            </a:r>
            <a:r>
              <a:rPr lang="en-US" sz="1050" b="1" dirty="0"/>
              <a:t>costs </a:t>
            </a:r>
            <a:r>
              <a:rPr lang="en-US" sz="1050" dirty="0"/>
              <a:t>for HEFA-based SAF are relatively high, given required </a:t>
            </a:r>
            <a:r>
              <a:rPr lang="en-US" sz="1050" b="1" dirty="0"/>
              <a:t>pre-processing</a:t>
            </a:r>
            <a:r>
              <a:rPr lang="en-US" sz="1050" dirty="0"/>
              <a:t> (e.g., waste oil aggregation) and </a:t>
            </a:r>
            <a:r>
              <a:rPr lang="en-US" sz="1050" b="1" dirty="0"/>
              <a:t>transportation.</a:t>
            </a:r>
          </a:p>
        </p:txBody>
      </p:sp>
      <p:sp>
        <p:nvSpPr>
          <p:cNvPr id="157" name="btfpNotesBox111697">
            <a:extLst>
              <a:ext uri="{FF2B5EF4-FFF2-40B4-BE49-F238E27FC236}">
                <a16:creationId xmlns:a16="http://schemas.microsoft.com/office/drawing/2014/main" id="{3CDCEF5A-77F0-AA1D-4030-F8E127919039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330200" y="6117110"/>
            <a:ext cx="9147295" cy="492443"/>
          </a:xfrm>
          <a:prstGeom prst="rect">
            <a:avLst/>
          </a:prstGeom>
          <a:noFill/>
        </p:spPr>
        <p:txBody>
          <a:bodyPr vert="horz" wrap="square" lIns="0" tIns="0" rIns="0" bIns="0" rtlCol="0" anchor="ctr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1) Wastewater treatment is part </a:t>
            </a:r>
            <a:r>
              <a:rPr lang="en-US" sz="800" dirty="0">
                <a:solidFill>
                  <a:srgbClr val="000000"/>
                </a:solidFill>
              </a:rPr>
              <a:t>of the operating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cost, assuming stand-alone facility (no coprocessing with oil refinery).</a:t>
            </a:r>
          </a:p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lang="en-US" sz="800" dirty="0">
                <a:solidFill>
                  <a:srgbClr val="000000"/>
                </a:solidFill>
              </a:rPr>
              <a:t>ICCT, </a:t>
            </a:r>
            <a:r>
              <a:rPr lang="en-US" sz="800" dirty="0">
                <a:solidFill>
                  <a:srgbClr val="000000"/>
                </a:solidFill>
                <a:hlinkClick r:id="rId34"/>
              </a:rPr>
              <a:t>SAF Policies Fact Sheet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(2024); Federal Reserve Bank Saint Louis,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5"/>
              </a:rPr>
              <a:t>Jet Fuel Prices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(2025); </a:t>
            </a:r>
            <a:r>
              <a:rPr kumimoji="0" lang="en-US" sz="8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Current Opinion on Green and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Sustainable Chemistry</a:t>
            </a:r>
            <a:r>
              <a:rPr lang="en-US" sz="800" dirty="0">
                <a:solidFill>
                  <a:srgbClr val="000000"/>
                </a:solidFill>
              </a:rPr>
              <a:t>, </a:t>
            </a:r>
            <a:r>
              <a:rPr lang="en-US" sz="800" dirty="0">
                <a:solidFill>
                  <a:srgbClr val="000000"/>
                </a:solidFill>
                <a:hlinkClick r:id="rId36"/>
              </a:rPr>
              <a:t>Current Outlook on SAF Feedstocks </a:t>
            </a:r>
            <a:r>
              <a:rPr lang="en-US" sz="800" dirty="0">
                <a:solidFill>
                  <a:srgbClr val="000000"/>
                </a:solidFill>
              </a:rPr>
              <a:t>(2024); Green Air News, </a:t>
            </a:r>
            <a:r>
              <a:rPr lang="en-US" sz="800" dirty="0">
                <a:solidFill>
                  <a:srgbClr val="000000"/>
                </a:solidFill>
                <a:hlinkClick r:id="rId37"/>
              </a:rPr>
              <a:t>SAF Complications</a:t>
            </a:r>
            <a:r>
              <a:rPr lang="en-US" sz="800" dirty="0">
                <a:solidFill>
                  <a:srgbClr val="000000"/>
                </a:solidFill>
              </a:rPr>
              <a:t> (2022); Carbon Capture Science &amp; Technology, </a:t>
            </a:r>
            <a:r>
              <a:rPr lang="en-US" sz="800" dirty="0">
                <a:solidFill>
                  <a:srgbClr val="000000"/>
                </a:solidFill>
                <a:hlinkClick r:id="rId38"/>
              </a:rPr>
              <a:t>SAF Key Opportunities and Challenges</a:t>
            </a:r>
            <a:r>
              <a:rPr lang="en-US" sz="800" dirty="0">
                <a:solidFill>
                  <a:srgbClr val="000000"/>
                </a:solidFill>
              </a:rPr>
              <a:t> (2024); BMC, </a:t>
            </a:r>
            <a:r>
              <a:rPr lang="en-US" sz="800" dirty="0">
                <a:solidFill>
                  <a:srgbClr val="000000"/>
                </a:solidFill>
                <a:hlinkClick r:id="rId39"/>
              </a:rPr>
              <a:t>Techno-Economic Assessment of Bio-Jet Fuels</a:t>
            </a:r>
            <a:r>
              <a:rPr lang="en-US" sz="800" dirty="0">
                <a:solidFill>
                  <a:srgbClr val="000000"/>
                </a:solidFill>
              </a:rPr>
              <a:t> (2016); Credit: Augusto Agazzi, Andrea Castro, Birru </a:t>
            </a:r>
            <a:r>
              <a:rPr lang="en-US" sz="800" dirty="0"/>
              <a:t>Refuel EU Lucha, Hyae Ryung Kim, </a:t>
            </a:r>
            <a:r>
              <a:rPr lang="en-US" sz="800" dirty="0">
                <a:solidFill>
                  <a:srgbClr val="000000"/>
                </a:solidFill>
              </a:rPr>
              <a:t>and </a:t>
            </a:r>
            <a:r>
              <a:rPr lang="en-US" sz="800" u="sng" dirty="0">
                <a:hlinkClick r:id="rId40"/>
              </a:rPr>
              <a:t>Gernot Wagner</a:t>
            </a:r>
            <a:r>
              <a:rPr lang="en-US" sz="800" dirty="0"/>
              <a:t>. </a:t>
            </a:r>
            <a:r>
              <a:rPr lang="en-US" sz="800" dirty="0">
                <a:solidFill>
                  <a:schemeClr val="tx1"/>
                </a:solidFill>
              </a:rPr>
              <a:t>Share with </a:t>
            </a:r>
            <a:r>
              <a:rPr lang="en-US" sz="800" u="sng" dirty="0">
                <a:solidFill>
                  <a:schemeClr val="tx1"/>
                </a:solidFill>
                <a:hlinkClick r:id="rId41"/>
              </a:rPr>
              <a:t>attribution</a:t>
            </a:r>
            <a:r>
              <a:rPr lang="en-US" sz="800" dirty="0">
                <a:solidFill>
                  <a:schemeClr val="tx1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4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solidFill>
                <a:schemeClr val="tx1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41D6480-1DAF-C0C9-AE68-3EBC1D2CD60D}"/>
              </a:ext>
            </a:extLst>
          </p:cNvPr>
          <p:cNvSpPr txBox="1"/>
          <p:nvPr/>
        </p:nvSpPr>
        <p:spPr bwMode="gray">
          <a:xfrm>
            <a:off x="222939" y="1779803"/>
            <a:ext cx="3804179" cy="461665"/>
          </a:xfrm>
          <a:prstGeom prst="rect">
            <a:avLst/>
          </a:prstGeom>
          <a:noFill/>
        </p:spPr>
        <p:txBody>
          <a:bodyPr wrap="square" lIns="137160" tIns="137160" rIns="274320" bIns="137160" rtlCol="0">
            <a:spAutoFit/>
          </a:bodyPr>
          <a:lstStyle/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dirty="0">
                <a:effectLst/>
              </a:rPr>
              <a:t>Median SAF production </a:t>
            </a:r>
            <a:r>
              <a:rPr lang="en-US" altLang="en-US" sz="1200" dirty="0"/>
              <a:t>c</a:t>
            </a:r>
            <a:r>
              <a:rPr lang="en-US" altLang="en-US" sz="1200" dirty="0">
                <a:effectLst/>
              </a:rPr>
              <a:t>ost, </a:t>
            </a:r>
            <a:r>
              <a:rPr lang="en-US" sz="1200" dirty="0"/>
              <a:t>$/bbl</a:t>
            </a:r>
            <a:endParaRPr lang="en-US" sz="1200" b="1" dirty="0"/>
          </a:p>
        </p:txBody>
      </p:sp>
      <p:grpSp>
        <p:nvGrpSpPr>
          <p:cNvPr id="87" name="btfpColumnHeaderBox185101">
            <a:extLst>
              <a:ext uri="{FF2B5EF4-FFF2-40B4-BE49-F238E27FC236}">
                <a16:creationId xmlns:a16="http://schemas.microsoft.com/office/drawing/2014/main" id="{E02DD683-4042-57BF-A6B7-6B14F72986F8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330200" y="1554480"/>
            <a:ext cx="3841751" cy="288219"/>
            <a:chOff x="330200" y="1254513"/>
            <a:chExt cx="3619976" cy="288219"/>
          </a:xfrm>
          <a:noFill/>
        </p:grpSpPr>
        <p:sp>
          <p:nvSpPr>
            <p:cNvPr id="85" name="btfpColumnHeaderBoxText185101">
              <a:extLst>
                <a:ext uri="{FF2B5EF4-FFF2-40B4-BE49-F238E27FC236}">
                  <a16:creationId xmlns:a16="http://schemas.microsoft.com/office/drawing/2014/main" id="{081A452C-8CB7-2E28-16E4-252741775C36}"/>
                </a:ext>
              </a:extLst>
            </p:cNvPr>
            <p:cNvSpPr txBox="1"/>
            <p:nvPr/>
          </p:nvSpPr>
          <p:spPr bwMode="gray">
            <a:xfrm>
              <a:off x="330200" y="1254513"/>
              <a:ext cx="3483504" cy="288219"/>
            </a:xfrm>
            <a:prstGeom prst="rect">
              <a:avLst/>
            </a:prstGeom>
            <a:grp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rgbClr val="000000"/>
                  </a:solidFill>
                </a:rPr>
                <a:t>HEFA is cheaper than SAF alternatives</a:t>
              </a:r>
            </a:p>
          </p:txBody>
        </p:sp>
        <p:cxnSp>
          <p:nvCxnSpPr>
            <p:cNvPr id="86" name="btfpColumnHeaderBoxLine185101">
              <a:extLst>
                <a:ext uri="{FF2B5EF4-FFF2-40B4-BE49-F238E27FC236}">
                  <a16:creationId xmlns:a16="http://schemas.microsoft.com/office/drawing/2014/main" id="{D9F5619A-F4FF-48F9-B2A5-B3D90F60BBE2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30200" y="1535136"/>
              <a:ext cx="3619976" cy="0"/>
            </a:xfrm>
            <a:prstGeom prst="line">
              <a:avLst/>
            </a:prstGeom>
            <a:grpFill/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" name="btfpColumnHeaderBox185101">
            <a:extLst>
              <a:ext uri="{FF2B5EF4-FFF2-40B4-BE49-F238E27FC236}">
                <a16:creationId xmlns:a16="http://schemas.microsoft.com/office/drawing/2014/main" id="{99C27F57-8FC2-A2B4-35D0-3C1DAC219FC4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4354247" y="1554480"/>
            <a:ext cx="4585215" cy="288219"/>
            <a:chOff x="330200" y="1246163"/>
            <a:chExt cx="3483504" cy="267880"/>
          </a:xfrm>
          <a:noFill/>
        </p:grpSpPr>
        <p:sp>
          <p:nvSpPr>
            <p:cNvPr id="89" name="btfpColumnHeaderBoxText185101">
              <a:extLst>
                <a:ext uri="{FF2B5EF4-FFF2-40B4-BE49-F238E27FC236}">
                  <a16:creationId xmlns:a16="http://schemas.microsoft.com/office/drawing/2014/main" id="{4145CB7D-4C18-E6BB-C013-82B12A382479}"/>
                </a:ext>
              </a:extLst>
            </p:cNvPr>
            <p:cNvSpPr txBox="1"/>
            <p:nvPr/>
          </p:nvSpPr>
          <p:spPr bwMode="gray">
            <a:xfrm>
              <a:off x="330200" y="1246163"/>
              <a:ext cx="3483504" cy="267880"/>
            </a:xfrm>
            <a:prstGeom prst="rect">
              <a:avLst/>
            </a:prstGeom>
            <a:grp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rgbClr val="000000"/>
                  </a:solidFill>
                </a:rPr>
                <a:t>Feedstock and H</a:t>
              </a:r>
              <a:r>
                <a:rPr lang="en-US" sz="1400" b="1" baseline="-25000" dirty="0">
                  <a:solidFill>
                    <a:srgbClr val="000000"/>
                  </a:solidFill>
                </a:rPr>
                <a:t>2 </a:t>
              </a:r>
              <a:r>
                <a:rPr lang="en-US" sz="1400" b="1" dirty="0">
                  <a:solidFill>
                    <a:srgbClr val="000000"/>
                  </a:solidFill>
                </a:rPr>
                <a:t>costs are relatively high for HEFA</a:t>
              </a:r>
            </a:p>
          </p:txBody>
        </p:sp>
        <p:cxnSp>
          <p:nvCxnSpPr>
            <p:cNvPr id="90" name="btfpColumnHeaderBoxLine185101">
              <a:extLst>
                <a:ext uri="{FF2B5EF4-FFF2-40B4-BE49-F238E27FC236}">
                  <a16:creationId xmlns:a16="http://schemas.microsoft.com/office/drawing/2014/main" id="{E67279A8-C2D4-5389-9670-08054376923B}"/>
                </a:ext>
              </a:extLst>
            </p:cNvPr>
            <p:cNvCxnSpPr/>
            <p:nvPr/>
          </p:nvCxnSpPr>
          <p:spPr bwMode="gray">
            <a:xfrm>
              <a:off x="330200" y="1514043"/>
              <a:ext cx="3483504" cy="0"/>
            </a:xfrm>
            <a:prstGeom prst="line">
              <a:avLst/>
            </a:prstGeom>
            <a:grpFill/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C3DEAA2-ADD8-88AD-2C94-8FC5DAD1C42D}"/>
              </a:ext>
            </a:extLst>
          </p:cNvPr>
          <p:cNvGraphicFramePr/>
          <p:nvPr>
            <p:custDataLst>
              <p:tags r:id="rId7"/>
            </p:custDataLst>
            <p:extLst>
              <p:ext uri="{D42A27DB-BD31-4B8C-83A1-F6EECF244321}">
                <p14:modId xmlns:p14="http://schemas.microsoft.com/office/powerpoint/2010/main" val="4074461106"/>
              </p:ext>
            </p:extLst>
          </p:nvPr>
        </p:nvGraphicFramePr>
        <p:xfrm>
          <a:off x="4313238" y="2609850"/>
          <a:ext cx="4708525" cy="3201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3"/>
          </a:graphicData>
        </a:graphic>
      </p:graphicFrame>
      <p:sp>
        <p:nvSpPr>
          <p:cNvPr id="185" name="Text Placeholder 10">
            <a:extLst>
              <a:ext uri="{FF2B5EF4-FFF2-40B4-BE49-F238E27FC236}">
                <a16:creationId xmlns:a16="http://schemas.microsoft.com/office/drawing/2014/main" id="{C6D2FC8E-82B8-720B-60BE-D2340E5FB7E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214938" y="5619750"/>
            <a:ext cx="36830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7F90C35B-6CA5-4B35-B7B1-43A78B0F88C9}" type="datetime'''H''''''''''''''E''''''F''''''''''''''''''''''''''''A'">
              <a:rPr lang="en-US" altLang="en-US" sz="105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HEFA</a:t>
            </a:fld>
            <a:endParaRPr lang="en-US" sz="1050" dirty="0"/>
          </a:p>
        </p:txBody>
      </p:sp>
      <p:sp>
        <p:nvSpPr>
          <p:cNvPr id="110" name="Text Placeholder 10">
            <a:extLst>
              <a:ext uri="{FF2B5EF4-FFF2-40B4-BE49-F238E27FC236}">
                <a16:creationId xmlns:a16="http://schemas.microsoft.com/office/drawing/2014/main" id="{F483F398-61AC-8ED5-6A2D-0DA38D55DEEE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gray">
          <a:xfrm>
            <a:off x="6294438" y="2767013"/>
            <a:ext cx="231775" cy="160338"/>
          </a:xfrm>
          <a:prstGeom prst="rect">
            <a:avLst/>
          </a:prstGeom>
          <a:solidFill>
            <a:srgbClr val="D6D7D9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91DE702-88EF-477E-BFD5-DC019FBE90DC}" type="datetime'''''0%'''''''''''''''''''''''''''''''">
              <a:rPr lang="en-US" altLang="en-US" sz="10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0%</a:t>
            </a:fld>
            <a:endParaRPr lang="en-US" sz="1050" dirty="0"/>
          </a:p>
        </p:txBody>
      </p:sp>
      <p:sp>
        <p:nvSpPr>
          <p:cNvPr id="97" name="Text Placeholder 10">
            <a:extLst>
              <a:ext uri="{FF2B5EF4-FFF2-40B4-BE49-F238E27FC236}">
                <a16:creationId xmlns:a16="http://schemas.microsoft.com/office/drawing/2014/main" id="{A0E918C4-3447-EC47-9136-793D10B6DF04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6111875" y="5619750"/>
            <a:ext cx="59690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A7D3BA4-FD49-408C-8C7E-65F6355CD266}" type="datetime'P''y''''''r''''''''''''''''''o''''''''''l''''''''y''''''si''s'">
              <a:rPr lang="en-US" altLang="en-US" sz="105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Pyrolysis</a:t>
            </a:fld>
            <a:r>
              <a:rPr lang="en-US" altLang="en-US" sz="1050" baseline="30000" dirty="0"/>
              <a:t>1</a:t>
            </a:r>
            <a:endParaRPr lang="en-US" sz="1050" baseline="30000" dirty="0"/>
          </a:p>
        </p:txBody>
      </p:sp>
      <p:sp>
        <p:nvSpPr>
          <p:cNvPr id="94" name="Text Placeholder 10">
            <a:extLst>
              <a:ext uri="{FF2B5EF4-FFF2-40B4-BE49-F238E27FC236}">
                <a16:creationId xmlns:a16="http://schemas.microsoft.com/office/drawing/2014/main" id="{398568A4-4C2A-B074-EB12-5A11D6AF94F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178675" y="5619750"/>
            <a:ext cx="48577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762EA8BD-E575-4166-9EC0-53F782C96FAA}" type="datetime'''F''''''''T''''''-''''''''''S''''''P''''''''''''''''K'''''">
              <a:rPr lang="en-US" altLang="en-US" sz="105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FT-SPK</a:t>
            </a:fld>
            <a:endParaRPr lang="en-US" sz="1050" dirty="0"/>
          </a:p>
        </p:txBody>
      </p:sp>
      <p:sp>
        <p:nvSpPr>
          <p:cNvPr id="77" name="Text Placeholder 10">
            <a:extLst>
              <a:ext uri="{FF2B5EF4-FFF2-40B4-BE49-F238E27FC236}">
                <a16:creationId xmlns:a16="http://schemas.microsoft.com/office/drawing/2014/main" id="{A4ADDF30-66D1-E0DD-5E30-8C1EFD20767E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308975" y="5619750"/>
            <a:ext cx="2492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A0BBA35-A735-41D0-A968-CCD1B36CE3A3}" type="datetime'''''A''''''''T''J'''''''''''''''''''''''">
              <a:rPr lang="en-US" altLang="en-US" sz="105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ATJ</a:t>
            </a:fld>
            <a:endParaRPr lang="en-US" sz="1050" dirty="0"/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3D5CAE53-0D84-D55A-2484-B7C444895973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6832600" y="1970088"/>
            <a:ext cx="187325" cy="13970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74E0D378-2B1D-C759-F6DE-C3A13CF072BF}"/>
              </a:ext>
            </a:extLst>
          </p:cNvPr>
          <p:cNvSpPr/>
          <p:nvPr>
            <p:custDataLst>
              <p:tags r:id="rId14"/>
            </p:custDataLst>
          </p:nvPr>
        </p:nvSpPr>
        <p:spPr bwMode="auto">
          <a:xfrm>
            <a:off x="6832600" y="2181225"/>
            <a:ext cx="187325" cy="139700"/>
          </a:xfrm>
          <a:prstGeom prst="rect">
            <a:avLst/>
          </a:prstGeom>
          <a:solidFill>
            <a:srgbClr val="808080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58" name="Rectangle 157">
            <a:extLst>
              <a:ext uri="{FF2B5EF4-FFF2-40B4-BE49-F238E27FC236}">
                <a16:creationId xmlns:a16="http://schemas.microsoft.com/office/drawing/2014/main" id="{BCD4589D-EF2C-233E-1203-FE23E0FF59C8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6832600" y="2392363"/>
            <a:ext cx="187325" cy="139700"/>
          </a:xfrm>
          <a:prstGeom prst="rect">
            <a:avLst/>
          </a:prstGeom>
          <a:solidFill>
            <a:srgbClr val="D6D7D9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51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7070725" y="1965325"/>
            <a:ext cx="127158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50" dirty="0">
                <a:effectLst/>
              </a:rPr>
              <a:t>Feedstock &amp; H</a:t>
            </a:r>
            <a:r>
              <a:rPr lang="en-US" altLang="en-US" sz="1050" baseline="-25000" dirty="0">
                <a:effectLst/>
              </a:rPr>
              <a:t>2</a:t>
            </a:r>
            <a:r>
              <a:rPr lang="en-US" altLang="en-US" sz="1050" dirty="0">
                <a:effectLst/>
              </a:rPr>
              <a:t> costs</a:t>
            </a:r>
            <a:endParaRPr lang="en-US" sz="1050" dirty="0"/>
          </a:p>
        </p:txBody>
      </p:sp>
      <p:sp>
        <p:nvSpPr>
          <p:cNvPr id="152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7070725" y="2176463"/>
            <a:ext cx="9350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50" dirty="0">
                <a:effectLst/>
              </a:rPr>
              <a:t>Operating costs</a:t>
            </a:r>
            <a:endParaRPr lang="en-US" sz="1050" dirty="0"/>
          </a:p>
        </p:txBody>
      </p:sp>
      <p:sp>
        <p:nvSpPr>
          <p:cNvPr id="153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7070725" y="2387600"/>
            <a:ext cx="168910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F7AAE7A8-10AE-49CF-B0AA-85E1F8EBCD32}" type="datetime'Wa''s''t''''ewater'''' ''t''''re''atme''nt'' cos''ts'' '">
              <a:rPr lang="en-US" altLang="en-US" sz="1050" smtClean="0">
                <a:effectLst/>
              </a:rPr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Wastewater treatment costs </a:t>
            </a:fld>
            <a:endParaRPr lang="en-US" sz="1050" dirty="0"/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BF178784-6B13-4AB1-9FDA-2E75D2A1E0E4}"/>
              </a:ext>
            </a:extLst>
          </p:cNvPr>
          <p:cNvSpPr txBox="1"/>
          <p:nvPr/>
        </p:nvSpPr>
        <p:spPr bwMode="gray">
          <a:xfrm>
            <a:off x="4350423" y="1773238"/>
            <a:ext cx="2541080" cy="647700"/>
          </a:xfrm>
          <a:prstGeom prst="rect">
            <a:avLst/>
          </a:prstGeom>
          <a:noFill/>
        </p:spPr>
        <p:txBody>
          <a:bodyPr wrap="none" lIns="137160" tIns="137160" rIns="274320" bIns="137160" rtlCol="0">
            <a:spAutoFit/>
          </a:bodyPr>
          <a:lstStyle/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dirty="0">
                <a:effectLst/>
              </a:rPr>
              <a:t>Select SAF cost </a:t>
            </a:r>
            <a:r>
              <a:rPr lang="en-US" altLang="en-US" sz="1200" dirty="0"/>
              <a:t>d</a:t>
            </a:r>
            <a:r>
              <a:rPr lang="en-US" altLang="en-US" sz="1200" dirty="0">
                <a:effectLst/>
              </a:rPr>
              <a:t>ecomposition</a:t>
            </a:r>
          </a:p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200" dirty="0"/>
              <a:t>(% of total production costs)</a:t>
            </a:r>
            <a:endParaRPr lang="en-US" sz="1200" b="1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7E5053A-D5F7-20CD-9DE0-3CEE93228E99}"/>
              </a:ext>
            </a:extLst>
          </p:cNvPr>
          <p:cNvSpPr/>
          <p:nvPr/>
        </p:nvSpPr>
        <p:spPr bwMode="gray">
          <a:xfrm>
            <a:off x="0" y="0"/>
            <a:ext cx="2419109" cy="317051"/>
          </a:xfrm>
          <a:prstGeom prst="rect">
            <a:avLst/>
          </a:prstGeom>
          <a:solidFill>
            <a:schemeClr val="bg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SAF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B68A2AE-BDB9-DBEC-276C-FF467459C6A1}"/>
              </a:ext>
            </a:extLst>
          </p:cNvPr>
          <p:cNvGraphicFramePr/>
          <p:nvPr>
            <p:custDataLst>
              <p:tags r:id="rId19"/>
            </p:custDataLst>
            <p:extLst>
              <p:ext uri="{D42A27DB-BD31-4B8C-83A1-F6EECF244321}">
                <p14:modId xmlns:p14="http://schemas.microsoft.com/office/powerpoint/2010/main" val="985000695"/>
              </p:ext>
            </p:extLst>
          </p:nvPr>
        </p:nvGraphicFramePr>
        <p:xfrm>
          <a:off x="247650" y="1911350"/>
          <a:ext cx="3108325" cy="38814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4"/>
          </a:graphicData>
        </a:graphic>
      </p:graphicFrame>
      <p:sp>
        <p:nvSpPr>
          <p:cNvPr id="127" name="Right Arrow 126">
            <a:extLst>
              <a:ext uri="{FF2B5EF4-FFF2-40B4-BE49-F238E27FC236}">
                <a16:creationId xmlns:a16="http://schemas.microsoft.com/office/drawing/2014/main" id="{58CBDAE7-0100-E7D4-5DA0-92A6B75C89C6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 rot="10800000">
            <a:off x="3324225" y="2894013"/>
            <a:ext cx="128588" cy="152400"/>
          </a:xfrm>
          <a:prstGeom prst="rightArrow">
            <a:avLst>
              <a:gd name="adj1" fmla="val 100000"/>
              <a:gd name="adj2" fmla="val 100000"/>
            </a:avLst>
          </a:prstGeom>
          <a:solidFill>
            <a:schemeClr val="tx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DBDEFA0E-24B8-80EA-DBB9-0567A96B41E9}"/>
              </a:ext>
            </a:extLst>
          </p:cNvPr>
          <p:cNvCxnSpPr/>
          <p:nvPr>
            <p:custDataLst>
              <p:tags r:id="rId21"/>
            </p:custDataLst>
          </p:nvPr>
        </p:nvCxnSpPr>
        <p:spPr bwMode="auto">
          <a:xfrm>
            <a:off x="330200" y="2970213"/>
            <a:ext cx="1089025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55C647E3-4D21-F654-2799-5AE891333338}"/>
              </a:ext>
            </a:extLst>
          </p:cNvPr>
          <p:cNvCxnSpPr/>
          <p:nvPr>
            <p:custDataLst>
              <p:tags r:id="rId22"/>
            </p:custDataLst>
          </p:nvPr>
        </p:nvCxnSpPr>
        <p:spPr bwMode="auto">
          <a:xfrm>
            <a:off x="1693864" y="2970213"/>
            <a:ext cx="15795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0A57F985-042E-C5DF-F8D4-5A9C92A18300}"/>
              </a:ext>
            </a:extLst>
          </p:cNvPr>
          <p:cNvSpPr txBox="1">
            <a:spLocks/>
          </p:cNvSpPr>
          <p:nvPr>
            <p:custDataLst>
              <p:tags r:id="rId23"/>
            </p:custDataLst>
          </p:nvPr>
        </p:nvSpPr>
        <p:spPr bwMode="auto">
          <a:xfrm>
            <a:off x="417513" y="5600700"/>
            <a:ext cx="31591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123DBF2-B17A-4676-9FCC-D3172CFCB5EF}" type="datetime'''''''''''''''''''''''''J''e''''''''t'''''' A''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Jet A</a:t>
            </a:fld>
            <a:endParaRPr lang="en-US" sz="1050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66C44893-BE8E-B02C-49D9-454CCA1E7DF8}"/>
              </a:ext>
            </a:extLst>
          </p:cNvPr>
          <p:cNvSpPr txBox="1">
            <a:spLocks/>
          </p:cNvSpPr>
          <p:nvPr>
            <p:custDataLst>
              <p:tags r:id="rId24"/>
            </p:custDataLst>
          </p:nvPr>
        </p:nvSpPr>
        <p:spPr bwMode="auto">
          <a:xfrm>
            <a:off x="881063" y="5600700"/>
            <a:ext cx="36830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7D82F2C-3395-42B6-B90D-D77FC6E835EC}" type="datetime'''''''HE''''''''''''''''''''''''''F''A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HEFA</a:t>
            </a:fld>
            <a:endParaRPr lang="en-US" sz="1050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DFD2268F-9F0F-B609-5C1A-4574139B1123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 bwMode="auto">
          <a:xfrm>
            <a:off x="1374775" y="5600700"/>
            <a:ext cx="361950" cy="32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50" dirty="0"/>
              <a:t>Pyrol-</a:t>
            </a:r>
            <a:br>
              <a:rPr lang="en-US" altLang="en-US" sz="1050" dirty="0"/>
            </a:br>
            <a:r>
              <a:rPr lang="en-US" altLang="en-US" sz="1050" dirty="0"/>
              <a:t>ysis</a:t>
            </a:r>
            <a:endParaRPr lang="en-US" sz="1050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321D5CD8-8411-81E1-F926-6373C556D19A}"/>
              </a:ext>
            </a:extLst>
          </p:cNvPr>
          <p:cNvSpPr txBox="1">
            <a:spLocks/>
          </p:cNvSpPr>
          <p:nvPr>
            <p:custDataLst>
              <p:tags r:id="rId26"/>
            </p:custDataLst>
          </p:nvPr>
        </p:nvSpPr>
        <p:spPr bwMode="auto">
          <a:xfrm>
            <a:off x="1803400" y="5600700"/>
            <a:ext cx="48577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C524DB4-078A-42A1-8152-58BDA751BDCC}" type="datetime'F''''''''''''''''''''''T-''''S''''''''''''''''''P''''K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FT-SPK</a:t>
            </a:fld>
            <a:endParaRPr lang="en-US" sz="1050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67D01630-2323-6367-3417-B33869693E43}"/>
              </a:ext>
            </a:extLst>
          </p:cNvPr>
          <p:cNvSpPr txBox="1">
            <a:spLocks/>
          </p:cNvSpPr>
          <p:nvPr>
            <p:custDataLst>
              <p:tags r:id="rId27"/>
            </p:custDataLst>
          </p:nvPr>
        </p:nvSpPr>
        <p:spPr bwMode="auto">
          <a:xfrm>
            <a:off x="2435225" y="5600700"/>
            <a:ext cx="20478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B0878CA-1547-4D08-A685-9F009B3A6703}" type="datetime'''A''''''''''t''J''''''''''''''''''''''''''''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AtJ</a:t>
            </a:fld>
            <a:endParaRPr lang="en-US" sz="1050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918528C2-FCD4-4781-3B59-8C11BE3FB0F8}"/>
              </a:ext>
            </a:extLst>
          </p:cNvPr>
          <p:cNvSpPr txBox="1">
            <a:spLocks/>
          </p:cNvSpPr>
          <p:nvPr>
            <p:custDataLst>
              <p:tags r:id="rId28"/>
            </p:custDataLst>
          </p:nvPr>
        </p:nvSpPr>
        <p:spPr bwMode="auto">
          <a:xfrm>
            <a:off x="2903538" y="5600700"/>
            <a:ext cx="24923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E4514F8-A538-43B2-8F46-84AF2CDB2ADD}" type="datetime'Pt''''''''''''''''''''''''L'''''''''''''''''''' 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PtL </a:t>
            </a:fld>
            <a:endParaRPr lang="en-US" sz="1050" dirty="0"/>
          </a:p>
        </p:txBody>
      </p:sp>
      <p:sp>
        <p:nvSpPr>
          <p:cNvPr id="125" name="Text Placeholder 10">
            <a:extLst>
              <a:ext uri="{FF2B5EF4-FFF2-40B4-BE49-F238E27FC236}">
                <a16:creationId xmlns:a16="http://schemas.microsoft.com/office/drawing/2014/main" id="{E1688342-8DAB-185C-C773-2CF290933604}"/>
              </a:ext>
            </a:extLst>
          </p:cNvPr>
          <p:cNvSpPr txBox="1">
            <a:spLocks/>
          </p:cNvSpPr>
          <p:nvPr>
            <p:custDataLst>
              <p:tags r:id="rId29"/>
            </p:custDataLst>
          </p:nvPr>
        </p:nvSpPr>
        <p:spPr bwMode="auto">
          <a:xfrm>
            <a:off x="3503613" y="2809875"/>
            <a:ext cx="668338" cy="32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50" dirty="0"/>
              <a:t>Alternative </a:t>
            </a:r>
          </a:p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50" dirty="0"/>
              <a:t>Ø = </a:t>
            </a:r>
            <a:fld id="{11EDFEB0-6DD2-410A-B081-FE8FFA33B08F}" type="datetime'''''''''''''''''''''''''''''''''''''''''''''2''''7''''''0'''">
              <a:rPr lang="en-US" altLang="en-US" sz="1050" smtClean="0"/>
              <a:pPr/>
              <a:t>270</a:t>
            </a:fld>
            <a:endParaRPr lang="en-US" sz="105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5989478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989ED94-3A22-1D05-B7AB-028B7BA1C58A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12522954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3" imgW="7772400" imgH="10058400" progId="TCLayout.ActiveDocument.1">
                  <p:embed/>
                </p:oleObj>
              </mc:Choice>
              <mc:Fallback>
                <p:oleObj name="think-cell Slide" r:id="rId13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989ED94-3A22-1D05-B7AB-028B7BA1C5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DEA5811F-8F44-D921-D00E-8486FAA635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>
            <a:noAutofit/>
          </a:bodyPr>
          <a:lstStyle/>
          <a:p>
            <a:r>
              <a:rPr lang="en-US" dirty="0"/>
              <a:t>HEFA production is still concentrated mainly in the EU and U.S. with Neste as the global leader</a:t>
            </a:r>
          </a:p>
        </p:txBody>
      </p:sp>
      <p:sp>
        <p:nvSpPr>
          <p:cNvPr id="21" name="TextBox 8">
            <a:extLst>
              <a:ext uri="{FF2B5EF4-FFF2-40B4-BE49-F238E27FC236}">
                <a16:creationId xmlns:a16="http://schemas.microsoft.com/office/drawing/2014/main" id="{DB8F60F3-6DBB-D85C-31F6-EB5B63C7EDAC}"/>
              </a:ext>
            </a:extLst>
          </p:cNvPr>
          <p:cNvSpPr txBox="1"/>
          <p:nvPr/>
        </p:nvSpPr>
        <p:spPr bwMode="gray">
          <a:xfrm>
            <a:off x="8315983" y="1554480"/>
            <a:ext cx="3460646" cy="4508927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Oil and gas players are gradually converting their refineries into biorefineries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to produce renewable diesel (HVO) and SAF (HEFA) as coprocessing.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Global HEFA market size is estimated at ~$13B as of 2023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and expected to grow at 16% CAGR.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Over 100 new production facilities have been planned globally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, dedicated to producing HEFA.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Development has been bolstered by policy initiatives, partnerships, and supply agreements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between airlines, governments, and suppliers to incorporate SAF into aircraft refueling.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Feedstock:</a:t>
            </a:r>
          </a:p>
          <a:p>
            <a:pPr lvl="1"/>
            <a:r>
              <a:rPr lang="en-US" sz="850" b="1" dirty="0"/>
              <a:t>Current feedstock </a:t>
            </a:r>
            <a:r>
              <a:rPr lang="en-US" sz="850" dirty="0"/>
              <a:t>includes soybean oil, beef tallow, and UCO, allowing for up to 50% of blending with petroleum-based jet fuel.</a:t>
            </a:r>
          </a:p>
          <a:p>
            <a:pPr lvl="1"/>
            <a:r>
              <a:rPr lang="en-US" sz="850" b="1" dirty="0">
                <a:solidFill>
                  <a:srgbClr val="222222"/>
                </a:solidFill>
                <a:latin typeface="Arial" panose="020B0604020202020204" pitchFamily="34" charset="0"/>
              </a:rPr>
              <a:t>Waste feedstocks </a:t>
            </a:r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such as municipal solid waste, sewage sludge, food processing waste, waste gases, and forest or other agricultural residues </a:t>
            </a:r>
            <a:r>
              <a:rPr lang="en-US" sz="850" b="1" dirty="0">
                <a:solidFill>
                  <a:srgbClr val="222222"/>
                </a:solidFill>
                <a:latin typeface="Arial" panose="020B0604020202020204" pitchFamily="34" charset="0"/>
              </a:rPr>
              <a:t>are being explored,</a:t>
            </a:r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 but availability is still uncertain.</a:t>
            </a:r>
          </a:p>
        </p:txBody>
      </p:sp>
      <p:sp>
        <p:nvSpPr>
          <p:cNvPr id="22" name="btfpNotesBox111697">
            <a:extLst>
              <a:ext uri="{FF2B5EF4-FFF2-40B4-BE49-F238E27FC236}">
                <a16:creationId xmlns:a16="http://schemas.microsoft.com/office/drawing/2014/main" id="{41847E5D-7199-7BBA-E780-6A28E5332B89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OFI,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5"/>
              </a:rPr>
              <a:t>SAF Taking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5"/>
              </a:rPr>
              <a:t>O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5"/>
              </a:rPr>
              <a:t>ff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(2022); Energies Nouvelles,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6"/>
              </a:rPr>
              <a:t>Biofuels Dashboard 2023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(2024); Neste,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7"/>
              </a:rPr>
              <a:t>SAF in Rotterdam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(2025); EIA,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8"/>
              </a:rPr>
              <a:t>Today in Energy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(2024); ENI,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9"/>
              </a:rPr>
              <a:t>Our Activities in Gela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(2024); Greenair News,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0"/>
              </a:rPr>
              <a:t>EcoCeres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(2024); Repsol,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1"/>
              </a:rPr>
              <a:t>Renewable fuels in Cartagena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(2024); Pan American Finance,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2"/>
              </a:rPr>
              <a:t>Global SAF Report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(2025), Transparency Market Research,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3"/>
              </a:rPr>
              <a:t>HEFA Market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(2024).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2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2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AFCEE8B-05BD-79E7-2699-2FC86239A4F4}"/>
              </a:ext>
            </a:extLst>
          </p:cNvPr>
          <p:cNvSpPr txBox="1"/>
          <p:nvPr/>
        </p:nvSpPr>
        <p:spPr bwMode="gray">
          <a:xfrm>
            <a:off x="316071" y="5960483"/>
            <a:ext cx="7205705" cy="2419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dirty="0"/>
              <a:t>Note: A live installation map of online, offline, and planned HEFA production facilities can be viewed at </a:t>
            </a:r>
            <a:r>
              <a:rPr lang="en-US" sz="1100" dirty="0">
                <a:hlinkClick r:id="rId27"/>
              </a:rPr>
              <a:t>this link</a:t>
            </a:r>
            <a:r>
              <a:rPr lang="en-US" sz="1100" dirty="0"/>
              <a:t>.</a:t>
            </a:r>
          </a:p>
        </p:txBody>
      </p:sp>
      <p:sp>
        <p:nvSpPr>
          <p:cNvPr id="5134" name="TextBox 5133">
            <a:extLst>
              <a:ext uri="{FF2B5EF4-FFF2-40B4-BE49-F238E27FC236}">
                <a16:creationId xmlns:a16="http://schemas.microsoft.com/office/drawing/2014/main" id="{99BE51BE-6F53-36FB-1026-D4D77B7BC8EE}"/>
              </a:ext>
            </a:extLst>
          </p:cNvPr>
          <p:cNvSpPr txBox="1"/>
          <p:nvPr/>
        </p:nvSpPr>
        <p:spPr bwMode="gray">
          <a:xfrm>
            <a:off x="445947" y="3862588"/>
            <a:ext cx="896647" cy="411163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b="1" dirty="0"/>
              <a:t>Facilities location</a:t>
            </a:r>
          </a:p>
        </p:txBody>
      </p:sp>
      <p:sp>
        <p:nvSpPr>
          <p:cNvPr id="5137" name="TextBox 5136">
            <a:extLst>
              <a:ext uri="{FF2B5EF4-FFF2-40B4-BE49-F238E27FC236}">
                <a16:creationId xmlns:a16="http://schemas.microsoft.com/office/drawing/2014/main" id="{16F9C511-50B9-BA2F-BC6C-F1094909C49A}"/>
              </a:ext>
            </a:extLst>
          </p:cNvPr>
          <p:cNvSpPr txBox="1"/>
          <p:nvPr/>
        </p:nvSpPr>
        <p:spPr bwMode="gray">
          <a:xfrm>
            <a:off x="445947" y="4435675"/>
            <a:ext cx="896647" cy="241300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b="1" dirty="0"/>
              <a:t>Feedstocks:</a:t>
            </a:r>
          </a:p>
        </p:txBody>
      </p:sp>
      <p:sp>
        <p:nvSpPr>
          <p:cNvPr id="5138" name="TextBox 5137">
            <a:extLst>
              <a:ext uri="{FF2B5EF4-FFF2-40B4-BE49-F238E27FC236}">
                <a16:creationId xmlns:a16="http://schemas.microsoft.com/office/drawing/2014/main" id="{71C44021-5832-1404-AE59-007876DF43AD}"/>
              </a:ext>
            </a:extLst>
          </p:cNvPr>
          <p:cNvSpPr txBox="1"/>
          <p:nvPr/>
        </p:nvSpPr>
        <p:spPr bwMode="gray">
          <a:xfrm>
            <a:off x="584843" y="4711900"/>
            <a:ext cx="890235" cy="242888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dirty="0"/>
              <a:t>Vegetable oil</a:t>
            </a:r>
          </a:p>
        </p:txBody>
      </p:sp>
      <p:sp>
        <p:nvSpPr>
          <p:cNvPr id="5139" name="TextBox 5138">
            <a:extLst>
              <a:ext uri="{FF2B5EF4-FFF2-40B4-BE49-F238E27FC236}">
                <a16:creationId xmlns:a16="http://schemas.microsoft.com/office/drawing/2014/main" id="{0979E19B-B66C-DECE-3771-7CE1A0D68520}"/>
              </a:ext>
            </a:extLst>
          </p:cNvPr>
          <p:cNvSpPr txBox="1"/>
          <p:nvPr/>
        </p:nvSpPr>
        <p:spPr bwMode="gray">
          <a:xfrm>
            <a:off x="584843" y="4978600"/>
            <a:ext cx="386892" cy="242888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dirty="0"/>
              <a:t>UCO</a:t>
            </a:r>
          </a:p>
        </p:txBody>
      </p:sp>
      <p:sp>
        <p:nvSpPr>
          <p:cNvPr id="5140" name="TextBox 5139">
            <a:extLst>
              <a:ext uri="{FF2B5EF4-FFF2-40B4-BE49-F238E27FC236}">
                <a16:creationId xmlns:a16="http://schemas.microsoft.com/office/drawing/2014/main" id="{87A5163E-099A-32C0-3105-8A98EEAC308F}"/>
              </a:ext>
            </a:extLst>
          </p:cNvPr>
          <p:cNvSpPr txBox="1"/>
          <p:nvPr/>
        </p:nvSpPr>
        <p:spPr bwMode="gray">
          <a:xfrm>
            <a:off x="584843" y="5267525"/>
            <a:ext cx="1422432" cy="242888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dirty="0"/>
              <a:t>Tallow oil/animal fats</a:t>
            </a:r>
          </a:p>
        </p:txBody>
      </p:sp>
      <p:sp>
        <p:nvSpPr>
          <p:cNvPr id="5141" name="TextBox 5140">
            <a:extLst>
              <a:ext uri="{FF2B5EF4-FFF2-40B4-BE49-F238E27FC236}">
                <a16:creationId xmlns:a16="http://schemas.microsoft.com/office/drawing/2014/main" id="{312A9A94-22A4-84B5-F544-DC943FA85564}"/>
              </a:ext>
            </a:extLst>
          </p:cNvPr>
          <p:cNvSpPr txBox="1"/>
          <p:nvPr/>
        </p:nvSpPr>
        <p:spPr bwMode="gray">
          <a:xfrm>
            <a:off x="584843" y="5534424"/>
            <a:ext cx="1537609" cy="41125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dirty="0"/>
              <a:t>Others (non-edible oils, waste, free fatty acid)</a:t>
            </a:r>
          </a:p>
        </p:txBody>
      </p:sp>
      <p:sp>
        <p:nvSpPr>
          <p:cNvPr id="5149" name="TextBox 5148">
            <a:extLst>
              <a:ext uri="{FF2B5EF4-FFF2-40B4-BE49-F238E27FC236}">
                <a16:creationId xmlns:a16="http://schemas.microsoft.com/office/drawing/2014/main" id="{80BD05C9-C443-8543-3F1E-D0BF2AD85A9D}"/>
              </a:ext>
            </a:extLst>
          </p:cNvPr>
          <p:cNvSpPr txBox="1"/>
          <p:nvPr/>
        </p:nvSpPr>
        <p:spPr bwMode="gray">
          <a:xfrm>
            <a:off x="1701300" y="3871591"/>
            <a:ext cx="896647" cy="581025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buNone/>
            </a:pPr>
            <a:r>
              <a:rPr lang="en-US" sz="1100" dirty="0"/>
              <a:t>Rotterdam, Singapore, Finland</a:t>
            </a:r>
          </a:p>
        </p:txBody>
      </p:sp>
      <p:sp>
        <p:nvSpPr>
          <p:cNvPr id="5153" name="TextBox 5152">
            <a:extLst>
              <a:ext uri="{FF2B5EF4-FFF2-40B4-BE49-F238E27FC236}">
                <a16:creationId xmlns:a16="http://schemas.microsoft.com/office/drawing/2014/main" id="{1FE3FBDF-DF62-5793-BDCE-0879EF563913}"/>
              </a:ext>
            </a:extLst>
          </p:cNvPr>
          <p:cNvSpPr txBox="1"/>
          <p:nvPr/>
        </p:nvSpPr>
        <p:spPr bwMode="gray">
          <a:xfrm>
            <a:off x="2750003" y="3861000"/>
            <a:ext cx="783301" cy="24765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buNone/>
            </a:pPr>
            <a:r>
              <a:rPr lang="en-US" sz="1100" dirty="0"/>
              <a:t>U.S.</a:t>
            </a:r>
          </a:p>
        </p:txBody>
      </p:sp>
      <p:sp>
        <p:nvSpPr>
          <p:cNvPr id="5154" name="TextBox 5153">
            <a:extLst>
              <a:ext uri="{FF2B5EF4-FFF2-40B4-BE49-F238E27FC236}">
                <a16:creationId xmlns:a16="http://schemas.microsoft.com/office/drawing/2014/main" id="{4D90B89D-1583-DBF9-C655-BD865B5771E0}"/>
              </a:ext>
            </a:extLst>
          </p:cNvPr>
          <p:cNvSpPr txBox="1"/>
          <p:nvPr/>
        </p:nvSpPr>
        <p:spPr bwMode="gray">
          <a:xfrm>
            <a:off x="3685360" y="3860800"/>
            <a:ext cx="725325" cy="24765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buNone/>
            </a:pPr>
            <a:r>
              <a:rPr lang="en-US" sz="1100" dirty="0"/>
              <a:t>U.S.</a:t>
            </a:r>
          </a:p>
        </p:txBody>
      </p:sp>
      <p:sp>
        <p:nvSpPr>
          <p:cNvPr id="5155" name="TextBox 5154">
            <a:extLst>
              <a:ext uri="{FF2B5EF4-FFF2-40B4-BE49-F238E27FC236}">
                <a16:creationId xmlns:a16="http://schemas.microsoft.com/office/drawing/2014/main" id="{3DC8F4B4-2221-F340-D373-651101A179C6}"/>
              </a:ext>
            </a:extLst>
          </p:cNvPr>
          <p:cNvSpPr txBox="1"/>
          <p:nvPr/>
        </p:nvSpPr>
        <p:spPr bwMode="gray">
          <a:xfrm>
            <a:off x="4643764" y="3860800"/>
            <a:ext cx="619223" cy="24130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buNone/>
            </a:pPr>
            <a:r>
              <a:rPr lang="en-US" sz="1100" dirty="0"/>
              <a:t>Italy</a:t>
            </a:r>
          </a:p>
        </p:txBody>
      </p:sp>
      <p:sp>
        <p:nvSpPr>
          <p:cNvPr id="5156" name="TextBox 5155">
            <a:extLst>
              <a:ext uri="{FF2B5EF4-FFF2-40B4-BE49-F238E27FC236}">
                <a16:creationId xmlns:a16="http://schemas.microsoft.com/office/drawing/2014/main" id="{F405AC67-84B1-87EE-B286-B33D56E41BA4}"/>
              </a:ext>
            </a:extLst>
          </p:cNvPr>
          <p:cNvSpPr txBox="1"/>
          <p:nvPr/>
        </p:nvSpPr>
        <p:spPr bwMode="gray">
          <a:xfrm>
            <a:off x="5507640" y="3860800"/>
            <a:ext cx="737664" cy="24130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buNone/>
            </a:pPr>
            <a:r>
              <a:rPr lang="en-US" sz="1100" dirty="0"/>
              <a:t>China</a:t>
            </a:r>
          </a:p>
        </p:txBody>
      </p:sp>
      <p:sp>
        <p:nvSpPr>
          <p:cNvPr id="5157" name="TextBox 5156">
            <a:extLst>
              <a:ext uri="{FF2B5EF4-FFF2-40B4-BE49-F238E27FC236}">
                <a16:creationId xmlns:a16="http://schemas.microsoft.com/office/drawing/2014/main" id="{91FBEC2F-26B8-74CE-4F2E-18C80173A8E9}"/>
              </a:ext>
            </a:extLst>
          </p:cNvPr>
          <p:cNvSpPr txBox="1"/>
          <p:nvPr/>
        </p:nvSpPr>
        <p:spPr bwMode="gray">
          <a:xfrm>
            <a:off x="6397360" y="3860800"/>
            <a:ext cx="896647" cy="24130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buNone/>
            </a:pPr>
            <a:r>
              <a:rPr lang="en-US" sz="1100" dirty="0"/>
              <a:t>Spain</a:t>
            </a:r>
          </a:p>
        </p:txBody>
      </p:sp>
      <p:sp>
        <p:nvSpPr>
          <p:cNvPr id="5158" name="TextBox 5157">
            <a:extLst>
              <a:ext uri="{FF2B5EF4-FFF2-40B4-BE49-F238E27FC236}">
                <a16:creationId xmlns:a16="http://schemas.microsoft.com/office/drawing/2014/main" id="{847B353C-F576-6CF8-6DB8-0F63437CAF30}"/>
              </a:ext>
            </a:extLst>
          </p:cNvPr>
          <p:cNvSpPr txBox="1"/>
          <p:nvPr/>
        </p:nvSpPr>
        <p:spPr bwMode="gray">
          <a:xfrm>
            <a:off x="7272442" y="3860800"/>
            <a:ext cx="896647" cy="24130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buNone/>
            </a:pPr>
            <a:r>
              <a:rPr lang="en-US" sz="1100" dirty="0"/>
              <a:t>U.S.</a:t>
            </a:r>
          </a:p>
        </p:txBody>
      </p:sp>
      <p:cxnSp>
        <p:nvCxnSpPr>
          <p:cNvPr id="5159" name="Straight Connector 5158">
            <a:extLst>
              <a:ext uri="{FF2B5EF4-FFF2-40B4-BE49-F238E27FC236}">
                <a16:creationId xmlns:a16="http://schemas.microsoft.com/office/drawing/2014/main" id="{58523F55-6036-B1CB-8327-CBF69EE4EC51}"/>
              </a:ext>
            </a:extLst>
          </p:cNvPr>
          <p:cNvCxnSpPr>
            <a:cxnSpLocks/>
          </p:cNvCxnSpPr>
          <p:nvPr/>
        </p:nvCxnSpPr>
        <p:spPr bwMode="gray">
          <a:xfrm>
            <a:off x="450541" y="3854450"/>
            <a:ext cx="7737018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0" name="Straight Connector 5159">
            <a:extLst>
              <a:ext uri="{FF2B5EF4-FFF2-40B4-BE49-F238E27FC236}">
                <a16:creationId xmlns:a16="http://schemas.microsoft.com/office/drawing/2014/main" id="{E58D4533-472B-90E9-BA6D-758545683E3E}"/>
              </a:ext>
            </a:extLst>
          </p:cNvPr>
          <p:cNvCxnSpPr>
            <a:cxnSpLocks/>
          </p:cNvCxnSpPr>
          <p:nvPr/>
        </p:nvCxnSpPr>
        <p:spPr bwMode="gray">
          <a:xfrm>
            <a:off x="450541" y="4421388"/>
            <a:ext cx="7737018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1" name="Straight Connector 5160">
            <a:extLst>
              <a:ext uri="{FF2B5EF4-FFF2-40B4-BE49-F238E27FC236}">
                <a16:creationId xmlns:a16="http://schemas.microsoft.com/office/drawing/2014/main" id="{02E2A935-E7F3-DEFF-7577-AEC79C12D800}"/>
              </a:ext>
            </a:extLst>
          </p:cNvPr>
          <p:cNvCxnSpPr>
            <a:cxnSpLocks/>
          </p:cNvCxnSpPr>
          <p:nvPr/>
        </p:nvCxnSpPr>
        <p:spPr bwMode="gray">
          <a:xfrm>
            <a:off x="450541" y="4942088"/>
            <a:ext cx="7737018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2" name="Straight Connector 5161">
            <a:extLst>
              <a:ext uri="{FF2B5EF4-FFF2-40B4-BE49-F238E27FC236}">
                <a16:creationId xmlns:a16="http://schemas.microsoft.com/office/drawing/2014/main" id="{D6CD3B54-7F98-FA15-68EA-7106759E62B6}"/>
              </a:ext>
            </a:extLst>
          </p:cNvPr>
          <p:cNvCxnSpPr>
            <a:cxnSpLocks/>
          </p:cNvCxnSpPr>
          <p:nvPr/>
        </p:nvCxnSpPr>
        <p:spPr bwMode="gray">
          <a:xfrm>
            <a:off x="450541" y="5231013"/>
            <a:ext cx="7737018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3" name="Straight Connector 5162">
            <a:extLst>
              <a:ext uri="{FF2B5EF4-FFF2-40B4-BE49-F238E27FC236}">
                <a16:creationId xmlns:a16="http://schemas.microsoft.com/office/drawing/2014/main" id="{A98C39CE-9F4F-7471-1B79-7A44C972E480}"/>
              </a:ext>
            </a:extLst>
          </p:cNvPr>
          <p:cNvCxnSpPr>
            <a:cxnSpLocks/>
          </p:cNvCxnSpPr>
          <p:nvPr/>
        </p:nvCxnSpPr>
        <p:spPr bwMode="gray">
          <a:xfrm>
            <a:off x="450541" y="5532638"/>
            <a:ext cx="7737018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67" name="Graphic 5166" descr="Checkbox Checked with solid fill">
            <a:extLst>
              <a:ext uri="{FF2B5EF4-FFF2-40B4-BE49-F238E27FC236}">
                <a16:creationId xmlns:a16="http://schemas.microsoft.com/office/drawing/2014/main" id="{DCEDE9CE-8DAB-8A15-4C2D-F0605CED68AC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2104593" y="4594425"/>
            <a:ext cx="366713" cy="366713"/>
          </a:xfrm>
          <a:prstGeom prst="rect">
            <a:avLst/>
          </a:prstGeom>
        </p:spPr>
      </p:pic>
      <p:pic>
        <p:nvPicPr>
          <p:cNvPr id="5169" name="Graphic 5168" descr="Checkbox Checked with solid fill">
            <a:extLst>
              <a:ext uri="{FF2B5EF4-FFF2-40B4-BE49-F238E27FC236}">
                <a16:creationId xmlns:a16="http://schemas.microsoft.com/office/drawing/2014/main" id="{318EA339-DEF2-9A70-79FD-6DCD2C33FEFB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2104593" y="4896050"/>
            <a:ext cx="366713" cy="366713"/>
          </a:xfrm>
          <a:prstGeom prst="rect">
            <a:avLst/>
          </a:prstGeom>
        </p:spPr>
      </p:pic>
      <p:pic>
        <p:nvPicPr>
          <p:cNvPr id="5170" name="Graphic 5169" descr="Checkbox Checked with solid fill">
            <a:extLst>
              <a:ext uri="{FF2B5EF4-FFF2-40B4-BE49-F238E27FC236}">
                <a16:creationId xmlns:a16="http://schemas.microsoft.com/office/drawing/2014/main" id="{4B8692AC-5E14-80E3-E62F-087AED45BC8E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2104593" y="5196088"/>
            <a:ext cx="366713" cy="366713"/>
          </a:xfrm>
          <a:prstGeom prst="rect">
            <a:avLst/>
          </a:prstGeom>
        </p:spPr>
      </p:pic>
      <p:pic>
        <p:nvPicPr>
          <p:cNvPr id="5171" name="Graphic 5170" descr="Checkbox Checked with solid fill">
            <a:extLst>
              <a:ext uri="{FF2B5EF4-FFF2-40B4-BE49-F238E27FC236}">
                <a16:creationId xmlns:a16="http://schemas.microsoft.com/office/drawing/2014/main" id="{B77CCF51-334E-5294-0641-C6AAAA686FF7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3840798" y="4594425"/>
            <a:ext cx="366713" cy="366713"/>
          </a:xfrm>
          <a:prstGeom prst="rect">
            <a:avLst/>
          </a:prstGeom>
        </p:spPr>
      </p:pic>
      <p:pic>
        <p:nvPicPr>
          <p:cNvPr id="5175" name="Graphic 5174" descr="Checkbox Checked with solid fill">
            <a:extLst>
              <a:ext uri="{FF2B5EF4-FFF2-40B4-BE49-F238E27FC236}">
                <a16:creationId xmlns:a16="http://schemas.microsoft.com/office/drawing/2014/main" id="{2A26BD58-284D-E9EF-8844-DF7EC86220C0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2937971" y="4594425"/>
            <a:ext cx="366713" cy="366713"/>
          </a:xfrm>
          <a:prstGeom prst="rect">
            <a:avLst/>
          </a:prstGeom>
        </p:spPr>
      </p:pic>
      <p:pic>
        <p:nvPicPr>
          <p:cNvPr id="5176" name="Graphic 5175" descr="Checkbox Checked with solid fill">
            <a:extLst>
              <a:ext uri="{FF2B5EF4-FFF2-40B4-BE49-F238E27FC236}">
                <a16:creationId xmlns:a16="http://schemas.microsoft.com/office/drawing/2014/main" id="{0A5DAAE5-D59A-90EF-B521-AE140A4243B2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2937971" y="4896050"/>
            <a:ext cx="366713" cy="366713"/>
          </a:xfrm>
          <a:prstGeom prst="rect">
            <a:avLst/>
          </a:prstGeom>
        </p:spPr>
      </p:pic>
      <p:pic>
        <p:nvPicPr>
          <p:cNvPr id="5177" name="Graphic 5176" descr="Checkbox Checked with solid fill">
            <a:extLst>
              <a:ext uri="{FF2B5EF4-FFF2-40B4-BE49-F238E27FC236}">
                <a16:creationId xmlns:a16="http://schemas.microsoft.com/office/drawing/2014/main" id="{701BA101-9C23-ED93-E5AC-3AFF084B8C70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2937971" y="5196088"/>
            <a:ext cx="366713" cy="366713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B1808D30-8C8C-3034-6806-56DA4FE83E97}"/>
              </a:ext>
            </a:extLst>
          </p:cNvPr>
          <p:cNvGrpSpPr/>
          <p:nvPr/>
        </p:nvGrpSpPr>
        <p:grpSpPr>
          <a:xfrm>
            <a:off x="330200" y="1554480"/>
            <a:ext cx="7737018" cy="288493"/>
            <a:chOff x="400005" y="1597840"/>
            <a:chExt cx="7737018" cy="288493"/>
          </a:xfrm>
        </p:grpSpPr>
        <p:cxnSp>
          <p:nvCxnSpPr>
            <p:cNvPr id="5129" name="Straight Connector 5128">
              <a:extLst>
                <a:ext uri="{FF2B5EF4-FFF2-40B4-BE49-F238E27FC236}">
                  <a16:creationId xmlns:a16="http://schemas.microsoft.com/office/drawing/2014/main" id="{2665EE4E-340F-1DE8-8065-543CB7C9D965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400005" y="1886333"/>
              <a:ext cx="7737018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28" name="TextBox 5127">
              <a:extLst>
                <a:ext uri="{FF2B5EF4-FFF2-40B4-BE49-F238E27FC236}">
                  <a16:creationId xmlns:a16="http://schemas.microsoft.com/office/drawing/2014/main" id="{932865D5-52DF-73E2-6729-5E62D3447EAA}"/>
                </a:ext>
              </a:extLst>
            </p:cNvPr>
            <p:cNvSpPr txBox="1"/>
            <p:nvPr/>
          </p:nvSpPr>
          <p:spPr bwMode="gray">
            <a:xfrm>
              <a:off x="400005" y="1597840"/>
              <a:ext cx="4084507" cy="288147"/>
            </a:xfrm>
            <a:prstGeom prst="rect">
              <a:avLst/>
            </a:prstGeom>
            <a:noFill/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r>
                <a:rPr lang="en-US" sz="1400" b="1" dirty="0"/>
                <a:t>HEFA global top producers as of 2024 (non-exhaustive), </a:t>
              </a:r>
              <a:r>
                <a:rPr lang="en-US" sz="1400" b="1" i="1" dirty="0" err="1"/>
                <a:t>Kboed</a:t>
              </a:r>
              <a:endParaRPr lang="en-US" sz="1400" b="1" i="1" dirty="0"/>
            </a:p>
          </p:txBody>
        </p:sp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id="{C81292D0-1393-99FB-1793-53CDC6E54FC6}"/>
              </a:ext>
            </a:extLst>
          </p:cNvPr>
          <p:cNvSpPr/>
          <p:nvPr/>
        </p:nvSpPr>
        <p:spPr bwMode="gray">
          <a:xfrm>
            <a:off x="0" y="0"/>
            <a:ext cx="2419109" cy="317051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HEFA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aphicFrame>
        <p:nvGraphicFramePr>
          <p:cNvPr id="5184" name="Chart 5183">
            <a:extLst>
              <a:ext uri="{FF2B5EF4-FFF2-40B4-BE49-F238E27FC236}">
                <a16:creationId xmlns:a16="http://schemas.microsoft.com/office/drawing/2014/main" id="{E6913DD6-D006-36F6-1560-B0265338987B}"/>
              </a:ext>
            </a:extLst>
          </p:cNvPr>
          <p:cNvGraphicFramePr/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3561146957"/>
              </p:ext>
            </p:extLst>
          </p:nvPr>
        </p:nvGraphicFramePr>
        <p:xfrm>
          <a:off x="1666875" y="1903413"/>
          <a:ext cx="6604000" cy="17351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40AB4C52-D8C4-212A-068C-97392620BCE6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 bwMode="auto">
          <a:xfrm>
            <a:off x="2852738" y="3446463"/>
            <a:ext cx="549275" cy="32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BC651BA-106C-453E-AF22-2F43DDC44281}" type="datetime'D''''i''''''''''amo''n''d'''' G''r''''e''e''''''''n'">
              <a:rPr lang="en-US" altLang="en-US" sz="1050" smtClean="0"/>
              <a:pPr/>
              <a:t>Diamond Green</a:t>
            </a:fld>
            <a:endParaRPr lang="en-US" sz="1050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DE15C1FB-FB08-7328-F18E-4203B681651F}"/>
              </a:ext>
            </a:extLst>
          </p:cNvPr>
          <p:cNvSpPr txBox="1">
            <a:spLocks/>
          </p:cNvSpPr>
          <p:nvPr>
            <p:custDataLst>
              <p:tags r:id="rId5"/>
            </p:custDataLst>
          </p:nvPr>
        </p:nvSpPr>
        <p:spPr bwMode="auto">
          <a:xfrm>
            <a:off x="3736975" y="3446463"/>
            <a:ext cx="62388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F51A993-5355-4888-A3DF-4180D6C9B027}" type="datetime'''''P''''''''''''''''''''''h''''''i''ll''''ip''s'' ''66'''''''">
              <a:rPr lang="en-US" altLang="en-US" sz="1050" smtClean="0"/>
              <a:pPr/>
              <a:t>Phillips 66</a:t>
            </a:fld>
            <a:endParaRPr lang="en-US" sz="1050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8B55BC26-A8A0-3D89-5688-91538493B4AA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auto">
          <a:xfrm>
            <a:off x="4864100" y="3446463"/>
            <a:ext cx="20637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D6AD055-2C1B-4F52-955D-763F668B3FB9}" type="datetime'''''''''''''''''''''''''''''''E''''''''''''''''ni'''">
              <a:rPr lang="en-US" altLang="en-US" sz="1050" smtClean="0"/>
              <a:pPr/>
              <a:t>Eni</a:t>
            </a:fld>
            <a:endParaRPr lang="en-US" sz="1050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E2D3E4AD-E0D5-15B8-7818-73306919968F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2027238" y="3446463"/>
            <a:ext cx="3619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A5FC429-74EE-4BAB-ABBA-2C1E83C30D14}" type="datetime'''N''e''s''''''''''''t''''''''''''''''''''''''e'''''">
              <a:rPr lang="en-US" altLang="en-US" sz="1050" smtClean="0"/>
              <a:pPr/>
              <a:t>Neste</a:t>
            </a:fld>
            <a:endParaRPr lang="en-US" sz="1050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A029928A-96B3-3824-3848-168A211E49C2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6592888" y="3446463"/>
            <a:ext cx="43021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50D7982-338F-4CB3-A689-AE7C14CB778F}" type="datetime'''''''''R''''''''''''''''''''''''e''''''''''''pso''''''''l'">
              <a:rPr lang="en-US" altLang="en-US" sz="1050" smtClean="0"/>
              <a:pPr/>
              <a:t>Repsol</a:t>
            </a:fld>
            <a:endParaRPr lang="en-US" sz="1050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1265A17-EA1F-CAD1-AC5C-5967E0A5E37C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auto">
          <a:xfrm>
            <a:off x="7316788" y="3446463"/>
            <a:ext cx="82232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CB9C17D-1B88-4211-A40F-F30C287177E9}" type="datetime'''W''o''r''''''''''''l''''''d ''E''''n''''''e''''''rg''''y'''">
              <a:rPr lang="en-US" altLang="en-US" sz="1050" smtClean="0"/>
              <a:pPr/>
              <a:t>World Energy</a:t>
            </a:fld>
            <a:endParaRPr lang="en-US" sz="1050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918EE574-4C3D-95E0-7485-006C6B656DA8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5603875" y="3446463"/>
            <a:ext cx="56991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3F8AA47-088E-4BC7-A2ED-68F784089EC6}" type="datetime'E''''c''''''''''''''''''''o''c''e''''''''''r''''''''e''''s'''">
              <a:rPr lang="en-US" altLang="en-US" sz="1050" smtClean="0"/>
              <a:pPr/>
              <a:t>Ecoceres</a:t>
            </a:fld>
            <a:endParaRPr lang="en-US" sz="1050" dirty="0"/>
          </a:p>
        </p:txBody>
      </p:sp>
      <p:sp>
        <p:nvSpPr>
          <p:cNvPr id="5125" name="Right Brace 5124">
            <a:extLst>
              <a:ext uri="{FF2B5EF4-FFF2-40B4-BE49-F238E27FC236}">
                <a16:creationId xmlns:a16="http://schemas.microsoft.com/office/drawing/2014/main" id="{D0FEA1C1-B0E1-A680-D2AA-FE356B36FBFA}"/>
              </a:ext>
            </a:extLst>
          </p:cNvPr>
          <p:cNvSpPr/>
          <p:nvPr/>
        </p:nvSpPr>
        <p:spPr bwMode="gray">
          <a:xfrm rot="16200000">
            <a:off x="6220808" y="1728969"/>
            <a:ext cx="276998" cy="1470960"/>
          </a:xfrm>
          <a:prstGeom prst="rightBrac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27" name="TextBox 5126">
            <a:extLst>
              <a:ext uri="{FF2B5EF4-FFF2-40B4-BE49-F238E27FC236}">
                <a16:creationId xmlns:a16="http://schemas.microsoft.com/office/drawing/2014/main" id="{03F19CC9-E377-CE75-A3B7-C11D526D5083}"/>
              </a:ext>
            </a:extLst>
          </p:cNvPr>
          <p:cNvSpPr txBox="1"/>
          <p:nvPr/>
        </p:nvSpPr>
        <p:spPr bwMode="gray">
          <a:xfrm>
            <a:off x="5806369" y="2035239"/>
            <a:ext cx="1181981" cy="211203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900" dirty="0"/>
              <a:t>Include HVO capacity</a:t>
            </a:r>
          </a:p>
        </p:txBody>
      </p:sp>
      <p:pic>
        <p:nvPicPr>
          <p:cNvPr id="5130" name="Graphic 5129" descr="Checkbox Checked with solid fill">
            <a:extLst>
              <a:ext uri="{FF2B5EF4-FFF2-40B4-BE49-F238E27FC236}">
                <a16:creationId xmlns:a16="http://schemas.microsoft.com/office/drawing/2014/main" id="{A1A00F40-F0F5-DCFF-237F-A3386003DCC5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3840797" y="4896050"/>
            <a:ext cx="366713" cy="366713"/>
          </a:xfrm>
          <a:prstGeom prst="rect">
            <a:avLst/>
          </a:prstGeom>
        </p:spPr>
      </p:pic>
      <p:pic>
        <p:nvPicPr>
          <p:cNvPr id="5131" name="Graphic 5130" descr="Checkbox Checked with solid fill">
            <a:extLst>
              <a:ext uri="{FF2B5EF4-FFF2-40B4-BE49-F238E27FC236}">
                <a16:creationId xmlns:a16="http://schemas.microsoft.com/office/drawing/2014/main" id="{4A06BA4E-F4CA-F7CC-A637-321F6A69F43D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3840797" y="5196088"/>
            <a:ext cx="366713" cy="366713"/>
          </a:xfrm>
          <a:prstGeom prst="rect">
            <a:avLst/>
          </a:prstGeom>
        </p:spPr>
      </p:pic>
      <p:pic>
        <p:nvPicPr>
          <p:cNvPr id="5132" name="Graphic 5131" descr="Checkbox Checked with solid fill">
            <a:extLst>
              <a:ext uri="{FF2B5EF4-FFF2-40B4-BE49-F238E27FC236}">
                <a16:creationId xmlns:a16="http://schemas.microsoft.com/office/drawing/2014/main" id="{8390162B-9111-593F-725C-04F8847D110C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4755198" y="4594425"/>
            <a:ext cx="366713" cy="366713"/>
          </a:xfrm>
          <a:prstGeom prst="rect">
            <a:avLst/>
          </a:prstGeom>
        </p:spPr>
      </p:pic>
      <p:pic>
        <p:nvPicPr>
          <p:cNvPr id="5133" name="Graphic 5132" descr="Checkbox Checked with solid fill">
            <a:extLst>
              <a:ext uri="{FF2B5EF4-FFF2-40B4-BE49-F238E27FC236}">
                <a16:creationId xmlns:a16="http://schemas.microsoft.com/office/drawing/2014/main" id="{16FECD9C-5C52-B4EB-CCAA-66857ED57A77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4755197" y="4896050"/>
            <a:ext cx="366713" cy="366713"/>
          </a:xfrm>
          <a:prstGeom prst="rect">
            <a:avLst/>
          </a:prstGeom>
        </p:spPr>
      </p:pic>
      <p:pic>
        <p:nvPicPr>
          <p:cNvPr id="5135" name="Graphic 5134" descr="Checkbox Checked with solid fill">
            <a:extLst>
              <a:ext uri="{FF2B5EF4-FFF2-40B4-BE49-F238E27FC236}">
                <a16:creationId xmlns:a16="http://schemas.microsoft.com/office/drawing/2014/main" id="{C2855B8C-BD63-846A-6B38-2E6769B12C69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4755197" y="5196088"/>
            <a:ext cx="366713" cy="366713"/>
          </a:xfrm>
          <a:prstGeom prst="rect">
            <a:avLst/>
          </a:prstGeom>
        </p:spPr>
      </p:pic>
      <p:pic>
        <p:nvPicPr>
          <p:cNvPr id="5142" name="Graphic 5141" descr="Checkbox Checked with solid fill">
            <a:extLst>
              <a:ext uri="{FF2B5EF4-FFF2-40B4-BE49-F238E27FC236}">
                <a16:creationId xmlns:a16="http://schemas.microsoft.com/office/drawing/2014/main" id="{49BCCF13-BF97-DB1A-6CEC-263C579CDC15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5704321" y="5196088"/>
            <a:ext cx="366713" cy="366713"/>
          </a:xfrm>
          <a:prstGeom prst="rect">
            <a:avLst/>
          </a:prstGeom>
        </p:spPr>
      </p:pic>
      <p:pic>
        <p:nvPicPr>
          <p:cNvPr id="5143" name="Graphic 5142" descr="Checkbox Checked with solid fill">
            <a:extLst>
              <a:ext uri="{FF2B5EF4-FFF2-40B4-BE49-F238E27FC236}">
                <a16:creationId xmlns:a16="http://schemas.microsoft.com/office/drawing/2014/main" id="{24BC9FE6-C0B6-E701-21C5-4B97D160852F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5704321" y="5520179"/>
            <a:ext cx="366713" cy="366713"/>
          </a:xfrm>
          <a:prstGeom prst="rect">
            <a:avLst/>
          </a:prstGeom>
        </p:spPr>
      </p:pic>
      <p:pic>
        <p:nvPicPr>
          <p:cNvPr id="5144" name="Graphic 5143" descr="Checkbox Checked with solid fill">
            <a:extLst>
              <a:ext uri="{FF2B5EF4-FFF2-40B4-BE49-F238E27FC236}">
                <a16:creationId xmlns:a16="http://schemas.microsoft.com/office/drawing/2014/main" id="{55B8C590-0A36-F223-180D-5AACFEC10055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6676594" y="5520179"/>
            <a:ext cx="366713" cy="366713"/>
          </a:xfrm>
          <a:prstGeom prst="rect">
            <a:avLst/>
          </a:prstGeom>
        </p:spPr>
      </p:pic>
      <p:pic>
        <p:nvPicPr>
          <p:cNvPr id="5145" name="Graphic 5144" descr="Checkbox Checked with solid fill">
            <a:extLst>
              <a:ext uri="{FF2B5EF4-FFF2-40B4-BE49-F238E27FC236}">
                <a16:creationId xmlns:a16="http://schemas.microsoft.com/office/drawing/2014/main" id="{1844AB8E-883F-3CF5-D8BD-04552C549B07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6676594" y="4906720"/>
            <a:ext cx="366713" cy="366713"/>
          </a:xfrm>
          <a:prstGeom prst="rect">
            <a:avLst/>
          </a:prstGeom>
        </p:spPr>
      </p:pic>
      <p:pic>
        <p:nvPicPr>
          <p:cNvPr id="5146" name="Graphic 5145" descr="Checkbox Checked with solid fill">
            <a:extLst>
              <a:ext uri="{FF2B5EF4-FFF2-40B4-BE49-F238E27FC236}">
                <a16:creationId xmlns:a16="http://schemas.microsoft.com/office/drawing/2014/main" id="{59B75B98-8D39-68B1-9125-5D6DE0032B8D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7590994" y="5520179"/>
            <a:ext cx="366713" cy="3667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87841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" name="think-cell data - do not delete" hidden="1">
            <a:extLst>
              <a:ext uri="{FF2B5EF4-FFF2-40B4-BE49-F238E27FC236}">
                <a16:creationId xmlns:a16="http://schemas.microsoft.com/office/drawing/2014/main" id="{3B3D20AF-9EDF-FF03-DAC6-A05876A80AEE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836112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2" imgW="606" imgH="608" progId="TCLayout.ActiveDocument.1">
                  <p:embed/>
                </p:oleObj>
              </mc:Choice>
              <mc:Fallback>
                <p:oleObj name="think-cell Slide" r:id="rId22" imgW="606" imgH="608" progId="TCLayout.ActiveDocument.1">
                  <p:embed/>
                  <p:pic>
                    <p:nvPicPr>
                      <p:cNvPr id="3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B3D20AF-9EDF-FF03-DAC6-A05876A80A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AC11C0ED-0D15-3326-63D4-EAF537D980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</p:spPr>
        <p:txBody>
          <a:bodyPr vert="horz" rIns="91440">
            <a:normAutofit fontScale="90000"/>
          </a:bodyPr>
          <a:lstStyle/>
          <a:p>
            <a:r>
              <a:rPr lang="en-US" sz="3100" dirty="0"/>
              <a:t>Given relative maturity, HEFA accounts for the majority of global SAF production capacity today, with usage driven by the EU/UK</a:t>
            </a:r>
            <a:r>
              <a:rPr lang="en-US" sz="2500" dirty="0"/>
              <a:t> 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B41B473-EA43-235F-0287-5B69E18E5FAC}"/>
              </a:ext>
            </a:extLst>
          </p:cNvPr>
          <p:cNvGraphicFramePr/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88984188"/>
              </p:ext>
            </p:extLst>
          </p:nvPr>
        </p:nvGraphicFramePr>
        <p:xfrm>
          <a:off x="215900" y="1971675"/>
          <a:ext cx="5543550" cy="3943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204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330200" y="1843088"/>
            <a:ext cx="267970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dirty="0">
                <a:effectLst/>
              </a:rPr>
              <a:t>SAF production capacity share by types</a:t>
            </a:r>
            <a:endParaRPr lang="en-US" sz="1200" dirty="0"/>
          </a:p>
        </p:txBody>
      </p:sp>
      <p:sp>
        <p:nvSpPr>
          <p:cNvPr id="237" name="Text Placeholder 10">
            <a:extLst>
              <a:ext uri="{FF2B5EF4-FFF2-40B4-BE49-F238E27FC236}">
                <a16:creationId xmlns:a16="http://schemas.microsoft.com/office/drawing/2014/main" id="{BFC3148D-605F-1DEB-CEE4-7637D6F98578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gray">
          <a:xfrm>
            <a:off x="3098800" y="2432050"/>
            <a:ext cx="347663" cy="182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dirty="0">
                <a:effectLst/>
              </a:rPr>
              <a:t>16%</a:t>
            </a:r>
            <a:endParaRPr lang="en-US" sz="1200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7CF2C5E9-4597-FBF2-AF42-7B6E367A00F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3097213" y="5699125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5ED376E7-2589-413C-966B-C93660313FC5}" type="datetime'''''''''2''''''''''''''''''''''0''2''''''5'''''''''''''">
              <a:rPr lang="en-US" altLang="en-US" sz="12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2025</a:t>
            </a:fld>
            <a:endParaRPr lang="en-US" sz="1200" dirty="0"/>
          </a:p>
        </p:txBody>
      </p:sp>
      <p:sp>
        <p:nvSpPr>
          <p:cNvPr id="243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4730749" y="4298950"/>
            <a:ext cx="40640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C0AC6CB6-1BFA-4DDF-9FA8-4A3641FD6429}" type="datetime'H''''''''E''F''A'''">
              <a:rPr lang="en-US" altLang="en-US" sz="1200" b="1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HEFA</a:t>
            </a:fld>
            <a:endParaRPr lang="en-US" sz="1200" b="1" dirty="0"/>
          </a:p>
        </p:txBody>
      </p:sp>
      <p:sp>
        <p:nvSpPr>
          <p:cNvPr id="245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4730750" y="2762250"/>
            <a:ext cx="2206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1DF52D24-8200-484F-BA37-4AEC4F044F74}" type="datetime'''''''''''''''''''''''''''A''t''''''''''J'''''''''''''''">
              <a:rPr lang="en-US" altLang="en-US" sz="12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AtJ</a:t>
            </a:fld>
            <a:endParaRPr lang="en-US" sz="1200" dirty="0"/>
          </a:p>
        </p:txBody>
      </p:sp>
      <p:sp>
        <p:nvSpPr>
          <p:cNvPr id="246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730749" y="2995613"/>
            <a:ext cx="534988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dirty="0"/>
              <a:t>FT-SPK</a:t>
            </a:r>
            <a:endParaRPr lang="en-US" sz="1200" dirty="0"/>
          </a:p>
        </p:txBody>
      </p:sp>
      <p:sp>
        <p:nvSpPr>
          <p:cNvPr id="247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4730750" y="2432050"/>
            <a:ext cx="38100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5A9F92A5-6A70-4C3C-BC94-C25D8819BBF8}" type="datetime'''O''''''''''''''''''''''''t''''''''''''h''''e''''''''r'''''">
              <a:rPr lang="en-US" altLang="en-US" sz="1200" smtClean="0">
                <a:effectLst/>
              </a:rPr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Other</a:t>
            </a:fld>
            <a:endParaRPr lang="en-US" sz="1200" dirty="0"/>
          </a:p>
        </p:txBody>
      </p:sp>
      <p:grpSp>
        <p:nvGrpSpPr>
          <p:cNvPr id="232" name="btfpColumnHeaderBox269002">
            <a:extLst>
              <a:ext uri="{FF2B5EF4-FFF2-40B4-BE49-F238E27FC236}">
                <a16:creationId xmlns:a16="http://schemas.microsoft.com/office/drawing/2014/main" id="{132177F8-C0BD-459F-F145-3A90EA1A6263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6430070" y="1554480"/>
            <a:ext cx="5495528" cy="290783"/>
            <a:chOff x="6366272" y="1507459"/>
            <a:chExt cx="5495528" cy="290783"/>
          </a:xfrm>
          <a:noFill/>
        </p:grpSpPr>
        <p:sp>
          <p:nvSpPr>
            <p:cNvPr id="230" name="btfpColumnHeaderBoxText269002">
              <a:extLst>
                <a:ext uri="{FF2B5EF4-FFF2-40B4-BE49-F238E27FC236}">
                  <a16:creationId xmlns:a16="http://schemas.microsoft.com/office/drawing/2014/main" id="{B5F91882-1758-4CD5-848D-4323AA8E1BD0}"/>
                </a:ext>
              </a:extLst>
            </p:cNvPr>
            <p:cNvSpPr txBox="1"/>
            <p:nvPr/>
          </p:nvSpPr>
          <p:spPr bwMode="gray">
            <a:xfrm>
              <a:off x="6366272" y="1507459"/>
              <a:ext cx="5495528" cy="288219"/>
            </a:xfrm>
            <a:prstGeom prst="rect">
              <a:avLst/>
            </a:prstGeom>
            <a:grp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rgbClr val="000000"/>
                  </a:solidFill>
                </a:rPr>
                <a:t>Europe has a robust HEFA infrastructure, driving regional usage </a:t>
              </a:r>
            </a:p>
          </p:txBody>
        </p:sp>
        <p:cxnSp>
          <p:nvCxnSpPr>
            <p:cNvPr id="231" name="btfpColumnHeaderBoxLine269002">
              <a:extLst>
                <a:ext uri="{FF2B5EF4-FFF2-40B4-BE49-F238E27FC236}">
                  <a16:creationId xmlns:a16="http://schemas.microsoft.com/office/drawing/2014/main" id="{3BC994E2-84BD-4AC2-68CE-FB6EF18CBA66}"/>
                </a:ext>
              </a:extLst>
            </p:cNvPr>
            <p:cNvCxnSpPr/>
            <p:nvPr/>
          </p:nvCxnSpPr>
          <p:spPr bwMode="gray">
            <a:xfrm>
              <a:off x="6366272" y="1798242"/>
              <a:ext cx="5495528" cy="0"/>
            </a:xfrm>
            <a:prstGeom prst="line">
              <a:avLst/>
            </a:prstGeom>
            <a:grpFill/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D177E17-3DD4-8417-A6AA-FF65082B89FF}"/>
              </a:ext>
            </a:extLst>
          </p:cNvPr>
          <p:cNvGrpSpPr/>
          <p:nvPr/>
        </p:nvGrpSpPr>
        <p:grpSpPr>
          <a:xfrm>
            <a:off x="329184" y="1554480"/>
            <a:ext cx="5495528" cy="290783"/>
            <a:chOff x="482600" y="1368394"/>
            <a:chExt cx="5495528" cy="290783"/>
          </a:xfrm>
        </p:grpSpPr>
        <p:sp>
          <p:nvSpPr>
            <p:cNvPr id="233" name="btfpColumnHeaderBoxText398284">
              <a:extLst>
                <a:ext uri="{FF2B5EF4-FFF2-40B4-BE49-F238E27FC236}">
                  <a16:creationId xmlns:a16="http://schemas.microsoft.com/office/drawing/2014/main" id="{CFAAC2E9-BE23-BAD1-1DCD-FF64761B6435}"/>
                </a:ext>
              </a:extLst>
            </p:cNvPr>
            <p:cNvSpPr txBox="1"/>
            <p:nvPr/>
          </p:nvSpPr>
          <p:spPr bwMode="gray">
            <a:xfrm>
              <a:off x="482600" y="1368394"/>
              <a:ext cx="5495528" cy="288219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rgbClr val="000000"/>
                  </a:solidFill>
                </a:rPr>
                <a:t>HEFA represents &gt;70% of estimated global SAF capacity today </a:t>
              </a:r>
            </a:p>
          </p:txBody>
        </p:sp>
        <p:cxnSp>
          <p:nvCxnSpPr>
            <p:cNvPr id="234" name="btfpColumnHeaderBoxLine398284">
              <a:extLst>
                <a:ext uri="{FF2B5EF4-FFF2-40B4-BE49-F238E27FC236}">
                  <a16:creationId xmlns:a16="http://schemas.microsoft.com/office/drawing/2014/main" id="{ED5129C8-65AF-9554-02A0-C068A54414FD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482600" y="1659177"/>
              <a:ext cx="5495528" cy="0"/>
            </a:xfrm>
            <a:prstGeom prst="line">
              <a:avLst/>
            </a:prstGeom>
            <a:noFill/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F060C437-5457-C36B-7387-A75B3E090A09}"/>
              </a:ext>
            </a:extLst>
          </p:cNvPr>
          <p:cNvGrpSpPr/>
          <p:nvPr/>
        </p:nvGrpSpPr>
        <p:grpSpPr>
          <a:xfrm>
            <a:off x="344194" y="5882013"/>
            <a:ext cx="11512844" cy="212058"/>
            <a:chOff x="344194" y="1702944"/>
            <a:chExt cx="11512844" cy="212058"/>
          </a:xfrm>
        </p:grpSpPr>
        <p:cxnSp>
          <p:nvCxnSpPr>
            <p:cNvPr id="260" name="btfpColumnHeaderBoxLine223027">
              <a:extLst>
                <a:ext uri="{FF2B5EF4-FFF2-40B4-BE49-F238E27FC236}">
                  <a16:creationId xmlns:a16="http://schemas.microsoft.com/office/drawing/2014/main" id="{4859D3AC-14EF-6AE1-3B11-21D0D99DF09D}"/>
                </a:ext>
              </a:extLst>
            </p:cNvPr>
            <p:cNvCxnSpPr>
              <a:cxnSpLocks/>
            </p:cNvCxnSpPr>
            <p:nvPr/>
          </p:nvCxnSpPr>
          <p:spPr bwMode="gray">
            <a:xfrm flipH="1">
              <a:off x="344194" y="1808973"/>
              <a:ext cx="11512844" cy="0"/>
            </a:xfrm>
            <a:prstGeom prst="line">
              <a:avLst/>
            </a:prstGeom>
            <a:ln w="3175" cap="flat">
              <a:solidFill>
                <a:srgbClr val="000000"/>
              </a:solidFill>
              <a:miter lim="800000"/>
              <a:headEnd type="diamond"/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E7CC96B3-9D95-64BE-B831-D7A586845E89}"/>
                </a:ext>
              </a:extLst>
            </p:cNvPr>
            <p:cNvSpPr txBox="1"/>
            <p:nvPr/>
          </p:nvSpPr>
          <p:spPr bwMode="gray">
            <a:xfrm>
              <a:off x="4708652" y="1702944"/>
              <a:ext cx="2783928" cy="212058"/>
            </a:xfrm>
            <a:prstGeom prst="rect">
              <a:avLst/>
            </a:prstGeom>
            <a:solidFill>
              <a:srgbClr val="FFFFFF"/>
            </a:solidFill>
            <a:ln>
              <a:solidFill>
                <a:schemeClr val="tx1"/>
              </a:solidFill>
              <a:prstDash val="dash"/>
            </a:ln>
          </p:spPr>
          <p:txBody>
            <a:bodyPr wrap="square" lIns="0" tIns="0" rIns="0" bIns="0" rtlCol="0" anchor="ctr">
              <a:noAutofit/>
            </a:bodyPr>
            <a:lstStyle>
              <a:defPPr>
                <a:defRPr lang="en-US"/>
              </a:defPPr>
              <a:lvl1pPr marL="171450" indent="-171450">
                <a:buFont typeface="Wingdings" panose="05000000000000000000" pitchFamily="2" charset="2"/>
                <a:buChar char="§"/>
                <a:defRPr sz="1000" i="1"/>
              </a:lvl1pPr>
            </a:lstStyle>
            <a:p>
              <a:pPr marL="0" indent="0" algn="ctr">
                <a:buNone/>
              </a:pPr>
              <a:r>
                <a:rPr lang="en-US" b="1" dirty="0">
                  <a:solidFill>
                    <a:srgbClr val="000000"/>
                  </a:solidFill>
                </a:rPr>
                <a:t>Estimate </a:t>
              </a:r>
              <a:r>
                <a:rPr lang="en-US" dirty="0">
                  <a:solidFill>
                    <a:srgbClr val="000000"/>
                  </a:solidFill>
                </a:rPr>
                <a:t>(Triangulated from various sources)</a:t>
              </a:r>
            </a:p>
          </p:txBody>
        </p:sp>
      </p:grpSp>
      <p:graphicFrame>
        <p:nvGraphicFramePr>
          <p:cNvPr id="32" name="Chart 31">
            <a:extLst>
              <a:ext uri="{FF2B5EF4-FFF2-40B4-BE49-F238E27FC236}">
                <a16:creationId xmlns:a16="http://schemas.microsoft.com/office/drawing/2014/main" id="{85A93A61-ED3F-4853-83A9-B82A66936967}"/>
              </a:ext>
            </a:extLst>
          </p:cNvPr>
          <p:cNvGraphicFramePr/>
          <p:nvPr>
            <p:custDataLst>
              <p:tags r:id="rId12"/>
            </p:custDataLst>
            <p:extLst>
              <p:ext uri="{D42A27DB-BD31-4B8C-83A1-F6EECF244321}">
                <p14:modId xmlns:p14="http://schemas.microsoft.com/office/powerpoint/2010/main" val="3107077236"/>
              </p:ext>
            </p:extLst>
          </p:nvPr>
        </p:nvGraphicFramePr>
        <p:xfrm>
          <a:off x="6396038" y="1971675"/>
          <a:ext cx="5543550" cy="3943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392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6510338" y="1843089"/>
            <a:ext cx="278130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dirty="0">
                <a:effectLst/>
              </a:rPr>
              <a:t>HEFA consumption, by region</a:t>
            </a:r>
            <a:r>
              <a:rPr lang="en-US" altLang="en-US" sz="1200" dirty="0"/>
              <a:t> </a:t>
            </a:r>
            <a:r>
              <a:rPr lang="en-US" sz="1200" dirty="0"/>
              <a:t>(% of total)</a:t>
            </a:r>
          </a:p>
        </p:txBody>
      </p:sp>
      <p:sp>
        <p:nvSpPr>
          <p:cNvPr id="358" name="Text Placeholder 10">
            <a:extLst>
              <a:ext uri="{FF2B5EF4-FFF2-40B4-BE49-F238E27FC236}">
                <a16:creationId xmlns:a16="http://schemas.microsoft.com/office/drawing/2014/main" id="{41ED860F-24EB-8574-B452-9B7A64DE6DCB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gray">
          <a:xfrm>
            <a:off x="9234488" y="2486025"/>
            <a:ext cx="436563" cy="182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177390A-E755-4815-A1EE-457EC77C68F3}" type="datetime'''''''''~''''2''''''''''''''0''''''''''''''%'''''''''''''">
              <a:rPr lang="en-US" altLang="en-US" sz="12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~20%</a:t>
            </a:fld>
            <a:endParaRPr lang="en-US" sz="1200" dirty="0"/>
          </a:p>
        </p:txBody>
      </p:sp>
      <p:sp>
        <p:nvSpPr>
          <p:cNvPr id="359" name="Text Placeholder 10">
            <a:extLst>
              <a:ext uri="{FF2B5EF4-FFF2-40B4-BE49-F238E27FC236}">
                <a16:creationId xmlns:a16="http://schemas.microsoft.com/office/drawing/2014/main" id="{A6305F8E-1CD0-3DDD-EA0D-D5410D0D031C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9277350" y="5699125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2F1FF68-F62F-4939-89D0-680B755A5A04}" type="datetime'''''''''''''''''2''''''''''''''''''0''''23'''''''">
              <a:rPr lang="en-US" altLang="en-US" sz="12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2023</a:t>
            </a:fld>
            <a:endParaRPr lang="en-US" sz="1200" dirty="0"/>
          </a:p>
        </p:txBody>
      </p:sp>
      <p:sp>
        <p:nvSpPr>
          <p:cNvPr id="360" name="Text Placeholder 10">
            <a:extLst>
              <a:ext uri="{FF2B5EF4-FFF2-40B4-BE49-F238E27FC236}">
                <a16:creationId xmlns:a16="http://schemas.microsoft.com/office/drawing/2014/main" id="{EC935819-5B80-FD71-6DF6-C4DF92B091B7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10910888" y="3087688"/>
            <a:ext cx="2968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200" dirty="0"/>
              <a:t>U.S.</a:t>
            </a:r>
          </a:p>
        </p:txBody>
      </p:sp>
      <p:sp>
        <p:nvSpPr>
          <p:cNvPr id="361" name="Text Placeholder 10">
            <a:extLst>
              <a:ext uri="{FF2B5EF4-FFF2-40B4-BE49-F238E27FC236}">
                <a16:creationId xmlns:a16="http://schemas.microsoft.com/office/drawing/2014/main" id="{C97A3AC2-A12A-421B-E820-B9C9D90ABAB4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10910887" y="3744913"/>
            <a:ext cx="25400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0D83CC33-B1B0-47CC-8FD8-7FCD33EE64E1}" type="datetime'''''U''''K'''' '''">
              <a:rPr lang="en-US" altLang="en-US" sz="12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UK </a:t>
            </a:fld>
            <a:endParaRPr lang="en-US" sz="1200" dirty="0"/>
          </a:p>
        </p:txBody>
      </p:sp>
      <p:sp>
        <p:nvSpPr>
          <p:cNvPr id="362" name="Text Placeholder 10">
            <a:extLst>
              <a:ext uri="{FF2B5EF4-FFF2-40B4-BE49-F238E27FC236}">
                <a16:creationId xmlns:a16="http://schemas.microsoft.com/office/drawing/2014/main" id="{841F7B7F-23CC-3D7F-FBCC-F2B005EC8679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10910888" y="4846638"/>
            <a:ext cx="211138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0491DB0A-9AC8-4080-A61B-F062191612CC}" type="datetime'''''''''''''''''''''''''''''''''''''''''E''''''U'''''">
              <a:rPr lang="en-US" altLang="en-US" sz="12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EU</a:t>
            </a:fld>
            <a:endParaRPr lang="en-US" sz="1200" dirty="0"/>
          </a:p>
        </p:txBody>
      </p:sp>
      <p:sp>
        <p:nvSpPr>
          <p:cNvPr id="363" name="Text Placeholder 10">
            <a:extLst>
              <a:ext uri="{FF2B5EF4-FFF2-40B4-BE49-F238E27FC236}">
                <a16:creationId xmlns:a16="http://schemas.microsoft.com/office/drawing/2014/main" id="{57377D27-150E-6344-E46A-733695385E2A}"/>
              </a:ext>
            </a:extLst>
          </p:cNvPr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10910888" y="2486025"/>
            <a:ext cx="38100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F012886E-14B5-41AE-9992-894ECD7684BD}" type="datetime'''''''''''''''''''''''''O''''''''t''''''''''''''h''''''''e''r'">
              <a:rPr lang="en-US" altLang="en-US" sz="12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Other</a:t>
            </a:fld>
            <a:endParaRPr lang="en-US" sz="1200" dirty="0"/>
          </a:p>
        </p:txBody>
      </p:sp>
      <p:sp>
        <p:nvSpPr>
          <p:cNvPr id="396" name="Footer Placeholder 2">
            <a:extLst>
              <a:ext uri="{FF2B5EF4-FFF2-40B4-BE49-F238E27FC236}">
                <a16:creationId xmlns:a16="http://schemas.microsoft.com/office/drawing/2014/main" id="{419E3C0D-6DDB-C6D2-AFDB-7D6F70413B07}"/>
              </a:ext>
            </a:extLst>
          </p:cNvPr>
          <p:cNvSpPr txBox="1">
            <a:spLocks/>
          </p:cNvSpPr>
          <p:nvPr/>
        </p:nvSpPr>
        <p:spPr>
          <a:xfrm>
            <a:off x="329184" y="6303800"/>
            <a:ext cx="9082945" cy="465301"/>
          </a:xfrm>
          <a:prstGeom prst="rect">
            <a:avLst/>
          </a:prstGeom>
        </p:spPr>
        <p:txBody>
          <a:bodyPr vert="horz" lIns="0" tIns="0" rIns="0" bIns="0" rtlCol="0" anchor="t"/>
          <a:lstStyle>
            <a:defPPr>
              <a:defRPr lang="en-US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82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>
              <a:spcBef>
                <a:spcPts val="0"/>
              </a:spcBef>
              <a:buNone/>
            </a:pPr>
            <a:r>
              <a:rPr lang="en-US" dirty="0">
                <a:solidFill>
                  <a:srgbClr val="000000"/>
                </a:solidFill>
              </a:rPr>
              <a:t>Sources: IATA, </a:t>
            </a:r>
            <a:r>
              <a:rPr lang="en-US" dirty="0">
                <a:solidFill>
                  <a:srgbClr val="000000"/>
                </a:solidFill>
                <a:hlinkClick r:id="rId26"/>
              </a:rPr>
              <a:t>Net Zero Roadmaps</a:t>
            </a:r>
            <a:r>
              <a:rPr lang="en-US" dirty="0">
                <a:solidFill>
                  <a:srgbClr val="000000"/>
                </a:solidFill>
              </a:rPr>
              <a:t> (2024); Statista, </a:t>
            </a:r>
            <a:r>
              <a:rPr lang="en-US" dirty="0">
                <a:solidFill>
                  <a:srgbClr val="000000"/>
                </a:solidFill>
                <a:hlinkClick r:id="rId27" action="ppaction://hlinkfile"/>
              </a:rPr>
              <a:t>Global SAF production capacity 2020-2030</a:t>
            </a:r>
            <a:r>
              <a:rPr lang="en-US" dirty="0">
                <a:solidFill>
                  <a:srgbClr val="000000"/>
                </a:solidFill>
              </a:rPr>
              <a:t> (2022); IATA, </a:t>
            </a:r>
            <a:r>
              <a:rPr lang="en-US" dirty="0">
                <a:solidFill>
                  <a:srgbClr val="000000"/>
                </a:solidFill>
                <a:hlinkClick r:id="rId28"/>
              </a:rPr>
              <a:t>Net Zero 2050: SAF</a:t>
            </a:r>
            <a:r>
              <a:rPr lang="en-US" dirty="0">
                <a:solidFill>
                  <a:srgbClr val="000000"/>
                </a:solidFill>
              </a:rPr>
              <a:t> (2025); RMI, </a:t>
            </a:r>
            <a:r>
              <a:rPr lang="en-US" dirty="0">
                <a:solidFill>
                  <a:srgbClr val="000000"/>
                </a:solidFill>
                <a:hlinkClick r:id="rId29"/>
              </a:rPr>
              <a:t>Unraveling willingness to Pay for SAF</a:t>
            </a:r>
            <a:r>
              <a:rPr lang="en-US" dirty="0">
                <a:solidFill>
                  <a:srgbClr val="000000"/>
                </a:solidFill>
              </a:rPr>
              <a:t> (2024); Rhodium Group, </a:t>
            </a:r>
            <a:r>
              <a:rPr lang="en-US" dirty="0">
                <a:hlinkClick r:id="rId30"/>
              </a:rPr>
              <a:t>Sustainable Aviation Fuels: The Key to Decarbonizing Aviation</a:t>
            </a:r>
            <a:r>
              <a:rPr lang="en-US" dirty="0"/>
              <a:t> </a:t>
            </a:r>
            <a:r>
              <a:rPr lang="en-US" dirty="0">
                <a:solidFill>
                  <a:srgbClr val="000000"/>
                </a:solidFill>
              </a:rPr>
              <a:t>(2022); ICAO, </a:t>
            </a:r>
            <a:r>
              <a:rPr lang="en-US" dirty="0">
                <a:solidFill>
                  <a:srgbClr val="000000"/>
                </a:solidFill>
                <a:hlinkClick r:id="rId31"/>
              </a:rPr>
              <a:t>Environmental Report</a:t>
            </a:r>
            <a:r>
              <a:rPr lang="en-US" dirty="0">
                <a:solidFill>
                  <a:srgbClr val="000000"/>
                </a:solidFill>
              </a:rPr>
              <a:t> (2022); ICCT, </a:t>
            </a:r>
            <a:r>
              <a:rPr lang="en-US" dirty="0">
                <a:solidFill>
                  <a:srgbClr val="000000"/>
                </a:solidFill>
                <a:hlinkClick r:id="rId32"/>
              </a:rPr>
              <a:t>Unlocking the role of SAF</a:t>
            </a:r>
            <a:r>
              <a:rPr lang="en-US" dirty="0">
                <a:solidFill>
                  <a:srgbClr val="000000"/>
                </a:solidFill>
              </a:rPr>
              <a:t> (2024).</a:t>
            </a:r>
          </a:p>
          <a:p>
            <a:pPr indent="0">
              <a:spcBef>
                <a:spcPts val="0"/>
              </a:spcBef>
              <a:buNone/>
            </a:pPr>
            <a:r>
              <a:rPr lang="en-US" dirty="0">
                <a:solidFill>
                  <a:srgbClr val="000000"/>
                </a:solidFill>
              </a:rPr>
              <a:t>Credit: </a:t>
            </a:r>
            <a:r>
              <a:rPr lang="en-US" sz="800" dirty="0">
                <a:solidFill>
                  <a:srgbClr val="000000"/>
                </a:solidFill>
              </a:rPr>
              <a:t>Andrea Castro, Birru Lucha, Hyae Ryung Kim, </a:t>
            </a:r>
            <a:r>
              <a:rPr lang="en-US" dirty="0">
                <a:solidFill>
                  <a:srgbClr val="000000"/>
                </a:solidFill>
              </a:rPr>
              <a:t>and </a:t>
            </a:r>
            <a:r>
              <a:rPr lang="en-US" u="sng" dirty="0">
                <a:hlinkClick r:id="rId33"/>
              </a:rPr>
              <a:t>Gernot Wagner</a:t>
            </a:r>
            <a:r>
              <a:rPr lang="en-US" dirty="0"/>
              <a:t>. </a:t>
            </a:r>
            <a:r>
              <a:rPr lang="en-US" dirty="0">
                <a:solidFill>
                  <a:schemeClr val="tx1"/>
                </a:solidFill>
              </a:rPr>
              <a:t>Share with </a:t>
            </a:r>
            <a:r>
              <a:rPr lang="en-US" u="sng" dirty="0">
                <a:solidFill>
                  <a:schemeClr val="tx1"/>
                </a:solidFill>
                <a:hlinkClick r:id="rId34"/>
              </a:rPr>
              <a:t>attribution</a:t>
            </a:r>
            <a:r>
              <a:rPr lang="en-US" dirty="0">
                <a:solidFill>
                  <a:schemeClr val="tx1"/>
                </a:solidFill>
              </a:rPr>
              <a:t>: </a:t>
            </a:r>
            <a:r>
              <a:rPr lang="en-US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dirty="0">
                <a:solidFill>
                  <a:srgbClr val="000000"/>
                </a:solidFill>
                <a:cs typeface="Arial"/>
                <a:hlinkClick r:id="rId35"/>
              </a:rPr>
              <a:t>Biofueling Transport</a:t>
            </a:r>
            <a:r>
              <a:rPr lang="en-US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62B24D3-BC78-2B93-9924-CE271930213B}"/>
              </a:ext>
            </a:extLst>
          </p:cNvPr>
          <p:cNvSpPr/>
          <p:nvPr/>
        </p:nvSpPr>
        <p:spPr bwMode="gray">
          <a:xfrm>
            <a:off x="0" y="0"/>
            <a:ext cx="2419109" cy="317051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HEFA</a:t>
            </a:r>
            <a:endParaRPr lang="en-US" sz="1600" b="1" dirty="0">
              <a:solidFill>
                <a:schemeClr val="bg1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0316609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30EF29-A172-6CC4-FCF4-7797FEEF3F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05A4CE5A-B31F-C130-55D1-DB8C4E521F99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01368230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5A4CE5A-B31F-C130-55D1-DB8C4E521F9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6CEC01C6-11A1-47D2-23FD-CBA488180C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199" y="523318"/>
            <a:ext cx="11707607" cy="659434"/>
          </a:xfrm>
        </p:spPr>
        <p:txBody>
          <a:bodyPr vert="horz">
            <a:noAutofit/>
          </a:bodyPr>
          <a:lstStyle/>
          <a:p>
            <a:r>
              <a:rPr lang="en-US" dirty="0"/>
              <a:t>Technological development remains at a pilot scale, led by the EU and U.S., with plans for commercialization by 2030</a:t>
            </a:r>
          </a:p>
        </p:txBody>
      </p:sp>
      <p:sp>
        <p:nvSpPr>
          <p:cNvPr id="22" name="btfpNotesBox111697">
            <a:extLst>
              <a:ext uri="{FF2B5EF4-FFF2-40B4-BE49-F238E27FC236}">
                <a16:creationId xmlns:a16="http://schemas.microsoft.com/office/drawing/2014/main" id="{0316E236-F389-DB25-1C37-CFEF8B72E2C5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34025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: Research Nester,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"/>
              </a:rPr>
              <a:t>FT-SPK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7"/>
              </a:rPr>
              <a:t>m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"/>
              </a:rPr>
              <a:t>arket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7"/>
              </a:rPr>
              <a:t>a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"/>
              </a:rPr>
              <a:t>nalysis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JM Johnson Matthey,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8"/>
              </a:rPr>
              <a:t>FT CANS technology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(2025);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IEA Bioenergy,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9"/>
              </a:rPr>
              <a:t>Facilities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(2025)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 ETIP Bioenergy,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0"/>
              </a:rPr>
              <a:t>BTL Review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(2021); ETIP Bioenergy,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1"/>
              </a:rPr>
              <a:t>FT Synthesis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(2021).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rPr>
            </a:b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Augusto Agazzi, Birru Lucha, Hyae Ryung Kim, and </a:t>
            </a:r>
            <a:r>
              <a:rPr lang="en-US" sz="800" dirty="0">
                <a:solidFill>
                  <a:srgbClr val="000000"/>
                </a:solidFill>
                <a:hlinkClick r:id="rId12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3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4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/>
          </a:p>
        </p:txBody>
      </p:sp>
      <p:sp>
        <p:nvSpPr>
          <p:cNvPr id="15" name="TextBox 8">
            <a:extLst>
              <a:ext uri="{FF2B5EF4-FFF2-40B4-BE49-F238E27FC236}">
                <a16:creationId xmlns:a16="http://schemas.microsoft.com/office/drawing/2014/main" id="{7C221726-4233-6E25-E200-E28AEE147914}"/>
              </a:ext>
            </a:extLst>
          </p:cNvPr>
          <p:cNvSpPr txBox="1"/>
          <p:nvPr/>
        </p:nvSpPr>
        <p:spPr bwMode="gray">
          <a:xfrm>
            <a:off x="393699" y="1996974"/>
            <a:ext cx="5328675" cy="3539430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Market landscape:</a:t>
            </a:r>
          </a:p>
          <a:p>
            <a:pPr>
              <a:spcBef>
                <a:spcPts val="600"/>
              </a:spcBef>
            </a:pP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Europe leads FT-SPK adoption 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due to strict energy regulations, while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North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America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 and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Asia Pacific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 are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scaling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up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production.</a:t>
            </a:r>
          </a:p>
          <a:p>
            <a:pPr>
              <a:spcBef>
                <a:spcPts val="600"/>
              </a:spcBef>
            </a:pP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Governments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 and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airlines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 are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collaborating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 to accelerate SAF adoption through incentives and mandates.</a:t>
            </a:r>
          </a:p>
          <a:p>
            <a:pPr>
              <a:spcBef>
                <a:spcPts val="600"/>
              </a:spcBef>
            </a:pP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Companies are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investing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 in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R&amp;D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 to improve FT-SPK commercial viability.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Technology and production:</a:t>
            </a:r>
          </a:p>
          <a:p>
            <a:pPr>
              <a:spcBef>
                <a:spcPts val="600"/>
              </a:spcBef>
            </a:pP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FT technologies fall under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biomass-to-liquids 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(BtL) or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gas-to-liquids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 (GtL) depending on feedstocks.</a:t>
            </a:r>
          </a:p>
          <a:p>
            <a:pPr>
              <a:spcBef>
                <a:spcPts val="600"/>
              </a:spcBef>
            </a:pP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The transition from lab-scale to commercial operations is </a:t>
            </a:r>
            <a:r>
              <a:rPr lang="en-US" sz="1300" b="1" dirty="0">
                <a:solidFill>
                  <a:srgbClr val="222222"/>
                </a:solidFill>
                <a:latin typeface="Arial" panose="020B0604020202020204" pitchFamily="34" charset="0"/>
              </a:rPr>
              <a:t>underway</a:t>
            </a:r>
            <a:r>
              <a:rPr lang="en-US" sz="1300" dirty="0">
                <a:solidFill>
                  <a:srgbClr val="222222"/>
                </a:solidFill>
                <a:latin typeface="Arial" panose="020B0604020202020204" pitchFamily="34" charset="0"/>
              </a:rPr>
              <a:t>, with multiple projects launching in the U.S. and Europe.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956E238-609F-B818-ACF6-4EF39778921F}"/>
              </a:ext>
            </a:extLst>
          </p:cNvPr>
          <p:cNvSpPr txBox="1"/>
          <p:nvPr/>
        </p:nvSpPr>
        <p:spPr bwMode="gray">
          <a:xfrm>
            <a:off x="5979264" y="4258638"/>
            <a:ext cx="496410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200" b="1" dirty="0"/>
              <a:t>Top projects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25ABE62-5C39-ECF1-B0E1-28EF729212BC}"/>
              </a:ext>
            </a:extLst>
          </p:cNvPr>
          <p:cNvCxnSpPr>
            <a:cxnSpLocks/>
          </p:cNvCxnSpPr>
          <p:nvPr/>
        </p:nvCxnSpPr>
        <p:spPr bwMode="gray">
          <a:xfrm>
            <a:off x="5979264" y="4525735"/>
            <a:ext cx="5407123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BC611D3E-3E3B-3D7D-0AFD-AF1440E5E073}"/>
              </a:ext>
            </a:extLst>
          </p:cNvPr>
          <p:cNvSpPr/>
          <p:nvPr/>
        </p:nvSpPr>
        <p:spPr bwMode="gray">
          <a:xfrm>
            <a:off x="0" y="-2643"/>
            <a:ext cx="2419109" cy="317051"/>
          </a:xfrm>
          <a:prstGeom prst="rect">
            <a:avLst/>
          </a:prstGeom>
          <a:solidFill>
            <a:srgbClr val="D283D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FT-SPK</a:t>
            </a:r>
            <a:endParaRPr lang="en-US" sz="1600" b="1" dirty="0">
              <a:solidFill>
                <a:schemeClr val="bg1"/>
              </a:solidFill>
            </a:endParaRPr>
          </a:p>
        </p:txBody>
      </p:sp>
      <p:pic>
        <p:nvPicPr>
          <p:cNvPr id="2051" name="Picture 3">
            <a:extLst>
              <a:ext uri="{FF2B5EF4-FFF2-40B4-BE49-F238E27FC236}">
                <a16:creationId xmlns:a16="http://schemas.microsoft.com/office/drawing/2014/main" id="{16924645-E648-7EF8-7620-FBADB72A26C8}"/>
              </a:ext>
            </a:extLst>
          </p:cNvPr>
          <p:cNvPicPr>
            <a:picLocks noChangeArrowheads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10218" y="2093251"/>
            <a:ext cx="685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1CFA4C0F-9D19-64D5-D389-91B150C0537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5972930"/>
              </p:ext>
            </p:extLst>
          </p:nvPr>
        </p:nvGraphicFramePr>
        <p:xfrm>
          <a:off x="5979264" y="4588969"/>
          <a:ext cx="5870904" cy="16593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87062">
                  <a:extLst>
                    <a:ext uri="{9D8B030D-6E8A-4147-A177-3AD203B41FA5}">
                      <a16:colId xmlns:a16="http://schemas.microsoft.com/office/drawing/2014/main" val="4199244315"/>
                    </a:ext>
                  </a:extLst>
                </a:gridCol>
                <a:gridCol w="1849820">
                  <a:extLst>
                    <a:ext uri="{9D8B030D-6E8A-4147-A177-3AD203B41FA5}">
                      <a16:colId xmlns:a16="http://schemas.microsoft.com/office/drawing/2014/main" val="1666655843"/>
                    </a:ext>
                  </a:extLst>
                </a:gridCol>
                <a:gridCol w="2434022">
                  <a:extLst>
                    <a:ext uri="{9D8B030D-6E8A-4147-A177-3AD203B41FA5}">
                      <a16:colId xmlns:a16="http://schemas.microsoft.com/office/drawing/2014/main" val="934191636"/>
                    </a:ext>
                  </a:extLst>
                </a:gridCol>
              </a:tblGrid>
              <a:tr h="308145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1" dirty="0"/>
                        <a:t>Company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1" dirty="0"/>
                        <a:t>Country/Start operation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1" dirty="0"/>
                        <a:t>Production/Feedstock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5972115"/>
                  </a:ext>
                </a:extLst>
              </a:tr>
              <a:tr h="308145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Nordic Blue Crude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Norway, 2022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8,000 ton/year FTP, DAC Co2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60751531"/>
                  </a:ext>
                </a:extLst>
              </a:tr>
              <a:tr h="308145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Altalto team/Velocys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UK, 2020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1,034 bpd FT liquids, MSW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3461448"/>
                  </a:ext>
                </a:extLst>
              </a:tr>
              <a:tr h="411610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Red Rock Biofuels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U.S., 2021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1,100 bpd FT liquids, forest/sawmill residue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67521102"/>
                  </a:ext>
                </a:extLst>
              </a:tr>
              <a:tr h="308145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Fulcrum Bioenergy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U.S., 2021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657 bpd FT liquids, MSW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17705514"/>
                  </a:ext>
                </a:extLst>
              </a:tr>
            </a:tbl>
          </a:graphicData>
        </a:graphic>
      </p:graphicFrame>
      <p:sp>
        <p:nvSpPr>
          <p:cNvPr id="13" name="Speech Bubble: Rectangle 12">
            <a:extLst>
              <a:ext uri="{FF2B5EF4-FFF2-40B4-BE49-F238E27FC236}">
                <a16:creationId xmlns:a16="http://schemas.microsoft.com/office/drawing/2014/main" id="{2605964F-1317-FD9C-14EB-F8F8BCCDA7C2}"/>
              </a:ext>
            </a:extLst>
          </p:cNvPr>
          <p:cNvSpPr/>
          <p:nvPr/>
        </p:nvSpPr>
        <p:spPr bwMode="gray">
          <a:xfrm>
            <a:off x="7249530" y="3918783"/>
            <a:ext cx="4600638" cy="381662"/>
          </a:xfrm>
          <a:prstGeom prst="wedgeRectCallout">
            <a:avLst>
              <a:gd name="adj1" fmla="val -54800"/>
              <a:gd name="adj2" fmla="val 49074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bg1"/>
                </a:solidFill>
              </a:rPr>
              <a:t>Plants focused on sustainable feedstocks like municipal solid waste (MSW) and forest residues are supporting the transition to low-carbon aviation fuels.</a:t>
            </a:r>
          </a:p>
          <a:p>
            <a:pPr marL="0" indent="0" algn="ctr">
              <a:buNone/>
            </a:pPr>
            <a:endParaRPr lang="en-US" sz="1000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2FCCD05-13D7-3213-EEC8-A3F64607F7E4}"/>
              </a:ext>
            </a:extLst>
          </p:cNvPr>
          <p:cNvGrpSpPr/>
          <p:nvPr/>
        </p:nvGrpSpPr>
        <p:grpSpPr>
          <a:xfrm>
            <a:off x="5979264" y="1554480"/>
            <a:ext cx="5720030" cy="288147"/>
            <a:chOff x="5979264" y="1572112"/>
            <a:chExt cx="5720030" cy="288147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36FB7D5-128A-5FAA-686D-DE60C07E5CFA}"/>
                </a:ext>
              </a:extLst>
            </p:cNvPr>
            <p:cNvSpPr txBox="1"/>
            <p:nvPr/>
          </p:nvSpPr>
          <p:spPr bwMode="gray">
            <a:xfrm>
              <a:off x="5979264" y="1572112"/>
              <a:ext cx="5680829" cy="288147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Fischer-Tropsch plants at commercial size (2022)</a:t>
              </a:r>
            </a:p>
          </p:txBody>
        </p: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C316CF20-5AA5-F13D-2CC9-2DA022453C43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5979264" y="1858763"/>
              <a:ext cx="572003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24A64BC-D9E3-1D64-DF93-E32D5658597C}"/>
              </a:ext>
            </a:extLst>
          </p:cNvPr>
          <p:cNvGrpSpPr/>
          <p:nvPr/>
        </p:nvGrpSpPr>
        <p:grpSpPr>
          <a:xfrm>
            <a:off x="330199" y="1554480"/>
            <a:ext cx="5407123" cy="288147"/>
            <a:chOff x="393700" y="1572113"/>
            <a:chExt cx="5407123" cy="288147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975A78DF-5B58-58B7-B403-F433F63462B5}"/>
                </a:ext>
              </a:extLst>
            </p:cNvPr>
            <p:cNvSpPr txBox="1"/>
            <p:nvPr/>
          </p:nvSpPr>
          <p:spPr bwMode="gray">
            <a:xfrm>
              <a:off x="393700" y="1572113"/>
              <a:ext cx="1933790" cy="288147"/>
            </a:xfrm>
            <a:prstGeom prst="rect">
              <a:avLst/>
            </a:prstGeom>
            <a:noFill/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r>
                <a:rPr lang="en-US" sz="1400" b="1" dirty="0"/>
                <a:t>Current market status</a:t>
              </a:r>
            </a:p>
          </p:txBody>
        </p: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1C1C575-4169-B2F1-54C2-63470547EB17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700" y="1860260"/>
              <a:ext cx="5407123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25CE8BF-A32F-7F85-DE7A-FBDD3B7193D9}"/>
              </a:ext>
            </a:extLst>
          </p:cNvPr>
          <p:cNvGrpSpPr/>
          <p:nvPr/>
        </p:nvGrpSpPr>
        <p:grpSpPr>
          <a:xfrm>
            <a:off x="6065842" y="2096806"/>
            <a:ext cx="2791648" cy="1721705"/>
            <a:chOff x="595019" y="1910495"/>
            <a:chExt cx="7877761" cy="4122795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97D3A5A6-731F-48CB-9D34-EDF91C7A01E7}"/>
                </a:ext>
              </a:extLst>
            </p:cNvPr>
            <p:cNvGrpSpPr/>
            <p:nvPr/>
          </p:nvGrpSpPr>
          <p:grpSpPr>
            <a:xfrm>
              <a:off x="6747592" y="4577249"/>
              <a:ext cx="1446689" cy="1190004"/>
              <a:chOff x="17313474" y="8259388"/>
              <a:chExt cx="3349052" cy="2754834"/>
            </a:xfrm>
            <a:solidFill>
              <a:srgbClr val="CCCCCC"/>
            </a:solidFill>
          </p:grpSpPr>
          <p:sp>
            <p:nvSpPr>
              <p:cNvPr id="2424" name="Freeform 403">
                <a:extLst>
                  <a:ext uri="{FF2B5EF4-FFF2-40B4-BE49-F238E27FC236}">
                    <a16:creationId xmlns:a16="http://schemas.microsoft.com/office/drawing/2014/main" id="{63167322-7ACB-EEE6-E35A-12FA409CA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3474" y="8845757"/>
                <a:ext cx="2084011" cy="1648471"/>
              </a:xfrm>
              <a:custGeom>
                <a:avLst/>
                <a:gdLst>
                  <a:gd name="T0" fmla="*/ 96 w 204"/>
                  <a:gd name="T1" fmla="*/ 3 h 152"/>
                  <a:gd name="T2" fmla="*/ 97 w 204"/>
                  <a:gd name="T3" fmla="*/ 7 h 152"/>
                  <a:gd name="T4" fmla="*/ 86 w 204"/>
                  <a:gd name="T5" fmla="*/ 13 h 152"/>
                  <a:gd name="T6" fmla="*/ 76 w 204"/>
                  <a:gd name="T7" fmla="*/ 24 h 152"/>
                  <a:gd name="T8" fmla="*/ 71 w 204"/>
                  <a:gd name="T9" fmla="*/ 15 h 152"/>
                  <a:gd name="T10" fmla="*/ 65 w 204"/>
                  <a:gd name="T11" fmla="*/ 19 h 152"/>
                  <a:gd name="T12" fmla="*/ 62 w 204"/>
                  <a:gd name="T13" fmla="*/ 22 h 152"/>
                  <a:gd name="T14" fmla="*/ 59 w 204"/>
                  <a:gd name="T15" fmla="*/ 26 h 152"/>
                  <a:gd name="T16" fmla="*/ 55 w 204"/>
                  <a:gd name="T17" fmla="*/ 33 h 152"/>
                  <a:gd name="T18" fmla="*/ 51 w 204"/>
                  <a:gd name="T19" fmla="*/ 30 h 152"/>
                  <a:gd name="T20" fmla="*/ 47 w 204"/>
                  <a:gd name="T21" fmla="*/ 38 h 152"/>
                  <a:gd name="T22" fmla="*/ 24 w 204"/>
                  <a:gd name="T23" fmla="*/ 50 h 152"/>
                  <a:gd name="T24" fmla="*/ 7 w 204"/>
                  <a:gd name="T25" fmla="*/ 60 h 152"/>
                  <a:gd name="T26" fmla="*/ 3 w 204"/>
                  <a:gd name="T27" fmla="*/ 68 h 152"/>
                  <a:gd name="T28" fmla="*/ 4 w 204"/>
                  <a:gd name="T29" fmla="*/ 82 h 152"/>
                  <a:gd name="T30" fmla="*/ 7 w 204"/>
                  <a:gd name="T31" fmla="*/ 91 h 152"/>
                  <a:gd name="T32" fmla="*/ 13 w 204"/>
                  <a:gd name="T33" fmla="*/ 106 h 152"/>
                  <a:gd name="T34" fmla="*/ 11 w 204"/>
                  <a:gd name="T35" fmla="*/ 121 h 152"/>
                  <a:gd name="T36" fmla="*/ 30 w 204"/>
                  <a:gd name="T37" fmla="*/ 125 h 152"/>
                  <a:gd name="T38" fmla="*/ 54 w 204"/>
                  <a:gd name="T39" fmla="*/ 121 h 152"/>
                  <a:gd name="T40" fmla="*/ 73 w 204"/>
                  <a:gd name="T41" fmla="*/ 112 h 152"/>
                  <a:gd name="T42" fmla="*/ 96 w 204"/>
                  <a:gd name="T43" fmla="*/ 111 h 152"/>
                  <a:gd name="T44" fmla="*/ 111 w 204"/>
                  <a:gd name="T45" fmla="*/ 121 h 152"/>
                  <a:gd name="T46" fmla="*/ 116 w 204"/>
                  <a:gd name="T47" fmla="*/ 125 h 152"/>
                  <a:gd name="T48" fmla="*/ 125 w 204"/>
                  <a:gd name="T49" fmla="*/ 120 h 152"/>
                  <a:gd name="T50" fmla="*/ 122 w 204"/>
                  <a:gd name="T51" fmla="*/ 129 h 152"/>
                  <a:gd name="T52" fmla="*/ 131 w 204"/>
                  <a:gd name="T53" fmla="*/ 132 h 152"/>
                  <a:gd name="T54" fmla="*/ 145 w 204"/>
                  <a:gd name="T55" fmla="*/ 147 h 152"/>
                  <a:gd name="T56" fmla="*/ 161 w 204"/>
                  <a:gd name="T57" fmla="*/ 145 h 152"/>
                  <a:gd name="T58" fmla="*/ 165 w 204"/>
                  <a:gd name="T59" fmla="*/ 149 h 152"/>
                  <a:gd name="T60" fmla="*/ 174 w 204"/>
                  <a:gd name="T61" fmla="*/ 145 h 152"/>
                  <a:gd name="T62" fmla="*/ 194 w 204"/>
                  <a:gd name="T63" fmla="*/ 118 h 152"/>
                  <a:gd name="T64" fmla="*/ 200 w 204"/>
                  <a:gd name="T65" fmla="*/ 108 h 152"/>
                  <a:gd name="T66" fmla="*/ 202 w 204"/>
                  <a:gd name="T67" fmla="*/ 96 h 152"/>
                  <a:gd name="T68" fmla="*/ 201 w 204"/>
                  <a:gd name="T69" fmla="*/ 83 h 152"/>
                  <a:gd name="T70" fmla="*/ 196 w 204"/>
                  <a:gd name="T71" fmla="*/ 70 h 152"/>
                  <a:gd name="T72" fmla="*/ 184 w 204"/>
                  <a:gd name="T73" fmla="*/ 59 h 152"/>
                  <a:gd name="T74" fmla="*/ 180 w 204"/>
                  <a:gd name="T75" fmla="*/ 50 h 152"/>
                  <a:gd name="T76" fmla="*/ 166 w 204"/>
                  <a:gd name="T77" fmla="*/ 36 h 152"/>
                  <a:gd name="T78" fmla="*/ 161 w 204"/>
                  <a:gd name="T79" fmla="*/ 20 h 152"/>
                  <a:gd name="T80" fmla="*/ 152 w 204"/>
                  <a:gd name="T81" fmla="*/ 8 h 152"/>
                  <a:gd name="T82" fmla="*/ 145 w 204"/>
                  <a:gd name="T83" fmla="*/ 6 h 152"/>
                  <a:gd name="T84" fmla="*/ 143 w 204"/>
                  <a:gd name="T85" fmla="*/ 16 h 152"/>
                  <a:gd name="T86" fmla="*/ 130 w 204"/>
                  <a:gd name="T87" fmla="*/ 31 h 152"/>
                  <a:gd name="T88" fmla="*/ 115 w 204"/>
                  <a:gd name="T89" fmla="*/ 17 h 152"/>
                  <a:gd name="T90" fmla="*/ 118 w 204"/>
                  <a:gd name="T91" fmla="*/ 11 h 152"/>
                  <a:gd name="T92" fmla="*/ 117 w 204"/>
                  <a:gd name="T93" fmla="*/ 8 h 152"/>
                  <a:gd name="T94" fmla="*/ 109 w 204"/>
                  <a:gd name="T95" fmla="*/ 7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4" h="152">
                    <a:moveTo>
                      <a:pt x="101" y="4"/>
                    </a:moveTo>
                    <a:cubicBezTo>
                      <a:pt x="99" y="4"/>
                      <a:pt x="98" y="2"/>
                      <a:pt x="96" y="2"/>
                    </a:cubicBezTo>
                    <a:cubicBezTo>
                      <a:pt x="95" y="1"/>
                      <a:pt x="95" y="2"/>
                      <a:pt x="96" y="3"/>
                    </a:cubicBezTo>
                    <a:cubicBezTo>
                      <a:pt x="96" y="4"/>
                      <a:pt x="98" y="3"/>
                      <a:pt x="98" y="3"/>
                    </a:cubicBezTo>
                    <a:cubicBezTo>
                      <a:pt x="99" y="4"/>
                      <a:pt x="98" y="6"/>
                      <a:pt x="99" y="6"/>
                    </a:cubicBezTo>
                    <a:cubicBezTo>
                      <a:pt x="99" y="7"/>
                      <a:pt x="98" y="7"/>
                      <a:pt x="97" y="7"/>
                    </a:cubicBezTo>
                    <a:cubicBezTo>
                      <a:pt x="96" y="8"/>
                      <a:pt x="95" y="8"/>
                      <a:pt x="94" y="8"/>
                    </a:cubicBezTo>
                    <a:cubicBezTo>
                      <a:pt x="92" y="7"/>
                      <a:pt x="92" y="8"/>
                      <a:pt x="90" y="8"/>
                    </a:cubicBezTo>
                    <a:cubicBezTo>
                      <a:pt x="87" y="9"/>
                      <a:pt x="88" y="12"/>
                      <a:pt x="86" y="13"/>
                    </a:cubicBezTo>
                    <a:cubicBezTo>
                      <a:pt x="84" y="15"/>
                      <a:pt x="83" y="18"/>
                      <a:pt x="84" y="20"/>
                    </a:cubicBezTo>
                    <a:cubicBezTo>
                      <a:pt x="86" y="23"/>
                      <a:pt x="81" y="21"/>
                      <a:pt x="80" y="21"/>
                    </a:cubicBezTo>
                    <a:cubicBezTo>
                      <a:pt x="79" y="21"/>
                      <a:pt x="76" y="24"/>
                      <a:pt x="76" y="24"/>
                    </a:cubicBezTo>
                    <a:cubicBezTo>
                      <a:pt x="76" y="24"/>
                      <a:pt x="75" y="19"/>
                      <a:pt x="74" y="18"/>
                    </a:cubicBezTo>
                    <a:cubicBezTo>
                      <a:pt x="74" y="17"/>
                      <a:pt x="73" y="17"/>
                      <a:pt x="72" y="17"/>
                    </a:cubicBezTo>
                    <a:cubicBezTo>
                      <a:pt x="71" y="16"/>
                      <a:pt x="71" y="16"/>
                      <a:pt x="71" y="15"/>
                    </a:cubicBezTo>
                    <a:cubicBezTo>
                      <a:pt x="70" y="14"/>
                      <a:pt x="70" y="16"/>
                      <a:pt x="70" y="17"/>
                    </a:cubicBezTo>
                    <a:cubicBezTo>
                      <a:pt x="69" y="17"/>
                      <a:pt x="68" y="17"/>
                      <a:pt x="68" y="16"/>
                    </a:cubicBezTo>
                    <a:cubicBezTo>
                      <a:pt x="66" y="16"/>
                      <a:pt x="67" y="20"/>
                      <a:pt x="65" y="19"/>
                    </a:cubicBezTo>
                    <a:cubicBezTo>
                      <a:pt x="65" y="19"/>
                      <a:pt x="64" y="18"/>
                      <a:pt x="64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0" y="18"/>
                      <a:pt x="62" y="22"/>
                      <a:pt x="62" y="22"/>
                    </a:cubicBezTo>
                    <a:cubicBezTo>
                      <a:pt x="62" y="22"/>
                      <a:pt x="60" y="22"/>
                      <a:pt x="60" y="22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0" y="25"/>
                      <a:pt x="59" y="23"/>
                      <a:pt x="59" y="26"/>
                    </a:cubicBezTo>
                    <a:cubicBezTo>
                      <a:pt x="59" y="27"/>
                      <a:pt x="60" y="27"/>
                      <a:pt x="60" y="28"/>
                    </a:cubicBezTo>
                    <a:cubicBezTo>
                      <a:pt x="60" y="30"/>
                      <a:pt x="53" y="26"/>
                      <a:pt x="53" y="29"/>
                    </a:cubicBezTo>
                    <a:cubicBezTo>
                      <a:pt x="53" y="30"/>
                      <a:pt x="57" y="32"/>
                      <a:pt x="55" y="33"/>
                    </a:cubicBezTo>
                    <a:cubicBezTo>
                      <a:pt x="54" y="33"/>
                      <a:pt x="54" y="32"/>
                      <a:pt x="54" y="33"/>
                    </a:cubicBezTo>
                    <a:cubicBezTo>
                      <a:pt x="53" y="34"/>
                      <a:pt x="53" y="34"/>
                      <a:pt x="52" y="33"/>
                    </a:cubicBezTo>
                    <a:cubicBezTo>
                      <a:pt x="51" y="33"/>
                      <a:pt x="52" y="31"/>
                      <a:pt x="51" y="30"/>
                    </a:cubicBezTo>
                    <a:cubicBezTo>
                      <a:pt x="50" y="28"/>
                      <a:pt x="48" y="32"/>
                      <a:pt x="47" y="33"/>
                    </a:cubicBezTo>
                    <a:cubicBezTo>
                      <a:pt x="47" y="34"/>
                      <a:pt x="46" y="35"/>
                      <a:pt x="46" y="36"/>
                    </a:cubicBezTo>
                    <a:cubicBezTo>
                      <a:pt x="46" y="36"/>
                      <a:pt x="47" y="37"/>
                      <a:pt x="47" y="38"/>
                    </a:cubicBezTo>
                    <a:cubicBezTo>
                      <a:pt x="47" y="38"/>
                      <a:pt x="45" y="40"/>
                      <a:pt x="44" y="41"/>
                    </a:cubicBezTo>
                    <a:cubicBezTo>
                      <a:pt x="41" y="44"/>
                      <a:pt x="38" y="46"/>
                      <a:pt x="34" y="47"/>
                    </a:cubicBezTo>
                    <a:cubicBezTo>
                      <a:pt x="31" y="47"/>
                      <a:pt x="28" y="49"/>
                      <a:pt x="24" y="50"/>
                    </a:cubicBezTo>
                    <a:cubicBezTo>
                      <a:pt x="21" y="51"/>
                      <a:pt x="18" y="51"/>
                      <a:pt x="15" y="53"/>
                    </a:cubicBezTo>
                    <a:cubicBezTo>
                      <a:pt x="13" y="55"/>
                      <a:pt x="12" y="55"/>
                      <a:pt x="10" y="56"/>
                    </a:cubicBezTo>
                    <a:cubicBezTo>
                      <a:pt x="9" y="57"/>
                      <a:pt x="7" y="60"/>
                      <a:pt x="7" y="60"/>
                    </a:cubicBezTo>
                    <a:cubicBezTo>
                      <a:pt x="6" y="60"/>
                      <a:pt x="7" y="57"/>
                      <a:pt x="7" y="56"/>
                    </a:cubicBezTo>
                    <a:cubicBezTo>
                      <a:pt x="5" y="56"/>
                      <a:pt x="4" y="61"/>
                      <a:pt x="4" y="61"/>
                    </a:cubicBezTo>
                    <a:cubicBezTo>
                      <a:pt x="5" y="64"/>
                      <a:pt x="3" y="65"/>
                      <a:pt x="3" y="68"/>
                    </a:cubicBezTo>
                    <a:cubicBezTo>
                      <a:pt x="3" y="69"/>
                      <a:pt x="8" y="80"/>
                      <a:pt x="6" y="81"/>
                    </a:cubicBezTo>
                    <a:cubicBezTo>
                      <a:pt x="6" y="81"/>
                      <a:pt x="3" y="77"/>
                      <a:pt x="3" y="77"/>
                    </a:cubicBezTo>
                    <a:cubicBezTo>
                      <a:pt x="3" y="78"/>
                      <a:pt x="6" y="81"/>
                      <a:pt x="4" y="82"/>
                    </a:cubicBezTo>
                    <a:cubicBezTo>
                      <a:pt x="2" y="82"/>
                      <a:pt x="2" y="77"/>
                      <a:pt x="0" y="77"/>
                    </a:cubicBezTo>
                    <a:cubicBezTo>
                      <a:pt x="0" y="77"/>
                      <a:pt x="6" y="85"/>
                      <a:pt x="6" y="86"/>
                    </a:cubicBezTo>
                    <a:cubicBezTo>
                      <a:pt x="7" y="87"/>
                      <a:pt x="6" y="89"/>
                      <a:pt x="7" y="91"/>
                    </a:cubicBezTo>
                    <a:cubicBezTo>
                      <a:pt x="8" y="93"/>
                      <a:pt x="9" y="94"/>
                      <a:pt x="10" y="96"/>
                    </a:cubicBezTo>
                    <a:cubicBezTo>
                      <a:pt x="11" y="97"/>
                      <a:pt x="11" y="100"/>
                      <a:pt x="11" y="101"/>
                    </a:cubicBezTo>
                    <a:cubicBezTo>
                      <a:pt x="11" y="103"/>
                      <a:pt x="12" y="105"/>
                      <a:pt x="13" y="106"/>
                    </a:cubicBezTo>
                    <a:cubicBezTo>
                      <a:pt x="14" y="109"/>
                      <a:pt x="14" y="110"/>
                      <a:pt x="14" y="113"/>
                    </a:cubicBezTo>
                    <a:cubicBezTo>
                      <a:pt x="14" y="114"/>
                      <a:pt x="14" y="119"/>
                      <a:pt x="14" y="119"/>
                    </a:cubicBezTo>
                    <a:cubicBezTo>
                      <a:pt x="13" y="120"/>
                      <a:pt x="12" y="120"/>
                      <a:pt x="11" y="121"/>
                    </a:cubicBezTo>
                    <a:cubicBezTo>
                      <a:pt x="10" y="124"/>
                      <a:pt x="12" y="124"/>
                      <a:pt x="13" y="125"/>
                    </a:cubicBezTo>
                    <a:cubicBezTo>
                      <a:pt x="17" y="127"/>
                      <a:pt x="20" y="129"/>
                      <a:pt x="25" y="128"/>
                    </a:cubicBezTo>
                    <a:cubicBezTo>
                      <a:pt x="27" y="127"/>
                      <a:pt x="29" y="126"/>
                      <a:pt x="30" y="125"/>
                    </a:cubicBezTo>
                    <a:cubicBezTo>
                      <a:pt x="33" y="124"/>
                      <a:pt x="32" y="125"/>
                      <a:pt x="33" y="123"/>
                    </a:cubicBezTo>
                    <a:cubicBezTo>
                      <a:pt x="35" y="121"/>
                      <a:pt x="42" y="121"/>
                      <a:pt x="44" y="122"/>
                    </a:cubicBezTo>
                    <a:cubicBezTo>
                      <a:pt x="47" y="122"/>
                      <a:pt x="52" y="124"/>
                      <a:pt x="54" y="121"/>
                    </a:cubicBezTo>
                    <a:cubicBezTo>
                      <a:pt x="55" y="120"/>
                      <a:pt x="55" y="118"/>
                      <a:pt x="57" y="117"/>
                    </a:cubicBezTo>
                    <a:cubicBezTo>
                      <a:pt x="59" y="116"/>
                      <a:pt x="61" y="115"/>
                      <a:pt x="63" y="114"/>
                    </a:cubicBezTo>
                    <a:cubicBezTo>
                      <a:pt x="66" y="112"/>
                      <a:pt x="70" y="114"/>
                      <a:pt x="73" y="112"/>
                    </a:cubicBezTo>
                    <a:cubicBezTo>
                      <a:pt x="78" y="110"/>
                      <a:pt x="82" y="110"/>
                      <a:pt x="88" y="109"/>
                    </a:cubicBezTo>
                    <a:cubicBezTo>
                      <a:pt x="89" y="109"/>
                      <a:pt x="90" y="108"/>
                      <a:pt x="92" y="108"/>
                    </a:cubicBezTo>
                    <a:cubicBezTo>
                      <a:pt x="93" y="109"/>
                      <a:pt x="95" y="110"/>
                      <a:pt x="96" y="111"/>
                    </a:cubicBezTo>
                    <a:cubicBezTo>
                      <a:pt x="97" y="111"/>
                      <a:pt x="107" y="113"/>
                      <a:pt x="107" y="114"/>
                    </a:cubicBezTo>
                    <a:cubicBezTo>
                      <a:pt x="106" y="115"/>
                      <a:pt x="105" y="118"/>
                      <a:pt x="107" y="117"/>
                    </a:cubicBezTo>
                    <a:cubicBezTo>
                      <a:pt x="108" y="117"/>
                      <a:pt x="110" y="120"/>
                      <a:pt x="111" y="121"/>
                    </a:cubicBezTo>
                    <a:cubicBezTo>
                      <a:pt x="112" y="122"/>
                      <a:pt x="112" y="123"/>
                      <a:pt x="112" y="125"/>
                    </a:cubicBezTo>
                    <a:cubicBezTo>
                      <a:pt x="113" y="126"/>
                      <a:pt x="115" y="128"/>
                      <a:pt x="115" y="128"/>
                    </a:cubicBezTo>
                    <a:cubicBezTo>
                      <a:pt x="115" y="127"/>
                      <a:pt x="114" y="126"/>
                      <a:pt x="116" y="125"/>
                    </a:cubicBezTo>
                    <a:cubicBezTo>
                      <a:pt x="117" y="124"/>
                      <a:pt x="118" y="123"/>
                      <a:pt x="120" y="122"/>
                    </a:cubicBezTo>
                    <a:cubicBezTo>
                      <a:pt x="121" y="121"/>
                      <a:pt x="126" y="116"/>
                      <a:pt x="125" y="115"/>
                    </a:cubicBezTo>
                    <a:cubicBezTo>
                      <a:pt x="126" y="117"/>
                      <a:pt x="125" y="118"/>
                      <a:pt x="125" y="120"/>
                    </a:cubicBezTo>
                    <a:cubicBezTo>
                      <a:pt x="126" y="121"/>
                      <a:pt x="124" y="122"/>
                      <a:pt x="124" y="122"/>
                    </a:cubicBezTo>
                    <a:cubicBezTo>
                      <a:pt x="123" y="124"/>
                      <a:pt x="123" y="125"/>
                      <a:pt x="123" y="126"/>
                    </a:cubicBezTo>
                    <a:cubicBezTo>
                      <a:pt x="123" y="128"/>
                      <a:pt x="119" y="129"/>
                      <a:pt x="122" y="129"/>
                    </a:cubicBezTo>
                    <a:cubicBezTo>
                      <a:pt x="126" y="129"/>
                      <a:pt x="124" y="125"/>
                      <a:pt x="125" y="123"/>
                    </a:cubicBezTo>
                    <a:cubicBezTo>
                      <a:pt x="125" y="123"/>
                      <a:pt x="129" y="127"/>
                      <a:pt x="128" y="129"/>
                    </a:cubicBezTo>
                    <a:cubicBezTo>
                      <a:pt x="125" y="133"/>
                      <a:pt x="129" y="130"/>
                      <a:pt x="131" y="132"/>
                    </a:cubicBezTo>
                    <a:cubicBezTo>
                      <a:pt x="134" y="135"/>
                      <a:pt x="134" y="136"/>
                      <a:pt x="134" y="139"/>
                    </a:cubicBezTo>
                    <a:cubicBezTo>
                      <a:pt x="133" y="142"/>
                      <a:pt x="137" y="145"/>
                      <a:pt x="139" y="145"/>
                    </a:cubicBezTo>
                    <a:cubicBezTo>
                      <a:pt x="141" y="146"/>
                      <a:pt x="143" y="147"/>
                      <a:pt x="145" y="147"/>
                    </a:cubicBezTo>
                    <a:cubicBezTo>
                      <a:pt x="147" y="147"/>
                      <a:pt x="151" y="152"/>
                      <a:pt x="153" y="151"/>
                    </a:cubicBezTo>
                    <a:cubicBezTo>
                      <a:pt x="155" y="150"/>
                      <a:pt x="157" y="149"/>
                      <a:pt x="158" y="147"/>
                    </a:cubicBezTo>
                    <a:cubicBezTo>
                      <a:pt x="158" y="147"/>
                      <a:pt x="160" y="144"/>
                      <a:pt x="161" y="145"/>
                    </a:cubicBezTo>
                    <a:cubicBezTo>
                      <a:pt x="161" y="146"/>
                      <a:pt x="159" y="147"/>
                      <a:pt x="160" y="148"/>
                    </a:cubicBezTo>
                    <a:cubicBezTo>
                      <a:pt x="161" y="149"/>
                      <a:pt x="161" y="146"/>
                      <a:pt x="162" y="146"/>
                    </a:cubicBezTo>
                    <a:cubicBezTo>
                      <a:pt x="162" y="146"/>
                      <a:pt x="164" y="149"/>
                      <a:pt x="165" y="149"/>
                    </a:cubicBezTo>
                    <a:cubicBezTo>
                      <a:pt x="165" y="150"/>
                      <a:pt x="167" y="152"/>
                      <a:pt x="168" y="152"/>
                    </a:cubicBezTo>
                    <a:cubicBezTo>
                      <a:pt x="167" y="152"/>
                      <a:pt x="170" y="149"/>
                      <a:pt x="170" y="149"/>
                    </a:cubicBezTo>
                    <a:cubicBezTo>
                      <a:pt x="172" y="148"/>
                      <a:pt x="173" y="146"/>
                      <a:pt x="174" y="145"/>
                    </a:cubicBezTo>
                    <a:cubicBezTo>
                      <a:pt x="177" y="144"/>
                      <a:pt x="185" y="146"/>
                      <a:pt x="185" y="142"/>
                    </a:cubicBezTo>
                    <a:cubicBezTo>
                      <a:pt x="186" y="137"/>
                      <a:pt x="187" y="134"/>
                      <a:pt x="188" y="130"/>
                    </a:cubicBezTo>
                    <a:cubicBezTo>
                      <a:pt x="190" y="126"/>
                      <a:pt x="191" y="122"/>
                      <a:pt x="194" y="118"/>
                    </a:cubicBezTo>
                    <a:cubicBezTo>
                      <a:pt x="195" y="117"/>
                      <a:pt x="197" y="116"/>
                      <a:pt x="198" y="114"/>
                    </a:cubicBezTo>
                    <a:cubicBezTo>
                      <a:pt x="198" y="113"/>
                      <a:pt x="198" y="113"/>
                      <a:pt x="198" y="112"/>
                    </a:cubicBezTo>
                    <a:cubicBezTo>
                      <a:pt x="199" y="111"/>
                      <a:pt x="200" y="110"/>
                      <a:pt x="200" y="108"/>
                    </a:cubicBezTo>
                    <a:cubicBezTo>
                      <a:pt x="201" y="106"/>
                      <a:pt x="200" y="104"/>
                      <a:pt x="201" y="102"/>
                    </a:cubicBezTo>
                    <a:cubicBezTo>
                      <a:pt x="201" y="101"/>
                      <a:pt x="202" y="100"/>
                      <a:pt x="202" y="99"/>
                    </a:cubicBezTo>
                    <a:cubicBezTo>
                      <a:pt x="203" y="98"/>
                      <a:pt x="201" y="97"/>
                      <a:pt x="202" y="96"/>
                    </a:cubicBezTo>
                    <a:cubicBezTo>
                      <a:pt x="203" y="95"/>
                      <a:pt x="204" y="92"/>
                      <a:pt x="203" y="91"/>
                    </a:cubicBezTo>
                    <a:cubicBezTo>
                      <a:pt x="203" y="89"/>
                      <a:pt x="202" y="88"/>
                      <a:pt x="202" y="87"/>
                    </a:cubicBezTo>
                    <a:cubicBezTo>
                      <a:pt x="201" y="86"/>
                      <a:pt x="201" y="84"/>
                      <a:pt x="201" y="83"/>
                    </a:cubicBezTo>
                    <a:cubicBezTo>
                      <a:pt x="200" y="79"/>
                      <a:pt x="203" y="77"/>
                      <a:pt x="202" y="73"/>
                    </a:cubicBezTo>
                    <a:cubicBezTo>
                      <a:pt x="202" y="74"/>
                      <a:pt x="201" y="76"/>
                      <a:pt x="200" y="76"/>
                    </a:cubicBezTo>
                    <a:cubicBezTo>
                      <a:pt x="198" y="76"/>
                      <a:pt x="197" y="72"/>
                      <a:pt x="196" y="70"/>
                    </a:cubicBezTo>
                    <a:cubicBezTo>
                      <a:pt x="194" y="67"/>
                      <a:pt x="190" y="67"/>
                      <a:pt x="190" y="62"/>
                    </a:cubicBezTo>
                    <a:cubicBezTo>
                      <a:pt x="189" y="60"/>
                      <a:pt x="188" y="60"/>
                      <a:pt x="187" y="59"/>
                    </a:cubicBezTo>
                    <a:cubicBezTo>
                      <a:pt x="185" y="58"/>
                      <a:pt x="185" y="61"/>
                      <a:pt x="184" y="59"/>
                    </a:cubicBezTo>
                    <a:cubicBezTo>
                      <a:pt x="184" y="56"/>
                      <a:pt x="183" y="55"/>
                      <a:pt x="181" y="53"/>
                    </a:cubicBezTo>
                    <a:cubicBezTo>
                      <a:pt x="181" y="53"/>
                      <a:pt x="180" y="52"/>
                      <a:pt x="180" y="51"/>
                    </a:cubicBezTo>
                    <a:cubicBezTo>
                      <a:pt x="179" y="51"/>
                      <a:pt x="180" y="49"/>
                      <a:pt x="180" y="50"/>
                    </a:cubicBezTo>
                    <a:cubicBezTo>
                      <a:pt x="178" y="48"/>
                      <a:pt x="176" y="47"/>
                      <a:pt x="174" y="46"/>
                    </a:cubicBezTo>
                    <a:cubicBezTo>
                      <a:pt x="172" y="44"/>
                      <a:pt x="169" y="45"/>
                      <a:pt x="168" y="43"/>
                    </a:cubicBezTo>
                    <a:cubicBezTo>
                      <a:pt x="166" y="41"/>
                      <a:pt x="167" y="37"/>
                      <a:pt x="166" y="36"/>
                    </a:cubicBezTo>
                    <a:cubicBezTo>
                      <a:pt x="166" y="34"/>
                      <a:pt x="166" y="32"/>
                      <a:pt x="165" y="31"/>
                    </a:cubicBezTo>
                    <a:cubicBezTo>
                      <a:pt x="164" y="30"/>
                      <a:pt x="163" y="30"/>
                      <a:pt x="163" y="28"/>
                    </a:cubicBezTo>
                    <a:cubicBezTo>
                      <a:pt x="163" y="26"/>
                      <a:pt x="163" y="23"/>
                      <a:pt x="161" y="20"/>
                    </a:cubicBezTo>
                    <a:cubicBezTo>
                      <a:pt x="160" y="20"/>
                      <a:pt x="158" y="17"/>
                      <a:pt x="158" y="18"/>
                    </a:cubicBezTo>
                    <a:cubicBezTo>
                      <a:pt x="156" y="18"/>
                      <a:pt x="156" y="19"/>
                      <a:pt x="155" y="17"/>
                    </a:cubicBezTo>
                    <a:cubicBezTo>
                      <a:pt x="153" y="15"/>
                      <a:pt x="154" y="11"/>
                      <a:pt x="152" y="8"/>
                    </a:cubicBezTo>
                    <a:cubicBezTo>
                      <a:pt x="152" y="7"/>
                      <a:pt x="148" y="0"/>
                      <a:pt x="148" y="0"/>
                    </a:cubicBezTo>
                    <a:cubicBezTo>
                      <a:pt x="147" y="0"/>
                      <a:pt x="147" y="2"/>
                      <a:pt x="147" y="3"/>
                    </a:cubicBezTo>
                    <a:cubicBezTo>
                      <a:pt x="147" y="4"/>
                      <a:pt x="146" y="5"/>
                      <a:pt x="145" y="6"/>
                    </a:cubicBezTo>
                    <a:cubicBezTo>
                      <a:pt x="145" y="6"/>
                      <a:pt x="143" y="8"/>
                      <a:pt x="144" y="9"/>
                    </a:cubicBezTo>
                    <a:cubicBezTo>
                      <a:pt x="144" y="9"/>
                      <a:pt x="146" y="9"/>
                      <a:pt x="145" y="10"/>
                    </a:cubicBezTo>
                    <a:cubicBezTo>
                      <a:pt x="144" y="10"/>
                      <a:pt x="143" y="15"/>
                      <a:pt x="143" y="16"/>
                    </a:cubicBezTo>
                    <a:cubicBezTo>
                      <a:pt x="144" y="18"/>
                      <a:pt x="144" y="20"/>
                      <a:pt x="144" y="22"/>
                    </a:cubicBezTo>
                    <a:cubicBezTo>
                      <a:pt x="143" y="26"/>
                      <a:pt x="143" y="36"/>
                      <a:pt x="137" y="36"/>
                    </a:cubicBezTo>
                    <a:cubicBezTo>
                      <a:pt x="133" y="36"/>
                      <a:pt x="133" y="32"/>
                      <a:pt x="130" y="31"/>
                    </a:cubicBezTo>
                    <a:cubicBezTo>
                      <a:pt x="128" y="30"/>
                      <a:pt x="126" y="30"/>
                      <a:pt x="124" y="28"/>
                    </a:cubicBezTo>
                    <a:cubicBezTo>
                      <a:pt x="123" y="27"/>
                      <a:pt x="112" y="21"/>
                      <a:pt x="113" y="20"/>
                    </a:cubicBezTo>
                    <a:cubicBezTo>
                      <a:pt x="113" y="19"/>
                      <a:pt x="114" y="18"/>
                      <a:pt x="115" y="17"/>
                    </a:cubicBezTo>
                    <a:cubicBezTo>
                      <a:pt x="115" y="16"/>
                      <a:pt x="117" y="16"/>
                      <a:pt x="117" y="15"/>
                    </a:cubicBezTo>
                    <a:cubicBezTo>
                      <a:pt x="117" y="15"/>
                      <a:pt x="116" y="14"/>
                      <a:pt x="116" y="13"/>
                    </a:cubicBezTo>
                    <a:cubicBezTo>
                      <a:pt x="117" y="12"/>
                      <a:pt x="117" y="12"/>
                      <a:pt x="118" y="11"/>
                    </a:cubicBezTo>
                    <a:cubicBezTo>
                      <a:pt x="118" y="10"/>
                      <a:pt x="120" y="9"/>
                      <a:pt x="121" y="8"/>
                    </a:cubicBezTo>
                    <a:cubicBezTo>
                      <a:pt x="121" y="7"/>
                      <a:pt x="119" y="5"/>
                      <a:pt x="118" y="6"/>
                    </a:cubicBezTo>
                    <a:cubicBezTo>
                      <a:pt x="118" y="6"/>
                      <a:pt x="117" y="8"/>
                      <a:pt x="117" y="8"/>
                    </a:cubicBezTo>
                    <a:cubicBezTo>
                      <a:pt x="116" y="7"/>
                      <a:pt x="116" y="7"/>
                      <a:pt x="115" y="6"/>
                    </a:cubicBezTo>
                    <a:cubicBezTo>
                      <a:pt x="115" y="5"/>
                      <a:pt x="113" y="7"/>
                      <a:pt x="112" y="7"/>
                    </a:cubicBezTo>
                    <a:cubicBezTo>
                      <a:pt x="111" y="8"/>
                      <a:pt x="110" y="7"/>
                      <a:pt x="109" y="7"/>
                    </a:cubicBezTo>
                    <a:cubicBezTo>
                      <a:pt x="107" y="6"/>
                      <a:pt x="104" y="5"/>
                      <a:pt x="101" y="4"/>
                    </a:cubicBezTo>
                    <a:cubicBezTo>
                      <a:pt x="99" y="4"/>
                      <a:pt x="103" y="5"/>
                      <a:pt x="101" y="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25" name="Freeform 470">
                <a:extLst>
                  <a:ext uri="{FF2B5EF4-FFF2-40B4-BE49-F238E27FC236}">
                    <a16:creationId xmlns:a16="http://schemas.microsoft.com/office/drawing/2014/main" id="{6F9AA187-4AAB-28BB-3DDD-BC2FC91D9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2596" y="8259388"/>
                <a:ext cx="48790" cy="22128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0"/>
                      <a:pt x="0" y="0"/>
                      <a:pt x="0" y="1"/>
                    </a:cubicBezTo>
                    <a:cubicBezTo>
                      <a:pt x="0" y="1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26" name="Freeform 471">
                <a:extLst>
                  <a:ext uri="{FF2B5EF4-FFF2-40B4-BE49-F238E27FC236}">
                    <a16:creationId xmlns:a16="http://schemas.microsoft.com/office/drawing/2014/main" id="{5B569697-152B-1AD7-B485-426E8412D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3051" y="8270449"/>
                <a:ext cx="191674" cy="121701"/>
              </a:xfrm>
              <a:custGeom>
                <a:avLst/>
                <a:gdLst>
                  <a:gd name="T0" fmla="*/ 10 w 19"/>
                  <a:gd name="T1" fmla="*/ 1 h 11"/>
                  <a:gd name="T2" fmla="*/ 4 w 19"/>
                  <a:gd name="T3" fmla="*/ 3 h 11"/>
                  <a:gd name="T4" fmla="*/ 3 w 19"/>
                  <a:gd name="T5" fmla="*/ 4 h 11"/>
                  <a:gd name="T6" fmla="*/ 1 w 19"/>
                  <a:gd name="T7" fmla="*/ 3 h 11"/>
                  <a:gd name="T8" fmla="*/ 3 w 19"/>
                  <a:gd name="T9" fmla="*/ 6 h 11"/>
                  <a:gd name="T10" fmla="*/ 6 w 19"/>
                  <a:gd name="T11" fmla="*/ 7 h 11"/>
                  <a:gd name="T12" fmla="*/ 9 w 19"/>
                  <a:gd name="T13" fmla="*/ 10 h 11"/>
                  <a:gd name="T14" fmla="*/ 14 w 19"/>
                  <a:gd name="T15" fmla="*/ 10 h 11"/>
                  <a:gd name="T16" fmla="*/ 18 w 19"/>
                  <a:gd name="T17" fmla="*/ 5 h 11"/>
                  <a:gd name="T18" fmla="*/ 15 w 19"/>
                  <a:gd name="T19" fmla="*/ 2 h 11"/>
                  <a:gd name="T20" fmla="*/ 10 w 19"/>
                  <a:gd name="T21" fmla="*/ 1 h 11"/>
                  <a:gd name="T22" fmla="*/ 10 w 19"/>
                  <a:gd name="T2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1">
                    <a:moveTo>
                      <a:pt x="10" y="1"/>
                    </a:moveTo>
                    <a:cubicBezTo>
                      <a:pt x="9" y="0"/>
                      <a:pt x="5" y="2"/>
                      <a:pt x="4" y="3"/>
                    </a:cubicBezTo>
                    <a:cubicBezTo>
                      <a:pt x="3" y="3"/>
                      <a:pt x="4" y="3"/>
                      <a:pt x="3" y="4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0" y="3"/>
                      <a:pt x="2" y="6"/>
                      <a:pt x="3" y="6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8" y="7"/>
                      <a:pt x="8" y="9"/>
                      <a:pt x="9" y="10"/>
                    </a:cubicBezTo>
                    <a:cubicBezTo>
                      <a:pt x="10" y="11"/>
                      <a:pt x="13" y="10"/>
                      <a:pt x="14" y="10"/>
                    </a:cubicBezTo>
                    <a:cubicBezTo>
                      <a:pt x="18" y="10"/>
                      <a:pt x="19" y="8"/>
                      <a:pt x="18" y="5"/>
                    </a:cubicBezTo>
                    <a:cubicBezTo>
                      <a:pt x="18" y="3"/>
                      <a:pt x="17" y="2"/>
                      <a:pt x="15" y="2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10" y="1"/>
                      <a:pt x="11" y="1"/>
                      <a:pt x="10" y="1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27" name="Freeform 472">
                <a:extLst>
                  <a:ext uri="{FF2B5EF4-FFF2-40B4-BE49-F238E27FC236}">
                    <a16:creationId xmlns:a16="http://schemas.microsoft.com/office/drawing/2014/main" id="{EF49E2C2-DED6-A363-CB41-94FC92003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2628" y="8476972"/>
                <a:ext cx="212583" cy="129075"/>
              </a:xfrm>
              <a:custGeom>
                <a:avLst/>
                <a:gdLst>
                  <a:gd name="T0" fmla="*/ 0 w 21"/>
                  <a:gd name="T1" fmla="*/ 8 h 12"/>
                  <a:gd name="T2" fmla="*/ 6 w 21"/>
                  <a:gd name="T3" fmla="*/ 8 h 12"/>
                  <a:gd name="T4" fmla="*/ 9 w 21"/>
                  <a:gd name="T5" fmla="*/ 7 h 12"/>
                  <a:gd name="T6" fmla="*/ 13 w 21"/>
                  <a:gd name="T7" fmla="*/ 7 h 12"/>
                  <a:gd name="T8" fmla="*/ 14 w 21"/>
                  <a:gd name="T9" fmla="*/ 5 h 12"/>
                  <a:gd name="T10" fmla="*/ 17 w 21"/>
                  <a:gd name="T11" fmla="*/ 3 h 12"/>
                  <a:gd name="T12" fmla="*/ 20 w 21"/>
                  <a:gd name="T13" fmla="*/ 4 h 12"/>
                  <a:gd name="T14" fmla="*/ 18 w 21"/>
                  <a:gd name="T15" fmla="*/ 7 h 12"/>
                  <a:gd name="T16" fmla="*/ 11 w 21"/>
                  <a:gd name="T17" fmla="*/ 11 h 12"/>
                  <a:gd name="T18" fmla="*/ 0 w 21"/>
                  <a:gd name="T19" fmla="*/ 8 h 12"/>
                  <a:gd name="T20" fmla="*/ 0 w 21"/>
                  <a:gd name="T2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0" y="8"/>
                    </a:moveTo>
                    <a:cubicBezTo>
                      <a:pt x="1" y="7"/>
                      <a:pt x="5" y="8"/>
                      <a:pt x="6" y="8"/>
                    </a:cubicBezTo>
                    <a:cubicBezTo>
                      <a:pt x="7" y="8"/>
                      <a:pt x="8" y="6"/>
                      <a:pt x="9" y="7"/>
                    </a:cubicBezTo>
                    <a:cubicBezTo>
                      <a:pt x="10" y="8"/>
                      <a:pt x="12" y="8"/>
                      <a:pt x="13" y="7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17" y="3"/>
                    </a:cubicBezTo>
                    <a:cubicBezTo>
                      <a:pt x="17" y="0"/>
                      <a:pt x="21" y="2"/>
                      <a:pt x="20" y="4"/>
                    </a:cubicBezTo>
                    <a:cubicBezTo>
                      <a:pt x="19" y="5"/>
                      <a:pt x="18" y="7"/>
                      <a:pt x="18" y="7"/>
                    </a:cubicBezTo>
                    <a:cubicBezTo>
                      <a:pt x="15" y="8"/>
                      <a:pt x="14" y="10"/>
                      <a:pt x="11" y="11"/>
                    </a:cubicBezTo>
                    <a:cubicBezTo>
                      <a:pt x="9" y="12"/>
                      <a:pt x="0" y="11"/>
                      <a:pt x="0" y="8"/>
                    </a:cubicBezTo>
                    <a:cubicBezTo>
                      <a:pt x="0" y="7"/>
                      <a:pt x="0" y="10"/>
                      <a:pt x="0" y="8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28" name="Freeform 473">
                <a:extLst>
                  <a:ext uri="{FF2B5EF4-FFF2-40B4-BE49-F238E27FC236}">
                    <a16:creationId xmlns:a16="http://schemas.microsoft.com/office/drawing/2014/main" id="{9ACDA127-F5CE-3652-67F2-74F079302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9307" y="8543352"/>
                <a:ext cx="90610" cy="118010"/>
              </a:xfrm>
              <a:custGeom>
                <a:avLst/>
                <a:gdLst>
                  <a:gd name="T0" fmla="*/ 1 w 9"/>
                  <a:gd name="T1" fmla="*/ 0 h 11"/>
                  <a:gd name="T2" fmla="*/ 8 w 9"/>
                  <a:gd name="T3" fmla="*/ 8 h 11"/>
                  <a:gd name="T4" fmla="*/ 5 w 9"/>
                  <a:gd name="T5" fmla="*/ 4 h 11"/>
                  <a:gd name="T6" fmla="*/ 1 w 9"/>
                  <a:gd name="T7" fmla="*/ 0 h 11"/>
                  <a:gd name="T8" fmla="*/ 1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1"/>
                      <a:pt x="5" y="11"/>
                      <a:pt x="8" y="8"/>
                    </a:cubicBezTo>
                    <a:cubicBezTo>
                      <a:pt x="9" y="6"/>
                      <a:pt x="6" y="4"/>
                      <a:pt x="5" y="4"/>
                    </a:cubicBezTo>
                    <a:cubicBezTo>
                      <a:pt x="4" y="3"/>
                      <a:pt x="1" y="0"/>
                      <a:pt x="1" y="0"/>
                    </a:cubicBezTo>
                    <a:cubicBezTo>
                      <a:pt x="0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29" name="Freeform 474">
                <a:extLst>
                  <a:ext uri="{FF2B5EF4-FFF2-40B4-BE49-F238E27FC236}">
                    <a16:creationId xmlns:a16="http://schemas.microsoft.com/office/drawing/2014/main" id="{E819D84F-0A3F-7486-C35C-513F3B71A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4162" y="8760939"/>
                <a:ext cx="59243" cy="62692"/>
              </a:xfrm>
              <a:custGeom>
                <a:avLst/>
                <a:gdLst>
                  <a:gd name="T0" fmla="*/ 6 w 6"/>
                  <a:gd name="T1" fmla="*/ 4 h 6"/>
                  <a:gd name="T2" fmla="*/ 1 w 6"/>
                  <a:gd name="T3" fmla="*/ 2 h 6"/>
                  <a:gd name="T4" fmla="*/ 6 w 6"/>
                  <a:gd name="T5" fmla="*/ 4 h 6"/>
                  <a:gd name="T6" fmla="*/ 6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6" y="2"/>
                      <a:pt x="0" y="0"/>
                      <a:pt x="1" y="2"/>
                    </a:cubicBezTo>
                    <a:cubicBezTo>
                      <a:pt x="1" y="3"/>
                      <a:pt x="6" y="5"/>
                      <a:pt x="6" y="4"/>
                    </a:cubicBezTo>
                    <a:cubicBezTo>
                      <a:pt x="6" y="3"/>
                      <a:pt x="6" y="6"/>
                      <a:pt x="6" y="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30" name="Freeform 475">
                <a:extLst>
                  <a:ext uri="{FF2B5EF4-FFF2-40B4-BE49-F238E27FC236}">
                    <a16:creationId xmlns:a16="http://schemas.microsoft.com/office/drawing/2014/main" id="{DE0D11DF-7697-7F3F-DACE-F5C322051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1433" y="8661365"/>
                <a:ext cx="94095" cy="66379"/>
              </a:xfrm>
              <a:custGeom>
                <a:avLst/>
                <a:gdLst>
                  <a:gd name="T0" fmla="*/ 8 w 9"/>
                  <a:gd name="T1" fmla="*/ 6 h 6"/>
                  <a:gd name="T2" fmla="*/ 0 w 9"/>
                  <a:gd name="T3" fmla="*/ 1 h 6"/>
                  <a:gd name="T4" fmla="*/ 3 w 9"/>
                  <a:gd name="T5" fmla="*/ 4 h 6"/>
                  <a:gd name="T6" fmla="*/ 8 w 9"/>
                  <a:gd name="T7" fmla="*/ 6 h 6"/>
                  <a:gd name="T8" fmla="*/ 8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6" y="5"/>
                      <a:pt x="3" y="0"/>
                      <a:pt x="0" y="1"/>
                    </a:cubicBezTo>
                    <a:cubicBezTo>
                      <a:pt x="0" y="2"/>
                      <a:pt x="3" y="3"/>
                      <a:pt x="3" y="4"/>
                    </a:cubicBezTo>
                    <a:cubicBezTo>
                      <a:pt x="5" y="4"/>
                      <a:pt x="6" y="5"/>
                      <a:pt x="8" y="6"/>
                    </a:cubicBezTo>
                    <a:cubicBezTo>
                      <a:pt x="9" y="6"/>
                      <a:pt x="6" y="5"/>
                      <a:pt x="8" y="6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31" name="Freeform 476">
                <a:extLst>
                  <a:ext uri="{FF2B5EF4-FFF2-40B4-BE49-F238E27FC236}">
                    <a16:creationId xmlns:a16="http://schemas.microsoft.com/office/drawing/2014/main" id="{86112247-924E-A596-73C6-B11CC7D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0823" y="8617109"/>
                <a:ext cx="41820" cy="55320"/>
              </a:xfrm>
              <a:custGeom>
                <a:avLst/>
                <a:gdLst>
                  <a:gd name="T0" fmla="*/ 4 w 4"/>
                  <a:gd name="T1" fmla="*/ 4 h 5"/>
                  <a:gd name="T2" fmla="*/ 0 w 4"/>
                  <a:gd name="T3" fmla="*/ 0 h 5"/>
                  <a:gd name="T4" fmla="*/ 4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2"/>
                      <a:pt x="0" y="0"/>
                      <a:pt x="0" y="0"/>
                    </a:cubicBezTo>
                    <a:cubicBezTo>
                      <a:pt x="0" y="1"/>
                      <a:pt x="4" y="5"/>
                      <a:pt x="4" y="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32" name="Freeform 477">
                <a:extLst>
                  <a:ext uri="{FF2B5EF4-FFF2-40B4-BE49-F238E27FC236}">
                    <a16:creationId xmlns:a16="http://schemas.microsoft.com/office/drawing/2014/main" id="{68C612F1-AD73-AECB-2A86-F505C7C65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7199" y="9376809"/>
                <a:ext cx="163792" cy="129075"/>
              </a:xfrm>
              <a:custGeom>
                <a:avLst/>
                <a:gdLst>
                  <a:gd name="T0" fmla="*/ 15 w 16"/>
                  <a:gd name="T1" fmla="*/ 11 h 12"/>
                  <a:gd name="T2" fmla="*/ 2 w 16"/>
                  <a:gd name="T3" fmla="*/ 0 h 12"/>
                  <a:gd name="T4" fmla="*/ 15 w 16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5" y="11"/>
                    </a:moveTo>
                    <a:cubicBezTo>
                      <a:pt x="16" y="12"/>
                      <a:pt x="3" y="0"/>
                      <a:pt x="2" y="0"/>
                    </a:cubicBezTo>
                    <a:cubicBezTo>
                      <a:pt x="0" y="0"/>
                      <a:pt x="7" y="9"/>
                      <a:pt x="15" y="11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33" name="Freeform 478">
                <a:extLst>
                  <a:ext uri="{FF2B5EF4-FFF2-40B4-BE49-F238E27FC236}">
                    <a16:creationId xmlns:a16="http://schemas.microsoft.com/office/drawing/2014/main" id="{A62DE10A-1B02-E257-51D8-9A14EDA8E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6305" y="10199201"/>
                <a:ext cx="115005" cy="151203"/>
              </a:xfrm>
              <a:custGeom>
                <a:avLst/>
                <a:gdLst>
                  <a:gd name="T0" fmla="*/ 11 w 11"/>
                  <a:gd name="T1" fmla="*/ 14 h 14"/>
                  <a:gd name="T2" fmla="*/ 9 w 11"/>
                  <a:gd name="T3" fmla="*/ 10 h 14"/>
                  <a:gd name="T4" fmla="*/ 9 w 11"/>
                  <a:gd name="T5" fmla="*/ 7 h 14"/>
                  <a:gd name="T6" fmla="*/ 0 w 11"/>
                  <a:gd name="T7" fmla="*/ 0 h 14"/>
                  <a:gd name="T8" fmla="*/ 3 w 11"/>
                  <a:gd name="T9" fmla="*/ 4 h 14"/>
                  <a:gd name="T10" fmla="*/ 5 w 11"/>
                  <a:gd name="T11" fmla="*/ 8 h 14"/>
                  <a:gd name="T12" fmla="*/ 8 w 11"/>
                  <a:gd name="T13" fmla="*/ 11 h 14"/>
                  <a:gd name="T14" fmla="*/ 11 w 1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cubicBezTo>
                      <a:pt x="10" y="12"/>
                      <a:pt x="11" y="11"/>
                      <a:pt x="9" y="10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8" y="5"/>
                      <a:pt x="0" y="1"/>
                      <a:pt x="0" y="0"/>
                    </a:cubicBezTo>
                    <a:cubicBezTo>
                      <a:pt x="0" y="1"/>
                      <a:pt x="3" y="3"/>
                      <a:pt x="3" y="4"/>
                    </a:cubicBezTo>
                    <a:cubicBezTo>
                      <a:pt x="4" y="6"/>
                      <a:pt x="4" y="7"/>
                      <a:pt x="5" y="8"/>
                    </a:cubicBezTo>
                    <a:cubicBezTo>
                      <a:pt x="6" y="9"/>
                      <a:pt x="9" y="10"/>
                      <a:pt x="8" y="11"/>
                    </a:cubicBezTo>
                    <a:cubicBezTo>
                      <a:pt x="8" y="13"/>
                      <a:pt x="9" y="13"/>
                      <a:pt x="11" y="1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34" name="Freeform 479">
                <a:extLst>
                  <a:ext uri="{FF2B5EF4-FFF2-40B4-BE49-F238E27FC236}">
                    <a16:creationId xmlns:a16="http://schemas.microsoft.com/office/drawing/2014/main" id="{6423C543-5D95-B823-7754-07AA89EE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7671" y="10339341"/>
                <a:ext cx="264855" cy="328220"/>
              </a:xfrm>
              <a:custGeom>
                <a:avLst/>
                <a:gdLst>
                  <a:gd name="T0" fmla="*/ 8 w 26"/>
                  <a:gd name="T1" fmla="*/ 2 h 30"/>
                  <a:gd name="T2" fmla="*/ 7 w 26"/>
                  <a:gd name="T3" fmla="*/ 11 h 30"/>
                  <a:gd name="T4" fmla="*/ 5 w 26"/>
                  <a:gd name="T5" fmla="*/ 18 h 30"/>
                  <a:gd name="T6" fmla="*/ 9 w 26"/>
                  <a:gd name="T7" fmla="*/ 25 h 30"/>
                  <a:gd name="T8" fmla="*/ 14 w 26"/>
                  <a:gd name="T9" fmla="*/ 26 h 30"/>
                  <a:gd name="T10" fmla="*/ 17 w 26"/>
                  <a:gd name="T11" fmla="*/ 22 h 30"/>
                  <a:gd name="T12" fmla="*/ 18 w 26"/>
                  <a:gd name="T13" fmla="*/ 16 h 30"/>
                  <a:gd name="T14" fmla="*/ 22 w 26"/>
                  <a:gd name="T15" fmla="*/ 14 h 30"/>
                  <a:gd name="T16" fmla="*/ 26 w 26"/>
                  <a:gd name="T17" fmla="*/ 10 h 30"/>
                  <a:gd name="T18" fmla="*/ 25 w 26"/>
                  <a:gd name="T19" fmla="*/ 6 h 30"/>
                  <a:gd name="T20" fmla="*/ 20 w 26"/>
                  <a:gd name="T21" fmla="*/ 8 h 30"/>
                  <a:gd name="T22" fmla="*/ 14 w 26"/>
                  <a:gd name="T23" fmla="*/ 5 h 30"/>
                  <a:gd name="T24" fmla="*/ 11 w 26"/>
                  <a:gd name="T25" fmla="*/ 0 h 30"/>
                  <a:gd name="T26" fmla="*/ 11 w 26"/>
                  <a:gd name="T27" fmla="*/ 3 h 30"/>
                  <a:gd name="T28" fmla="*/ 8 w 26"/>
                  <a:gd name="T29" fmla="*/ 2 h 30"/>
                  <a:gd name="T30" fmla="*/ 8 w 26"/>
                  <a:gd name="T3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0">
                    <a:moveTo>
                      <a:pt x="8" y="2"/>
                    </a:moveTo>
                    <a:cubicBezTo>
                      <a:pt x="7" y="2"/>
                      <a:pt x="7" y="9"/>
                      <a:pt x="7" y="11"/>
                    </a:cubicBezTo>
                    <a:cubicBezTo>
                      <a:pt x="6" y="13"/>
                      <a:pt x="0" y="16"/>
                      <a:pt x="5" y="18"/>
                    </a:cubicBezTo>
                    <a:cubicBezTo>
                      <a:pt x="8" y="19"/>
                      <a:pt x="11" y="21"/>
                      <a:pt x="9" y="25"/>
                    </a:cubicBezTo>
                    <a:cubicBezTo>
                      <a:pt x="6" y="30"/>
                      <a:pt x="11" y="29"/>
                      <a:pt x="14" y="26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9" y="19"/>
                      <a:pt x="18" y="19"/>
                      <a:pt x="18" y="16"/>
                    </a:cubicBezTo>
                    <a:cubicBezTo>
                      <a:pt x="19" y="14"/>
                      <a:pt x="21" y="14"/>
                      <a:pt x="22" y="14"/>
                    </a:cubicBezTo>
                    <a:cubicBezTo>
                      <a:pt x="23" y="15"/>
                      <a:pt x="25" y="11"/>
                      <a:pt x="26" y="10"/>
                    </a:cubicBezTo>
                    <a:cubicBezTo>
                      <a:pt x="26" y="9"/>
                      <a:pt x="26" y="6"/>
                      <a:pt x="25" y="6"/>
                    </a:cubicBezTo>
                    <a:cubicBezTo>
                      <a:pt x="23" y="6"/>
                      <a:pt x="21" y="8"/>
                      <a:pt x="20" y="8"/>
                    </a:cubicBezTo>
                    <a:cubicBezTo>
                      <a:pt x="18" y="8"/>
                      <a:pt x="15" y="7"/>
                      <a:pt x="14" y="5"/>
                    </a:cubicBezTo>
                    <a:cubicBezTo>
                      <a:pt x="13" y="4"/>
                      <a:pt x="13" y="0"/>
                      <a:pt x="11" y="0"/>
                    </a:cubicBezTo>
                    <a:cubicBezTo>
                      <a:pt x="11" y="0"/>
                      <a:pt x="11" y="3"/>
                      <a:pt x="11" y="3"/>
                    </a:cubicBezTo>
                    <a:cubicBezTo>
                      <a:pt x="10" y="3"/>
                      <a:pt x="9" y="1"/>
                      <a:pt x="8" y="2"/>
                    </a:cubicBezTo>
                    <a:cubicBezTo>
                      <a:pt x="7" y="2"/>
                      <a:pt x="9" y="1"/>
                      <a:pt x="8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35" name="Freeform 480">
                <a:extLst>
                  <a:ext uri="{FF2B5EF4-FFF2-40B4-BE49-F238E27FC236}">
                    <a16:creationId xmlns:a16="http://schemas.microsoft.com/office/drawing/2014/main" id="{7A736392-A9F5-4CFA-86D3-00CA8A1B8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9176" y="10579051"/>
                <a:ext cx="400771" cy="413040"/>
              </a:xfrm>
              <a:custGeom>
                <a:avLst/>
                <a:gdLst>
                  <a:gd name="T0" fmla="*/ 33 w 39"/>
                  <a:gd name="T1" fmla="*/ 4 h 38"/>
                  <a:gd name="T2" fmla="*/ 30 w 39"/>
                  <a:gd name="T3" fmla="*/ 1 h 38"/>
                  <a:gd name="T4" fmla="*/ 26 w 39"/>
                  <a:gd name="T5" fmla="*/ 8 h 38"/>
                  <a:gd name="T6" fmla="*/ 22 w 39"/>
                  <a:gd name="T7" fmla="*/ 13 h 38"/>
                  <a:gd name="T8" fmla="*/ 15 w 39"/>
                  <a:gd name="T9" fmla="*/ 18 h 38"/>
                  <a:gd name="T10" fmla="*/ 9 w 39"/>
                  <a:gd name="T11" fmla="*/ 22 h 38"/>
                  <a:gd name="T12" fmla="*/ 4 w 39"/>
                  <a:gd name="T13" fmla="*/ 27 h 38"/>
                  <a:gd name="T14" fmla="*/ 2 w 39"/>
                  <a:gd name="T15" fmla="*/ 33 h 38"/>
                  <a:gd name="T16" fmla="*/ 1 w 39"/>
                  <a:gd name="T17" fmla="*/ 34 h 38"/>
                  <a:gd name="T18" fmla="*/ 3 w 39"/>
                  <a:gd name="T19" fmla="*/ 35 h 38"/>
                  <a:gd name="T20" fmla="*/ 10 w 39"/>
                  <a:gd name="T21" fmla="*/ 37 h 38"/>
                  <a:gd name="T22" fmla="*/ 19 w 39"/>
                  <a:gd name="T23" fmla="*/ 34 h 38"/>
                  <a:gd name="T24" fmla="*/ 22 w 39"/>
                  <a:gd name="T25" fmla="*/ 27 h 38"/>
                  <a:gd name="T26" fmla="*/ 27 w 39"/>
                  <a:gd name="T27" fmla="*/ 22 h 38"/>
                  <a:gd name="T28" fmla="*/ 29 w 39"/>
                  <a:gd name="T29" fmla="*/ 21 h 38"/>
                  <a:gd name="T30" fmla="*/ 33 w 39"/>
                  <a:gd name="T31" fmla="*/ 21 h 38"/>
                  <a:gd name="T32" fmla="*/ 32 w 39"/>
                  <a:gd name="T33" fmla="*/ 19 h 38"/>
                  <a:gd name="T34" fmla="*/ 32 w 39"/>
                  <a:gd name="T35" fmla="*/ 17 h 38"/>
                  <a:gd name="T36" fmla="*/ 38 w 39"/>
                  <a:gd name="T37" fmla="*/ 9 h 38"/>
                  <a:gd name="T38" fmla="*/ 38 w 39"/>
                  <a:gd name="T39" fmla="*/ 6 h 38"/>
                  <a:gd name="T40" fmla="*/ 38 w 39"/>
                  <a:gd name="T41" fmla="*/ 4 h 38"/>
                  <a:gd name="T42" fmla="*/ 37 w 39"/>
                  <a:gd name="T43" fmla="*/ 4 h 38"/>
                  <a:gd name="T44" fmla="*/ 37 w 39"/>
                  <a:gd name="T45" fmla="*/ 2 h 38"/>
                  <a:gd name="T46" fmla="*/ 33 w 39"/>
                  <a:gd name="T47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38">
                    <a:moveTo>
                      <a:pt x="33" y="4"/>
                    </a:moveTo>
                    <a:cubicBezTo>
                      <a:pt x="33" y="4"/>
                      <a:pt x="32" y="0"/>
                      <a:pt x="30" y="1"/>
                    </a:cubicBezTo>
                    <a:cubicBezTo>
                      <a:pt x="27" y="3"/>
                      <a:pt x="28" y="5"/>
                      <a:pt x="26" y="8"/>
                    </a:cubicBezTo>
                    <a:cubicBezTo>
                      <a:pt x="25" y="9"/>
                      <a:pt x="24" y="12"/>
                      <a:pt x="22" y="13"/>
                    </a:cubicBezTo>
                    <a:cubicBezTo>
                      <a:pt x="20" y="16"/>
                      <a:pt x="18" y="17"/>
                      <a:pt x="15" y="18"/>
                    </a:cubicBezTo>
                    <a:cubicBezTo>
                      <a:pt x="13" y="19"/>
                      <a:pt x="12" y="21"/>
                      <a:pt x="9" y="22"/>
                    </a:cubicBezTo>
                    <a:cubicBezTo>
                      <a:pt x="7" y="23"/>
                      <a:pt x="7" y="27"/>
                      <a:pt x="4" y="27"/>
                    </a:cubicBezTo>
                    <a:cubicBezTo>
                      <a:pt x="0" y="28"/>
                      <a:pt x="4" y="31"/>
                      <a:pt x="2" y="33"/>
                    </a:cubicBezTo>
                    <a:cubicBezTo>
                      <a:pt x="1" y="33"/>
                      <a:pt x="0" y="33"/>
                      <a:pt x="1" y="34"/>
                    </a:cubicBezTo>
                    <a:cubicBezTo>
                      <a:pt x="1" y="35"/>
                      <a:pt x="1" y="35"/>
                      <a:pt x="3" y="35"/>
                    </a:cubicBezTo>
                    <a:cubicBezTo>
                      <a:pt x="5" y="35"/>
                      <a:pt x="8" y="37"/>
                      <a:pt x="10" y="37"/>
                    </a:cubicBezTo>
                    <a:cubicBezTo>
                      <a:pt x="14" y="38"/>
                      <a:pt x="16" y="36"/>
                      <a:pt x="19" y="34"/>
                    </a:cubicBezTo>
                    <a:cubicBezTo>
                      <a:pt x="21" y="32"/>
                      <a:pt x="22" y="30"/>
                      <a:pt x="22" y="27"/>
                    </a:cubicBezTo>
                    <a:cubicBezTo>
                      <a:pt x="23" y="24"/>
                      <a:pt x="24" y="24"/>
                      <a:pt x="27" y="22"/>
                    </a:cubicBezTo>
                    <a:cubicBezTo>
                      <a:pt x="28" y="22"/>
                      <a:pt x="28" y="21"/>
                      <a:pt x="29" y="21"/>
                    </a:cubicBezTo>
                    <a:cubicBezTo>
                      <a:pt x="30" y="21"/>
                      <a:pt x="31" y="21"/>
                      <a:pt x="33" y="21"/>
                    </a:cubicBezTo>
                    <a:cubicBezTo>
                      <a:pt x="34" y="20"/>
                      <a:pt x="33" y="19"/>
                      <a:pt x="32" y="19"/>
                    </a:cubicBezTo>
                    <a:cubicBezTo>
                      <a:pt x="31" y="18"/>
                      <a:pt x="31" y="18"/>
                      <a:pt x="32" y="17"/>
                    </a:cubicBezTo>
                    <a:cubicBezTo>
                      <a:pt x="34" y="14"/>
                      <a:pt x="36" y="12"/>
                      <a:pt x="38" y="9"/>
                    </a:cubicBezTo>
                    <a:cubicBezTo>
                      <a:pt x="38" y="8"/>
                      <a:pt x="38" y="7"/>
                      <a:pt x="38" y="6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9" y="3"/>
                      <a:pt x="37" y="4"/>
                      <a:pt x="37" y="4"/>
                    </a:cubicBezTo>
                    <a:cubicBezTo>
                      <a:pt x="37" y="3"/>
                      <a:pt x="37" y="3"/>
                      <a:pt x="37" y="2"/>
                    </a:cubicBezTo>
                    <a:cubicBezTo>
                      <a:pt x="36" y="3"/>
                      <a:pt x="35" y="5"/>
                      <a:pt x="33" y="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36" name="Freeform 481">
                <a:extLst>
                  <a:ext uri="{FF2B5EF4-FFF2-40B4-BE49-F238E27FC236}">
                    <a16:creationId xmlns:a16="http://schemas.microsoft.com/office/drawing/2014/main" id="{315A81B4-487D-CA1B-442A-4864B14CB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1903" y="10992094"/>
                <a:ext cx="20911" cy="22128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37" name="Freeform 482">
                <a:extLst>
                  <a:ext uri="{FF2B5EF4-FFF2-40B4-BE49-F238E27FC236}">
                    <a16:creationId xmlns:a16="http://schemas.microsoft.com/office/drawing/2014/main" id="{BA8082CA-A92E-2814-4659-37B78CD2F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7470" y="10590116"/>
                <a:ext cx="195161" cy="195458"/>
              </a:xfrm>
              <a:custGeom>
                <a:avLst/>
                <a:gdLst>
                  <a:gd name="T0" fmla="*/ 0 w 19"/>
                  <a:gd name="T1" fmla="*/ 2 h 18"/>
                  <a:gd name="T2" fmla="*/ 2 w 19"/>
                  <a:gd name="T3" fmla="*/ 7 h 18"/>
                  <a:gd name="T4" fmla="*/ 4 w 19"/>
                  <a:gd name="T5" fmla="*/ 10 h 18"/>
                  <a:gd name="T6" fmla="*/ 3 w 19"/>
                  <a:gd name="T7" fmla="*/ 12 h 18"/>
                  <a:gd name="T8" fmla="*/ 9 w 19"/>
                  <a:gd name="T9" fmla="*/ 18 h 18"/>
                  <a:gd name="T10" fmla="*/ 12 w 19"/>
                  <a:gd name="T11" fmla="*/ 15 h 18"/>
                  <a:gd name="T12" fmla="*/ 13 w 19"/>
                  <a:gd name="T13" fmla="*/ 17 h 18"/>
                  <a:gd name="T14" fmla="*/ 14 w 19"/>
                  <a:gd name="T15" fmla="*/ 14 h 18"/>
                  <a:gd name="T16" fmla="*/ 16 w 19"/>
                  <a:gd name="T17" fmla="*/ 15 h 18"/>
                  <a:gd name="T18" fmla="*/ 18 w 19"/>
                  <a:gd name="T19" fmla="*/ 7 h 18"/>
                  <a:gd name="T20" fmla="*/ 16 w 19"/>
                  <a:gd name="T21" fmla="*/ 1 h 18"/>
                  <a:gd name="T22" fmla="*/ 7 w 19"/>
                  <a:gd name="T23" fmla="*/ 3 h 18"/>
                  <a:gd name="T24" fmla="*/ 0 w 19"/>
                  <a:gd name="T25" fmla="*/ 2 h 18"/>
                  <a:gd name="T26" fmla="*/ 0 w 19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8">
                    <a:moveTo>
                      <a:pt x="0" y="2"/>
                    </a:move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4" y="9"/>
                      <a:pt x="4" y="10"/>
                    </a:cubicBezTo>
                    <a:cubicBezTo>
                      <a:pt x="4" y="11"/>
                      <a:pt x="3" y="11"/>
                      <a:pt x="3" y="12"/>
                    </a:cubicBezTo>
                    <a:cubicBezTo>
                      <a:pt x="4" y="15"/>
                      <a:pt x="7" y="17"/>
                      <a:pt x="9" y="18"/>
                    </a:cubicBezTo>
                    <a:cubicBezTo>
                      <a:pt x="11" y="18"/>
                      <a:pt x="11" y="16"/>
                      <a:pt x="12" y="15"/>
                    </a:cubicBezTo>
                    <a:cubicBezTo>
                      <a:pt x="12" y="15"/>
                      <a:pt x="13" y="17"/>
                      <a:pt x="13" y="17"/>
                    </a:cubicBezTo>
                    <a:cubicBezTo>
                      <a:pt x="13" y="16"/>
                      <a:pt x="13" y="14"/>
                      <a:pt x="14" y="14"/>
                    </a:cubicBezTo>
                    <a:cubicBezTo>
                      <a:pt x="15" y="13"/>
                      <a:pt x="15" y="15"/>
                      <a:pt x="16" y="15"/>
                    </a:cubicBezTo>
                    <a:cubicBezTo>
                      <a:pt x="15" y="15"/>
                      <a:pt x="18" y="8"/>
                      <a:pt x="18" y="7"/>
                    </a:cubicBezTo>
                    <a:cubicBezTo>
                      <a:pt x="18" y="6"/>
                      <a:pt x="19" y="0"/>
                      <a:pt x="16" y="1"/>
                    </a:cubicBezTo>
                    <a:cubicBezTo>
                      <a:pt x="13" y="2"/>
                      <a:pt x="10" y="4"/>
                      <a:pt x="7" y="3"/>
                    </a:cubicBezTo>
                    <a:cubicBezTo>
                      <a:pt x="6" y="3"/>
                      <a:pt x="1" y="0"/>
                      <a:pt x="0" y="2"/>
                    </a:cubicBezTo>
                    <a:cubicBezTo>
                      <a:pt x="0" y="3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38" name="Freeform 483">
                <a:extLst>
                  <a:ext uri="{FF2B5EF4-FFF2-40B4-BE49-F238E27FC236}">
                    <a16:creationId xmlns:a16="http://schemas.microsoft.com/office/drawing/2014/main" id="{37BA15CC-465A-C3E4-9795-8B8F3FF22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0808" y="10534799"/>
                <a:ext cx="31364" cy="55320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0 h 5"/>
                  <a:gd name="T4" fmla="*/ 3 w 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3" y="5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39" name="Freeform 484">
                <a:extLst>
                  <a:ext uri="{FF2B5EF4-FFF2-40B4-BE49-F238E27FC236}">
                    <a16:creationId xmlns:a16="http://schemas.microsoft.com/office/drawing/2014/main" id="{384372AC-660E-347E-9DF9-7724C4DC7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5195" y="10534799"/>
                <a:ext cx="20911" cy="22128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40" name="Freeform 610">
                <a:extLst>
                  <a:ext uri="{FF2B5EF4-FFF2-40B4-BE49-F238E27FC236}">
                    <a16:creationId xmlns:a16="http://schemas.microsoft.com/office/drawing/2014/main" id="{5052A36C-B15E-4B76-B82D-290923DF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1684" y="8358957"/>
                <a:ext cx="20911" cy="1106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41" name="Freeform 612">
                <a:extLst>
                  <a:ext uri="{FF2B5EF4-FFF2-40B4-BE49-F238E27FC236}">
                    <a16:creationId xmlns:a16="http://schemas.microsoft.com/office/drawing/2014/main" id="{385DE698-9B94-F4E5-7074-E06E8ACBE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9271" y="10265581"/>
                <a:ext cx="69700" cy="55320"/>
              </a:xfrm>
              <a:custGeom>
                <a:avLst/>
                <a:gdLst>
                  <a:gd name="T0" fmla="*/ 6 w 7"/>
                  <a:gd name="T1" fmla="*/ 2 h 5"/>
                  <a:gd name="T2" fmla="*/ 1 w 7"/>
                  <a:gd name="T3" fmla="*/ 2 h 5"/>
                  <a:gd name="T4" fmla="*/ 6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cubicBezTo>
                      <a:pt x="7" y="0"/>
                      <a:pt x="0" y="1"/>
                      <a:pt x="1" y="2"/>
                    </a:cubicBezTo>
                    <a:cubicBezTo>
                      <a:pt x="1" y="3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42" name="Freeform 707">
                <a:extLst>
                  <a:ext uri="{FF2B5EF4-FFF2-40B4-BE49-F238E27FC236}">
                    <a16:creationId xmlns:a16="http://schemas.microsoft.com/office/drawing/2014/main" id="{6BAEC725-7A6C-1632-8CBD-79F425A73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2746" y="8336829"/>
                <a:ext cx="460016" cy="413040"/>
              </a:xfrm>
              <a:custGeom>
                <a:avLst/>
                <a:gdLst>
                  <a:gd name="T0" fmla="*/ 45 w 45"/>
                  <a:gd name="T1" fmla="*/ 29 h 38"/>
                  <a:gd name="T2" fmla="*/ 45 w 45"/>
                  <a:gd name="T3" fmla="*/ 26 h 38"/>
                  <a:gd name="T4" fmla="*/ 45 w 45"/>
                  <a:gd name="T5" fmla="*/ 24 h 38"/>
                  <a:gd name="T6" fmla="*/ 45 w 45"/>
                  <a:gd name="T7" fmla="*/ 15 h 38"/>
                  <a:gd name="T8" fmla="*/ 45 w 45"/>
                  <a:gd name="T9" fmla="*/ 6 h 38"/>
                  <a:gd name="T10" fmla="*/ 35 w 45"/>
                  <a:gd name="T11" fmla="*/ 3 h 38"/>
                  <a:gd name="T12" fmla="*/ 30 w 45"/>
                  <a:gd name="T13" fmla="*/ 0 h 38"/>
                  <a:gd name="T14" fmla="*/ 26 w 45"/>
                  <a:gd name="T15" fmla="*/ 3 h 38"/>
                  <a:gd name="T16" fmla="*/ 22 w 45"/>
                  <a:gd name="T17" fmla="*/ 5 h 38"/>
                  <a:gd name="T18" fmla="*/ 18 w 45"/>
                  <a:gd name="T19" fmla="*/ 10 h 38"/>
                  <a:gd name="T20" fmla="*/ 14 w 45"/>
                  <a:gd name="T21" fmla="*/ 8 h 38"/>
                  <a:gd name="T22" fmla="*/ 11 w 45"/>
                  <a:gd name="T23" fmla="*/ 5 h 38"/>
                  <a:gd name="T24" fmla="*/ 9 w 45"/>
                  <a:gd name="T25" fmla="*/ 6 h 38"/>
                  <a:gd name="T26" fmla="*/ 7 w 45"/>
                  <a:gd name="T27" fmla="*/ 5 h 38"/>
                  <a:gd name="T28" fmla="*/ 4 w 45"/>
                  <a:gd name="T29" fmla="*/ 6 h 38"/>
                  <a:gd name="T30" fmla="*/ 0 w 45"/>
                  <a:gd name="T31" fmla="*/ 7 h 38"/>
                  <a:gd name="T32" fmla="*/ 3 w 45"/>
                  <a:gd name="T33" fmla="*/ 8 h 38"/>
                  <a:gd name="T34" fmla="*/ 4 w 45"/>
                  <a:gd name="T35" fmla="*/ 11 h 38"/>
                  <a:gd name="T36" fmla="*/ 7 w 45"/>
                  <a:gd name="T37" fmla="*/ 14 h 38"/>
                  <a:gd name="T38" fmla="*/ 9 w 45"/>
                  <a:gd name="T39" fmla="*/ 8 h 38"/>
                  <a:gd name="T40" fmla="*/ 10 w 45"/>
                  <a:gd name="T41" fmla="*/ 12 h 38"/>
                  <a:gd name="T42" fmla="*/ 15 w 45"/>
                  <a:gd name="T43" fmla="*/ 12 h 38"/>
                  <a:gd name="T44" fmla="*/ 18 w 45"/>
                  <a:gd name="T45" fmla="*/ 15 h 38"/>
                  <a:gd name="T46" fmla="*/ 27 w 45"/>
                  <a:gd name="T47" fmla="*/ 19 h 38"/>
                  <a:gd name="T48" fmla="*/ 32 w 45"/>
                  <a:gd name="T49" fmla="*/ 22 h 38"/>
                  <a:gd name="T50" fmla="*/ 34 w 45"/>
                  <a:gd name="T51" fmla="*/ 26 h 38"/>
                  <a:gd name="T52" fmla="*/ 36 w 45"/>
                  <a:gd name="T53" fmla="*/ 27 h 38"/>
                  <a:gd name="T54" fmla="*/ 34 w 45"/>
                  <a:gd name="T55" fmla="*/ 28 h 38"/>
                  <a:gd name="T56" fmla="*/ 36 w 45"/>
                  <a:gd name="T57" fmla="*/ 29 h 38"/>
                  <a:gd name="T58" fmla="*/ 35 w 45"/>
                  <a:gd name="T59" fmla="*/ 30 h 38"/>
                  <a:gd name="T60" fmla="*/ 32 w 45"/>
                  <a:gd name="T61" fmla="*/ 31 h 38"/>
                  <a:gd name="T62" fmla="*/ 29 w 45"/>
                  <a:gd name="T63" fmla="*/ 34 h 38"/>
                  <a:gd name="T64" fmla="*/ 34 w 45"/>
                  <a:gd name="T65" fmla="*/ 35 h 38"/>
                  <a:gd name="T66" fmla="*/ 36 w 45"/>
                  <a:gd name="T67" fmla="*/ 31 h 38"/>
                  <a:gd name="T68" fmla="*/ 36 w 45"/>
                  <a:gd name="T69" fmla="*/ 33 h 38"/>
                  <a:gd name="T70" fmla="*/ 40 w 45"/>
                  <a:gd name="T71" fmla="*/ 32 h 38"/>
                  <a:gd name="T72" fmla="*/ 45 w 45"/>
                  <a:gd name="T73" fmla="*/ 38 h 38"/>
                  <a:gd name="T74" fmla="*/ 45 w 45"/>
                  <a:gd name="T75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38">
                    <a:moveTo>
                      <a:pt x="45" y="29"/>
                    </a:moveTo>
                    <a:cubicBezTo>
                      <a:pt x="45" y="28"/>
                      <a:pt x="44" y="27"/>
                      <a:pt x="45" y="26"/>
                    </a:cubicBezTo>
                    <a:cubicBezTo>
                      <a:pt x="45" y="25"/>
                      <a:pt x="45" y="25"/>
                      <a:pt x="45" y="24"/>
                    </a:cubicBezTo>
                    <a:cubicBezTo>
                      <a:pt x="45" y="21"/>
                      <a:pt x="45" y="18"/>
                      <a:pt x="45" y="15"/>
                    </a:cubicBezTo>
                    <a:cubicBezTo>
                      <a:pt x="45" y="12"/>
                      <a:pt x="45" y="9"/>
                      <a:pt x="45" y="6"/>
                    </a:cubicBezTo>
                    <a:cubicBezTo>
                      <a:pt x="45" y="6"/>
                      <a:pt x="36" y="3"/>
                      <a:pt x="35" y="3"/>
                    </a:cubicBezTo>
                    <a:cubicBezTo>
                      <a:pt x="33" y="2"/>
                      <a:pt x="32" y="1"/>
                      <a:pt x="30" y="0"/>
                    </a:cubicBezTo>
                    <a:cubicBezTo>
                      <a:pt x="27" y="0"/>
                      <a:pt x="27" y="2"/>
                      <a:pt x="26" y="3"/>
                    </a:cubicBezTo>
                    <a:cubicBezTo>
                      <a:pt x="26" y="4"/>
                      <a:pt x="23" y="4"/>
                      <a:pt x="22" y="5"/>
                    </a:cubicBezTo>
                    <a:cubicBezTo>
                      <a:pt x="21" y="7"/>
                      <a:pt x="20" y="9"/>
                      <a:pt x="18" y="10"/>
                    </a:cubicBezTo>
                    <a:cubicBezTo>
                      <a:pt x="16" y="11"/>
                      <a:pt x="14" y="10"/>
                      <a:pt x="14" y="8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1" y="3"/>
                      <a:pt x="10" y="5"/>
                      <a:pt x="9" y="6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4" y="7"/>
                      <a:pt x="0" y="6"/>
                      <a:pt x="0" y="7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3"/>
                      <a:pt x="7" y="13"/>
                      <a:pt x="7" y="14"/>
                    </a:cubicBezTo>
                    <a:cubicBezTo>
                      <a:pt x="7" y="12"/>
                      <a:pt x="7" y="9"/>
                      <a:pt x="9" y="8"/>
                    </a:cubicBezTo>
                    <a:cubicBezTo>
                      <a:pt x="7" y="9"/>
                      <a:pt x="8" y="11"/>
                      <a:pt x="10" y="12"/>
                    </a:cubicBezTo>
                    <a:cubicBezTo>
                      <a:pt x="12" y="13"/>
                      <a:pt x="13" y="13"/>
                      <a:pt x="15" y="12"/>
                    </a:cubicBezTo>
                    <a:cubicBezTo>
                      <a:pt x="12" y="13"/>
                      <a:pt x="17" y="15"/>
                      <a:pt x="18" y="15"/>
                    </a:cubicBezTo>
                    <a:cubicBezTo>
                      <a:pt x="21" y="16"/>
                      <a:pt x="24" y="18"/>
                      <a:pt x="27" y="19"/>
                    </a:cubicBezTo>
                    <a:cubicBezTo>
                      <a:pt x="29" y="20"/>
                      <a:pt x="31" y="21"/>
                      <a:pt x="32" y="22"/>
                    </a:cubicBezTo>
                    <a:cubicBezTo>
                      <a:pt x="32" y="24"/>
                      <a:pt x="33" y="25"/>
                      <a:pt x="34" y="26"/>
                    </a:cubicBezTo>
                    <a:cubicBezTo>
                      <a:pt x="34" y="26"/>
                      <a:pt x="36" y="27"/>
                      <a:pt x="36" y="27"/>
                    </a:cubicBezTo>
                    <a:cubicBezTo>
                      <a:pt x="36" y="27"/>
                      <a:pt x="34" y="28"/>
                      <a:pt x="34" y="28"/>
                    </a:cubicBezTo>
                    <a:cubicBezTo>
                      <a:pt x="34" y="28"/>
                      <a:pt x="36" y="28"/>
                      <a:pt x="36" y="29"/>
                    </a:cubicBezTo>
                    <a:cubicBezTo>
                      <a:pt x="36" y="28"/>
                      <a:pt x="35" y="29"/>
                      <a:pt x="35" y="30"/>
                    </a:cubicBezTo>
                    <a:cubicBezTo>
                      <a:pt x="34" y="31"/>
                      <a:pt x="33" y="30"/>
                      <a:pt x="32" y="31"/>
                    </a:cubicBezTo>
                    <a:cubicBezTo>
                      <a:pt x="31" y="31"/>
                      <a:pt x="28" y="34"/>
                      <a:pt x="29" y="34"/>
                    </a:cubicBezTo>
                    <a:cubicBezTo>
                      <a:pt x="30" y="35"/>
                      <a:pt x="32" y="35"/>
                      <a:pt x="34" y="35"/>
                    </a:cubicBezTo>
                    <a:cubicBezTo>
                      <a:pt x="34" y="34"/>
                      <a:pt x="35" y="30"/>
                      <a:pt x="36" y="31"/>
                    </a:cubicBezTo>
                    <a:cubicBezTo>
                      <a:pt x="36" y="32"/>
                      <a:pt x="33" y="33"/>
                      <a:pt x="36" y="33"/>
                    </a:cubicBezTo>
                    <a:cubicBezTo>
                      <a:pt x="38" y="34"/>
                      <a:pt x="39" y="34"/>
                      <a:pt x="40" y="32"/>
                    </a:cubicBezTo>
                    <a:cubicBezTo>
                      <a:pt x="39" y="34"/>
                      <a:pt x="44" y="37"/>
                      <a:pt x="45" y="38"/>
                    </a:cubicBezTo>
                    <a:cubicBezTo>
                      <a:pt x="45" y="35"/>
                      <a:pt x="45" y="32"/>
                      <a:pt x="45" y="29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43" name="Freeform 708">
                <a:extLst>
                  <a:ext uri="{FF2B5EF4-FFF2-40B4-BE49-F238E27FC236}">
                    <a16:creationId xmlns:a16="http://schemas.microsoft.com/office/drawing/2014/main" id="{C05B0F9F-922E-00B4-E31A-3EFC04B22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2308" y="8403216"/>
                <a:ext cx="522745" cy="442543"/>
              </a:xfrm>
              <a:custGeom>
                <a:avLst/>
                <a:gdLst>
                  <a:gd name="T0" fmla="*/ 50 w 51"/>
                  <a:gd name="T1" fmla="*/ 39 h 41"/>
                  <a:gd name="T2" fmla="*/ 45 w 51"/>
                  <a:gd name="T3" fmla="*/ 37 h 41"/>
                  <a:gd name="T4" fmla="*/ 47 w 51"/>
                  <a:gd name="T5" fmla="*/ 36 h 41"/>
                  <a:gd name="T6" fmla="*/ 42 w 51"/>
                  <a:gd name="T7" fmla="*/ 34 h 41"/>
                  <a:gd name="T8" fmla="*/ 38 w 51"/>
                  <a:gd name="T9" fmla="*/ 30 h 41"/>
                  <a:gd name="T10" fmla="*/ 37 w 51"/>
                  <a:gd name="T11" fmla="*/ 28 h 41"/>
                  <a:gd name="T12" fmla="*/ 34 w 51"/>
                  <a:gd name="T13" fmla="*/ 26 h 41"/>
                  <a:gd name="T14" fmla="*/ 29 w 51"/>
                  <a:gd name="T15" fmla="*/ 21 h 41"/>
                  <a:gd name="T16" fmla="*/ 34 w 51"/>
                  <a:gd name="T17" fmla="*/ 21 h 41"/>
                  <a:gd name="T18" fmla="*/ 34 w 51"/>
                  <a:gd name="T19" fmla="*/ 18 h 41"/>
                  <a:gd name="T20" fmla="*/ 31 w 51"/>
                  <a:gd name="T21" fmla="*/ 17 h 41"/>
                  <a:gd name="T22" fmla="*/ 25 w 51"/>
                  <a:gd name="T23" fmla="*/ 12 h 41"/>
                  <a:gd name="T24" fmla="*/ 19 w 51"/>
                  <a:gd name="T25" fmla="*/ 7 h 41"/>
                  <a:gd name="T26" fmla="*/ 16 w 51"/>
                  <a:gd name="T27" fmla="*/ 6 h 41"/>
                  <a:gd name="T28" fmla="*/ 13 w 51"/>
                  <a:gd name="T29" fmla="*/ 4 h 41"/>
                  <a:gd name="T30" fmla="*/ 8 w 51"/>
                  <a:gd name="T31" fmla="*/ 2 h 41"/>
                  <a:gd name="T32" fmla="*/ 1 w 51"/>
                  <a:gd name="T33" fmla="*/ 0 h 41"/>
                  <a:gd name="T34" fmla="*/ 1 w 51"/>
                  <a:gd name="T35" fmla="*/ 10 h 41"/>
                  <a:gd name="T36" fmla="*/ 1 w 51"/>
                  <a:gd name="T37" fmla="*/ 20 h 41"/>
                  <a:gd name="T38" fmla="*/ 1 w 51"/>
                  <a:gd name="T39" fmla="*/ 25 h 41"/>
                  <a:gd name="T40" fmla="*/ 1 w 51"/>
                  <a:gd name="T41" fmla="*/ 30 h 41"/>
                  <a:gd name="T42" fmla="*/ 4 w 51"/>
                  <a:gd name="T43" fmla="*/ 33 h 41"/>
                  <a:gd name="T44" fmla="*/ 13 w 51"/>
                  <a:gd name="T45" fmla="*/ 31 h 41"/>
                  <a:gd name="T46" fmla="*/ 9 w 51"/>
                  <a:gd name="T47" fmla="*/ 28 h 41"/>
                  <a:gd name="T48" fmla="*/ 14 w 51"/>
                  <a:gd name="T49" fmla="*/ 30 h 41"/>
                  <a:gd name="T50" fmla="*/ 13 w 51"/>
                  <a:gd name="T51" fmla="*/ 26 h 41"/>
                  <a:gd name="T52" fmla="*/ 15 w 51"/>
                  <a:gd name="T53" fmla="*/ 27 h 41"/>
                  <a:gd name="T54" fmla="*/ 18 w 51"/>
                  <a:gd name="T55" fmla="*/ 25 h 41"/>
                  <a:gd name="T56" fmla="*/ 26 w 51"/>
                  <a:gd name="T57" fmla="*/ 27 h 41"/>
                  <a:gd name="T58" fmla="*/ 31 w 51"/>
                  <a:gd name="T59" fmla="*/ 33 h 41"/>
                  <a:gd name="T60" fmla="*/ 36 w 51"/>
                  <a:gd name="T61" fmla="*/ 38 h 41"/>
                  <a:gd name="T62" fmla="*/ 45 w 51"/>
                  <a:gd name="T63" fmla="*/ 40 h 41"/>
                  <a:gd name="T64" fmla="*/ 48 w 51"/>
                  <a:gd name="T65" fmla="*/ 40 h 41"/>
                  <a:gd name="T66" fmla="*/ 50 w 51"/>
                  <a:gd name="T67" fmla="*/ 39 h 41"/>
                  <a:gd name="T68" fmla="*/ 50 w 51"/>
                  <a:gd name="T6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1">
                    <a:moveTo>
                      <a:pt x="50" y="39"/>
                    </a:moveTo>
                    <a:cubicBezTo>
                      <a:pt x="48" y="38"/>
                      <a:pt x="46" y="38"/>
                      <a:pt x="45" y="37"/>
                    </a:cubicBezTo>
                    <a:cubicBezTo>
                      <a:pt x="44" y="36"/>
                      <a:pt x="46" y="35"/>
                      <a:pt x="47" y="36"/>
                    </a:cubicBezTo>
                    <a:cubicBezTo>
                      <a:pt x="45" y="35"/>
                      <a:pt x="42" y="36"/>
                      <a:pt x="42" y="34"/>
                    </a:cubicBezTo>
                    <a:cubicBezTo>
                      <a:pt x="42" y="32"/>
                      <a:pt x="39" y="32"/>
                      <a:pt x="38" y="30"/>
                    </a:cubicBezTo>
                    <a:cubicBezTo>
                      <a:pt x="37" y="29"/>
                      <a:pt x="38" y="29"/>
                      <a:pt x="37" y="28"/>
                    </a:cubicBezTo>
                    <a:cubicBezTo>
                      <a:pt x="36" y="27"/>
                      <a:pt x="35" y="27"/>
                      <a:pt x="34" y="26"/>
                    </a:cubicBezTo>
                    <a:cubicBezTo>
                      <a:pt x="34" y="26"/>
                      <a:pt x="30" y="21"/>
                      <a:pt x="29" y="21"/>
                    </a:cubicBezTo>
                    <a:cubicBezTo>
                      <a:pt x="30" y="20"/>
                      <a:pt x="33" y="21"/>
                      <a:pt x="34" y="21"/>
                    </a:cubicBezTo>
                    <a:cubicBezTo>
                      <a:pt x="36" y="21"/>
                      <a:pt x="35" y="20"/>
                      <a:pt x="34" y="18"/>
                    </a:cubicBezTo>
                    <a:cubicBezTo>
                      <a:pt x="34" y="17"/>
                      <a:pt x="32" y="17"/>
                      <a:pt x="31" y="17"/>
                    </a:cubicBezTo>
                    <a:cubicBezTo>
                      <a:pt x="28" y="15"/>
                      <a:pt x="26" y="14"/>
                      <a:pt x="25" y="12"/>
                    </a:cubicBezTo>
                    <a:cubicBezTo>
                      <a:pt x="24" y="10"/>
                      <a:pt x="21" y="8"/>
                      <a:pt x="19" y="7"/>
                    </a:cubicBezTo>
                    <a:cubicBezTo>
                      <a:pt x="18" y="6"/>
                      <a:pt x="17" y="6"/>
                      <a:pt x="16" y="6"/>
                    </a:cubicBezTo>
                    <a:cubicBezTo>
                      <a:pt x="15" y="6"/>
                      <a:pt x="14" y="4"/>
                      <a:pt x="13" y="4"/>
                    </a:cubicBezTo>
                    <a:cubicBezTo>
                      <a:pt x="12" y="3"/>
                      <a:pt x="10" y="3"/>
                      <a:pt x="8" y="2"/>
                    </a:cubicBezTo>
                    <a:cubicBezTo>
                      <a:pt x="6" y="2"/>
                      <a:pt x="4" y="0"/>
                      <a:pt x="1" y="0"/>
                    </a:cubicBezTo>
                    <a:cubicBezTo>
                      <a:pt x="1" y="3"/>
                      <a:pt x="1" y="7"/>
                      <a:pt x="1" y="10"/>
                    </a:cubicBezTo>
                    <a:cubicBezTo>
                      <a:pt x="1" y="13"/>
                      <a:pt x="2" y="17"/>
                      <a:pt x="1" y="20"/>
                    </a:cubicBezTo>
                    <a:cubicBezTo>
                      <a:pt x="0" y="21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1" y="33"/>
                      <a:pt x="2" y="33"/>
                      <a:pt x="4" y="33"/>
                    </a:cubicBezTo>
                    <a:cubicBezTo>
                      <a:pt x="7" y="33"/>
                      <a:pt x="10" y="33"/>
                      <a:pt x="13" y="31"/>
                    </a:cubicBezTo>
                    <a:cubicBezTo>
                      <a:pt x="14" y="31"/>
                      <a:pt x="9" y="28"/>
                      <a:pt x="9" y="28"/>
                    </a:cubicBezTo>
                    <a:cubicBezTo>
                      <a:pt x="10" y="28"/>
                      <a:pt x="14" y="31"/>
                      <a:pt x="14" y="30"/>
                    </a:cubicBezTo>
                    <a:cubicBezTo>
                      <a:pt x="14" y="29"/>
                      <a:pt x="13" y="28"/>
                      <a:pt x="13" y="26"/>
                    </a:cubicBezTo>
                    <a:cubicBezTo>
                      <a:pt x="13" y="26"/>
                      <a:pt x="16" y="28"/>
                      <a:pt x="15" y="27"/>
                    </a:cubicBezTo>
                    <a:cubicBezTo>
                      <a:pt x="15" y="25"/>
                      <a:pt x="17" y="25"/>
                      <a:pt x="18" y="25"/>
                    </a:cubicBezTo>
                    <a:cubicBezTo>
                      <a:pt x="19" y="25"/>
                      <a:pt x="26" y="28"/>
                      <a:pt x="26" y="27"/>
                    </a:cubicBezTo>
                    <a:cubicBezTo>
                      <a:pt x="26" y="29"/>
                      <a:pt x="30" y="31"/>
                      <a:pt x="31" y="33"/>
                    </a:cubicBezTo>
                    <a:cubicBezTo>
                      <a:pt x="32" y="35"/>
                      <a:pt x="34" y="38"/>
                      <a:pt x="36" y="38"/>
                    </a:cubicBezTo>
                    <a:cubicBezTo>
                      <a:pt x="39" y="38"/>
                      <a:pt x="42" y="39"/>
                      <a:pt x="45" y="40"/>
                    </a:cubicBezTo>
                    <a:cubicBezTo>
                      <a:pt x="46" y="40"/>
                      <a:pt x="48" y="41"/>
                      <a:pt x="48" y="40"/>
                    </a:cubicBezTo>
                    <a:cubicBezTo>
                      <a:pt x="48" y="39"/>
                      <a:pt x="51" y="39"/>
                      <a:pt x="50" y="39"/>
                    </a:cubicBezTo>
                    <a:cubicBezTo>
                      <a:pt x="49" y="38"/>
                      <a:pt x="51" y="39"/>
                      <a:pt x="50" y="39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</p:grpSp>
        <p:sp>
          <p:nvSpPr>
            <p:cNvPr id="58" name="Freeform 404">
              <a:extLst>
                <a:ext uri="{FF2B5EF4-FFF2-40B4-BE49-F238E27FC236}">
                  <a16:creationId xmlns:a16="http://schemas.microsoft.com/office/drawing/2014/main" id="{2AB421C6-1765-B06A-B0A1-54537E2E1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862" y="3014474"/>
              <a:ext cx="176131" cy="281968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9" name="Freeform 406">
              <a:extLst>
                <a:ext uri="{FF2B5EF4-FFF2-40B4-BE49-F238E27FC236}">
                  <a16:creationId xmlns:a16="http://schemas.microsoft.com/office/drawing/2014/main" id="{461387FD-F73A-A8DE-C73E-B699217F7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387" y="2270523"/>
              <a:ext cx="397426" cy="289935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0" name="Freeform 407">
              <a:extLst>
                <a:ext uri="{FF2B5EF4-FFF2-40B4-BE49-F238E27FC236}">
                  <a16:creationId xmlns:a16="http://schemas.microsoft.com/office/drawing/2014/main" id="{C47CC09C-E913-C018-8281-A6BC74E52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544" y="2149452"/>
              <a:ext cx="141508" cy="74873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1" name="Freeform 408">
              <a:extLst>
                <a:ext uri="{FF2B5EF4-FFF2-40B4-BE49-F238E27FC236}">
                  <a16:creationId xmlns:a16="http://schemas.microsoft.com/office/drawing/2014/main" id="{B9DE5F17-3683-84C5-DBCA-820760B0C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134" y="2106440"/>
              <a:ext cx="132476" cy="74873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2" name="Freeform 409">
              <a:extLst>
                <a:ext uri="{FF2B5EF4-FFF2-40B4-BE49-F238E27FC236}">
                  <a16:creationId xmlns:a16="http://schemas.microsoft.com/office/drawing/2014/main" id="{A4AEC38A-FF68-FB7F-3CA5-D08BBCEF2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1993" y="2111219"/>
              <a:ext cx="66237" cy="23897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3" name="Freeform 410">
              <a:extLst>
                <a:ext uri="{FF2B5EF4-FFF2-40B4-BE49-F238E27FC236}">
                  <a16:creationId xmlns:a16="http://schemas.microsoft.com/office/drawing/2014/main" id="{2B9DBADB-FEB6-60E7-3170-7AFC3DEA4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4036" y="2045905"/>
              <a:ext cx="111399" cy="74873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48" name="Freeform 411">
              <a:extLst>
                <a:ext uri="{FF2B5EF4-FFF2-40B4-BE49-F238E27FC236}">
                  <a16:creationId xmlns:a16="http://schemas.microsoft.com/office/drawing/2014/main" id="{90852B2D-050F-BDFB-9EAE-4A269DD29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8250" y="2340617"/>
              <a:ext cx="111399" cy="38232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49" name="Freeform 412">
              <a:extLst>
                <a:ext uri="{FF2B5EF4-FFF2-40B4-BE49-F238E27FC236}">
                  <a16:creationId xmlns:a16="http://schemas.microsoft.com/office/drawing/2014/main" id="{D575FAE8-FF7D-6227-BD5F-6D682C342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742" y="2415489"/>
              <a:ext cx="93335" cy="38232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50" name="Freeform 413">
              <a:extLst>
                <a:ext uri="{FF2B5EF4-FFF2-40B4-BE49-F238E27FC236}">
                  <a16:creationId xmlns:a16="http://schemas.microsoft.com/office/drawing/2014/main" id="{34A3FBF1-BCEC-CF77-D4F3-584A65C9B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1258" y="2397968"/>
              <a:ext cx="36129" cy="2230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52" name="Freeform 414">
              <a:extLst>
                <a:ext uri="{FF2B5EF4-FFF2-40B4-BE49-F238E27FC236}">
                  <a16:creationId xmlns:a16="http://schemas.microsoft.com/office/drawing/2014/main" id="{6A968BFD-A7A3-760A-C1D8-E5E797BC3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911" y="2331059"/>
              <a:ext cx="13548" cy="23897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54" name="Freeform 415">
              <a:extLst>
                <a:ext uri="{FF2B5EF4-FFF2-40B4-BE49-F238E27FC236}">
                  <a16:creationId xmlns:a16="http://schemas.microsoft.com/office/drawing/2014/main" id="{8AC8347E-7103-A21C-98C7-8EA14989C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911" y="2401152"/>
              <a:ext cx="18065" cy="23897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56" name="Freeform 416">
              <a:extLst>
                <a:ext uri="{FF2B5EF4-FFF2-40B4-BE49-F238E27FC236}">
                  <a16:creationId xmlns:a16="http://schemas.microsoft.com/office/drawing/2014/main" id="{1A26E47A-B679-18B2-DBFA-8DA18150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5020" y="2313536"/>
              <a:ext cx="186670" cy="74873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57" name="Freeform 417">
              <a:extLst>
                <a:ext uri="{FF2B5EF4-FFF2-40B4-BE49-F238E27FC236}">
                  <a16:creationId xmlns:a16="http://schemas.microsoft.com/office/drawing/2014/main" id="{38E5F64F-6336-86E2-D56E-50B068B18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1904" y="2335839"/>
              <a:ext cx="34624" cy="38232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58" name="Freeform 418">
              <a:extLst>
                <a:ext uri="{FF2B5EF4-FFF2-40B4-BE49-F238E27FC236}">
                  <a16:creationId xmlns:a16="http://schemas.microsoft.com/office/drawing/2014/main" id="{84F2E9BD-4818-51B0-B35D-50826E42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9978" y="2589131"/>
              <a:ext cx="48172" cy="28674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59" name="Freeform 419">
              <a:extLst>
                <a:ext uri="{FF2B5EF4-FFF2-40B4-BE49-F238E27FC236}">
                  <a16:creationId xmlns:a16="http://schemas.microsoft.com/office/drawing/2014/main" id="{A3E84603-8AF3-B363-E2C5-C11271DAF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6642" y="3000138"/>
              <a:ext cx="27096" cy="23897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60" name="Freeform 420">
              <a:extLst>
                <a:ext uri="{FF2B5EF4-FFF2-40B4-BE49-F238E27FC236}">
                  <a16:creationId xmlns:a16="http://schemas.microsoft.com/office/drawing/2014/main" id="{DF35A14D-1DD2-D5C9-C102-091610D3B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9535" y="3137139"/>
              <a:ext cx="22581" cy="12744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61" name="Freeform 421">
              <a:extLst>
                <a:ext uri="{FF2B5EF4-FFF2-40B4-BE49-F238E27FC236}">
                  <a16:creationId xmlns:a16="http://schemas.microsoft.com/office/drawing/2014/main" id="{C4F5AFE3-5743-D4FF-DEE4-EA2E1345D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961" y="3277326"/>
              <a:ext cx="22581" cy="2230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62" name="Freeform 422">
              <a:extLst>
                <a:ext uri="{FF2B5EF4-FFF2-40B4-BE49-F238E27FC236}">
                  <a16:creationId xmlns:a16="http://schemas.microsoft.com/office/drawing/2014/main" id="{BF5D6BDF-F519-17BA-8724-7E554CFFE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413" y="3313966"/>
              <a:ext cx="9033" cy="4779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63" name="Freeform 423">
              <a:extLst>
                <a:ext uri="{FF2B5EF4-FFF2-40B4-BE49-F238E27FC236}">
                  <a16:creationId xmlns:a16="http://schemas.microsoft.com/office/drawing/2014/main" id="{A8FE222E-023C-E7D7-4ADA-43F2E8125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1692" y="3388839"/>
              <a:ext cx="13548" cy="4779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64" name="Freeform 424">
              <a:extLst>
                <a:ext uri="{FF2B5EF4-FFF2-40B4-BE49-F238E27FC236}">
                  <a16:creationId xmlns:a16="http://schemas.microsoft.com/office/drawing/2014/main" id="{33351D75-4A82-F71A-1DB7-C0F37FDC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002" y="3412735"/>
              <a:ext cx="31613" cy="19117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65" name="Freeform 425">
              <a:extLst>
                <a:ext uri="{FF2B5EF4-FFF2-40B4-BE49-F238E27FC236}">
                  <a16:creationId xmlns:a16="http://schemas.microsoft.com/office/drawing/2014/main" id="{7233AE5A-FF5C-BA84-7237-820C7AD83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379" y="3431851"/>
              <a:ext cx="25591" cy="17524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66" name="Freeform 426">
              <a:extLst>
                <a:ext uri="{FF2B5EF4-FFF2-40B4-BE49-F238E27FC236}">
                  <a16:creationId xmlns:a16="http://schemas.microsoft.com/office/drawing/2014/main" id="{CB43ADF7-A9DC-498F-9D7B-644FADC5E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1798" y="3446188"/>
              <a:ext cx="22581" cy="2230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67" name="Freeform 427">
              <a:extLst>
                <a:ext uri="{FF2B5EF4-FFF2-40B4-BE49-F238E27FC236}">
                  <a16:creationId xmlns:a16="http://schemas.microsoft.com/office/drawing/2014/main" id="{D106DD71-DC2E-6740-9409-796890A5D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281" y="3478049"/>
              <a:ext cx="4516" cy="477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68" name="Freeform 428">
              <a:extLst>
                <a:ext uri="{FF2B5EF4-FFF2-40B4-BE49-F238E27FC236}">
                  <a16:creationId xmlns:a16="http://schemas.microsoft.com/office/drawing/2014/main" id="{B9475D0D-675B-719B-6DDC-052CD21B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700" y="3458933"/>
              <a:ext cx="22581" cy="19117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69" name="Freeform 429">
              <a:extLst>
                <a:ext uri="{FF2B5EF4-FFF2-40B4-BE49-F238E27FC236}">
                  <a16:creationId xmlns:a16="http://schemas.microsoft.com/office/drawing/2014/main" id="{3150F44D-EA0B-AFE3-A45F-B6051BF09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116" y="3632574"/>
              <a:ext cx="9033" cy="143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grpSp>
          <p:nvGrpSpPr>
            <p:cNvPr id="2070" name="Group 2069">
              <a:extLst>
                <a:ext uri="{FF2B5EF4-FFF2-40B4-BE49-F238E27FC236}">
                  <a16:creationId xmlns:a16="http://schemas.microsoft.com/office/drawing/2014/main" id="{C95F55C4-3242-D222-ED28-7E9873401687}"/>
                </a:ext>
              </a:extLst>
            </p:cNvPr>
            <p:cNvGrpSpPr/>
            <p:nvPr/>
          </p:nvGrpSpPr>
          <p:grpSpPr>
            <a:xfrm>
              <a:off x="7149535" y="3431851"/>
              <a:ext cx="329681" cy="331353"/>
              <a:chOff x="5961121" y="2686387"/>
              <a:chExt cx="288233" cy="273757"/>
            </a:xfrm>
            <a:solidFill>
              <a:srgbClr val="CCCCCC"/>
            </a:solidFill>
          </p:grpSpPr>
          <p:sp>
            <p:nvSpPr>
              <p:cNvPr id="2422" name="Freeform 891">
                <a:extLst>
                  <a:ext uri="{FF2B5EF4-FFF2-40B4-BE49-F238E27FC236}">
                    <a16:creationId xmlns:a16="http://schemas.microsoft.com/office/drawing/2014/main" id="{E443B52B-4CF3-A904-B1C8-74B21E9EE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2423" name="Freeform 892">
                <a:extLst>
                  <a:ext uri="{FF2B5EF4-FFF2-40B4-BE49-F238E27FC236}">
                    <a16:creationId xmlns:a16="http://schemas.microsoft.com/office/drawing/2014/main" id="{1B31A124-886B-5044-1948-5F62FB48E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071" name="Freeform 432">
              <a:extLst>
                <a:ext uri="{FF2B5EF4-FFF2-40B4-BE49-F238E27FC236}">
                  <a16:creationId xmlns:a16="http://schemas.microsoft.com/office/drawing/2014/main" id="{9A42563D-0498-4C2F-5982-B66D142A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2330" y="3736122"/>
              <a:ext cx="9033" cy="12744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72" name="Freeform 433">
              <a:extLst>
                <a:ext uri="{FF2B5EF4-FFF2-40B4-BE49-F238E27FC236}">
                  <a16:creationId xmlns:a16="http://schemas.microsoft.com/office/drawing/2014/main" id="{1BACFAA3-C99B-2CD1-AF89-A4988D84A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9641" y="3736122"/>
              <a:ext cx="57205" cy="46198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73" name="Freeform 434">
              <a:extLst>
                <a:ext uri="{FF2B5EF4-FFF2-40B4-BE49-F238E27FC236}">
                  <a16:creationId xmlns:a16="http://schemas.microsoft.com/office/drawing/2014/main" id="{705774F1-5E55-213C-632D-E8B702FCC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2436" y="3753646"/>
              <a:ext cx="48172" cy="74873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74" name="Freeform 435">
              <a:extLst>
                <a:ext uri="{FF2B5EF4-FFF2-40B4-BE49-F238E27FC236}">
                  <a16:creationId xmlns:a16="http://schemas.microsoft.com/office/drawing/2014/main" id="{BF7EE32C-CE64-698F-4509-B5EF55E1F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4264" y="3936848"/>
              <a:ext cx="16560" cy="143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75" name="Freeform 436">
              <a:extLst>
                <a:ext uri="{FF2B5EF4-FFF2-40B4-BE49-F238E27FC236}">
                  <a16:creationId xmlns:a16="http://schemas.microsoft.com/office/drawing/2014/main" id="{C15DAAF6-9E7C-3A6E-82F5-700CA8BD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403" y="3890648"/>
              <a:ext cx="9033" cy="796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76" name="Freeform 437">
              <a:extLst>
                <a:ext uri="{FF2B5EF4-FFF2-40B4-BE49-F238E27FC236}">
                  <a16:creationId xmlns:a16="http://schemas.microsoft.com/office/drawing/2014/main" id="{FF46E3DC-4304-029E-0BC7-92534DB41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477" y="3987824"/>
              <a:ext cx="9033" cy="4779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77" name="Freeform 438">
              <a:extLst>
                <a:ext uri="{FF2B5EF4-FFF2-40B4-BE49-F238E27FC236}">
                  <a16:creationId xmlns:a16="http://schemas.microsoft.com/office/drawing/2014/main" id="{850BFA43-DFB3-CF03-6262-8994FB011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176" y="3970300"/>
              <a:ext cx="52689" cy="78059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78" name="Freeform 439">
              <a:extLst>
                <a:ext uri="{FF2B5EF4-FFF2-40B4-BE49-F238E27FC236}">
                  <a16:creationId xmlns:a16="http://schemas.microsoft.com/office/drawing/2014/main" id="{5405C4A5-4BD1-B0D4-E0D8-161DA024E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741" y="4100930"/>
              <a:ext cx="61721" cy="46198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79" name="Freeform 440">
              <a:extLst>
                <a:ext uri="{FF2B5EF4-FFF2-40B4-BE49-F238E27FC236}">
                  <a16:creationId xmlns:a16="http://schemas.microsoft.com/office/drawing/2014/main" id="{AB455F2B-B16D-4726-A225-B1C72F2F0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1143" y="4132791"/>
              <a:ext cx="88818" cy="13222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80" name="Freeform 441">
              <a:extLst>
                <a:ext uri="{FF2B5EF4-FFF2-40B4-BE49-F238E27FC236}">
                  <a16:creationId xmlns:a16="http://schemas.microsoft.com/office/drawing/2014/main" id="{9656F33A-D45E-E06D-4310-B165C875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6413" y="4245896"/>
              <a:ext cx="27096" cy="3664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81" name="Freeform 442">
              <a:extLst>
                <a:ext uri="{FF2B5EF4-FFF2-40B4-BE49-F238E27FC236}">
                  <a16:creationId xmlns:a16="http://schemas.microsoft.com/office/drawing/2014/main" id="{580EC4B5-6B7F-B794-FBE7-478A9A127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477" y="4277757"/>
              <a:ext cx="43656" cy="62129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82" name="Freeform 443">
              <a:extLst>
                <a:ext uri="{FF2B5EF4-FFF2-40B4-BE49-F238E27FC236}">
                  <a16:creationId xmlns:a16="http://schemas.microsoft.com/office/drawing/2014/main" id="{CED6F8FE-5A40-4590-7F7E-862BA6D65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4690" y="4250676"/>
              <a:ext cx="27096" cy="3664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83" name="Freeform 444">
              <a:extLst>
                <a:ext uri="{FF2B5EF4-FFF2-40B4-BE49-F238E27FC236}">
                  <a16:creationId xmlns:a16="http://schemas.microsoft.com/office/drawing/2014/main" id="{30168489-A07E-FFE8-01E4-FE8DBE638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305" y="4287316"/>
              <a:ext cx="39141" cy="47791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84" name="Freeform 445">
              <a:extLst>
                <a:ext uri="{FF2B5EF4-FFF2-40B4-BE49-F238E27FC236}">
                  <a16:creationId xmlns:a16="http://schemas.microsoft.com/office/drawing/2014/main" id="{B9D49B70-A130-A977-E1C2-EC1FF45B3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5337" y="4315990"/>
              <a:ext cx="30108" cy="50977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85" name="Freeform 446">
              <a:extLst>
                <a:ext uri="{FF2B5EF4-FFF2-40B4-BE49-F238E27FC236}">
                  <a16:creationId xmlns:a16="http://schemas.microsoft.com/office/drawing/2014/main" id="{7721F960-85C6-C65A-CE9E-8CB9BA374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928" y="4311211"/>
              <a:ext cx="18065" cy="3664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86" name="Freeform 447">
              <a:extLst>
                <a:ext uri="{FF2B5EF4-FFF2-40B4-BE49-F238E27FC236}">
                  <a16:creationId xmlns:a16="http://schemas.microsoft.com/office/drawing/2014/main" id="{5567E842-43C7-A121-B603-92327B7C6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962" y="4335107"/>
              <a:ext cx="27096" cy="17524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87" name="Freeform 448">
              <a:extLst>
                <a:ext uri="{FF2B5EF4-FFF2-40B4-BE49-F238E27FC236}">
                  <a16:creationId xmlns:a16="http://schemas.microsoft.com/office/drawing/2014/main" id="{A905E5A9-FB78-7169-845F-B2E31635C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962" y="4347852"/>
              <a:ext cx="61721" cy="98770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88" name="Freeform 449">
              <a:extLst>
                <a:ext uri="{FF2B5EF4-FFF2-40B4-BE49-F238E27FC236}">
                  <a16:creationId xmlns:a16="http://schemas.microsoft.com/office/drawing/2014/main" id="{6E7EB22F-132B-EA0B-8110-B89AE4628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821" y="4366968"/>
              <a:ext cx="52689" cy="47791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89" name="Freeform 450">
              <a:extLst>
                <a:ext uri="{FF2B5EF4-FFF2-40B4-BE49-F238E27FC236}">
                  <a16:creationId xmlns:a16="http://schemas.microsoft.com/office/drawing/2014/main" id="{9D7B9A89-9F13-8E2B-AC16-979DA5DDF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937" y="4320769"/>
              <a:ext cx="52689" cy="55756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90" name="Freeform 451">
              <a:extLst>
                <a:ext uri="{FF2B5EF4-FFF2-40B4-BE49-F238E27FC236}">
                  <a16:creationId xmlns:a16="http://schemas.microsoft.com/office/drawing/2014/main" id="{CC43AE27-FB41-A930-F320-293585EBC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8994" y="4250676"/>
              <a:ext cx="9033" cy="4779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91" name="Freeform 452">
              <a:extLst>
                <a:ext uri="{FF2B5EF4-FFF2-40B4-BE49-F238E27FC236}">
                  <a16:creationId xmlns:a16="http://schemas.microsoft.com/office/drawing/2014/main" id="{DE34E201-0278-4277-B803-D954659F2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9197" y="4441841"/>
              <a:ext cx="246886" cy="27241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92" name="Freeform 453">
              <a:extLst>
                <a:ext uri="{FF2B5EF4-FFF2-40B4-BE49-F238E27FC236}">
                  <a16:creationId xmlns:a16="http://schemas.microsoft.com/office/drawing/2014/main" id="{5AFEEB9C-6165-31E4-1495-F04CCAB81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854" y="4540611"/>
              <a:ext cx="22581" cy="23897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93" name="Freeform 454">
              <a:extLst>
                <a:ext uri="{FF2B5EF4-FFF2-40B4-BE49-F238E27FC236}">
                  <a16:creationId xmlns:a16="http://schemas.microsoft.com/office/drawing/2014/main" id="{AD7DBCFD-C44D-A60F-7DB9-0BC96CF47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469" y="4596368"/>
              <a:ext cx="21076" cy="23897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94" name="Freeform 455">
              <a:extLst>
                <a:ext uri="{FF2B5EF4-FFF2-40B4-BE49-F238E27FC236}">
                  <a16:creationId xmlns:a16="http://schemas.microsoft.com/office/drawing/2014/main" id="{6F4F83B3-534F-5483-5486-E08D9178B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503" y="4610703"/>
              <a:ext cx="31613" cy="33454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95" name="Freeform 456">
              <a:extLst>
                <a:ext uri="{FF2B5EF4-FFF2-40B4-BE49-F238E27FC236}">
                  <a16:creationId xmlns:a16="http://schemas.microsoft.com/office/drawing/2014/main" id="{ED6E55A0-1B1D-9FE2-BC0A-64A358663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3181" y="4634600"/>
              <a:ext cx="16560" cy="17524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96" name="Freeform 457">
              <a:extLst>
                <a:ext uri="{FF2B5EF4-FFF2-40B4-BE49-F238E27FC236}">
                  <a16:creationId xmlns:a16="http://schemas.microsoft.com/office/drawing/2014/main" id="{585BDABA-0B2A-1406-CDB7-B5AEBCC33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019" y="4714251"/>
              <a:ext cx="203230" cy="70094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97" name="Freeform 458">
              <a:extLst>
                <a:ext uri="{FF2B5EF4-FFF2-40B4-BE49-F238E27FC236}">
                  <a16:creationId xmlns:a16="http://schemas.microsoft.com/office/drawing/2014/main" id="{FF5FB83D-0EEA-8B71-326E-C9CEFFC8E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559" y="4731774"/>
              <a:ext cx="34624" cy="14337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98" name="Freeform 459">
              <a:extLst>
                <a:ext uri="{FF2B5EF4-FFF2-40B4-BE49-F238E27FC236}">
                  <a16:creationId xmlns:a16="http://schemas.microsoft.com/office/drawing/2014/main" id="{4B832A67-771B-ABB8-672F-2B857160C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731" y="4765229"/>
              <a:ext cx="27096" cy="19117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99" name="Freeform 460">
              <a:extLst>
                <a:ext uri="{FF2B5EF4-FFF2-40B4-BE49-F238E27FC236}">
                  <a16:creationId xmlns:a16="http://schemas.microsoft.com/office/drawing/2014/main" id="{35D50638-FC52-AEC4-804F-8CA654621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3829" y="4770007"/>
              <a:ext cx="21076" cy="14337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00" name="Freeform 461">
              <a:extLst>
                <a:ext uri="{FF2B5EF4-FFF2-40B4-BE49-F238E27FC236}">
                  <a16:creationId xmlns:a16="http://schemas.microsoft.com/office/drawing/2014/main" id="{569E2F40-3BBA-4BAA-7F05-D344935DF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388" y="4770007"/>
              <a:ext cx="31613" cy="19117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01" name="Freeform 462">
              <a:extLst>
                <a:ext uri="{FF2B5EF4-FFF2-40B4-BE49-F238E27FC236}">
                  <a16:creationId xmlns:a16="http://schemas.microsoft.com/office/drawing/2014/main" id="{9E2E64B3-9215-5E45-A7A9-910EC6606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2969" y="4765229"/>
              <a:ext cx="36129" cy="23897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02" name="Freeform 463">
              <a:extLst>
                <a:ext uri="{FF2B5EF4-FFF2-40B4-BE49-F238E27FC236}">
                  <a16:creationId xmlns:a16="http://schemas.microsoft.com/office/drawing/2014/main" id="{DF9570EC-4E7B-FA67-1497-C187360E4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1143" y="4770007"/>
              <a:ext cx="54194" cy="19117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03" name="Freeform 464">
              <a:extLst>
                <a:ext uri="{FF2B5EF4-FFF2-40B4-BE49-F238E27FC236}">
                  <a16:creationId xmlns:a16="http://schemas.microsoft.com/office/drawing/2014/main" id="{18CA9802-7819-7468-FC6A-172FAC930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583" y="4797089"/>
              <a:ext cx="48172" cy="28674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04" name="Freeform 465">
              <a:extLst>
                <a:ext uri="{FF2B5EF4-FFF2-40B4-BE49-F238E27FC236}">
                  <a16:creationId xmlns:a16="http://schemas.microsoft.com/office/drawing/2014/main" id="{B3B570BE-71BB-4863-537B-DA90E4815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133" y="4647344"/>
              <a:ext cx="27096" cy="19117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05" name="Freeform 466">
              <a:extLst>
                <a:ext uri="{FF2B5EF4-FFF2-40B4-BE49-F238E27FC236}">
                  <a16:creationId xmlns:a16="http://schemas.microsoft.com/office/drawing/2014/main" id="{E59452DD-ADB9-B025-9B6D-1097B1972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296" y="4644158"/>
              <a:ext cx="66237" cy="2230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06" name="Freeform 467">
              <a:extLst>
                <a:ext uri="{FF2B5EF4-FFF2-40B4-BE49-F238E27FC236}">
                  <a16:creationId xmlns:a16="http://schemas.microsoft.com/office/drawing/2014/main" id="{3884C420-9322-096D-0A17-AEE3CE9F6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067" y="4535830"/>
              <a:ext cx="141508" cy="16886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07" name="Freeform 468">
              <a:extLst>
                <a:ext uri="{FF2B5EF4-FFF2-40B4-BE49-F238E27FC236}">
                  <a16:creationId xmlns:a16="http://schemas.microsoft.com/office/drawing/2014/main" id="{29DFBCA3-8987-2AC5-4565-92A4C55E2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747" y="4526271"/>
              <a:ext cx="34624" cy="70094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08" name="Freeform 469">
              <a:extLst>
                <a:ext uri="{FF2B5EF4-FFF2-40B4-BE49-F238E27FC236}">
                  <a16:creationId xmlns:a16="http://schemas.microsoft.com/office/drawing/2014/main" id="{C976E6EA-0A3D-3333-6E33-BED830C45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7813" y="4516715"/>
              <a:ext cx="12043" cy="9559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09" name="Freeform 485">
              <a:extLst>
                <a:ext uri="{FF2B5EF4-FFF2-40B4-BE49-F238E27FC236}">
                  <a16:creationId xmlns:a16="http://schemas.microsoft.com/office/drawing/2014/main" id="{4E94C350-F3B5-8571-15B6-15AC8C401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591" y="4347852"/>
              <a:ext cx="48172" cy="84432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10" name="Freeform 487">
              <a:extLst>
                <a:ext uri="{FF2B5EF4-FFF2-40B4-BE49-F238E27FC236}">
                  <a16:creationId xmlns:a16="http://schemas.microsoft.com/office/drawing/2014/main" id="{3AADD2EF-B6CB-BDAD-B6CE-867B1526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444" y="2565235"/>
              <a:ext cx="48172" cy="38232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11" name="Freeform 488">
              <a:extLst>
                <a:ext uri="{FF2B5EF4-FFF2-40B4-BE49-F238E27FC236}">
                  <a16:creationId xmlns:a16="http://schemas.microsoft.com/office/drawing/2014/main" id="{7A0DA24D-053F-2171-2751-C32798E78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117" y="2593911"/>
              <a:ext cx="48172" cy="46198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12" name="Freeform 489">
              <a:extLst>
                <a:ext uri="{FF2B5EF4-FFF2-40B4-BE49-F238E27FC236}">
                  <a16:creationId xmlns:a16="http://schemas.microsoft.com/office/drawing/2014/main" id="{C02B5B4A-B0D4-A98D-24B0-F52EA662E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846" y="2434606"/>
              <a:ext cx="39141" cy="23897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13" name="Freeform 490">
              <a:extLst>
                <a:ext uri="{FF2B5EF4-FFF2-40B4-BE49-F238E27FC236}">
                  <a16:creationId xmlns:a16="http://schemas.microsoft.com/office/drawing/2014/main" id="{ADA6B19E-834A-C095-F5EC-59B175965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5010" y="2388408"/>
              <a:ext cx="43656" cy="2230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14" name="Freeform 491">
              <a:extLst>
                <a:ext uri="{FF2B5EF4-FFF2-40B4-BE49-F238E27FC236}">
                  <a16:creationId xmlns:a16="http://schemas.microsoft.com/office/drawing/2014/main" id="{DBA3A4F8-4881-9C8E-7DDC-D60305B4B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9412" y="2050684"/>
              <a:ext cx="27096" cy="9559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15" name="Freeform 492">
              <a:extLst>
                <a:ext uri="{FF2B5EF4-FFF2-40B4-BE49-F238E27FC236}">
                  <a16:creationId xmlns:a16="http://schemas.microsoft.com/office/drawing/2014/main" id="{1CB5153A-3009-B491-E65B-CF886EA8F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27" y="2453724"/>
              <a:ext cx="25591" cy="19117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16" name="Freeform 493">
              <a:extLst>
                <a:ext uri="{FF2B5EF4-FFF2-40B4-BE49-F238E27FC236}">
                  <a16:creationId xmlns:a16="http://schemas.microsoft.com/office/drawing/2014/main" id="{DE3FF501-6636-79A3-535D-CF3A512DE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017" y="3497166"/>
              <a:ext cx="25591" cy="50977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17" name="Freeform 494">
              <a:extLst>
                <a:ext uri="{FF2B5EF4-FFF2-40B4-BE49-F238E27FC236}">
                  <a16:creationId xmlns:a16="http://schemas.microsoft.com/office/drawing/2014/main" id="{BB654B70-6EFE-7312-69AE-7AAB0623E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984" y="3543365"/>
              <a:ext cx="39141" cy="70094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18" name="Freeform 495">
              <a:extLst>
                <a:ext uri="{FF2B5EF4-FFF2-40B4-BE49-F238E27FC236}">
                  <a16:creationId xmlns:a16="http://schemas.microsoft.com/office/drawing/2014/main" id="{ABF2AA11-F1E5-F665-84E6-2D57941F0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15" y="3627796"/>
              <a:ext cx="70753" cy="46198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19" name="Freeform 496">
              <a:extLst>
                <a:ext uri="{FF2B5EF4-FFF2-40B4-BE49-F238E27FC236}">
                  <a16:creationId xmlns:a16="http://schemas.microsoft.com/office/drawing/2014/main" id="{92726C50-B49C-426A-137F-221C3C050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821" y="3693111"/>
              <a:ext cx="57205" cy="33454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20" name="Freeform 497">
              <a:extLst>
                <a:ext uri="{FF2B5EF4-FFF2-40B4-BE49-F238E27FC236}">
                  <a16:creationId xmlns:a16="http://schemas.microsoft.com/office/drawing/2014/main" id="{5F2A6E41-AF20-0758-82D9-9CAA98B60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41" y="3697890"/>
              <a:ext cx="66237" cy="19117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21" name="Freeform 498">
              <a:extLst>
                <a:ext uri="{FF2B5EF4-FFF2-40B4-BE49-F238E27FC236}">
                  <a16:creationId xmlns:a16="http://schemas.microsoft.com/office/drawing/2014/main" id="{C62F82ED-0A4D-27C3-3582-691BE9885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528" y="3009695"/>
              <a:ext cx="31613" cy="33454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22" name="Freeform 499">
              <a:extLst>
                <a:ext uri="{FF2B5EF4-FFF2-40B4-BE49-F238E27FC236}">
                  <a16:creationId xmlns:a16="http://schemas.microsoft.com/office/drawing/2014/main" id="{B7B87505-85CB-2564-F2F9-68BF162A9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044" y="2996951"/>
              <a:ext cx="22581" cy="12744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23" name="Freeform 500">
              <a:extLst>
                <a:ext uri="{FF2B5EF4-FFF2-40B4-BE49-F238E27FC236}">
                  <a16:creationId xmlns:a16="http://schemas.microsoft.com/office/drawing/2014/main" id="{A4F5A8D7-3E42-A946-66E7-924328F5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214" y="3028811"/>
              <a:ext cx="25591" cy="46198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24" name="Freeform 501">
              <a:extLst>
                <a:ext uri="{FF2B5EF4-FFF2-40B4-BE49-F238E27FC236}">
                  <a16:creationId xmlns:a16="http://schemas.microsoft.com/office/drawing/2014/main" id="{49B8EE4A-020D-F0EF-3F21-4EF7D845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356" y="2949159"/>
              <a:ext cx="18065" cy="19117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25" name="Freeform 502">
              <a:extLst>
                <a:ext uri="{FF2B5EF4-FFF2-40B4-BE49-F238E27FC236}">
                  <a16:creationId xmlns:a16="http://schemas.microsoft.com/office/drawing/2014/main" id="{8270AE87-0293-F2AD-A8AE-8CAA37B2C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222" y="3094125"/>
              <a:ext cx="25591" cy="43012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26" name="Freeform 503">
              <a:extLst>
                <a:ext uri="{FF2B5EF4-FFF2-40B4-BE49-F238E27FC236}">
                  <a16:creationId xmlns:a16="http://schemas.microsoft.com/office/drawing/2014/main" id="{1D9AEBC8-FC0E-85C7-6F55-BE729739A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611" y="3103684"/>
              <a:ext cx="36129" cy="38232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27" name="Freeform 504">
              <a:extLst>
                <a:ext uri="{FF2B5EF4-FFF2-40B4-BE49-F238E27FC236}">
                  <a16:creationId xmlns:a16="http://schemas.microsoft.com/office/drawing/2014/main" id="{3165D9C5-EC2F-E260-FBD8-CE8C2EC92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542" y="3586377"/>
              <a:ext cx="21076" cy="17524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28" name="Freeform 505">
              <a:extLst>
                <a:ext uri="{FF2B5EF4-FFF2-40B4-BE49-F238E27FC236}">
                  <a16:creationId xmlns:a16="http://schemas.microsoft.com/office/drawing/2014/main" id="{6607CF75-1E37-F524-406B-DFA64915E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762" y="3014474"/>
              <a:ext cx="27096" cy="28674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29" name="Freeform 506">
              <a:extLst>
                <a:ext uri="{FF2B5EF4-FFF2-40B4-BE49-F238E27FC236}">
                  <a16:creationId xmlns:a16="http://schemas.microsoft.com/office/drawing/2014/main" id="{7D2C83EF-427F-2262-D0CA-9114C292D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314" y="3047928"/>
              <a:ext cx="13548" cy="14337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30" name="Freeform 507">
              <a:extLst>
                <a:ext uri="{FF2B5EF4-FFF2-40B4-BE49-F238E27FC236}">
                  <a16:creationId xmlns:a16="http://schemas.microsoft.com/office/drawing/2014/main" id="{15D3A63C-F8C2-B676-D877-DE216946C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862" y="3062266"/>
              <a:ext cx="7527" cy="4779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31" name="Freeform 508">
              <a:extLst>
                <a:ext uri="{FF2B5EF4-FFF2-40B4-BE49-F238E27FC236}">
                  <a16:creationId xmlns:a16="http://schemas.microsoft.com/office/drawing/2014/main" id="{F49A0ADA-0B22-4CBF-0078-F96FC1CA8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862" y="3075010"/>
              <a:ext cx="4516" cy="9559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32" name="Freeform 509">
              <a:extLst>
                <a:ext uri="{FF2B5EF4-FFF2-40B4-BE49-F238E27FC236}">
                  <a16:creationId xmlns:a16="http://schemas.microsoft.com/office/drawing/2014/main" id="{F6533010-D0D5-48DA-1DD5-9A53DA74E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862" y="3084568"/>
              <a:ext cx="7527" cy="4779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33" name="Freeform 510">
              <a:extLst>
                <a:ext uri="{FF2B5EF4-FFF2-40B4-BE49-F238E27FC236}">
                  <a16:creationId xmlns:a16="http://schemas.microsoft.com/office/drawing/2014/main" id="{2DE6DC00-03EB-3BA1-D546-B8D07F7E5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486" y="3154661"/>
              <a:ext cx="4516" cy="9559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34" name="Freeform 511">
              <a:extLst>
                <a:ext uri="{FF2B5EF4-FFF2-40B4-BE49-F238E27FC236}">
                  <a16:creationId xmlns:a16="http://schemas.microsoft.com/office/drawing/2014/main" id="{4D000BFF-4262-F111-FEAD-1743C6A1C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724" y="2944381"/>
              <a:ext cx="9033" cy="19117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35" name="Freeform 611">
              <a:extLst>
                <a:ext uri="{FF2B5EF4-FFF2-40B4-BE49-F238E27FC236}">
                  <a16:creationId xmlns:a16="http://schemas.microsoft.com/office/drawing/2014/main" id="{C04695C7-73DF-B776-1A05-ACE63735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747" y="4610702"/>
              <a:ext cx="9033" cy="955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36" name="Rectangle 613">
              <a:extLst>
                <a:ext uri="{FF2B5EF4-FFF2-40B4-BE49-F238E27FC236}">
                  <a16:creationId xmlns:a16="http://schemas.microsoft.com/office/drawing/2014/main" id="{5E39E807-CD45-0EA8-7887-699F307D0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118" y="2649667"/>
              <a:ext cx="1506" cy="1594"/>
            </a:xfrm>
            <a:prstGeom prst="rect">
              <a:avLst/>
            </a:pr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37" name="Freeform 643">
              <a:extLst>
                <a:ext uri="{FF2B5EF4-FFF2-40B4-BE49-F238E27FC236}">
                  <a16:creationId xmlns:a16="http://schemas.microsoft.com/office/drawing/2014/main" id="{A81B86CD-5265-DEC0-0BC6-28E70753B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6412" y="4784345"/>
              <a:ext cx="45162" cy="41421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38" name="Freeform 644">
              <a:extLst>
                <a:ext uri="{FF2B5EF4-FFF2-40B4-BE49-F238E27FC236}">
                  <a16:creationId xmlns:a16="http://schemas.microsoft.com/office/drawing/2014/main" id="{ACC3BF8D-8D50-7687-EDBC-D7EEBA214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2541" y="4774787"/>
              <a:ext cx="57205" cy="2230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39" name="Freeform 645">
              <a:extLst>
                <a:ext uri="{FF2B5EF4-FFF2-40B4-BE49-F238E27FC236}">
                  <a16:creationId xmlns:a16="http://schemas.microsoft.com/office/drawing/2014/main" id="{37EF67D8-F0C1-0A94-64A7-FB82D4F64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15" y="3258209"/>
              <a:ext cx="136993" cy="79653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40" name="Freeform 646">
              <a:extLst>
                <a:ext uri="{FF2B5EF4-FFF2-40B4-BE49-F238E27FC236}">
                  <a16:creationId xmlns:a16="http://schemas.microsoft.com/office/drawing/2014/main" id="{2872AEFD-A986-96D9-5160-2955CF08B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093" y="3323524"/>
              <a:ext cx="164088" cy="74873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solidFill>
              <a:srgbClr val="00223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41" name="Freeform 647">
              <a:extLst>
                <a:ext uri="{FF2B5EF4-FFF2-40B4-BE49-F238E27FC236}">
                  <a16:creationId xmlns:a16="http://schemas.microsoft.com/office/drawing/2014/main" id="{0CBEAACE-7384-67EF-65C6-B4A8CC4DF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87" y="3379281"/>
              <a:ext cx="251402" cy="25807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42" name="Freeform 648">
              <a:extLst>
                <a:ext uri="{FF2B5EF4-FFF2-40B4-BE49-F238E27FC236}">
                  <a16:creationId xmlns:a16="http://schemas.microsoft.com/office/drawing/2014/main" id="{45B39819-4F57-A71E-35DE-A7B06F141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11" y="3393618"/>
              <a:ext cx="118926" cy="117885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43" name="Freeform 649">
              <a:extLst>
                <a:ext uri="{FF2B5EF4-FFF2-40B4-BE49-F238E27FC236}">
                  <a16:creationId xmlns:a16="http://schemas.microsoft.com/office/drawing/2014/main" id="{A04F85E4-C2A0-FBB8-1EF6-1499F84A4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453" y="3258209"/>
              <a:ext cx="292048" cy="266038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solidFill>
              <a:srgbClr val="00223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44" name="Freeform 650">
              <a:extLst>
                <a:ext uri="{FF2B5EF4-FFF2-40B4-BE49-F238E27FC236}">
                  <a16:creationId xmlns:a16="http://schemas.microsoft.com/office/drawing/2014/main" id="{5B90CA6A-BE2C-CC7B-4D19-8DDA79A89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822" y="3361758"/>
              <a:ext cx="97851" cy="70094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45" name="Freeform 651">
              <a:extLst>
                <a:ext uri="{FF2B5EF4-FFF2-40B4-BE49-F238E27FC236}">
                  <a16:creationId xmlns:a16="http://schemas.microsoft.com/office/drawing/2014/main" id="{E8AAFF4B-30EC-81E2-5721-DA2D2B033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026" y="3248651"/>
              <a:ext cx="91829" cy="60535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46" name="Freeform 652">
              <a:extLst>
                <a:ext uri="{FF2B5EF4-FFF2-40B4-BE49-F238E27FC236}">
                  <a16:creationId xmlns:a16="http://schemas.microsoft.com/office/drawing/2014/main" id="{76FCAD9D-D297-8A10-EA2D-35D56FBCA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296" y="3291663"/>
              <a:ext cx="16560" cy="17524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47" name="Freeform 653">
              <a:extLst>
                <a:ext uri="{FF2B5EF4-FFF2-40B4-BE49-F238E27FC236}">
                  <a16:creationId xmlns:a16="http://schemas.microsoft.com/office/drawing/2014/main" id="{38A22211-B224-24DF-810A-561D6CBA1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102" y="3183337"/>
              <a:ext cx="88820" cy="84433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48" name="Freeform 654">
              <a:extLst>
                <a:ext uri="{FF2B5EF4-FFF2-40B4-BE49-F238E27FC236}">
                  <a16:creationId xmlns:a16="http://schemas.microsoft.com/office/drawing/2014/main" id="{ABA9B6EE-8034-C9E7-9712-8D3CE5B4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984" y="3043148"/>
              <a:ext cx="66237" cy="103547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49" name="Freeform 655">
              <a:extLst>
                <a:ext uri="{FF2B5EF4-FFF2-40B4-BE49-F238E27FC236}">
                  <a16:creationId xmlns:a16="http://schemas.microsoft.com/office/drawing/2014/main" id="{2A9A1A53-EE31-0DD3-EE8C-783D804FC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812" y="3137140"/>
              <a:ext cx="197207" cy="242143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solidFill>
              <a:srgbClr val="00223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50" name="Freeform 656">
              <a:extLst>
                <a:ext uri="{FF2B5EF4-FFF2-40B4-BE49-F238E27FC236}">
                  <a16:creationId xmlns:a16="http://schemas.microsoft.com/office/drawing/2014/main" id="{1D933672-C1F8-A7B3-03B8-0C7CDBAE3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560" y="3212012"/>
              <a:ext cx="392910" cy="246922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51" name="Freeform 657">
              <a:extLst>
                <a:ext uri="{FF2B5EF4-FFF2-40B4-BE49-F238E27FC236}">
                  <a16:creationId xmlns:a16="http://schemas.microsoft.com/office/drawing/2014/main" id="{189C483E-D803-2500-1620-B3BB914E2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117" y="3304407"/>
              <a:ext cx="132476" cy="57349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52" name="Freeform 658">
              <a:extLst>
                <a:ext uri="{FF2B5EF4-FFF2-40B4-BE49-F238E27FC236}">
                  <a16:creationId xmlns:a16="http://schemas.microsoft.com/office/drawing/2014/main" id="{E6767EA5-62DE-3AFB-B17D-66D35FBA6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40" y="3094126"/>
              <a:ext cx="207745" cy="164085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53" name="Freeform 659">
              <a:extLst>
                <a:ext uri="{FF2B5EF4-FFF2-40B4-BE49-F238E27FC236}">
                  <a16:creationId xmlns:a16="http://schemas.microsoft.com/office/drawing/2014/main" id="{500B160B-6B79-52CB-C9A9-B31390734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968" y="3084568"/>
              <a:ext cx="127958" cy="89212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54" name="Freeform 660">
              <a:extLst>
                <a:ext uri="{FF2B5EF4-FFF2-40B4-BE49-F238E27FC236}">
                  <a16:creationId xmlns:a16="http://schemas.microsoft.com/office/drawing/2014/main" id="{45ACB7BC-C858-3DC8-9862-6AB8F83A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968" y="3028811"/>
              <a:ext cx="158068" cy="84433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55" name="Freeform 661">
              <a:extLst>
                <a:ext uri="{FF2B5EF4-FFF2-40B4-BE49-F238E27FC236}">
                  <a16:creationId xmlns:a16="http://schemas.microsoft.com/office/drawing/2014/main" id="{E6458A03-E7D6-2CE5-6EEC-2405D3A42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40" y="2977835"/>
              <a:ext cx="105379" cy="70094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56" name="Freeform 662">
              <a:extLst>
                <a:ext uri="{FF2B5EF4-FFF2-40B4-BE49-F238E27FC236}">
                  <a16:creationId xmlns:a16="http://schemas.microsoft.com/office/drawing/2014/main" id="{B50DC04A-D3FD-CA90-6BCB-A83C6A1A9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355" y="3122801"/>
              <a:ext cx="70754" cy="3664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57" name="Freeform 663">
              <a:extLst>
                <a:ext uri="{FF2B5EF4-FFF2-40B4-BE49-F238E27FC236}">
                  <a16:creationId xmlns:a16="http://schemas.microsoft.com/office/drawing/2014/main" id="{999ABC05-2B4E-69DC-0457-5867B2022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459" y="3132358"/>
              <a:ext cx="210756" cy="195945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58" name="Freeform 664">
              <a:extLst>
                <a:ext uri="{FF2B5EF4-FFF2-40B4-BE49-F238E27FC236}">
                  <a16:creationId xmlns:a16="http://schemas.microsoft.com/office/drawing/2014/main" id="{BB60D973-A7CF-903F-13F3-55042C0F4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418" y="3337862"/>
              <a:ext cx="203230" cy="140188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59" name="Freeform 665">
              <a:extLst>
                <a:ext uri="{FF2B5EF4-FFF2-40B4-BE49-F238E27FC236}">
                  <a16:creationId xmlns:a16="http://schemas.microsoft.com/office/drawing/2014/main" id="{DD8E63AE-45E5-BAEB-0766-F4B4CA3C3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926" y="3333083"/>
              <a:ext cx="73764" cy="9399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60" name="Freeform 666">
              <a:extLst>
                <a:ext uri="{FF2B5EF4-FFF2-40B4-BE49-F238E27FC236}">
                  <a16:creationId xmlns:a16="http://schemas.microsoft.com/office/drawing/2014/main" id="{A3EE52E1-728C-8D9C-A3E1-47184702A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035" y="3384059"/>
              <a:ext cx="43656" cy="47791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61" name="Freeform 667">
              <a:extLst>
                <a:ext uri="{FF2B5EF4-FFF2-40B4-BE49-F238E27FC236}">
                  <a16:creationId xmlns:a16="http://schemas.microsoft.com/office/drawing/2014/main" id="{227E4845-F0FD-B56E-358D-BE0AF5744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560" y="3458933"/>
              <a:ext cx="141508" cy="89212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62" name="Freeform 668">
              <a:extLst>
                <a:ext uri="{FF2B5EF4-FFF2-40B4-BE49-F238E27FC236}">
                  <a16:creationId xmlns:a16="http://schemas.microsoft.com/office/drawing/2014/main" id="{397D9401-227C-A8DC-22C7-97BCDEB21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568" y="3436631"/>
              <a:ext cx="79787" cy="70094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63" name="Freeform 669">
              <a:extLst>
                <a:ext uri="{FF2B5EF4-FFF2-40B4-BE49-F238E27FC236}">
                  <a16:creationId xmlns:a16="http://schemas.microsoft.com/office/drawing/2014/main" id="{606B9D72-8AB2-244F-DC2B-B338FFC79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773" y="3403176"/>
              <a:ext cx="97851" cy="125850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64" name="Freeform 670">
              <a:extLst>
                <a:ext uri="{FF2B5EF4-FFF2-40B4-BE49-F238E27FC236}">
                  <a16:creationId xmlns:a16="http://schemas.microsoft.com/office/drawing/2014/main" id="{0E26D0BD-A2F6-47E7-1554-7A33762E2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084" y="3328305"/>
              <a:ext cx="155058" cy="89212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65" name="Freeform 671">
              <a:extLst>
                <a:ext uri="{FF2B5EF4-FFF2-40B4-BE49-F238E27FC236}">
                  <a16:creationId xmlns:a16="http://schemas.microsoft.com/office/drawing/2014/main" id="{B2C643D9-19B1-3B30-74F2-85A64D533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902" y="3529028"/>
              <a:ext cx="136993" cy="149747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66" name="Freeform 672">
              <a:extLst>
                <a:ext uri="{FF2B5EF4-FFF2-40B4-BE49-F238E27FC236}">
                  <a16:creationId xmlns:a16="http://schemas.microsoft.com/office/drawing/2014/main" id="{1DD003A6-D796-B575-B106-482E25C97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346" y="3521061"/>
              <a:ext cx="66237" cy="46198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67" name="Freeform 673">
              <a:extLst>
                <a:ext uri="{FF2B5EF4-FFF2-40B4-BE49-F238E27FC236}">
                  <a16:creationId xmlns:a16="http://schemas.microsoft.com/office/drawing/2014/main" id="{21C47F1E-FB96-93AE-D197-0D6AD277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838" y="3506725"/>
              <a:ext cx="39141" cy="84433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68" name="Freeform 674">
              <a:extLst>
                <a:ext uri="{FF2B5EF4-FFF2-40B4-BE49-F238E27FC236}">
                  <a16:creationId xmlns:a16="http://schemas.microsoft.com/office/drawing/2014/main" id="{CFEF5DC6-B3AC-A54F-D5A0-20434138E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418" y="3516284"/>
              <a:ext cx="57205" cy="41421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69" name="Freeform 675">
              <a:extLst>
                <a:ext uri="{FF2B5EF4-FFF2-40B4-BE49-F238E27FC236}">
                  <a16:creationId xmlns:a16="http://schemas.microsoft.com/office/drawing/2014/main" id="{112CEFA7-7ABC-BBB5-6300-7813FF618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159" y="3543363"/>
              <a:ext cx="84303" cy="74873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70" name="Freeform 676">
              <a:extLst>
                <a:ext uri="{FF2B5EF4-FFF2-40B4-BE49-F238E27FC236}">
                  <a16:creationId xmlns:a16="http://schemas.microsoft.com/office/drawing/2014/main" id="{9D6D2A98-AB79-9DAD-184F-C03231C20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772" y="3581597"/>
              <a:ext cx="436566" cy="391888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71" name="Freeform 677">
              <a:extLst>
                <a:ext uri="{FF2B5EF4-FFF2-40B4-BE49-F238E27FC236}">
                  <a16:creationId xmlns:a16="http://schemas.microsoft.com/office/drawing/2014/main" id="{431E6C3D-3861-C9A4-CAEC-7D00F1AE4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804" y="3586377"/>
              <a:ext cx="34625" cy="27083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72" name="Freeform 678">
              <a:extLst>
                <a:ext uri="{FF2B5EF4-FFF2-40B4-BE49-F238E27FC236}">
                  <a16:creationId xmlns:a16="http://schemas.microsoft.com/office/drawing/2014/main" id="{0516B106-7367-942B-90DA-BDAD83691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36" y="3473270"/>
              <a:ext cx="155058" cy="84433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73" name="Freeform 679">
              <a:extLst>
                <a:ext uri="{FF2B5EF4-FFF2-40B4-BE49-F238E27FC236}">
                  <a16:creationId xmlns:a16="http://schemas.microsoft.com/office/drawing/2014/main" id="{77135B18-0B14-F56C-3D5C-564F12D61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321" y="3529028"/>
              <a:ext cx="118926" cy="98770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74" name="Freeform 680">
              <a:extLst>
                <a:ext uri="{FF2B5EF4-FFF2-40B4-BE49-F238E27FC236}">
                  <a16:creationId xmlns:a16="http://schemas.microsoft.com/office/drawing/2014/main" id="{2D4962D9-2046-C362-17F1-F253D75BB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460" y="3838078"/>
              <a:ext cx="39141" cy="47791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75" name="Freeform 681">
              <a:extLst>
                <a:ext uri="{FF2B5EF4-FFF2-40B4-BE49-F238E27FC236}">
                  <a16:creationId xmlns:a16="http://schemas.microsoft.com/office/drawing/2014/main" id="{4B0FB1B1-87D3-443B-D688-3E4E7634B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576" y="3661249"/>
              <a:ext cx="153551" cy="125850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76" name="Freeform 682">
              <a:extLst>
                <a:ext uri="{FF2B5EF4-FFF2-40B4-BE49-F238E27FC236}">
                  <a16:creationId xmlns:a16="http://schemas.microsoft.com/office/drawing/2014/main" id="{C5CF451D-D7F9-2BFE-C74B-95843EC07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328" y="3651691"/>
              <a:ext cx="219789" cy="219840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77" name="Freeform 683">
              <a:extLst>
                <a:ext uri="{FF2B5EF4-FFF2-40B4-BE49-F238E27FC236}">
                  <a16:creationId xmlns:a16="http://schemas.microsoft.com/office/drawing/2014/main" id="{4D50B0AB-2714-A9BE-C2A1-B86A97C3D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829" y="3524249"/>
              <a:ext cx="418501" cy="16886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78" name="Freeform 684">
              <a:extLst>
                <a:ext uri="{FF2B5EF4-FFF2-40B4-BE49-F238E27FC236}">
                  <a16:creationId xmlns:a16="http://schemas.microsoft.com/office/drawing/2014/main" id="{C0362C8A-7F81-0055-AFEC-ABE86BD36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509" y="3791880"/>
              <a:ext cx="463663" cy="393482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79" name="Freeform 685">
              <a:extLst>
                <a:ext uri="{FF2B5EF4-FFF2-40B4-BE49-F238E27FC236}">
                  <a16:creationId xmlns:a16="http://schemas.microsoft.com/office/drawing/2014/main" id="{565F1C48-48F4-C2F7-B734-28BA324F2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542" y="3763203"/>
              <a:ext cx="91829" cy="103547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80" name="Freeform 686">
              <a:extLst>
                <a:ext uri="{FF2B5EF4-FFF2-40B4-BE49-F238E27FC236}">
                  <a16:creationId xmlns:a16="http://schemas.microsoft.com/office/drawing/2014/main" id="{31CFA7E9-E10A-F545-9BA2-F275E2AEC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058" y="3726565"/>
              <a:ext cx="34625" cy="41421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81" name="Freeform 687">
              <a:extLst>
                <a:ext uri="{FF2B5EF4-FFF2-40B4-BE49-F238E27FC236}">
                  <a16:creationId xmlns:a16="http://schemas.microsoft.com/office/drawing/2014/main" id="{7CAED9C1-A017-5CE8-9961-B5384257C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542" y="3782321"/>
              <a:ext cx="13549" cy="33454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82" name="Freeform 688">
              <a:extLst>
                <a:ext uri="{FF2B5EF4-FFF2-40B4-BE49-F238E27FC236}">
                  <a16:creationId xmlns:a16="http://schemas.microsoft.com/office/drawing/2014/main" id="{BFCA2B34-D6EF-F1B2-A27E-0E36477EB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78" y="3763203"/>
              <a:ext cx="36129" cy="122665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83" name="Freeform 689">
              <a:extLst>
                <a:ext uri="{FF2B5EF4-FFF2-40B4-BE49-F238E27FC236}">
                  <a16:creationId xmlns:a16="http://schemas.microsoft.com/office/drawing/2014/main" id="{886CF416-8244-427D-4DD3-99C761F8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289" y="3946404"/>
              <a:ext cx="22581" cy="3664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84" name="Freeform 690">
              <a:extLst>
                <a:ext uri="{FF2B5EF4-FFF2-40B4-BE49-F238E27FC236}">
                  <a16:creationId xmlns:a16="http://schemas.microsoft.com/office/drawing/2014/main" id="{D9B4BAD8-F1F9-9403-5A29-E0F93CA1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643" y="4120046"/>
              <a:ext cx="234842" cy="157712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85" name="Freeform 691">
              <a:extLst>
                <a:ext uri="{FF2B5EF4-FFF2-40B4-BE49-F238E27FC236}">
                  <a16:creationId xmlns:a16="http://schemas.microsoft.com/office/drawing/2014/main" id="{94C5FB01-4896-04AA-2F0A-5AC83F58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386" y="3946404"/>
              <a:ext cx="180648" cy="229398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86" name="Freeform 692">
              <a:extLst>
                <a:ext uri="{FF2B5EF4-FFF2-40B4-BE49-F238E27FC236}">
                  <a16:creationId xmlns:a16="http://schemas.microsoft.com/office/drawing/2014/main" id="{94E281D3-C87C-76D4-CABD-49A368322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0263" y="3497167"/>
              <a:ext cx="242370" cy="111514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87" name="Freeform 693">
              <a:extLst>
                <a:ext uri="{FF2B5EF4-FFF2-40B4-BE49-F238E27FC236}">
                  <a16:creationId xmlns:a16="http://schemas.microsoft.com/office/drawing/2014/main" id="{6688C94E-FBE9-FC62-2D33-0401F9B04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206" y="3427073"/>
              <a:ext cx="392910" cy="243735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88" name="Freeform 694">
              <a:extLst>
                <a:ext uri="{FF2B5EF4-FFF2-40B4-BE49-F238E27FC236}">
                  <a16:creationId xmlns:a16="http://schemas.microsoft.com/office/drawing/2014/main" id="{6BBB1092-4427-B04E-D37D-41F4583FE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4133" y="3697890"/>
              <a:ext cx="0" cy="4780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89" name="Freeform 695">
              <a:extLst>
                <a:ext uri="{FF2B5EF4-FFF2-40B4-BE49-F238E27FC236}">
                  <a16:creationId xmlns:a16="http://schemas.microsoft.com/office/drawing/2014/main" id="{4AE079C5-A698-4451-1ED3-B0C73AC01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903" y="3511503"/>
              <a:ext cx="322155" cy="200723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90" name="Freeform 696">
              <a:extLst>
                <a:ext uri="{FF2B5EF4-FFF2-40B4-BE49-F238E27FC236}">
                  <a16:creationId xmlns:a16="http://schemas.microsoft.com/office/drawing/2014/main" id="{38BCDF52-C3E3-0D44-E063-6035FD61A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1124" y="3557702"/>
              <a:ext cx="176131" cy="125850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91" name="Freeform 697">
              <a:extLst>
                <a:ext uri="{FF2B5EF4-FFF2-40B4-BE49-F238E27FC236}">
                  <a16:creationId xmlns:a16="http://schemas.microsoft.com/office/drawing/2014/main" id="{04502630-4E32-B816-4045-81E050698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9617" y="3666029"/>
              <a:ext cx="365814" cy="345691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92" name="Freeform 698">
              <a:extLst>
                <a:ext uri="{FF2B5EF4-FFF2-40B4-BE49-F238E27FC236}">
                  <a16:creationId xmlns:a16="http://schemas.microsoft.com/office/drawing/2014/main" id="{0A393AB3-75D5-4536-14B2-1F4BCD48F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1551" y="3623017"/>
              <a:ext cx="331188" cy="248514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93" name="Freeform 699">
              <a:extLst>
                <a:ext uri="{FF2B5EF4-FFF2-40B4-BE49-F238E27FC236}">
                  <a16:creationId xmlns:a16="http://schemas.microsoft.com/office/drawing/2014/main" id="{A5F557A7-5336-BE11-E737-24B35D837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444" y="3422293"/>
              <a:ext cx="12043" cy="19117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94" name="Freeform 700">
              <a:extLst>
                <a:ext uri="{FF2B5EF4-FFF2-40B4-BE49-F238E27FC236}">
                  <a16:creationId xmlns:a16="http://schemas.microsoft.com/office/drawing/2014/main" id="{3ED11C0A-2584-9189-FA14-C58D80A038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2943" y="3127581"/>
              <a:ext cx="895714" cy="454018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95" name="Freeform 701">
              <a:extLst>
                <a:ext uri="{FF2B5EF4-FFF2-40B4-BE49-F238E27FC236}">
                  <a16:creationId xmlns:a16="http://schemas.microsoft.com/office/drawing/2014/main" id="{ED6657F0-6909-FE7A-896A-5A599E8C1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683" y="3693110"/>
              <a:ext cx="618720" cy="697752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96" name="Freeform 702">
              <a:extLst>
                <a:ext uri="{FF2B5EF4-FFF2-40B4-BE49-F238E27FC236}">
                  <a16:creationId xmlns:a16="http://schemas.microsoft.com/office/drawing/2014/main" id="{A9E88C7F-4147-8E1A-090F-30448A2B2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6508" y="3885868"/>
              <a:ext cx="180648" cy="458797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97" name="Freeform 703">
              <a:extLst>
                <a:ext uri="{FF2B5EF4-FFF2-40B4-BE49-F238E27FC236}">
                  <a16:creationId xmlns:a16="http://schemas.microsoft.com/office/drawing/2014/main" id="{5BFFD687-14E1-7C32-88AC-BBC43BABC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06" y="3941624"/>
              <a:ext cx="100863" cy="130630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98" name="Freeform 704">
              <a:extLst>
                <a:ext uri="{FF2B5EF4-FFF2-40B4-BE49-F238E27FC236}">
                  <a16:creationId xmlns:a16="http://schemas.microsoft.com/office/drawing/2014/main" id="{372E660A-B61B-8556-353A-7158BC4A9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886" y="4086591"/>
              <a:ext cx="185165" cy="36002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99" name="Freeform 705">
              <a:extLst>
                <a:ext uri="{FF2B5EF4-FFF2-40B4-BE49-F238E27FC236}">
                  <a16:creationId xmlns:a16="http://schemas.microsoft.com/office/drawing/2014/main" id="{F056D971-3352-5D9F-76E1-1CE13450D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2748" y="4011718"/>
              <a:ext cx="168605" cy="364808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00" name="Freeform 706">
              <a:extLst>
                <a:ext uri="{FF2B5EF4-FFF2-40B4-BE49-F238E27FC236}">
                  <a16:creationId xmlns:a16="http://schemas.microsoft.com/office/drawing/2014/main" id="{026EAD9B-821C-6ABB-76A1-15A89EF7F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3608" y="4040393"/>
              <a:ext cx="162583" cy="210282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01" name="Freeform 709">
              <a:extLst>
                <a:ext uri="{FF2B5EF4-FFF2-40B4-BE49-F238E27FC236}">
                  <a16:creationId xmlns:a16="http://schemas.microsoft.com/office/drawing/2014/main" id="{A228357E-8333-87B8-8106-C7185545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3288" y="4465737"/>
              <a:ext cx="225810" cy="210282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02" name="Freeform 710">
              <a:extLst>
                <a:ext uri="{FF2B5EF4-FFF2-40B4-BE49-F238E27FC236}">
                  <a16:creationId xmlns:a16="http://schemas.microsoft.com/office/drawing/2014/main" id="{5EBD418F-D358-984B-B78B-C7AB969D4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836" y="4409979"/>
              <a:ext cx="216778" cy="149747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03" name="Freeform 711">
              <a:extLst>
                <a:ext uri="{FF2B5EF4-FFF2-40B4-BE49-F238E27FC236}">
                  <a16:creationId xmlns:a16="http://schemas.microsoft.com/office/drawing/2014/main" id="{D9048182-B388-DBB6-91F9-96C1D6C8D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755" y="3890647"/>
              <a:ext cx="75270" cy="46198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04" name="Freeform 712">
              <a:extLst>
                <a:ext uri="{FF2B5EF4-FFF2-40B4-BE49-F238E27FC236}">
                  <a16:creationId xmlns:a16="http://schemas.microsoft.com/office/drawing/2014/main" id="{CA103269-729E-B7FD-4F3B-971BE5FFD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34" y="3838078"/>
              <a:ext cx="164088" cy="108326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05" name="Freeform 713">
              <a:extLst>
                <a:ext uri="{FF2B5EF4-FFF2-40B4-BE49-F238E27FC236}">
                  <a16:creationId xmlns:a16="http://schemas.microsoft.com/office/drawing/2014/main" id="{AE5B8740-EA64-CA87-869D-1F79F97B6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7264" y="4231559"/>
              <a:ext cx="123442" cy="108326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06" name="Freeform 714">
              <a:extLst>
                <a:ext uri="{FF2B5EF4-FFF2-40B4-BE49-F238E27FC236}">
                  <a16:creationId xmlns:a16="http://schemas.microsoft.com/office/drawing/2014/main" id="{B2016265-DBC0-EBCC-933B-10390166B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91" y="4422723"/>
              <a:ext cx="97851" cy="122665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07" name="Freeform 715">
              <a:extLst>
                <a:ext uri="{FF2B5EF4-FFF2-40B4-BE49-F238E27FC236}">
                  <a16:creationId xmlns:a16="http://schemas.microsoft.com/office/drawing/2014/main" id="{EDE81C9D-1288-98F7-41C2-00EDB4B09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115" y="3183337"/>
              <a:ext cx="1323248" cy="912814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08" name="Freeform 716">
              <a:extLst>
                <a:ext uri="{FF2B5EF4-FFF2-40B4-BE49-F238E27FC236}">
                  <a16:creationId xmlns:a16="http://schemas.microsoft.com/office/drawing/2014/main" id="{CF02E34A-87D1-5B13-0690-BB97E0560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06" y="3229536"/>
              <a:ext cx="692484" cy="318608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09" name="Freeform 717">
              <a:extLst>
                <a:ext uri="{FF2B5EF4-FFF2-40B4-BE49-F238E27FC236}">
                  <a16:creationId xmlns:a16="http://schemas.microsoft.com/office/drawing/2014/main" id="{24581E54-A834-C6DB-F158-E79EF9CF1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222" y="2617807"/>
              <a:ext cx="276994" cy="504996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10" name="Freeform 718">
              <a:extLst>
                <a:ext uri="{FF2B5EF4-FFF2-40B4-BE49-F238E27FC236}">
                  <a16:creationId xmlns:a16="http://schemas.microsoft.com/office/drawing/2014/main" id="{0B857827-265A-9968-EFCC-8BB0BBDED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452" y="2579574"/>
              <a:ext cx="237854" cy="393482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11" name="Freeform 719">
              <a:extLst>
                <a:ext uri="{FF2B5EF4-FFF2-40B4-BE49-F238E27FC236}">
                  <a16:creationId xmlns:a16="http://schemas.microsoft.com/office/drawing/2014/main" id="{380BBE1E-D0B4-B3FC-E36F-54BB09D35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231" y="2533375"/>
              <a:ext cx="564525" cy="500216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12" name="Freeform 720">
              <a:extLst>
                <a:ext uri="{FF2B5EF4-FFF2-40B4-BE49-F238E27FC236}">
                  <a16:creationId xmlns:a16="http://schemas.microsoft.com/office/drawing/2014/main" id="{B36CA0C6-BCDD-5227-EBA7-2B3DF4248E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7453" y="2233883"/>
              <a:ext cx="3575327" cy="1319040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13" name="Freeform 721">
              <a:extLst>
                <a:ext uri="{FF2B5EF4-FFF2-40B4-BE49-F238E27FC236}">
                  <a16:creationId xmlns:a16="http://schemas.microsoft.com/office/drawing/2014/main" id="{AF26A061-7039-8D52-8F33-317DC5DA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8353" y="3164221"/>
              <a:ext cx="66237" cy="149747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14" name="Freeform 722">
              <a:extLst>
                <a:ext uri="{FF2B5EF4-FFF2-40B4-BE49-F238E27FC236}">
                  <a16:creationId xmlns:a16="http://schemas.microsoft.com/office/drawing/2014/main" id="{3B7A0124-D66B-8F68-EEF7-721934615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1901" y="3309186"/>
              <a:ext cx="66237" cy="108326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15" name="Freeform 723">
              <a:extLst>
                <a:ext uri="{FF2B5EF4-FFF2-40B4-BE49-F238E27FC236}">
                  <a16:creationId xmlns:a16="http://schemas.microsoft.com/office/drawing/2014/main" id="{024699C5-24B6-BF8D-2F30-27FADDFD3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649" y="3627796"/>
              <a:ext cx="93335" cy="117885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16" name="Freeform 724">
              <a:extLst>
                <a:ext uri="{FF2B5EF4-FFF2-40B4-BE49-F238E27FC236}">
                  <a16:creationId xmlns:a16="http://schemas.microsoft.com/office/drawing/2014/main" id="{A2BE1E97-9F28-E360-C240-1FFB201FD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3509" y="3501945"/>
              <a:ext cx="141508" cy="144968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17" name="Freeform 725">
              <a:extLst>
                <a:ext uri="{FF2B5EF4-FFF2-40B4-BE49-F238E27FC236}">
                  <a16:creationId xmlns:a16="http://schemas.microsoft.com/office/drawing/2014/main" id="{1BD79B96-143A-B6F5-579E-5EC012919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011" y="3132358"/>
              <a:ext cx="105379" cy="116291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18" name="Freeform 726">
              <a:extLst>
                <a:ext uri="{FF2B5EF4-FFF2-40B4-BE49-F238E27FC236}">
                  <a16:creationId xmlns:a16="http://schemas.microsoft.com/office/drawing/2014/main" id="{22629038-FC56-5536-0CE8-2AABD9375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699" y="3127581"/>
              <a:ext cx="70754" cy="46198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19" name="Freeform 727">
              <a:extLst>
                <a:ext uri="{FF2B5EF4-FFF2-40B4-BE49-F238E27FC236}">
                  <a16:creationId xmlns:a16="http://schemas.microsoft.com/office/drawing/2014/main" id="{4A895E67-1405-2AF8-36AF-C471D0538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107" y="3478049"/>
              <a:ext cx="276994" cy="215062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220" name="Freeform 728">
              <a:extLst>
                <a:ext uri="{FF2B5EF4-FFF2-40B4-BE49-F238E27FC236}">
                  <a16:creationId xmlns:a16="http://schemas.microsoft.com/office/drawing/2014/main" id="{B19B1190-CE0F-000E-8D2C-58C68F897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107" y="3524249"/>
              <a:ext cx="70754" cy="141782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grpSp>
          <p:nvGrpSpPr>
            <p:cNvPr id="2221" name="Group 2220">
              <a:extLst>
                <a:ext uri="{FF2B5EF4-FFF2-40B4-BE49-F238E27FC236}">
                  <a16:creationId xmlns:a16="http://schemas.microsoft.com/office/drawing/2014/main" id="{8FA7EE36-F301-BD5A-BFAD-F1091E76EDE5}"/>
                </a:ext>
              </a:extLst>
            </p:cNvPr>
            <p:cNvGrpSpPr/>
            <p:nvPr/>
          </p:nvGrpSpPr>
          <p:grpSpPr>
            <a:xfrm>
              <a:off x="3930987" y="3656470"/>
              <a:ext cx="1487336" cy="1763499"/>
              <a:chOff x="10793094" y="6127803"/>
              <a:chExt cx="3443151" cy="4082462"/>
            </a:xfrm>
            <a:solidFill>
              <a:schemeClr val="tx1">
                <a:lumMod val="20000"/>
                <a:lumOff val="80000"/>
              </a:schemeClr>
            </a:solidFill>
          </p:grpSpPr>
          <p:sp>
            <p:nvSpPr>
              <p:cNvPr id="2373" name="Freeform 486">
                <a:extLst>
                  <a:ext uri="{FF2B5EF4-FFF2-40B4-BE49-F238E27FC236}">
                    <a16:creationId xmlns:a16="http://schemas.microsoft.com/office/drawing/2014/main" id="{7B57B68C-7D49-3252-FAD3-AEC6AC2F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8049" y="8901079"/>
                <a:ext cx="369406" cy="756009"/>
              </a:xfrm>
              <a:custGeom>
                <a:avLst/>
                <a:gdLst>
                  <a:gd name="T0" fmla="*/ 31 w 36"/>
                  <a:gd name="T1" fmla="*/ 2 h 70"/>
                  <a:gd name="T2" fmla="*/ 29 w 36"/>
                  <a:gd name="T3" fmla="*/ 0 h 70"/>
                  <a:gd name="T4" fmla="*/ 28 w 36"/>
                  <a:gd name="T5" fmla="*/ 3 h 70"/>
                  <a:gd name="T6" fmla="*/ 26 w 36"/>
                  <a:gd name="T7" fmla="*/ 8 h 70"/>
                  <a:gd name="T8" fmla="*/ 23 w 36"/>
                  <a:gd name="T9" fmla="*/ 8 h 70"/>
                  <a:gd name="T10" fmla="*/ 23 w 36"/>
                  <a:gd name="T11" fmla="*/ 10 h 70"/>
                  <a:gd name="T12" fmla="*/ 22 w 36"/>
                  <a:gd name="T13" fmla="*/ 12 h 70"/>
                  <a:gd name="T14" fmla="*/ 23 w 36"/>
                  <a:gd name="T15" fmla="*/ 13 h 70"/>
                  <a:gd name="T16" fmla="*/ 21 w 36"/>
                  <a:gd name="T17" fmla="*/ 14 h 70"/>
                  <a:gd name="T18" fmla="*/ 19 w 36"/>
                  <a:gd name="T19" fmla="*/ 16 h 70"/>
                  <a:gd name="T20" fmla="*/ 15 w 36"/>
                  <a:gd name="T21" fmla="*/ 18 h 70"/>
                  <a:gd name="T22" fmla="*/ 15 w 36"/>
                  <a:gd name="T23" fmla="*/ 19 h 70"/>
                  <a:gd name="T24" fmla="*/ 13 w 36"/>
                  <a:gd name="T25" fmla="*/ 19 h 70"/>
                  <a:gd name="T26" fmla="*/ 8 w 36"/>
                  <a:gd name="T27" fmla="*/ 21 h 70"/>
                  <a:gd name="T28" fmla="*/ 6 w 36"/>
                  <a:gd name="T29" fmla="*/ 21 h 70"/>
                  <a:gd name="T30" fmla="*/ 4 w 36"/>
                  <a:gd name="T31" fmla="*/ 27 h 70"/>
                  <a:gd name="T32" fmla="*/ 4 w 36"/>
                  <a:gd name="T33" fmla="*/ 44 h 70"/>
                  <a:gd name="T34" fmla="*/ 0 w 36"/>
                  <a:gd name="T35" fmla="*/ 51 h 70"/>
                  <a:gd name="T36" fmla="*/ 0 w 36"/>
                  <a:gd name="T37" fmla="*/ 55 h 70"/>
                  <a:gd name="T38" fmla="*/ 2 w 36"/>
                  <a:gd name="T39" fmla="*/ 59 h 70"/>
                  <a:gd name="T40" fmla="*/ 5 w 36"/>
                  <a:gd name="T41" fmla="*/ 68 h 70"/>
                  <a:gd name="T42" fmla="*/ 16 w 36"/>
                  <a:gd name="T43" fmla="*/ 68 h 70"/>
                  <a:gd name="T44" fmla="*/ 24 w 36"/>
                  <a:gd name="T45" fmla="*/ 50 h 70"/>
                  <a:gd name="T46" fmla="*/ 31 w 36"/>
                  <a:gd name="T47" fmla="*/ 30 h 70"/>
                  <a:gd name="T48" fmla="*/ 32 w 36"/>
                  <a:gd name="T49" fmla="*/ 23 h 70"/>
                  <a:gd name="T50" fmla="*/ 34 w 36"/>
                  <a:gd name="T51" fmla="*/ 19 h 70"/>
                  <a:gd name="T52" fmla="*/ 36 w 36"/>
                  <a:gd name="T53" fmla="*/ 17 h 70"/>
                  <a:gd name="T54" fmla="*/ 35 w 36"/>
                  <a:gd name="T55" fmla="*/ 11 h 70"/>
                  <a:gd name="T56" fmla="*/ 31 w 36"/>
                  <a:gd name="T57" fmla="*/ 2 h 70"/>
                  <a:gd name="T58" fmla="*/ 31 w 36"/>
                  <a:gd name="T5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70">
                    <a:moveTo>
                      <a:pt x="31" y="2"/>
                    </a:moveTo>
                    <a:cubicBezTo>
                      <a:pt x="31" y="2"/>
                      <a:pt x="30" y="0"/>
                      <a:pt x="29" y="0"/>
                    </a:cubicBezTo>
                    <a:cubicBezTo>
                      <a:pt x="29" y="1"/>
                      <a:pt x="28" y="2"/>
                      <a:pt x="28" y="3"/>
                    </a:cubicBezTo>
                    <a:cubicBezTo>
                      <a:pt x="27" y="5"/>
                      <a:pt x="27" y="6"/>
                      <a:pt x="26" y="8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1"/>
                      <a:pt x="22" y="11"/>
                      <a:pt x="22" y="12"/>
                    </a:cubicBezTo>
                    <a:cubicBezTo>
                      <a:pt x="22" y="12"/>
                      <a:pt x="23" y="13"/>
                      <a:pt x="23" y="13"/>
                    </a:cubicBezTo>
                    <a:cubicBezTo>
                      <a:pt x="23" y="14"/>
                      <a:pt x="22" y="13"/>
                      <a:pt x="21" y="14"/>
                    </a:cubicBezTo>
                    <a:cubicBezTo>
                      <a:pt x="20" y="14"/>
                      <a:pt x="20" y="15"/>
                      <a:pt x="19" y="16"/>
                    </a:cubicBezTo>
                    <a:cubicBezTo>
                      <a:pt x="18" y="17"/>
                      <a:pt x="17" y="17"/>
                      <a:pt x="15" y="18"/>
                    </a:cubicBezTo>
                    <a:cubicBezTo>
                      <a:pt x="14" y="18"/>
                      <a:pt x="16" y="19"/>
                      <a:pt x="15" y="19"/>
                    </a:cubicBezTo>
                    <a:cubicBezTo>
                      <a:pt x="15" y="20"/>
                      <a:pt x="13" y="18"/>
                      <a:pt x="13" y="19"/>
                    </a:cubicBezTo>
                    <a:cubicBezTo>
                      <a:pt x="11" y="20"/>
                      <a:pt x="10" y="20"/>
                      <a:pt x="8" y="21"/>
                    </a:cubicBezTo>
                    <a:cubicBezTo>
                      <a:pt x="7" y="21"/>
                      <a:pt x="6" y="20"/>
                      <a:pt x="6" y="21"/>
                    </a:cubicBezTo>
                    <a:cubicBezTo>
                      <a:pt x="5" y="23"/>
                      <a:pt x="5" y="25"/>
                      <a:pt x="4" y="27"/>
                    </a:cubicBezTo>
                    <a:cubicBezTo>
                      <a:pt x="3" y="32"/>
                      <a:pt x="8" y="39"/>
                      <a:pt x="4" y="44"/>
                    </a:cubicBezTo>
                    <a:cubicBezTo>
                      <a:pt x="3" y="46"/>
                      <a:pt x="1" y="48"/>
                      <a:pt x="0" y="51"/>
                    </a:cubicBezTo>
                    <a:cubicBezTo>
                      <a:pt x="0" y="52"/>
                      <a:pt x="0" y="54"/>
                      <a:pt x="0" y="55"/>
                    </a:cubicBezTo>
                    <a:cubicBezTo>
                      <a:pt x="1" y="56"/>
                      <a:pt x="3" y="57"/>
                      <a:pt x="2" y="59"/>
                    </a:cubicBezTo>
                    <a:cubicBezTo>
                      <a:pt x="1" y="62"/>
                      <a:pt x="2" y="66"/>
                      <a:pt x="5" y="68"/>
                    </a:cubicBezTo>
                    <a:cubicBezTo>
                      <a:pt x="8" y="70"/>
                      <a:pt x="11" y="70"/>
                      <a:pt x="16" y="68"/>
                    </a:cubicBezTo>
                    <a:cubicBezTo>
                      <a:pt x="21" y="66"/>
                      <a:pt x="22" y="55"/>
                      <a:pt x="24" y="50"/>
                    </a:cubicBezTo>
                    <a:cubicBezTo>
                      <a:pt x="26" y="43"/>
                      <a:pt x="29" y="37"/>
                      <a:pt x="31" y="30"/>
                    </a:cubicBezTo>
                    <a:cubicBezTo>
                      <a:pt x="31" y="28"/>
                      <a:pt x="31" y="25"/>
                      <a:pt x="32" y="23"/>
                    </a:cubicBezTo>
                    <a:cubicBezTo>
                      <a:pt x="33" y="22"/>
                      <a:pt x="31" y="14"/>
                      <a:pt x="34" y="19"/>
                    </a:cubicBezTo>
                    <a:cubicBezTo>
                      <a:pt x="35" y="20"/>
                      <a:pt x="35" y="18"/>
                      <a:pt x="36" y="17"/>
                    </a:cubicBezTo>
                    <a:cubicBezTo>
                      <a:pt x="36" y="15"/>
                      <a:pt x="35" y="13"/>
                      <a:pt x="35" y="11"/>
                    </a:cubicBezTo>
                    <a:cubicBezTo>
                      <a:pt x="34" y="9"/>
                      <a:pt x="33" y="4"/>
                      <a:pt x="31" y="2"/>
                    </a:cubicBezTo>
                    <a:cubicBezTo>
                      <a:pt x="30" y="1"/>
                      <a:pt x="32" y="2"/>
                      <a:pt x="31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grpSp>
            <p:nvGrpSpPr>
              <p:cNvPr id="2374" name="Group 2373">
                <a:extLst>
                  <a:ext uri="{FF2B5EF4-FFF2-40B4-BE49-F238E27FC236}">
                    <a16:creationId xmlns:a16="http://schemas.microsoft.com/office/drawing/2014/main" id="{D73C1384-CAE5-DE79-B640-E4814E53B902}"/>
                  </a:ext>
                </a:extLst>
              </p:cNvPr>
              <p:cNvGrpSpPr/>
              <p:nvPr/>
            </p:nvGrpSpPr>
            <p:grpSpPr>
              <a:xfrm>
                <a:off x="10793094" y="6127803"/>
                <a:ext cx="3443151" cy="4082462"/>
                <a:chOff x="10793094" y="6127803"/>
                <a:chExt cx="3443151" cy="4082462"/>
              </a:xfrm>
              <a:grpFill/>
            </p:grpSpPr>
            <p:sp>
              <p:nvSpPr>
                <p:cNvPr id="2375" name="Freeform 729">
                  <a:extLst>
                    <a:ext uri="{FF2B5EF4-FFF2-40B4-BE49-F238E27FC236}">
                      <a16:creationId xmlns:a16="http://schemas.microsoft.com/office/drawing/2014/main" id="{4F87F4FD-FD95-2A15-BCA2-89BA5FA3CE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66357" y="8790437"/>
                  <a:ext cx="540172" cy="955158"/>
                </a:xfrm>
                <a:custGeom>
                  <a:avLst/>
                  <a:gdLst>
                    <a:gd name="T0" fmla="*/ 52 w 53"/>
                    <a:gd name="T1" fmla="*/ 23 h 88"/>
                    <a:gd name="T2" fmla="*/ 50 w 53"/>
                    <a:gd name="T3" fmla="*/ 3 h 88"/>
                    <a:gd name="T4" fmla="*/ 46 w 53"/>
                    <a:gd name="T5" fmla="*/ 3 h 88"/>
                    <a:gd name="T6" fmla="*/ 41 w 53"/>
                    <a:gd name="T7" fmla="*/ 6 h 88"/>
                    <a:gd name="T8" fmla="*/ 38 w 53"/>
                    <a:gd name="T9" fmla="*/ 7 h 88"/>
                    <a:gd name="T10" fmla="*/ 32 w 53"/>
                    <a:gd name="T11" fmla="*/ 7 h 88"/>
                    <a:gd name="T12" fmla="*/ 28 w 53"/>
                    <a:gd name="T13" fmla="*/ 7 h 88"/>
                    <a:gd name="T14" fmla="*/ 23 w 53"/>
                    <a:gd name="T15" fmla="*/ 7 h 88"/>
                    <a:gd name="T16" fmla="*/ 24 w 53"/>
                    <a:gd name="T17" fmla="*/ 18 h 88"/>
                    <a:gd name="T18" fmla="*/ 25 w 53"/>
                    <a:gd name="T19" fmla="*/ 20 h 88"/>
                    <a:gd name="T20" fmla="*/ 27 w 53"/>
                    <a:gd name="T21" fmla="*/ 22 h 88"/>
                    <a:gd name="T22" fmla="*/ 27 w 53"/>
                    <a:gd name="T23" fmla="*/ 28 h 88"/>
                    <a:gd name="T24" fmla="*/ 25 w 53"/>
                    <a:gd name="T25" fmla="*/ 31 h 88"/>
                    <a:gd name="T26" fmla="*/ 24 w 53"/>
                    <a:gd name="T27" fmla="*/ 35 h 88"/>
                    <a:gd name="T28" fmla="*/ 20 w 53"/>
                    <a:gd name="T29" fmla="*/ 31 h 88"/>
                    <a:gd name="T30" fmla="*/ 21 w 53"/>
                    <a:gd name="T31" fmla="*/ 25 h 88"/>
                    <a:gd name="T32" fmla="*/ 16 w 53"/>
                    <a:gd name="T33" fmla="*/ 22 h 88"/>
                    <a:gd name="T34" fmla="*/ 13 w 53"/>
                    <a:gd name="T35" fmla="*/ 20 h 88"/>
                    <a:gd name="T36" fmla="*/ 2 w 53"/>
                    <a:gd name="T37" fmla="*/ 24 h 88"/>
                    <a:gd name="T38" fmla="*/ 0 w 53"/>
                    <a:gd name="T39" fmla="*/ 26 h 88"/>
                    <a:gd name="T40" fmla="*/ 1 w 53"/>
                    <a:gd name="T41" fmla="*/ 30 h 88"/>
                    <a:gd name="T42" fmla="*/ 12 w 53"/>
                    <a:gd name="T43" fmla="*/ 35 h 88"/>
                    <a:gd name="T44" fmla="*/ 13 w 53"/>
                    <a:gd name="T45" fmla="*/ 44 h 88"/>
                    <a:gd name="T46" fmla="*/ 12 w 53"/>
                    <a:gd name="T47" fmla="*/ 52 h 88"/>
                    <a:gd name="T48" fmla="*/ 6 w 53"/>
                    <a:gd name="T49" fmla="*/ 62 h 88"/>
                    <a:gd name="T50" fmla="*/ 6 w 53"/>
                    <a:gd name="T51" fmla="*/ 69 h 88"/>
                    <a:gd name="T52" fmla="*/ 8 w 53"/>
                    <a:gd name="T53" fmla="*/ 78 h 88"/>
                    <a:gd name="T54" fmla="*/ 9 w 53"/>
                    <a:gd name="T55" fmla="*/ 87 h 88"/>
                    <a:gd name="T56" fmla="*/ 12 w 53"/>
                    <a:gd name="T57" fmla="*/ 86 h 88"/>
                    <a:gd name="T58" fmla="*/ 13 w 53"/>
                    <a:gd name="T59" fmla="*/ 83 h 88"/>
                    <a:gd name="T60" fmla="*/ 11 w 53"/>
                    <a:gd name="T61" fmla="*/ 83 h 88"/>
                    <a:gd name="T62" fmla="*/ 16 w 53"/>
                    <a:gd name="T63" fmla="*/ 77 h 88"/>
                    <a:gd name="T64" fmla="*/ 25 w 53"/>
                    <a:gd name="T65" fmla="*/ 72 h 88"/>
                    <a:gd name="T66" fmla="*/ 25 w 53"/>
                    <a:gd name="T67" fmla="*/ 64 h 88"/>
                    <a:gd name="T68" fmla="*/ 21 w 53"/>
                    <a:gd name="T69" fmla="*/ 48 h 88"/>
                    <a:gd name="T70" fmla="*/ 24 w 53"/>
                    <a:gd name="T71" fmla="*/ 48 h 88"/>
                    <a:gd name="T72" fmla="*/ 29 w 53"/>
                    <a:gd name="T73" fmla="*/ 44 h 88"/>
                    <a:gd name="T74" fmla="*/ 35 w 53"/>
                    <a:gd name="T75" fmla="*/ 38 h 88"/>
                    <a:gd name="T76" fmla="*/ 40 w 53"/>
                    <a:gd name="T77" fmla="*/ 36 h 88"/>
                    <a:gd name="T78" fmla="*/ 46 w 53"/>
                    <a:gd name="T79" fmla="*/ 32 h 88"/>
                    <a:gd name="T80" fmla="*/ 52 w 53"/>
                    <a:gd name="T81" fmla="*/ 23 h 88"/>
                    <a:gd name="T82" fmla="*/ 52 w 53"/>
                    <a:gd name="T83" fmla="*/ 2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3" h="88">
                      <a:moveTo>
                        <a:pt x="52" y="23"/>
                      </a:moveTo>
                      <a:cubicBezTo>
                        <a:pt x="49" y="17"/>
                        <a:pt x="50" y="9"/>
                        <a:pt x="50" y="3"/>
                      </a:cubicBezTo>
                      <a:cubicBezTo>
                        <a:pt x="50" y="0"/>
                        <a:pt x="48" y="2"/>
                        <a:pt x="46" y="3"/>
                      </a:cubicBezTo>
                      <a:cubicBezTo>
                        <a:pt x="45" y="4"/>
                        <a:pt x="43" y="6"/>
                        <a:pt x="41" y="6"/>
                      </a:cubicBezTo>
                      <a:cubicBezTo>
                        <a:pt x="40" y="6"/>
                        <a:pt x="38" y="5"/>
                        <a:pt x="38" y="7"/>
                      </a:cubicBezTo>
                      <a:cubicBezTo>
                        <a:pt x="36" y="10"/>
                        <a:pt x="34" y="7"/>
                        <a:pt x="32" y="7"/>
                      </a:cubicBezTo>
                      <a:cubicBezTo>
                        <a:pt x="30" y="7"/>
                        <a:pt x="30" y="9"/>
                        <a:pt x="28" y="7"/>
                      </a:cubicBezTo>
                      <a:cubicBezTo>
                        <a:pt x="27" y="7"/>
                        <a:pt x="24" y="7"/>
                        <a:pt x="23" y="7"/>
                      </a:cubicBezTo>
                      <a:cubicBezTo>
                        <a:pt x="20" y="7"/>
                        <a:pt x="21" y="16"/>
                        <a:pt x="24" y="18"/>
                      </a:cubicBezTo>
                      <a:cubicBezTo>
                        <a:pt x="24" y="18"/>
                        <a:pt x="24" y="20"/>
                        <a:pt x="25" y="20"/>
                      </a:cubicBezTo>
                      <a:cubicBezTo>
                        <a:pt x="25" y="21"/>
                        <a:pt x="26" y="21"/>
                        <a:pt x="27" y="22"/>
                      </a:cubicBezTo>
                      <a:cubicBezTo>
                        <a:pt x="27" y="24"/>
                        <a:pt x="27" y="27"/>
                        <a:pt x="27" y="28"/>
                      </a:cubicBezTo>
                      <a:cubicBezTo>
                        <a:pt x="27" y="30"/>
                        <a:pt x="28" y="31"/>
                        <a:pt x="25" y="31"/>
                      </a:cubicBezTo>
                      <a:cubicBezTo>
                        <a:pt x="24" y="31"/>
                        <a:pt x="24" y="34"/>
                        <a:pt x="24" y="35"/>
                      </a:cubicBezTo>
                      <a:cubicBezTo>
                        <a:pt x="23" y="34"/>
                        <a:pt x="21" y="32"/>
                        <a:pt x="20" y="31"/>
                      </a:cubicBezTo>
                      <a:cubicBezTo>
                        <a:pt x="19" y="29"/>
                        <a:pt x="21" y="27"/>
                        <a:pt x="21" y="25"/>
                      </a:cubicBezTo>
                      <a:cubicBezTo>
                        <a:pt x="22" y="20"/>
                        <a:pt x="19" y="24"/>
                        <a:pt x="16" y="22"/>
                      </a:cubicBezTo>
                      <a:cubicBezTo>
                        <a:pt x="15" y="21"/>
                        <a:pt x="15" y="19"/>
                        <a:pt x="13" y="20"/>
                      </a:cubicBezTo>
                      <a:cubicBezTo>
                        <a:pt x="9" y="22"/>
                        <a:pt x="6" y="23"/>
                        <a:pt x="2" y="24"/>
                      </a:cubicBezTo>
                      <a:cubicBezTo>
                        <a:pt x="1" y="25"/>
                        <a:pt x="0" y="25"/>
                        <a:pt x="0" y="26"/>
                      </a:cubicBezTo>
                      <a:cubicBezTo>
                        <a:pt x="0" y="27"/>
                        <a:pt x="1" y="29"/>
                        <a:pt x="1" y="30"/>
                      </a:cubicBezTo>
                      <a:cubicBezTo>
                        <a:pt x="4" y="30"/>
                        <a:pt x="12" y="32"/>
                        <a:pt x="12" y="35"/>
                      </a:cubicBezTo>
                      <a:cubicBezTo>
                        <a:pt x="13" y="38"/>
                        <a:pt x="13" y="41"/>
                        <a:pt x="13" y="44"/>
                      </a:cubicBezTo>
                      <a:cubicBezTo>
                        <a:pt x="12" y="46"/>
                        <a:pt x="14" y="49"/>
                        <a:pt x="12" y="52"/>
                      </a:cubicBezTo>
                      <a:cubicBezTo>
                        <a:pt x="10" y="55"/>
                        <a:pt x="8" y="59"/>
                        <a:pt x="6" y="62"/>
                      </a:cubicBezTo>
                      <a:cubicBezTo>
                        <a:pt x="4" y="64"/>
                        <a:pt x="6" y="68"/>
                        <a:pt x="6" y="69"/>
                      </a:cubicBezTo>
                      <a:cubicBezTo>
                        <a:pt x="8" y="73"/>
                        <a:pt x="8" y="75"/>
                        <a:pt x="8" y="78"/>
                      </a:cubicBezTo>
                      <a:cubicBezTo>
                        <a:pt x="8" y="81"/>
                        <a:pt x="8" y="84"/>
                        <a:pt x="9" y="87"/>
                      </a:cubicBezTo>
                      <a:cubicBezTo>
                        <a:pt x="9" y="88"/>
                        <a:pt x="12" y="87"/>
                        <a:pt x="12" y="86"/>
                      </a:cubicBezTo>
                      <a:cubicBezTo>
                        <a:pt x="13" y="85"/>
                        <a:pt x="13" y="83"/>
                        <a:pt x="13" y="83"/>
                      </a:cubicBezTo>
                      <a:cubicBezTo>
                        <a:pt x="12" y="83"/>
                        <a:pt x="11" y="83"/>
                        <a:pt x="11" y="83"/>
                      </a:cubicBezTo>
                      <a:cubicBezTo>
                        <a:pt x="11" y="80"/>
                        <a:pt x="14" y="78"/>
                        <a:pt x="16" y="77"/>
                      </a:cubicBezTo>
                      <a:cubicBezTo>
                        <a:pt x="19" y="76"/>
                        <a:pt x="23" y="75"/>
                        <a:pt x="25" y="72"/>
                      </a:cubicBezTo>
                      <a:cubicBezTo>
                        <a:pt x="25" y="71"/>
                        <a:pt x="25" y="66"/>
                        <a:pt x="25" y="64"/>
                      </a:cubicBezTo>
                      <a:cubicBezTo>
                        <a:pt x="25" y="62"/>
                        <a:pt x="21" y="48"/>
                        <a:pt x="21" y="48"/>
                      </a:cubicBezTo>
                      <a:cubicBezTo>
                        <a:pt x="22" y="47"/>
                        <a:pt x="22" y="50"/>
                        <a:pt x="24" y="48"/>
                      </a:cubicBezTo>
                      <a:cubicBezTo>
                        <a:pt x="26" y="46"/>
                        <a:pt x="27" y="45"/>
                        <a:pt x="29" y="44"/>
                      </a:cubicBezTo>
                      <a:cubicBezTo>
                        <a:pt x="31" y="43"/>
                        <a:pt x="32" y="37"/>
                        <a:pt x="35" y="38"/>
                      </a:cubicBezTo>
                      <a:cubicBezTo>
                        <a:pt x="36" y="38"/>
                        <a:pt x="38" y="36"/>
                        <a:pt x="40" y="36"/>
                      </a:cubicBezTo>
                      <a:cubicBezTo>
                        <a:pt x="42" y="35"/>
                        <a:pt x="44" y="34"/>
                        <a:pt x="46" y="32"/>
                      </a:cubicBezTo>
                      <a:cubicBezTo>
                        <a:pt x="47" y="31"/>
                        <a:pt x="53" y="25"/>
                        <a:pt x="52" y="23"/>
                      </a:cubicBezTo>
                      <a:cubicBezTo>
                        <a:pt x="51" y="22"/>
                        <a:pt x="52" y="24"/>
                        <a:pt x="52" y="2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76" name="Freeform 730">
                  <a:extLst>
                    <a:ext uri="{FF2B5EF4-FFF2-40B4-BE49-F238E27FC236}">
                      <a16:creationId xmlns:a16="http://schemas.microsoft.com/office/drawing/2014/main" id="{370F91AF-0250-3E05-EADD-B22089B052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88331" y="8760935"/>
                  <a:ext cx="163794" cy="409355"/>
                </a:xfrm>
                <a:custGeom>
                  <a:avLst/>
                  <a:gdLst>
                    <a:gd name="T0" fmla="*/ 4 w 16"/>
                    <a:gd name="T1" fmla="*/ 25 h 38"/>
                    <a:gd name="T2" fmla="*/ 9 w 16"/>
                    <a:gd name="T3" fmla="*/ 26 h 38"/>
                    <a:gd name="T4" fmla="*/ 8 w 16"/>
                    <a:gd name="T5" fmla="*/ 31 h 38"/>
                    <a:gd name="T6" fmla="*/ 12 w 16"/>
                    <a:gd name="T7" fmla="*/ 38 h 38"/>
                    <a:gd name="T8" fmla="*/ 12 w 16"/>
                    <a:gd name="T9" fmla="*/ 34 h 38"/>
                    <a:gd name="T10" fmla="*/ 15 w 16"/>
                    <a:gd name="T11" fmla="*/ 33 h 38"/>
                    <a:gd name="T12" fmla="*/ 15 w 16"/>
                    <a:gd name="T13" fmla="*/ 27 h 38"/>
                    <a:gd name="T14" fmla="*/ 12 w 16"/>
                    <a:gd name="T15" fmla="*/ 22 h 38"/>
                    <a:gd name="T16" fmla="*/ 8 w 16"/>
                    <a:gd name="T17" fmla="*/ 20 h 38"/>
                    <a:gd name="T18" fmla="*/ 8 w 16"/>
                    <a:gd name="T19" fmla="*/ 16 h 38"/>
                    <a:gd name="T20" fmla="*/ 7 w 16"/>
                    <a:gd name="T21" fmla="*/ 14 h 38"/>
                    <a:gd name="T22" fmla="*/ 8 w 16"/>
                    <a:gd name="T23" fmla="*/ 8 h 38"/>
                    <a:gd name="T24" fmla="*/ 7 w 16"/>
                    <a:gd name="T25" fmla="*/ 3 h 38"/>
                    <a:gd name="T26" fmla="*/ 7 w 16"/>
                    <a:gd name="T27" fmla="*/ 1 h 38"/>
                    <a:gd name="T28" fmla="*/ 2 w 16"/>
                    <a:gd name="T29" fmla="*/ 0 h 38"/>
                    <a:gd name="T30" fmla="*/ 4 w 16"/>
                    <a:gd name="T31" fmla="*/ 6 h 38"/>
                    <a:gd name="T32" fmla="*/ 4 w 16"/>
                    <a:gd name="T33" fmla="*/ 14 h 38"/>
                    <a:gd name="T34" fmla="*/ 2 w 16"/>
                    <a:gd name="T35" fmla="*/ 16 h 38"/>
                    <a:gd name="T36" fmla="*/ 1 w 16"/>
                    <a:gd name="T37" fmla="*/ 20 h 38"/>
                    <a:gd name="T38" fmla="*/ 4 w 16"/>
                    <a:gd name="T39" fmla="*/ 25 h 38"/>
                    <a:gd name="T40" fmla="*/ 4 w 16"/>
                    <a:gd name="T41" fmla="*/ 2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6" h="38">
                      <a:moveTo>
                        <a:pt x="4" y="25"/>
                      </a:moveTo>
                      <a:cubicBezTo>
                        <a:pt x="6" y="26"/>
                        <a:pt x="9" y="24"/>
                        <a:pt x="9" y="26"/>
                      </a:cubicBezTo>
                      <a:cubicBezTo>
                        <a:pt x="10" y="28"/>
                        <a:pt x="9" y="29"/>
                        <a:pt x="8" y="31"/>
                      </a:cubicBezTo>
                      <a:cubicBezTo>
                        <a:pt x="6" y="33"/>
                        <a:pt x="10" y="36"/>
                        <a:pt x="12" y="38"/>
                      </a:cubicBezTo>
                      <a:cubicBezTo>
                        <a:pt x="13" y="37"/>
                        <a:pt x="12" y="35"/>
                        <a:pt x="12" y="34"/>
                      </a:cubicBezTo>
                      <a:cubicBezTo>
                        <a:pt x="13" y="33"/>
                        <a:pt x="16" y="35"/>
                        <a:pt x="15" y="33"/>
                      </a:cubicBezTo>
                      <a:cubicBezTo>
                        <a:pt x="15" y="31"/>
                        <a:pt x="15" y="29"/>
                        <a:pt x="15" y="27"/>
                      </a:cubicBezTo>
                      <a:cubicBezTo>
                        <a:pt x="14" y="25"/>
                        <a:pt x="13" y="24"/>
                        <a:pt x="12" y="22"/>
                      </a:cubicBezTo>
                      <a:cubicBezTo>
                        <a:pt x="11" y="25"/>
                        <a:pt x="8" y="21"/>
                        <a:pt x="8" y="20"/>
                      </a:cubicBezTo>
                      <a:cubicBezTo>
                        <a:pt x="8" y="18"/>
                        <a:pt x="8" y="17"/>
                        <a:pt x="8" y="16"/>
                      </a:cubicBezTo>
                      <a:cubicBezTo>
                        <a:pt x="8" y="14"/>
                        <a:pt x="8" y="15"/>
                        <a:pt x="7" y="14"/>
                      </a:cubicBezTo>
                      <a:cubicBezTo>
                        <a:pt x="6" y="14"/>
                        <a:pt x="8" y="8"/>
                        <a:pt x="8" y="8"/>
                      </a:cubicBezTo>
                      <a:cubicBezTo>
                        <a:pt x="8" y="6"/>
                        <a:pt x="7" y="5"/>
                        <a:pt x="7" y="3"/>
                      </a:cubicBezTo>
                      <a:cubicBezTo>
                        <a:pt x="6" y="2"/>
                        <a:pt x="5" y="0"/>
                        <a:pt x="7" y="1"/>
                      </a:cubicBezTo>
                      <a:cubicBezTo>
                        <a:pt x="6" y="0"/>
                        <a:pt x="3" y="0"/>
                        <a:pt x="2" y="0"/>
                      </a:cubicBezTo>
                      <a:cubicBezTo>
                        <a:pt x="2" y="1"/>
                        <a:pt x="6" y="5"/>
                        <a:pt x="4" y="6"/>
                      </a:cubicBezTo>
                      <a:cubicBezTo>
                        <a:pt x="1" y="7"/>
                        <a:pt x="2" y="12"/>
                        <a:pt x="4" y="14"/>
                      </a:cubicBezTo>
                      <a:cubicBezTo>
                        <a:pt x="4" y="15"/>
                        <a:pt x="2" y="15"/>
                        <a:pt x="2" y="16"/>
                      </a:cubicBezTo>
                      <a:cubicBezTo>
                        <a:pt x="1" y="16"/>
                        <a:pt x="1" y="19"/>
                        <a:pt x="1" y="20"/>
                      </a:cubicBezTo>
                      <a:cubicBezTo>
                        <a:pt x="0" y="22"/>
                        <a:pt x="3" y="24"/>
                        <a:pt x="4" y="25"/>
                      </a:cubicBezTo>
                      <a:cubicBezTo>
                        <a:pt x="5" y="26"/>
                        <a:pt x="4" y="24"/>
                        <a:pt x="4" y="2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77" name="Freeform 731">
                  <a:extLst>
                    <a:ext uri="{FF2B5EF4-FFF2-40B4-BE49-F238E27FC236}">
                      <a16:creationId xmlns:a16="http://schemas.microsoft.com/office/drawing/2014/main" id="{094B1315-2565-7BFE-D740-173C4ACB0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34220" y="8683490"/>
                  <a:ext cx="613353" cy="542118"/>
                </a:xfrm>
                <a:custGeom>
                  <a:avLst/>
                  <a:gdLst>
                    <a:gd name="T0" fmla="*/ 56 w 60"/>
                    <a:gd name="T1" fmla="*/ 30 h 50"/>
                    <a:gd name="T2" fmla="*/ 55 w 60"/>
                    <a:gd name="T3" fmla="*/ 24 h 50"/>
                    <a:gd name="T4" fmla="*/ 57 w 60"/>
                    <a:gd name="T5" fmla="*/ 22 h 50"/>
                    <a:gd name="T6" fmla="*/ 57 w 60"/>
                    <a:gd name="T7" fmla="*/ 19 h 50"/>
                    <a:gd name="T8" fmla="*/ 58 w 60"/>
                    <a:gd name="T9" fmla="*/ 13 h 50"/>
                    <a:gd name="T10" fmla="*/ 56 w 60"/>
                    <a:gd name="T11" fmla="*/ 8 h 50"/>
                    <a:gd name="T12" fmla="*/ 51 w 60"/>
                    <a:gd name="T13" fmla="*/ 5 h 50"/>
                    <a:gd name="T14" fmla="*/ 48 w 60"/>
                    <a:gd name="T15" fmla="*/ 3 h 50"/>
                    <a:gd name="T16" fmla="*/ 45 w 60"/>
                    <a:gd name="T17" fmla="*/ 0 h 50"/>
                    <a:gd name="T18" fmla="*/ 38 w 60"/>
                    <a:gd name="T19" fmla="*/ 1 h 50"/>
                    <a:gd name="T20" fmla="*/ 34 w 60"/>
                    <a:gd name="T21" fmla="*/ 4 h 50"/>
                    <a:gd name="T22" fmla="*/ 35 w 60"/>
                    <a:gd name="T23" fmla="*/ 10 h 50"/>
                    <a:gd name="T24" fmla="*/ 33 w 60"/>
                    <a:gd name="T25" fmla="*/ 17 h 50"/>
                    <a:gd name="T26" fmla="*/ 37 w 60"/>
                    <a:gd name="T27" fmla="*/ 21 h 50"/>
                    <a:gd name="T28" fmla="*/ 40 w 60"/>
                    <a:gd name="T29" fmla="*/ 23 h 50"/>
                    <a:gd name="T30" fmla="*/ 39 w 60"/>
                    <a:gd name="T31" fmla="*/ 26 h 50"/>
                    <a:gd name="T32" fmla="*/ 35 w 60"/>
                    <a:gd name="T33" fmla="*/ 26 h 50"/>
                    <a:gd name="T34" fmla="*/ 31 w 60"/>
                    <a:gd name="T35" fmla="*/ 22 h 50"/>
                    <a:gd name="T36" fmla="*/ 27 w 60"/>
                    <a:gd name="T37" fmla="*/ 17 h 50"/>
                    <a:gd name="T38" fmla="*/ 20 w 60"/>
                    <a:gd name="T39" fmla="*/ 18 h 50"/>
                    <a:gd name="T40" fmla="*/ 16 w 60"/>
                    <a:gd name="T41" fmla="*/ 16 h 50"/>
                    <a:gd name="T42" fmla="*/ 14 w 60"/>
                    <a:gd name="T43" fmla="*/ 16 h 50"/>
                    <a:gd name="T44" fmla="*/ 11 w 60"/>
                    <a:gd name="T45" fmla="*/ 14 h 50"/>
                    <a:gd name="T46" fmla="*/ 11 w 60"/>
                    <a:gd name="T47" fmla="*/ 20 h 50"/>
                    <a:gd name="T48" fmla="*/ 10 w 60"/>
                    <a:gd name="T49" fmla="*/ 24 h 50"/>
                    <a:gd name="T50" fmla="*/ 2 w 60"/>
                    <a:gd name="T51" fmla="*/ 24 h 50"/>
                    <a:gd name="T52" fmla="*/ 1 w 60"/>
                    <a:gd name="T53" fmla="*/ 29 h 50"/>
                    <a:gd name="T54" fmla="*/ 3 w 60"/>
                    <a:gd name="T55" fmla="*/ 43 h 50"/>
                    <a:gd name="T56" fmla="*/ 8 w 60"/>
                    <a:gd name="T57" fmla="*/ 48 h 50"/>
                    <a:gd name="T58" fmla="*/ 16 w 60"/>
                    <a:gd name="T59" fmla="*/ 50 h 50"/>
                    <a:gd name="T60" fmla="*/ 18 w 60"/>
                    <a:gd name="T61" fmla="*/ 50 h 50"/>
                    <a:gd name="T62" fmla="*/ 22 w 60"/>
                    <a:gd name="T63" fmla="*/ 50 h 50"/>
                    <a:gd name="T64" fmla="*/ 28 w 60"/>
                    <a:gd name="T65" fmla="*/ 47 h 50"/>
                    <a:gd name="T66" fmla="*/ 31 w 60"/>
                    <a:gd name="T67" fmla="*/ 44 h 50"/>
                    <a:gd name="T68" fmla="*/ 35 w 60"/>
                    <a:gd name="T69" fmla="*/ 41 h 50"/>
                    <a:gd name="T70" fmla="*/ 37 w 60"/>
                    <a:gd name="T71" fmla="*/ 38 h 50"/>
                    <a:gd name="T72" fmla="*/ 43 w 60"/>
                    <a:gd name="T73" fmla="*/ 38 h 50"/>
                    <a:gd name="T74" fmla="*/ 42 w 60"/>
                    <a:gd name="T75" fmla="*/ 35 h 50"/>
                    <a:gd name="T76" fmla="*/ 46 w 60"/>
                    <a:gd name="T77" fmla="*/ 33 h 50"/>
                    <a:gd name="T78" fmla="*/ 56 w 60"/>
                    <a:gd name="T79" fmla="*/ 30 h 50"/>
                    <a:gd name="T80" fmla="*/ 56 w 60"/>
                    <a:gd name="T81" fmla="*/ 3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0" h="50">
                      <a:moveTo>
                        <a:pt x="56" y="30"/>
                      </a:moveTo>
                      <a:cubicBezTo>
                        <a:pt x="54" y="27"/>
                        <a:pt x="56" y="27"/>
                        <a:pt x="55" y="24"/>
                      </a:cubicBezTo>
                      <a:cubicBezTo>
                        <a:pt x="55" y="23"/>
                        <a:pt x="56" y="23"/>
                        <a:pt x="57" y="22"/>
                      </a:cubicBezTo>
                      <a:cubicBezTo>
                        <a:pt x="58" y="21"/>
                        <a:pt x="57" y="20"/>
                        <a:pt x="57" y="19"/>
                      </a:cubicBezTo>
                      <a:cubicBezTo>
                        <a:pt x="56" y="17"/>
                        <a:pt x="56" y="14"/>
                        <a:pt x="58" y="13"/>
                      </a:cubicBezTo>
                      <a:cubicBezTo>
                        <a:pt x="60" y="12"/>
                        <a:pt x="57" y="9"/>
                        <a:pt x="56" y="8"/>
                      </a:cubicBezTo>
                      <a:cubicBezTo>
                        <a:pt x="55" y="6"/>
                        <a:pt x="53" y="5"/>
                        <a:pt x="51" y="5"/>
                      </a:cubicBezTo>
                      <a:cubicBezTo>
                        <a:pt x="50" y="4"/>
                        <a:pt x="49" y="3"/>
                        <a:pt x="48" y="3"/>
                      </a:cubicBezTo>
                      <a:cubicBezTo>
                        <a:pt x="47" y="2"/>
                        <a:pt x="46" y="1"/>
                        <a:pt x="45" y="0"/>
                      </a:cubicBezTo>
                      <a:cubicBezTo>
                        <a:pt x="45" y="0"/>
                        <a:pt x="39" y="1"/>
                        <a:pt x="38" y="1"/>
                      </a:cubicBezTo>
                      <a:cubicBezTo>
                        <a:pt x="36" y="1"/>
                        <a:pt x="36" y="3"/>
                        <a:pt x="34" y="4"/>
                      </a:cubicBezTo>
                      <a:cubicBezTo>
                        <a:pt x="33" y="6"/>
                        <a:pt x="34" y="9"/>
                        <a:pt x="35" y="10"/>
                      </a:cubicBezTo>
                      <a:cubicBezTo>
                        <a:pt x="35" y="13"/>
                        <a:pt x="33" y="14"/>
                        <a:pt x="33" y="17"/>
                      </a:cubicBezTo>
                      <a:cubicBezTo>
                        <a:pt x="33" y="18"/>
                        <a:pt x="35" y="21"/>
                        <a:pt x="37" y="21"/>
                      </a:cubicBezTo>
                      <a:cubicBezTo>
                        <a:pt x="39" y="21"/>
                        <a:pt x="40" y="20"/>
                        <a:pt x="40" y="23"/>
                      </a:cubicBezTo>
                      <a:cubicBezTo>
                        <a:pt x="40" y="25"/>
                        <a:pt x="40" y="26"/>
                        <a:pt x="39" y="26"/>
                      </a:cubicBezTo>
                      <a:cubicBezTo>
                        <a:pt x="37" y="27"/>
                        <a:pt x="36" y="28"/>
                        <a:pt x="35" y="26"/>
                      </a:cubicBezTo>
                      <a:cubicBezTo>
                        <a:pt x="34" y="24"/>
                        <a:pt x="33" y="22"/>
                        <a:pt x="31" y="22"/>
                      </a:cubicBezTo>
                      <a:cubicBezTo>
                        <a:pt x="29" y="21"/>
                        <a:pt x="28" y="19"/>
                        <a:pt x="27" y="17"/>
                      </a:cubicBezTo>
                      <a:cubicBezTo>
                        <a:pt x="25" y="21"/>
                        <a:pt x="23" y="19"/>
                        <a:pt x="20" y="18"/>
                      </a:cubicBezTo>
                      <a:cubicBezTo>
                        <a:pt x="18" y="18"/>
                        <a:pt x="18" y="16"/>
                        <a:pt x="16" y="16"/>
                      </a:cubicBezTo>
                      <a:cubicBezTo>
                        <a:pt x="16" y="16"/>
                        <a:pt x="15" y="17"/>
                        <a:pt x="14" y="16"/>
                      </a:cubicBezTo>
                      <a:cubicBezTo>
                        <a:pt x="13" y="16"/>
                        <a:pt x="13" y="14"/>
                        <a:pt x="11" y="14"/>
                      </a:cubicBezTo>
                      <a:cubicBezTo>
                        <a:pt x="11" y="16"/>
                        <a:pt x="11" y="18"/>
                        <a:pt x="11" y="20"/>
                      </a:cubicBezTo>
                      <a:cubicBezTo>
                        <a:pt x="11" y="22"/>
                        <a:pt x="12" y="24"/>
                        <a:pt x="10" y="24"/>
                      </a:cubicBezTo>
                      <a:cubicBezTo>
                        <a:pt x="7" y="24"/>
                        <a:pt x="4" y="24"/>
                        <a:pt x="2" y="24"/>
                      </a:cubicBezTo>
                      <a:cubicBezTo>
                        <a:pt x="1" y="24"/>
                        <a:pt x="1" y="28"/>
                        <a:pt x="1" y="29"/>
                      </a:cubicBezTo>
                      <a:cubicBezTo>
                        <a:pt x="1" y="33"/>
                        <a:pt x="0" y="40"/>
                        <a:pt x="3" y="43"/>
                      </a:cubicBezTo>
                      <a:cubicBezTo>
                        <a:pt x="4" y="44"/>
                        <a:pt x="7" y="48"/>
                        <a:pt x="8" y="48"/>
                      </a:cubicBezTo>
                      <a:cubicBezTo>
                        <a:pt x="10" y="47"/>
                        <a:pt x="19" y="47"/>
                        <a:pt x="16" y="50"/>
                      </a:cubicBezTo>
                      <a:cubicBezTo>
                        <a:pt x="18" y="50"/>
                        <a:pt x="17" y="50"/>
                        <a:pt x="18" y="50"/>
                      </a:cubicBezTo>
                      <a:cubicBezTo>
                        <a:pt x="20" y="49"/>
                        <a:pt x="21" y="50"/>
                        <a:pt x="22" y="50"/>
                      </a:cubicBezTo>
                      <a:cubicBezTo>
                        <a:pt x="25" y="50"/>
                        <a:pt x="27" y="50"/>
                        <a:pt x="28" y="47"/>
                      </a:cubicBezTo>
                      <a:cubicBezTo>
                        <a:pt x="29" y="46"/>
                        <a:pt x="30" y="45"/>
                        <a:pt x="31" y="44"/>
                      </a:cubicBezTo>
                      <a:cubicBezTo>
                        <a:pt x="32" y="43"/>
                        <a:pt x="34" y="43"/>
                        <a:pt x="35" y="41"/>
                      </a:cubicBezTo>
                      <a:cubicBezTo>
                        <a:pt x="36" y="40"/>
                        <a:pt x="36" y="39"/>
                        <a:pt x="37" y="38"/>
                      </a:cubicBezTo>
                      <a:cubicBezTo>
                        <a:pt x="39" y="38"/>
                        <a:pt x="41" y="38"/>
                        <a:pt x="43" y="38"/>
                      </a:cubicBezTo>
                      <a:cubicBezTo>
                        <a:pt x="42" y="37"/>
                        <a:pt x="42" y="35"/>
                        <a:pt x="42" y="35"/>
                      </a:cubicBezTo>
                      <a:cubicBezTo>
                        <a:pt x="44" y="34"/>
                        <a:pt x="45" y="34"/>
                        <a:pt x="46" y="33"/>
                      </a:cubicBezTo>
                      <a:cubicBezTo>
                        <a:pt x="49" y="32"/>
                        <a:pt x="53" y="31"/>
                        <a:pt x="56" y="30"/>
                      </a:cubicBezTo>
                      <a:cubicBezTo>
                        <a:pt x="55" y="29"/>
                        <a:pt x="55" y="30"/>
                        <a:pt x="56" y="3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78" name="Freeform 732">
                  <a:extLst>
                    <a:ext uri="{FF2B5EF4-FFF2-40B4-BE49-F238E27FC236}">
                      <a16:creationId xmlns:a16="http://schemas.microsoft.com/office/drawing/2014/main" id="{56429101-8602-3FAB-080D-0CB7AC734A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67237" y="9170288"/>
                  <a:ext cx="651689" cy="682258"/>
                </a:xfrm>
                <a:custGeom>
                  <a:avLst/>
                  <a:gdLst>
                    <a:gd name="T0" fmla="*/ 33 w 64"/>
                    <a:gd name="T1" fmla="*/ 5 h 63"/>
                    <a:gd name="T2" fmla="*/ 31 w 64"/>
                    <a:gd name="T3" fmla="*/ 2 h 63"/>
                    <a:gd name="T4" fmla="*/ 28 w 64"/>
                    <a:gd name="T5" fmla="*/ 2 h 63"/>
                    <a:gd name="T6" fmla="*/ 18 w 64"/>
                    <a:gd name="T7" fmla="*/ 2 h 63"/>
                    <a:gd name="T8" fmla="*/ 10 w 64"/>
                    <a:gd name="T9" fmla="*/ 2 h 63"/>
                    <a:gd name="T10" fmla="*/ 7 w 64"/>
                    <a:gd name="T11" fmla="*/ 0 h 63"/>
                    <a:gd name="T12" fmla="*/ 4 w 64"/>
                    <a:gd name="T13" fmla="*/ 2 h 63"/>
                    <a:gd name="T14" fmla="*/ 1 w 64"/>
                    <a:gd name="T15" fmla="*/ 2 h 63"/>
                    <a:gd name="T16" fmla="*/ 6 w 64"/>
                    <a:gd name="T17" fmla="*/ 14 h 63"/>
                    <a:gd name="T18" fmla="*/ 9 w 64"/>
                    <a:gd name="T19" fmla="*/ 21 h 63"/>
                    <a:gd name="T20" fmla="*/ 13 w 64"/>
                    <a:gd name="T21" fmla="*/ 29 h 63"/>
                    <a:gd name="T22" fmla="*/ 13 w 64"/>
                    <a:gd name="T23" fmla="*/ 34 h 63"/>
                    <a:gd name="T24" fmla="*/ 14 w 64"/>
                    <a:gd name="T25" fmla="*/ 42 h 63"/>
                    <a:gd name="T26" fmla="*/ 16 w 64"/>
                    <a:gd name="T27" fmla="*/ 51 h 63"/>
                    <a:gd name="T28" fmla="*/ 22 w 64"/>
                    <a:gd name="T29" fmla="*/ 61 h 63"/>
                    <a:gd name="T30" fmla="*/ 28 w 64"/>
                    <a:gd name="T31" fmla="*/ 62 h 63"/>
                    <a:gd name="T32" fmla="*/ 33 w 64"/>
                    <a:gd name="T33" fmla="*/ 62 h 63"/>
                    <a:gd name="T34" fmla="*/ 38 w 64"/>
                    <a:gd name="T35" fmla="*/ 58 h 63"/>
                    <a:gd name="T36" fmla="*/ 38 w 64"/>
                    <a:gd name="T37" fmla="*/ 40 h 63"/>
                    <a:gd name="T38" fmla="*/ 38 w 64"/>
                    <a:gd name="T39" fmla="*/ 28 h 63"/>
                    <a:gd name="T40" fmla="*/ 39 w 64"/>
                    <a:gd name="T41" fmla="*/ 26 h 63"/>
                    <a:gd name="T42" fmla="*/ 43 w 64"/>
                    <a:gd name="T43" fmla="*/ 26 h 63"/>
                    <a:gd name="T44" fmla="*/ 43 w 64"/>
                    <a:gd name="T45" fmla="*/ 7 h 63"/>
                    <a:gd name="T46" fmla="*/ 51 w 64"/>
                    <a:gd name="T47" fmla="*/ 6 h 63"/>
                    <a:gd name="T48" fmla="*/ 53 w 64"/>
                    <a:gd name="T49" fmla="*/ 5 h 63"/>
                    <a:gd name="T50" fmla="*/ 56 w 64"/>
                    <a:gd name="T51" fmla="*/ 8 h 63"/>
                    <a:gd name="T52" fmla="*/ 58 w 64"/>
                    <a:gd name="T53" fmla="*/ 6 h 63"/>
                    <a:gd name="T54" fmla="*/ 62 w 64"/>
                    <a:gd name="T55" fmla="*/ 5 h 63"/>
                    <a:gd name="T56" fmla="*/ 59 w 64"/>
                    <a:gd name="T57" fmla="*/ 2 h 63"/>
                    <a:gd name="T58" fmla="*/ 45 w 64"/>
                    <a:gd name="T59" fmla="*/ 5 h 63"/>
                    <a:gd name="T60" fmla="*/ 33 w 64"/>
                    <a:gd name="T61" fmla="*/ 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64" h="63">
                      <a:moveTo>
                        <a:pt x="33" y="5"/>
                      </a:moveTo>
                      <a:cubicBezTo>
                        <a:pt x="32" y="5"/>
                        <a:pt x="31" y="2"/>
                        <a:pt x="31" y="2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5" y="2"/>
                        <a:pt x="21" y="2"/>
                        <a:pt x="18" y="2"/>
                      </a:cubicBezTo>
                      <a:cubicBezTo>
                        <a:pt x="15" y="2"/>
                        <a:pt x="13" y="2"/>
                        <a:pt x="10" y="2"/>
                      </a:cubicBezTo>
                      <a:cubicBezTo>
                        <a:pt x="9" y="2"/>
                        <a:pt x="9" y="0"/>
                        <a:pt x="7" y="0"/>
                      </a:cubicBezTo>
                      <a:cubicBezTo>
                        <a:pt x="6" y="0"/>
                        <a:pt x="5" y="2"/>
                        <a:pt x="4" y="2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7"/>
                        <a:pt x="4" y="9"/>
                        <a:pt x="6" y="14"/>
                      </a:cubicBezTo>
                      <a:cubicBezTo>
                        <a:pt x="7" y="16"/>
                        <a:pt x="8" y="19"/>
                        <a:pt x="9" y="21"/>
                      </a:cubicBezTo>
                      <a:cubicBezTo>
                        <a:pt x="10" y="24"/>
                        <a:pt x="12" y="26"/>
                        <a:pt x="13" y="29"/>
                      </a:cubicBezTo>
                      <a:cubicBezTo>
                        <a:pt x="13" y="30"/>
                        <a:pt x="13" y="33"/>
                        <a:pt x="13" y="34"/>
                      </a:cubicBezTo>
                      <a:cubicBezTo>
                        <a:pt x="13" y="37"/>
                        <a:pt x="14" y="39"/>
                        <a:pt x="14" y="42"/>
                      </a:cubicBezTo>
                      <a:cubicBezTo>
                        <a:pt x="15" y="45"/>
                        <a:pt x="15" y="48"/>
                        <a:pt x="16" y="51"/>
                      </a:cubicBezTo>
                      <a:cubicBezTo>
                        <a:pt x="17" y="55"/>
                        <a:pt x="20" y="58"/>
                        <a:pt x="22" y="61"/>
                      </a:cubicBezTo>
                      <a:cubicBezTo>
                        <a:pt x="25" y="58"/>
                        <a:pt x="25" y="60"/>
                        <a:pt x="28" y="62"/>
                      </a:cubicBezTo>
                      <a:cubicBezTo>
                        <a:pt x="29" y="63"/>
                        <a:pt x="32" y="63"/>
                        <a:pt x="33" y="62"/>
                      </a:cubicBezTo>
                      <a:cubicBezTo>
                        <a:pt x="36" y="62"/>
                        <a:pt x="38" y="61"/>
                        <a:pt x="38" y="58"/>
                      </a:cubicBezTo>
                      <a:cubicBezTo>
                        <a:pt x="38" y="52"/>
                        <a:pt x="38" y="46"/>
                        <a:pt x="38" y="40"/>
                      </a:cubicBezTo>
                      <a:cubicBezTo>
                        <a:pt x="38" y="36"/>
                        <a:pt x="38" y="32"/>
                        <a:pt x="38" y="28"/>
                      </a:cubicBezTo>
                      <a:cubicBezTo>
                        <a:pt x="38" y="27"/>
                        <a:pt x="38" y="26"/>
                        <a:pt x="39" y="26"/>
                      </a:cubicBezTo>
                      <a:cubicBezTo>
                        <a:pt x="39" y="26"/>
                        <a:pt x="43" y="26"/>
                        <a:pt x="43" y="26"/>
                      </a:cubicBezTo>
                      <a:cubicBezTo>
                        <a:pt x="43" y="20"/>
                        <a:pt x="43" y="13"/>
                        <a:pt x="43" y="7"/>
                      </a:cubicBezTo>
                      <a:cubicBezTo>
                        <a:pt x="46" y="8"/>
                        <a:pt x="48" y="6"/>
                        <a:pt x="51" y="6"/>
                      </a:cubicBezTo>
                      <a:cubicBezTo>
                        <a:pt x="51" y="5"/>
                        <a:pt x="52" y="5"/>
                        <a:pt x="53" y="5"/>
                      </a:cubicBezTo>
                      <a:cubicBezTo>
                        <a:pt x="53" y="5"/>
                        <a:pt x="55" y="8"/>
                        <a:pt x="56" y="8"/>
                      </a:cubicBezTo>
                      <a:cubicBezTo>
                        <a:pt x="57" y="7"/>
                        <a:pt x="56" y="6"/>
                        <a:pt x="58" y="6"/>
                      </a:cubicBezTo>
                      <a:cubicBezTo>
                        <a:pt x="59" y="6"/>
                        <a:pt x="60" y="5"/>
                        <a:pt x="62" y="5"/>
                      </a:cubicBezTo>
                      <a:cubicBezTo>
                        <a:pt x="64" y="4"/>
                        <a:pt x="60" y="2"/>
                        <a:pt x="59" y="2"/>
                      </a:cubicBezTo>
                      <a:cubicBezTo>
                        <a:pt x="54" y="2"/>
                        <a:pt x="50" y="5"/>
                        <a:pt x="45" y="5"/>
                      </a:cubicBezTo>
                      <a:cubicBezTo>
                        <a:pt x="41" y="5"/>
                        <a:pt x="37" y="5"/>
                        <a:pt x="33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79" name="Freeform 733">
                  <a:extLst>
                    <a:ext uri="{FF2B5EF4-FFF2-40B4-BE49-F238E27FC236}">
                      <a16:creationId xmlns:a16="http://schemas.microsoft.com/office/drawing/2014/main" id="{A7D1559E-21D3-E607-3AF7-10B544C2E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4660" y="7945921"/>
                  <a:ext cx="930489" cy="1028915"/>
                </a:xfrm>
                <a:custGeom>
                  <a:avLst/>
                  <a:gdLst>
                    <a:gd name="T0" fmla="*/ 89 w 91"/>
                    <a:gd name="T1" fmla="*/ 10 h 95"/>
                    <a:gd name="T2" fmla="*/ 83 w 91"/>
                    <a:gd name="T3" fmla="*/ 4 h 95"/>
                    <a:gd name="T4" fmla="*/ 77 w 91"/>
                    <a:gd name="T5" fmla="*/ 6 h 95"/>
                    <a:gd name="T6" fmla="*/ 72 w 91"/>
                    <a:gd name="T7" fmla="*/ 1 h 95"/>
                    <a:gd name="T8" fmla="*/ 65 w 91"/>
                    <a:gd name="T9" fmla="*/ 1 h 95"/>
                    <a:gd name="T10" fmla="*/ 57 w 91"/>
                    <a:gd name="T11" fmla="*/ 2 h 95"/>
                    <a:gd name="T12" fmla="*/ 48 w 91"/>
                    <a:gd name="T13" fmla="*/ 6 h 95"/>
                    <a:gd name="T14" fmla="*/ 35 w 91"/>
                    <a:gd name="T15" fmla="*/ 2 h 95"/>
                    <a:gd name="T16" fmla="*/ 30 w 91"/>
                    <a:gd name="T17" fmla="*/ 12 h 95"/>
                    <a:gd name="T18" fmla="*/ 19 w 91"/>
                    <a:gd name="T19" fmla="*/ 35 h 95"/>
                    <a:gd name="T20" fmla="*/ 17 w 91"/>
                    <a:gd name="T21" fmla="*/ 48 h 95"/>
                    <a:gd name="T22" fmla="*/ 10 w 91"/>
                    <a:gd name="T23" fmla="*/ 49 h 95"/>
                    <a:gd name="T24" fmla="*/ 2 w 91"/>
                    <a:gd name="T25" fmla="*/ 55 h 95"/>
                    <a:gd name="T26" fmla="*/ 1 w 91"/>
                    <a:gd name="T27" fmla="*/ 59 h 95"/>
                    <a:gd name="T28" fmla="*/ 18 w 91"/>
                    <a:gd name="T29" fmla="*/ 57 h 95"/>
                    <a:gd name="T30" fmla="*/ 26 w 91"/>
                    <a:gd name="T31" fmla="*/ 68 h 95"/>
                    <a:gd name="T32" fmla="*/ 35 w 91"/>
                    <a:gd name="T33" fmla="*/ 63 h 95"/>
                    <a:gd name="T34" fmla="*/ 41 w 91"/>
                    <a:gd name="T35" fmla="*/ 64 h 95"/>
                    <a:gd name="T36" fmla="*/ 46 w 91"/>
                    <a:gd name="T37" fmla="*/ 70 h 95"/>
                    <a:gd name="T38" fmla="*/ 47 w 91"/>
                    <a:gd name="T39" fmla="*/ 78 h 95"/>
                    <a:gd name="T40" fmla="*/ 53 w 91"/>
                    <a:gd name="T41" fmla="*/ 82 h 95"/>
                    <a:gd name="T42" fmla="*/ 60 w 91"/>
                    <a:gd name="T43" fmla="*/ 84 h 95"/>
                    <a:gd name="T44" fmla="*/ 66 w 91"/>
                    <a:gd name="T45" fmla="*/ 87 h 95"/>
                    <a:gd name="T46" fmla="*/ 76 w 91"/>
                    <a:gd name="T47" fmla="*/ 90 h 95"/>
                    <a:gd name="T48" fmla="*/ 84 w 91"/>
                    <a:gd name="T49" fmla="*/ 94 h 95"/>
                    <a:gd name="T50" fmla="*/ 77 w 91"/>
                    <a:gd name="T51" fmla="*/ 85 h 95"/>
                    <a:gd name="T52" fmla="*/ 78 w 91"/>
                    <a:gd name="T53" fmla="*/ 73 h 95"/>
                    <a:gd name="T54" fmla="*/ 80 w 91"/>
                    <a:gd name="T55" fmla="*/ 70 h 95"/>
                    <a:gd name="T56" fmla="*/ 84 w 91"/>
                    <a:gd name="T57" fmla="*/ 63 h 95"/>
                    <a:gd name="T58" fmla="*/ 81 w 91"/>
                    <a:gd name="T59" fmla="*/ 55 h 95"/>
                    <a:gd name="T60" fmla="*/ 81 w 91"/>
                    <a:gd name="T61" fmla="*/ 45 h 95"/>
                    <a:gd name="T62" fmla="*/ 83 w 91"/>
                    <a:gd name="T63" fmla="*/ 28 h 95"/>
                    <a:gd name="T64" fmla="*/ 90 w 91"/>
                    <a:gd name="T65" fmla="*/ 18 h 95"/>
                    <a:gd name="T66" fmla="*/ 90 w 91"/>
                    <a:gd name="T67" fmla="*/ 1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1" h="95">
                      <a:moveTo>
                        <a:pt x="90" y="15"/>
                      </a:moveTo>
                      <a:cubicBezTo>
                        <a:pt x="89" y="14"/>
                        <a:pt x="89" y="12"/>
                        <a:pt x="89" y="10"/>
                      </a:cubicBezTo>
                      <a:cubicBezTo>
                        <a:pt x="89" y="9"/>
                        <a:pt x="87" y="8"/>
                        <a:pt x="86" y="7"/>
                      </a:cubicBezTo>
                      <a:cubicBezTo>
                        <a:pt x="86" y="6"/>
                        <a:pt x="84" y="4"/>
                        <a:pt x="83" y="4"/>
                      </a:cubicBezTo>
                      <a:cubicBezTo>
                        <a:pt x="82" y="4"/>
                        <a:pt x="82" y="6"/>
                        <a:pt x="80" y="5"/>
                      </a:cubicBezTo>
                      <a:cubicBezTo>
                        <a:pt x="78" y="4"/>
                        <a:pt x="79" y="5"/>
                        <a:pt x="77" y="6"/>
                      </a:cubicBezTo>
                      <a:cubicBezTo>
                        <a:pt x="77" y="6"/>
                        <a:pt x="75" y="5"/>
                        <a:pt x="75" y="4"/>
                      </a:cubicBezTo>
                      <a:cubicBezTo>
                        <a:pt x="74" y="3"/>
                        <a:pt x="73" y="2"/>
                        <a:pt x="72" y="1"/>
                      </a:cubicBezTo>
                      <a:cubicBezTo>
                        <a:pt x="71" y="0"/>
                        <a:pt x="70" y="2"/>
                        <a:pt x="69" y="2"/>
                      </a:cubicBezTo>
                      <a:cubicBezTo>
                        <a:pt x="68" y="3"/>
                        <a:pt x="66" y="2"/>
                        <a:pt x="65" y="1"/>
                      </a:cubicBezTo>
                      <a:cubicBezTo>
                        <a:pt x="63" y="0"/>
                        <a:pt x="63" y="1"/>
                        <a:pt x="61" y="2"/>
                      </a:cubicBezTo>
                      <a:cubicBezTo>
                        <a:pt x="60" y="3"/>
                        <a:pt x="58" y="2"/>
                        <a:pt x="57" y="2"/>
                      </a:cubicBezTo>
                      <a:cubicBezTo>
                        <a:pt x="56" y="3"/>
                        <a:pt x="53" y="3"/>
                        <a:pt x="52" y="3"/>
                      </a:cubicBezTo>
                      <a:cubicBezTo>
                        <a:pt x="49" y="1"/>
                        <a:pt x="51" y="6"/>
                        <a:pt x="48" y="6"/>
                      </a:cubicBezTo>
                      <a:cubicBezTo>
                        <a:pt x="46" y="7"/>
                        <a:pt x="42" y="6"/>
                        <a:pt x="40" y="5"/>
                      </a:cubicBezTo>
                      <a:cubicBezTo>
                        <a:pt x="38" y="4"/>
                        <a:pt x="37" y="2"/>
                        <a:pt x="35" y="2"/>
                      </a:cubicBezTo>
                      <a:cubicBezTo>
                        <a:pt x="34" y="1"/>
                        <a:pt x="32" y="3"/>
                        <a:pt x="31" y="4"/>
                      </a:cubicBezTo>
                      <a:cubicBezTo>
                        <a:pt x="29" y="6"/>
                        <a:pt x="31" y="9"/>
                        <a:pt x="30" y="12"/>
                      </a:cubicBezTo>
                      <a:cubicBezTo>
                        <a:pt x="27" y="17"/>
                        <a:pt x="27" y="23"/>
                        <a:pt x="24" y="27"/>
                      </a:cubicBezTo>
                      <a:cubicBezTo>
                        <a:pt x="22" y="30"/>
                        <a:pt x="21" y="32"/>
                        <a:pt x="19" y="35"/>
                      </a:cubicBezTo>
                      <a:cubicBezTo>
                        <a:pt x="18" y="37"/>
                        <a:pt x="18" y="39"/>
                        <a:pt x="18" y="41"/>
                      </a:cubicBezTo>
                      <a:cubicBezTo>
                        <a:pt x="18" y="44"/>
                        <a:pt x="19" y="46"/>
                        <a:pt x="17" y="48"/>
                      </a:cubicBezTo>
                      <a:cubicBezTo>
                        <a:pt x="16" y="48"/>
                        <a:pt x="11" y="51"/>
                        <a:pt x="11" y="51"/>
                      </a:cubicBezTo>
                      <a:cubicBezTo>
                        <a:pt x="10" y="51"/>
                        <a:pt x="12" y="48"/>
                        <a:pt x="10" y="49"/>
                      </a:cubicBezTo>
                      <a:cubicBezTo>
                        <a:pt x="7" y="51"/>
                        <a:pt x="7" y="53"/>
                        <a:pt x="5" y="50"/>
                      </a:cubicBezTo>
                      <a:cubicBezTo>
                        <a:pt x="4" y="51"/>
                        <a:pt x="2" y="53"/>
                        <a:pt x="2" y="55"/>
                      </a:cubicBezTo>
                      <a:cubicBezTo>
                        <a:pt x="2" y="55"/>
                        <a:pt x="2" y="56"/>
                        <a:pt x="1" y="56"/>
                      </a:cubicBezTo>
                      <a:cubicBezTo>
                        <a:pt x="0" y="57"/>
                        <a:pt x="1" y="58"/>
                        <a:pt x="1" y="59"/>
                      </a:cubicBezTo>
                      <a:cubicBezTo>
                        <a:pt x="5" y="56"/>
                        <a:pt x="8" y="57"/>
                        <a:pt x="13" y="57"/>
                      </a:cubicBezTo>
                      <a:cubicBezTo>
                        <a:pt x="15" y="57"/>
                        <a:pt x="16" y="57"/>
                        <a:pt x="18" y="57"/>
                      </a:cubicBezTo>
                      <a:cubicBezTo>
                        <a:pt x="20" y="57"/>
                        <a:pt x="21" y="60"/>
                        <a:pt x="22" y="62"/>
                      </a:cubicBezTo>
                      <a:cubicBezTo>
                        <a:pt x="23" y="64"/>
                        <a:pt x="24" y="67"/>
                        <a:pt x="26" y="68"/>
                      </a:cubicBezTo>
                      <a:cubicBezTo>
                        <a:pt x="27" y="69"/>
                        <a:pt x="31" y="68"/>
                        <a:pt x="33" y="67"/>
                      </a:cubicBezTo>
                      <a:cubicBezTo>
                        <a:pt x="34" y="67"/>
                        <a:pt x="34" y="64"/>
                        <a:pt x="35" y="63"/>
                      </a:cubicBezTo>
                      <a:cubicBezTo>
                        <a:pt x="35" y="61"/>
                        <a:pt x="38" y="62"/>
                        <a:pt x="39" y="62"/>
                      </a:cubicBezTo>
                      <a:cubicBezTo>
                        <a:pt x="39" y="64"/>
                        <a:pt x="39" y="64"/>
                        <a:pt x="41" y="64"/>
                      </a:cubicBezTo>
                      <a:cubicBezTo>
                        <a:pt x="42" y="64"/>
                        <a:pt x="45" y="63"/>
                        <a:pt x="45" y="65"/>
                      </a:cubicBezTo>
                      <a:cubicBezTo>
                        <a:pt x="45" y="67"/>
                        <a:pt x="46" y="68"/>
                        <a:pt x="46" y="70"/>
                      </a:cubicBezTo>
                      <a:cubicBezTo>
                        <a:pt x="46" y="71"/>
                        <a:pt x="46" y="72"/>
                        <a:pt x="45" y="74"/>
                      </a:cubicBezTo>
                      <a:cubicBezTo>
                        <a:pt x="45" y="75"/>
                        <a:pt x="46" y="77"/>
                        <a:pt x="47" y="78"/>
                      </a:cubicBezTo>
                      <a:cubicBezTo>
                        <a:pt x="48" y="79"/>
                        <a:pt x="47" y="81"/>
                        <a:pt x="47" y="82"/>
                      </a:cubicBezTo>
                      <a:cubicBezTo>
                        <a:pt x="47" y="85"/>
                        <a:pt x="52" y="82"/>
                        <a:pt x="53" y="82"/>
                      </a:cubicBezTo>
                      <a:cubicBezTo>
                        <a:pt x="55" y="82"/>
                        <a:pt x="56" y="82"/>
                        <a:pt x="57" y="83"/>
                      </a:cubicBezTo>
                      <a:cubicBezTo>
                        <a:pt x="59" y="85"/>
                        <a:pt x="58" y="84"/>
                        <a:pt x="60" y="84"/>
                      </a:cubicBezTo>
                      <a:cubicBezTo>
                        <a:pt x="62" y="84"/>
                        <a:pt x="62" y="85"/>
                        <a:pt x="63" y="86"/>
                      </a:cubicBezTo>
                      <a:cubicBezTo>
                        <a:pt x="64" y="86"/>
                        <a:pt x="65" y="87"/>
                        <a:pt x="66" y="87"/>
                      </a:cubicBezTo>
                      <a:cubicBezTo>
                        <a:pt x="69" y="88"/>
                        <a:pt x="70" y="88"/>
                        <a:pt x="71" y="85"/>
                      </a:cubicBezTo>
                      <a:cubicBezTo>
                        <a:pt x="72" y="88"/>
                        <a:pt x="73" y="89"/>
                        <a:pt x="76" y="90"/>
                      </a:cubicBezTo>
                      <a:cubicBezTo>
                        <a:pt x="78" y="91"/>
                        <a:pt x="78" y="94"/>
                        <a:pt x="80" y="95"/>
                      </a:cubicBezTo>
                      <a:cubicBezTo>
                        <a:pt x="80" y="95"/>
                        <a:pt x="84" y="94"/>
                        <a:pt x="84" y="94"/>
                      </a:cubicBezTo>
                      <a:cubicBezTo>
                        <a:pt x="84" y="92"/>
                        <a:pt x="85" y="88"/>
                        <a:pt x="83" y="89"/>
                      </a:cubicBezTo>
                      <a:cubicBezTo>
                        <a:pt x="80" y="90"/>
                        <a:pt x="78" y="88"/>
                        <a:pt x="77" y="85"/>
                      </a:cubicBezTo>
                      <a:cubicBezTo>
                        <a:pt x="77" y="83"/>
                        <a:pt x="79" y="80"/>
                        <a:pt x="78" y="77"/>
                      </a:cubicBezTo>
                      <a:cubicBezTo>
                        <a:pt x="78" y="76"/>
                        <a:pt x="77" y="74"/>
                        <a:pt x="78" y="73"/>
                      </a:cubicBezTo>
                      <a:cubicBezTo>
                        <a:pt x="78" y="73"/>
                        <a:pt x="78" y="72"/>
                        <a:pt x="79" y="72"/>
                      </a:cubicBezTo>
                      <a:cubicBezTo>
                        <a:pt x="80" y="72"/>
                        <a:pt x="79" y="70"/>
                        <a:pt x="80" y="70"/>
                      </a:cubicBezTo>
                      <a:cubicBezTo>
                        <a:pt x="81" y="68"/>
                        <a:pt x="86" y="68"/>
                        <a:pt x="87" y="68"/>
                      </a:cubicBezTo>
                      <a:cubicBezTo>
                        <a:pt x="85" y="67"/>
                        <a:pt x="86" y="64"/>
                        <a:pt x="84" y="63"/>
                      </a:cubicBezTo>
                      <a:cubicBezTo>
                        <a:pt x="83" y="62"/>
                        <a:pt x="82" y="61"/>
                        <a:pt x="82" y="60"/>
                      </a:cubicBezTo>
                      <a:cubicBezTo>
                        <a:pt x="82" y="58"/>
                        <a:pt x="82" y="56"/>
                        <a:pt x="81" y="55"/>
                      </a:cubicBezTo>
                      <a:cubicBezTo>
                        <a:pt x="81" y="53"/>
                        <a:pt x="80" y="52"/>
                        <a:pt x="80" y="50"/>
                      </a:cubicBezTo>
                      <a:cubicBezTo>
                        <a:pt x="80" y="49"/>
                        <a:pt x="80" y="44"/>
                        <a:pt x="81" y="45"/>
                      </a:cubicBezTo>
                      <a:cubicBezTo>
                        <a:pt x="80" y="41"/>
                        <a:pt x="80" y="39"/>
                        <a:pt x="82" y="35"/>
                      </a:cubicBezTo>
                      <a:cubicBezTo>
                        <a:pt x="83" y="32"/>
                        <a:pt x="83" y="31"/>
                        <a:pt x="83" y="28"/>
                      </a:cubicBezTo>
                      <a:cubicBezTo>
                        <a:pt x="83" y="25"/>
                        <a:pt x="85" y="23"/>
                        <a:pt x="87" y="21"/>
                      </a:cubicBezTo>
                      <a:cubicBezTo>
                        <a:pt x="88" y="20"/>
                        <a:pt x="89" y="19"/>
                        <a:pt x="90" y="18"/>
                      </a:cubicBezTo>
                      <a:cubicBezTo>
                        <a:pt x="91" y="17"/>
                        <a:pt x="91" y="17"/>
                        <a:pt x="90" y="15"/>
                      </a:cubicBezTo>
                      <a:cubicBezTo>
                        <a:pt x="89" y="15"/>
                        <a:pt x="91" y="16"/>
                        <a:pt x="90" y="1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80" name="Freeform 734">
                  <a:extLst>
                    <a:ext uri="{FF2B5EF4-FFF2-40B4-BE49-F238E27FC236}">
                      <a16:creationId xmlns:a16="http://schemas.microsoft.com/office/drawing/2014/main" id="{48BD75FA-B6CA-63BA-7200-89096049B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74206" y="8554418"/>
                  <a:ext cx="575021" cy="682258"/>
                </a:xfrm>
                <a:custGeom>
                  <a:avLst/>
                  <a:gdLst>
                    <a:gd name="T0" fmla="*/ 51 w 56"/>
                    <a:gd name="T1" fmla="*/ 27 h 63"/>
                    <a:gd name="T2" fmla="*/ 48 w 56"/>
                    <a:gd name="T3" fmla="*/ 26 h 63"/>
                    <a:gd name="T4" fmla="*/ 47 w 56"/>
                    <a:gd name="T5" fmla="*/ 21 h 63"/>
                    <a:gd name="T6" fmla="*/ 46 w 56"/>
                    <a:gd name="T7" fmla="*/ 12 h 63"/>
                    <a:gd name="T8" fmla="*/ 46 w 56"/>
                    <a:gd name="T9" fmla="*/ 8 h 63"/>
                    <a:gd name="T10" fmla="*/ 43 w 56"/>
                    <a:gd name="T11" fmla="*/ 8 h 63"/>
                    <a:gd name="T12" fmla="*/ 40 w 56"/>
                    <a:gd name="T13" fmla="*/ 6 h 63"/>
                    <a:gd name="T14" fmla="*/ 35 w 56"/>
                    <a:gd name="T15" fmla="*/ 8 h 63"/>
                    <a:gd name="T16" fmla="*/ 34 w 56"/>
                    <a:gd name="T17" fmla="*/ 11 h 63"/>
                    <a:gd name="T18" fmla="*/ 29 w 56"/>
                    <a:gd name="T19" fmla="*/ 12 h 63"/>
                    <a:gd name="T20" fmla="*/ 18 w 56"/>
                    <a:gd name="T21" fmla="*/ 1 h 63"/>
                    <a:gd name="T22" fmla="*/ 3 w 56"/>
                    <a:gd name="T23" fmla="*/ 2 h 63"/>
                    <a:gd name="T24" fmla="*/ 6 w 56"/>
                    <a:gd name="T25" fmla="*/ 12 h 63"/>
                    <a:gd name="T26" fmla="*/ 6 w 56"/>
                    <a:gd name="T27" fmla="*/ 16 h 63"/>
                    <a:gd name="T28" fmla="*/ 6 w 56"/>
                    <a:gd name="T29" fmla="*/ 20 h 63"/>
                    <a:gd name="T30" fmla="*/ 8 w 56"/>
                    <a:gd name="T31" fmla="*/ 33 h 63"/>
                    <a:gd name="T32" fmla="*/ 3 w 56"/>
                    <a:gd name="T33" fmla="*/ 41 h 63"/>
                    <a:gd name="T34" fmla="*/ 0 w 56"/>
                    <a:gd name="T35" fmla="*/ 50 h 63"/>
                    <a:gd name="T36" fmla="*/ 0 w 56"/>
                    <a:gd name="T37" fmla="*/ 55 h 63"/>
                    <a:gd name="T38" fmla="*/ 0 w 56"/>
                    <a:gd name="T39" fmla="*/ 59 h 63"/>
                    <a:gd name="T40" fmla="*/ 3 w 56"/>
                    <a:gd name="T41" fmla="*/ 59 h 63"/>
                    <a:gd name="T42" fmla="*/ 8 w 56"/>
                    <a:gd name="T43" fmla="*/ 58 h 63"/>
                    <a:gd name="T44" fmla="*/ 9 w 56"/>
                    <a:gd name="T45" fmla="*/ 59 h 63"/>
                    <a:gd name="T46" fmla="*/ 16 w 56"/>
                    <a:gd name="T47" fmla="*/ 59 h 63"/>
                    <a:gd name="T48" fmla="*/ 25 w 56"/>
                    <a:gd name="T49" fmla="*/ 59 h 63"/>
                    <a:gd name="T50" fmla="*/ 30 w 56"/>
                    <a:gd name="T51" fmla="*/ 59 h 63"/>
                    <a:gd name="T52" fmla="*/ 39 w 56"/>
                    <a:gd name="T53" fmla="*/ 62 h 63"/>
                    <a:gd name="T54" fmla="*/ 53 w 56"/>
                    <a:gd name="T55" fmla="*/ 60 h 63"/>
                    <a:gd name="T56" fmla="*/ 46 w 56"/>
                    <a:gd name="T57" fmla="*/ 51 h 63"/>
                    <a:gd name="T58" fmla="*/ 46 w 56"/>
                    <a:gd name="T59" fmla="*/ 37 h 63"/>
                    <a:gd name="T60" fmla="*/ 56 w 56"/>
                    <a:gd name="T61" fmla="*/ 35 h 63"/>
                    <a:gd name="T62" fmla="*/ 56 w 56"/>
                    <a:gd name="T63" fmla="*/ 27 h 63"/>
                    <a:gd name="T64" fmla="*/ 51 w 56"/>
                    <a:gd name="T65" fmla="*/ 27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6" h="63">
                      <a:moveTo>
                        <a:pt x="51" y="27"/>
                      </a:moveTo>
                      <a:cubicBezTo>
                        <a:pt x="49" y="27"/>
                        <a:pt x="48" y="28"/>
                        <a:pt x="48" y="26"/>
                      </a:cubicBezTo>
                      <a:cubicBezTo>
                        <a:pt x="48" y="24"/>
                        <a:pt x="48" y="23"/>
                        <a:pt x="47" y="21"/>
                      </a:cubicBezTo>
                      <a:cubicBezTo>
                        <a:pt x="45" y="18"/>
                        <a:pt x="48" y="15"/>
                        <a:pt x="46" y="12"/>
                      </a:cubicBezTo>
                      <a:cubicBezTo>
                        <a:pt x="46" y="11"/>
                        <a:pt x="46" y="8"/>
                        <a:pt x="46" y="8"/>
                      </a:cubicBezTo>
                      <a:cubicBezTo>
                        <a:pt x="46" y="8"/>
                        <a:pt x="43" y="8"/>
                        <a:pt x="43" y="8"/>
                      </a:cubicBezTo>
                      <a:cubicBezTo>
                        <a:pt x="40" y="8"/>
                        <a:pt x="40" y="9"/>
                        <a:pt x="40" y="6"/>
                      </a:cubicBezTo>
                      <a:cubicBezTo>
                        <a:pt x="37" y="6"/>
                        <a:pt x="36" y="5"/>
                        <a:pt x="35" y="8"/>
                      </a:cubicBezTo>
                      <a:cubicBezTo>
                        <a:pt x="35" y="8"/>
                        <a:pt x="35" y="11"/>
                        <a:pt x="34" y="11"/>
                      </a:cubicBezTo>
                      <a:cubicBezTo>
                        <a:pt x="33" y="12"/>
                        <a:pt x="31" y="12"/>
                        <a:pt x="29" y="12"/>
                      </a:cubicBezTo>
                      <a:cubicBezTo>
                        <a:pt x="22" y="13"/>
                        <a:pt x="24" y="1"/>
                        <a:pt x="18" y="1"/>
                      </a:cubicBezTo>
                      <a:cubicBezTo>
                        <a:pt x="13" y="1"/>
                        <a:pt x="7" y="0"/>
                        <a:pt x="3" y="2"/>
                      </a:cubicBezTo>
                      <a:cubicBezTo>
                        <a:pt x="1" y="4"/>
                        <a:pt x="6" y="10"/>
                        <a:pt x="6" y="12"/>
                      </a:cubicBezTo>
                      <a:cubicBezTo>
                        <a:pt x="7" y="13"/>
                        <a:pt x="7" y="15"/>
                        <a:pt x="6" y="16"/>
                      </a:cubicBezTo>
                      <a:cubicBezTo>
                        <a:pt x="4" y="17"/>
                        <a:pt x="6" y="19"/>
                        <a:pt x="6" y="20"/>
                      </a:cubicBezTo>
                      <a:cubicBezTo>
                        <a:pt x="9" y="24"/>
                        <a:pt x="11" y="29"/>
                        <a:pt x="8" y="33"/>
                      </a:cubicBezTo>
                      <a:cubicBezTo>
                        <a:pt x="6" y="36"/>
                        <a:pt x="4" y="38"/>
                        <a:pt x="3" y="41"/>
                      </a:cubicBezTo>
                      <a:cubicBezTo>
                        <a:pt x="2" y="44"/>
                        <a:pt x="1" y="47"/>
                        <a:pt x="0" y="50"/>
                      </a:cubicBezTo>
                      <a:cubicBezTo>
                        <a:pt x="0" y="52"/>
                        <a:pt x="0" y="54"/>
                        <a:pt x="0" y="55"/>
                      </a:cubicBezTo>
                      <a:cubicBezTo>
                        <a:pt x="0" y="56"/>
                        <a:pt x="0" y="58"/>
                        <a:pt x="0" y="59"/>
                      </a:cubicBezTo>
                      <a:cubicBezTo>
                        <a:pt x="1" y="59"/>
                        <a:pt x="2" y="59"/>
                        <a:pt x="3" y="59"/>
                      </a:cubicBezTo>
                      <a:cubicBezTo>
                        <a:pt x="5" y="59"/>
                        <a:pt x="5" y="56"/>
                        <a:pt x="8" y="58"/>
                      </a:cubicBezTo>
                      <a:cubicBezTo>
                        <a:pt x="8" y="58"/>
                        <a:pt x="9" y="59"/>
                        <a:pt x="9" y="59"/>
                      </a:cubicBezTo>
                      <a:cubicBezTo>
                        <a:pt x="12" y="59"/>
                        <a:pt x="14" y="59"/>
                        <a:pt x="16" y="59"/>
                      </a:cubicBezTo>
                      <a:cubicBezTo>
                        <a:pt x="19" y="59"/>
                        <a:pt x="22" y="59"/>
                        <a:pt x="25" y="59"/>
                      </a:cubicBezTo>
                      <a:cubicBezTo>
                        <a:pt x="26" y="59"/>
                        <a:pt x="29" y="59"/>
                        <a:pt x="30" y="59"/>
                      </a:cubicBezTo>
                      <a:cubicBezTo>
                        <a:pt x="32" y="63"/>
                        <a:pt x="36" y="62"/>
                        <a:pt x="39" y="62"/>
                      </a:cubicBezTo>
                      <a:cubicBezTo>
                        <a:pt x="44" y="62"/>
                        <a:pt x="48" y="61"/>
                        <a:pt x="53" y="60"/>
                      </a:cubicBezTo>
                      <a:cubicBezTo>
                        <a:pt x="50" y="57"/>
                        <a:pt x="46" y="55"/>
                        <a:pt x="46" y="51"/>
                      </a:cubicBezTo>
                      <a:cubicBezTo>
                        <a:pt x="46" y="46"/>
                        <a:pt x="46" y="41"/>
                        <a:pt x="46" y="37"/>
                      </a:cubicBezTo>
                      <a:cubicBezTo>
                        <a:pt x="46" y="36"/>
                        <a:pt x="56" y="38"/>
                        <a:pt x="56" y="35"/>
                      </a:cubicBezTo>
                      <a:cubicBezTo>
                        <a:pt x="56" y="33"/>
                        <a:pt x="56" y="30"/>
                        <a:pt x="56" y="27"/>
                      </a:cubicBezTo>
                      <a:cubicBezTo>
                        <a:pt x="56" y="24"/>
                        <a:pt x="53" y="27"/>
                        <a:pt x="51" y="2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81" name="Freeform 735">
                  <a:extLst>
                    <a:ext uri="{FF2B5EF4-FFF2-40B4-BE49-F238E27FC236}">
                      <a16:creationId xmlns:a16="http://schemas.microsoft.com/office/drawing/2014/main" id="{52226072-09A9-2B88-4391-87DC6A2BC9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43614" y="9203480"/>
                  <a:ext cx="470472" cy="519990"/>
                </a:xfrm>
                <a:custGeom>
                  <a:avLst/>
                  <a:gdLst>
                    <a:gd name="T0" fmla="*/ 25 w 46"/>
                    <a:gd name="T1" fmla="*/ 2 h 48"/>
                    <a:gd name="T2" fmla="*/ 21 w 46"/>
                    <a:gd name="T3" fmla="*/ 3 h 48"/>
                    <a:gd name="T4" fmla="*/ 18 w 46"/>
                    <a:gd name="T5" fmla="*/ 4 h 48"/>
                    <a:gd name="T6" fmla="*/ 6 w 46"/>
                    <a:gd name="T7" fmla="*/ 4 h 48"/>
                    <a:gd name="T8" fmla="*/ 6 w 46"/>
                    <a:gd name="T9" fmla="*/ 18 h 48"/>
                    <a:gd name="T10" fmla="*/ 6 w 46"/>
                    <a:gd name="T11" fmla="*/ 23 h 48"/>
                    <a:gd name="T12" fmla="*/ 1 w 46"/>
                    <a:gd name="T13" fmla="*/ 24 h 48"/>
                    <a:gd name="T14" fmla="*/ 1 w 46"/>
                    <a:gd name="T15" fmla="*/ 31 h 48"/>
                    <a:gd name="T16" fmla="*/ 1 w 46"/>
                    <a:gd name="T17" fmla="*/ 38 h 48"/>
                    <a:gd name="T18" fmla="*/ 4 w 46"/>
                    <a:gd name="T19" fmla="*/ 47 h 48"/>
                    <a:gd name="T20" fmla="*/ 8 w 46"/>
                    <a:gd name="T21" fmla="*/ 48 h 48"/>
                    <a:gd name="T22" fmla="*/ 13 w 46"/>
                    <a:gd name="T23" fmla="*/ 44 h 48"/>
                    <a:gd name="T24" fmla="*/ 19 w 46"/>
                    <a:gd name="T25" fmla="*/ 41 h 48"/>
                    <a:gd name="T26" fmla="*/ 29 w 46"/>
                    <a:gd name="T27" fmla="*/ 39 h 48"/>
                    <a:gd name="T28" fmla="*/ 31 w 46"/>
                    <a:gd name="T29" fmla="*/ 37 h 48"/>
                    <a:gd name="T30" fmla="*/ 34 w 46"/>
                    <a:gd name="T31" fmla="*/ 34 h 48"/>
                    <a:gd name="T32" fmla="*/ 43 w 46"/>
                    <a:gd name="T33" fmla="*/ 26 h 48"/>
                    <a:gd name="T34" fmla="*/ 44 w 46"/>
                    <a:gd name="T35" fmla="*/ 22 h 48"/>
                    <a:gd name="T36" fmla="*/ 40 w 46"/>
                    <a:gd name="T37" fmla="*/ 21 h 48"/>
                    <a:gd name="T38" fmla="*/ 38 w 46"/>
                    <a:gd name="T39" fmla="*/ 17 h 48"/>
                    <a:gd name="T40" fmla="*/ 39 w 46"/>
                    <a:gd name="T41" fmla="*/ 15 h 48"/>
                    <a:gd name="T42" fmla="*/ 36 w 46"/>
                    <a:gd name="T43" fmla="*/ 14 h 48"/>
                    <a:gd name="T44" fmla="*/ 36 w 46"/>
                    <a:gd name="T45" fmla="*/ 13 h 48"/>
                    <a:gd name="T46" fmla="*/ 34 w 46"/>
                    <a:gd name="T47" fmla="*/ 12 h 48"/>
                    <a:gd name="T48" fmla="*/ 30 w 46"/>
                    <a:gd name="T49" fmla="*/ 7 h 48"/>
                    <a:gd name="T50" fmla="*/ 25 w 46"/>
                    <a:gd name="T51" fmla="*/ 2 h 48"/>
                    <a:gd name="T52" fmla="*/ 25 w 46"/>
                    <a:gd name="T53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" h="48">
                      <a:moveTo>
                        <a:pt x="25" y="2"/>
                      </a:moveTo>
                      <a:cubicBezTo>
                        <a:pt x="24" y="3"/>
                        <a:pt x="22" y="3"/>
                        <a:pt x="21" y="3"/>
                      </a:cubicBezTo>
                      <a:cubicBezTo>
                        <a:pt x="19" y="3"/>
                        <a:pt x="20" y="6"/>
                        <a:pt x="18" y="4"/>
                      </a:cubicBezTo>
                      <a:cubicBezTo>
                        <a:pt x="15" y="0"/>
                        <a:pt x="10" y="5"/>
                        <a:pt x="6" y="4"/>
                      </a:cubicBezTo>
                      <a:cubicBezTo>
                        <a:pt x="6" y="9"/>
                        <a:pt x="6" y="14"/>
                        <a:pt x="6" y="18"/>
                      </a:cubicBezTo>
                      <a:cubicBezTo>
                        <a:pt x="6" y="19"/>
                        <a:pt x="7" y="23"/>
                        <a:pt x="6" y="23"/>
                      </a:cubicBezTo>
                      <a:cubicBezTo>
                        <a:pt x="5" y="24"/>
                        <a:pt x="1" y="22"/>
                        <a:pt x="1" y="24"/>
                      </a:cubicBezTo>
                      <a:cubicBezTo>
                        <a:pt x="1" y="26"/>
                        <a:pt x="1" y="29"/>
                        <a:pt x="1" y="31"/>
                      </a:cubicBezTo>
                      <a:cubicBezTo>
                        <a:pt x="1" y="33"/>
                        <a:pt x="0" y="36"/>
                        <a:pt x="1" y="38"/>
                      </a:cubicBezTo>
                      <a:cubicBezTo>
                        <a:pt x="5" y="39"/>
                        <a:pt x="6" y="44"/>
                        <a:pt x="4" y="47"/>
                      </a:cubicBezTo>
                      <a:cubicBezTo>
                        <a:pt x="4" y="48"/>
                        <a:pt x="8" y="48"/>
                        <a:pt x="8" y="48"/>
                      </a:cubicBezTo>
                      <a:cubicBezTo>
                        <a:pt x="10" y="48"/>
                        <a:pt x="11" y="46"/>
                        <a:pt x="13" y="44"/>
                      </a:cubicBezTo>
                      <a:cubicBezTo>
                        <a:pt x="15" y="42"/>
                        <a:pt x="15" y="39"/>
                        <a:pt x="19" y="41"/>
                      </a:cubicBezTo>
                      <a:cubicBezTo>
                        <a:pt x="23" y="43"/>
                        <a:pt x="27" y="44"/>
                        <a:pt x="29" y="39"/>
                      </a:cubicBezTo>
                      <a:cubicBezTo>
                        <a:pt x="29" y="38"/>
                        <a:pt x="29" y="37"/>
                        <a:pt x="31" y="37"/>
                      </a:cubicBezTo>
                      <a:cubicBezTo>
                        <a:pt x="33" y="37"/>
                        <a:pt x="34" y="35"/>
                        <a:pt x="34" y="34"/>
                      </a:cubicBezTo>
                      <a:cubicBezTo>
                        <a:pt x="36" y="31"/>
                        <a:pt x="40" y="28"/>
                        <a:pt x="43" y="26"/>
                      </a:cubicBezTo>
                      <a:cubicBezTo>
                        <a:pt x="45" y="25"/>
                        <a:pt x="46" y="24"/>
                        <a:pt x="44" y="22"/>
                      </a:cubicBezTo>
                      <a:cubicBezTo>
                        <a:pt x="43" y="21"/>
                        <a:pt x="40" y="22"/>
                        <a:pt x="40" y="21"/>
                      </a:cubicBezTo>
                      <a:cubicBezTo>
                        <a:pt x="39" y="20"/>
                        <a:pt x="38" y="19"/>
                        <a:pt x="38" y="17"/>
                      </a:cubicBezTo>
                      <a:cubicBezTo>
                        <a:pt x="38" y="17"/>
                        <a:pt x="39" y="16"/>
                        <a:pt x="39" y="15"/>
                      </a:cubicBezTo>
                      <a:cubicBezTo>
                        <a:pt x="38" y="15"/>
                        <a:pt x="37" y="15"/>
                        <a:pt x="36" y="14"/>
                      </a:cubicBezTo>
                      <a:cubicBezTo>
                        <a:pt x="36" y="14"/>
                        <a:pt x="37" y="13"/>
                        <a:pt x="36" y="13"/>
                      </a:cubicBezTo>
                      <a:cubicBezTo>
                        <a:pt x="35" y="13"/>
                        <a:pt x="35" y="12"/>
                        <a:pt x="34" y="12"/>
                      </a:cubicBezTo>
                      <a:cubicBezTo>
                        <a:pt x="32" y="11"/>
                        <a:pt x="31" y="10"/>
                        <a:pt x="30" y="7"/>
                      </a:cubicBezTo>
                      <a:cubicBezTo>
                        <a:pt x="30" y="6"/>
                        <a:pt x="27" y="2"/>
                        <a:pt x="25" y="2"/>
                      </a:cubicBezTo>
                      <a:cubicBezTo>
                        <a:pt x="25" y="2"/>
                        <a:pt x="26" y="2"/>
                        <a:pt x="25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82" name="Freeform 736">
                  <a:extLst>
                    <a:ext uri="{FF2B5EF4-FFF2-40B4-BE49-F238E27FC236}">
                      <a16:creationId xmlns:a16="http://schemas.microsoft.com/office/drawing/2014/main" id="{3D0ECCF8-4C6A-8D06-4A21-C058BEC0C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98016" y="9096529"/>
                  <a:ext cx="400771" cy="376162"/>
                </a:xfrm>
                <a:custGeom>
                  <a:avLst/>
                  <a:gdLst>
                    <a:gd name="T0" fmla="*/ 39 w 39"/>
                    <a:gd name="T1" fmla="*/ 22 h 35"/>
                    <a:gd name="T2" fmla="*/ 38 w 39"/>
                    <a:gd name="T3" fmla="*/ 18 h 35"/>
                    <a:gd name="T4" fmla="*/ 39 w 39"/>
                    <a:gd name="T5" fmla="*/ 14 h 35"/>
                    <a:gd name="T6" fmla="*/ 38 w 39"/>
                    <a:gd name="T7" fmla="*/ 7 h 35"/>
                    <a:gd name="T8" fmla="*/ 27 w 39"/>
                    <a:gd name="T9" fmla="*/ 2 h 35"/>
                    <a:gd name="T10" fmla="*/ 24 w 39"/>
                    <a:gd name="T11" fmla="*/ 0 h 35"/>
                    <a:gd name="T12" fmla="*/ 19 w 39"/>
                    <a:gd name="T13" fmla="*/ 3 h 35"/>
                    <a:gd name="T14" fmla="*/ 13 w 39"/>
                    <a:gd name="T15" fmla="*/ 7 h 35"/>
                    <a:gd name="T16" fmla="*/ 9 w 39"/>
                    <a:gd name="T17" fmla="*/ 12 h 35"/>
                    <a:gd name="T18" fmla="*/ 2 w 39"/>
                    <a:gd name="T19" fmla="*/ 12 h 35"/>
                    <a:gd name="T20" fmla="*/ 5 w 39"/>
                    <a:gd name="T21" fmla="*/ 16 h 35"/>
                    <a:gd name="T22" fmla="*/ 8 w 39"/>
                    <a:gd name="T23" fmla="*/ 21 h 35"/>
                    <a:gd name="T24" fmla="*/ 11 w 39"/>
                    <a:gd name="T25" fmla="*/ 23 h 35"/>
                    <a:gd name="T26" fmla="*/ 11 w 39"/>
                    <a:gd name="T27" fmla="*/ 24 h 35"/>
                    <a:gd name="T28" fmla="*/ 14 w 39"/>
                    <a:gd name="T29" fmla="*/ 25 h 35"/>
                    <a:gd name="T30" fmla="*/ 13 w 39"/>
                    <a:gd name="T31" fmla="*/ 28 h 35"/>
                    <a:gd name="T32" fmla="*/ 15 w 39"/>
                    <a:gd name="T33" fmla="*/ 31 h 35"/>
                    <a:gd name="T34" fmla="*/ 20 w 39"/>
                    <a:gd name="T35" fmla="*/ 34 h 35"/>
                    <a:gd name="T36" fmla="*/ 25 w 39"/>
                    <a:gd name="T37" fmla="*/ 35 h 35"/>
                    <a:gd name="T38" fmla="*/ 27 w 39"/>
                    <a:gd name="T39" fmla="*/ 35 h 35"/>
                    <a:gd name="T40" fmla="*/ 34 w 39"/>
                    <a:gd name="T41" fmla="*/ 31 h 35"/>
                    <a:gd name="T42" fmla="*/ 36 w 39"/>
                    <a:gd name="T43" fmla="*/ 27 h 35"/>
                    <a:gd name="T44" fmla="*/ 39 w 39"/>
                    <a:gd name="T45" fmla="*/ 2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35">
                      <a:moveTo>
                        <a:pt x="39" y="22"/>
                      </a:moveTo>
                      <a:cubicBezTo>
                        <a:pt x="39" y="21"/>
                        <a:pt x="38" y="19"/>
                        <a:pt x="38" y="18"/>
                      </a:cubicBezTo>
                      <a:cubicBezTo>
                        <a:pt x="38" y="16"/>
                        <a:pt x="39" y="15"/>
                        <a:pt x="39" y="14"/>
                      </a:cubicBezTo>
                      <a:cubicBezTo>
                        <a:pt x="39" y="11"/>
                        <a:pt x="39" y="9"/>
                        <a:pt x="38" y="7"/>
                      </a:cubicBezTo>
                      <a:cubicBezTo>
                        <a:pt x="38" y="4"/>
                        <a:pt x="29" y="2"/>
                        <a:pt x="27" y="2"/>
                      </a:cubicBezTo>
                      <a:cubicBezTo>
                        <a:pt x="27" y="0"/>
                        <a:pt x="27" y="0"/>
                        <a:pt x="24" y="0"/>
                      </a:cubicBezTo>
                      <a:cubicBezTo>
                        <a:pt x="21" y="0"/>
                        <a:pt x="21" y="1"/>
                        <a:pt x="19" y="3"/>
                      </a:cubicBezTo>
                      <a:cubicBezTo>
                        <a:pt x="18" y="5"/>
                        <a:pt x="15" y="6"/>
                        <a:pt x="13" y="7"/>
                      </a:cubicBezTo>
                      <a:cubicBezTo>
                        <a:pt x="12" y="9"/>
                        <a:pt x="11" y="12"/>
                        <a:pt x="9" y="12"/>
                      </a:cubicBezTo>
                      <a:cubicBezTo>
                        <a:pt x="7" y="12"/>
                        <a:pt x="5" y="11"/>
                        <a:pt x="2" y="12"/>
                      </a:cubicBezTo>
                      <a:cubicBezTo>
                        <a:pt x="0" y="13"/>
                        <a:pt x="4" y="15"/>
                        <a:pt x="5" y="16"/>
                      </a:cubicBezTo>
                      <a:cubicBezTo>
                        <a:pt x="6" y="18"/>
                        <a:pt x="6" y="20"/>
                        <a:pt x="8" y="21"/>
                      </a:cubicBezTo>
                      <a:cubicBezTo>
                        <a:pt x="9" y="22"/>
                        <a:pt x="10" y="23"/>
                        <a:pt x="11" y="23"/>
                      </a:cubicBezTo>
                      <a:cubicBezTo>
                        <a:pt x="12" y="23"/>
                        <a:pt x="11" y="24"/>
                        <a:pt x="11" y="24"/>
                      </a:cubicBezTo>
                      <a:cubicBezTo>
                        <a:pt x="12" y="24"/>
                        <a:pt x="13" y="25"/>
                        <a:pt x="14" y="25"/>
                      </a:cubicBezTo>
                      <a:cubicBezTo>
                        <a:pt x="14" y="26"/>
                        <a:pt x="13" y="27"/>
                        <a:pt x="13" y="28"/>
                      </a:cubicBezTo>
                      <a:cubicBezTo>
                        <a:pt x="13" y="29"/>
                        <a:pt x="14" y="31"/>
                        <a:pt x="15" y="31"/>
                      </a:cubicBezTo>
                      <a:cubicBezTo>
                        <a:pt x="18" y="31"/>
                        <a:pt x="19" y="31"/>
                        <a:pt x="20" y="34"/>
                      </a:cubicBezTo>
                      <a:cubicBezTo>
                        <a:pt x="21" y="35"/>
                        <a:pt x="23" y="34"/>
                        <a:pt x="25" y="35"/>
                      </a:cubicBez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31" y="35"/>
                        <a:pt x="32" y="34"/>
                        <a:pt x="34" y="31"/>
                      </a:cubicBezTo>
                      <a:cubicBezTo>
                        <a:pt x="35" y="30"/>
                        <a:pt x="36" y="28"/>
                        <a:pt x="36" y="27"/>
                      </a:cubicBezTo>
                      <a:cubicBezTo>
                        <a:pt x="37" y="25"/>
                        <a:pt x="39" y="24"/>
                        <a:pt x="39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83" name="Freeform 737">
                  <a:extLst>
                    <a:ext uri="{FF2B5EF4-FFF2-40B4-BE49-F238E27FC236}">
                      <a16:creationId xmlns:a16="http://schemas.microsoft.com/office/drawing/2014/main" id="{475FF303-2F88-FDBE-3EB2-99DDAE79A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66357" y="9657083"/>
                  <a:ext cx="101063" cy="121701"/>
                </a:xfrm>
                <a:custGeom>
                  <a:avLst/>
                  <a:gdLst>
                    <a:gd name="T0" fmla="*/ 5 w 10"/>
                    <a:gd name="T1" fmla="*/ 1 h 11"/>
                    <a:gd name="T2" fmla="*/ 7 w 10"/>
                    <a:gd name="T3" fmla="*/ 9 h 11"/>
                    <a:gd name="T4" fmla="*/ 5 w 10"/>
                    <a:gd name="T5" fmla="*/ 1 h 11"/>
                    <a:gd name="T6" fmla="*/ 5 w 10"/>
                    <a:gd name="T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5" y="1"/>
                      </a:moveTo>
                      <a:cubicBezTo>
                        <a:pt x="0" y="2"/>
                        <a:pt x="3" y="11"/>
                        <a:pt x="7" y="9"/>
                      </a:cubicBezTo>
                      <a:cubicBezTo>
                        <a:pt x="10" y="8"/>
                        <a:pt x="9" y="0"/>
                        <a:pt x="5" y="1"/>
                      </a:cubicBezTo>
                      <a:cubicBezTo>
                        <a:pt x="3" y="1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84" name="Freeform 738">
                  <a:extLst>
                    <a:ext uri="{FF2B5EF4-FFF2-40B4-BE49-F238E27FC236}">
                      <a16:creationId xmlns:a16="http://schemas.microsoft.com/office/drawing/2014/main" id="{7754F009-E7D4-BCD4-94F2-5432C3C93A5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2479819" y="9461630"/>
                  <a:ext cx="808512" cy="748635"/>
                </a:xfrm>
                <a:custGeom>
                  <a:avLst/>
                  <a:gdLst>
                    <a:gd name="T0" fmla="*/ 74 w 79"/>
                    <a:gd name="T1" fmla="*/ 27 h 69"/>
                    <a:gd name="T2" fmla="*/ 69 w 79"/>
                    <a:gd name="T3" fmla="*/ 22 h 69"/>
                    <a:gd name="T4" fmla="*/ 72 w 79"/>
                    <a:gd name="T5" fmla="*/ 19 h 69"/>
                    <a:gd name="T6" fmla="*/ 75 w 79"/>
                    <a:gd name="T7" fmla="*/ 20 h 69"/>
                    <a:gd name="T8" fmla="*/ 75 w 79"/>
                    <a:gd name="T9" fmla="*/ 11 h 69"/>
                    <a:gd name="T10" fmla="*/ 73 w 79"/>
                    <a:gd name="T11" fmla="*/ 7 h 69"/>
                    <a:gd name="T12" fmla="*/ 72 w 79"/>
                    <a:gd name="T13" fmla="*/ 1 h 69"/>
                    <a:gd name="T14" fmla="*/ 66 w 79"/>
                    <a:gd name="T15" fmla="*/ 1 h 69"/>
                    <a:gd name="T16" fmla="*/ 60 w 79"/>
                    <a:gd name="T17" fmla="*/ 2 h 69"/>
                    <a:gd name="T18" fmla="*/ 55 w 79"/>
                    <a:gd name="T19" fmla="*/ 5 h 69"/>
                    <a:gd name="T20" fmla="*/ 51 w 79"/>
                    <a:gd name="T21" fmla="*/ 8 h 69"/>
                    <a:gd name="T22" fmla="*/ 49 w 79"/>
                    <a:gd name="T23" fmla="*/ 12 h 69"/>
                    <a:gd name="T24" fmla="*/ 45 w 79"/>
                    <a:gd name="T25" fmla="*/ 14 h 69"/>
                    <a:gd name="T26" fmla="*/ 44 w 79"/>
                    <a:gd name="T27" fmla="*/ 17 h 69"/>
                    <a:gd name="T28" fmla="*/ 34 w 79"/>
                    <a:gd name="T29" fmla="*/ 17 h 69"/>
                    <a:gd name="T30" fmla="*/ 28 w 79"/>
                    <a:gd name="T31" fmla="*/ 21 h 69"/>
                    <a:gd name="T32" fmla="*/ 24 w 79"/>
                    <a:gd name="T33" fmla="*/ 24 h 69"/>
                    <a:gd name="T34" fmla="*/ 20 w 79"/>
                    <a:gd name="T35" fmla="*/ 23 h 69"/>
                    <a:gd name="T36" fmla="*/ 17 w 79"/>
                    <a:gd name="T37" fmla="*/ 14 h 69"/>
                    <a:gd name="T38" fmla="*/ 17 w 79"/>
                    <a:gd name="T39" fmla="*/ 29 h 69"/>
                    <a:gd name="T40" fmla="*/ 17 w 79"/>
                    <a:gd name="T41" fmla="*/ 33 h 69"/>
                    <a:gd name="T42" fmla="*/ 9 w 79"/>
                    <a:gd name="T43" fmla="*/ 35 h 69"/>
                    <a:gd name="T44" fmla="*/ 6 w 79"/>
                    <a:gd name="T45" fmla="*/ 34 h 69"/>
                    <a:gd name="T46" fmla="*/ 2 w 79"/>
                    <a:gd name="T47" fmla="*/ 33 h 69"/>
                    <a:gd name="T48" fmla="*/ 3 w 79"/>
                    <a:gd name="T49" fmla="*/ 40 h 69"/>
                    <a:gd name="T50" fmla="*/ 5 w 79"/>
                    <a:gd name="T51" fmla="*/ 45 h 69"/>
                    <a:gd name="T52" fmla="*/ 9 w 79"/>
                    <a:gd name="T53" fmla="*/ 56 h 69"/>
                    <a:gd name="T54" fmla="*/ 8 w 79"/>
                    <a:gd name="T55" fmla="*/ 60 h 69"/>
                    <a:gd name="T56" fmla="*/ 9 w 79"/>
                    <a:gd name="T57" fmla="*/ 62 h 69"/>
                    <a:gd name="T58" fmla="*/ 10 w 79"/>
                    <a:gd name="T59" fmla="*/ 66 h 69"/>
                    <a:gd name="T60" fmla="*/ 11 w 79"/>
                    <a:gd name="T61" fmla="*/ 64 h 69"/>
                    <a:gd name="T62" fmla="*/ 15 w 79"/>
                    <a:gd name="T63" fmla="*/ 68 h 69"/>
                    <a:gd name="T64" fmla="*/ 21 w 79"/>
                    <a:gd name="T65" fmla="*/ 66 h 69"/>
                    <a:gd name="T66" fmla="*/ 26 w 79"/>
                    <a:gd name="T67" fmla="*/ 65 h 69"/>
                    <a:gd name="T68" fmla="*/ 31 w 79"/>
                    <a:gd name="T69" fmla="*/ 64 h 69"/>
                    <a:gd name="T70" fmla="*/ 38 w 79"/>
                    <a:gd name="T71" fmla="*/ 64 h 69"/>
                    <a:gd name="T72" fmla="*/ 39 w 79"/>
                    <a:gd name="T73" fmla="*/ 64 h 69"/>
                    <a:gd name="T74" fmla="*/ 41 w 79"/>
                    <a:gd name="T75" fmla="*/ 63 h 69"/>
                    <a:gd name="T76" fmla="*/ 42 w 79"/>
                    <a:gd name="T77" fmla="*/ 62 h 69"/>
                    <a:gd name="T78" fmla="*/ 44 w 79"/>
                    <a:gd name="T79" fmla="*/ 65 h 69"/>
                    <a:gd name="T80" fmla="*/ 46 w 79"/>
                    <a:gd name="T81" fmla="*/ 62 h 69"/>
                    <a:gd name="T82" fmla="*/ 57 w 79"/>
                    <a:gd name="T83" fmla="*/ 56 h 69"/>
                    <a:gd name="T84" fmla="*/ 65 w 79"/>
                    <a:gd name="T85" fmla="*/ 48 h 69"/>
                    <a:gd name="T86" fmla="*/ 72 w 79"/>
                    <a:gd name="T87" fmla="*/ 37 h 69"/>
                    <a:gd name="T88" fmla="*/ 77 w 79"/>
                    <a:gd name="T89" fmla="*/ 33 h 69"/>
                    <a:gd name="T90" fmla="*/ 79 w 79"/>
                    <a:gd name="T91" fmla="*/ 25 h 69"/>
                    <a:gd name="T92" fmla="*/ 76 w 79"/>
                    <a:gd name="T93" fmla="*/ 25 h 69"/>
                    <a:gd name="T94" fmla="*/ 74 w 79"/>
                    <a:gd name="T95" fmla="*/ 27 h 69"/>
                    <a:gd name="T96" fmla="*/ 62 w 79"/>
                    <a:gd name="T97" fmla="*/ 39 h 69"/>
                    <a:gd name="T98" fmla="*/ 61 w 79"/>
                    <a:gd name="T99" fmla="*/ 41 h 69"/>
                    <a:gd name="T100" fmla="*/ 57 w 79"/>
                    <a:gd name="T101" fmla="*/ 43 h 69"/>
                    <a:gd name="T102" fmla="*/ 55 w 79"/>
                    <a:gd name="T103" fmla="*/ 44 h 69"/>
                    <a:gd name="T104" fmla="*/ 52 w 79"/>
                    <a:gd name="T105" fmla="*/ 41 h 69"/>
                    <a:gd name="T106" fmla="*/ 56 w 79"/>
                    <a:gd name="T107" fmla="*/ 35 h 69"/>
                    <a:gd name="T108" fmla="*/ 60 w 79"/>
                    <a:gd name="T109" fmla="*/ 35 h 69"/>
                    <a:gd name="T110" fmla="*/ 62 w 79"/>
                    <a:gd name="T111" fmla="*/ 39 h 69"/>
                    <a:gd name="T112" fmla="*/ 62 w 79"/>
                    <a:gd name="T113" fmla="*/ 3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9" h="69">
                      <a:moveTo>
                        <a:pt x="74" y="27"/>
                      </a:moveTo>
                      <a:cubicBezTo>
                        <a:pt x="71" y="27"/>
                        <a:pt x="68" y="24"/>
                        <a:pt x="69" y="22"/>
                      </a:cubicBezTo>
                      <a:cubicBezTo>
                        <a:pt x="69" y="20"/>
                        <a:pt x="71" y="19"/>
                        <a:pt x="72" y="19"/>
                      </a:cubicBezTo>
                      <a:cubicBezTo>
                        <a:pt x="73" y="19"/>
                        <a:pt x="74" y="20"/>
                        <a:pt x="75" y="20"/>
                      </a:cubicBezTo>
                      <a:cubicBezTo>
                        <a:pt x="75" y="17"/>
                        <a:pt x="76" y="14"/>
                        <a:pt x="75" y="11"/>
                      </a:cubicBezTo>
                      <a:cubicBezTo>
                        <a:pt x="74" y="10"/>
                        <a:pt x="73" y="8"/>
                        <a:pt x="73" y="7"/>
                      </a:cubicBezTo>
                      <a:cubicBezTo>
                        <a:pt x="72" y="5"/>
                        <a:pt x="72" y="3"/>
                        <a:pt x="72" y="1"/>
                      </a:cubicBezTo>
                      <a:cubicBezTo>
                        <a:pt x="70" y="2"/>
                        <a:pt x="67" y="1"/>
                        <a:pt x="66" y="1"/>
                      </a:cubicBezTo>
                      <a:cubicBezTo>
                        <a:pt x="63" y="0"/>
                        <a:pt x="61" y="0"/>
                        <a:pt x="60" y="2"/>
                      </a:cubicBezTo>
                      <a:cubicBezTo>
                        <a:pt x="58" y="3"/>
                        <a:pt x="56" y="3"/>
                        <a:pt x="55" y="5"/>
                      </a:cubicBezTo>
                      <a:cubicBezTo>
                        <a:pt x="54" y="6"/>
                        <a:pt x="52" y="7"/>
                        <a:pt x="51" y="8"/>
                      </a:cubicBezTo>
                      <a:cubicBezTo>
                        <a:pt x="50" y="9"/>
                        <a:pt x="50" y="11"/>
                        <a:pt x="49" y="12"/>
                      </a:cubicBezTo>
                      <a:cubicBezTo>
                        <a:pt x="48" y="14"/>
                        <a:pt x="46" y="12"/>
                        <a:pt x="45" y="14"/>
                      </a:cubicBezTo>
                      <a:cubicBezTo>
                        <a:pt x="44" y="15"/>
                        <a:pt x="45" y="16"/>
                        <a:pt x="44" y="17"/>
                      </a:cubicBezTo>
                      <a:cubicBezTo>
                        <a:pt x="42" y="21"/>
                        <a:pt x="37" y="18"/>
                        <a:pt x="34" y="17"/>
                      </a:cubicBezTo>
                      <a:cubicBezTo>
                        <a:pt x="31" y="15"/>
                        <a:pt x="30" y="19"/>
                        <a:pt x="28" y="21"/>
                      </a:cubicBezTo>
                      <a:cubicBezTo>
                        <a:pt x="27" y="22"/>
                        <a:pt x="26" y="24"/>
                        <a:pt x="24" y="24"/>
                      </a:cubicBezTo>
                      <a:cubicBezTo>
                        <a:pt x="24" y="24"/>
                        <a:pt x="20" y="24"/>
                        <a:pt x="20" y="23"/>
                      </a:cubicBezTo>
                      <a:cubicBezTo>
                        <a:pt x="22" y="20"/>
                        <a:pt x="21" y="15"/>
                        <a:pt x="17" y="14"/>
                      </a:cubicBezTo>
                      <a:cubicBezTo>
                        <a:pt x="17" y="19"/>
                        <a:pt x="17" y="24"/>
                        <a:pt x="17" y="29"/>
                      </a:cubicBezTo>
                      <a:cubicBezTo>
                        <a:pt x="17" y="29"/>
                        <a:pt x="18" y="32"/>
                        <a:pt x="17" y="33"/>
                      </a:cubicBezTo>
                      <a:cubicBezTo>
                        <a:pt x="14" y="35"/>
                        <a:pt x="13" y="36"/>
                        <a:pt x="9" y="35"/>
                      </a:cubicBezTo>
                      <a:cubicBezTo>
                        <a:pt x="8" y="35"/>
                        <a:pt x="7" y="35"/>
                        <a:pt x="6" y="34"/>
                      </a:cubicBezTo>
                      <a:cubicBezTo>
                        <a:pt x="5" y="32"/>
                        <a:pt x="4" y="31"/>
                        <a:pt x="2" y="33"/>
                      </a:cubicBezTo>
                      <a:cubicBezTo>
                        <a:pt x="0" y="35"/>
                        <a:pt x="2" y="38"/>
                        <a:pt x="3" y="40"/>
                      </a:cubicBezTo>
                      <a:cubicBezTo>
                        <a:pt x="4" y="41"/>
                        <a:pt x="5" y="43"/>
                        <a:pt x="5" y="45"/>
                      </a:cubicBezTo>
                      <a:cubicBezTo>
                        <a:pt x="7" y="49"/>
                        <a:pt x="11" y="51"/>
                        <a:pt x="9" y="56"/>
                      </a:cubicBezTo>
                      <a:cubicBezTo>
                        <a:pt x="8" y="58"/>
                        <a:pt x="7" y="58"/>
                        <a:pt x="8" y="60"/>
                      </a:cubicBezTo>
                      <a:cubicBezTo>
                        <a:pt x="9" y="61"/>
                        <a:pt x="9" y="62"/>
                        <a:pt x="9" y="62"/>
                      </a:cubicBezTo>
                      <a:cubicBezTo>
                        <a:pt x="10" y="63"/>
                        <a:pt x="9" y="65"/>
                        <a:pt x="10" y="66"/>
                      </a:cubicBezTo>
                      <a:cubicBezTo>
                        <a:pt x="10" y="66"/>
                        <a:pt x="10" y="64"/>
                        <a:pt x="11" y="64"/>
                      </a:cubicBezTo>
                      <a:cubicBezTo>
                        <a:pt x="11" y="64"/>
                        <a:pt x="14" y="67"/>
                        <a:pt x="15" y="68"/>
                      </a:cubicBezTo>
                      <a:cubicBezTo>
                        <a:pt x="17" y="69"/>
                        <a:pt x="19" y="66"/>
                        <a:pt x="21" y="66"/>
                      </a:cubicBezTo>
                      <a:cubicBezTo>
                        <a:pt x="23" y="65"/>
                        <a:pt x="25" y="67"/>
                        <a:pt x="26" y="65"/>
                      </a:cubicBezTo>
                      <a:cubicBezTo>
                        <a:pt x="28" y="64"/>
                        <a:pt x="29" y="64"/>
                        <a:pt x="31" y="64"/>
                      </a:cubicBezTo>
                      <a:cubicBezTo>
                        <a:pt x="33" y="64"/>
                        <a:pt x="35" y="64"/>
                        <a:pt x="38" y="64"/>
                      </a:cubicBezTo>
                      <a:cubicBezTo>
                        <a:pt x="38" y="64"/>
                        <a:pt x="39" y="64"/>
                        <a:pt x="39" y="64"/>
                      </a:cubicBezTo>
                      <a:cubicBezTo>
                        <a:pt x="40" y="64"/>
                        <a:pt x="40" y="63"/>
                        <a:pt x="41" y="63"/>
                      </a:cubicBezTo>
                      <a:cubicBezTo>
                        <a:pt x="41" y="63"/>
                        <a:pt x="41" y="62"/>
                        <a:pt x="42" y="62"/>
                      </a:cubicBezTo>
                      <a:cubicBezTo>
                        <a:pt x="42" y="63"/>
                        <a:pt x="42" y="65"/>
                        <a:pt x="44" y="65"/>
                      </a:cubicBezTo>
                      <a:cubicBezTo>
                        <a:pt x="44" y="65"/>
                        <a:pt x="43" y="61"/>
                        <a:pt x="46" y="62"/>
                      </a:cubicBezTo>
                      <a:cubicBezTo>
                        <a:pt x="50" y="63"/>
                        <a:pt x="54" y="59"/>
                        <a:pt x="57" y="56"/>
                      </a:cubicBezTo>
                      <a:cubicBezTo>
                        <a:pt x="60" y="54"/>
                        <a:pt x="62" y="51"/>
                        <a:pt x="65" y="48"/>
                      </a:cubicBezTo>
                      <a:cubicBezTo>
                        <a:pt x="68" y="45"/>
                        <a:pt x="69" y="41"/>
                        <a:pt x="72" y="37"/>
                      </a:cubicBezTo>
                      <a:cubicBezTo>
                        <a:pt x="73" y="36"/>
                        <a:pt x="76" y="35"/>
                        <a:pt x="77" y="33"/>
                      </a:cubicBezTo>
                      <a:cubicBezTo>
                        <a:pt x="78" y="31"/>
                        <a:pt x="79" y="27"/>
                        <a:pt x="79" y="25"/>
                      </a:cubicBezTo>
                      <a:cubicBezTo>
                        <a:pt x="78" y="25"/>
                        <a:pt x="77" y="25"/>
                        <a:pt x="76" y="25"/>
                      </a:cubicBezTo>
                      <a:cubicBezTo>
                        <a:pt x="75" y="25"/>
                        <a:pt x="75" y="27"/>
                        <a:pt x="74" y="27"/>
                      </a:cubicBezTo>
                      <a:close/>
                      <a:moveTo>
                        <a:pt x="62" y="39"/>
                      </a:moveTo>
                      <a:cubicBezTo>
                        <a:pt x="61" y="39"/>
                        <a:pt x="61" y="41"/>
                        <a:pt x="61" y="41"/>
                      </a:cubicBezTo>
                      <a:cubicBezTo>
                        <a:pt x="60" y="43"/>
                        <a:pt x="58" y="42"/>
                        <a:pt x="57" y="43"/>
                      </a:cubicBezTo>
                      <a:cubicBezTo>
                        <a:pt x="56" y="43"/>
                        <a:pt x="56" y="44"/>
                        <a:pt x="55" y="44"/>
                      </a:cubicBezTo>
                      <a:cubicBezTo>
                        <a:pt x="53" y="44"/>
                        <a:pt x="52" y="42"/>
                        <a:pt x="52" y="41"/>
                      </a:cubicBezTo>
                      <a:cubicBezTo>
                        <a:pt x="51" y="39"/>
                        <a:pt x="54" y="36"/>
                        <a:pt x="56" y="35"/>
                      </a:cubicBezTo>
                      <a:cubicBezTo>
                        <a:pt x="57" y="34"/>
                        <a:pt x="59" y="34"/>
                        <a:pt x="60" y="35"/>
                      </a:cubicBezTo>
                      <a:cubicBezTo>
                        <a:pt x="61" y="36"/>
                        <a:pt x="64" y="38"/>
                        <a:pt x="62" y="39"/>
                      </a:cubicBezTo>
                      <a:cubicBezTo>
                        <a:pt x="61" y="39"/>
                        <a:pt x="63" y="38"/>
                        <a:pt x="62" y="3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85" name="Freeform 739">
                  <a:extLst>
                    <a:ext uri="{FF2B5EF4-FFF2-40B4-BE49-F238E27FC236}">
                      <a16:creationId xmlns:a16="http://schemas.microsoft.com/office/drawing/2014/main" id="{60424096-9035-1440-3604-FD5F7D054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02562" y="9819354"/>
                  <a:ext cx="132428" cy="143827"/>
                </a:xfrm>
                <a:custGeom>
                  <a:avLst/>
                  <a:gdLst>
                    <a:gd name="T0" fmla="*/ 11 w 13"/>
                    <a:gd name="T1" fmla="*/ 4 h 13"/>
                    <a:gd name="T2" fmla="*/ 3 w 13"/>
                    <a:gd name="T3" fmla="*/ 3 h 13"/>
                    <a:gd name="T4" fmla="*/ 2 w 13"/>
                    <a:gd name="T5" fmla="*/ 9 h 13"/>
                    <a:gd name="T6" fmla="*/ 7 w 13"/>
                    <a:gd name="T7" fmla="*/ 9 h 13"/>
                    <a:gd name="T8" fmla="*/ 11 w 13"/>
                    <a:gd name="T9" fmla="*/ 4 h 13"/>
                    <a:gd name="T10" fmla="*/ 11 w 13"/>
                    <a:gd name="T11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1" y="4"/>
                      </a:moveTo>
                      <a:cubicBezTo>
                        <a:pt x="9" y="2"/>
                        <a:pt x="5" y="0"/>
                        <a:pt x="3" y="3"/>
                      </a:cubicBezTo>
                      <a:cubicBezTo>
                        <a:pt x="1" y="5"/>
                        <a:pt x="0" y="7"/>
                        <a:pt x="2" y="9"/>
                      </a:cubicBezTo>
                      <a:cubicBezTo>
                        <a:pt x="4" y="13"/>
                        <a:pt x="5" y="9"/>
                        <a:pt x="7" y="9"/>
                      </a:cubicBezTo>
                      <a:cubicBezTo>
                        <a:pt x="10" y="9"/>
                        <a:pt x="13" y="5"/>
                        <a:pt x="11" y="4"/>
                      </a:cubicBezTo>
                      <a:cubicBezTo>
                        <a:pt x="10" y="3"/>
                        <a:pt x="12" y="4"/>
                        <a:pt x="11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86" name="Freeform 740">
                  <a:extLst>
                    <a:ext uri="{FF2B5EF4-FFF2-40B4-BE49-F238E27FC236}">
                      <a16:creationId xmlns:a16="http://schemas.microsoft.com/office/drawing/2014/main" id="{888BC8D6-CC8D-9179-4309-C11E019584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4660" y="8476968"/>
                  <a:ext cx="52274" cy="88507"/>
                </a:xfrm>
                <a:custGeom>
                  <a:avLst/>
                  <a:gdLst>
                    <a:gd name="T0" fmla="*/ 2 w 5"/>
                    <a:gd name="T1" fmla="*/ 5 h 8"/>
                    <a:gd name="T2" fmla="*/ 5 w 5"/>
                    <a:gd name="T3" fmla="*/ 1 h 8"/>
                    <a:gd name="T4" fmla="*/ 1 w 5"/>
                    <a:gd name="T5" fmla="*/ 3 h 8"/>
                    <a:gd name="T6" fmla="*/ 0 w 5"/>
                    <a:gd name="T7" fmla="*/ 8 h 8"/>
                    <a:gd name="T8" fmla="*/ 2 w 5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5"/>
                      </a:moveTo>
                      <a:cubicBezTo>
                        <a:pt x="2" y="4"/>
                        <a:pt x="4" y="2"/>
                        <a:pt x="5" y="1"/>
                      </a:cubicBezTo>
                      <a:cubicBezTo>
                        <a:pt x="4" y="0"/>
                        <a:pt x="2" y="2"/>
                        <a:pt x="1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2" y="7"/>
                        <a:pt x="2" y="6"/>
                        <a:pt x="2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87" name="Freeform 741">
                  <a:extLst>
                    <a:ext uri="{FF2B5EF4-FFF2-40B4-BE49-F238E27FC236}">
                      <a16:creationId xmlns:a16="http://schemas.microsoft.com/office/drawing/2014/main" id="{56D0CBBE-3F68-B45C-67D9-8161F2D00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35869" y="8034428"/>
                  <a:ext cx="355468" cy="486798"/>
                </a:xfrm>
                <a:custGeom>
                  <a:avLst/>
                  <a:gdLst>
                    <a:gd name="T0" fmla="*/ 11 w 35"/>
                    <a:gd name="T1" fmla="*/ 44 h 45"/>
                    <a:gd name="T2" fmla="*/ 15 w 35"/>
                    <a:gd name="T3" fmla="*/ 41 h 45"/>
                    <a:gd name="T4" fmla="*/ 16 w 35"/>
                    <a:gd name="T5" fmla="*/ 43 h 45"/>
                    <a:gd name="T6" fmla="*/ 23 w 35"/>
                    <a:gd name="T7" fmla="*/ 37 h 45"/>
                    <a:gd name="T8" fmla="*/ 25 w 35"/>
                    <a:gd name="T9" fmla="*/ 26 h 45"/>
                    <a:gd name="T10" fmla="*/ 31 w 35"/>
                    <a:gd name="T11" fmla="*/ 16 h 45"/>
                    <a:gd name="T12" fmla="*/ 33 w 35"/>
                    <a:gd name="T13" fmla="*/ 8 h 45"/>
                    <a:gd name="T14" fmla="*/ 35 w 35"/>
                    <a:gd name="T15" fmla="*/ 2 h 45"/>
                    <a:gd name="T16" fmla="*/ 29 w 35"/>
                    <a:gd name="T17" fmla="*/ 1 h 45"/>
                    <a:gd name="T18" fmla="*/ 26 w 35"/>
                    <a:gd name="T19" fmla="*/ 2 h 45"/>
                    <a:gd name="T20" fmla="*/ 25 w 35"/>
                    <a:gd name="T21" fmla="*/ 6 h 45"/>
                    <a:gd name="T22" fmla="*/ 20 w 35"/>
                    <a:gd name="T23" fmla="*/ 10 h 45"/>
                    <a:gd name="T24" fmla="*/ 10 w 35"/>
                    <a:gd name="T25" fmla="*/ 8 h 45"/>
                    <a:gd name="T26" fmla="*/ 13 w 35"/>
                    <a:gd name="T27" fmla="*/ 13 h 45"/>
                    <a:gd name="T28" fmla="*/ 14 w 35"/>
                    <a:gd name="T29" fmla="*/ 19 h 45"/>
                    <a:gd name="T30" fmla="*/ 15 w 35"/>
                    <a:gd name="T31" fmla="*/ 22 h 45"/>
                    <a:gd name="T32" fmla="*/ 16 w 35"/>
                    <a:gd name="T33" fmla="*/ 25 h 45"/>
                    <a:gd name="T34" fmla="*/ 15 w 35"/>
                    <a:gd name="T35" fmla="*/ 32 h 45"/>
                    <a:gd name="T36" fmla="*/ 13 w 35"/>
                    <a:gd name="T37" fmla="*/ 31 h 45"/>
                    <a:gd name="T38" fmla="*/ 10 w 35"/>
                    <a:gd name="T39" fmla="*/ 32 h 45"/>
                    <a:gd name="T40" fmla="*/ 8 w 35"/>
                    <a:gd name="T41" fmla="*/ 29 h 45"/>
                    <a:gd name="T42" fmla="*/ 6 w 35"/>
                    <a:gd name="T43" fmla="*/ 32 h 45"/>
                    <a:gd name="T44" fmla="*/ 4 w 35"/>
                    <a:gd name="T45" fmla="*/ 32 h 45"/>
                    <a:gd name="T46" fmla="*/ 3 w 35"/>
                    <a:gd name="T47" fmla="*/ 35 h 45"/>
                    <a:gd name="T48" fmla="*/ 0 w 35"/>
                    <a:gd name="T49" fmla="*/ 39 h 45"/>
                    <a:gd name="T50" fmla="*/ 5 w 35"/>
                    <a:gd name="T51" fmla="*/ 45 h 45"/>
                    <a:gd name="T52" fmla="*/ 8 w 35"/>
                    <a:gd name="T53" fmla="*/ 42 h 45"/>
                    <a:gd name="T54" fmla="*/ 11 w 35"/>
                    <a:gd name="T55" fmla="*/ 44 h 45"/>
                    <a:gd name="T56" fmla="*/ 11 w 35"/>
                    <a:gd name="T57" fmla="*/ 4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5">
                      <a:moveTo>
                        <a:pt x="11" y="44"/>
                      </a:moveTo>
                      <a:cubicBezTo>
                        <a:pt x="12" y="44"/>
                        <a:pt x="14" y="42"/>
                        <a:pt x="15" y="41"/>
                      </a:cubicBezTo>
                      <a:cubicBezTo>
                        <a:pt x="17" y="40"/>
                        <a:pt x="15" y="43"/>
                        <a:pt x="16" y="43"/>
                      </a:cubicBezTo>
                      <a:cubicBezTo>
                        <a:pt x="16" y="43"/>
                        <a:pt x="23" y="39"/>
                        <a:pt x="23" y="37"/>
                      </a:cubicBezTo>
                      <a:cubicBezTo>
                        <a:pt x="23" y="33"/>
                        <a:pt x="23" y="29"/>
                        <a:pt x="25" y="26"/>
                      </a:cubicBezTo>
                      <a:cubicBezTo>
                        <a:pt x="27" y="22"/>
                        <a:pt x="30" y="19"/>
                        <a:pt x="31" y="16"/>
                      </a:cubicBezTo>
                      <a:cubicBezTo>
                        <a:pt x="32" y="13"/>
                        <a:pt x="32" y="11"/>
                        <a:pt x="33" y="8"/>
                      </a:cubicBezTo>
                      <a:cubicBezTo>
                        <a:pt x="33" y="6"/>
                        <a:pt x="35" y="4"/>
                        <a:pt x="35" y="2"/>
                      </a:cubicBezTo>
                      <a:cubicBezTo>
                        <a:pt x="33" y="2"/>
                        <a:pt x="31" y="0"/>
                        <a:pt x="29" y="1"/>
                      </a:cubicBezTo>
                      <a:cubicBezTo>
                        <a:pt x="28" y="1"/>
                        <a:pt x="26" y="1"/>
                        <a:pt x="26" y="2"/>
                      </a:cubicBezTo>
                      <a:cubicBezTo>
                        <a:pt x="25" y="4"/>
                        <a:pt x="25" y="5"/>
                        <a:pt x="25" y="6"/>
                      </a:cubicBezTo>
                      <a:cubicBezTo>
                        <a:pt x="24" y="9"/>
                        <a:pt x="23" y="10"/>
                        <a:pt x="20" y="10"/>
                      </a:cubicBezTo>
                      <a:cubicBezTo>
                        <a:pt x="17" y="9"/>
                        <a:pt x="13" y="8"/>
                        <a:pt x="10" y="8"/>
                      </a:cubicBezTo>
                      <a:cubicBezTo>
                        <a:pt x="10" y="10"/>
                        <a:pt x="9" y="14"/>
                        <a:pt x="13" y="13"/>
                      </a:cubicBezTo>
                      <a:cubicBezTo>
                        <a:pt x="17" y="11"/>
                        <a:pt x="14" y="17"/>
                        <a:pt x="14" y="19"/>
                      </a:cubicBezTo>
                      <a:cubicBezTo>
                        <a:pt x="14" y="20"/>
                        <a:pt x="14" y="21"/>
                        <a:pt x="15" y="22"/>
                      </a:cubicBezTo>
                      <a:cubicBezTo>
                        <a:pt x="16" y="23"/>
                        <a:pt x="16" y="24"/>
                        <a:pt x="16" y="25"/>
                      </a:cubicBezTo>
                      <a:cubicBezTo>
                        <a:pt x="16" y="27"/>
                        <a:pt x="16" y="30"/>
                        <a:pt x="15" y="32"/>
                      </a:cubicBezTo>
                      <a:cubicBezTo>
                        <a:pt x="15" y="33"/>
                        <a:pt x="13" y="31"/>
                        <a:pt x="13" y="31"/>
                      </a:cubicBezTo>
                      <a:cubicBezTo>
                        <a:pt x="11" y="31"/>
                        <a:pt x="11" y="33"/>
                        <a:pt x="10" y="32"/>
                      </a:cubicBezTo>
                      <a:cubicBezTo>
                        <a:pt x="10" y="31"/>
                        <a:pt x="9" y="30"/>
                        <a:pt x="8" y="29"/>
                      </a:cubicBezTo>
                      <a:cubicBezTo>
                        <a:pt x="7" y="29"/>
                        <a:pt x="7" y="31"/>
                        <a:pt x="6" y="32"/>
                      </a:cubicBezTo>
                      <a:cubicBezTo>
                        <a:pt x="6" y="32"/>
                        <a:pt x="4" y="32"/>
                        <a:pt x="4" y="32"/>
                      </a:cubicBezTo>
                      <a:cubicBezTo>
                        <a:pt x="2" y="32"/>
                        <a:pt x="3" y="34"/>
                        <a:pt x="3" y="35"/>
                      </a:cubicBezTo>
                      <a:cubicBezTo>
                        <a:pt x="4" y="38"/>
                        <a:pt x="3" y="37"/>
                        <a:pt x="0" y="39"/>
                      </a:cubicBezTo>
                      <a:cubicBezTo>
                        <a:pt x="2" y="41"/>
                        <a:pt x="4" y="42"/>
                        <a:pt x="5" y="45"/>
                      </a:cubicBezTo>
                      <a:cubicBezTo>
                        <a:pt x="6" y="44"/>
                        <a:pt x="7" y="43"/>
                        <a:pt x="8" y="42"/>
                      </a:cubicBezTo>
                      <a:cubicBezTo>
                        <a:pt x="10" y="41"/>
                        <a:pt x="10" y="43"/>
                        <a:pt x="11" y="44"/>
                      </a:cubicBezTo>
                      <a:cubicBezTo>
                        <a:pt x="12" y="44"/>
                        <a:pt x="10" y="43"/>
                        <a:pt x="11" y="4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88" name="Freeform 742">
                  <a:extLst>
                    <a:ext uri="{FF2B5EF4-FFF2-40B4-BE49-F238E27FC236}">
                      <a16:creationId xmlns:a16="http://schemas.microsoft.com/office/drawing/2014/main" id="{832B10F2-8DD4-5F35-E32D-BE6246DAB0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89209" y="7643512"/>
                  <a:ext cx="651689" cy="486798"/>
                </a:xfrm>
                <a:custGeom>
                  <a:avLst/>
                  <a:gdLst>
                    <a:gd name="T0" fmla="*/ 12 w 64"/>
                    <a:gd name="T1" fmla="*/ 37 h 45"/>
                    <a:gd name="T2" fmla="*/ 17 w 64"/>
                    <a:gd name="T3" fmla="*/ 37 h 45"/>
                    <a:gd name="T4" fmla="*/ 20 w 64"/>
                    <a:gd name="T5" fmla="*/ 38 h 45"/>
                    <a:gd name="T6" fmla="*/ 21 w 64"/>
                    <a:gd name="T7" fmla="*/ 33 h 45"/>
                    <a:gd name="T8" fmla="*/ 25 w 64"/>
                    <a:gd name="T9" fmla="*/ 30 h 45"/>
                    <a:gd name="T10" fmla="*/ 30 w 64"/>
                    <a:gd name="T11" fmla="*/ 33 h 45"/>
                    <a:gd name="T12" fmla="*/ 36 w 64"/>
                    <a:gd name="T13" fmla="*/ 34 h 45"/>
                    <a:gd name="T14" fmla="*/ 39 w 64"/>
                    <a:gd name="T15" fmla="*/ 34 h 45"/>
                    <a:gd name="T16" fmla="*/ 41 w 64"/>
                    <a:gd name="T17" fmla="*/ 30 h 45"/>
                    <a:gd name="T18" fmla="*/ 45 w 64"/>
                    <a:gd name="T19" fmla="*/ 31 h 45"/>
                    <a:gd name="T20" fmla="*/ 50 w 64"/>
                    <a:gd name="T21" fmla="*/ 31 h 45"/>
                    <a:gd name="T22" fmla="*/ 55 w 64"/>
                    <a:gd name="T23" fmla="*/ 29 h 45"/>
                    <a:gd name="T24" fmla="*/ 60 w 64"/>
                    <a:gd name="T25" fmla="*/ 30 h 45"/>
                    <a:gd name="T26" fmla="*/ 58 w 64"/>
                    <a:gd name="T27" fmla="*/ 24 h 45"/>
                    <a:gd name="T28" fmla="*/ 55 w 64"/>
                    <a:gd name="T29" fmla="*/ 20 h 45"/>
                    <a:gd name="T30" fmla="*/ 51 w 64"/>
                    <a:gd name="T31" fmla="*/ 16 h 45"/>
                    <a:gd name="T32" fmla="*/ 47 w 64"/>
                    <a:gd name="T33" fmla="*/ 13 h 45"/>
                    <a:gd name="T34" fmla="*/ 46 w 64"/>
                    <a:gd name="T35" fmla="*/ 12 h 45"/>
                    <a:gd name="T36" fmla="*/ 44 w 64"/>
                    <a:gd name="T37" fmla="*/ 12 h 45"/>
                    <a:gd name="T38" fmla="*/ 44 w 64"/>
                    <a:gd name="T39" fmla="*/ 6 h 45"/>
                    <a:gd name="T40" fmla="*/ 41 w 64"/>
                    <a:gd name="T41" fmla="*/ 1 h 45"/>
                    <a:gd name="T42" fmla="*/ 41 w 64"/>
                    <a:gd name="T43" fmla="*/ 0 h 45"/>
                    <a:gd name="T44" fmla="*/ 38 w 64"/>
                    <a:gd name="T45" fmla="*/ 0 h 45"/>
                    <a:gd name="T46" fmla="*/ 35 w 64"/>
                    <a:gd name="T47" fmla="*/ 3 h 45"/>
                    <a:gd name="T48" fmla="*/ 26 w 64"/>
                    <a:gd name="T49" fmla="*/ 10 h 45"/>
                    <a:gd name="T50" fmla="*/ 22 w 64"/>
                    <a:gd name="T51" fmla="*/ 11 h 45"/>
                    <a:gd name="T52" fmla="*/ 19 w 64"/>
                    <a:gd name="T53" fmla="*/ 15 h 45"/>
                    <a:gd name="T54" fmla="*/ 13 w 64"/>
                    <a:gd name="T55" fmla="*/ 17 h 45"/>
                    <a:gd name="T56" fmla="*/ 9 w 64"/>
                    <a:gd name="T57" fmla="*/ 17 h 45"/>
                    <a:gd name="T58" fmla="*/ 6 w 64"/>
                    <a:gd name="T59" fmla="*/ 18 h 45"/>
                    <a:gd name="T60" fmla="*/ 3 w 64"/>
                    <a:gd name="T61" fmla="*/ 23 h 45"/>
                    <a:gd name="T62" fmla="*/ 4 w 64"/>
                    <a:gd name="T63" fmla="*/ 34 h 45"/>
                    <a:gd name="T64" fmla="*/ 6 w 64"/>
                    <a:gd name="T65" fmla="*/ 39 h 45"/>
                    <a:gd name="T66" fmla="*/ 9 w 64"/>
                    <a:gd name="T67" fmla="*/ 45 h 45"/>
                    <a:gd name="T68" fmla="*/ 12 w 64"/>
                    <a:gd name="T69" fmla="*/ 3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4" h="45">
                      <a:moveTo>
                        <a:pt x="12" y="37"/>
                      </a:moveTo>
                      <a:cubicBezTo>
                        <a:pt x="13" y="37"/>
                        <a:pt x="16" y="36"/>
                        <a:pt x="17" y="37"/>
                      </a:cubicBezTo>
                      <a:cubicBezTo>
                        <a:pt x="17" y="38"/>
                        <a:pt x="20" y="38"/>
                        <a:pt x="20" y="38"/>
                      </a:cubicBezTo>
                      <a:cubicBezTo>
                        <a:pt x="21" y="36"/>
                        <a:pt x="20" y="34"/>
                        <a:pt x="21" y="33"/>
                      </a:cubicBezTo>
                      <a:cubicBezTo>
                        <a:pt x="21" y="32"/>
                        <a:pt x="23" y="29"/>
                        <a:pt x="25" y="30"/>
                      </a:cubicBezTo>
                      <a:cubicBezTo>
                        <a:pt x="27" y="30"/>
                        <a:pt x="28" y="32"/>
                        <a:pt x="30" y="33"/>
                      </a:cubicBezTo>
                      <a:cubicBezTo>
                        <a:pt x="32" y="34"/>
                        <a:pt x="34" y="34"/>
                        <a:pt x="36" y="34"/>
                      </a:cubicBezTo>
                      <a:cubicBezTo>
                        <a:pt x="37" y="34"/>
                        <a:pt x="39" y="35"/>
                        <a:pt x="39" y="34"/>
                      </a:cubicBezTo>
                      <a:cubicBezTo>
                        <a:pt x="40" y="33"/>
                        <a:pt x="40" y="29"/>
                        <a:pt x="41" y="30"/>
                      </a:cubicBezTo>
                      <a:cubicBezTo>
                        <a:pt x="43" y="31"/>
                        <a:pt x="43" y="31"/>
                        <a:pt x="45" y="31"/>
                      </a:cubicBezTo>
                      <a:cubicBezTo>
                        <a:pt x="47" y="30"/>
                        <a:pt x="48" y="31"/>
                        <a:pt x="50" y="31"/>
                      </a:cubicBezTo>
                      <a:cubicBezTo>
                        <a:pt x="52" y="31"/>
                        <a:pt x="53" y="28"/>
                        <a:pt x="55" y="29"/>
                      </a:cubicBezTo>
                      <a:cubicBezTo>
                        <a:pt x="56" y="29"/>
                        <a:pt x="58" y="31"/>
                        <a:pt x="60" y="30"/>
                      </a:cubicBezTo>
                      <a:cubicBezTo>
                        <a:pt x="64" y="28"/>
                        <a:pt x="59" y="26"/>
                        <a:pt x="58" y="24"/>
                      </a:cubicBezTo>
                      <a:cubicBezTo>
                        <a:pt x="57" y="22"/>
                        <a:pt x="57" y="21"/>
                        <a:pt x="55" y="20"/>
                      </a:cubicBezTo>
                      <a:cubicBezTo>
                        <a:pt x="53" y="19"/>
                        <a:pt x="52" y="18"/>
                        <a:pt x="51" y="16"/>
                      </a:cubicBezTo>
                      <a:cubicBezTo>
                        <a:pt x="51" y="14"/>
                        <a:pt x="49" y="14"/>
                        <a:pt x="47" y="13"/>
                      </a:cubicBezTo>
                      <a:cubicBezTo>
                        <a:pt x="47" y="13"/>
                        <a:pt x="47" y="12"/>
                        <a:pt x="46" y="12"/>
                      </a:cubicBezTo>
                      <a:cubicBezTo>
                        <a:pt x="46" y="12"/>
                        <a:pt x="44" y="12"/>
                        <a:pt x="44" y="12"/>
                      </a:cubicBezTo>
                      <a:cubicBezTo>
                        <a:pt x="43" y="11"/>
                        <a:pt x="44" y="7"/>
                        <a:pt x="44" y="6"/>
                      </a:cubicBezTo>
                      <a:cubicBezTo>
                        <a:pt x="44" y="4"/>
                        <a:pt x="42" y="3"/>
                        <a:pt x="41" y="1"/>
                      </a:cubicBezTo>
                      <a:cubicBezTo>
                        <a:pt x="41" y="1"/>
                        <a:pt x="41" y="0"/>
                        <a:pt x="41" y="0"/>
                      </a:cubicBezTo>
                      <a:cubicBezTo>
                        <a:pt x="40" y="0"/>
                        <a:pt x="39" y="0"/>
                        <a:pt x="38" y="0"/>
                      </a:cubicBezTo>
                      <a:cubicBezTo>
                        <a:pt x="36" y="1"/>
                        <a:pt x="36" y="1"/>
                        <a:pt x="35" y="3"/>
                      </a:cubicBezTo>
                      <a:cubicBezTo>
                        <a:pt x="35" y="6"/>
                        <a:pt x="28" y="10"/>
                        <a:pt x="26" y="10"/>
                      </a:cubicBezTo>
                      <a:cubicBezTo>
                        <a:pt x="25" y="10"/>
                        <a:pt x="21" y="10"/>
                        <a:pt x="22" y="11"/>
                      </a:cubicBezTo>
                      <a:cubicBezTo>
                        <a:pt x="23" y="13"/>
                        <a:pt x="20" y="15"/>
                        <a:pt x="19" y="15"/>
                      </a:cubicBezTo>
                      <a:cubicBezTo>
                        <a:pt x="17" y="16"/>
                        <a:pt x="15" y="17"/>
                        <a:pt x="13" y="17"/>
                      </a:cubicBezTo>
                      <a:cubicBezTo>
                        <a:pt x="11" y="18"/>
                        <a:pt x="11" y="16"/>
                        <a:pt x="9" y="17"/>
                      </a:cubicBezTo>
                      <a:cubicBezTo>
                        <a:pt x="7" y="18"/>
                        <a:pt x="6" y="17"/>
                        <a:pt x="6" y="18"/>
                      </a:cubicBezTo>
                      <a:cubicBezTo>
                        <a:pt x="5" y="20"/>
                        <a:pt x="4" y="22"/>
                        <a:pt x="3" y="23"/>
                      </a:cubicBezTo>
                      <a:cubicBezTo>
                        <a:pt x="0" y="27"/>
                        <a:pt x="2" y="30"/>
                        <a:pt x="4" y="34"/>
                      </a:cubicBezTo>
                      <a:cubicBezTo>
                        <a:pt x="5" y="36"/>
                        <a:pt x="5" y="37"/>
                        <a:pt x="6" y="39"/>
                      </a:cubicBezTo>
                      <a:cubicBezTo>
                        <a:pt x="8" y="41"/>
                        <a:pt x="9" y="42"/>
                        <a:pt x="9" y="45"/>
                      </a:cubicBezTo>
                      <a:cubicBezTo>
                        <a:pt x="9" y="44"/>
                        <a:pt x="10" y="37"/>
                        <a:pt x="12" y="3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89" name="Freeform 743">
                  <a:extLst>
                    <a:ext uri="{FF2B5EF4-FFF2-40B4-BE49-F238E27FC236}">
                      <a16:creationId xmlns:a16="http://schemas.microsoft.com/office/drawing/2014/main" id="{E5651B78-2A7A-4A94-2EA6-5CB1144D21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64335" y="6950195"/>
                  <a:ext cx="1195346" cy="888775"/>
                </a:xfrm>
                <a:custGeom>
                  <a:avLst/>
                  <a:gdLst>
                    <a:gd name="T0" fmla="*/ 83 w 117"/>
                    <a:gd name="T1" fmla="*/ 82 h 82"/>
                    <a:gd name="T2" fmla="*/ 93 w 117"/>
                    <a:gd name="T3" fmla="*/ 76 h 82"/>
                    <a:gd name="T4" fmla="*/ 105 w 117"/>
                    <a:gd name="T5" fmla="*/ 68 h 82"/>
                    <a:gd name="T6" fmla="*/ 112 w 117"/>
                    <a:gd name="T7" fmla="*/ 64 h 82"/>
                    <a:gd name="T8" fmla="*/ 107 w 117"/>
                    <a:gd name="T9" fmla="*/ 55 h 82"/>
                    <a:gd name="T10" fmla="*/ 110 w 117"/>
                    <a:gd name="T11" fmla="*/ 46 h 82"/>
                    <a:gd name="T12" fmla="*/ 114 w 117"/>
                    <a:gd name="T13" fmla="*/ 40 h 82"/>
                    <a:gd name="T14" fmla="*/ 117 w 117"/>
                    <a:gd name="T15" fmla="*/ 21 h 82"/>
                    <a:gd name="T16" fmla="*/ 81 w 117"/>
                    <a:gd name="T17" fmla="*/ 1 h 82"/>
                    <a:gd name="T18" fmla="*/ 75 w 117"/>
                    <a:gd name="T19" fmla="*/ 2 h 82"/>
                    <a:gd name="T20" fmla="*/ 67 w 117"/>
                    <a:gd name="T21" fmla="*/ 2 h 82"/>
                    <a:gd name="T22" fmla="*/ 59 w 117"/>
                    <a:gd name="T23" fmla="*/ 1 h 82"/>
                    <a:gd name="T24" fmla="*/ 29 w 117"/>
                    <a:gd name="T25" fmla="*/ 21 h 82"/>
                    <a:gd name="T26" fmla="*/ 22 w 117"/>
                    <a:gd name="T27" fmla="*/ 25 h 82"/>
                    <a:gd name="T28" fmla="*/ 19 w 117"/>
                    <a:gd name="T29" fmla="*/ 42 h 82"/>
                    <a:gd name="T30" fmla="*/ 8 w 117"/>
                    <a:gd name="T31" fmla="*/ 43 h 82"/>
                    <a:gd name="T32" fmla="*/ 5 w 117"/>
                    <a:gd name="T33" fmla="*/ 51 h 82"/>
                    <a:gd name="T34" fmla="*/ 11 w 117"/>
                    <a:gd name="T35" fmla="*/ 56 h 82"/>
                    <a:gd name="T36" fmla="*/ 19 w 117"/>
                    <a:gd name="T37" fmla="*/ 62 h 82"/>
                    <a:gd name="T38" fmla="*/ 21 w 117"/>
                    <a:gd name="T39" fmla="*/ 55 h 82"/>
                    <a:gd name="T40" fmla="*/ 28 w 117"/>
                    <a:gd name="T41" fmla="*/ 50 h 82"/>
                    <a:gd name="T42" fmla="*/ 35 w 117"/>
                    <a:gd name="T43" fmla="*/ 53 h 82"/>
                    <a:gd name="T44" fmla="*/ 46 w 117"/>
                    <a:gd name="T45" fmla="*/ 55 h 82"/>
                    <a:gd name="T46" fmla="*/ 64 w 117"/>
                    <a:gd name="T47" fmla="*/ 53 h 82"/>
                    <a:gd name="T48" fmla="*/ 68 w 117"/>
                    <a:gd name="T49" fmla="*/ 47 h 82"/>
                    <a:gd name="T50" fmla="*/ 77 w 117"/>
                    <a:gd name="T51" fmla="*/ 31 h 82"/>
                    <a:gd name="T52" fmla="*/ 79 w 117"/>
                    <a:gd name="T53" fmla="*/ 16 h 82"/>
                    <a:gd name="T54" fmla="*/ 75 w 117"/>
                    <a:gd name="T55" fmla="*/ 2 h 82"/>
                    <a:gd name="T56" fmla="*/ 78 w 117"/>
                    <a:gd name="T57" fmla="*/ 16 h 82"/>
                    <a:gd name="T58" fmla="*/ 77 w 117"/>
                    <a:gd name="T59" fmla="*/ 35 h 82"/>
                    <a:gd name="T60" fmla="*/ 68 w 117"/>
                    <a:gd name="T61" fmla="*/ 46 h 82"/>
                    <a:gd name="T62" fmla="*/ 72 w 117"/>
                    <a:gd name="T63" fmla="*/ 55 h 82"/>
                    <a:gd name="T64" fmla="*/ 75 w 117"/>
                    <a:gd name="T65" fmla="*/ 65 h 82"/>
                    <a:gd name="T66" fmla="*/ 72 w 117"/>
                    <a:gd name="T67" fmla="*/ 74 h 82"/>
                    <a:gd name="T68" fmla="*/ 77 w 117"/>
                    <a:gd name="T69" fmla="*/ 81 h 82"/>
                    <a:gd name="T70" fmla="*/ 80 w 117"/>
                    <a:gd name="T71" fmla="*/ 8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7" h="82">
                      <a:moveTo>
                        <a:pt x="80" y="81"/>
                      </a:moveTo>
                      <a:cubicBezTo>
                        <a:pt x="81" y="80"/>
                        <a:pt x="82" y="82"/>
                        <a:pt x="83" y="82"/>
                      </a:cubicBezTo>
                      <a:cubicBezTo>
                        <a:pt x="85" y="81"/>
                        <a:pt x="87" y="80"/>
                        <a:pt x="89" y="79"/>
                      </a:cubicBezTo>
                      <a:cubicBezTo>
                        <a:pt x="90" y="79"/>
                        <a:pt x="93" y="78"/>
                        <a:pt x="93" y="76"/>
                      </a:cubicBezTo>
                      <a:cubicBezTo>
                        <a:pt x="93" y="74"/>
                        <a:pt x="94" y="75"/>
                        <a:pt x="96" y="74"/>
                      </a:cubicBezTo>
                      <a:cubicBezTo>
                        <a:pt x="99" y="74"/>
                        <a:pt x="103" y="71"/>
                        <a:pt x="105" y="68"/>
                      </a:cubicBezTo>
                      <a:cubicBezTo>
                        <a:pt x="106" y="67"/>
                        <a:pt x="106" y="66"/>
                        <a:pt x="107" y="65"/>
                      </a:cubicBezTo>
                      <a:cubicBezTo>
                        <a:pt x="108" y="64"/>
                        <a:pt x="110" y="64"/>
                        <a:pt x="112" y="64"/>
                      </a:cubicBezTo>
                      <a:cubicBezTo>
                        <a:pt x="112" y="62"/>
                        <a:pt x="110" y="61"/>
                        <a:pt x="109" y="59"/>
                      </a:cubicBezTo>
                      <a:cubicBezTo>
                        <a:pt x="109" y="58"/>
                        <a:pt x="110" y="55"/>
                        <a:pt x="107" y="55"/>
                      </a:cubicBezTo>
                      <a:cubicBezTo>
                        <a:pt x="106" y="55"/>
                        <a:pt x="109" y="53"/>
                        <a:pt x="108" y="52"/>
                      </a:cubicBezTo>
                      <a:cubicBezTo>
                        <a:pt x="108" y="49"/>
                        <a:pt x="109" y="48"/>
                        <a:pt x="110" y="46"/>
                      </a:cubicBezTo>
                      <a:cubicBezTo>
                        <a:pt x="110" y="44"/>
                        <a:pt x="112" y="44"/>
                        <a:pt x="112" y="42"/>
                      </a:cubicBezTo>
                      <a:cubicBezTo>
                        <a:pt x="112" y="41"/>
                        <a:pt x="113" y="40"/>
                        <a:pt x="114" y="40"/>
                      </a:cubicBezTo>
                      <a:cubicBezTo>
                        <a:pt x="117" y="40"/>
                        <a:pt x="117" y="40"/>
                        <a:pt x="117" y="38"/>
                      </a:cubicBezTo>
                      <a:cubicBezTo>
                        <a:pt x="117" y="32"/>
                        <a:pt x="117" y="27"/>
                        <a:pt x="117" y="21"/>
                      </a:cubicBezTo>
                      <a:cubicBezTo>
                        <a:pt x="117" y="19"/>
                        <a:pt x="113" y="18"/>
                        <a:pt x="111" y="17"/>
                      </a:cubicBezTo>
                      <a:cubicBezTo>
                        <a:pt x="101" y="12"/>
                        <a:pt x="91" y="6"/>
                        <a:pt x="81" y="1"/>
                      </a:cubicBezTo>
                      <a:cubicBezTo>
                        <a:pt x="80" y="1"/>
                        <a:pt x="80" y="0"/>
                        <a:pt x="79" y="0"/>
                      </a:cubicBezTo>
                      <a:cubicBezTo>
                        <a:pt x="78" y="1"/>
                        <a:pt x="76" y="2"/>
                        <a:pt x="75" y="2"/>
                      </a:cubicBezTo>
                      <a:cubicBezTo>
                        <a:pt x="74" y="3"/>
                        <a:pt x="72" y="5"/>
                        <a:pt x="71" y="5"/>
                      </a:cubicBezTo>
                      <a:cubicBezTo>
                        <a:pt x="70" y="5"/>
                        <a:pt x="69" y="3"/>
                        <a:pt x="67" y="2"/>
                      </a:cubicBezTo>
                      <a:cubicBezTo>
                        <a:pt x="66" y="1"/>
                        <a:pt x="65" y="1"/>
                        <a:pt x="64" y="1"/>
                      </a:cubicBezTo>
                      <a:cubicBezTo>
                        <a:pt x="62" y="0"/>
                        <a:pt x="61" y="0"/>
                        <a:pt x="59" y="1"/>
                      </a:cubicBezTo>
                      <a:cubicBezTo>
                        <a:pt x="52" y="5"/>
                        <a:pt x="45" y="10"/>
                        <a:pt x="38" y="14"/>
                      </a:cubicBezTo>
                      <a:cubicBezTo>
                        <a:pt x="35" y="16"/>
                        <a:pt x="32" y="18"/>
                        <a:pt x="29" y="21"/>
                      </a:cubicBezTo>
                      <a:cubicBezTo>
                        <a:pt x="28" y="22"/>
                        <a:pt x="27" y="22"/>
                        <a:pt x="26" y="22"/>
                      </a:cubicBezTo>
                      <a:cubicBezTo>
                        <a:pt x="23" y="22"/>
                        <a:pt x="22" y="22"/>
                        <a:pt x="22" y="25"/>
                      </a:cubicBezTo>
                      <a:cubicBezTo>
                        <a:pt x="22" y="28"/>
                        <a:pt x="22" y="31"/>
                        <a:pt x="22" y="34"/>
                      </a:cubicBezTo>
                      <a:cubicBezTo>
                        <a:pt x="22" y="37"/>
                        <a:pt x="21" y="40"/>
                        <a:pt x="19" y="42"/>
                      </a:cubicBezTo>
                      <a:cubicBezTo>
                        <a:pt x="18" y="43"/>
                        <a:pt x="15" y="43"/>
                        <a:pt x="14" y="43"/>
                      </a:cubicBezTo>
                      <a:cubicBezTo>
                        <a:pt x="12" y="43"/>
                        <a:pt x="10" y="43"/>
                        <a:pt x="8" y="43"/>
                      </a:cubicBezTo>
                      <a:cubicBezTo>
                        <a:pt x="6" y="43"/>
                        <a:pt x="4" y="44"/>
                        <a:pt x="2" y="44"/>
                      </a:cubicBezTo>
                      <a:cubicBezTo>
                        <a:pt x="0" y="44"/>
                        <a:pt x="5" y="51"/>
                        <a:pt x="5" y="51"/>
                      </a:cubicBezTo>
                      <a:cubicBezTo>
                        <a:pt x="6" y="54"/>
                        <a:pt x="7" y="56"/>
                        <a:pt x="10" y="57"/>
                      </a:cubicBezTo>
                      <a:cubicBezTo>
                        <a:pt x="10" y="57"/>
                        <a:pt x="11" y="56"/>
                        <a:pt x="11" y="56"/>
                      </a:cubicBezTo>
                      <a:cubicBezTo>
                        <a:pt x="12" y="57"/>
                        <a:pt x="12" y="60"/>
                        <a:pt x="14" y="58"/>
                      </a:cubicBezTo>
                      <a:cubicBezTo>
                        <a:pt x="16" y="56"/>
                        <a:pt x="18" y="61"/>
                        <a:pt x="19" y="62"/>
                      </a:cubicBezTo>
                      <a:cubicBezTo>
                        <a:pt x="19" y="61"/>
                        <a:pt x="20" y="59"/>
                        <a:pt x="20" y="58"/>
                      </a:cubicBezTo>
                      <a:cubicBezTo>
                        <a:pt x="20" y="57"/>
                        <a:pt x="21" y="56"/>
                        <a:pt x="21" y="55"/>
                      </a:cubicBezTo>
                      <a:cubicBezTo>
                        <a:pt x="22" y="52"/>
                        <a:pt x="22" y="52"/>
                        <a:pt x="25" y="51"/>
                      </a:cubicBezTo>
                      <a:cubicBezTo>
                        <a:pt x="26" y="50"/>
                        <a:pt x="27" y="50"/>
                        <a:pt x="28" y="50"/>
                      </a:cubicBezTo>
                      <a:cubicBezTo>
                        <a:pt x="29" y="49"/>
                        <a:pt x="30" y="51"/>
                        <a:pt x="31" y="51"/>
                      </a:cubicBezTo>
                      <a:cubicBezTo>
                        <a:pt x="33" y="51"/>
                        <a:pt x="34" y="52"/>
                        <a:pt x="35" y="53"/>
                      </a:cubicBezTo>
                      <a:cubicBezTo>
                        <a:pt x="36" y="54"/>
                        <a:pt x="37" y="54"/>
                        <a:pt x="39" y="54"/>
                      </a:cubicBezTo>
                      <a:cubicBezTo>
                        <a:pt x="42" y="52"/>
                        <a:pt x="43" y="55"/>
                        <a:pt x="46" y="55"/>
                      </a:cubicBezTo>
                      <a:cubicBezTo>
                        <a:pt x="49" y="55"/>
                        <a:pt x="52" y="53"/>
                        <a:pt x="55" y="53"/>
                      </a:cubicBezTo>
                      <a:cubicBezTo>
                        <a:pt x="57" y="53"/>
                        <a:pt x="61" y="54"/>
                        <a:pt x="64" y="53"/>
                      </a:cubicBezTo>
                      <a:cubicBezTo>
                        <a:pt x="65" y="53"/>
                        <a:pt x="66" y="52"/>
                        <a:pt x="67" y="51"/>
                      </a:cubicBezTo>
                      <a:cubicBezTo>
                        <a:pt x="69" y="50"/>
                        <a:pt x="68" y="49"/>
                        <a:pt x="68" y="47"/>
                      </a:cubicBezTo>
                      <a:cubicBezTo>
                        <a:pt x="68" y="42"/>
                        <a:pt x="73" y="39"/>
                        <a:pt x="77" y="35"/>
                      </a:cubicBezTo>
                      <a:cubicBezTo>
                        <a:pt x="78" y="34"/>
                        <a:pt x="77" y="32"/>
                        <a:pt x="77" y="31"/>
                      </a:cubicBezTo>
                      <a:cubicBezTo>
                        <a:pt x="77" y="28"/>
                        <a:pt x="77" y="26"/>
                        <a:pt x="77" y="23"/>
                      </a:cubicBezTo>
                      <a:cubicBezTo>
                        <a:pt x="78" y="21"/>
                        <a:pt x="79" y="18"/>
                        <a:pt x="79" y="16"/>
                      </a:cubicBezTo>
                      <a:cubicBezTo>
                        <a:pt x="78" y="14"/>
                        <a:pt x="77" y="12"/>
                        <a:pt x="76" y="11"/>
                      </a:cubicBezTo>
                      <a:cubicBezTo>
                        <a:pt x="74" y="8"/>
                        <a:pt x="75" y="5"/>
                        <a:pt x="75" y="2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5" y="11"/>
                        <a:pt x="78" y="14"/>
                        <a:pt x="78" y="16"/>
                      </a:cubicBezTo>
                      <a:cubicBezTo>
                        <a:pt x="79" y="19"/>
                        <a:pt x="77" y="23"/>
                        <a:pt x="77" y="26"/>
                      </a:cubicBezTo>
                      <a:cubicBezTo>
                        <a:pt x="77" y="28"/>
                        <a:pt x="78" y="32"/>
                        <a:pt x="77" y="35"/>
                      </a:cubicBezTo>
                      <a:cubicBezTo>
                        <a:pt x="76" y="37"/>
                        <a:pt x="72" y="39"/>
                        <a:pt x="71" y="41"/>
                      </a:cubicBezTo>
                      <a:cubicBezTo>
                        <a:pt x="69" y="42"/>
                        <a:pt x="68" y="44"/>
                        <a:pt x="68" y="46"/>
                      </a:cubicBezTo>
                      <a:cubicBezTo>
                        <a:pt x="67" y="49"/>
                        <a:pt x="69" y="50"/>
                        <a:pt x="70" y="53"/>
                      </a:cubicBezTo>
                      <a:cubicBezTo>
                        <a:pt x="70" y="54"/>
                        <a:pt x="71" y="54"/>
                        <a:pt x="72" y="55"/>
                      </a:cubicBezTo>
                      <a:cubicBezTo>
                        <a:pt x="74" y="56"/>
                        <a:pt x="75" y="57"/>
                        <a:pt x="75" y="59"/>
                      </a:cubicBezTo>
                      <a:cubicBezTo>
                        <a:pt x="75" y="61"/>
                        <a:pt x="75" y="63"/>
                        <a:pt x="75" y="65"/>
                      </a:cubicBezTo>
                      <a:cubicBezTo>
                        <a:pt x="75" y="66"/>
                        <a:pt x="76" y="68"/>
                        <a:pt x="77" y="70"/>
                      </a:cubicBezTo>
                      <a:cubicBezTo>
                        <a:pt x="74" y="70"/>
                        <a:pt x="67" y="70"/>
                        <a:pt x="72" y="74"/>
                      </a:cubicBezTo>
                      <a:cubicBezTo>
                        <a:pt x="74" y="75"/>
                        <a:pt x="75" y="76"/>
                        <a:pt x="76" y="78"/>
                      </a:cubicBezTo>
                      <a:cubicBezTo>
                        <a:pt x="76" y="79"/>
                        <a:pt x="77" y="80"/>
                        <a:pt x="77" y="81"/>
                      </a:cubicBezTo>
                      <a:cubicBezTo>
                        <a:pt x="77" y="82"/>
                        <a:pt x="80" y="81"/>
                        <a:pt x="80" y="81"/>
                      </a:cubicBezTo>
                      <a:cubicBezTo>
                        <a:pt x="82" y="80"/>
                        <a:pt x="80" y="81"/>
                        <a:pt x="80" y="8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90" name="Freeform 744">
                  <a:extLst>
                    <a:ext uri="{FF2B5EF4-FFF2-40B4-BE49-F238E27FC236}">
                      <a16:creationId xmlns:a16="http://schemas.microsoft.com/office/drawing/2014/main" id="{3017246C-E376-937A-B2A5-794FD08512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44674" y="6972323"/>
                  <a:ext cx="839878" cy="1095295"/>
                </a:xfrm>
                <a:custGeom>
                  <a:avLst/>
                  <a:gdLst>
                    <a:gd name="T0" fmla="*/ 6 w 82"/>
                    <a:gd name="T1" fmla="*/ 39 h 101"/>
                    <a:gd name="T2" fmla="*/ 6 w 82"/>
                    <a:gd name="T3" fmla="*/ 41 h 101"/>
                    <a:gd name="T4" fmla="*/ 4 w 82"/>
                    <a:gd name="T5" fmla="*/ 43 h 101"/>
                    <a:gd name="T6" fmla="*/ 2 w 82"/>
                    <a:gd name="T7" fmla="*/ 49 h 101"/>
                    <a:gd name="T8" fmla="*/ 2 w 82"/>
                    <a:gd name="T9" fmla="*/ 51 h 101"/>
                    <a:gd name="T10" fmla="*/ 1 w 82"/>
                    <a:gd name="T11" fmla="*/ 53 h 101"/>
                    <a:gd name="T12" fmla="*/ 4 w 82"/>
                    <a:gd name="T13" fmla="*/ 58 h 101"/>
                    <a:gd name="T14" fmla="*/ 6 w 82"/>
                    <a:gd name="T15" fmla="*/ 60 h 101"/>
                    <a:gd name="T16" fmla="*/ 6 w 82"/>
                    <a:gd name="T17" fmla="*/ 63 h 101"/>
                    <a:gd name="T18" fmla="*/ 9 w 82"/>
                    <a:gd name="T19" fmla="*/ 68 h 101"/>
                    <a:gd name="T20" fmla="*/ 9 w 82"/>
                    <a:gd name="T21" fmla="*/ 74 h 101"/>
                    <a:gd name="T22" fmla="*/ 15 w 82"/>
                    <a:gd name="T23" fmla="*/ 76 h 101"/>
                    <a:gd name="T24" fmla="*/ 18 w 82"/>
                    <a:gd name="T25" fmla="*/ 81 h 101"/>
                    <a:gd name="T26" fmla="*/ 22 w 82"/>
                    <a:gd name="T27" fmla="*/ 84 h 101"/>
                    <a:gd name="T28" fmla="*/ 26 w 82"/>
                    <a:gd name="T29" fmla="*/ 88 h 101"/>
                    <a:gd name="T30" fmla="*/ 26 w 82"/>
                    <a:gd name="T31" fmla="*/ 91 h 101"/>
                    <a:gd name="T32" fmla="*/ 28 w 82"/>
                    <a:gd name="T33" fmla="*/ 92 h 101"/>
                    <a:gd name="T34" fmla="*/ 32 w 82"/>
                    <a:gd name="T35" fmla="*/ 96 h 101"/>
                    <a:gd name="T36" fmla="*/ 35 w 82"/>
                    <a:gd name="T37" fmla="*/ 95 h 101"/>
                    <a:gd name="T38" fmla="*/ 39 w 82"/>
                    <a:gd name="T39" fmla="*/ 94 h 101"/>
                    <a:gd name="T40" fmla="*/ 44 w 82"/>
                    <a:gd name="T41" fmla="*/ 100 h 101"/>
                    <a:gd name="T42" fmla="*/ 51 w 82"/>
                    <a:gd name="T43" fmla="*/ 100 h 101"/>
                    <a:gd name="T44" fmla="*/ 55 w 82"/>
                    <a:gd name="T45" fmla="*/ 98 h 101"/>
                    <a:gd name="T46" fmla="*/ 59 w 82"/>
                    <a:gd name="T47" fmla="*/ 97 h 101"/>
                    <a:gd name="T48" fmla="*/ 69 w 82"/>
                    <a:gd name="T49" fmla="*/ 94 h 101"/>
                    <a:gd name="T50" fmla="*/ 69 w 82"/>
                    <a:gd name="T51" fmla="*/ 91 h 101"/>
                    <a:gd name="T52" fmla="*/ 66 w 82"/>
                    <a:gd name="T53" fmla="*/ 90 h 101"/>
                    <a:gd name="T54" fmla="*/ 61 w 82"/>
                    <a:gd name="T55" fmla="*/ 83 h 101"/>
                    <a:gd name="T56" fmla="*/ 59 w 82"/>
                    <a:gd name="T57" fmla="*/ 80 h 101"/>
                    <a:gd name="T58" fmla="*/ 56 w 82"/>
                    <a:gd name="T59" fmla="*/ 78 h 101"/>
                    <a:gd name="T60" fmla="*/ 59 w 82"/>
                    <a:gd name="T61" fmla="*/ 75 h 101"/>
                    <a:gd name="T62" fmla="*/ 61 w 82"/>
                    <a:gd name="T63" fmla="*/ 67 h 101"/>
                    <a:gd name="T64" fmla="*/ 62 w 82"/>
                    <a:gd name="T65" fmla="*/ 64 h 101"/>
                    <a:gd name="T66" fmla="*/ 65 w 82"/>
                    <a:gd name="T67" fmla="*/ 62 h 101"/>
                    <a:gd name="T68" fmla="*/ 65 w 82"/>
                    <a:gd name="T69" fmla="*/ 58 h 101"/>
                    <a:gd name="T70" fmla="*/ 67 w 82"/>
                    <a:gd name="T71" fmla="*/ 55 h 101"/>
                    <a:gd name="T72" fmla="*/ 71 w 82"/>
                    <a:gd name="T73" fmla="*/ 52 h 101"/>
                    <a:gd name="T74" fmla="*/ 72 w 82"/>
                    <a:gd name="T75" fmla="*/ 45 h 101"/>
                    <a:gd name="T76" fmla="*/ 72 w 82"/>
                    <a:gd name="T77" fmla="*/ 42 h 101"/>
                    <a:gd name="T78" fmla="*/ 74 w 82"/>
                    <a:gd name="T79" fmla="*/ 37 h 101"/>
                    <a:gd name="T80" fmla="*/ 79 w 82"/>
                    <a:gd name="T81" fmla="*/ 29 h 101"/>
                    <a:gd name="T82" fmla="*/ 82 w 82"/>
                    <a:gd name="T83" fmla="*/ 27 h 101"/>
                    <a:gd name="T84" fmla="*/ 79 w 82"/>
                    <a:gd name="T85" fmla="*/ 23 h 101"/>
                    <a:gd name="T86" fmla="*/ 76 w 82"/>
                    <a:gd name="T87" fmla="*/ 17 h 101"/>
                    <a:gd name="T88" fmla="*/ 76 w 82"/>
                    <a:gd name="T89" fmla="*/ 11 h 101"/>
                    <a:gd name="T90" fmla="*/ 75 w 82"/>
                    <a:gd name="T91" fmla="*/ 9 h 101"/>
                    <a:gd name="T92" fmla="*/ 74 w 82"/>
                    <a:gd name="T93" fmla="*/ 5 h 101"/>
                    <a:gd name="T94" fmla="*/ 68 w 82"/>
                    <a:gd name="T95" fmla="*/ 0 h 101"/>
                    <a:gd name="T96" fmla="*/ 64 w 82"/>
                    <a:gd name="T97" fmla="*/ 2 h 101"/>
                    <a:gd name="T98" fmla="*/ 60 w 82"/>
                    <a:gd name="T99" fmla="*/ 5 h 101"/>
                    <a:gd name="T100" fmla="*/ 56 w 82"/>
                    <a:gd name="T101" fmla="*/ 5 h 101"/>
                    <a:gd name="T102" fmla="*/ 46 w 82"/>
                    <a:gd name="T103" fmla="*/ 5 h 101"/>
                    <a:gd name="T104" fmla="*/ 17 w 82"/>
                    <a:gd name="T105" fmla="*/ 5 h 101"/>
                    <a:gd name="T106" fmla="*/ 16 w 82"/>
                    <a:gd name="T107" fmla="*/ 14 h 101"/>
                    <a:gd name="T108" fmla="*/ 13 w 82"/>
                    <a:gd name="T109" fmla="*/ 16 h 101"/>
                    <a:gd name="T110" fmla="*/ 11 w 82"/>
                    <a:gd name="T111" fmla="*/ 18 h 101"/>
                    <a:gd name="T112" fmla="*/ 11 w 82"/>
                    <a:gd name="T113" fmla="*/ 32 h 101"/>
                    <a:gd name="T114" fmla="*/ 11 w 82"/>
                    <a:gd name="T115" fmla="*/ 37 h 101"/>
                    <a:gd name="T116" fmla="*/ 6 w 82"/>
                    <a:gd name="T117" fmla="*/ 39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2" h="101">
                      <a:moveTo>
                        <a:pt x="6" y="39"/>
                      </a:moveTo>
                      <a:cubicBezTo>
                        <a:pt x="6" y="39"/>
                        <a:pt x="6" y="40"/>
                        <a:pt x="6" y="41"/>
                      </a:cubicBezTo>
                      <a:cubicBezTo>
                        <a:pt x="5" y="42"/>
                        <a:pt x="4" y="42"/>
                        <a:pt x="4" y="43"/>
                      </a:cubicBezTo>
                      <a:cubicBezTo>
                        <a:pt x="4" y="45"/>
                        <a:pt x="2" y="47"/>
                        <a:pt x="2" y="49"/>
                      </a:cubicBezTo>
                      <a:cubicBezTo>
                        <a:pt x="2" y="50"/>
                        <a:pt x="3" y="51"/>
                        <a:pt x="2" y="51"/>
                      </a:cubicBezTo>
                      <a:cubicBezTo>
                        <a:pt x="2" y="52"/>
                        <a:pt x="0" y="53"/>
                        <a:pt x="1" y="53"/>
                      </a:cubicBezTo>
                      <a:cubicBezTo>
                        <a:pt x="4" y="53"/>
                        <a:pt x="3" y="57"/>
                        <a:pt x="4" y="58"/>
                      </a:cubicBezTo>
                      <a:cubicBezTo>
                        <a:pt x="4" y="59"/>
                        <a:pt x="5" y="59"/>
                        <a:pt x="6" y="60"/>
                      </a:cubicBezTo>
                      <a:cubicBezTo>
                        <a:pt x="6" y="61"/>
                        <a:pt x="6" y="62"/>
                        <a:pt x="6" y="63"/>
                      </a:cubicBezTo>
                      <a:cubicBezTo>
                        <a:pt x="7" y="65"/>
                        <a:pt x="9" y="66"/>
                        <a:pt x="9" y="68"/>
                      </a:cubicBezTo>
                      <a:cubicBezTo>
                        <a:pt x="9" y="69"/>
                        <a:pt x="8" y="74"/>
                        <a:pt x="9" y="74"/>
                      </a:cubicBezTo>
                      <a:cubicBezTo>
                        <a:pt x="12" y="74"/>
                        <a:pt x="13" y="75"/>
                        <a:pt x="15" y="76"/>
                      </a:cubicBezTo>
                      <a:cubicBezTo>
                        <a:pt x="17" y="77"/>
                        <a:pt x="16" y="80"/>
                        <a:pt x="18" y="81"/>
                      </a:cubicBezTo>
                      <a:cubicBezTo>
                        <a:pt x="19" y="82"/>
                        <a:pt x="22" y="82"/>
                        <a:pt x="22" y="84"/>
                      </a:cubicBezTo>
                      <a:cubicBezTo>
                        <a:pt x="22" y="86"/>
                        <a:pt x="25" y="87"/>
                        <a:pt x="26" y="88"/>
                      </a:cubicBezTo>
                      <a:cubicBezTo>
                        <a:pt x="26" y="89"/>
                        <a:pt x="26" y="90"/>
                        <a:pt x="26" y="91"/>
                      </a:cubicBezTo>
                      <a:cubicBezTo>
                        <a:pt x="27" y="91"/>
                        <a:pt x="28" y="92"/>
                        <a:pt x="28" y="92"/>
                      </a:cubicBezTo>
                      <a:cubicBezTo>
                        <a:pt x="29" y="93"/>
                        <a:pt x="30" y="95"/>
                        <a:pt x="32" y="96"/>
                      </a:cubicBezTo>
                      <a:cubicBezTo>
                        <a:pt x="33" y="97"/>
                        <a:pt x="33" y="93"/>
                        <a:pt x="35" y="95"/>
                      </a:cubicBezTo>
                      <a:cubicBezTo>
                        <a:pt x="37" y="96"/>
                        <a:pt x="37" y="94"/>
                        <a:pt x="39" y="94"/>
                      </a:cubicBezTo>
                      <a:cubicBezTo>
                        <a:pt x="41" y="95"/>
                        <a:pt x="42" y="98"/>
                        <a:pt x="44" y="100"/>
                      </a:cubicBezTo>
                      <a:cubicBezTo>
                        <a:pt x="46" y="95"/>
                        <a:pt x="49" y="101"/>
                        <a:pt x="51" y="100"/>
                      </a:cubicBezTo>
                      <a:cubicBezTo>
                        <a:pt x="52" y="99"/>
                        <a:pt x="53" y="98"/>
                        <a:pt x="55" y="98"/>
                      </a:cubicBezTo>
                      <a:cubicBezTo>
                        <a:pt x="56" y="98"/>
                        <a:pt x="58" y="98"/>
                        <a:pt x="59" y="97"/>
                      </a:cubicBezTo>
                      <a:cubicBezTo>
                        <a:pt x="61" y="93"/>
                        <a:pt x="65" y="91"/>
                        <a:pt x="69" y="94"/>
                      </a:cubicBezTo>
                      <a:cubicBezTo>
                        <a:pt x="69" y="93"/>
                        <a:pt x="69" y="92"/>
                        <a:pt x="69" y="91"/>
                      </a:cubicBezTo>
                      <a:cubicBezTo>
                        <a:pt x="69" y="90"/>
                        <a:pt x="66" y="90"/>
                        <a:pt x="66" y="90"/>
                      </a:cubicBezTo>
                      <a:cubicBezTo>
                        <a:pt x="64" y="88"/>
                        <a:pt x="63" y="85"/>
                        <a:pt x="61" y="83"/>
                      </a:cubicBezTo>
                      <a:cubicBezTo>
                        <a:pt x="60" y="82"/>
                        <a:pt x="60" y="81"/>
                        <a:pt x="59" y="80"/>
                      </a:cubicBezTo>
                      <a:cubicBezTo>
                        <a:pt x="58" y="79"/>
                        <a:pt x="57" y="79"/>
                        <a:pt x="56" y="78"/>
                      </a:cubicBezTo>
                      <a:cubicBezTo>
                        <a:pt x="53" y="75"/>
                        <a:pt x="59" y="75"/>
                        <a:pt x="59" y="75"/>
                      </a:cubicBezTo>
                      <a:cubicBezTo>
                        <a:pt x="61" y="74"/>
                        <a:pt x="60" y="69"/>
                        <a:pt x="61" y="67"/>
                      </a:cubicBezTo>
                      <a:cubicBezTo>
                        <a:pt x="61" y="66"/>
                        <a:pt x="61" y="64"/>
                        <a:pt x="62" y="64"/>
                      </a:cubicBezTo>
                      <a:cubicBezTo>
                        <a:pt x="63" y="63"/>
                        <a:pt x="65" y="63"/>
                        <a:pt x="65" y="62"/>
                      </a:cubicBezTo>
                      <a:cubicBezTo>
                        <a:pt x="65" y="61"/>
                        <a:pt x="65" y="60"/>
                        <a:pt x="65" y="58"/>
                      </a:cubicBezTo>
                      <a:cubicBezTo>
                        <a:pt x="65" y="57"/>
                        <a:pt x="66" y="56"/>
                        <a:pt x="67" y="55"/>
                      </a:cubicBezTo>
                      <a:cubicBezTo>
                        <a:pt x="68" y="53"/>
                        <a:pt x="70" y="54"/>
                        <a:pt x="71" y="52"/>
                      </a:cubicBezTo>
                      <a:cubicBezTo>
                        <a:pt x="71" y="50"/>
                        <a:pt x="72" y="48"/>
                        <a:pt x="72" y="45"/>
                      </a:cubicBezTo>
                      <a:cubicBezTo>
                        <a:pt x="72" y="44"/>
                        <a:pt x="72" y="43"/>
                        <a:pt x="72" y="42"/>
                      </a:cubicBezTo>
                      <a:cubicBezTo>
                        <a:pt x="72" y="40"/>
                        <a:pt x="74" y="38"/>
                        <a:pt x="74" y="37"/>
                      </a:cubicBezTo>
                      <a:cubicBezTo>
                        <a:pt x="74" y="33"/>
                        <a:pt x="75" y="30"/>
                        <a:pt x="79" y="29"/>
                      </a:cubicBezTo>
                      <a:cubicBezTo>
                        <a:pt x="80" y="29"/>
                        <a:pt x="81" y="29"/>
                        <a:pt x="82" y="27"/>
                      </a:cubicBezTo>
                      <a:cubicBezTo>
                        <a:pt x="82" y="26"/>
                        <a:pt x="80" y="24"/>
                        <a:pt x="79" y="23"/>
                      </a:cubicBezTo>
                      <a:cubicBezTo>
                        <a:pt x="77" y="21"/>
                        <a:pt x="76" y="19"/>
                        <a:pt x="76" y="17"/>
                      </a:cubicBezTo>
                      <a:cubicBezTo>
                        <a:pt x="76" y="16"/>
                        <a:pt x="75" y="11"/>
                        <a:pt x="76" y="11"/>
                      </a:cubicBezTo>
                      <a:cubicBezTo>
                        <a:pt x="77" y="10"/>
                        <a:pt x="76" y="10"/>
                        <a:pt x="75" y="9"/>
                      </a:cubicBezTo>
                      <a:cubicBezTo>
                        <a:pt x="74" y="8"/>
                        <a:pt x="74" y="7"/>
                        <a:pt x="74" y="5"/>
                      </a:cubicBezTo>
                      <a:cubicBezTo>
                        <a:pt x="72" y="3"/>
                        <a:pt x="69" y="2"/>
                        <a:pt x="68" y="0"/>
                      </a:cubicBezTo>
                      <a:cubicBezTo>
                        <a:pt x="67" y="0"/>
                        <a:pt x="65" y="1"/>
                        <a:pt x="64" y="2"/>
                      </a:cubicBezTo>
                      <a:cubicBezTo>
                        <a:pt x="63" y="5"/>
                        <a:pt x="61" y="3"/>
                        <a:pt x="60" y="5"/>
                      </a:cubicBezTo>
                      <a:cubicBezTo>
                        <a:pt x="59" y="9"/>
                        <a:pt x="58" y="5"/>
                        <a:pt x="56" y="5"/>
                      </a:cubicBezTo>
                      <a:cubicBezTo>
                        <a:pt x="52" y="5"/>
                        <a:pt x="49" y="5"/>
                        <a:pt x="46" y="5"/>
                      </a:cubicBezTo>
                      <a:cubicBezTo>
                        <a:pt x="37" y="5"/>
                        <a:pt x="27" y="5"/>
                        <a:pt x="17" y="5"/>
                      </a:cubicBezTo>
                      <a:cubicBezTo>
                        <a:pt x="15" y="5"/>
                        <a:pt x="16" y="12"/>
                        <a:pt x="16" y="14"/>
                      </a:cubicBezTo>
                      <a:cubicBezTo>
                        <a:pt x="16" y="16"/>
                        <a:pt x="15" y="16"/>
                        <a:pt x="13" y="16"/>
                      </a:cubicBezTo>
                      <a:cubicBezTo>
                        <a:pt x="10" y="16"/>
                        <a:pt x="11" y="16"/>
                        <a:pt x="11" y="18"/>
                      </a:cubicBezTo>
                      <a:cubicBezTo>
                        <a:pt x="11" y="23"/>
                        <a:pt x="11" y="27"/>
                        <a:pt x="11" y="32"/>
                      </a:cubicBezTo>
                      <a:cubicBezTo>
                        <a:pt x="11" y="34"/>
                        <a:pt x="11" y="36"/>
                        <a:pt x="11" y="37"/>
                      </a:cubicBezTo>
                      <a:cubicBezTo>
                        <a:pt x="11" y="39"/>
                        <a:pt x="7" y="38"/>
                        <a:pt x="6" y="3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91" name="Freeform 745">
                  <a:extLst>
                    <a:ext uri="{FF2B5EF4-FFF2-40B4-BE49-F238E27FC236}">
                      <a16:creationId xmlns:a16="http://schemas.microsoft.com/office/drawing/2014/main" id="{7B0085D1-9231-035D-5F55-8254D2FCD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80009" y="7252600"/>
                  <a:ext cx="327588" cy="313470"/>
                </a:xfrm>
                <a:custGeom>
                  <a:avLst/>
                  <a:gdLst>
                    <a:gd name="T0" fmla="*/ 3 w 32"/>
                    <a:gd name="T1" fmla="*/ 19 h 29"/>
                    <a:gd name="T2" fmla="*/ 7 w 32"/>
                    <a:gd name="T3" fmla="*/ 20 h 29"/>
                    <a:gd name="T4" fmla="*/ 7 w 32"/>
                    <a:gd name="T5" fmla="*/ 17 h 29"/>
                    <a:gd name="T6" fmla="*/ 10 w 32"/>
                    <a:gd name="T7" fmla="*/ 19 h 29"/>
                    <a:gd name="T8" fmla="*/ 12 w 32"/>
                    <a:gd name="T9" fmla="*/ 18 h 29"/>
                    <a:gd name="T10" fmla="*/ 14 w 32"/>
                    <a:gd name="T11" fmla="*/ 18 h 29"/>
                    <a:gd name="T12" fmla="*/ 29 w 32"/>
                    <a:gd name="T13" fmla="*/ 29 h 29"/>
                    <a:gd name="T14" fmla="*/ 32 w 32"/>
                    <a:gd name="T15" fmla="*/ 27 h 29"/>
                    <a:gd name="T16" fmla="*/ 24 w 32"/>
                    <a:gd name="T17" fmla="*/ 19 h 29"/>
                    <a:gd name="T18" fmla="*/ 19 w 32"/>
                    <a:gd name="T19" fmla="*/ 16 h 29"/>
                    <a:gd name="T20" fmla="*/ 17 w 32"/>
                    <a:gd name="T21" fmla="*/ 14 h 29"/>
                    <a:gd name="T22" fmla="*/ 17 w 32"/>
                    <a:gd name="T23" fmla="*/ 16 h 29"/>
                    <a:gd name="T24" fmla="*/ 16 w 32"/>
                    <a:gd name="T25" fmla="*/ 14 h 29"/>
                    <a:gd name="T26" fmla="*/ 14 w 32"/>
                    <a:gd name="T27" fmla="*/ 9 h 29"/>
                    <a:gd name="T28" fmla="*/ 10 w 32"/>
                    <a:gd name="T29" fmla="*/ 0 h 29"/>
                    <a:gd name="T30" fmla="*/ 2 w 32"/>
                    <a:gd name="T31" fmla="*/ 7 h 29"/>
                    <a:gd name="T32" fmla="*/ 1 w 32"/>
                    <a:gd name="T33" fmla="*/ 13 h 29"/>
                    <a:gd name="T34" fmla="*/ 0 w 32"/>
                    <a:gd name="T35" fmla="*/ 20 h 29"/>
                    <a:gd name="T36" fmla="*/ 3 w 32"/>
                    <a:gd name="T37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29">
                      <a:moveTo>
                        <a:pt x="3" y="19"/>
                      </a:moveTo>
                      <a:cubicBezTo>
                        <a:pt x="4" y="19"/>
                        <a:pt x="6" y="21"/>
                        <a:pt x="7" y="20"/>
                      </a:cubicBezTo>
                      <a:cubicBezTo>
                        <a:pt x="7" y="19"/>
                        <a:pt x="6" y="17"/>
                        <a:pt x="7" y="17"/>
                      </a:cubicBezTo>
                      <a:cubicBezTo>
                        <a:pt x="9" y="17"/>
                        <a:pt x="9" y="19"/>
                        <a:pt x="10" y="19"/>
                      </a:cubicBezTo>
                      <a:cubicBezTo>
                        <a:pt x="11" y="19"/>
                        <a:pt x="12" y="18"/>
                        <a:pt x="12" y="18"/>
                      </a:cubicBezTo>
                      <a:cubicBezTo>
                        <a:pt x="13" y="17"/>
                        <a:pt x="14" y="18"/>
                        <a:pt x="14" y="18"/>
                      </a:cubicBezTo>
                      <a:cubicBezTo>
                        <a:pt x="22" y="18"/>
                        <a:pt x="25" y="24"/>
                        <a:pt x="29" y="29"/>
                      </a:cubicBezTo>
                      <a:cubicBezTo>
                        <a:pt x="30" y="29"/>
                        <a:pt x="31" y="28"/>
                        <a:pt x="32" y="27"/>
                      </a:cubicBezTo>
                      <a:cubicBezTo>
                        <a:pt x="29" y="25"/>
                        <a:pt x="26" y="22"/>
                        <a:pt x="24" y="19"/>
                      </a:cubicBezTo>
                      <a:cubicBezTo>
                        <a:pt x="23" y="17"/>
                        <a:pt x="21" y="17"/>
                        <a:pt x="19" y="16"/>
                      </a:cubicBezTo>
                      <a:cubicBezTo>
                        <a:pt x="18" y="16"/>
                        <a:pt x="18" y="14"/>
                        <a:pt x="17" y="14"/>
                      </a:cubicBezTo>
                      <a:cubicBezTo>
                        <a:pt x="16" y="14"/>
                        <a:pt x="17" y="15"/>
                        <a:pt x="17" y="16"/>
                      </a:cubicBezTo>
                      <a:cubicBezTo>
                        <a:pt x="17" y="16"/>
                        <a:pt x="16" y="14"/>
                        <a:pt x="16" y="14"/>
                      </a:cubicBezTo>
                      <a:cubicBezTo>
                        <a:pt x="15" y="12"/>
                        <a:pt x="14" y="11"/>
                        <a:pt x="14" y="9"/>
                      </a:cubicBezTo>
                      <a:cubicBezTo>
                        <a:pt x="13" y="6"/>
                        <a:pt x="13" y="3"/>
                        <a:pt x="10" y="0"/>
                      </a:cubicBezTo>
                      <a:cubicBezTo>
                        <a:pt x="9" y="4"/>
                        <a:pt x="4" y="4"/>
                        <a:pt x="2" y="7"/>
                      </a:cubicBezTo>
                      <a:cubicBezTo>
                        <a:pt x="1" y="9"/>
                        <a:pt x="2" y="11"/>
                        <a:pt x="1" y="13"/>
                      </a:cubicBezTo>
                      <a:cubicBezTo>
                        <a:pt x="0" y="15"/>
                        <a:pt x="0" y="17"/>
                        <a:pt x="0" y="20"/>
                      </a:cubicBezTo>
                      <a:cubicBezTo>
                        <a:pt x="1" y="19"/>
                        <a:pt x="2" y="19"/>
                        <a:pt x="3" y="1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92" name="Freeform 746">
                  <a:extLst>
                    <a:ext uri="{FF2B5EF4-FFF2-40B4-BE49-F238E27FC236}">
                      <a16:creationId xmlns:a16="http://schemas.microsoft.com/office/drawing/2014/main" id="{BD4581CB-C6DC-96B8-313F-EDF117AEE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09241" y="7403805"/>
                  <a:ext cx="756238" cy="663815"/>
                </a:xfrm>
                <a:custGeom>
                  <a:avLst/>
                  <a:gdLst>
                    <a:gd name="T0" fmla="*/ 70 w 74"/>
                    <a:gd name="T1" fmla="*/ 38 h 61"/>
                    <a:gd name="T2" fmla="*/ 57 w 74"/>
                    <a:gd name="T3" fmla="*/ 33 h 61"/>
                    <a:gd name="T4" fmla="*/ 51 w 74"/>
                    <a:gd name="T5" fmla="*/ 29 h 61"/>
                    <a:gd name="T6" fmla="*/ 48 w 74"/>
                    <a:gd name="T7" fmla="*/ 24 h 61"/>
                    <a:gd name="T8" fmla="*/ 51 w 74"/>
                    <a:gd name="T9" fmla="*/ 20 h 61"/>
                    <a:gd name="T10" fmla="*/ 45 w 74"/>
                    <a:gd name="T11" fmla="*/ 23 h 61"/>
                    <a:gd name="T12" fmla="*/ 44 w 74"/>
                    <a:gd name="T13" fmla="*/ 18 h 61"/>
                    <a:gd name="T14" fmla="*/ 44 w 74"/>
                    <a:gd name="T15" fmla="*/ 12 h 61"/>
                    <a:gd name="T16" fmla="*/ 37 w 74"/>
                    <a:gd name="T17" fmla="*/ 5 h 61"/>
                    <a:gd name="T18" fmla="*/ 28 w 74"/>
                    <a:gd name="T19" fmla="*/ 4 h 61"/>
                    <a:gd name="T20" fmla="*/ 24 w 74"/>
                    <a:gd name="T21" fmla="*/ 5 h 61"/>
                    <a:gd name="T22" fmla="*/ 21 w 74"/>
                    <a:gd name="T23" fmla="*/ 5 h 61"/>
                    <a:gd name="T24" fmla="*/ 18 w 74"/>
                    <a:gd name="T25" fmla="*/ 5 h 61"/>
                    <a:gd name="T26" fmla="*/ 17 w 74"/>
                    <a:gd name="T27" fmla="*/ 8 h 61"/>
                    <a:gd name="T28" fmla="*/ 15 w 74"/>
                    <a:gd name="T29" fmla="*/ 13 h 61"/>
                    <a:gd name="T30" fmla="*/ 12 w 74"/>
                    <a:gd name="T31" fmla="*/ 14 h 61"/>
                    <a:gd name="T32" fmla="*/ 10 w 74"/>
                    <a:gd name="T33" fmla="*/ 18 h 61"/>
                    <a:gd name="T34" fmla="*/ 10 w 74"/>
                    <a:gd name="T35" fmla="*/ 23 h 61"/>
                    <a:gd name="T36" fmla="*/ 5 w 74"/>
                    <a:gd name="T37" fmla="*/ 34 h 61"/>
                    <a:gd name="T38" fmla="*/ 1 w 74"/>
                    <a:gd name="T39" fmla="*/ 35 h 61"/>
                    <a:gd name="T40" fmla="*/ 2 w 74"/>
                    <a:gd name="T41" fmla="*/ 38 h 61"/>
                    <a:gd name="T42" fmla="*/ 9 w 74"/>
                    <a:gd name="T43" fmla="*/ 47 h 61"/>
                    <a:gd name="T44" fmla="*/ 13 w 74"/>
                    <a:gd name="T45" fmla="*/ 50 h 61"/>
                    <a:gd name="T46" fmla="*/ 14 w 74"/>
                    <a:gd name="T47" fmla="*/ 54 h 61"/>
                    <a:gd name="T48" fmla="*/ 20 w 74"/>
                    <a:gd name="T49" fmla="*/ 55 h 61"/>
                    <a:gd name="T50" fmla="*/ 25 w 74"/>
                    <a:gd name="T51" fmla="*/ 59 h 61"/>
                    <a:gd name="T52" fmla="*/ 33 w 74"/>
                    <a:gd name="T53" fmla="*/ 60 h 61"/>
                    <a:gd name="T54" fmla="*/ 39 w 74"/>
                    <a:gd name="T55" fmla="*/ 57 h 61"/>
                    <a:gd name="T56" fmla="*/ 47 w 74"/>
                    <a:gd name="T57" fmla="*/ 56 h 61"/>
                    <a:gd name="T58" fmla="*/ 54 w 74"/>
                    <a:gd name="T59" fmla="*/ 53 h 61"/>
                    <a:gd name="T60" fmla="*/ 59 w 74"/>
                    <a:gd name="T61" fmla="*/ 53 h 61"/>
                    <a:gd name="T62" fmla="*/ 74 w 74"/>
                    <a:gd name="T63" fmla="*/ 38 h 61"/>
                    <a:gd name="T64" fmla="*/ 70 w 74"/>
                    <a:gd name="T6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4" h="61">
                      <a:moveTo>
                        <a:pt x="70" y="38"/>
                      </a:moveTo>
                      <a:cubicBezTo>
                        <a:pt x="65" y="36"/>
                        <a:pt x="61" y="35"/>
                        <a:pt x="57" y="33"/>
                      </a:cubicBezTo>
                      <a:cubicBezTo>
                        <a:pt x="54" y="32"/>
                        <a:pt x="53" y="31"/>
                        <a:pt x="51" y="29"/>
                      </a:cubicBezTo>
                      <a:cubicBezTo>
                        <a:pt x="50" y="28"/>
                        <a:pt x="49" y="26"/>
                        <a:pt x="48" y="24"/>
                      </a:cubicBezTo>
                      <a:cubicBezTo>
                        <a:pt x="48" y="23"/>
                        <a:pt x="51" y="21"/>
                        <a:pt x="51" y="20"/>
                      </a:cubicBezTo>
                      <a:cubicBezTo>
                        <a:pt x="49" y="21"/>
                        <a:pt x="47" y="22"/>
                        <a:pt x="45" y="23"/>
                      </a:cubicBezTo>
                      <a:cubicBezTo>
                        <a:pt x="43" y="23"/>
                        <a:pt x="43" y="19"/>
                        <a:pt x="44" y="18"/>
                      </a:cubicBezTo>
                      <a:cubicBezTo>
                        <a:pt x="47" y="15"/>
                        <a:pt x="46" y="15"/>
                        <a:pt x="44" y="12"/>
                      </a:cubicBezTo>
                      <a:cubicBezTo>
                        <a:pt x="42" y="10"/>
                        <a:pt x="40" y="6"/>
                        <a:pt x="37" y="5"/>
                      </a:cubicBezTo>
                      <a:cubicBezTo>
                        <a:pt x="35" y="5"/>
                        <a:pt x="30" y="3"/>
                        <a:pt x="28" y="4"/>
                      </a:cubicBezTo>
                      <a:cubicBezTo>
                        <a:pt x="26" y="7"/>
                        <a:pt x="24" y="0"/>
                        <a:pt x="24" y="5"/>
                      </a:cubicBezTo>
                      <a:cubicBezTo>
                        <a:pt x="24" y="7"/>
                        <a:pt x="22" y="6"/>
                        <a:pt x="21" y="5"/>
                      </a:cubicBezTo>
                      <a:cubicBezTo>
                        <a:pt x="20" y="5"/>
                        <a:pt x="19" y="5"/>
                        <a:pt x="18" y="5"/>
                      </a:cubicBezTo>
                      <a:cubicBezTo>
                        <a:pt x="16" y="6"/>
                        <a:pt x="17" y="6"/>
                        <a:pt x="17" y="8"/>
                      </a:cubicBezTo>
                      <a:cubicBezTo>
                        <a:pt x="17" y="9"/>
                        <a:pt x="16" y="12"/>
                        <a:pt x="15" y="13"/>
                      </a:cubicBezTo>
                      <a:cubicBezTo>
                        <a:pt x="15" y="14"/>
                        <a:pt x="12" y="13"/>
                        <a:pt x="12" y="14"/>
                      </a:cubicBezTo>
                      <a:cubicBezTo>
                        <a:pt x="12" y="16"/>
                        <a:pt x="10" y="17"/>
                        <a:pt x="10" y="18"/>
                      </a:cubicBezTo>
                      <a:cubicBezTo>
                        <a:pt x="10" y="19"/>
                        <a:pt x="11" y="22"/>
                        <a:pt x="10" y="23"/>
                      </a:cubicBezTo>
                      <a:cubicBezTo>
                        <a:pt x="4" y="24"/>
                        <a:pt x="6" y="30"/>
                        <a:pt x="5" y="34"/>
                      </a:cubicBezTo>
                      <a:cubicBezTo>
                        <a:pt x="4" y="35"/>
                        <a:pt x="3" y="35"/>
                        <a:pt x="1" y="35"/>
                      </a:cubicBezTo>
                      <a:cubicBezTo>
                        <a:pt x="0" y="36"/>
                        <a:pt x="0" y="38"/>
                        <a:pt x="2" y="38"/>
                      </a:cubicBezTo>
                      <a:cubicBezTo>
                        <a:pt x="5" y="39"/>
                        <a:pt x="8" y="45"/>
                        <a:pt x="9" y="47"/>
                      </a:cubicBezTo>
                      <a:cubicBezTo>
                        <a:pt x="10" y="49"/>
                        <a:pt x="11" y="49"/>
                        <a:pt x="13" y="50"/>
                      </a:cubicBezTo>
                      <a:cubicBezTo>
                        <a:pt x="14" y="51"/>
                        <a:pt x="13" y="53"/>
                        <a:pt x="14" y="54"/>
                      </a:cubicBezTo>
                      <a:cubicBezTo>
                        <a:pt x="16" y="56"/>
                        <a:pt x="18" y="54"/>
                        <a:pt x="20" y="55"/>
                      </a:cubicBezTo>
                      <a:cubicBezTo>
                        <a:pt x="21" y="56"/>
                        <a:pt x="23" y="58"/>
                        <a:pt x="25" y="59"/>
                      </a:cubicBezTo>
                      <a:cubicBezTo>
                        <a:pt x="27" y="59"/>
                        <a:pt x="31" y="61"/>
                        <a:pt x="33" y="60"/>
                      </a:cubicBezTo>
                      <a:cubicBezTo>
                        <a:pt x="35" y="58"/>
                        <a:pt x="36" y="56"/>
                        <a:pt x="39" y="57"/>
                      </a:cubicBezTo>
                      <a:cubicBezTo>
                        <a:pt x="42" y="58"/>
                        <a:pt x="45" y="57"/>
                        <a:pt x="47" y="56"/>
                      </a:cubicBezTo>
                      <a:cubicBezTo>
                        <a:pt x="49" y="54"/>
                        <a:pt x="51" y="53"/>
                        <a:pt x="54" y="53"/>
                      </a:cubicBezTo>
                      <a:cubicBezTo>
                        <a:pt x="55" y="53"/>
                        <a:pt x="59" y="53"/>
                        <a:pt x="59" y="53"/>
                      </a:cubicBezTo>
                      <a:cubicBezTo>
                        <a:pt x="64" y="48"/>
                        <a:pt x="69" y="43"/>
                        <a:pt x="74" y="38"/>
                      </a:cubicBezTo>
                      <a:cubicBezTo>
                        <a:pt x="73" y="38"/>
                        <a:pt x="71" y="38"/>
                        <a:pt x="70" y="3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93" name="Freeform 747">
                  <a:extLst>
                    <a:ext uri="{FF2B5EF4-FFF2-40B4-BE49-F238E27FC236}">
                      <a16:creationId xmlns:a16="http://schemas.microsoft.com/office/drawing/2014/main" id="{3DEF00FA-04A8-1FB0-2ACD-E1D78D5C99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47577" y="7599261"/>
                  <a:ext cx="888668" cy="899837"/>
                </a:xfrm>
                <a:custGeom>
                  <a:avLst/>
                  <a:gdLst>
                    <a:gd name="T0" fmla="*/ 86 w 87"/>
                    <a:gd name="T1" fmla="*/ 1 h 83"/>
                    <a:gd name="T2" fmla="*/ 83 w 87"/>
                    <a:gd name="T3" fmla="*/ 0 h 83"/>
                    <a:gd name="T4" fmla="*/ 79 w 87"/>
                    <a:gd name="T5" fmla="*/ 3 h 83"/>
                    <a:gd name="T6" fmla="*/ 71 w 87"/>
                    <a:gd name="T7" fmla="*/ 3 h 83"/>
                    <a:gd name="T8" fmla="*/ 69 w 87"/>
                    <a:gd name="T9" fmla="*/ 4 h 83"/>
                    <a:gd name="T10" fmla="*/ 68 w 87"/>
                    <a:gd name="T11" fmla="*/ 3 h 83"/>
                    <a:gd name="T12" fmla="*/ 63 w 87"/>
                    <a:gd name="T13" fmla="*/ 6 h 83"/>
                    <a:gd name="T14" fmla="*/ 58 w 87"/>
                    <a:gd name="T15" fmla="*/ 5 h 83"/>
                    <a:gd name="T16" fmla="*/ 53 w 87"/>
                    <a:gd name="T17" fmla="*/ 7 h 83"/>
                    <a:gd name="T18" fmla="*/ 47 w 87"/>
                    <a:gd name="T19" fmla="*/ 2 h 83"/>
                    <a:gd name="T20" fmla="*/ 44 w 87"/>
                    <a:gd name="T21" fmla="*/ 6 h 83"/>
                    <a:gd name="T22" fmla="*/ 48 w 87"/>
                    <a:gd name="T23" fmla="*/ 12 h 83"/>
                    <a:gd name="T24" fmla="*/ 56 w 87"/>
                    <a:gd name="T25" fmla="*/ 16 h 83"/>
                    <a:gd name="T26" fmla="*/ 70 w 87"/>
                    <a:gd name="T27" fmla="*/ 20 h 83"/>
                    <a:gd name="T28" fmla="*/ 63 w 87"/>
                    <a:gd name="T29" fmla="*/ 27 h 83"/>
                    <a:gd name="T30" fmla="*/ 58 w 87"/>
                    <a:gd name="T31" fmla="*/ 33 h 83"/>
                    <a:gd name="T32" fmla="*/ 55 w 87"/>
                    <a:gd name="T33" fmla="*/ 35 h 83"/>
                    <a:gd name="T34" fmla="*/ 48 w 87"/>
                    <a:gd name="T35" fmla="*/ 35 h 83"/>
                    <a:gd name="T36" fmla="*/ 42 w 87"/>
                    <a:gd name="T37" fmla="*/ 38 h 83"/>
                    <a:gd name="T38" fmla="*/ 36 w 87"/>
                    <a:gd name="T39" fmla="*/ 39 h 83"/>
                    <a:gd name="T40" fmla="*/ 32 w 87"/>
                    <a:gd name="T41" fmla="*/ 39 h 83"/>
                    <a:gd name="T42" fmla="*/ 26 w 87"/>
                    <a:gd name="T43" fmla="*/ 42 h 83"/>
                    <a:gd name="T44" fmla="*/ 21 w 87"/>
                    <a:gd name="T45" fmla="*/ 41 h 83"/>
                    <a:gd name="T46" fmla="*/ 16 w 87"/>
                    <a:gd name="T47" fmla="*/ 37 h 83"/>
                    <a:gd name="T48" fmla="*/ 11 w 87"/>
                    <a:gd name="T49" fmla="*/ 37 h 83"/>
                    <a:gd name="T50" fmla="*/ 7 w 87"/>
                    <a:gd name="T51" fmla="*/ 34 h 83"/>
                    <a:gd name="T52" fmla="*/ 0 w 87"/>
                    <a:gd name="T53" fmla="*/ 39 h 83"/>
                    <a:gd name="T54" fmla="*/ 3 w 87"/>
                    <a:gd name="T55" fmla="*/ 41 h 83"/>
                    <a:gd name="T56" fmla="*/ 4 w 87"/>
                    <a:gd name="T57" fmla="*/ 45 h 83"/>
                    <a:gd name="T58" fmla="*/ 3 w 87"/>
                    <a:gd name="T59" fmla="*/ 54 h 83"/>
                    <a:gd name="T60" fmla="*/ 0 w 87"/>
                    <a:gd name="T61" fmla="*/ 58 h 83"/>
                    <a:gd name="T62" fmla="*/ 3 w 87"/>
                    <a:gd name="T63" fmla="*/ 60 h 83"/>
                    <a:gd name="T64" fmla="*/ 1 w 87"/>
                    <a:gd name="T65" fmla="*/ 65 h 83"/>
                    <a:gd name="T66" fmla="*/ 4 w 87"/>
                    <a:gd name="T67" fmla="*/ 66 h 83"/>
                    <a:gd name="T68" fmla="*/ 15 w 87"/>
                    <a:gd name="T69" fmla="*/ 73 h 83"/>
                    <a:gd name="T70" fmla="*/ 19 w 87"/>
                    <a:gd name="T71" fmla="*/ 77 h 83"/>
                    <a:gd name="T72" fmla="*/ 26 w 87"/>
                    <a:gd name="T73" fmla="*/ 83 h 83"/>
                    <a:gd name="T74" fmla="*/ 30 w 87"/>
                    <a:gd name="T75" fmla="*/ 76 h 83"/>
                    <a:gd name="T76" fmla="*/ 33 w 87"/>
                    <a:gd name="T77" fmla="*/ 72 h 83"/>
                    <a:gd name="T78" fmla="*/ 35 w 87"/>
                    <a:gd name="T79" fmla="*/ 69 h 83"/>
                    <a:gd name="T80" fmla="*/ 40 w 87"/>
                    <a:gd name="T81" fmla="*/ 65 h 83"/>
                    <a:gd name="T82" fmla="*/ 59 w 87"/>
                    <a:gd name="T83" fmla="*/ 48 h 83"/>
                    <a:gd name="T84" fmla="*/ 77 w 87"/>
                    <a:gd name="T85" fmla="*/ 24 h 83"/>
                    <a:gd name="T86" fmla="*/ 84 w 87"/>
                    <a:gd name="T87" fmla="*/ 14 h 83"/>
                    <a:gd name="T88" fmla="*/ 86 w 87"/>
                    <a:gd name="T89" fmla="*/ 7 h 83"/>
                    <a:gd name="T90" fmla="*/ 86 w 87"/>
                    <a:gd name="T91" fmla="*/ 1 h 83"/>
                    <a:gd name="T92" fmla="*/ 86 w 87"/>
                    <a:gd name="T93" fmla="*/ 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7" h="83">
                      <a:moveTo>
                        <a:pt x="86" y="1"/>
                      </a:moveTo>
                      <a:cubicBezTo>
                        <a:pt x="87" y="0"/>
                        <a:pt x="84" y="0"/>
                        <a:pt x="83" y="0"/>
                      </a:cubicBezTo>
                      <a:cubicBezTo>
                        <a:pt x="82" y="1"/>
                        <a:pt x="81" y="2"/>
                        <a:pt x="79" y="3"/>
                      </a:cubicBezTo>
                      <a:cubicBezTo>
                        <a:pt x="77" y="3"/>
                        <a:pt x="74" y="3"/>
                        <a:pt x="71" y="3"/>
                      </a:cubicBezTo>
                      <a:cubicBezTo>
                        <a:pt x="71" y="4"/>
                        <a:pt x="70" y="4"/>
                        <a:pt x="69" y="4"/>
                      </a:cubicBezTo>
                      <a:cubicBezTo>
                        <a:pt x="68" y="4"/>
                        <a:pt x="68" y="3"/>
                        <a:pt x="68" y="3"/>
                      </a:cubicBezTo>
                      <a:cubicBezTo>
                        <a:pt x="66" y="4"/>
                        <a:pt x="65" y="6"/>
                        <a:pt x="63" y="6"/>
                      </a:cubicBezTo>
                      <a:cubicBezTo>
                        <a:pt x="61" y="6"/>
                        <a:pt x="61" y="5"/>
                        <a:pt x="58" y="5"/>
                      </a:cubicBezTo>
                      <a:cubicBezTo>
                        <a:pt x="57" y="6"/>
                        <a:pt x="55" y="8"/>
                        <a:pt x="53" y="7"/>
                      </a:cubicBezTo>
                      <a:cubicBezTo>
                        <a:pt x="50" y="6"/>
                        <a:pt x="49" y="5"/>
                        <a:pt x="47" y="2"/>
                      </a:cubicBezTo>
                      <a:cubicBezTo>
                        <a:pt x="47" y="3"/>
                        <a:pt x="44" y="5"/>
                        <a:pt x="44" y="6"/>
                      </a:cubicBezTo>
                      <a:cubicBezTo>
                        <a:pt x="45" y="8"/>
                        <a:pt x="46" y="10"/>
                        <a:pt x="48" y="12"/>
                      </a:cubicBezTo>
                      <a:cubicBezTo>
                        <a:pt x="50" y="14"/>
                        <a:pt x="53" y="15"/>
                        <a:pt x="56" y="16"/>
                      </a:cubicBezTo>
                      <a:cubicBezTo>
                        <a:pt x="61" y="18"/>
                        <a:pt x="65" y="20"/>
                        <a:pt x="70" y="20"/>
                      </a:cubicBezTo>
                      <a:cubicBezTo>
                        <a:pt x="68" y="22"/>
                        <a:pt x="65" y="25"/>
                        <a:pt x="63" y="27"/>
                      </a:cubicBezTo>
                      <a:cubicBezTo>
                        <a:pt x="61" y="29"/>
                        <a:pt x="59" y="31"/>
                        <a:pt x="58" y="33"/>
                      </a:cubicBezTo>
                      <a:cubicBezTo>
                        <a:pt x="57" y="33"/>
                        <a:pt x="56" y="35"/>
                        <a:pt x="55" y="35"/>
                      </a:cubicBezTo>
                      <a:cubicBezTo>
                        <a:pt x="53" y="36"/>
                        <a:pt x="50" y="34"/>
                        <a:pt x="48" y="35"/>
                      </a:cubicBezTo>
                      <a:cubicBezTo>
                        <a:pt x="46" y="35"/>
                        <a:pt x="44" y="37"/>
                        <a:pt x="42" y="38"/>
                      </a:cubicBezTo>
                      <a:cubicBezTo>
                        <a:pt x="40" y="39"/>
                        <a:pt x="38" y="40"/>
                        <a:pt x="36" y="39"/>
                      </a:cubicBezTo>
                      <a:cubicBezTo>
                        <a:pt x="35" y="39"/>
                        <a:pt x="33" y="38"/>
                        <a:pt x="32" y="39"/>
                      </a:cubicBezTo>
                      <a:cubicBezTo>
                        <a:pt x="29" y="41"/>
                        <a:pt x="29" y="43"/>
                        <a:pt x="26" y="42"/>
                      </a:cubicBezTo>
                      <a:cubicBezTo>
                        <a:pt x="24" y="41"/>
                        <a:pt x="22" y="41"/>
                        <a:pt x="21" y="41"/>
                      </a:cubicBezTo>
                      <a:cubicBezTo>
                        <a:pt x="19" y="40"/>
                        <a:pt x="17" y="38"/>
                        <a:pt x="16" y="37"/>
                      </a:cubicBezTo>
                      <a:cubicBezTo>
                        <a:pt x="15" y="37"/>
                        <a:pt x="12" y="38"/>
                        <a:pt x="11" y="37"/>
                      </a:cubicBezTo>
                      <a:cubicBezTo>
                        <a:pt x="10" y="36"/>
                        <a:pt x="8" y="34"/>
                        <a:pt x="7" y="34"/>
                      </a:cubicBezTo>
                      <a:cubicBezTo>
                        <a:pt x="3" y="35"/>
                        <a:pt x="2" y="36"/>
                        <a:pt x="0" y="39"/>
                      </a:cubicBezTo>
                      <a:cubicBezTo>
                        <a:pt x="0" y="40"/>
                        <a:pt x="3" y="40"/>
                        <a:pt x="3" y="41"/>
                      </a:cubicBezTo>
                      <a:cubicBezTo>
                        <a:pt x="3" y="43"/>
                        <a:pt x="3" y="44"/>
                        <a:pt x="4" y="45"/>
                      </a:cubicBezTo>
                      <a:cubicBezTo>
                        <a:pt x="6" y="47"/>
                        <a:pt x="5" y="52"/>
                        <a:pt x="3" y="54"/>
                      </a:cubicBezTo>
                      <a:cubicBezTo>
                        <a:pt x="2" y="55"/>
                        <a:pt x="1" y="56"/>
                        <a:pt x="0" y="58"/>
                      </a:cubicBezTo>
                      <a:cubicBezTo>
                        <a:pt x="0" y="61"/>
                        <a:pt x="2" y="59"/>
                        <a:pt x="3" y="60"/>
                      </a:cubicBezTo>
                      <a:cubicBezTo>
                        <a:pt x="3" y="60"/>
                        <a:pt x="0" y="64"/>
                        <a:pt x="1" y="65"/>
                      </a:cubicBezTo>
                      <a:cubicBezTo>
                        <a:pt x="2" y="65"/>
                        <a:pt x="3" y="66"/>
                        <a:pt x="4" y="66"/>
                      </a:cubicBezTo>
                      <a:cubicBezTo>
                        <a:pt x="8" y="69"/>
                        <a:pt x="12" y="71"/>
                        <a:pt x="15" y="73"/>
                      </a:cubicBezTo>
                      <a:cubicBezTo>
                        <a:pt x="18" y="74"/>
                        <a:pt x="19" y="74"/>
                        <a:pt x="19" y="77"/>
                      </a:cubicBezTo>
                      <a:cubicBezTo>
                        <a:pt x="19" y="79"/>
                        <a:pt x="25" y="82"/>
                        <a:pt x="26" y="83"/>
                      </a:cubicBezTo>
                      <a:cubicBezTo>
                        <a:pt x="28" y="80"/>
                        <a:pt x="29" y="78"/>
                        <a:pt x="30" y="76"/>
                      </a:cubicBezTo>
                      <a:cubicBezTo>
                        <a:pt x="30" y="74"/>
                        <a:pt x="31" y="72"/>
                        <a:pt x="33" y="72"/>
                      </a:cubicBezTo>
                      <a:cubicBezTo>
                        <a:pt x="34" y="71"/>
                        <a:pt x="34" y="70"/>
                        <a:pt x="35" y="69"/>
                      </a:cubicBezTo>
                      <a:cubicBezTo>
                        <a:pt x="37" y="68"/>
                        <a:pt x="38" y="67"/>
                        <a:pt x="40" y="65"/>
                      </a:cubicBezTo>
                      <a:cubicBezTo>
                        <a:pt x="45" y="57"/>
                        <a:pt x="52" y="53"/>
                        <a:pt x="59" y="48"/>
                      </a:cubicBezTo>
                      <a:cubicBezTo>
                        <a:pt x="68" y="42"/>
                        <a:pt x="73" y="33"/>
                        <a:pt x="77" y="24"/>
                      </a:cubicBezTo>
                      <a:cubicBezTo>
                        <a:pt x="79" y="20"/>
                        <a:pt x="82" y="18"/>
                        <a:pt x="84" y="14"/>
                      </a:cubicBezTo>
                      <a:cubicBezTo>
                        <a:pt x="85" y="12"/>
                        <a:pt x="85" y="9"/>
                        <a:pt x="86" y="7"/>
                      </a:cubicBezTo>
                      <a:cubicBezTo>
                        <a:pt x="86" y="6"/>
                        <a:pt x="85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94" name="Freeform 748">
                  <a:extLst>
                    <a:ext uri="{FF2B5EF4-FFF2-40B4-BE49-F238E27FC236}">
                      <a16:creationId xmlns:a16="http://schemas.microsoft.com/office/drawing/2014/main" id="{AF8082FD-53D6-15BB-A785-8BBCF344B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48350" y="7547630"/>
                  <a:ext cx="90610" cy="118010"/>
                </a:xfrm>
                <a:custGeom>
                  <a:avLst/>
                  <a:gdLst>
                    <a:gd name="T0" fmla="*/ 3 w 9"/>
                    <a:gd name="T1" fmla="*/ 2 h 11"/>
                    <a:gd name="T2" fmla="*/ 1 w 9"/>
                    <a:gd name="T3" fmla="*/ 5 h 11"/>
                    <a:gd name="T4" fmla="*/ 0 w 9"/>
                    <a:gd name="T5" fmla="*/ 10 h 11"/>
                    <a:gd name="T6" fmla="*/ 8 w 9"/>
                    <a:gd name="T7" fmla="*/ 7 h 11"/>
                    <a:gd name="T8" fmla="*/ 4 w 9"/>
                    <a:gd name="T9" fmla="*/ 6 h 11"/>
                    <a:gd name="T10" fmla="*/ 8 w 9"/>
                    <a:gd name="T11" fmla="*/ 3 h 11"/>
                    <a:gd name="T12" fmla="*/ 3 w 9"/>
                    <a:gd name="T13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3" y="2"/>
                      </a:moveTo>
                      <a:cubicBezTo>
                        <a:pt x="2" y="3"/>
                        <a:pt x="1" y="4"/>
                        <a:pt x="1" y="5"/>
                      </a:cubicBezTo>
                      <a:cubicBezTo>
                        <a:pt x="0" y="5"/>
                        <a:pt x="0" y="9"/>
                        <a:pt x="0" y="10"/>
                      </a:cubicBezTo>
                      <a:cubicBezTo>
                        <a:pt x="2" y="11"/>
                        <a:pt x="7" y="7"/>
                        <a:pt x="8" y="7"/>
                      </a:cubicBezTo>
                      <a:cubicBezTo>
                        <a:pt x="8" y="6"/>
                        <a:pt x="5" y="5"/>
                        <a:pt x="4" y="6"/>
                      </a:cubicBezTo>
                      <a:cubicBezTo>
                        <a:pt x="5" y="5"/>
                        <a:pt x="9" y="4"/>
                        <a:pt x="8" y="3"/>
                      </a:cubicBezTo>
                      <a:cubicBezTo>
                        <a:pt x="7" y="0"/>
                        <a:pt x="5" y="0"/>
                        <a:pt x="3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95" name="Freeform 749">
                  <a:extLst>
                    <a:ext uri="{FF2B5EF4-FFF2-40B4-BE49-F238E27FC236}">
                      <a16:creationId xmlns:a16="http://schemas.microsoft.com/office/drawing/2014/main" id="{23687DF2-331F-C7F1-4F4E-E13E4548A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34995" y="8023365"/>
                  <a:ext cx="264855" cy="302405"/>
                </a:xfrm>
                <a:custGeom>
                  <a:avLst/>
                  <a:gdLst>
                    <a:gd name="T0" fmla="*/ 22 w 26"/>
                    <a:gd name="T1" fmla="*/ 18 h 28"/>
                    <a:gd name="T2" fmla="*/ 25 w 26"/>
                    <a:gd name="T3" fmla="*/ 14 h 28"/>
                    <a:gd name="T4" fmla="*/ 26 w 26"/>
                    <a:gd name="T5" fmla="*/ 8 h 28"/>
                    <a:gd name="T6" fmla="*/ 24 w 26"/>
                    <a:gd name="T7" fmla="*/ 3 h 28"/>
                    <a:gd name="T8" fmla="*/ 21 w 26"/>
                    <a:gd name="T9" fmla="*/ 0 h 28"/>
                    <a:gd name="T10" fmla="*/ 16 w 26"/>
                    <a:gd name="T11" fmla="*/ 1 h 28"/>
                    <a:gd name="T12" fmla="*/ 12 w 26"/>
                    <a:gd name="T13" fmla="*/ 3 h 28"/>
                    <a:gd name="T14" fmla="*/ 6 w 26"/>
                    <a:gd name="T15" fmla="*/ 2 h 28"/>
                    <a:gd name="T16" fmla="*/ 7 w 26"/>
                    <a:gd name="T17" fmla="*/ 8 h 28"/>
                    <a:gd name="T18" fmla="*/ 6 w 26"/>
                    <a:gd name="T19" fmla="*/ 12 h 28"/>
                    <a:gd name="T20" fmla="*/ 2 w 26"/>
                    <a:gd name="T21" fmla="*/ 16 h 28"/>
                    <a:gd name="T22" fmla="*/ 0 w 26"/>
                    <a:gd name="T23" fmla="*/ 22 h 28"/>
                    <a:gd name="T24" fmla="*/ 0 w 26"/>
                    <a:gd name="T25" fmla="*/ 27 h 28"/>
                    <a:gd name="T26" fmla="*/ 4 w 26"/>
                    <a:gd name="T27" fmla="*/ 26 h 28"/>
                    <a:gd name="T28" fmla="*/ 11 w 26"/>
                    <a:gd name="T29" fmla="*/ 25 h 28"/>
                    <a:gd name="T30" fmla="*/ 14 w 26"/>
                    <a:gd name="T31" fmla="*/ 20 h 28"/>
                    <a:gd name="T32" fmla="*/ 21 w 26"/>
                    <a:gd name="T33" fmla="*/ 20 h 28"/>
                    <a:gd name="T34" fmla="*/ 22 w 26"/>
                    <a:gd name="T35" fmla="*/ 18 h 28"/>
                    <a:gd name="T36" fmla="*/ 22 w 26"/>
                    <a:gd name="T37" fmla="*/ 1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8">
                      <a:moveTo>
                        <a:pt x="22" y="18"/>
                      </a:moveTo>
                      <a:cubicBezTo>
                        <a:pt x="22" y="16"/>
                        <a:pt x="24" y="15"/>
                        <a:pt x="25" y="14"/>
                      </a:cubicBezTo>
                      <a:cubicBezTo>
                        <a:pt x="26" y="13"/>
                        <a:pt x="26" y="10"/>
                        <a:pt x="26" y="8"/>
                      </a:cubicBezTo>
                      <a:cubicBezTo>
                        <a:pt x="26" y="6"/>
                        <a:pt x="24" y="5"/>
                        <a:pt x="24" y="3"/>
                      </a:cubicBezTo>
                      <a:cubicBezTo>
                        <a:pt x="24" y="1"/>
                        <a:pt x="22" y="1"/>
                        <a:pt x="21" y="0"/>
                      </a:cubicBezTo>
                      <a:cubicBezTo>
                        <a:pt x="20" y="1"/>
                        <a:pt x="18" y="0"/>
                        <a:pt x="16" y="1"/>
                      </a:cubicBezTo>
                      <a:cubicBezTo>
                        <a:pt x="15" y="2"/>
                        <a:pt x="13" y="4"/>
                        <a:pt x="12" y="3"/>
                      </a:cubicBezTo>
                      <a:cubicBezTo>
                        <a:pt x="10" y="1"/>
                        <a:pt x="7" y="0"/>
                        <a:pt x="6" y="2"/>
                      </a:cubicBezTo>
                      <a:cubicBezTo>
                        <a:pt x="5" y="4"/>
                        <a:pt x="6" y="7"/>
                        <a:pt x="7" y="8"/>
                      </a:cubicBezTo>
                      <a:cubicBezTo>
                        <a:pt x="8" y="10"/>
                        <a:pt x="7" y="10"/>
                        <a:pt x="6" y="12"/>
                      </a:cubicBezTo>
                      <a:cubicBezTo>
                        <a:pt x="5" y="14"/>
                        <a:pt x="3" y="15"/>
                        <a:pt x="2" y="16"/>
                      </a:cubicBezTo>
                      <a:cubicBezTo>
                        <a:pt x="1" y="18"/>
                        <a:pt x="0" y="19"/>
                        <a:pt x="0" y="22"/>
                      </a:cubicBezTo>
                      <a:cubicBezTo>
                        <a:pt x="0" y="23"/>
                        <a:pt x="1" y="25"/>
                        <a:pt x="0" y="27"/>
                      </a:cubicBezTo>
                      <a:cubicBezTo>
                        <a:pt x="2" y="28"/>
                        <a:pt x="2" y="27"/>
                        <a:pt x="4" y="26"/>
                      </a:cubicBezTo>
                      <a:cubicBezTo>
                        <a:pt x="6" y="25"/>
                        <a:pt x="9" y="25"/>
                        <a:pt x="11" y="25"/>
                      </a:cubicBezTo>
                      <a:cubicBezTo>
                        <a:pt x="10" y="22"/>
                        <a:pt x="12" y="21"/>
                        <a:pt x="14" y="20"/>
                      </a:cubicBezTo>
                      <a:cubicBezTo>
                        <a:pt x="16" y="19"/>
                        <a:pt x="20" y="17"/>
                        <a:pt x="21" y="20"/>
                      </a:cubicBezTo>
                      <a:cubicBezTo>
                        <a:pt x="21" y="19"/>
                        <a:pt x="21" y="18"/>
                        <a:pt x="22" y="18"/>
                      </a:cubicBezTo>
                      <a:cubicBezTo>
                        <a:pt x="22" y="16"/>
                        <a:pt x="21" y="18"/>
                        <a:pt x="22" y="1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96" name="Freeform 750">
                  <a:extLst>
                    <a:ext uri="{FF2B5EF4-FFF2-40B4-BE49-F238E27FC236}">
                      <a16:creationId xmlns:a16="http://schemas.microsoft.com/office/drawing/2014/main" id="{032CEE25-7132-025B-D209-B2A000847C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03629" y="8370023"/>
                  <a:ext cx="101063" cy="106947"/>
                </a:xfrm>
                <a:custGeom>
                  <a:avLst/>
                  <a:gdLst>
                    <a:gd name="T0" fmla="*/ 1 w 10"/>
                    <a:gd name="T1" fmla="*/ 6 h 10"/>
                    <a:gd name="T2" fmla="*/ 3 w 10"/>
                    <a:gd name="T3" fmla="*/ 10 h 10"/>
                    <a:gd name="T4" fmla="*/ 9 w 10"/>
                    <a:gd name="T5" fmla="*/ 5 h 10"/>
                    <a:gd name="T6" fmla="*/ 8 w 10"/>
                    <a:gd name="T7" fmla="*/ 0 h 10"/>
                    <a:gd name="T8" fmla="*/ 4 w 10"/>
                    <a:gd name="T9" fmla="*/ 1 h 10"/>
                    <a:gd name="T10" fmla="*/ 0 w 10"/>
                    <a:gd name="T11" fmla="*/ 1 h 10"/>
                    <a:gd name="T12" fmla="*/ 1 w 10"/>
                    <a:gd name="T13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" y="6"/>
                      </a:moveTo>
                      <a:cubicBezTo>
                        <a:pt x="2" y="7"/>
                        <a:pt x="2" y="9"/>
                        <a:pt x="3" y="10"/>
                      </a:cubicBezTo>
                      <a:cubicBezTo>
                        <a:pt x="5" y="9"/>
                        <a:pt x="7" y="7"/>
                        <a:pt x="9" y="5"/>
                      </a:cubicBezTo>
                      <a:cubicBezTo>
                        <a:pt x="10" y="3"/>
                        <a:pt x="5" y="4"/>
                        <a:pt x="8" y="0"/>
                      </a:cubicBezTo>
                      <a:cubicBezTo>
                        <a:pt x="7" y="0"/>
                        <a:pt x="3" y="0"/>
                        <a:pt x="4" y="1"/>
                      </a:cubicBezTo>
                      <a:cubicBezTo>
                        <a:pt x="5" y="3"/>
                        <a:pt x="1" y="2"/>
                        <a:pt x="0" y="1"/>
                      </a:cubicBezTo>
                      <a:cubicBezTo>
                        <a:pt x="0" y="3"/>
                        <a:pt x="1" y="4"/>
                        <a:pt x="1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97" name="Freeform 751">
                  <a:extLst>
                    <a:ext uri="{FF2B5EF4-FFF2-40B4-BE49-F238E27FC236}">
                      <a16:creationId xmlns:a16="http://schemas.microsoft.com/office/drawing/2014/main" id="{FD04877C-112E-E013-4A96-973522C78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03629" y="8303643"/>
                  <a:ext cx="111517" cy="99573"/>
                </a:xfrm>
                <a:custGeom>
                  <a:avLst/>
                  <a:gdLst>
                    <a:gd name="T0" fmla="*/ 3 w 11"/>
                    <a:gd name="T1" fmla="*/ 1 h 9"/>
                    <a:gd name="T2" fmla="*/ 0 w 11"/>
                    <a:gd name="T3" fmla="*/ 7 h 9"/>
                    <a:gd name="T4" fmla="*/ 4 w 11"/>
                    <a:gd name="T5" fmla="*/ 7 h 9"/>
                    <a:gd name="T6" fmla="*/ 8 w 11"/>
                    <a:gd name="T7" fmla="*/ 6 h 9"/>
                    <a:gd name="T8" fmla="*/ 7 w 11"/>
                    <a:gd name="T9" fmla="*/ 0 h 9"/>
                    <a:gd name="T10" fmla="*/ 3 w 11"/>
                    <a:gd name="T11" fmla="*/ 1 h 9"/>
                    <a:gd name="T12" fmla="*/ 3 w 11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9">
                      <a:moveTo>
                        <a:pt x="3" y="1"/>
                      </a:moveTo>
                      <a:cubicBezTo>
                        <a:pt x="1" y="2"/>
                        <a:pt x="0" y="5"/>
                        <a:pt x="0" y="7"/>
                      </a:cubicBezTo>
                      <a:cubicBezTo>
                        <a:pt x="1" y="8"/>
                        <a:pt x="5" y="9"/>
                        <a:pt x="4" y="7"/>
                      </a:cubicBezTo>
                      <a:cubicBezTo>
                        <a:pt x="3" y="6"/>
                        <a:pt x="7" y="6"/>
                        <a:pt x="8" y="6"/>
                      </a:cubicBezTo>
                      <a:cubicBezTo>
                        <a:pt x="11" y="5"/>
                        <a:pt x="8" y="1"/>
                        <a:pt x="7" y="0"/>
                      </a:cubicBezTo>
                      <a:cubicBezTo>
                        <a:pt x="5" y="1"/>
                        <a:pt x="5" y="2"/>
                        <a:pt x="3" y="1"/>
                      </a:cubicBezTo>
                      <a:cubicBezTo>
                        <a:pt x="2" y="1"/>
                        <a:pt x="4" y="1"/>
                        <a:pt x="3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98" name="Freeform 752">
                  <a:extLst>
                    <a:ext uri="{FF2B5EF4-FFF2-40B4-BE49-F238E27FC236}">
                      <a16:creationId xmlns:a16="http://schemas.microsoft.com/office/drawing/2014/main" id="{3279037B-1252-7D31-3329-5386433FF4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24540" y="8270450"/>
                  <a:ext cx="550626" cy="630625"/>
                </a:xfrm>
                <a:custGeom>
                  <a:avLst/>
                  <a:gdLst>
                    <a:gd name="T0" fmla="*/ 41 w 54"/>
                    <a:gd name="T1" fmla="*/ 13 h 58"/>
                    <a:gd name="T2" fmla="*/ 23 w 54"/>
                    <a:gd name="T3" fmla="*/ 3 h 58"/>
                    <a:gd name="T4" fmla="*/ 17 w 54"/>
                    <a:gd name="T5" fmla="*/ 7 h 58"/>
                    <a:gd name="T6" fmla="*/ 21 w 54"/>
                    <a:gd name="T7" fmla="*/ 9 h 58"/>
                    <a:gd name="T8" fmla="*/ 17 w 54"/>
                    <a:gd name="T9" fmla="*/ 9 h 58"/>
                    <a:gd name="T10" fmla="*/ 13 w 54"/>
                    <a:gd name="T11" fmla="*/ 10 h 58"/>
                    <a:gd name="T12" fmla="*/ 11 w 54"/>
                    <a:gd name="T13" fmla="*/ 8 h 58"/>
                    <a:gd name="T14" fmla="*/ 12 w 54"/>
                    <a:gd name="T15" fmla="*/ 4 h 58"/>
                    <a:gd name="T16" fmla="*/ 5 w 54"/>
                    <a:gd name="T17" fmla="*/ 3 h 58"/>
                    <a:gd name="T18" fmla="*/ 7 w 54"/>
                    <a:gd name="T19" fmla="*/ 8 h 58"/>
                    <a:gd name="T20" fmla="*/ 5 w 54"/>
                    <a:gd name="T21" fmla="*/ 12 h 58"/>
                    <a:gd name="T22" fmla="*/ 6 w 54"/>
                    <a:gd name="T23" fmla="*/ 16 h 58"/>
                    <a:gd name="T24" fmla="*/ 2 w 54"/>
                    <a:gd name="T25" fmla="*/ 18 h 58"/>
                    <a:gd name="T26" fmla="*/ 1 w 54"/>
                    <a:gd name="T27" fmla="*/ 21 h 58"/>
                    <a:gd name="T28" fmla="*/ 5 w 54"/>
                    <a:gd name="T29" fmla="*/ 33 h 58"/>
                    <a:gd name="T30" fmla="*/ 12 w 54"/>
                    <a:gd name="T31" fmla="*/ 42 h 58"/>
                    <a:gd name="T32" fmla="*/ 15 w 54"/>
                    <a:gd name="T33" fmla="*/ 43 h 58"/>
                    <a:gd name="T34" fmla="*/ 17 w 54"/>
                    <a:gd name="T35" fmla="*/ 45 h 58"/>
                    <a:gd name="T36" fmla="*/ 24 w 54"/>
                    <a:gd name="T37" fmla="*/ 47 h 58"/>
                    <a:gd name="T38" fmla="*/ 25 w 54"/>
                    <a:gd name="T39" fmla="*/ 53 h 58"/>
                    <a:gd name="T40" fmla="*/ 27 w 54"/>
                    <a:gd name="T41" fmla="*/ 55 h 58"/>
                    <a:gd name="T42" fmla="*/ 30 w 54"/>
                    <a:gd name="T43" fmla="*/ 55 h 58"/>
                    <a:gd name="T44" fmla="*/ 33 w 54"/>
                    <a:gd name="T45" fmla="*/ 56 h 58"/>
                    <a:gd name="T46" fmla="*/ 36 w 54"/>
                    <a:gd name="T47" fmla="*/ 55 h 58"/>
                    <a:gd name="T48" fmla="*/ 42 w 54"/>
                    <a:gd name="T49" fmla="*/ 55 h 58"/>
                    <a:gd name="T50" fmla="*/ 46 w 54"/>
                    <a:gd name="T51" fmla="*/ 54 h 58"/>
                    <a:gd name="T52" fmla="*/ 54 w 54"/>
                    <a:gd name="T53" fmla="*/ 49 h 58"/>
                    <a:gd name="T54" fmla="*/ 49 w 54"/>
                    <a:gd name="T55" fmla="*/ 36 h 58"/>
                    <a:gd name="T56" fmla="*/ 49 w 54"/>
                    <a:gd name="T57" fmla="*/ 32 h 58"/>
                    <a:gd name="T58" fmla="*/ 46 w 54"/>
                    <a:gd name="T59" fmla="*/ 28 h 58"/>
                    <a:gd name="T60" fmla="*/ 48 w 54"/>
                    <a:gd name="T61" fmla="*/ 20 h 58"/>
                    <a:gd name="T62" fmla="*/ 45 w 54"/>
                    <a:gd name="T63" fmla="*/ 18 h 58"/>
                    <a:gd name="T64" fmla="*/ 41 w 54"/>
                    <a:gd name="T65" fmla="*/ 16 h 58"/>
                    <a:gd name="T66" fmla="*/ 41 w 54"/>
                    <a:gd name="T67" fmla="*/ 1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" h="58">
                      <a:moveTo>
                        <a:pt x="41" y="13"/>
                      </a:moveTo>
                      <a:cubicBezTo>
                        <a:pt x="35" y="9"/>
                        <a:pt x="29" y="6"/>
                        <a:pt x="23" y="3"/>
                      </a:cubicBezTo>
                      <a:cubicBezTo>
                        <a:pt x="22" y="5"/>
                        <a:pt x="19" y="7"/>
                        <a:pt x="17" y="7"/>
                      </a:cubicBezTo>
                      <a:cubicBezTo>
                        <a:pt x="17" y="7"/>
                        <a:pt x="21" y="8"/>
                        <a:pt x="21" y="9"/>
                      </a:cubicBezTo>
                      <a:cubicBezTo>
                        <a:pt x="20" y="10"/>
                        <a:pt x="18" y="9"/>
                        <a:pt x="17" y="9"/>
                      </a:cubicBezTo>
                      <a:cubicBezTo>
                        <a:pt x="15" y="8"/>
                        <a:pt x="15" y="9"/>
                        <a:pt x="13" y="10"/>
                      </a:cubicBezTo>
                      <a:cubicBezTo>
                        <a:pt x="13" y="10"/>
                        <a:pt x="11" y="9"/>
                        <a:pt x="11" y="8"/>
                      </a:cubicBezTo>
                      <a:cubicBezTo>
                        <a:pt x="10" y="7"/>
                        <a:pt x="11" y="5"/>
                        <a:pt x="12" y="4"/>
                      </a:cubicBezTo>
                      <a:cubicBezTo>
                        <a:pt x="13" y="0"/>
                        <a:pt x="7" y="2"/>
                        <a:pt x="5" y="3"/>
                      </a:cubicBezTo>
                      <a:cubicBezTo>
                        <a:pt x="6" y="4"/>
                        <a:pt x="8" y="7"/>
                        <a:pt x="7" y="8"/>
                      </a:cubicBezTo>
                      <a:cubicBezTo>
                        <a:pt x="7" y="9"/>
                        <a:pt x="3" y="12"/>
                        <a:pt x="5" y="12"/>
                      </a:cubicBezTo>
                      <a:cubicBezTo>
                        <a:pt x="8" y="13"/>
                        <a:pt x="7" y="14"/>
                        <a:pt x="6" y="16"/>
                      </a:cubicBezTo>
                      <a:cubicBezTo>
                        <a:pt x="5" y="16"/>
                        <a:pt x="3" y="17"/>
                        <a:pt x="2" y="18"/>
                      </a:cubicBezTo>
                      <a:cubicBezTo>
                        <a:pt x="0" y="19"/>
                        <a:pt x="1" y="19"/>
                        <a:pt x="1" y="21"/>
                      </a:cubicBezTo>
                      <a:cubicBezTo>
                        <a:pt x="2" y="26"/>
                        <a:pt x="4" y="29"/>
                        <a:pt x="5" y="33"/>
                      </a:cubicBezTo>
                      <a:cubicBezTo>
                        <a:pt x="5" y="38"/>
                        <a:pt x="9" y="40"/>
                        <a:pt x="12" y="42"/>
                      </a:cubicBezTo>
                      <a:cubicBezTo>
                        <a:pt x="13" y="43"/>
                        <a:pt x="14" y="43"/>
                        <a:pt x="15" y="43"/>
                      </a:cubicBezTo>
                      <a:cubicBezTo>
                        <a:pt x="16" y="43"/>
                        <a:pt x="16" y="44"/>
                        <a:pt x="17" y="45"/>
                      </a:cubicBezTo>
                      <a:cubicBezTo>
                        <a:pt x="19" y="45"/>
                        <a:pt x="22" y="45"/>
                        <a:pt x="24" y="47"/>
                      </a:cubicBezTo>
                      <a:cubicBezTo>
                        <a:pt x="25" y="48"/>
                        <a:pt x="25" y="51"/>
                        <a:pt x="25" y="53"/>
                      </a:cubicBezTo>
                      <a:cubicBezTo>
                        <a:pt x="26" y="54"/>
                        <a:pt x="25" y="55"/>
                        <a:pt x="27" y="55"/>
                      </a:cubicBezTo>
                      <a:cubicBezTo>
                        <a:pt x="28" y="55"/>
                        <a:pt x="29" y="55"/>
                        <a:pt x="30" y="55"/>
                      </a:cubicBezTo>
                      <a:cubicBezTo>
                        <a:pt x="31" y="55"/>
                        <a:pt x="32" y="55"/>
                        <a:pt x="33" y="56"/>
                      </a:cubicBezTo>
                      <a:cubicBezTo>
                        <a:pt x="34" y="57"/>
                        <a:pt x="35" y="56"/>
                        <a:pt x="36" y="55"/>
                      </a:cubicBezTo>
                      <a:cubicBezTo>
                        <a:pt x="38" y="54"/>
                        <a:pt x="40" y="58"/>
                        <a:pt x="42" y="55"/>
                      </a:cubicBezTo>
                      <a:cubicBezTo>
                        <a:pt x="42" y="53"/>
                        <a:pt x="45" y="54"/>
                        <a:pt x="46" y="54"/>
                      </a:cubicBezTo>
                      <a:cubicBezTo>
                        <a:pt x="49" y="53"/>
                        <a:pt x="51" y="51"/>
                        <a:pt x="54" y="49"/>
                      </a:cubicBezTo>
                      <a:cubicBezTo>
                        <a:pt x="49" y="46"/>
                        <a:pt x="49" y="42"/>
                        <a:pt x="49" y="36"/>
                      </a:cubicBezTo>
                      <a:cubicBezTo>
                        <a:pt x="48" y="35"/>
                        <a:pt x="50" y="33"/>
                        <a:pt x="49" y="32"/>
                      </a:cubicBezTo>
                      <a:cubicBezTo>
                        <a:pt x="48" y="31"/>
                        <a:pt x="46" y="30"/>
                        <a:pt x="46" y="28"/>
                      </a:cubicBezTo>
                      <a:cubicBezTo>
                        <a:pt x="46" y="27"/>
                        <a:pt x="48" y="20"/>
                        <a:pt x="48" y="20"/>
                      </a:cubicBezTo>
                      <a:cubicBezTo>
                        <a:pt x="47" y="20"/>
                        <a:pt x="46" y="19"/>
                        <a:pt x="45" y="18"/>
                      </a:cubicBezTo>
                      <a:cubicBezTo>
                        <a:pt x="44" y="17"/>
                        <a:pt x="43" y="17"/>
                        <a:pt x="41" y="16"/>
                      </a:cubicBezTo>
                      <a:cubicBezTo>
                        <a:pt x="41" y="15"/>
                        <a:pt x="41" y="14"/>
                        <a:pt x="41" y="1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99" name="Freeform 753">
                  <a:extLst>
                    <a:ext uri="{FF2B5EF4-FFF2-40B4-BE49-F238E27FC236}">
                      <a16:creationId xmlns:a16="http://schemas.microsoft.com/office/drawing/2014/main" id="{6543959D-8B63-2261-9AD1-B497E282F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24355" y="8119248"/>
                  <a:ext cx="275312" cy="335598"/>
                </a:xfrm>
                <a:custGeom>
                  <a:avLst/>
                  <a:gdLst>
                    <a:gd name="T0" fmla="*/ 15 w 27"/>
                    <a:gd name="T1" fmla="*/ 29 h 31"/>
                    <a:gd name="T2" fmla="*/ 15 w 27"/>
                    <a:gd name="T3" fmla="*/ 24 h 31"/>
                    <a:gd name="T4" fmla="*/ 17 w 27"/>
                    <a:gd name="T5" fmla="*/ 24 h 31"/>
                    <a:gd name="T6" fmla="*/ 19 w 27"/>
                    <a:gd name="T7" fmla="*/ 21 h 31"/>
                    <a:gd name="T8" fmla="*/ 21 w 27"/>
                    <a:gd name="T9" fmla="*/ 24 h 31"/>
                    <a:gd name="T10" fmla="*/ 24 w 27"/>
                    <a:gd name="T11" fmla="*/ 23 h 31"/>
                    <a:gd name="T12" fmla="*/ 26 w 27"/>
                    <a:gd name="T13" fmla="*/ 24 h 31"/>
                    <a:gd name="T14" fmla="*/ 26 w 27"/>
                    <a:gd name="T15" fmla="*/ 21 h 31"/>
                    <a:gd name="T16" fmla="*/ 26 w 27"/>
                    <a:gd name="T17" fmla="*/ 14 h 31"/>
                    <a:gd name="T18" fmla="*/ 25 w 27"/>
                    <a:gd name="T19" fmla="*/ 11 h 31"/>
                    <a:gd name="T20" fmla="*/ 26 w 27"/>
                    <a:gd name="T21" fmla="*/ 6 h 31"/>
                    <a:gd name="T22" fmla="*/ 21 w 27"/>
                    <a:gd name="T23" fmla="*/ 4 h 31"/>
                    <a:gd name="T24" fmla="*/ 19 w 27"/>
                    <a:gd name="T25" fmla="*/ 0 h 31"/>
                    <a:gd name="T26" fmla="*/ 14 w 27"/>
                    <a:gd name="T27" fmla="*/ 0 h 31"/>
                    <a:gd name="T28" fmla="*/ 11 w 27"/>
                    <a:gd name="T29" fmla="*/ 7 h 31"/>
                    <a:gd name="T30" fmla="*/ 5 w 27"/>
                    <a:gd name="T31" fmla="*/ 7 h 31"/>
                    <a:gd name="T32" fmla="*/ 4 w 27"/>
                    <a:gd name="T33" fmla="*/ 7 h 31"/>
                    <a:gd name="T34" fmla="*/ 4 w 27"/>
                    <a:gd name="T35" fmla="*/ 10 h 31"/>
                    <a:gd name="T36" fmla="*/ 0 w 27"/>
                    <a:gd name="T37" fmla="*/ 16 h 31"/>
                    <a:gd name="T38" fmla="*/ 4 w 27"/>
                    <a:gd name="T39" fmla="*/ 23 h 31"/>
                    <a:gd name="T40" fmla="*/ 9 w 27"/>
                    <a:gd name="T41" fmla="*/ 28 h 31"/>
                    <a:gd name="T42" fmla="*/ 11 w 27"/>
                    <a:gd name="T43" fmla="*/ 31 h 31"/>
                    <a:gd name="T44" fmla="*/ 15 w 27"/>
                    <a:gd name="T45" fmla="*/ 29 h 31"/>
                    <a:gd name="T46" fmla="*/ 15 w 27"/>
                    <a:gd name="T47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31">
                      <a:moveTo>
                        <a:pt x="15" y="29"/>
                      </a:moveTo>
                      <a:cubicBezTo>
                        <a:pt x="15" y="28"/>
                        <a:pt x="13" y="24"/>
                        <a:pt x="15" y="24"/>
                      </a:cubicBezTo>
                      <a:cubicBezTo>
                        <a:pt x="15" y="24"/>
                        <a:pt x="17" y="24"/>
                        <a:pt x="17" y="24"/>
                      </a:cubicBezTo>
                      <a:cubicBezTo>
                        <a:pt x="18" y="23"/>
                        <a:pt x="18" y="21"/>
                        <a:pt x="19" y="21"/>
                      </a:cubicBezTo>
                      <a:cubicBezTo>
                        <a:pt x="20" y="22"/>
                        <a:pt x="21" y="23"/>
                        <a:pt x="21" y="24"/>
                      </a:cubicBezTo>
                      <a:cubicBezTo>
                        <a:pt x="22" y="25"/>
                        <a:pt x="22" y="23"/>
                        <a:pt x="24" y="23"/>
                      </a:cubicBezTo>
                      <a:cubicBezTo>
                        <a:pt x="24" y="23"/>
                        <a:pt x="26" y="25"/>
                        <a:pt x="26" y="24"/>
                      </a:cubicBezTo>
                      <a:cubicBezTo>
                        <a:pt x="26" y="23"/>
                        <a:pt x="26" y="22"/>
                        <a:pt x="26" y="21"/>
                      </a:cubicBezTo>
                      <a:cubicBezTo>
                        <a:pt x="27" y="19"/>
                        <a:pt x="27" y="16"/>
                        <a:pt x="26" y="14"/>
                      </a:cubicBezTo>
                      <a:cubicBezTo>
                        <a:pt x="25" y="13"/>
                        <a:pt x="25" y="12"/>
                        <a:pt x="25" y="11"/>
                      </a:cubicBezTo>
                      <a:cubicBezTo>
                        <a:pt x="25" y="9"/>
                        <a:pt x="27" y="8"/>
                        <a:pt x="26" y="6"/>
                      </a:cubicBezTo>
                      <a:cubicBezTo>
                        <a:pt x="25" y="3"/>
                        <a:pt x="21" y="7"/>
                        <a:pt x="21" y="4"/>
                      </a:cubicBezTo>
                      <a:cubicBezTo>
                        <a:pt x="21" y="2"/>
                        <a:pt x="22" y="0"/>
                        <a:pt x="19" y="0"/>
                      </a:cubicBezTo>
                      <a:cubicBezTo>
                        <a:pt x="18" y="0"/>
                        <a:pt x="16" y="0"/>
                        <a:pt x="14" y="0"/>
                      </a:cubicBezTo>
                      <a:cubicBezTo>
                        <a:pt x="10" y="0"/>
                        <a:pt x="15" y="7"/>
                        <a:pt x="11" y="7"/>
                      </a:cubicBezTo>
                      <a:cubicBezTo>
                        <a:pt x="9" y="7"/>
                        <a:pt x="7" y="7"/>
                        <a:pt x="5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9"/>
                        <a:pt x="4" y="9"/>
                        <a:pt x="4" y="10"/>
                      </a:cubicBezTo>
                      <a:cubicBezTo>
                        <a:pt x="4" y="12"/>
                        <a:pt x="0" y="14"/>
                        <a:pt x="0" y="16"/>
                      </a:cubicBezTo>
                      <a:cubicBezTo>
                        <a:pt x="1" y="18"/>
                        <a:pt x="3" y="21"/>
                        <a:pt x="4" y="23"/>
                      </a:cubicBezTo>
                      <a:cubicBezTo>
                        <a:pt x="6" y="24"/>
                        <a:pt x="7" y="26"/>
                        <a:pt x="9" y="28"/>
                      </a:cubicBezTo>
                      <a:cubicBezTo>
                        <a:pt x="10" y="29"/>
                        <a:pt x="11" y="30"/>
                        <a:pt x="11" y="31"/>
                      </a:cubicBezTo>
                      <a:cubicBezTo>
                        <a:pt x="12" y="30"/>
                        <a:pt x="14" y="30"/>
                        <a:pt x="15" y="29"/>
                      </a:cubicBezTo>
                      <a:cubicBezTo>
                        <a:pt x="15" y="29"/>
                        <a:pt x="14" y="30"/>
                        <a:pt x="15" y="2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00" name="Freeform 754">
                  <a:extLst>
                    <a:ext uri="{FF2B5EF4-FFF2-40B4-BE49-F238E27FC236}">
                      <a16:creationId xmlns:a16="http://schemas.microsoft.com/office/drawing/2014/main" id="{033D078E-33E2-B824-8318-24809F15B6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41777" y="8119248"/>
                  <a:ext cx="115005" cy="77445"/>
                </a:xfrm>
                <a:custGeom>
                  <a:avLst/>
                  <a:gdLst>
                    <a:gd name="T0" fmla="*/ 11 w 11"/>
                    <a:gd name="T1" fmla="*/ 7 h 7"/>
                    <a:gd name="T2" fmla="*/ 11 w 11"/>
                    <a:gd name="T3" fmla="*/ 0 h 7"/>
                    <a:gd name="T4" fmla="*/ 3 w 11"/>
                    <a:gd name="T5" fmla="*/ 1 h 7"/>
                    <a:gd name="T6" fmla="*/ 0 w 11"/>
                    <a:gd name="T7" fmla="*/ 4 h 7"/>
                    <a:gd name="T8" fmla="*/ 2 w 11"/>
                    <a:gd name="T9" fmla="*/ 7 h 7"/>
                    <a:gd name="T10" fmla="*/ 11 w 11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7">
                      <a:moveTo>
                        <a:pt x="11" y="7"/>
                      </a:moveTo>
                      <a:cubicBezTo>
                        <a:pt x="11" y="5"/>
                        <a:pt x="11" y="2"/>
                        <a:pt x="11" y="0"/>
                      </a:cubicBezTo>
                      <a:cubicBezTo>
                        <a:pt x="8" y="0"/>
                        <a:pt x="6" y="1"/>
                        <a:pt x="3" y="1"/>
                      </a:cubicBezTo>
                      <a:cubicBezTo>
                        <a:pt x="4" y="2"/>
                        <a:pt x="1" y="3"/>
                        <a:pt x="0" y="4"/>
                      </a:cubicBezTo>
                      <a:cubicBezTo>
                        <a:pt x="0" y="5"/>
                        <a:pt x="2" y="6"/>
                        <a:pt x="2" y="7"/>
                      </a:cubicBezTo>
                      <a:lnTo>
                        <a:pt x="11" y="7"/>
                      </a:ln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01" name="Freeform 755">
                  <a:extLst>
                    <a:ext uri="{FF2B5EF4-FFF2-40B4-BE49-F238E27FC236}">
                      <a16:creationId xmlns:a16="http://schemas.microsoft.com/office/drawing/2014/main" id="{5A6FCF2D-FEF2-2FD6-68D9-4912A18877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03441" y="7536568"/>
                  <a:ext cx="376377" cy="615873"/>
                </a:xfrm>
                <a:custGeom>
                  <a:avLst/>
                  <a:gdLst>
                    <a:gd name="T0" fmla="*/ 29 w 37"/>
                    <a:gd name="T1" fmla="*/ 55 h 57"/>
                    <a:gd name="T2" fmla="*/ 37 w 37"/>
                    <a:gd name="T3" fmla="*/ 55 h 57"/>
                    <a:gd name="T4" fmla="*/ 33 w 37"/>
                    <a:gd name="T5" fmla="*/ 48 h 57"/>
                    <a:gd name="T6" fmla="*/ 32 w 37"/>
                    <a:gd name="T7" fmla="*/ 44 h 57"/>
                    <a:gd name="T8" fmla="*/ 30 w 37"/>
                    <a:gd name="T9" fmla="*/ 40 h 57"/>
                    <a:gd name="T10" fmla="*/ 32 w 37"/>
                    <a:gd name="T11" fmla="*/ 32 h 57"/>
                    <a:gd name="T12" fmla="*/ 34 w 37"/>
                    <a:gd name="T13" fmla="*/ 27 h 57"/>
                    <a:gd name="T14" fmla="*/ 31 w 37"/>
                    <a:gd name="T15" fmla="*/ 21 h 57"/>
                    <a:gd name="T16" fmla="*/ 28 w 37"/>
                    <a:gd name="T17" fmla="*/ 16 h 57"/>
                    <a:gd name="T18" fmla="*/ 34 w 37"/>
                    <a:gd name="T19" fmla="*/ 16 h 57"/>
                    <a:gd name="T20" fmla="*/ 32 w 37"/>
                    <a:gd name="T21" fmla="*/ 6 h 57"/>
                    <a:gd name="T22" fmla="*/ 30 w 37"/>
                    <a:gd name="T23" fmla="*/ 2 h 57"/>
                    <a:gd name="T24" fmla="*/ 27 w 37"/>
                    <a:gd name="T25" fmla="*/ 0 h 57"/>
                    <a:gd name="T26" fmla="*/ 28 w 37"/>
                    <a:gd name="T27" fmla="*/ 9 h 57"/>
                    <a:gd name="T28" fmla="*/ 23 w 37"/>
                    <a:gd name="T29" fmla="*/ 18 h 57"/>
                    <a:gd name="T30" fmla="*/ 21 w 37"/>
                    <a:gd name="T31" fmla="*/ 22 h 57"/>
                    <a:gd name="T32" fmla="*/ 18 w 37"/>
                    <a:gd name="T33" fmla="*/ 27 h 57"/>
                    <a:gd name="T34" fmla="*/ 15 w 37"/>
                    <a:gd name="T35" fmla="*/ 33 h 57"/>
                    <a:gd name="T36" fmla="*/ 11 w 37"/>
                    <a:gd name="T37" fmla="*/ 31 h 57"/>
                    <a:gd name="T38" fmla="*/ 2 w 37"/>
                    <a:gd name="T39" fmla="*/ 39 h 57"/>
                    <a:gd name="T40" fmla="*/ 1 w 37"/>
                    <a:gd name="T41" fmla="*/ 42 h 57"/>
                    <a:gd name="T42" fmla="*/ 4 w 37"/>
                    <a:gd name="T43" fmla="*/ 45 h 57"/>
                    <a:gd name="T44" fmla="*/ 5 w 37"/>
                    <a:gd name="T45" fmla="*/ 45 h 57"/>
                    <a:gd name="T46" fmla="*/ 7 w 37"/>
                    <a:gd name="T47" fmla="*/ 48 h 57"/>
                    <a:gd name="T48" fmla="*/ 7 w 37"/>
                    <a:gd name="T49" fmla="*/ 55 h 57"/>
                    <a:gd name="T50" fmla="*/ 16 w 37"/>
                    <a:gd name="T51" fmla="*/ 54 h 57"/>
                    <a:gd name="T52" fmla="*/ 29 w 37"/>
                    <a:gd name="T53" fmla="*/ 5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" h="57">
                      <a:moveTo>
                        <a:pt x="29" y="55"/>
                      </a:moveTo>
                      <a:cubicBezTo>
                        <a:pt x="32" y="55"/>
                        <a:pt x="35" y="57"/>
                        <a:pt x="37" y="55"/>
                      </a:cubicBezTo>
                      <a:cubicBezTo>
                        <a:pt x="37" y="51"/>
                        <a:pt x="35" y="50"/>
                        <a:pt x="33" y="48"/>
                      </a:cubicBezTo>
                      <a:cubicBezTo>
                        <a:pt x="32" y="47"/>
                        <a:pt x="32" y="46"/>
                        <a:pt x="32" y="44"/>
                      </a:cubicBezTo>
                      <a:cubicBezTo>
                        <a:pt x="31" y="43"/>
                        <a:pt x="30" y="42"/>
                        <a:pt x="30" y="40"/>
                      </a:cubicBezTo>
                      <a:cubicBezTo>
                        <a:pt x="29" y="36"/>
                        <a:pt x="31" y="35"/>
                        <a:pt x="32" y="32"/>
                      </a:cubicBezTo>
                      <a:cubicBezTo>
                        <a:pt x="33" y="30"/>
                        <a:pt x="34" y="29"/>
                        <a:pt x="34" y="27"/>
                      </a:cubicBezTo>
                      <a:cubicBezTo>
                        <a:pt x="33" y="25"/>
                        <a:pt x="33" y="23"/>
                        <a:pt x="31" y="21"/>
                      </a:cubicBezTo>
                      <a:cubicBezTo>
                        <a:pt x="31" y="21"/>
                        <a:pt x="26" y="18"/>
                        <a:pt x="28" y="16"/>
                      </a:cubicBezTo>
                      <a:cubicBezTo>
                        <a:pt x="29" y="15"/>
                        <a:pt x="32" y="16"/>
                        <a:pt x="34" y="16"/>
                      </a:cubicBezTo>
                      <a:cubicBezTo>
                        <a:pt x="32" y="12"/>
                        <a:pt x="32" y="10"/>
                        <a:pt x="32" y="6"/>
                      </a:cubicBezTo>
                      <a:cubicBezTo>
                        <a:pt x="32" y="5"/>
                        <a:pt x="32" y="3"/>
                        <a:pt x="30" y="2"/>
                      </a:cubicBezTo>
                      <a:cubicBezTo>
                        <a:pt x="30" y="1"/>
                        <a:pt x="27" y="0"/>
                        <a:pt x="27" y="0"/>
                      </a:cubicBezTo>
                      <a:cubicBezTo>
                        <a:pt x="27" y="2"/>
                        <a:pt x="33" y="7"/>
                        <a:pt x="28" y="9"/>
                      </a:cubicBezTo>
                      <a:cubicBezTo>
                        <a:pt x="25" y="11"/>
                        <a:pt x="24" y="14"/>
                        <a:pt x="23" y="18"/>
                      </a:cubicBezTo>
                      <a:cubicBezTo>
                        <a:pt x="22" y="19"/>
                        <a:pt x="22" y="22"/>
                        <a:pt x="21" y="22"/>
                      </a:cubicBezTo>
                      <a:cubicBezTo>
                        <a:pt x="19" y="23"/>
                        <a:pt x="19" y="25"/>
                        <a:pt x="18" y="27"/>
                      </a:cubicBezTo>
                      <a:cubicBezTo>
                        <a:pt x="17" y="29"/>
                        <a:pt x="16" y="31"/>
                        <a:pt x="15" y="33"/>
                      </a:cubicBezTo>
                      <a:cubicBezTo>
                        <a:pt x="13" y="35"/>
                        <a:pt x="12" y="31"/>
                        <a:pt x="11" y="31"/>
                      </a:cubicBezTo>
                      <a:cubicBezTo>
                        <a:pt x="6" y="31"/>
                        <a:pt x="3" y="35"/>
                        <a:pt x="2" y="39"/>
                      </a:cubicBezTo>
                      <a:cubicBezTo>
                        <a:pt x="2" y="40"/>
                        <a:pt x="0" y="41"/>
                        <a:pt x="1" y="42"/>
                      </a:cubicBezTo>
                      <a:cubicBezTo>
                        <a:pt x="2" y="43"/>
                        <a:pt x="3" y="44"/>
                        <a:pt x="4" y="45"/>
                      </a:cubicBezTo>
                      <a:cubicBezTo>
                        <a:pt x="4" y="46"/>
                        <a:pt x="5" y="44"/>
                        <a:pt x="5" y="45"/>
                      </a:cubicBezTo>
                      <a:cubicBezTo>
                        <a:pt x="6" y="46"/>
                        <a:pt x="7" y="47"/>
                        <a:pt x="7" y="48"/>
                      </a:cubicBezTo>
                      <a:cubicBezTo>
                        <a:pt x="8" y="50"/>
                        <a:pt x="7" y="53"/>
                        <a:pt x="7" y="55"/>
                      </a:cubicBezTo>
                      <a:cubicBezTo>
                        <a:pt x="10" y="54"/>
                        <a:pt x="13" y="54"/>
                        <a:pt x="16" y="54"/>
                      </a:cubicBezTo>
                      <a:cubicBezTo>
                        <a:pt x="20" y="54"/>
                        <a:pt x="25" y="55"/>
                        <a:pt x="29" y="5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02" name="Freeform 756">
                  <a:extLst>
                    <a:ext uri="{FF2B5EF4-FFF2-40B4-BE49-F238E27FC236}">
                      <a16:creationId xmlns:a16="http://schemas.microsoft.com/office/drawing/2014/main" id="{CA9EAFEA-877E-EB88-D016-E87CB33B0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02673" y="7566070"/>
                  <a:ext cx="153338" cy="335598"/>
                </a:xfrm>
                <a:custGeom>
                  <a:avLst/>
                  <a:gdLst>
                    <a:gd name="T0" fmla="*/ 11 w 15"/>
                    <a:gd name="T1" fmla="*/ 0 h 31"/>
                    <a:gd name="T2" fmla="*/ 9 w 15"/>
                    <a:gd name="T3" fmla="*/ 4 h 31"/>
                    <a:gd name="T4" fmla="*/ 4 w 15"/>
                    <a:gd name="T5" fmla="*/ 5 h 31"/>
                    <a:gd name="T6" fmla="*/ 1 w 15"/>
                    <a:gd name="T7" fmla="*/ 8 h 31"/>
                    <a:gd name="T8" fmla="*/ 3 w 15"/>
                    <a:gd name="T9" fmla="*/ 13 h 31"/>
                    <a:gd name="T10" fmla="*/ 6 w 15"/>
                    <a:gd name="T11" fmla="*/ 31 h 31"/>
                    <a:gd name="T12" fmla="*/ 11 w 15"/>
                    <a:gd name="T13" fmla="*/ 30 h 31"/>
                    <a:gd name="T14" fmla="*/ 11 w 15"/>
                    <a:gd name="T15" fmla="*/ 27 h 31"/>
                    <a:gd name="T16" fmla="*/ 11 w 15"/>
                    <a:gd name="T17" fmla="*/ 18 h 31"/>
                    <a:gd name="T18" fmla="*/ 15 w 15"/>
                    <a:gd name="T19" fmla="*/ 9 h 31"/>
                    <a:gd name="T20" fmla="*/ 14 w 15"/>
                    <a:gd name="T21" fmla="*/ 3 h 31"/>
                    <a:gd name="T22" fmla="*/ 11 w 15"/>
                    <a:gd name="T23" fmla="*/ 0 h 31"/>
                    <a:gd name="T24" fmla="*/ 11 w 15"/>
                    <a:gd name="T25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1">
                      <a:moveTo>
                        <a:pt x="11" y="0"/>
                      </a:moveTo>
                      <a:cubicBezTo>
                        <a:pt x="9" y="2"/>
                        <a:pt x="10" y="2"/>
                        <a:pt x="9" y="4"/>
                      </a:cubicBezTo>
                      <a:cubicBezTo>
                        <a:pt x="8" y="6"/>
                        <a:pt x="6" y="5"/>
                        <a:pt x="4" y="5"/>
                      </a:cubicBezTo>
                      <a:cubicBezTo>
                        <a:pt x="4" y="5"/>
                        <a:pt x="2" y="7"/>
                        <a:pt x="1" y="8"/>
                      </a:cubicBezTo>
                      <a:cubicBezTo>
                        <a:pt x="0" y="9"/>
                        <a:pt x="2" y="11"/>
                        <a:pt x="3" y="13"/>
                      </a:cubicBezTo>
                      <a:cubicBezTo>
                        <a:pt x="7" y="18"/>
                        <a:pt x="4" y="25"/>
                        <a:pt x="6" y="31"/>
                      </a:cubicBezTo>
                      <a:cubicBezTo>
                        <a:pt x="7" y="31"/>
                        <a:pt x="9" y="31"/>
                        <a:pt x="11" y="30"/>
                      </a:cubicBezTo>
                      <a:cubicBezTo>
                        <a:pt x="12" y="30"/>
                        <a:pt x="12" y="29"/>
                        <a:pt x="11" y="27"/>
                      </a:cubicBezTo>
                      <a:cubicBezTo>
                        <a:pt x="11" y="24"/>
                        <a:pt x="11" y="21"/>
                        <a:pt x="11" y="18"/>
                      </a:cubicBezTo>
                      <a:cubicBezTo>
                        <a:pt x="11" y="14"/>
                        <a:pt x="14" y="12"/>
                        <a:pt x="15" y="9"/>
                      </a:cubicBezTo>
                      <a:cubicBezTo>
                        <a:pt x="15" y="6"/>
                        <a:pt x="15" y="5"/>
                        <a:pt x="14" y="3"/>
                      </a:cubicBezTo>
                      <a:cubicBezTo>
                        <a:pt x="14" y="3"/>
                        <a:pt x="11" y="0"/>
                        <a:pt x="11" y="0"/>
                      </a:cubicBezTo>
                      <a:cubicBezTo>
                        <a:pt x="10" y="1"/>
                        <a:pt x="11" y="0"/>
                        <a:pt x="11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03" name="Freeform 757">
                  <a:extLst>
                    <a:ext uri="{FF2B5EF4-FFF2-40B4-BE49-F238E27FC236}">
                      <a16:creationId xmlns:a16="http://schemas.microsoft.com/office/drawing/2014/main" id="{BB3DD6AA-05D7-C423-2D3F-6DC35D1A4E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807223" y="7481245"/>
                  <a:ext cx="602900" cy="553180"/>
                </a:xfrm>
                <a:custGeom>
                  <a:avLst/>
                  <a:gdLst>
                    <a:gd name="T0" fmla="*/ 31 w 59"/>
                    <a:gd name="T1" fmla="*/ 42 h 51"/>
                    <a:gd name="T2" fmla="*/ 37 w 59"/>
                    <a:gd name="T3" fmla="*/ 37 h 51"/>
                    <a:gd name="T4" fmla="*/ 40 w 59"/>
                    <a:gd name="T5" fmla="*/ 36 h 51"/>
                    <a:gd name="T6" fmla="*/ 43 w 59"/>
                    <a:gd name="T7" fmla="*/ 38 h 51"/>
                    <a:gd name="T8" fmla="*/ 47 w 59"/>
                    <a:gd name="T9" fmla="*/ 32 h 51"/>
                    <a:gd name="T10" fmla="*/ 48 w 59"/>
                    <a:gd name="T11" fmla="*/ 28 h 51"/>
                    <a:gd name="T12" fmla="*/ 51 w 59"/>
                    <a:gd name="T13" fmla="*/ 27 h 51"/>
                    <a:gd name="T14" fmla="*/ 56 w 59"/>
                    <a:gd name="T15" fmla="*/ 14 h 51"/>
                    <a:gd name="T16" fmla="*/ 59 w 59"/>
                    <a:gd name="T17" fmla="*/ 11 h 51"/>
                    <a:gd name="T18" fmla="*/ 57 w 59"/>
                    <a:gd name="T19" fmla="*/ 8 h 51"/>
                    <a:gd name="T20" fmla="*/ 56 w 59"/>
                    <a:gd name="T21" fmla="*/ 6 h 51"/>
                    <a:gd name="T22" fmla="*/ 54 w 59"/>
                    <a:gd name="T23" fmla="*/ 1 h 51"/>
                    <a:gd name="T24" fmla="*/ 48 w 59"/>
                    <a:gd name="T25" fmla="*/ 5 h 51"/>
                    <a:gd name="T26" fmla="*/ 40 w 59"/>
                    <a:gd name="T27" fmla="*/ 4 h 51"/>
                    <a:gd name="T28" fmla="*/ 32 w 59"/>
                    <a:gd name="T29" fmla="*/ 6 h 51"/>
                    <a:gd name="T30" fmla="*/ 26 w 59"/>
                    <a:gd name="T31" fmla="*/ 4 h 51"/>
                    <a:gd name="T32" fmla="*/ 19 w 59"/>
                    <a:gd name="T33" fmla="*/ 3 h 51"/>
                    <a:gd name="T34" fmla="*/ 13 w 59"/>
                    <a:gd name="T35" fmla="*/ 1 h 51"/>
                    <a:gd name="T36" fmla="*/ 8 w 59"/>
                    <a:gd name="T37" fmla="*/ 3 h 51"/>
                    <a:gd name="T38" fmla="*/ 7 w 59"/>
                    <a:gd name="T39" fmla="*/ 6 h 51"/>
                    <a:gd name="T40" fmla="*/ 6 w 59"/>
                    <a:gd name="T41" fmla="*/ 10 h 51"/>
                    <a:gd name="T42" fmla="*/ 5 w 59"/>
                    <a:gd name="T43" fmla="*/ 16 h 51"/>
                    <a:gd name="T44" fmla="*/ 1 w 59"/>
                    <a:gd name="T45" fmla="*/ 24 h 51"/>
                    <a:gd name="T46" fmla="*/ 2 w 59"/>
                    <a:gd name="T47" fmla="*/ 38 h 51"/>
                    <a:gd name="T48" fmla="*/ 5 w 59"/>
                    <a:gd name="T49" fmla="*/ 38 h 51"/>
                    <a:gd name="T50" fmla="*/ 9 w 59"/>
                    <a:gd name="T51" fmla="*/ 39 h 51"/>
                    <a:gd name="T52" fmla="*/ 14 w 59"/>
                    <a:gd name="T53" fmla="*/ 43 h 51"/>
                    <a:gd name="T54" fmla="*/ 14 w 59"/>
                    <a:gd name="T55" fmla="*/ 45 h 51"/>
                    <a:gd name="T56" fmla="*/ 16 w 59"/>
                    <a:gd name="T57" fmla="*/ 48 h 51"/>
                    <a:gd name="T58" fmla="*/ 23 w 59"/>
                    <a:gd name="T59" fmla="*/ 47 h 51"/>
                    <a:gd name="T60" fmla="*/ 22 w 59"/>
                    <a:gd name="T61" fmla="*/ 48 h 51"/>
                    <a:gd name="T62" fmla="*/ 27 w 59"/>
                    <a:gd name="T63" fmla="*/ 47 h 51"/>
                    <a:gd name="T64" fmla="*/ 30 w 59"/>
                    <a:gd name="T65" fmla="*/ 47 h 51"/>
                    <a:gd name="T66" fmla="*/ 31 w 59"/>
                    <a:gd name="T67" fmla="*/ 42 h 51"/>
                    <a:gd name="T68" fmla="*/ 31 w 59"/>
                    <a:gd name="T69" fmla="*/ 42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51">
                      <a:moveTo>
                        <a:pt x="31" y="42"/>
                      </a:moveTo>
                      <a:cubicBezTo>
                        <a:pt x="32" y="40"/>
                        <a:pt x="35" y="37"/>
                        <a:pt x="37" y="37"/>
                      </a:cubicBezTo>
                      <a:cubicBezTo>
                        <a:pt x="38" y="36"/>
                        <a:pt x="40" y="36"/>
                        <a:pt x="40" y="36"/>
                      </a:cubicBezTo>
                      <a:cubicBezTo>
                        <a:pt x="41" y="37"/>
                        <a:pt x="42" y="39"/>
                        <a:pt x="43" y="38"/>
                      </a:cubicBezTo>
                      <a:cubicBezTo>
                        <a:pt x="45" y="37"/>
                        <a:pt x="46" y="34"/>
                        <a:pt x="47" y="32"/>
                      </a:cubicBezTo>
                      <a:cubicBezTo>
                        <a:pt x="47" y="31"/>
                        <a:pt x="48" y="29"/>
                        <a:pt x="48" y="28"/>
                      </a:cubicBezTo>
                      <a:cubicBezTo>
                        <a:pt x="49" y="27"/>
                        <a:pt x="50" y="28"/>
                        <a:pt x="51" y="27"/>
                      </a:cubicBezTo>
                      <a:cubicBezTo>
                        <a:pt x="51" y="25"/>
                        <a:pt x="53" y="14"/>
                        <a:pt x="56" y="14"/>
                      </a:cubicBezTo>
                      <a:cubicBezTo>
                        <a:pt x="58" y="14"/>
                        <a:pt x="59" y="12"/>
                        <a:pt x="59" y="11"/>
                      </a:cubicBezTo>
                      <a:cubicBezTo>
                        <a:pt x="59" y="9"/>
                        <a:pt x="57" y="9"/>
                        <a:pt x="57" y="8"/>
                      </a:cubicBezTo>
                      <a:cubicBezTo>
                        <a:pt x="57" y="7"/>
                        <a:pt x="56" y="7"/>
                        <a:pt x="56" y="6"/>
                      </a:cubicBezTo>
                      <a:cubicBezTo>
                        <a:pt x="55" y="4"/>
                        <a:pt x="55" y="3"/>
                        <a:pt x="54" y="1"/>
                      </a:cubicBezTo>
                      <a:cubicBezTo>
                        <a:pt x="53" y="2"/>
                        <a:pt x="50" y="5"/>
                        <a:pt x="48" y="5"/>
                      </a:cubicBezTo>
                      <a:cubicBezTo>
                        <a:pt x="45" y="4"/>
                        <a:pt x="43" y="4"/>
                        <a:pt x="40" y="4"/>
                      </a:cubicBezTo>
                      <a:cubicBezTo>
                        <a:pt x="37" y="4"/>
                        <a:pt x="35" y="6"/>
                        <a:pt x="32" y="6"/>
                      </a:cubicBezTo>
                      <a:cubicBezTo>
                        <a:pt x="30" y="6"/>
                        <a:pt x="28" y="3"/>
                        <a:pt x="26" y="4"/>
                      </a:cubicBezTo>
                      <a:cubicBezTo>
                        <a:pt x="22" y="6"/>
                        <a:pt x="21" y="5"/>
                        <a:pt x="19" y="3"/>
                      </a:cubicBezTo>
                      <a:cubicBezTo>
                        <a:pt x="18" y="2"/>
                        <a:pt x="15" y="0"/>
                        <a:pt x="13" y="1"/>
                      </a:cubicBezTo>
                      <a:cubicBezTo>
                        <a:pt x="12" y="1"/>
                        <a:pt x="9" y="2"/>
                        <a:pt x="8" y="3"/>
                      </a:cubicBezTo>
                      <a:cubicBezTo>
                        <a:pt x="7" y="4"/>
                        <a:pt x="8" y="5"/>
                        <a:pt x="7" y="6"/>
                      </a:cubicBezTo>
                      <a:cubicBezTo>
                        <a:pt x="7" y="7"/>
                        <a:pt x="6" y="9"/>
                        <a:pt x="6" y="10"/>
                      </a:cubicBezTo>
                      <a:cubicBezTo>
                        <a:pt x="5" y="12"/>
                        <a:pt x="5" y="14"/>
                        <a:pt x="5" y="16"/>
                      </a:cubicBezTo>
                      <a:cubicBezTo>
                        <a:pt x="5" y="19"/>
                        <a:pt x="2" y="21"/>
                        <a:pt x="1" y="24"/>
                      </a:cubicBezTo>
                      <a:cubicBezTo>
                        <a:pt x="0" y="27"/>
                        <a:pt x="1" y="34"/>
                        <a:pt x="2" y="38"/>
                      </a:cubicBezTo>
                      <a:cubicBezTo>
                        <a:pt x="2" y="39"/>
                        <a:pt x="4" y="38"/>
                        <a:pt x="5" y="38"/>
                      </a:cubicBezTo>
                      <a:cubicBezTo>
                        <a:pt x="6" y="38"/>
                        <a:pt x="8" y="39"/>
                        <a:pt x="9" y="39"/>
                      </a:cubicBezTo>
                      <a:cubicBezTo>
                        <a:pt x="10" y="40"/>
                        <a:pt x="14" y="42"/>
                        <a:pt x="14" y="43"/>
                      </a:cubicBezTo>
                      <a:cubicBezTo>
                        <a:pt x="14" y="44"/>
                        <a:pt x="14" y="44"/>
                        <a:pt x="14" y="45"/>
                      </a:cubicBezTo>
                      <a:cubicBezTo>
                        <a:pt x="14" y="46"/>
                        <a:pt x="15" y="47"/>
                        <a:pt x="16" y="48"/>
                      </a:cubicBezTo>
                      <a:cubicBezTo>
                        <a:pt x="18" y="51"/>
                        <a:pt x="21" y="46"/>
                        <a:pt x="23" y="47"/>
                      </a:cubicBezTo>
                      <a:cubicBezTo>
                        <a:pt x="23" y="47"/>
                        <a:pt x="22" y="48"/>
                        <a:pt x="22" y="48"/>
                      </a:cubicBezTo>
                      <a:cubicBezTo>
                        <a:pt x="22" y="47"/>
                        <a:pt x="27" y="47"/>
                        <a:pt x="27" y="47"/>
                      </a:cubicBezTo>
                      <a:cubicBezTo>
                        <a:pt x="29" y="47"/>
                        <a:pt x="29" y="45"/>
                        <a:pt x="30" y="47"/>
                      </a:cubicBezTo>
                      <a:cubicBezTo>
                        <a:pt x="31" y="45"/>
                        <a:pt x="31" y="44"/>
                        <a:pt x="31" y="42"/>
                      </a:cubicBezTo>
                      <a:cubicBezTo>
                        <a:pt x="32" y="41"/>
                        <a:pt x="31" y="43"/>
                        <a:pt x="31" y="4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04" name="Freeform 758">
                  <a:extLst>
                    <a:ext uri="{FF2B5EF4-FFF2-40B4-BE49-F238E27FC236}">
                      <a16:creationId xmlns:a16="http://schemas.microsoft.com/office/drawing/2014/main" id="{D394B6EE-316F-837D-7660-2E879DF2A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75087" y="7414862"/>
                  <a:ext cx="432136" cy="324533"/>
                </a:xfrm>
                <a:custGeom>
                  <a:avLst/>
                  <a:gdLst>
                    <a:gd name="T0" fmla="*/ 35 w 42"/>
                    <a:gd name="T1" fmla="*/ 20 h 30"/>
                    <a:gd name="T2" fmla="*/ 41 w 42"/>
                    <a:gd name="T3" fmla="*/ 17 h 30"/>
                    <a:gd name="T4" fmla="*/ 38 w 42"/>
                    <a:gd name="T5" fmla="*/ 13 h 30"/>
                    <a:gd name="T6" fmla="*/ 33 w 42"/>
                    <a:gd name="T7" fmla="*/ 10 h 30"/>
                    <a:gd name="T8" fmla="*/ 32 w 42"/>
                    <a:gd name="T9" fmla="*/ 7 h 30"/>
                    <a:gd name="T10" fmla="*/ 30 w 42"/>
                    <a:gd name="T11" fmla="*/ 1 h 30"/>
                    <a:gd name="T12" fmla="*/ 26 w 42"/>
                    <a:gd name="T13" fmla="*/ 0 h 30"/>
                    <a:gd name="T14" fmla="*/ 22 w 42"/>
                    <a:gd name="T15" fmla="*/ 2 h 30"/>
                    <a:gd name="T16" fmla="*/ 19 w 42"/>
                    <a:gd name="T17" fmla="*/ 4 h 30"/>
                    <a:gd name="T18" fmla="*/ 17 w 42"/>
                    <a:gd name="T19" fmla="*/ 5 h 30"/>
                    <a:gd name="T20" fmla="*/ 11 w 42"/>
                    <a:gd name="T21" fmla="*/ 10 h 30"/>
                    <a:gd name="T22" fmla="*/ 9 w 42"/>
                    <a:gd name="T23" fmla="*/ 10 h 30"/>
                    <a:gd name="T24" fmla="*/ 7 w 42"/>
                    <a:gd name="T25" fmla="*/ 14 h 30"/>
                    <a:gd name="T26" fmla="*/ 5 w 42"/>
                    <a:gd name="T27" fmla="*/ 16 h 30"/>
                    <a:gd name="T28" fmla="*/ 2 w 42"/>
                    <a:gd name="T29" fmla="*/ 18 h 30"/>
                    <a:gd name="T30" fmla="*/ 1 w 42"/>
                    <a:gd name="T31" fmla="*/ 24 h 30"/>
                    <a:gd name="T32" fmla="*/ 8 w 42"/>
                    <a:gd name="T33" fmla="*/ 28 h 30"/>
                    <a:gd name="T34" fmla="*/ 16 w 42"/>
                    <a:gd name="T35" fmla="*/ 30 h 30"/>
                    <a:gd name="T36" fmla="*/ 15 w 42"/>
                    <a:gd name="T37" fmla="*/ 22 h 30"/>
                    <a:gd name="T38" fmla="*/ 26 w 42"/>
                    <a:gd name="T39" fmla="*/ 22 h 30"/>
                    <a:gd name="T40" fmla="*/ 35 w 42"/>
                    <a:gd name="T41" fmla="*/ 20 h 30"/>
                    <a:gd name="T42" fmla="*/ 35 w 42"/>
                    <a:gd name="T43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0">
                      <a:moveTo>
                        <a:pt x="35" y="20"/>
                      </a:moveTo>
                      <a:cubicBezTo>
                        <a:pt x="37" y="17"/>
                        <a:pt x="40" y="20"/>
                        <a:pt x="41" y="17"/>
                      </a:cubicBezTo>
                      <a:cubicBezTo>
                        <a:pt x="42" y="16"/>
                        <a:pt x="39" y="13"/>
                        <a:pt x="38" y="13"/>
                      </a:cubicBezTo>
                      <a:cubicBezTo>
                        <a:pt x="37" y="15"/>
                        <a:pt x="34" y="11"/>
                        <a:pt x="33" y="10"/>
                      </a:cubicBezTo>
                      <a:cubicBezTo>
                        <a:pt x="33" y="9"/>
                        <a:pt x="33" y="8"/>
                        <a:pt x="32" y="7"/>
                      </a:cubicBezTo>
                      <a:cubicBezTo>
                        <a:pt x="30" y="5"/>
                        <a:pt x="30" y="4"/>
                        <a:pt x="30" y="1"/>
                      </a:cubicBezTo>
                      <a:cubicBezTo>
                        <a:pt x="29" y="1"/>
                        <a:pt x="27" y="0"/>
                        <a:pt x="26" y="0"/>
                      </a:cubicBezTo>
                      <a:cubicBezTo>
                        <a:pt x="24" y="1"/>
                        <a:pt x="23" y="2"/>
                        <a:pt x="22" y="2"/>
                      </a:cubicBezTo>
                      <a:cubicBezTo>
                        <a:pt x="21" y="3"/>
                        <a:pt x="20" y="4"/>
                        <a:pt x="19" y="4"/>
                      </a:cubicBezTo>
                      <a:cubicBezTo>
                        <a:pt x="18" y="6"/>
                        <a:pt x="18" y="4"/>
                        <a:pt x="17" y="5"/>
                      </a:cubicBezTo>
                      <a:cubicBezTo>
                        <a:pt x="15" y="6"/>
                        <a:pt x="13" y="11"/>
                        <a:pt x="11" y="10"/>
                      </a:cubicBezTo>
                      <a:cubicBezTo>
                        <a:pt x="10" y="10"/>
                        <a:pt x="9" y="8"/>
                        <a:pt x="9" y="10"/>
                      </a:cubicBezTo>
                      <a:cubicBezTo>
                        <a:pt x="8" y="11"/>
                        <a:pt x="8" y="13"/>
                        <a:pt x="7" y="14"/>
                      </a:cubicBezTo>
                      <a:cubicBezTo>
                        <a:pt x="7" y="15"/>
                        <a:pt x="7" y="16"/>
                        <a:pt x="5" y="16"/>
                      </a:cubicBezTo>
                      <a:cubicBezTo>
                        <a:pt x="5" y="16"/>
                        <a:pt x="1" y="17"/>
                        <a:pt x="2" y="18"/>
                      </a:cubicBezTo>
                      <a:cubicBezTo>
                        <a:pt x="5" y="20"/>
                        <a:pt x="0" y="23"/>
                        <a:pt x="1" y="24"/>
                      </a:cubicBezTo>
                      <a:cubicBezTo>
                        <a:pt x="3" y="25"/>
                        <a:pt x="5" y="30"/>
                        <a:pt x="8" y="28"/>
                      </a:cubicBezTo>
                      <a:cubicBezTo>
                        <a:pt x="11" y="26"/>
                        <a:pt x="13" y="27"/>
                        <a:pt x="16" y="30"/>
                      </a:cubicBezTo>
                      <a:cubicBezTo>
                        <a:pt x="15" y="27"/>
                        <a:pt x="15" y="24"/>
                        <a:pt x="15" y="22"/>
                      </a:cubicBezTo>
                      <a:cubicBezTo>
                        <a:pt x="19" y="22"/>
                        <a:pt x="22" y="22"/>
                        <a:pt x="26" y="22"/>
                      </a:cubicBezTo>
                      <a:cubicBezTo>
                        <a:pt x="29" y="22"/>
                        <a:pt x="34" y="23"/>
                        <a:pt x="35" y="20"/>
                      </a:cubicBezTo>
                      <a:cubicBezTo>
                        <a:pt x="36" y="18"/>
                        <a:pt x="35" y="20"/>
                        <a:pt x="35" y="2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05" name="Freeform 759">
                  <a:extLst>
                    <a:ext uri="{FF2B5EF4-FFF2-40B4-BE49-F238E27FC236}">
                      <a16:creationId xmlns:a16="http://schemas.microsoft.com/office/drawing/2014/main" id="{CA8BCAE0-BD03-6482-6484-C4FDC96D1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64338" y="7654574"/>
                  <a:ext cx="101063" cy="258152"/>
                </a:xfrm>
                <a:custGeom>
                  <a:avLst/>
                  <a:gdLst>
                    <a:gd name="T0" fmla="*/ 9 w 10"/>
                    <a:gd name="T1" fmla="*/ 10 h 24"/>
                    <a:gd name="T2" fmla="*/ 8 w 10"/>
                    <a:gd name="T3" fmla="*/ 6 h 24"/>
                    <a:gd name="T4" fmla="*/ 5 w 10"/>
                    <a:gd name="T5" fmla="*/ 0 h 24"/>
                    <a:gd name="T6" fmla="*/ 2 w 10"/>
                    <a:gd name="T7" fmla="*/ 0 h 24"/>
                    <a:gd name="T8" fmla="*/ 2 w 10"/>
                    <a:gd name="T9" fmla="*/ 3 h 24"/>
                    <a:gd name="T10" fmla="*/ 2 w 10"/>
                    <a:gd name="T11" fmla="*/ 9 h 24"/>
                    <a:gd name="T12" fmla="*/ 4 w 10"/>
                    <a:gd name="T13" fmla="*/ 15 h 24"/>
                    <a:gd name="T14" fmla="*/ 4 w 10"/>
                    <a:gd name="T15" fmla="*/ 21 h 24"/>
                    <a:gd name="T16" fmla="*/ 6 w 10"/>
                    <a:gd name="T17" fmla="*/ 23 h 24"/>
                    <a:gd name="T18" fmla="*/ 9 w 10"/>
                    <a:gd name="T19" fmla="*/ 23 h 24"/>
                    <a:gd name="T20" fmla="*/ 9 w 10"/>
                    <a:gd name="T21" fmla="*/ 10 h 24"/>
                    <a:gd name="T22" fmla="*/ 9 w 10"/>
                    <a:gd name="T23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24">
                      <a:moveTo>
                        <a:pt x="9" y="10"/>
                      </a:moveTo>
                      <a:cubicBezTo>
                        <a:pt x="9" y="9"/>
                        <a:pt x="9" y="7"/>
                        <a:pt x="8" y="6"/>
                      </a:cubicBezTo>
                      <a:cubicBezTo>
                        <a:pt x="7" y="5"/>
                        <a:pt x="4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0" y="0"/>
                        <a:pt x="2" y="2"/>
                        <a:pt x="2" y="3"/>
                      </a:cubicBezTo>
                      <a:cubicBezTo>
                        <a:pt x="3" y="5"/>
                        <a:pt x="2" y="7"/>
                        <a:pt x="2" y="9"/>
                      </a:cubicBezTo>
                      <a:cubicBezTo>
                        <a:pt x="1" y="12"/>
                        <a:pt x="3" y="12"/>
                        <a:pt x="4" y="15"/>
                      </a:cubicBezTo>
                      <a:cubicBezTo>
                        <a:pt x="4" y="17"/>
                        <a:pt x="3" y="19"/>
                        <a:pt x="4" y="21"/>
                      </a:cubicBezTo>
                      <a:cubicBezTo>
                        <a:pt x="4" y="22"/>
                        <a:pt x="5" y="23"/>
                        <a:pt x="6" y="23"/>
                      </a:cubicBezTo>
                      <a:cubicBezTo>
                        <a:pt x="7" y="24"/>
                        <a:pt x="10" y="24"/>
                        <a:pt x="9" y="23"/>
                      </a:cubicBezTo>
                      <a:cubicBezTo>
                        <a:pt x="9" y="19"/>
                        <a:pt x="9" y="15"/>
                        <a:pt x="9" y="10"/>
                      </a:cubicBezTo>
                      <a:cubicBezTo>
                        <a:pt x="9" y="7"/>
                        <a:pt x="9" y="13"/>
                        <a:pt x="9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06" name="Freeform 760">
                  <a:extLst>
                    <a:ext uri="{FF2B5EF4-FFF2-40B4-BE49-F238E27FC236}">
                      <a16:creationId xmlns:a16="http://schemas.microsoft.com/office/drawing/2014/main" id="{9656EC13-5E0B-88E9-83E9-9250C71839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25230" y="7665640"/>
                  <a:ext cx="324101" cy="335598"/>
                </a:xfrm>
                <a:custGeom>
                  <a:avLst/>
                  <a:gdLst>
                    <a:gd name="T0" fmla="*/ 26 w 32"/>
                    <a:gd name="T1" fmla="*/ 4 h 31"/>
                    <a:gd name="T2" fmla="*/ 21 w 32"/>
                    <a:gd name="T3" fmla="*/ 5 h 31"/>
                    <a:gd name="T4" fmla="*/ 15 w 32"/>
                    <a:gd name="T5" fmla="*/ 1 h 31"/>
                    <a:gd name="T6" fmla="*/ 13 w 32"/>
                    <a:gd name="T7" fmla="*/ 1 h 31"/>
                    <a:gd name="T8" fmla="*/ 10 w 32"/>
                    <a:gd name="T9" fmla="*/ 2 h 31"/>
                    <a:gd name="T10" fmla="*/ 6 w 32"/>
                    <a:gd name="T11" fmla="*/ 2 h 31"/>
                    <a:gd name="T12" fmla="*/ 4 w 32"/>
                    <a:gd name="T13" fmla="*/ 3 h 31"/>
                    <a:gd name="T14" fmla="*/ 3 w 32"/>
                    <a:gd name="T15" fmla="*/ 6 h 31"/>
                    <a:gd name="T16" fmla="*/ 5 w 32"/>
                    <a:gd name="T17" fmla="*/ 7 h 31"/>
                    <a:gd name="T18" fmla="*/ 3 w 32"/>
                    <a:gd name="T19" fmla="*/ 9 h 31"/>
                    <a:gd name="T20" fmla="*/ 5 w 32"/>
                    <a:gd name="T21" fmla="*/ 12 h 31"/>
                    <a:gd name="T22" fmla="*/ 3 w 32"/>
                    <a:gd name="T23" fmla="*/ 13 h 31"/>
                    <a:gd name="T24" fmla="*/ 2 w 32"/>
                    <a:gd name="T25" fmla="*/ 16 h 31"/>
                    <a:gd name="T26" fmla="*/ 2 w 32"/>
                    <a:gd name="T27" fmla="*/ 19 h 31"/>
                    <a:gd name="T28" fmla="*/ 3 w 32"/>
                    <a:gd name="T29" fmla="*/ 23 h 31"/>
                    <a:gd name="T30" fmla="*/ 7 w 32"/>
                    <a:gd name="T31" fmla="*/ 26 h 31"/>
                    <a:gd name="T32" fmla="*/ 7 w 32"/>
                    <a:gd name="T33" fmla="*/ 31 h 31"/>
                    <a:gd name="T34" fmla="*/ 19 w 32"/>
                    <a:gd name="T35" fmla="*/ 28 h 31"/>
                    <a:gd name="T36" fmla="*/ 26 w 32"/>
                    <a:gd name="T37" fmla="*/ 28 h 31"/>
                    <a:gd name="T38" fmla="*/ 30 w 32"/>
                    <a:gd name="T39" fmla="*/ 26 h 31"/>
                    <a:gd name="T40" fmla="*/ 28 w 32"/>
                    <a:gd name="T41" fmla="*/ 21 h 31"/>
                    <a:gd name="T42" fmla="*/ 30 w 32"/>
                    <a:gd name="T43" fmla="*/ 15 h 31"/>
                    <a:gd name="T44" fmla="*/ 26 w 32"/>
                    <a:gd name="T45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2" h="31">
                      <a:moveTo>
                        <a:pt x="26" y="4"/>
                      </a:moveTo>
                      <a:cubicBezTo>
                        <a:pt x="24" y="4"/>
                        <a:pt x="23" y="6"/>
                        <a:pt x="21" y="5"/>
                      </a:cubicBezTo>
                      <a:cubicBezTo>
                        <a:pt x="19" y="5"/>
                        <a:pt x="17" y="0"/>
                        <a:pt x="15" y="1"/>
                      </a:cubicBezTo>
                      <a:cubicBezTo>
                        <a:pt x="14" y="2"/>
                        <a:pt x="13" y="2"/>
                        <a:pt x="13" y="1"/>
                      </a:cubicBezTo>
                      <a:cubicBezTo>
                        <a:pt x="12" y="0"/>
                        <a:pt x="11" y="2"/>
                        <a:pt x="10" y="2"/>
                      </a:cubicBezTo>
                      <a:cubicBezTo>
                        <a:pt x="8" y="3"/>
                        <a:pt x="7" y="2"/>
                        <a:pt x="6" y="2"/>
                      </a:cubicBezTo>
                      <a:cubicBezTo>
                        <a:pt x="5" y="1"/>
                        <a:pt x="5" y="3"/>
                        <a:pt x="4" y="3"/>
                      </a:cubicBezTo>
                      <a:cubicBezTo>
                        <a:pt x="3" y="3"/>
                        <a:pt x="2" y="5"/>
                        <a:pt x="3" y="6"/>
                      </a:cubicBezTo>
                      <a:cubicBezTo>
                        <a:pt x="3" y="7"/>
                        <a:pt x="5" y="7"/>
                        <a:pt x="5" y="7"/>
                      </a:cubicBezTo>
                      <a:cubicBezTo>
                        <a:pt x="5" y="8"/>
                        <a:pt x="3" y="9"/>
                        <a:pt x="3" y="9"/>
                      </a:cubicBezTo>
                      <a:cubicBezTo>
                        <a:pt x="3" y="10"/>
                        <a:pt x="5" y="11"/>
                        <a:pt x="5" y="12"/>
                      </a:cubicBezTo>
                      <a:cubicBezTo>
                        <a:pt x="5" y="12"/>
                        <a:pt x="3" y="11"/>
                        <a:pt x="3" y="13"/>
                      </a:cubicBezTo>
                      <a:cubicBezTo>
                        <a:pt x="3" y="14"/>
                        <a:pt x="4" y="16"/>
                        <a:pt x="2" y="16"/>
                      </a:cubicBezTo>
                      <a:cubicBezTo>
                        <a:pt x="3" y="17"/>
                        <a:pt x="3" y="18"/>
                        <a:pt x="2" y="19"/>
                      </a:cubicBezTo>
                      <a:cubicBezTo>
                        <a:pt x="2" y="21"/>
                        <a:pt x="0" y="21"/>
                        <a:pt x="3" y="23"/>
                      </a:cubicBezTo>
                      <a:cubicBezTo>
                        <a:pt x="4" y="23"/>
                        <a:pt x="6" y="24"/>
                        <a:pt x="7" y="26"/>
                      </a:cubicBezTo>
                      <a:cubicBezTo>
                        <a:pt x="8" y="27"/>
                        <a:pt x="7" y="29"/>
                        <a:pt x="7" y="31"/>
                      </a:cubicBezTo>
                      <a:cubicBezTo>
                        <a:pt x="11" y="30"/>
                        <a:pt x="14" y="28"/>
                        <a:pt x="19" y="28"/>
                      </a:cubicBezTo>
                      <a:cubicBezTo>
                        <a:pt x="21" y="27"/>
                        <a:pt x="24" y="28"/>
                        <a:pt x="26" y="28"/>
                      </a:cubicBezTo>
                      <a:cubicBezTo>
                        <a:pt x="28" y="28"/>
                        <a:pt x="31" y="29"/>
                        <a:pt x="30" y="26"/>
                      </a:cubicBezTo>
                      <a:cubicBezTo>
                        <a:pt x="30" y="24"/>
                        <a:pt x="29" y="23"/>
                        <a:pt x="28" y="21"/>
                      </a:cubicBezTo>
                      <a:cubicBezTo>
                        <a:pt x="28" y="19"/>
                        <a:pt x="29" y="17"/>
                        <a:pt x="30" y="15"/>
                      </a:cubicBezTo>
                      <a:cubicBezTo>
                        <a:pt x="31" y="11"/>
                        <a:pt x="32" y="4"/>
                        <a:pt x="26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07" name="Freeform 761">
                  <a:extLst>
                    <a:ext uri="{FF2B5EF4-FFF2-40B4-BE49-F238E27FC236}">
                      <a16:creationId xmlns:a16="http://schemas.microsoft.com/office/drawing/2014/main" id="{646429B6-44FE-7E2A-94A5-7031CBDEE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00544" y="7654574"/>
                  <a:ext cx="233496" cy="324533"/>
                </a:xfrm>
                <a:custGeom>
                  <a:avLst/>
                  <a:gdLst>
                    <a:gd name="T0" fmla="*/ 19 w 23"/>
                    <a:gd name="T1" fmla="*/ 13 h 30"/>
                    <a:gd name="T2" fmla="*/ 18 w 23"/>
                    <a:gd name="T3" fmla="*/ 6 h 30"/>
                    <a:gd name="T4" fmla="*/ 17 w 23"/>
                    <a:gd name="T5" fmla="*/ 0 h 30"/>
                    <a:gd name="T6" fmla="*/ 3 w 23"/>
                    <a:gd name="T7" fmla="*/ 0 h 30"/>
                    <a:gd name="T8" fmla="*/ 4 w 23"/>
                    <a:gd name="T9" fmla="*/ 11 h 30"/>
                    <a:gd name="T10" fmla="*/ 1 w 23"/>
                    <a:gd name="T11" fmla="*/ 22 h 30"/>
                    <a:gd name="T12" fmla="*/ 3 w 23"/>
                    <a:gd name="T13" fmla="*/ 30 h 30"/>
                    <a:gd name="T14" fmla="*/ 10 w 23"/>
                    <a:gd name="T15" fmla="*/ 29 h 30"/>
                    <a:gd name="T16" fmla="*/ 23 w 23"/>
                    <a:gd name="T17" fmla="*/ 24 h 30"/>
                    <a:gd name="T18" fmla="*/ 20 w 23"/>
                    <a:gd name="T19" fmla="*/ 19 h 30"/>
                    <a:gd name="T20" fmla="*/ 19 w 23"/>
                    <a:gd name="T21" fmla="*/ 13 h 30"/>
                    <a:gd name="T22" fmla="*/ 19 w 23"/>
                    <a:gd name="T2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30">
                      <a:moveTo>
                        <a:pt x="19" y="13"/>
                      </a:moveTo>
                      <a:cubicBezTo>
                        <a:pt x="17" y="11"/>
                        <a:pt x="18" y="8"/>
                        <a:pt x="18" y="6"/>
                      </a:cubicBezTo>
                      <a:cubicBezTo>
                        <a:pt x="19" y="4"/>
                        <a:pt x="16" y="2"/>
                        <a:pt x="17" y="0"/>
                      </a:cubicBezTo>
                      <a:cubicBezTo>
                        <a:pt x="12" y="0"/>
                        <a:pt x="8" y="0"/>
                        <a:pt x="3" y="0"/>
                      </a:cubicBezTo>
                      <a:cubicBezTo>
                        <a:pt x="3" y="3"/>
                        <a:pt x="4" y="7"/>
                        <a:pt x="4" y="11"/>
                      </a:cubicBezTo>
                      <a:cubicBezTo>
                        <a:pt x="4" y="15"/>
                        <a:pt x="0" y="18"/>
                        <a:pt x="1" y="22"/>
                      </a:cubicBezTo>
                      <a:cubicBezTo>
                        <a:pt x="2" y="25"/>
                        <a:pt x="4" y="26"/>
                        <a:pt x="3" y="30"/>
                      </a:cubicBezTo>
                      <a:cubicBezTo>
                        <a:pt x="6" y="30"/>
                        <a:pt x="7" y="30"/>
                        <a:pt x="10" y="29"/>
                      </a:cubicBezTo>
                      <a:cubicBezTo>
                        <a:pt x="15" y="28"/>
                        <a:pt x="19" y="26"/>
                        <a:pt x="23" y="24"/>
                      </a:cubicBezTo>
                      <a:cubicBezTo>
                        <a:pt x="21" y="23"/>
                        <a:pt x="20" y="21"/>
                        <a:pt x="20" y="19"/>
                      </a:cubicBezTo>
                      <a:cubicBezTo>
                        <a:pt x="20" y="17"/>
                        <a:pt x="20" y="15"/>
                        <a:pt x="19" y="13"/>
                      </a:cubicBezTo>
                      <a:cubicBezTo>
                        <a:pt x="17" y="11"/>
                        <a:pt x="20" y="15"/>
                        <a:pt x="19" y="1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08" name="Freeform 762">
                  <a:extLst>
                    <a:ext uri="{FF2B5EF4-FFF2-40B4-BE49-F238E27FC236}">
                      <a16:creationId xmlns:a16="http://schemas.microsoft.com/office/drawing/2014/main" id="{DF450639-2EA6-8886-F5B4-9223C9DA1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88253" y="7687764"/>
                  <a:ext cx="153338" cy="195458"/>
                </a:xfrm>
                <a:custGeom>
                  <a:avLst/>
                  <a:gdLst>
                    <a:gd name="T0" fmla="*/ 12 w 15"/>
                    <a:gd name="T1" fmla="*/ 14 h 18"/>
                    <a:gd name="T2" fmla="*/ 14 w 15"/>
                    <a:gd name="T3" fmla="*/ 6 h 18"/>
                    <a:gd name="T4" fmla="*/ 5 w 15"/>
                    <a:gd name="T5" fmla="*/ 3 h 18"/>
                    <a:gd name="T6" fmla="*/ 1 w 15"/>
                    <a:gd name="T7" fmla="*/ 8 h 18"/>
                    <a:gd name="T8" fmla="*/ 4 w 15"/>
                    <a:gd name="T9" fmla="*/ 12 h 18"/>
                    <a:gd name="T10" fmla="*/ 7 w 15"/>
                    <a:gd name="T11" fmla="*/ 16 h 18"/>
                    <a:gd name="T12" fmla="*/ 10 w 15"/>
                    <a:gd name="T13" fmla="*/ 16 h 18"/>
                    <a:gd name="T14" fmla="*/ 12 w 15"/>
                    <a:gd name="T15" fmla="*/ 14 h 18"/>
                    <a:gd name="T16" fmla="*/ 12 w 15"/>
                    <a:gd name="T17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8">
                      <a:moveTo>
                        <a:pt x="12" y="14"/>
                      </a:moveTo>
                      <a:cubicBezTo>
                        <a:pt x="15" y="13"/>
                        <a:pt x="15" y="8"/>
                        <a:pt x="14" y="6"/>
                      </a:cubicBezTo>
                      <a:cubicBezTo>
                        <a:pt x="12" y="2"/>
                        <a:pt x="8" y="0"/>
                        <a:pt x="5" y="3"/>
                      </a:cubicBezTo>
                      <a:cubicBezTo>
                        <a:pt x="3" y="4"/>
                        <a:pt x="0" y="6"/>
                        <a:pt x="1" y="8"/>
                      </a:cubicBezTo>
                      <a:cubicBezTo>
                        <a:pt x="2" y="10"/>
                        <a:pt x="2" y="11"/>
                        <a:pt x="4" y="12"/>
                      </a:cubicBezTo>
                      <a:cubicBezTo>
                        <a:pt x="5" y="14"/>
                        <a:pt x="5" y="15"/>
                        <a:pt x="7" y="16"/>
                      </a:cubicBezTo>
                      <a:cubicBezTo>
                        <a:pt x="8" y="17"/>
                        <a:pt x="9" y="18"/>
                        <a:pt x="10" y="16"/>
                      </a:cubicBezTo>
                      <a:cubicBezTo>
                        <a:pt x="10" y="15"/>
                        <a:pt x="11" y="15"/>
                        <a:pt x="12" y="14"/>
                      </a:cubicBezTo>
                      <a:cubicBezTo>
                        <a:pt x="14" y="13"/>
                        <a:pt x="11" y="15"/>
                        <a:pt x="12" y="1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09" name="Freeform 763">
                  <a:extLst>
                    <a:ext uri="{FF2B5EF4-FFF2-40B4-BE49-F238E27FC236}">
                      <a16:creationId xmlns:a16="http://schemas.microsoft.com/office/drawing/2014/main" id="{EC930EBF-EE82-18FD-8B28-E619F2BFF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78862" y="7772587"/>
                  <a:ext cx="226522" cy="228650"/>
                </a:xfrm>
                <a:custGeom>
                  <a:avLst/>
                  <a:gdLst>
                    <a:gd name="T0" fmla="*/ 21 w 22"/>
                    <a:gd name="T1" fmla="*/ 17 h 21"/>
                    <a:gd name="T2" fmla="*/ 19 w 22"/>
                    <a:gd name="T3" fmla="*/ 13 h 21"/>
                    <a:gd name="T4" fmla="*/ 16 w 22"/>
                    <a:gd name="T5" fmla="*/ 11 h 21"/>
                    <a:gd name="T6" fmla="*/ 16 w 22"/>
                    <a:gd name="T7" fmla="*/ 6 h 21"/>
                    <a:gd name="T8" fmla="*/ 13 w 22"/>
                    <a:gd name="T9" fmla="*/ 8 h 21"/>
                    <a:gd name="T10" fmla="*/ 9 w 22"/>
                    <a:gd name="T11" fmla="*/ 1 h 21"/>
                    <a:gd name="T12" fmla="*/ 5 w 22"/>
                    <a:gd name="T13" fmla="*/ 4 h 21"/>
                    <a:gd name="T14" fmla="*/ 0 w 22"/>
                    <a:gd name="T15" fmla="*/ 9 h 21"/>
                    <a:gd name="T16" fmla="*/ 12 w 22"/>
                    <a:gd name="T17" fmla="*/ 18 h 21"/>
                    <a:gd name="T18" fmla="*/ 19 w 22"/>
                    <a:gd name="T19" fmla="*/ 21 h 21"/>
                    <a:gd name="T20" fmla="*/ 21 w 22"/>
                    <a:gd name="T21" fmla="*/ 17 h 21"/>
                    <a:gd name="T22" fmla="*/ 21 w 22"/>
                    <a:gd name="T23" fmla="*/ 1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21">
                      <a:moveTo>
                        <a:pt x="21" y="17"/>
                      </a:moveTo>
                      <a:cubicBezTo>
                        <a:pt x="22" y="15"/>
                        <a:pt x="20" y="14"/>
                        <a:pt x="19" y="13"/>
                      </a:cubicBezTo>
                      <a:cubicBezTo>
                        <a:pt x="18" y="13"/>
                        <a:pt x="14" y="12"/>
                        <a:pt x="16" y="11"/>
                      </a:cubicBezTo>
                      <a:cubicBezTo>
                        <a:pt x="17" y="10"/>
                        <a:pt x="17" y="7"/>
                        <a:pt x="16" y="6"/>
                      </a:cubicBezTo>
                      <a:cubicBezTo>
                        <a:pt x="15" y="4"/>
                        <a:pt x="14" y="8"/>
                        <a:pt x="13" y="8"/>
                      </a:cubicBezTo>
                      <a:cubicBezTo>
                        <a:pt x="10" y="8"/>
                        <a:pt x="11" y="0"/>
                        <a:pt x="9" y="1"/>
                      </a:cubicBezTo>
                      <a:cubicBezTo>
                        <a:pt x="8" y="2"/>
                        <a:pt x="6" y="3"/>
                        <a:pt x="5" y="4"/>
                      </a:cubicBezTo>
                      <a:cubicBezTo>
                        <a:pt x="4" y="6"/>
                        <a:pt x="2" y="7"/>
                        <a:pt x="0" y="9"/>
                      </a:cubicBezTo>
                      <a:cubicBezTo>
                        <a:pt x="5" y="12"/>
                        <a:pt x="8" y="15"/>
                        <a:pt x="12" y="18"/>
                      </a:cubicBezTo>
                      <a:cubicBezTo>
                        <a:pt x="14" y="20"/>
                        <a:pt x="16" y="21"/>
                        <a:pt x="19" y="21"/>
                      </a:cubicBezTo>
                      <a:cubicBezTo>
                        <a:pt x="22" y="21"/>
                        <a:pt x="20" y="19"/>
                        <a:pt x="21" y="17"/>
                      </a:cubicBezTo>
                      <a:cubicBezTo>
                        <a:pt x="22" y="15"/>
                        <a:pt x="21" y="19"/>
                        <a:pt x="21" y="1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10" name="Freeform 764">
                  <a:extLst>
                    <a:ext uri="{FF2B5EF4-FFF2-40B4-BE49-F238E27FC236}">
                      <a16:creationId xmlns:a16="http://schemas.microsoft.com/office/drawing/2014/main" id="{2F6485D0-D7B0-FA97-64B3-3BD9C282C2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18551" y="7555004"/>
                  <a:ext cx="355468" cy="317157"/>
                </a:xfrm>
                <a:custGeom>
                  <a:avLst/>
                  <a:gdLst>
                    <a:gd name="T0" fmla="*/ 10 w 35"/>
                    <a:gd name="T1" fmla="*/ 16 h 29"/>
                    <a:gd name="T2" fmla="*/ 20 w 35"/>
                    <a:gd name="T3" fmla="*/ 17 h 29"/>
                    <a:gd name="T4" fmla="*/ 21 w 35"/>
                    <a:gd name="T5" fmla="*/ 23 h 29"/>
                    <a:gd name="T6" fmla="*/ 25 w 35"/>
                    <a:gd name="T7" fmla="*/ 21 h 29"/>
                    <a:gd name="T8" fmla="*/ 29 w 35"/>
                    <a:gd name="T9" fmla="*/ 27 h 29"/>
                    <a:gd name="T10" fmla="*/ 31 w 35"/>
                    <a:gd name="T11" fmla="*/ 26 h 29"/>
                    <a:gd name="T12" fmla="*/ 33 w 35"/>
                    <a:gd name="T13" fmla="*/ 25 h 29"/>
                    <a:gd name="T14" fmla="*/ 33 w 35"/>
                    <a:gd name="T15" fmla="*/ 23 h 29"/>
                    <a:gd name="T16" fmla="*/ 35 w 35"/>
                    <a:gd name="T17" fmla="*/ 22 h 29"/>
                    <a:gd name="T18" fmla="*/ 34 w 35"/>
                    <a:gd name="T19" fmla="*/ 19 h 29"/>
                    <a:gd name="T20" fmla="*/ 33 w 35"/>
                    <a:gd name="T21" fmla="*/ 16 h 29"/>
                    <a:gd name="T22" fmla="*/ 33 w 35"/>
                    <a:gd name="T23" fmla="*/ 12 h 29"/>
                    <a:gd name="T24" fmla="*/ 32 w 35"/>
                    <a:gd name="T25" fmla="*/ 8 h 29"/>
                    <a:gd name="T26" fmla="*/ 26 w 35"/>
                    <a:gd name="T27" fmla="*/ 2 h 29"/>
                    <a:gd name="T28" fmla="*/ 24 w 35"/>
                    <a:gd name="T29" fmla="*/ 3 h 29"/>
                    <a:gd name="T30" fmla="*/ 22 w 35"/>
                    <a:gd name="T31" fmla="*/ 3 h 29"/>
                    <a:gd name="T32" fmla="*/ 19 w 35"/>
                    <a:gd name="T33" fmla="*/ 3 h 29"/>
                    <a:gd name="T34" fmla="*/ 18 w 35"/>
                    <a:gd name="T35" fmla="*/ 3 h 29"/>
                    <a:gd name="T36" fmla="*/ 15 w 35"/>
                    <a:gd name="T37" fmla="*/ 2 h 29"/>
                    <a:gd name="T38" fmla="*/ 10 w 35"/>
                    <a:gd name="T39" fmla="*/ 1 h 29"/>
                    <a:gd name="T40" fmla="*/ 5 w 35"/>
                    <a:gd name="T41" fmla="*/ 1 h 29"/>
                    <a:gd name="T42" fmla="*/ 5 w 35"/>
                    <a:gd name="T43" fmla="*/ 4 h 29"/>
                    <a:gd name="T44" fmla="*/ 3 w 35"/>
                    <a:gd name="T45" fmla="*/ 6 h 29"/>
                    <a:gd name="T46" fmla="*/ 0 w 35"/>
                    <a:gd name="T47" fmla="*/ 8 h 29"/>
                    <a:gd name="T48" fmla="*/ 3 w 35"/>
                    <a:gd name="T49" fmla="*/ 13 h 29"/>
                    <a:gd name="T50" fmla="*/ 8 w 35"/>
                    <a:gd name="T51" fmla="*/ 19 h 29"/>
                    <a:gd name="T52" fmla="*/ 10 w 35"/>
                    <a:gd name="T53" fmla="*/ 16 h 29"/>
                    <a:gd name="T54" fmla="*/ 10 w 35"/>
                    <a:gd name="T55" fmla="*/ 1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5" h="29">
                      <a:moveTo>
                        <a:pt x="10" y="16"/>
                      </a:moveTo>
                      <a:cubicBezTo>
                        <a:pt x="14" y="14"/>
                        <a:pt x="18" y="12"/>
                        <a:pt x="20" y="17"/>
                      </a:cubicBezTo>
                      <a:cubicBezTo>
                        <a:pt x="22" y="19"/>
                        <a:pt x="21" y="20"/>
                        <a:pt x="21" y="23"/>
                      </a:cubicBezTo>
                      <a:cubicBezTo>
                        <a:pt x="22" y="24"/>
                        <a:pt x="24" y="21"/>
                        <a:pt x="25" y="21"/>
                      </a:cubicBezTo>
                      <a:cubicBezTo>
                        <a:pt x="27" y="20"/>
                        <a:pt x="27" y="29"/>
                        <a:pt x="29" y="27"/>
                      </a:cubicBezTo>
                      <a:cubicBezTo>
                        <a:pt x="30" y="27"/>
                        <a:pt x="30" y="26"/>
                        <a:pt x="31" y="26"/>
                      </a:cubicBezTo>
                      <a:cubicBezTo>
                        <a:pt x="31" y="25"/>
                        <a:pt x="33" y="26"/>
                        <a:pt x="33" y="25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3" y="21"/>
                        <a:pt x="35" y="22"/>
                        <a:pt x="35" y="22"/>
                      </a:cubicBezTo>
                      <a:cubicBezTo>
                        <a:pt x="35" y="21"/>
                        <a:pt x="32" y="20"/>
                        <a:pt x="34" y="19"/>
                      </a:cubicBezTo>
                      <a:cubicBezTo>
                        <a:pt x="35" y="18"/>
                        <a:pt x="35" y="17"/>
                        <a:pt x="33" y="16"/>
                      </a:cubicBezTo>
                      <a:cubicBezTo>
                        <a:pt x="32" y="15"/>
                        <a:pt x="34" y="13"/>
                        <a:pt x="33" y="12"/>
                      </a:cubicBezTo>
                      <a:cubicBezTo>
                        <a:pt x="32" y="11"/>
                        <a:pt x="33" y="10"/>
                        <a:pt x="32" y="8"/>
                      </a:cubicBezTo>
                      <a:cubicBezTo>
                        <a:pt x="31" y="7"/>
                        <a:pt x="29" y="0"/>
                        <a:pt x="26" y="2"/>
                      </a:cubicBezTo>
                      <a:cubicBezTo>
                        <a:pt x="26" y="2"/>
                        <a:pt x="25" y="3"/>
                        <a:pt x="24" y="3"/>
                      </a:cubicBezTo>
                      <a:cubicBezTo>
                        <a:pt x="23" y="3"/>
                        <a:pt x="23" y="3"/>
                        <a:pt x="22" y="3"/>
                      </a:cubicBezTo>
                      <a:cubicBezTo>
                        <a:pt x="21" y="4"/>
                        <a:pt x="20" y="3"/>
                        <a:pt x="19" y="3"/>
                      </a:cubicBezTo>
                      <a:cubicBezTo>
                        <a:pt x="18" y="3"/>
                        <a:pt x="18" y="4"/>
                        <a:pt x="18" y="3"/>
                      </a:cubicBezTo>
                      <a:cubicBezTo>
                        <a:pt x="16" y="2"/>
                        <a:pt x="17" y="2"/>
                        <a:pt x="15" y="2"/>
                      </a:cubicBezTo>
                      <a:cubicBezTo>
                        <a:pt x="12" y="3"/>
                        <a:pt x="12" y="1"/>
                        <a:pt x="10" y="1"/>
                      </a:cubicBezTo>
                      <a:cubicBezTo>
                        <a:pt x="8" y="0"/>
                        <a:pt x="6" y="0"/>
                        <a:pt x="5" y="1"/>
                      </a:cubicBezTo>
                      <a:cubicBezTo>
                        <a:pt x="5" y="2"/>
                        <a:pt x="3" y="3"/>
                        <a:pt x="5" y="4"/>
                      </a:cubicBezTo>
                      <a:cubicBezTo>
                        <a:pt x="6" y="5"/>
                        <a:pt x="5" y="6"/>
                        <a:pt x="3" y="6"/>
                      </a:cubicBezTo>
                      <a:cubicBezTo>
                        <a:pt x="1" y="6"/>
                        <a:pt x="0" y="6"/>
                        <a:pt x="0" y="8"/>
                      </a:cubicBezTo>
                      <a:cubicBezTo>
                        <a:pt x="1" y="10"/>
                        <a:pt x="2" y="11"/>
                        <a:pt x="3" y="13"/>
                      </a:cubicBezTo>
                      <a:cubicBezTo>
                        <a:pt x="5" y="15"/>
                        <a:pt x="6" y="16"/>
                        <a:pt x="8" y="19"/>
                      </a:cubicBezTo>
                      <a:cubicBezTo>
                        <a:pt x="9" y="18"/>
                        <a:pt x="9" y="17"/>
                        <a:pt x="10" y="16"/>
                      </a:cubicBezTo>
                      <a:cubicBezTo>
                        <a:pt x="11" y="16"/>
                        <a:pt x="10" y="17"/>
                        <a:pt x="10" y="1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11" name="Freeform 765">
                  <a:extLst>
                    <a:ext uri="{FF2B5EF4-FFF2-40B4-BE49-F238E27FC236}">
                      <a16:creationId xmlns:a16="http://schemas.microsoft.com/office/drawing/2014/main" id="{D483C269-0424-FC44-4CBF-3B9A5F3F4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24459" y="7566069"/>
                  <a:ext cx="163794" cy="77445"/>
                </a:xfrm>
                <a:custGeom>
                  <a:avLst/>
                  <a:gdLst>
                    <a:gd name="T0" fmla="*/ 10 w 16"/>
                    <a:gd name="T1" fmla="*/ 5 h 7"/>
                    <a:gd name="T2" fmla="*/ 14 w 16"/>
                    <a:gd name="T3" fmla="*/ 3 h 7"/>
                    <a:gd name="T4" fmla="*/ 14 w 16"/>
                    <a:gd name="T5" fmla="*/ 0 h 7"/>
                    <a:gd name="T6" fmla="*/ 7 w 16"/>
                    <a:gd name="T7" fmla="*/ 0 h 7"/>
                    <a:gd name="T8" fmla="*/ 4 w 16"/>
                    <a:gd name="T9" fmla="*/ 0 h 7"/>
                    <a:gd name="T10" fmla="*/ 0 w 16"/>
                    <a:gd name="T11" fmla="*/ 1 h 7"/>
                    <a:gd name="T12" fmla="*/ 3 w 16"/>
                    <a:gd name="T13" fmla="*/ 3 h 7"/>
                    <a:gd name="T14" fmla="*/ 7 w 16"/>
                    <a:gd name="T15" fmla="*/ 3 h 7"/>
                    <a:gd name="T16" fmla="*/ 9 w 16"/>
                    <a:gd name="T17" fmla="*/ 7 h 7"/>
                    <a:gd name="T18" fmla="*/ 10 w 16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7">
                      <a:moveTo>
                        <a:pt x="10" y="5"/>
                      </a:moveTo>
                      <a:cubicBezTo>
                        <a:pt x="11" y="5"/>
                        <a:pt x="16" y="5"/>
                        <a:pt x="14" y="3"/>
                      </a:cubicBezTo>
                      <a:cubicBezTo>
                        <a:pt x="12" y="2"/>
                        <a:pt x="14" y="1"/>
                        <a:pt x="14" y="0"/>
                      </a:cubicBezTo>
                      <a:cubicBezTo>
                        <a:pt x="12" y="0"/>
                        <a:pt x="9" y="0"/>
                        <a:pt x="7" y="0"/>
                      </a:cubicBezTo>
                      <a:cubicBezTo>
                        <a:pt x="5" y="0"/>
                        <a:pt x="5" y="1"/>
                        <a:pt x="4" y="0"/>
                      </a:cubicBezTo>
                      <a:cubicBezTo>
                        <a:pt x="2" y="0"/>
                        <a:pt x="2" y="0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ubicBezTo>
                        <a:pt x="4" y="3"/>
                        <a:pt x="7" y="3"/>
                        <a:pt x="7" y="3"/>
                      </a:cubicBezTo>
                      <a:cubicBezTo>
                        <a:pt x="5" y="5"/>
                        <a:pt x="7" y="6"/>
                        <a:pt x="9" y="7"/>
                      </a:cubicBezTo>
                      <a:cubicBezTo>
                        <a:pt x="9" y="7"/>
                        <a:pt x="9" y="5"/>
                        <a:pt x="10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12" name="Freeform 766">
                  <a:extLst>
                    <a:ext uri="{FF2B5EF4-FFF2-40B4-BE49-F238E27FC236}">
                      <a16:creationId xmlns:a16="http://schemas.microsoft.com/office/drawing/2014/main" id="{6F411C2C-6480-FD5D-FD86-5A6B6A61D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14003" y="7492310"/>
                  <a:ext cx="153338" cy="44255"/>
                </a:xfrm>
                <a:custGeom>
                  <a:avLst/>
                  <a:gdLst>
                    <a:gd name="T0" fmla="*/ 4 w 15"/>
                    <a:gd name="T1" fmla="*/ 4 h 4"/>
                    <a:gd name="T2" fmla="*/ 9 w 15"/>
                    <a:gd name="T3" fmla="*/ 3 h 4"/>
                    <a:gd name="T4" fmla="*/ 15 w 15"/>
                    <a:gd name="T5" fmla="*/ 2 h 4"/>
                    <a:gd name="T6" fmla="*/ 8 w 15"/>
                    <a:gd name="T7" fmla="*/ 1 h 4"/>
                    <a:gd name="T8" fmla="*/ 0 w 15"/>
                    <a:gd name="T9" fmla="*/ 4 h 4"/>
                    <a:gd name="T10" fmla="*/ 4 w 15"/>
                    <a:gd name="T11" fmla="*/ 4 h 4"/>
                    <a:gd name="T12" fmla="*/ 4 w 1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">
                      <a:moveTo>
                        <a:pt x="4" y="4"/>
                      </a:moveTo>
                      <a:cubicBezTo>
                        <a:pt x="6" y="3"/>
                        <a:pt x="7" y="2"/>
                        <a:pt x="9" y="3"/>
                      </a:cubicBezTo>
                      <a:cubicBezTo>
                        <a:pt x="10" y="3"/>
                        <a:pt x="14" y="4"/>
                        <a:pt x="15" y="2"/>
                      </a:cubicBezTo>
                      <a:cubicBezTo>
                        <a:pt x="15" y="3"/>
                        <a:pt x="9" y="0"/>
                        <a:pt x="8" y="1"/>
                      </a:cubicBezTo>
                      <a:cubicBezTo>
                        <a:pt x="5" y="2"/>
                        <a:pt x="1" y="0"/>
                        <a:pt x="0" y="4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13" name="Freeform 767">
                  <a:extLst>
                    <a:ext uri="{FF2B5EF4-FFF2-40B4-BE49-F238E27FC236}">
                      <a16:creationId xmlns:a16="http://schemas.microsoft.com/office/drawing/2014/main" id="{F1441A96-D55D-0018-59EF-1B2D65003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3094" y="6732612"/>
                  <a:ext cx="613353" cy="737570"/>
                </a:xfrm>
                <a:custGeom>
                  <a:avLst/>
                  <a:gdLst>
                    <a:gd name="T0" fmla="*/ 5 w 60"/>
                    <a:gd name="T1" fmla="*/ 57 h 68"/>
                    <a:gd name="T2" fmla="*/ 15 w 60"/>
                    <a:gd name="T3" fmla="*/ 57 h 68"/>
                    <a:gd name="T4" fmla="*/ 18 w 60"/>
                    <a:gd name="T5" fmla="*/ 59 h 68"/>
                    <a:gd name="T6" fmla="*/ 21 w 60"/>
                    <a:gd name="T7" fmla="*/ 63 h 68"/>
                    <a:gd name="T8" fmla="*/ 27 w 60"/>
                    <a:gd name="T9" fmla="*/ 64 h 68"/>
                    <a:gd name="T10" fmla="*/ 32 w 60"/>
                    <a:gd name="T11" fmla="*/ 64 h 68"/>
                    <a:gd name="T12" fmla="*/ 35 w 60"/>
                    <a:gd name="T13" fmla="*/ 62 h 68"/>
                    <a:gd name="T14" fmla="*/ 39 w 60"/>
                    <a:gd name="T15" fmla="*/ 62 h 68"/>
                    <a:gd name="T16" fmla="*/ 44 w 60"/>
                    <a:gd name="T17" fmla="*/ 61 h 68"/>
                    <a:gd name="T18" fmla="*/ 53 w 60"/>
                    <a:gd name="T19" fmla="*/ 61 h 68"/>
                    <a:gd name="T20" fmla="*/ 58 w 60"/>
                    <a:gd name="T21" fmla="*/ 61 h 68"/>
                    <a:gd name="T22" fmla="*/ 58 w 60"/>
                    <a:gd name="T23" fmla="*/ 54 h 68"/>
                    <a:gd name="T24" fmla="*/ 56 w 60"/>
                    <a:gd name="T25" fmla="*/ 38 h 68"/>
                    <a:gd name="T26" fmla="*/ 52 w 60"/>
                    <a:gd name="T27" fmla="*/ 12 h 68"/>
                    <a:gd name="T28" fmla="*/ 60 w 60"/>
                    <a:gd name="T29" fmla="*/ 12 h 68"/>
                    <a:gd name="T30" fmla="*/ 43 w 60"/>
                    <a:gd name="T31" fmla="*/ 0 h 68"/>
                    <a:gd name="T32" fmla="*/ 42 w 60"/>
                    <a:gd name="T33" fmla="*/ 7 h 68"/>
                    <a:gd name="T34" fmla="*/ 37 w 60"/>
                    <a:gd name="T35" fmla="*/ 7 h 68"/>
                    <a:gd name="T36" fmla="*/ 29 w 60"/>
                    <a:gd name="T37" fmla="*/ 7 h 68"/>
                    <a:gd name="T38" fmla="*/ 26 w 60"/>
                    <a:gd name="T39" fmla="*/ 7 h 68"/>
                    <a:gd name="T40" fmla="*/ 26 w 60"/>
                    <a:gd name="T41" fmla="*/ 12 h 68"/>
                    <a:gd name="T42" fmla="*/ 26 w 60"/>
                    <a:gd name="T43" fmla="*/ 19 h 68"/>
                    <a:gd name="T44" fmla="*/ 20 w 60"/>
                    <a:gd name="T45" fmla="*/ 25 h 68"/>
                    <a:gd name="T46" fmla="*/ 20 w 60"/>
                    <a:gd name="T47" fmla="*/ 32 h 68"/>
                    <a:gd name="T48" fmla="*/ 16 w 60"/>
                    <a:gd name="T49" fmla="*/ 32 h 68"/>
                    <a:gd name="T50" fmla="*/ 3 w 60"/>
                    <a:gd name="T51" fmla="*/ 32 h 68"/>
                    <a:gd name="T52" fmla="*/ 1 w 60"/>
                    <a:gd name="T53" fmla="*/ 33 h 68"/>
                    <a:gd name="T54" fmla="*/ 4 w 60"/>
                    <a:gd name="T55" fmla="*/ 36 h 68"/>
                    <a:gd name="T56" fmla="*/ 3 w 60"/>
                    <a:gd name="T57" fmla="*/ 41 h 68"/>
                    <a:gd name="T58" fmla="*/ 6 w 60"/>
                    <a:gd name="T59" fmla="*/ 48 h 68"/>
                    <a:gd name="T60" fmla="*/ 3 w 60"/>
                    <a:gd name="T61" fmla="*/ 58 h 68"/>
                    <a:gd name="T62" fmla="*/ 5 w 60"/>
                    <a:gd name="T63" fmla="*/ 5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8">
                      <a:moveTo>
                        <a:pt x="5" y="57"/>
                      </a:moveTo>
                      <a:cubicBezTo>
                        <a:pt x="7" y="57"/>
                        <a:pt x="13" y="55"/>
                        <a:pt x="15" y="57"/>
                      </a:cubicBezTo>
                      <a:cubicBezTo>
                        <a:pt x="16" y="58"/>
                        <a:pt x="17" y="58"/>
                        <a:pt x="18" y="59"/>
                      </a:cubicBezTo>
                      <a:cubicBezTo>
                        <a:pt x="19" y="61"/>
                        <a:pt x="20" y="62"/>
                        <a:pt x="21" y="63"/>
                      </a:cubicBezTo>
                      <a:cubicBezTo>
                        <a:pt x="22" y="64"/>
                        <a:pt x="26" y="68"/>
                        <a:pt x="27" y="64"/>
                      </a:cubicBezTo>
                      <a:cubicBezTo>
                        <a:pt x="28" y="58"/>
                        <a:pt x="30" y="65"/>
                        <a:pt x="32" y="64"/>
                      </a:cubicBezTo>
                      <a:cubicBezTo>
                        <a:pt x="33" y="62"/>
                        <a:pt x="33" y="62"/>
                        <a:pt x="35" y="62"/>
                      </a:cubicBezTo>
                      <a:cubicBezTo>
                        <a:pt x="37" y="62"/>
                        <a:pt x="38" y="62"/>
                        <a:pt x="39" y="62"/>
                      </a:cubicBezTo>
                      <a:cubicBezTo>
                        <a:pt x="41" y="61"/>
                        <a:pt x="43" y="61"/>
                        <a:pt x="44" y="61"/>
                      </a:cubicBezTo>
                      <a:cubicBezTo>
                        <a:pt x="47" y="61"/>
                        <a:pt x="50" y="61"/>
                        <a:pt x="53" y="61"/>
                      </a:cubicBezTo>
                      <a:cubicBezTo>
                        <a:pt x="54" y="61"/>
                        <a:pt x="57" y="62"/>
                        <a:pt x="58" y="61"/>
                      </a:cubicBezTo>
                      <a:cubicBezTo>
                        <a:pt x="59" y="61"/>
                        <a:pt x="58" y="55"/>
                        <a:pt x="58" y="54"/>
                      </a:cubicBezTo>
                      <a:cubicBezTo>
                        <a:pt x="57" y="48"/>
                        <a:pt x="56" y="43"/>
                        <a:pt x="56" y="38"/>
                      </a:cubicBezTo>
                      <a:cubicBezTo>
                        <a:pt x="55" y="29"/>
                        <a:pt x="53" y="21"/>
                        <a:pt x="52" y="12"/>
                      </a:cubicBezTo>
                      <a:cubicBezTo>
                        <a:pt x="55" y="12"/>
                        <a:pt x="58" y="12"/>
                        <a:pt x="60" y="12"/>
                      </a:cubicBezTo>
                      <a:cubicBezTo>
                        <a:pt x="54" y="8"/>
                        <a:pt x="48" y="4"/>
                        <a:pt x="43" y="0"/>
                      </a:cubicBezTo>
                      <a:cubicBezTo>
                        <a:pt x="43" y="1"/>
                        <a:pt x="43" y="7"/>
                        <a:pt x="42" y="7"/>
                      </a:cubicBezTo>
                      <a:cubicBezTo>
                        <a:pt x="41" y="7"/>
                        <a:pt x="39" y="7"/>
                        <a:pt x="37" y="7"/>
                      </a:cubicBezTo>
                      <a:cubicBezTo>
                        <a:pt x="35" y="7"/>
                        <a:pt x="32" y="7"/>
                        <a:pt x="29" y="7"/>
                      </a:cubicBezTo>
                      <a:cubicBezTo>
                        <a:pt x="29" y="7"/>
                        <a:pt x="26" y="7"/>
                        <a:pt x="26" y="7"/>
                      </a:cubicBezTo>
                      <a:cubicBezTo>
                        <a:pt x="25" y="8"/>
                        <a:pt x="26" y="11"/>
                        <a:pt x="26" y="12"/>
                      </a:cubicBezTo>
                      <a:cubicBezTo>
                        <a:pt x="26" y="14"/>
                        <a:pt x="26" y="17"/>
                        <a:pt x="26" y="19"/>
                      </a:cubicBezTo>
                      <a:cubicBezTo>
                        <a:pt x="26" y="22"/>
                        <a:pt x="20" y="21"/>
                        <a:pt x="20" y="25"/>
                      </a:cubicBezTo>
                      <a:cubicBezTo>
                        <a:pt x="20" y="26"/>
                        <a:pt x="21" y="31"/>
                        <a:pt x="20" y="32"/>
                      </a:cubicBezTo>
                      <a:cubicBezTo>
                        <a:pt x="20" y="32"/>
                        <a:pt x="17" y="32"/>
                        <a:pt x="16" y="32"/>
                      </a:cubicBezTo>
                      <a:cubicBezTo>
                        <a:pt x="12" y="32"/>
                        <a:pt x="7" y="32"/>
                        <a:pt x="3" y="32"/>
                      </a:cubicBezTo>
                      <a:cubicBezTo>
                        <a:pt x="2" y="32"/>
                        <a:pt x="0" y="31"/>
                        <a:pt x="1" y="33"/>
                      </a:cubicBezTo>
                      <a:cubicBezTo>
                        <a:pt x="2" y="34"/>
                        <a:pt x="3" y="35"/>
                        <a:pt x="4" y="36"/>
                      </a:cubicBezTo>
                      <a:cubicBezTo>
                        <a:pt x="5" y="38"/>
                        <a:pt x="4" y="40"/>
                        <a:pt x="3" y="41"/>
                      </a:cubicBezTo>
                      <a:cubicBezTo>
                        <a:pt x="3" y="44"/>
                        <a:pt x="6" y="45"/>
                        <a:pt x="6" y="48"/>
                      </a:cubicBezTo>
                      <a:cubicBezTo>
                        <a:pt x="7" y="51"/>
                        <a:pt x="4" y="55"/>
                        <a:pt x="3" y="58"/>
                      </a:cubicBezTo>
                      <a:cubicBezTo>
                        <a:pt x="4" y="58"/>
                        <a:pt x="4" y="57"/>
                        <a:pt x="5" y="5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14" name="Freeform 768">
                  <a:extLst>
                    <a:ext uri="{FF2B5EF4-FFF2-40B4-BE49-F238E27FC236}">
                      <a16:creationId xmlns:a16="http://schemas.microsoft.com/office/drawing/2014/main" id="{CBD2FF37-9C5E-0432-AF33-57874E76CC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3094" y="7341107"/>
                  <a:ext cx="296221" cy="247091"/>
                </a:xfrm>
                <a:custGeom>
                  <a:avLst/>
                  <a:gdLst>
                    <a:gd name="T0" fmla="*/ 8 w 29"/>
                    <a:gd name="T1" fmla="*/ 22 h 23"/>
                    <a:gd name="T2" fmla="*/ 10 w 29"/>
                    <a:gd name="T3" fmla="*/ 21 h 23"/>
                    <a:gd name="T4" fmla="*/ 15 w 29"/>
                    <a:gd name="T5" fmla="*/ 21 h 23"/>
                    <a:gd name="T6" fmla="*/ 23 w 29"/>
                    <a:gd name="T7" fmla="*/ 21 h 23"/>
                    <a:gd name="T8" fmla="*/ 27 w 29"/>
                    <a:gd name="T9" fmla="*/ 22 h 23"/>
                    <a:gd name="T10" fmla="*/ 29 w 29"/>
                    <a:gd name="T11" fmla="*/ 19 h 23"/>
                    <a:gd name="T12" fmla="*/ 25 w 29"/>
                    <a:gd name="T13" fmla="*/ 14 h 23"/>
                    <a:gd name="T14" fmla="*/ 25 w 29"/>
                    <a:gd name="T15" fmla="*/ 10 h 23"/>
                    <a:gd name="T16" fmla="*/ 19 w 29"/>
                    <a:gd name="T17" fmla="*/ 4 h 23"/>
                    <a:gd name="T18" fmla="*/ 9 w 29"/>
                    <a:gd name="T19" fmla="*/ 1 h 23"/>
                    <a:gd name="T20" fmla="*/ 5 w 29"/>
                    <a:gd name="T21" fmla="*/ 1 h 23"/>
                    <a:gd name="T22" fmla="*/ 2 w 29"/>
                    <a:gd name="T23" fmla="*/ 6 h 23"/>
                    <a:gd name="T24" fmla="*/ 1 w 29"/>
                    <a:gd name="T25" fmla="*/ 10 h 23"/>
                    <a:gd name="T26" fmla="*/ 2 w 29"/>
                    <a:gd name="T27" fmla="*/ 12 h 23"/>
                    <a:gd name="T28" fmla="*/ 2 w 29"/>
                    <a:gd name="T29" fmla="*/ 14 h 23"/>
                    <a:gd name="T30" fmla="*/ 4 w 29"/>
                    <a:gd name="T31" fmla="*/ 15 h 23"/>
                    <a:gd name="T32" fmla="*/ 9 w 29"/>
                    <a:gd name="T33" fmla="*/ 15 h 23"/>
                    <a:gd name="T34" fmla="*/ 10 w 29"/>
                    <a:gd name="T35" fmla="*/ 14 h 23"/>
                    <a:gd name="T36" fmla="*/ 17 w 29"/>
                    <a:gd name="T37" fmla="*/ 16 h 23"/>
                    <a:gd name="T38" fmla="*/ 11 w 29"/>
                    <a:gd name="T39" fmla="*/ 17 h 23"/>
                    <a:gd name="T40" fmla="*/ 6 w 29"/>
                    <a:gd name="T41" fmla="*/ 18 h 23"/>
                    <a:gd name="T42" fmla="*/ 3 w 29"/>
                    <a:gd name="T43" fmla="*/ 21 h 23"/>
                    <a:gd name="T44" fmla="*/ 5 w 29"/>
                    <a:gd name="T45" fmla="*/ 21 h 23"/>
                    <a:gd name="T46" fmla="*/ 8 w 29"/>
                    <a:gd name="T47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23">
                      <a:moveTo>
                        <a:pt x="8" y="22"/>
                      </a:moveTo>
                      <a:cubicBezTo>
                        <a:pt x="9" y="22"/>
                        <a:pt x="9" y="21"/>
                        <a:pt x="10" y="21"/>
                      </a:cubicBezTo>
                      <a:cubicBezTo>
                        <a:pt x="12" y="21"/>
                        <a:pt x="13" y="21"/>
                        <a:pt x="15" y="21"/>
                      </a:cubicBezTo>
                      <a:cubicBezTo>
                        <a:pt x="17" y="21"/>
                        <a:pt x="20" y="20"/>
                        <a:pt x="23" y="21"/>
                      </a:cubicBezTo>
                      <a:cubicBezTo>
                        <a:pt x="24" y="22"/>
                        <a:pt x="25" y="23"/>
                        <a:pt x="27" y="22"/>
                      </a:cubicBezTo>
                      <a:cubicBezTo>
                        <a:pt x="29" y="22"/>
                        <a:pt x="29" y="21"/>
                        <a:pt x="29" y="19"/>
                      </a:cubicBezTo>
                      <a:cubicBezTo>
                        <a:pt x="29" y="17"/>
                        <a:pt x="25" y="16"/>
                        <a:pt x="25" y="14"/>
                      </a:cubicBezTo>
                      <a:cubicBezTo>
                        <a:pt x="25" y="14"/>
                        <a:pt x="25" y="10"/>
                        <a:pt x="25" y="10"/>
                      </a:cubicBezTo>
                      <a:cubicBezTo>
                        <a:pt x="24" y="10"/>
                        <a:pt x="20" y="5"/>
                        <a:pt x="19" y="4"/>
                      </a:cubicBezTo>
                      <a:cubicBezTo>
                        <a:pt x="16" y="1"/>
                        <a:pt x="13" y="0"/>
                        <a:pt x="9" y="1"/>
                      </a:cubicBezTo>
                      <a:cubicBezTo>
                        <a:pt x="8" y="1"/>
                        <a:pt x="5" y="0"/>
                        <a:pt x="5" y="1"/>
                      </a:cubicBezTo>
                      <a:cubicBezTo>
                        <a:pt x="4" y="2"/>
                        <a:pt x="2" y="4"/>
                        <a:pt x="2" y="6"/>
                      </a:cubicBezTo>
                      <a:cubicBezTo>
                        <a:pt x="3" y="8"/>
                        <a:pt x="3" y="9"/>
                        <a:pt x="1" y="10"/>
                      </a:cubicBezTo>
                      <a:cubicBezTo>
                        <a:pt x="0" y="10"/>
                        <a:pt x="3" y="12"/>
                        <a:pt x="2" y="12"/>
                      </a:cubicBezTo>
                      <a:cubicBezTo>
                        <a:pt x="4" y="13"/>
                        <a:pt x="2" y="13"/>
                        <a:pt x="2" y="14"/>
                      </a:cubicBezTo>
                      <a:cubicBezTo>
                        <a:pt x="2" y="14"/>
                        <a:pt x="3" y="15"/>
                        <a:pt x="4" y="15"/>
                      </a:cubicBezTo>
                      <a:cubicBezTo>
                        <a:pt x="4" y="16"/>
                        <a:pt x="8" y="15"/>
                        <a:pt x="9" y="15"/>
                      </a:cubicBezTo>
                      <a:cubicBezTo>
                        <a:pt x="10" y="15"/>
                        <a:pt x="10" y="14"/>
                        <a:pt x="10" y="14"/>
                      </a:cubicBezTo>
                      <a:cubicBezTo>
                        <a:pt x="11" y="14"/>
                        <a:pt x="17" y="17"/>
                        <a:pt x="17" y="16"/>
                      </a:cubicBezTo>
                      <a:cubicBezTo>
                        <a:pt x="16" y="18"/>
                        <a:pt x="12" y="17"/>
                        <a:pt x="11" y="17"/>
                      </a:cubicBezTo>
                      <a:cubicBezTo>
                        <a:pt x="9" y="16"/>
                        <a:pt x="8" y="18"/>
                        <a:pt x="6" y="18"/>
                      </a:cubicBezTo>
                      <a:cubicBezTo>
                        <a:pt x="3" y="18"/>
                        <a:pt x="1" y="18"/>
                        <a:pt x="3" y="21"/>
                      </a:cubicBezTo>
                      <a:cubicBezTo>
                        <a:pt x="3" y="22"/>
                        <a:pt x="4" y="21"/>
                        <a:pt x="5" y="21"/>
                      </a:cubicBezTo>
                      <a:cubicBezTo>
                        <a:pt x="6" y="21"/>
                        <a:pt x="7" y="22"/>
                        <a:pt x="8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15" name="Freeform 769">
                  <a:extLst>
                    <a:ext uri="{FF2B5EF4-FFF2-40B4-BE49-F238E27FC236}">
                      <a16:creationId xmlns:a16="http://schemas.microsoft.com/office/drawing/2014/main" id="{B713BE51-A277-5328-0487-20110CD79A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50983" y="6854309"/>
                  <a:ext cx="857301" cy="844522"/>
                </a:xfrm>
                <a:custGeom>
                  <a:avLst/>
                  <a:gdLst>
                    <a:gd name="T0" fmla="*/ 27 w 84"/>
                    <a:gd name="T1" fmla="*/ 1 h 78"/>
                    <a:gd name="T2" fmla="*/ 33 w 84"/>
                    <a:gd name="T3" fmla="*/ 45 h 78"/>
                    <a:gd name="T4" fmla="*/ 32 w 84"/>
                    <a:gd name="T5" fmla="*/ 50 h 78"/>
                    <a:gd name="T6" fmla="*/ 19 w 84"/>
                    <a:gd name="T7" fmla="*/ 50 h 78"/>
                    <a:gd name="T8" fmla="*/ 15 w 84"/>
                    <a:gd name="T9" fmla="*/ 50 h 78"/>
                    <a:gd name="T10" fmla="*/ 12 w 84"/>
                    <a:gd name="T11" fmla="*/ 51 h 78"/>
                    <a:gd name="T12" fmla="*/ 8 w 84"/>
                    <a:gd name="T13" fmla="*/ 51 h 78"/>
                    <a:gd name="T14" fmla="*/ 6 w 84"/>
                    <a:gd name="T15" fmla="*/ 52 h 78"/>
                    <a:gd name="T16" fmla="*/ 3 w 84"/>
                    <a:gd name="T17" fmla="*/ 50 h 78"/>
                    <a:gd name="T18" fmla="*/ 0 w 84"/>
                    <a:gd name="T19" fmla="*/ 55 h 78"/>
                    <a:gd name="T20" fmla="*/ 0 w 84"/>
                    <a:gd name="T21" fmla="*/ 59 h 78"/>
                    <a:gd name="T22" fmla="*/ 3 w 84"/>
                    <a:gd name="T23" fmla="*/ 63 h 78"/>
                    <a:gd name="T24" fmla="*/ 4 w 84"/>
                    <a:gd name="T25" fmla="*/ 67 h 78"/>
                    <a:gd name="T26" fmla="*/ 7 w 84"/>
                    <a:gd name="T27" fmla="*/ 68 h 78"/>
                    <a:gd name="T28" fmla="*/ 11 w 84"/>
                    <a:gd name="T29" fmla="*/ 68 h 78"/>
                    <a:gd name="T30" fmla="*/ 15 w 84"/>
                    <a:gd name="T31" fmla="*/ 66 h 78"/>
                    <a:gd name="T32" fmla="*/ 20 w 84"/>
                    <a:gd name="T33" fmla="*/ 75 h 78"/>
                    <a:gd name="T34" fmla="*/ 20 w 84"/>
                    <a:gd name="T35" fmla="*/ 77 h 78"/>
                    <a:gd name="T36" fmla="*/ 23 w 84"/>
                    <a:gd name="T37" fmla="*/ 77 h 78"/>
                    <a:gd name="T38" fmla="*/ 27 w 84"/>
                    <a:gd name="T39" fmla="*/ 77 h 78"/>
                    <a:gd name="T40" fmla="*/ 30 w 84"/>
                    <a:gd name="T41" fmla="*/ 77 h 78"/>
                    <a:gd name="T42" fmla="*/ 35 w 84"/>
                    <a:gd name="T43" fmla="*/ 71 h 78"/>
                    <a:gd name="T44" fmla="*/ 35 w 84"/>
                    <a:gd name="T45" fmla="*/ 69 h 78"/>
                    <a:gd name="T46" fmla="*/ 39 w 84"/>
                    <a:gd name="T47" fmla="*/ 67 h 78"/>
                    <a:gd name="T48" fmla="*/ 40 w 84"/>
                    <a:gd name="T49" fmla="*/ 63 h 78"/>
                    <a:gd name="T50" fmla="*/ 42 w 84"/>
                    <a:gd name="T51" fmla="*/ 62 h 78"/>
                    <a:gd name="T52" fmla="*/ 49 w 84"/>
                    <a:gd name="T53" fmla="*/ 57 h 78"/>
                    <a:gd name="T54" fmla="*/ 51 w 84"/>
                    <a:gd name="T55" fmla="*/ 57 h 78"/>
                    <a:gd name="T56" fmla="*/ 52 w 84"/>
                    <a:gd name="T57" fmla="*/ 56 h 78"/>
                    <a:gd name="T58" fmla="*/ 55 w 84"/>
                    <a:gd name="T59" fmla="*/ 54 h 78"/>
                    <a:gd name="T60" fmla="*/ 65 w 84"/>
                    <a:gd name="T61" fmla="*/ 53 h 78"/>
                    <a:gd name="T62" fmla="*/ 70 w 84"/>
                    <a:gd name="T63" fmla="*/ 52 h 78"/>
                    <a:gd name="T64" fmla="*/ 78 w 84"/>
                    <a:gd name="T65" fmla="*/ 51 h 78"/>
                    <a:gd name="T66" fmla="*/ 82 w 84"/>
                    <a:gd name="T67" fmla="*/ 31 h 78"/>
                    <a:gd name="T68" fmla="*/ 77 w 84"/>
                    <a:gd name="T69" fmla="*/ 32 h 78"/>
                    <a:gd name="T70" fmla="*/ 77 w 84"/>
                    <a:gd name="T71" fmla="*/ 28 h 78"/>
                    <a:gd name="T72" fmla="*/ 70 w 84"/>
                    <a:gd name="T73" fmla="*/ 26 h 78"/>
                    <a:gd name="T74" fmla="*/ 66 w 84"/>
                    <a:gd name="T75" fmla="*/ 22 h 78"/>
                    <a:gd name="T76" fmla="*/ 63 w 84"/>
                    <a:gd name="T77" fmla="*/ 20 h 78"/>
                    <a:gd name="T78" fmla="*/ 56 w 84"/>
                    <a:gd name="T79" fmla="*/ 14 h 78"/>
                    <a:gd name="T80" fmla="*/ 39 w 84"/>
                    <a:gd name="T81" fmla="*/ 3 h 78"/>
                    <a:gd name="T82" fmla="*/ 35 w 84"/>
                    <a:gd name="T83" fmla="*/ 1 h 78"/>
                    <a:gd name="T84" fmla="*/ 27 w 84"/>
                    <a:gd name="T85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4" h="78">
                      <a:moveTo>
                        <a:pt x="27" y="1"/>
                      </a:moveTo>
                      <a:cubicBezTo>
                        <a:pt x="29" y="16"/>
                        <a:pt x="31" y="31"/>
                        <a:pt x="33" y="45"/>
                      </a:cubicBezTo>
                      <a:cubicBezTo>
                        <a:pt x="33" y="47"/>
                        <a:pt x="35" y="50"/>
                        <a:pt x="32" y="50"/>
                      </a:cubicBezTo>
                      <a:cubicBezTo>
                        <a:pt x="28" y="50"/>
                        <a:pt x="23" y="50"/>
                        <a:pt x="19" y="50"/>
                      </a:cubicBezTo>
                      <a:cubicBezTo>
                        <a:pt x="17" y="50"/>
                        <a:pt x="16" y="50"/>
                        <a:pt x="15" y="50"/>
                      </a:cubicBezTo>
                      <a:cubicBezTo>
                        <a:pt x="14" y="50"/>
                        <a:pt x="13" y="51"/>
                        <a:pt x="12" y="51"/>
                      </a:cubicBezTo>
                      <a:cubicBezTo>
                        <a:pt x="11" y="52"/>
                        <a:pt x="10" y="51"/>
                        <a:pt x="8" y="51"/>
                      </a:cubicBezTo>
                      <a:cubicBezTo>
                        <a:pt x="7" y="51"/>
                        <a:pt x="7" y="53"/>
                        <a:pt x="6" y="52"/>
                      </a:cubicBezTo>
                      <a:cubicBezTo>
                        <a:pt x="5" y="52"/>
                        <a:pt x="4" y="50"/>
                        <a:pt x="3" y="50"/>
                      </a:cubicBezTo>
                      <a:cubicBezTo>
                        <a:pt x="2" y="50"/>
                        <a:pt x="2" y="56"/>
                        <a:pt x="0" y="55"/>
                      </a:cubicBezTo>
                      <a:cubicBezTo>
                        <a:pt x="0" y="56"/>
                        <a:pt x="0" y="58"/>
                        <a:pt x="0" y="59"/>
                      </a:cubicBezTo>
                      <a:cubicBezTo>
                        <a:pt x="0" y="61"/>
                        <a:pt x="2" y="61"/>
                        <a:pt x="3" y="63"/>
                      </a:cubicBezTo>
                      <a:cubicBezTo>
                        <a:pt x="4" y="64"/>
                        <a:pt x="3" y="66"/>
                        <a:pt x="4" y="67"/>
                      </a:cubicBezTo>
                      <a:cubicBezTo>
                        <a:pt x="5" y="69"/>
                        <a:pt x="6" y="67"/>
                        <a:pt x="7" y="68"/>
                      </a:cubicBezTo>
                      <a:cubicBezTo>
                        <a:pt x="7" y="69"/>
                        <a:pt x="10" y="68"/>
                        <a:pt x="11" y="68"/>
                      </a:cubicBezTo>
                      <a:cubicBezTo>
                        <a:pt x="12" y="68"/>
                        <a:pt x="14" y="66"/>
                        <a:pt x="15" y="66"/>
                      </a:cubicBezTo>
                      <a:cubicBezTo>
                        <a:pt x="17" y="68"/>
                        <a:pt x="18" y="73"/>
                        <a:pt x="20" y="75"/>
                      </a:cubicBezTo>
                      <a:cubicBezTo>
                        <a:pt x="20" y="75"/>
                        <a:pt x="19" y="77"/>
                        <a:pt x="20" y="77"/>
                      </a:cubicBezTo>
                      <a:cubicBezTo>
                        <a:pt x="21" y="78"/>
                        <a:pt x="22" y="76"/>
                        <a:pt x="23" y="77"/>
                      </a:cubicBezTo>
                      <a:cubicBezTo>
                        <a:pt x="24" y="78"/>
                        <a:pt x="26" y="78"/>
                        <a:pt x="27" y="77"/>
                      </a:cubicBezTo>
                      <a:cubicBezTo>
                        <a:pt x="29" y="75"/>
                        <a:pt x="29" y="77"/>
                        <a:pt x="30" y="77"/>
                      </a:cubicBezTo>
                      <a:cubicBezTo>
                        <a:pt x="33" y="77"/>
                        <a:pt x="35" y="73"/>
                        <a:pt x="35" y="71"/>
                      </a:cubicBezTo>
                      <a:cubicBezTo>
                        <a:pt x="35" y="70"/>
                        <a:pt x="33" y="70"/>
                        <a:pt x="35" y="69"/>
                      </a:cubicBezTo>
                      <a:cubicBezTo>
                        <a:pt x="36" y="68"/>
                        <a:pt x="38" y="69"/>
                        <a:pt x="39" y="67"/>
                      </a:cubicBezTo>
                      <a:cubicBezTo>
                        <a:pt x="39" y="66"/>
                        <a:pt x="40" y="64"/>
                        <a:pt x="40" y="63"/>
                      </a:cubicBezTo>
                      <a:cubicBezTo>
                        <a:pt x="41" y="61"/>
                        <a:pt x="41" y="60"/>
                        <a:pt x="42" y="62"/>
                      </a:cubicBezTo>
                      <a:cubicBezTo>
                        <a:pt x="45" y="64"/>
                        <a:pt x="47" y="56"/>
                        <a:pt x="49" y="57"/>
                      </a:cubicBezTo>
                      <a:cubicBezTo>
                        <a:pt x="50" y="57"/>
                        <a:pt x="50" y="57"/>
                        <a:pt x="51" y="57"/>
                      </a:cubicBezTo>
                      <a:cubicBezTo>
                        <a:pt x="51" y="57"/>
                        <a:pt x="52" y="56"/>
                        <a:pt x="52" y="56"/>
                      </a:cubicBezTo>
                      <a:cubicBezTo>
                        <a:pt x="53" y="55"/>
                        <a:pt x="54" y="55"/>
                        <a:pt x="55" y="54"/>
                      </a:cubicBezTo>
                      <a:cubicBezTo>
                        <a:pt x="58" y="51"/>
                        <a:pt x="61" y="54"/>
                        <a:pt x="65" y="53"/>
                      </a:cubicBezTo>
                      <a:cubicBezTo>
                        <a:pt x="67" y="53"/>
                        <a:pt x="68" y="52"/>
                        <a:pt x="70" y="52"/>
                      </a:cubicBezTo>
                      <a:cubicBezTo>
                        <a:pt x="73" y="52"/>
                        <a:pt x="76" y="52"/>
                        <a:pt x="78" y="51"/>
                      </a:cubicBezTo>
                      <a:cubicBezTo>
                        <a:pt x="84" y="49"/>
                        <a:pt x="82" y="36"/>
                        <a:pt x="82" y="31"/>
                      </a:cubicBezTo>
                      <a:cubicBezTo>
                        <a:pt x="81" y="32"/>
                        <a:pt x="78" y="34"/>
                        <a:pt x="77" y="32"/>
                      </a:cubicBezTo>
                      <a:cubicBezTo>
                        <a:pt x="76" y="31"/>
                        <a:pt x="78" y="29"/>
                        <a:pt x="77" y="28"/>
                      </a:cubicBezTo>
                      <a:cubicBezTo>
                        <a:pt x="76" y="26"/>
                        <a:pt x="72" y="27"/>
                        <a:pt x="70" y="26"/>
                      </a:cubicBezTo>
                      <a:cubicBezTo>
                        <a:pt x="68" y="26"/>
                        <a:pt x="67" y="23"/>
                        <a:pt x="66" y="22"/>
                      </a:cubicBezTo>
                      <a:cubicBezTo>
                        <a:pt x="66" y="21"/>
                        <a:pt x="65" y="20"/>
                        <a:pt x="63" y="20"/>
                      </a:cubicBezTo>
                      <a:cubicBezTo>
                        <a:pt x="61" y="18"/>
                        <a:pt x="58" y="16"/>
                        <a:pt x="56" y="14"/>
                      </a:cubicBezTo>
                      <a:cubicBezTo>
                        <a:pt x="50" y="11"/>
                        <a:pt x="44" y="7"/>
                        <a:pt x="39" y="3"/>
                      </a:cubicBezTo>
                      <a:cubicBezTo>
                        <a:pt x="38" y="3"/>
                        <a:pt x="36" y="1"/>
                        <a:pt x="35" y="1"/>
                      </a:cubicBezTo>
                      <a:cubicBezTo>
                        <a:pt x="33" y="0"/>
                        <a:pt x="30" y="1"/>
                        <a:pt x="27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16" name="Freeform 770">
                  <a:extLst>
                    <a:ext uri="{FF2B5EF4-FFF2-40B4-BE49-F238E27FC236}">
                      <a16:creationId xmlns:a16="http://schemas.microsoft.com/office/drawing/2014/main" id="{E2E62FD0-4093-03DC-4899-E4B2682C3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87562" y="6463395"/>
                  <a:ext cx="564564" cy="582683"/>
                </a:xfrm>
                <a:custGeom>
                  <a:avLst/>
                  <a:gdLst>
                    <a:gd name="T0" fmla="*/ 45 w 55"/>
                    <a:gd name="T1" fmla="*/ 54 h 54"/>
                    <a:gd name="T2" fmla="*/ 48 w 55"/>
                    <a:gd name="T3" fmla="*/ 51 h 54"/>
                    <a:gd name="T4" fmla="*/ 51 w 55"/>
                    <a:gd name="T5" fmla="*/ 48 h 54"/>
                    <a:gd name="T6" fmla="*/ 54 w 55"/>
                    <a:gd name="T7" fmla="*/ 44 h 54"/>
                    <a:gd name="T8" fmla="*/ 55 w 55"/>
                    <a:gd name="T9" fmla="*/ 42 h 54"/>
                    <a:gd name="T10" fmla="*/ 50 w 55"/>
                    <a:gd name="T11" fmla="*/ 36 h 54"/>
                    <a:gd name="T12" fmla="*/ 45 w 55"/>
                    <a:gd name="T13" fmla="*/ 25 h 54"/>
                    <a:gd name="T14" fmla="*/ 40 w 55"/>
                    <a:gd name="T15" fmla="*/ 16 h 54"/>
                    <a:gd name="T16" fmla="*/ 38 w 55"/>
                    <a:gd name="T17" fmla="*/ 8 h 54"/>
                    <a:gd name="T18" fmla="*/ 47 w 55"/>
                    <a:gd name="T19" fmla="*/ 22 h 54"/>
                    <a:gd name="T20" fmla="*/ 49 w 55"/>
                    <a:gd name="T21" fmla="*/ 19 h 54"/>
                    <a:gd name="T22" fmla="*/ 48 w 55"/>
                    <a:gd name="T23" fmla="*/ 14 h 54"/>
                    <a:gd name="T24" fmla="*/ 47 w 55"/>
                    <a:gd name="T25" fmla="*/ 2 h 54"/>
                    <a:gd name="T26" fmla="*/ 38 w 55"/>
                    <a:gd name="T27" fmla="*/ 2 h 54"/>
                    <a:gd name="T28" fmla="*/ 25 w 55"/>
                    <a:gd name="T29" fmla="*/ 3 h 54"/>
                    <a:gd name="T30" fmla="*/ 16 w 55"/>
                    <a:gd name="T31" fmla="*/ 3 h 54"/>
                    <a:gd name="T32" fmla="*/ 4 w 55"/>
                    <a:gd name="T33" fmla="*/ 1 h 54"/>
                    <a:gd name="T34" fmla="*/ 3 w 55"/>
                    <a:gd name="T35" fmla="*/ 0 h 54"/>
                    <a:gd name="T36" fmla="*/ 1 w 55"/>
                    <a:gd name="T37" fmla="*/ 3 h 54"/>
                    <a:gd name="T38" fmla="*/ 2 w 55"/>
                    <a:gd name="T39" fmla="*/ 7 h 54"/>
                    <a:gd name="T40" fmla="*/ 1 w 55"/>
                    <a:gd name="T41" fmla="*/ 11 h 54"/>
                    <a:gd name="T42" fmla="*/ 2 w 55"/>
                    <a:gd name="T43" fmla="*/ 13 h 54"/>
                    <a:gd name="T44" fmla="*/ 2 w 55"/>
                    <a:gd name="T45" fmla="*/ 25 h 54"/>
                    <a:gd name="T46" fmla="*/ 2 w 55"/>
                    <a:gd name="T47" fmla="*/ 52 h 54"/>
                    <a:gd name="T48" fmla="*/ 34 w 55"/>
                    <a:gd name="T49" fmla="*/ 52 h 54"/>
                    <a:gd name="T50" fmla="*/ 40 w 55"/>
                    <a:gd name="T51" fmla="*/ 52 h 54"/>
                    <a:gd name="T52" fmla="*/ 45 w 55"/>
                    <a:gd name="T5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5" h="54">
                      <a:moveTo>
                        <a:pt x="45" y="54"/>
                      </a:moveTo>
                      <a:cubicBezTo>
                        <a:pt x="46" y="54"/>
                        <a:pt x="46" y="51"/>
                        <a:pt x="48" y="51"/>
                      </a:cubicBezTo>
                      <a:cubicBezTo>
                        <a:pt x="51" y="51"/>
                        <a:pt x="49" y="49"/>
                        <a:pt x="51" y="48"/>
                      </a:cubicBezTo>
                      <a:cubicBezTo>
                        <a:pt x="54" y="47"/>
                        <a:pt x="54" y="47"/>
                        <a:pt x="54" y="44"/>
                      </a:cubicBezTo>
                      <a:cubicBezTo>
                        <a:pt x="53" y="42"/>
                        <a:pt x="53" y="42"/>
                        <a:pt x="55" y="42"/>
                      </a:cubicBezTo>
                      <a:cubicBezTo>
                        <a:pt x="54" y="42"/>
                        <a:pt x="51" y="37"/>
                        <a:pt x="50" y="36"/>
                      </a:cubicBezTo>
                      <a:cubicBezTo>
                        <a:pt x="49" y="32"/>
                        <a:pt x="47" y="28"/>
                        <a:pt x="45" y="25"/>
                      </a:cubicBezTo>
                      <a:cubicBezTo>
                        <a:pt x="43" y="22"/>
                        <a:pt x="42" y="18"/>
                        <a:pt x="40" y="16"/>
                      </a:cubicBezTo>
                      <a:cubicBezTo>
                        <a:pt x="39" y="15"/>
                        <a:pt x="37" y="9"/>
                        <a:pt x="38" y="8"/>
                      </a:cubicBezTo>
                      <a:cubicBezTo>
                        <a:pt x="38" y="8"/>
                        <a:pt x="46" y="22"/>
                        <a:pt x="47" y="22"/>
                      </a:cubicBezTo>
                      <a:cubicBezTo>
                        <a:pt x="48" y="22"/>
                        <a:pt x="49" y="19"/>
                        <a:pt x="49" y="19"/>
                      </a:cubicBezTo>
                      <a:cubicBezTo>
                        <a:pt x="49" y="17"/>
                        <a:pt x="49" y="15"/>
                        <a:pt x="48" y="14"/>
                      </a:cubicBezTo>
                      <a:cubicBezTo>
                        <a:pt x="48" y="10"/>
                        <a:pt x="47" y="6"/>
                        <a:pt x="47" y="2"/>
                      </a:cubicBezTo>
                      <a:cubicBezTo>
                        <a:pt x="45" y="4"/>
                        <a:pt x="40" y="4"/>
                        <a:pt x="38" y="2"/>
                      </a:cubicBezTo>
                      <a:cubicBezTo>
                        <a:pt x="34" y="0"/>
                        <a:pt x="29" y="1"/>
                        <a:pt x="25" y="3"/>
                      </a:cubicBezTo>
                      <a:cubicBezTo>
                        <a:pt x="22" y="5"/>
                        <a:pt x="19" y="4"/>
                        <a:pt x="16" y="3"/>
                      </a:cubicBezTo>
                      <a:cubicBezTo>
                        <a:pt x="12" y="2"/>
                        <a:pt x="8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2" y="2"/>
                        <a:pt x="1" y="3"/>
                      </a:cubicBezTo>
                      <a:cubicBezTo>
                        <a:pt x="0" y="4"/>
                        <a:pt x="3" y="5"/>
                        <a:pt x="2" y="7"/>
                      </a:cubicBezTo>
                      <a:cubicBezTo>
                        <a:pt x="1" y="8"/>
                        <a:pt x="1" y="9"/>
                        <a:pt x="1" y="11"/>
                      </a:cubicBezTo>
                      <a:cubicBezTo>
                        <a:pt x="2" y="11"/>
                        <a:pt x="2" y="12"/>
                        <a:pt x="2" y="13"/>
                      </a:cubicBezTo>
                      <a:cubicBezTo>
                        <a:pt x="2" y="17"/>
                        <a:pt x="2" y="21"/>
                        <a:pt x="2" y="25"/>
                      </a:cubicBezTo>
                      <a:cubicBezTo>
                        <a:pt x="2" y="28"/>
                        <a:pt x="2" y="52"/>
                        <a:pt x="2" y="52"/>
                      </a:cubicBezTo>
                      <a:cubicBezTo>
                        <a:pt x="13" y="52"/>
                        <a:pt x="23" y="52"/>
                        <a:pt x="34" y="52"/>
                      </a:cubicBezTo>
                      <a:cubicBezTo>
                        <a:pt x="36" y="52"/>
                        <a:pt x="38" y="52"/>
                        <a:pt x="40" y="52"/>
                      </a:cubicBezTo>
                      <a:cubicBezTo>
                        <a:pt x="42" y="52"/>
                        <a:pt x="43" y="54"/>
                        <a:pt x="45" y="5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17" name="Freeform 771">
                  <a:extLst>
                    <a:ext uri="{FF2B5EF4-FFF2-40B4-BE49-F238E27FC236}">
                      <a16:creationId xmlns:a16="http://schemas.microsoft.com/office/drawing/2014/main" id="{785EDE20-C739-9C88-D8EC-4D995439C1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51166" y="6127803"/>
                  <a:ext cx="205617" cy="420417"/>
                </a:xfrm>
                <a:custGeom>
                  <a:avLst/>
                  <a:gdLst>
                    <a:gd name="T0" fmla="*/ 14 w 20"/>
                    <a:gd name="T1" fmla="*/ 34 h 39"/>
                    <a:gd name="T2" fmla="*/ 17 w 20"/>
                    <a:gd name="T3" fmla="*/ 30 h 39"/>
                    <a:gd name="T4" fmla="*/ 20 w 20"/>
                    <a:gd name="T5" fmla="*/ 27 h 39"/>
                    <a:gd name="T6" fmla="*/ 20 w 20"/>
                    <a:gd name="T7" fmla="*/ 24 h 39"/>
                    <a:gd name="T8" fmla="*/ 19 w 20"/>
                    <a:gd name="T9" fmla="*/ 23 h 39"/>
                    <a:gd name="T10" fmla="*/ 17 w 20"/>
                    <a:gd name="T11" fmla="*/ 20 h 39"/>
                    <a:gd name="T12" fmla="*/ 14 w 20"/>
                    <a:gd name="T13" fmla="*/ 20 h 39"/>
                    <a:gd name="T14" fmla="*/ 16 w 20"/>
                    <a:gd name="T15" fmla="*/ 16 h 39"/>
                    <a:gd name="T16" fmla="*/ 17 w 20"/>
                    <a:gd name="T17" fmla="*/ 10 h 39"/>
                    <a:gd name="T18" fmla="*/ 15 w 20"/>
                    <a:gd name="T19" fmla="*/ 6 h 39"/>
                    <a:gd name="T20" fmla="*/ 18 w 20"/>
                    <a:gd name="T21" fmla="*/ 4 h 39"/>
                    <a:gd name="T22" fmla="*/ 18 w 20"/>
                    <a:gd name="T23" fmla="*/ 1 h 39"/>
                    <a:gd name="T24" fmla="*/ 15 w 20"/>
                    <a:gd name="T25" fmla="*/ 3 h 39"/>
                    <a:gd name="T26" fmla="*/ 14 w 20"/>
                    <a:gd name="T27" fmla="*/ 2 h 39"/>
                    <a:gd name="T28" fmla="*/ 11 w 20"/>
                    <a:gd name="T29" fmla="*/ 0 h 39"/>
                    <a:gd name="T30" fmla="*/ 5 w 20"/>
                    <a:gd name="T31" fmla="*/ 4 h 39"/>
                    <a:gd name="T32" fmla="*/ 2 w 20"/>
                    <a:gd name="T33" fmla="*/ 17 h 39"/>
                    <a:gd name="T34" fmla="*/ 1 w 20"/>
                    <a:gd name="T35" fmla="*/ 21 h 39"/>
                    <a:gd name="T36" fmla="*/ 4 w 20"/>
                    <a:gd name="T37" fmla="*/ 26 h 39"/>
                    <a:gd name="T38" fmla="*/ 8 w 20"/>
                    <a:gd name="T39" fmla="*/ 30 h 39"/>
                    <a:gd name="T40" fmla="*/ 10 w 20"/>
                    <a:gd name="T41" fmla="*/ 39 h 39"/>
                    <a:gd name="T42" fmla="*/ 14 w 20"/>
                    <a:gd name="T43" fmla="*/ 34 h 39"/>
                    <a:gd name="T44" fmla="*/ 14 w 20"/>
                    <a:gd name="T45" fmla="*/ 3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0" h="39">
                      <a:moveTo>
                        <a:pt x="14" y="34"/>
                      </a:moveTo>
                      <a:cubicBezTo>
                        <a:pt x="12" y="32"/>
                        <a:pt x="16" y="30"/>
                        <a:pt x="17" y="30"/>
                      </a:cubicBezTo>
                      <a:cubicBezTo>
                        <a:pt x="19" y="29"/>
                        <a:pt x="20" y="28"/>
                        <a:pt x="20" y="27"/>
                      </a:cubicBezTo>
                      <a:cubicBezTo>
                        <a:pt x="20" y="26"/>
                        <a:pt x="20" y="25"/>
                        <a:pt x="20" y="24"/>
                      </a:cubicBezTo>
                      <a:cubicBezTo>
                        <a:pt x="20" y="23"/>
                        <a:pt x="19" y="23"/>
                        <a:pt x="19" y="23"/>
                      </a:cubicBezTo>
                      <a:cubicBezTo>
                        <a:pt x="18" y="22"/>
                        <a:pt x="18" y="21"/>
                        <a:pt x="17" y="20"/>
                      </a:cubicBezTo>
                      <a:cubicBezTo>
                        <a:pt x="16" y="20"/>
                        <a:pt x="15" y="21"/>
                        <a:pt x="14" y="20"/>
                      </a:cubicBezTo>
                      <a:cubicBezTo>
                        <a:pt x="11" y="18"/>
                        <a:pt x="14" y="17"/>
                        <a:pt x="16" y="16"/>
                      </a:cubicBezTo>
                      <a:cubicBezTo>
                        <a:pt x="18" y="15"/>
                        <a:pt x="19" y="12"/>
                        <a:pt x="17" y="10"/>
                      </a:cubicBezTo>
                      <a:cubicBezTo>
                        <a:pt x="17" y="9"/>
                        <a:pt x="14" y="7"/>
                        <a:pt x="15" y="6"/>
                      </a:cubicBezTo>
                      <a:cubicBezTo>
                        <a:pt x="16" y="5"/>
                        <a:pt x="17" y="5"/>
                        <a:pt x="18" y="4"/>
                      </a:cubicBezTo>
                      <a:cubicBezTo>
                        <a:pt x="18" y="4"/>
                        <a:pt x="18" y="1"/>
                        <a:pt x="18" y="1"/>
                      </a:cubicBezTo>
                      <a:cubicBezTo>
                        <a:pt x="17" y="1"/>
                        <a:pt x="16" y="4"/>
                        <a:pt x="15" y="3"/>
                      </a:cubicBezTo>
                      <a:cubicBezTo>
                        <a:pt x="15" y="3"/>
                        <a:pt x="14" y="2"/>
                        <a:pt x="14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ubicBezTo>
                        <a:pt x="9" y="1"/>
                        <a:pt x="6" y="2"/>
                        <a:pt x="5" y="4"/>
                      </a:cubicBezTo>
                      <a:cubicBezTo>
                        <a:pt x="3" y="8"/>
                        <a:pt x="5" y="14"/>
                        <a:pt x="2" y="17"/>
                      </a:cubicBezTo>
                      <a:cubicBezTo>
                        <a:pt x="0" y="19"/>
                        <a:pt x="0" y="19"/>
                        <a:pt x="1" y="21"/>
                      </a:cubicBezTo>
                      <a:cubicBezTo>
                        <a:pt x="1" y="23"/>
                        <a:pt x="4" y="24"/>
                        <a:pt x="4" y="26"/>
                      </a:cubicBezTo>
                      <a:cubicBezTo>
                        <a:pt x="5" y="28"/>
                        <a:pt x="8" y="29"/>
                        <a:pt x="8" y="30"/>
                      </a:cubicBezTo>
                      <a:cubicBezTo>
                        <a:pt x="9" y="33"/>
                        <a:pt x="10" y="37"/>
                        <a:pt x="10" y="39"/>
                      </a:cubicBezTo>
                      <a:cubicBezTo>
                        <a:pt x="12" y="39"/>
                        <a:pt x="16" y="37"/>
                        <a:pt x="14" y="34"/>
                      </a:cubicBezTo>
                      <a:cubicBezTo>
                        <a:pt x="13" y="33"/>
                        <a:pt x="15" y="35"/>
                        <a:pt x="14" y="3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18" name="Freeform 772">
                  <a:extLst>
                    <a:ext uri="{FF2B5EF4-FFF2-40B4-BE49-F238E27FC236}">
                      <a16:creationId xmlns:a16="http://schemas.microsoft.com/office/drawing/2014/main" id="{8B6FD3DF-0168-3D33-564B-30073264DF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41780" y="6374887"/>
                  <a:ext cx="777151" cy="792893"/>
                </a:xfrm>
                <a:custGeom>
                  <a:avLst/>
                  <a:gdLst>
                    <a:gd name="T0" fmla="*/ 21 w 76"/>
                    <a:gd name="T1" fmla="*/ 55 h 73"/>
                    <a:gd name="T2" fmla="*/ 25 w 76"/>
                    <a:gd name="T3" fmla="*/ 57 h 73"/>
                    <a:gd name="T4" fmla="*/ 28 w 76"/>
                    <a:gd name="T5" fmla="*/ 55 h 73"/>
                    <a:gd name="T6" fmla="*/ 33 w 76"/>
                    <a:gd name="T7" fmla="*/ 53 h 73"/>
                    <a:gd name="T8" fmla="*/ 44 w 76"/>
                    <a:gd name="T9" fmla="*/ 59 h 73"/>
                    <a:gd name="T10" fmla="*/ 70 w 76"/>
                    <a:gd name="T11" fmla="*/ 73 h 73"/>
                    <a:gd name="T12" fmla="*/ 71 w 76"/>
                    <a:gd name="T13" fmla="*/ 71 h 73"/>
                    <a:gd name="T14" fmla="*/ 75 w 76"/>
                    <a:gd name="T15" fmla="*/ 71 h 73"/>
                    <a:gd name="T16" fmla="*/ 75 w 76"/>
                    <a:gd name="T17" fmla="*/ 66 h 73"/>
                    <a:gd name="T18" fmla="*/ 75 w 76"/>
                    <a:gd name="T19" fmla="*/ 44 h 73"/>
                    <a:gd name="T20" fmla="*/ 75 w 76"/>
                    <a:gd name="T21" fmla="*/ 24 h 73"/>
                    <a:gd name="T22" fmla="*/ 75 w 76"/>
                    <a:gd name="T23" fmla="*/ 20 h 73"/>
                    <a:gd name="T24" fmla="*/ 74 w 76"/>
                    <a:gd name="T25" fmla="*/ 17 h 73"/>
                    <a:gd name="T26" fmla="*/ 76 w 76"/>
                    <a:gd name="T27" fmla="*/ 14 h 73"/>
                    <a:gd name="T28" fmla="*/ 74 w 76"/>
                    <a:gd name="T29" fmla="*/ 11 h 73"/>
                    <a:gd name="T30" fmla="*/ 76 w 76"/>
                    <a:gd name="T31" fmla="*/ 8 h 73"/>
                    <a:gd name="T32" fmla="*/ 67 w 76"/>
                    <a:gd name="T33" fmla="*/ 5 h 73"/>
                    <a:gd name="T34" fmla="*/ 61 w 76"/>
                    <a:gd name="T35" fmla="*/ 2 h 73"/>
                    <a:gd name="T36" fmla="*/ 51 w 76"/>
                    <a:gd name="T37" fmla="*/ 6 h 73"/>
                    <a:gd name="T38" fmla="*/ 51 w 76"/>
                    <a:gd name="T39" fmla="*/ 9 h 73"/>
                    <a:gd name="T40" fmla="*/ 50 w 76"/>
                    <a:gd name="T41" fmla="*/ 14 h 73"/>
                    <a:gd name="T42" fmla="*/ 41 w 76"/>
                    <a:gd name="T43" fmla="*/ 13 h 73"/>
                    <a:gd name="T44" fmla="*/ 36 w 76"/>
                    <a:gd name="T45" fmla="*/ 12 h 73"/>
                    <a:gd name="T46" fmla="*/ 31 w 76"/>
                    <a:gd name="T47" fmla="*/ 10 h 73"/>
                    <a:gd name="T48" fmla="*/ 29 w 76"/>
                    <a:gd name="T49" fmla="*/ 6 h 73"/>
                    <a:gd name="T50" fmla="*/ 23 w 76"/>
                    <a:gd name="T51" fmla="*/ 3 h 73"/>
                    <a:gd name="T52" fmla="*/ 17 w 76"/>
                    <a:gd name="T53" fmla="*/ 2 h 73"/>
                    <a:gd name="T54" fmla="*/ 11 w 76"/>
                    <a:gd name="T55" fmla="*/ 0 h 73"/>
                    <a:gd name="T56" fmla="*/ 11 w 76"/>
                    <a:gd name="T57" fmla="*/ 4 h 73"/>
                    <a:gd name="T58" fmla="*/ 9 w 76"/>
                    <a:gd name="T59" fmla="*/ 6 h 73"/>
                    <a:gd name="T60" fmla="*/ 5 w 76"/>
                    <a:gd name="T61" fmla="*/ 8 h 73"/>
                    <a:gd name="T62" fmla="*/ 5 w 76"/>
                    <a:gd name="T63" fmla="*/ 14 h 73"/>
                    <a:gd name="T64" fmla="*/ 1 w 76"/>
                    <a:gd name="T65" fmla="*/ 17 h 73"/>
                    <a:gd name="T66" fmla="*/ 3 w 76"/>
                    <a:gd name="T67" fmla="*/ 21 h 73"/>
                    <a:gd name="T68" fmla="*/ 3 w 76"/>
                    <a:gd name="T69" fmla="*/ 26 h 73"/>
                    <a:gd name="T70" fmla="*/ 3 w 76"/>
                    <a:gd name="T71" fmla="*/ 31 h 73"/>
                    <a:gd name="T72" fmla="*/ 3 w 76"/>
                    <a:gd name="T73" fmla="*/ 34 h 73"/>
                    <a:gd name="T74" fmla="*/ 3 w 76"/>
                    <a:gd name="T75" fmla="*/ 37 h 73"/>
                    <a:gd name="T76" fmla="*/ 1 w 76"/>
                    <a:gd name="T77" fmla="*/ 40 h 73"/>
                    <a:gd name="T78" fmla="*/ 4 w 76"/>
                    <a:gd name="T79" fmla="*/ 46 h 73"/>
                    <a:gd name="T80" fmla="*/ 7 w 76"/>
                    <a:gd name="T81" fmla="*/ 48 h 73"/>
                    <a:gd name="T82" fmla="*/ 11 w 76"/>
                    <a:gd name="T83" fmla="*/ 49 h 73"/>
                    <a:gd name="T84" fmla="*/ 14 w 76"/>
                    <a:gd name="T85" fmla="*/ 53 h 73"/>
                    <a:gd name="T86" fmla="*/ 21 w 76"/>
                    <a:gd name="T87" fmla="*/ 55 h 73"/>
                    <a:gd name="T88" fmla="*/ 21 w 76"/>
                    <a:gd name="T89" fmla="*/ 55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6" h="73">
                      <a:moveTo>
                        <a:pt x="21" y="55"/>
                      </a:moveTo>
                      <a:cubicBezTo>
                        <a:pt x="21" y="56"/>
                        <a:pt x="24" y="58"/>
                        <a:pt x="25" y="57"/>
                      </a:cubicBezTo>
                      <a:cubicBezTo>
                        <a:pt x="26" y="56"/>
                        <a:pt x="27" y="56"/>
                        <a:pt x="28" y="55"/>
                      </a:cubicBezTo>
                      <a:cubicBezTo>
                        <a:pt x="29" y="55"/>
                        <a:pt x="32" y="53"/>
                        <a:pt x="33" y="53"/>
                      </a:cubicBezTo>
                      <a:cubicBezTo>
                        <a:pt x="37" y="55"/>
                        <a:pt x="40" y="57"/>
                        <a:pt x="44" y="59"/>
                      </a:cubicBezTo>
                      <a:cubicBezTo>
                        <a:pt x="53" y="64"/>
                        <a:pt x="61" y="69"/>
                        <a:pt x="70" y="73"/>
                      </a:cubicBezTo>
                      <a:cubicBezTo>
                        <a:pt x="70" y="71"/>
                        <a:pt x="69" y="71"/>
                        <a:pt x="71" y="71"/>
                      </a:cubicBezTo>
                      <a:cubicBezTo>
                        <a:pt x="71" y="71"/>
                        <a:pt x="75" y="71"/>
                        <a:pt x="75" y="71"/>
                      </a:cubicBezTo>
                      <a:cubicBezTo>
                        <a:pt x="75" y="69"/>
                        <a:pt x="75" y="68"/>
                        <a:pt x="75" y="66"/>
                      </a:cubicBezTo>
                      <a:cubicBezTo>
                        <a:pt x="75" y="59"/>
                        <a:pt x="75" y="52"/>
                        <a:pt x="75" y="44"/>
                      </a:cubicBezTo>
                      <a:cubicBezTo>
                        <a:pt x="75" y="37"/>
                        <a:pt x="75" y="30"/>
                        <a:pt x="75" y="24"/>
                      </a:cubicBezTo>
                      <a:cubicBezTo>
                        <a:pt x="75" y="22"/>
                        <a:pt x="75" y="21"/>
                        <a:pt x="75" y="20"/>
                      </a:cubicBezTo>
                      <a:cubicBezTo>
                        <a:pt x="74" y="19"/>
                        <a:pt x="74" y="18"/>
                        <a:pt x="74" y="17"/>
                      </a:cubicBezTo>
                      <a:cubicBezTo>
                        <a:pt x="74" y="16"/>
                        <a:pt x="76" y="15"/>
                        <a:pt x="76" y="14"/>
                      </a:cubicBezTo>
                      <a:cubicBezTo>
                        <a:pt x="76" y="13"/>
                        <a:pt x="74" y="12"/>
                        <a:pt x="74" y="11"/>
                      </a:cubicBezTo>
                      <a:cubicBezTo>
                        <a:pt x="74" y="10"/>
                        <a:pt x="75" y="9"/>
                        <a:pt x="76" y="8"/>
                      </a:cubicBezTo>
                      <a:cubicBezTo>
                        <a:pt x="73" y="6"/>
                        <a:pt x="70" y="7"/>
                        <a:pt x="67" y="5"/>
                      </a:cubicBezTo>
                      <a:cubicBezTo>
                        <a:pt x="65" y="4"/>
                        <a:pt x="64" y="2"/>
                        <a:pt x="61" y="2"/>
                      </a:cubicBezTo>
                      <a:cubicBezTo>
                        <a:pt x="57" y="2"/>
                        <a:pt x="53" y="3"/>
                        <a:pt x="51" y="6"/>
                      </a:cubicBezTo>
                      <a:cubicBezTo>
                        <a:pt x="50" y="7"/>
                        <a:pt x="50" y="8"/>
                        <a:pt x="51" y="9"/>
                      </a:cubicBezTo>
                      <a:cubicBezTo>
                        <a:pt x="52" y="11"/>
                        <a:pt x="51" y="12"/>
                        <a:pt x="50" y="14"/>
                      </a:cubicBezTo>
                      <a:cubicBezTo>
                        <a:pt x="48" y="17"/>
                        <a:pt x="44" y="15"/>
                        <a:pt x="41" y="13"/>
                      </a:cubicBezTo>
                      <a:cubicBezTo>
                        <a:pt x="39" y="13"/>
                        <a:pt x="38" y="12"/>
                        <a:pt x="36" y="12"/>
                      </a:cubicBezTo>
                      <a:cubicBezTo>
                        <a:pt x="34" y="11"/>
                        <a:pt x="32" y="12"/>
                        <a:pt x="31" y="10"/>
                      </a:cubicBezTo>
                      <a:cubicBezTo>
                        <a:pt x="30" y="9"/>
                        <a:pt x="30" y="7"/>
                        <a:pt x="29" y="6"/>
                      </a:cubicBezTo>
                      <a:cubicBezTo>
                        <a:pt x="28" y="4"/>
                        <a:pt x="25" y="4"/>
                        <a:pt x="23" y="3"/>
                      </a:cubicBezTo>
                      <a:cubicBezTo>
                        <a:pt x="21" y="2"/>
                        <a:pt x="19" y="2"/>
                        <a:pt x="17" y="2"/>
                      </a:cubicBezTo>
                      <a:cubicBezTo>
                        <a:pt x="15" y="2"/>
                        <a:pt x="14" y="1"/>
                        <a:pt x="11" y="0"/>
                      </a:cubicBezTo>
                      <a:cubicBezTo>
                        <a:pt x="11" y="1"/>
                        <a:pt x="11" y="2"/>
                        <a:pt x="11" y="4"/>
                      </a:cubicBezTo>
                      <a:cubicBezTo>
                        <a:pt x="11" y="5"/>
                        <a:pt x="11" y="4"/>
                        <a:pt x="9" y="6"/>
                      </a:cubicBezTo>
                      <a:cubicBezTo>
                        <a:pt x="8" y="7"/>
                        <a:pt x="7" y="7"/>
                        <a:pt x="5" y="8"/>
                      </a:cubicBezTo>
                      <a:cubicBezTo>
                        <a:pt x="3" y="10"/>
                        <a:pt x="6" y="12"/>
                        <a:pt x="5" y="14"/>
                      </a:cubicBezTo>
                      <a:cubicBezTo>
                        <a:pt x="4" y="16"/>
                        <a:pt x="1" y="16"/>
                        <a:pt x="1" y="17"/>
                      </a:cubicBezTo>
                      <a:cubicBezTo>
                        <a:pt x="1" y="19"/>
                        <a:pt x="2" y="20"/>
                        <a:pt x="3" y="21"/>
                      </a:cubicBezTo>
                      <a:cubicBezTo>
                        <a:pt x="3" y="23"/>
                        <a:pt x="3" y="25"/>
                        <a:pt x="3" y="26"/>
                      </a:cubicBezTo>
                      <a:cubicBezTo>
                        <a:pt x="3" y="28"/>
                        <a:pt x="4" y="29"/>
                        <a:pt x="3" y="31"/>
                      </a:cubicBezTo>
                      <a:cubicBezTo>
                        <a:pt x="3" y="32"/>
                        <a:pt x="3" y="33"/>
                        <a:pt x="3" y="34"/>
                      </a:cubicBezTo>
                      <a:cubicBezTo>
                        <a:pt x="3" y="35"/>
                        <a:pt x="4" y="36"/>
                        <a:pt x="3" y="37"/>
                      </a:cubicBezTo>
                      <a:cubicBezTo>
                        <a:pt x="3" y="38"/>
                        <a:pt x="0" y="38"/>
                        <a:pt x="1" y="40"/>
                      </a:cubicBezTo>
                      <a:cubicBezTo>
                        <a:pt x="3" y="42"/>
                        <a:pt x="4" y="43"/>
                        <a:pt x="4" y="46"/>
                      </a:cubicBezTo>
                      <a:cubicBezTo>
                        <a:pt x="4" y="48"/>
                        <a:pt x="6" y="47"/>
                        <a:pt x="7" y="48"/>
                      </a:cubicBezTo>
                      <a:cubicBezTo>
                        <a:pt x="9" y="48"/>
                        <a:pt x="10" y="48"/>
                        <a:pt x="11" y="49"/>
                      </a:cubicBezTo>
                      <a:cubicBezTo>
                        <a:pt x="12" y="50"/>
                        <a:pt x="13" y="52"/>
                        <a:pt x="14" y="53"/>
                      </a:cubicBezTo>
                      <a:cubicBezTo>
                        <a:pt x="16" y="54"/>
                        <a:pt x="19" y="53"/>
                        <a:pt x="21" y="55"/>
                      </a:cubicBezTo>
                      <a:cubicBezTo>
                        <a:pt x="22" y="56"/>
                        <a:pt x="20" y="54"/>
                        <a:pt x="21" y="5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19" name="Freeform 773">
                  <a:extLst>
                    <a:ext uri="{FF2B5EF4-FFF2-40B4-BE49-F238E27FC236}">
                      <a16:creationId xmlns:a16="http://schemas.microsoft.com/office/drawing/2014/main" id="{1187E63B-0C09-E911-8557-5E24FF3CB7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03550" y="6710485"/>
                  <a:ext cx="428652" cy="368788"/>
                </a:xfrm>
                <a:custGeom>
                  <a:avLst/>
                  <a:gdLst>
                    <a:gd name="T0" fmla="*/ 19 w 42"/>
                    <a:gd name="T1" fmla="*/ 34 h 34"/>
                    <a:gd name="T2" fmla="*/ 20 w 42"/>
                    <a:gd name="T3" fmla="*/ 25 h 34"/>
                    <a:gd name="T4" fmla="*/ 24 w 42"/>
                    <a:gd name="T5" fmla="*/ 22 h 34"/>
                    <a:gd name="T6" fmla="*/ 25 w 42"/>
                    <a:gd name="T7" fmla="*/ 20 h 34"/>
                    <a:gd name="T8" fmla="*/ 25 w 42"/>
                    <a:gd name="T9" fmla="*/ 9 h 34"/>
                    <a:gd name="T10" fmla="*/ 32 w 42"/>
                    <a:gd name="T11" fmla="*/ 9 h 34"/>
                    <a:gd name="T12" fmla="*/ 41 w 42"/>
                    <a:gd name="T13" fmla="*/ 9 h 34"/>
                    <a:gd name="T14" fmla="*/ 42 w 42"/>
                    <a:gd name="T15" fmla="*/ 2 h 34"/>
                    <a:gd name="T16" fmla="*/ 40 w 42"/>
                    <a:gd name="T17" fmla="*/ 0 h 34"/>
                    <a:gd name="T18" fmla="*/ 20 w 42"/>
                    <a:gd name="T19" fmla="*/ 0 h 34"/>
                    <a:gd name="T20" fmla="*/ 15 w 42"/>
                    <a:gd name="T21" fmla="*/ 6 h 34"/>
                    <a:gd name="T22" fmla="*/ 10 w 42"/>
                    <a:gd name="T23" fmla="*/ 17 h 34"/>
                    <a:gd name="T24" fmla="*/ 8 w 42"/>
                    <a:gd name="T25" fmla="*/ 18 h 34"/>
                    <a:gd name="T26" fmla="*/ 4 w 42"/>
                    <a:gd name="T27" fmla="*/ 25 h 34"/>
                    <a:gd name="T28" fmla="*/ 0 w 42"/>
                    <a:gd name="T29" fmla="*/ 34 h 34"/>
                    <a:gd name="T30" fmla="*/ 19 w 42"/>
                    <a:gd name="T3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34">
                      <a:moveTo>
                        <a:pt x="19" y="34"/>
                      </a:moveTo>
                      <a:cubicBezTo>
                        <a:pt x="19" y="31"/>
                        <a:pt x="18" y="26"/>
                        <a:pt x="20" y="25"/>
                      </a:cubicBezTo>
                      <a:cubicBezTo>
                        <a:pt x="21" y="24"/>
                        <a:pt x="23" y="23"/>
                        <a:pt x="24" y="22"/>
                      </a:cubicBezTo>
                      <a:cubicBezTo>
                        <a:pt x="25" y="22"/>
                        <a:pt x="25" y="20"/>
                        <a:pt x="25" y="20"/>
                      </a:cubicBezTo>
                      <a:cubicBezTo>
                        <a:pt x="25" y="16"/>
                        <a:pt x="25" y="13"/>
                        <a:pt x="25" y="9"/>
                      </a:cubicBezTo>
                      <a:cubicBezTo>
                        <a:pt x="25" y="9"/>
                        <a:pt x="31" y="9"/>
                        <a:pt x="32" y="9"/>
                      </a:cubicBezTo>
                      <a:cubicBezTo>
                        <a:pt x="35" y="9"/>
                        <a:pt x="38" y="9"/>
                        <a:pt x="41" y="9"/>
                      </a:cubicBezTo>
                      <a:cubicBezTo>
                        <a:pt x="42" y="9"/>
                        <a:pt x="42" y="3"/>
                        <a:pt x="42" y="2"/>
                      </a:cubicBezTo>
                      <a:cubicBezTo>
                        <a:pt x="42" y="0"/>
                        <a:pt x="42" y="0"/>
                        <a:pt x="40" y="0"/>
                      </a:cubicBezTo>
                      <a:cubicBezTo>
                        <a:pt x="33" y="0"/>
                        <a:pt x="27" y="0"/>
                        <a:pt x="20" y="0"/>
                      </a:cubicBezTo>
                      <a:cubicBezTo>
                        <a:pt x="18" y="2"/>
                        <a:pt x="17" y="4"/>
                        <a:pt x="15" y="6"/>
                      </a:cubicBezTo>
                      <a:cubicBezTo>
                        <a:pt x="11" y="9"/>
                        <a:pt x="11" y="12"/>
                        <a:pt x="10" y="17"/>
                      </a:cubicBezTo>
                      <a:cubicBezTo>
                        <a:pt x="10" y="17"/>
                        <a:pt x="9" y="18"/>
                        <a:pt x="8" y="18"/>
                      </a:cubicBezTo>
                      <a:cubicBezTo>
                        <a:pt x="6" y="20"/>
                        <a:pt x="5" y="22"/>
                        <a:pt x="4" y="25"/>
                      </a:cubicBezTo>
                      <a:cubicBezTo>
                        <a:pt x="2" y="28"/>
                        <a:pt x="0" y="30"/>
                        <a:pt x="0" y="34"/>
                      </a:cubicBezTo>
                      <a:cubicBezTo>
                        <a:pt x="6" y="34"/>
                        <a:pt x="13" y="34"/>
                        <a:pt x="19" y="3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20" name="Freeform 774">
                  <a:extLst>
                    <a:ext uri="{FF2B5EF4-FFF2-40B4-BE49-F238E27FC236}">
                      <a16:creationId xmlns:a16="http://schemas.microsoft.com/office/drawing/2014/main" id="{12762B01-5B64-FD3F-4CF5-A65E197893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09162" y="6190495"/>
                  <a:ext cx="613353" cy="519990"/>
                </a:xfrm>
                <a:custGeom>
                  <a:avLst/>
                  <a:gdLst>
                    <a:gd name="T0" fmla="*/ 22 w 60"/>
                    <a:gd name="T1" fmla="*/ 48 h 48"/>
                    <a:gd name="T2" fmla="*/ 23 w 60"/>
                    <a:gd name="T3" fmla="*/ 41 h 48"/>
                    <a:gd name="T4" fmla="*/ 29 w 60"/>
                    <a:gd name="T5" fmla="*/ 37 h 48"/>
                    <a:gd name="T6" fmla="*/ 33 w 60"/>
                    <a:gd name="T7" fmla="*/ 37 h 48"/>
                    <a:gd name="T8" fmla="*/ 38 w 60"/>
                    <a:gd name="T9" fmla="*/ 35 h 48"/>
                    <a:gd name="T10" fmla="*/ 40 w 60"/>
                    <a:gd name="T11" fmla="*/ 32 h 48"/>
                    <a:gd name="T12" fmla="*/ 45 w 60"/>
                    <a:gd name="T13" fmla="*/ 31 h 48"/>
                    <a:gd name="T14" fmla="*/ 46 w 60"/>
                    <a:gd name="T15" fmla="*/ 28 h 48"/>
                    <a:gd name="T16" fmla="*/ 50 w 60"/>
                    <a:gd name="T17" fmla="*/ 25 h 48"/>
                    <a:gd name="T18" fmla="*/ 53 w 60"/>
                    <a:gd name="T19" fmla="*/ 23 h 48"/>
                    <a:gd name="T20" fmla="*/ 58 w 60"/>
                    <a:gd name="T21" fmla="*/ 24 h 48"/>
                    <a:gd name="T22" fmla="*/ 56 w 60"/>
                    <a:gd name="T23" fmla="*/ 16 h 48"/>
                    <a:gd name="T24" fmla="*/ 56 w 60"/>
                    <a:gd name="T25" fmla="*/ 10 h 48"/>
                    <a:gd name="T26" fmla="*/ 55 w 60"/>
                    <a:gd name="T27" fmla="*/ 7 h 48"/>
                    <a:gd name="T28" fmla="*/ 51 w 60"/>
                    <a:gd name="T29" fmla="*/ 6 h 48"/>
                    <a:gd name="T30" fmla="*/ 47 w 60"/>
                    <a:gd name="T31" fmla="*/ 6 h 48"/>
                    <a:gd name="T32" fmla="*/ 42 w 60"/>
                    <a:gd name="T33" fmla="*/ 6 h 48"/>
                    <a:gd name="T34" fmla="*/ 35 w 60"/>
                    <a:gd name="T35" fmla="*/ 4 h 48"/>
                    <a:gd name="T36" fmla="*/ 30 w 60"/>
                    <a:gd name="T37" fmla="*/ 13 h 48"/>
                    <a:gd name="T38" fmla="*/ 20 w 60"/>
                    <a:gd name="T39" fmla="*/ 19 h 48"/>
                    <a:gd name="T40" fmla="*/ 16 w 60"/>
                    <a:gd name="T41" fmla="*/ 27 h 48"/>
                    <a:gd name="T42" fmla="*/ 16 w 60"/>
                    <a:gd name="T43" fmla="*/ 35 h 48"/>
                    <a:gd name="T44" fmla="*/ 14 w 60"/>
                    <a:gd name="T45" fmla="*/ 39 h 48"/>
                    <a:gd name="T46" fmla="*/ 9 w 60"/>
                    <a:gd name="T47" fmla="*/ 42 h 48"/>
                    <a:gd name="T48" fmla="*/ 5 w 60"/>
                    <a:gd name="T49" fmla="*/ 45 h 48"/>
                    <a:gd name="T50" fmla="*/ 0 w 60"/>
                    <a:gd name="T51" fmla="*/ 48 h 48"/>
                    <a:gd name="T52" fmla="*/ 22 w 60"/>
                    <a:gd name="T53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0" h="48">
                      <a:moveTo>
                        <a:pt x="22" y="48"/>
                      </a:moveTo>
                      <a:cubicBezTo>
                        <a:pt x="22" y="45"/>
                        <a:pt x="21" y="43"/>
                        <a:pt x="23" y="41"/>
                      </a:cubicBezTo>
                      <a:cubicBezTo>
                        <a:pt x="25" y="40"/>
                        <a:pt x="28" y="39"/>
                        <a:pt x="29" y="37"/>
                      </a:cubicBezTo>
                      <a:cubicBezTo>
                        <a:pt x="30" y="37"/>
                        <a:pt x="32" y="37"/>
                        <a:pt x="33" y="37"/>
                      </a:cubicBezTo>
                      <a:cubicBezTo>
                        <a:pt x="34" y="36"/>
                        <a:pt x="36" y="36"/>
                        <a:pt x="38" y="35"/>
                      </a:cubicBezTo>
                      <a:cubicBezTo>
                        <a:pt x="39" y="34"/>
                        <a:pt x="39" y="33"/>
                        <a:pt x="40" y="32"/>
                      </a:cubicBezTo>
                      <a:cubicBezTo>
                        <a:pt x="41" y="31"/>
                        <a:pt x="44" y="32"/>
                        <a:pt x="45" y="31"/>
                      </a:cubicBezTo>
                      <a:cubicBezTo>
                        <a:pt x="46" y="30"/>
                        <a:pt x="46" y="29"/>
                        <a:pt x="46" y="28"/>
                      </a:cubicBezTo>
                      <a:cubicBezTo>
                        <a:pt x="46" y="26"/>
                        <a:pt x="49" y="26"/>
                        <a:pt x="50" y="25"/>
                      </a:cubicBezTo>
                      <a:cubicBezTo>
                        <a:pt x="51" y="24"/>
                        <a:pt x="51" y="23"/>
                        <a:pt x="53" y="23"/>
                      </a:cubicBezTo>
                      <a:cubicBezTo>
                        <a:pt x="54" y="23"/>
                        <a:pt x="57" y="24"/>
                        <a:pt x="58" y="24"/>
                      </a:cubicBezTo>
                      <a:cubicBezTo>
                        <a:pt x="60" y="23"/>
                        <a:pt x="56" y="17"/>
                        <a:pt x="56" y="16"/>
                      </a:cubicBezTo>
                      <a:cubicBezTo>
                        <a:pt x="56" y="14"/>
                        <a:pt x="56" y="12"/>
                        <a:pt x="56" y="10"/>
                      </a:cubicBezTo>
                      <a:cubicBezTo>
                        <a:pt x="55" y="9"/>
                        <a:pt x="55" y="8"/>
                        <a:pt x="55" y="7"/>
                      </a:cubicBezTo>
                      <a:cubicBezTo>
                        <a:pt x="53" y="7"/>
                        <a:pt x="52" y="6"/>
                        <a:pt x="51" y="6"/>
                      </a:cubicBezTo>
                      <a:cubicBezTo>
                        <a:pt x="50" y="5"/>
                        <a:pt x="48" y="6"/>
                        <a:pt x="47" y="6"/>
                      </a:cubicBezTo>
                      <a:cubicBezTo>
                        <a:pt x="46" y="5"/>
                        <a:pt x="44" y="6"/>
                        <a:pt x="42" y="6"/>
                      </a:cubicBezTo>
                      <a:cubicBezTo>
                        <a:pt x="40" y="6"/>
                        <a:pt x="36" y="0"/>
                        <a:pt x="35" y="4"/>
                      </a:cubicBezTo>
                      <a:cubicBezTo>
                        <a:pt x="34" y="7"/>
                        <a:pt x="33" y="10"/>
                        <a:pt x="30" y="13"/>
                      </a:cubicBezTo>
                      <a:cubicBezTo>
                        <a:pt x="27" y="16"/>
                        <a:pt x="23" y="16"/>
                        <a:pt x="20" y="19"/>
                      </a:cubicBezTo>
                      <a:cubicBezTo>
                        <a:pt x="18" y="21"/>
                        <a:pt x="17" y="24"/>
                        <a:pt x="16" y="27"/>
                      </a:cubicBezTo>
                      <a:cubicBezTo>
                        <a:pt x="16" y="29"/>
                        <a:pt x="17" y="32"/>
                        <a:pt x="16" y="35"/>
                      </a:cubicBezTo>
                      <a:cubicBezTo>
                        <a:pt x="15" y="36"/>
                        <a:pt x="14" y="38"/>
                        <a:pt x="14" y="39"/>
                      </a:cubicBezTo>
                      <a:cubicBezTo>
                        <a:pt x="13" y="41"/>
                        <a:pt x="11" y="41"/>
                        <a:pt x="9" y="42"/>
                      </a:cubicBezTo>
                      <a:cubicBezTo>
                        <a:pt x="8" y="43"/>
                        <a:pt x="7" y="44"/>
                        <a:pt x="5" y="45"/>
                      </a:cubicBezTo>
                      <a:cubicBezTo>
                        <a:pt x="4" y="46"/>
                        <a:pt x="2" y="46"/>
                        <a:pt x="0" y="48"/>
                      </a:cubicBezTo>
                      <a:lnTo>
                        <a:pt x="22" y="48"/>
                      </a:ln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21" name="Freeform 775">
                  <a:extLst>
                    <a:ext uri="{FF2B5EF4-FFF2-40B4-BE49-F238E27FC236}">
                      <a16:creationId xmlns:a16="http://schemas.microsoft.com/office/drawing/2014/main" id="{41ACAABE-501D-E0D4-8A06-4F4A7AC3A1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25233" y="6138865"/>
                  <a:ext cx="1059431" cy="1069479"/>
                </a:xfrm>
                <a:custGeom>
                  <a:avLst/>
                  <a:gdLst>
                    <a:gd name="T0" fmla="*/ 35 w 104"/>
                    <a:gd name="T1" fmla="*/ 22 h 99"/>
                    <a:gd name="T2" fmla="*/ 36 w 104"/>
                    <a:gd name="T3" fmla="*/ 29 h 99"/>
                    <a:gd name="T4" fmla="*/ 31 w 104"/>
                    <a:gd name="T5" fmla="*/ 28 h 99"/>
                    <a:gd name="T6" fmla="*/ 29 w 104"/>
                    <a:gd name="T7" fmla="*/ 30 h 99"/>
                    <a:gd name="T8" fmla="*/ 26 w 104"/>
                    <a:gd name="T9" fmla="*/ 31 h 99"/>
                    <a:gd name="T10" fmla="*/ 24 w 104"/>
                    <a:gd name="T11" fmla="*/ 35 h 99"/>
                    <a:gd name="T12" fmla="*/ 20 w 104"/>
                    <a:gd name="T13" fmla="*/ 37 h 99"/>
                    <a:gd name="T14" fmla="*/ 17 w 104"/>
                    <a:gd name="T15" fmla="*/ 40 h 99"/>
                    <a:gd name="T16" fmla="*/ 11 w 104"/>
                    <a:gd name="T17" fmla="*/ 42 h 99"/>
                    <a:gd name="T18" fmla="*/ 8 w 104"/>
                    <a:gd name="T19" fmla="*/ 43 h 99"/>
                    <a:gd name="T20" fmla="*/ 4 w 104"/>
                    <a:gd name="T21" fmla="*/ 45 h 99"/>
                    <a:gd name="T22" fmla="*/ 1 w 104"/>
                    <a:gd name="T23" fmla="*/ 52 h 99"/>
                    <a:gd name="T24" fmla="*/ 2 w 104"/>
                    <a:gd name="T25" fmla="*/ 56 h 99"/>
                    <a:gd name="T26" fmla="*/ 6 w 104"/>
                    <a:gd name="T27" fmla="*/ 59 h 99"/>
                    <a:gd name="T28" fmla="*/ 37 w 104"/>
                    <a:gd name="T29" fmla="*/ 79 h 99"/>
                    <a:gd name="T30" fmla="*/ 48 w 104"/>
                    <a:gd name="T31" fmla="*/ 86 h 99"/>
                    <a:gd name="T32" fmla="*/ 49 w 104"/>
                    <a:gd name="T33" fmla="*/ 87 h 99"/>
                    <a:gd name="T34" fmla="*/ 58 w 104"/>
                    <a:gd name="T35" fmla="*/ 93 h 99"/>
                    <a:gd name="T36" fmla="*/ 61 w 104"/>
                    <a:gd name="T37" fmla="*/ 99 h 99"/>
                    <a:gd name="T38" fmla="*/ 67 w 104"/>
                    <a:gd name="T39" fmla="*/ 97 h 99"/>
                    <a:gd name="T40" fmla="*/ 72 w 104"/>
                    <a:gd name="T41" fmla="*/ 96 h 99"/>
                    <a:gd name="T42" fmla="*/ 85 w 104"/>
                    <a:gd name="T43" fmla="*/ 87 h 99"/>
                    <a:gd name="T44" fmla="*/ 100 w 104"/>
                    <a:gd name="T45" fmla="*/ 77 h 99"/>
                    <a:gd name="T46" fmla="*/ 104 w 104"/>
                    <a:gd name="T47" fmla="*/ 75 h 99"/>
                    <a:gd name="T48" fmla="*/ 97 w 104"/>
                    <a:gd name="T49" fmla="*/ 69 h 99"/>
                    <a:gd name="T50" fmla="*/ 94 w 104"/>
                    <a:gd name="T51" fmla="*/ 69 h 99"/>
                    <a:gd name="T52" fmla="*/ 92 w 104"/>
                    <a:gd name="T53" fmla="*/ 63 h 99"/>
                    <a:gd name="T54" fmla="*/ 92 w 104"/>
                    <a:gd name="T55" fmla="*/ 60 h 99"/>
                    <a:gd name="T56" fmla="*/ 93 w 104"/>
                    <a:gd name="T57" fmla="*/ 55 h 99"/>
                    <a:gd name="T58" fmla="*/ 93 w 104"/>
                    <a:gd name="T59" fmla="*/ 50 h 99"/>
                    <a:gd name="T60" fmla="*/ 93 w 104"/>
                    <a:gd name="T61" fmla="*/ 46 h 99"/>
                    <a:gd name="T62" fmla="*/ 92 w 104"/>
                    <a:gd name="T63" fmla="*/ 42 h 99"/>
                    <a:gd name="T64" fmla="*/ 91 w 104"/>
                    <a:gd name="T65" fmla="*/ 37 h 99"/>
                    <a:gd name="T66" fmla="*/ 87 w 104"/>
                    <a:gd name="T67" fmla="*/ 27 h 99"/>
                    <a:gd name="T68" fmla="*/ 82 w 104"/>
                    <a:gd name="T69" fmla="*/ 20 h 99"/>
                    <a:gd name="T70" fmla="*/ 85 w 104"/>
                    <a:gd name="T71" fmla="*/ 13 h 99"/>
                    <a:gd name="T72" fmla="*/ 86 w 104"/>
                    <a:gd name="T73" fmla="*/ 2 h 99"/>
                    <a:gd name="T74" fmla="*/ 84 w 104"/>
                    <a:gd name="T75" fmla="*/ 1 h 99"/>
                    <a:gd name="T76" fmla="*/ 81 w 104"/>
                    <a:gd name="T77" fmla="*/ 0 h 99"/>
                    <a:gd name="T78" fmla="*/ 79 w 104"/>
                    <a:gd name="T79" fmla="*/ 1 h 99"/>
                    <a:gd name="T80" fmla="*/ 75 w 104"/>
                    <a:gd name="T81" fmla="*/ 0 h 99"/>
                    <a:gd name="T82" fmla="*/ 72 w 104"/>
                    <a:gd name="T83" fmla="*/ 2 h 99"/>
                    <a:gd name="T84" fmla="*/ 68 w 104"/>
                    <a:gd name="T85" fmla="*/ 1 h 99"/>
                    <a:gd name="T86" fmla="*/ 61 w 104"/>
                    <a:gd name="T87" fmla="*/ 2 h 99"/>
                    <a:gd name="T88" fmla="*/ 46 w 104"/>
                    <a:gd name="T89" fmla="*/ 5 h 99"/>
                    <a:gd name="T90" fmla="*/ 43 w 104"/>
                    <a:gd name="T91" fmla="*/ 7 h 99"/>
                    <a:gd name="T92" fmla="*/ 39 w 104"/>
                    <a:gd name="T93" fmla="*/ 8 h 99"/>
                    <a:gd name="T94" fmla="*/ 34 w 104"/>
                    <a:gd name="T95" fmla="*/ 12 h 99"/>
                    <a:gd name="T96" fmla="*/ 35 w 104"/>
                    <a:gd name="T97" fmla="*/ 22 h 99"/>
                    <a:gd name="T98" fmla="*/ 35 w 104"/>
                    <a:gd name="T99" fmla="*/ 22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4" h="99">
                      <a:moveTo>
                        <a:pt x="35" y="22"/>
                      </a:moveTo>
                      <a:cubicBezTo>
                        <a:pt x="36" y="23"/>
                        <a:pt x="40" y="29"/>
                        <a:pt x="36" y="29"/>
                      </a:cubicBezTo>
                      <a:cubicBezTo>
                        <a:pt x="35" y="28"/>
                        <a:pt x="32" y="27"/>
                        <a:pt x="31" y="28"/>
                      </a:cubicBezTo>
                      <a:cubicBezTo>
                        <a:pt x="30" y="29"/>
                        <a:pt x="30" y="29"/>
                        <a:pt x="29" y="30"/>
                      </a:cubicBezTo>
                      <a:cubicBezTo>
                        <a:pt x="28" y="31"/>
                        <a:pt x="27" y="31"/>
                        <a:pt x="26" y="31"/>
                      </a:cubicBezTo>
                      <a:cubicBezTo>
                        <a:pt x="24" y="32"/>
                        <a:pt x="25" y="34"/>
                        <a:pt x="24" y="35"/>
                      </a:cubicBezTo>
                      <a:cubicBezTo>
                        <a:pt x="24" y="37"/>
                        <a:pt x="21" y="36"/>
                        <a:pt x="20" y="37"/>
                      </a:cubicBezTo>
                      <a:cubicBezTo>
                        <a:pt x="18" y="37"/>
                        <a:pt x="18" y="39"/>
                        <a:pt x="17" y="40"/>
                      </a:cubicBezTo>
                      <a:cubicBezTo>
                        <a:pt x="15" y="42"/>
                        <a:pt x="13" y="41"/>
                        <a:pt x="11" y="42"/>
                      </a:cubicBezTo>
                      <a:cubicBezTo>
                        <a:pt x="10" y="42"/>
                        <a:pt x="9" y="42"/>
                        <a:pt x="8" y="43"/>
                      </a:cubicBezTo>
                      <a:cubicBezTo>
                        <a:pt x="7" y="43"/>
                        <a:pt x="5" y="44"/>
                        <a:pt x="4" y="45"/>
                      </a:cubicBezTo>
                      <a:cubicBezTo>
                        <a:pt x="0" y="47"/>
                        <a:pt x="1" y="48"/>
                        <a:pt x="1" y="52"/>
                      </a:cubicBezTo>
                      <a:cubicBezTo>
                        <a:pt x="1" y="55"/>
                        <a:pt x="0" y="55"/>
                        <a:pt x="2" y="56"/>
                      </a:cubicBezTo>
                      <a:cubicBezTo>
                        <a:pt x="3" y="57"/>
                        <a:pt x="5" y="58"/>
                        <a:pt x="6" y="59"/>
                      </a:cubicBezTo>
                      <a:cubicBezTo>
                        <a:pt x="16" y="66"/>
                        <a:pt x="26" y="72"/>
                        <a:pt x="37" y="79"/>
                      </a:cubicBezTo>
                      <a:cubicBezTo>
                        <a:pt x="40" y="81"/>
                        <a:pt x="44" y="84"/>
                        <a:pt x="48" y="86"/>
                      </a:cubicBezTo>
                      <a:cubicBezTo>
                        <a:pt x="48" y="87"/>
                        <a:pt x="49" y="87"/>
                        <a:pt x="49" y="87"/>
                      </a:cubicBezTo>
                      <a:cubicBezTo>
                        <a:pt x="52" y="92"/>
                        <a:pt x="54" y="92"/>
                        <a:pt x="58" y="93"/>
                      </a:cubicBezTo>
                      <a:cubicBezTo>
                        <a:pt x="61" y="94"/>
                        <a:pt x="58" y="98"/>
                        <a:pt x="61" y="99"/>
                      </a:cubicBezTo>
                      <a:cubicBezTo>
                        <a:pt x="62" y="99"/>
                        <a:pt x="65" y="98"/>
                        <a:pt x="67" y="97"/>
                      </a:cubicBezTo>
                      <a:cubicBezTo>
                        <a:pt x="68" y="97"/>
                        <a:pt x="71" y="97"/>
                        <a:pt x="72" y="96"/>
                      </a:cubicBezTo>
                      <a:cubicBezTo>
                        <a:pt x="76" y="93"/>
                        <a:pt x="80" y="90"/>
                        <a:pt x="85" y="87"/>
                      </a:cubicBezTo>
                      <a:cubicBezTo>
                        <a:pt x="90" y="84"/>
                        <a:pt x="95" y="80"/>
                        <a:pt x="100" y="77"/>
                      </a:cubicBezTo>
                      <a:cubicBezTo>
                        <a:pt x="101" y="77"/>
                        <a:pt x="102" y="76"/>
                        <a:pt x="104" y="75"/>
                      </a:cubicBezTo>
                      <a:cubicBezTo>
                        <a:pt x="102" y="71"/>
                        <a:pt x="101" y="70"/>
                        <a:pt x="97" y="69"/>
                      </a:cubicBezTo>
                      <a:cubicBezTo>
                        <a:pt x="96" y="69"/>
                        <a:pt x="94" y="69"/>
                        <a:pt x="94" y="69"/>
                      </a:cubicBezTo>
                      <a:cubicBezTo>
                        <a:pt x="94" y="66"/>
                        <a:pt x="94" y="65"/>
                        <a:pt x="92" y="63"/>
                      </a:cubicBezTo>
                      <a:cubicBezTo>
                        <a:pt x="91" y="61"/>
                        <a:pt x="91" y="61"/>
                        <a:pt x="92" y="60"/>
                      </a:cubicBezTo>
                      <a:cubicBezTo>
                        <a:pt x="94" y="58"/>
                        <a:pt x="93" y="57"/>
                        <a:pt x="93" y="55"/>
                      </a:cubicBezTo>
                      <a:cubicBezTo>
                        <a:pt x="93" y="53"/>
                        <a:pt x="94" y="52"/>
                        <a:pt x="93" y="50"/>
                      </a:cubicBezTo>
                      <a:cubicBezTo>
                        <a:pt x="93" y="49"/>
                        <a:pt x="93" y="48"/>
                        <a:pt x="93" y="46"/>
                      </a:cubicBezTo>
                      <a:cubicBezTo>
                        <a:pt x="93" y="45"/>
                        <a:pt x="93" y="43"/>
                        <a:pt x="92" y="42"/>
                      </a:cubicBezTo>
                      <a:cubicBezTo>
                        <a:pt x="91" y="41"/>
                        <a:pt x="91" y="39"/>
                        <a:pt x="91" y="37"/>
                      </a:cubicBezTo>
                      <a:cubicBezTo>
                        <a:pt x="91" y="34"/>
                        <a:pt x="90" y="30"/>
                        <a:pt x="87" y="27"/>
                      </a:cubicBezTo>
                      <a:cubicBezTo>
                        <a:pt x="85" y="25"/>
                        <a:pt x="83" y="23"/>
                        <a:pt x="82" y="20"/>
                      </a:cubicBezTo>
                      <a:cubicBezTo>
                        <a:pt x="80" y="16"/>
                        <a:pt x="84" y="17"/>
                        <a:pt x="85" y="13"/>
                      </a:cubicBezTo>
                      <a:cubicBezTo>
                        <a:pt x="85" y="9"/>
                        <a:pt x="85" y="6"/>
                        <a:pt x="86" y="2"/>
                      </a:cubicBezTo>
                      <a:cubicBezTo>
                        <a:pt x="85" y="2"/>
                        <a:pt x="85" y="1"/>
                        <a:pt x="84" y="1"/>
                      </a:cubicBezTo>
                      <a:cubicBezTo>
                        <a:pt x="82" y="2"/>
                        <a:pt x="82" y="0"/>
                        <a:pt x="81" y="0"/>
                      </a:cubicBezTo>
                      <a:cubicBezTo>
                        <a:pt x="80" y="0"/>
                        <a:pt x="80" y="1"/>
                        <a:pt x="79" y="1"/>
                      </a:cubicBezTo>
                      <a:cubicBezTo>
                        <a:pt x="77" y="1"/>
                        <a:pt x="77" y="0"/>
                        <a:pt x="75" y="0"/>
                      </a:cubicBezTo>
                      <a:cubicBezTo>
                        <a:pt x="74" y="1"/>
                        <a:pt x="73" y="1"/>
                        <a:pt x="72" y="2"/>
                      </a:cubicBezTo>
                      <a:cubicBezTo>
                        <a:pt x="70" y="3"/>
                        <a:pt x="70" y="2"/>
                        <a:pt x="68" y="1"/>
                      </a:cubicBezTo>
                      <a:cubicBezTo>
                        <a:pt x="66" y="1"/>
                        <a:pt x="63" y="1"/>
                        <a:pt x="61" y="2"/>
                      </a:cubicBezTo>
                      <a:cubicBezTo>
                        <a:pt x="56" y="3"/>
                        <a:pt x="51" y="3"/>
                        <a:pt x="46" y="5"/>
                      </a:cubicBezTo>
                      <a:cubicBezTo>
                        <a:pt x="45" y="6"/>
                        <a:pt x="44" y="7"/>
                        <a:pt x="43" y="7"/>
                      </a:cubicBezTo>
                      <a:cubicBezTo>
                        <a:pt x="42" y="8"/>
                        <a:pt x="40" y="8"/>
                        <a:pt x="39" y="8"/>
                      </a:cubicBezTo>
                      <a:cubicBezTo>
                        <a:pt x="37" y="9"/>
                        <a:pt x="37" y="12"/>
                        <a:pt x="34" y="12"/>
                      </a:cubicBezTo>
                      <a:cubicBezTo>
                        <a:pt x="35" y="15"/>
                        <a:pt x="35" y="18"/>
                        <a:pt x="35" y="22"/>
                      </a:cubicBezTo>
                      <a:cubicBezTo>
                        <a:pt x="36" y="23"/>
                        <a:pt x="35" y="20"/>
                        <a:pt x="35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22" name="Group 2221">
              <a:extLst>
                <a:ext uri="{FF2B5EF4-FFF2-40B4-BE49-F238E27FC236}">
                  <a16:creationId xmlns:a16="http://schemas.microsoft.com/office/drawing/2014/main" id="{788F5341-7B15-0944-002E-C58F2D2570B5}"/>
                </a:ext>
              </a:extLst>
            </p:cNvPr>
            <p:cNvGrpSpPr/>
            <p:nvPr/>
          </p:nvGrpSpPr>
          <p:grpSpPr>
            <a:xfrm>
              <a:off x="595019" y="1910495"/>
              <a:ext cx="3451883" cy="4122795"/>
              <a:chOff x="3070403" y="2085909"/>
              <a:chExt cx="7991034" cy="9544182"/>
            </a:xfrm>
            <a:solidFill>
              <a:schemeClr val="tx1">
                <a:lumMod val="20000"/>
                <a:lumOff val="80000"/>
              </a:schemeClr>
            </a:solidFill>
          </p:grpSpPr>
          <p:sp>
            <p:nvSpPr>
              <p:cNvPr id="2223" name="Freeform 776">
                <a:extLst>
                  <a:ext uri="{FF2B5EF4-FFF2-40B4-BE49-F238E27FC236}">
                    <a16:creationId xmlns:a16="http://schemas.microsoft.com/office/drawing/2014/main" id="{634C5A5D-CE4D-A520-F403-23E6D24FB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2389" y="2085909"/>
                <a:ext cx="3119048" cy="2459804"/>
              </a:xfrm>
              <a:custGeom>
                <a:avLst/>
                <a:gdLst>
                  <a:gd name="T0" fmla="*/ 33 w 305"/>
                  <a:gd name="T1" fmla="*/ 54 h 227"/>
                  <a:gd name="T2" fmla="*/ 1 w 305"/>
                  <a:gd name="T3" fmla="*/ 63 h 227"/>
                  <a:gd name="T4" fmla="*/ 19 w 305"/>
                  <a:gd name="T5" fmla="*/ 72 h 227"/>
                  <a:gd name="T6" fmla="*/ 24 w 305"/>
                  <a:gd name="T7" fmla="*/ 75 h 227"/>
                  <a:gd name="T8" fmla="*/ 20 w 305"/>
                  <a:gd name="T9" fmla="*/ 81 h 227"/>
                  <a:gd name="T10" fmla="*/ 36 w 305"/>
                  <a:gd name="T11" fmla="*/ 86 h 227"/>
                  <a:gd name="T12" fmla="*/ 73 w 305"/>
                  <a:gd name="T13" fmla="*/ 93 h 227"/>
                  <a:gd name="T14" fmla="*/ 87 w 305"/>
                  <a:gd name="T15" fmla="*/ 112 h 227"/>
                  <a:gd name="T16" fmla="*/ 88 w 305"/>
                  <a:gd name="T17" fmla="*/ 122 h 227"/>
                  <a:gd name="T18" fmla="*/ 89 w 305"/>
                  <a:gd name="T19" fmla="*/ 131 h 227"/>
                  <a:gd name="T20" fmla="*/ 104 w 305"/>
                  <a:gd name="T21" fmla="*/ 129 h 227"/>
                  <a:gd name="T22" fmla="*/ 106 w 305"/>
                  <a:gd name="T23" fmla="*/ 135 h 227"/>
                  <a:gd name="T24" fmla="*/ 106 w 305"/>
                  <a:gd name="T25" fmla="*/ 144 h 227"/>
                  <a:gd name="T26" fmla="*/ 109 w 305"/>
                  <a:gd name="T27" fmla="*/ 155 h 227"/>
                  <a:gd name="T28" fmla="*/ 106 w 305"/>
                  <a:gd name="T29" fmla="*/ 160 h 227"/>
                  <a:gd name="T30" fmla="*/ 100 w 305"/>
                  <a:gd name="T31" fmla="*/ 162 h 227"/>
                  <a:gd name="T32" fmla="*/ 112 w 305"/>
                  <a:gd name="T33" fmla="*/ 165 h 227"/>
                  <a:gd name="T34" fmla="*/ 112 w 305"/>
                  <a:gd name="T35" fmla="*/ 169 h 227"/>
                  <a:gd name="T36" fmla="*/ 107 w 305"/>
                  <a:gd name="T37" fmla="*/ 172 h 227"/>
                  <a:gd name="T38" fmla="*/ 107 w 305"/>
                  <a:gd name="T39" fmla="*/ 180 h 227"/>
                  <a:gd name="T40" fmla="*/ 110 w 305"/>
                  <a:gd name="T41" fmla="*/ 192 h 227"/>
                  <a:gd name="T42" fmla="*/ 114 w 305"/>
                  <a:gd name="T43" fmla="*/ 193 h 227"/>
                  <a:gd name="T44" fmla="*/ 120 w 305"/>
                  <a:gd name="T45" fmla="*/ 210 h 227"/>
                  <a:gd name="T46" fmla="*/ 138 w 305"/>
                  <a:gd name="T47" fmla="*/ 219 h 227"/>
                  <a:gd name="T48" fmla="*/ 142 w 305"/>
                  <a:gd name="T49" fmla="*/ 224 h 227"/>
                  <a:gd name="T50" fmla="*/ 151 w 305"/>
                  <a:gd name="T51" fmla="*/ 214 h 227"/>
                  <a:gd name="T52" fmla="*/ 156 w 305"/>
                  <a:gd name="T53" fmla="*/ 200 h 227"/>
                  <a:gd name="T54" fmla="*/ 163 w 305"/>
                  <a:gd name="T55" fmla="*/ 192 h 227"/>
                  <a:gd name="T56" fmla="*/ 173 w 305"/>
                  <a:gd name="T57" fmla="*/ 179 h 227"/>
                  <a:gd name="T58" fmla="*/ 193 w 305"/>
                  <a:gd name="T59" fmla="*/ 173 h 227"/>
                  <a:gd name="T60" fmla="*/ 216 w 305"/>
                  <a:gd name="T61" fmla="*/ 160 h 227"/>
                  <a:gd name="T62" fmla="*/ 232 w 305"/>
                  <a:gd name="T63" fmla="*/ 142 h 227"/>
                  <a:gd name="T64" fmla="*/ 234 w 305"/>
                  <a:gd name="T65" fmla="*/ 130 h 227"/>
                  <a:gd name="T66" fmla="*/ 253 w 305"/>
                  <a:gd name="T67" fmla="*/ 129 h 227"/>
                  <a:gd name="T68" fmla="*/ 233 w 305"/>
                  <a:gd name="T69" fmla="*/ 119 h 227"/>
                  <a:gd name="T70" fmla="*/ 238 w 305"/>
                  <a:gd name="T71" fmla="*/ 113 h 227"/>
                  <a:gd name="T72" fmla="*/ 262 w 305"/>
                  <a:gd name="T73" fmla="*/ 112 h 227"/>
                  <a:gd name="T74" fmla="*/ 258 w 305"/>
                  <a:gd name="T75" fmla="*/ 106 h 227"/>
                  <a:gd name="T76" fmla="*/ 266 w 305"/>
                  <a:gd name="T77" fmla="*/ 95 h 227"/>
                  <a:gd name="T78" fmla="*/ 253 w 305"/>
                  <a:gd name="T79" fmla="*/ 80 h 227"/>
                  <a:gd name="T80" fmla="*/ 263 w 305"/>
                  <a:gd name="T81" fmla="*/ 66 h 227"/>
                  <a:gd name="T82" fmla="*/ 268 w 305"/>
                  <a:gd name="T83" fmla="*/ 51 h 227"/>
                  <a:gd name="T84" fmla="*/ 283 w 305"/>
                  <a:gd name="T85" fmla="*/ 38 h 227"/>
                  <a:gd name="T86" fmla="*/ 291 w 305"/>
                  <a:gd name="T87" fmla="*/ 33 h 227"/>
                  <a:gd name="T88" fmla="*/ 259 w 305"/>
                  <a:gd name="T89" fmla="*/ 28 h 227"/>
                  <a:gd name="T90" fmla="*/ 238 w 305"/>
                  <a:gd name="T91" fmla="*/ 21 h 227"/>
                  <a:gd name="T92" fmla="*/ 256 w 305"/>
                  <a:gd name="T93" fmla="*/ 14 h 227"/>
                  <a:gd name="T94" fmla="*/ 206 w 305"/>
                  <a:gd name="T95" fmla="*/ 8 h 227"/>
                  <a:gd name="T96" fmla="*/ 213 w 305"/>
                  <a:gd name="T97" fmla="*/ 0 h 227"/>
                  <a:gd name="T98" fmla="*/ 173 w 305"/>
                  <a:gd name="T99" fmla="*/ 8 h 227"/>
                  <a:gd name="T100" fmla="*/ 155 w 305"/>
                  <a:gd name="T101" fmla="*/ 10 h 227"/>
                  <a:gd name="T102" fmla="*/ 154 w 305"/>
                  <a:gd name="T103" fmla="*/ 11 h 227"/>
                  <a:gd name="T104" fmla="*/ 140 w 305"/>
                  <a:gd name="T105" fmla="*/ 14 h 227"/>
                  <a:gd name="T106" fmla="*/ 111 w 305"/>
                  <a:gd name="T107" fmla="*/ 14 h 227"/>
                  <a:gd name="T108" fmla="*/ 98 w 305"/>
                  <a:gd name="T109" fmla="*/ 23 h 227"/>
                  <a:gd name="T110" fmla="*/ 73 w 305"/>
                  <a:gd name="T111" fmla="*/ 21 h 227"/>
                  <a:gd name="T112" fmla="*/ 55 w 305"/>
                  <a:gd name="T113" fmla="*/ 3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5" h="227">
                    <a:moveTo>
                      <a:pt x="32" y="37"/>
                    </a:moveTo>
                    <a:cubicBezTo>
                      <a:pt x="31" y="38"/>
                      <a:pt x="26" y="40"/>
                      <a:pt x="27" y="41"/>
                    </a:cubicBezTo>
                    <a:cubicBezTo>
                      <a:pt x="28" y="42"/>
                      <a:pt x="30" y="42"/>
                      <a:pt x="32" y="43"/>
                    </a:cubicBezTo>
                    <a:cubicBezTo>
                      <a:pt x="34" y="43"/>
                      <a:pt x="36" y="43"/>
                      <a:pt x="39" y="43"/>
                    </a:cubicBezTo>
                    <a:cubicBezTo>
                      <a:pt x="39" y="43"/>
                      <a:pt x="44" y="42"/>
                      <a:pt x="45" y="42"/>
                    </a:cubicBezTo>
                    <a:cubicBezTo>
                      <a:pt x="44" y="42"/>
                      <a:pt x="42" y="43"/>
                      <a:pt x="41" y="44"/>
                    </a:cubicBezTo>
                    <a:cubicBezTo>
                      <a:pt x="40" y="45"/>
                      <a:pt x="39" y="46"/>
                      <a:pt x="40" y="48"/>
                    </a:cubicBezTo>
                    <a:cubicBezTo>
                      <a:pt x="42" y="50"/>
                      <a:pt x="36" y="55"/>
                      <a:pt x="33" y="54"/>
                    </a:cubicBezTo>
                    <a:cubicBezTo>
                      <a:pt x="32" y="53"/>
                      <a:pt x="30" y="54"/>
                      <a:pt x="28" y="54"/>
                    </a:cubicBezTo>
                    <a:cubicBezTo>
                      <a:pt x="27" y="53"/>
                      <a:pt x="25" y="54"/>
                      <a:pt x="24" y="54"/>
                    </a:cubicBezTo>
                    <a:cubicBezTo>
                      <a:pt x="23" y="54"/>
                      <a:pt x="21" y="54"/>
                      <a:pt x="20" y="56"/>
                    </a:cubicBezTo>
                    <a:cubicBezTo>
                      <a:pt x="19" y="57"/>
                      <a:pt x="18" y="57"/>
                      <a:pt x="16" y="57"/>
                    </a:cubicBezTo>
                    <a:cubicBezTo>
                      <a:pt x="13" y="58"/>
                      <a:pt x="10" y="59"/>
                      <a:pt x="7" y="59"/>
                    </a:cubicBezTo>
                    <a:cubicBezTo>
                      <a:pt x="6" y="59"/>
                      <a:pt x="4" y="58"/>
                      <a:pt x="4" y="59"/>
                    </a:cubicBezTo>
                    <a:cubicBezTo>
                      <a:pt x="3" y="60"/>
                      <a:pt x="0" y="60"/>
                      <a:pt x="0" y="62"/>
                    </a:cubicBezTo>
                    <a:cubicBezTo>
                      <a:pt x="0" y="63"/>
                      <a:pt x="1" y="62"/>
                      <a:pt x="1" y="63"/>
                    </a:cubicBezTo>
                    <a:cubicBezTo>
                      <a:pt x="1" y="63"/>
                      <a:pt x="0" y="64"/>
                      <a:pt x="0" y="64"/>
                    </a:cubicBezTo>
                    <a:cubicBezTo>
                      <a:pt x="0" y="65"/>
                      <a:pt x="2" y="67"/>
                      <a:pt x="3" y="68"/>
                    </a:cubicBezTo>
                    <a:cubicBezTo>
                      <a:pt x="3" y="68"/>
                      <a:pt x="4" y="67"/>
                      <a:pt x="4" y="67"/>
                    </a:cubicBezTo>
                    <a:cubicBezTo>
                      <a:pt x="5" y="66"/>
                      <a:pt x="6" y="67"/>
                      <a:pt x="7" y="68"/>
                    </a:cubicBezTo>
                    <a:cubicBezTo>
                      <a:pt x="8" y="68"/>
                      <a:pt x="13" y="69"/>
                      <a:pt x="13" y="67"/>
                    </a:cubicBezTo>
                    <a:cubicBezTo>
                      <a:pt x="13" y="68"/>
                      <a:pt x="12" y="68"/>
                      <a:pt x="13" y="69"/>
                    </a:cubicBezTo>
                    <a:cubicBezTo>
                      <a:pt x="13" y="70"/>
                      <a:pt x="15" y="71"/>
                      <a:pt x="16" y="71"/>
                    </a:cubicBezTo>
                    <a:cubicBezTo>
                      <a:pt x="17" y="72"/>
                      <a:pt x="18" y="72"/>
                      <a:pt x="19" y="72"/>
                    </a:cubicBezTo>
                    <a:cubicBezTo>
                      <a:pt x="21" y="72"/>
                      <a:pt x="21" y="70"/>
                      <a:pt x="22" y="71"/>
                    </a:cubicBezTo>
                    <a:cubicBezTo>
                      <a:pt x="24" y="71"/>
                      <a:pt x="27" y="71"/>
                      <a:pt x="28" y="71"/>
                    </a:cubicBezTo>
                    <a:cubicBezTo>
                      <a:pt x="29" y="71"/>
                      <a:pt x="29" y="70"/>
                      <a:pt x="30" y="69"/>
                    </a:cubicBezTo>
                    <a:cubicBezTo>
                      <a:pt x="31" y="69"/>
                      <a:pt x="34" y="71"/>
                      <a:pt x="34" y="72"/>
                    </a:cubicBezTo>
                    <a:cubicBezTo>
                      <a:pt x="34" y="73"/>
                      <a:pt x="24" y="72"/>
                      <a:pt x="22" y="73"/>
                    </a:cubicBezTo>
                    <a:cubicBezTo>
                      <a:pt x="20" y="73"/>
                      <a:pt x="23" y="74"/>
                      <a:pt x="24" y="74"/>
                    </a:cubicBezTo>
                    <a:cubicBezTo>
                      <a:pt x="26" y="75"/>
                      <a:pt x="27" y="74"/>
                      <a:pt x="29" y="75"/>
                    </a:cubicBezTo>
                    <a:cubicBezTo>
                      <a:pt x="28" y="74"/>
                      <a:pt x="26" y="75"/>
                      <a:pt x="24" y="75"/>
                    </a:cubicBezTo>
                    <a:cubicBezTo>
                      <a:pt x="21" y="75"/>
                      <a:pt x="18" y="74"/>
                      <a:pt x="15" y="74"/>
                    </a:cubicBezTo>
                    <a:cubicBezTo>
                      <a:pt x="13" y="74"/>
                      <a:pt x="9" y="74"/>
                      <a:pt x="9" y="76"/>
                    </a:cubicBezTo>
                    <a:cubicBezTo>
                      <a:pt x="8" y="77"/>
                      <a:pt x="11" y="78"/>
                      <a:pt x="12" y="78"/>
                    </a:cubicBezTo>
                    <a:cubicBezTo>
                      <a:pt x="13" y="78"/>
                      <a:pt x="15" y="77"/>
                      <a:pt x="15" y="77"/>
                    </a:cubicBezTo>
                    <a:cubicBezTo>
                      <a:pt x="16" y="78"/>
                      <a:pt x="15" y="78"/>
                      <a:pt x="15" y="79"/>
                    </a:cubicBezTo>
                    <a:cubicBezTo>
                      <a:pt x="16" y="80"/>
                      <a:pt x="18" y="80"/>
                      <a:pt x="19" y="80"/>
                    </a:cubicBezTo>
                    <a:cubicBezTo>
                      <a:pt x="21" y="80"/>
                      <a:pt x="23" y="80"/>
                      <a:pt x="25" y="80"/>
                    </a:cubicBezTo>
                    <a:cubicBezTo>
                      <a:pt x="25" y="80"/>
                      <a:pt x="21" y="81"/>
                      <a:pt x="20" y="81"/>
                    </a:cubicBezTo>
                    <a:cubicBezTo>
                      <a:pt x="16" y="82"/>
                      <a:pt x="19" y="84"/>
                      <a:pt x="21" y="85"/>
                    </a:cubicBezTo>
                    <a:cubicBezTo>
                      <a:pt x="23" y="86"/>
                      <a:pt x="25" y="86"/>
                      <a:pt x="27" y="87"/>
                    </a:cubicBezTo>
                    <a:cubicBezTo>
                      <a:pt x="27" y="87"/>
                      <a:pt x="31" y="87"/>
                      <a:pt x="31" y="87"/>
                    </a:cubicBezTo>
                    <a:cubicBezTo>
                      <a:pt x="31" y="87"/>
                      <a:pt x="29" y="86"/>
                      <a:pt x="29" y="85"/>
                    </a:cubicBezTo>
                    <a:cubicBezTo>
                      <a:pt x="29" y="84"/>
                      <a:pt x="31" y="85"/>
                      <a:pt x="31" y="85"/>
                    </a:cubicBezTo>
                    <a:cubicBezTo>
                      <a:pt x="32" y="86"/>
                      <a:pt x="33" y="85"/>
                      <a:pt x="34" y="84"/>
                    </a:cubicBezTo>
                    <a:cubicBezTo>
                      <a:pt x="34" y="84"/>
                      <a:pt x="35" y="83"/>
                      <a:pt x="36" y="83"/>
                    </a:cubicBezTo>
                    <a:cubicBezTo>
                      <a:pt x="37" y="84"/>
                      <a:pt x="36" y="86"/>
                      <a:pt x="36" y="86"/>
                    </a:cubicBezTo>
                    <a:cubicBezTo>
                      <a:pt x="37" y="87"/>
                      <a:pt x="40" y="85"/>
                      <a:pt x="41" y="85"/>
                    </a:cubicBezTo>
                    <a:cubicBezTo>
                      <a:pt x="43" y="84"/>
                      <a:pt x="43" y="84"/>
                      <a:pt x="44" y="85"/>
                    </a:cubicBezTo>
                    <a:cubicBezTo>
                      <a:pt x="45" y="86"/>
                      <a:pt x="46" y="84"/>
                      <a:pt x="47" y="84"/>
                    </a:cubicBezTo>
                    <a:cubicBezTo>
                      <a:pt x="48" y="83"/>
                      <a:pt x="50" y="84"/>
                      <a:pt x="51" y="84"/>
                    </a:cubicBezTo>
                    <a:cubicBezTo>
                      <a:pt x="54" y="84"/>
                      <a:pt x="58" y="85"/>
                      <a:pt x="61" y="86"/>
                    </a:cubicBezTo>
                    <a:cubicBezTo>
                      <a:pt x="63" y="86"/>
                      <a:pt x="65" y="88"/>
                      <a:pt x="67" y="88"/>
                    </a:cubicBezTo>
                    <a:cubicBezTo>
                      <a:pt x="69" y="88"/>
                      <a:pt x="71" y="89"/>
                      <a:pt x="72" y="90"/>
                    </a:cubicBezTo>
                    <a:cubicBezTo>
                      <a:pt x="74" y="91"/>
                      <a:pt x="73" y="92"/>
                      <a:pt x="73" y="93"/>
                    </a:cubicBezTo>
                    <a:cubicBezTo>
                      <a:pt x="73" y="94"/>
                      <a:pt x="75" y="96"/>
                      <a:pt x="76" y="96"/>
                    </a:cubicBezTo>
                    <a:cubicBezTo>
                      <a:pt x="77" y="97"/>
                      <a:pt x="79" y="96"/>
                      <a:pt x="80" y="97"/>
                    </a:cubicBezTo>
                    <a:cubicBezTo>
                      <a:pt x="80" y="99"/>
                      <a:pt x="82" y="100"/>
                      <a:pt x="83" y="101"/>
                    </a:cubicBezTo>
                    <a:cubicBezTo>
                      <a:pt x="84" y="102"/>
                      <a:pt x="83" y="104"/>
                      <a:pt x="84" y="105"/>
                    </a:cubicBezTo>
                    <a:cubicBezTo>
                      <a:pt x="84" y="106"/>
                      <a:pt x="86" y="107"/>
                      <a:pt x="86" y="109"/>
                    </a:cubicBezTo>
                    <a:cubicBezTo>
                      <a:pt x="86" y="110"/>
                      <a:pt x="85" y="110"/>
                      <a:pt x="86" y="111"/>
                    </a:cubicBezTo>
                    <a:cubicBezTo>
                      <a:pt x="86" y="111"/>
                      <a:pt x="87" y="112"/>
                      <a:pt x="87" y="112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8" y="111"/>
                      <a:pt x="90" y="113"/>
                      <a:pt x="89" y="114"/>
                    </a:cubicBezTo>
                    <a:cubicBezTo>
                      <a:pt x="88" y="115"/>
                      <a:pt x="88" y="115"/>
                      <a:pt x="88" y="117"/>
                    </a:cubicBezTo>
                    <a:cubicBezTo>
                      <a:pt x="88" y="116"/>
                      <a:pt x="90" y="115"/>
                      <a:pt x="91" y="117"/>
                    </a:cubicBezTo>
                    <a:cubicBezTo>
                      <a:pt x="91" y="118"/>
                      <a:pt x="91" y="118"/>
                      <a:pt x="91" y="119"/>
                    </a:cubicBezTo>
                    <a:cubicBezTo>
                      <a:pt x="91" y="119"/>
                      <a:pt x="91" y="121"/>
                      <a:pt x="91" y="120"/>
                    </a:cubicBezTo>
                    <a:cubicBezTo>
                      <a:pt x="91" y="121"/>
                      <a:pt x="93" y="121"/>
                      <a:pt x="93" y="121"/>
                    </a:cubicBezTo>
                    <a:cubicBezTo>
                      <a:pt x="92" y="120"/>
                      <a:pt x="89" y="126"/>
                      <a:pt x="90" y="122"/>
                    </a:cubicBezTo>
                    <a:cubicBezTo>
                      <a:pt x="90" y="122"/>
                      <a:pt x="88" y="121"/>
                      <a:pt x="88" y="122"/>
                    </a:cubicBezTo>
                    <a:cubicBezTo>
                      <a:pt x="88" y="122"/>
                      <a:pt x="89" y="122"/>
                      <a:pt x="89" y="122"/>
                    </a:cubicBezTo>
                    <a:cubicBezTo>
                      <a:pt x="89" y="123"/>
                      <a:pt x="86" y="123"/>
                      <a:pt x="87" y="124"/>
                    </a:cubicBezTo>
                    <a:cubicBezTo>
                      <a:pt x="87" y="124"/>
                      <a:pt x="90" y="125"/>
                      <a:pt x="89" y="125"/>
                    </a:cubicBezTo>
                    <a:cubicBezTo>
                      <a:pt x="87" y="127"/>
                      <a:pt x="91" y="127"/>
                      <a:pt x="92" y="126"/>
                    </a:cubicBezTo>
                    <a:cubicBezTo>
                      <a:pt x="91" y="127"/>
                      <a:pt x="90" y="127"/>
                      <a:pt x="88" y="127"/>
                    </a:cubicBezTo>
                    <a:cubicBezTo>
                      <a:pt x="88" y="127"/>
                      <a:pt x="86" y="129"/>
                      <a:pt x="86" y="129"/>
                    </a:cubicBezTo>
                    <a:cubicBezTo>
                      <a:pt x="86" y="129"/>
                      <a:pt x="87" y="130"/>
                      <a:pt x="87" y="130"/>
                    </a:cubicBezTo>
                    <a:cubicBezTo>
                      <a:pt x="89" y="131"/>
                      <a:pt x="88" y="131"/>
                      <a:pt x="89" y="131"/>
                    </a:cubicBezTo>
                    <a:cubicBezTo>
                      <a:pt x="90" y="131"/>
                      <a:pt x="94" y="133"/>
                      <a:pt x="95" y="131"/>
                    </a:cubicBezTo>
                    <a:cubicBezTo>
                      <a:pt x="95" y="128"/>
                      <a:pt x="97" y="129"/>
                      <a:pt x="98" y="128"/>
                    </a:cubicBezTo>
                    <a:cubicBezTo>
                      <a:pt x="98" y="128"/>
                      <a:pt x="96" y="122"/>
                      <a:pt x="96" y="122"/>
                    </a:cubicBezTo>
                    <a:cubicBezTo>
                      <a:pt x="96" y="123"/>
                      <a:pt x="98" y="126"/>
                      <a:pt x="98" y="126"/>
                    </a:cubicBezTo>
                    <a:cubicBezTo>
                      <a:pt x="99" y="128"/>
                      <a:pt x="100" y="126"/>
                      <a:pt x="101" y="126"/>
                    </a:cubicBezTo>
                    <a:cubicBezTo>
                      <a:pt x="101" y="126"/>
                      <a:pt x="98" y="130"/>
                      <a:pt x="98" y="130"/>
                    </a:cubicBezTo>
                    <a:cubicBezTo>
                      <a:pt x="98" y="130"/>
                      <a:pt x="102" y="129"/>
                      <a:pt x="102" y="129"/>
                    </a:cubicBezTo>
                    <a:cubicBezTo>
                      <a:pt x="103" y="129"/>
                      <a:pt x="104" y="129"/>
                      <a:pt x="104" y="129"/>
                    </a:cubicBezTo>
                    <a:cubicBezTo>
                      <a:pt x="105" y="129"/>
                      <a:pt x="106" y="128"/>
                      <a:pt x="107" y="128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4" y="130"/>
                      <a:pt x="102" y="130"/>
                      <a:pt x="101" y="131"/>
                    </a:cubicBezTo>
                    <a:cubicBezTo>
                      <a:pt x="100" y="132"/>
                      <a:pt x="103" y="131"/>
                      <a:pt x="103" y="131"/>
                    </a:cubicBezTo>
                    <a:cubicBezTo>
                      <a:pt x="105" y="131"/>
                      <a:pt x="107" y="131"/>
                      <a:pt x="109" y="131"/>
                    </a:cubicBezTo>
                    <a:cubicBezTo>
                      <a:pt x="108" y="131"/>
                      <a:pt x="104" y="131"/>
                      <a:pt x="104" y="132"/>
                    </a:cubicBezTo>
                    <a:cubicBezTo>
                      <a:pt x="104" y="132"/>
                      <a:pt x="106" y="133"/>
                      <a:pt x="106" y="134"/>
                    </a:cubicBezTo>
                    <a:cubicBezTo>
                      <a:pt x="106" y="134"/>
                      <a:pt x="106" y="135"/>
                      <a:pt x="106" y="135"/>
                    </a:cubicBezTo>
                    <a:cubicBezTo>
                      <a:pt x="106" y="136"/>
                      <a:pt x="105" y="136"/>
                      <a:pt x="106" y="137"/>
                    </a:cubicBezTo>
                    <a:cubicBezTo>
                      <a:pt x="106" y="137"/>
                      <a:pt x="108" y="136"/>
                      <a:pt x="109" y="136"/>
                    </a:cubicBezTo>
                    <a:cubicBezTo>
                      <a:pt x="110" y="136"/>
                      <a:pt x="109" y="136"/>
                      <a:pt x="110" y="137"/>
                    </a:cubicBezTo>
                    <a:cubicBezTo>
                      <a:pt x="111" y="138"/>
                      <a:pt x="111" y="139"/>
                      <a:pt x="112" y="140"/>
                    </a:cubicBezTo>
                    <a:cubicBezTo>
                      <a:pt x="112" y="141"/>
                      <a:pt x="109" y="141"/>
                      <a:pt x="109" y="141"/>
                    </a:cubicBezTo>
                    <a:cubicBezTo>
                      <a:pt x="105" y="138"/>
                      <a:pt x="99" y="136"/>
                      <a:pt x="95" y="137"/>
                    </a:cubicBezTo>
                    <a:cubicBezTo>
                      <a:pt x="91" y="137"/>
                      <a:pt x="96" y="140"/>
                      <a:pt x="98" y="140"/>
                    </a:cubicBezTo>
                    <a:cubicBezTo>
                      <a:pt x="101" y="141"/>
                      <a:pt x="103" y="144"/>
                      <a:pt x="106" y="144"/>
                    </a:cubicBezTo>
                    <a:cubicBezTo>
                      <a:pt x="107" y="144"/>
                      <a:pt x="108" y="143"/>
                      <a:pt x="110" y="143"/>
                    </a:cubicBezTo>
                    <a:cubicBezTo>
                      <a:pt x="110" y="144"/>
                      <a:pt x="113" y="144"/>
                      <a:pt x="113" y="144"/>
                    </a:cubicBezTo>
                    <a:cubicBezTo>
                      <a:pt x="114" y="145"/>
                      <a:pt x="113" y="146"/>
                      <a:pt x="113" y="146"/>
                    </a:cubicBezTo>
                    <a:cubicBezTo>
                      <a:pt x="110" y="147"/>
                      <a:pt x="114" y="148"/>
                      <a:pt x="113" y="149"/>
                    </a:cubicBezTo>
                    <a:cubicBezTo>
                      <a:pt x="113" y="150"/>
                      <a:pt x="111" y="149"/>
                      <a:pt x="111" y="151"/>
                    </a:cubicBezTo>
                    <a:cubicBezTo>
                      <a:pt x="111" y="152"/>
                      <a:pt x="113" y="152"/>
                      <a:pt x="113" y="152"/>
                    </a:cubicBezTo>
                    <a:cubicBezTo>
                      <a:pt x="112" y="153"/>
                      <a:pt x="110" y="151"/>
                      <a:pt x="110" y="152"/>
                    </a:cubicBezTo>
                    <a:cubicBezTo>
                      <a:pt x="109" y="153"/>
                      <a:pt x="109" y="154"/>
                      <a:pt x="109" y="155"/>
                    </a:cubicBezTo>
                    <a:cubicBezTo>
                      <a:pt x="109" y="155"/>
                      <a:pt x="111" y="155"/>
                      <a:pt x="111" y="155"/>
                    </a:cubicBezTo>
                    <a:cubicBezTo>
                      <a:pt x="111" y="156"/>
                      <a:pt x="109" y="157"/>
                      <a:pt x="108" y="157"/>
                    </a:cubicBezTo>
                    <a:cubicBezTo>
                      <a:pt x="107" y="157"/>
                      <a:pt x="106" y="157"/>
                      <a:pt x="105" y="157"/>
                    </a:cubicBezTo>
                    <a:cubicBezTo>
                      <a:pt x="104" y="156"/>
                      <a:pt x="103" y="156"/>
                      <a:pt x="102" y="157"/>
                    </a:cubicBezTo>
                    <a:cubicBezTo>
                      <a:pt x="101" y="158"/>
                      <a:pt x="101" y="157"/>
                      <a:pt x="100" y="158"/>
                    </a:cubicBezTo>
                    <a:cubicBezTo>
                      <a:pt x="100" y="158"/>
                      <a:pt x="103" y="161"/>
                      <a:pt x="104" y="161"/>
                    </a:cubicBezTo>
                    <a:cubicBezTo>
                      <a:pt x="104" y="160"/>
                      <a:pt x="104" y="160"/>
                      <a:pt x="103" y="160"/>
                    </a:cubicBezTo>
                    <a:cubicBezTo>
                      <a:pt x="103" y="160"/>
                      <a:pt x="106" y="160"/>
                      <a:pt x="106" y="160"/>
                    </a:cubicBezTo>
                    <a:cubicBezTo>
                      <a:pt x="106" y="160"/>
                      <a:pt x="111" y="158"/>
                      <a:pt x="111" y="159"/>
                    </a:cubicBezTo>
                    <a:cubicBezTo>
                      <a:pt x="110" y="159"/>
                      <a:pt x="109" y="159"/>
                      <a:pt x="108" y="160"/>
                    </a:cubicBezTo>
                    <a:cubicBezTo>
                      <a:pt x="109" y="159"/>
                      <a:pt x="111" y="161"/>
                      <a:pt x="110" y="161"/>
                    </a:cubicBezTo>
                    <a:cubicBezTo>
                      <a:pt x="111" y="161"/>
                      <a:pt x="114" y="162"/>
                      <a:pt x="115" y="162"/>
                    </a:cubicBezTo>
                    <a:cubicBezTo>
                      <a:pt x="114" y="162"/>
                      <a:pt x="112" y="162"/>
                      <a:pt x="112" y="162"/>
                    </a:cubicBezTo>
                    <a:cubicBezTo>
                      <a:pt x="112" y="162"/>
                      <a:pt x="116" y="165"/>
                      <a:pt x="116" y="165"/>
                    </a:cubicBezTo>
                    <a:cubicBezTo>
                      <a:pt x="113" y="165"/>
                      <a:pt x="111" y="161"/>
                      <a:pt x="108" y="161"/>
                    </a:cubicBezTo>
                    <a:cubicBezTo>
                      <a:pt x="106" y="161"/>
                      <a:pt x="101" y="160"/>
                      <a:pt x="100" y="162"/>
                    </a:cubicBezTo>
                    <a:cubicBezTo>
                      <a:pt x="100" y="163"/>
                      <a:pt x="99" y="163"/>
                      <a:pt x="98" y="164"/>
                    </a:cubicBezTo>
                    <a:cubicBezTo>
                      <a:pt x="97" y="164"/>
                      <a:pt x="97" y="166"/>
                      <a:pt x="98" y="165"/>
                    </a:cubicBezTo>
                    <a:cubicBezTo>
                      <a:pt x="100" y="165"/>
                      <a:pt x="102" y="164"/>
                      <a:pt x="103" y="162"/>
                    </a:cubicBezTo>
                    <a:cubicBezTo>
                      <a:pt x="103" y="163"/>
                      <a:pt x="105" y="163"/>
                      <a:pt x="105" y="163"/>
                    </a:cubicBezTo>
                    <a:cubicBezTo>
                      <a:pt x="106" y="163"/>
                      <a:pt x="108" y="166"/>
                      <a:pt x="108" y="163"/>
                    </a:cubicBezTo>
                    <a:cubicBezTo>
                      <a:pt x="108" y="162"/>
                      <a:pt x="110" y="164"/>
                      <a:pt x="110" y="164"/>
                    </a:cubicBezTo>
                    <a:cubicBezTo>
                      <a:pt x="110" y="164"/>
                      <a:pt x="114" y="164"/>
                      <a:pt x="113" y="165"/>
                    </a:cubicBezTo>
                    <a:cubicBezTo>
                      <a:pt x="113" y="165"/>
                      <a:pt x="112" y="165"/>
                      <a:pt x="112" y="165"/>
                    </a:cubicBezTo>
                    <a:cubicBezTo>
                      <a:pt x="112" y="165"/>
                      <a:pt x="114" y="166"/>
                      <a:pt x="114" y="166"/>
                    </a:cubicBezTo>
                    <a:cubicBezTo>
                      <a:pt x="113" y="166"/>
                      <a:pt x="111" y="166"/>
                      <a:pt x="110" y="165"/>
                    </a:cubicBezTo>
                    <a:cubicBezTo>
                      <a:pt x="109" y="164"/>
                      <a:pt x="109" y="165"/>
                      <a:pt x="109" y="166"/>
                    </a:cubicBezTo>
                    <a:cubicBezTo>
                      <a:pt x="109" y="165"/>
                      <a:pt x="103" y="164"/>
                      <a:pt x="102" y="164"/>
                    </a:cubicBezTo>
                    <a:cubicBezTo>
                      <a:pt x="101" y="164"/>
                      <a:pt x="95" y="166"/>
                      <a:pt x="96" y="168"/>
                    </a:cubicBezTo>
                    <a:cubicBezTo>
                      <a:pt x="97" y="169"/>
                      <a:pt x="103" y="167"/>
                      <a:pt x="104" y="167"/>
                    </a:cubicBezTo>
                    <a:cubicBezTo>
                      <a:pt x="105" y="167"/>
                      <a:pt x="107" y="167"/>
                      <a:pt x="108" y="168"/>
                    </a:cubicBezTo>
                    <a:cubicBezTo>
                      <a:pt x="108" y="168"/>
                      <a:pt x="112" y="169"/>
                      <a:pt x="112" y="169"/>
                    </a:cubicBezTo>
                    <a:cubicBezTo>
                      <a:pt x="112" y="170"/>
                      <a:pt x="107" y="168"/>
                      <a:pt x="107" y="168"/>
                    </a:cubicBezTo>
                    <a:cubicBezTo>
                      <a:pt x="105" y="167"/>
                      <a:pt x="102" y="168"/>
                      <a:pt x="100" y="168"/>
                    </a:cubicBezTo>
                    <a:cubicBezTo>
                      <a:pt x="93" y="170"/>
                      <a:pt x="101" y="172"/>
                      <a:pt x="103" y="171"/>
                    </a:cubicBezTo>
                    <a:cubicBezTo>
                      <a:pt x="102" y="172"/>
                      <a:pt x="101" y="173"/>
                      <a:pt x="99" y="173"/>
                    </a:cubicBezTo>
                    <a:cubicBezTo>
                      <a:pt x="96" y="174"/>
                      <a:pt x="101" y="175"/>
                      <a:pt x="101" y="175"/>
                    </a:cubicBezTo>
                    <a:cubicBezTo>
                      <a:pt x="101" y="175"/>
                      <a:pt x="97" y="174"/>
                      <a:pt x="97" y="176"/>
                    </a:cubicBezTo>
                    <a:cubicBezTo>
                      <a:pt x="97" y="179"/>
                      <a:pt x="99" y="177"/>
                      <a:pt x="101" y="176"/>
                    </a:cubicBezTo>
                    <a:cubicBezTo>
                      <a:pt x="103" y="175"/>
                      <a:pt x="105" y="173"/>
                      <a:pt x="107" y="172"/>
                    </a:cubicBezTo>
                    <a:cubicBezTo>
                      <a:pt x="108" y="172"/>
                      <a:pt x="114" y="169"/>
                      <a:pt x="114" y="171"/>
                    </a:cubicBezTo>
                    <a:cubicBezTo>
                      <a:pt x="114" y="171"/>
                      <a:pt x="111" y="171"/>
                      <a:pt x="111" y="171"/>
                    </a:cubicBezTo>
                    <a:cubicBezTo>
                      <a:pt x="111" y="171"/>
                      <a:pt x="113" y="171"/>
                      <a:pt x="114" y="172"/>
                    </a:cubicBezTo>
                    <a:cubicBezTo>
                      <a:pt x="111" y="170"/>
                      <a:pt x="98" y="178"/>
                      <a:pt x="99" y="179"/>
                    </a:cubicBezTo>
                    <a:cubicBezTo>
                      <a:pt x="99" y="180"/>
                      <a:pt x="105" y="178"/>
                      <a:pt x="106" y="178"/>
                    </a:cubicBezTo>
                    <a:cubicBezTo>
                      <a:pt x="106" y="178"/>
                      <a:pt x="102" y="179"/>
                      <a:pt x="101" y="180"/>
                    </a:cubicBezTo>
                    <a:cubicBezTo>
                      <a:pt x="101" y="180"/>
                      <a:pt x="103" y="184"/>
                      <a:pt x="104" y="183"/>
                    </a:cubicBezTo>
                    <a:cubicBezTo>
                      <a:pt x="105" y="182"/>
                      <a:pt x="106" y="180"/>
                      <a:pt x="107" y="180"/>
                    </a:cubicBezTo>
                    <a:cubicBezTo>
                      <a:pt x="108" y="180"/>
                      <a:pt x="112" y="181"/>
                      <a:pt x="112" y="181"/>
                    </a:cubicBezTo>
                    <a:cubicBezTo>
                      <a:pt x="112" y="181"/>
                      <a:pt x="108" y="181"/>
                      <a:pt x="108" y="181"/>
                    </a:cubicBezTo>
                    <a:cubicBezTo>
                      <a:pt x="106" y="181"/>
                      <a:pt x="105" y="182"/>
                      <a:pt x="104" y="183"/>
                    </a:cubicBezTo>
                    <a:cubicBezTo>
                      <a:pt x="104" y="184"/>
                      <a:pt x="104" y="185"/>
                      <a:pt x="104" y="186"/>
                    </a:cubicBezTo>
                    <a:cubicBezTo>
                      <a:pt x="105" y="189"/>
                      <a:pt x="105" y="188"/>
                      <a:pt x="107" y="187"/>
                    </a:cubicBezTo>
                    <a:cubicBezTo>
                      <a:pt x="106" y="188"/>
                      <a:pt x="105" y="192"/>
                      <a:pt x="106" y="193"/>
                    </a:cubicBezTo>
                    <a:cubicBezTo>
                      <a:pt x="106" y="193"/>
                      <a:pt x="109" y="189"/>
                      <a:pt x="110" y="189"/>
                    </a:cubicBezTo>
                    <a:cubicBezTo>
                      <a:pt x="110" y="190"/>
                      <a:pt x="109" y="191"/>
                      <a:pt x="110" y="192"/>
                    </a:cubicBezTo>
                    <a:cubicBezTo>
                      <a:pt x="110" y="193"/>
                      <a:pt x="111" y="191"/>
                      <a:pt x="112" y="191"/>
                    </a:cubicBezTo>
                    <a:cubicBezTo>
                      <a:pt x="114" y="189"/>
                      <a:pt x="110" y="187"/>
                      <a:pt x="110" y="186"/>
                    </a:cubicBezTo>
                    <a:cubicBezTo>
                      <a:pt x="110" y="186"/>
                      <a:pt x="112" y="189"/>
                      <a:pt x="113" y="189"/>
                    </a:cubicBezTo>
                    <a:cubicBezTo>
                      <a:pt x="114" y="190"/>
                      <a:pt x="114" y="189"/>
                      <a:pt x="115" y="188"/>
                    </a:cubicBezTo>
                    <a:cubicBezTo>
                      <a:pt x="114" y="188"/>
                      <a:pt x="117" y="191"/>
                      <a:pt x="116" y="192"/>
                    </a:cubicBezTo>
                    <a:cubicBezTo>
                      <a:pt x="117" y="191"/>
                      <a:pt x="114" y="189"/>
                      <a:pt x="114" y="191"/>
                    </a:cubicBezTo>
                    <a:cubicBezTo>
                      <a:pt x="114" y="193"/>
                      <a:pt x="116" y="195"/>
                      <a:pt x="114" y="196"/>
                    </a:cubicBezTo>
                    <a:cubicBezTo>
                      <a:pt x="114" y="196"/>
                      <a:pt x="114" y="193"/>
                      <a:pt x="114" y="193"/>
                    </a:cubicBezTo>
                    <a:cubicBezTo>
                      <a:pt x="114" y="192"/>
                      <a:pt x="112" y="194"/>
                      <a:pt x="111" y="194"/>
                    </a:cubicBezTo>
                    <a:cubicBezTo>
                      <a:pt x="110" y="194"/>
                      <a:pt x="109" y="196"/>
                      <a:pt x="109" y="197"/>
                    </a:cubicBezTo>
                    <a:cubicBezTo>
                      <a:pt x="108" y="199"/>
                      <a:pt x="111" y="197"/>
                      <a:pt x="111" y="198"/>
                    </a:cubicBezTo>
                    <a:cubicBezTo>
                      <a:pt x="112" y="199"/>
                      <a:pt x="110" y="200"/>
                      <a:pt x="110" y="200"/>
                    </a:cubicBezTo>
                    <a:cubicBezTo>
                      <a:pt x="110" y="200"/>
                      <a:pt x="112" y="199"/>
                      <a:pt x="113" y="201"/>
                    </a:cubicBezTo>
                    <a:cubicBezTo>
                      <a:pt x="113" y="203"/>
                      <a:pt x="115" y="204"/>
                      <a:pt x="115" y="205"/>
                    </a:cubicBezTo>
                    <a:cubicBezTo>
                      <a:pt x="114" y="207"/>
                      <a:pt x="115" y="207"/>
                      <a:pt x="117" y="209"/>
                    </a:cubicBezTo>
                    <a:cubicBezTo>
                      <a:pt x="118" y="210"/>
                      <a:pt x="119" y="212"/>
                      <a:pt x="120" y="210"/>
                    </a:cubicBezTo>
                    <a:cubicBezTo>
                      <a:pt x="120" y="210"/>
                      <a:pt x="121" y="215"/>
                      <a:pt x="122" y="215"/>
                    </a:cubicBezTo>
                    <a:cubicBezTo>
                      <a:pt x="123" y="216"/>
                      <a:pt x="122" y="215"/>
                      <a:pt x="123" y="215"/>
                    </a:cubicBezTo>
                    <a:cubicBezTo>
                      <a:pt x="124" y="216"/>
                      <a:pt x="125" y="217"/>
                      <a:pt x="126" y="218"/>
                    </a:cubicBezTo>
                    <a:cubicBezTo>
                      <a:pt x="128" y="219"/>
                      <a:pt x="130" y="220"/>
                      <a:pt x="132" y="219"/>
                    </a:cubicBezTo>
                    <a:cubicBezTo>
                      <a:pt x="133" y="219"/>
                      <a:pt x="136" y="219"/>
                      <a:pt x="136" y="218"/>
                    </a:cubicBezTo>
                    <a:cubicBezTo>
                      <a:pt x="136" y="218"/>
                      <a:pt x="136" y="221"/>
                      <a:pt x="136" y="221"/>
                    </a:cubicBezTo>
                    <a:cubicBezTo>
                      <a:pt x="136" y="221"/>
                      <a:pt x="138" y="217"/>
                      <a:pt x="138" y="218"/>
                    </a:cubicBezTo>
                    <a:cubicBezTo>
                      <a:pt x="139" y="218"/>
                      <a:pt x="138" y="219"/>
                      <a:pt x="138" y="219"/>
                    </a:cubicBezTo>
                    <a:cubicBezTo>
                      <a:pt x="138" y="220"/>
                      <a:pt x="139" y="220"/>
                      <a:pt x="139" y="220"/>
                    </a:cubicBezTo>
                    <a:cubicBezTo>
                      <a:pt x="139" y="220"/>
                      <a:pt x="136" y="221"/>
                      <a:pt x="137" y="222"/>
                    </a:cubicBezTo>
                    <a:cubicBezTo>
                      <a:pt x="138" y="222"/>
                      <a:pt x="138" y="222"/>
                      <a:pt x="139" y="221"/>
                    </a:cubicBezTo>
                    <a:cubicBezTo>
                      <a:pt x="140" y="222"/>
                      <a:pt x="139" y="223"/>
                      <a:pt x="139" y="223"/>
                    </a:cubicBezTo>
                    <a:cubicBezTo>
                      <a:pt x="139" y="224"/>
                      <a:pt x="142" y="221"/>
                      <a:pt x="142" y="222"/>
                    </a:cubicBezTo>
                    <a:cubicBezTo>
                      <a:pt x="142" y="223"/>
                      <a:pt x="140" y="224"/>
                      <a:pt x="140" y="225"/>
                    </a:cubicBezTo>
                    <a:cubicBezTo>
                      <a:pt x="140" y="224"/>
                      <a:pt x="143" y="223"/>
                      <a:pt x="142" y="225"/>
                    </a:cubicBezTo>
                    <a:cubicBezTo>
                      <a:pt x="142" y="225"/>
                      <a:pt x="142" y="225"/>
                      <a:pt x="142" y="224"/>
                    </a:cubicBezTo>
                    <a:cubicBezTo>
                      <a:pt x="142" y="226"/>
                      <a:pt x="145" y="223"/>
                      <a:pt x="145" y="223"/>
                    </a:cubicBezTo>
                    <a:cubicBezTo>
                      <a:pt x="146" y="224"/>
                      <a:pt x="145" y="226"/>
                      <a:pt x="145" y="227"/>
                    </a:cubicBezTo>
                    <a:cubicBezTo>
                      <a:pt x="144" y="225"/>
                      <a:pt x="153" y="225"/>
                      <a:pt x="147" y="222"/>
                    </a:cubicBezTo>
                    <a:cubicBezTo>
                      <a:pt x="148" y="222"/>
                      <a:pt x="153" y="222"/>
                      <a:pt x="150" y="221"/>
                    </a:cubicBezTo>
                    <a:cubicBezTo>
                      <a:pt x="147" y="219"/>
                      <a:pt x="151" y="220"/>
                      <a:pt x="152" y="218"/>
                    </a:cubicBezTo>
                    <a:cubicBezTo>
                      <a:pt x="152" y="218"/>
                      <a:pt x="149" y="218"/>
                      <a:pt x="149" y="218"/>
                    </a:cubicBezTo>
                    <a:cubicBezTo>
                      <a:pt x="150" y="217"/>
                      <a:pt x="151" y="216"/>
                      <a:pt x="152" y="216"/>
                    </a:cubicBezTo>
                    <a:cubicBezTo>
                      <a:pt x="154" y="214"/>
                      <a:pt x="151" y="215"/>
                      <a:pt x="151" y="214"/>
                    </a:cubicBezTo>
                    <a:cubicBezTo>
                      <a:pt x="151" y="214"/>
                      <a:pt x="154" y="213"/>
                      <a:pt x="154" y="212"/>
                    </a:cubicBezTo>
                    <a:cubicBezTo>
                      <a:pt x="154" y="211"/>
                      <a:pt x="154" y="209"/>
                      <a:pt x="153" y="208"/>
                    </a:cubicBezTo>
                    <a:cubicBezTo>
                      <a:pt x="152" y="208"/>
                      <a:pt x="154" y="207"/>
                      <a:pt x="153" y="206"/>
                    </a:cubicBezTo>
                    <a:cubicBezTo>
                      <a:pt x="153" y="206"/>
                      <a:pt x="151" y="205"/>
                      <a:pt x="151" y="205"/>
                    </a:cubicBezTo>
                    <a:cubicBezTo>
                      <a:pt x="151" y="205"/>
                      <a:pt x="155" y="204"/>
                      <a:pt x="156" y="204"/>
                    </a:cubicBezTo>
                    <a:cubicBezTo>
                      <a:pt x="159" y="204"/>
                      <a:pt x="156" y="203"/>
                      <a:pt x="155" y="202"/>
                    </a:cubicBezTo>
                    <a:cubicBezTo>
                      <a:pt x="155" y="202"/>
                      <a:pt x="160" y="202"/>
                      <a:pt x="160" y="202"/>
                    </a:cubicBezTo>
                    <a:cubicBezTo>
                      <a:pt x="159" y="201"/>
                      <a:pt x="157" y="201"/>
                      <a:pt x="156" y="200"/>
                    </a:cubicBezTo>
                    <a:cubicBezTo>
                      <a:pt x="156" y="200"/>
                      <a:pt x="160" y="201"/>
                      <a:pt x="160" y="200"/>
                    </a:cubicBezTo>
                    <a:cubicBezTo>
                      <a:pt x="161" y="200"/>
                      <a:pt x="160" y="200"/>
                      <a:pt x="160" y="199"/>
                    </a:cubicBezTo>
                    <a:cubicBezTo>
                      <a:pt x="161" y="199"/>
                      <a:pt x="161" y="199"/>
                      <a:pt x="161" y="199"/>
                    </a:cubicBezTo>
                    <a:cubicBezTo>
                      <a:pt x="162" y="198"/>
                      <a:pt x="158" y="197"/>
                      <a:pt x="158" y="197"/>
                    </a:cubicBezTo>
                    <a:cubicBezTo>
                      <a:pt x="158" y="197"/>
                      <a:pt x="163" y="197"/>
                      <a:pt x="162" y="196"/>
                    </a:cubicBezTo>
                    <a:cubicBezTo>
                      <a:pt x="162" y="195"/>
                      <a:pt x="163" y="195"/>
                      <a:pt x="161" y="194"/>
                    </a:cubicBezTo>
                    <a:cubicBezTo>
                      <a:pt x="161" y="194"/>
                      <a:pt x="158" y="194"/>
                      <a:pt x="158" y="193"/>
                    </a:cubicBezTo>
                    <a:cubicBezTo>
                      <a:pt x="158" y="193"/>
                      <a:pt x="163" y="192"/>
                      <a:pt x="163" y="192"/>
                    </a:cubicBezTo>
                    <a:cubicBezTo>
                      <a:pt x="165" y="192"/>
                      <a:pt x="164" y="189"/>
                      <a:pt x="162" y="189"/>
                    </a:cubicBezTo>
                    <a:cubicBezTo>
                      <a:pt x="161" y="188"/>
                      <a:pt x="158" y="187"/>
                      <a:pt x="161" y="186"/>
                    </a:cubicBezTo>
                    <a:cubicBezTo>
                      <a:pt x="163" y="186"/>
                      <a:pt x="166" y="187"/>
                      <a:pt x="167" y="185"/>
                    </a:cubicBezTo>
                    <a:cubicBezTo>
                      <a:pt x="167" y="185"/>
                      <a:pt x="165" y="183"/>
                      <a:pt x="165" y="183"/>
                    </a:cubicBezTo>
                    <a:cubicBezTo>
                      <a:pt x="165" y="182"/>
                      <a:pt x="167" y="182"/>
                      <a:pt x="167" y="182"/>
                    </a:cubicBezTo>
                    <a:cubicBezTo>
                      <a:pt x="168" y="181"/>
                      <a:pt x="170" y="181"/>
                      <a:pt x="172" y="182"/>
                    </a:cubicBezTo>
                    <a:cubicBezTo>
                      <a:pt x="172" y="182"/>
                      <a:pt x="174" y="182"/>
                      <a:pt x="174" y="182"/>
                    </a:cubicBezTo>
                    <a:cubicBezTo>
                      <a:pt x="175" y="181"/>
                      <a:pt x="173" y="180"/>
                      <a:pt x="173" y="179"/>
                    </a:cubicBezTo>
                    <a:cubicBezTo>
                      <a:pt x="174" y="178"/>
                      <a:pt x="177" y="174"/>
                      <a:pt x="179" y="176"/>
                    </a:cubicBezTo>
                    <a:cubicBezTo>
                      <a:pt x="178" y="175"/>
                      <a:pt x="175" y="181"/>
                      <a:pt x="176" y="181"/>
                    </a:cubicBezTo>
                    <a:cubicBezTo>
                      <a:pt x="177" y="182"/>
                      <a:pt x="179" y="179"/>
                      <a:pt x="181" y="179"/>
                    </a:cubicBezTo>
                    <a:cubicBezTo>
                      <a:pt x="181" y="179"/>
                      <a:pt x="183" y="180"/>
                      <a:pt x="183" y="180"/>
                    </a:cubicBezTo>
                    <a:cubicBezTo>
                      <a:pt x="183" y="180"/>
                      <a:pt x="183" y="178"/>
                      <a:pt x="183" y="178"/>
                    </a:cubicBezTo>
                    <a:cubicBezTo>
                      <a:pt x="186" y="179"/>
                      <a:pt x="186" y="178"/>
                      <a:pt x="187" y="177"/>
                    </a:cubicBezTo>
                    <a:cubicBezTo>
                      <a:pt x="188" y="176"/>
                      <a:pt x="189" y="176"/>
                      <a:pt x="190" y="176"/>
                    </a:cubicBezTo>
                    <a:cubicBezTo>
                      <a:pt x="192" y="175"/>
                      <a:pt x="192" y="174"/>
                      <a:pt x="193" y="173"/>
                    </a:cubicBezTo>
                    <a:cubicBezTo>
                      <a:pt x="194" y="172"/>
                      <a:pt x="196" y="170"/>
                      <a:pt x="197" y="168"/>
                    </a:cubicBezTo>
                    <a:cubicBezTo>
                      <a:pt x="199" y="166"/>
                      <a:pt x="199" y="165"/>
                      <a:pt x="201" y="165"/>
                    </a:cubicBezTo>
                    <a:cubicBezTo>
                      <a:pt x="202" y="164"/>
                      <a:pt x="205" y="164"/>
                      <a:pt x="205" y="162"/>
                    </a:cubicBezTo>
                    <a:cubicBezTo>
                      <a:pt x="204" y="162"/>
                      <a:pt x="203" y="157"/>
                      <a:pt x="203" y="157"/>
                    </a:cubicBezTo>
                    <a:cubicBezTo>
                      <a:pt x="204" y="157"/>
                      <a:pt x="207" y="160"/>
                      <a:pt x="208" y="160"/>
                    </a:cubicBezTo>
                    <a:cubicBezTo>
                      <a:pt x="209" y="161"/>
                      <a:pt x="210" y="161"/>
                      <a:pt x="211" y="161"/>
                    </a:cubicBezTo>
                    <a:cubicBezTo>
                      <a:pt x="211" y="161"/>
                      <a:pt x="213" y="160"/>
                      <a:pt x="213" y="160"/>
                    </a:cubicBezTo>
                    <a:cubicBezTo>
                      <a:pt x="214" y="160"/>
                      <a:pt x="215" y="161"/>
                      <a:pt x="216" y="160"/>
                    </a:cubicBezTo>
                    <a:cubicBezTo>
                      <a:pt x="216" y="160"/>
                      <a:pt x="214" y="158"/>
                      <a:pt x="217" y="159"/>
                    </a:cubicBezTo>
                    <a:cubicBezTo>
                      <a:pt x="219" y="159"/>
                      <a:pt x="221" y="159"/>
                      <a:pt x="223" y="158"/>
                    </a:cubicBezTo>
                    <a:cubicBezTo>
                      <a:pt x="228" y="157"/>
                      <a:pt x="232" y="156"/>
                      <a:pt x="237" y="154"/>
                    </a:cubicBezTo>
                    <a:cubicBezTo>
                      <a:pt x="238" y="153"/>
                      <a:pt x="254" y="143"/>
                      <a:pt x="255" y="143"/>
                    </a:cubicBezTo>
                    <a:cubicBezTo>
                      <a:pt x="254" y="143"/>
                      <a:pt x="247" y="143"/>
                      <a:pt x="246" y="143"/>
                    </a:cubicBezTo>
                    <a:cubicBezTo>
                      <a:pt x="244" y="142"/>
                      <a:pt x="242" y="141"/>
                      <a:pt x="240" y="141"/>
                    </a:cubicBezTo>
                    <a:cubicBezTo>
                      <a:pt x="238" y="141"/>
                      <a:pt x="236" y="142"/>
                      <a:pt x="235" y="142"/>
                    </a:cubicBezTo>
                    <a:cubicBezTo>
                      <a:pt x="233" y="143"/>
                      <a:pt x="233" y="141"/>
                      <a:pt x="232" y="142"/>
                    </a:cubicBezTo>
                    <a:cubicBezTo>
                      <a:pt x="231" y="142"/>
                      <a:pt x="230" y="144"/>
                      <a:pt x="229" y="144"/>
                    </a:cubicBezTo>
                    <a:cubicBezTo>
                      <a:pt x="225" y="144"/>
                      <a:pt x="232" y="140"/>
                      <a:pt x="233" y="141"/>
                    </a:cubicBezTo>
                    <a:cubicBezTo>
                      <a:pt x="232" y="140"/>
                      <a:pt x="229" y="141"/>
                      <a:pt x="228" y="141"/>
                    </a:cubicBezTo>
                    <a:cubicBezTo>
                      <a:pt x="225" y="141"/>
                      <a:pt x="223" y="140"/>
                      <a:pt x="221" y="140"/>
                    </a:cubicBezTo>
                    <a:cubicBezTo>
                      <a:pt x="222" y="140"/>
                      <a:pt x="225" y="138"/>
                      <a:pt x="226" y="137"/>
                    </a:cubicBezTo>
                    <a:cubicBezTo>
                      <a:pt x="226" y="134"/>
                      <a:pt x="228" y="135"/>
                      <a:pt x="229" y="136"/>
                    </a:cubicBezTo>
                    <a:cubicBezTo>
                      <a:pt x="231" y="136"/>
                      <a:pt x="239" y="134"/>
                      <a:pt x="240" y="133"/>
                    </a:cubicBezTo>
                    <a:cubicBezTo>
                      <a:pt x="240" y="132"/>
                      <a:pt x="235" y="131"/>
                      <a:pt x="234" y="130"/>
                    </a:cubicBezTo>
                    <a:cubicBezTo>
                      <a:pt x="235" y="131"/>
                      <a:pt x="239" y="132"/>
                      <a:pt x="240" y="132"/>
                    </a:cubicBezTo>
                    <a:cubicBezTo>
                      <a:pt x="241" y="133"/>
                      <a:pt x="245" y="133"/>
                      <a:pt x="245" y="135"/>
                    </a:cubicBezTo>
                    <a:cubicBezTo>
                      <a:pt x="244" y="138"/>
                      <a:pt x="246" y="139"/>
                      <a:pt x="248" y="139"/>
                    </a:cubicBezTo>
                    <a:cubicBezTo>
                      <a:pt x="248" y="139"/>
                      <a:pt x="254" y="139"/>
                      <a:pt x="253" y="138"/>
                    </a:cubicBezTo>
                    <a:cubicBezTo>
                      <a:pt x="253" y="138"/>
                      <a:pt x="253" y="140"/>
                      <a:pt x="254" y="140"/>
                    </a:cubicBezTo>
                    <a:cubicBezTo>
                      <a:pt x="256" y="139"/>
                      <a:pt x="257" y="136"/>
                      <a:pt x="257" y="134"/>
                    </a:cubicBezTo>
                    <a:cubicBezTo>
                      <a:pt x="257" y="133"/>
                      <a:pt x="257" y="129"/>
                      <a:pt x="255" y="130"/>
                    </a:cubicBezTo>
                    <a:cubicBezTo>
                      <a:pt x="253" y="132"/>
                      <a:pt x="254" y="130"/>
                      <a:pt x="253" y="129"/>
                    </a:cubicBezTo>
                    <a:cubicBezTo>
                      <a:pt x="251" y="127"/>
                      <a:pt x="248" y="126"/>
                      <a:pt x="245" y="124"/>
                    </a:cubicBezTo>
                    <a:cubicBezTo>
                      <a:pt x="244" y="123"/>
                      <a:pt x="243" y="123"/>
                      <a:pt x="242" y="122"/>
                    </a:cubicBezTo>
                    <a:cubicBezTo>
                      <a:pt x="242" y="122"/>
                      <a:pt x="238" y="123"/>
                      <a:pt x="238" y="124"/>
                    </a:cubicBezTo>
                    <a:cubicBezTo>
                      <a:pt x="238" y="124"/>
                      <a:pt x="239" y="123"/>
                      <a:pt x="238" y="123"/>
                    </a:cubicBezTo>
                    <a:cubicBezTo>
                      <a:pt x="238" y="123"/>
                      <a:pt x="237" y="122"/>
                      <a:pt x="237" y="122"/>
                    </a:cubicBezTo>
                    <a:cubicBezTo>
                      <a:pt x="237" y="121"/>
                      <a:pt x="241" y="122"/>
                      <a:pt x="241" y="121"/>
                    </a:cubicBezTo>
                    <a:cubicBezTo>
                      <a:pt x="241" y="119"/>
                      <a:pt x="241" y="118"/>
                      <a:pt x="238" y="118"/>
                    </a:cubicBezTo>
                    <a:cubicBezTo>
                      <a:pt x="236" y="119"/>
                      <a:pt x="235" y="121"/>
                      <a:pt x="233" y="119"/>
                    </a:cubicBezTo>
                    <a:cubicBezTo>
                      <a:pt x="233" y="119"/>
                      <a:pt x="229" y="119"/>
                      <a:pt x="229" y="118"/>
                    </a:cubicBezTo>
                    <a:cubicBezTo>
                      <a:pt x="229" y="116"/>
                      <a:pt x="234" y="119"/>
                      <a:pt x="234" y="119"/>
                    </a:cubicBezTo>
                    <a:cubicBezTo>
                      <a:pt x="235" y="119"/>
                      <a:pt x="240" y="118"/>
                      <a:pt x="240" y="117"/>
                    </a:cubicBezTo>
                    <a:cubicBezTo>
                      <a:pt x="241" y="117"/>
                      <a:pt x="236" y="115"/>
                      <a:pt x="235" y="115"/>
                    </a:cubicBezTo>
                    <a:cubicBezTo>
                      <a:pt x="233" y="115"/>
                      <a:pt x="230" y="115"/>
                      <a:pt x="228" y="116"/>
                    </a:cubicBezTo>
                    <a:cubicBezTo>
                      <a:pt x="229" y="116"/>
                      <a:pt x="233" y="113"/>
                      <a:pt x="233" y="114"/>
                    </a:cubicBezTo>
                    <a:cubicBezTo>
                      <a:pt x="233" y="113"/>
                      <a:pt x="229" y="113"/>
                      <a:pt x="229" y="112"/>
                    </a:cubicBezTo>
                    <a:cubicBezTo>
                      <a:pt x="232" y="113"/>
                      <a:pt x="235" y="115"/>
                      <a:pt x="238" y="113"/>
                    </a:cubicBezTo>
                    <a:cubicBezTo>
                      <a:pt x="238" y="113"/>
                      <a:pt x="241" y="112"/>
                      <a:pt x="241" y="111"/>
                    </a:cubicBezTo>
                    <a:cubicBezTo>
                      <a:pt x="240" y="110"/>
                      <a:pt x="238" y="109"/>
                      <a:pt x="238" y="108"/>
                    </a:cubicBezTo>
                    <a:cubicBezTo>
                      <a:pt x="238" y="109"/>
                      <a:pt x="241" y="110"/>
                      <a:pt x="242" y="110"/>
                    </a:cubicBezTo>
                    <a:cubicBezTo>
                      <a:pt x="244" y="111"/>
                      <a:pt x="243" y="109"/>
                      <a:pt x="245" y="109"/>
                    </a:cubicBezTo>
                    <a:cubicBezTo>
                      <a:pt x="246" y="109"/>
                      <a:pt x="254" y="111"/>
                      <a:pt x="254" y="111"/>
                    </a:cubicBezTo>
                    <a:cubicBezTo>
                      <a:pt x="253" y="111"/>
                      <a:pt x="246" y="110"/>
                      <a:pt x="246" y="110"/>
                    </a:cubicBezTo>
                    <a:cubicBezTo>
                      <a:pt x="248" y="114"/>
                      <a:pt x="254" y="113"/>
                      <a:pt x="257" y="113"/>
                    </a:cubicBezTo>
                    <a:cubicBezTo>
                      <a:pt x="258" y="112"/>
                      <a:pt x="261" y="113"/>
                      <a:pt x="262" y="112"/>
                    </a:cubicBezTo>
                    <a:cubicBezTo>
                      <a:pt x="265" y="111"/>
                      <a:pt x="264" y="109"/>
                      <a:pt x="262" y="108"/>
                    </a:cubicBezTo>
                    <a:cubicBezTo>
                      <a:pt x="261" y="107"/>
                      <a:pt x="258" y="106"/>
                      <a:pt x="257" y="106"/>
                    </a:cubicBezTo>
                    <a:cubicBezTo>
                      <a:pt x="256" y="106"/>
                      <a:pt x="257" y="109"/>
                      <a:pt x="257" y="110"/>
                    </a:cubicBezTo>
                    <a:cubicBezTo>
                      <a:pt x="256" y="109"/>
                      <a:pt x="256" y="108"/>
                      <a:pt x="255" y="107"/>
                    </a:cubicBezTo>
                    <a:cubicBezTo>
                      <a:pt x="255" y="106"/>
                      <a:pt x="254" y="107"/>
                      <a:pt x="253" y="106"/>
                    </a:cubicBezTo>
                    <a:cubicBezTo>
                      <a:pt x="254" y="107"/>
                      <a:pt x="256" y="101"/>
                      <a:pt x="256" y="100"/>
                    </a:cubicBezTo>
                    <a:cubicBezTo>
                      <a:pt x="256" y="100"/>
                      <a:pt x="257" y="103"/>
                      <a:pt x="257" y="103"/>
                    </a:cubicBezTo>
                    <a:cubicBezTo>
                      <a:pt x="257" y="105"/>
                      <a:pt x="257" y="106"/>
                      <a:pt x="258" y="106"/>
                    </a:cubicBezTo>
                    <a:cubicBezTo>
                      <a:pt x="261" y="106"/>
                      <a:pt x="263" y="105"/>
                      <a:pt x="265" y="105"/>
                    </a:cubicBezTo>
                    <a:cubicBezTo>
                      <a:pt x="266" y="105"/>
                      <a:pt x="272" y="103"/>
                      <a:pt x="270" y="101"/>
                    </a:cubicBezTo>
                    <a:cubicBezTo>
                      <a:pt x="268" y="100"/>
                      <a:pt x="267" y="102"/>
                      <a:pt x="266" y="101"/>
                    </a:cubicBezTo>
                    <a:cubicBezTo>
                      <a:pt x="266" y="100"/>
                      <a:pt x="266" y="100"/>
                      <a:pt x="266" y="99"/>
                    </a:cubicBezTo>
                    <a:cubicBezTo>
                      <a:pt x="267" y="98"/>
                      <a:pt x="266" y="97"/>
                      <a:pt x="265" y="97"/>
                    </a:cubicBezTo>
                    <a:cubicBezTo>
                      <a:pt x="265" y="96"/>
                      <a:pt x="262" y="96"/>
                      <a:pt x="261" y="96"/>
                    </a:cubicBezTo>
                    <a:cubicBezTo>
                      <a:pt x="259" y="96"/>
                      <a:pt x="258" y="98"/>
                      <a:pt x="256" y="96"/>
                    </a:cubicBezTo>
                    <a:cubicBezTo>
                      <a:pt x="260" y="99"/>
                      <a:pt x="262" y="91"/>
                      <a:pt x="266" y="95"/>
                    </a:cubicBezTo>
                    <a:cubicBezTo>
                      <a:pt x="267" y="97"/>
                      <a:pt x="269" y="94"/>
                      <a:pt x="269" y="92"/>
                    </a:cubicBezTo>
                    <a:cubicBezTo>
                      <a:pt x="269" y="91"/>
                      <a:pt x="266" y="88"/>
                      <a:pt x="266" y="88"/>
                    </a:cubicBezTo>
                    <a:cubicBezTo>
                      <a:pt x="266" y="87"/>
                      <a:pt x="269" y="90"/>
                      <a:pt x="269" y="91"/>
                    </a:cubicBezTo>
                    <a:cubicBezTo>
                      <a:pt x="269" y="92"/>
                      <a:pt x="271" y="90"/>
                      <a:pt x="270" y="88"/>
                    </a:cubicBezTo>
                    <a:cubicBezTo>
                      <a:pt x="269" y="87"/>
                      <a:pt x="267" y="85"/>
                      <a:pt x="266" y="84"/>
                    </a:cubicBezTo>
                    <a:cubicBezTo>
                      <a:pt x="264" y="84"/>
                      <a:pt x="261" y="85"/>
                      <a:pt x="259" y="84"/>
                    </a:cubicBezTo>
                    <a:cubicBezTo>
                      <a:pt x="258" y="83"/>
                      <a:pt x="258" y="81"/>
                      <a:pt x="256" y="81"/>
                    </a:cubicBezTo>
                    <a:cubicBezTo>
                      <a:pt x="256" y="80"/>
                      <a:pt x="252" y="81"/>
                      <a:pt x="253" y="80"/>
                    </a:cubicBezTo>
                    <a:cubicBezTo>
                      <a:pt x="254" y="78"/>
                      <a:pt x="254" y="77"/>
                      <a:pt x="256" y="79"/>
                    </a:cubicBezTo>
                    <a:cubicBezTo>
                      <a:pt x="258" y="81"/>
                      <a:pt x="260" y="78"/>
                      <a:pt x="262" y="77"/>
                    </a:cubicBezTo>
                    <a:cubicBezTo>
                      <a:pt x="265" y="75"/>
                      <a:pt x="271" y="81"/>
                      <a:pt x="274" y="78"/>
                    </a:cubicBezTo>
                    <a:cubicBezTo>
                      <a:pt x="275" y="77"/>
                      <a:pt x="275" y="72"/>
                      <a:pt x="272" y="73"/>
                    </a:cubicBezTo>
                    <a:cubicBezTo>
                      <a:pt x="271" y="73"/>
                      <a:pt x="270" y="74"/>
                      <a:pt x="269" y="73"/>
                    </a:cubicBezTo>
                    <a:cubicBezTo>
                      <a:pt x="267" y="73"/>
                      <a:pt x="265" y="72"/>
                      <a:pt x="263" y="70"/>
                    </a:cubicBezTo>
                    <a:cubicBezTo>
                      <a:pt x="260" y="68"/>
                      <a:pt x="271" y="71"/>
                      <a:pt x="271" y="70"/>
                    </a:cubicBezTo>
                    <a:cubicBezTo>
                      <a:pt x="270" y="68"/>
                      <a:pt x="265" y="67"/>
                      <a:pt x="263" y="66"/>
                    </a:cubicBezTo>
                    <a:cubicBezTo>
                      <a:pt x="260" y="65"/>
                      <a:pt x="260" y="66"/>
                      <a:pt x="259" y="68"/>
                    </a:cubicBezTo>
                    <a:cubicBezTo>
                      <a:pt x="259" y="69"/>
                      <a:pt x="257" y="70"/>
                      <a:pt x="256" y="69"/>
                    </a:cubicBezTo>
                    <a:cubicBezTo>
                      <a:pt x="255" y="69"/>
                      <a:pt x="258" y="65"/>
                      <a:pt x="258" y="64"/>
                    </a:cubicBezTo>
                    <a:cubicBezTo>
                      <a:pt x="258" y="63"/>
                      <a:pt x="259" y="61"/>
                      <a:pt x="260" y="60"/>
                    </a:cubicBezTo>
                    <a:cubicBezTo>
                      <a:pt x="260" y="59"/>
                      <a:pt x="260" y="57"/>
                      <a:pt x="261" y="57"/>
                    </a:cubicBezTo>
                    <a:cubicBezTo>
                      <a:pt x="262" y="57"/>
                      <a:pt x="264" y="57"/>
                      <a:pt x="265" y="56"/>
                    </a:cubicBezTo>
                    <a:cubicBezTo>
                      <a:pt x="265" y="56"/>
                      <a:pt x="270" y="51"/>
                      <a:pt x="270" y="52"/>
                    </a:cubicBezTo>
                    <a:cubicBezTo>
                      <a:pt x="270" y="52"/>
                      <a:pt x="268" y="51"/>
                      <a:pt x="268" y="51"/>
                    </a:cubicBezTo>
                    <a:cubicBezTo>
                      <a:pt x="268" y="50"/>
                      <a:pt x="268" y="49"/>
                      <a:pt x="268" y="48"/>
                    </a:cubicBezTo>
                    <a:cubicBezTo>
                      <a:pt x="268" y="46"/>
                      <a:pt x="269" y="46"/>
                      <a:pt x="271" y="46"/>
                    </a:cubicBezTo>
                    <a:cubicBezTo>
                      <a:pt x="273" y="46"/>
                      <a:pt x="281" y="43"/>
                      <a:pt x="276" y="43"/>
                    </a:cubicBezTo>
                    <a:cubicBezTo>
                      <a:pt x="273" y="43"/>
                      <a:pt x="268" y="42"/>
                      <a:pt x="266" y="44"/>
                    </a:cubicBezTo>
                    <a:cubicBezTo>
                      <a:pt x="265" y="45"/>
                      <a:pt x="265" y="47"/>
                      <a:pt x="263" y="46"/>
                    </a:cubicBezTo>
                    <a:cubicBezTo>
                      <a:pt x="261" y="45"/>
                      <a:pt x="263" y="43"/>
                      <a:pt x="264" y="42"/>
                    </a:cubicBezTo>
                    <a:cubicBezTo>
                      <a:pt x="266" y="39"/>
                      <a:pt x="270" y="41"/>
                      <a:pt x="273" y="41"/>
                    </a:cubicBezTo>
                    <a:cubicBezTo>
                      <a:pt x="277" y="41"/>
                      <a:pt x="281" y="42"/>
                      <a:pt x="283" y="38"/>
                    </a:cubicBezTo>
                    <a:cubicBezTo>
                      <a:pt x="284" y="38"/>
                      <a:pt x="280" y="37"/>
                      <a:pt x="280" y="37"/>
                    </a:cubicBezTo>
                    <a:cubicBezTo>
                      <a:pt x="278" y="36"/>
                      <a:pt x="276" y="37"/>
                      <a:pt x="274" y="37"/>
                    </a:cubicBezTo>
                    <a:cubicBezTo>
                      <a:pt x="272" y="37"/>
                      <a:pt x="271" y="36"/>
                      <a:pt x="269" y="36"/>
                    </a:cubicBezTo>
                    <a:cubicBezTo>
                      <a:pt x="268" y="36"/>
                      <a:pt x="266" y="36"/>
                      <a:pt x="265" y="36"/>
                    </a:cubicBezTo>
                    <a:cubicBezTo>
                      <a:pt x="266" y="37"/>
                      <a:pt x="269" y="36"/>
                      <a:pt x="271" y="36"/>
                    </a:cubicBezTo>
                    <a:cubicBezTo>
                      <a:pt x="274" y="36"/>
                      <a:pt x="276" y="35"/>
                      <a:pt x="279" y="35"/>
                    </a:cubicBezTo>
                    <a:cubicBezTo>
                      <a:pt x="283" y="36"/>
                      <a:pt x="285" y="34"/>
                      <a:pt x="288" y="34"/>
                    </a:cubicBezTo>
                    <a:cubicBezTo>
                      <a:pt x="289" y="34"/>
                      <a:pt x="291" y="34"/>
                      <a:pt x="291" y="33"/>
                    </a:cubicBezTo>
                    <a:cubicBezTo>
                      <a:pt x="291" y="33"/>
                      <a:pt x="289" y="31"/>
                      <a:pt x="290" y="31"/>
                    </a:cubicBezTo>
                    <a:cubicBezTo>
                      <a:pt x="295" y="30"/>
                      <a:pt x="300" y="29"/>
                      <a:pt x="304" y="26"/>
                    </a:cubicBezTo>
                    <a:cubicBezTo>
                      <a:pt x="305" y="25"/>
                      <a:pt x="301" y="24"/>
                      <a:pt x="301" y="24"/>
                    </a:cubicBezTo>
                    <a:cubicBezTo>
                      <a:pt x="298" y="23"/>
                      <a:pt x="295" y="22"/>
                      <a:pt x="293" y="22"/>
                    </a:cubicBezTo>
                    <a:cubicBezTo>
                      <a:pt x="287" y="21"/>
                      <a:pt x="282" y="20"/>
                      <a:pt x="277" y="25"/>
                    </a:cubicBezTo>
                    <a:cubicBezTo>
                      <a:pt x="275" y="28"/>
                      <a:pt x="273" y="26"/>
                      <a:pt x="269" y="26"/>
                    </a:cubicBezTo>
                    <a:cubicBezTo>
                      <a:pt x="268" y="26"/>
                      <a:pt x="264" y="29"/>
                      <a:pt x="265" y="26"/>
                    </a:cubicBezTo>
                    <a:cubicBezTo>
                      <a:pt x="265" y="24"/>
                      <a:pt x="260" y="27"/>
                      <a:pt x="259" y="28"/>
                    </a:cubicBezTo>
                    <a:cubicBezTo>
                      <a:pt x="257" y="29"/>
                      <a:pt x="255" y="30"/>
                      <a:pt x="253" y="31"/>
                    </a:cubicBezTo>
                    <a:cubicBezTo>
                      <a:pt x="252" y="31"/>
                      <a:pt x="244" y="37"/>
                      <a:pt x="244" y="37"/>
                    </a:cubicBezTo>
                    <a:cubicBezTo>
                      <a:pt x="242" y="35"/>
                      <a:pt x="264" y="22"/>
                      <a:pt x="251" y="19"/>
                    </a:cubicBezTo>
                    <a:cubicBezTo>
                      <a:pt x="246" y="19"/>
                      <a:pt x="247" y="22"/>
                      <a:pt x="243" y="24"/>
                    </a:cubicBezTo>
                    <a:cubicBezTo>
                      <a:pt x="240" y="25"/>
                      <a:pt x="238" y="25"/>
                      <a:pt x="235" y="26"/>
                    </a:cubicBezTo>
                    <a:cubicBezTo>
                      <a:pt x="234" y="26"/>
                      <a:pt x="229" y="28"/>
                      <a:pt x="228" y="28"/>
                    </a:cubicBezTo>
                    <a:cubicBezTo>
                      <a:pt x="226" y="25"/>
                      <a:pt x="233" y="24"/>
                      <a:pt x="235" y="24"/>
                    </a:cubicBezTo>
                    <a:cubicBezTo>
                      <a:pt x="235" y="23"/>
                      <a:pt x="241" y="22"/>
                      <a:pt x="238" y="21"/>
                    </a:cubicBezTo>
                    <a:cubicBezTo>
                      <a:pt x="235" y="20"/>
                      <a:pt x="232" y="20"/>
                      <a:pt x="229" y="20"/>
                    </a:cubicBezTo>
                    <a:cubicBezTo>
                      <a:pt x="221" y="20"/>
                      <a:pt x="213" y="21"/>
                      <a:pt x="205" y="23"/>
                    </a:cubicBezTo>
                    <a:cubicBezTo>
                      <a:pt x="205" y="23"/>
                      <a:pt x="202" y="25"/>
                      <a:pt x="201" y="24"/>
                    </a:cubicBezTo>
                    <a:cubicBezTo>
                      <a:pt x="201" y="22"/>
                      <a:pt x="200" y="22"/>
                      <a:pt x="202" y="22"/>
                    </a:cubicBezTo>
                    <a:cubicBezTo>
                      <a:pt x="206" y="20"/>
                      <a:pt x="210" y="19"/>
                      <a:pt x="214" y="18"/>
                    </a:cubicBezTo>
                    <a:cubicBezTo>
                      <a:pt x="221" y="17"/>
                      <a:pt x="229" y="18"/>
                      <a:pt x="237" y="18"/>
                    </a:cubicBezTo>
                    <a:cubicBezTo>
                      <a:pt x="239" y="18"/>
                      <a:pt x="241" y="18"/>
                      <a:pt x="243" y="18"/>
                    </a:cubicBezTo>
                    <a:cubicBezTo>
                      <a:pt x="247" y="16"/>
                      <a:pt x="252" y="16"/>
                      <a:pt x="256" y="14"/>
                    </a:cubicBezTo>
                    <a:cubicBezTo>
                      <a:pt x="258" y="14"/>
                      <a:pt x="259" y="13"/>
                      <a:pt x="256" y="12"/>
                    </a:cubicBezTo>
                    <a:cubicBezTo>
                      <a:pt x="254" y="11"/>
                      <a:pt x="250" y="10"/>
                      <a:pt x="248" y="11"/>
                    </a:cubicBezTo>
                    <a:cubicBezTo>
                      <a:pt x="246" y="11"/>
                      <a:pt x="246" y="10"/>
                      <a:pt x="244" y="9"/>
                    </a:cubicBezTo>
                    <a:cubicBezTo>
                      <a:pt x="242" y="9"/>
                      <a:pt x="240" y="11"/>
                      <a:pt x="238" y="11"/>
                    </a:cubicBezTo>
                    <a:cubicBezTo>
                      <a:pt x="238" y="11"/>
                      <a:pt x="240" y="8"/>
                      <a:pt x="241" y="8"/>
                    </a:cubicBezTo>
                    <a:cubicBezTo>
                      <a:pt x="242" y="6"/>
                      <a:pt x="238" y="6"/>
                      <a:pt x="237" y="6"/>
                    </a:cubicBezTo>
                    <a:cubicBezTo>
                      <a:pt x="231" y="7"/>
                      <a:pt x="226" y="7"/>
                      <a:pt x="220" y="6"/>
                    </a:cubicBezTo>
                    <a:cubicBezTo>
                      <a:pt x="215" y="6"/>
                      <a:pt x="211" y="8"/>
                      <a:pt x="206" y="8"/>
                    </a:cubicBezTo>
                    <a:cubicBezTo>
                      <a:pt x="204" y="8"/>
                      <a:pt x="201" y="8"/>
                      <a:pt x="199" y="8"/>
                    </a:cubicBezTo>
                    <a:cubicBezTo>
                      <a:pt x="197" y="9"/>
                      <a:pt x="194" y="8"/>
                      <a:pt x="193" y="9"/>
                    </a:cubicBezTo>
                    <a:cubicBezTo>
                      <a:pt x="196" y="8"/>
                      <a:pt x="199" y="8"/>
                      <a:pt x="202" y="7"/>
                    </a:cubicBezTo>
                    <a:cubicBezTo>
                      <a:pt x="207" y="7"/>
                      <a:pt x="211" y="6"/>
                      <a:pt x="215" y="6"/>
                    </a:cubicBezTo>
                    <a:cubicBezTo>
                      <a:pt x="217" y="6"/>
                      <a:pt x="237" y="6"/>
                      <a:pt x="237" y="4"/>
                    </a:cubicBezTo>
                    <a:cubicBezTo>
                      <a:pt x="236" y="4"/>
                      <a:pt x="233" y="3"/>
                      <a:pt x="232" y="2"/>
                    </a:cubicBezTo>
                    <a:cubicBezTo>
                      <a:pt x="229" y="2"/>
                      <a:pt x="227" y="2"/>
                      <a:pt x="224" y="2"/>
                    </a:cubicBezTo>
                    <a:cubicBezTo>
                      <a:pt x="220" y="2"/>
                      <a:pt x="216" y="1"/>
                      <a:pt x="213" y="0"/>
                    </a:cubicBezTo>
                    <a:cubicBezTo>
                      <a:pt x="206" y="0"/>
                      <a:pt x="200" y="0"/>
                      <a:pt x="194" y="0"/>
                    </a:cubicBezTo>
                    <a:cubicBezTo>
                      <a:pt x="191" y="1"/>
                      <a:pt x="188" y="1"/>
                      <a:pt x="185" y="1"/>
                    </a:cubicBezTo>
                    <a:cubicBezTo>
                      <a:pt x="184" y="1"/>
                      <a:pt x="183" y="3"/>
                      <a:pt x="183" y="3"/>
                    </a:cubicBezTo>
                    <a:cubicBezTo>
                      <a:pt x="181" y="3"/>
                      <a:pt x="179" y="2"/>
                      <a:pt x="177" y="2"/>
                    </a:cubicBezTo>
                    <a:cubicBezTo>
                      <a:pt x="176" y="2"/>
                      <a:pt x="175" y="3"/>
                      <a:pt x="173" y="3"/>
                    </a:cubicBezTo>
                    <a:cubicBezTo>
                      <a:pt x="171" y="3"/>
                      <a:pt x="171" y="4"/>
                      <a:pt x="173" y="4"/>
                    </a:cubicBezTo>
                    <a:cubicBezTo>
                      <a:pt x="176" y="5"/>
                      <a:pt x="179" y="5"/>
                      <a:pt x="181" y="6"/>
                    </a:cubicBezTo>
                    <a:cubicBezTo>
                      <a:pt x="180" y="5"/>
                      <a:pt x="174" y="7"/>
                      <a:pt x="173" y="8"/>
                    </a:cubicBezTo>
                    <a:cubicBezTo>
                      <a:pt x="173" y="8"/>
                      <a:pt x="170" y="8"/>
                      <a:pt x="170" y="8"/>
                    </a:cubicBezTo>
                    <a:cubicBezTo>
                      <a:pt x="170" y="8"/>
                      <a:pt x="172" y="10"/>
                      <a:pt x="172" y="10"/>
                    </a:cubicBezTo>
                    <a:cubicBezTo>
                      <a:pt x="171" y="10"/>
                      <a:pt x="169" y="9"/>
                      <a:pt x="168" y="8"/>
                    </a:cubicBezTo>
                    <a:cubicBezTo>
                      <a:pt x="167" y="7"/>
                      <a:pt x="164" y="8"/>
                      <a:pt x="163" y="8"/>
                    </a:cubicBezTo>
                    <a:cubicBezTo>
                      <a:pt x="160" y="7"/>
                      <a:pt x="157" y="6"/>
                      <a:pt x="154" y="5"/>
                    </a:cubicBezTo>
                    <a:cubicBezTo>
                      <a:pt x="152" y="4"/>
                      <a:pt x="150" y="6"/>
                      <a:pt x="147" y="6"/>
                    </a:cubicBezTo>
                    <a:cubicBezTo>
                      <a:pt x="146" y="6"/>
                      <a:pt x="140" y="5"/>
                      <a:pt x="140" y="7"/>
                    </a:cubicBezTo>
                    <a:cubicBezTo>
                      <a:pt x="139" y="7"/>
                      <a:pt x="153" y="9"/>
                      <a:pt x="155" y="10"/>
                    </a:cubicBezTo>
                    <a:cubicBezTo>
                      <a:pt x="158" y="10"/>
                      <a:pt x="161" y="10"/>
                      <a:pt x="163" y="11"/>
                    </a:cubicBezTo>
                    <a:cubicBezTo>
                      <a:pt x="164" y="11"/>
                      <a:pt x="165" y="11"/>
                      <a:pt x="166" y="12"/>
                    </a:cubicBezTo>
                    <a:cubicBezTo>
                      <a:pt x="166" y="12"/>
                      <a:pt x="166" y="15"/>
                      <a:pt x="166" y="15"/>
                    </a:cubicBezTo>
                    <a:cubicBezTo>
                      <a:pt x="166" y="16"/>
                      <a:pt x="165" y="14"/>
                      <a:pt x="165" y="13"/>
                    </a:cubicBezTo>
                    <a:cubicBezTo>
                      <a:pt x="164" y="12"/>
                      <a:pt x="161" y="12"/>
                      <a:pt x="160" y="11"/>
                    </a:cubicBezTo>
                    <a:cubicBezTo>
                      <a:pt x="160" y="11"/>
                      <a:pt x="157" y="11"/>
                      <a:pt x="157" y="11"/>
                    </a:cubicBezTo>
                    <a:cubicBezTo>
                      <a:pt x="157" y="12"/>
                      <a:pt x="158" y="14"/>
                      <a:pt x="158" y="14"/>
                    </a:cubicBezTo>
                    <a:cubicBezTo>
                      <a:pt x="156" y="14"/>
                      <a:pt x="155" y="11"/>
                      <a:pt x="154" y="11"/>
                    </a:cubicBezTo>
                    <a:cubicBezTo>
                      <a:pt x="152" y="11"/>
                      <a:pt x="150" y="11"/>
                      <a:pt x="148" y="10"/>
                    </a:cubicBezTo>
                    <a:cubicBezTo>
                      <a:pt x="147" y="10"/>
                      <a:pt x="139" y="10"/>
                      <a:pt x="139" y="10"/>
                    </a:cubicBezTo>
                    <a:cubicBezTo>
                      <a:pt x="138" y="12"/>
                      <a:pt x="151" y="17"/>
                      <a:pt x="151" y="17"/>
                    </a:cubicBezTo>
                    <a:cubicBezTo>
                      <a:pt x="151" y="18"/>
                      <a:pt x="146" y="17"/>
                      <a:pt x="146" y="17"/>
                    </a:cubicBezTo>
                    <a:cubicBezTo>
                      <a:pt x="143" y="17"/>
                      <a:pt x="142" y="16"/>
                      <a:pt x="143" y="19"/>
                    </a:cubicBezTo>
                    <a:cubicBezTo>
                      <a:pt x="142" y="19"/>
                      <a:pt x="141" y="18"/>
                      <a:pt x="140" y="17"/>
                    </a:cubicBezTo>
                    <a:cubicBezTo>
                      <a:pt x="140" y="16"/>
                      <a:pt x="142" y="17"/>
                      <a:pt x="143" y="16"/>
                    </a:cubicBezTo>
                    <a:cubicBezTo>
                      <a:pt x="143" y="16"/>
                      <a:pt x="141" y="14"/>
                      <a:pt x="140" y="14"/>
                    </a:cubicBezTo>
                    <a:cubicBezTo>
                      <a:pt x="138" y="13"/>
                      <a:pt x="136" y="12"/>
                      <a:pt x="133" y="12"/>
                    </a:cubicBezTo>
                    <a:cubicBezTo>
                      <a:pt x="132" y="12"/>
                      <a:pt x="130" y="11"/>
                      <a:pt x="129" y="12"/>
                    </a:cubicBezTo>
                    <a:cubicBezTo>
                      <a:pt x="128" y="12"/>
                      <a:pt x="131" y="15"/>
                      <a:pt x="131" y="15"/>
                    </a:cubicBezTo>
                    <a:cubicBezTo>
                      <a:pt x="134" y="17"/>
                      <a:pt x="138" y="17"/>
                      <a:pt x="142" y="20"/>
                    </a:cubicBezTo>
                    <a:cubicBezTo>
                      <a:pt x="143" y="20"/>
                      <a:pt x="144" y="21"/>
                      <a:pt x="143" y="22"/>
                    </a:cubicBezTo>
                    <a:cubicBezTo>
                      <a:pt x="141" y="24"/>
                      <a:pt x="139" y="22"/>
                      <a:pt x="137" y="21"/>
                    </a:cubicBezTo>
                    <a:cubicBezTo>
                      <a:pt x="132" y="18"/>
                      <a:pt x="126" y="16"/>
                      <a:pt x="120" y="15"/>
                    </a:cubicBezTo>
                    <a:cubicBezTo>
                      <a:pt x="117" y="14"/>
                      <a:pt x="114" y="13"/>
                      <a:pt x="111" y="14"/>
                    </a:cubicBezTo>
                    <a:cubicBezTo>
                      <a:pt x="110" y="14"/>
                      <a:pt x="113" y="17"/>
                      <a:pt x="113" y="18"/>
                    </a:cubicBezTo>
                    <a:cubicBezTo>
                      <a:pt x="113" y="18"/>
                      <a:pt x="117" y="21"/>
                      <a:pt x="117" y="21"/>
                    </a:cubicBezTo>
                    <a:cubicBezTo>
                      <a:pt x="117" y="22"/>
                      <a:pt x="111" y="21"/>
                      <a:pt x="111" y="21"/>
                    </a:cubicBezTo>
                    <a:cubicBezTo>
                      <a:pt x="111" y="23"/>
                      <a:pt x="115" y="22"/>
                      <a:pt x="115" y="24"/>
                    </a:cubicBezTo>
                    <a:cubicBezTo>
                      <a:pt x="115" y="24"/>
                      <a:pt x="111" y="23"/>
                      <a:pt x="110" y="22"/>
                    </a:cubicBezTo>
                    <a:cubicBezTo>
                      <a:pt x="108" y="21"/>
                      <a:pt x="106" y="21"/>
                      <a:pt x="103" y="20"/>
                    </a:cubicBezTo>
                    <a:cubicBezTo>
                      <a:pt x="101" y="19"/>
                      <a:pt x="101" y="20"/>
                      <a:pt x="101" y="22"/>
                    </a:cubicBezTo>
                    <a:cubicBezTo>
                      <a:pt x="100" y="23"/>
                      <a:pt x="99" y="23"/>
                      <a:pt x="98" y="23"/>
                    </a:cubicBezTo>
                    <a:cubicBezTo>
                      <a:pt x="98" y="24"/>
                      <a:pt x="98" y="26"/>
                      <a:pt x="97" y="26"/>
                    </a:cubicBezTo>
                    <a:cubicBezTo>
                      <a:pt x="97" y="27"/>
                      <a:pt x="97" y="24"/>
                      <a:pt x="97" y="23"/>
                    </a:cubicBezTo>
                    <a:cubicBezTo>
                      <a:pt x="97" y="22"/>
                      <a:pt x="98" y="21"/>
                      <a:pt x="98" y="20"/>
                    </a:cubicBezTo>
                    <a:cubicBezTo>
                      <a:pt x="97" y="16"/>
                      <a:pt x="93" y="16"/>
                      <a:pt x="90" y="16"/>
                    </a:cubicBezTo>
                    <a:cubicBezTo>
                      <a:pt x="86" y="17"/>
                      <a:pt x="82" y="18"/>
                      <a:pt x="78" y="18"/>
                    </a:cubicBezTo>
                    <a:cubicBezTo>
                      <a:pt x="77" y="19"/>
                      <a:pt x="75" y="19"/>
                      <a:pt x="74" y="19"/>
                    </a:cubicBezTo>
                    <a:cubicBezTo>
                      <a:pt x="74" y="19"/>
                      <a:pt x="69" y="20"/>
                      <a:pt x="69" y="20"/>
                    </a:cubicBezTo>
                    <a:cubicBezTo>
                      <a:pt x="70" y="21"/>
                      <a:pt x="72" y="21"/>
                      <a:pt x="73" y="21"/>
                    </a:cubicBezTo>
                    <a:cubicBezTo>
                      <a:pt x="74" y="22"/>
                      <a:pt x="75" y="23"/>
                      <a:pt x="77" y="24"/>
                    </a:cubicBezTo>
                    <a:cubicBezTo>
                      <a:pt x="77" y="24"/>
                      <a:pt x="81" y="27"/>
                      <a:pt x="81" y="27"/>
                    </a:cubicBezTo>
                    <a:cubicBezTo>
                      <a:pt x="80" y="27"/>
                      <a:pt x="76" y="25"/>
                      <a:pt x="75" y="25"/>
                    </a:cubicBezTo>
                    <a:cubicBezTo>
                      <a:pt x="73" y="24"/>
                      <a:pt x="72" y="22"/>
                      <a:pt x="70" y="22"/>
                    </a:cubicBezTo>
                    <a:cubicBezTo>
                      <a:pt x="67" y="21"/>
                      <a:pt x="64" y="22"/>
                      <a:pt x="61" y="22"/>
                    </a:cubicBezTo>
                    <a:cubicBezTo>
                      <a:pt x="58" y="23"/>
                      <a:pt x="58" y="22"/>
                      <a:pt x="60" y="25"/>
                    </a:cubicBezTo>
                    <a:cubicBezTo>
                      <a:pt x="60" y="26"/>
                      <a:pt x="60" y="29"/>
                      <a:pt x="60" y="30"/>
                    </a:cubicBezTo>
                    <a:cubicBezTo>
                      <a:pt x="60" y="32"/>
                      <a:pt x="56" y="30"/>
                      <a:pt x="55" y="30"/>
                    </a:cubicBezTo>
                    <a:cubicBezTo>
                      <a:pt x="54" y="30"/>
                      <a:pt x="51" y="28"/>
                      <a:pt x="50" y="30"/>
                    </a:cubicBezTo>
                    <a:cubicBezTo>
                      <a:pt x="49" y="31"/>
                      <a:pt x="50" y="34"/>
                      <a:pt x="50" y="34"/>
                    </a:cubicBezTo>
                    <a:cubicBezTo>
                      <a:pt x="49" y="35"/>
                      <a:pt x="48" y="33"/>
                      <a:pt x="47" y="32"/>
                    </a:cubicBezTo>
                    <a:cubicBezTo>
                      <a:pt x="45" y="31"/>
                      <a:pt x="43" y="31"/>
                      <a:pt x="42" y="32"/>
                    </a:cubicBezTo>
                    <a:cubicBezTo>
                      <a:pt x="39" y="34"/>
                      <a:pt x="36" y="36"/>
                      <a:pt x="32" y="37"/>
                    </a:cubicBezTo>
                    <a:cubicBezTo>
                      <a:pt x="31" y="38"/>
                      <a:pt x="34" y="37"/>
                      <a:pt x="32" y="37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grpSp>
            <p:nvGrpSpPr>
              <p:cNvPr id="2224" name="Group 2223">
                <a:extLst>
                  <a:ext uri="{FF2B5EF4-FFF2-40B4-BE49-F238E27FC236}">
                    <a16:creationId xmlns:a16="http://schemas.microsoft.com/office/drawing/2014/main" id="{B62F5EE4-1B1E-4F6D-17CD-0C6662302586}"/>
                  </a:ext>
                </a:extLst>
              </p:cNvPr>
              <p:cNvGrpSpPr/>
              <p:nvPr/>
            </p:nvGrpSpPr>
            <p:grpSpPr>
              <a:xfrm>
                <a:off x="3070403" y="2130164"/>
                <a:ext cx="7907395" cy="9499927"/>
                <a:chOff x="3070403" y="2130164"/>
                <a:chExt cx="7907395" cy="9499927"/>
              </a:xfrm>
              <a:grpFill/>
            </p:grpSpPr>
            <p:sp>
              <p:nvSpPr>
                <p:cNvPr id="2225" name="Freeform 781">
                  <a:extLst>
                    <a:ext uri="{FF2B5EF4-FFF2-40B4-BE49-F238E27FC236}">
                      <a16:creationId xmlns:a16="http://schemas.microsoft.com/office/drawing/2014/main" id="{B0C0764C-FF98-EC5C-6B9A-80110D44D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08206" y="2130164"/>
                  <a:ext cx="94095" cy="44255"/>
                </a:xfrm>
                <a:custGeom>
                  <a:avLst/>
                  <a:gdLst>
                    <a:gd name="T0" fmla="*/ 4 w 9"/>
                    <a:gd name="T1" fmla="*/ 3 h 4"/>
                    <a:gd name="T2" fmla="*/ 1 w 9"/>
                    <a:gd name="T3" fmla="*/ 2 h 4"/>
                    <a:gd name="T4" fmla="*/ 5 w 9"/>
                    <a:gd name="T5" fmla="*/ 2 h 4"/>
                    <a:gd name="T6" fmla="*/ 0 w 9"/>
                    <a:gd name="T7" fmla="*/ 0 h 4"/>
                    <a:gd name="T8" fmla="*/ 9 w 9"/>
                    <a:gd name="T9" fmla="*/ 2 h 4"/>
                    <a:gd name="T10" fmla="*/ 5 w 9"/>
                    <a:gd name="T11" fmla="*/ 2 h 4"/>
                    <a:gd name="T12" fmla="*/ 4 w 9"/>
                    <a:gd name="T13" fmla="*/ 3 h 4"/>
                    <a:gd name="T14" fmla="*/ 4 w 9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4" y="3"/>
                        <a:pt x="1" y="2"/>
                        <a:pt x="1" y="2"/>
                      </a:cubicBezTo>
                      <a:cubicBezTo>
                        <a:pt x="1" y="2"/>
                        <a:pt x="4" y="2"/>
                        <a:pt x="5" y="2"/>
                      </a:cubicBezTo>
                      <a:cubicBezTo>
                        <a:pt x="3" y="1"/>
                        <a:pt x="1" y="2"/>
                        <a:pt x="0" y="0"/>
                      </a:cubicBezTo>
                      <a:cubicBezTo>
                        <a:pt x="1" y="1"/>
                        <a:pt x="8" y="0"/>
                        <a:pt x="9" y="2"/>
                      </a:cubicBezTo>
                      <a:cubicBezTo>
                        <a:pt x="9" y="2"/>
                        <a:pt x="6" y="2"/>
                        <a:pt x="5" y="2"/>
                      </a:cubicBezTo>
                      <a:cubicBezTo>
                        <a:pt x="5" y="2"/>
                        <a:pt x="7" y="4"/>
                        <a:pt x="4" y="3"/>
                      </a:cubicBezTo>
                      <a:cubicBezTo>
                        <a:pt x="3" y="3"/>
                        <a:pt x="6" y="4"/>
                        <a:pt x="4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26" name="Freeform 405">
                  <a:extLst>
                    <a:ext uri="{FF2B5EF4-FFF2-40B4-BE49-F238E27FC236}">
                      <a16:creationId xmlns:a16="http://schemas.microsoft.com/office/drawing/2014/main" id="{476C1BBD-0019-D175-EB12-82D0BFBCC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27172" y="3959344"/>
                  <a:ext cx="550626" cy="283968"/>
                </a:xfrm>
                <a:custGeom>
                  <a:avLst/>
                  <a:gdLst>
                    <a:gd name="T0" fmla="*/ 53 w 54"/>
                    <a:gd name="T1" fmla="*/ 10 h 26"/>
                    <a:gd name="T2" fmla="*/ 49 w 54"/>
                    <a:gd name="T3" fmla="*/ 9 h 26"/>
                    <a:gd name="T4" fmla="*/ 50 w 54"/>
                    <a:gd name="T5" fmla="*/ 8 h 26"/>
                    <a:gd name="T6" fmla="*/ 48 w 54"/>
                    <a:gd name="T7" fmla="*/ 7 h 26"/>
                    <a:gd name="T8" fmla="*/ 49 w 54"/>
                    <a:gd name="T9" fmla="*/ 6 h 26"/>
                    <a:gd name="T10" fmla="*/ 46 w 54"/>
                    <a:gd name="T11" fmla="*/ 5 h 26"/>
                    <a:gd name="T12" fmla="*/ 48 w 54"/>
                    <a:gd name="T13" fmla="*/ 3 h 26"/>
                    <a:gd name="T14" fmla="*/ 43 w 54"/>
                    <a:gd name="T15" fmla="*/ 3 h 26"/>
                    <a:gd name="T16" fmla="*/ 39 w 54"/>
                    <a:gd name="T17" fmla="*/ 1 h 26"/>
                    <a:gd name="T18" fmla="*/ 39 w 54"/>
                    <a:gd name="T19" fmla="*/ 4 h 26"/>
                    <a:gd name="T20" fmla="*/ 36 w 54"/>
                    <a:gd name="T21" fmla="*/ 5 h 26"/>
                    <a:gd name="T22" fmla="*/ 32 w 54"/>
                    <a:gd name="T23" fmla="*/ 5 h 26"/>
                    <a:gd name="T24" fmla="*/ 32 w 54"/>
                    <a:gd name="T25" fmla="*/ 9 h 26"/>
                    <a:gd name="T26" fmla="*/ 26 w 54"/>
                    <a:gd name="T27" fmla="*/ 5 h 26"/>
                    <a:gd name="T28" fmla="*/ 25 w 54"/>
                    <a:gd name="T29" fmla="*/ 8 h 26"/>
                    <a:gd name="T30" fmla="*/ 21 w 54"/>
                    <a:gd name="T31" fmla="*/ 5 h 26"/>
                    <a:gd name="T32" fmla="*/ 21 w 54"/>
                    <a:gd name="T33" fmla="*/ 9 h 26"/>
                    <a:gd name="T34" fmla="*/ 19 w 54"/>
                    <a:gd name="T35" fmla="*/ 9 h 26"/>
                    <a:gd name="T36" fmla="*/ 17 w 54"/>
                    <a:gd name="T37" fmla="*/ 12 h 26"/>
                    <a:gd name="T38" fmla="*/ 14 w 54"/>
                    <a:gd name="T39" fmla="*/ 8 h 26"/>
                    <a:gd name="T40" fmla="*/ 16 w 54"/>
                    <a:gd name="T41" fmla="*/ 8 h 26"/>
                    <a:gd name="T42" fmla="*/ 14 w 54"/>
                    <a:gd name="T43" fmla="*/ 5 h 26"/>
                    <a:gd name="T44" fmla="*/ 7 w 54"/>
                    <a:gd name="T45" fmla="*/ 2 h 26"/>
                    <a:gd name="T46" fmla="*/ 9 w 54"/>
                    <a:gd name="T47" fmla="*/ 4 h 26"/>
                    <a:gd name="T48" fmla="*/ 8 w 54"/>
                    <a:gd name="T49" fmla="*/ 4 h 26"/>
                    <a:gd name="T50" fmla="*/ 10 w 54"/>
                    <a:gd name="T51" fmla="*/ 8 h 26"/>
                    <a:gd name="T52" fmla="*/ 5 w 54"/>
                    <a:gd name="T53" fmla="*/ 6 h 26"/>
                    <a:gd name="T54" fmla="*/ 3 w 54"/>
                    <a:gd name="T55" fmla="*/ 6 h 26"/>
                    <a:gd name="T56" fmla="*/ 5 w 54"/>
                    <a:gd name="T57" fmla="*/ 7 h 26"/>
                    <a:gd name="T58" fmla="*/ 5 w 54"/>
                    <a:gd name="T59" fmla="*/ 8 h 26"/>
                    <a:gd name="T60" fmla="*/ 2 w 54"/>
                    <a:gd name="T61" fmla="*/ 7 h 26"/>
                    <a:gd name="T62" fmla="*/ 1 w 54"/>
                    <a:gd name="T63" fmla="*/ 9 h 26"/>
                    <a:gd name="T64" fmla="*/ 8 w 54"/>
                    <a:gd name="T65" fmla="*/ 10 h 26"/>
                    <a:gd name="T66" fmla="*/ 13 w 54"/>
                    <a:gd name="T67" fmla="*/ 11 h 26"/>
                    <a:gd name="T68" fmla="*/ 11 w 54"/>
                    <a:gd name="T69" fmla="*/ 12 h 26"/>
                    <a:gd name="T70" fmla="*/ 12 w 54"/>
                    <a:gd name="T71" fmla="*/ 13 h 26"/>
                    <a:gd name="T72" fmla="*/ 8 w 54"/>
                    <a:gd name="T73" fmla="*/ 14 h 26"/>
                    <a:gd name="T74" fmla="*/ 3 w 54"/>
                    <a:gd name="T75" fmla="*/ 15 h 26"/>
                    <a:gd name="T76" fmla="*/ 10 w 54"/>
                    <a:gd name="T77" fmla="*/ 16 h 26"/>
                    <a:gd name="T78" fmla="*/ 12 w 54"/>
                    <a:gd name="T79" fmla="*/ 18 h 26"/>
                    <a:gd name="T80" fmla="*/ 15 w 54"/>
                    <a:gd name="T81" fmla="*/ 17 h 26"/>
                    <a:gd name="T82" fmla="*/ 13 w 54"/>
                    <a:gd name="T83" fmla="*/ 18 h 26"/>
                    <a:gd name="T84" fmla="*/ 15 w 54"/>
                    <a:gd name="T85" fmla="*/ 18 h 26"/>
                    <a:gd name="T86" fmla="*/ 10 w 54"/>
                    <a:gd name="T87" fmla="*/ 23 h 26"/>
                    <a:gd name="T88" fmla="*/ 15 w 54"/>
                    <a:gd name="T89" fmla="*/ 23 h 26"/>
                    <a:gd name="T90" fmla="*/ 21 w 54"/>
                    <a:gd name="T91" fmla="*/ 24 h 26"/>
                    <a:gd name="T92" fmla="*/ 20 w 54"/>
                    <a:gd name="T93" fmla="*/ 24 h 26"/>
                    <a:gd name="T94" fmla="*/ 22 w 54"/>
                    <a:gd name="T95" fmla="*/ 25 h 26"/>
                    <a:gd name="T96" fmla="*/ 29 w 54"/>
                    <a:gd name="T97" fmla="*/ 26 h 26"/>
                    <a:gd name="T98" fmla="*/ 33 w 54"/>
                    <a:gd name="T99" fmla="*/ 25 h 26"/>
                    <a:gd name="T100" fmla="*/ 39 w 54"/>
                    <a:gd name="T101" fmla="*/ 23 h 26"/>
                    <a:gd name="T102" fmla="*/ 46 w 54"/>
                    <a:gd name="T103" fmla="*/ 19 h 26"/>
                    <a:gd name="T104" fmla="*/ 52 w 54"/>
                    <a:gd name="T105" fmla="*/ 16 h 26"/>
                    <a:gd name="T106" fmla="*/ 52 w 54"/>
                    <a:gd name="T107" fmla="*/ 14 h 26"/>
                    <a:gd name="T108" fmla="*/ 54 w 54"/>
                    <a:gd name="T109" fmla="*/ 13 h 26"/>
                    <a:gd name="T110" fmla="*/ 52 w 54"/>
                    <a:gd name="T111" fmla="*/ 12 h 26"/>
                    <a:gd name="T112" fmla="*/ 53 w 54"/>
                    <a:gd name="T113" fmla="*/ 10 h 26"/>
                    <a:gd name="T114" fmla="*/ 53 w 54"/>
                    <a:gd name="T115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4" h="26">
                      <a:moveTo>
                        <a:pt x="53" y="10"/>
                      </a:moveTo>
                      <a:cubicBezTo>
                        <a:pt x="53" y="10"/>
                        <a:pt x="49" y="9"/>
                        <a:pt x="49" y="9"/>
                      </a:cubicBezTo>
                      <a:cubicBezTo>
                        <a:pt x="49" y="9"/>
                        <a:pt x="50" y="8"/>
                        <a:pt x="50" y="8"/>
                      </a:cubicBezTo>
                      <a:cubicBezTo>
                        <a:pt x="49" y="8"/>
                        <a:pt x="47" y="8"/>
                        <a:pt x="48" y="7"/>
                      </a:cubicBezTo>
                      <a:cubicBezTo>
                        <a:pt x="48" y="7"/>
                        <a:pt x="49" y="6"/>
                        <a:pt x="49" y="6"/>
                      </a:cubicBezTo>
                      <a:cubicBezTo>
                        <a:pt x="48" y="5"/>
                        <a:pt x="46" y="5"/>
                        <a:pt x="46" y="5"/>
                      </a:cubicBezTo>
                      <a:cubicBezTo>
                        <a:pt x="46" y="4"/>
                        <a:pt x="48" y="3"/>
                        <a:pt x="48" y="3"/>
                      </a:cubicBezTo>
                      <a:cubicBezTo>
                        <a:pt x="48" y="3"/>
                        <a:pt x="44" y="4"/>
                        <a:pt x="43" y="3"/>
                      </a:cubicBezTo>
                      <a:cubicBezTo>
                        <a:pt x="42" y="2"/>
                        <a:pt x="41" y="1"/>
                        <a:pt x="39" y="1"/>
                      </a:cubicBezTo>
                      <a:cubicBezTo>
                        <a:pt x="38" y="1"/>
                        <a:pt x="40" y="3"/>
                        <a:pt x="39" y="4"/>
                      </a:cubicBezTo>
                      <a:cubicBezTo>
                        <a:pt x="38" y="5"/>
                        <a:pt x="37" y="4"/>
                        <a:pt x="36" y="5"/>
                      </a:cubicBezTo>
                      <a:cubicBezTo>
                        <a:pt x="35" y="6"/>
                        <a:pt x="34" y="5"/>
                        <a:pt x="32" y="5"/>
                      </a:cubicBezTo>
                      <a:cubicBezTo>
                        <a:pt x="30" y="4"/>
                        <a:pt x="33" y="8"/>
                        <a:pt x="32" y="9"/>
                      </a:cubicBezTo>
                      <a:cubicBezTo>
                        <a:pt x="32" y="9"/>
                        <a:pt x="28" y="2"/>
                        <a:pt x="26" y="5"/>
                      </a:cubicBezTo>
                      <a:cubicBezTo>
                        <a:pt x="25" y="5"/>
                        <a:pt x="26" y="7"/>
                        <a:pt x="25" y="8"/>
                      </a:cubicBezTo>
                      <a:cubicBezTo>
                        <a:pt x="25" y="9"/>
                        <a:pt x="22" y="5"/>
                        <a:pt x="21" y="5"/>
                      </a:cubicBezTo>
                      <a:cubicBezTo>
                        <a:pt x="20" y="5"/>
                        <a:pt x="23" y="9"/>
                        <a:pt x="21" y="9"/>
                      </a:cubicBezTo>
                      <a:cubicBezTo>
                        <a:pt x="20" y="9"/>
                        <a:pt x="20" y="9"/>
                        <a:pt x="19" y="9"/>
                      </a:cubicBezTo>
                      <a:cubicBezTo>
                        <a:pt x="18" y="9"/>
                        <a:pt x="17" y="11"/>
                        <a:pt x="17" y="12"/>
                      </a:cubicBezTo>
                      <a:cubicBezTo>
                        <a:pt x="17" y="11"/>
                        <a:pt x="14" y="9"/>
                        <a:pt x="14" y="8"/>
                      </a:cubicBezTo>
                      <a:cubicBezTo>
                        <a:pt x="14" y="8"/>
                        <a:pt x="16" y="8"/>
                        <a:pt x="16" y="8"/>
                      </a:cubicBezTo>
                      <a:cubicBezTo>
                        <a:pt x="16" y="7"/>
                        <a:pt x="14" y="5"/>
                        <a:pt x="14" y="5"/>
                      </a:cubicBezTo>
                      <a:cubicBezTo>
                        <a:pt x="13" y="5"/>
                        <a:pt x="8" y="0"/>
                        <a:pt x="7" y="2"/>
                      </a:cubicBezTo>
                      <a:cubicBezTo>
                        <a:pt x="7" y="3"/>
                        <a:pt x="10" y="3"/>
                        <a:pt x="9" y="4"/>
                      </a:cubicBezTo>
                      <a:cubicBezTo>
                        <a:pt x="9" y="4"/>
                        <a:pt x="9" y="4"/>
                        <a:pt x="8" y="4"/>
                      </a:cubicBezTo>
                      <a:cubicBezTo>
                        <a:pt x="10" y="3"/>
                        <a:pt x="11" y="7"/>
                        <a:pt x="10" y="8"/>
                      </a:cubicBezTo>
                      <a:cubicBezTo>
                        <a:pt x="10" y="8"/>
                        <a:pt x="2" y="1"/>
                        <a:pt x="5" y="6"/>
                      </a:cubicBezTo>
                      <a:cubicBezTo>
                        <a:pt x="5" y="6"/>
                        <a:pt x="3" y="6"/>
                        <a:pt x="3" y="6"/>
                      </a:cubicBezTo>
                      <a:cubicBezTo>
                        <a:pt x="3" y="7"/>
                        <a:pt x="5" y="7"/>
                        <a:pt x="5" y="7"/>
                      </a:cubicBezTo>
                      <a:cubicBezTo>
                        <a:pt x="5" y="6"/>
                        <a:pt x="5" y="8"/>
                        <a:pt x="5" y="8"/>
                      </a:cubicBezTo>
                      <a:cubicBezTo>
                        <a:pt x="5" y="8"/>
                        <a:pt x="3" y="7"/>
                        <a:pt x="2" y="7"/>
                      </a:cubicBezTo>
                      <a:cubicBezTo>
                        <a:pt x="3" y="7"/>
                        <a:pt x="0" y="10"/>
                        <a:pt x="1" y="9"/>
                      </a:cubicBezTo>
                      <a:cubicBezTo>
                        <a:pt x="0" y="11"/>
                        <a:pt x="8" y="10"/>
                        <a:pt x="8" y="10"/>
                      </a:cubicBezTo>
                      <a:cubicBezTo>
                        <a:pt x="9" y="10"/>
                        <a:pt x="13" y="11"/>
                        <a:pt x="13" y="11"/>
                      </a:cubicBezTo>
                      <a:cubicBezTo>
                        <a:pt x="12" y="11"/>
                        <a:pt x="11" y="11"/>
                        <a:pt x="11" y="12"/>
                      </a:cubicBezTo>
                      <a:cubicBezTo>
                        <a:pt x="11" y="12"/>
                        <a:pt x="12" y="13"/>
                        <a:pt x="12" y="13"/>
                      </a:cubicBezTo>
                      <a:cubicBezTo>
                        <a:pt x="11" y="14"/>
                        <a:pt x="9" y="14"/>
                        <a:pt x="8" y="14"/>
                      </a:cubicBezTo>
                      <a:cubicBezTo>
                        <a:pt x="8" y="14"/>
                        <a:pt x="2" y="15"/>
                        <a:pt x="3" y="15"/>
                      </a:cubicBezTo>
                      <a:cubicBezTo>
                        <a:pt x="5" y="16"/>
                        <a:pt x="8" y="15"/>
                        <a:pt x="10" y="16"/>
                      </a:cubicBezTo>
                      <a:cubicBezTo>
                        <a:pt x="11" y="17"/>
                        <a:pt x="11" y="18"/>
                        <a:pt x="12" y="18"/>
                      </a:cubicBezTo>
                      <a:cubicBezTo>
                        <a:pt x="12" y="18"/>
                        <a:pt x="14" y="17"/>
                        <a:pt x="15" y="17"/>
                      </a:cubicBezTo>
                      <a:cubicBezTo>
                        <a:pt x="14" y="17"/>
                        <a:pt x="13" y="18"/>
                        <a:pt x="13" y="18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6" y="19"/>
                        <a:pt x="8" y="23"/>
                        <a:pt x="10" y="23"/>
                      </a:cubicBezTo>
                      <a:cubicBezTo>
                        <a:pt x="12" y="24"/>
                        <a:pt x="14" y="23"/>
                        <a:pt x="15" y="23"/>
                      </a:cubicBezTo>
                      <a:cubicBezTo>
                        <a:pt x="17" y="23"/>
                        <a:pt x="19" y="23"/>
                        <a:pt x="21" y="24"/>
                      </a:cubicBezTo>
                      <a:cubicBezTo>
                        <a:pt x="20" y="23"/>
                        <a:pt x="20" y="24"/>
                        <a:pt x="20" y="24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4" y="26"/>
                        <a:pt x="27" y="26"/>
                        <a:pt x="29" y="26"/>
                      </a:cubicBezTo>
                      <a:cubicBezTo>
                        <a:pt x="31" y="26"/>
                        <a:pt x="31" y="25"/>
                        <a:pt x="33" y="25"/>
                      </a:cubicBezTo>
                      <a:cubicBezTo>
                        <a:pt x="35" y="24"/>
                        <a:pt x="37" y="24"/>
                        <a:pt x="39" y="23"/>
                      </a:cubicBezTo>
                      <a:cubicBezTo>
                        <a:pt x="42" y="21"/>
                        <a:pt x="43" y="20"/>
                        <a:pt x="46" y="19"/>
                      </a:cubicBezTo>
                      <a:cubicBezTo>
                        <a:pt x="48" y="19"/>
                        <a:pt x="49" y="16"/>
                        <a:pt x="52" y="16"/>
                      </a:cubicBezTo>
                      <a:cubicBezTo>
                        <a:pt x="52" y="15"/>
                        <a:pt x="53" y="15"/>
                        <a:pt x="52" y="14"/>
                      </a:cubicBezTo>
                      <a:cubicBezTo>
                        <a:pt x="51" y="13"/>
                        <a:pt x="53" y="13"/>
                        <a:pt x="54" y="13"/>
                      </a:cubicBezTo>
                      <a:cubicBezTo>
                        <a:pt x="54" y="13"/>
                        <a:pt x="52" y="12"/>
                        <a:pt x="52" y="12"/>
                      </a:cubicBezTo>
                      <a:cubicBezTo>
                        <a:pt x="52" y="11"/>
                        <a:pt x="54" y="10"/>
                        <a:pt x="53" y="10"/>
                      </a:cubicBezTo>
                      <a:cubicBezTo>
                        <a:pt x="51" y="9"/>
                        <a:pt x="54" y="10"/>
                        <a:pt x="53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27" name="Freeform 512">
                  <a:extLst>
                    <a:ext uri="{FF2B5EF4-FFF2-40B4-BE49-F238E27FC236}">
                      <a16:creationId xmlns:a16="http://schemas.microsoft.com/office/drawing/2014/main" id="{F97F4F35-C9F2-DCF1-6FBE-31EFAC82E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4054" y="11379319"/>
                  <a:ext cx="121974" cy="66379"/>
                </a:xfrm>
                <a:custGeom>
                  <a:avLst/>
                  <a:gdLst>
                    <a:gd name="T0" fmla="*/ 10 w 12"/>
                    <a:gd name="T1" fmla="*/ 3 h 6"/>
                    <a:gd name="T2" fmla="*/ 8 w 12"/>
                    <a:gd name="T3" fmla="*/ 2 h 6"/>
                    <a:gd name="T4" fmla="*/ 5 w 12"/>
                    <a:gd name="T5" fmla="*/ 2 h 6"/>
                    <a:gd name="T6" fmla="*/ 3 w 12"/>
                    <a:gd name="T7" fmla="*/ 1 h 6"/>
                    <a:gd name="T8" fmla="*/ 0 w 12"/>
                    <a:gd name="T9" fmla="*/ 3 h 6"/>
                    <a:gd name="T10" fmla="*/ 2 w 12"/>
                    <a:gd name="T11" fmla="*/ 5 h 6"/>
                    <a:gd name="T12" fmla="*/ 6 w 12"/>
                    <a:gd name="T13" fmla="*/ 5 h 6"/>
                    <a:gd name="T14" fmla="*/ 11 w 12"/>
                    <a:gd name="T15" fmla="*/ 3 h 6"/>
                    <a:gd name="T16" fmla="*/ 10 w 12"/>
                    <a:gd name="T17" fmla="*/ 3 h 6"/>
                    <a:gd name="T18" fmla="*/ 10 w 12"/>
                    <a:gd name="T1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6">
                      <a:moveTo>
                        <a:pt x="10" y="3"/>
                      </a:moveTo>
                      <a:cubicBezTo>
                        <a:pt x="9" y="3"/>
                        <a:pt x="9" y="2"/>
                        <a:pt x="8" y="2"/>
                      </a:cubicBezTo>
                      <a:cubicBezTo>
                        <a:pt x="7" y="2"/>
                        <a:pt x="6" y="2"/>
                        <a:pt x="5" y="2"/>
                      </a:cubicBezTo>
                      <a:cubicBezTo>
                        <a:pt x="4" y="2"/>
                        <a:pt x="4" y="0"/>
                        <a:pt x="3" y="1"/>
                      </a:cubicBezTo>
                      <a:cubicBezTo>
                        <a:pt x="3" y="1"/>
                        <a:pt x="0" y="3"/>
                        <a:pt x="0" y="3"/>
                      </a:cubicBezTo>
                      <a:cubicBezTo>
                        <a:pt x="0" y="3"/>
                        <a:pt x="2" y="5"/>
                        <a:pt x="2" y="5"/>
                      </a:cubicBezTo>
                      <a:cubicBezTo>
                        <a:pt x="3" y="6"/>
                        <a:pt x="5" y="5"/>
                        <a:pt x="6" y="5"/>
                      </a:cubicBezTo>
                      <a:cubicBezTo>
                        <a:pt x="7" y="5"/>
                        <a:pt x="11" y="4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12" y="2"/>
                        <a:pt x="10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28" name="Freeform 513">
                  <a:extLst>
                    <a:ext uri="{FF2B5EF4-FFF2-40B4-BE49-F238E27FC236}">
                      <a16:creationId xmlns:a16="http://schemas.microsoft.com/office/drawing/2014/main" id="{CE25033D-16DB-7692-6FDE-2B2D0D9B7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93599" y="11445698"/>
                  <a:ext cx="90610" cy="66379"/>
                </a:xfrm>
                <a:custGeom>
                  <a:avLst/>
                  <a:gdLst>
                    <a:gd name="T0" fmla="*/ 7 w 9"/>
                    <a:gd name="T1" fmla="*/ 3 h 6"/>
                    <a:gd name="T2" fmla="*/ 0 w 9"/>
                    <a:gd name="T3" fmla="*/ 1 h 6"/>
                    <a:gd name="T4" fmla="*/ 2 w 9"/>
                    <a:gd name="T5" fmla="*/ 2 h 6"/>
                    <a:gd name="T6" fmla="*/ 1 w 9"/>
                    <a:gd name="T7" fmla="*/ 5 h 6"/>
                    <a:gd name="T8" fmla="*/ 3 w 9"/>
                    <a:gd name="T9" fmla="*/ 5 h 6"/>
                    <a:gd name="T10" fmla="*/ 4 w 9"/>
                    <a:gd name="T11" fmla="*/ 5 h 6"/>
                    <a:gd name="T12" fmla="*/ 7 w 9"/>
                    <a:gd name="T13" fmla="*/ 3 h 6"/>
                    <a:gd name="T14" fmla="*/ 7 w 9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6">
                      <a:moveTo>
                        <a:pt x="7" y="3"/>
                      </a:moveTo>
                      <a:cubicBezTo>
                        <a:pt x="7" y="2"/>
                        <a:pt x="0" y="0"/>
                        <a:pt x="0" y="1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3" y="3"/>
                        <a:pt x="1" y="4"/>
                        <a:pt x="1" y="5"/>
                      </a:cubicBezTo>
                      <a:cubicBezTo>
                        <a:pt x="1" y="6"/>
                        <a:pt x="3" y="5"/>
                        <a:pt x="3" y="5"/>
                      </a:cubicBezTo>
                      <a:cubicBezTo>
                        <a:pt x="4" y="4"/>
                        <a:pt x="3" y="5"/>
                        <a:pt x="4" y="5"/>
                      </a:cubicBezTo>
                      <a:cubicBezTo>
                        <a:pt x="5" y="6"/>
                        <a:pt x="9" y="4"/>
                        <a:pt x="7" y="3"/>
                      </a:cubicBezTo>
                      <a:cubicBezTo>
                        <a:pt x="6" y="2"/>
                        <a:pt x="8" y="3"/>
                        <a:pt x="7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29" name="Freeform 514">
                  <a:extLst>
                    <a:ext uri="{FF2B5EF4-FFF2-40B4-BE49-F238E27FC236}">
                      <a16:creationId xmlns:a16="http://schemas.microsoft.com/office/drawing/2014/main" id="{4A570F33-4C66-2DCC-2B57-2BF496923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3147" y="11360879"/>
                  <a:ext cx="80154" cy="51630"/>
                </a:xfrm>
                <a:custGeom>
                  <a:avLst/>
                  <a:gdLst>
                    <a:gd name="T0" fmla="*/ 6 w 8"/>
                    <a:gd name="T1" fmla="*/ 0 h 5"/>
                    <a:gd name="T2" fmla="*/ 3 w 8"/>
                    <a:gd name="T3" fmla="*/ 1 h 5"/>
                    <a:gd name="T4" fmla="*/ 0 w 8"/>
                    <a:gd name="T5" fmla="*/ 1 h 5"/>
                    <a:gd name="T6" fmla="*/ 0 w 8"/>
                    <a:gd name="T7" fmla="*/ 3 h 5"/>
                    <a:gd name="T8" fmla="*/ 5 w 8"/>
                    <a:gd name="T9" fmla="*/ 2 h 5"/>
                    <a:gd name="T10" fmla="*/ 6 w 8"/>
                    <a:gd name="T11" fmla="*/ 0 h 5"/>
                    <a:gd name="T12" fmla="*/ 6 w 8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6" y="0"/>
                      </a:move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1" y="0"/>
                        <a:pt x="0" y="4"/>
                        <a:pt x="0" y="3"/>
                      </a:cubicBezTo>
                      <a:cubicBezTo>
                        <a:pt x="1" y="5"/>
                        <a:pt x="4" y="3"/>
                        <a:pt x="5" y="2"/>
                      </a:cubicBezTo>
                      <a:cubicBezTo>
                        <a:pt x="6" y="2"/>
                        <a:pt x="8" y="0"/>
                        <a:pt x="6" y="0"/>
                      </a:cubicBezTo>
                      <a:cubicBezTo>
                        <a:pt x="5" y="0"/>
                        <a:pt x="8" y="0"/>
                        <a:pt x="6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30" name="Freeform 515">
                  <a:extLst>
                    <a:ext uri="{FF2B5EF4-FFF2-40B4-BE49-F238E27FC236}">
                      <a16:creationId xmlns:a16="http://schemas.microsoft.com/office/drawing/2014/main" id="{68A52A02-1F1B-C093-8C58-3B146A03AE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1327" y="11401446"/>
                  <a:ext cx="83638" cy="55320"/>
                </a:xfrm>
                <a:custGeom>
                  <a:avLst/>
                  <a:gdLst>
                    <a:gd name="T0" fmla="*/ 7 w 8"/>
                    <a:gd name="T1" fmla="*/ 4 h 5"/>
                    <a:gd name="T2" fmla="*/ 1 w 8"/>
                    <a:gd name="T3" fmla="*/ 1 h 5"/>
                    <a:gd name="T4" fmla="*/ 7 w 8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5">
                      <a:moveTo>
                        <a:pt x="7" y="4"/>
                      </a:moveTo>
                      <a:cubicBezTo>
                        <a:pt x="6" y="3"/>
                        <a:pt x="0" y="0"/>
                        <a:pt x="1" y="1"/>
                      </a:cubicBezTo>
                      <a:cubicBezTo>
                        <a:pt x="2" y="2"/>
                        <a:pt x="8" y="5"/>
                        <a:pt x="7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31" name="Freeform 516">
                  <a:extLst>
                    <a:ext uri="{FF2B5EF4-FFF2-40B4-BE49-F238E27FC236}">
                      <a16:creationId xmlns:a16="http://schemas.microsoft.com/office/drawing/2014/main" id="{10647C4A-BCDA-A171-1D36-5EA297FE5A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20416" y="11327686"/>
                  <a:ext cx="31364" cy="33190"/>
                </a:xfrm>
                <a:custGeom>
                  <a:avLst/>
                  <a:gdLst>
                    <a:gd name="T0" fmla="*/ 2 w 3"/>
                    <a:gd name="T1" fmla="*/ 2 h 3"/>
                    <a:gd name="T2" fmla="*/ 0 w 3"/>
                    <a:gd name="T3" fmla="*/ 1 h 3"/>
                    <a:gd name="T4" fmla="*/ 2 w 3"/>
                    <a:gd name="T5" fmla="*/ 2 h 3"/>
                    <a:gd name="T6" fmla="*/ 2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cubicBezTo>
                        <a:pt x="2" y="3"/>
                        <a:pt x="1" y="2"/>
                        <a:pt x="0" y="1"/>
                      </a:cubicBezTo>
                      <a:cubicBezTo>
                        <a:pt x="0" y="0"/>
                        <a:pt x="3" y="0"/>
                        <a:pt x="2" y="2"/>
                      </a:cubicBezTo>
                      <a:cubicBezTo>
                        <a:pt x="2" y="3"/>
                        <a:pt x="2" y="1"/>
                        <a:pt x="2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32" name="Freeform 517">
                  <a:extLst>
                    <a:ext uri="{FF2B5EF4-FFF2-40B4-BE49-F238E27FC236}">
                      <a16:creationId xmlns:a16="http://schemas.microsoft.com/office/drawing/2014/main" id="{1427D5DF-F8B7-E336-D55C-C14E2A071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20416" y="11239179"/>
                  <a:ext cx="73184" cy="77445"/>
                </a:xfrm>
                <a:custGeom>
                  <a:avLst/>
                  <a:gdLst>
                    <a:gd name="T0" fmla="*/ 5 w 7"/>
                    <a:gd name="T1" fmla="*/ 2 h 7"/>
                    <a:gd name="T2" fmla="*/ 4 w 7"/>
                    <a:gd name="T3" fmla="*/ 0 h 7"/>
                    <a:gd name="T4" fmla="*/ 2 w 7"/>
                    <a:gd name="T5" fmla="*/ 1 h 7"/>
                    <a:gd name="T6" fmla="*/ 0 w 7"/>
                    <a:gd name="T7" fmla="*/ 1 h 7"/>
                    <a:gd name="T8" fmla="*/ 2 w 7"/>
                    <a:gd name="T9" fmla="*/ 4 h 7"/>
                    <a:gd name="T10" fmla="*/ 0 w 7"/>
                    <a:gd name="T11" fmla="*/ 6 h 7"/>
                    <a:gd name="T12" fmla="*/ 3 w 7"/>
                    <a:gd name="T13" fmla="*/ 5 h 7"/>
                    <a:gd name="T14" fmla="*/ 4 w 7"/>
                    <a:gd name="T15" fmla="*/ 2 h 7"/>
                    <a:gd name="T16" fmla="*/ 4 w 7"/>
                    <a:gd name="T17" fmla="*/ 4 h 7"/>
                    <a:gd name="T18" fmla="*/ 6 w 7"/>
                    <a:gd name="T19" fmla="*/ 2 h 7"/>
                    <a:gd name="T20" fmla="*/ 5 w 7"/>
                    <a:gd name="T21" fmla="*/ 2 h 7"/>
                    <a:gd name="T22" fmla="*/ 5 w 7"/>
                    <a:gd name="T2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7">
                      <a:moveTo>
                        <a:pt x="5" y="2"/>
                      </a:move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3" y="0"/>
                        <a:pt x="1" y="0"/>
                        <a:pt x="2" y="1"/>
                      </a:cubicBezTo>
                      <a:cubicBezTo>
                        <a:pt x="4" y="3"/>
                        <a:pt x="1" y="2"/>
                        <a:pt x="0" y="1"/>
                      </a:cubicBezTo>
                      <a:cubicBezTo>
                        <a:pt x="1" y="3"/>
                        <a:pt x="2" y="3"/>
                        <a:pt x="2" y="4"/>
                      </a:cubicBezTo>
                      <a:cubicBezTo>
                        <a:pt x="3" y="6"/>
                        <a:pt x="1" y="5"/>
                        <a:pt x="0" y="6"/>
                      </a:cubicBezTo>
                      <a:cubicBezTo>
                        <a:pt x="0" y="7"/>
                        <a:pt x="4" y="6"/>
                        <a:pt x="3" y="5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4" y="2"/>
                        <a:pt x="4" y="3"/>
                        <a:pt x="4" y="4"/>
                      </a:cubicBezTo>
                      <a:cubicBezTo>
                        <a:pt x="4" y="3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1"/>
                        <a:pt x="7" y="2"/>
                        <a:pt x="5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33" name="Freeform 518">
                  <a:extLst>
                    <a:ext uri="{FF2B5EF4-FFF2-40B4-BE49-F238E27FC236}">
                      <a16:creationId xmlns:a16="http://schemas.microsoft.com/office/drawing/2014/main" id="{4F84A74C-AE81-2E57-E91A-EB6DEA75F9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09960" y="11099041"/>
                  <a:ext cx="52274" cy="118010"/>
                </a:xfrm>
                <a:custGeom>
                  <a:avLst/>
                  <a:gdLst>
                    <a:gd name="T0" fmla="*/ 5 w 5"/>
                    <a:gd name="T1" fmla="*/ 7 h 11"/>
                    <a:gd name="T2" fmla="*/ 2 w 5"/>
                    <a:gd name="T3" fmla="*/ 2 h 11"/>
                    <a:gd name="T4" fmla="*/ 1 w 5"/>
                    <a:gd name="T5" fmla="*/ 6 h 11"/>
                    <a:gd name="T6" fmla="*/ 0 w 5"/>
                    <a:gd name="T7" fmla="*/ 9 h 11"/>
                    <a:gd name="T8" fmla="*/ 2 w 5"/>
                    <a:gd name="T9" fmla="*/ 7 h 11"/>
                    <a:gd name="T10" fmla="*/ 5 w 5"/>
                    <a:gd name="T11" fmla="*/ 7 h 11"/>
                    <a:gd name="T12" fmla="*/ 5 w 5"/>
                    <a:gd name="T13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5" y="7"/>
                      </a:moveTo>
                      <a:cubicBezTo>
                        <a:pt x="5" y="6"/>
                        <a:pt x="4" y="0"/>
                        <a:pt x="2" y="2"/>
                      </a:cubicBezTo>
                      <a:cubicBezTo>
                        <a:pt x="2" y="3"/>
                        <a:pt x="3" y="6"/>
                        <a:pt x="1" y="6"/>
                      </a:cubicBezTo>
                      <a:cubicBezTo>
                        <a:pt x="0" y="6"/>
                        <a:pt x="0" y="7"/>
                        <a:pt x="0" y="9"/>
                      </a:cubicBezTo>
                      <a:cubicBezTo>
                        <a:pt x="1" y="9"/>
                        <a:pt x="2" y="7"/>
                        <a:pt x="2" y="7"/>
                      </a:cubicBezTo>
                      <a:cubicBezTo>
                        <a:pt x="1" y="7"/>
                        <a:pt x="5" y="11"/>
                        <a:pt x="5" y="7"/>
                      </a:cubicBezTo>
                      <a:cubicBezTo>
                        <a:pt x="5" y="6"/>
                        <a:pt x="5" y="8"/>
                        <a:pt x="5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34" name="Freeform 519">
                  <a:extLst>
                    <a:ext uri="{FF2B5EF4-FFF2-40B4-BE49-F238E27FC236}">
                      <a16:creationId xmlns:a16="http://schemas.microsoft.com/office/drawing/2014/main" id="{992559AF-DAF3-D011-FEFB-70ED639F1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9507" y="11194924"/>
                  <a:ext cx="31364" cy="66379"/>
                </a:xfrm>
                <a:custGeom>
                  <a:avLst/>
                  <a:gdLst>
                    <a:gd name="T0" fmla="*/ 3 w 3"/>
                    <a:gd name="T1" fmla="*/ 2 h 6"/>
                    <a:gd name="T2" fmla="*/ 1 w 3"/>
                    <a:gd name="T3" fmla="*/ 6 h 6"/>
                    <a:gd name="T4" fmla="*/ 3 w 3"/>
                    <a:gd name="T5" fmla="*/ 2 h 6"/>
                    <a:gd name="T6" fmla="*/ 3 w 3"/>
                    <a:gd name="T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cubicBezTo>
                        <a:pt x="2" y="0"/>
                        <a:pt x="0" y="5"/>
                        <a:pt x="1" y="6"/>
                      </a:cubicBezTo>
                      <a:cubicBezTo>
                        <a:pt x="0" y="5"/>
                        <a:pt x="3" y="3"/>
                        <a:pt x="3" y="2"/>
                      </a:cubicBezTo>
                      <a:cubicBezTo>
                        <a:pt x="2" y="1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35" name="Freeform 520">
                  <a:extLst>
                    <a:ext uri="{FF2B5EF4-FFF2-40B4-BE49-F238E27FC236}">
                      <a16:creationId xmlns:a16="http://schemas.microsoft.com/office/drawing/2014/main" id="{8E9A7026-26D9-409E-CA53-EC235B8BD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9507" y="11054786"/>
                  <a:ext cx="52274" cy="77445"/>
                </a:xfrm>
                <a:custGeom>
                  <a:avLst/>
                  <a:gdLst>
                    <a:gd name="T0" fmla="*/ 4 w 5"/>
                    <a:gd name="T1" fmla="*/ 2 h 7"/>
                    <a:gd name="T2" fmla="*/ 3 w 5"/>
                    <a:gd name="T3" fmla="*/ 0 h 7"/>
                    <a:gd name="T4" fmla="*/ 2 w 5"/>
                    <a:gd name="T5" fmla="*/ 3 h 7"/>
                    <a:gd name="T6" fmla="*/ 1 w 5"/>
                    <a:gd name="T7" fmla="*/ 2 h 7"/>
                    <a:gd name="T8" fmla="*/ 0 w 5"/>
                    <a:gd name="T9" fmla="*/ 5 h 7"/>
                    <a:gd name="T10" fmla="*/ 2 w 5"/>
                    <a:gd name="T11" fmla="*/ 7 h 7"/>
                    <a:gd name="T12" fmla="*/ 5 w 5"/>
                    <a:gd name="T13" fmla="*/ 5 h 7"/>
                    <a:gd name="T14" fmla="*/ 4 w 5"/>
                    <a:gd name="T15" fmla="*/ 2 h 7"/>
                    <a:gd name="T16" fmla="*/ 4 w 5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4" y="2"/>
                      </a:moveTo>
                      <a:cubicBezTo>
                        <a:pt x="3" y="3"/>
                        <a:pt x="3" y="0"/>
                        <a:pt x="3" y="0"/>
                      </a:cubicBezTo>
                      <a:cubicBezTo>
                        <a:pt x="3" y="0"/>
                        <a:pt x="3" y="3"/>
                        <a:pt x="2" y="3"/>
                      </a:cubicBezTo>
                      <a:cubicBezTo>
                        <a:pt x="2" y="3"/>
                        <a:pt x="2" y="2"/>
                        <a:pt x="1" y="2"/>
                      </a:cubicBezTo>
                      <a:cubicBezTo>
                        <a:pt x="2" y="2"/>
                        <a:pt x="0" y="5"/>
                        <a:pt x="0" y="5"/>
                      </a:cubicBezTo>
                      <a:cubicBezTo>
                        <a:pt x="0" y="4"/>
                        <a:pt x="4" y="5"/>
                        <a:pt x="2" y="7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5" y="4"/>
                        <a:pt x="4" y="1"/>
                        <a:pt x="4" y="2"/>
                      </a:cubicBezTo>
                      <a:cubicBezTo>
                        <a:pt x="3" y="3"/>
                        <a:pt x="4" y="1"/>
                        <a:pt x="4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36" name="Freeform 521">
                  <a:extLst>
                    <a:ext uri="{FF2B5EF4-FFF2-40B4-BE49-F238E27FC236}">
                      <a16:creationId xmlns:a16="http://schemas.microsoft.com/office/drawing/2014/main" id="{8DB7B857-1454-B1FF-955F-EEC234923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51783" y="10840889"/>
                  <a:ext cx="52274" cy="51630"/>
                </a:xfrm>
                <a:custGeom>
                  <a:avLst/>
                  <a:gdLst>
                    <a:gd name="T0" fmla="*/ 3 w 5"/>
                    <a:gd name="T1" fmla="*/ 4 h 5"/>
                    <a:gd name="T2" fmla="*/ 3 w 5"/>
                    <a:gd name="T3" fmla="*/ 0 h 5"/>
                    <a:gd name="T4" fmla="*/ 0 w 5"/>
                    <a:gd name="T5" fmla="*/ 0 h 5"/>
                    <a:gd name="T6" fmla="*/ 2 w 5"/>
                    <a:gd name="T7" fmla="*/ 1 h 5"/>
                    <a:gd name="T8" fmla="*/ 3 w 5"/>
                    <a:gd name="T9" fmla="*/ 4 h 5"/>
                    <a:gd name="T10" fmla="*/ 3 w 5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3" y="4"/>
                      </a:moveTo>
                      <a:cubicBezTo>
                        <a:pt x="5" y="2"/>
                        <a:pt x="2" y="2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0"/>
                        <a:pt x="2" y="1"/>
                        <a:pt x="2" y="1"/>
                      </a:cubicBezTo>
                      <a:cubicBezTo>
                        <a:pt x="2" y="2"/>
                        <a:pt x="3" y="4"/>
                        <a:pt x="3" y="4"/>
                      </a:cubicBezTo>
                      <a:cubicBezTo>
                        <a:pt x="4" y="3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37" name="Freeform 522">
                  <a:extLst>
                    <a:ext uri="{FF2B5EF4-FFF2-40B4-BE49-F238E27FC236}">
                      <a16:creationId xmlns:a16="http://schemas.microsoft.com/office/drawing/2014/main" id="{D5E4EC86-68B0-FB18-A1DB-4E55206E6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62238" y="10645434"/>
                  <a:ext cx="62727" cy="118010"/>
                </a:xfrm>
                <a:custGeom>
                  <a:avLst/>
                  <a:gdLst>
                    <a:gd name="T0" fmla="*/ 3 w 6"/>
                    <a:gd name="T1" fmla="*/ 10 h 11"/>
                    <a:gd name="T2" fmla="*/ 0 w 6"/>
                    <a:gd name="T3" fmla="*/ 9 h 11"/>
                    <a:gd name="T4" fmla="*/ 1 w 6"/>
                    <a:gd name="T5" fmla="*/ 2 h 11"/>
                    <a:gd name="T6" fmla="*/ 4 w 6"/>
                    <a:gd name="T7" fmla="*/ 3 h 11"/>
                    <a:gd name="T8" fmla="*/ 3 w 6"/>
                    <a:gd name="T9" fmla="*/ 10 h 11"/>
                    <a:gd name="T10" fmla="*/ 3 w 6"/>
                    <a:gd name="T1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1">
                      <a:moveTo>
                        <a:pt x="3" y="10"/>
                      </a:moveTo>
                      <a:cubicBezTo>
                        <a:pt x="1" y="11"/>
                        <a:pt x="0" y="11"/>
                        <a:pt x="0" y="9"/>
                      </a:cubicBezTo>
                      <a:cubicBezTo>
                        <a:pt x="1" y="7"/>
                        <a:pt x="1" y="4"/>
                        <a:pt x="1" y="2"/>
                      </a:cubicBezTo>
                      <a:cubicBezTo>
                        <a:pt x="1" y="0"/>
                        <a:pt x="5" y="0"/>
                        <a:pt x="4" y="3"/>
                      </a:cubicBezTo>
                      <a:cubicBezTo>
                        <a:pt x="4" y="5"/>
                        <a:pt x="6" y="8"/>
                        <a:pt x="3" y="10"/>
                      </a:cubicBezTo>
                      <a:cubicBezTo>
                        <a:pt x="2" y="10"/>
                        <a:pt x="4" y="9"/>
                        <a:pt x="3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38" name="Freeform 523">
                  <a:extLst>
                    <a:ext uri="{FF2B5EF4-FFF2-40B4-BE49-F238E27FC236}">
                      <a16:creationId xmlns:a16="http://schemas.microsoft.com/office/drawing/2014/main" id="{9FE8E7B3-D7EA-FAC2-FEC2-035CCE86A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7848" y="7577132"/>
                  <a:ext cx="48790" cy="44255"/>
                </a:xfrm>
                <a:custGeom>
                  <a:avLst/>
                  <a:gdLst>
                    <a:gd name="T0" fmla="*/ 3 w 5"/>
                    <a:gd name="T1" fmla="*/ 3 h 4"/>
                    <a:gd name="T2" fmla="*/ 1 w 5"/>
                    <a:gd name="T3" fmla="*/ 1 h 4"/>
                    <a:gd name="T4" fmla="*/ 3 w 5"/>
                    <a:gd name="T5" fmla="*/ 3 h 4"/>
                    <a:gd name="T6" fmla="*/ 3 w 5"/>
                    <a:gd name="T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2" y="4"/>
                        <a:pt x="0" y="3"/>
                        <a:pt x="1" y="1"/>
                      </a:cubicBezTo>
                      <a:cubicBezTo>
                        <a:pt x="1" y="0"/>
                        <a:pt x="5" y="2"/>
                        <a:pt x="3" y="3"/>
                      </a:cubicBezTo>
                      <a:cubicBezTo>
                        <a:pt x="2" y="4"/>
                        <a:pt x="5" y="2"/>
                        <a:pt x="3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39" name="Freeform 524">
                  <a:extLst>
                    <a:ext uri="{FF2B5EF4-FFF2-40B4-BE49-F238E27FC236}">
                      <a16:creationId xmlns:a16="http://schemas.microsoft.com/office/drawing/2014/main" id="{41B701B7-A881-8F93-0D8D-F99E5314E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06955" y="7643515"/>
                  <a:ext cx="59243" cy="84822"/>
                </a:xfrm>
                <a:custGeom>
                  <a:avLst/>
                  <a:gdLst>
                    <a:gd name="T0" fmla="*/ 1 w 6"/>
                    <a:gd name="T1" fmla="*/ 5 h 8"/>
                    <a:gd name="T2" fmla="*/ 2 w 6"/>
                    <a:gd name="T3" fmla="*/ 4 h 8"/>
                    <a:gd name="T4" fmla="*/ 4 w 6"/>
                    <a:gd name="T5" fmla="*/ 2 h 8"/>
                    <a:gd name="T6" fmla="*/ 1 w 6"/>
                    <a:gd name="T7" fmla="*/ 5 h 8"/>
                    <a:gd name="T8" fmla="*/ 1 w 6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1" y="5"/>
                      </a:moveTo>
                      <a:cubicBezTo>
                        <a:pt x="0" y="4"/>
                        <a:pt x="2" y="4"/>
                        <a:pt x="2" y="4"/>
                      </a:cubicBezTo>
                      <a:cubicBezTo>
                        <a:pt x="3" y="4"/>
                        <a:pt x="3" y="0"/>
                        <a:pt x="4" y="2"/>
                      </a:cubicBezTo>
                      <a:cubicBezTo>
                        <a:pt x="6" y="4"/>
                        <a:pt x="2" y="8"/>
                        <a:pt x="1" y="5"/>
                      </a:cubicBezTo>
                      <a:cubicBezTo>
                        <a:pt x="0" y="4"/>
                        <a:pt x="1" y="6"/>
                        <a:pt x="1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40" name="Freeform 525">
                  <a:extLst>
                    <a:ext uri="{FF2B5EF4-FFF2-40B4-BE49-F238E27FC236}">
                      <a16:creationId xmlns:a16="http://schemas.microsoft.com/office/drawing/2014/main" id="{937FE4EB-88FA-37C7-6A1E-6DC468C85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8037" y="8229885"/>
                  <a:ext cx="142883" cy="140138"/>
                </a:xfrm>
                <a:custGeom>
                  <a:avLst/>
                  <a:gdLst>
                    <a:gd name="T0" fmla="*/ 12 w 14"/>
                    <a:gd name="T1" fmla="*/ 4 h 13"/>
                    <a:gd name="T2" fmla="*/ 10 w 14"/>
                    <a:gd name="T3" fmla="*/ 3 h 13"/>
                    <a:gd name="T4" fmla="*/ 6 w 14"/>
                    <a:gd name="T5" fmla="*/ 1 h 13"/>
                    <a:gd name="T6" fmla="*/ 2 w 14"/>
                    <a:gd name="T7" fmla="*/ 1 h 13"/>
                    <a:gd name="T8" fmla="*/ 1 w 14"/>
                    <a:gd name="T9" fmla="*/ 2 h 13"/>
                    <a:gd name="T10" fmla="*/ 2 w 14"/>
                    <a:gd name="T11" fmla="*/ 4 h 13"/>
                    <a:gd name="T12" fmla="*/ 1 w 14"/>
                    <a:gd name="T13" fmla="*/ 7 h 13"/>
                    <a:gd name="T14" fmla="*/ 2 w 14"/>
                    <a:gd name="T15" fmla="*/ 10 h 13"/>
                    <a:gd name="T16" fmla="*/ 4 w 14"/>
                    <a:gd name="T17" fmla="*/ 10 h 13"/>
                    <a:gd name="T18" fmla="*/ 7 w 14"/>
                    <a:gd name="T19" fmla="*/ 12 h 13"/>
                    <a:gd name="T20" fmla="*/ 10 w 14"/>
                    <a:gd name="T21" fmla="*/ 10 h 13"/>
                    <a:gd name="T22" fmla="*/ 12 w 14"/>
                    <a:gd name="T23" fmla="*/ 4 h 13"/>
                    <a:gd name="T24" fmla="*/ 12 w 14"/>
                    <a:gd name="T2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13">
                      <a:moveTo>
                        <a:pt x="12" y="4"/>
                      </a:moveTo>
                      <a:cubicBezTo>
                        <a:pt x="12" y="3"/>
                        <a:pt x="11" y="3"/>
                        <a:pt x="10" y="3"/>
                      </a:cubicBezTo>
                      <a:cubicBezTo>
                        <a:pt x="8" y="2"/>
                        <a:pt x="8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0" y="4"/>
                        <a:pt x="1" y="3"/>
                        <a:pt x="2" y="4"/>
                      </a:cubicBezTo>
                      <a:cubicBezTo>
                        <a:pt x="2" y="4"/>
                        <a:pt x="1" y="7"/>
                        <a:pt x="1" y="7"/>
                      </a:cubicBezTo>
                      <a:cubicBezTo>
                        <a:pt x="1" y="9"/>
                        <a:pt x="1" y="9"/>
                        <a:pt x="2" y="10"/>
                      </a:cubicBezTo>
                      <a:cubicBezTo>
                        <a:pt x="3" y="11"/>
                        <a:pt x="3" y="10"/>
                        <a:pt x="4" y="10"/>
                      </a:cubicBezTo>
                      <a:cubicBezTo>
                        <a:pt x="6" y="10"/>
                        <a:pt x="5" y="12"/>
                        <a:pt x="7" y="12"/>
                      </a:cubicBezTo>
                      <a:cubicBezTo>
                        <a:pt x="9" y="13"/>
                        <a:pt x="8" y="11"/>
                        <a:pt x="10" y="10"/>
                      </a:cubicBezTo>
                      <a:cubicBezTo>
                        <a:pt x="12" y="8"/>
                        <a:pt x="14" y="7"/>
                        <a:pt x="12" y="4"/>
                      </a:cubicBezTo>
                      <a:cubicBezTo>
                        <a:pt x="12" y="2"/>
                        <a:pt x="14" y="8"/>
                        <a:pt x="12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41" name="Freeform 526">
                  <a:extLst>
                    <a:ext uri="{FF2B5EF4-FFF2-40B4-BE49-F238E27FC236}">
                      <a16:creationId xmlns:a16="http://schemas.microsoft.com/office/drawing/2014/main" id="{90749B06-E758-FF98-2763-E07D53053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31643" y="7230476"/>
                  <a:ext cx="101063" cy="44255"/>
                </a:xfrm>
                <a:custGeom>
                  <a:avLst/>
                  <a:gdLst>
                    <a:gd name="T0" fmla="*/ 9 w 10"/>
                    <a:gd name="T1" fmla="*/ 2 h 4"/>
                    <a:gd name="T2" fmla="*/ 4 w 10"/>
                    <a:gd name="T3" fmla="*/ 0 h 4"/>
                    <a:gd name="T4" fmla="*/ 1 w 10"/>
                    <a:gd name="T5" fmla="*/ 3 h 4"/>
                    <a:gd name="T6" fmla="*/ 9 w 10"/>
                    <a:gd name="T7" fmla="*/ 2 h 4"/>
                    <a:gd name="T8" fmla="*/ 9 w 10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9" y="2"/>
                      </a:moveTo>
                      <a:cubicBezTo>
                        <a:pt x="7" y="1"/>
                        <a:pt x="6" y="0"/>
                        <a:pt x="4" y="0"/>
                      </a:cubicBezTo>
                      <a:cubicBezTo>
                        <a:pt x="3" y="0"/>
                        <a:pt x="0" y="1"/>
                        <a:pt x="1" y="3"/>
                      </a:cubicBezTo>
                      <a:cubicBezTo>
                        <a:pt x="2" y="4"/>
                        <a:pt x="9" y="2"/>
                        <a:pt x="9" y="2"/>
                      </a:cubicBezTo>
                      <a:cubicBezTo>
                        <a:pt x="6" y="1"/>
                        <a:pt x="10" y="3"/>
                        <a:pt x="9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42" name="Freeform 527">
                  <a:extLst>
                    <a:ext uri="{FF2B5EF4-FFF2-40B4-BE49-F238E27FC236}">
                      <a16:creationId xmlns:a16="http://schemas.microsoft.com/office/drawing/2014/main" id="{D0CA2BFE-1057-C55F-8E4C-1FEFA22851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6622" y="7219410"/>
                  <a:ext cx="115005" cy="55320"/>
                </a:xfrm>
                <a:custGeom>
                  <a:avLst/>
                  <a:gdLst>
                    <a:gd name="T0" fmla="*/ 10 w 11"/>
                    <a:gd name="T1" fmla="*/ 4 h 5"/>
                    <a:gd name="T2" fmla="*/ 0 w 11"/>
                    <a:gd name="T3" fmla="*/ 2 h 5"/>
                    <a:gd name="T4" fmla="*/ 5 w 11"/>
                    <a:gd name="T5" fmla="*/ 5 h 5"/>
                    <a:gd name="T6" fmla="*/ 10 w 11"/>
                    <a:gd name="T7" fmla="*/ 4 h 5"/>
                    <a:gd name="T8" fmla="*/ 10 w 11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5">
                      <a:moveTo>
                        <a:pt x="10" y="4"/>
                      </a:moveTo>
                      <a:cubicBezTo>
                        <a:pt x="10" y="1"/>
                        <a:pt x="2" y="0"/>
                        <a:pt x="0" y="2"/>
                      </a:cubicBezTo>
                      <a:cubicBezTo>
                        <a:pt x="0" y="2"/>
                        <a:pt x="4" y="5"/>
                        <a:pt x="5" y="5"/>
                      </a:cubicBezTo>
                      <a:cubicBezTo>
                        <a:pt x="6" y="5"/>
                        <a:pt x="11" y="4"/>
                        <a:pt x="10" y="4"/>
                      </a:cubicBezTo>
                      <a:cubicBezTo>
                        <a:pt x="10" y="3"/>
                        <a:pt x="11" y="5"/>
                        <a:pt x="10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43" name="Freeform 528">
                  <a:extLst>
                    <a:ext uri="{FF2B5EF4-FFF2-40B4-BE49-F238E27FC236}">
                      <a16:creationId xmlns:a16="http://schemas.microsoft.com/office/drawing/2014/main" id="{4E0F808B-3E57-CABC-A09C-5C986BDACD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42978" y="6972326"/>
                  <a:ext cx="529716" cy="195458"/>
                </a:xfrm>
                <a:custGeom>
                  <a:avLst/>
                  <a:gdLst>
                    <a:gd name="T0" fmla="*/ 52 w 52"/>
                    <a:gd name="T1" fmla="*/ 16 h 18"/>
                    <a:gd name="T2" fmla="*/ 41 w 52"/>
                    <a:gd name="T3" fmla="*/ 17 h 18"/>
                    <a:gd name="T4" fmla="*/ 35 w 52"/>
                    <a:gd name="T5" fmla="*/ 17 h 18"/>
                    <a:gd name="T6" fmla="*/ 37 w 52"/>
                    <a:gd name="T7" fmla="*/ 14 h 18"/>
                    <a:gd name="T8" fmla="*/ 32 w 52"/>
                    <a:gd name="T9" fmla="*/ 11 h 18"/>
                    <a:gd name="T10" fmla="*/ 28 w 52"/>
                    <a:gd name="T11" fmla="*/ 8 h 18"/>
                    <a:gd name="T12" fmla="*/ 20 w 52"/>
                    <a:gd name="T13" fmla="*/ 5 h 18"/>
                    <a:gd name="T14" fmla="*/ 14 w 52"/>
                    <a:gd name="T15" fmla="*/ 5 h 18"/>
                    <a:gd name="T16" fmla="*/ 16 w 52"/>
                    <a:gd name="T17" fmla="*/ 3 h 18"/>
                    <a:gd name="T18" fmla="*/ 8 w 52"/>
                    <a:gd name="T19" fmla="*/ 3 h 18"/>
                    <a:gd name="T20" fmla="*/ 0 w 52"/>
                    <a:gd name="T21" fmla="*/ 6 h 18"/>
                    <a:gd name="T22" fmla="*/ 6 w 52"/>
                    <a:gd name="T23" fmla="*/ 2 h 18"/>
                    <a:gd name="T24" fmla="*/ 16 w 52"/>
                    <a:gd name="T25" fmla="*/ 0 h 18"/>
                    <a:gd name="T26" fmla="*/ 24 w 52"/>
                    <a:gd name="T27" fmla="*/ 1 h 18"/>
                    <a:gd name="T28" fmla="*/ 31 w 52"/>
                    <a:gd name="T29" fmla="*/ 4 h 18"/>
                    <a:gd name="T30" fmla="*/ 32 w 52"/>
                    <a:gd name="T31" fmla="*/ 4 h 18"/>
                    <a:gd name="T32" fmla="*/ 34 w 52"/>
                    <a:gd name="T33" fmla="*/ 5 h 18"/>
                    <a:gd name="T34" fmla="*/ 38 w 52"/>
                    <a:gd name="T35" fmla="*/ 8 h 18"/>
                    <a:gd name="T36" fmla="*/ 45 w 52"/>
                    <a:gd name="T37" fmla="*/ 11 h 18"/>
                    <a:gd name="T38" fmla="*/ 52 w 52"/>
                    <a:gd name="T3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18">
                      <a:moveTo>
                        <a:pt x="52" y="16"/>
                      </a:moveTo>
                      <a:cubicBezTo>
                        <a:pt x="52" y="17"/>
                        <a:pt x="42" y="17"/>
                        <a:pt x="41" y="17"/>
                      </a:cubicBezTo>
                      <a:cubicBezTo>
                        <a:pt x="39" y="17"/>
                        <a:pt x="37" y="18"/>
                        <a:pt x="35" y="17"/>
                      </a:cubicBezTo>
                      <a:cubicBezTo>
                        <a:pt x="34" y="16"/>
                        <a:pt x="41" y="15"/>
                        <a:pt x="37" y="14"/>
                      </a:cubicBezTo>
                      <a:cubicBezTo>
                        <a:pt x="35" y="13"/>
                        <a:pt x="33" y="13"/>
                        <a:pt x="32" y="11"/>
                      </a:cubicBezTo>
                      <a:cubicBezTo>
                        <a:pt x="30" y="9"/>
                        <a:pt x="31" y="8"/>
                        <a:pt x="28" y="8"/>
                      </a:cubicBezTo>
                      <a:cubicBezTo>
                        <a:pt x="24" y="9"/>
                        <a:pt x="23" y="6"/>
                        <a:pt x="20" y="5"/>
                      </a:cubicBezTo>
                      <a:cubicBezTo>
                        <a:pt x="19" y="5"/>
                        <a:pt x="15" y="6"/>
                        <a:pt x="14" y="5"/>
                      </a:cubicBezTo>
                      <a:cubicBezTo>
                        <a:pt x="14" y="4"/>
                        <a:pt x="16" y="4"/>
                        <a:pt x="16" y="3"/>
                      </a:cubicBezTo>
                      <a:cubicBezTo>
                        <a:pt x="16" y="2"/>
                        <a:pt x="9" y="3"/>
                        <a:pt x="8" y="3"/>
                      </a:cubicBezTo>
                      <a:cubicBezTo>
                        <a:pt x="8" y="4"/>
                        <a:pt x="0" y="7"/>
                        <a:pt x="0" y="6"/>
                      </a:cubicBezTo>
                      <a:cubicBezTo>
                        <a:pt x="0" y="4"/>
                        <a:pt x="4" y="2"/>
                        <a:pt x="6" y="2"/>
                      </a:cubicBezTo>
                      <a:cubicBezTo>
                        <a:pt x="9" y="0"/>
                        <a:pt x="12" y="0"/>
                        <a:pt x="16" y="0"/>
                      </a:cubicBezTo>
                      <a:cubicBezTo>
                        <a:pt x="18" y="0"/>
                        <a:pt x="22" y="0"/>
                        <a:pt x="24" y="1"/>
                      </a:cubicBezTo>
                      <a:cubicBezTo>
                        <a:pt x="26" y="2"/>
                        <a:pt x="28" y="4"/>
                        <a:pt x="31" y="4"/>
                      </a:cubicBezTo>
                      <a:cubicBezTo>
                        <a:pt x="31" y="4"/>
                        <a:pt x="31" y="3"/>
                        <a:pt x="32" y="4"/>
                      </a:cubicBezTo>
                      <a:cubicBezTo>
                        <a:pt x="33" y="5"/>
                        <a:pt x="33" y="5"/>
                        <a:pt x="34" y="5"/>
                      </a:cubicBezTo>
                      <a:cubicBezTo>
                        <a:pt x="35" y="6"/>
                        <a:pt x="37" y="7"/>
                        <a:pt x="38" y="8"/>
                      </a:cubicBezTo>
                      <a:cubicBezTo>
                        <a:pt x="40" y="9"/>
                        <a:pt x="44" y="9"/>
                        <a:pt x="45" y="11"/>
                      </a:cubicBezTo>
                      <a:cubicBezTo>
                        <a:pt x="47" y="13"/>
                        <a:pt x="52" y="13"/>
                        <a:pt x="52" y="1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44" name="Freeform 529">
                  <a:extLst>
                    <a:ext uri="{FF2B5EF4-FFF2-40B4-BE49-F238E27FC236}">
                      <a16:creationId xmlns:a16="http://schemas.microsoft.com/office/drawing/2014/main" id="{B8E7F67E-F7D6-448C-63BD-F982925C0A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6622" y="6854313"/>
                  <a:ext cx="41820" cy="40568"/>
                </a:xfrm>
                <a:custGeom>
                  <a:avLst/>
                  <a:gdLst>
                    <a:gd name="T0" fmla="*/ 2 w 4"/>
                    <a:gd name="T1" fmla="*/ 4 h 4"/>
                    <a:gd name="T2" fmla="*/ 1 w 4"/>
                    <a:gd name="T3" fmla="*/ 0 h 4"/>
                    <a:gd name="T4" fmla="*/ 2 w 4"/>
                    <a:gd name="T5" fmla="*/ 4 h 4"/>
                    <a:gd name="T6" fmla="*/ 2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4"/>
                      </a:moveTo>
                      <a:cubicBezTo>
                        <a:pt x="0" y="4"/>
                        <a:pt x="1" y="1"/>
                        <a:pt x="1" y="0"/>
                      </a:cubicBezTo>
                      <a:cubicBezTo>
                        <a:pt x="2" y="0"/>
                        <a:pt x="4" y="4"/>
                        <a:pt x="2" y="4"/>
                      </a:cubicBezTo>
                      <a:cubicBezTo>
                        <a:pt x="1" y="4"/>
                        <a:pt x="4" y="4"/>
                        <a:pt x="2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45" name="Freeform 530">
                  <a:extLst>
                    <a:ext uri="{FF2B5EF4-FFF2-40B4-BE49-F238E27FC236}">
                      <a16:creationId xmlns:a16="http://schemas.microsoft.com/office/drawing/2014/main" id="{844C3886-7C6A-AF9F-757D-E87156094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14511" y="7079273"/>
                  <a:ext cx="20911" cy="22128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0" y="1"/>
                      </a:cubicBezTo>
                      <a:cubicBezTo>
                        <a:pt x="0" y="1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46" name="Freeform 531">
                  <a:extLst>
                    <a:ext uri="{FF2B5EF4-FFF2-40B4-BE49-F238E27FC236}">
                      <a16:creationId xmlns:a16="http://schemas.microsoft.com/office/drawing/2014/main" id="{74BCB784-0235-B858-4E0A-2F611AE5C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7864" y="5486118"/>
                  <a:ext cx="59243" cy="110635"/>
                </a:xfrm>
                <a:custGeom>
                  <a:avLst/>
                  <a:gdLst>
                    <a:gd name="T0" fmla="*/ 3 w 6"/>
                    <a:gd name="T1" fmla="*/ 8 h 10"/>
                    <a:gd name="T2" fmla="*/ 0 w 6"/>
                    <a:gd name="T3" fmla="*/ 7 h 10"/>
                    <a:gd name="T4" fmla="*/ 4 w 6"/>
                    <a:gd name="T5" fmla="*/ 2 h 10"/>
                    <a:gd name="T6" fmla="*/ 6 w 6"/>
                    <a:gd name="T7" fmla="*/ 4 h 10"/>
                    <a:gd name="T8" fmla="*/ 3 w 6"/>
                    <a:gd name="T9" fmla="*/ 8 h 10"/>
                    <a:gd name="T10" fmla="*/ 3 w 6"/>
                    <a:gd name="T11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8"/>
                      </a:moveTo>
                      <a:cubicBezTo>
                        <a:pt x="2" y="10"/>
                        <a:pt x="0" y="9"/>
                        <a:pt x="0" y="7"/>
                      </a:cubicBezTo>
                      <a:cubicBezTo>
                        <a:pt x="1" y="6"/>
                        <a:pt x="3" y="3"/>
                        <a:pt x="4" y="2"/>
                      </a:cubicBezTo>
                      <a:cubicBezTo>
                        <a:pt x="6" y="0"/>
                        <a:pt x="6" y="3"/>
                        <a:pt x="6" y="4"/>
                      </a:cubicBezTo>
                      <a:cubicBezTo>
                        <a:pt x="6" y="6"/>
                        <a:pt x="3" y="6"/>
                        <a:pt x="3" y="8"/>
                      </a:cubicBezTo>
                      <a:cubicBezTo>
                        <a:pt x="2" y="10"/>
                        <a:pt x="3" y="8"/>
                        <a:pt x="3" y="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47" name="Freeform 532">
                  <a:extLst>
                    <a:ext uri="{FF2B5EF4-FFF2-40B4-BE49-F238E27FC236}">
                      <a16:creationId xmlns:a16="http://schemas.microsoft.com/office/drawing/2014/main" id="{CA368F77-E198-29CB-FBC7-63DD9BB210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55745" y="5541436"/>
                  <a:ext cx="73184" cy="44255"/>
                </a:xfrm>
                <a:custGeom>
                  <a:avLst/>
                  <a:gdLst>
                    <a:gd name="T0" fmla="*/ 3 w 7"/>
                    <a:gd name="T1" fmla="*/ 4 h 4"/>
                    <a:gd name="T2" fmla="*/ 5 w 7"/>
                    <a:gd name="T3" fmla="*/ 1 h 4"/>
                    <a:gd name="T4" fmla="*/ 3 w 7"/>
                    <a:gd name="T5" fmla="*/ 4 h 4"/>
                    <a:gd name="T6" fmla="*/ 3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3" y="4"/>
                      </a:moveTo>
                      <a:cubicBezTo>
                        <a:pt x="0" y="4"/>
                        <a:pt x="3" y="0"/>
                        <a:pt x="5" y="1"/>
                      </a:cubicBezTo>
                      <a:cubicBezTo>
                        <a:pt x="7" y="1"/>
                        <a:pt x="4" y="4"/>
                        <a:pt x="3" y="4"/>
                      </a:cubicBezTo>
                      <a:cubicBezTo>
                        <a:pt x="2" y="4"/>
                        <a:pt x="4" y="4"/>
                        <a:pt x="3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48" name="Freeform 533">
                  <a:extLst>
                    <a:ext uri="{FF2B5EF4-FFF2-40B4-BE49-F238E27FC236}">
                      <a16:creationId xmlns:a16="http://schemas.microsoft.com/office/drawing/2014/main" id="{0BBE59C0-E9EA-F933-9901-D23B893626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53614" y="5497180"/>
                  <a:ext cx="153338" cy="77445"/>
                </a:xfrm>
                <a:custGeom>
                  <a:avLst/>
                  <a:gdLst>
                    <a:gd name="T0" fmla="*/ 11 w 15"/>
                    <a:gd name="T1" fmla="*/ 6 h 7"/>
                    <a:gd name="T2" fmla="*/ 10 w 15"/>
                    <a:gd name="T3" fmla="*/ 5 h 7"/>
                    <a:gd name="T4" fmla="*/ 7 w 15"/>
                    <a:gd name="T5" fmla="*/ 5 h 7"/>
                    <a:gd name="T6" fmla="*/ 3 w 15"/>
                    <a:gd name="T7" fmla="*/ 0 h 7"/>
                    <a:gd name="T8" fmla="*/ 6 w 15"/>
                    <a:gd name="T9" fmla="*/ 2 h 7"/>
                    <a:gd name="T10" fmla="*/ 8 w 15"/>
                    <a:gd name="T11" fmla="*/ 3 h 7"/>
                    <a:gd name="T12" fmla="*/ 15 w 15"/>
                    <a:gd name="T13" fmla="*/ 3 h 7"/>
                    <a:gd name="T14" fmla="*/ 11 w 15"/>
                    <a:gd name="T15" fmla="*/ 6 h 7"/>
                    <a:gd name="T16" fmla="*/ 11 w 15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7">
                      <a:moveTo>
                        <a:pt x="11" y="6"/>
                      </a:moveTo>
                      <a:cubicBezTo>
                        <a:pt x="10" y="6"/>
                        <a:pt x="10" y="6"/>
                        <a:pt x="10" y="5"/>
                      </a:cubicBezTo>
                      <a:cubicBezTo>
                        <a:pt x="10" y="5"/>
                        <a:pt x="8" y="6"/>
                        <a:pt x="7" y="5"/>
                      </a:cubicBezTo>
                      <a:cubicBezTo>
                        <a:pt x="7" y="4"/>
                        <a:pt x="0" y="1"/>
                        <a:pt x="3" y="0"/>
                      </a:cubicBezTo>
                      <a:cubicBezTo>
                        <a:pt x="4" y="0"/>
                        <a:pt x="5" y="2"/>
                        <a:pt x="6" y="2"/>
                      </a:cubicBezTo>
                      <a:cubicBezTo>
                        <a:pt x="7" y="3"/>
                        <a:pt x="7" y="2"/>
                        <a:pt x="8" y="3"/>
                      </a:cubicBezTo>
                      <a:cubicBezTo>
                        <a:pt x="9" y="4"/>
                        <a:pt x="13" y="2"/>
                        <a:pt x="15" y="3"/>
                      </a:cubicBezTo>
                      <a:cubicBezTo>
                        <a:pt x="14" y="3"/>
                        <a:pt x="12" y="6"/>
                        <a:pt x="11" y="6"/>
                      </a:cubicBezTo>
                      <a:cubicBezTo>
                        <a:pt x="9" y="7"/>
                        <a:pt x="12" y="6"/>
                        <a:pt x="11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49" name="Freeform 534">
                  <a:extLst>
                    <a:ext uri="{FF2B5EF4-FFF2-40B4-BE49-F238E27FC236}">
                      <a16:creationId xmlns:a16="http://schemas.microsoft.com/office/drawing/2014/main" id="{579752E3-931A-EC93-3631-D63941C5BF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4983" y="5283283"/>
                  <a:ext cx="160306" cy="84822"/>
                </a:xfrm>
                <a:custGeom>
                  <a:avLst/>
                  <a:gdLst>
                    <a:gd name="T0" fmla="*/ 13 w 16"/>
                    <a:gd name="T1" fmla="*/ 6 h 8"/>
                    <a:gd name="T2" fmla="*/ 0 w 16"/>
                    <a:gd name="T3" fmla="*/ 2 h 8"/>
                    <a:gd name="T4" fmla="*/ 13 w 16"/>
                    <a:gd name="T5" fmla="*/ 6 h 8"/>
                    <a:gd name="T6" fmla="*/ 13 w 16"/>
                    <a:gd name="T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8">
                      <a:moveTo>
                        <a:pt x="13" y="6"/>
                      </a:moveTo>
                      <a:cubicBezTo>
                        <a:pt x="11" y="8"/>
                        <a:pt x="1" y="4"/>
                        <a:pt x="0" y="2"/>
                      </a:cubicBezTo>
                      <a:cubicBezTo>
                        <a:pt x="0" y="0"/>
                        <a:pt x="16" y="4"/>
                        <a:pt x="13" y="6"/>
                      </a:cubicBezTo>
                      <a:cubicBezTo>
                        <a:pt x="12" y="7"/>
                        <a:pt x="14" y="5"/>
                        <a:pt x="13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50" name="Freeform 535">
                  <a:extLst>
                    <a:ext uri="{FF2B5EF4-FFF2-40B4-BE49-F238E27FC236}">
                      <a16:creationId xmlns:a16="http://schemas.microsoft.com/office/drawing/2014/main" id="{D787481D-73D8-6728-73AA-38F9AD6DC6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39385" y="5172648"/>
                  <a:ext cx="327588" cy="335595"/>
                </a:xfrm>
                <a:custGeom>
                  <a:avLst/>
                  <a:gdLst>
                    <a:gd name="T0" fmla="*/ 19 w 32"/>
                    <a:gd name="T1" fmla="*/ 1 h 31"/>
                    <a:gd name="T2" fmla="*/ 17 w 32"/>
                    <a:gd name="T3" fmla="*/ 0 h 31"/>
                    <a:gd name="T4" fmla="*/ 14 w 32"/>
                    <a:gd name="T5" fmla="*/ 2 h 31"/>
                    <a:gd name="T6" fmla="*/ 11 w 32"/>
                    <a:gd name="T7" fmla="*/ 5 h 31"/>
                    <a:gd name="T8" fmla="*/ 9 w 32"/>
                    <a:gd name="T9" fmla="*/ 7 h 31"/>
                    <a:gd name="T10" fmla="*/ 7 w 32"/>
                    <a:gd name="T11" fmla="*/ 13 h 31"/>
                    <a:gd name="T12" fmla="*/ 5 w 32"/>
                    <a:gd name="T13" fmla="*/ 17 h 31"/>
                    <a:gd name="T14" fmla="*/ 2 w 32"/>
                    <a:gd name="T15" fmla="*/ 19 h 31"/>
                    <a:gd name="T16" fmla="*/ 4 w 32"/>
                    <a:gd name="T17" fmla="*/ 21 h 31"/>
                    <a:gd name="T18" fmla="*/ 0 w 32"/>
                    <a:gd name="T19" fmla="*/ 25 h 31"/>
                    <a:gd name="T20" fmla="*/ 4 w 32"/>
                    <a:gd name="T21" fmla="*/ 25 h 31"/>
                    <a:gd name="T22" fmla="*/ 10 w 32"/>
                    <a:gd name="T23" fmla="*/ 26 h 31"/>
                    <a:gd name="T24" fmla="*/ 19 w 32"/>
                    <a:gd name="T25" fmla="*/ 27 h 31"/>
                    <a:gd name="T26" fmla="*/ 22 w 32"/>
                    <a:gd name="T27" fmla="*/ 26 h 31"/>
                    <a:gd name="T28" fmla="*/ 19 w 32"/>
                    <a:gd name="T29" fmla="*/ 30 h 31"/>
                    <a:gd name="T30" fmla="*/ 22 w 32"/>
                    <a:gd name="T31" fmla="*/ 28 h 31"/>
                    <a:gd name="T32" fmla="*/ 27 w 32"/>
                    <a:gd name="T33" fmla="*/ 26 h 31"/>
                    <a:gd name="T34" fmla="*/ 32 w 32"/>
                    <a:gd name="T35" fmla="*/ 20 h 31"/>
                    <a:gd name="T36" fmla="*/ 29 w 32"/>
                    <a:gd name="T37" fmla="*/ 20 h 31"/>
                    <a:gd name="T38" fmla="*/ 26 w 32"/>
                    <a:gd name="T39" fmla="*/ 18 h 31"/>
                    <a:gd name="T40" fmla="*/ 29 w 32"/>
                    <a:gd name="T41" fmla="*/ 15 h 31"/>
                    <a:gd name="T42" fmla="*/ 26 w 32"/>
                    <a:gd name="T43" fmla="*/ 15 h 31"/>
                    <a:gd name="T44" fmla="*/ 24 w 32"/>
                    <a:gd name="T45" fmla="*/ 13 h 31"/>
                    <a:gd name="T46" fmla="*/ 21 w 32"/>
                    <a:gd name="T47" fmla="*/ 16 h 31"/>
                    <a:gd name="T48" fmla="*/ 18 w 32"/>
                    <a:gd name="T49" fmla="*/ 13 h 31"/>
                    <a:gd name="T50" fmla="*/ 19 w 32"/>
                    <a:gd name="T51" fmla="*/ 11 h 31"/>
                    <a:gd name="T52" fmla="*/ 16 w 32"/>
                    <a:gd name="T53" fmla="*/ 9 h 31"/>
                    <a:gd name="T54" fmla="*/ 14 w 32"/>
                    <a:gd name="T55" fmla="*/ 12 h 31"/>
                    <a:gd name="T56" fmla="*/ 16 w 32"/>
                    <a:gd name="T57" fmla="*/ 7 h 31"/>
                    <a:gd name="T58" fmla="*/ 18 w 32"/>
                    <a:gd name="T59" fmla="*/ 4 h 31"/>
                    <a:gd name="T60" fmla="*/ 18 w 32"/>
                    <a:gd name="T61" fmla="*/ 2 h 31"/>
                    <a:gd name="T62" fmla="*/ 19 w 32"/>
                    <a:gd name="T63" fmla="*/ 1 h 31"/>
                    <a:gd name="T64" fmla="*/ 19 w 32"/>
                    <a:gd name="T65" fmla="*/ 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2" h="31">
                      <a:moveTo>
                        <a:pt x="19" y="1"/>
                      </a:moveTo>
                      <a:cubicBezTo>
                        <a:pt x="20" y="0"/>
                        <a:pt x="17" y="0"/>
                        <a:pt x="17" y="0"/>
                      </a:cubicBezTo>
                      <a:cubicBezTo>
                        <a:pt x="16" y="0"/>
                        <a:pt x="15" y="1"/>
                        <a:pt x="14" y="2"/>
                      </a:cubicBezTo>
                      <a:cubicBezTo>
                        <a:pt x="13" y="3"/>
                        <a:pt x="12" y="4"/>
                        <a:pt x="11" y="5"/>
                      </a:cubicBezTo>
                      <a:cubicBezTo>
                        <a:pt x="11" y="6"/>
                        <a:pt x="10" y="7"/>
                        <a:pt x="9" y="7"/>
                      </a:cubicBezTo>
                      <a:cubicBezTo>
                        <a:pt x="9" y="9"/>
                        <a:pt x="8" y="11"/>
                        <a:pt x="7" y="13"/>
                      </a:cubicBezTo>
                      <a:cubicBezTo>
                        <a:pt x="7" y="15"/>
                        <a:pt x="6" y="16"/>
                        <a:pt x="5" y="17"/>
                      </a:cubicBezTo>
                      <a:cubicBezTo>
                        <a:pt x="4" y="18"/>
                        <a:pt x="2" y="19"/>
                        <a:pt x="2" y="19"/>
                      </a:cubicBezTo>
                      <a:cubicBezTo>
                        <a:pt x="2" y="20"/>
                        <a:pt x="4" y="20"/>
                        <a:pt x="4" y="21"/>
                      </a:cubicBezTo>
                      <a:cubicBezTo>
                        <a:pt x="4" y="22"/>
                        <a:pt x="0" y="24"/>
                        <a:pt x="0" y="25"/>
                      </a:cubicBezTo>
                      <a:cubicBezTo>
                        <a:pt x="0" y="27"/>
                        <a:pt x="3" y="26"/>
                        <a:pt x="4" y="25"/>
                      </a:cubicBezTo>
                      <a:cubicBezTo>
                        <a:pt x="6" y="25"/>
                        <a:pt x="8" y="26"/>
                        <a:pt x="10" y="26"/>
                      </a:cubicBezTo>
                      <a:cubicBezTo>
                        <a:pt x="13" y="27"/>
                        <a:pt x="16" y="26"/>
                        <a:pt x="19" y="27"/>
                      </a:cubicBezTo>
                      <a:cubicBezTo>
                        <a:pt x="19" y="27"/>
                        <a:pt x="22" y="25"/>
                        <a:pt x="22" y="26"/>
                      </a:cubicBezTo>
                      <a:cubicBezTo>
                        <a:pt x="22" y="27"/>
                        <a:pt x="19" y="30"/>
                        <a:pt x="19" y="30"/>
                      </a:cubicBezTo>
                      <a:cubicBezTo>
                        <a:pt x="20" y="31"/>
                        <a:pt x="22" y="28"/>
                        <a:pt x="22" y="28"/>
                      </a:cubicBezTo>
                      <a:cubicBezTo>
                        <a:pt x="24" y="27"/>
                        <a:pt x="26" y="27"/>
                        <a:pt x="27" y="26"/>
                      </a:cubicBezTo>
                      <a:cubicBezTo>
                        <a:pt x="27" y="25"/>
                        <a:pt x="32" y="20"/>
                        <a:pt x="32" y="20"/>
                      </a:cubicBezTo>
                      <a:cubicBezTo>
                        <a:pt x="31" y="19"/>
                        <a:pt x="30" y="20"/>
                        <a:pt x="29" y="20"/>
                      </a:cubicBezTo>
                      <a:cubicBezTo>
                        <a:pt x="29" y="20"/>
                        <a:pt x="26" y="18"/>
                        <a:pt x="26" y="18"/>
                      </a:cubicBezTo>
                      <a:cubicBezTo>
                        <a:pt x="26" y="17"/>
                        <a:pt x="30" y="16"/>
                        <a:pt x="29" y="15"/>
                      </a:cubicBezTo>
                      <a:cubicBezTo>
                        <a:pt x="29" y="14"/>
                        <a:pt x="27" y="15"/>
                        <a:pt x="26" y="15"/>
                      </a:cubicBezTo>
                      <a:cubicBezTo>
                        <a:pt x="25" y="15"/>
                        <a:pt x="25" y="13"/>
                        <a:pt x="24" y="13"/>
                      </a:cubicBezTo>
                      <a:cubicBezTo>
                        <a:pt x="24" y="13"/>
                        <a:pt x="21" y="16"/>
                        <a:pt x="21" y="16"/>
                      </a:cubicBezTo>
                      <a:cubicBezTo>
                        <a:pt x="20" y="14"/>
                        <a:pt x="20" y="14"/>
                        <a:pt x="18" y="13"/>
                      </a:cubicBezTo>
                      <a:cubicBezTo>
                        <a:pt x="16" y="12"/>
                        <a:pt x="19" y="12"/>
                        <a:pt x="19" y="11"/>
                      </a:cubicBezTo>
                      <a:cubicBezTo>
                        <a:pt x="19" y="11"/>
                        <a:pt x="17" y="9"/>
                        <a:pt x="16" y="9"/>
                      </a:cubicBezTo>
                      <a:cubicBezTo>
                        <a:pt x="16" y="10"/>
                        <a:pt x="14" y="13"/>
                        <a:pt x="14" y="12"/>
                      </a:cubicBezTo>
                      <a:cubicBezTo>
                        <a:pt x="12" y="11"/>
                        <a:pt x="15" y="7"/>
                        <a:pt x="16" y="7"/>
                      </a:cubicBezTo>
                      <a:cubicBezTo>
                        <a:pt x="17" y="6"/>
                        <a:pt x="17" y="5"/>
                        <a:pt x="18" y="4"/>
                      </a:cubicBezTo>
                      <a:cubicBezTo>
                        <a:pt x="18" y="3"/>
                        <a:pt x="18" y="2"/>
                        <a:pt x="18" y="2"/>
                      </a:cubicBezTo>
                      <a:cubicBezTo>
                        <a:pt x="18" y="2"/>
                        <a:pt x="19" y="1"/>
                        <a:pt x="19" y="1"/>
                      </a:cubicBezTo>
                      <a:cubicBezTo>
                        <a:pt x="20" y="0"/>
                        <a:pt x="19" y="1"/>
                        <a:pt x="19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51" name="Freeform 536">
                  <a:extLst>
                    <a:ext uri="{FF2B5EF4-FFF2-40B4-BE49-F238E27FC236}">
                      <a16:creationId xmlns:a16="http://schemas.microsoft.com/office/drawing/2014/main" id="{AD05DD6A-00C1-A4BF-1699-614E0846D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04243" y="5412358"/>
                  <a:ext cx="83638" cy="106947"/>
                </a:xfrm>
                <a:custGeom>
                  <a:avLst/>
                  <a:gdLst>
                    <a:gd name="T0" fmla="*/ 6 w 8"/>
                    <a:gd name="T1" fmla="*/ 1 h 10"/>
                    <a:gd name="T2" fmla="*/ 1 w 8"/>
                    <a:gd name="T3" fmla="*/ 9 h 10"/>
                    <a:gd name="T4" fmla="*/ 4 w 8"/>
                    <a:gd name="T5" fmla="*/ 7 h 10"/>
                    <a:gd name="T6" fmla="*/ 3 w 8"/>
                    <a:gd name="T7" fmla="*/ 10 h 10"/>
                    <a:gd name="T8" fmla="*/ 6 w 8"/>
                    <a:gd name="T9" fmla="*/ 8 h 10"/>
                    <a:gd name="T10" fmla="*/ 8 w 8"/>
                    <a:gd name="T11" fmla="*/ 4 h 10"/>
                    <a:gd name="T12" fmla="*/ 5 w 8"/>
                    <a:gd name="T13" fmla="*/ 4 h 10"/>
                    <a:gd name="T14" fmla="*/ 6 w 8"/>
                    <a:gd name="T15" fmla="*/ 1 h 10"/>
                    <a:gd name="T16" fmla="*/ 6 w 8"/>
                    <a:gd name="T17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0">
                      <a:moveTo>
                        <a:pt x="6" y="1"/>
                      </a:moveTo>
                      <a:cubicBezTo>
                        <a:pt x="5" y="2"/>
                        <a:pt x="0" y="6"/>
                        <a:pt x="1" y="9"/>
                      </a:cubicBezTo>
                      <a:cubicBezTo>
                        <a:pt x="1" y="9"/>
                        <a:pt x="3" y="6"/>
                        <a:pt x="4" y="7"/>
                      </a:cubicBezTo>
                      <a:cubicBezTo>
                        <a:pt x="4" y="7"/>
                        <a:pt x="3" y="10"/>
                        <a:pt x="3" y="10"/>
                      </a:cubicBezTo>
                      <a:cubicBezTo>
                        <a:pt x="4" y="10"/>
                        <a:pt x="6" y="9"/>
                        <a:pt x="6" y="8"/>
                      </a:cubicBezTo>
                      <a:cubicBezTo>
                        <a:pt x="6" y="7"/>
                        <a:pt x="7" y="6"/>
                        <a:pt x="8" y="4"/>
                      </a:cubicBezTo>
                      <a:cubicBezTo>
                        <a:pt x="8" y="2"/>
                        <a:pt x="6" y="4"/>
                        <a:pt x="5" y="4"/>
                      </a:cubicBezTo>
                      <a:cubicBezTo>
                        <a:pt x="6" y="4"/>
                        <a:pt x="6" y="0"/>
                        <a:pt x="6" y="1"/>
                      </a:cubicBezTo>
                      <a:cubicBezTo>
                        <a:pt x="5" y="1"/>
                        <a:pt x="7" y="0"/>
                        <a:pt x="6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52" name="Freeform 537">
                  <a:extLst>
                    <a:ext uri="{FF2B5EF4-FFF2-40B4-BE49-F238E27FC236}">
                      <a16:creationId xmlns:a16="http://schemas.microsoft.com/office/drawing/2014/main" id="{03EEC1B6-6641-D012-8CEE-22C7F059D7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2710" y="4372381"/>
                  <a:ext cx="31364" cy="62692"/>
                </a:xfrm>
                <a:custGeom>
                  <a:avLst/>
                  <a:gdLst>
                    <a:gd name="T0" fmla="*/ 3 w 3"/>
                    <a:gd name="T1" fmla="*/ 4 h 6"/>
                    <a:gd name="T2" fmla="*/ 1 w 3"/>
                    <a:gd name="T3" fmla="*/ 1 h 6"/>
                    <a:gd name="T4" fmla="*/ 1 w 3"/>
                    <a:gd name="T5" fmla="*/ 2 h 6"/>
                    <a:gd name="T6" fmla="*/ 0 w 3"/>
                    <a:gd name="T7" fmla="*/ 2 h 6"/>
                    <a:gd name="T8" fmla="*/ 3 w 3"/>
                    <a:gd name="T9" fmla="*/ 4 h 6"/>
                    <a:gd name="T10" fmla="*/ 3 w 3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3" y="3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3" y="6"/>
                        <a:pt x="3" y="4"/>
                      </a:cubicBezTo>
                      <a:cubicBezTo>
                        <a:pt x="3" y="3"/>
                        <a:pt x="3" y="6"/>
                        <a:pt x="3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53" name="Freeform 538">
                  <a:extLst>
                    <a:ext uri="{FF2B5EF4-FFF2-40B4-BE49-F238E27FC236}">
                      <a16:creationId xmlns:a16="http://schemas.microsoft.com/office/drawing/2014/main" id="{5CD12683-B895-449F-065B-874651DA3E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9372" y="4479332"/>
                  <a:ext cx="31364" cy="33190"/>
                </a:xfrm>
                <a:custGeom>
                  <a:avLst/>
                  <a:gdLst>
                    <a:gd name="T0" fmla="*/ 2 w 3"/>
                    <a:gd name="T1" fmla="*/ 1 h 3"/>
                    <a:gd name="T2" fmla="*/ 0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3"/>
                        <a:pt x="3" y="2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54" name="Freeform 539">
                  <a:extLst>
                    <a:ext uri="{FF2B5EF4-FFF2-40B4-BE49-F238E27FC236}">
                      <a16:creationId xmlns:a16="http://schemas.microsoft.com/office/drawing/2014/main" id="{CD666544-6DD8-3645-4C22-DF9A3508DE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5405" y="5054638"/>
                  <a:ext cx="69700" cy="44255"/>
                </a:xfrm>
                <a:custGeom>
                  <a:avLst/>
                  <a:gdLst>
                    <a:gd name="T0" fmla="*/ 7 w 7"/>
                    <a:gd name="T1" fmla="*/ 3 h 4"/>
                    <a:gd name="T2" fmla="*/ 1 w 7"/>
                    <a:gd name="T3" fmla="*/ 1 h 4"/>
                    <a:gd name="T4" fmla="*/ 7 w 7"/>
                    <a:gd name="T5" fmla="*/ 3 h 4"/>
                    <a:gd name="T6" fmla="*/ 7 w 7"/>
                    <a:gd name="T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cubicBezTo>
                        <a:pt x="7" y="0"/>
                        <a:pt x="3" y="0"/>
                        <a:pt x="1" y="1"/>
                      </a:cubicBezTo>
                      <a:cubicBezTo>
                        <a:pt x="0" y="1"/>
                        <a:pt x="7" y="4"/>
                        <a:pt x="7" y="3"/>
                      </a:cubicBezTo>
                      <a:cubicBezTo>
                        <a:pt x="7" y="0"/>
                        <a:pt x="7" y="4"/>
                        <a:pt x="7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55" name="Freeform 540">
                  <a:extLst>
                    <a:ext uri="{FF2B5EF4-FFF2-40B4-BE49-F238E27FC236}">
                      <a16:creationId xmlns:a16="http://schemas.microsoft.com/office/drawing/2014/main" id="{3AFE5154-6A9E-26DA-1500-262D01600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6922" y="4792800"/>
                  <a:ext cx="62727" cy="66379"/>
                </a:xfrm>
                <a:custGeom>
                  <a:avLst/>
                  <a:gdLst>
                    <a:gd name="T0" fmla="*/ 3 w 6"/>
                    <a:gd name="T1" fmla="*/ 5 h 6"/>
                    <a:gd name="T2" fmla="*/ 0 w 6"/>
                    <a:gd name="T3" fmla="*/ 3 h 6"/>
                    <a:gd name="T4" fmla="*/ 4 w 6"/>
                    <a:gd name="T5" fmla="*/ 2 h 6"/>
                    <a:gd name="T6" fmla="*/ 3 w 6"/>
                    <a:gd name="T7" fmla="*/ 5 h 6"/>
                    <a:gd name="T8" fmla="*/ 3 w 6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5"/>
                      </a:moveTo>
                      <a:cubicBezTo>
                        <a:pt x="2" y="4"/>
                        <a:pt x="1" y="4"/>
                        <a:pt x="0" y="3"/>
                      </a:cubicBezTo>
                      <a:cubicBezTo>
                        <a:pt x="1" y="3"/>
                        <a:pt x="3" y="0"/>
                        <a:pt x="4" y="2"/>
                      </a:cubicBezTo>
                      <a:cubicBezTo>
                        <a:pt x="6" y="3"/>
                        <a:pt x="5" y="6"/>
                        <a:pt x="3" y="5"/>
                      </a:cubicBezTo>
                      <a:cubicBezTo>
                        <a:pt x="2" y="4"/>
                        <a:pt x="4" y="6"/>
                        <a:pt x="3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56" name="Freeform 541">
                  <a:extLst>
                    <a:ext uri="{FF2B5EF4-FFF2-40B4-BE49-F238E27FC236}">
                      <a16:creationId xmlns:a16="http://schemas.microsoft.com/office/drawing/2014/main" id="{CCB7BB18-3044-66D9-E74A-628F9377AF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55559" y="4328126"/>
                  <a:ext cx="62727" cy="77445"/>
                </a:xfrm>
                <a:custGeom>
                  <a:avLst/>
                  <a:gdLst>
                    <a:gd name="T0" fmla="*/ 3 w 6"/>
                    <a:gd name="T1" fmla="*/ 6 h 7"/>
                    <a:gd name="T2" fmla="*/ 4 w 6"/>
                    <a:gd name="T3" fmla="*/ 1 h 7"/>
                    <a:gd name="T4" fmla="*/ 3 w 6"/>
                    <a:gd name="T5" fmla="*/ 6 h 7"/>
                    <a:gd name="T6" fmla="*/ 3 w 6"/>
                    <a:gd name="T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7">
                      <a:moveTo>
                        <a:pt x="3" y="6"/>
                      </a:moveTo>
                      <a:cubicBezTo>
                        <a:pt x="0" y="7"/>
                        <a:pt x="1" y="0"/>
                        <a:pt x="4" y="1"/>
                      </a:cubicBezTo>
                      <a:cubicBezTo>
                        <a:pt x="6" y="1"/>
                        <a:pt x="5" y="6"/>
                        <a:pt x="3" y="6"/>
                      </a:cubicBezTo>
                      <a:cubicBezTo>
                        <a:pt x="2" y="6"/>
                        <a:pt x="6" y="6"/>
                        <a:pt x="3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57" name="Freeform 542">
                  <a:extLst>
                    <a:ext uri="{FF2B5EF4-FFF2-40B4-BE49-F238E27FC236}">
                      <a16:creationId xmlns:a16="http://schemas.microsoft.com/office/drawing/2014/main" id="{065760A5-0E28-7603-F4AA-6420661B1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81310" y="4283873"/>
                  <a:ext cx="121974" cy="66379"/>
                </a:xfrm>
                <a:custGeom>
                  <a:avLst/>
                  <a:gdLst>
                    <a:gd name="T0" fmla="*/ 4 w 12"/>
                    <a:gd name="T1" fmla="*/ 6 h 6"/>
                    <a:gd name="T2" fmla="*/ 1 w 12"/>
                    <a:gd name="T3" fmla="*/ 3 h 6"/>
                    <a:gd name="T4" fmla="*/ 8 w 12"/>
                    <a:gd name="T5" fmla="*/ 0 h 6"/>
                    <a:gd name="T6" fmla="*/ 4 w 1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4" y="6"/>
                      </a:moveTo>
                      <a:cubicBezTo>
                        <a:pt x="2" y="6"/>
                        <a:pt x="0" y="5"/>
                        <a:pt x="1" y="3"/>
                      </a:cubicBezTo>
                      <a:cubicBezTo>
                        <a:pt x="2" y="1"/>
                        <a:pt x="5" y="1"/>
                        <a:pt x="8" y="0"/>
                      </a:cubicBezTo>
                      <a:cubicBezTo>
                        <a:pt x="12" y="0"/>
                        <a:pt x="6" y="6"/>
                        <a:pt x="4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58" name="Freeform 543">
                  <a:extLst>
                    <a:ext uri="{FF2B5EF4-FFF2-40B4-BE49-F238E27FC236}">
                      <a16:creationId xmlns:a16="http://schemas.microsoft.com/office/drawing/2014/main" id="{6C1A0A46-2BF4-0677-00EC-E31D940F6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9197" y="4243306"/>
                  <a:ext cx="69700" cy="29502"/>
                </a:xfrm>
                <a:custGeom>
                  <a:avLst/>
                  <a:gdLst>
                    <a:gd name="T0" fmla="*/ 5 w 7"/>
                    <a:gd name="T1" fmla="*/ 3 h 3"/>
                    <a:gd name="T2" fmla="*/ 3 w 7"/>
                    <a:gd name="T3" fmla="*/ 0 h 3"/>
                    <a:gd name="T4" fmla="*/ 7 w 7"/>
                    <a:gd name="T5" fmla="*/ 1 h 3"/>
                    <a:gd name="T6" fmla="*/ 5 w 7"/>
                    <a:gd name="T7" fmla="*/ 3 h 3"/>
                    <a:gd name="T8" fmla="*/ 5 w 7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3">
                      <a:moveTo>
                        <a:pt x="5" y="3"/>
                      </a:moveTo>
                      <a:cubicBezTo>
                        <a:pt x="4" y="3"/>
                        <a:pt x="0" y="0"/>
                        <a:pt x="3" y="0"/>
                      </a:cubicBezTo>
                      <a:cubicBezTo>
                        <a:pt x="4" y="0"/>
                        <a:pt x="6" y="0"/>
                        <a:pt x="7" y="1"/>
                      </a:cubicBezTo>
                      <a:cubicBezTo>
                        <a:pt x="7" y="1"/>
                        <a:pt x="6" y="3"/>
                        <a:pt x="5" y="3"/>
                      </a:cubicBezTo>
                      <a:cubicBezTo>
                        <a:pt x="4" y="3"/>
                        <a:pt x="7" y="3"/>
                        <a:pt x="5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59" name="Freeform 544">
                  <a:extLst>
                    <a:ext uri="{FF2B5EF4-FFF2-40B4-BE49-F238E27FC236}">
                      <a16:creationId xmlns:a16="http://schemas.microsoft.com/office/drawing/2014/main" id="{DA2BF2CE-093E-BD4F-17A1-81660950FF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7060" y="4025723"/>
                  <a:ext cx="348498" cy="258152"/>
                </a:xfrm>
                <a:custGeom>
                  <a:avLst/>
                  <a:gdLst>
                    <a:gd name="T0" fmla="*/ 31 w 34"/>
                    <a:gd name="T1" fmla="*/ 21 h 24"/>
                    <a:gd name="T2" fmla="*/ 25 w 34"/>
                    <a:gd name="T3" fmla="*/ 18 h 24"/>
                    <a:gd name="T4" fmla="*/ 24 w 34"/>
                    <a:gd name="T5" fmla="*/ 16 h 24"/>
                    <a:gd name="T6" fmla="*/ 22 w 34"/>
                    <a:gd name="T7" fmla="*/ 17 h 24"/>
                    <a:gd name="T8" fmla="*/ 18 w 34"/>
                    <a:gd name="T9" fmla="*/ 16 h 24"/>
                    <a:gd name="T10" fmla="*/ 16 w 34"/>
                    <a:gd name="T11" fmla="*/ 19 h 24"/>
                    <a:gd name="T12" fmla="*/ 11 w 34"/>
                    <a:gd name="T13" fmla="*/ 23 h 24"/>
                    <a:gd name="T14" fmla="*/ 8 w 34"/>
                    <a:gd name="T15" fmla="*/ 19 h 24"/>
                    <a:gd name="T16" fmla="*/ 2 w 34"/>
                    <a:gd name="T17" fmla="*/ 19 h 24"/>
                    <a:gd name="T18" fmla="*/ 4 w 34"/>
                    <a:gd name="T19" fmla="*/ 16 h 24"/>
                    <a:gd name="T20" fmla="*/ 5 w 34"/>
                    <a:gd name="T21" fmla="*/ 10 h 24"/>
                    <a:gd name="T22" fmla="*/ 6 w 34"/>
                    <a:gd name="T23" fmla="*/ 3 h 24"/>
                    <a:gd name="T24" fmla="*/ 11 w 34"/>
                    <a:gd name="T25" fmla="*/ 3 h 24"/>
                    <a:gd name="T26" fmla="*/ 12 w 34"/>
                    <a:gd name="T27" fmla="*/ 5 h 24"/>
                    <a:gd name="T28" fmla="*/ 14 w 34"/>
                    <a:gd name="T29" fmla="*/ 4 h 24"/>
                    <a:gd name="T30" fmla="*/ 17 w 34"/>
                    <a:gd name="T31" fmla="*/ 6 h 24"/>
                    <a:gd name="T32" fmla="*/ 20 w 34"/>
                    <a:gd name="T33" fmla="*/ 7 h 24"/>
                    <a:gd name="T34" fmla="*/ 25 w 34"/>
                    <a:gd name="T35" fmla="*/ 10 h 24"/>
                    <a:gd name="T36" fmla="*/ 28 w 34"/>
                    <a:gd name="T37" fmla="*/ 15 h 24"/>
                    <a:gd name="T38" fmla="*/ 30 w 34"/>
                    <a:gd name="T39" fmla="*/ 15 h 24"/>
                    <a:gd name="T40" fmla="*/ 33 w 34"/>
                    <a:gd name="T41" fmla="*/ 17 h 24"/>
                    <a:gd name="T42" fmla="*/ 34 w 34"/>
                    <a:gd name="T43" fmla="*/ 18 h 24"/>
                    <a:gd name="T44" fmla="*/ 31 w 34"/>
                    <a:gd name="T45" fmla="*/ 21 h 24"/>
                    <a:gd name="T46" fmla="*/ 31 w 34"/>
                    <a:gd name="T47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4" h="24">
                      <a:moveTo>
                        <a:pt x="31" y="21"/>
                      </a:moveTo>
                      <a:cubicBezTo>
                        <a:pt x="30" y="20"/>
                        <a:pt x="27" y="19"/>
                        <a:pt x="25" y="18"/>
                      </a:cubicBezTo>
                      <a:cubicBezTo>
                        <a:pt x="24" y="18"/>
                        <a:pt x="25" y="17"/>
                        <a:pt x="24" y="16"/>
                      </a:cubicBezTo>
                      <a:cubicBezTo>
                        <a:pt x="24" y="16"/>
                        <a:pt x="22" y="17"/>
                        <a:pt x="22" y="17"/>
                      </a:cubicBezTo>
                      <a:cubicBezTo>
                        <a:pt x="20" y="17"/>
                        <a:pt x="20" y="15"/>
                        <a:pt x="18" y="16"/>
                      </a:cubicBezTo>
                      <a:cubicBezTo>
                        <a:pt x="18" y="17"/>
                        <a:pt x="17" y="18"/>
                        <a:pt x="16" y="19"/>
                      </a:cubicBezTo>
                      <a:cubicBezTo>
                        <a:pt x="14" y="20"/>
                        <a:pt x="13" y="22"/>
                        <a:pt x="11" y="23"/>
                      </a:cubicBezTo>
                      <a:cubicBezTo>
                        <a:pt x="8" y="24"/>
                        <a:pt x="10" y="20"/>
                        <a:pt x="8" y="19"/>
                      </a:cubicBezTo>
                      <a:cubicBezTo>
                        <a:pt x="8" y="18"/>
                        <a:pt x="3" y="19"/>
                        <a:pt x="2" y="19"/>
                      </a:cubicBezTo>
                      <a:cubicBezTo>
                        <a:pt x="0" y="19"/>
                        <a:pt x="4" y="16"/>
                        <a:pt x="4" y="16"/>
                      </a:cubicBezTo>
                      <a:cubicBezTo>
                        <a:pt x="6" y="14"/>
                        <a:pt x="5" y="12"/>
                        <a:pt x="5" y="10"/>
                      </a:cubicBezTo>
                      <a:cubicBezTo>
                        <a:pt x="5" y="8"/>
                        <a:pt x="5" y="5"/>
                        <a:pt x="6" y="3"/>
                      </a:cubicBezTo>
                      <a:cubicBezTo>
                        <a:pt x="7" y="0"/>
                        <a:pt x="10" y="0"/>
                        <a:pt x="11" y="3"/>
                      </a:cubicBezTo>
                      <a:cubicBezTo>
                        <a:pt x="11" y="4"/>
                        <a:pt x="11" y="6"/>
                        <a:pt x="12" y="5"/>
                      </a:cubicBezTo>
                      <a:cubicBezTo>
                        <a:pt x="13" y="5"/>
                        <a:pt x="13" y="4"/>
                        <a:pt x="14" y="4"/>
                      </a:cubicBezTo>
                      <a:cubicBezTo>
                        <a:pt x="15" y="5"/>
                        <a:pt x="16" y="6"/>
                        <a:pt x="17" y="6"/>
                      </a:cubicBezTo>
                      <a:cubicBezTo>
                        <a:pt x="18" y="7"/>
                        <a:pt x="19" y="7"/>
                        <a:pt x="20" y="7"/>
                      </a:cubicBezTo>
                      <a:cubicBezTo>
                        <a:pt x="21" y="8"/>
                        <a:pt x="23" y="9"/>
                        <a:pt x="25" y="10"/>
                      </a:cubicBezTo>
                      <a:cubicBezTo>
                        <a:pt x="28" y="11"/>
                        <a:pt x="28" y="12"/>
                        <a:pt x="28" y="15"/>
                      </a:cubicBezTo>
                      <a:cubicBezTo>
                        <a:pt x="28" y="16"/>
                        <a:pt x="30" y="16"/>
                        <a:pt x="30" y="15"/>
                      </a:cubicBezTo>
                      <a:cubicBezTo>
                        <a:pt x="32" y="15"/>
                        <a:pt x="32" y="16"/>
                        <a:pt x="33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3" y="19"/>
                        <a:pt x="33" y="21"/>
                        <a:pt x="31" y="21"/>
                      </a:cubicBezTo>
                      <a:cubicBezTo>
                        <a:pt x="30" y="20"/>
                        <a:pt x="33" y="21"/>
                        <a:pt x="31" y="2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60" name="Freeform 545">
                  <a:extLst>
                    <a:ext uri="{FF2B5EF4-FFF2-40B4-BE49-F238E27FC236}">
                      <a16:creationId xmlns:a16="http://schemas.microsoft.com/office/drawing/2014/main" id="{8EEB301D-75EC-D544-2B34-04EACC413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42978" y="4003593"/>
                  <a:ext cx="69700" cy="55320"/>
                </a:xfrm>
                <a:custGeom>
                  <a:avLst/>
                  <a:gdLst>
                    <a:gd name="T0" fmla="*/ 5 w 7"/>
                    <a:gd name="T1" fmla="*/ 4 h 5"/>
                    <a:gd name="T2" fmla="*/ 1 w 7"/>
                    <a:gd name="T3" fmla="*/ 0 h 5"/>
                    <a:gd name="T4" fmla="*/ 5 w 7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5" y="4"/>
                      </a:moveTo>
                      <a:cubicBezTo>
                        <a:pt x="3" y="5"/>
                        <a:pt x="0" y="0"/>
                        <a:pt x="1" y="0"/>
                      </a:cubicBezTo>
                      <a:cubicBezTo>
                        <a:pt x="2" y="1"/>
                        <a:pt x="7" y="3"/>
                        <a:pt x="5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61" name="Freeform 546">
                  <a:extLst>
                    <a:ext uri="{FF2B5EF4-FFF2-40B4-BE49-F238E27FC236}">
                      <a16:creationId xmlns:a16="http://schemas.microsoft.com/office/drawing/2014/main" id="{7F57DC2A-8A35-097B-B6BD-E503EA47AD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2065" y="4014659"/>
                  <a:ext cx="38336" cy="55320"/>
                </a:xfrm>
                <a:custGeom>
                  <a:avLst/>
                  <a:gdLst>
                    <a:gd name="T0" fmla="*/ 3 w 4"/>
                    <a:gd name="T1" fmla="*/ 4 h 5"/>
                    <a:gd name="T2" fmla="*/ 0 w 4"/>
                    <a:gd name="T3" fmla="*/ 1 h 5"/>
                    <a:gd name="T4" fmla="*/ 3 w 4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1" y="5"/>
                        <a:pt x="0" y="2"/>
                        <a:pt x="0" y="1"/>
                      </a:cubicBezTo>
                      <a:cubicBezTo>
                        <a:pt x="1" y="0"/>
                        <a:pt x="4" y="3"/>
                        <a:pt x="3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62" name="Freeform 547">
                  <a:extLst>
                    <a:ext uri="{FF2B5EF4-FFF2-40B4-BE49-F238E27FC236}">
                      <a16:creationId xmlns:a16="http://schemas.microsoft.com/office/drawing/2014/main" id="{90331941-7853-9D1D-6FFD-751982143C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7970" y="3808141"/>
                  <a:ext cx="31364" cy="66379"/>
                </a:xfrm>
                <a:custGeom>
                  <a:avLst/>
                  <a:gdLst>
                    <a:gd name="T0" fmla="*/ 3 w 3"/>
                    <a:gd name="T1" fmla="*/ 5 h 6"/>
                    <a:gd name="T2" fmla="*/ 3 w 3"/>
                    <a:gd name="T3" fmla="*/ 2 h 6"/>
                    <a:gd name="T4" fmla="*/ 1 w 3"/>
                    <a:gd name="T5" fmla="*/ 1 h 6"/>
                    <a:gd name="T6" fmla="*/ 1 w 3"/>
                    <a:gd name="T7" fmla="*/ 4 h 6"/>
                    <a:gd name="T8" fmla="*/ 3 w 3"/>
                    <a:gd name="T9" fmla="*/ 5 h 6"/>
                    <a:gd name="T10" fmla="*/ 3 w 3"/>
                    <a:gd name="T11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5"/>
                      </a:move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2"/>
                        <a:pt x="1" y="0"/>
                        <a:pt x="1" y="1"/>
                      </a:cubicBezTo>
                      <a:cubicBezTo>
                        <a:pt x="1" y="2"/>
                        <a:pt x="0" y="4"/>
                        <a:pt x="1" y="4"/>
                      </a:cubicBezTo>
                      <a:cubicBezTo>
                        <a:pt x="1" y="5"/>
                        <a:pt x="2" y="6"/>
                        <a:pt x="3" y="5"/>
                      </a:cubicBezTo>
                      <a:cubicBezTo>
                        <a:pt x="3" y="4"/>
                        <a:pt x="2" y="6"/>
                        <a:pt x="3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63" name="Freeform 548">
                  <a:extLst>
                    <a:ext uri="{FF2B5EF4-FFF2-40B4-BE49-F238E27FC236}">
                      <a16:creationId xmlns:a16="http://schemas.microsoft.com/office/drawing/2014/main" id="{5E2A243D-07D3-E7C0-C764-FDDD5DEB90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4632" y="3243899"/>
                  <a:ext cx="1470658" cy="1139547"/>
                </a:xfrm>
                <a:custGeom>
                  <a:avLst/>
                  <a:gdLst>
                    <a:gd name="T0" fmla="*/ 63 w 144"/>
                    <a:gd name="T1" fmla="*/ 86 h 105"/>
                    <a:gd name="T2" fmla="*/ 81 w 144"/>
                    <a:gd name="T3" fmla="*/ 76 h 105"/>
                    <a:gd name="T4" fmla="*/ 91 w 144"/>
                    <a:gd name="T5" fmla="*/ 67 h 105"/>
                    <a:gd name="T6" fmla="*/ 103 w 144"/>
                    <a:gd name="T7" fmla="*/ 68 h 105"/>
                    <a:gd name="T8" fmla="*/ 87 w 144"/>
                    <a:gd name="T9" fmla="*/ 66 h 105"/>
                    <a:gd name="T10" fmla="*/ 80 w 144"/>
                    <a:gd name="T11" fmla="*/ 48 h 105"/>
                    <a:gd name="T12" fmla="*/ 67 w 144"/>
                    <a:gd name="T13" fmla="*/ 49 h 105"/>
                    <a:gd name="T14" fmla="*/ 64 w 144"/>
                    <a:gd name="T15" fmla="*/ 40 h 105"/>
                    <a:gd name="T16" fmla="*/ 54 w 144"/>
                    <a:gd name="T17" fmla="*/ 32 h 105"/>
                    <a:gd name="T18" fmla="*/ 53 w 144"/>
                    <a:gd name="T19" fmla="*/ 38 h 105"/>
                    <a:gd name="T20" fmla="*/ 52 w 144"/>
                    <a:gd name="T21" fmla="*/ 39 h 105"/>
                    <a:gd name="T22" fmla="*/ 37 w 144"/>
                    <a:gd name="T23" fmla="*/ 38 h 105"/>
                    <a:gd name="T24" fmla="*/ 5 w 144"/>
                    <a:gd name="T25" fmla="*/ 32 h 105"/>
                    <a:gd name="T26" fmla="*/ 8 w 144"/>
                    <a:gd name="T27" fmla="*/ 26 h 105"/>
                    <a:gd name="T28" fmla="*/ 16 w 144"/>
                    <a:gd name="T29" fmla="*/ 2 h 105"/>
                    <a:gd name="T30" fmla="*/ 18 w 144"/>
                    <a:gd name="T31" fmla="*/ 18 h 105"/>
                    <a:gd name="T32" fmla="*/ 26 w 144"/>
                    <a:gd name="T33" fmla="*/ 29 h 105"/>
                    <a:gd name="T34" fmla="*/ 20 w 144"/>
                    <a:gd name="T35" fmla="*/ 19 h 105"/>
                    <a:gd name="T36" fmla="*/ 22 w 144"/>
                    <a:gd name="T37" fmla="*/ 13 h 105"/>
                    <a:gd name="T38" fmla="*/ 25 w 144"/>
                    <a:gd name="T39" fmla="*/ 7 h 105"/>
                    <a:gd name="T40" fmla="*/ 34 w 144"/>
                    <a:gd name="T41" fmla="*/ 3 h 105"/>
                    <a:gd name="T42" fmla="*/ 43 w 144"/>
                    <a:gd name="T43" fmla="*/ 16 h 105"/>
                    <a:gd name="T44" fmla="*/ 52 w 144"/>
                    <a:gd name="T45" fmla="*/ 16 h 105"/>
                    <a:gd name="T46" fmla="*/ 54 w 144"/>
                    <a:gd name="T47" fmla="*/ 15 h 105"/>
                    <a:gd name="T48" fmla="*/ 66 w 144"/>
                    <a:gd name="T49" fmla="*/ 13 h 105"/>
                    <a:gd name="T50" fmla="*/ 70 w 144"/>
                    <a:gd name="T51" fmla="*/ 21 h 105"/>
                    <a:gd name="T52" fmla="*/ 76 w 144"/>
                    <a:gd name="T53" fmla="*/ 22 h 105"/>
                    <a:gd name="T54" fmla="*/ 81 w 144"/>
                    <a:gd name="T55" fmla="*/ 23 h 105"/>
                    <a:gd name="T56" fmla="*/ 86 w 144"/>
                    <a:gd name="T57" fmla="*/ 23 h 105"/>
                    <a:gd name="T58" fmla="*/ 92 w 144"/>
                    <a:gd name="T59" fmla="*/ 28 h 105"/>
                    <a:gd name="T60" fmla="*/ 94 w 144"/>
                    <a:gd name="T61" fmla="*/ 31 h 105"/>
                    <a:gd name="T62" fmla="*/ 100 w 144"/>
                    <a:gd name="T63" fmla="*/ 29 h 105"/>
                    <a:gd name="T64" fmla="*/ 99 w 144"/>
                    <a:gd name="T65" fmla="*/ 38 h 105"/>
                    <a:gd name="T66" fmla="*/ 104 w 144"/>
                    <a:gd name="T67" fmla="*/ 38 h 105"/>
                    <a:gd name="T68" fmla="*/ 109 w 144"/>
                    <a:gd name="T69" fmla="*/ 40 h 105"/>
                    <a:gd name="T70" fmla="*/ 106 w 144"/>
                    <a:gd name="T71" fmla="*/ 45 h 105"/>
                    <a:gd name="T72" fmla="*/ 118 w 144"/>
                    <a:gd name="T73" fmla="*/ 54 h 105"/>
                    <a:gd name="T74" fmla="*/ 124 w 144"/>
                    <a:gd name="T75" fmla="*/ 55 h 105"/>
                    <a:gd name="T76" fmla="*/ 128 w 144"/>
                    <a:gd name="T77" fmla="*/ 60 h 105"/>
                    <a:gd name="T78" fmla="*/ 141 w 144"/>
                    <a:gd name="T79" fmla="*/ 64 h 105"/>
                    <a:gd name="T80" fmla="*/ 139 w 144"/>
                    <a:gd name="T81" fmla="*/ 69 h 105"/>
                    <a:gd name="T82" fmla="*/ 133 w 144"/>
                    <a:gd name="T83" fmla="*/ 73 h 105"/>
                    <a:gd name="T84" fmla="*/ 128 w 144"/>
                    <a:gd name="T85" fmla="*/ 77 h 105"/>
                    <a:gd name="T86" fmla="*/ 125 w 144"/>
                    <a:gd name="T87" fmla="*/ 74 h 105"/>
                    <a:gd name="T88" fmla="*/ 120 w 144"/>
                    <a:gd name="T89" fmla="*/ 72 h 105"/>
                    <a:gd name="T90" fmla="*/ 113 w 144"/>
                    <a:gd name="T91" fmla="*/ 67 h 105"/>
                    <a:gd name="T92" fmla="*/ 108 w 144"/>
                    <a:gd name="T93" fmla="*/ 70 h 105"/>
                    <a:gd name="T94" fmla="*/ 118 w 144"/>
                    <a:gd name="T95" fmla="*/ 80 h 105"/>
                    <a:gd name="T96" fmla="*/ 123 w 144"/>
                    <a:gd name="T97" fmla="*/ 82 h 105"/>
                    <a:gd name="T98" fmla="*/ 128 w 144"/>
                    <a:gd name="T99" fmla="*/ 93 h 105"/>
                    <a:gd name="T100" fmla="*/ 126 w 144"/>
                    <a:gd name="T101" fmla="*/ 95 h 105"/>
                    <a:gd name="T102" fmla="*/ 118 w 144"/>
                    <a:gd name="T103" fmla="*/ 96 h 105"/>
                    <a:gd name="T104" fmla="*/ 110 w 144"/>
                    <a:gd name="T105" fmla="*/ 93 h 105"/>
                    <a:gd name="T106" fmla="*/ 109 w 144"/>
                    <a:gd name="T107" fmla="*/ 94 h 105"/>
                    <a:gd name="T108" fmla="*/ 103 w 144"/>
                    <a:gd name="T109" fmla="*/ 99 h 105"/>
                    <a:gd name="T110" fmla="*/ 91 w 144"/>
                    <a:gd name="T111" fmla="*/ 90 h 105"/>
                    <a:gd name="T112" fmla="*/ 77 w 144"/>
                    <a:gd name="T113" fmla="*/ 83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4" h="105">
                      <a:moveTo>
                        <a:pt x="77" y="83"/>
                      </a:moveTo>
                      <a:cubicBezTo>
                        <a:pt x="76" y="86"/>
                        <a:pt x="74" y="83"/>
                        <a:pt x="71" y="84"/>
                      </a:cubicBezTo>
                      <a:cubicBezTo>
                        <a:pt x="70" y="84"/>
                        <a:pt x="69" y="85"/>
                        <a:pt x="68" y="86"/>
                      </a:cubicBezTo>
                      <a:cubicBezTo>
                        <a:pt x="66" y="87"/>
                        <a:pt x="65" y="86"/>
                        <a:pt x="63" y="86"/>
                      </a:cubicBezTo>
                      <a:cubicBezTo>
                        <a:pt x="60" y="85"/>
                        <a:pt x="56" y="83"/>
                        <a:pt x="60" y="80"/>
                      </a:cubicBezTo>
                      <a:cubicBezTo>
                        <a:pt x="62" y="78"/>
                        <a:pt x="62" y="76"/>
                        <a:pt x="65" y="76"/>
                      </a:cubicBezTo>
                      <a:cubicBezTo>
                        <a:pt x="68" y="77"/>
                        <a:pt x="71" y="78"/>
                        <a:pt x="75" y="77"/>
                      </a:cubicBezTo>
                      <a:cubicBezTo>
                        <a:pt x="77" y="77"/>
                        <a:pt x="79" y="76"/>
                        <a:pt x="81" y="76"/>
                      </a:cubicBezTo>
                      <a:cubicBezTo>
                        <a:pt x="82" y="76"/>
                        <a:pt x="81" y="75"/>
                        <a:pt x="81" y="74"/>
                      </a:cubicBezTo>
                      <a:cubicBezTo>
                        <a:pt x="78" y="72"/>
                        <a:pt x="77" y="71"/>
                        <a:pt x="80" y="69"/>
                      </a:cubicBezTo>
                      <a:cubicBezTo>
                        <a:pt x="82" y="66"/>
                        <a:pt x="84" y="66"/>
                        <a:pt x="87" y="66"/>
                      </a:cubicBezTo>
                      <a:cubicBezTo>
                        <a:pt x="88" y="66"/>
                        <a:pt x="90" y="66"/>
                        <a:pt x="91" y="67"/>
                      </a:cubicBezTo>
                      <a:cubicBezTo>
                        <a:pt x="93" y="68"/>
                        <a:pt x="93" y="69"/>
                        <a:pt x="93" y="71"/>
                      </a:cubicBezTo>
                      <a:cubicBezTo>
                        <a:pt x="94" y="73"/>
                        <a:pt x="95" y="70"/>
                        <a:pt x="96" y="70"/>
                      </a:cubicBezTo>
                      <a:cubicBezTo>
                        <a:pt x="96" y="69"/>
                        <a:pt x="99" y="70"/>
                        <a:pt x="99" y="70"/>
                      </a:cubicBezTo>
                      <a:cubicBezTo>
                        <a:pt x="100" y="70"/>
                        <a:pt x="103" y="70"/>
                        <a:pt x="103" y="68"/>
                      </a:cubicBezTo>
                      <a:cubicBezTo>
                        <a:pt x="103" y="67"/>
                        <a:pt x="100" y="66"/>
                        <a:pt x="99" y="66"/>
                      </a:cubicBezTo>
                      <a:cubicBezTo>
                        <a:pt x="97" y="65"/>
                        <a:pt x="96" y="64"/>
                        <a:pt x="95" y="63"/>
                      </a:cubicBezTo>
                      <a:cubicBezTo>
                        <a:pt x="94" y="63"/>
                        <a:pt x="93" y="65"/>
                        <a:pt x="93" y="66"/>
                      </a:cubicBezTo>
                      <a:cubicBezTo>
                        <a:pt x="92" y="67"/>
                        <a:pt x="88" y="66"/>
                        <a:pt x="87" y="66"/>
                      </a:cubicBezTo>
                      <a:cubicBezTo>
                        <a:pt x="81" y="65"/>
                        <a:pt x="89" y="63"/>
                        <a:pt x="88" y="61"/>
                      </a:cubicBezTo>
                      <a:cubicBezTo>
                        <a:pt x="87" y="58"/>
                        <a:pt x="86" y="54"/>
                        <a:pt x="84" y="52"/>
                      </a:cubicBezTo>
                      <a:cubicBezTo>
                        <a:pt x="83" y="52"/>
                        <a:pt x="81" y="53"/>
                        <a:pt x="81" y="52"/>
                      </a:cubicBezTo>
                      <a:cubicBezTo>
                        <a:pt x="81" y="51"/>
                        <a:pt x="81" y="49"/>
                        <a:pt x="80" y="48"/>
                      </a:cubicBezTo>
                      <a:cubicBezTo>
                        <a:pt x="79" y="47"/>
                        <a:pt x="78" y="53"/>
                        <a:pt x="79" y="53"/>
                      </a:cubicBezTo>
                      <a:cubicBezTo>
                        <a:pt x="78" y="53"/>
                        <a:pt x="75" y="46"/>
                        <a:pt x="75" y="46"/>
                      </a:cubicBezTo>
                      <a:cubicBezTo>
                        <a:pt x="73" y="46"/>
                        <a:pt x="72" y="47"/>
                        <a:pt x="71" y="48"/>
                      </a:cubicBezTo>
                      <a:cubicBezTo>
                        <a:pt x="70" y="48"/>
                        <a:pt x="67" y="50"/>
                        <a:pt x="67" y="49"/>
                      </a:cubicBezTo>
                      <a:cubicBezTo>
                        <a:pt x="67" y="46"/>
                        <a:pt x="66" y="46"/>
                        <a:pt x="69" y="46"/>
                      </a:cubicBezTo>
                      <a:cubicBezTo>
                        <a:pt x="70" y="46"/>
                        <a:pt x="71" y="45"/>
                        <a:pt x="71" y="44"/>
                      </a:cubicBezTo>
                      <a:cubicBezTo>
                        <a:pt x="72" y="43"/>
                        <a:pt x="69" y="43"/>
                        <a:pt x="69" y="43"/>
                      </a:cubicBezTo>
                      <a:cubicBezTo>
                        <a:pt x="68" y="42"/>
                        <a:pt x="64" y="40"/>
                        <a:pt x="64" y="40"/>
                      </a:cubicBezTo>
                      <a:cubicBezTo>
                        <a:pt x="64" y="37"/>
                        <a:pt x="63" y="39"/>
                        <a:pt x="62" y="39"/>
                      </a:cubicBezTo>
                      <a:cubicBezTo>
                        <a:pt x="61" y="39"/>
                        <a:pt x="62" y="34"/>
                        <a:pt x="60" y="35"/>
                      </a:cubicBezTo>
                      <a:cubicBezTo>
                        <a:pt x="59" y="35"/>
                        <a:pt x="59" y="36"/>
                        <a:pt x="57" y="34"/>
                      </a:cubicBezTo>
                      <a:cubicBezTo>
                        <a:pt x="56" y="34"/>
                        <a:pt x="55" y="32"/>
                        <a:pt x="54" y="32"/>
                      </a:cubicBezTo>
                      <a:cubicBezTo>
                        <a:pt x="54" y="32"/>
                        <a:pt x="55" y="33"/>
                        <a:pt x="55" y="33"/>
                      </a:cubicBezTo>
                      <a:cubicBezTo>
                        <a:pt x="55" y="33"/>
                        <a:pt x="52" y="33"/>
                        <a:pt x="52" y="34"/>
                      </a:cubicBezTo>
                      <a:cubicBezTo>
                        <a:pt x="53" y="35"/>
                        <a:pt x="55" y="34"/>
                        <a:pt x="56" y="36"/>
                      </a:cubicBezTo>
                      <a:cubicBezTo>
                        <a:pt x="56" y="38"/>
                        <a:pt x="54" y="38"/>
                        <a:pt x="53" y="38"/>
                      </a:cubicBezTo>
                      <a:cubicBezTo>
                        <a:pt x="51" y="39"/>
                        <a:pt x="46" y="35"/>
                        <a:pt x="44" y="37"/>
                      </a:cubicBezTo>
                      <a:cubicBezTo>
                        <a:pt x="43" y="37"/>
                        <a:pt x="45" y="38"/>
                        <a:pt x="46" y="39"/>
                      </a:cubicBezTo>
                      <a:cubicBezTo>
                        <a:pt x="46" y="40"/>
                        <a:pt x="47" y="39"/>
                        <a:pt x="48" y="39"/>
                      </a:cubicBezTo>
                      <a:cubicBezTo>
                        <a:pt x="49" y="39"/>
                        <a:pt x="52" y="38"/>
                        <a:pt x="52" y="39"/>
                      </a:cubicBezTo>
                      <a:cubicBezTo>
                        <a:pt x="52" y="40"/>
                        <a:pt x="51" y="41"/>
                        <a:pt x="50" y="42"/>
                      </a:cubicBezTo>
                      <a:cubicBezTo>
                        <a:pt x="50" y="42"/>
                        <a:pt x="39" y="35"/>
                        <a:pt x="37" y="36"/>
                      </a:cubicBezTo>
                      <a:cubicBezTo>
                        <a:pt x="38" y="36"/>
                        <a:pt x="39" y="37"/>
                        <a:pt x="40" y="37"/>
                      </a:cubicBezTo>
                      <a:cubicBezTo>
                        <a:pt x="42" y="39"/>
                        <a:pt x="37" y="38"/>
                        <a:pt x="37" y="38"/>
                      </a:cubicBezTo>
                      <a:cubicBezTo>
                        <a:pt x="34" y="36"/>
                        <a:pt x="30" y="38"/>
                        <a:pt x="27" y="37"/>
                      </a:cubicBezTo>
                      <a:cubicBezTo>
                        <a:pt x="23" y="36"/>
                        <a:pt x="20" y="37"/>
                        <a:pt x="17" y="34"/>
                      </a:cubicBezTo>
                      <a:cubicBezTo>
                        <a:pt x="14" y="32"/>
                        <a:pt x="12" y="35"/>
                        <a:pt x="9" y="34"/>
                      </a:cubicBezTo>
                      <a:cubicBezTo>
                        <a:pt x="8" y="33"/>
                        <a:pt x="6" y="33"/>
                        <a:pt x="5" y="32"/>
                      </a:cubicBezTo>
                      <a:cubicBezTo>
                        <a:pt x="5" y="31"/>
                        <a:pt x="2" y="28"/>
                        <a:pt x="4" y="28"/>
                      </a:cubicBezTo>
                      <a:cubicBezTo>
                        <a:pt x="7" y="28"/>
                        <a:pt x="11" y="31"/>
                        <a:pt x="14" y="29"/>
                      </a:cubicBezTo>
                      <a:cubicBezTo>
                        <a:pt x="15" y="28"/>
                        <a:pt x="13" y="27"/>
                        <a:pt x="13" y="27"/>
                      </a:cubicBezTo>
                      <a:cubicBezTo>
                        <a:pt x="11" y="26"/>
                        <a:pt x="9" y="26"/>
                        <a:pt x="8" y="26"/>
                      </a:cubicBezTo>
                      <a:cubicBezTo>
                        <a:pt x="5" y="26"/>
                        <a:pt x="0" y="26"/>
                        <a:pt x="0" y="23"/>
                      </a:cubicBezTo>
                      <a:cubicBezTo>
                        <a:pt x="0" y="19"/>
                        <a:pt x="0" y="16"/>
                        <a:pt x="2" y="12"/>
                      </a:cubicBezTo>
                      <a:cubicBezTo>
                        <a:pt x="3" y="9"/>
                        <a:pt x="6" y="7"/>
                        <a:pt x="9" y="5"/>
                      </a:cubicBezTo>
                      <a:cubicBezTo>
                        <a:pt x="11" y="3"/>
                        <a:pt x="13" y="3"/>
                        <a:pt x="16" y="2"/>
                      </a:cubicBezTo>
                      <a:cubicBezTo>
                        <a:pt x="18" y="2"/>
                        <a:pt x="24" y="0"/>
                        <a:pt x="25" y="3"/>
                      </a:cubicBezTo>
                      <a:cubicBezTo>
                        <a:pt x="25" y="2"/>
                        <a:pt x="20" y="7"/>
                        <a:pt x="19" y="7"/>
                      </a:cubicBezTo>
                      <a:cubicBezTo>
                        <a:pt x="17" y="9"/>
                        <a:pt x="15" y="11"/>
                        <a:pt x="17" y="13"/>
                      </a:cubicBezTo>
                      <a:cubicBezTo>
                        <a:pt x="19" y="15"/>
                        <a:pt x="17" y="16"/>
                        <a:pt x="18" y="18"/>
                      </a:cubicBezTo>
                      <a:cubicBezTo>
                        <a:pt x="18" y="20"/>
                        <a:pt x="20" y="21"/>
                        <a:pt x="21" y="22"/>
                      </a:cubicBezTo>
                      <a:cubicBezTo>
                        <a:pt x="22" y="23"/>
                        <a:pt x="24" y="24"/>
                        <a:pt x="25" y="25"/>
                      </a:cubicBezTo>
                      <a:cubicBezTo>
                        <a:pt x="26" y="26"/>
                        <a:pt x="22" y="26"/>
                        <a:pt x="22" y="27"/>
                      </a:cubicBezTo>
                      <a:cubicBezTo>
                        <a:pt x="22" y="26"/>
                        <a:pt x="26" y="29"/>
                        <a:pt x="26" y="29"/>
                      </a:cubicBezTo>
                      <a:cubicBezTo>
                        <a:pt x="27" y="28"/>
                        <a:pt x="26" y="26"/>
                        <a:pt x="26" y="25"/>
                      </a:cubicBezTo>
                      <a:cubicBezTo>
                        <a:pt x="26" y="25"/>
                        <a:pt x="28" y="24"/>
                        <a:pt x="27" y="23"/>
                      </a:cubicBezTo>
                      <a:cubicBezTo>
                        <a:pt x="26" y="22"/>
                        <a:pt x="22" y="21"/>
                        <a:pt x="21" y="20"/>
                      </a:cubicBezTo>
                      <a:cubicBezTo>
                        <a:pt x="20" y="20"/>
                        <a:pt x="19" y="19"/>
                        <a:pt x="20" y="19"/>
                      </a:cubicBezTo>
                      <a:cubicBezTo>
                        <a:pt x="22" y="19"/>
                        <a:pt x="22" y="18"/>
                        <a:pt x="23" y="17"/>
                      </a:cubicBezTo>
                      <a:cubicBezTo>
                        <a:pt x="25" y="16"/>
                        <a:pt x="28" y="18"/>
                        <a:pt x="29" y="19"/>
                      </a:cubicBezTo>
                      <a:cubicBezTo>
                        <a:pt x="28" y="18"/>
                        <a:pt x="27" y="17"/>
                        <a:pt x="27" y="16"/>
                      </a:cubicBezTo>
                      <a:cubicBezTo>
                        <a:pt x="27" y="14"/>
                        <a:pt x="22" y="15"/>
                        <a:pt x="22" y="13"/>
                      </a:cubicBezTo>
                      <a:cubicBezTo>
                        <a:pt x="20" y="7"/>
                        <a:pt x="29" y="12"/>
                        <a:pt x="29" y="12"/>
                      </a:cubicBezTo>
                      <a:cubicBezTo>
                        <a:pt x="29" y="11"/>
                        <a:pt x="23" y="9"/>
                        <a:pt x="23" y="9"/>
                      </a:cubicBezTo>
                      <a:cubicBezTo>
                        <a:pt x="23" y="8"/>
                        <a:pt x="28" y="9"/>
                        <a:pt x="28" y="9"/>
                      </a:cubicBezTo>
                      <a:cubicBezTo>
                        <a:pt x="28" y="8"/>
                        <a:pt x="25" y="7"/>
                        <a:pt x="25" y="7"/>
                      </a:cubicBezTo>
                      <a:cubicBezTo>
                        <a:pt x="24" y="6"/>
                        <a:pt x="25" y="6"/>
                        <a:pt x="26" y="6"/>
                      </a:cubicBezTo>
                      <a:cubicBezTo>
                        <a:pt x="27" y="7"/>
                        <a:pt x="27" y="6"/>
                        <a:pt x="28" y="6"/>
                      </a:cubicBezTo>
                      <a:cubicBezTo>
                        <a:pt x="30" y="5"/>
                        <a:pt x="30" y="6"/>
                        <a:pt x="32" y="6"/>
                      </a:cubicBezTo>
                      <a:cubicBezTo>
                        <a:pt x="29" y="5"/>
                        <a:pt x="33" y="3"/>
                        <a:pt x="34" y="3"/>
                      </a:cubicBezTo>
                      <a:cubicBezTo>
                        <a:pt x="36" y="2"/>
                        <a:pt x="42" y="2"/>
                        <a:pt x="43" y="4"/>
                      </a:cubicBezTo>
                      <a:cubicBezTo>
                        <a:pt x="44" y="5"/>
                        <a:pt x="44" y="6"/>
                        <a:pt x="44" y="7"/>
                      </a:cubicBezTo>
                      <a:cubicBezTo>
                        <a:pt x="45" y="8"/>
                        <a:pt x="46" y="9"/>
                        <a:pt x="47" y="10"/>
                      </a:cubicBezTo>
                      <a:cubicBezTo>
                        <a:pt x="48" y="12"/>
                        <a:pt x="43" y="16"/>
                        <a:pt x="43" y="16"/>
                      </a:cubicBezTo>
                      <a:cubicBezTo>
                        <a:pt x="44" y="17"/>
                        <a:pt x="46" y="14"/>
                        <a:pt x="47" y="14"/>
                      </a:cubicBezTo>
                      <a:cubicBezTo>
                        <a:pt x="47" y="14"/>
                        <a:pt x="45" y="20"/>
                        <a:pt x="46" y="19"/>
                      </a:cubicBezTo>
                      <a:cubicBezTo>
                        <a:pt x="47" y="19"/>
                        <a:pt x="47" y="17"/>
                        <a:pt x="48" y="17"/>
                      </a:cubicBezTo>
                      <a:cubicBezTo>
                        <a:pt x="50" y="17"/>
                        <a:pt x="50" y="18"/>
                        <a:pt x="52" y="16"/>
                      </a:cubicBezTo>
                      <a:cubicBezTo>
                        <a:pt x="53" y="15"/>
                        <a:pt x="53" y="16"/>
                        <a:pt x="54" y="17"/>
                      </a:cubicBezTo>
                      <a:cubicBezTo>
                        <a:pt x="55" y="18"/>
                        <a:pt x="54" y="18"/>
                        <a:pt x="54" y="19"/>
                      </a:cubicBezTo>
                      <a:cubicBezTo>
                        <a:pt x="54" y="20"/>
                        <a:pt x="59" y="21"/>
                        <a:pt x="60" y="21"/>
                      </a:cubicBezTo>
                      <a:cubicBezTo>
                        <a:pt x="60" y="21"/>
                        <a:pt x="55" y="16"/>
                        <a:pt x="54" y="15"/>
                      </a:cubicBezTo>
                      <a:cubicBezTo>
                        <a:pt x="54" y="15"/>
                        <a:pt x="63" y="18"/>
                        <a:pt x="63" y="17"/>
                      </a:cubicBezTo>
                      <a:cubicBezTo>
                        <a:pt x="63" y="17"/>
                        <a:pt x="57" y="16"/>
                        <a:pt x="57" y="14"/>
                      </a:cubicBezTo>
                      <a:cubicBezTo>
                        <a:pt x="57" y="13"/>
                        <a:pt x="60" y="12"/>
                        <a:pt x="61" y="12"/>
                      </a:cubicBezTo>
                      <a:cubicBezTo>
                        <a:pt x="63" y="11"/>
                        <a:pt x="64" y="12"/>
                        <a:pt x="66" y="13"/>
                      </a:cubicBezTo>
                      <a:cubicBezTo>
                        <a:pt x="69" y="14"/>
                        <a:pt x="73" y="13"/>
                        <a:pt x="74" y="17"/>
                      </a:cubicBezTo>
                      <a:cubicBezTo>
                        <a:pt x="74" y="17"/>
                        <a:pt x="67" y="17"/>
                        <a:pt x="68" y="20"/>
                      </a:cubicBezTo>
                      <a:cubicBezTo>
                        <a:pt x="68" y="19"/>
                        <a:pt x="71" y="18"/>
                        <a:pt x="71" y="18"/>
                      </a:cubicBezTo>
                      <a:cubicBezTo>
                        <a:pt x="73" y="18"/>
                        <a:pt x="70" y="20"/>
                        <a:pt x="70" y="21"/>
                      </a:cubicBezTo>
                      <a:cubicBezTo>
                        <a:pt x="70" y="21"/>
                        <a:pt x="73" y="19"/>
                        <a:pt x="73" y="19"/>
                      </a:cubicBezTo>
                      <a:cubicBezTo>
                        <a:pt x="73" y="18"/>
                        <a:pt x="77" y="18"/>
                        <a:pt x="78" y="19"/>
                      </a:cubicBezTo>
                      <a:cubicBezTo>
                        <a:pt x="82" y="19"/>
                        <a:pt x="73" y="22"/>
                        <a:pt x="74" y="23"/>
                      </a:cubicBezTo>
                      <a:cubicBezTo>
                        <a:pt x="74" y="23"/>
                        <a:pt x="76" y="21"/>
                        <a:pt x="76" y="22"/>
                      </a:cubicBezTo>
                      <a:cubicBezTo>
                        <a:pt x="76" y="23"/>
                        <a:pt x="74" y="25"/>
                        <a:pt x="75" y="26"/>
                      </a:cubicBezTo>
                      <a:cubicBezTo>
                        <a:pt x="74" y="25"/>
                        <a:pt x="78" y="21"/>
                        <a:pt x="79" y="22"/>
                      </a:cubicBezTo>
                      <a:cubicBezTo>
                        <a:pt x="79" y="24"/>
                        <a:pt x="78" y="26"/>
                        <a:pt x="79" y="27"/>
                      </a:cubicBezTo>
                      <a:cubicBezTo>
                        <a:pt x="79" y="27"/>
                        <a:pt x="79" y="23"/>
                        <a:pt x="81" y="23"/>
                      </a:cubicBezTo>
                      <a:cubicBezTo>
                        <a:pt x="83" y="24"/>
                        <a:pt x="80" y="27"/>
                        <a:pt x="81" y="28"/>
                      </a:cubicBezTo>
                      <a:cubicBezTo>
                        <a:pt x="81" y="28"/>
                        <a:pt x="82" y="25"/>
                        <a:pt x="83" y="25"/>
                      </a:cubicBezTo>
                      <a:cubicBezTo>
                        <a:pt x="83" y="25"/>
                        <a:pt x="82" y="28"/>
                        <a:pt x="83" y="28"/>
                      </a:cubicBezTo>
                      <a:cubicBezTo>
                        <a:pt x="82" y="28"/>
                        <a:pt x="85" y="24"/>
                        <a:pt x="86" y="23"/>
                      </a:cubicBezTo>
                      <a:cubicBezTo>
                        <a:pt x="87" y="22"/>
                        <a:pt x="90" y="23"/>
                        <a:pt x="91" y="24"/>
                      </a:cubicBezTo>
                      <a:cubicBezTo>
                        <a:pt x="93" y="25"/>
                        <a:pt x="94" y="27"/>
                        <a:pt x="91" y="27"/>
                      </a:cubicBezTo>
                      <a:cubicBezTo>
                        <a:pt x="90" y="27"/>
                        <a:pt x="86" y="27"/>
                        <a:pt x="86" y="30"/>
                      </a:cubicBezTo>
                      <a:cubicBezTo>
                        <a:pt x="86" y="29"/>
                        <a:pt x="92" y="27"/>
                        <a:pt x="92" y="28"/>
                      </a:cubicBezTo>
                      <a:cubicBezTo>
                        <a:pt x="92" y="28"/>
                        <a:pt x="88" y="30"/>
                        <a:pt x="88" y="31"/>
                      </a:cubicBezTo>
                      <a:cubicBezTo>
                        <a:pt x="88" y="30"/>
                        <a:pt x="92" y="30"/>
                        <a:pt x="92" y="30"/>
                      </a:cubicBezTo>
                      <a:cubicBezTo>
                        <a:pt x="93" y="29"/>
                        <a:pt x="95" y="26"/>
                        <a:pt x="96" y="27"/>
                      </a:cubicBezTo>
                      <a:cubicBezTo>
                        <a:pt x="97" y="29"/>
                        <a:pt x="96" y="31"/>
                        <a:pt x="94" y="31"/>
                      </a:cubicBezTo>
                      <a:cubicBezTo>
                        <a:pt x="93" y="32"/>
                        <a:pt x="92" y="33"/>
                        <a:pt x="91" y="34"/>
                      </a:cubicBezTo>
                      <a:cubicBezTo>
                        <a:pt x="91" y="34"/>
                        <a:pt x="93" y="32"/>
                        <a:pt x="94" y="32"/>
                      </a:cubicBezTo>
                      <a:cubicBezTo>
                        <a:pt x="94" y="32"/>
                        <a:pt x="93" y="36"/>
                        <a:pt x="93" y="36"/>
                      </a:cubicBezTo>
                      <a:cubicBezTo>
                        <a:pt x="92" y="34"/>
                        <a:pt x="99" y="27"/>
                        <a:pt x="100" y="29"/>
                      </a:cubicBezTo>
                      <a:cubicBezTo>
                        <a:pt x="101" y="30"/>
                        <a:pt x="99" y="31"/>
                        <a:pt x="98" y="31"/>
                      </a:cubicBezTo>
                      <a:cubicBezTo>
                        <a:pt x="99" y="31"/>
                        <a:pt x="102" y="31"/>
                        <a:pt x="103" y="31"/>
                      </a:cubicBezTo>
                      <a:cubicBezTo>
                        <a:pt x="104" y="31"/>
                        <a:pt x="106" y="31"/>
                        <a:pt x="107" y="32"/>
                      </a:cubicBezTo>
                      <a:cubicBezTo>
                        <a:pt x="108" y="35"/>
                        <a:pt x="98" y="35"/>
                        <a:pt x="99" y="38"/>
                      </a:cubicBezTo>
                      <a:cubicBezTo>
                        <a:pt x="99" y="38"/>
                        <a:pt x="102" y="35"/>
                        <a:pt x="103" y="35"/>
                      </a:cubicBezTo>
                      <a:cubicBezTo>
                        <a:pt x="104" y="35"/>
                        <a:pt x="106" y="35"/>
                        <a:pt x="106" y="36"/>
                      </a:cubicBezTo>
                      <a:cubicBezTo>
                        <a:pt x="107" y="37"/>
                        <a:pt x="101" y="39"/>
                        <a:pt x="101" y="39"/>
                      </a:cubicBezTo>
                      <a:cubicBezTo>
                        <a:pt x="101" y="39"/>
                        <a:pt x="104" y="38"/>
                        <a:pt x="104" y="38"/>
                      </a:cubicBezTo>
                      <a:cubicBezTo>
                        <a:pt x="105" y="38"/>
                        <a:pt x="107" y="37"/>
                        <a:pt x="108" y="36"/>
                      </a:cubicBezTo>
                      <a:cubicBezTo>
                        <a:pt x="109" y="36"/>
                        <a:pt x="108" y="35"/>
                        <a:pt x="109" y="34"/>
                      </a:cubicBezTo>
                      <a:cubicBezTo>
                        <a:pt x="110" y="34"/>
                        <a:pt x="112" y="36"/>
                        <a:pt x="112" y="37"/>
                      </a:cubicBezTo>
                      <a:cubicBezTo>
                        <a:pt x="116" y="40"/>
                        <a:pt x="112" y="39"/>
                        <a:pt x="109" y="40"/>
                      </a:cubicBezTo>
                      <a:cubicBezTo>
                        <a:pt x="109" y="40"/>
                        <a:pt x="102" y="42"/>
                        <a:pt x="102" y="41"/>
                      </a:cubicBezTo>
                      <a:cubicBezTo>
                        <a:pt x="102" y="42"/>
                        <a:pt x="118" y="42"/>
                        <a:pt x="117" y="44"/>
                      </a:cubicBezTo>
                      <a:cubicBezTo>
                        <a:pt x="116" y="45"/>
                        <a:pt x="111" y="45"/>
                        <a:pt x="110" y="44"/>
                      </a:cubicBezTo>
                      <a:cubicBezTo>
                        <a:pt x="110" y="44"/>
                        <a:pt x="106" y="45"/>
                        <a:pt x="106" y="45"/>
                      </a:cubicBezTo>
                      <a:cubicBezTo>
                        <a:pt x="107" y="46"/>
                        <a:pt x="110" y="45"/>
                        <a:pt x="110" y="46"/>
                      </a:cubicBezTo>
                      <a:cubicBezTo>
                        <a:pt x="111" y="46"/>
                        <a:pt x="107" y="47"/>
                        <a:pt x="107" y="48"/>
                      </a:cubicBezTo>
                      <a:cubicBezTo>
                        <a:pt x="107" y="50"/>
                        <a:pt x="111" y="51"/>
                        <a:pt x="112" y="51"/>
                      </a:cubicBezTo>
                      <a:cubicBezTo>
                        <a:pt x="114" y="52"/>
                        <a:pt x="117" y="52"/>
                        <a:pt x="118" y="54"/>
                      </a:cubicBezTo>
                      <a:cubicBezTo>
                        <a:pt x="119" y="55"/>
                        <a:pt x="119" y="56"/>
                        <a:pt x="120" y="56"/>
                      </a:cubicBezTo>
                      <a:cubicBezTo>
                        <a:pt x="120" y="56"/>
                        <a:pt x="122" y="55"/>
                        <a:pt x="122" y="55"/>
                      </a:cubicBezTo>
                      <a:cubicBezTo>
                        <a:pt x="122" y="55"/>
                        <a:pt x="122" y="57"/>
                        <a:pt x="123" y="57"/>
                      </a:cubicBezTo>
                      <a:cubicBezTo>
                        <a:pt x="123" y="57"/>
                        <a:pt x="123" y="55"/>
                        <a:pt x="124" y="55"/>
                      </a:cubicBezTo>
                      <a:cubicBezTo>
                        <a:pt x="124" y="55"/>
                        <a:pt x="124" y="57"/>
                        <a:pt x="124" y="57"/>
                      </a:cubicBezTo>
                      <a:cubicBezTo>
                        <a:pt x="124" y="58"/>
                        <a:pt x="126" y="57"/>
                        <a:pt x="127" y="57"/>
                      </a:cubicBezTo>
                      <a:cubicBezTo>
                        <a:pt x="127" y="57"/>
                        <a:pt x="129" y="58"/>
                        <a:pt x="129" y="59"/>
                      </a:cubicBezTo>
                      <a:cubicBezTo>
                        <a:pt x="129" y="60"/>
                        <a:pt x="128" y="59"/>
                        <a:pt x="128" y="60"/>
                      </a:cubicBezTo>
                      <a:cubicBezTo>
                        <a:pt x="129" y="59"/>
                        <a:pt x="138" y="62"/>
                        <a:pt x="138" y="62"/>
                      </a:cubicBezTo>
                      <a:cubicBezTo>
                        <a:pt x="137" y="63"/>
                        <a:pt x="137" y="63"/>
                        <a:pt x="137" y="63"/>
                      </a:cubicBezTo>
                      <a:cubicBezTo>
                        <a:pt x="137" y="64"/>
                        <a:pt x="139" y="63"/>
                        <a:pt x="139" y="63"/>
                      </a:cubicBezTo>
                      <a:cubicBezTo>
                        <a:pt x="140" y="62"/>
                        <a:pt x="140" y="63"/>
                        <a:pt x="141" y="64"/>
                      </a:cubicBezTo>
                      <a:cubicBezTo>
                        <a:pt x="142" y="64"/>
                        <a:pt x="144" y="66"/>
                        <a:pt x="143" y="67"/>
                      </a:cubicBezTo>
                      <a:cubicBezTo>
                        <a:pt x="143" y="67"/>
                        <a:pt x="141" y="67"/>
                        <a:pt x="141" y="67"/>
                      </a:cubicBezTo>
                      <a:cubicBezTo>
                        <a:pt x="141" y="68"/>
                        <a:pt x="143" y="68"/>
                        <a:pt x="142" y="69"/>
                      </a:cubicBezTo>
                      <a:cubicBezTo>
                        <a:pt x="142" y="69"/>
                        <a:pt x="139" y="69"/>
                        <a:pt x="139" y="69"/>
                      </a:cubicBezTo>
                      <a:cubicBezTo>
                        <a:pt x="137" y="70"/>
                        <a:pt x="139" y="70"/>
                        <a:pt x="139" y="71"/>
                      </a:cubicBezTo>
                      <a:cubicBezTo>
                        <a:pt x="140" y="73"/>
                        <a:pt x="136" y="71"/>
                        <a:pt x="135" y="71"/>
                      </a:cubicBezTo>
                      <a:cubicBezTo>
                        <a:pt x="136" y="72"/>
                        <a:pt x="138" y="73"/>
                        <a:pt x="137" y="74"/>
                      </a:cubicBezTo>
                      <a:cubicBezTo>
                        <a:pt x="136" y="74"/>
                        <a:pt x="132" y="74"/>
                        <a:pt x="133" y="73"/>
                      </a:cubicBezTo>
                      <a:cubicBezTo>
                        <a:pt x="132" y="74"/>
                        <a:pt x="135" y="76"/>
                        <a:pt x="134" y="77"/>
                      </a:cubicBezTo>
                      <a:cubicBezTo>
                        <a:pt x="133" y="77"/>
                        <a:pt x="133" y="75"/>
                        <a:pt x="132" y="76"/>
                      </a:cubicBezTo>
                      <a:cubicBezTo>
                        <a:pt x="131" y="77"/>
                        <a:pt x="135" y="82"/>
                        <a:pt x="131" y="79"/>
                      </a:cubicBezTo>
                      <a:cubicBezTo>
                        <a:pt x="131" y="79"/>
                        <a:pt x="128" y="77"/>
                        <a:pt x="128" y="77"/>
                      </a:cubicBezTo>
                      <a:cubicBezTo>
                        <a:pt x="127" y="78"/>
                        <a:pt x="127" y="79"/>
                        <a:pt x="126" y="79"/>
                      </a:cubicBezTo>
                      <a:cubicBezTo>
                        <a:pt x="126" y="78"/>
                        <a:pt x="127" y="77"/>
                        <a:pt x="127" y="76"/>
                      </a:cubicBezTo>
                      <a:cubicBezTo>
                        <a:pt x="127" y="77"/>
                        <a:pt x="125" y="77"/>
                        <a:pt x="125" y="77"/>
                      </a:cubicBezTo>
                      <a:cubicBezTo>
                        <a:pt x="124" y="76"/>
                        <a:pt x="126" y="75"/>
                        <a:pt x="125" y="74"/>
                      </a:cubicBezTo>
                      <a:cubicBezTo>
                        <a:pt x="125" y="74"/>
                        <a:pt x="123" y="75"/>
                        <a:pt x="123" y="75"/>
                      </a:cubicBezTo>
                      <a:cubicBezTo>
                        <a:pt x="122" y="74"/>
                        <a:pt x="123" y="72"/>
                        <a:pt x="123" y="72"/>
                      </a:cubicBezTo>
                      <a:cubicBezTo>
                        <a:pt x="124" y="72"/>
                        <a:pt x="128" y="70"/>
                        <a:pt x="127" y="70"/>
                      </a:cubicBezTo>
                      <a:cubicBezTo>
                        <a:pt x="126" y="69"/>
                        <a:pt x="122" y="73"/>
                        <a:pt x="120" y="72"/>
                      </a:cubicBezTo>
                      <a:cubicBezTo>
                        <a:pt x="120" y="72"/>
                        <a:pt x="123" y="69"/>
                        <a:pt x="122" y="69"/>
                      </a:cubicBezTo>
                      <a:cubicBezTo>
                        <a:pt x="121" y="69"/>
                        <a:pt x="120" y="71"/>
                        <a:pt x="119" y="70"/>
                      </a:cubicBezTo>
                      <a:cubicBezTo>
                        <a:pt x="118" y="69"/>
                        <a:pt x="117" y="69"/>
                        <a:pt x="116" y="68"/>
                      </a:cubicBezTo>
                      <a:cubicBezTo>
                        <a:pt x="115" y="67"/>
                        <a:pt x="114" y="66"/>
                        <a:pt x="113" y="67"/>
                      </a:cubicBezTo>
                      <a:cubicBezTo>
                        <a:pt x="113" y="68"/>
                        <a:pt x="113" y="68"/>
                        <a:pt x="113" y="69"/>
                      </a:cubicBezTo>
                      <a:cubicBezTo>
                        <a:pt x="113" y="69"/>
                        <a:pt x="112" y="69"/>
                        <a:pt x="112" y="69"/>
                      </a:cubicBezTo>
                      <a:cubicBezTo>
                        <a:pt x="112" y="70"/>
                        <a:pt x="116" y="72"/>
                        <a:pt x="112" y="72"/>
                      </a:cubicBezTo>
                      <a:cubicBezTo>
                        <a:pt x="111" y="72"/>
                        <a:pt x="107" y="71"/>
                        <a:pt x="108" y="70"/>
                      </a:cubicBezTo>
                      <a:cubicBezTo>
                        <a:pt x="107" y="72"/>
                        <a:pt x="111" y="74"/>
                        <a:pt x="112" y="75"/>
                      </a:cubicBezTo>
                      <a:cubicBezTo>
                        <a:pt x="114" y="75"/>
                        <a:pt x="114" y="78"/>
                        <a:pt x="115" y="79"/>
                      </a:cubicBezTo>
                      <a:cubicBezTo>
                        <a:pt x="116" y="80"/>
                        <a:pt x="116" y="81"/>
                        <a:pt x="117" y="81"/>
                      </a:cubicBezTo>
                      <a:cubicBezTo>
                        <a:pt x="118" y="81"/>
                        <a:pt x="117" y="80"/>
                        <a:pt x="118" y="80"/>
                      </a:cubicBezTo>
                      <a:cubicBezTo>
                        <a:pt x="118" y="80"/>
                        <a:pt x="119" y="81"/>
                        <a:pt x="119" y="82"/>
                      </a:cubicBezTo>
                      <a:cubicBezTo>
                        <a:pt x="120" y="83"/>
                        <a:pt x="120" y="82"/>
                        <a:pt x="121" y="81"/>
                      </a:cubicBezTo>
                      <a:cubicBezTo>
                        <a:pt x="122" y="81"/>
                        <a:pt x="121" y="85"/>
                        <a:pt x="122" y="84"/>
                      </a:cubicBezTo>
                      <a:cubicBezTo>
                        <a:pt x="123" y="84"/>
                        <a:pt x="122" y="83"/>
                        <a:pt x="123" y="82"/>
                      </a:cubicBezTo>
                      <a:cubicBezTo>
                        <a:pt x="123" y="82"/>
                        <a:pt x="123" y="84"/>
                        <a:pt x="123" y="85"/>
                      </a:cubicBezTo>
                      <a:cubicBezTo>
                        <a:pt x="123" y="86"/>
                        <a:pt x="123" y="86"/>
                        <a:pt x="124" y="87"/>
                      </a:cubicBezTo>
                      <a:cubicBezTo>
                        <a:pt x="125" y="87"/>
                        <a:pt x="126" y="88"/>
                        <a:pt x="126" y="89"/>
                      </a:cubicBezTo>
                      <a:cubicBezTo>
                        <a:pt x="127" y="89"/>
                        <a:pt x="128" y="93"/>
                        <a:pt x="128" y="93"/>
                      </a:cubicBezTo>
                      <a:cubicBezTo>
                        <a:pt x="127" y="92"/>
                        <a:pt x="127" y="91"/>
                        <a:pt x="127" y="91"/>
                      </a:cubicBezTo>
                      <a:cubicBezTo>
                        <a:pt x="126" y="91"/>
                        <a:pt x="127" y="95"/>
                        <a:pt x="127" y="95"/>
                      </a:cubicBezTo>
                      <a:cubicBezTo>
                        <a:pt x="127" y="95"/>
                        <a:pt x="125" y="91"/>
                        <a:pt x="124" y="90"/>
                      </a:cubicBezTo>
                      <a:cubicBezTo>
                        <a:pt x="124" y="90"/>
                        <a:pt x="125" y="94"/>
                        <a:pt x="126" y="95"/>
                      </a:cubicBezTo>
                      <a:cubicBezTo>
                        <a:pt x="126" y="98"/>
                        <a:pt x="124" y="95"/>
                        <a:pt x="124" y="96"/>
                      </a:cubicBezTo>
                      <a:cubicBezTo>
                        <a:pt x="123" y="97"/>
                        <a:pt x="128" y="99"/>
                        <a:pt x="128" y="100"/>
                      </a:cubicBezTo>
                      <a:cubicBezTo>
                        <a:pt x="128" y="101"/>
                        <a:pt x="119" y="95"/>
                        <a:pt x="118" y="95"/>
                      </a:cubicBezTo>
                      <a:cubicBezTo>
                        <a:pt x="118" y="95"/>
                        <a:pt x="118" y="96"/>
                        <a:pt x="118" y="96"/>
                      </a:cubicBezTo>
                      <a:cubicBezTo>
                        <a:pt x="118" y="97"/>
                        <a:pt x="116" y="93"/>
                        <a:pt x="115" y="93"/>
                      </a:cubicBezTo>
                      <a:cubicBezTo>
                        <a:pt x="115" y="93"/>
                        <a:pt x="116" y="95"/>
                        <a:pt x="116" y="95"/>
                      </a:cubicBezTo>
                      <a:cubicBezTo>
                        <a:pt x="115" y="96"/>
                        <a:pt x="113" y="92"/>
                        <a:pt x="112" y="91"/>
                      </a:cubicBezTo>
                      <a:cubicBezTo>
                        <a:pt x="111" y="90"/>
                        <a:pt x="111" y="92"/>
                        <a:pt x="110" y="93"/>
                      </a:cubicBezTo>
                      <a:cubicBezTo>
                        <a:pt x="110" y="94"/>
                        <a:pt x="108" y="90"/>
                        <a:pt x="108" y="90"/>
                      </a:cubicBezTo>
                      <a:cubicBezTo>
                        <a:pt x="108" y="90"/>
                        <a:pt x="105" y="90"/>
                        <a:pt x="105" y="90"/>
                      </a:cubicBezTo>
                      <a:cubicBezTo>
                        <a:pt x="105" y="91"/>
                        <a:pt x="106" y="92"/>
                        <a:pt x="107" y="92"/>
                      </a:cubicBezTo>
                      <a:cubicBezTo>
                        <a:pt x="108" y="93"/>
                        <a:pt x="108" y="93"/>
                        <a:pt x="109" y="94"/>
                      </a:cubicBezTo>
                      <a:cubicBezTo>
                        <a:pt x="110" y="95"/>
                        <a:pt x="112" y="96"/>
                        <a:pt x="114" y="97"/>
                      </a:cubicBezTo>
                      <a:cubicBezTo>
                        <a:pt x="116" y="99"/>
                        <a:pt x="117" y="100"/>
                        <a:pt x="118" y="102"/>
                      </a:cubicBezTo>
                      <a:cubicBezTo>
                        <a:pt x="120" y="105"/>
                        <a:pt x="120" y="105"/>
                        <a:pt x="117" y="104"/>
                      </a:cubicBezTo>
                      <a:cubicBezTo>
                        <a:pt x="113" y="102"/>
                        <a:pt x="106" y="103"/>
                        <a:pt x="103" y="99"/>
                      </a:cubicBezTo>
                      <a:cubicBezTo>
                        <a:pt x="102" y="97"/>
                        <a:pt x="99" y="99"/>
                        <a:pt x="97" y="97"/>
                      </a:cubicBezTo>
                      <a:cubicBezTo>
                        <a:pt x="96" y="96"/>
                        <a:pt x="90" y="94"/>
                        <a:pt x="90" y="93"/>
                      </a:cubicBezTo>
                      <a:cubicBezTo>
                        <a:pt x="90" y="92"/>
                        <a:pt x="93" y="93"/>
                        <a:pt x="93" y="92"/>
                      </a:cubicBezTo>
                      <a:cubicBezTo>
                        <a:pt x="94" y="91"/>
                        <a:pt x="91" y="90"/>
                        <a:pt x="91" y="90"/>
                      </a:cubicBezTo>
                      <a:cubicBezTo>
                        <a:pt x="88" y="89"/>
                        <a:pt x="86" y="87"/>
                        <a:pt x="84" y="86"/>
                      </a:cubicBezTo>
                      <a:cubicBezTo>
                        <a:pt x="83" y="85"/>
                        <a:pt x="84" y="84"/>
                        <a:pt x="82" y="84"/>
                      </a:cubicBezTo>
                      <a:cubicBezTo>
                        <a:pt x="82" y="83"/>
                        <a:pt x="77" y="83"/>
                        <a:pt x="77" y="83"/>
                      </a:cubicBezTo>
                      <a:cubicBezTo>
                        <a:pt x="77" y="84"/>
                        <a:pt x="78" y="82"/>
                        <a:pt x="77" y="8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64" name="Freeform 549">
                  <a:extLst>
                    <a:ext uri="{FF2B5EF4-FFF2-40B4-BE49-F238E27FC236}">
                      <a16:creationId xmlns:a16="http://schemas.microsoft.com/office/drawing/2014/main" id="{E0F61CE6-94A0-43A5-73B4-A21EB2FEE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26028" y="4306004"/>
                  <a:ext cx="62727" cy="22128"/>
                </a:xfrm>
                <a:custGeom>
                  <a:avLst/>
                  <a:gdLst>
                    <a:gd name="T0" fmla="*/ 5 w 6"/>
                    <a:gd name="T1" fmla="*/ 1 h 2"/>
                    <a:gd name="T2" fmla="*/ 1 w 6"/>
                    <a:gd name="T3" fmla="*/ 0 h 2"/>
                    <a:gd name="T4" fmla="*/ 5 w 6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5" y="1"/>
                      </a:moveTo>
                      <a:cubicBezTo>
                        <a:pt x="5" y="2"/>
                        <a:pt x="0" y="0"/>
                        <a:pt x="1" y="0"/>
                      </a:cubicBezTo>
                      <a:cubicBezTo>
                        <a:pt x="3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65" name="Freeform 550">
                  <a:extLst>
                    <a:ext uri="{FF2B5EF4-FFF2-40B4-BE49-F238E27FC236}">
                      <a16:creationId xmlns:a16="http://schemas.microsoft.com/office/drawing/2014/main" id="{4C3784D0-9F20-7ECC-B080-84DEC351B5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1327" y="3830269"/>
                  <a:ext cx="83638" cy="22128"/>
                </a:xfrm>
                <a:custGeom>
                  <a:avLst/>
                  <a:gdLst>
                    <a:gd name="T0" fmla="*/ 7 w 8"/>
                    <a:gd name="T1" fmla="*/ 1 h 2"/>
                    <a:gd name="T2" fmla="*/ 2 w 8"/>
                    <a:gd name="T3" fmla="*/ 2 h 2"/>
                    <a:gd name="T4" fmla="*/ 3 w 8"/>
                    <a:gd name="T5" fmla="*/ 0 h 2"/>
                    <a:gd name="T6" fmla="*/ 7 w 8"/>
                    <a:gd name="T7" fmla="*/ 1 h 2"/>
                    <a:gd name="T8" fmla="*/ 7 w 8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2">
                      <a:moveTo>
                        <a:pt x="7" y="1"/>
                      </a:moveTo>
                      <a:cubicBezTo>
                        <a:pt x="8" y="2"/>
                        <a:pt x="3" y="2"/>
                        <a:pt x="2" y="2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2"/>
                        <a:pt x="7" y="0"/>
                        <a:pt x="7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66" name="Freeform 551">
                  <a:extLst>
                    <a:ext uri="{FF2B5EF4-FFF2-40B4-BE49-F238E27FC236}">
                      <a16:creationId xmlns:a16="http://schemas.microsoft.com/office/drawing/2014/main" id="{0D61DA43-89B9-1F57-4C1C-01124D866B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19353" y="3808141"/>
                  <a:ext cx="121974" cy="106947"/>
                </a:xfrm>
                <a:custGeom>
                  <a:avLst/>
                  <a:gdLst>
                    <a:gd name="T0" fmla="*/ 10 w 12"/>
                    <a:gd name="T1" fmla="*/ 7 h 10"/>
                    <a:gd name="T2" fmla="*/ 3 w 12"/>
                    <a:gd name="T3" fmla="*/ 9 h 10"/>
                    <a:gd name="T4" fmla="*/ 2 w 12"/>
                    <a:gd name="T5" fmla="*/ 2 h 10"/>
                    <a:gd name="T6" fmla="*/ 9 w 12"/>
                    <a:gd name="T7" fmla="*/ 0 h 10"/>
                    <a:gd name="T8" fmla="*/ 10 w 12"/>
                    <a:gd name="T9" fmla="*/ 7 h 10"/>
                    <a:gd name="T10" fmla="*/ 10 w 12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0">
                      <a:moveTo>
                        <a:pt x="10" y="7"/>
                      </a:moveTo>
                      <a:cubicBezTo>
                        <a:pt x="8" y="8"/>
                        <a:pt x="6" y="10"/>
                        <a:pt x="3" y="9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3" y="0"/>
                        <a:pt x="7" y="0"/>
                        <a:pt x="9" y="0"/>
                      </a:cubicBezTo>
                      <a:cubicBezTo>
                        <a:pt x="11" y="0"/>
                        <a:pt x="12" y="5"/>
                        <a:pt x="10" y="7"/>
                      </a:cubicBezTo>
                      <a:cubicBezTo>
                        <a:pt x="9" y="8"/>
                        <a:pt x="12" y="6"/>
                        <a:pt x="10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67" name="Freeform 552">
                  <a:extLst>
                    <a:ext uri="{FF2B5EF4-FFF2-40B4-BE49-F238E27FC236}">
                      <a16:creationId xmlns:a16="http://schemas.microsoft.com/office/drawing/2014/main" id="{922F4FB5-75DA-738F-B350-C3EAF59EB2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7833" y="3712256"/>
                  <a:ext cx="69700" cy="40568"/>
                </a:xfrm>
                <a:custGeom>
                  <a:avLst/>
                  <a:gdLst>
                    <a:gd name="T0" fmla="*/ 1 w 7"/>
                    <a:gd name="T1" fmla="*/ 4 h 4"/>
                    <a:gd name="T2" fmla="*/ 5 w 7"/>
                    <a:gd name="T3" fmla="*/ 0 h 4"/>
                    <a:gd name="T4" fmla="*/ 1 w 7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1" y="4"/>
                      </a:moveTo>
                      <a:cubicBezTo>
                        <a:pt x="0" y="4"/>
                        <a:pt x="4" y="0"/>
                        <a:pt x="5" y="0"/>
                      </a:cubicBezTo>
                      <a:cubicBezTo>
                        <a:pt x="7" y="1"/>
                        <a:pt x="3" y="4"/>
                        <a:pt x="1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68" name="Freeform 553">
                  <a:extLst>
                    <a:ext uri="{FF2B5EF4-FFF2-40B4-BE49-F238E27FC236}">
                      <a16:creationId xmlns:a16="http://schemas.microsoft.com/office/drawing/2014/main" id="{066BB584-A2B2-03CA-C284-0005B7897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8899" y="3701191"/>
                  <a:ext cx="62727" cy="33190"/>
                </a:xfrm>
                <a:custGeom>
                  <a:avLst/>
                  <a:gdLst>
                    <a:gd name="T0" fmla="*/ 2 w 6"/>
                    <a:gd name="T1" fmla="*/ 3 h 3"/>
                    <a:gd name="T2" fmla="*/ 2 w 6"/>
                    <a:gd name="T3" fmla="*/ 1 h 3"/>
                    <a:gd name="T4" fmla="*/ 2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3"/>
                        <a:pt x="0" y="1"/>
                        <a:pt x="2" y="1"/>
                      </a:cubicBezTo>
                      <a:cubicBezTo>
                        <a:pt x="3" y="0"/>
                        <a:pt x="6" y="3"/>
                        <a:pt x="2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69" name="Freeform 554">
                  <a:extLst>
                    <a:ext uri="{FF2B5EF4-FFF2-40B4-BE49-F238E27FC236}">
                      <a16:creationId xmlns:a16="http://schemas.microsoft.com/office/drawing/2014/main" id="{9793054A-D8A4-9D3D-241C-2E6833498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9653" y="3679066"/>
                  <a:ext cx="48790" cy="22128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0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2" y="2"/>
                        <a:pt x="5" y="1"/>
                        <a:pt x="4" y="0"/>
                      </a:cubicBezTo>
                      <a:cubicBezTo>
                        <a:pt x="2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70" name="Freeform 555">
                  <a:extLst>
                    <a:ext uri="{FF2B5EF4-FFF2-40B4-BE49-F238E27FC236}">
                      <a16:creationId xmlns:a16="http://schemas.microsoft.com/office/drawing/2014/main" id="{AF51230F-737E-F4F2-2877-87C31F232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24195" y="3266024"/>
                  <a:ext cx="268342" cy="121701"/>
                </a:xfrm>
                <a:custGeom>
                  <a:avLst/>
                  <a:gdLst>
                    <a:gd name="T0" fmla="*/ 25 w 26"/>
                    <a:gd name="T1" fmla="*/ 9 h 11"/>
                    <a:gd name="T2" fmla="*/ 18 w 26"/>
                    <a:gd name="T3" fmla="*/ 8 h 11"/>
                    <a:gd name="T4" fmla="*/ 10 w 26"/>
                    <a:gd name="T5" fmla="*/ 10 h 11"/>
                    <a:gd name="T6" fmla="*/ 3 w 26"/>
                    <a:gd name="T7" fmla="*/ 6 h 11"/>
                    <a:gd name="T8" fmla="*/ 2 w 26"/>
                    <a:gd name="T9" fmla="*/ 1 h 11"/>
                    <a:gd name="T10" fmla="*/ 8 w 26"/>
                    <a:gd name="T11" fmla="*/ 2 h 11"/>
                    <a:gd name="T12" fmla="*/ 17 w 26"/>
                    <a:gd name="T13" fmla="*/ 2 h 11"/>
                    <a:gd name="T14" fmla="*/ 22 w 26"/>
                    <a:gd name="T15" fmla="*/ 5 h 11"/>
                    <a:gd name="T16" fmla="*/ 25 w 26"/>
                    <a:gd name="T17" fmla="*/ 9 h 11"/>
                    <a:gd name="T18" fmla="*/ 25 w 26"/>
                    <a:gd name="T1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11">
                      <a:moveTo>
                        <a:pt x="25" y="9"/>
                      </a:moveTo>
                      <a:cubicBezTo>
                        <a:pt x="22" y="9"/>
                        <a:pt x="20" y="8"/>
                        <a:pt x="18" y="8"/>
                      </a:cubicBezTo>
                      <a:cubicBezTo>
                        <a:pt x="15" y="8"/>
                        <a:pt x="13" y="10"/>
                        <a:pt x="10" y="10"/>
                      </a:cubicBezTo>
                      <a:cubicBezTo>
                        <a:pt x="7" y="11"/>
                        <a:pt x="6" y="7"/>
                        <a:pt x="3" y="6"/>
                      </a:cubicBezTo>
                      <a:cubicBezTo>
                        <a:pt x="2" y="5"/>
                        <a:pt x="0" y="3"/>
                        <a:pt x="2" y="1"/>
                      </a:cubicBezTo>
                      <a:cubicBezTo>
                        <a:pt x="3" y="0"/>
                        <a:pt x="7" y="2"/>
                        <a:pt x="8" y="2"/>
                      </a:cubicBezTo>
                      <a:cubicBezTo>
                        <a:pt x="11" y="3"/>
                        <a:pt x="14" y="1"/>
                        <a:pt x="17" y="2"/>
                      </a:cubicBezTo>
                      <a:cubicBezTo>
                        <a:pt x="19" y="2"/>
                        <a:pt x="20" y="4"/>
                        <a:pt x="22" y="5"/>
                      </a:cubicBezTo>
                      <a:cubicBezTo>
                        <a:pt x="22" y="6"/>
                        <a:pt x="25" y="9"/>
                        <a:pt x="25" y="9"/>
                      </a:cubicBezTo>
                      <a:cubicBezTo>
                        <a:pt x="23" y="9"/>
                        <a:pt x="26" y="9"/>
                        <a:pt x="25" y="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71" name="Freeform 556">
                  <a:extLst>
                    <a:ext uri="{FF2B5EF4-FFF2-40B4-BE49-F238E27FC236}">
                      <a16:creationId xmlns:a16="http://schemas.microsoft.com/office/drawing/2014/main" id="{1C9DCFDF-188A-CA72-2FF4-3282FCF61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2594" y="5227968"/>
                  <a:ext cx="296221" cy="206523"/>
                </a:xfrm>
                <a:custGeom>
                  <a:avLst/>
                  <a:gdLst>
                    <a:gd name="T0" fmla="*/ 27 w 29"/>
                    <a:gd name="T1" fmla="*/ 16 h 19"/>
                    <a:gd name="T2" fmla="*/ 24 w 29"/>
                    <a:gd name="T3" fmla="*/ 12 h 19"/>
                    <a:gd name="T4" fmla="*/ 19 w 29"/>
                    <a:gd name="T5" fmla="*/ 10 h 19"/>
                    <a:gd name="T6" fmla="*/ 14 w 29"/>
                    <a:gd name="T7" fmla="*/ 3 h 19"/>
                    <a:gd name="T8" fmla="*/ 8 w 29"/>
                    <a:gd name="T9" fmla="*/ 2 h 19"/>
                    <a:gd name="T10" fmla="*/ 2 w 29"/>
                    <a:gd name="T11" fmla="*/ 0 h 19"/>
                    <a:gd name="T12" fmla="*/ 3 w 29"/>
                    <a:gd name="T13" fmla="*/ 2 h 19"/>
                    <a:gd name="T14" fmla="*/ 5 w 29"/>
                    <a:gd name="T15" fmla="*/ 3 h 19"/>
                    <a:gd name="T16" fmla="*/ 6 w 29"/>
                    <a:gd name="T17" fmla="*/ 4 h 19"/>
                    <a:gd name="T18" fmla="*/ 4 w 29"/>
                    <a:gd name="T19" fmla="*/ 2 h 19"/>
                    <a:gd name="T20" fmla="*/ 4 w 29"/>
                    <a:gd name="T21" fmla="*/ 4 h 19"/>
                    <a:gd name="T22" fmla="*/ 7 w 29"/>
                    <a:gd name="T23" fmla="*/ 6 h 19"/>
                    <a:gd name="T24" fmla="*/ 12 w 29"/>
                    <a:gd name="T25" fmla="*/ 9 h 19"/>
                    <a:gd name="T26" fmla="*/ 10 w 29"/>
                    <a:gd name="T27" fmla="*/ 10 h 19"/>
                    <a:gd name="T28" fmla="*/ 14 w 29"/>
                    <a:gd name="T29" fmla="*/ 10 h 19"/>
                    <a:gd name="T30" fmla="*/ 14 w 29"/>
                    <a:gd name="T31" fmla="*/ 12 h 19"/>
                    <a:gd name="T32" fmla="*/ 19 w 29"/>
                    <a:gd name="T33" fmla="*/ 12 h 19"/>
                    <a:gd name="T34" fmla="*/ 27 w 29"/>
                    <a:gd name="T35" fmla="*/ 16 h 19"/>
                    <a:gd name="T36" fmla="*/ 27 w 29"/>
                    <a:gd name="T37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19">
                      <a:moveTo>
                        <a:pt x="27" y="16"/>
                      </a:moveTo>
                      <a:cubicBezTo>
                        <a:pt x="26" y="15"/>
                        <a:pt x="25" y="13"/>
                        <a:pt x="24" y="12"/>
                      </a:cubicBezTo>
                      <a:cubicBezTo>
                        <a:pt x="23" y="10"/>
                        <a:pt x="21" y="10"/>
                        <a:pt x="19" y="10"/>
                      </a:cubicBezTo>
                      <a:cubicBezTo>
                        <a:pt x="17" y="8"/>
                        <a:pt x="17" y="4"/>
                        <a:pt x="14" y="3"/>
                      </a:cubicBezTo>
                      <a:cubicBezTo>
                        <a:pt x="13" y="3"/>
                        <a:pt x="10" y="3"/>
                        <a:pt x="8" y="2"/>
                      </a:cubicBezTo>
                      <a:cubicBezTo>
                        <a:pt x="7" y="1"/>
                        <a:pt x="5" y="0"/>
                        <a:pt x="2" y="0"/>
                      </a:cubicBezTo>
                      <a:cubicBezTo>
                        <a:pt x="0" y="0"/>
                        <a:pt x="1" y="2"/>
                        <a:pt x="3" y="2"/>
                      </a:cubicBezTo>
                      <a:cubicBezTo>
                        <a:pt x="4" y="2"/>
                        <a:pt x="4" y="2"/>
                        <a:pt x="5" y="3"/>
                      </a:cubicBezTo>
                      <a:cubicBezTo>
                        <a:pt x="5" y="3"/>
                        <a:pt x="6" y="4"/>
                        <a:pt x="6" y="4"/>
                      </a:cubicBezTo>
                      <a:cubicBezTo>
                        <a:pt x="5" y="4"/>
                        <a:pt x="4" y="3"/>
                        <a:pt x="4" y="2"/>
                      </a:cubicBezTo>
                      <a:cubicBezTo>
                        <a:pt x="4" y="2"/>
                        <a:pt x="4" y="4"/>
                        <a:pt x="4" y="4"/>
                      </a:cubicBezTo>
                      <a:cubicBezTo>
                        <a:pt x="4" y="6"/>
                        <a:pt x="6" y="6"/>
                        <a:pt x="7" y="6"/>
                      </a:cubicBezTo>
                      <a:cubicBezTo>
                        <a:pt x="7" y="6"/>
                        <a:pt x="12" y="9"/>
                        <a:pt x="12" y="9"/>
                      </a:cubicBezTo>
                      <a:cubicBezTo>
                        <a:pt x="12" y="9"/>
                        <a:pt x="11" y="9"/>
                        <a:pt x="10" y="10"/>
                      </a:cubicBezTo>
                      <a:cubicBezTo>
                        <a:pt x="10" y="10"/>
                        <a:pt x="14" y="10"/>
                        <a:pt x="14" y="10"/>
                      </a:cubicBezTo>
                      <a:cubicBezTo>
                        <a:pt x="16" y="11"/>
                        <a:pt x="14" y="12"/>
                        <a:pt x="14" y="12"/>
                      </a:cubicBezTo>
                      <a:cubicBezTo>
                        <a:pt x="15" y="13"/>
                        <a:pt x="18" y="12"/>
                        <a:pt x="19" y="12"/>
                      </a:cubicBezTo>
                      <a:cubicBezTo>
                        <a:pt x="14" y="13"/>
                        <a:pt x="29" y="19"/>
                        <a:pt x="27" y="16"/>
                      </a:cubicBezTo>
                      <a:cubicBezTo>
                        <a:pt x="26" y="15"/>
                        <a:pt x="28" y="18"/>
                        <a:pt x="27" y="1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72" name="Freeform 557">
                  <a:extLst>
                    <a:ext uri="{FF2B5EF4-FFF2-40B4-BE49-F238E27FC236}">
                      <a16:creationId xmlns:a16="http://schemas.microsoft.com/office/drawing/2014/main" id="{ACFB4E77-991B-70A9-B66E-6D8AA6837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9104" y="4988256"/>
                  <a:ext cx="132428" cy="151203"/>
                </a:xfrm>
                <a:custGeom>
                  <a:avLst/>
                  <a:gdLst>
                    <a:gd name="T0" fmla="*/ 11 w 13"/>
                    <a:gd name="T1" fmla="*/ 14 h 14"/>
                    <a:gd name="T2" fmla="*/ 11 w 13"/>
                    <a:gd name="T3" fmla="*/ 14 h 14"/>
                    <a:gd name="T4" fmla="*/ 8 w 13"/>
                    <a:gd name="T5" fmla="*/ 11 h 14"/>
                    <a:gd name="T6" fmla="*/ 7 w 13"/>
                    <a:gd name="T7" fmla="*/ 7 h 14"/>
                    <a:gd name="T8" fmla="*/ 6 w 13"/>
                    <a:gd name="T9" fmla="*/ 5 h 14"/>
                    <a:gd name="T10" fmla="*/ 7 w 13"/>
                    <a:gd name="T11" fmla="*/ 2 h 14"/>
                    <a:gd name="T12" fmla="*/ 4 w 13"/>
                    <a:gd name="T13" fmla="*/ 4 h 14"/>
                    <a:gd name="T14" fmla="*/ 6 w 13"/>
                    <a:gd name="T15" fmla="*/ 1 h 14"/>
                    <a:gd name="T16" fmla="*/ 1 w 13"/>
                    <a:gd name="T17" fmla="*/ 0 h 14"/>
                    <a:gd name="T18" fmla="*/ 3 w 13"/>
                    <a:gd name="T19" fmla="*/ 6 h 14"/>
                    <a:gd name="T20" fmla="*/ 11 w 13"/>
                    <a:gd name="T21" fmla="*/ 14 h 14"/>
                    <a:gd name="T22" fmla="*/ 11 w 13"/>
                    <a:gd name="T2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4">
                      <a:moveTo>
                        <a:pt x="11" y="14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3"/>
                        <a:pt x="9" y="11"/>
                        <a:pt x="8" y="11"/>
                      </a:cubicBezTo>
                      <a:cubicBezTo>
                        <a:pt x="7" y="9"/>
                        <a:pt x="8" y="8"/>
                        <a:pt x="7" y="7"/>
                      </a:cubicBezTo>
                      <a:cubicBezTo>
                        <a:pt x="6" y="6"/>
                        <a:pt x="6" y="6"/>
                        <a:pt x="6" y="5"/>
                      </a:cubicBezTo>
                      <a:cubicBezTo>
                        <a:pt x="5" y="3"/>
                        <a:pt x="6" y="3"/>
                        <a:pt x="7" y="2"/>
                      </a:cubicBezTo>
                      <a:cubicBezTo>
                        <a:pt x="9" y="0"/>
                        <a:pt x="3" y="3"/>
                        <a:pt x="4" y="4"/>
                      </a:cubicBezTo>
                      <a:cubicBezTo>
                        <a:pt x="3" y="3"/>
                        <a:pt x="6" y="1"/>
                        <a:pt x="6" y="1"/>
                      </a:cubicBezTo>
                      <a:cubicBezTo>
                        <a:pt x="5" y="0"/>
                        <a:pt x="1" y="0"/>
                        <a:pt x="1" y="0"/>
                      </a:cubicBezTo>
                      <a:cubicBezTo>
                        <a:pt x="0" y="1"/>
                        <a:pt x="2" y="5"/>
                        <a:pt x="3" y="6"/>
                      </a:cubicBezTo>
                      <a:cubicBezTo>
                        <a:pt x="5" y="8"/>
                        <a:pt x="8" y="13"/>
                        <a:pt x="11" y="14"/>
                      </a:cubicBezTo>
                      <a:cubicBezTo>
                        <a:pt x="13" y="14"/>
                        <a:pt x="8" y="13"/>
                        <a:pt x="11" y="1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73" name="Freeform 558">
                  <a:extLst>
                    <a:ext uri="{FF2B5EF4-FFF2-40B4-BE49-F238E27FC236}">
                      <a16:creationId xmlns:a16="http://schemas.microsoft.com/office/drawing/2014/main" id="{62DBC796-622F-4A22-D55A-6D4A6D9B0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9559" y="4814926"/>
                  <a:ext cx="41820" cy="44255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3 w 4"/>
                    <a:gd name="T5" fmla="*/ 3 h 4"/>
                    <a:gd name="T6" fmla="*/ 3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2" y="2"/>
                        <a:pt x="0" y="2"/>
                        <a:pt x="2" y="1"/>
                      </a:cubicBezTo>
                      <a:cubicBezTo>
                        <a:pt x="3" y="0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2"/>
                        <a:pt x="4" y="4"/>
                        <a:pt x="3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74" name="Freeform 559">
                  <a:extLst>
                    <a:ext uri="{FF2B5EF4-FFF2-40B4-BE49-F238E27FC236}">
                      <a16:creationId xmlns:a16="http://schemas.microsoft.com/office/drawing/2014/main" id="{75CBE617-32B5-9340-7D6C-369EAF682B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7282" y="4763299"/>
                  <a:ext cx="62727" cy="62692"/>
                </a:xfrm>
                <a:custGeom>
                  <a:avLst/>
                  <a:gdLst>
                    <a:gd name="T0" fmla="*/ 5 w 6"/>
                    <a:gd name="T1" fmla="*/ 2 h 6"/>
                    <a:gd name="T2" fmla="*/ 0 w 6"/>
                    <a:gd name="T3" fmla="*/ 1 h 6"/>
                    <a:gd name="T4" fmla="*/ 1 w 6"/>
                    <a:gd name="T5" fmla="*/ 3 h 6"/>
                    <a:gd name="T6" fmla="*/ 1 w 6"/>
                    <a:gd name="T7" fmla="*/ 6 h 6"/>
                    <a:gd name="T8" fmla="*/ 5 w 6"/>
                    <a:gd name="T9" fmla="*/ 5 h 6"/>
                    <a:gd name="T10" fmla="*/ 3 w 6"/>
                    <a:gd name="T11" fmla="*/ 3 h 6"/>
                    <a:gd name="T12" fmla="*/ 5 w 6"/>
                    <a:gd name="T13" fmla="*/ 2 h 6"/>
                    <a:gd name="T14" fmla="*/ 5 w 6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6">
                      <a:moveTo>
                        <a:pt x="5" y="2"/>
                      </a:moveTo>
                      <a:cubicBezTo>
                        <a:pt x="4" y="2"/>
                        <a:pt x="1" y="0"/>
                        <a:pt x="0" y="1"/>
                      </a:cubicBezTo>
                      <a:cubicBezTo>
                        <a:pt x="1" y="0"/>
                        <a:pt x="2" y="4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5"/>
                        <a:pt x="5" y="4"/>
                        <a:pt x="5" y="5"/>
                      </a:cubicBezTo>
                      <a:cubicBezTo>
                        <a:pt x="5" y="4"/>
                        <a:pt x="4" y="4"/>
                        <a:pt x="3" y="3"/>
                      </a:cubicBezTo>
                      <a:cubicBezTo>
                        <a:pt x="4" y="4"/>
                        <a:pt x="6" y="2"/>
                        <a:pt x="5" y="2"/>
                      </a:cubicBezTo>
                      <a:cubicBezTo>
                        <a:pt x="4" y="2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75" name="Freeform 560">
                  <a:extLst>
                    <a:ext uri="{FF2B5EF4-FFF2-40B4-BE49-F238E27FC236}">
                      <a16:creationId xmlns:a16="http://schemas.microsoft.com/office/drawing/2014/main" id="{1F6AE4BE-D40B-11A1-A093-60429AED7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9403" y="4781736"/>
                  <a:ext cx="38336" cy="66379"/>
                </a:xfrm>
                <a:custGeom>
                  <a:avLst/>
                  <a:gdLst>
                    <a:gd name="T0" fmla="*/ 2 w 4"/>
                    <a:gd name="T1" fmla="*/ 0 h 6"/>
                    <a:gd name="T2" fmla="*/ 2 w 4"/>
                    <a:gd name="T3" fmla="*/ 2 h 6"/>
                    <a:gd name="T4" fmla="*/ 2 w 4"/>
                    <a:gd name="T5" fmla="*/ 5 h 6"/>
                    <a:gd name="T6" fmla="*/ 3 w 4"/>
                    <a:gd name="T7" fmla="*/ 3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0" y="0"/>
                        <a:pt x="2" y="1"/>
                        <a:pt x="2" y="2"/>
                      </a:cubicBezTo>
                      <a:cubicBezTo>
                        <a:pt x="2" y="3"/>
                        <a:pt x="1" y="5"/>
                        <a:pt x="2" y="5"/>
                      </a:cubicBezTo>
                      <a:cubicBezTo>
                        <a:pt x="3" y="6"/>
                        <a:pt x="3" y="3"/>
                        <a:pt x="3" y="3"/>
                      </a:cubicBezTo>
                      <a:cubicBezTo>
                        <a:pt x="3" y="2"/>
                        <a:pt x="4" y="0"/>
                        <a:pt x="2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76" name="Freeform 561">
                  <a:extLst>
                    <a:ext uri="{FF2B5EF4-FFF2-40B4-BE49-F238E27FC236}">
                      <a16:creationId xmlns:a16="http://schemas.microsoft.com/office/drawing/2014/main" id="{8E2A89A5-CA61-881E-AAE9-67A195F22F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6673" y="4719040"/>
                  <a:ext cx="52274" cy="118010"/>
                </a:xfrm>
                <a:custGeom>
                  <a:avLst/>
                  <a:gdLst>
                    <a:gd name="T0" fmla="*/ 4 w 5"/>
                    <a:gd name="T1" fmla="*/ 10 h 11"/>
                    <a:gd name="T2" fmla="*/ 2 w 5"/>
                    <a:gd name="T3" fmla="*/ 6 h 11"/>
                    <a:gd name="T4" fmla="*/ 1 w 5"/>
                    <a:gd name="T5" fmla="*/ 3 h 11"/>
                    <a:gd name="T6" fmla="*/ 5 w 5"/>
                    <a:gd name="T7" fmla="*/ 5 h 11"/>
                    <a:gd name="T8" fmla="*/ 4 w 5"/>
                    <a:gd name="T9" fmla="*/ 10 h 11"/>
                    <a:gd name="T10" fmla="*/ 4 w 5"/>
                    <a:gd name="T1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1">
                      <a:moveTo>
                        <a:pt x="4" y="10"/>
                      </a:moveTo>
                      <a:cubicBezTo>
                        <a:pt x="4" y="9"/>
                        <a:pt x="2" y="6"/>
                        <a:pt x="2" y="6"/>
                      </a:cubicBezTo>
                      <a:cubicBezTo>
                        <a:pt x="4" y="4"/>
                        <a:pt x="0" y="4"/>
                        <a:pt x="1" y="3"/>
                      </a:cubicBezTo>
                      <a:cubicBezTo>
                        <a:pt x="2" y="0"/>
                        <a:pt x="5" y="5"/>
                        <a:pt x="5" y="5"/>
                      </a:cubicBezTo>
                      <a:cubicBezTo>
                        <a:pt x="5" y="6"/>
                        <a:pt x="5" y="11"/>
                        <a:pt x="4" y="10"/>
                      </a:cubicBezTo>
                      <a:cubicBezTo>
                        <a:pt x="4" y="9"/>
                        <a:pt x="5" y="11"/>
                        <a:pt x="4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77" name="Freeform 562">
                  <a:extLst>
                    <a:ext uri="{FF2B5EF4-FFF2-40B4-BE49-F238E27FC236}">
                      <a16:creationId xmlns:a16="http://schemas.microsoft.com/office/drawing/2014/main" id="{D33D1AF9-88CE-1930-E506-371746D2E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4853" y="4674786"/>
                  <a:ext cx="73184" cy="77445"/>
                </a:xfrm>
                <a:custGeom>
                  <a:avLst/>
                  <a:gdLst>
                    <a:gd name="T0" fmla="*/ 4 w 7"/>
                    <a:gd name="T1" fmla="*/ 6 h 7"/>
                    <a:gd name="T2" fmla="*/ 2 w 7"/>
                    <a:gd name="T3" fmla="*/ 3 h 7"/>
                    <a:gd name="T4" fmla="*/ 0 w 7"/>
                    <a:gd name="T5" fmla="*/ 2 h 7"/>
                    <a:gd name="T6" fmla="*/ 5 w 7"/>
                    <a:gd name="T7" fmla="*/ 1 h 7"/>
                    <a:gd name="T8" fmla="*/ 4 w 7"/>
                    <a:gd name="T9" fmla="*/ 3 h 7"/>
                    <a:gd name="T10" fmla="*/ 7 w 7"/>
                    <a:gd name="T11" fmla="*/ 4 h 7"/>
                    <a:gd name="T12" fmla="*/ 5 w 7"/>
                    <a:gd name="T13" fmla="*/ 5 h 7"/>
                    <a:gd name="T14" fmla="*/ 4 w 7"/>
                    <a:gd name="T15" fmla="*/ 6 h 7"/>
                    <a:gd name="T16" fmla="*/ 4 w 7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4" y="6"/>
                      </a:moveTo>
                      <a:cubicBezTo>
                        <a:pt x="2" y="4"/>
                        <a:pt x="1" y="4"/>
                        <a:pt x="2" y="3"/>
                      </a:cubicBezTo>
                      <a:cubicBezTo>
                        <a:pt x="2" y="2"/>
                        <a:pt x="0" y="2"/>
                        <a:pt x="0" y="2"/>
                      </a:cubicBezTo>
                      <a:cubicBezTo>
                        <a:pt x="0" y="1"/>
                        <a:pt x="4" y="0"/>
                        <a:pt x="5" y="1"/>
                      </a:cubicBezTo>
                      <a:cubicBezTo>
                        <a:pt x="5" y="1"/>
                        <a:pt x="3" y="2"/>
                        <a:pt x="4" y="3"/>
                      </a:cubicBezTo>
                      <a:cubicBezTo>
                        <a:pt x="5" y="3"/>
                        <a:pt x="7" y="4"/>
                        <a:pt x="7" y="4"/>
                      </a:cubicBezTo>
                      <a:cubicBezTo>
                        <a:pt x="7" y="5"/>
                        <a:pt x="5" y="5"/>
                        <a:pt x="5" y="5"/>
                      </a:cubicBezTo>
                      <a:cubicBezTo>
                        <a:pt x="4" y="5"/>
                        <a:pt x="5" y="7"/>
                        <a:pt x="4" y="6"/>
                      </a:cubicBezTo>
                      <a:cubicBezTo>
                        <a:pt x="2" y="5"/>
                        <a:pt x="4" y="6"/>
                        <a:pt x="4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78" name="Freeform 563">
                  <a:extLst>
                    <a:ext uri="{FF2B5EF4-FFF2-40B4-BE49-F238E27FC236}">
                      <a16:creationId xmlns:a16="http://schemas.microsoft.com/office/drawing/2014/main" id="{BD9015E9-8BDF-83BB-835F-670FC3C7A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8038" y="4674786"/>
                  <a:ext cx="69700" cy="99573"/>
                </a:xfrm>
                <a:custGeom>
                  <a:avLst/>
                  <a:gdLst>
                    <a:gd name="T0" fmla="*/ 3 w 7"/>
                    <a:gd name="T1" fmla="*/ 8 h 9"/>
                    <a:gd name="T2" fmla="*/ 4 w 7"/>
                    <a:gd name="T3" fmla="*/ 6 h 9"/>
                    <a:gd name="T4" fmla="*/ 2 w 7"/>
                    <a:gd name="T5" fmla="*/ 4 h 9"/>
                    <a:gd name="T6" fmla="*/ 3 w 7"/>
                    <a:gd name="T7" fmla="*/ 1 h 9"/>
                    <a:gd name="T8" fmla="*/ 6 w 7"/>
                    <a:gd name="T9" fmla="*/ 5 h 9"/>
                    <a:gd name="T10" fmla="*/ 3 w 7"/>
                    <a:gd name="T11" fmla="*/ 8 h 9"/>
                    <a:gd name="T12" fmla="*/ 3 w 7"/>
                    <a:gd name="T13" fmla="*/ 8 h 9"/>
                    <a:gd name="T14" fmla="*/ 3 w 7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9">
                      <a:moveTo>
                        <a:pt x="3" y="8"/>
                      </a:moveTo>
                      <a:cubicBezTo>
                        <a:pt x="4" y="7"/>
                        <a:pt x="5" y="7"/>
                        <a:pt x="4" y="6"/>
                      </a:cubicBezTo>
                      <a:cubicBezTo>
                        <a:pt x="4" y="5"/>
                        <a:pt x="2" y="5"/>
                        <a:pt x="2" y="4"/>
                      </a:cubicBezTo>
                      <a:cubicBezTo>
                        <a:pt x="3" y="3"/>
                        <a:pt x="0" y="0"/>
                        <a:pt x="3" y="1"/>
                      </a:cubicBezTo>
                      <a:cubicBezTo>
                        <a:pt x="6" y="2"/>
                        <a:pt x="6" y="3"/>
                        <a:pt x="6" y="5"/>
                      </a:cubicBezTo>
                      <a:cubicBezTo>
                        <a:pt x="7" y="7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7"/>
                        <a:pt x="2" y="9"/>
                        <a:pt x="3" y="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79" name="Freeform 564">
                  <a:extLst>
                    <a:ext uri="{FF2B5EF4-FFF2-40B4-BE49-F238E27FC236}">
                      <a16:creationId xmlns:a16="http://schemas.microsoft.com/office/drawing/2014/main" id="{C4894AFA-F9AA-7F36-2194-2065B34E71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7126" y="4696914"/>
                  <a:ext cx="31364" cy="11063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0 h 1"/>
                    <a:gd name="T4" fmla="*/ 3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2" y="0"/>
                        <a:pt x="3" y="0"/>
                      </a:cubicBezTo>
                      <a:cubicBezTo>
                        <a:pt x="3" y="0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80" name="Freeform 565">
                  <a:extLst>
                    <a:ext uri="{FF2B5EF4-FFF2-40B4-BE49-F238E27FC236}">
                      <a16:creationId xmlns:a16="http://schemas.microsoft.com/office/drawing/2014/main" id="{1031A3F5-0C53-597F-FA3F-E261559F8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367" y="4707979"/>
                  <a:ext cx="135912" cy="73757"/>
                </a:xfrm>
                <a:custGeom>
                  <a:avLst/>
                  <a:gdLst>
                    <a:gd name="T0" fmla="*/ 10 w 13"/>
                    <a:gd name="T1" fmla="*/ 1 h 7"/>
                    <a:gd name="T2" fmla="*/ 7 w 13"/>
                    <a:gd name="T3" fmla="*/ 1 h 7"/>
                    <a:gd name="T4" fmla="*/ 5 w 13"/>
                    <a:gd name="T5" fmla="*/ 1 h 7"/>
                    <a:gd name="T6" fmla="*/ 5 w 13"/>
                    <a:gd name="T7" fmla="*/ 4 h 7"/>
                    <a:gd name="T8" fmla="*/ 1 w 13"/>
                    <a:gd name="T9" fmla="*/ 3 h 7"/>
                    <a:gd name="T10" fmla="*/ 1 w 13"/>
                    <a:gd name="T11" fmla="*/ 6 h 7"/>
                    <a:gd name="T12" fmla="*/ 11 w 13"/>
                    <a:gd name="T13" fmla="*/ 4 h 7"/>
                    <a:gd name="T14" fmla="*/ 9 w 13"/>
                    <a:gd name="T15" fmla="*/ 3 h 7"/>
                    <a:gd name="T16" fmla="*/ 12 w 13"/>
                    <a:gd name="T17" fmla="*/ 3 h 7"/>
                    <a:gd name="T18" fmla="*/ 10 w 13"/>
                    <a:gd name="T19" fmla="*/ 1 h 7"/>
                    <a:gd name="T20" fmla="*/ 10 w 13"/>
                    <a:gd name="T2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7">
                      <a:moveTo>
                        <a:pt x="10" y="1"/>
                      </a:moveTo>
                      <a:cubicBezTo>
                        <a:pt x="9" y="1"/>
                        <a:pt x="8" y="1"/>
                        <a:pt x="7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3" y="2"/>
                        <a:pt x="4" y="4"/>
                        <a:pt x="5" y="4"/>
                      </a:cubicBezTo>
                      <a:cubicBezTo>
                        <a:pt x="4" y="4"/>
                        <a:pt x="2" y="1"/>
                        <a:pt x="1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10" y="5"/>
                        <a:pt x="11" y="4"/>
                      </a:cubicBezTo>
                      <a:cubicBezTo>
                        <a:pt x="11" y="4"/>
                        <a:pt x="10" y="3"/>
                        <a:pt x="9" y="3"/>
                      </a:cubicBezTo>
                      <a:cubicBezTo>
                        <a:pt x="10" y="3"/>
                        <a:pt x="12" y="3"/>
                        <a:pt x="12" y="3"/>
                      </a:cubicBezTo>
                      <a:cubicBezTo>
                        <a:pt x="13" y="2"/>
                        <a:pt x="11" y="0"/>
                        <a:pt x="10" y="1"/>
                      </a:cubicBezTo>
                      <a:cubicBezTo>
                        <a:pt x="9" y="1"/>
                        <a:pt x="11" y="0"/>
                        <a:pt x="10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81" name="Freeform 566">
                  <a:extLst>
                    <a:ext uri="{FF2B5EF4-FFF2-40B4-BE49-F238E27FC236}">
                      <a16:creationId xmlns:a16="http://schemas.microsoft.com/office/drawing/2014/main" id="{BAE4E8B4-DDB7-2E5D-FC62-30A81F9BF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6641" y="4641596"/>
                  <a:ext cx="83638" cy="77445"/>
                </a:xfrm>
                <a:custGeom>
                  <a:avLst/>
                  <a:gdLst>
                    <a:gd name="T0" fmla="*/ 2 w 8"/>
                    <a:gd name="T1" fmla="*/ 6 h 7"/>
                    <a:gd name="T2" fmla="*/ 5 w 8"/>
                    <a:gd name="T3" fmla="*/ 4 h 7"/>
                    <a:gd name="T4" fmla="*/ 8 w 8"/>
                    <a:gd name="T5" fmla="*/ 4 h 7"/>
                    <a:gd name="T6" fmla="*/ 5 w 8"/>
                    <a:gd name="T7" fmla="*/ 2 h 7"/>
                    <a:gd name="T8" fmla="*/ 2 w 8"/>
                    <a:gd name="T9" fmla="*/ 6 h 7"/>
                    <a:gd name="T10" fmla="*/ 2 w 8"/>
                    <a:gd name="T11" fmla="*/ 6 h 7"/>
                    <a:gd name="T12" fmla="*/ 2 w 8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2" y="6"/>
                      </a:moveTo>
                      <a:cubicBezTo>
                        <a:pt x="3" y="5"/>
                        <a:pt x="4" y="5"/>
                        <a:pt x="5" y="4"/>
                      </a:cubicBezTo>
                      <a:cubicBezTo>
                        <a:pt x="6" y="4"/>
                        <a:pt x="8" y="4"/>
                        <a:pt x="8" y="4"/>
                      </a:cubicBezTo>
                      <a:cubicBezTo>
                        <a:pt x="8" y="4"/>
                        <a:pt x="7" y="0"/>
                        <a:pt x="5" y="2"/>
                      </a:cubicBezTo>
                      <a:cubicBezTo>
                        <a:pt x="5" y="2"/>
                        <a:pt x="1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5"/>
                        <a:pt x="0" y="7"/>
                        <a:pt x="2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82" name="Freeform 567">
                  <a:extLst>
                    <a:ext uri="{FF2B5EF4-FFF2-40B4-BE49-F238E27FC236}">
                      <a16:creationId xmlns:a16="http://schemas.microsoft.com/office/drawing/2014/main" id="{6CBBD276-D84E-9100-2307-CE367D9331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4651" y="4936623"/>
                  <a:ext cx="101063" cy="40568"/>
                </a:xfrm>
                <a:custGeom>
                  <a:avLst/>
                  <a:gdLst>
                    <a:gd name="T0" fmla="*/ 9 w 10"/>
                    <a:gd name="T1" fmla="*/ 2 h 4"/>
                    <a:gd name="T2" fmla="*/ 9 w 10"/>
                    <a:gd name="T3" fmla="*/ 1 h 4"/>
                    <a:gd name="T4" fmla="*/ 6 w 10"/>
                    <a:gd name="T5" fmla="*/ 0 h 4"/>
                    <a:gd name="T6" fmla="*/ 2 w 10"/>
                    <a:gd name="T7" fmla="*/ 2 h 4"/>
                    <a:gd name="T8" fmla="*/ 3 w 10"/>
                    <a:gd name="T9" fmla="*/ 4 h 4"/>
                    <a:gd name="T10" fmla="*/ 9 w 10"/>
                    <a:gd name="T11" fmla="*/ 2 h 4"/>
                    <a:gd name="T12" fmla="*/ 9 w 10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4">
                      <a:moveTo>
                        <a:pt x="9" y="2"/>
                      </a:moveTo>
                      <a:cubicBezTo>
                        <a:pt x="10" y="2"/>
                        <a:pt x="8" y="1"/>
                        <a:pt x="9" y="1"/>
                      </a:cubicBez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1"/>
                        <a:pt x="3" y="1"/>
                        <a:pt x="2" y="2"/>
                      </a:cubicBezTo>
                      <a:cubicBezTo>
                        <a:pt x="0" y="3"/>
                        <a:pt x="2" y="4"/>
                        <a:pt x="3" y="4"/>
                      </a:cubicBezTo>
                      <a:cubicBezTo>
                        <a:pt x="5" y="4"/>
                        <a:pt x="7" y="1"/>
                        <a:pt x="9" y="2"/>
                      </a:cubicBezTo>
                      <a:cubicBezTo>
                        <a:pt x="10" y="2"/>
                        <a:pt x="7" y="1"/>
                        <a:pt x="9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83" name="Freeform 568">
                  <a:extLst>
                    <a:ext uri="{FF2B5EF4-FFF2-40B4-BE49-F238E27FC236}">
                      <a16:creationId xmlns:a16="http://schemas.microsoft.com/office/drawing/2014/main" id="{3DA113A0-58B8-C74E-D954-40745E5222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22677" y="4999318"/>
                  <a:ext cx="59243" cy="55320"/>
                </a:xfrm>
                <a:custGeom>
                  <a:avLst/>
                  <a:gdLst>
                    <a:gd name="T0" fmla="*/ 6 w 6"/>
                    <a:gd name="T1" fmla="*/ 2 h 5"/>
                    <a:gd name="T2" fmla="*/ 3 w 6"/>
                    <a:gd name="T3" fmla="*/ 2 h 5"/>
                    <a:gd name="T4" fmla="*/ 3 w 6"/>
                    <a:gd name="T5" fmla="*/ 4 h 5"/>
                    <a:gd name="T6" fmla="*/ 0 w 6"/>
                    <a:gd name="T7" fmla="*/ 5 h 5"/>
                    <a:gd name="T8" fmla="*/ 6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3" y="2"/>
                        <a:pt x="3" y="3"/>
                        <a:pt x="3" y="4"/>
                      </a:cubicBezTo>
                      <a:cubicBezTo>
                        <a:pt x="2" y="4"/>
                        <a:pt x="0" y="5"/>
                        <a:pt x="0" y="5"/>
                      </a:cubicBezTo>
                      <a:cubicBezTo>
                        <a:pt x="0" y="5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84" name="Freeform 569">
                  <a:extLst>
                    <a:ext uri="{FF2B5EF4-FFF2-40B4-BE49-F238E27FC236}">
                      <a16:creationId xmlns:a16="http://schemas.microsoft.com/office/drawing/2014/main" id="{C80E05B6-18AA-7A59-2620-1072A0CE0C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97191" y="3656936"/>
                  <a:ext cx="212583" cy="140138"/>
                </a:xfrm>
                <a:custGeom>
                  <a:avLst/>
                  <a:gdLst>
                    <a:gd name="T0" fmla="*/ 19 w 21"/>
                    <a:gd name="T1" fmla="*/ 9 h 13"/>
                    <a:gd name="T2" fmla="*/ 18 w 21"/>
                    <a:gd name="T3" fmla="*/ 7 h 13"/>
                    <a:gd name="T4" fmla="*/ 14 w 21"/>
                    <a:gd name="T5" fmla="*/ 4 h 13"/>
                    <a:gd name="T6" fmla="*/ 8 w 21"/>
                    <a:gd name="T7" fmla="*/ 1 h 13"/>
                    <a:gd name="T8" fmla="*/ 5 w 21"/>
                    <a:gd name="T9" fmla="*/ 6 h 13"/>
                    <a:gd name="T10" fmla="*/ 0 w 21"/>
                    <a:gd name="T11" fmla="*/ 8 h 13"/>
                    <a:gd name="T12" fmla="*/ 7 w 21"/>
                    <a:gd name="T13" fmla="*/ 11 h 13"/>
                    <a:gd name="T14" fmla="*/ 15 w 21"/>
                    <a:gd name="T15" fmla="*/ 12 h 13"/>
                    <a:gd name="T16" fmla="*/ 20 w 21"/>
                    <a:gd name="T17" fmla="*/ 9 h 13"/>
                    <a:gd name="T18" fmla="*/ 19 w 21"/>
                    <a:gd name="T19" fmla="*/ 9 h 13"/>
                    <a:gd name="T20" fmla="*/ 19 w 21"/>
                    <a:gd name="T21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13">
                      <a:moveTo>
                        <a:pt x="19" y="9"/>
                      </a:moveTo>
                      <a:cubicBezTo>
                        <a:pt x="15" y="10"/>
                        <a:pt x="19" y="8"/>
                        <a:pt x="18" y="7"/>
                      </a:cubicBezTo>
                      <a:cubicBezTo>
                        <a:pt x="17" y="7"/>
                        <a:pt x="15" y="4"/>
                        <a:pt x="14" y="4"/>
                      </a:cubicBezTo>
                      <a:cubicBezTo>
                        <a:pt x="12" y="4"/>
                        <a:pt x="10" y="1"/>
                        <a:pt x="8" y="1"/>
                      </a:cubicBezTo>
                      <a:cubicBezTo>
                        <a:pt x="6" y="0"/>
                        <a:pt x="6" y="5"/>
                        <a:pt x="5" y="6"/>
                      </a:cubicBezTo>
                      <a:cubicBezTo>
                        <a:pt x="4" y="6"/>
                        <a:pt x="0" y="6"/>
                        <a:pt x="0" y="8"/>
                      </a:cubicBezTo>
                      <a:cubicBezTo>
                        <a:pt x="1" y="10"/>
                        <a:pt x="6" y="11"/>
                        <a:pt x="7" y="11"/>
                      </a:cubicBezTo>
                      <a:cubicBezTo>
                        <a:pt x="9" y="12"/>
                        <a:pt x="13" y="13"/>
                        <a:pt x="15" y="12"/>
                      </a:cubicBezTo>
                      <a:cubicBezTo>
                        <a:pt x="15" y="12"/>
                        <a:pt x="20" y="10"/>
                        <a:pt x="20" y="9"/>
                      </a:cubicBezTo>
                      <a:cubicBezTo>
                        <a:pt x="20" y="9"/>
                        <a:pt x="19" y="9"/>
                        <a:pt x="19" y="9"/>
                      </a:cubicBezTo>
                      <a:cubicBezTo>
                        <a:pt x="18" y="10"/>
                        <a:pt x="21" y="9"/>
                        <a:pt x="19" y="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85" name="Freeform 570">
                  <a:extLst>
                    <a:ext uri="{FF2B5EF4-FFF2-40B4-BE49-F238E27FC236}">
                      <a16:creationId xmlns:a16="http://schemas.microsoft.com/office/drawing/2014/main" id="{1DEC56CA-542E-F327-EF40-5580EA22AA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24009" y="3723319"/>
                  <a:ext cx="52274" cy="40568"/>
                </a:xfrm>
                <a:custGeom>
                  <a:avLst/>
                  <a:gdLst>
                    <a:gd name="T0" fmla="*/ 2 w 5"/>
                    <a:gd name="T1" fmla="*/ 4 h 4"/>
                    <a:gd name="T2" fmla="*/ 4 w 5"/>
                    <a:gd name="T3" fmla="*/ 1 h 4"/>
                    <a:gd name="T4" fmla="*/ 2 w 5"/>
                    <a:gd name="T5" fmla="*/ 4 h 4"/>
                    <a:gd name="T6" fmla="*/ 2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0" y="4"/>
                        <a:pt x="4" y="0"/>
                        <a:pt x="4" y="1"/>
                      </a:cubicBezTo>
                      <a:cubicBezTo>
                        <a:pt x="5" y="1"/>
                        <a:pt x="3" y="4"/>
                        <a:pt x="2" y="4"/>
                      </a:cubicBezTo>
                      <a:cubicBezTo>
                        <a:pt x="1" y="4"/>
                        <a:pt x="4" y="4"/>
                        <a:pt x="2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86" name="Freeform 571">
                  <a:extLst>
                    <a:ext uri="{FF2B5EF4-FFF2-40B4-BE49-F238E27FC236}">
                      <a16:creationId xmlns:a16="http://schemas.microsoft.com/office/drawing/2014/main" id="{3727EFD1-2F07-2E7D-D60A-F0659905E4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61278" y="3763883"/>
                  <a:ext cx="20911" cy="22128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2" y="0"/>
                        <a:pt x="2" y="2"/>
                        <a:pt x="1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87" name="Freeform 572">
                  <a:extLst>
                    <a:ext uri="{FF2B5EF4-FFF2-40B4-BE49-F238E27FC236}">
                      <a16:creationId xmlns:a16="http://schemas.microsoft.com/office/drawing/2014/main" id="{3ADA3D96-E456-2C2A-10B9-1E405CE186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3064" y="3310279"/>
                  <a:ext cx="940942" cy="486798"/>
                </a:xfrm>
                <a:custGeom>
                  <a:avLst/>
                  <a:gdLst>
                    <a:gd name="T0" fmla="*/ 76 w 92"/>
                    <a:gd name="T1" fmla="*/ 41 h 45"/>
                    <a:gd name="T2" fmla="*/ 71 w 92"/>
                    <a:gd name="T3" fmla="*/ 39 h 45"/>
                    <a:gd name="T4" fmla="*/ 61 w 92"/>
                    <a:gd name="T5" fmla="*/ 38 h 45"/>
                    <a:gd name="T6" fmla="*/ 45 w 92"/>
                    <a:gd name="T7" fmla="*/ 43 h 45"/>
                    <a:gd name="T8" fmla="*/ 29 w 92"/>
                    <a:gd name="T9" fmla="*/ 41 h 45"/>
                    <a:gd name="T10" fmla="*/ 21 w 92"/>
                    <a:gd name="T11" fmla="*/ 38 h 45"/>
                    <a:gd name="T12" fmla="*/ 10 w 92"/>
                    <a:gd name="T13" fmla="*/ 31 h 45"/>
                    <a:gd name="T14" fmla="*/ 40 w 92"/>
                    <a:gd name="T15" fmla="*/ 29 h 45"/>
                    <a:gd name="T16" fmla="*/ 9 w 92"/>
                    <a:gd name="T17" fmla="*/ 26 h 45"/>
                    <a:gd name="T18" fmla="*/ 16 w 92"/>
                    <a:gd name="T19" fmla="*/ 19 h 45"/>
                    <a:gd name="T20" fmla="*/ 14 w 92"/>
                    <a:gd name="T21" fmla="*/ 18 h 45"/>
                    <a:gd name="T22" fmla="*/ 7 w 92"/>
                    <a:gd name="T23" fmla="*/ 17 h 45"/>
                    <a:gd name="T24" fmla="*/ 4 w 92"/>
                    <a:gd name="T25" fmla="*/ 11 h 45"/>
                    <a:gd name="T26" fmla="*/ 8 w 92"/>
                    <a:gd name="T27" fmla="*/ 7 h 45"/>
                    <a:gd name="T28" fmla="*/ 24 w 92"/>
                    <a:gd name="T29" fmla="*/ 1 h 45"/>
                    <a:gd name="T30" fmla="*/ 29 w 92"/>
                    <a:gd name="T31" fmla="*/ 7 h 45"/>
                    <a:gd name="T32" fmla="*/ 39 w 92"/>
                    <a:gd name="T33" fmla="*/ 6 h 45"/>
                    <a:gd name="T34" fmla="*/ 43 w 92"/>
                    <a:gd name="T35" fmla="*/ 8 h 45"/>
                    <a:gd name="T36" fmla="*/ 47 w 92"/>
                    <a:gd name="T37" fmla="*/ 9 h 45"/>
                    <a:gd name="T38" fmla="*/ 43 w 92"/>
                    <a:gd name="T39" fmla="*/ 4 h 45"/>
                    <a:gd name="T40" fmla="*/ 54 w 92"/>
                    <a:gd name="T41" fmla="*/ 10 h 45"/>
                    <a:gd name="T42" fmla="*/ 60 w 92"/>
                    <a:gd name="T43" fmla="*/ 14 h 45"/>
                    <a:gd name="T44" fmla="*/ 59 w 92"/>
                    <a:gd name="T45" fmla="*/ 1 h 45"/>
                    <a:gd name="T46" fmla="*/ 69 w 92"/>
                    <a:gd name="T47" fmla="*/ 6 h 45"/>
                    <a:gd name="T48" fmla="*/ 74 w 92"/>
                    <a:gd name="T49" fmla="*/ 19 h 45"/>
                    <a:gd name="T50" fmla="*/ 82 w 92"/>
                    <a:gd name="T51" fmla="*/ 26 h 45"/>
                    <a:gd name="T52" fmla="*/ 92 w 92"/>
                    <a:gd name="T53" fmla="*/ 33 h 45"/>
                    <a:gd name="T54" fmla="*/ 83 w 92"/>
                    <a:gd name="T55" fmla="*/ 35 h 45"/>
                    <a:gd name="T56" fmla="*/ 81 w 92"/>
                    <a:gd name="T57" fmla="*/ 36 h 45"/>
                    <a:gd name="T58" fmla="*/ 85 w 92"/>
                    <a:gd name="T59" fmla="*/ 36 h 45"/>
                    <a:gd name="T60" fmla="*/ 89 w 92"/>
                    <a:gd name="T61" fmla="*/ 39 h 45"/>
                    <a:gd name="T62" fmla="*/ 83 w 92"/>
                    <a:gd name="T63" fmla="*/ 4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2" h="45">
                      <a:moveTo>
                        <a:pt x="83" y="41"/>
                      </a:moveTo>
                      <a:cubicBezTo>
                        <a:pt x="81" y="41"/>
                        <a:pt x="79" y="41"/>
                        <a:pt x="76" y="41"/>
                      </a:cubicBezTo>
                      <a:cubicBezTo>
                        <a:pt x="75" y="41"/>
                        <a:pt x="74" y="41"/>
                        <a:pt x="73" y="41"/>
                      </a:cubicBezTo>
                      <a:cubicBezTo>
                        <a:pt x="72" y="41"/>
                        <a:pt x="72" y="40"/>
                        <a:pt x="71" y="39"/>
                      </a:cubicBezTo>
                      <a:cubicBezTo>
                        <a:pt x="70" y="39"/>
                        <a:pt x="66" y="40"/>
                        <a:pt x="65" y="38"/>
                      </a:cubicBezTo>
                      <a:cubicBezTo>
                        <a:pt x="65" y="35"/>
                        <a:pt x="63" y="37"/>
                        <a:pt x="61" y="38"/>
                      </a:cubicBezTo>
                      <a:cubicBezTo>
                        <a:pt x="58" y="40"/>
                        <a:pt x="56" y="39"/>
                        <a:pt x="54" y="40"/>
                      </a:cubicBezTo>
                      <a:cubicBezTo>
                        <a:pt x="51" y="41"/>
                        <a:pt x="48" y="42"/>
                        <a:pt x="45" y="43"/>
                      </a:cubicBezTo>
                      <a:cubicBezTo>
                        <a:pt x="41" y="43"/>
                        <a:pt x="35" y="45"/>
                        <a:pt x="31" y="43"/>
                      </a:cubicBezTo>
                      <a:cubicBezTo>
                        <a:pt x="31" y="43"/>
                        <a:pt x="29" y="42"/>
                        <a:pt x="29" y="41"/>
                      </a:cubicBezTo>
                      <a:cubicBezTo>
                        <a:pt x="29" y="40"/>
                        <a:pt x="29" y="38"/>
                        <a:pt x="27" y="38"/>
                      </a:cubicBezTo>
                      <a:cubicBezTo>
                        <a:pt x="25" y="38"/>
                        <a:pt x="23" y="38"/>
                        <a:pt x="21" y="38"/>
                      </a:cubicBezTo>
                      <a:cubicBezTo>
                        <a:pt x="19" y="38"/>
                        <a:pt x="17" y="38"/>
                        <a:pt x="15" y="36"/>
                      </a:cubicBezTo>
                      <a:cubicBezTo>
                        <a:pt x="14" y="36"/>
                        <a:pt x="9" y="32"/>
                        <a:pt x="10" y="31"/>
                      </a:cubicBezTo>
                      <a:cubicBezTo>
                        <a:pt x="16" y="28"/>
                        <a:pt x="23" y="29"/>
                        <a:pt x="28" y="29"/>
                      </a:cubicBezTo>
                      <a:cubicBezTo>
                        <a:pt x="29" y="29"/>
                        <a:pt x="40" y="29"/>
                        <a:pt x="40" y="29"/>
                      </a:cubicBezTo>
                      <a:cubicBezTo>
                        <a:pt x="40" y="27"/>
                        <a:pt x="26" y="25"/>
                        <a:pt x="25" y="25"/>
                      </a:cubicBezTo>
                      <a:cubicBezTo>
                        <a:pt x="20" y="25"/>
                        <a:pt x="14" y="28"/>
                        <a:pt x="9" y="26"/>
                      </a:cubicBezTo>
                      <a:cubicBezTo>
                        <a:pt x="7" y="25"/>
                        <a:pt x="3" y="23"/>
                        <a:pt x="7" y="21"/>
                      </a:cubicBezTo>
                      <a:cubicBezTo>
                        <a:pt x="10" y="20"/>
                        <a:pt x="13" y="19"/>
                        <a:pt x="16" y="19"/>
                      </a:cubicBezTo>
                      <a:cubicBezTo>
                        <a:pt x="18" y="18"/>
                        <a:pt x="20" y="18"/>
                        <a:pt x="21" y="18"/>
                      </a:cubicBezTo>
                      <a:cubicBezTo>
                        <a:pt x="19" y="19"/>
                        <a:pt x="16" y="18"/>
                        <a:pt x="14" y="18"/>
                      </a:cubicBezTo>
                      <a:cubicBezTo>
                        <a:pt x="13" y="18"/>
                        <a:pt x="7" y="19"/>
                        <a:pt x="6" y="18"/>
                      </a:cubicBezTo>
                      <a:cubicBezTo>
                        <a:pt x="6" y="18"/>
                        <a:pt x="7" y="17"/>
                        <a:pt x="7" y="17"/>
                      </a:cubicBezTo>
                      <a:cubicBezTo>
                        <a:pt x="7" y="16"/>
                        <a:pt x="0" y="17"/>
                        <a:pt x="1" y="15"/>
                      </a:cubicBezTo>
                      <a:cubicBezTo>
                        <a:pt x="2" y="14"/>
                        <a:pt x="3" y="12"/>
                        <a:pt x="4" y="11"/>
                      </a:cubicBezTo>
                      <a:cubicBezTo>
                        <a:pt x="8" y="10"/>
                        <a:pt x="4" y="10"/>
                        <a:pt x="4" y="9"/>
                      </a:cubicBezTo>
                      <a:cubicBezTo>
                        <a:pt x="4" y="9"/>
                        <a:pt x="7" y="7"/>
                        <a:pt x="8" y="7"/>
                      </a:cubicBezTo>
                      <a:cubicBezTo>
                        <a:pt x="10" y="6"/>
                        <a:pt x="11" y="5"/>
                        <a:pt x="13" y="4"/>
                      </a:cubicBezTo>
                      <a:cubicBezTo>
                        <a:pt x="17" y="2"/>
                        <a:pt x="20" y="1"/>
                        <a:pt x="24" y="1"/>
                      </a:cubicBezTo>
                      <a:cubicBezTo>
                        <a:pt x="29" y="1"/>
                        <a:pt x="24" y="7"/>
                        <a:pt x="24" y="7"/>
                      </a:cubicBezTo>
                      <a:cubicBezTo>
                        <a:pt x="26" y="8"/>
                        <a:pt x="28" y="8"/>
                        <a:pt x="29" y="7"/>
                      </a:cubicBezTo>
                      <a:cubicBezTo>
                        <a:pt x="30" y="7"/>
                        <a:pt x="30" y="4"/>
                        <a:pt x="31" y="4"/>
                      </a:cubicBezTo>
                      <a:cubicBezTo>
                        <a:pt x="33" y="4"/>
                        <a:pt x="37" y="4"/>
                        <a:pt x="39" y="6"/>
                      </a:cubicBezTo>
                      <a:cubicBezTo>
                        <a:pt x="42" y="8"/>
                        <a:pt x="35" y="11"/>
                        <a:pt x="40" y="10"/>
                      </a:cubicBezTo>
                      <a:cubicBezTo>
                        <a:pt x="41" y="10"/>
                        <a:pt x="42" y="9"/>
                        <a:pt x="43" y="8"/>
                      </a:cubicBezTo>
                      <a:cubicBezTo>
                        <a:pt x="44" y="8"/>
                        <a:pt x="44" y="8"/>
                        <a:pt x="45" y="8"/>
                      </a:cubicBezTo>
                      <a:cubicBezTo>
                        <a:pt x="46" y="8"/>
                        <a:pt x="46" y="8"/>
                        <a:pt x="47" y="9"/>
                      </a:cubicBezTo>
                      <a:cubicBezTo>
                        <a:pt x="48" y="9"/>
                        <a:pt x="48" y="7"/>
                        <a:pt x="48" y="6"/>
                      </a:cubicBezTo>
                      <a:cubicBezTo>
                        <a:pt x="47" y="6"/>
                        <a:pt x="44" y="4"/>
                        <a:pt x="43" y="4"/>
                      </a:cubicBezTo>
                      <a:cubicBezTo>
                        <a:pt x="45" y="3"/>
                        <a:pt x="49" y="5"/>
                        <a:pt x="50" y="6"/>
                      </a:cubicBezTo>
                      <a:cubicBezTo>
                        <a:pt x="53" y="7"/>
                        <a:pt x="53" y="8"/>
                        <a:pt x="54" y="10"/>
                      </a:cubicBezTo>
                      <a:cubicBezTo>
                        <a:pt x="54" y="11"/>
                        <a:pt x="54" y="16"/>
                        <a:pt x="56" y="16"/>
                      </a:cubicBezTo>
                      <a:cubicBezTo>
                        <a:pt x="57" y="16"/>
                        <a:pt x="61" y="16"/>
                        <a:pt x="60" y="14"/>
                      </a:cubicBezTo>
                      <a:cubicBezTo>
                        <a:pt x="59" y="10"/>
                        <a:pt x="57" y="7"/>
                        <a:pt x="56" y="3"/>
                      </a:cubicBezTo>
                      <a:cubicBezTo>
                        <a:pt x="55" y="0"/>
                        <a:pt x="58" y="1"/>
                        <a:pt x="59" y="1"/>
                      </a:cubicBezTo>
                      <a:cubicBezTo>
                        <a:pt x="62" y="2"/>
                        <a:pt x="62" y="0"/>
                        <a:pt x="64" y="1"/>
                      </a:cubicBezTo>
                      <a:cubicBezTo>
                        <a:pt x="66" y="3"/>
                        <a:pt x="69" y="4"/>
                        <a:pt x="69" y="6"/>
                      </a:cubicBezTo>
                      <a:cubicBezTo>
                        <a:pt x="70" y="9"/>
                        <a:pt x="71" y="11"/>
                        <a:pt x="73" y="13"/>
                      </a:cubicBezTo>
                      <a:cubicBezTo>
                        <a:pt x="74" y="16"/>
                        <a:pt x="75" y="17"/>
                        <a:pt x="74" y="19"/>
                      </a:cubicBezTo>
                      <a:cubicBezTo>
                        <a:pt x="73" y="22"/>
                        <a:pt x="76" y="25"/>
                        <a:pt x="78" y="26"/>
                      </a:cubicBezTo>
                      <a:cubicBezTo>
                        <a:pt x="79" y="26"/>
                        <a:pt x="81" y="26"/>
                        <a:pt x="82" y="26"/>
                      </a:cubicBezTo>
                      <a:cubicBezTo>
                        <a:pt x="83" y="27"/>
                        <a:pt x="84" y="28"/>
                        <a:pt x="85" y="28"/>
                      </a:cubicBezTo>
                      <a:cubicBezTo>
                        <a:pt x="88" y="29"/>
                        <a:pt x="92" y="29"/>
                        <a:pt x="92" y="33"/>
                      </a:cubicBezTo>
                      <a:cubicBezTo>
                        <a:pt x="92" y="35"/>
                        <a:pt x="83" y="32"/>
                        <a:pt x="83" y="32"/>
                      </a:cubicBezTo>
                      <a:cubicBezTo>
                        <a:pt x="83" y="33"/>
                        <a:pt x="83" y="34"/>
                        <a:pt x="83" y="35"/>
                      </a:cubicBezTo>
                      <a:cubicBezTo>
                        <a:pt x="83" y="35"/>
                        <a:pt x="80" y="35"/>
                        <a:pt x="80" y="35"/>
                      </a:cubicBezTo>
                      <a:cubicBezTo>
                        <a:pt x="81" y="35"/>
                        <a:pt x="81" y="36"/>
                        <a:pt x="81" y="36"/>
                      </a:cubicBezTo>
                      <a:cubicBezTo>
                        <a:pt x="81" y="37"/>
                        <a:pt x="81" y="38"/>
                        <a:pt x="81" y="38"/>
                      </a:cubicBezTo>
                      <a:cubicBezTo>
                        <a:pt x="81" y="38"/>
                        <a:pt x="85" y="36"/>
                        <a:pt x="85" y="36"/>
                      </a:cubicBezTo>
                      <a:cubicBezTo>
                        <a:pt x="87" y="36"/>
                        <a:pt x="86" y="37"/>
                        <a:pt x="86" y="38"/>
                      </a:cubicBezTo>
                      <a:cubicBezTo>
                        <a:pt x="86" y="38"/>
                        <a:pt x="88" y="38"/>
                        <a:pt x="89" y="39"/>
                      </a:cubicBezTo>
                      <a:cubicBezTo>
                        <a:pt x="89" y="39"/>
                        <a:pt x="83" y="41"/>
                        <a:pt x="83" y="41"/>
                      </a:cubicBezTo>
                      <a:cubicBezTo>
                        <a:pt x="81" y="41"/>
                        <a:pt x="86" y="41"/>
                        <a:pt x="83" y="4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88" name="Freeform 573">
                  <a:extLst>
                    <a:ext uri="{FF2B5EF4-FFF2-40B4-BE49-F238E27FC236}">
                      <a16:creationId xmlns:a16="http://schemas.microsoft.com/office/drawing/2014/main" id="{B7057853-638F-92B2-317A-0CE74F2300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6877" y="3266024"/>
                  <a:ext cx="142883" cy="99573"/>
                </a:xfrm>
                <a:custGeom>
                  <a:avLst/>
                  <a:gdLst>
                    <a:gd name="T0" fmla="*/ 9 w 14"/>
                    <a:gd name="T1" fmla="*/ 8 h 9"/>
                    <a:gd name="T2" fmla="*/ 5 w 14"/>
                    <a:gd name="T3" fmla="*/ 5 h 9"/>
                    <a:gd name="T4" fmla="*/ 0 w 14"/>
                    <a:gd name="T5" fmla="*/ 3 h 9"/>
                    <a:gd name="T6" fmla="*/ 4 w 14"/>
                    <a:gd name="T7" fmla="*/ 0 h 9"/>
                    <a:gd name="T8" fmla="*/ 10 w 14"/>
                    <a:gd name="T9" fmla="*/ 1 h 9"/>
                    <a:gd name="T10" fmla="*/ 12 w 14"/>
                    <a:gd name="T11" fmla="*/ 4 h 9"/>
                    <a:gd name="T12" fmla="*/ 9 w 14"/>
                    <a:gd name="T13" fmla="*/ 8 h 9"/>
                    <a:gd name="T14" fmla="*/ 9 w 14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cubicBezTo>
                        <a:pt x="7" y="8"/>
                        <a:pt x="6" y="5"/>
                        <a:pt x="5" y="5"/>
                      </a:cubicBezTo>
                      <a:cubicBezTo>
                        <a:pt x="4" y="4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2" y="2"/>
                        <a:pt x="14" y="2"/>
                        <a:pt x="12" y="4"/>
                      </a:cubicBezTo>
                      <a:cubicBezTo>
                        <a:pt x="11" y="5"/>
                        <a:pt x="10" y="9"/>
                        <a:pt x="9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89" name="Freeform 574">
                  <a:extLst>
                    <a:ext uri="{FF2B5EF4-FFF2-40B4-BE49-F238E27FC236}">
                      <a16:creationId xmlns:a16="http://schemas.microsoft.com/office/drawing/2014/main" id="{98C0FC4B-8B3E-A991-9485-77AB234F7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33399" y="3221769"/>
                  <a:ext cx="324101" cy="317157"/>
                </a:xfrm>
                <a:custGeom>
                  <a:avLst/>
                  <a:gdLst>
                    <a:gd name="T0" fmla="*/ 18 w 32"/>
                    <a:gd name="T1" fmla="*/ 27 h 29"/>
                    <a:gd name="T2" fmla="*/ 10 w 32"/>
                    <a:gd name="T3" fmla="*/ 19 h 29"/>
                    <a:gd name="T4" fmla="*/ 1 w 32"/>
                    <a:gd name="T5" fmla="*/ 15 h 29"/>
                    <a:gd name="T6" fmla="*/ 0 w 32"/>
                    <a:gd name="T7" fmla="*/ 13 h 29"/>
                    <a:gd name="T8" fmla="*/ 4 w 32"/>
                    <a:gd name="T9" fmla="*/ 12 h 29"/>
                    <a:gd name="T10" fmla="*/ 11 w 32"/>
                    <a:gd name="T11" fmla="*/ 14 h 29"/>
                    <a:gd name="T12" fmla="*/ 11 w 32"/>
                    <a:gd name="T13" fmla="*/ 12 h 29"/>
                    <a:gd name="T14" fmla="*/ 13 w 32"/>
                    <a:gd name="T15" fmla="*/ 11 h 29"/>
                    <a:gd name="T16" fmla="*/ 7 w 32"/>
                    <a:gd name="T17" fmla="*/ 8 h 29"/>
                    <a:gd name="T18" fmla="*/ 7 w 32"/>
                    <a:gd name="T19" fmla="*/ 6 h 29"/>
                    <a:gd name="T20" fmla="*/ 10 w 32"/>
                    <a:gd name="T21" fmla="*/ 7 h 29"/>
                    <a:gd name="T22" fmla="*/ 11 w 32"/>
                    <a:gd name="T23" fmla="*/ 5 h 29"/>
                    <a:gd name="T24" fmla="*/ 8 w 32"/>
                    <a:gd name="T25" fmla="*/ 4 h 29"/>
                    <a:gd name="T26" fmla="*/ 10 w 32"/>
                    <a:gd name="T27" fmla="*/ 3 h 29"/>
                    <a:gd name="T28" fmla="*/ 14 w 32"/>
                    <a:gd name="T29" fmla="*/ 4 h 29"/>
                    <a:gd name="T30" fmla="*/ 13 w 32"/>
                    <a:gd name="T31" fmla="*/ 3 h 29"/>
                    <a:gd name="T32" fmla="*/ 19 w 32"/>
                    <a:gd name="T33" fmla="*/ 5 h 29"/>
                    <a:gd name="T34" fmla="*/ 18 w 32"/>
                    <a:gd name="T35" fmla="*/ 3 h 29"/>
                    <a:gd name="T36" fmla="*/ 19 w 32"/>
                    <a:gd name="T37" fmla="*/ 3 h 29"/>
                    <a:gd name="T38" fmla="*/ 17 w 32"/>
                    <a:gd name="T39" fmla="*/ 2 h 29"/>
                    <a:gd name="T40" fmla="*/ 25 w 32"/>
                    <a:gd name="T41" fmla="*/ 1 h 29"/>
                    <a:gd name="T42" fmla="*/ 23 w 32"/>
                    <a:gd name="T43" fmla="*/ 3 h 29"/>
                    <a:gd name="T44" fmla="*/ 28 w 32"/>
                    <a:gd name="T45" fmla="*/ 4 h 29"/>
                    <a:gd name="T46" fmla="*/ 27 w 32"/>
                    <a:gd name="T47" fmla="*/ 7 h 29"/>
                    <a:gd name="T48" fmla="*/ 26 w 32"/>
                    <a:gd name="T49" fmla="*/ 8 h 29"/>
                    <a:gd name="T50" fmla="*/ 23 w 32"/>
                    <a:gd name="T51" fmla="*/ 10 h 29"/>
                    <a:gd name="T52" fmla="*/ 21 w 32"/>
                    <a:gd name="T53" fmla="*/ 13 h 29"/>
                    <a:gd name="T54" fmla="*/ 24 w 32"/>
                    <a:gd name="T55" fmla="*/ 11 h 29"/>
                    <a:gd name="T56" fmla="*/ 26 w 32"/>
                    <a:gd name="T57" fmla="*/ 13 h 29"/>
                    <a:gd name="T58" fmla="*/ 29 w 32"/>
                    <a:gd name="T59" fmla="*/ 13 h 29"/>
                    <a:gd name="T60" fmla="*/ 28 w 32"/>
                    <a:gd name="T61" fmla="*/ 10 h 29"/>
                    <a:gd name="T62" fmla="*/ 30 w 32"/>
                    <a:gd name="T63" fmla="*/ 11 h 29"/>
                    <a:gd name="T64" fmla="*/ 30 w 32"/>
                    <a:gd name="T65" fmla="*/ 14 h 29"/>
                    <a:gd name="T66" fmla="*/ 31 w 32"/>
                    <a:gd name="T67" fmla="*/ 17 h 29"/>
                    <a:gd name="T68" fmla="*/ 28 w 32"/>
                    <a:gd name="T69" fmla="*/ 23 h 29"/>
                    <a:gd name="T70" fmla="*/ 22 w 32"/>
                    <a:gd name="T71" fmla="*/ 23 h 29"/>
                    <a:gd name="T72" fmla="*/ 21 w 32"/>
                    <a:gd name="T73" fmla="*/ 23 h 29"/>
                    <a:gd name="T74" fmla="*/ 23 w 32"/>
                    <a:gd name="T75" fmla="*/ 26 h 29"/>
                    <a:gd name="T76" fmla="*/ 18 w 32"/>
                    <a:gd name="T77" fmla="*/ 27 h 29"/>
                    <a:gd name="T78" fmla="*/ 18 w 32"/>
                    <a:gd name="T79" fmla="*/ 2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29">
                      <a:moveTo>
                        <a:pt x="18" y="27"/>
                      </a:moveTo>
                      <a:cubicBezTo>
                        <a:pt x="15" y="25"/>
                        <a:pt x="13" y="21"/>
                        <a:pt x="10" y="19"/>
                      </a:cubicBezTo>
                      <a:cubicBezTo>
                        <a:pt x="7" y="18"/>
                        <a:pt x="4" y="16"/>
                        <a:pt x="1" y="15"/>
                      </a:cubicBezTo>
                      <a:cubicBezTo>
                        <a:pt x="0" y="14"/>
                        <a:pt x="0" y="14"/>
                        <a:pt x="0" y="13"/>
                      </a:cubicBezTo>
                      <a:cubicBezTo>
                        <a:pt x="0" y="10"/>
                        <a:pt x="2" y="11"/>
                        <a:pt x="4" y="12"/>
                      </a:cubicBezTo>
                      <a:cubicBezTo>
                        <a:pt x="6" y="13"/>
                        <a:pt x="8" y="15"/>
                        <a:pt x="11" y="14"/>
                      </a:cubicBezTo>
                      <a:cubicBezTo>
                        <a:pt x="12" y="14"/>
                        <a:pt x="11" y="12"/>
                        <a:pt x="11" y="12"/>
                      </a:cubicBezTo>
                      <a:cubicBezTo>
                        <a:pt x="11" y="11"/>
                        <a:pt x="13" y="12"/>
                        <a:pt x="13" y="11"/>
                      </a:cubicBezTo>
                      <a:cubicBezTo>
                        <a:pt x="14" y="10"/>
                        <a:pt x="7" y="8"/>
                        <a:pt x="7" y="8"/>
                      </a:cubicBezTo>
                      <a:cubicBezTo>
                        <a:pt x="5" y="7"/>
                        <a:pt x="6" y="6"/>
                        <a:pt x="7" y="6"/>
                      </a:cubicBezTo>
                      <a:cubicBezTo>
                        <a:pt x="9" y="5"/>
                        <a:pt x="9" y="6"/>
                        <a:pt x="10" y="7"/>
                      </a:cubicBezTo>
                      <a:cubicBezTo>
                        <a:pt x="10" y="7"/>
                        <a:pt x="11" y="5"/>
                        <a:pt x="11" y="5"/>
                      </a:cubicBezTo>
                      <a:cubicBezTo>
                        <a:pt x="12" y="5"/>
                        <a:pt x="8" y="4"/>
                        <a:pt x="8" y="4"/>
                      </a:cubicBezTo>
                      <a:cubicBezTo>
                        <a:pt x="8" y="4"/>
                        <a:pt x="10" y="3"/>
                        <a:pt x="10" y="3"/>
                      </a:cubicBezTo>
                      <a:cubicBezTo>
                        <a:pt x="11" y="3"/>
                        <a:pt x="13" y="4"/>
                        <a:pt x="14" y="4"/>
                      </a:cubicBezTo>
                      <a:cubicBezTo>
                        <a:pt x="14" y="4"/>
                        <a:pt x="13" y="3"/>
                        <a:pt x="13" y="3"/>
                      </a:cubicBezTo>
                      <a:cubicBezTo>
                        <a:pt x="14" y="2"/>
                        <a:pt x="18" y="5"/>
                        <a:pt x="19" y="5"/>
                      </a:cubicBezTo>
                      <a:cubicBezTo>
                        <a:pt x="20" y="4"/>
                        <a:pt x="18" y="4"/>
                        <a:pt x="18" y="3"/>
                      </a:cubicBezTo>
                      <a:cubicBezTo>
                        <a:pt x="18" y="3"/>
                        <a:pt x="19" y="3"/>
                        <a:pt x="19" y="3"/>
                      </a:cubicBezTo>
                      <a:cubicBezTo>
                        <a:pt x="19" y="3"/>
                        <a:pt x="17" y="3"/>
                        <a:pt x="17" y="2"/>
                      </a:cubicBezTo>
                      <a:cubicBezTo>
                        <a:pt x="17" y="2"/>
                        <a:pt x="24" y="0"/>
                        <a:pt x="25" y="1"/>
                      </a:cubicBezTo>
                      <a:cubicBezTo>
                        <a:pt x="26" y="1"/>
                        <a:pt x="23" y="2"/>
                        <a:pt x="23" y="3"/>
                      </a:cubicBezTo>
                      <a:cubicBezTo>
                        <a:pt x="24" y="4"/>
                        <a:pt x="27" y="3"/>
                        <a:pt x="28" y="4"/>
                      </a:cubicBezTo>
                      <a:cubicBezTo>
                        <a:pt x="28" y="5"/>
                        <a:pt x="24" y="7"/>
                        <a:pt x="27" y="7"/>
                      </a:cubicBezTo>
                      <a:cubicBezTo>
                        <a:pt x="28" y="7"/>
                        <a:pt x="27" y="8"/>
                        <a:pt x="26" y="8"/>
                      </a:cubicBezTo>
                      <a:cubicBezTo>
                        <a:pt x="25" y="8"/>
                        <a:pt x="24" y="8"/>
                        <a:pt x="23" y="10"/>
                      </a:cubicBezTo>
                      <a:cubicBezTo>
                        <a:pt x="23" y="10"/>
                        <a:pt x="21" y="13"/>
                        <a:pt x="21" y="13"/>
                      </a:cubicBezTo>
                      <a:cubicBezTo>
                        <a:pt x="22" y="13"/>
                        <a:pt x="23" y="11"/>
                        <a:pt x="24" y="11"/>
                      </a:cubicBezTo>
                      <a:cubicBezTo>
                        <a:pt x="25" y="11"/>
                        <a:pt x="25" y="12"/>
                        <a:pt x="26" y="13"/>
                      </a:cubicBezTo>
                      <a:cubicBezTo>
                        <a:pt x="27" y="13"/>
                        <a:pt x="30" y="17"/>
                        <a:pt x="29" y="13"/>
                      </a:cubicBezTo>
                      <a:cubicBezTo>
                        <a:pt x="29" y="12"/>
                        <a:pt x="27" y="11"/>
                        <a:pt x="28" y="10"/>
                      </a:cubicBezTo>
                      <a:cubicBezTo>
                        <a:pt x="29" y="10"/>
                        <a:pt x="30" y="10"/>
                        <a:pt x="30" y="11"/>
                      </a:cubicBezTo>
                      <a:cubicBezTo>
                        <a:pt x="30" y="12"/>
                        <a:pt x="29" y="13"/>
                        <a:pt x="30" y="14"/>
                      </a:cubicBezTo>
                      <a:cubicBezTo>
                        <a:pt x="31" y="15"/>
                        <a:pt x="32" y="16"/>
                        <a:pt x="31" y="17"/>
                      </a:cubicBezTo>
                      <a:cubicBezTo>
                        <a:pt x="29" y="19"/>
                        <a:pt x="32" y="22"/>
                        <a:pt x="28" y="23"/>
                      </a:cubicBezTo>
                      <a:cubicBezTo>
                        <a:pt x="28" y="23"/>
                        <a:pt x="21" y="25"/>
                        <a:pt x="22" y="23"/>
                      </a:cubicBezTo>
                      <a:cubicBezTo>
                        <a:pt x="22" y="22"/>
                        <a:pt x="21" y="22"/>
                        <a:pt x="21" y="23"/>
                      </a:cubicBezTo>
                      <a:cubicBezTo>
                        <a:pt x="22" y="24"/>
                        <a:pt x="22" y="25"/>
                        <a:pt x="23" y="26"/>
                      </a:cubicBezTo>
                      <a:cubicBezTo>
                        <a:pt x="23" y="28"/>
                        <a:pt x="19" y="27"/>
                        <a:pt x="18" y="27"/>
                      </a:cubicBezTo>
                      <a:cubicBezTo>
                        <a:pt x="17" y="26"/>
                        <a:pt x="22" y="29"/>
                        <a:pt x="18" y="2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90" name="Freeform 575">
                  <a:extLst>
                    <a:ext uri="{FF2B5EF4-FFF2-40B4-BE49-F238E27FC236}">
                      <a16:creationId xmlns:a16="http://schemas.microsoft.com/office/drawing/2014/main" id="{67E1C4EA-16F6-4C2E-74C0-DBD7224468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78410" y="3221769"/>
                  <a:ext cx="285766" cy="239710"/>
                </a:xfrm>
                <a:custGeom>
                  <a:avLst/>
                  <a:gdLst>
                    <a:gd name="T0" fmla="*/ 7 w 28"/>
                    <a:gd name="T1" fmla="*/ 22 h 22"/>
                    <a:gd name="T2" fmla="*/ 3 w 28"/>
                    <a:gd name="T3" fmla="*/ 19 h 22"/>
                    <a:gd name="T4" fmla="*/ 1 w 28"/>
                    <a:gd name="T5" fmla="*/ 11 h 22"/>
                    <a:gd name="T6" fmla="*/ 1 w 28"/>
                    <a:gd name="T7" fmla="*/ 4 h 22"/>
                    <a:gd name="T8" fmla="*/ 6 w 28"/>
                    <a:gd name="T9" fmla="*/ 4 h 22"/>
                    <a:gd name="T10" fmla="*/ 5 w 28"/>
                    <a:gd name="T11" fmla="*/ 1 h 22"/>
                    <a:gd name="T12" fmla="*/ 16 w 28"/>
                    <a:gd name="T13" fmla="*/ 2 h 22"/>
                    <a:gd name="T14" fmla="*/ 25 w 28"/>
                    <a:gd name="T15" fmla="*/ 3 h 22"/>
                    <a:gd name="T16" fmla="*/ 23 w 28"/>
                    <a:gd name="T17" fmla="*/ 8 h 22"/>
                    <a:gd name="T18" fmla="*/ 19 w 28"/>
                    <a:gd name="T19" fmla="*/ 13 h 22"/>
                    <a:gd name="T20" fmla="*/ 12 w 28"/>
                    <a:gd name="T21" fmla="*/ 13 h 22"/>
                    <a:gd name="T22" fmla="*/ 10 w 28"/>
                    <a:gd name="T23" fmla="*/ 14 h 22"/>
                    <a:gd name="T24" fmla="*/ 11 w 28"/>
                    <a:gd name="T25" fmla="*/ 17 h 22"/>
                    <a:gd name="T26" fmla="*/ 7 w 28"/>
                    <a:gd name="T27" fmla="*/ 22 h 22"/>
                    <a:gd name="T28" fmla="*/ 7 w 28"/>
                    <a:gd name="T2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8" h="22">
                      <a:moveTo>
                        <a:pt x="7" y="22"/>
                      </a:moveTo>
                      <a:cubicBezTo>
                        <a:pt x="5" y="21"/>
                        <a:pt x="3" y="21"/>
                        <a:pt x="3" y="19"/>
                      </a:cubicBezTo>
                      <a:cubicBezTo>
                        <a:pt x="3" y="16"/>
                        <a:pt x="0" y="14"/>
                        <a:pt x="1" y="11"/>
                      </a:cubicBezTo>
                      <a:cubicBezTo>
                        <a:pt x="1" y="9"/>
                        <a:pt x="0" y="6"/>
                        <a:pt x="1" y="4"/>
                      </a:cubicBezTo>
                      <a:cubicBezTo>
                        <a:pt x="2" y="4"/>
                        <a:pt x="6" y="5"/>
                        <a:pt x="6" y="4"/>
                      </a:cubicBezTo>
                      <a:cubicBezTo>
                        <a:pt x="6" y="3"/>
                        <a:pt x="0" y="3"/>
                        <a:pt x="5" y="1"/>
                      </a:cubicBezTo>
                      <a:cubicBezTo>
                        <a:pt x="9" y="0"/>
                        <a:pt x="12" y="1"/>
                        <a:pt x="16" y="2"/>
                      </a:cubicBezTo>
                      <a:cubicBezTo>
                        <a:pt x="19" y="2"/>
                        <a:pt x="22" y="2"/>
                        <a:pt x="25" y="3"/>
                      </a:cubicBezTo>
                      <a:cubicBezTo>
                        <a:pt x="28" y="4"/>
                        <a:pt x="25" y="6"/>
                        <a:pt x="23" y="8"/>
                      </a:cubicBezTo>
                      <a:cubicBezTo>
                        <a:pt x="22" y="10"/>
                        <a:pt x="21" y="12"/>
                        <a:pt x="19" y="13"/>
                      </a:cubicBezTo>
                      <a:cubicBezTo>
                        <a:pt x="18" y="15"/>
                        <a:pt x="14" y="13"/>
                        <a:pt x="12" y="13"/>
                      </a:cubicBezTo>
                      <a:cubicBezTo>
                        <a:pt x="12" y="13"/>
                        <a:pt x="9" y="13"/>
                        <a:pt x="10" y="14"/>
                      </a:cubicBezTo>
                      <a:cubicBezTo>
                        <a:pt x="10" y="15"/>
                        <a:pt x="12" y="15"/>
                        <a:pt x="11" y="17"/>
                      </a:cubicBezTo>
                      <a:cubicBezTo>
                        <a:pt x="10" y="17"/>
                        <a:pt x="8" y="22"/>
                        <a:pt x="7" y="22"/>
                      </a:cubicBezTo>
                      <a:cubicBezTo>
                        <a:pt x="5" y="21"/>
                        <a:pt x="8" y="22"/>
                        <a:pt x="7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91" name="Freeform 576">
                  <a:extLst>
                    <a:ext uri="{FF2B5EF4-FFF2-40B4-BE49-F238E27FC236}">
                      <a16:creationId xmlns:a16="http://schemas.microsoft.com/office/drawing/2014/main" id="{E6E617CB-D944-3FD3-2632-21379ACF53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509" y="3192266"/>
                  <a:ext cx="550626" cy="357723"/>
                </a:xfrm>
                <a:custGeom>
                  <a:avLst/>
                  <a:gdLst>
                    <a:gd name="T0" fmla="*/ 52 w 54"/>
                    <a:gd name="T1" fmla="*/ 10 h 33"/>
                    <a:gd name="T2" fmla="*/ 45 w 54"/>
                    <a:gd name="T3" fmla="*/ 4 h 33"/>
                    <a:gd name="T4" fmla="*/ 41 w 54"/>
                    <a:gd name="T5" fmla="*/ 3 h 33"/>
                    <a:gd name="T6" fmla="*/ 35 w 54"/>
                    <a:gd name="T7" fmla="*/ 4 h 33"/>
                    <a:gd name="T8" fmla="*/ 32 w 54"/>
                    <a:gd name="T9" fmla="*/ 3 h 33"/>
                    <a:gd name="T10" fmla="*/ 27 w 54"/>
                    <a:gd name="T11" fmla="*/ 1 h 33"/>
                    <a:gd name="T12" fmla="*/ 20 w 54"/>
                    <a:gd name="T13" fmla="*/ 0 h 33"/>
                    <a:gd name="T14" fmla="*/ 11 w 54"/>
                    <a:gd name="T15" fmla="*/ 1 h 33"/>
                    <a:gd name="T16" fmla="*/ 8 w 54"/>
                    <a:gd name="T17" fmla="*/ 3 h 33"/>
                    <a:gd name="T18" fmla="*/ 7 w 54"/>
                    <a:gd name="T19" fmla="*/ 11 h 33"/>
                    <a:gd name="T20" fmla="*/ 7 w 54"/>
                    <a:gd name="T21" fmla="*/ 15 h 33"/>
                    <a:gd name="T22" fmla="*/ 4 w 54"/>
                    <a:gd name="T23" fmla="*/ 18 h 33"/>
                    <a:gd name="T24" fmla="*/ 0 w 54"/>
                    <a:gd name="T25" fmla="*/ 24 h 33"/>
                    <a:gd name="T26" fmla="*/ 7 w 54"/>
                    <a:gd name="T27" fmla="*/ 26 h 33"/>
                    <a:gd name="T28" fmla="*/ 15 w 54"/>
                    <a:gd name="T29" fmla="*/ 32 h 33"/>
                    <a:gd name="T30" fmla="*/ 19 w 54"/>
                    <a:gd name="T31" fmla="*/ 30 h 33"/>
                    <a:gd name="T32" fmla="*/ 25 w 54"/>
                    <a:gd name="T33" fmla="*/ 29 h 33"/>
                    <a:gd name="T34" fmla="*/ 28 w 54"/>
                    <a:gd name="T35" fmla="*/ 26 h 33"/>
                    <a:gd name="T36" fmla="*/ 31 w 54"/>
                    <a:gd name="T37" fmla="*/ 21 h 33"/>
                    <a:gd name="T38" fmla="*/ 37 w 54"/>
                    <a:gd name="T39" fmla="*/ 17 h 33"/>
                    <a:gd name="T40" fmla="*/ 46 w 54"/>
                    <a:gd name="T41" fmla="*/ 13 h 33"/>
                    <a:gd name="T42" fmla="*/ 52 w 54"/>
                    <a:gd name="T43" fmla="*/ 10 h 33"/>
                    <a:gd name="T44" fmla="*/ 52 w 54"/>
                    <a:gd name="T45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4" h="33">
                      <a:moveTo>
                        <a:pt x="52" y="10"/>
                      </a:moveTo>
                      <a:cubicBezTo>
                        <a:pt x="50" y="8"/>
                        <a:pt x="48" y="6"/>
                        <a:pt x="45" y="4"/>
                      </a:cubicBezTo>
                      <a:cubicBezTo>
                        <a:pt x="44" y="4"/>
                        <a:pt x="42" y="3"/>
                        <a:pt x="41" y="3"/>
                      </a:cubicBezTo>
                      <a:cubicBezTo>
                        <a:pt x="38" y="2"/>
                        <a:pt x="37" y="3"/>
                        <a:pt x="35" y="4"/>
                      </a:cubicBezTo>
                      <a:cubicBezTo>
                        <a:pt x="34" y="4"/>
                        <a:pt x="33" y="3"/>
                        <a:pt x="32" y="3"/>
                      </a:cubicBezTo>
                      <a:cubicBezTo>
                        <a:pt x="31" y="2"/>
                        <a:pt x="29" y="2"/>
                        <a:pt x="27" y="1"/>
                      </a:cubicBezTo>
                      <a:cubicBezTo>
                        <a:pt x="25" y="1"/>
                        <a:pt x="22" y="0"/>
                        <a:pt x="20" y="0"/>
                      </a:cubicBezTo>
                      <a:cubicBezTo>
                        <a:pt x="17" y="0"/>
                        <a:pt x="14" y="1"/>
                        <a:pt x="11" y="1"/>
                      </a:cubicBezTo>
                      <a:cubicBezTo>
                        <a:pt x="9" y="2"/>
                        <a:pt x="6" y="1"/>
                        <a:pt x="8" y="3"/>
                      </a:cubicBezTo>
                      <a:cubicBezTo>
                        <a:pt x="10" y="7"/>
                        <a:pt x="10" y="8"/>
                        <a:pt x="7" y="11"/>
                      </a:cubicBezTo>
                      <a:cubicBezTo>
                        <a:pt x="5" y="13"/>
                        <a:pt x="7" y="14"/>
                        <a:pt x="7" y="15"/>
                      </a:cubicBezTo>
                      <a:cubicBezTo>
                        <a:pt x="6" y="16"/>
                        <a:pt x="4" y="16"/>
                        <a:pt x="4" y="18"/>
                      </a:cubicBezTo>
                      <a:cubicBezTo>
                        <a:pt x="3" y="20"/>
                        <a:pt x="1" y="22"/>
                        <a:pt x="0" y="24"/>
                      </a:cubicBezTo>
                      <a:cubicBezTo>
                        <a:pt x="0" y="25"/>
                        <a:pt x="6" y="26"/>
                        <a:pt x="7" y="26"/>
                      </a:cubicBezTo>
                      <a:cubicBezTo>
                        <a:pt x="10" y="28"/>
                        <a:pt x="12" y="32"/>
                        <a:pt x="15" y="32"/>
                      </a:cubicBezTo>
                      <a:cubicBezTo>
                        <a:pt x="16" y="33"/>
                        <a:pt x="18" y="31"/>
                        <a:pt x="19" y="30"/>
                      </a:cubicBezTo>
                      <a:cubicBezTo>
                        <a:pt x="21" y="29"/>
                        <a:pt x="23" y="30"/>
                        <a:pt x="25" y="29"/>
                      </a:cubicBezTo>
                      <a:cubicBezTo>
                        <a:pt x="27" y="29"/>
                        <a:pt x="27" y="28"/>
                        <a:pt x="28" y="26"/>
                      </a:cubicBezTo>
                      <a:cubicBezTo>
                        <a:pt x="28" y="24"/>
                        <a:pt x="28" y="23"/>
                        <a:pt x="31" y="21"/>
                      </a:cubicBezTo>
                      <a:cubicBezTo>
                        <a:pt x="33" y="20"/>
                        <a:pt x="34" y="18"/>
                        <a:pt x="37" y="17"/>
                      </a:cubicBezTo>
                      <a:cubicBezTo>
                        <a:pt x="40" y="15"/>
                        <a:pt x="43" y="14"/>
                        <a:pt x="46" y="13"/>
                      </a:cubicBezTo>
                      <a:cubicBezTo>
                        <a:pt x="46" y="13"/>
                        <a:pt x="53" y="10"/>
                        <a:pt x="52" y="10"/>
                      </a:cubicBezTo>
                      <a:cubicBezTo>
                        <a:pt x="51" y="9"/>
                        <a:pt x="54" y="11"/>
                        <a:pt x="52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92" name="Freeform 577">
                  <a:extLst>
                    <a:ext uri="{FF2B5EF4-FFF2-40B4-BE49-F238E27FC236}">
                      <a16:creationId xmlns:a16="http://schemas.microsoft.com/office/drawing/2014/main" id="{3817C821-9172-3D3F-2318-29F49CF24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18395" y="3092694"/>
                  <a:ext cx="73184" cy="44255"/>
                </a:xfrm>
                <a:custGeom>
                  <a:avLst/>
                  <a:gdLst>
                    <a:gd name="T0" fmla="*/ 4 w 7"/>
                    <a:gd name="T1" fmla="*/ 4 h 4"/>
                    <a:gd name="T2" fmla="*/ 1 w 7"/>
                    <a:gd name="T3" fmla="*/ 3 h 4"/>
                    <a:gd name="T4" fmla="*/ 3 w 7"/>
                    <a:gd name="T5" fmla="*/ 0 h 4"/>
                    <a:gd name="T6" fmla="*/ 4 w 7"/>
                    <a:gd name="T7" fmla="*/ 4 h 4"/>
                    <a:gd name="T8" fmla="*/ 4 w 7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cubicBezTo>
                        <a:pt x="3" y="4"/>
                        <a:pt x="1" y="4"/>
                        <a:pt x="1" y="3"/>
                      </a:cubicBezTo>
                      <a:cubicBezTo>
                        <a:pt x="0" y="2"/>
                        <a:pt x="3" y="0"/>
                        <a:pt x="3" y="0"/>
                      </a:cubicBezTo>
                      <a:cubicBezTo>
                        <a:pt x="6" y="0"/>
                        <a:pt x="7" y="4"/>
                        <a:pt x="4" y="4"/>
                      </a:cubicBezTo>
                      <a:cubicBezTo>
                        <a:pt x="1" y="3"/>
                        <a:pt x="6" y="4"/>
                        <a:pt x="4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93" name="Freeform 578">
                  <a:extLst>
                    <a:ext uri="{FF2B5EF4-FFF2-40B4-BE49-F238E27FC236}">
                      <a16:creationId xmlns:a16="http://schemas.microsoft.com/office/drawing/2014/main" id="{A041BC94-52E6-79C2-3999-576BE3E97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87616" y="2897239"/>
                  <a:ext cx="613353" cy="306092"/>
                </a:xfrm>
                <a:custGeom>
                  <a:avLst/>
                  <a:gdLst>
                    <a:gd name="T0" fmla="*/ 50 w 60"/>
                    <a:gd name="T1" fmla="*/ 22 h 28"/>
                    <a:gd name="T2" fmla="*/ 48 w 60"/>
                    <a:gd name="T3" fmla="*/ 21 h 28"/>
                    <a:gd name="T4" fmla="*/ 46 w 60"/>
                    <a:gd name="T5" fmla="*/ 23 h 28"/>
                    <a:gd name="T6" fmla="*/ 43 w 60"/>
                    <a:gd name="T7" fmla="*/ 22 h 28"/>
                    <a:gd name="T8" fmla="*/ 40 w 60"/>
                    <a:gd name="T9" fmla="*/ 23 h 28"/>
                    <a:gd name="T10" fmla="*/ 24 w 60"/>
                    <a:gd name="T11" fmla="*/ 27 h 28"/>
                    <a:gd name="T12" fmla="*/ 19 w 60"/>
                    <a:gd name="T13" fmla="*/ 28 h 28"/>
                    <a:gd name="T14" fmla="*/ 17 w 60"/>
                    <a:gd name="T15" fmla="*/ 24 h 28"/>
                    <a:gd name="T16" fmla="*/ 24 w 60"/>
                    <a:gd name="T17" fmla="*/ 22 h 28"/>
                    <a:gd name="T18" fmla="*/ 29 w 60"/>
                    <a:gd name="T19" fmla="*/ 22 h 28"/>
                    <a:gd name="T20" fmla="*/ 31 w 60"/>
                    <a:gd name="T21" fmla="*/ 20 h 28"/>
                    <a:gd name="T22" fmla="*/ 24 w 60"/>
                    <a:gd name="T23" fmla="*/ 20 h 28"/>
                    <a:gd name="T24" fmla="*/ 19 w 60"/>
                    <a:gd name="T25" fmla="*/ 21 h 28"/>
                    <a:gd name="T26" fmla="*/ 19 w 60"/>
                    <a:gd name="T27" fmla="*/ 19 h 28"/>
                    <a:gd name="T28" fmla="*/ 12 w 60"/>
                    <a:gd name="T29" fmla="*/ 21 h 28"/>
                    <a:gd name="T30" fmla="*/ 11 w 60"/>
                    <a:gd name="T31" fmla="*/ 22 h 28"/>
                    <a:gd name="T32" fmla="*/ 9 w 60"/>
                    <a:gd name="T33" fmla="*/ 23 h 28"/>
                    <a:gd name="T34" fmla="*/ 5 w 60"/>
                    <a:gd name="T35" fmla="*/ 21 h 28"/>
                    <a:gd name="T36" fmla="*/ 0 w 60"/>
                    <a:gd name="T37" fmla="*/ 20 h 28"/>
                    <a:gd name="T38" fmla="*/ 4 w 60"/>
                    <a:gd name="T39" fmla="*/ 18 h 28"/>
                    <a:gd name="T40" fmla="*/ 9 w 60"/>
                    <a:gd name="T41" fmla="*/ 17 h 28"/>
                    <a:gd name="T42" fmla="*/ 11 w 60"/>
                    <a:gd name="T43" fmla="*/ 16 h 28"/>
                    <a:gd name="T44" fmla="*/ 5 w 60"/>
                    <a:gd name="T45" fmla="*/ 16 h 28"/>
                    <a:gd name="T46" fmla="*/ 4 w 60"/>
                    <a:gd name="T47" fmla="*/ 14 h 28"/>
                    <a:gd name="T48" fmla="*/ 12 w 60"/>
                    <a:gd name="T49" fmla="*/ 13 h 28"/>
                    <a:gd name="T50" fmla="*/ 4 w 60"/>
                    <a:gd name="T51" fmla="*/ 12 h 28"/>
                    <a:gd name="T52" fmla="*/ 13 w 60"/>
                    <a:gd name="T53" fmla="*/ 10 h 28"/>
                    <a:gd name="T54" fmla="*/ 9 w 60"/>
                    <a:gd name="T55" fmla="*/ 8 h 28"/>
                    <a:gd name="T56" fmla="*/ 14 w 60"/>
                    <a:gd name="T57" fmla="*/ 6 h 28"/>
                    <a:gd name="T58" fmla="*/ 17 w 60"/>
                    <a:gd name="T59" fmla="*/ 10 h 28"/>
                    <a:gd name="T60" fmla="*/ 25 w 60"/>
                    <a:gd name="T61" fmla="*/ 11 h 28"/>
                    <a:gd name="T62" fmla="*/ 29 w 60"/>
                    <a:gd name="T63" fmla="*/ 14 h 28"/>
                    <a:gd name="T64" fmla="*/ 32 w 60"/>
                    <a:gd name="T65" fmla="*/ 17 h 28"/>
                    <a:gd name="T66" fmla="*/ 39 w 60"/>
                    <a:gd name="T67" fmla="*/ 16 h 28"/>
                    <a:gd name="T68" fmla="*/ 37 w 60"/>
                    <a:gd name="T69" fmla="*/ 13 h 28"/>
                    <a:gd name="T70" fmla="*/ 38 w 60"/>
                    <a:gd name="T71" fmla="*/ 9 h 28"/>
                    <a:gd name="T72" fmla="*/ 36 w 60"/>
                    <a:gd name="T73" fmla="*/ 8 h 28"/>
                    <a:gd name="T74" fmla="*/ 38 w 60"/>
                    <a:gd name="T75" fmla="*/ 5 h 28"/>
                    <a:gd name="T76" fmla="*/ 43 w 60"/>
                    <a:gd name="T77" fmla="*/ 3 h 28"/>
                    <a:gd name="T78" fmla="*/ 44 w 60"/>
                    <a:gd name="T79" fmla="*/ 7 h 28"/>
                    <a:gd name="T80" fmla="*/ 45 w 60"/>
                    <a:gd name="T81" fmla="*/ 9 h 28"/>
                    <a:gd name="T82" fmla="*/ 44 w 60"/>
                    <a:gd name="T83" fmla="*/ 10 h 28"/>
                    <a:gd name="T84" fmla="*/ 47 w 60"/>
                    <a:gd name="T85" fmla="*/ 11 h 28"/>
                    <a:gd name="T86" fmla="*/ 51 w 60"/>
                    <a:gd name="T87" fmla="*/ 14 h 28"/>
                    <a:gd name="T88" fmla="*/ 53 w 60"/>
                    <a:gd name="T89" fmla="*/ 13 h 28"/>
                    <a:gd name="T90" fmla="*/ 57 w 60"/>
                    <a:gd name="T91" fmla="*/ 12 h 28"/>
                    <a:gd name="T92" fmla="*/ 59 w 60"/>
                    <a:gd name="T93" fmla="*/ 15 h 28"/>
                    <a:gd name="T94" fmla="*/ 58 w 60"/>
                    <a:gd name="T95" fmla="*/ 20 h 28"/>
                    <a:gd name="T96" fmla="*/ 50 w 60"/>
                    <a:gd name="T97" fmla="*/ 22 h 28"/>
                    <a:gd name="T98" fmla="*/ 50 w 60"/>
                    <a:gd name="T99" fmla="*/ 2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0" h="28">
                      <a:moveTo>
                        <a:pt x="50" y="22"/>
                      </a:moveTo>
                      <a:cubicBezTo>
                        <a:pt x="49" y="22"/>
                        <a:pt x="49" y="21"/>
                        <a:pt x="48" y="21"/>
                      </a:cubicBezTo>
                      <a:cubicBezTo>
                        <a:pt x="48" y="21"/>
                        <a:pt x="46" y="22"/>
                        <a:pt x="46" y="23"/>
                      </a:cubicBezTo>
                      <a:cubicBezTo>
                        <a:pt x="45" y="23"/>
                        <a:pt x="44" y="23"/>
                        <a:pt x="43" y="22"/>
                      </a:cubicBezTo>
                      <a:cubicBezTo>
                        <a:pt x="42" y="22"/>
                        <a:pt x="41" y="22"/>
                        <a:pt x="40" y="23"/>
                      </a:cubicBezTo>
                      <a:cubicBezTo>
                        <a:pt x="35" y="25"/>
                        <a:pt x="30" y="26"/>
                        <a:pt x="24" y="27"/>
                      </a:cubicBezTo>
                      <a:cubicBezTo>
                        <a:pt x="23" y="27"/>
                        <a:pt x="20" y="28"/>
                        <a:pt x="19" y="28"/>
                      </a:cubicBezTo>
                      <a:cubicBezTo>
                        <a:pt x="17" y="27"/>
                        <a:pt x="13" y="26"/>
                        <a:pt x="17" y="24"/>
                      </a:cubicBezTo>
                      <a:cubicBezTo>
                        <a:pt x="19" y="24"/>
                        <a:pt x="22" y="22"/>
                        <a:pt x="24" y="22"/>
                      </a:cubicBezTo>
                      <a:cubicBezTo>
                        <a:pt x="26" y="22"/>
                        <a:pt x="28" y="22"/>
                        <a:pt x="29" y="22"/>
                      </a:cubicBezTo>
                      <a:cubicBezTo>
                        <a:pt x="29" y="22"/>
                        <a:pt x="32" y="20"/>
                        <a:pt x="31" y="20"/>
                      </a:cubicBezTo>
                      <a:cubicBezTo>
                        <a:pt x="30" y="19"/>
                        <a:pt x="25" y="20"/>
                        <a:pt x="24" y="20"/>
                      </a:cubicBezTo>
                      <a:cubicBezTo>
                        <a:pt x="22" y="21"/>
                        <a:pt x="21" y="21"/>
                        <a:pt x="19" y="21"/>
                      </a:cubicBezTo>
                      <a:cubicBezTo>
                        <a:pt x="17" y="21"/>
                        <a:pt x="19" y="20"/>
                        <a:pt x="19" y="19"/>
                      </a:cubicBezTo>
                      <a:cubicBezTo>
                        <a:pt x="19" y="16"/>
                        <a:pt x="13" y="21"/>
                        <a:pt x="12" y="21"/>
                      </a:cubicBezTo>
                      <a:cubicBezTo>
                        <a:pt x="12" y="21"/>
                        <a:pt x="11" y="22"/>
                        <a:pt x="11" y="22"/>
                      </a:cubicBezTo>
                      <a:cubicBezTo>
                        <a:pt x="9" y="20"/>
                        <a:pt x="9" y="22"/>
                        <a:pt x="9" y="23"/>
                      </a:cubicBezTo>
                      <a:cubicBezTo>
                        <a:pt x="9" y="23"/>
                        <a:pt x="6" y="21"/>
                        <a:pt x="5" y="21"/>
                      </a:cubicBezTo>
                      <a:cubicBezTo>
                        <a:pt x="4" y="21"/>
                        <a:pt x="0" y="22"/>
                        <a:pt x="0" y="20"/>
                      </a:cubicBezTo>
                      <a:cubicBezTo>
                        <a:pt x="0" y="18"/>
                        <a:pt x="2" y="19"/>
                        <a:pt x="4" y="18"/>
                      </a:cubicBezTo>
                      <a:cubicBezTo>
                        <a:pt x="6" y="18"/>
                        <a:pt x="8" y="18"/>
                        <a:pt x="9" y="17"/>
                      </a:cubicBezTo>
                      <a:cubicBezTo>
                        <a:pt x="9" y="17"/>
                        <a:pt x="12" y="16"/>
                        <a:pt x="11" y="16"/>
                      </a:cubicBezTo>
                      <a:cubicBezTo>
                        <a:pt x="9" y="15"/>
                        <a:pt x="6" y="16"/>
                        <a:pt x="5" y="16"/>
                      </a:cubicBezTo>
                      <a:cubicBezTo>
                        <a:pt x="2" y="16"/>
                        <a:pt x="0" y="14"/>
                        <a:pt x="4" y="14"/>
                      </a:cubicBezTo>
                      <a:cubicBezTo>
                        <a:pt x="6" y="14"/>
                        <a:pt x="10" y="13"/>
                        <a:pt x="12" y="13"/>
                      </a:cubicBezTo>
                      <a:cubicBezTo>
                        <a:pt x="11" y="13"/>
                        <a:pt x="4" y="14"/>
                        <a:pt x="4" y="12"/>
                      </a:cubicBezTo>
                      <a:cubicBezTo>
                        <a:pt x="3" y="10"/>
                        <a:pt x="12" y="11"/>
                        <a:pt x="13" y="10"/>
                      </a:cubicBezTo>
                      <a:cubicBezTo>
                        <a:pt x="13" y="10"/>
                        <a:pt x="9" y="9"/>
                        <a:pt x="9" y="8"/>
                      </a:cubicBezTo>
                      <a:cubicBezTo>
                        <a:pt x="8" y="7"/>
                        <a:pt x="14" y="6"/>
                        <a:pt x="14" y="6"/>
                      </a:cubicBezTo>
                      <a:cubicBezTo>
                        <a:pt x="17" y="6"/>
                        <a:pt x="15" y="10"/>
                        <a:pt x="17" y="10"/>
                      </a:cubicBezTo>
                      <a:cubicBezTo>
                        <a:pt x="20" y="10"/>
                        <a:pt x="22" y="10"/>
                        <a:pt x="25" y="11"/>
                      </a:cubicBezTo>
                      <a:cubicBezTo>
                        <a:pt x="26" y="12"/>
                        <a:pt x="28" y="13"/>
                        <a:pt x="29" y="14"/>
                      </a:cubicBezTo>
                      <a:cubicBezTo>
                        <a:pt x="31" y="16"/>
                        <a:pt x="30" y="17"/>
                        <a:pt x="32" y="17"/>
                      </a:cubicBezTo>
                      <a:cubicBezTo>
                        <a:pt x="35" y="17"/>
                        <a:pt x="37" y="17"/>
                        <a:pt x="39" y="16"/>
                      </a:cubicBezTo>
                      <a:cubicBezTo>
                        <a:pt x="43" y="15"/>
                        <a:pt x="37" y="14"/>
                        <a:pt x="37" y="13"/>
                      </a:cubicBezTo>
                      <a:cubicBezTo>
                        <a:pt x="37" y="13"/>
                        <a:pt x="45" y="12"/>
                        <a:pt x="38" y="9"/>
                      </a:cubicBezTo>
                      <a:cubicBezTo>
                        <a:pt x="37" y="9"/>
                        <a:pt x="35" y="9"/>
                        <a:pt x="36" y="8"/>
                      </a:cubicBezTo>
                      <a:cubicBezTo>
                        <a:pt x="37" y="7"/>
                        <a:pt x="38" y="6"/>
                        <a:pt x="38" y="5"/>
                      </a:cubicBezTo>
                      <a:cubicBezTo>
                        <a:pt x="39" y="4"/>
                        <a:pt x="43" y="0"/>
                        <a:pt x="43" y="3"/>
                      </a:cubicBezTo>
                      <a:cubicBezTo>
                        <a:pt x="43" y="4"/>
                        <a:pt x="44" y="5"/>
                        <a:pt x="44" y="7"/>
                      </a:cubicBezTo>
                      <a:cubicBezTo>
                        <a:pt x="45" y="7"/>
                        <a:pt x="45" y="8"/>
                        <a:pt x="45" y="9"/>
                      </a:cubicBezTo>
                      <a:cubicBezTo>
                        <a:pt x="46" y="10"/>
                        <a:pt x="44" y="9"/>
                        <a:pt x="44" y="10"/>
                      </a:cubicBezTo>
                      <a:cubicBezTo>
                        <a:pt x="44" y="12"/>
                        <a:pt x="47" y="10"/>
                        <a:pt x="47" y="11"/>
                      </a:cubicBezTo>
                      <a:cubicBezTo>
                        <a:pt x="47" y="13"/>
                        <a:pt x="50" y="14"/>
                        <a:pt x="51" y="14"/>
                      </a:cubicBezTo>
                      <a:cubicBezTo>
                        <a:pt x="53" y="14"/>
                        <a:pt x="53" y="15"/>
                        <a:pt x="53" y="13"/>
                      </a:cubicBezTo>
                      <a:cubicBezTo>
                        <a:pt x="53" y="11"/>
                        <a:pt x="55" y="11"/>
                        <a:pt x="57" y="12"/>
                      </a:cubicBezTo>
                      <a:cubicBezTo>
                        <a:pt x="58" y="12"/>
                        <a:pt x="60" y="14"/>
                        <a:pt x="59" y="15"/>
                      </a:cubicBezTo>
                      <a:cubicBezTo>
                        <a:pt x="59" y="16"/>
                        <a:pt x="58" y="19"/>
                        <a:pt x="58" y="20"/>
                      </a:cubicBezTo>
                      <a:cubicBezTo>
                        <a:pt x="57" y="21"/>
                        <a:pt x="51" y="22"/>
                        <a:pt x="50" y="22"/>
                      </a:cubicBezTo>
                      <a:cubicBezTo>
                        <a:pt x="48" y="21"/>
                        <a:pt x="51" y="22"/>
                        <a:pt x="50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94" name="Freeform 579">
                  <a:extLst>
                    <a:ext uri="{FF2B5EF4-FFF2-40B4-BE49-F238E27FC236}">
                      <a16:creationId xmlns:a16="http://schemas.microsoft.com/office/drawing/2014/main" id="{38D23C15-CD29-971B-629E-405C4F70B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3064" y="3018939"/>
                  <a:ext cx="104549" cy="73757"/>
                </a:xfrm>
                <a:custGeom>
                  <a:avLst/>
                  <a:gdLst>
                    <a:gd name="T0" fmla="*/ 9 w 10"/>
                    <a:gd name="T1" fmla="*/ 1 h 7"/>
                    <a:gd name="T2" fmla="*/ 0 w 10"/>
                    <a:gd name="T3" fmla="*/ 5 h 7"/>
                    <a:gd name="T4" fmla="*/ 6 w 10"/>
                    <a:gd name="T5" fmla="*/ 5 h 7"/>
                    <a:gd name="T6" fmla="*/ 9 w 10"/>
                    <a:gd name="T7" fmla="*/ 1 h 7"/>
                    <a:gd name="T8" fmla="*/ 9 w 10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7">
                      <a:moveTo>
                        <a:pt x="9" y="1"/>
                      </a:moveTo>
                      <a:cubicBezTo>
                        <a:pt x="8" y="1"/>
                        <a:pt x="0" y="5"/>
                        <a:pt x="0" y="5"/>
                      </a:cubicBezTo>
                      <a:cubicBezTo>
                        <a:pt x="2" y="6"/>
                        <a:pt x="5" y="7"/>
                        <a:pt x="6" y="5"/>
                      </a:cubicBezTo>
                      <a:cubicBezTo>
                        <a:pt x="7" y="4"/>
                        <a:pt x="9" y="0"/>
                        <a:pt x="9" y="1"/>
                      </a:cubicBezTo>
                      <a:cubicBezTo>
                        <a:pt x="7" y="1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95" name="Freeform 580">
                  <a:extLst>
                    <a:ext uri="{FF2B5EF4-FFF2-40B4-BE49-F238E27FC236}">
                      <a16:creationId xmlns:a16="http://schemas.microsoft.com/office/drawing/2014/main" id="{46C4313C-D4F8-A04C-412B-990AE58AD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1847" y="2856674"/>
                  <a:ext cx="376377" cy="184395"/>
                </a:xfrm>
                <a:custGeom>
                  <a:avLst/>
                  <a:gdLst>
                    <a:gd name="T0" fmla="*/ 30 w 37"/>
                    <a:gd name="T1" fmla="*/ 12 h 17"/>
                    <a:gd name="T2" fmla="*/ 27 w 37"/>
                    <a:gd name="T3" fmla="*/ 13 h 17"/>
                    <a:gd name="T4" fmla="*/ 26 w 37"/>
                    <a:gd name="T5" fmla="*/ 10 h 17"/>
                    <a:gd name="T6" fmla="*/ 23 w 37"/>
                    <a:gd name="T7" fmla="*/ 8 h 17"/>
                    <a:gd name="T8" fmla="*/ 22 w 37"/>
                    <a:gd name="T9" fmla="*/ 10 h 17"/>
                    <a:gd name="T10" fmla="*/ 21 w 37"/>
                    <a:gd name="T11" fmla="*/ 9 h 17"/>
                    <a:gd name="T12" fmla="*/ 20 w 37"/>
                    <a:gd name="T13" fmla="*/ 13 h 17"/>
                    <a:gd name="T14" fmla="*/ 17 w 37"/>
                    <a:gd name="T15" fmla="*/ 14 h 17"/>
                    <a:gd name="T16" fmla="*/ 16 w 37"/>
                    <a:gd name="T17" fmla="*/ 16 h 17"/>
                    <a:gd name="T18" fmla="*/ 12 w 37"/>
                    <a:gd name="T19" fmla="*/ 17 h 17"/>
                    <a:gd name="T20" fmla="*/ 10 w 37"/>
                    <a:gd name="T21" fmla="*/ 15 h 17"/>
                    <a:gd name="T22" fmla="*/ 5 w 37"/>
                    <a:gd name="T23" fmla="*/ 16 h 17"/>
                    <a:gd name="T24" fmla="*/ 1 w 37"/>
                    <a:gd name="T25" fmla="*/ 17 h 17"/>
                    <a:gd name="T26" fmla="*/ 2 w 37"/>
                    <a:gd name="T27" fmla="*/ 13 h 17"/>
                    <a:gd name="T28" fmla="*/ 0 w 37"/>
                    <a:gd name="T29" fmla="*/ 14 h 17"/>
                    <a:gd name="T30" fmla="*/ 6 w 37"/>
                    <a:gd name="T31" fmla="*/ 12 h 17"/>
                    <a:gd name="T32" fmla="*/ 9 w 37"/>
                    <a:gd name="T33" fmla="*/ 10 h 17"/>
                    <a:gd name="T34" fmla="*/ 13 w 37"/>
                    <a:gd name="T35" fmla="*/ 7 h 17"/>
                    <a:gd name="T36" fmla="*/ 18 w 37"/>
                    <a:gd name="T37" fmla="*/ 3 h 17"/>
                    <a:gd name="T38" fmla="*/ 24 w 37"/>
                    <a:gd name="T39" fmla="*/ 3 h 17"/>
                    <a:gd name="T40" fmla="*/ 30 w 37"/>
                    <a:gd name="T41" fmla="*/ 3 h 17"/>
                    <a:gd name="T42" fmla="*/ 32 w 37"/>
                    <a:gd name="T43" fmla="*/ 0 h 17"/>
                    <a:gd name="T44" fmla="*/ 36 w 37"/>
                    <a:gd name="T45" fmla="*/ 2 h 17"/>
                    <a:gd name="T46" fmla="*/ 34 w 37"/>
                    <a:gd name="T47" fmla="*/ 4 h 17"/>
                    <a:gd name="T48" fmla="*/ 34 w 37"/>
                    <a:gd name="T49" fmla="*/ 7 h 17"/>
                    <a:gd name="T50" fmla="*/ 35 w 37"/>
                    <a:gd name="T51" fmla="*/ 9 h 17"/>
                    <a:gd name="T52" fmla="*/ 31 w 37"/>
                    <a:gd name="T53" fmla="*/ 10 h 17"/>
                    <a:gd name="T54" fmla="*/ 30 w 37"/>
                    <a:gd name="T55" fmla="*/ 12 h 17"/>
                    <a:gd name="T56" fmla="*/ 30 w 37"/>
                    <a:gd name="T5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7" h="17">
                      <a:moveTo>
                        <a:pt x="30" y="12"/>
                      </a:moveTo>
                      <a:cubicBezTo>
                        <a:pt x="29" y="13"/>
                        <a:pt x="27" y="13"/>
                        <a:pt x="27" y="13"/>
                      </a:cubicBezTo>
                      <a:cubicBezTo>
                        <a:pt x="24" y="13"/>
                        <a:pt x="25" y="11"/>
                        <a:pt x="26" y="10"/>
                      </a:cubicBezTo>
                      <a:cubicBezTo>
                        <a:pt x="27" y="8"/>
                        <a:pt x="24" y="7"/>
                        <a:pt x="23" y="8"/>
                      </a:cubicBezTo>
                      <a:cubicBezTo>
                        <a:pt x="23" y="9"/>
                        <a:pt x="23" y="10"/>
                        <a:pt x="22" y="10"/>
                      </a:cubicBezTo>
                      <a:cubicBezTo>
                        <a:pt x="22" y="10"/>
                        <a:pt x="21" y="10"/>
                        <a:pt x="21" y="9"/>
                      </a:cubicBezTo>
                      <a:cubicBezTo>
                        <a:pt x="20" y="10"/>
                        <a:pt x="21" y="12"/>
                        <a:pt x="20" y="13"/>
                      </a:cubicBezTo>
                      <a:cubicBezTo>
                        <a:pt x="19" y="15"/>
                        <a:pt x="18" y="13"/>
                        <a:pt x="17" y="14"/>
                      </a:cubicBezTo>
                      <a:cubicBezTo>
                        <a:pt x="16" y="14"/>
                        <a:pt x="17" y="16"/>
                        <a:pt x="16" y="16"/>
                      </a:cubicBezTo>
                      <a:cubicBezTo>
                        <a:pt x="16" y="17"/>
                        <a:pt x="13" y="17"/>
                        <a:pt x="12" y="17"/>
                      </a:cubicBezTo>
                      <a:cubicBezTo>
                        <a:pt x="11" y="16"/>
                        <a:pt x="11" y="14"/>
                        <a:pt x="10" y="15"/>
                      </a:cubicBezTo>
                      <a:cubicBezTo>
                        <a:pt x="8" y="16"/>
                        <a:pt x="7" y="16"/>
                        <a:pt x="5" y="16"/>
                      </a:cubicBezTo>
                      <a:cubicBezTo>
                        <a:pt x="4" y="16"/>
                        <a:pt x="2" y="17"/>
                        <a:pt x="1" y="17"/>
                      </a:cubicBezTo>
                      <a:cubicBezTo>
                        <a:pt x="0" y="17"/>
                        <a:pt x="3" y="14"/>
                        <a:pt x="2" y="13"/>
                      </a:cubicBezTo>
                      <a:cubicBezTo>
                        <a:pt x="2" y="13"/>
                        <a:pt x="1" y="14"/>
                        <a:pt x="0" y="14"/>
                      </a:cubicBezTo>
                      <a:cubicBezTo>
                        <a:pt x="0" y="13"/>
                        <a:pt x="5" y="12"/>
                        <a:pt x="6" y="12"/>
                      </a:cubicBezTo>
                      <a:cubicBezTo>
                        <a:pt x="8" y="12"/>
                        <a:pt x="8" y="11"/>
                        <a:pt x="9" y="10"/>
                      </a:cubicBezTo>
                      <a:cubicBezTo>
                        <a:pt x="11" y="8"/>
                        <a:pt x="12" y="8"/>
                        <a:pt x="13" y="7"/>
                      </a:cubicBezTo>
                      <a:cubicBezTo>
                        <a:pt x="15" y="5"/>
                        <a:pt x="16" y="3"/>
                        <a:pt x="18" y="3"/>
                      </a:cubicBezTo>
                      <a:cubicBezTo>
                        <a:pt x="20" y="2"/>
                        <a:pt x="22" y="2"/>
                        <a:pt x="24" y="3"/>
                      </a:cubicBezTo>
                      <a:cubicBezTo>
                        <a:pt x="26" y="3"/>
                        <a:pt x="29" y="4"/>
                        <a:pt x="30" y="3"/>
                      </a:cubicBezTo>
                      <a:cubicBezTo>
                        <a:pt x="31" y="2"/>
                        <a:pt x="30" y="0"/>
                        <a:pt x="32" y="0"/>
                      </a:cubicBezTo>
                      <a:cubicBezTo>
                        <a:pt x="32" y="0"/>
                        <a:pt x="36" y="1"/>
                        <a:pt x="36" y="2"/>
                      </a:cubicBezTo>
                      <a:cubicBezTo>
                        <a:pt x="37" y="2"/>
                        <a:pt x="34" y="3"/>
                        <a:pt x="34" y="4"/>
                      </a:cubicBezTo>
                      <a:cubicBezTo>
                        <a:pt x="34" y="5"/>
                        <a:pt x="37" y="6"/>
                        <a:pt x="34" y="7"/>
                      </a:cubicBezTo>
                      <a:cubicBezTo>
                        <a:pt x="33" y="8"/>
                        <a:pt x="36" y="9"/>
                        <a:pt x="35" y="9"/>
                      </a:cubicBezTo>
                      <a:cubicBezTo>
                        <a:pt x="33" y="10"/>
                        <a:pt x="32" y="10"/>
                        <a:pt x="31" y="10"/>
                      </a:cubicBezTo>
                      <a:cubicBezTo>
                        <a:pt x="31" y="11"/>
                        <a:pt x="31" y="11"/>
                        <a:pt x="30" y="12"/>
                      </a:cubicBezTo>
                      <a:cubicBezTo>
                        <a:pt x="29" y="13"/>
                        <a:pt x="31" y="11"/>
                        <a:pt x="30" y="1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96" name="Freeform 581">
                  <a:extLst>
                    <a:ext uri="{FF2B5EF4-FFF2-40B4-BE49-F238E27FC236}">
                      <a16:creationId xmlns:a16="http://schemas.microsoft.com/office/drawing/2014/main" id="{DF494978-E69D-0C88-2EA6-7CDE59CF5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9589" y="2930426"/>
                  <a:ext cx="80154" cy="22128"/>
                </a:xfrm>
                <a:custGeom>
                  <a:avLst/>
                  <a:gdLst>
                    <a:gd name="T0" fmla="*/ 6 w 8"/>
                    <a:gd name="T1" fmla="*/ 2 h 2"/>
                    <a:gd name="T2" fmla="*/ 3 w 8"/>
                    <a:gd name="T3" fmla="*/ 0 h 2"/>
                    <a:gd name="T4" fmla="*/ 6 w 8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6" y="2"/>
                      </a:moveTo>
                      <a:cubicBezTo>
                        <a:pt x="4" y="2"/>
                        <a:pt x="0" y="1"/>
                        <a:pt x="3" y="0"/>
                      </a:cubicBezTo>
                      <a:cubicBezTo>
                        <a:pt x="5" y="0"/>
                        <a:pt x="8" y="2"/>
                        <a:pt x="6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97" name="Freeform 582">
                  <a:extLst>
                    <a:ext uri="{FF2B5EF4-FFF2-40B4-BE49-F238E27FC236}">
                      <a16:creationId xmlns:a16="http://schemas.microsoft.com/office/drawing/2014/main" id="{714C9EFF-3795-9AA7-5085-7EE5DD78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9289" y="2779230"/>
                  <a:ext cx="216069" cy="106947"/>
                </a:xfrm>
                <a:custGeom>
                  <a:avLst/>
                  <a:gdLst>
                    <a:gd name="T0" fmla="*/ 7 w 21"/>
                    <a:gd name="T1" fmla="*/ 9 h 10"/>
                    <a:gd name="T2" fmla="*/ 2 w 21"/>
                    <a:gd name="T3" fmla="*/ 4 h 10"/>
                    <a:gd name="T4" fmla="*/ 9 w 21"/>
                    <a:gd name="T5" fmla="*/ 2 h 10"/>
                    <a:gd name="T6" fmla="*/ 17 w 21"/>
                    <a:gd name="T7" fmla="*/ 0 h 10"/>
                    <a:gd name="T8" fmla="*/ 19 w 21"/>
                    <a:gd name="T9" fmla="*/ 2 h 10"/>
                    <a:gd name="T10" fmla="*/ 14 w 21"/>
                    <a:gd name="T11" fmla="*/ 4 h 10"/>
                    <a:gd name="T12" fmla="*/ 15 w 21"/>
                    <a:gd name="T13" fmla="*/ 7 h 10"/>
                    <a:gd name="T14" fmla="*/ 7 w 21"/>
                    <a:gd name="T15" fmla="*/ 9 h 10"/>
                    <a:gd name="T16" fmla="*/ 7 w 21"/>
                    <a:gd name="T1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10">
                      <a:moveTo>
                        <a:pt x="7" y="9"/>
                      </a:moveTo>
                      <a:cubicBezTo>
                        <a:pt x="6" y="9"/>
                        <a:pt x="0" y="6"/>
                        <a:pt x="2" y="4"/>
                      </a:cubicBezTo>
                      <a:cubicBezTo>
                        <a:pt x="4" y="2"/>
                        <a:pt x="7" y="2"/>
                        <a:pt x="9" y="2"/>
                      </a:cubicBezTo>
                      <a:cubicBezTo>
                        <a:pt x="12" y="1"/>
                        <a:pt x="15" y="0"/>
                        <a:pt x="17" y="0"/>
                      </a:cubicBezTo>
                      <a:cubicBezTo>
                        <a:pt x="18" y="0"/>
                        <a:pt x="21" y="1"/>
                        <a:pt x="19" y="2"/>
                      </a:cubicBezTo>
                      <a:cubicBezTo>
                        <a:pt x="18" y="3"/>
                        <a:pt x="15" y="2"/>
                        <a:pt x="14" y="4"/>
                      </a:cubicBezTo>
                      <a:cubicBezTo>
                        <a:pt x="14" y="4"/>
                        <a:pt x="19" y="6"/>
                        <a:pt x="15" y="7"/>
                      </a:cubicBezTo>
                      <a:cubicBezTo>
                        <a:pt x="13" y="8"/>
                        <a:pt x="10" y="10"/>
                        <a:pt x="7" y="9"/>
                      </a:cubicBezTo>
                      <a:cubicBezTo>
                        <a:pt x="5" y="9"/>
                        <a:pt x="9" y="10"/>
                        <a:pt x="7" y="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98" name="Freeform 583">
                  <a:extLst>
                    <a:ext uri="{FF2B5EF4-FFF2-40B4-BE49-F238E27FC236}">
                      <a16:creationId xmlns:a16="http://schemas.microsoft.com/office/drawing/2014/main" id="{4F581E8D-8FEB-F553-B5E9-8805F5B44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8678" y="2801354"/>
                  <a:ext cx="80154" cy="44255"/>
                </a:xfrm>
                <a:custGeom>
                  <a:avLst/>
                  <a:gdLst>
                    <a:gd name="T0" fmla="*/ 6 w 8"/>
                    <a:gd name="T1" fmla="*/ 4 h 4"/>
                    <a:gd name="T2" fmla="*/ 3 w 8"/>
                    <a:gd name="T3" fmla="*/ 0 h 4"/>
                    <a:gd name="T4" fmla="*/ 6 w 8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4">
                      <a:moveTo>
                        <a:pt x="6" y="4"/>
                      </a:moveTo>
                      <a:cubicBezTo>
                        <a:pt x="4" y="4"/>
                        <a:pt x="0" y="0"/>
                        <a:pt x="3" y="0"/>
                      </a:cubicBezTo>
                      <a:cubicBezTo>
                        <a:pt x="6" y="0"/>
                        <a:pt x="8" y="3"/>
                        <a:pt x="6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99" name="Freeform 584">
                  <a:extLst>
                    <a:ext uri="{FF2B5EF4-FFF2-40B4-BE49-F238E27FC236}">
                      <a16:creationId xmlns:a16="http://schemas.microsoft.com/office/drawing/2014/main" id="{FD6D7A67-BB00-D475-DA37-813CC2A14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00199" y="2701782"/>
                  <a:ext cx="216069" cy="77445"/>
                </a:xfrm>
                <a:custGeom>
                  <a:avLst/>
                  <a:gdLst>
                    <a:gd name="T0" fmla="*/ 1 w 21"/>
                    <a:gd name="T1" fmla="*/ 5 h 7"/>
                    <a:gd name="T2" fmla="*/ 4 w 21"/>
                    <a:gd name="T3" fmla="*/ 4 h 7"/>
                    <a:gd name="T4" fmla="*/ 9 w 21"/>
                    <a:gd name="T5" fmla="*/ 1 h 7"/>
                    <a:gd name="T6" fmla="*/ 18 w 21"/>
                    <a:gd name="T7" fmla="*/ 3 h 7"/>
                    <a:gd name="T8" fmla="*/ 11 w 21"/>
                    <a:gd name="T9" fmla="*/ 6 h 7"/>
                    <a:gd name="T10" fmla="*/ 6 w 21"/>
                    <a:gd name="T11" fmla="*/ 6 h 7"/>
                    <a:gd name="T12" fmla="*/ 1 w 21"/>
                    <a:gd name="T13" fmla="*/ 5 h 7"/>
                    <a:gd name="T14" fmla="*/ 1 w 21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7">
                      <a:moveTo>
                        <a:pt x="1" y="5"/>
                      </a:moveTo>
                      <a:cubicBezTo>
                        <a:pt x="0" y="5"/>
                        <a:pt x="3" y="4"/>
                        <a:pt x="4" y="4"/>
                      </a:cubicBezTo>
                      <a:cubicBezTo>
                        <a:pt x="6" y="3"/>
                        <a:pt x="7" y="2"/>
                        <a:pt x="9" y="1"/>
                      </a:cubicBezTo>
                      <a:cubicBezTo>
                        <a:pt x="12" y="0"/>
                        <a:pt x="15" y="1"/>
                        <a:pt x="18" y="3"/>
                      </a:cubicBezTo>
                      <a:cubicBezTo>
                        <a:pt x="21" y="6"/>
                        <a:pt x="12" y="6"/>
                        <a:pt x="11" y="6"/>
                      </a:cubicBezTo>
                      <a:cubicBezTo>
                        <a:pt x="9" y="6"/>
                        <a:pt x="8" y="7"/>
                        <a:pt x="6" y="6"/>
                      </a:cubicBezTo>
                      <a:cubicBezTo>
                        <a:pt x="4" y="5"/>
                        <a:pt x="2" y="6"/>
                        <a:pt x="1" y="5"/>
                      </a:cubicBezTo>
                      <a:cubicBezTo>
                        <a:pt x="0" y="4"/>
                        <a:pt x="2" y="6"/>
                        <a:pt x="1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00" name="Freeform 585">
                  <a:extLst>
                    <a:ext uri="{FF2B5EF4-FFF2-40B4-BE49-F238E27FC236}">
                      <a16:creationId xmlns:a16="http://schemas.microsoft.com/office/drawing/2014/main" id="{1B816E79-3A9D-4952-0765-FD31C1237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2942" y="2930426"/>
                  <a:ext cx="285766" cy="206523"/>
                </a:xfrm>
                <a:custGeom>
                  <a:avLst/>
                  <a:gdLst>
                    <a:gd name="T0" fmla="*/ 22 w 28"/>
                    <a:gd name="T1" fmla="*/ 19 h 19"/>
                    <a:gd name="T2" fmla="*/ 15 w 28"/>
                    <a:gd name="T3" fmla="*/ 19 h 19"/>
                    <a:gd name="T4" fmla="*/ 15 w 28"/>
                    <a:gd name="T5" fmla="*/ 17 h 19"/>
                    <a:gd name="T6" fmla="*/ 12 w 28"/>
                    <a:gd name="T7" fmla="*/ 15 h 19"/>
                    <a:gd name="T8" fmla="*/ 17 w 28"/>
                    <a:gd name="T9" fmla="*/ 13 h 19"/>
                    <a:gd name="T10" fmla="*/ 16 w 28"/>
                    <a:gd name="T11" fmla="*/ 12 h 19"/>
                    <a:gd name="T12" fmla="*/ 9 w 28"/>
                    <a:gd name="T13" fmla="*/ 13 h 19"/>
                    <a:gd name="T14" fmla="*/ 2 w 28"/>
                    <a:gd name="T15" fmla="*/ 13 h 19"/>
                    <a:gd name="T16" fmla="*/ 1 w 28"/>
                    <a:gd name="T17" fmla="*/ 12 h 19"/>
                    <a:gd name="T18" fmla="*/ 7 w 28"/>
                    <a:gd name="T19" fmla="*/ 10 h 19"/>
                    <a:gd name="T20" fmla="*/ 4 w 28"/>
                    <a:gd name="T21" fmla="*/ 8 h 19"/>
                    <a:gd name="T22" fmla="*/ 7 w 28"/>
                    <a:gd name="T23" fmla="*/ 6 h 19"/>
                    <a:gd name="T24" fmla="*/ 3 w 28"/>
                    <a:gd name="T25" fmla="*/ 6 h 19"/>
                    <a:gd name="T26" fmla="*/ 7 w 28"/>
                    <a:gd name="T27" fmla="*/ 4 h 19"/>
                    <a:gd name="T28" fmla="*/ 13 w 28"/>
                    <a:gd name="T29" fmla="*/ 8 h 19"/>
                    <a:gd name="T30" fmla="*/ 16 w 28"/>
                    <a:gd name="T31" fmla="*/ 9 h 19"/>
                    <a:gd name="T32" fmla="*/ 13 w 28"/>
                    <a:gd name="T33" fmla="*/ 7 h 19"/>
                    <a:gd name="T34" fmla="*/ 14 w 28"/>
                    <a:gd name="T35" fmla="*/ 5 h 19"/>
                    <a:gd name="T36" fmla="*/ 11 w 28"/>
                    <a:gd name="T37" fmla="*/ 4 h 19"/>
                    <a:gd name="T38" fmla="*/ 11 w 28"/>
                    <a:gd name="T39" fmla="*/ 2 h 19"/>
                    <a:gd name="T40" fmla="*/ 7 w 28"/>
                    <a:gd name="T41" fmla="*/ 3 h 19"/>
                    <a:gd name="T42" fmla="*/ 13 w 28"/>
                    <a:gd name="T43" fmla="*/ 1 h 19"/>
                    <a:gd name="T44" fmla="*/ 12 w 28"/>
                    <a:gd name="T45" fmla="*/ 2 h 19"/>
                    <a:gd name="T46" fmla="*/ 15 w 28"/>
                    <a:gd name="T47" fmla="*/ 3 h 19"/>
                    <a:gd name="T48" fmla="*/ 21 w 28"/>
                    <a:gd name="T49" fmla="*/ 2 h 19"/>
                    <a:gd name="T50" fmla="*/ 26 w 28"/>
                    <a:gd name="T51" fmla="*/ 8 h 19"/>
                    <a:gd name="T52" fmla="*/ 27 w 28"/>
                    <a:gd name="T53" fmla="*/ 12 h 19"/>
                    <a:gd name="T54" fmla="*/ 26 w 28"/>
                    <a:gd name="T55" fmla="*/ 14 h 19"/>
                    <a:gd name="T56" fmla="*/ 26 w 28"/>
                    <a:gd name="T57" fmla="*/ 17 h 19"/>
                    <a:gd name="T58" fmla="*/ 22 w 28"/>
                    <a:gd name="T5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8" h="19">
                      <a:moveTo>
                        <a:pt x="22" y="19"/>
                      </a:moveTo>
                      <a:cubicBezTo>
                        <a:pt x="20" y="19"/>
                        <a:pt x="17" y="19"/>
                        <a:pt x="15" y="19"/>
                      </a:cubicBezTo>
                      <a:cubicBezTo>
                        <a:pt x="12" y="19"/>
                        <a:pt x="15" y="18"/>
                        <a:pt x="15" y="17"/>
                      </a:cubicBezTo>
                      <a:cubicBezTo>
                        <a:pt x="16" y="16"/>
                        <a:pt x="11" y="16"/>
                        <a:pt x="12" y="15"/>
                      </a:cubicBezTo>
                      <a:cubicBezTo>
                        <a:pt x="13" y="14"/>
                        <a:pt x="15" y="13"/>
                        <a:pt x="17" y="13"/>
                      </a:cubicBezTo>
                      <a:cubicBezTo>
                        <a:pt x="18" y="12"/>
                        <a:pt x="17" y="12"/>
                        <a:pt x="16" y="12"/>
                      </a:cubicBezTo>
                      <a:cubicBezTo>
                        <a:pt x="14" y="11"/>
                        <a:pt x="12" y="12"/>
                        <a:pt x="9" y="13"/>
                      </a:cubicBezTo>
                      <a:cubicBezTo>
                        <a:pt x="7" y="13"/>
                        <a:pt x="5" y="13"/>
                        <a:pt x="2" y="13"/>
                      </a:cubicBezTo>
                      <a:cubicBezTo>
                        <a:pt x="2" y="14"/>
                        <a:pt x="0" y="14"/>
                        <a:pt x="1" y="12"/>
                      </a:cubicBezTo>
                      <a:cubicBezTo>
                        <a:pt x="3" y="10"/>
                        <a:pt x="5" y="11"/>
                        <a:pt x="7" y="10"/>
                      </a:cubicBezTo>
                      <a:cubicBezTo>
                        <a:pt x="11" y="9"/>
                        <a:pt x="4" y="9"/>
                        <a:pt x="4" y="8"/>
                      </a:cubicBezTo>
                      <a:cubicBezTo>
                        <a:pt x="3" y="8"/>
                        <a:pt x="7" y="6"/>
                        <a:pt x="7" y="6"/>
                      </a:cubicBezTo>
                      <a:cubicBezTo>
                        <a:pt x="7" y="6"/>
                        <a:pt x="4" y="6"/>
                        <a:pt x="3" y="6"/>
                      </a:cubicBezTo>
                      <a:cubicBezTo>
                        <a:pt x="3" y="5"/>
                        <a:pt x="6" y="4"/>
                        <a:pt x="7" y="4"/>
                      </a:cubicBezTo>
                      <a:cubicBezTo>
                        <a:pt x="9" y="4"/>
                        <a:pt x="11" y="7"/>
                        <a:pt x="13" y="8"/>
                      </a:cubicBezTo>
                      <a:cubicBezTo>
                        <a:pt x="14" y="8"/>
                        <a:pt x="15" y="10"/>
                        <a:pt x="16" y="9"/>
                      </a:cubicBezTo>
                      <a:cubicBezTo>
                        <a:pt x="19" y="7"/>
                        <a:pt x="13" y="7"/>
                        <a:pt x="13" y="7"/>
                      </a:cubicBezTo>
                      <a:cubicBezTo>
                        <a:pt x="14" y="7"/>
                        <a:pt x="18" y="6"/>
                        <a:pt x="14" y="5"/>
                      </a:cubicBezTo>
                      <a:cubicBezTo>
                        <a:pt x="13" y="5"/>
                        <a:pt x="12" y="5"/>
                        <a:pt x="11" y="4"/>
                      </a:cubicBezTo>
                      <a:cubicBezTo>
                        <a:pt x="9" y="3"/>
                        <a:pt x="11" y="3"/>
                        <a:pt x="11" y="2"/>
                      </a:cubicBezTo>
                      <a:cubicBezTo>
                        <a:pt x="10" y="2"/>
                        <a:pt x="7" y="3"/>
                        <a:pt x="7" y="3"/>
                      </a:cubicBezTo>
                      <a:cubicBezTo>
                        <a:pt x="6" y="2"/>
                        <a:pt x="13" y="1"/>
                        <a:pt x="13" y="1"/>
                      </a:cubicBezTo>
                      <a:cubicBezTo>
                        <a:pt x="13" y="1"/>
                        <a:pt x="12" y="2"/>
                        <a:pt x="12" y="2"/>
                      </a:cubicBezTo>
                      <a:cubicBezTo>
                        <a:pt x="11" y="3"/>
                        <a:pt x="14" y="3"/>
                        <a:pt x="15" y="3"/>
                      </a:cubicBezTo>
                      <a:cubicBezTo>
                        <a:pt x="18" y="4"/>
                        <a:pt x="19" y="4"/>
                        <a:pt x="21" y="2"/>
                      </a:cubicBezTo>
                      <a:cubicBezTo>
                        <a:pt x="24" y="0"/>
                        <a:pt x="27" y="6"/>
                        <a:pt x="26" y="8"/>
                      </a:cubicBezTo>
                      <a:cubicBezTo>
                        <a:pt x="26" y="10"/>
                        <a:pt x="26" y="11"/>
                        <a:pt x="27" y="12"/>
                      </a:cubicBezTo>
                      <a:cubicBezTo>
                        <a:pt x="28" y="14"/>
                        <a:pt x="28" y="15"/>
                        <a:pt x="26" y="14"/>
                      </a:cubicBezTo>
                      <a:cubicBezTo>
                        <a:pt x="24" y="12"/>
                        <a:pt x="25" y="16"/>
                        <a:pt x="26" y="17"/>
                      </a:cubicBezTo>
                      <a:cubicBezTo>
                        <a:pt x="27" y="18"/>
                        <a:pt x="23" y="19"/>
                        <a:pt x="22" y="1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01" name="Freeform 586">
                  <a:extLst>
                    <a:ext uri="{FF2B5EF4-FFF2-40B4-BE49-F238E27FC236}">
                      <a16:creationId xmlns:a16="http://schemas.microsoft.com/office/drawing/2014/main" id="{405919AF-B85E-490F-D0D5-95FB64DAB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91579" y="3030002"/>
                  <a:ext cx="90610" cy="29502"/>
                </a:xfrm>
                <a:custGeom>
                  <a:avLst/>
                  <a:gdLst>
                    <a:gd name="T0" fmla="*/ 1 w 9"/>
                    <a:gd name="T1" fmla="*/ 3 h 3"/>
                    <a:gd name="T2" fmla="*/ 7 w 9"/>
                    <a:gd name="T3" fmla="*/ 0 h 3"/>
                    <a:gd name="T4" fmla="*/ 1 w 9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1" y="3"/>
                      </a:moveTo>
                      <a:cubicBezTo>
                        <a:pt x="4" y="2"/>
                        <a:pt x="9" y="0"/>
                        <a:pt x="7" y="0"/>
                      </a:cubicBezTo>
                      <a:cubicBezTo>
                        <a:pt x="4" y="0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02" name="Freeform 587">
                  <a:extLst>
                    <a:ext uri="{FF2B5EF4-FFF2-40B4-BE49-F238E27FC236}">
                      <a16:creationId xmlns:a16="http://schemas.microsoft.com/office/drawing/2014/main" id="{18372C5D-5BE8-E217-2D91-F32D241E3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0669" y="3018939"/>
                  <a:ext cx="83638" cy="22128"/>
                </a:xfrm>
                <a:custGeom>
                  <a:avLst/>
                  <a:gdLst>
                    <a:gd name="T0" fmla="*/ 1 w 8"/>
                    <a:gd name="T1" fmla="*/ 2 h 2"/>
                    <a:gd name="T2" fmla="*/ 6 w 8"/>
                    <a:gd name="T3" fmla="*/ 0 h 2"/>
                    <a:gd name="T4" fmla="*/ 1 w 8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1" y="2"/>
                      </a:moveTo>
                      <a:cubicBezTo>
                        <a:pt x="0" y="2"/>
                        <a:pt x="4" y="0"/>
                        <a:pt x="6" y="0"/>
                      </a:cubicBezTo>
                      <a:cubicBezTo>
                        <a:pt x="8" y="0"/>
                        <a:pt x="4" y="2"/>
                        <a:pt x="1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03" name="Freeform 588">
                  <a:extLst>
                    <a:ext uri="{FF2B5EF4-FFF2-40B4-BE49-F238E27FC236}">
                      <a16:creationId xmlns:a16="http://schemas.microsoft.com/office/drawing/2014/main" id="{A55561C9-4948-6D21-A3DD-07C2EE8D8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28849" y="2985746"/>
                  <a:ext cx="104549" cy="55320"/>
                </a:xfrm>
                <a:custGeom>
                  <a:avLst/>
                  <a:gdLst>
                    <a:gd name="T0" fmla="*/ 2 w 10"/>
                    <a:gd name="T1" fmla="*/ 3 h 5"/>
                    <a:gd name="T2" fmla="*/ 10 w 10"/>
                    <a:gd name="T3" fmla="*/ 1 h 5"/>
                    <a:gd name="T4" fmla="*/ 2 w 10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5">
                      <a:moveTo>
                        <a:pt x="2" y="3"/>
                      </a:moveTo>
                      <a:cubicBezTo>
                        <a:pt x="0" y="2"/>
                        <a:pt x="10" y="0"/>
                        <a:pt x="10" y="1"/>
                      </a:cubicBezTo>
                      <a:cubicBezTo>
                        <a:pt x="10" y="2"/>
                        <a:pt x="6" y="5"/>
                        <a:pt x="2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04" name="Freeform 589">
                  <a:extLst>
                    <a:ext uri="{FF2B5EF4-FFF2-40B4-BE49-F238E27FC236}">
                      <a16:creationId xmlns:a16="http://schemas.microsoft.com/office/drawing/2014/main" id="{4AA9A962-54EA-195F-1EE5-7E54A7C9BD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9306" y="2941494"/>
                  <a:ext cx="73184" cy="55320"/>
                </a:xfrm>
                <a:custGeom>
                  <a:avLst/>
                  <a:gdLst>
                    <a:gd name="T0" fmla="*/ 1 w 7"/>
                    <a:gd name="T1" fmla="*/ 5 h 5"/>
                    <a:gd name="T2" fmla="*/ 0 w 7"/>
                    <a:gd name="T3" fmla="*/ 1 h 5"/>
                    <a:gd name="T4" fmla="*/ 4 w 7"/>
                    <a:gd name="T5" fmla="*/ 2 h 5"/>
                    <a:gd name="T6" fmla="*/ 7 w 7"/>
                    <a:gd name="T7" fmla="*/ 4 h 5"/>
                    <a:gd name="T8" fmla="*/ 1 w 7"/>
                    <a:gd name="T9" fmla="*/ 5 h 5"/>
                    <a:gd name="T10" fmla="*/ 1 w 7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1" y="5"/>
                      </a:moveTo>
                      <a:cubicBezTo>
                        <a:pt x="0" y="4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4" y="2"/>
                      </a:cubicBezTo>
                      <a:cubicBezTo>
                        <a:pt x="4" y="2"/>
                        <a:pt x="7" y="3"/>
                        <a:pt x="7" y="4"/>
                      </a:cubicBezTo>
                      <a:cubicBezTo>
                        <a:pt x="7" y="4"/>
                        <a:pt x="2" y="5"/>
                        <a:pt x="1" y="5"/>
                      </a:cubicBezTo>
                      <a:cubicBezTo>
                        <a:pt x="0" y="4"/>
                        <a:pt x="4" y="5"/>
                        <a:pt x="1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05" name="Freeform 590">
                  <a:extLst>
                    <a:ext uri="{FF2B5EF4-FFF2-40B4-BE49-F238E27FC236}">
                      <a16:creationId xmlns:a16="http://schemas.microsoft.com/office/drawing/2014/main" id="{014E040A-62C7-6EE8-CD56-FA7198AB7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8241" y="2812416"/>
                  <a:ext cx="121974" cy="95888"/>
                </a:xfrm>
                <a:custGeom>
                  <a:avLst/>
                  <a:gdLst>
                    <a:gd name="T0" fmla="*/ 8 w 12"/>
                    <a:gd name="T1" fmla="*/ 8 h 9"/>
                    <a:gd name="T2" fmla="*/ 3 w 12"/>
                    <a:gd name="T3" fmla="*/ 1 h 9"/>
                    <a:gd name="T4" fmla="*/ 8 w 12"/>
                    <a:gd name="T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8" y="8"/>
                      </a:moveTo>
                      <a:cubicBezTo>
                        <a:pt x="6" y="9"/>
                        <a:pt x="0" y="0"/>
                        <a:pt x="3" y="1"/>
                      </a:cubicBezTo>
                      <a:cubicBezTo>
                        <a:pt x="6" y="3"/>
                        <a:pt x="12" y="8"/>
                        <a:pt x="8" y="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06" name="Freeform 591">
                  <a:extLst>
                    <a:ext uri="{FF2B5EF4-FFF2-40B4-BE49-F238E27FC236}">
                      <a16:creationId xmlns:a16="http://schemas.microsoft.com/office/drawing/2014/main" id="{AC8BD923-593B-0188-89B9-B655A9B466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33399" y="2801354"/>
                  <a:ext cx="90610" cy="33190"/>
                </a:xfrm>
                <a:custGeom>
                  <a:avLst/>
                  <a:gdLst>
                    <a:gd name="T0" fmla="*/ 2 w 9"/>
                    <a:gd name="T1" fmla="*/ 1 h 3"/>
                    <a:gd name="T2" fmla="*/ 8 w 9"/>
                    <a:gd name="T3" fmla="*/ 2 h 3"/>
                    <a:gd name="T4" fmla="*/ 2 w 9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2" y="1"/>
                      </a:moveTo>
                      <a:cubicBezTo>
                        <a:pt x="5" y="0"/>
                        <a:pt x="9" y="2"/>
                        <a:pt x="8" y="2"/>
                      </a:cubicBezTo>
                      <a:cubicBezTo>
                        <a:pt x="3" y="3"/>
                        <a:pt x="0" y="2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07" name="Freeform 592">
                  <a:extLst>
                    <a:ext uri="{FF2B5EF4-FFF2-40B4-BE49-F238E27FC236}">
                      <a16:creationId xmlns:a16="http://schemas.microsoft.com/office/drawing/2014/main" id="{9F949018-74B9-84DC-11BC-B79C6954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59149" y="2628024"/>
                  <a:ext cx="365922" cy="206523"/>
                </a:xfrm>
                <a:custGeom>
                  <a:avLst/>
                  <a:gdLst>
                    <a:gd name="T0" fmla="*/ 28 w 36"/>
                    <a:gd name="T1" fmla="*/ 17 h 19"/>
                    <a:gd name="T2" fmla="*/ 27 w 36"/>
                    <a:gd name="T3" fmla="*/ 15 h 19"/>
                    <a:gd name="T4" fmla="*/ 22 w 36"/>
                    <a:gd name="T5" fmla="*/ 13 h 19"/>
                    <a:gd name="T6" fmla="*/ 14 w 36"/>
                    <a:gd name="T7" fmla="*/ 14 h 19"/>
                    <a:gd name="T8" fmla="*/ 18 w 36"/>
                    <a:gd name="T9" fmla="*/ 12 h 19"/>
                    <a:gd name="T10" fmla="*/ 8 w 36"/>
                    <a:gd name="T11" fmla="*/ 12 h 19"/>
                    <a:gd name="T12" fmla="*/ 13 w 36"/>
                    <a:gd name="T13" fmla="*/ 10 h 19"/>
                    <a:gd name="T14" fmla="*/ 12 w 36"/>
                    <a:gd name="T15" fmla="*/ 9 h 19"/>
                    <a:gd name="T16" fmla="*/ 13 w 36"/>
                    <a:gd name="T17" fmla="*/ 8 h 19"/>
                    <a:gd name="T18" fmla="*/ 11 w 36"/>
                    <a:gd name="T19" fmla="*/ 8 h 19"/>
                    <a:gd name="T20" fmla="*/ 10 w 36"/>
                    <a:gd name="T21" fmla="*/ 6 h 19"/>
                    <a:gd name="T22" fmla="*/ 6 w 36"/>
                    <a:gd name="T23" fmla="*/ 6 h 19"/>
                    <a:gd name="T24" fmla="*/ 3 w 36"/>
                    <a:gd name="T25" fmla="*/ 5 h 19"/>
                    <a:gd name="T26" fmla="*/ 9 w 36"/>
                    <a:gd name="T27" fmla="*/ 2 h 19"/>
                    <a:gd name="T28" fmla="*/ 16 w 36"/>
                    <a:gd name="T29" fmla="*/ 1 h 19"/>
                    <a:gd name="T30" fmla="*/ 18 w 36"/>
                    <a:gd name="T31" fmla="*/ 5 h 19"/>
                    <a:gd name="T32" fmla="*/ 22 w 36"/>
                    <a:gd name="T33" fmla="*/ 4 h 19"/>
                    <a:gd name="T34" fmla="*/ 25 w 36"/>
                    <a:gd name="T35" fmla="*/ 7 h 19"/>
                    <a:gd name="T36" fmla="*/ 30 w 36"/>
                    <a:gd name="T37" fmla="*/ 7 h 19"/>
                    <a:gd name="T38" fmla="*/ 33 w 36"/>
                    <a:gd name="T39" fmla="*/ 12 h 19"/>
                    <a:gd name="T40" fmla="*/ 34 w 36"/>
                    <a:gd name="T41" fmla="*/ 16 h 19"/>
                    <a:gd name="T42" fmla="*/ 28 w 36"/>
                    <a:gd name="T43" fmla="*/ 17 h 19"/>
                    <a:gd name="T44" fmla="*/ 28 w 36"/>
                    <a:gd name="T45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6" h="19">
                      <a:moveTo>
                        <a:pt x="28" y="17"/>
                      </a:moveTo>
                      <a:cubicBezTo>
                        <a:pt x="27" y="17"/>
                        <a:pt x="27" y="16"/>
                        <a:pt x="27" y="15"/>
                      </a:cubicBezTo>
                      <a:cubicBezTo>
                        <a:pt x="26" y="14"/>
                        <a:pt x="23" y="13"/>
                        <a:pt x="22" y="13"/>
                      </a:cubicBezTo>
                      <a:cubicBezTo>
                        <a:pt x="21" y="13"/>
                        <a:pt x="14" y="15"/>
                        <a:pt x="14" y="14"/>
                      </a:cubicBezTo>
                      <a:cubicBezTo>
                        <a:pt x="14" y="14"/>
                        <a:pt x="18" y="12"/>
                        <a:pt x="18" y="12"/>
                      </a:cubicBezTo>
                      <a:cubicBezTo>
                        <a:pt x="15" y="11"/>
                        <a:pt x="11" y="14"/>
                        <a:pt x="8" y="12"/>
                      </a:cubicBezTo>
                      <a:cubicBezTo>
                        <a:pt x="2" y="9"/>
                        <a:pt x="13" y="10"/>
                        <a:pt x="13" y="10"/>
                      </a:cubicBezTo>
                      <a:cubicBezTo>
                        <a:pt x="13" y="10"/>
                        <a:pt x="12" y="9"/>
                        <a:pt x="12" y="9"/>
                      </a:cubicBezTo>
                      <a:cubicBezTo>
                        <a:pt x="12" y="9"/>
                        <a:pt x="13" y="8"/>
                        <a:pt x="13" y="8"/>
                      </a:cubicBezTo>
                      <a:cubicBezTo>
                        <a:pt x="14" y="7"/>
                        <a:pt x="11" y="8"/>
                        <a:pt x="11" y="8"/>
                      </a:cubicBezTo>
                      <a:cubicBezTo>
                        <a:pt x="10" y="7"/>
                        <a:pt x="12" y="6"/>
                        <a:pt x="10" y="6"/>
                      </a:cubicBezTo>
                      <a:cubicBezTo>
                        <a:pt x="9" y="6"/>
                        <a:pt x="7" y="7"/>
                        <a:pt x="6" y="6"/>
                      </a:cubicBezTo>
                      <a:cubicBezTo>
                        <a:pt x="6" y="5"/>
                        <a:pt x="4" y="6"/>
                        <a:pt x="3" y="5"/>
                      </a:cubicBezTo>
                      <a:cubicBezTo>
                        <a:pt x="0" y="0"/>
                        <a:pt x="7" y="2"/>
                        <a:pt x="9" y="2"/>
                      </a:cubicBezTo>
                      <a:cubicBezTo>
                        <a:pt x="11" y="1"/>
                        <a:pt x="14" y="0"/>
                        <a:pt x="16" y="1"/>
                      </a:cubicBezTo>
                      <a:cubicBezTo>
                        <a:pt x="19" y="2"/>
                        <a:pt x="14" y="7"/>
                        <a:pt x="18" y="5"/>
                      </a:cubicBezTo>
                      <a:cubicBezTo>
                        <a:pt x="19" y="5"/>
                        <a:pt x="21" y="3"/>
                        <a:pt x="22" y="4"/>
                      </a:cubicBezTo>
                      <a:cubicBezTo>
                        <a:pt x="23" y="5"/>
                        <a:pt x="24" y="7"/>
                        <a:pt x="25" y="7"/>
                      </a:cubicBezTo>
                      <a:cubicBezTo>
                        <a:pt x="26" y="7"/>
                        <a:pt x="29" y="6"/>
                        <a:pt x="30" y="7"/>
                      </a:cubicBezTo>
                      <a:cubicBezTo>
                        <a:pt x="32" y="8"/>
                        <a:pt x="32" y="11"/>
                        <a:pt x="33" y="12"/>
                      </a:cubicBezTo>
                      <a:cubicBezTo>
                        <a:pt x="34" y="14"/>
                        <a:pt x="36" y="15"/>
                        <a:pt x="34" y="16"/>
                      </a:cubicBezTo>
                      <a:cubicBezTo>
                        <a:pt x="33" y="18"/>
                        <a:pt x="30" y="18"/>
                        <a:pt x="28" y="17"/>
                      </a:cubicBezTo>
                      <a:cubicBezTo>
                        <a:pt x="27" y="16"/>
                        <a:pt x="31" y="19"/>
                        <a:pt x="28" y="1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08" name="Freeform 593">
                  <a:extLst>
                    <a:ext uri="{FF2B5EF4-FFF2-40B4-BE49-F238E27FC236}">
                      <a16:creationId xmlns:a16="http://schemas.microsoft.com/office/drawing/2014/main" id="{A4C7ADC5-895B-394F-1D21-2FF1D90810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44916" y="2528452"/>
                  <a:ext cx="111517" cy="55320"/>
                </a:xfrm>
                <a:custGeom>
                  <a:avLst/>
                  <a:gdLst>
                    <a:gd name="T0" fmla="*/ 8 w 11"/>
                    <a:gd name="T1" fmla="*/ 5 h 5"/>
                    <a:gd name="T2" fmla="*/ 4 w 11"/>
                    <a:gd name="T3" fmla="*/ 4 h 5"/>
                    <a:gd name="T4" fmla="*/ 2 w 11"/>
                    <a:gd name="T5" fmla="*/ 3 h 5"/>
                    <a:gd name="T6" fmla="*/ 7 w 11"/>
                    <a:gd name="T7" fmla="*/ 2 h 5"/>
                    <a:gd name="T8" fmla="*/ 8 w 11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5">
                      <a:moveTo>
                        <a:pt x="8" y="5"/>
                      </a:moveTo>
                      <a:cubicBezTo>
                        <a:pt x="6" y="5"/>
                        <a:pt x="6" y="4"/>
                        <a:pt x="4" y="4"/>
                      </a:cubicBezTo>
                      <a:cubicBezTo>
                        <a:pt x="4" y="4"/>
                        <a:pt x="0" y="4"/>
                        <a:pt x="2" y="3"/>
                      </a:cubicBezTo>
                      <a:cubicBezTo>
                        <a:pt x="3" y="1"/>
                        <a:pt x="6" y="0"/>
                        <a:pt x="7" y="2"/>
                      </a:cubicBezTo>
                      <a:cubicBezTo>
                        <a:pt x="9" y="3"/>
                        <a:pt x="11" y="5"/>
                        <a:pt x="8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09" name="Freeform 594">
                  <a:extLst>
                    <a:ext uri="{FF2B5EF4-FFF2-40B4-BE49-F238E27FC236}">
                      <a16:creationId xmlns:a16="http://schemas.microsoft.com/office/drawing/2014/main" id="{C9B45D73-3DFA-C1DB-CD6B-A7683A597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35526" y="2701782"/>
                  <a:ext cx="205612" cy="121701"/>
                </a:xfrm>
                <a:custGeom>
                  <a:avLst/>
                  <a:gdLst>
                    <a:gd name="T0" fmla="*/ 8 w 20"/>
                    <a:gd name="T1" fmla="*/ 7 h 11"/>
                    <a:gd name="T2" fmla="*/ 3 w 20"/>
                    <a:gd name="T3" fmla="*/ 5 h 11"/>
                    <a:gd name="T4" fmla="*/ 4 w 20"/>
                    <a:gd name="T5" fmla="*/ 3 h 11"/>
                    <a:gd name="T6" fmla="*/ 1 w 20"/>
                    <a:gd name="T7" fmla="*/ 1 h 11"/>
                    <a:gd name="T8" fmla="*/ 6 w 20"/>
                    <a:gd name="T9" fmla="*/ 1 h 11"/>
                    <a:gd name="T10" fmla="*/ 12 w 20"/>
                    <a:gd name="T11" fmla="*/ 3 h 11"/>
                    <a:gd name="T12" fmla="*/ 16 w 20"/>
                    <a:gd name="T13" fmla="*/ 3 h 11"/>
                    <a:gd name="T14" fmla="*/ 19 w 20"/>
                    <a:gd name="T15" fmla="*/ 4 h 11"/>
                    <a:gd name="T16" fmla="*/ 18 w 20"/>
                    <a:gd name="T17" fmla="*/ 8 h 11"/>
                    <a:gd name="T18" fmla="*/ 15 w 20"/>
                    <a:gd name="T19" fmla="*/ 10 h 11"/>
                    <a:gd name="T20" fmla="*/ 9 w 20"/>
                    <a:gd name="T21" fmla="*/ 11 h 11"/>
                    <a:gd name="T22" fmla="*/ 4 w 20"/>
                    <a:gd name="T23" fmla="*/ 8 h 11"/>
                    <a:gd name="T24" fmla="*/ 8 w 20"/>
                    <a:gd name="T25" fmla="*/ 7 h 11"/>
                    <a:gd name="T26" fmla="*/ 8 w 20"/>
                    <a:gd name="T27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11">
                      <a:moveTo>
                        <a:pt x="8" y="7"/>
                      </a:moveTo>
                      <a:cubicBezTo>
                        <a:pt x="6" y="7"/>
                        <a:pt x="4" y="6"/>
                        <a:pt x="3" y="5"/>
                      </a:cubicBezTo>
                      <a:cubicBezTo>
                        <a:pt x="0" y="4"/>
                        <a:pt x="4" y="3"/>
                        <a:pt x="4" y="3"/>
                      </a:cubicBezTo>
                      <a:cubicBezTo>
                        <a:pt x="4" y="2"/>
                        <a:pt x="2" y="1"/>
                        <a:pt x="1" y="1"/>
                      </a:cubicBezTo>
                      <a:cubicBezTo>
                        <a:pt x="1" y="0"/>
                        <a:pt x="6" y="1"/>
                        <a:pt x="6" y="1"/>
                      </a:cubicBezTo>
                      <a:cubicBezTo>
                        <a:pt x="8" y="1"/>
                        <a:pt x="10" y="2"/>
                        <a:pt x="12" y="3"/>
                      </a:cubicBezTo>
                      <a:cubicBezTo>
                        <a:pt x="14" y="3"/>
                        <a:pt x="15" y="3"/>
                        <a:pt x="16" y="3"/>
                      </a:cubicBezTo>
                      <a:cubicBezTo>
                        <a:pt x="17" y="3"/>
                        <a:pt x="20" y="4"/>
                        <a:pt x="19" y="4"/>
                      </a:cubicBezTo>
                      <a:cubicBezTo>
                        <a:pt x="17" y="6"/>
                        <a:pt x="16" y="5"/>
                        <a:pt x="18" y="8"/>
                      </a:cubicBezTo>
                      <a:cubicBezTo>
                        <a:pt x="19" y="9"/>
                        <a:pt x="16" y="9"/>
                        <a:pt x="15" y="10"/>
                      </a:cubicBezTo>
                      <a:cubicBezTo>
                        <a:pt x="13" y="10"/>
                        <a:pt x="11" y="11"/>
                        <a:pt x="9" y="11"/>
                      </a:cubicBezTo>
                      <a:cubicBezTo>
                        <a:pt x="8" y="10"/>
                        <a:pt x="4" y="9"/>
                        <a:pt x="4" y="8"/>
                      </a:cubicBezTo>
                      <a:cubicBezTo>
                        <a:pt x="4" y="8"/>
                        <a:pt x="10" y="7"/>
                        <a:pt x="8" y="7"/>
                      </a:cubicBezTo>
                      <a:cubicBezTo>
                        <a:pt x="5" y="6"/>
                        <a:pt x="10" y="7"/>
                        <a:pt x="8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10" name="Freeform 595">
                  <a:extLst>
                    <a:ext uri="{FF2B5EF4-FFF2-40B4-BE49-F238E27FC236}">
                      <a16:creationId xmlns:a16="http://schemas.microsoft.com/office/drawing/2014/main" id="{CC5D359E-C67D-77B9-4766-58D7F5232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50531" y="2812416"/>
                  <a:ext cx="181217" cy="55320"/>
                </a:xfrm>
                <a:custGeom>
                  <a:avLst/>
                  <a:gdLst>
                    <a:gd name="T0" fmla="*/ 14 w 18"/>
                    <a:gd name="T1" fmla="*/ 5 h 5"/>
                    <a:gd name="T2" fmla="*/ 16 w 18"/>
                    <a:gd name="T3" fmla="*/ 2 h 5"/>
                    <a:gd name="T4" fmla="*/ 13 w 18"/>
                    <a:gd name="T5" fmla="*/ 1 h 5"/>
                    <a:gd name="T6" fmla="*/ 3 w 18"/>
                    <a:gd name="T7" fmla="*/ 1 h 5"/>
                    <a:gd name="T8" fmla="*/ 4 w 18"/>
                    <a:gd name="T9" fmla="*/ 4 h 5"/>
                    <a:gd name="T10" fmla="*/ 14 w 18"/>
                    <a:gd name="T11" fmla="*/ 5 h 5"/>
                    <a:gd name="T12" fmla="*/ 14 w 18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5">
                      <a:moveTo>
                        <a:pt x="14" y="5"/>
                      </a:moveTo>
                      <a:cubicBezTo>
                        <a:pt x="14" y="4"/>
                        <a:pt x="18" y="2"/>
                        <a:pt x="16" y="2"/>
                      </a:cubicBezTo>
                      <a:cubicBezTo>
                        <a:pt x="15" y="1"/>
                        <a:pt x="14" y="1"/>
                        <a:pt x="13" y="1"/>
                      </a:cubicBezTo>
                      <a:cubicBezTo>
                        <a:pt x="10" y="1"/>
                        <a:pt x="6" y="0"/>
                        <a:pt x="3" y="1"/>
                      </a:cubicBezTo>
                      <a:cubicBezTo>
                        <a:pt x="0" y="1"/>
                        <a:pt x="1" y="4"/>
                        <a:pt x="4" y="4"/>
                      </a:cubicBezTo>
                      <a:cubicBezTo>
                        <a:pt x="7" y="4"/>
                        <a:pt x="11" y="5"/>
                        <a:pt x="14" y="5"/>
                      </a:cubicBezTo>
                      <a:cubicBezTo>
                        <a:pt x="16" y="4"/>
                        <a:pt x="12" y="5"/>
                        <a:pt x="14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11" name="Freeform 596">
                  <a:extLst>
                    <a:ext uri="{FF2B5EF4-FFF2-40B4-BE49-F238E27FC236}">
                      <a16:creationId xmlns:a16="http://schemas.microsoft.com/office/drawing/2014/main" id="{6935BC4F-967B-987B-677F-E8E3783DFB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40078" y="3059504"/>
                  <a:ext cx="170762" cy="121701"/>
                </a:xfrm>
                <a:custGeom>
                  <a:avLst/>
                  <a:gdLst>
                    <a:gd name="T0" fmla="*/ 7 w 17"/>
                    <a:gd name="T1" fmla="*/ 1 h 11"/>
                    <a:gd name="T2" fmla="*/ 1 w 17"/>
                    <a:gd name="T3" fmla="*/ 6 h 11"/>
                    <a:gd name="T4" fmla="*/ 10 w 17"/>
                    <a:gd name="T5" fmla="*/ 10 h 11"/>
                    <a:gd name="T6" fmla="*/ 15 w 17"/>
                    <a:gd name="T7" fmla="*/ 10 h 11"/>
                    <a:gd name="T8" fmla="*/ 15 w 17"/>
                    <a:gd name="T9" fmla="*/ 8 h 11"/>
                    <a:gd name="T10" fmla="*/ 16 w 17"/>
                    <a:gd name="T11" fmla="*/ 6 h 11"/>
                    <a:gd name="T12" fmla="*/ 7 w 17"/>
                    <a:gd name="T13" fmla="*/ 1 h 11"/>
                    <a:gd name="T14" fmla="*/ 7 w 17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1">
                      <a:moveTo>
                        <a:pt x="7" y="1"/>
                      </a:moveTo>
                      <a:cubicBezTo>
                        <a:pt x="5" y="0"/>
                        <a:pt x="2" y="4"/>
                        <a:pt x="1" y="6"/>
                      </a:cubicBezTo>
                      <a:cubicBezTo>
                        <a:pt x="0" y="8"/>
                        <a:pt x="8" y="10"/>
                        <a:pt x="10" y="10"/>
                      </a:cubicBezTo>
                      <a:cubicBezTo>
                        <a:pt x="11" y="11"/>
                        <a:pt x="14" y="11"/>
                        <a:pt x="15" y="10"/>
                      </a:cubicBezTo>
                      <a:cubicBezTo>
                        <a:pt x="16" y="10"/>
                        <a:pt x="15" y="9"/>
                        <a:pt x="15" y="8"/>
                      </a:cubicBezTo>
                      <a:cubicBezTo>
                        <a:pt x="15" y="7"/>
                        <a:pt x="15" y="6"/>
                        <a:pt x="16" y="6"/>
                      </a:cubicBezTo>
                      <a:cubicBezTo>
                        <a:pt x="17" y="4"/>
                        <a:pt x="9" y="1"/>
                        <a:pt x="7" y="1"/>
                      </a:cubicBezTo>
                      <a:cubicBezTo>
                        <a:pt x="5" y="0"/>
                        <a:pt x="8" y="1"/>
                        <a:pt x="7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12" name="Freeform 597">
                  <a:extLst>
                    <a:ext uri="{FF2B5EF4-FFF2-40B4-BE49-F238E27FC236}">
                      <a16:creationId xmlns:a16="http://schemas.microsoft.com/office/drawing/2014/main" id="{000ABC44-DB1D-D7D7-23AE-A6B903AAF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20230" y="3030002"/>
                  <a:ext cx="41820" cy="29502"/>
                </a:xfrm>
                <a:custGeom>
                  <a:avLst/>
                  <a:gdLst>
                    <a:gd name="T0" fmla="*/ 3 w 4"/>
                    <a:gd name="T1" fmla="*/ 2 h 3"/>
                    <a:gd name="T2" fmla="*/ 1 w 4"/>
                    <a:gd name="T3" fmla="*/ 1 h 3"/>
                    <a:gd name="T4" fmla="*/ 3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1" y="3"/>
                        <a:pt x="0" y="1"/>
                        <a:pt x="1" y="1"/>
                      </a:cubicBezTo>
                      <a:cubicBezTo>
                        <a:pt x="2" y="0"/>
                        <a:pt x="4" y="2"/>
                        <a:pt x="3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13" name="Freeform 598">
                  <a:extLst>
                    <a:ext uri="{FF2B5EF4-FFF2-40B4-BE49-F238E27FC236}">
                      <a16:creationId xmlns:a16="http://schemas.microsoft.com/office/drawing/2014/main" id="{FE8274A0-7729-B8EC-1509-C7F7F92E0C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4933" y="2834544"/>
                  <a:ext cx="90610" cy="62692"/>
                </a:xfrm>
                <a:custGeom>
                  <a:avLst/>
                  <a:gdLst>
                    <a:gd name="T0" fmla="*/ 1 w 9"/>
                    <a:gd name="T1" fmla="*/ 5 h 6"/>
                    <a:gd name="T2" fmla="*/ 1 w 9"/>
                    <a:gd name="T3" fmla="*/ 1 h 6"/>
                    <a:gd name="T4" fmla="*/ 5 w 9"/>
                    <a:gd name="T5" fmla="*/ 1 h 6"/>
                    <a:gd name="T6" fmla="*/ 9 w 9"/>
                    <a:gd name="T7" fmla="*/ 3 h 6"/>
                    <a:gd name="T8" fmla="*/ 5 w 9"/>
                    <a:gd name="T9" fmla="*/ 5 h 6"/>
                    <a:gd name="T10" fmla="*/ 1 w 9"/>
                    <a:gd name="T11" fmla="*/ 5 h 6"/>
                    <a:gd name="T12" fmla="*/ 1 w 9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6">
                      <a:moveTo>
                        <a:pt x="1" y="5"/>
                      </a:moveTo>
                      <a:cubicBezTo>
                        <a:pt x="1" y="5"/>
                        <a:pt x="2" y="2"/>
                        <a:pt x="1" y="1"/>
                      </a:cubicBezTo>
                      <a:cubicBezTo>
                        <a:pt x="1" y="0"/>
                        <a:pt x="4" y="1"/>
                        <a:pt x="5" y="1"/>
                      </a:cubicBezTo>
                      <a:cubicBezTo>
                        <a:pt x="6" y="1"/>
                        <a:pt x="9" y="2"/>
                        <a:pt x="9" y="3"/>
                      </a:cubicBezTo>
                      <a:cubicBezTo>
                        <a:pt x="8" y="4"/>
                        <a:pt x="6" y="5"/>
                        <a:pt x="5" y="5"/>
                      </a:cubicBezTo>
                      <a:cubicBezTo>
                        <a:pt x="3" y="6"/>
                        <a:pt x="3" y="6"/>
                        <a:pt x="1" y="5"/>
                      </a:cubicBezTo>
                      <a:cubicBezTo>
                        <a:pt x="0" y="4"/>
                        <a:pt x="2" y="6"/>
                        <a:pt x="1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14" name="Freeform 599">
                  <a:extLst>
                    <a:ext uri="{FF2B5EF4-FFF2-40B4-BE49-F238E27FC236}">
                      <a16:creationId xmlns:a16="http://schemas.microsoft.com/office/drawing/2014/main" id="{FB2A4DE3-40BA-5D11-2BA8-591698C2DC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53722" y="2930426"/>
                  <a:ext cx="31364" cy="44255"/>
                </a:xfrm>
                <a:custGeom>
                  <a:avLst/>
                  <a:gdLst>
                    <a:gd name="T0" fmla="*/ 2 w 3"/>
                    <a:gd name="T1" fmla="*/ 1 h 4"/>
                    <a:gd name="T2" fmla="*/ 1 w 3"/>
                    <a:gd name="T3" fmla="*/ 3 h 4"/>
                    <a:gd name="T4" fmla="*/ 2 w 3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1"/>
                      </a:moveTo>
                      <a:cubicBezTo>
                        <a:pt x="0" y="0"/>
                        <a:pt x="0" y="3"/>
                        <a:pt x="1" y="3"/>
                      </a:cubicBezTo>
                      <a:cubicBezTo>
                        <a:pt x="2" y="4"/>
                        <a:pt x="3" y="2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15" name="Freeform 600">
                  <a:extLst>
                    <a:ext uri="{FF2B5EF4-FFF2-40B4-BE49-F238E27FC236}">
                      <a16:creationId xmlns:a16="http://schemas.microsoft.com/office/drawing/2014/main" id="{152850E6-7D17-00E9-03F7-B6A0A9D1A9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19165" y="2897239"/>
                  <a:ext cx="909578" cy="295030"/>
                </a:xfrm>
                <a:custGeom>
                  <a:avLst/>
                  <a:gdLst>
                    <a:gd name="T0" fmla="*/ 17 w 89"/>
                    <a:gd name="T1" fmla="*/ 7 h 27"/>
                    <a:gd name="T2" fmla="*/ 19 w 89"/>
                    <a:gd name="T3" fmla="*/ 4 h 27"/>
                    <a:gd name="T4" fmla="*/ 15 w 89"/>
                    <a:gd name="T5" fmla="*/ 2 h 27"/>
                    <a:gd name="T6" fmla="*/ 12 w 89"/>
                    <a:gd name="T7" fmla="*/ 2 h 27"/>
                    <a:gd name="T8" fmla="*/ 4 w 89"/>
                    <a:gd name="T9" fmla="*/ 1 h 27"/>
                    <a:gd name="T10" fmla="*/ 4 w 89"/>
                    <a:gd name="T11" fmla="*/ 3 h 27"/>
                    <a:gd name="T12" fmla="*/ 0 w 89"/>
                    <a:gd name="T13" fmla="*/ 4 h 27"/>
                    <a:gd name="T14" fmla="*/ 5 w 89"/>
                    <a:gd name="T15" fmla="*/ 5 h 27"/>
                    <a:gd name="T16" fmla="*/ 7 w 89"/>
                    <a:gd name="T17" fmla="*/ 6 h 27"/>
                    <a:gd name="T18" fmla="*/ 6 w 89"/>
                    <a:gd name="T19" fmla="*/ 7 h 27"/>
                    <a:gd name="T20" fmla="*/ 24 w 89"/>
                    <a:gd name="T21" fmla="*/ 13 h 27"/>
                    <a:gd name="T22" fmla="*/ 25 w 89"/>
                    <a:gd name="T23" fmla="*/ 16 h 27"/>
                    <a:gd name="T24" fmla="*/ 24 w 89"/>
                    <a:gd name="T25" fmla="*/ 21 h 27"/>
                    <a:gd name="T26" fmla="*/ 27 w 89"/>
                    <a:gd name="T27" fmla="*/ 25 h 27"/>
                    <a:gd name="T28" fmla="*/ 30 w 89"/>
                    <a:gd name="T29" fmla="*/ 24 h 27"/>
                    <a:gd name="T30" fmla="*/ 33 w 89"/>
                    <a:gd name="T31" fmla="*/ 26 h 27"/>
                    <a:gd name="T32" fmla="*/ 38 w 89"/>
                    <a:gd name="T33" fmla="*/ 26 h 27"/>
                    <a:gd name="T34" fmla="*/ 42 w 89"/>
                    <a:gd name="T35" fmla="*/ 23 h 27"/>
                    <a:gd name="T36" fmla="*/ 45 w 89"/>
                    <a:gd name="T37" fmla="*/ 26 h 27"/>
                    <a:gd name="T38" fmla="*/ 52 w 89"/>
                    <a:gd name="T39" fmla="*/ 27 h 27"/>
                    <a:gd name="T40" fmla="*/ 62 w 89"/>
                    <a:gd name="T41" fmla="*/ 27 h 27"/>
                    <a:gd name="T42" fmla="*/ 65 w 89"/>
                    <a:gd name="T43" fmla="*/ 27 h 27"/>
                    <a:gd name="T44" fmla="*/ 67 w 89"/>
                    <a:gd name="T45" fmla="*/ 24 h 27"/>
                    <a:gd name="T46" fmla="*/ 70 w 89"/>
                    <a:gd name="T47" fmla="*/ 25 h 27"/>
                    <a:gd name="T48" fmla="*/ 76 w 89"/>
                    <a:gd name="T49" fmla="*/ 27 h 27"/>
                    <a:gd name="T50" fmla="*/ 82 w 89"/>
                    <a:gd name="T51" fmla="*/ 26 h 27"/>
                    <a:gd name="T52" fmla="*/ 85 w 89"/>
                    <a:gd name="T53" fmla="*/ 24 h 27"/>
                    <a:gd name="T54" fmla="*/ 85 w 89"/>
                    <a:gd name="T55" fmla="*/ 22 h 27"/>
                    <a:gd name="T56" fmla="*/ 82 w 89"/>
                    <a:gd name="T57" fmla="*/ 22 h 27"/>
                    <a:gd name="T58" fmla="*/ 85 w 89"/>
                    <a:gd name="T59" fmla="*/ 17 h 27"/>
                    <a:gd name="T60" fmla="*/ 80 w 89"/>
                    <a:gd name="T61" fmla="*/ 16 h 27"/>
                    <a:gd name="T62" fmla="*/ 78 w 89"/>
                    <a:gd name="T63" fmla="*/ 14 h 27"/>
                    <a:gd name="T64" fmla="*/ 70 w 89"/>
                    <a:gd name="T65" fmla="*/ 14 h 27"/>
                    <a:gd name="T66" fmla="*/ 65 w 89"/>
                    <a:gd name="T67" fmla="*/ 14 h 27"/>
                    <a:gd name="T68" fmla="*/ 55 w 89"/>
                    <a:gd name="T69" fmla="*/ 17 h 27"/>
                    <a:gd name="T70" fmla="*/ 56 w 89"/>
                    <a:gd name="T71" fmla="*/ 18 h 27"/>
                    <a:gd name="T72" fmla="*/ 52 w 89"/>
                    <a:gd name="T73" fmla="*/ 18 h 27"/>
                    <a:gd name="T74" fmla="*/ 49 w 89"/>
                    <a:gd name="T75" fmla="*/ 16 h 27"/>
                    <a:gd name="T76" fmla="*/ 46 w 89"/>
                    <a:gd name="T77" fmla="*/ 17 h 27"/>
                    <a:gd name="T78" fmla="*/ 42 w 89"/>
                    <a:gd name="T79" fmla="*/ 16 h 27"/>
                    <a:gd name="T80" fmla="*/ 41 w 89"/>
                    <a:gd name="T81" fmla="*/ 18 h 27"/>
                    <a:gd name="T82" fmla="*/ 38 w 89"/>
                    <a:gd name="T83" fmla="*/ 16 h 27"/>
                    <a:gd name="T84" fmla="*/ 39 w 89"/>
                    <a:gd name="T85" fmla="*/ 14 h 27"/>
                    <a:gd name="T86" fmla="*/ 34 w 89"/>
                    <a:gd name="T87" fmla="*/ 12 h 27"/>
                    <a:gd name="T88" fmla="*/ 30 w 89"/>
                    <a:gd name="T89" fmla="*/ 13 h 27"/>
                    <a:gd name="T90" fmla="*/ 32 w 89"/>
                    <a:gd name="T91" fmla="*/ 12 h 27"/>
                    <a:gd name="T92" fmla="*/ 28 w 89"/>
                    <a:gd name="T93" fmla="*/ 9 h 27"/>
                    <a:gd name="T94" fmla="*/ 38 w 89"/>
                    <a:gd name="T95" fmla="*/ 10 h 27"/>
                    <a:gd name="T96" fmla="*/ 33 w 89"/>
                    <a:gd name="T97" fmla="*/ 7 h 27"/>
                    <a:gd name="T98" fmla="*/ 28 w 89"/>
                    <a:gd name="T99" fmla="*/ 7 h 27"/>
                    <a:gd name="T100" fmla="*/ 32 w 89"/>
                    <a:gd name="T101" fmla="*/ 6 h 27"/>
                    <a:gd name="T102" fmla="*/ 27 w 89"/>
                    <a:gd name="T103" fmla="*/ 5 h 27"/>
                    <a:gd name="T104" fmla="*/ 17 w 89"/>
                    <a:gd name="T105" fmla="*/ 7 h 27"/>
                    <a:gd name="T106" fmla="*/ 17 w 89"/>
                    <a:gd name="T107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9" h="27">
                      <a:moveTo>
                        <a:pt x="17" y="7"/>
                      </a:moveTo>
                      <a:cubicBezTo>
                        <a:pt x="18" y="7"/>
                        <a:pt x="20" y="5"/>
                        <a:pt x="19" y="4"/>
                      </a:cubicBezTo>
                      <a:cubicBezTo>
                        <a:pt x="18" y="3"/>
                        <a:pt x="16" y="2"/>
                        <a:pt x="15" y="2"/>
                      </a:cubicBezTo>
                      <a:cubicBezTo>
                        <a:pt x="14" y="2"/>
                        <a:pt x="13" y="2"/>
                        <a:pt x="12" y="2"/>
                      </a:cubicBezTo>
                      <a:cubicBezTo>
                        <a:pt x="9" y="1"/>
                        <a:pt x="7" y="0"/>
                        <a:pt x="4" y="1"/>
                      </a:cubicBezTo>
                      <a:cubicBezTo>
                        <a:pt x="0" y="2"/>
                        <a:pt x="3" y="2"/>
                        <a:pt x="4" y="3"/>
                      </a:cubicBezTo>
                      <a:cubicBezTo>
                        <a:pt x="4" y="3"/>
                        <a:pt x="0" y="3"/>
                        <a:pt x="0" y="4"/>
                      </a:cubicBezTo>
                      <a:cubicBezTo>
                        <a:pt x="0" y="5"/>
                        <a:pt x="4" y="5"/>
                        <a:pt x="5" y="5"/>
                      </a:cubicBezTo>
                      <a:cubicBezTo>
                        <a:pt x="5" y="6"/>
                        <a:pt x="7" y="6"/>
                        <a:pt x="7" y="6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12" y="11"/>
                        <a:pt x="21" y="5"/>
                        <a:pt x="24" y="13"/>
                      </a:cubicBezTo>
                      <a:cubicBezTo>
                        <a:pt x="24" y="14"/>
                        <a:pt x="26" y="15"/>
                        <a:pt x="25" y="16"/>
                      </a:cubicBezTo>
                      <a:cubicBezTo>
                        <a:pt x="24" y="18"/>
                        <a:pt x="23" y="19"/>
                        <a:pt x="24" y="21"/>
                      </a:cubicBezTo>
                      <a:cubicBezTo>
                        <a:pt x="24" y="21"/>
                        <a:pt x="26" y="25"/>
                        <a:pt x="27" y="25"/>
                      </a:cubicBezTo>
                      <a:cubicBezTo>
                        <a:pt x="28" y="26"/>
                        <a:pt x="30" y="23"/>
                        <a:pt x="30" y="24"/>
                      </a:cubicBezTo>
                      <a:cubicBezTo>
                        <a:pt x="31" y="24"/>
                        <a:pt x="32" y="26"/>
                        <a:pt x="33" y="26"/>
                      </a:cubicBezTo>
                      <a:cubicBezTo>
                        <a:pt x="35" y="27"/>
                        <a:pt x="37" y="26"/>
                        <a:pt x="38" y="26"/>
                      </a:cubicBezTo>
                      <a:cubicBezTo>
                        <a:pt x="39" y="25"/>
                        <a:pt x="41" y="23"/>
                        <a:pt x="42" y="23"/>
                      </a:cubicBezTo>
                      <a:cubicBezTo>
                        <a:pt x="42" y="23"/>
                        <a:pt x="44" y="26"/>
                        <a:pt x="45" y="26"/>
                      </a:cubicBezTo>
                      <a:cubicBezTo>
                        <a:pt x="47" y="27"/>
                        <a:pt x="50" y="27"/>
                        <a:pt x="52" y="27"/>
                      </a:cubicBezTo>
                      <a:cubicBezTo>
                        <a:pt x="56" y="27"/>
                        <a:pt x="59" y="27"/>
                        <a:pt x="62" y="27"/>
                      </a:cubicBezTo>
                      <a:cubicBezTo>
                        <a:pt x="63" y="27"/>
                        <a:pt x="64" y="27"/>
                        <a:pt x="65" y="27"/>
                      </a:cubicBezTo>
                      <a:cubicBezTo>
                        <a:pt x="67" y="26"/>
                        <a:pt x="66" y="24"/>
                        <a:pt x="67" y="24"/>
                      </a:cubicBezTo>
                      <a:cubicBezTo>
                        <a:pt x="68" y="23"/>
                        <a:pt x="69" y="24"/>
                        <a:pt x="70" y="25"/>
                      </a:cubicBezTo>
                      <a:cubicBezTo>
                        <a:pt x="71" y="26"/>
                        <a:pt x="74" y="27"/>
                        <a:pt x="76" y="27"/>
                      </a:cubicBezTo>
                      <a:cubicBezTo>
                        <a:pt x="78" y="27"/>
                        <a:pt x="80" y="27"/>
                        <a:pt x="82" y="26"/>
                      </a:cubicBezTo>
                      <a:cubicBezTo>
                        <a:pt x="84" y="26"/>
                        <a:pt x="83" y="24"/>
                        <a:pt x="85" y="24"/>
                      </a:cubicBezTo>
                      <a:cubicBezTo>
                        <a:pt x="86" y="24"/>
                        <a:pt x="87" y="21"/>
                        <a:pt x="85" y="22"/>
                      </a:cubicBezTo>
                      <a:cubicBezTo>
                        <a:pt x="85" y="22"/>
                        <a:pt x="83" y="22"/>
                        <a:pt x="82" y="22"/>
                      </a:cubicBezTo>
                      <a:cubicBezTo>
                        <a:pt x="82" y="22"/>
                        <a:pt x="89" y="18"/>
                        <a:pt x="85" y="17"/>
                      </a:cubicBezTo>
                      <a:cubicBezTo>
                        <a:pt x="84" y="17"/>
                        <a:pt x="82" y="16"/>
                        <a:pt x="80" y="16"/>
                      </a:cubicBezTo>
                      <a:cubicBezTo>
                        <a:pt x="78" y="16"/>
                        <a:pt x="80" y="14"/>
                        <a:pt x="78" y="14"/>
                      </a:cubicBezTo>
                      <a:cubicBezTo>
                        <a:pt x="75" y="14"/>
                        <a:pt x="73" y="14"/>
                        <a:pt x="70" y="14"/>
                      </a:cubicBezTo>
                      <a:cubicBezTo>
                        <a:pt x="68" y="14"/>
                        <a:pt x="67" y="13"/>
                        <a:pt x="65" y="14"/>
                      </a:cubicBezTo>
                      <a:cubicBezTo>
                        <a:pt x="64" y="14"/>
                        <a:pt x="55" y="16"/>
                        <a:pt x="55" y="17"/>
                      </a:cubicBezTo>
                      <a:cubicBezTo>
                        <a:pt x="55" y="17"/>
                        <a:pt x="56" y="17"/>
                        <a:pt x="56" y="18"/>
                      </a:cubicBezTo>
                      <a:cubicBezTo>
                        <a:pt x="56" y="18"/>
                        <a:pt x="53" y="18"/>
                        <a:pt x="52" y="18"/>
                      </a:cubicBezTo>
                      <a:cubicBezTo>
                        <a:pt x="51" y="18"/>
                        <a:pt x="50" y="17"/>
                        <a:pt x="49" y="16"/>
                      </a:cubicBezTo>
                      <a:cubicBezTo>
                        <a:pt x="48" y="16"/>
                        <a:pt x="47" y="17"/>
                        <a:pt x="46" y="17"/>
                      </a:cubicBezTo>
                      <a:cubicBezTo>
                        <a:pt x="45" y="17"/>
                        <a:pt x="43" y="16"/>
                        <a:pt x="42" y="16"/>
                      </a:cubicBezTo>
                      <a:cubicBezTo>
                        <a:pt x="41" y="16"/>
                        <a:pt x="42" y="18"/>
                        <a:pt x="41" y="18"/>
                      </a:cubicBezTo>
                      <a:cubicBezTo>
                        <a:pt x="40" y="18"/>
                        <a:pt x="39" y="16"/>
                        <a:pt x="38" y="16"/>
                      </a:cubicBezTo>
                      <a:cubicBezTo>
                        <a:pt x="35" y="16"/>
                        <a:pt x="39" y="15"/>
                        <a:pt x="39" y="14"/>
                      </a:cubicBezTo>
                      <a:cubicBezTo>
                        <a:pt x="39" y="13"/>
                        <a:pt x="35" y="12"/>
                        <a:pt x="34" y="12"/>
                      </a:cubicBezTo>
                      <a:cubicBezTo>
                        <a:pt x="34" y="12"/>
                        <a:pt x="30" y="13"/>
                        <a:pt x="30" y="13"/>
                      </a:cubicBezTo>
                      <a:cubicBezTo>
                        <a:pt x="30" y="12"/>
                        <a:pt x="32" y="12"/>
                        <a:pt x="32" y="12"/>
                      </a:cubicBezTo>
                      <a:cubicBezTo>
                        <a:pt x="32" y="11"/>
                        <a:pt x="27" y="10"/>
                        <a:pt x="28" y="9"/>
                      </a:cubicBezTo>
                      <a:cubicBezTo>
                        <a:pt x="28" y="9"/>
                        <a:pt x="38" y="10"/>
                        <a:pt x="38" y="10"/>
                      </a:cubicBezTo>
                      <a:cubicBezTo>
                        <a:pt x="38" y="9"/>
                        <a:pt x="34" y="8"/>
                        <a:pt x="33" y="7"/>
                      </a:cubicBezTo>
                      <a:cubicBezTo>
                        <a:pt x="32" y="7"/>
                        <a:pt x="30" y="7"/>
                        <a:pt x="28" y="7"/>
                      </a:cubicBezTo>
                      <a:cubicBezTo>
                        <a:pt x="29" y="7"/>
                        <a:pt x="31" y="7"/>
                        <a:pt x="32" y="6"/>
                      </a:cubicBezTo>
                      <a:cubicBezTo>
                        <a:pt x="32" y="5"/>
                        <a:pt x="27" y="5"/>
                        <a:pt x="27" y="5"/>
                      </a:cubicBezTo>
                      <a:cubicBezTo>
                        <a:pt x="23" y="5"/>
                        <a:pt x="21" y="6"/>
                        <a:pt x="17" y="7"/>
                      </a:cubicBezTo>
                      <a:cubicBezTo>
                        <a:pt x="17" y="7"/>
                        <a:pt x="18" y="7"/>
                        <a:pt x="17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16" name="Freeform 601">
                  <a:extLst>
                    <a:ext uri="{FF2B5EF4-FFF2-40B4-BE49-F238E27FC236}">
                      <a16:creationId xmlns:a16="http://schemas.microsoft.com/office/drawing/2014/main" id="{ABC02285-DB82-85E2-9F1B-A9A9CD503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40078" y="2388314"/>
                  <a:ext cx="602900" cy="401977"/>
                </a:xfrm>
                <a:custGeom>
                  <a:avLst/>
                  <a:gdLst>
                    <a:gd name="T0" fmla="*/ 55 w 59"/>
                    <a:gd name="T1" fmla="*/ 21 h 37"/>
                    <a:gd name="T2" fmla="*/ 46 w 59"/>
                    <a:gd name="T3" fmla="*/ 20 h 37"/>
                    <a:gd name="T4" fmla="*/ 46 w 59"/>
                    <a:gd name="T5" fmla="*/ 18 h 37"/>
                    <a:gd name="T6" fmla="*/ 44 w 59"/>
                    <a:gd name="T7" fmla="*/ 15 h 37"/>
                    <a:gd name="T8" fmla="*/ 44 w 59"/>
                    <a:gd name="T9" fmla="*/ 11 h 37"/>
                    <a:gd name="T10" fmla="*/ 43 w 59"/>
                    <a:gd name="T11" fmla="*/ 15 h 37"/>
                    <a:gd name="T12" fmla="*/ 35 w 59"/>
                    <a:gd name="T13" fmla="*/ 10 h 37"/>
                    <a:gd name="T14" fmla="*/ 24 w 59"/>
                    <a:gd name="T15" fmla="*/ 2 h 37"/>
                    <a:gd name="T16" fmla="*/ 12 w 59"/>
                    <a:gd name="T17" fmla="*/ 1 h 37"/>
                    <a:gd name="T18" fmla="*/ 12 w 59"/>
                    <a:gd name="T19" fmla="*/ 3 h 37"/>
                    <a:gd name="T20" fmla="*/ 6 w 59"/>
                    <a:gd name="T21" fmla="*/ 5 h 37"/>
                    <a:gd name="T22" fmla="*/ 11 w 59"/>
                    <a:gd name="T23" fmla="*/ 9 h 37"/>
                    <a:gd name="T24" fmla="*/ 6 w 59"/>
                    <a:gd name="T25" fmla="*/ 9 h 37"/>
                    <a:gd name="T26" fmla="*/ 5 w 59"/>
                    <a:gd name="T27" fmla="*/ 11 h 37"/>
                    <a:gd name="T28" fmla="*/ 6 w 59"/>
                    <a:gd name="T29" fmla="*/ 14 h 37"/>
                    <a:gd name="T30" fmla="*/ 10 w 59"/>
                    <a:gd name="T31" fmla="*/ 14 h 37"/>
                    <a:gd name="T32" fmla="*/ 0 w 59"/>
                    <a:gd name="T33" fmla="*/ 15 h 37"/>
                    <a:gd name="T34" fmla="*/ 7 w 59"/>
                    <a:gd name="T35" fmla="*/ 20 h 37"/>
                    <a:gd name="T36" fmla="*/ 8 w 59"/>
                    <a:gd name="T37" fmla="*/ 23 h 37"/>
                    <a:gd name="T38" fmla="*/ 14 w 59"/>
                    <a:gd name="T39" fmla="*/ 23 h 37"/>
                    <a:gd name="T40" fmla="*/ 26 w 59"/>
                    <a:gd name="T41" fmla="*/ 23 h 37"/>
                    <a:gd name="T42" fmla="*/ 28 w 59"/>
                    <a:gd name="T43" fmla="*/ 24 h 37"/>
                    <a:gd name="T44" fmla="*/ 16 w 59"/>
                    <a:gd name="T45" fmla="*/ 25 h 37"/>
                    <a:gd name="T46" fmla="*/ 16 w 59"/>
                    <a:gd name="T47" fmla="*/ 30 h 37"/>
                    <a:gd name="T48" fmla="*/ 19 w 59"/>
                    <a:gd name="T49" fmla="*/ 33 h 37"/>
                    <a:gd name="T50" fmla="*/ 32 w 59"/>
                    <a:gd name="T51" fmla="*/ 35 h 37"/>
                    <a:gd name="T52" fmla="*/ 34 w 59"/>
                    <a:gd name="T53" fmla="*/ 36 h 37"/>
                    <a:gd name="T54" fmla="*/ 40 w 59"/>
                    <a:gd name="T55" fmla="*/ 35 h 37"/>
                    <a:gd name="T56" fmla="*/ 41 w 59"/>
                    <a:gd name="T57" fmla="*/ 35 h 37"/>
                    <a:gd name="T58" fmla="*/ 41 w 59"/>
                    <a:gd name="T59" fmla="*/ 29 h 37"/>
                    <a:gd name="T60" fmla="*/ 46 w 59"/>
                    <a:gd name="T61" fmla="*/ 30 h 37"/>
                    <a:gd name="T62" fmla="*/ 51 w 59"/>
                    <a:gd name="T63" fmla="*/ 28 h 37"/>
                    <a:gd name="T64" fmla="*/ 54 w 59"/>
                    <a:gd name="T65" fmla="*/ 26 h 37"/>
                    <a:gd name="T66" fmla="*/ 58 w 59"/>
                    <a:gd name="T67" fmla="*/ 2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9" h="37">
                      <a:moveTo>
                        <a:pt x="58" y="24"/>
                      </a:moveTo>
                      <a:cubicBezTo>
                        <a:pt x="58" y="22"/>
                        <a:pt x="56" y="22"/>
                        <a:pt x="55" y="21"/>
                      </a:cubicBezTo>
                      <a:cubicBezTo>
                        <a:pt x="54" y="20"/>
                        <a:pt x="53" y="22"/>
                        <a:pt x="52" y="21"/>
                      </a:cubicBezTo>
                      <a:cubicBezTo>
                        <a:pt x="50" y="19"/>
                        <a:pt x="48" y="21"/>
                        <a:pt x="46" y="20"/>
                      </a:cubicBezTo>
                      <a:cubicBezTo>
                        <a:pt x="46" y="20"/>
                        <a:pt x="48" y="19"/>
                        <a:pt x="48" y="18"/>
                      </a:cubicBezTo>
                      <a:cubicBezTo>
                        <a:pt x="48" y="18"/>
                        <a:pt x="46" y="18"/>
                        <a:pt x="46" y="18"/>
                      </a:cubicBezTo>
                      <a:cubicBezTo>
                        <a:pt x="46" y="17"/>
                        <a:pt x="47" y="17"/>
                        <a:pt x="47" y="16"/>
                      </a:cubicBezTo>
                      <a:cubicBezTo>
                        <a:pt x="47" y="15"/>
                        <a:pt x="44" y="16"/>
                        <a:pt x="44" y="15"/>
                      </a:cubicBezTo>
                      <a:cubicBezTo>
                        <a:pt x="43" y="15"/>
                        <a:pt x="45" y="14"/>
                        <a:pt x="45" y="14"/>
                      </a:cubicBezTo>
                      <a:cubicBezTo>
                        <a:pt x="46" y="13"/>
                        <a:pt x="44" y="12"/>
                        <a:pt x="44" y="11"/>
                      </a:cubicBezTo>
                      <a:cubicBezTo>
                        <a:pt x="43" y="10"/>
                        <a:pt x="38" y="11"/>
                        <a:pt x="38" y="11"/>
                      </a:cubicBezTo>
                      <a:cubicBezTo>
                        <a:pt x="38" y="12"/>
                        <a:pt x="43" y="14"/>
                        <a:pt x="43" y="15"/>
                      </a:cubicBezTo>
                      <a:cubicBezTo>
                        <a:pt x="42" y="16"/>
                        <a:pt x="39" y="14"/>
                        <a:pt x="38" y="13"/>
                      </a:cubicBezTo>
                      <a:cubicBezTo>
                        <a:pt x="36" y="12"/>
                        <a:pt x="39" y="10"/>
                        <a:pt x="35" y="10"/>
                      </a:cubicBezTo>
                      <a:cubicBezTo>
                        <a:pt x="33" y="10"/>
                        <a:pt x="30" y="10"/>
                        <a:pt x="29" y="8"/>
                      </a:cubicBezTo>
                      <a:cubicBezTo>
                        <a:pt x="28" y="6"/>
                        <a:pt x="26" y="3"/>
                        <a:pt x="24" y="2"/>
                      </a:cubicBezTo>
                      <a:cubicBezTo>
                        <a:pt x="21" y="1"/>
                        <a:pt x="18" y="0"/>
                        <a:pt x="16" y="0"/>
                      </a:cubicBezTo>
                      <a:cubicBezTo>
                        <a:pt x="15" y="0"/>
                        <a:pt x="10" y="0"/>
                        <a:pt x="12" y="1"/>
                      </a:cubicBezTo>
                      <a:cubicBezTo>
                        <a:pt x="13" y="1"/>
                        <a:pt x="17" y="2"/>
                        <a:pt x="17" y="2"/>
                      </a:cubicBezTo>
                      <a:cubicBezTo>
                        <a:pt x="17" y="4"/>
                        <a:pt x="13" y="3"/>
                        <a:pt x="12" y="3"/>
                      </a:cubicBezTo>
                      <a:cubicBezTo>
                        <a:pt x="12" y="3"/>
                        <a:pt x="13" y="4"/>
                        <a:pt x="13" y="4"/>
                      </a:cubicBezTo>
                      <a:cubicBezTo>
                        <a:pt x="13" y="5"/>
                        <a:pt x="7" y="2"/>
                        <a:pt x="6" y="5"/>
                      </a:cubicBezTo>
                      <a:cubicBezTo>
                        <a:pt x="6" y="5"/>
                        <a:pt x="11" y="7"/>
                        <a:pt x="12" y="7"/>
                      </a:cubicBezTo>
                      <a:cubicBezTo>
                        <a:pt x="10" y="6"/>
                        <a:pt x="11" y="9"/>
                        <a:pt x="11" y="9"/>
                      </a:cubicBezTo>
                      <a:cubicBezTo>
                        <a:pt x="11" y="10"/>
                        <a:pt x="4" y="7"/>
                        <a:pt x="3" y="8"/>
                      </a:cubicBezTo>
                      <a:cubicBezTo>
                        <a:pt x="3" y="7"/>
                        <a:pt x="6" y="8"/>
                        <a:pt x="6" y="9"/>
                      </a:cubicBezTo>
                      <a:cubicBezTo>
                        <a:pt x="6" y="8"/>
                        <a:pt x="4" y="9"/>
                        <a:pt x="4" y="9"/>
                      </a:cubicBezTo>
                      <a:cubicBezTo>
                        <a:pt x="3" y="10"/>
                        <a:pt x="5" y="11"/>
                        <a:pt x="5" y="11"/>
                      </a:cubicBezTo>
                      <a:cubicBezTo>
                        <a:pt x="6" y="12"/>
                        <a:pt x="2" y="12"/>
                        <a:pt x="1" y="12"/>
                      </a:cubicBezTo>
                      <a:cubicBezTo>
                        <a:pt x="2" y="12"/>
                        <a:pt x="4" y="13"/>
                        <a:pt x="6" y="14"/>
                      </a:cubicBezTo>
                      <a:cubicBezTo>
                        <a:pt x="8" y="14"/>
                        <a:pt x="10" y="13"/>
                        <a:pt x="12" y="13"/>
                      </a:cubicBezTo>
                      <a:cubicBezTo>
                        <a:pt x="12" y="13"/>
                        <a:pt x="10" y="14"/>
                        <a:pt x="10" y="14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1" y="16"/>
                        <a:pt x="0" y="15"/>
                        <a:pt x="0" y="15"/>
                      </a:cubicBezTo>
                      <a:cubicBezTo>
                        <a:pt x="0" y="15"/>
                        <a:pt x="2" y="18"/>
                        <a:pt x="2" y="18"/>
                      </a:cubicBezTo>
                      <a:cubicBezTo>
                        <a:pt x="3" y="19"/>
                        <a:pt x="7" y="21"/>
                        <a:pt x="7" y="20"/>
                      </a:cubicBezTo>
                      <a:cubicBezTo>
                        <a:pt x="7" y="21"/>
                        <a:pt x="5" y="20"/>
                        <a:pt x="6" y="22"/>
                      </a:cubicBezTo>
                      <a:cubicBezTo>
                        <a:pt x="6" y="22"/>
                        <a:pt x="7" y="23"/>
                        <a:pt x="8" y="23"/>
                      </a:cubicBezTo>
                      <a:cubicBezTo>
                        <a:pt x="9" y="24"/>
                        <a:pt x="10" y="23"/>
                        <a:pt x="11" y="23"/>
                      </a:cubicBezTo>
                      <a:cubicBezTo>
                        <a:pt x="12" y="22"/>
                        <a:pt x="13" y="24"/>
                        <a:pt x="14" y="23"/>
                      </a:cubicBezTo>
                      <a:cubicBezTo>
                        <a:pt x="17" y="22"/>
                        <a:pt x="19" y="21"/>
                        <a:pt x="21" y="22"/>
                      </a:cubicBezTo>
                      <a:cubicBezTo>
                        <a:pt x="23" y="23"/>
                        <a:pt x="24" y="23"/>
                        <a:pt x="26" y="23"/>
                      </a:cubicBezTo>
                      <a:cubicBezTo>
                        <a:pt x="25" y="23"/>
                        <a:pt x="23" y="23"/>
                        <a:pt x="21" y="23"/>
                      </a:cubicBezTo>
                      <a:cubicBezTo>
                        <a:pt x="23" y="23"/>
                        <a:pt x="27" y="23"/>
                        <a:pt x="28" y="24"/>
                      </a:cubicBezTo>
                      <a:cubicBezTo>
                        <a:pt x="28" y="24"/>
                        <a:pt x="23" y="25"/>
                        <a:pt x="23" y="25"/>
                      </a:cubicBezTo>
                      <a:cubicBezTo>
                        <a:pt x="21" y="25"/>
                        <a:pt x="18" y="25"/>
                        <a:pt x="16" y="25"/>
                      </a:cubicBezTo>
                      <a:cubicBezTo>
                        <a:pt x="16" y="26"/>
                        <a:pt x="12" y="27"/>
                        <a:pt x="13" y="27"/>
                      </a:cubicBezTo>
                      <a:cubicBezTo>
                        <a:pt x="14" y="28"/>
                        <a:pt x="15" y="28"/>
                        <a:pt x="16" y="30"/>
                      </a:cubicBezTo>
                      <a:cubicBezTo>
                        <a:pt x="16" y="32"/>
                        <a:pt x="22" y="30"/>
                        <a:pt x="23" y="32"/>
                      </a:cubicBezTo>
                      <a:cubicBezTo>
                        <a:pt x="23" y="32"/>
                        <a:pt x="19" y="32"/>
                        <a:pt x="19" y="33"/>
                      </a:cubicBezTo>
                      <a:cubicBezTo>
                        <a:pt x="20" y="34"/>
                        <a:pt x="25" y="36"/>
                        <a:pt x="26" y="36"/>
                      </a:cubicBezTo>
                      <a:cubicBezTo>
                        <a:pt x="26" y="36"/>
                        <a:pt x="32" y="36"/>
                        <a:pt x="32" y="35"/>
                      </a:cubicBezTo>
                      <a:cubicBezTo>
                        <a:pt x="32" y="35"/>
                        <a:pt x="31" y="35"/>
                        <a:pt x="31" y="35"/>
                      </a:cubicBezTo>
                      <a:cubicBezTo>
                        <a:pt x="31" y="33"/>
                        <a:pt x="35" y="36"/>
                        <a:pt x="34" y="36"/>
                      </a:cubicBezTo>
                      <a:cubicBezTo>
                        <a:pt x="35" y="36"/>
                        <a:pt x="33" y="33"/>
                        <a:pt x="33" y="32"/>
                      </a:cubicBezTo>
                      <a:cubicBezTo>
                        <a:pt x="35" y="31"/>
                        <a:pt x="37" y="37"/>
                        <a:pt x="40" y="35"/>
                      </a:cubicBezTo>
                      <a:cubicBezTo>
                        <a:pt x="41" y="34"/>
                        <a:pt x="39" y="32"/>
                        <a:pt x="40" y="32"/>
                      </a:cubicBezTo>
                      <a:cubicBezTo>
                        <a:pt x="41" y="32"/>
                        <a:pt x="41" y="34"/>
                        <a:pt x="41" y="35"/>
                      </a:cubicBezTo>
                      <a:cubicBezTo>
                        <a:pt x="42" y="35"/>
                        <a:pt x="43" y="31"/>
                        <a:pt x="42" y="31"/>
                      </a:cubicBezTo>
                      <a:cubicBezTo>
                        <a:pt x="42" y="30"/>
                        <a:pt x="42" y="29"/>
                        <a:pt x="41" y="29"/>
                      </a:cubicBezTo>
                      <a:cubicBezTo>
                        <a:pt x="41" y="28"/>
                        <a:pt x="42" y="26"/>
                        <a:pt x="43" y="27"/>
                      </a:cubicBezTo>
                      <a:cubicBezTo>
                        <a:pt x="44" y="28"/>
                        <a:pt x="43" y="32"/>
                        <a:pt x="46" y="30"/>
                      </a:cubicBezTo>
                      <a:cubicBezTo>
                        <a:pt x="47" y="29"/>
                        <a:pt x="50" y="25"/>
                        <a:pt x="52" y="27"/>
                      </a:cubicBezTo>
                      <a:cubicBezTo>
                        <a:pt x="53" y="27"/>
                        <a:pt x="51" y="28"/>
                        <a:pt x="51" y="28"/>
                      </a:cubicBezTo>
                      <a:cubicBezTo>
                        <a:pt x="51" y="28"/>
                        <a:pt x="56" y="27"/>
                        <a:pt x="56" y="27"/>
                      </a:cubicBezTo>
                      <a:cubicBezTo>
                        <a:pt x="56" y="27"/>
                        <a:pt x="54" y="27"/>
                        <a:pt x="54" y="26"/>
                      </a:cubicBezTo>
                      <a:cubicBezTo>
                        <a:pt x="54" y="25"/>
                        <a:pt x="59" y="25"/>
                        <a:pt x="58" y="24"/>
                      </a:cubicBezTo>
                      <a:cubicBezTo>
                        <a:pt x="58" y="22"/>
                        <a:pt x="58" y="25"/>
                        <a:pt x="58" y="2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17" name="Freeform 602">
                  <a:extLst>
                    <a:ext uri="{FF2B5EF4-FFF2-40B4-BE49-F238E27FC236}">
                      <a16:creationId xmlns:a16="http://schemas.microsoft.com/office/drawing/2014/main" id="{9021012C-EFF4-A3EF-F8A9-D61C81215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84022" y="2141229"/>
                  <a:ext cx="1592632" cy="877710"/>
                </a:xfrm>
                <a:custGeom>
                  <a:avLst/>
                  <a:gdLst>
                    <a:gd name="T0" fmla="*/ 15 w 156"/>
                    <a:gd name="T1" fmla="*/ 77 h 81"/>
                    <a:gd name="T2" fmla="*/ 27 w 156"/>
                    <a:gd name="T3" fmla="*/ 76 h 81"/>
                    <a:gd name="T4" fmla="*/ 37 w 156"/>
                    <a:gd name="T5" fmla="*/ 78 h 81"/>
                    <a:gd name="T6" fmla="*/ 48 w 156"/>
                    <a:gd name="T7" fmla="*/ 77 h 81"/>
                    <a:gd name="T8" fmla="*/ 65 w 156"/>
                    <a:gd name="T9" fmla="*/ 76 h 81"/>
                    <a:gd name="T10" fmla="*/ 59 w 156"/>
                    <a:gd name="T11" fmla="*/ 70 h 81"/>
                    <a:gd name="T12" fmla="*/ 50 w 156"/>
                    <a:gd name="T13" fmla="*/ 65 h 81"/>
                    <a:gd name="T14" fmla="*/ 73 w 156"/>
                    <a:gd name="T15" fmla="*/ 61 h 81"/>
                    <a:gd name="T16" fmla="*/ 76 w 156"/>
                    <a:gd name="T17" fmla="*/ 55 h 81"/>
                    <a:gd name="T18" fmla="*/ 71 w 156"/>
                    <a:gd name="T19" fmla="*/ 50 h 81"/>
                    <a:gd name="T20" fmla="*/ 72 w 156"/>
                    <a:gd name="T21" fmla="*/ 48 h 81"/>
                    <a:gd name="T22" fmla="*/ 78 w 156"/>
                    <a:gd name="T23" fmla="*/ 45 h 81"/>
                    <a:gd name="T24" fmla="*/ 90 w 156"/>
                    <a:gd name="T25" fmla="*/ 44 h 81"/>
                    <a:gd name="T26" fmla="*/ 105 w 156"/>
                    <a:gd name="T27" fmla="*/ 37 h 81"/>
                    <a:gd name="T28" fmla="*/ 105 w 156"/>
                    <a:gd name="T29" fmla="*/ 32 h 81"/>
                    <a:gd name="T30" fmla="*/ 136 w 156"/>
                    <a:gd name="T31" fmla="*/ 21 h 81"/>
                    <a:gd name="T32" fmla="*/ 115 w 156"/>
                    <a:gd name="T33" fmla="*/ 23 h 81"/>
                    <a:gd name="T34" fmla="*/ 134 w 156"/>
                    <a:gd name="T35" fmla="*/ 18 h 81"/>
                    <a:gd name="T36" fmla="*/ 146 w 156"/>
                    <a:gd name="T37" fmla="*/ 10 h 81"/>
                    <a:gd name="T38" fmla="*/ 133 w 156"/>
                    <a:gd name="T39" fmla="*/ 5 h 81"/>
                    <a:gd name="T40" fmla="*/ 121 w 156"/>
                    <a:gd name="T41" fmla="*/ 5 h 81"/>
                    <a:gd name="T42" fmla="*/ 100 w 156"/>
                    <a:gd name="T43" fmla="*/ 2 h 81"/>
                    <a:gd name="T44" fmla="*/ 91 w 156"/>
                    <a:gd name="T45" fmla="*/ 5 h 81"/>
                    <a:gd name="T46" fmla="*/ 80 w 156"/>
                    <a:gd name="T47" fmla="*/ 8 h 81"/>
                    <a:gd name="T48" fmla="*/ 58 w 156"/>
                    <a:gd name="T49" fmla="*/ 4 h 81"/>
                    <a:gd name="T50" fmla="*/ 52 w 156"/>
                    <a:gd name="T51" fmla="*/ 5 h 81"/>
                    <a:gd name="T52" fmla="*/ 46 w 156"/>
                    <a:gd name="T53" fmla="*/ 10 h 81"/>
                    <a:gd name="T54" fmla="*/ 45 w 156"/>
                    <a:gd name="T55" fmla="*/ 12 h 81"/>
                    <a:gd name="T56" fmla="*/ 31 w 156"/>
                    <a:gd name="T57" fmla="*/ 10 h 81"/>
                    <a:gd name="T58" fmla="*/ 34 w 156"/>
                    <a:gd name="T59" fmla="*/ 16 h 81"/>
                    <a:gd name="T60" fmla="*/ 23 w 156"/>
                    <a:gd name="T61" fmla="*/ 16 h 81"/>
                    <a:gd name="T62" fmla="*/ 5 w 156"/>
                    <a:gd name="T63" fmla="*/ 17 h 81"/>
                    <a:gd name="T64" fmla="*/ 11 w 156"/>
                    <a:gd name="T65" fmla="*/ 21 h 81"/>
                    <a:gd name="T66" fmla="*/ 13 w 156"/>
                    <a:gd name="T67" fmla="*/ 26 h 81"/>
                    <a:gd name="T68" fmla="*/ 23 w 156"/>
                    <a:gd name="T69" fmla="*/ 27 h 81"/>
                    <a:gd name="T70" fmla="*/ 20 w 156"/>
                    <a:gd name="T71" fmla="*/ 31 h 81"/>
                    <a:gd name="T72" fmla="*/ 26 w 156"/>
                    <a:gd name="T73" fmla="*/ 30 h 81"/>
                    <a:gd name="T74" fmla="*/ 42 w 156"/>
                    <a:gd name="T75" fmla="*/ 30 h 81"/>
                    <a:gd name="T76" fmla="*/ 52 w 156"/>
                    <a:gd name="T77" fmla="*/ 31 h 81"/>
                    <a:gd name="T78" fmla="*/ 73 w 156"/>
                    <a:gd name="T79" fmla="*/ 21 h 81"/>
                    <a:gd name="T80" fmla="*/ 60 w 156"/>
                    <a:gd name="T81" fmla="*/ 31 h 81"/>
                    <a:gd name="T82" fmla="*/ 44 w 156"/>
                    <a:gd name="T83" fmla="*/ 35 h 81"/>
                    <a:gd name="T84" fmla="*/ 58 w 156"/>
                    <a:gd name="T85" fmla="*/ 42 h 81"/>
                    <a:gd name="T86" fmla="*/ 32 w 156"/>
                    <a:gd name="T87" fmla="*/ 39 h 81"/>
                    <a:gd name="T88" fmla="*/ 42 w 156"/>
                    <a:gd name="T89" fmla="*/ 50 h 81"/>
                    <a:gd name="T90" fmla="*/ 44 w 156"/>
                    <a:gd name="T91" fmla="*/ 52 h 81"/>
                    <a:gd name="T92" fmla="*/ 30 w 156"/>
                    <a:gd name="T93" fmla="*/ 52 h 81"/>
                    <a:gd name="T94" fmla="*/ 27 w 156"/>
                    <a:gd name="T95" fmla="*/ 59 h 81"/>
                    <a:gd name="T96" fmla="*/ 36 w 156"/>
                    <a:gd name="T97" fmla="*/ 57 h 81"/>
                    <a:gd name="T98" fmla="*/ 34 w 156"/>
                    <a:gd name="T99" fmla="*/ 60 h 81"/>
                    <a:gd name="T100" fmla="*/ 37 w 156"/>
                    <a:gd name="T101" fmla="*/ 65 h 81"/>
                    <a:gd name="T102" fmla="*/ 38 w 156"/>
                    <a:gd name="T103" fmla="*/ 68 h 81"/>
                    <a:gd name="T104" fmla="*/ 19 w 156"/>
                    <a:gd name="T105" fmla="*/ 6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6" h="81">
                      <a:moveTo>
                        <a:pt x="26" y="70"/>
                      </a:moveTo>
                      <a:cubicBezTo>
                        <a:pt x="22" y="70"/>
                        <a:pt x="17" y="70"/>
                        <a:pt x="13" y="71"/>
                      </a:cubicBezTo>
                      <a:cubicBezTo>
                        <a:pt x="11" y="72"/>
                        <a:pt x="11" y="75"/>
                        <a:pt x="12" y="76"/>
                      </a:cubicBezTo>
                      <a:cubicBezTo>
                        <a:pt x="13" y="77"/>
                        <a:pt x="15" y="78"/>
                        <a:pt x="15" y="77"/>
                      </a:cubicBezTo>
                      <a:cubicBezTo>
                        <a:pt x="17" y="77"/>
                        <a:pt x="16" y="76"/>
                        <a:pt x="17" y="75"/>
                      </a:cubicBezTo>
                      <a:cubicBezTo>
                        <a:pt x="17" y="75"/>
                        <a:pt x="17" y="78"/>
                        <a:pt x="17" y="78"/>
                      </a:cubicBezTo>
                      <a:cubicBezTo>
                        <a:pt x="19" y="78"/>
                        <a:pt x="22" y="78"/>
                        <a:pt x="24" y="78"/>
                      </a:cubicBezTo>
                      <a:cubicBezTo>
                        <a:pt x="26" y="78"/>
                        <a:pt x="26" y="76"/>
                        <a:pt x="27" y="76"/>
                      </a:cubicBezTo>
                      <a:cubicBezTo>
                        <a:pt x="29" y="76"/>
                        <a:pt x="27" y="78"/>
                        <a:pt x="27" y="78"/>
                      </a:cubicBezTo>
                      <a:cubicBezTo>
                        <a:pt x="27" y="78"/>
                        <a:pt x="37" y="79"/>
                        <a:pt x="37" y="78"/>
                      </a:cubicBezTo>
                      <a:cubicBezTo>
                        <a:pt x="37" y="78"/>
                        <a:pt x="35" y="77"/>
                        <a:pt x="34" y="76"/>
                      </a:cubicBezTo>
                      <a:cubicBezTo>
                        <a:pt x="34" y="76"/>
                        <a:pt x="38" y="77"/>
                        <a:pt x="37" y="78"/>
                      </a:cubicBezTo>
                      <a:cubicBezTo>
                        <a:pt x="38" y="77"/>
                        <a:pt x="37" y="76"/>
                        <a:pt x="38" y="76"/>
                      </a:cubicBezTo>
                      <a:cubicBezTo>
                        <a:pt x="38" y="76"/>
                        <a:pt x="40" y="77"/>
                        <a:pt x="41" y="77"/>
                      </a:cubicBezTo>
                      <a:cubicBezTo>
                        <a:pt x="43" y="79"/>
                        <a:pt x="41" y="76"/>
                        <a:pt x="42" y="75"/>
                      </a:cubicBezTo>
                      <a:cubicBezTo>
                        <a:pt x="42" y="75"/>
                        <a:pt x="48" y="78"/>
                        <a:pt x="48" y="77"/>
                      </a:cubicBezTo>
                      <a:cubicBezTo>
                        <a:pt x="48" y="76"/>
                        <a:pt x="46" y="76"/>
                        <a:pt x="46" y="75"/>
                      </a:cubicBezTo>
                      <a:cubicBezTo>
                        <a:pt x="46" y="75"/>
                        <a:pt x="53" y="76"/>
                        <a:pt x="53" y="76"/>
                      </a:cubicBezTo>
                      <a:cubicBezTo>
                        <a:pt x="57" y="76"/>
                        <a:pt x="52" y="79"/>
                        <a:pt x="52" y="80"/>
                      </a:cubicBezTo>
                      <a:cubicBezTo>
                        <a:pt x="52" y="81"/>
                        <a:pt x="64" y="76"/>
                        <a:pt x="65" y="76"/>
                      </a:cubicBezTo>
                      <a:cubicBezTo>
                        <a:pt x="67" y="76"/>
                        <a:pt x="72" y="73"/>
                        <a:pt x="68" y="72"/>
                      </a:cubicBezTo>
                      <a:cubicBezTo>
                        <a:pt x="66" y="71"/>
                        <a:pt x="63" y="73"/>
                        <a:pt x="61" y="72"/>
                      </a:cubicBezTo>
                      <a:cubicBezTo>
                        <a:pt x="61" y="72"/>
                        <a:pt x="63" y="70"/>
                        <a:pt x="63" y="70"/>
                      </a:cubicBezTo>
                      <a:cubicBezTo>
                        <a:pt x="63" y="69"/>
                        <a:pt x="60" y="70"/>
                        <a:pt x="59" y="70"/>
                      </a:cubicBezTo>
                      <a:cubicBezTo>
                        <a:pt x="57" y="70"/>
                        <a:pt x="56" y="68"/>
                        <a:pt x="54" y="68"/>
                      </a:cubicBezTo>
                      <a:cubicBezTo>
                        <a:pt x="53" y="69"/>
                        <a:pt x="50" y="70"/>
                        <a:pt x="48" y="69"/>
                      </a:cubicBezTo>
                      <a:cubicBezTo>
                        <a:pt x="49" y="69"/>
                        <a:pt x="50" y="69"/>
                        <a:pt x="51" y="69"/>
                      </a:cubicBezTo>
                      <a:cubicBezTo>
                        <a:pt x="52" y="68"/>
                        <a:pt x="50" y="66"/>
                        <a:pt x="50" y="65"/>
                      </a:cubicBezTo>
                      <a:cubicBezTo>
                        <a:pt x="50" y="67"/>
                        <a:pt x="59" y="68"/>
                        <a:pt x="60" y="68"/>
                      </a:cubicBezTo>
                      <a:cubicBezTo>
                        <a:pt x="61" y="68"/>
                        <a:pt x="63" y="68"/>
                        <a:pt x="65" y="68"/>
                      </a:cubicBezTo>
                      <a:cubicBezTo>
                        <a:pt x="67" y="68"/>
                        <a:pt x="69" y="65"/>
                        <a:pt x="68" y="64"/>
                      </a:cubicBezTo>
                      <a:cubicBezTo>
                        <a:pt x="65" y="61"/>
                        <a:pt x="71" y="61"/>
                        <a:pt x="73" y="61"/>
                      </a:cubicBezTo>
                      <a:cubicBezTo>
                        <a:pt x="74" y="61"/>
                        <a:pt x="79" y="61"/>
                        <a:pt x="80" y="60"/>
                      </a:cubicBezTo>
                      <a:cubicBezTo>
                        <a:pt x="80" y="60"/>
                        <a:pt x="75" y="58"/>
                        <a:pt x="75" y="58"/>
                      </a:cubicBezTo>
                      <a:cubicBezTo>
                        <a:pt x="77" y="57"/>
                        <a:pt x="81" y="59"/>
                        <a:pt x="82" y="57"/>
                      </a:cubicBezTo>
                      <a:cubicBezTo>
                        <a:pt x="83" y="56"/>
                        <a:pt x="77" y="55"/>
                        <a:pt x="76" y="55"/>
                      </a:cubicBezTo>
                      <a:cubicBezTo>
                        <a:pt x="77" y="55"/>
                        <a:pt x="84" y="54"/>
                        <a:pt x="85" y="53"/>
                      </a:cubicBezTo>
                      <a:cubicBezTo>
                        <a:pt x="87" y="52"/>
                        <a:pt x="77" y="50"/>
                        <a:pt x="77" y="51"/>
                      </a:cubicBezTo>
                      <a:cubicBezTo>
                        <a:pt x="77" y="50"/>
                        <a:pt x="79" y="50"/>
                        <a:pt x="79" y="50"/>
                      </a:cubicBezTo>
                      <a:cubicBezTo>
                        <a:pt x="79" y="49"/>
                        <a:pt x="72" y="50"/>
                        <a:pt x="71" y="50"/>
                      </a:cubicBezTo>
                      <a:cubicBezTo>
                        <a:pt x="69" y="50"/>
                        <a:pt x="68" y="51"/>
                        <a:pt x="66" y="52"/>
                      </a:cubicBezTo>
                      <a:cubicBezTo>
                        <a:pt x="67" y="52"/>
                        <a:pt x="70" y="49"/>
                        <a:pt x="68" y="49"/>
                      </a:cubicBezTo>
                      <a:cubicBezTo>
                        <a:pt x="68" y="49"/>
                        <a:pt x="64" y="49"/>
                        <a:pt x="64" y="48"/>
                      </a:cubicBezTo>
                      <a:cubicBezTo>
                        <a:pt x="64" y="48"/>
                        <a:pt x="71" y="48"/>
                        <a:pt x="72" y="48"/>
                      </a:cubicBezTo>
                      <a:cubicBezTo>
                        <a:pt x="71" y="48"/>
                        <a:pt x="68" y="47"/>
                        <a:pt x="68" y="47"/>
                      </a:cubicBezTo>
                      <a:cubicBezTo>
                        <a:pt x="69" y="46"/>
                        <a:pt x="72" y="48"/>
                        <a:pt x="74" y="47"/>
                      </a:cubicBezTo>
                      <a:cubicBezTo>
                        <a:pt x="73" y="47"/>
                        <a:pt x="69" y="46"/>
                        <a:pt x="69" y="46"/>
                      </a:cubicBezTo>
                      <a:cubicBezTo>
                        <a:pt x="69" y="45"/>
                        <a:pt x="77" y="46"/>
                        <a:pt x="78" y="45"/>
                      </a:cubicBezTo>
                      <a:cubicBezTo>
                        <a:pt x="78" y="45"/>
                        <a:pt x="75" y="44"/>
                        <a:pt x="75" y="44"/>
                      </a:cubicBezTo>
                      <a:cubicBezTo>
                        <a:pt x="74" y="44"/>
                        <a:pt x="77" y="44"/>
                        <a:pt x="77" y="44"/>
                      </a:cubicBezTo>
                      <a:cubicBezTo>
                        <a:pt x="79" y="45"/>
                        <a:pt x="80" y="46"/>
                        <a:pt x="82" y="46"/>
                      </a:cubicBezTo>
                      <a:cubicBezTo>
                        <a:pt x="84" y="46"/>
                        <a:pt x="87" y="45"/>
                        <a:pt x="90" y="44"/>
                      </a:cubicBezTo>
                      <a:cubicBezTo>
                        <a:pt x="98" y="43"/>
                        <a:pt x="85" y="42"/>
                        <a:pt x="84" y="40"/>
                      </a:cubicBezTo>
                      <a:cubicBezTo>
                        <a:pt x="84" y="39"/>
                        <a:pt x="93" y="40"/>
                        <a:pt x="94" y="41"/>
                      </a:cubicBezTo>
                      <a:cubicBezTo>
                        <a:pt x="96" y="42"/>
                        <a:pt x="97" y="42"/>
                        <a:pt x="100" y="41"/>
                      </a:cubicBezTo>
                      <a:cubicBezTo>
                        <a:pt x="101" y="41"/>
                        <a:pt x="106" y="39"/>
                        <a:pt x="105" y="37"/>
                      </a:cubicBezTo>
                      <a:cubicBezTo>
                        <a:pt x="105" y="36"/>
                        <a:pt x="94" y="41"/>
                        <a:pt x="97" y="36"/>
                      </a:cubicBezTo>
                      <a:cubicBezTo>
                        <a:pt x="96" y="37"/>
                        <a:pt x="101" y="37"/>
                        <a:pt x="101" y="37"/>
                      </a:cubicBezTo>
                      <a:cubicBezTo>
                        <a:pt x="104" y="37"/>
                        <a:pt x="106" y="36"/>
                        <a:pt x="108" y="36"/>
                      </a:cubicBezTo>
                      <a:cubicBezTo>
                        <a:pt x="108" y="35"/>
                        <a:pt x="105" y="32"/>
                        <a:pt x="105" y="32"/>
                      </a:cubicBezTo>
                      <a:cubicBezTo>
                        <a:pt x="106" y="32"/>
                        <a:pt x="107" y="33"/>
                        <a:pt x="107" y="34"/>
                      </a:cubicBezTo>
                      <a:cubicBezTo>
                        <a:pt x="108" y="35"/>
                        <a:pt x="110" y="34"/>
                        <a:pt x="111" y="34"/>
                      </a:cubicBezTo>
                      <a:cubicBezTo>
                        <a:pt x="114" y="32"/>
                        <a:pt x="116" y="30"/>
                        <a:pt x="119" y="29"/>
                      </a:cubicBezTo>
                      <a:cubicBezTo>
                        <a:pt x="121" y="28"/>
                        <a:pt x="136" y="22"/>
                        <a:pt x="136" y="21"/>
                      </a:cubicBezTo>
                      <a:cubicBezTo>
                        <a:pt x="136" y="20"/>
                        <a:pt x="123" y="23"/>
                        <a:pt x="122" y="23"/>
                      </a:cubicBezTo>
                      <a:cubicBezTo>
                        <a:pt x="119" y="24"/>
                        <a:pt x="116" y="24"/>
                        <a:pt x="112" y="25"/>
                      </a:cubicBezTo>
                      <a:cubicBezTo>
                        <a:pt x="112" y="25"/>
                        <a:pt x="108" y="25"/>
                        <a:pt x="108" y="25"/>
                      </a:cubicBezTo>
                      <a:cubicBezTo>
                        <a:pt x="108" y="24"/>
                        <a:pt x="114" y="24"/>
                        <a:pt x="115" y="23"/>
                      </a:cubicBezTo>
                      <a:cubicBezTo>
                        <a:pt x="116" y="23"/>
                        <a:pt x="123" y="22"/>
                        <a:pt x="123" y="21"/>
                      </a:cubicBezTo>
                      <a:cubicBezTo>
                        <a:pt x="123" y="22"/>
                        <a:pt x="113" y="20"/>
                        <a:pt x="114" y="19"/>
                      </a:cubicBezTo>
                      <a:cubicBezTo>
                        <a:pt x="114" y="19"/>
                        <a:pt x="126" y="20"/>
                        <a:pt x="127" y="19"/>
                      </a:cubicBezTo>
                      <a:cubicBezTo>
                        <a:pt x="129" y="19"/>
                        <a:pt x="132" y="18"/>
                        <a:pt x="134" y="18"/>
                      </a:cubicBezTo>
                      <a:cubicBezTo>
                        <a:pt x="135" y="18"/>
                        <a:pt x="137" y="18"/>
                        <a:pt x="138" y="18"/>
                      </a:cubicBezTo>
                      <a:cubicBezTo>
                        <a:pt x="142" y="17"/>
                        <a:pt x="146" y="16"/>
                        <a:pt x="149" y="15"/>
                      </a:cubicBezTo>
                      <a:cubicBezTo>
                        <a:pt x="149" y="15"/>
                        <a:pt x="156" y="11"/>
                        <a:pt x="153" y="10"/>
                      </a:cubicBezTo>
                      <a:cubicBezTo>
                        <a:pt x="151" y="10"/>
                        <a:pt x="148" y="10"/>
                        <a:pt x="146" y="10"/>
                      </a:cubicBezTo>
                      <a:cubicBezTo>
                        <a:pt x="145" y="9"/>
                        <a:pt x="143" y="10"/>
                        <a:pt x="143" y="9"/>
                      </a:cubicBezTo>
                      <a:cubicBezTo>
                        <a:pt x="143" y="7"/>
                        <a:pt x="141" y="7"/>
                        <a:pt x="141" y="5"/>
                      </a:cubicBezTo>
                      <a:cubicBezTo>
                        <a:pt x="141" y="5"/>
                        <a:pt x="137" y="6"/>
                        <a:pt x="136" y="6"/>
                      </a:cubicBezTo>
                      <a:cubicBezTo>
                        <a:pt x="135" y="5"/>
                        <a:pt x="134" y="3"/>
                        <a:pt x="133" y="5"/>
                      </a:cubicBezTo>
                      <a:cubicBezTo>
                        <a:pt x="133" y="5"/>
                        <a:pt x="127" y="6"/>
                        <a:pt x="126" y="6"/>
                      </a:cubicBezTo>
                      <a:cubicBezTo>
                        <a:pt x="124" y="7"/>
                        <a:pt x="122" y="7"/>
                        <a:pt x="120" y="7"/>
                      </a:cubicBezTo>
                      <a:cubicBezTo>
                        <a:pt x="120" y="7"/>
                        <a:pt x="116" y="7"/>
                        <a:pt x="116" y="7"/>
                      </a:cubicBezTo>
                      <a:cubicBezTo>
                        <a:pt x="116" y="6"/>
                        <a:pt x="120" y="6"/>
                        <a:pt x="121" y="5"/>
                      </a:cubicBezTo>
                      <a:cubicBezTo>
                        <a:pt x="123" y="5"/>
                        <a:pt x="125" y="4"/>
                        <a:pt x="126" y="3"/>
                      </a:cubicBezTo>
                      <a:cubicBezTo>
                        <a:pt x="124" y="6"/>
                        <a:pt x="103" y="0"/>
                        <a:pt x="102" y="2"/>
                      </a:cubicBezTo>
                      <a:cubicBezTo>
                        <a:pt x="102" y="3"/>
                        <a:pt x="104" y="3"/>
                        <a:pt x="105" y="4"/>
                      </a:cubicBezTo>
                      <a:cubicBezTo>
                        <a:pt x="105" y="5"/>
                        <a:pt x="100" y="2"/>
                        <a:pt x="100" y="2"/>
                      </a:cubicBezTo>
                      <a:cubicBezTo>
                        <a:pt x="98" y="1"/>
                        <a:pt x="95" y="2"/>
                        <a:pt x="94" y="2"/>
                      </a:cubicBezTo>
                      <a:cubicBezTo>
                        <a:pt x="93" y="2"/>
                        <a:pt x="90" y="2"/>
                        <a:pt x="91" y="3"/>
                      </a:cubicBezTo>
                      <a:cubicBezTo>
                        <a:pt x="92" y="4"/>
                        <a:pt x="94" y="7"/>
                        <a:pt x="95" y="6"/>
                      </a:cubicBezTo>
                      <a:cubicBezTo>
                        <a:pt x="95" y="7"/>
                        <a:pt x="91" y="6"/>
                        <a:pt x="91" y="5"/>
                      </a:cubicBezTo>
                      <a:cubicBezTo>
                        <a:pt x="88" y="5"/>
                        <a:pt x="87" y="2"/>
                        <a:pt x="85" y="2"/>
                      </a:cubicBezTo>
                      <a:cubicBezTo>
                        <a:pt x="81" y="2"/>
                        <a:pt x="78" y="2"/>
                        <a:pt x="75" y="2"/>
                      </a:cubicBezTo>
                      <a:cubicBezTo>
                        <a:pt x="70" y="3"/>
                        <a:pt x="73" y="4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0" y="8"/>
                        <a:pt x="77" y="10"/>
                        <a:pt x="77" y="10"/>
                      </a:cubicBezTo>
                      <a:cubicBezTo>
                        <a:pt x="76" y="10"/>
                        <a:pt x="78" y="9"/>
                        <a:pt x="78" y="9"/>
                      </a:cubicBezTo>
                      <a:cubicBezTo>
                        <a:pt x="78" y="8"/>
                        <a:pt x="71" y="4"/>
                        <a:pt x="70" y="4"/>
                      </a:cubicBezTo>
                      <a:cubicBezTo>
                        <a:pt x="66" y="4"/>
                        <a:pt x="62" y="3"/>
                        <a:pt x="58" y="4"/>
                      </a:cubicBezTo>
                      <a:cubicBezTo>
                        <a:pt x="58" y="4"/>
                        <a:pt x="60" y="6"/>
                        <a:pt x="61" y="6"/>
                      </a:cubicBezTo>
                      <a:cubicBezTo>
                        <a:pt x="62" y="6"/>
                        <a:pt x="64" y="7"/>
                        <a:pt x="66" y="6"/>
                      </a:cubicBezTo>
                      <a:cubicBezTo>
                        <a:pt x="64" y="7"/>
                        <a:pt x="61" y="8"/>
                        <a:pt x="59" y="7"/>
                      </a:cubicBezTo>
                      <a:cubicBezTo>
                        <a:pt x="58" y="7"/>
                        <a:pt x="51" y="4"/>
                        <a:pt x="52" y="5"/>
                      </a:cubicBezTo>
                      <a:cubicBezTo>
                        <a:pt x="52" y="4"/>
                        <a:pt x="57" y="10"/>
                        <a:pt x="53" y="9"/>
                      </a:cubicBezTo>
                      <a:cubicBezTo>
                        <a:pt x="52" y="8"/>
                        <a:pt x="49" y="7"/>
                        <a:pt x="47" y="8"/>
                      </a:cubicBezTo>
                      <a:cubicBezTo>
                        <a:pt x="48" y="8"/>
                        <a:pt x="51" y="9"/>
                        <a:pt x="51" y="9"/>
                      </a:cubicBezTo>
                      <a:cubicBezTo>
                        <a:pt x="50" y="10"/>
                        <a:pt x="46" y="8"/>
                        <a:pt x="46" y="10"/>
                      </a:cubicBezTo>
                      <a:cubicBezTo>
                        <a:pt x="46" y="11"/>
                        <a:pt x="50" y="12"/>
                        <a:pt x="51" y="13"/>
                      </a:cubicBezTo>
                      <a:cubicBezTo>
                        <a:pt x="54" y="13"/>
                        <a:pt x="61" y="14"/>
                        <a:pt x="61" y="17"/>
                      </a:cubicBezTo>
                      <a:cubicBezTo>
                        <a:pt x="61" y="16"/>
                        <a:pt x="54" y="15"/>
                        <a:pt x="52" y="14"/>
                      </a:cubicBezTo>
                      <a:cubicBezTo>
                        <a:pt x="50" y="14"/>
                        <a:pt x="47" y="11"/>
                        <a:pt x="45" y="12"/>
                      </a:cubicBezTo>
                      <a:cubicBezTo>
                        <a:pt x="45" y="12"/>
                        <a:pt x="48" y="14"/>
                        <a:pt x="48" y="14"/>
                      </a:cubicBezTo>
                      <a:cubicBezTo>
                        <a:pt x="48" y="14"/>
                        <a:pt x="45" y="15"/>
                        <a:pt x="45" y="14"/>
                      </a:cubicBezTo>
                      <a:cubicBezTo>
                        <a:pt x="43" y="13"/>
                        <a:pt x="42" y="12"/>
                        <a:pt x="40" y="11"/>
                      </a:cubicBezTo>
                      <a:cubicBezTo>
                        <a:pt x="39" y="10"/>
                        <a:pt x="31" y="10"/>
                        <a:pt x="31" y="10"/>
                      </a:cubicBezTo>
                      <a:cubicBezTo>
                        <a:pt x="31" y="11"/>
                        <a:pt x="34" y="11"/>
                        <a:pt x="31" y="12"/>
                      </a:cubicBezTo>
                      <a:cubicBezTo>
                        <a:pt x="30" y="12"/>
                        <a:pt x="25" y="14"/>
                        <a:pt x="25" y="14"/>
                      </a:cubicBezTo>
                      <a:cubicBezTo>
                        <a:pt x="26" y="14"/>
                        <a:pt x="29" y="13"/>
                        <a:pt x="29" y="13"/>
                      </a:cubicBezTo>
                      <a:cubicBezTo>
                        <a:pt x="30" y="14"/>
                        <a:pt x="34" y="16"/>
                        <a:pt x="34" y="16"/>
                      </a:cubicBezTo>
                      <a:cubicBezTo>
                        <a:pt x="34" y="16"/>
                        <a:pt x="31" y="15"/>
                        <a:pt x="31" y="16"/>
                      </a:cubicBezTo>
                      <a:cubicBezTo>
                        <a:pt x="31" y="16"/>
                        <a:pt x="32" y="19"/>
                        <a:pt x="30" y="17"/>
                      </a:cubicBezTo>
                      <a:cubicBezTo>
                        <a:pt x="29" y="16"/>
                        <a:pt x="28" y="14"/>
                        <a:pt x="26" y="15"/>
                      </a:cubicBezTo>
                      <a:cubicBezTo>
                        <a:pt x="25" y="15"/>
                        <a:pt x="24" y="17"/>
                        <a:pt x="23" y="16"/>
                      </a:cubicBezTo>
                      <a:cubicBezTo>
                        <a:pt x="22" y="15"/>
                        <a:pt x="21" y="14"/>
                        <a:pt x="19" y="14"/>
                      </a:cubicBezTo>
                      <a:cubicBezTo>
                        <a:pt x="18" y="14"/>
                        <a:pt x="15" y="15"/>
                        <a:pt x="14" y="16"/>
                      </a:cubicBezTo>
                      <a:cubicBezTo>
                        <a:pt x="12" y="17"/>
                        <a:pt x="13" y="18"/>
                        <a:pt x="10" y="17"/>
                      </a:cubicBezTo>
                      <a:cubicBezTo>
                        <a:pt x="8" y="16"/>
                        <a:pt x="7" y="17"/>
                        <a:pt x="5" y="17"/>
                      </a:cubicBezTo>
                      <a:cubicBezTo>
                        <a:pt x="4" y="18"/>
                        <a:pt x="0" y="18"/>
                        <a:pt x="0" y="19"/>
                      </a:cubicBezTo>
                      <a:cubicBezTo>
                        <a:pt x="0" y="21"/>
                        <a:pt x="9" y="19"/>
                        <a:pt x="9" y="20"/>
                      </a:cubicBezTo>
                      <a:cubicBezTo>
                        <a:pt x="9" y="21"/>
                        <a:pt x="6" y="21"/>
                        <a:pt x="5" y="22"/>
                      </a:cubicBezTo>
                      <a:cubicBezTo>
                        <a:pt x="5" y="21"/>
                        <a:pt x="10" y="21"/>
                        <a:pt x="11" y="21"/>
                      </a:cubicBezTo>
                      <a:cubicBezTo>
                        <a:pt x="12" y="21"/>
                        <a:pt x="17" y="21"/>
                        <a:pt x="17" y="21"/>
                      </a:cubicBezTo>
                      <a:cubicBezTo>
                        <a:pt x="17" y="21"/>
                        <a:pt x="15" y="22"/>
                        <a:pt x="14" y="22"/>
                      </a:cubicBezTo>
                      <a:cubicBezTo>
                        <a:pt x="12" y="22"/>
                        <a:pt x="11" y="22"/>
                        <a:pt x="9" y="24"/>
                      </a:cubicBezTo>
                      <a:cubicBezTo>
                        <a:pt x="5" y="26"/>
                        <a:pt x="12" y="26"/>
                        <a:pt x="13" y="26"/>
                      </a:cubicBezTo>
                      <a:cubicBezTo>
                        <a:pt x="17" y="27"/>
                        <a:pt x="20" y="27"/>
                        <a:pt x="24" y="26"/>
                      </a:cubicBezTo>
                      <a:cubicBezTo>
                        <a:pt x="26" y="25"/>
                        <a:pt x="31" y="22"/>
                        <a:pt x="34" y="24"/>
                      </a:cubicBezTo>
                      <a:cubicBezTo>
                        <a:pt x="34" y="24"/>
                        <a:pt x="29" y="26"/>
                        <a:pt x="29" y="26"/>
                      </a:cubicBezTo>
                      <a:cubicBezTo>
                        <a:pt x="27" y="26"/>
                        <a:pt x="25" y="26"/>
                        <a:pt x="23" y="27"/>
                      </a:cubicBezTo>
                      <a:cubicBezTo>
                        <a:pt x="22" y="27"/>
                        <a:pt x="20" y="27"/>
                        <a:pt x="18" y="27"/>
                      </a:cubicBezTo>
                      <a:cubicBezTo>
                        <a:pt x="16" y="28"/>
                        <a:pt x="14" y="27"/>
                        <a:pt x="12" y="28"/>
                      </a:cubicBezTo>
                      <a:cubicBezTo>
                        <a:pt x="13" y="28"/>
                        <a:pt x="16" y="29"/>
                        <a:pt x="16" y="29"/>
                      </a:cubicBezTo>
                      <a:cubicBezTo>
                        <a:pt x="17" y="30"/>
                        <a:pt x="18" y="31"/>
                        <a:pt x="20" y="31"/>
                      </a:cubicBezTo>
                      <a:cubicBezTo>
                        <a:pt x="24" y="31"/>
                        <a:pt x="26" y="28"/>
                        <a:pt x="30" y="27"/>
                      </a:cubicBezTo>
                      <a:cubicBezTo>
                        <a:pt x="31" y="27"/>
                        <a:pt x="44" y="26"/>
                        <a:pt x="44" y="25"/>
                      </a:cubicBezTo>
                      <a:cubicBezTo>
                        <a:pt x="44" y="26"/>
                        <a:pt x="38" y="26"/>
                        <a:pt x="37" y="26"/>
                      </a:cubicBezTo>
                      <a:cubicBezTo>
                        <a:pt x="34" y="27"/>
                        <a:pt x="29" y="28"/>
                        <a:pt x="26" y="30"/>
                      </a:cubicBezTo>
                      <a:cubicBezTo>
                        <a:pt x="23" y="33"/>
                        <a:pt x="32" y="32"/>
                        <a:pt x="33" y="32"/>
                      </a:cubicBezTo>
                      <a:cubicBezTo>
                        <a:pt x="35" y="32"/>
                        <a:pt x="37" y="33"/>
                        <a:pt x="39" y="31"/>
                      </a:cubicBezTo>
                      <a:cubicBezTo>
                        <a:pt x="40" y="31"/>
                        <a:pt x="40" y="30"/>
                        <a:pt x="40" y="29"/>
                      </a:cubicBezTo>
                      <a:cubicBezTo>
                        <a:pt x="41" y="29"/>
                        <a:pt x="42" y="29"/>
                        <a:pt x="42" y="30"/>
                      </a:cubicBezTo>
                      <a:cubicBezTo>
                        <a:pt x="42" y="30"/>
                        <a:pt x="42" y="30"/>
                        <a:pt x="41" y="30"/>
                      </a:cubicBezTo>
                      <a:cubicBezTo>
                        <a:pt x="43" y="30"/>
                        <a:pt x="48" y="28"/>
                        <a:pt x="50" y="29"/>
                      </a:cubicBezTo>
                      <a:cubicBezTo>
                        <a:pt x="49" y="28"/>
                        <a:pt x="44" y="32"/>
                        <a:pt x="43" y="32"/>
                      </a:cubicBezTo>
                      <a:cubicBezTo>
                        <a:pt x="44" y="33"/>
                        <a:pt x="50" y="31"/>
                        <a:pt x="52" y="31"/>
                      </a:cubicBezTo>
                      <a:cubicBezTo>
                        <a:pt x="55" y="31"/>
                        <a:pt x="58" y="30"/>
                        <a:pt x="61" y="28"/>
                      </a:cubicBezTo>
                      <a:cubicBezTo>
                        <a:pt x="62" y="27"/>
                        <a:pt x="62" y="25"/>
                        <a:pt x="62" y="25"/>
                      </a:cubicBezTo>
                      <a:cubicBezTo>
                        <a:pt x="64" y="25"/>
                        <a:pt x="64" y="25"/>
                        <a:pt x="65" y="24"/>
                      </a:cubicBezTo>
                      <a:cubicBezTo>
                        <a:pt x="66" y="24"/>
                        <a:pt x="73" y="20"/>
                        <a:pt x="73" y="21"/>
                      </a:cubicBezTo>
                      <a:cubicBezTo>
                        <a:pt x="73" y="21"/>
                        <a:pt x="69" y="24"/>
                        <a:pt x="69" y="24"/>
                      </a:cubicBezTo>
                      <a:cubicBezTo>
                        <a:pt x="68" y="25"/>
                        <a:pt x="64" y="27"/>
                        <a:pt x="64" y="28"/>
                      </a:cubicBezTo>
                      <a:cubicBezTo>
                        <a:pt x="64" y="29"/>
                        <a:pt x="75" y="28"/>
                        <a:pt x="75" y="29"/>
                      </a:cubicBezTo>
                      <a:cubicBezTo>
                        <a:pt x="75" y="28"/>
                        <a:pt x="60" y="32"/>
                        <a:pt x="60" y="31"/>
                      </a:cubicBezTo>
                      <a:cubicBezTo>
                        <a:pt x="60" y="31"/>
                        <a:pt x="69" y="32"/>
                        <a:pt x="68" y="32"/>
                      </a:cubicBezTo>
                      <a:cubicBezTo>
                        <a:pt x="68" y="33"/>
                        <a:pt x="64" y="33"/>
                        <a:pt x="63" y="33"/>
                      </a:cubicBezTo>
                      <a:cubicBezTo>
                        <a:pt x="61" y="33"/>
                        <a:pt x="58" y="33"/>
                        <a:pt x="56" y="34"/>
                      </a:cubicBezTo>
                      <a:cubicBezTo>
                        <a:pt x="52" y="34"/>
                        <a:pt x="48" y="34"/>
                        <a:pt x="44" y="35"/>
                      </a:cubicBezTo>
                      <a:cubicBezTo>
                        <a:pt x="43" y="35"/>
                        <a:pt x="43" y="36"/>
                        <a:pt x="45" y="36"/>
                      </a:cubicBezTo>
                      <a:cubicBezTo>
                        <a:pt x="46" y="37"/>
                        <a:pt x="49" y="38"/>
                        <a:pt x="50" y="39"/>
                      </a:cubicBezTo>
                      <a:cubicBezTo>
                        <a:pt x="52" y="41"/>
                        <a:pt x="50" y="43"/>
                        <a:pt x="53" y="43"/>
                      </a:cubicBezTo>
                      <a:cubicBezTo>
                        <a:pt x="54" y="42"/>
                        <a:pt x="57" y="43"/>
                        <a:pt x="58" y="42"/>
                      </a:cubicBezTo>
                      <a:cubicBezTo>
                        <a:pt x="49" y="47"/>
                        <a:pt x="44" y="36"/>
                        <a:pt x="37" y="36"/>
                      </a:cubicBezTo>
                      <a:cubicBezTo>
                        <a:pt x="35" y="36"/>
                        <a:pt x="26" y="34"/>
                        <a:pt x="26" y="36"/>
                      </a:cubicBezTo>
                      <a:cubicBezTo>
                        <a:pt x="26" y="36"/>
                        <a:pt x="25" y="38"/>
                        <a:pt x="25" y="38"/>
                      </a:cubicBezTo>
                      <a:cubicBezTo>
                        <a:pt x="26" y="38"/>
                        <a:pt x="32" y="38"/>
                        <a:pt x="32" y="39"/>
                      </a:cubicBezTo>
                      <a:cubicBezTo>
                        <a:pt x="32" y="39"/>
                        <a:pt x="26" y="39"/>
                        <a:pt x="26" y="41"/>
                      </a:cubicBezTo>
                      <a:cubicBezTo>
                        <a:pt x="26" y="42"/>
                        <a:pt x="32" y="42"/>
                        <a:pt x="34" y="43"/>
                      </a:cubicBezTo>
                      <a:cubicBezTo>
                        <a:pt x="35" y="44"/>
                        <a:pt x="36" y="45"/>
                        <a:pt x="37" y="46"/>
                      </a:cubicBezTo>
                      <a:cubicBezTo>
                        <a:pt x="38" y="48"/>
                        <a:pt x="40" y="49"/>
                        <a:pt x="42" y="50"/>
                      </a:cubicBezTo>
                      <a:cubicBezTo>
                        <a:pt x="44" y="51"/>
                        <a:pt x="45" y="51"/>
                        <a:pt x="47" y="50"/>
                      </a:cubicBezTo>
                      <a:cubicBezTo>
                        <a:pt x="48" y="50"/>
                        <a:pt x="50" y="49"/>
                        <a:pt x="51" y="50"/>
                      </a:cubicBezTo>
                      <a:cubicBezTo>
                        <a:pt x="51" y="50"/>
                        <a:pt x="50" y="52"/>
                        <a:pt x="50" y="52"/>
                      </a:cubicBezTo>
                      <a:cubicBezTo>
                        <a:pt x="48" y="52"/>
                        <a:pt x="45" y="51"/>
                        <a:pt x="44" y="52"/>
                      </a:cubicBezTo>
                      <a:cubicBezTo>
                        <a:pt x="44" y="51"/>
                        <a:pt x="48" y="54"/>
                        <a:pt x="48" y="54"/>
                      </a:cubicBezTo>
                      <a:cubicBezTo>
                        <a:pt x="48" y="55"/>
                        <a:pt x="43" y="53"/>
                        <a:pt x="43" y="53"/>
                      </a:cubicBezTo>
                      <a:cubicBezTo>
                        <a:pt x="40" y="51"/>
                        <a:pt x="38" y="51"/>
                        <a:pt x="35" y="51"/>
                      </a:cubicBezTo>
                      <a:cubicBezTo>
                        <a:pt x="33" y="51"/>
                        <a:pt x="32" y="51"/>
                        <a:pt x="30" y="52"/>
                      </a:cubicBezTo>
                      <a:cubicBezTo>
                        <a:pt x="28" y="53"/>
                        <a:pt x="27" y="52"/>
                        <a:pt x="26" y="53"/>
                      </a:cubicBezTo>
                      <a:cubicBezTo>
                        <a:pt x="25" y="54"/>
                        <a:pt x="25" y="55"/>
                        <a:pt x="23" y="55"/>
                      </a:cubicBezTo>
                      <a:cubicBezTo>
                        <a:pt x="22" y="56"/>
                        <a:pt x="21" y="59"/>
                        <a:pt x="23" y="59"/>
                      </a:cubicBezTo>
                      <a:cubicBezTo>
                        <a:pt x="25" y="59"/>
                        <a:pt x="27" y="58"/>
                        <a:pt x="27" y="59"/>
                      </a:cubicBezTo>
                      <a:cubicBezTo>
                        <a:pt x="28" y="61"/>
                        <a:pt x="32" y="60"/>
                        <a:pt x="32" y="59"/>
                      </a:cubicBezTo>
                      <a:cubicBezTo>
                        <a:pt x="33" y="59"/>
                        <a:pt x="35" y="56"/>
                        <a:pt x="35" y="55"/>
                      </a:cubicBezTo>
                      <a:cubicBezTo>
                        <a:pt x="35" y="56"/>
                        <a:pt x="35" y="56"/>
                        <a:pt x="35" y="57"/>
                      </a:cubicBezTo>
                      <a:cubicBezTo>
                        <a:pt x="35" y="57"/>
                        <a:pt x="36" y="57"/>
                        <a:pt x="36" y="57"/>
                      </a:cubicBezTo>
                      <a:cubicBezTo>
                        <a:pt x="36" y="57"/>
                        <a:pt x="35" y="58"/>
                        <a:pt x="35" y="59"/>
                      </a:cubicBezTo>
                      <a:cubicBezTo>
                        <a:pt x="35" y="59"/>
                        <a:pt x="35" y="59"/>
                        <a:pt x="36" y="59"/>
                      </a:cubicBezTo>
                      <a:cubicBezTo>
                        <a:pt x="36" y="59"/>
                        <a:pt x="33" y="60"/>
                        <a:pt x="34" y="60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4" y="61"/>
                        <a:pt x="31" y="60"/>
                        <a:pt x="30" y="61"/>
                      </a:cubicBezTo>
                      <a:cubicBezTo>
                        <a:pt x="31" y="61"/>
                        <a:pt x="35" y="61"/>
                        <a:pt x="36" y="62"/>
                      </a:cubicBezTo>
                      <a:cubicBezTo>
                        <a:pt x="36" y="62"/>
                        <a:pt x="31" y="65"/>
                        <a:pt x="32" y="65"/>
                      </a:cubicBezTo>
                      <a:cubicBezTo>
                        <a:pt x="32" y="66"/>
                        <a:pt x="37" y="65"/>
                        <a:pt x="37" y="65"/>
                      </a:cubicBezTo>
                      <a:cubicBezTo>
                        <a:pt x="37" y="65"/>
                        <a:pt x="36" y="65"/>
                        <a:pt x="36" y="65"/>
                      </a:cubicBezTo>
                      <a:cubicBezTo>
                        <a:pt x="36" y="66"/>
                        <a:pt x="41" y="65"/>
                        <a:pt x="42" y="64"/>
                      </a:cubicBezTo>
                      <a:cubicBezTo>
                        <a:pt x="42" y="64"/>
                        <a:pt x="46" y="59"/>
                        <a:pt x="47" y="60"/>
                      </a:cubicBezTo>
                      <a:cubicBezTo>
                        <a:pt x="48" y="61"/>
                        <a:pt x="40" y="67"/>
                        <a:pt x="38" y="68"/>
                      </a:cubicBezTo>
                      <a:cubicBezTo>
                        <a:pt x="35" y="68"/>
                        <a:pt x="33" y="68"/>
                        <a:pt x="30" y="66"/>
                      </a:cubicBezTo>
                      <a:cubicBezTo>
                        <a:pt x="28" y="65"/>
                        <a:pt x="28" y="63"/>
                        <a:pt x="26" y="63"/>
                      </a:cubicBezTo>
                      <a:cubicBezTo>
                        <a:pt x="24" y="62"/>
                        <a:pt x="22" y="62"/>
                        <a:pt x="20" y="62"/>
                      </a:cubicBezTo>
                      <a:cubicBezTo>
                        <a:pt x="17" y="62"/>
                        <a:pt x="17" y="63"/>
                        <a:pt x="19" y="65"/>
                      </a:cubicBezTo>
                      <a:cubicBezTo>
                        <a:pt x="20" y="66"/>
                        <a:pt x="20" y="67"/>
                        <a:pt x="22" y="67"/>
                      </a:cubicBezTo>
                      <a:cubicBezTo>
                        <a:pt x="25" y="67"/>
                        <a:pt x="22" y="67"/>
                        <a:pt x="22" y="68"/>
                      </a:cubicBezTo>
                      <a:cubicBezTo>
                        <a:pt x="22" y="68"/>
                        <a:pt x="26" y="70"/>
                        <a:pt x="26" y="7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18" name="Freeform 604">
                  <a:extLst>
                    <a:ext uri="{FF2B5EF4-FFF2-40B4-BE49-F238E27FC236}">
                      <a16:creationId xmlns:a16="http://schemas.microsoft.com/office/drawing/2014/main" id="{229090D8-2A4C-B096-91CD-E97FC4B3C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29809" y="2628024"/>
                  <a:ext cx="142883" cy="55320"/>
                </a:xfrm>
                <a:custGeom>
                  <a:avLst/>
                  <a:gdLst>
                    <a:gd name="T0" fmla="*/ 13 w 14"/>
                    <a:gd name="T1" fmla="*/ 4 h 5"/>
                    <a:gd name="T2" fmla="*/ 11 w 14"/>
                    <a:gd name="T3" fmla="*/ 2 h 5"/>
                    <a:gd name="T4" fmla="*/ 8 w 14"/>
                    <a:gd name="T5" fmla="*/ 2 h 5"/>
                    <a:gd name="T6" fmla="*/ 1 w 14"/>
                    <a:gd name="T7" fmla="*/ 1 h 5"/>
                    <a:gd name="T8" fmla="*/ 2 w 14"/>
                    <a:gd name="T9" fmla="*/ 2 h 5"/>
                    <a:gd name="T10" fmla="*/ 0 w 14"/>
                    <a:gd name="T11" fmla="*/ 3 h 5"/>
                    <a:gd name="T12" fmla="*/ 3 w 14"/>
                    <a:gd name="T13" fmla="*/ 3 h 5"/>
                    <a:gd name="T14" fmla="*/ 8 w 14"/>
                    <a:gd name="T15" fmla="*/ 4 h 5"/>
                    <a:gd name="T16" fmla="*/ 13 w 14"/>
                    <a:gd name="T17" fmla="*/ 4 h 5"/>
                    <a:gd name="T18" fmla="*/ 13 w 14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5">
                      <a:moveTo>
                        <a:pt x="13" y="4"/>
                      </a:moveTo>
                      <a:cubicBezTo>
                        <a:pt x="12" y="3"/>
                        <a:pt x="13" y="3"/>
                        <a:pt x="11" y="2"/>
                      </a:cubicBezTo>
                      <a:cubicBezTo>
                        <a:pt x="10" y="2"/>
                        <a:pt x="9" y="2"/>
                        <a:pt x="8" y="2"/>
                      </a:cubicBezTo>
                      <a:cubicBezTo>
                        <a:pt x="7" y="2"/>
                        <a:pt x="2" y="0"/>
                        <a:pt x="1" y="1"/>
                      </a:cubicBezTo>
                      <a:cubicBezTo>
                        <a:pt x="1" y="1"/>
                        <a:pt x="3" y="2"/>
                        <a:pt x="2" y="2"/>
                      </a:cubicBezTo>
                      <a:cubicBezTo>
                        <a:pt x="2" y="3"/>
                        <a:pt x="0" y="4"/>
                        <a:pt x="0" y="3"/>
                      </a:cubicBezTo>
                      <a:cubicBezTo>
                        <a:pt x="0" y="4"/>
                        <a:pt x="2" y="3"/>
                        <a:pt x="3" y="3"/>
                      </a:cubicBezTo>
                      <a:cubicBezTo>
                        <a:pt x="4" y="3"/>
                        <a:pt x="6" y="4"/>
                        <a:pt x="8" y="4"/>
                      </a:cubicBezTo>
                      <a:cubicBezTo>
                        <a:pt x="9" y="4"/>
                        <a:pt x="13" y="4"/>
                        <a:pt x="13" y="4"/>
                      </a:cubicBezTo>
                      <a:cubicBezTo>
                        <a:pt x="12" y="3"/>
                        <a:pt x="14" y="5"/>
                        <a:pt x="13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19" name="Freeform 605">
                  <a:extLst>
                    <a:ext uri="{FF2B5EF4-FFF2-40B4-BE49-F238E27FC236}">
                      <a16:creationId xmlns:a16="http://schemas.microsoft.com/office/drawing/2014/main" id="{D7D54C45-E66C-B75F-D882-D3B24E209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32522" y="2672276"/>
                  <a:ext cx="59247" cy="22128"/>
                </a:xfrm>
                <a:custGeom>
                  <a:avLst/>
                  <a:gdLst>
                    <a:gd name="T0" fmla="*/ 5 w 6"/>
                    <a:gd name="T1" fmla="*/ 1 h 2"/>
                    <a:gd name="T2" fmla="*/ 2 w 6"/>
                    <a:gd name="T3" fmla="*/ 0 h 2"/>
                    <a:gd name="T4" fmla="*/ 5 w 6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5" y="1"/>
                      </a:moveTo>
                      <a:cubicBezTo>
                        <a:pt x="4" y="2"/>
                        <a:pt x="0" y="0"/>
                        <a:pt x="2" y="0"/>
                      </a:cubicBezTo>
                      <a:cubicBezTo>
                        <a:pt x="3" y="0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20" name="Freeform 606">
                  <a:extLst>
                    <a:ext uri="{FF2B5EF4-FFF2-40B4-BE49-F238E27FC236}">
                      <a16:creationId xmlns:a16="http://schemas.microsoft.com/office/drawing/2014/main" id="{FFDAF398-CFDA-7EE4-C61A-FA0F6D8A2C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7379" y="3007874"/>
                  <a:ext cx="59247" cy="33193"/>
                </a:xfrm>
                <a:custGeom>
                  <a:avLst/>
                  <a:gdLst>
                    <a:gd name="T0" fmla="*/ 4 w 6"/>
                    <a:gd name="T1" fmla="*/ 1 h 3"/>
                    <a:gd name="T2" fmla="*/ 1 w 6"/>
                    <a:gd name="T3" fmla="*/ 2 h 3"/>
                    <a:gd name="T4" fmla="*/ 4 w 6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4" y="1"/>
                      </a:moveTo>
                      <a:cubicBezTo>
                        <a:pt x="3" y="0"/>
                        <a:pt x="0" y="2"/>
                        <a:pt x="1" y="2"/>
                      </a:cubicBezTo>
                      <a:cubicBezTo>
                        <a:pt x="2" y="3"/>
                        <a:pt x="6" y="1"/>
                        <a:pt x="4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21" name="Freeform 607">
                  <a:extLst>
                    <a:ext uri="{FF2B5EF4-FFF2-40B4-BE49-F238E27FC236}">
                      <a16:creationId xmlns:a16="http://schemas.microsoft.com/office/drawing/2014/main" id="{6665966A-DAAA-CE5B-37A3-DECDF3862C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2862" y="4512521"/>
                  <a:ext cx="52274" cy="44255"/>
                </a:xfrm>
                <a:custGeom>
                  <a:avLst/>
                  <a:gdLst>
                    <a:gd name="T0" fmla="*/ 4 w 5"/>
                    <a:gd name="T1" fmla="*/ 1 h 4"/>
                    <a:gd name="T2" fmla="*/ 1 w 5"/>
                    <a:gd name="T3" fmla="*/ 4 h 4"/>
                    <a:gd name="T4" fmla="*/ 4 w 5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3" y="0"/>
                        <a:pt x="0" y="4"/>
                        <a:pt x="1" y="4"/>
                      </a:cubicBezTo>
                      <a:cubicBezTo>
                        <a:pt x="1" y="4"/>
                        <a:pt x="5" y="1"/>
                        <a:pt x="4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22" name="Freeform 608">
                  <a:extLst>
                    <a:ext uri="{FF2B5EF4-FFF2-40B4-BE49-F238E27FC236}">
                      <a16:creationId xmlns:a16="http://schemas.microsoft.com/office/drawing/2014/main" id="{3BBCC7D4-644E-D505-CAE3-B6BC1EF64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6050" y="4501456"/>
                  <a:ext cx="10457" cy="11065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23" name="Freeform 609">
                  <a:extLst>
                    <a:ext uri="{FF2B5EF4-FFF2-40B4-BE49-F238E27FC236}">
                      <a16:creationId xmlns:a16="http://schemas.microsoft.com/office/drawing/2014/main" id="{279C919A-4FA8-0E61-0F5C-710BCF2D4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4041" y="4512521"/>
                  <a:ext cx="69700" cy="66379"/>
                </a:xfrm>
                <a:custGeom>
                  <a:avLst/>
                  <a:gdLst>
                    <a:gd name="T0" fmla="*/ 5 w 7"/>
                    <a:gd name="T1" fmla="*/ 2 h 6"/>
                    <a:gd name="T2" fmla="*/ 1 w 7"/>
                    <a:gd name="T3" fmla="*/ 2 h 6"/>
                    <a:gd name="T4" fmla="*/ 5 w 7"/>
                    <a:gd name="T5" fmla="*/ 2 h 6"/>
                    <a:gd name="T6" fmla="*/ 5 w 7"/>
                    <a:gd name="T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5" y="2"/>
                      </a:moveTo>
                      <a:cubicBezTo>
                        <a:pt x="7" y="0"/>
                        <a:pt x="2" y="0"/>
                        <a:pt x="1" y="2"/>
                      </a:cubicBezTo>
                      <a:cubicBezTo>
                        <a:pt x="0" y="3"/>
                        <a:pt x="4" y="5"/>
                        <a:pt x="5" y="2"/>
                      </a:cubicBezTo>
                      <a:cubicBezTo>
                        <a:pt x="6" y="1"/>
                        <a:pt x="3" y="6"/>
                        <a:pt x="5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24" name="Freeform 614">
                  <a:extLst>
                    <a:ext uri="{FF2B5EF4-FFF2-40B4-BE49-F238E27FC236}">
                      <a16:creationId xmlns:a16="http://schemas.microsoft.com/office/drawing/2014/main" id="{A3C3CEB2-A4FC-834E-4E70-524EA0AEA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94850" y="9941052"/>
                  <a:ext cx="104549" cy="95888"/>
                </a:xfrm>
                <a:custGeom>
                  <a:avLst/>
                  <a:gdLst>
                    <a:gd name="T0" fmla="*/ 4 w 10"/>
                    <a:gd name="T1" fmla="*/ 4 h 9"/>
                    <a:gd name="T2" fmla="*/ 0 w 10"/>
                    <a:gd name="T3" fmla="*/ 8 h 9"/>
                    <a:gd name="T4" fmla="*/ 2 w 10"/>
                    <a:gd name="T5" fmla="*/ 8 h 9"/>
                    <a:gd name="T6" fmla="*/ 5 w 10"/>
                    <a:gd name="T7" fmla="*/ 5 h 9"/>
                    <a:gd name="T8" fmla="*/ 8 w 10"/>
                    <a:gd name="T9" fmla="*/ 0 h 9"/>
                    <a:gd name="T10" fmla="*/ 4 w 10"/>
                    <a:gd name="T11" fmla="*/ 4 h 9"/>
                    <a:gd name="T12" fmla="*/ 4 w 10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9">
                      <a:moveTo>
                        <a:pt x="4" y="4"/>
                      </a:moveTo>
                      <a:cubicBezTo>
                        <a:pt x="4" y="5"/>
                        <a:pt x="1" y="7"/>
                        <a:pt x="0" y="8"/>
                      </a:cubicBezTo>
                      <a:cubicBezTo>
                        <a:pt x="0" y="9"/>
                        <a:pt x="2" y="8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6" y="4"/>
                        <a:pt x="10" y="0"/>
                        <a:pt x="8" y="0"/>
                      </a:cubicBezTo>
                      <a:cubicBezTo>
                        <a:pt x="7" y="0"/>
                        <a:pt x="4" y="3"/>
                        <a:pt x="4" y="4"/>
                      </a:cubicBezTo>
                      <a:cubicBezTo>
                        <a:pt x="4" y="5"/>
                        <a:pt x="4" y="3"/>
                        <a:pt x="4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25" name="Freeform 615">
                  <a:extLst>
                    <a:ext uri="{FF2B5EF4-FFF2-40B4-BE49-F238E27FC236}">
                      <a16:creationId xmlns:a16="http://schemas.microsoft.com/office/drawing/2014/main" id="{A0DB6005-93D0-632C-98A3-A4471D8457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3131" y="5574626"/>
                  <a:ext cx="73184" cy="33193"/>
                </a:xfrm>
                <a:custGeom>
                  <a:avLst/>
                  <a:gdLst>
                    <a:gd name="T0" fmla="*/ 7 w 7"/>
                    <a:gd name="T1" fmla="*/ 1 h 3"/>
                    <a:gd name="T2" fmla="*/ 1 w 7"/>
                    <a:gd name="T3" fmla="*/ 0 h 3"/>
                    <a:gd name="T4" fmla="*/ 7 w 7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cubicBezTo>
                        <a:pt x="7" y="0"/>
                        <a:pt x="0" y="0"/>
                        <a:pt x="1" y="0"/>
                      </a:cubicBezTo>
                      <a:cubicBezTo>
                        <a:pt x="2" y="0"/>
                        <a:pt x="6" y="3"/>
                        <a:pt x="7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26" name="Freeform 616">
                  <a:extLst>
                    <a:ext uri="{FF2B5EF4-FFF2-40B4-BE49-F238E27FC236}">
                      <a16:creationId xmlns:a16="http://schemas.microsoft.com/office/drawing/2014/main" id="{51C7AAB0-14D8-8AF8-AF55-3BE56A0DCC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8002" y="11401441"/>
                  <a:ext cx="184705" cy="173330"/>
                </a:xfrm>
                <a:custGeom>
                  <a:avLst/>
                  <a:gdLst>
                    <a:gd name="T0" fmla="*/ 17 w 18"/>
                    <a:gd name="T1" fmla="*/ 14 h 16"/>
                    <a:gd name="T2" fmla="*/ 8 w 18"/>
                    <a:gd name="T3" fmla="*/ 9 h 16"/>
                    <a:gd name="T4" fmla="*/ 4 w 18"/>
                    <a:gd name="T5" fmla="*/ 5 h 16"/>
                    <a:gd name="T6" fmla="*/ 1 w 18"/>
                    <a:gd name="T7" fmla="*/ 3 h 16"/>
                    <a:gd name="T8" fmla="*/ 2 w 18"/>
                    <a:gd name="T9" fmla="*/ 2 h 16"/>
                    <a:gd name="T10" fmla="*/ 0 w 18"/>
                    <a:gd name="T11" fmla="*/ 0 h 16"/>
                    <a:gd name="T12" fmla="*/ 0 w 18"/>
                    <a:gd name="T13" fmla="*/ 14 h 16"/>
                    <a:gd name="T14" fmla="*/ 7 w 18"/>
                    <a:gd name="T15" fmla="*/ 15 h 16"/>
                    <a:gd name="T16" fmla="*/ 10 w 18"/>
                    <a:gd name="T17" fmla="*/ 16 h 16"/>
                    <a:gd name="T18" fmla="*/ 13 w 18"/>
                    <a:gd name="T19" fmla="*/ 15 h 16"/>
                    <a:gd name="T20" fmla="*/ 18 w 18"/>
                    <a:gd name="T21" fmla="*/ 14 h 16"/>
                    <a:gd name="T22" fmla="*/ 17 w 18"/>
                    <a:gd name="T2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6">
                      <a:moveTo>
                        <a:pt x="17" y="14"/>
                      </a:moveTo>
                      <a:cubicBezTo>
                        <a:pt x="13" y="14"/>
                        <a:pt x="11" y="11"/>
                        <a:pt x="8" y="9"/>
                      </a:cubicBezTo>
                      <a:cubicBezTo>
                        <a:pt x="7" y="7"/>
                        <a:pt x="5" y="6"/>
                        <a:pt x="4" y="5"/>
                      </a:cubicBezTo>
                      <a:cubicBezTo>
                        <a:pt x="3" y="5"/>
                        <a:pt x="1" y="4"/>
                        <a:pt x="1" y="3"/>
                      </a:cubicBezTo>
                      <a:cubicBezTo>
                        <a:pt x="1" y="3"/>
                        <a:pt x="2" y="3"/>
                        <a:pt x="2" y="2"/>
                      </a:cubicBezTo>
                      <a:cubicBezTo>
                        <a:pt x="3" y="2"/>
                        <a:pt x="1" y="0"/>
                        <a:pt x="0" y="0"/>
                      </a:cubicBezTo>
                      <a:cubicBezTo>
                        <a:pt x="0" y="5"/>
                        <a:pt x="0" y="10"/>
                        <a:pt x="0" y="14"/>
                      </a:cubicBezTo>
                      <a:cubicBezTo>
                        <a:pt x="0" y="15"/>
                        <a:pt x="6" y="15"/>
                        <a:pt x="7" y="15"/>
                      </a:cubicBezTo>
                      <a:cubicBezTo>
                        <a:pt x="8" y="15"/>
                        <a:pt x="9" y="15"/>
                        <a:pt x="10" y="16"/>
                      </a:cubicBezTo>
                      <a:cubicBezTo>
                        <a:pt x="12" y="16"/>
                        <a:pt x="12" y="16"/>
                        <a:pt x="13" y="15"/>
                      </a:cubicBezTo>
                      <a:cubicBezTo>
                        <a:pt x="14" y="15"/>
                        <a:pt x="18" y="15"/>
                        <a:pt x="18" y="14"/>
                      </a:cubicBezTo>
                      <a:cubicBezTo>
                        <a:pt x="18" y="14"/>
                        <a:pt x="18" y="13"/>
                        <a:pt x="17" y="1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27" name="Freeform 617">
                  <a:extLst>
                    <a:ext uri="{FF2B5EF4-FFF2-40B4-BE49-F238E27FC236}">
                      <a16:creationId xmlns:a16="http://schemas.microsoft.com/office/drawing/2014/main" id="{211E800C-74EE-C4FF-8600-8AA6F9665F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52847" y="11379319"/>
                  <a:ext cx="306678" cy="250772"/>
                </a:xfrm>
                <a:custGeom>
                  <a:avLst/>
                  <a:gdLst>
                    <a:gd name="T0" fmla="*/ 19 w 30"/>
                    <a:gd name="T1" fmla="*/ 17 h 23"/>
                    <a:gd name="T2" fmla="*/ 19 w 30"/>
                    <a:gd name="T3" fmla="*/ 7 h 23"/>
                    <a:gd name="T4" fmla="*/ 19 w 30"/>
                    <a:gd name="T5" fmla="*/ 3 h 23"/>
                    <a:gd name="T6" fmla="*/ 15 w 30"/>
                    <a:gd name="T7" fmla="*/ 1 h 23"/>
                    <a:gd name="T8" fmla="*/ 12 w 30"/>
                    <a:gd name="T9" fmla="*/ 3 h 23"/>
                    <a:gd name="T10" fmla="*/ 13 w 30"/>
                    <a:gd name="T11" fmla="*/ 6 h 23"/>
                    <a:gd name="T12" fmla="*/ 15 w 30"/>
                    <a:gd name="T13" fmla="*/ 6 h 23"/>
                    <a:gd name="T14" fmla="*/ 14 w 30"/>
                    <a:gd name="T15" fmla="*/ 8 h 23"/>
                    <a:gd name="T16" fmla="*/ 13 w 30"/>
                    <a:gd name="T17" fmla="*/ 11 h 23"/>
                    <a:gd name="T18" fmla="*/ 16 w 30"/>
                    <a:gd name="T19" fmla="*/ 13 h 23"/>
                    <a:gd name="T20" fmla="*/ 12 w 30"/>
                    <a:gd name="T21" fmla="*/ 13 h 23"/>
                    <a:gd name="T22" fmla="*/ 9 w 30"/>
                    <a:gd name="T23" fmla="*/ 12 h 23"/>
                    <a:gd name="T24" fmla="*/ 10 w 30"/>
                    <a:gd name="T25" fmla="*/ 12 h 23"/>
                    <a:gd name="T26" fmla="*/ 10 w 30"/>
                    <a:gd name="T27" fmla="*/ 9 h 23"/>
                    <a:gd name="T28" fmla="*/ 8 w 30"/>
                    <a:gd name="T29" fmla="*/ 11 h 23"/>
                    <a:gd name="T30" fmla="*/ 5 w 30"/>
                    <a:gd name="T31" fmla="*/ 11 h 23"/>
                    <a:gd name="T32" fmla="*/ 0 w 30"/>
                    <a:gd name="T33" fmla="*/ 12 h 23"/>
                    <a:gd name="T34" fmla="*/ 2 w 30"/>
                    <a:gd name="T35" fmla="*/ 12 h 23"/>
                    <a:gd name="T36" fmla="*/ 3 w 30"/>
                    <a:gd name="T37" fmla="*/ 12 h 23"/>
                    <a:gd name="T38" fmla="*/ 5 w 30"/>
                    <a:gd name="T39" fmla="*/ 12 h 23"/>
                    <a:gd name="T40" fmla="*/ 6 w 30"/>
                    <a:gd name="T41" fmla="*/ 13 h 23"/>
                    <a:gd name="T42" fmla="*/ 4 w 30"/>
                    <a:gd name="T43" fmla="*/ 15 h 23"/>
                    <a:gd name="T44" fmla="*/ 6 w 30"/>
                    <a:gd name="T45" fmla="*/ 15 h 23"/>
                    <a:gd name="T46" fmla="*/ 8 w 30"/>
                    <a:gd name="T47" fmla="*/ 16 h 23"/>
                    <a:gd name="T48" fmla="*/ 7 w 30"/>
                    <a:gd name="T49" fmla="*/ 16 h 23"/>
                    <a:gd name="T50" fmla="*/ 10 w 30"/>
                    <a:gd name="T51" fmla="*/ 17 h 23"/>
                    <a:gd name="T52" fmla="*/ 12 w 30"/>
                    <a:gd name="T53" fmla="*/ 17 h 23"/>
                    <a:gd name="T54" fmla="*/ 17 w 30"/>
                    <a:gd name="T55" fmla="*/ 21 h 23"/>
                    <a:gd name="T56" fmla="*/ 16 w 30"/>
                    <a:gd name="T57" fmla="*/ 20 h 23"/>
                    <a:gd name="T58" fmla="*/ 23 w 30"/>
                    <a:gd name="T59" fmla="*/ 23 h 23"/>
                    <a:gd name="T60" fmla="*/ 19 w 30"/>
                    <a:gd name="T61" fmla="*/ 18 h 23"/>
                    <a:gd name="T62" fmla="*/ 24 w 30"/>
                    <a:gd name="T63" fmla="*/ 19 h 23"/>
                    <a:gd name="T64" fmla="*/ 30 w 30"/>
                    <a:gd name="T65" fmla="*/ 18 h 23"/>
                    <a:gd name="T66" fmla="*/ 19 w 30"/>
                    <a:gd name="T67" fmla="*/ 1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" h="23">
                      <a:moveTo>
                        <a:pt x="19" y="17"/>
                      </a:moveTo>
                      <a:cubicBezTo>
                        <a:pt x="19" y="13"/>
                        <a:pt x="19" y="10"/>
                        <a:pt x="19" y="7"/>
                      </a:cubicBezTo>
                      <a:cubicBezTo>
                        <a:pt x="19" y="6"/>
                        <a:pt x="19" y="4"/>
                        <a:pt x="19" y="3"/>
                      </a:cubicBezTo>
                      <a:cubicBezTo>
                        <a:pt x="19" y="2"/>
                        <a:pt x="16" y="0"/>
                        <a:pt x="15" y="1"/>
                      </a:cubicBezTo>
                      <a:cubicBezTo>
                        <a:pt x="14" y="2"/>
                        <a:pt x="12" y="1"/>
                        <a:pt x="12" y="3"/>
                      </a:cubicBezTo>
                      <a:cubicBezTo>
                        <a:pt x="11" y="5"/>
                        <a:pt x="9" y="7"/>
                        <a:pt x="13" y="6"/>
                      </a:cubicBezTo>
                      <a:cubicBezTo>
                        <a:pt x="13" y="6"/>
                        <a:pt x="15" y="6"/>
                        <a:pt x="15" y="6"/>
                      </a:cubicBezTo>
                      <a:cubicBezTo>
                        <a:pt x="16" y="6"/>
                        <a:pt x="14" y="8"/>
                        <a:pt x="14" y="8"/>
                      </a:cubicBezTo>
                      <a:cubicBezTo>
                        <a:pt x="13" y="8"/>
                        <a:pt x="11" y="10"/>
                        <a:pt x="13" y="11"/>
                      </a:cubicBezTo>
                      <a:cubicBezTo>
                        <a:pt x="13" y="12"/>
                        <a:pt x="16" y="12"/>
                        <a:pt x="16" y="13"/>
                      </a:cubicBezTo>
                      <a:cubicBezTo>
                        <a:pt x="16" y="13"/>
                        <a:pt x="12" y="13"/>
                        <a:pt x="12" y="13"/>
                      </a:cubicBezTo>
                      <a:cubicBezTo>
                        <a:pt x="11" y="13"/>
                        <a:pt x="9" y="12"/>
                        <a:pt x="9" y="12"/>
                      </a:cubicBezTo>
                      <a:cubicBezTo>
                        <a:pt x="9" y="12"/>
                        <a:pt x="10" y="13"/>
                        <a:pt x="10" y="12"/>
                      </a:cubicBezTo>
                      <a:cubicBezTo>
                        <a:pt x="10" y="11"/>
                        <a:pt x="11" y="10"/>
                        <a:pt x="10" y="9"/>
                      </a:cubicBezTo>
                      <a:cubicBezTo>
                        <a:pt x="10" y="9"/>
                        <a:pt x="8" y="11"/>
                        <a:pt x="8" y="11"/>
                      </a:cubicBezTo>
                      <a:cubicBezTo>
                        <a:pt x="7" y="12"/>
                        <a:pt x="6" y="11"/>
                        <a:pt x="5" y="11"/>
                      </a:cubicBezTo>
                      <a:cubicBezTo>
                        <a:pt x="4" y="11"/>
                        <a:pt x="0" y="10"/>
                        <a:pt x="0" y="12"/>
                      </a:cubicBezTo>
                      <a:cubicBezTo>
                        <a:pt x="0" y="13"/>
                        <a:pt x="2" y="12"/>
                        <a:pt x="2" y="12"/>
                      </a:cubicBezTo>
                      <a:cubicBezTo>
                        <a:pt x="3" y="11"/>
                        <a:pt x="2" y="12"/>
                        <a:pt x="3" y="12"/>
                      </a:cubicBezTo>
                      <a:cubicBezTo>
                        <a:pt x="4" y="13"/>
                        <a:pt x="4" y="11"/>
                        <a:pt x="5" y="12"/>
                      </a:cubicBezTo>
                      <a:cubicBezTo>
                        <a:pt x="5" y="12"/>
                        <a:pt x="6" y="13"/>
                        <a:pt x="6" y="13"/>
                      </a:cubicBezTo>
                      <a:cubicBezTo>
                        <a:pt x="6" y="13"/>
                        <a:pt x="2" y="14"/>
                        <a:pt x="4" y="15"/>
                      </a:cubicBezTo>
                      <a:cubicBezTo>
                        <a:pt x="5" y="16"/>
                        <a:pt x="6" y="14"/>
                        <a:pt x="6" y="15"/>
                      </a:cubicBezTo>
                      <a:cubicBezTo>
                        <a:pt x="7" y="15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7" y="16"/>
                      </a:cubicBezTo>
                      <a:cubicBezTo>
                        <a:pt x="7" y="17"/>
                        <a:pt x="9" y="17"/>
                        <a:pt x="10" y="17"/>
                      </a:cubicBezTo>
                      <a:cubicBezTo>
                        <a:pt x="11" y="17"/>
                        <a:pt x="11" y="15"/>
                        <a:pt x="12" y="17"/>
                      </a:cubicBezTo>
                      <a:cubicBezTo>
                        <a:pt x="12" y="17"/>
                        <a:pt x="16" y="22"/>
                        <a:pt x="17" y="21"/>
                      </a:cubicBezTo>
                      <a:cubicBezTo>
                        <a:pt x="17" y="21"/>
                        <a:pt x="16" y="20"/>
                        <a:pt x="16" y="20"/>
                      </a:cubicBezTo>
                      <a:cubicBezTo>
                        <a:pt x="16" y="19"/>
                        <a:pt x="22" y="23"/>
                        <a:pt x="23" y="23"/>
                      </a:cubicBezTo>
                      <a:cubicBezTo>
                        <a:pt x="23" y="22"/>
                        <a:pt x="19" y="19"/>
                        <a:pt x="19" y="18"/>
                      </a:cubicBezTo>
                      <a:cubicBezTo>
                        <a:pt x="20" y="18"/>
                        <a:pt x="24" y="19"/>
                        <a:pt x="24" y="19"/>
                      </a:cubicBezTo>
                      <a:cubicBezTo>
                        <a:pt x="26" y="19"/>
                        <a:pt x="28" y="19"/>
                        <a:pt x="30" y="18"/>
                      </a:cubicBezTo>
                      <a:cubicBezTo>
                        <a:pt x="27" y="16"/>
                        <a:pt x="23" y="17"/>
                        <a:pt x="19" y="1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28" name="Freeform 618">
                  <a:extLst>
                    <a:ext uri="{FF2B5EF4-FFF2-40B4-BE49-F238E27FC236}">
                      <a16:creationId xmlns:a16="http://schemas.microsoft.com/office/drawing/2014/main" id="{CF024035-1995-2D85-8290-AD62B05C6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4054" y="7621385"/>
                  <a:ext cx="777151" cy="597432"/>
                </a:xfrm>
                <a:custGeom>
                  <a:avLst/>
                  <a:gdLst>
                    <a:gd name="T0" fmla="*/ 63 w 76"/>
                    <a:gd name="T1" fmla="*/ 28 h 55"/>
                    <a:gd name="T2" fmla="*/ 66 w 76"/>
                    <a:gd name="T3" fmla="*/ 24 h 55"/>
                    <a:gd name="T4" fmla="*/ 67 w 76"/>
                    <a:gd name="T5" fmla="*/ 22 h 55"/>
                    <a:gd name="T6" fmla="*/ 67 w 76"/>
                    <a:gd name="T7" fmla="*/ 18 h 55"/>
                    <a:gd name="T8" fmla="*/ 61 w 76"/>
                    <a:gd name="T9" fmla="*/ 15 h 55"/>
                    <a:gd name="T10" fmla="*/ 63 w 76"/>
                    <a:gd name="T11" fmla="*/ 14 h 55"/>
                    <a:gd name="T12" fmla="*/ 64 w 76"/>
                    <a:gd name="T13" fmla="*/ 11 h 55"/>
                    <a:gd name="T14" fmla="*/ 60 w 76"/>
                    <a:gd name="T15" fmla="*/ 9 h 55"/>
                    <a:gd name="T16" fmla="*/ 59 w 76"/>
                    <a:gd name="T17" fmla="*/ 8 h 55"/>
                    <a:gd name="T18" fmla="*/ 57 w 76"/>
                    <a:gd name="T19" fmla="*/ 9 h 55"/>
                    <a:gd name="T20" fmla="*/ 57 w 76"/>
                    <a:gd name="T21" fmla="*/ 7 h 55"/>
                    <a:gd name="T22" fmla="*/ 54 w 76"/>
                    <a:gd name="T23" fmla="*/ 8 h 55"/>
                    <a:gd name="T24" fmla="*/ 54 w 76"/>
                    <a:gd name="T25" fmla="*/ 6 h 55"/>
                    <a:gd name="T26" fmla="*/ 58 w 76"/>
                    <a:gd name="T27" fmla="*/ 5 h 55"/>
                    <a:gd name="T28" fmla="*/ 55 w 76"/>
                    <a:gd name="T29" fmla="*/ 4 h 55"/>
                    <a:gd name="T30" fmla="*/ 49 w 76"/>
                    <a:gd name="T31" fmla="*/ 4 h 55"/>
                    <a:gd name="T32" fmla="*/ 44 w 76"/>
                    <a:gd name="T33" fmla="*/ 7 h 55"/>
                    <a:gd name="T34" fmla="*/ 38 w 76"/>
                    <a:gd name="T35" fmla="*/ 5 h 55"/>
                    <a:gd name="T36" fmla="*/ 29 w 76"/>
                    <a:gd name="T37" fmla="*/ 5 h 55"/>
                    <a:gd name="T38" fmla="*/ 26 w 76"/>
                    <a:gd name="T39" fmla="*/ 2 h 55"/>
                    <a:gd name="T40" fmla="*/ 20 w 76"/>
                    <a:gd name="T41" fmla="*/ 0 h 55"/>
                    <a:gd name="T42" fmla="*/ 11 w 76"/>
                    <a:gd name="T43" fmla="*/ 4 h 55"/>
                    <a:gd name="T44" fmla="*/ 13 w 76"/>
                    <a:gd name="T45" fmla="*/ 12 h 55"/>
                    <a:gd name="T46" fmla="*/ 8 w 76"/>
                    <a:gd name="T47" fmla="*/ 8 h 55"/>
                    <a:gd name="T48" fmla="*/ 10 w 76"/>
                    <a:gd name="T49" fmla="*/ 5 h 55"/>
                    <a:gd name="T50" fmla="*/ 8 w 76"/>
                    <a:gd name="T51" fmla="*/ 1 h 55"/>
                    <a:gd name="T52" fmla="*/ 4 w 76"/>
                    <a:gd name="T53" fmla="*/ 7 h 55"/>
                    <a:gd name="T54" fmla="*/ 3 w 76"/>
                    <a:gd name="T55" fmla="*/ 12 h 55"/>
                    <a:gd name="T56" fmla="*/ 5 w 76"/>
                    <a:gd name="T57" fmla="*/ 13 h 55"/>
                    <a:gd name="T58" fmla="*/ 7 w 76"/>
                    <a:gd name="T59" fmla="*/ 16 h 55"/>
                    <a:gd name="T60" fmla="*/ 10 w 76"/>
                    <a:gd name="T61" fmla="*/ 23 h 55"/>
                    <a:gd name="T62" fmla="*/ 13 w 76"/>
                    <a:gd name="T63" fmla="*/ 23 h 55"/>
                    <a:gd name="T64" fmla="*/ 15 w 76"/>
                    <a:gd name="T65" fmla="*/ 22 h 55"/>
                    <a:gd name="T66" fmla="*/ 21 w 76"/>
                    <a:gd name="T67" fmla="*/ 27 h 55"/>
                    <a:gd name="T68" fmla="*/ 23 w 76"/>
                    <a:gd name="T69" fmla="*/ 27 h 55"/>
                    <a:gd name="T70" fmla="*/ 26 w 76"/>
                    <a:gd name="T71" fmla="*/ 27 h 55"/>
                    <a:gd name="T72" fmla="*/ 31 w 76"/>
                    <a:gd name="T73" fmla="*/ 29 h 55"/>
                    <a:gd name="T74" fmla="*/ 31 w 76"/>
                    <a:gd name="T75" fmla="*/ 38 h 55"/>
                    <a:gd name="T76" fmla="*/ 32 w 76"/>
                    <a:gd name="T77" fmla="*/ 41 h 55"/>
                    <a:gd name="T78" fmla="*/ 30 w 76"/>
                    <a:gd name="T79" fmla="*/ 44 h 55"/>
                    <a:gd name="T80" fmla="*/ 40 w 76"/>
                    <a:gd name="T81" fmla="*/ 53 h 55"/>
                    <a:gd name="T82" fmla="*/ 42 w 76"/>
                    <a:gd name="T83" fmla="*/ 54 h 55"/>
                    <a:gd name="T84" fmla="*/ 45 w 76"/>
                    <a:gd name="T85" fmla="*/ 52 h 55"/>
                    <a:gd name="T86" fmla="*/ 51 w 76"/>
                    <a:gd name="T87" fmla="*/ 47 h 55"/>
                    <a:gd name="T88" fmla="*/ 49 w 76"/>
                    <a:gd name="T89" fmla="*/ 44 h 55"/>
                    <a:gd name="T90" fmla="*/ 48 w 76"/>
                    <a:gd name="T91" fmla="*/ 41 h 55"/>
                    <a:gd name="T92" fmla="*/ 45 w 76"/>
                    <a:gd name="T93" fmla="*/ 38 h 55"/>
                    <a:gd name="T94" fmla="*/ 52 w 76"/>
                    <a:gd name="T95" fmla="*/ 38 h 55"/>
                    <a:gd name="T96" fmla="*/ 54 w 76"/>
                    <a:gd name="T97" fmla="*/ 40 h 55"/>
                    <a:gd name="T98" fmla="*/ 56 w 76"/>
                    <a:gd name="T99" fmla="*/ 38 h 55"/>
                    <a:gd name="T100" fmla="*/ 62 w 76"/>
                    <a:gd name="T101" fmla="*/ 36 h 55"/>
                    <a:gd name="T102" fmla="*/ 67 w 76"/>
                    <a:gd name="T103" fmla="*/ 33 h 55"/>
                    <a:gd name="T104" fmla="*/ 63 w 76"/>
                    <a:gd name="T105" fmla="*/ 2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6" h="55">
                      <a:moveTo>
                        <a:pt x="63" y="28"/>
                      </a:moveTo>
                      <a:cubicBezTo>
                        <a:pt x="63" y="26"/>
                        <a:pt x="63" y="25"/>
                        <a:pt x="66" y="24"/>
                      </a:cubicBezTo>
                      <a:cubicBezTo>
                        <a:pt x="66" y="23"/>
                        <a:pt x="68" y="23"/>
                        <a:pt x="67" y="22"/>
                      </a:cubicBezTo>
                      <a:cubicBezTo>
                        <a:pt x="66" y="21"/>
                        <a:pt x="65" y="19"/>
                        <a:pt x="67" y="18"/>
                      </a:cubicBezTo>
                      <a:cubicBezTo>
                        <a:pt x="76" y="14"/>
                        <a:pt x="61" y="15"/>
                        <a:pt x="61" y="15"/>
                      </a:cubicBezTo>
                      <a:cubicBezTo>
                        <a:pt x="61" y="14"/>
                        <a:pt x="62" y="14"/>
                        <a:pt x="63" y="14"/>
                      </a:cubicBezTo>
                      <a:cubicBezTo>
                        <a:pt x="64" y="14"/>
                        <a:pt x="64" y="12"/>
                        <a:pt x="64" y="11"/>
                      </a:cubicBezTo>
                      <a:cubicBezTo>
                        <a:pt x="64" y="10"/>
                        <a:pt x="60" y="8"/>
                        <a:pt x="60" y="9"/>
                      </a:cubicBezTo>
                      <a:cubicBezTo>
                        <a:pt x="60" y="10"/>
                        <a:pt x="59" y="8"/>
                        <a:pt x="59" y="8"/>
                      </a:cubicBezTo>
                      <a:cubicBezTo>
                        <a:pt x="58" y="8"/>
                        <a:pt x="58" y="10"/>
                        <a:pt x="57" y="9"/>
                      </a:cubicBezTo>
                      <a:cubicBezTo>
                        <a:pt x="57" y="9"/>
                        <a:pt x="57" y="8"/>
                        <a:pt x="57" y="7"/>
                      </a:cubicBezTo>
                      <a:cubicBezTo>
                        <a:pt x="56" y="6"/>
                        <a:pt x="55" y="8"/>
                        <a:pt x="54" y="8"/>
                      </a:cubicBezTo>
                      <a:cubicBezTo>
                        <a:pt x="54" y="8"/>
                        <a:pt x="54" y="6"/>
                        <a:pt x="54" y="6"/>
                      </a:cubicBezTo>
                      <a:cubicBezTo>
                        <a:pt x="54" y="4"/>
                        <a:pt x="57" y="5"/>
                        <a:pt x="58" y="5"/>
                      </a:cubicBezTo>
                      <a:cubicBezTo>
                        <a:pt x="59" y="4"/>
                        <a:pt x="55" y="4"/>
                        <a:pt x="55" y="4"/>
                      </a:cubicBezTo>
                      <a:cubicBezTo>
                        <a:pt x="53" y="4"/>
                        <a:pt x="51" y="3"/>
                        <a:pt x="49" y="4"/>
                      </a:cubicBezTo>
                      <a:cubicBezTo>
                        <a:pt x="47" y="5"/>
                        <a:pt x="46" y="8"/>
                        <a:pt x="44" y="7"/>
                      </a:cubicBezTo>
                      <a:cubicBezTo>
                        <a:pt x="41" y="7"/>
                        <a:pt x="40" y="7"/>
                        <a:pt x="38" y="5"/>
                      </a:cubicBezTo>
                      <a:cubicBezTo>
                        <a:pt x="36" y="3"/>
                        <a:pt x="32" y="5"/>
                        <a:pt x="29" y="5"/>
                      </a:cubicBezTo>
                      <a:cubicBezTo>
                        <a:pt x="27" y="5"/>
                        <a:pt x="27" y="4"/>
                        <a:pt x="26" y="2"/>
                      </a:cubicBezTo>
                      <a:cubicBezTo>
                        <a:pt x="25" y="0"/>
                        <a:pt x="23" y="0"/>
                        <a:pt x="20" y="0"/>
                      </a:cubicBezTo>
                      <a:cubicBezTo>
                        <a:pt x="19" y="0"/>
                        <a:pt x="11" y="1"/>
                        <a:pt x="11" y="4"/>
                      </a:cubicBezTo>
                      <a:cubicBezTo>
                        <a:pt x="11" y="7"/>
                        <a:pt x="15" y="8"/>
                        <a:pt x="13" y="12"/>
                      </a:cubicBezTo>
                      <a:cubicBezTo>
                        <a:pt x="11" y="14"/>
                        <a:pt x="7" y="10"/>
                        <a:pt x="8" y="8"/>
                      </a:cubicBezTo>
                      <a:cubicBezTo>
                        <a:pt x="8" y="7"/>
                        <a:pt x="10" y="6"/>
                        <a:pt x="10" y="5"/>
                      </a:cubicBezTo>
                      <a:cubicBezTo>
                        <a:pt x="11" y="3"/>
                        <a:pt x="8" y="2"/>
                        <a:pt x="8" y="1"/>
                      </a:cubicBezTo>
                      <a:cubicBezTo>
                        <a:pt x="5" y="3"/>
                        <a:pt x="4" y="4"/>
                        <a:pt x="4" y="7"/>
                      </a:cubicBezTo>
                      <a:cubicBezTo>
                        <a:pt x="3" y="8"/>
                        <a:pt x="0" y="12"/>
                        <a:pt x="3" y="12"/>
                      </a:cubicBezTo>
                      <a:cubicBezTo>
                        <a:pt x="3" y="12"/>
                        <a:pt x="4" y="12"/>
                        <a:pt x="5" y="13"/>
                      </a:cubicBezTo>
                      <a:cubicBezTo>
                        <a:pt x="5" y="14"/>
                        <a:pt x="6" y="15"/>
                        <a:pt x="7" y="16"/>
                      </a:cubicBezTo>
                      <a:cubicBezTo>
                        <a:pt x="9" y="18"/>
                        <a:pt x="5" y="22"/>
                        <a:pt x="10" y="23"/>
                      </a:cubicBezTo>
                      <a:cubicBezTo>
                        <a:pt x="10" y="23"/>
                        <a:pt x="12" y="23"/>
                        <a:pt x="13" y="23"/>
                      </a:cubicBezTo>
                      <a:cubicBezTo>
                        <a:pt x="14" y="23"/>
                        <a:pt x="14" y="22"/>
                        <a:pt x="15" y="22"/>
                      </a:cubicBezTo>
                      <a:cubicBezTo>
                        <a:pt x="18" y="22"/>
                        <a:pt x="19" y="25"/>
                        <a:pt x="21" y="27"/>
                      </a:cubicBezTo>
                      <a:cubicBezTo>
                        <a:pt x="21" y="27"/>
                        <a:pt x="22" y="28"/>
                        <a:pt x="23" y="27"/>
                      </a:cubicBezTo>
                      <a:cubicBezTo>
                        <a:pt x="23" y="26"/>
                        <a:pt x="24" y="27"/>
                        <a:pt x="26" y="27"/>
                      </a:cubicBezTo>
                      <a:cubicBezTo>
                        <a:pt x="28" y="28"/>
                        <a:pt x="33" y="25"/>
                        <a:pt x="31" y="29"/>
                      </a:cubicBezTo>
                      <a:cubicBezTo>
                        <a:pt x="29" y="32"/>
                        <a:pt x="29" y="35"/>
                        <a:pt x="31" y="38"/>
                      </a:cubicBezTo>
                      <a:cubicBezTo>
                        <a:pt x="31" y="39"/>
                        <a:pt x="32" y="40"/>
                        <a:pt x="32" y="41"/>
                      </a:cubicBezTo>
                      <a:cubicBezTo>
                        <a:pt x="32" y="42"/>
                        <a:pt x="29" y="43"/>
                        <a:pt x="30" y="44"/>
                      </a:cubicBezTo>
                      <a:cubicBezTo>
                        <a:pt x="33" y="47"/>
                        <a:pt x="34" y="55"/>
                        <a:pt x="40" y="53"/>
                      </a:cubicBezTo>
                      <a:cubicBezTo>
                        <a:pt x="41" y="53"/>
                        <a:pt x="41" y="54"/>
                        <a:pt x="42" y="54"/>
                      </a:cubicBezTo>
                      <a:cubicBezTo>
                        <a:pt x="43" y="54"/>
                        <a:pt x="44" y="53"/>
                        <a:pt x="45" y="52"/>
                      </a:cubicBezTo>
                      <a:cubicBezTo>
                        <a:pt x="47" y="51"/>
                        <a:pt x="48" y="49"/>
                        <a:pt x="51" y="47"/>
                      </a:cubicBezTo>
                      <a:cubicBezTo>
                        <a:pt x="53" y="46"/>
                        <a:pt x="49" y="46"/>
                        <a:pt x="49" y="44"/>
                      </a:cubicBezTo>
                      <a:cubicBezTo>
                        <a:pt x="49" y="43"/>
                        <a:pt x="48" y="42"/>
                        <a:pt x="48" y="41"/>
                      </a:cubicBezTo>
                      <a:cubicBezTo>
                        <a:pt x="48" y="40"/>
                        <a:pt x="45" y="39"/>
                        <a:pt x="45" y="38"/>
                      </a:cubicBezTo>
                      <a:cubicBezTo>
                        <a:pt x="45" y="37"/>
                        <a:pt x="51" y="38"/>
                        <a:pt x="52" y="38"/>
                      </a:cubicBezTo>
                      <a:cubicBezTo>
                        <a:pt x="54" y="38"/>
                        <a:pt x="53" y="39"/>
                        <a:pt x="54" y="40"/>
                      </a:cubicBezTo>
                      <a:cubicBezTo>
                        <a:pt x="55" y="40"/>
                        <a:pt x="55" y="38"/>
                        <a:pt x="56" y="38"/>
                      </a:cubicBezTo>
                      <a:cubicBezTo>
                        <a:pt x="57" y="37"/>
                        <a:pt x="60" y="37"/>
                        <a:pt x="62" y="36"/>
                      </a:cubicBezTo>
                      <a:cubicBezTo>
                        <a:pt x="63" y="35"/>
                        <a:pt x="65" y="34"/>
                        <a:pt x="67" y="33"/>
                      </a:cubicBezTo>
                      <a:cubicBezTo>
                        <a:pt x="66" y="31"/>
                        <a:pt x="63" y="30"/>
                        <a:pt x="63" y="2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29" name="Freeform 619">
                  <a:extLst>
                    <a:ext uri="{FF2B5EF4-FFF2-40B4-BE49-F238E27FC236}">
                      <a16:creationId xmlns:a16="http://schemas.microsoft.com/office/drawing/2014/main" id="{DD26A0BF-4EA2-4AC7-5DBD-1A3A17B80A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7864" y="7783652"/>
                  <a:ext cx="264855" cy="413040"/>
                </a:xfrm>
                <a:custGeom>
                  <a:avLst/>
                  <a:gdLst>
                    <a:gd name="T0" fmla="*/ 22 w 26"/>
                    <a:gd name="T1" fmla="*/ 29 h 38"/>
                    <a:gd name="T2" fmla="*/ 18 w 26"/>
                    <a:gd name="T3" fmla="*/ 21 h 38"/>
                    <a:gd name="T4" fmla="*/ 20 w 26"/>
                    <a:gd name="T5" fmla="*/ 18 h 38"/>
                    <a:gd name="T6" fmla="*/ 22 w 26"/>
                    <a:gd name="T7" fmla="*/ 15 h 38"/>
                    <a:gd name="T8" fmla="*/ 22 w 26"/>
                    <a:gd name="T9" fmla="*/ 13 h 38"/>
                    <a:gd name="T10" fmla="*/ 20 w 26"/>
                    <a:gd name="T11" fmla="*/ 11 h 38"/>
                    <a:gd name="T12" fmla="*/ 16 w 26"/>
                    <a:gd name="T13" fmla="*/ 7 h 38"/>
                    <a:gd name="T14" fmla="*/ 9 w 26"/>
                    <a:gd name="T15" fmla="*/ 0 h 38"/>
                    <a:gd name="T16" fmla="*/ 5 w 26"/>
                    <a:gd name="T17" fmla="*/ 5 h 38"/>
                    <a:gd name="T18" fmla="*/ 6 w 26"/>
                    <a:gd name="T19" fmla="*/ 8 h 38"/>
                    <a:gd name="T20" fmla="*/ 3 w 26"/>
                    <a:gd name="T21" fmla="*/ 10 h 38"/>
                    <a:gd name="T22" fmla="*/ 4 w 26"/>
                    <a:gd name="T23" fmla="*/ 16 h 38"/>
                    <a:gd name="T24" fmla="*/ 7 w 26"/>
                    <a:gd name="T25" fmla="*/ 18 h 38"/>
                    <a:gd name="T26" fmla="*/ 8 w 26"/>
                    <a:gd name="T27" fmla="*/ 20 h 38"/>
                    <a:gd name="T28" fmla="*/ 8 w 26"/>
                    <a:gd name="T29" fmla="*/ 27 h 38"/>
                    <a:gd name="T30" fmla="*/ 11 w 26"/>
                    <a:gd name="T31" fmla="*/ 35 h 38"/>
                    <a:gd name="T32" fmla="*/ 17 w 26"/>
                    <a:gd name="T33" fmla="*/ 35 h 38"/>
                    <a:gd name="T34" fmla="*/ 21 w 26"/>
                    <a:gd name="T35" fmla="*/ 34 h 38"/>
                    <a:gd name="T36" fmla="*/ 26 w 26"/>
                    <a:gd name="T37" fmla="*/ 34 h 38"/>
                    <a:gd name="T38" fmla="*/ 22 w 26"/>
                    <a:gd name="T39" fmla="*/ 29 h 38"/>
                    <a:gd name="T40" fmla="*/ 22 w 26"/>
                    <a:gd name="T41" fmla="*/ 29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38">
                      <a:moveTo>
                        <a:pt x="22" y="29"/>
                      </a:moveTo>
                      <a:cubicBezTo>
                        <a:pt x="22" y="28"/>
                        <a:pt x="17" y="22"/>
                        <a:pt x="18" y="21"/>
                      </a:cubicBezTo>
                      <a:cubicBezTo>
                        <a:pt x="19" y="20"/>
                        <a:pt x="18" y="19"/>
                        <a:pt x="20" y="18"/>
                      </a:cubicBezTo>
                      <a:cubicBezTo>
                        <a:pt x="23" y="18"/>
                        <a:pt x="22" y="16"/>
                        <a:pt x="22" y="15"/>
                      </a:cubicBezTo>
                      <a:cubicBezTo>
                        <a:pt x="22" y="14"/>
                        <a:pt x="22" y="13"/>
                        <a:pt x="22" y="13"/>
                      </a:cubicBezTo>
                      <a:cubicBezTo>
                        <a:pt x="22" y="12"/>
                        <a:pt x="21" y="12"/>
                        <a:pt x="20" y="11"/>
                      </a:cubicBezTo>
                      <a:cubicBezTo>
                        <a:pt x="19" y="9"/>
                        <a:pt x="16" y="9"/>
                        <a:pt x="16" y="7"/>
                      </a:cubicBezTo>
                      <a:cubicBezTo>
                        <a:pt x="15" y="4"/>
                        <a:pt x="11" y="1"/>
                        <a:pt x="9" y="0"/>
                      </a:cubicBezTo>
                      <a:cubicBezTo>
                        <a:pt x="9" y="3"/>
                        <a:pt x="4" y="3"/>
                        <a:pt x="5" y="5"/>
                      </a:cubicBezTo>
                      <a:cubicBezTo>
                        <a:pt x="5" y="6"/>
                        <a:pt x="7" y="7"/>
                        <a:pt x="6" y="8"/>
                      </a:cubicBezTo>
                      <a:cubicBezTo>
                        <a:pt x="5" y="8"/>
                        <a:pt x="3" y="9"/>
                        <a:pt x="3" y="10"/>
                      </a:cubicBezTo>
                      <a:cubicBezTo>
                        <a:pt x="0" y="11"/>
                        <a:pt x="2" y="14"/>
                        <a:pt x="4" y="16"/>
                      </a:cubicBezTo>
                      <a:cubicBezTo>
                        <a:pt x="5" y="17"/>
                        <a:pt x="5" y="18"/>
                        <a:pt x="7" y="18"/>
                      </a:cubicBezTo>
                      <a:cubicBezTo>
                        <a:pt x="8" y="18"/>
                        <a:pt x="7" y="19"/>
                        <a:pt x="8" y="20"/>
                      </a:cubicBezTo>
                      <a:cubicBezTo>
                        <a:pt x="10" y="23"/>
                        <a:pt x="9" y="24"/>
                        <a:pt x="8" y="27"/>
                      </a:cubicBezTo>
                      <a:cubicBezTo>
                        <a:pt x="8" y="30"/>
                        <a:pt x="10" y="33"/>
                        <a:pt x="11" y="35"/>
                      </a:cubicBezTo>
                      <a:cubicBezTo>
                        <a:pt x="14" y="38"/>
                        <a:pt x="15" y="35"/>
                        <a:pt x="17" y="35"/>
                      </a:cubicBezTo>
                      <a:cubicBezTo>
                        <a:pt x="19" y="35"/>
                        <a:pt x="20" y="34"/>
                        <a:pt x="21" y="34"/>
                      </a:cubicBezTo>
                      <a:cubicBezTo>
                        <a:pt x="23" y="33"/>
                        <a:pt x="24" y="33"/>
                        <a:pt x="26" y="34"/>
                      </a:cubicBezTo>
                      <a:cubicBezTo>
                        <a:pt x="25" y="32"/>
                        <a:pt x="24" y="30"/>
                        <a:pt x="22" y="29"/>
                      </a:cubicBezTo>
                      <a:cubicBezTo>
                        <a:pt x="21" y="27"/>
                        <a:pt x="23" y="29"/>
                        <a:pt x="22" y="2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30" name="Freeform 620">
                  <a:extLst>
                    <a:ext uri="{FF2B5EF4-FFF2-40B4-BE49-F238E27FC236}">
                      <a16:creationId xmlns:a16="http://schemas.microsoft.com/office/drawing/2014/main" id="{19EF1380-AD97-3AB5-4D5E-E15DFF071B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8628" y="7912727"/>
                  <a:ext cx="226522" cy="250772"/>
                </a:xfrm>
                <a:custGeom>
                  <a:avLst/>
                  <a:gdLst>
                    <a:gd name="T0" fmla="*/ 19 w 22"/>
                    <a:gd name="T1" fmla="*/ 7 h 23"/>
                    <a:gd name="T2" fmla="*/ 22 w 22"/>
                    <a:gd name="T3" fmla="*/ 2 h 23"/>
                    <a:gd name="T4" fmla="*/ 12 w 22"/>
                    <a:gd name="T5" fmla="*/ 2 h 23"/>
                    <a:gd name="T6" fmla="*/ 9 w 22"/>
                    <a:gd name="T7" fmla="*/ 0 h 23"/>
                    <a:gd name="T8" fmla="*/ 5 w 22"/>
                    <a:gd name="T9" fmla="*/ 1 h 23"/>
                    <a:gd name="T10" fmla="*/ 4 w 22"/>
                    <a:gd name="T11" fmla="*/ 6 h 23"/>
                    <a:gd name="T12" fmla="*/ 1 w 22"/>
                    <a:gd name="T13" fmla="*/ 10 h 23"/>
                    <a:gd name="T14" fmla="*/ 4 w 22"/>
                    <a:gd name="T15" fmla="*/ 15 h 23"/>
                    <a:gd name="T16" fmla="*/ 9 w 22"/>
                    <a:gd name="T17" fmla="*/ 22 h 23"/>
                    <a:gd name="T18" fmla="*/ 12 w 22"/>
                    <a:gd name="T19" fmla="*/ 19 h 23"/>
                    <a:gd name="T20" fmla="*/ 16 w 22"/>
                    <a:gd name="T21" fmla="*/ 18 h 23"/>
                    <a:gd name="T22" fmla="*/ 19 w 22"/>
                    <a:gd name="T23" fmla="*/ 19 h 23"/>
                    <a:gd name="T24" fmla="*/ 20 w 22"/>
                    <a:gd name="T25" fmla="*/ 14 h 23"/>
                    <a:gd name="T26" fmla="*/ 19 w 22"/>
                    <a:gd name="T27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" h="23">
                      <a:moveTo>
                        <a:pt x="19" y="7"/>
                      </a:moveTo>
                      <a:cubicBezTo>
                        <a:pt x="19" y="5"/>
                        <a:pt x="21" y="3"/>
                        <a:pt x="22" y="2"/>
                      </a:cubicBezTo>
                      <a:cubicBezTo>
                        <a:pt x="19" y="1"/>
                        <a:pt x="14" y="0"/>
                        <a:pt x="12" y="2"/>
                      </a:cubicBezTo>
                      <a:cubicBezTo>
                        <a:pt x="10" y="3"/>
                        <a:pt x="9" y="1"/>
                        <a:pt x="9" y="0"/>
                      </a:cubicBezTo>
                      <a:cubicBezTo>
                        <a:pt x="8" y="0"/>
                        <a:pt x="7" y="2"/>
                        <a:pt x="5" y="1"/>
                      </a:cubicBezTo>
                      <a:cubicBezTo>
                        <a:pt x="5" y="2"/>
                        <a:pt x="7" y="6"/>
                        <a:pt x="4" y="6"/>
                      </a:cubicBezTo>
                      <a:cubicBezTo>
                        <a:pt x="2" y="7"/>
                        <a:pt x="0" y="8"/>
                        <a:pt x="1" y="10"/>
                      </a:cubicBezTo>
                      <a:cubicBezTo>
                        <a:pt x="2" y="12"/>
                        <a:pt x="3" y="13"/>
                        <a:pt x="4" y="15"/>
                      </a:cubicBezTo>
                      <a:cubicBezTo>
                        <a:pt x="5" y="17"/>
                        <a:pt x="7" y="19"/>
                        <a:pt x="9" y="22"/>
                      </a:cubicBezTo>
                      <a:cubicBezTo>
                        <a:pt x="12" y="23"/>
                        <a:pt x="10" y="19"/>
                        <a:pt x="12" y="19"/>
                      </a:cubicBezTo>
                      <a:cubicBezTo>
                        <a:pt x="14" y="19"/>
                        <a:pt x="15" y="19"/>
                        <a:pt x="16" y="18"/>
                      </a:cubicBezTo>
                      <a:cubicBezTo>
                        <a:pt x="17" y="18"/>
                        <a:pt x="17" y="20"/>
                        <a:pt x="19" y="19"/>
                      </a:cubicBezTo>
                      <a:cubicBezTo>
                        <a:pt x="20" y="17"/>
                        <a:pt x="21" y="16"/>
                        <a:pt x="20" y="14"/>
                      </a:cubicBezTo>
                      <a:cubicBezTo>
                        <a:pt x="20" y="12"/>
                        <a:pt x="19" y="9"/>
                        <a:pt x="19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31" name="Freeform 621">
                  <a:extLst>
                    <a:ext uri="{FF2B5EF4-FFF2-40B4-BE49-F238E27FC236}">
                      <a16:creationId xmlns:a16="http://schemas.microsoft.com/office/drawing/2014/main" id="{162F251F-7F30-B000-0EF8-AC4582C537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83333" y="7934858"/>
                  <a:ext cx="163794" cy="195460"/>
                </a:xfrm>
                <a:custGeom>
                  <a:avLst/>
                  <a:gdLst>
                    <a:gd name="T0" fmla="*/ 12 w 16"/>
                    <a:gd name="T1" fmla="*/ 5 h 18"/>
                    <a:gd name="T2" fmla="*/ 5 w 16"/>
                    <a:gd name="T3" fmla="*/ 1 h 18"/>
                    <a:gd name="T4" fmla="*/ 1 w 16"/>
                    <a:gd name="T5" fmla="*/ 6 h 18"/>
                    <a:gd name="T6" fmla="*/ 2 w 16"/>
                    <a:gd name="T7" fmla="*/ 12 h 18"/>
                    <a:gd name="T8" fmla="*/ 0 w 16"/>
                    <a:gd name="T9" fmla="*/ 17 h 18"/>
                    <a:gd name="T10" fmla="*/ 4 w 16"/>
                    <a:gd name="T11" fmla="*/ 17 h 18"/>
                    <a:gd name="T12" fmla="*/ 9 w 16"/>
                    <a:gd name="T13" fmla="*/ 17 h 18"/>
                    <a:gd name="T14" fmla="*/ 16 w 16"/>
                    <a:gd name="T15" fmla="*/ 8 h 18"/>
                    <a:gd name="T16" fmla="*/ 12 w 16"/>
                    <a:gd name="T17" fmla="*/ 5 h 18"/>
                    <a:gd name="T18" fmla="*/ 12 w 16"/>
                    <a:gd name="T19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8">
                      <a:moveTo>
                        <a:pt x="12" y="5"/>
                      </a:moveTo>
                      <a:cubicBezTo>
                        <a:pt x="10" y="3"/>
                        <a:pt x="8" y="1"/>
                        <a:pt x="5" y="1"/>
                      </a:cubicBezTo>
                      <a:cubicBezTo>
                        <a:pt x="3" y="0"/>
                        <a:pt x="0" y="4"/>
                        <a:pt x="1" y="6"/>
                      </a:cubicBezTo>
                      <a:cubicBezTo>
                        <a:pt x="1" y="8"/>
                        <a:pt x="2" y="10"/>
                        <a:pt x="2" y="12"/>
                      </a:cubicBezTo>
                      <a:cubicBezTo>
                        <a:pt x="3" y="14"/>
                        <a:pt x="1" y="16"/>
                        <a:pt x="0" y="17"/>
                      </a:cubicBezTo>
                      <a:cubicBezTo>
                        <a:pt x="1" y="18"/>
                        <a:pt x="3" y="17"/>
                        <a:pt x="4" y="17"/>
                      </a:cubicBezTo>
                      <a:cubicBezTo>
                        <a:pt x="6" y="17"/>
                        <a:pt x="7" y="18"/>
                        <a:pt x="9" y="17"/>
                      </a:cubicBezTo>
                      <a:cubicBezTo>
                        <a:pt x="12" y="16"/>
                        <a:pt x="13" y="10"/>
                        <a:pt x="16" y="8"/>
                      </a:cubicBezTo>
                      <a:cubicBezTo>
                        <a:pt x="14" y="7"/>
                        <a:pt x="13" y="6"/>
                        <a:pt x="12" y="5"/>
                      </a:cubicBezTo>
                      <a:cubicBezTo>
                        <a:pt x="10" y="4"/>
                        <a:pt x="13" y="6"/>
                        <a:pt x="12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32" name="Freeform 622">
                  <a:extLst>
                    <a:ext uri="{FF2B5EF4-FFF2-40B4-BE49-F238E27FC236}">
                      <a16:creationId xmlns:a16="http://schemas.microsoft.com/office/drawing/2014/main" id="{AF7974E0-DB2C-C4F4-F556-3FEACFDBB1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3131" y="7566069"/>
                  <a:ext cx="825940" cy="910903"/>
                </a:xfrm>
                <a:custGeom>
                  <a:avLst/>
                  <a:gdLst>
                    <a:gd name="T0" fmla="*/ 76 w 81"/>
                    <a:gd name="T1" fmla="*/ 39 h 84"/>
                    <a:gd name="T2" fmla="*/ 74 w 81"/>
                    <a:gd name="T3" fmla="*/ 32 h 84"/>
                    <a:gd name="T4" fmla="*/ 69 w 81"/>
                    <a:gd name="T5" fmla="*/ 33 h 84"/>
                    <a:gd name="T6" fmla="*/ 58 w 81"/>
                    <a:gd name="T7" fmla="*/ 28 h 84"/>
                    <a:gd name="T8" fmla="*/ 53 w 81"/>
                    <a:gd name="T9" fmla="*/ 20 h 84"/>
                    <a:gd name="T10" fmla="*/ 50 w 81"/>
                    <a:gd name="T11" fmla="*/ 15 h 84"/>
                    <a:gd name="T12" fmla="*/ 56 w 81"/>
                    <a:gd name="T13" fmla="*/ 5 h 84"/>
                    <a:gd name="T14" fmla="*/ 56 w 81"/>
                    <a:gd name="T15" fmla="*/ 1 h 84"/>
                    <a:gd name="T16" fmla="*/ 44 w 81"/>
                    <a:gd name="T17" fmla="*/ 8 h 84"/>
                    <a:gd name="T18" fmla="*/ 36 w 81"/>
                    <a:gd name="T19" fmla="*/ 16 h 84"/>
                    <a:gd name="T20" fmla="*/ 31 w 81"/>
                    <a:gd name="T21" fmla="*/ 23 h 84"/>
                    <a:gd name="T22" fmla="*/ 25 w 81"/>
                    <a:gd name="T23" fmla="*/ 17 h 84"/>
                    <a:gd name="T24" fmla="*/ 7 w 81"/>
                    <a:gd name="T25" fmla="*/ 18 h 84"/>
                    <a:gd name="T26" fmla="*/ 1 w 81"/>
                    <a:gd name="T27" fmla="*/ 16 h 84"/>
                    <a:gd name="T28" fmla="*/ 1 w 81"/>
                    <a:gd name="T29" fmla="*/ 21 h 84"/>
                    <a:gd name="T30" fmla="*/ 8 w 81"/>
                    <a:gd name="T31" fmla="*/ 24 h 84"/>
                    <a:gd name="T32" fmla="*/ 11 w 81"/>
                    <a:gd name="T33" fmla="*/ 26 h 84"/>
                    <a:gd name="T34" fmla="*/ 13 w 81"/>
                    <a:gd name="T35" fmla="*/ 23 h 84"/>
                    <a:gd name="T36" fmla="*/ 20 w 81"/>
                    <a:gd name="T37" fmla="*/ 18 h 84"/>
                    <a:gd name="T38" fmla="*/ 24 w 81"/>
                    <a:gd name="T39" fmla="*/ 20 h 84"/>
                    <a:gd name="T40" fmla="*/ 25 w 81"/>
                    <a:gd name="T41" fmla="*/ 26 h 84"/>
                    <a:gd name="T42" fmla="*/ 28 w 81"/>
                    <a:gd name="T43" fmla="*/ 42 h 84"/>
                    <a:gd name="T44" fmla="*/ 28 w 81"/>
                    <a:gd name="T45" fmla="*/ 47 h 84"/>
                    <a:gd name="T46" fmla="*/ 22 w 81"/>
                    <a:gd name="T47" fmla="*/ 53 h 84"/>
                    <a:gd name="T48" fmla="*/ 26 w 81"/>
                    <a:gd name="T49" fmla="*/ 58 h 84"/>
                    <a:gd name="T50" fmla="*/ 34 w 81"/>
                    <a:gd name="T51" fmla="*/ 61 h 84"/>
                    <a:gd name="T52" fmla="*/ 41 w 81"/>
                    <a:gd name="T53" fmla="*/ 64 h 84"/>
                    <a:gd name="T54" fmla="*/ 54 w 81"/>
                    <a:gd name="T55" fmla="*/ 76 h 84"/>
                    <a:gd name="T56" fmla="*/ 60 w 81"/>
                    <a:gd name="T57" fmla="*/ 75 h 84"/>
                    <a:gd name="T58" fmla="*/ 64 w 81"/>
                    <a:gd name="T59" fmla="*/ 80 h 84"/>
                    <a:gd name="T60" fmla="*/ 65 w 81"/>
                    <a:gd name="T61" fmla="*/ 84 h 84"/>
                    <a:gd name="T62" fmla="*/ 65 w 81"/>
                    <a:gd name="T63" fmla="*/ 63 h 84"/>
                    <a:gd name="T64" fmla="*/ 70 w 81"/>
                    <a:gd name="T65" fmla="*/ 58 h 84"/>
                    <a:gd name="T66" fmla="*/ 66 w 81"/>
                    <a:gd name="T67" fmla="*/ 55 h 84"/>
                    <a:gd name="T68" fmla="*/ 79 w 81"/>
                    <a:gd name="T69" fmla="*/ 53 h 84"/>
                    <a:gd name="T70" fmla="*/ 77 w 81"/>
                    <a:gd name="T71" fmla="*/ 48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1" h="84">
                      <a:moveTo>
                        <a:pt x="77" y="48"/>
                      </a:moveTo>
                      <a:cubicBezTo>
                        <a:pt x="81" y="45"/>
                        <a:pt x="76" y="42"/>
                        <a:pt x="76" y="39"/>
                      </a:cubicBezTo>
                      <a:cubicBezTo>
                        <a:pt x="76" y="37"/>
                        <a:pt x="78" y="35"/>
                        <a:pt x="78" y="33"/>
                      </a:cubicBezTo>
                      <a:cubicBezTo>
                        <a:pt x="79" y="30"/>
                        <a:pt x="75" y="32"/>
                        <a:pt x="74" y="32"/>
                      </a:cubicBezTo>
                      <a:cubicBezTo>
                        <a:pt x="73" y="32"/>
                        <a:pt x="72" y="32"/>
                        <a:pt x="71" y="32"/>
                      </a:cubicBezTo>
                      <a:cubicBezTo>
                        <a:pt x="70" y="32"/>
                        <a:pt x="70" y="33"/>
                        <a:pt x="69" y="33"/>
                      </a:cubicBezTo>
                      <a:cubicBezTo>
                        <a:pt x="68" y="33"/>
                        <a:pt x="67" y="30"/>
                        <a:pt x="66" y="30"/>
                      </a:cubicBezTo>
                      <a:cubicBezTo>
                        <a:pt x="64" y="26"/>
                        <a:pt x="62" y="28"/>
                        <a:pt x="58" y="28"/>
                      </a:cubicBezTo>
                      <a:cubicBezTo>
                        <a:pt x="56" y="28"/>
                        <a:pt x="55" y="28"/>
                        <a:pt x="54" y="26"/>
                      </a:cubicBezTo>
                      <a:cubicBezTo>
                        <a:pt x="53" y="24"/>
                        <a:pt x="56" y="22"/>
                        <a:pt x="53" y="20"/>
                      </a:cubicBezTo>
                      <a:cubicBezTo>
                        <a:pt x="52" y="19"/>
                        <a:pt x="52" y="17"/>
                        <a:pt x="50" y="17"/>
                      </a:cubicBezTo>
                      <a:cubicBezTo>
                        <a:pt x="48" y="17"/>
                        <a:pt x="49" y="17"/>
                        <a:pt x="50" y="15"/>
                      </a:cubicBezTo>
                      <a:cubicBezTo>
                        <a:pt x="51" y="13"/>
                        <a:pt x="50" y="11"/>
                        <a:pt x="51" y="9"/>
                      </a:cubicBezTo>
                      <a:cubicBezTo>
                        <a:pt x="52" y="7"/>
                        <a:pt x="54" y="6"/>
                        <a:pt x="56" y="5"/>
                      </a:cubicBezTo>
                      <a:cubicBezTo>
                        <a:pt x="57" y="4"/>
                        <a:pt x="59" y="4"/>
                        <a:pt x="60" y="2"/>
                      </a:cubicBezTo>
                      <a:cubicBezTo>
                        <a:pt x="60" y="0"/>
                        <a:pt x="56" y="0"/>
                        <a:pt x="56" y="1"/>
                      </a:cubicBezTo>
                      <a:cubicBezTo>
                        <a:pt x="54" y="3"/>
                        <a:pt x="51" y="6"/>
                        <a:pt x="48" y="6"/>
                      </a:cubicBezTo>
                      <a:cubicBezTo>
                        <a:pt x="45" y="6"/>
                        <a:pt x="45" y="6"/>
                        <a:pt x="44" y="8"/>
                      </a:cubicBezTo>
                      <a:cubicBezTo>
                        <a:pt x="43" y="10"/>
                        <a:pt x="43" y="7"/>
                        <a:pt x="41" y="7"/>
                      </a:cubicBezTo>
                      <a:cubicBezTo>
                        <a:pt x="37" y="8"/>
                        <a:pt x="39" y="14"/>
                        <a:pt x="36" y="16"/>
                      </a:cubicBezTo>
                      <a:cubicBezTo>
                        <a:pt x="35" y="17"/>
                        <a:pt x="33" y="18"/>
                        <a:pt x="32" y="20"/>
                      </a:cubicBezTo>
                      <a:cubicBezTo>
                        <a:pt x="32" y="20"/>
                        <a:pt x="32" y="23"/>
                        <a:pt x="31" y="23"/>
                      </a:cubicBezTo>
                      <a:cubicBezTo>
                        <a:pt x="30" y="21"/>
                        <a:pt x="29" y="20"/>
                        <a:pt x="28" y="19"/>
                      </a:cubicBezTo>
                      <a:cubicBezTo>
                        <a:pt x="27" y="17"/>
                        <a:pt x="26" y="17"/>
                        <a:pt x="25" y="17"/>
                      </a:cubicBezTo>
                      <a:cubicBezTo>
                        <a:pt x="21" y="16"/>
                        <a:pt x="19" y="13"/>
                        <a:pt x="15" y="16"/>
                      </a:cubicBezTo>
                      <a:cubicBezTo>
                        <a:pt x="13" y="17"/>
                        <a:pt x="9" y="20"/>
                        <a:pt x="7" y="18"/>
                      </a:cubicBezTo>
                      <a:cubicBezTo>
                        <a:pt x="6" y="17"/>
                        <a:pt x="5" y="17"/>
                        <a:pt x="4" y="16"/>
                      </a:cubicBezTo>
                      <a:cubicBezTo>
                        <a:pt x="2" y="16"/>
                        <a:pt x="3" y="14"/>
                        <a:pt x="1" y="16"/>
                      </a:cubicBezTo>
                      <a:cubicBezTo>
                        <a:pt x="0" y="17"/>
                        <a:pt x="1" y="17"/>
                        <a:pt x="2" y="18"/>
                      </a:cubicBezTo>
                      <a:cubicBezTo>
                        <a:pt x="2" y="19"/>
                        <a:pt x="1" y="20"/>
                        <a:pt x="1" y="21"/>
                      </a:cubicBezTo>
                      <a:cubicBezTo>
                        <a:pt x="3" y="21"/>
                        <a:pt x="5" y="22"/>
                        <a:pt x="6" y="22"/>
                      </a:cubicBezTo>
                      <a:cubicBezTo>
                        <a:pt x="7" y="23"/>
                        <a:pt x="8" y="23"/>
                        <a:pt x="8" y="24"/>
                      </a:cubicBezTo>
                      <a:cubicBezTo>
                        <a:pt x="9" y="25"/>
                        <a:pt x="9" y="24"/>
                        <a:pt x="10" y="24"/>
                      </a:cubicBezTo>
                      <a:cubicBezTo>
                        <a:pt x="10" y="23"/>
                        <a:pt x="10" y="26"/>
                        <a:pt x="11" y="26"/>
                      </a:cubicBezTo>
                      <a:cubicBezTo>
                        <a:pt x="12" y="27"/>
                        <a:pt x="13" y="26"/>
                        <a:pt x="15" y="25"/>
                      </a:cubicBezTo>
                      <a:cubicBezTo>
                        <a:pt x="16" y="25"/>
                        <a:pt x="13" y="23"/>
                        <a:pt x="13" y="23"/>
                      </a:cubicBezTo>
                      <a:cubicBezTo>
                        <a:pt x="13" y="22"/>
                        <a:pt x="16" y="20"/>
                        <a:pt x="16" y="19"/>
                      </a:cubicBezTo>
                      <a:cubicBezTo>
                        <a:pt x="17" y="18"/>
                        <a:pt x="19" y="17"/>
                        <a:pt x="20" y="18"/>
                      </a:cubicBezTo>
                      <a:cubicBezTo>
                        <a:pt x="21" y="18"/>
                        <a:pt x="23" y="19"/>
                        <a:pt x="23" y="19"/>
                      </a:cubicBezTo>
                      <a:cubicBezTo>
                        <a:pt x="23" y="20"/>
                        <a:pt x="23" y="20"/>
                        <a:pt x="24" y="20"/>
                      </a:cubicBezTo>
                      <a:cubicBezTo>
                        <a:pt x="24" y="21"/>
                        <a:pt x="23" y="22"/>
                        <a:pt x="23" y="22"/>
                      </a:cubicBezTo>
                      <a:cubicBezTo>
                        <a:pt x="23" y="23"/>
                        <a:pt x="25" y="25"/>
                        <a:pt x="25" y="26"/>
                      </a:cubicBezTo>
                      <a:cubicBezTo>
                        <a:pt x="27" y="29"/>
                        <a:pt x="29" y="29"/>
                        <a:pt x="29" y="33"/>
                      </a:cubicBezTo>
                      <a:cubicBezTo>
                        <a:pt x="29" y="36"/>
                        <a:pt x="29" y="39"/>
                        <a:pt x="28" y="42"/>
                      </a:cubicBezTo>
                      <a:cubicBezTo>
                        <a:pt x="28" y="43"/>
                        <a:pt x="30" y="43"/>
                        <a:pt x="30" y="44"/>
                      </a:cubicBezTo>
                      <a:cubicBezTo>
                        <a:pt x="29" y="45"/>
                        <a:pt x="28" y="46"/>
                        <a:pt x="28" y="47"/>
                      </a:cubicBezTo>
                      <a:cubicBezTo>
                        <a:pt x="27" y="48"/>
                        <a:pt x="27" y="50"/>
                        <a:pt x="26" y="50"/>
                      </a:cubicBezTo>
                      <a:cubicBezTo>
                        <a:pt x="24" y="51"/>
                        <a:pt x="22" y="50"/>
                        <a:pt x="22" y="53"/>
                      </a:cubicBezTo>
                      <a:cubicBezTo>
                        <a:pt x="22" y="55"/>
                        <a:pt x="19" y="55"/>
                        <a:pt x="22" y="56"/>
                      </a:cubicBezTo>
                      <a:cubicBezTo>
                        <a:pt x="23" y="57"/>
                        <a:pt x="24" y="57"/>
                        <a:pt x="26" y="58"/>
                      </a:cubicBezTo>
                      <a:cubicBezTo>
                        <a:pt x="27" y="59"/>
                        <a:pt x="28" y="60"/>
                        <a:pt x="29" y="61"/>
                      </a:cubicBezTo>
                      <a:cubicBezTo>
                        <a:pt x="31" y="62"/>
                        <a:pt x="32" y="61"/>
                        <a:pt x="34" y="61"/>
                      </a:cubicBezTo>
                      <a:cubicBezTo>
                        <a:pt x="35" y="61"/>
                        <a:pt x="36" y="62"/>
                        <a:pt x="38" y="63"/>
                      </a:cubicBezTo>
                      <a:cubicBezTo>
                        <a:pt x="39" y="63"/>
                        <a:pt x="40" y="63"/>
                        <a:pt x="41" y="64"/>
                      </a:cubicBezTo>
                      <a:cubicBezTo>
                        <a:pt x="44" y="66"/>
                        <a:pt x="46" y="68"/>
                        <a:pt x="48" y="71"/>
                      </a:cubicBezTo>
                      <a:cubicBezTo>
                        <a:pt x="49" y="74"/>
                        <a:pt x="50" y="75"/>
                        <a:pt x="54" y="76"/>
                      </a:cubicBezTo>
                      <a:cubicBezTo>
                        <a:pt x="55" y="76"/>
                        <a:pt x="56" y="75"/>
                        <a:pt x="57" y="74"/>
                      </a:cubicBezTo>
                      <a:cubicBezTo>
                        <a:pt x="58" y="74"/>
                        <a:pt x="59" y="76"/>
                        <a:pt x="60" y="75"/>
                      </a:cubicBezTo>
                      <a:cubicBezTo>
                        <a:pt x="62" y="74"/>
                        <a:pt x="64" y="75"/>
                        <a:pt x="65" y="76"/>
                      </a:cubicBezTo>
                      <a:cubicBezTo>
                        <a:pt x="65" y="77"/>
                        <a:pt x="64" y="79"/>
                        <a:pt x="64" y="80"/>
                      </a:cubicBezTo>
                      <a:cubicBezTo>
                        <a:pt x="63" y="81"/>
                        <a:pt x="62" y="81"/>
                        <a:pt x="64" y="82"/>
                      </a:cubicBezTo>
                      <a:cubicBezTo>
                        <a:pt x="64" y="82"/>
                        <a:pt x="66" y="84"/>
                        <a:pt x="65" y="84"/>
                      </a:cubicBezTo>
                      <a:cubicBezTo>
                        <a:pt x="67" y="84"/>
                        <a:pt x="68" y="73"/>
                        <a:pt x="69" y="71"/>
                      </a:cubicBezTo>
                      <a:cubicBezTo>
                        <a:pt x="69" y="67"/>
                        <a:pt x="66" y="66"/>
                        <a:pt x="65" y="63"/>
                      </a:cubicBezTo>
                      <a:cubicBezTo>
                        <a:pt x="65" y="61"/>
                        <a:pt x="65" y="60"/>
                        <a:pt x="66" y="60"/>
                      </a:cubicBezTo>
                      <a:cubicBezTo>
                        <a:pt x="67" y="60"/>
                        <a:pt x="70" y="59"/>
                        <a:pt x="70" y="58"/>
                      </a:cubicBezTo>
                      <a:cubicBezTo>
                        <a:pt x="69" y="58"/>
                        <a:pt x="67" y="58"/>
                        <a:pt x="67" y="57"/>
                      </a:cubicBezTo>
                      <a:cubicBezTo>
                        <a:pt x="66" y="57"/>
                        <a:pt x="66" y="55"/>
                        <a:pt x="66" y="55"/>
                      </a:cubicBezTo>
                      <a:cubicBezTo>
                        <a:pt x="68" y="55"/>
                        <a:pt x="70" y="55"/>
                        <a:pt x="72" y="55"/>
                      </a:cubicBezTo>
                      <a:cubicBezTo>
                        <a:pt x="73" y="55"/>
                        <a:pt x="79" y="52"/>
                        <a:pt x="79" y="53"/>
                      </a:cubicBezTo>
                      <a:cubicBezTo>
                        <a:pt x="79" y="51"/>
                        <a:pt x="76" y="48"/>
                        <a:pt x="77" y="48"/>
                      </a:cubicBezTo>
                      <a:cubicBezTo>
                        <a:pt x="78" y="47"/>
                        <a:pt x="76" y="48"/>
                        <a:pt x="77" y="4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33" name="Freeform 623">
                  <a:extLst>
                    <a:ext uri="{FF2B5EF4-FFF2-40B4-BE49-F238E27FC236}">
                      <a16:creationId xmlns:a16="http://schemas.microsoft.com/office/drawing/2014/main" id="{0480B9CA-A2C9-0C90-CB89-4A4FFC8567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34648" y="8174565"/>
                  <a:ext cx="285766" cy="357725"/>
                </a:xfrm>
                <a:custGeom>
                  <a:avLst/>
                  <a:gdLst>
                    <a:gd name="T0" fmla="*/ 20 w 28"/>
                    <a:gd name="T1" fmla="*/ 6 h 33"/>
                    <a:gd name="T2" fmla="*/ 15 w 28"/>
                    <a:gd name="T3" fmla="*/ 3 h 33"/>
                    <a:gd name="T4" fmla="*/ 10 w 28"/>
                    <a:gd name="T5" fmla="*/ 0 h 33"/>
                    <a:gd name="T6" fmla="*/ 4 w 28"/>
                    <a:gd name="T7" fmla="*/ 4 h 33"/>
                    <a:gd name="T8" fmla="*/ 3 w 28"/>
                    <a:gd name="T9" fmla="*/ 7 h 33"/>
                    <a:gd name="T10" fmla="*/ 2 w 28"/>
                    <a:gd name="T11" fmla="*/ 10 h 33"/>
                    <a:gd name="T12" fmla="*/ 0 w 28"/>
                    <a:gd name="T13" fmla="*/ 13 h 33"/>
                    <a:gd name="T14" fmla="*/ 0 w 28"/>
                    <a:gd name="T15" fmla="*/ 15 h 33"/>
                    <a:gd name="T16" fmla="*/ 0 w 28"/>
                    <a:gd name="T17" fmla="*/ 18 h 33"/>
                    <a:gd name="T18" fmla="*/ 2 w 28"/>
                    <a:gd name="T19" fmla="*/ 20 h 33"/>
                    <a:gd name="T20" fmla="*/ 5 w 28"/>
                    <a:gd name="T21" fmla="*/ 18 h 33"/>
                    <a:gd name="T22" fmla="*/ 5 w 28"/>
                    <a:gd name="T23" fmla="*/ 20 h 33"/>
                    <a:gd name="T24" fmla="*/ 3 w 28"/>
                    <a:gd name="T25" fmla="*/ 24 h 33"/>
                    <a:gd name="T26" fmla="*/ 3 w 28"/>
                    <a:gd name="T27" fmla="*/ 26 h 33"/>
                    <a:gd name="T28" fmla="*/ 3 w 28"/>
                    <a:gd name="T29" fmla="*/ 28 h 33"/>
                    <a:gd name="T30" fmla="*/ 8 w 28"/>
                    <a:gd name="T31" fmla="*/ 32 h 33"/>
                    <a:gd name="T32" fmla="*/ 11 w 28"/>
                    <a:gd name="T33" fmla="*/ 29 h 33"/>
                    <a:gd name="T34" fmla="*/ 16 w 28"/>
                    <a:gd name="T35" fmla="*/ 22 h 33"/>
                    <a:gd name="T36" fmla="*/ 22 w 28"/>
                    <a:gd name="T37" fmla="*/ 19 h 33"/>
                    <a:gd name="T38" fmla="*/ 27 w 28"/>
                    <a:gd name="T39" fmla="*/ 13 h 33"/>
                    <a:gd name="T40" fmla="*/ 27 w 28"/>
                    <a:gd name="T41" fmla="*/ 8 h 33"/>
                    <a:gd name="T42" fmla="*/ 24 w 28"/>
                    <a:gd name="T43" fmla="*/ 5 h 33"/>
                    <a:gd name="T44" fmla="*/ 20 w 28"/>
                    <a:gd name="T45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33">
                      <a:moveTo>
                        <a:pt x="20" y="6"/>
                      </a:moveTo>
                      <a:cubicBezTo>
                        <a:pt x="18" y="6"/>
                        <a:pt x="17" y="4"/>
                        <a:pt x="15" y="3"/>
                      </a:cubicBezTo>
                      <a:cubicBezTo>
                        <a:pt x="14" y="2"/>
                        <a:pt x="12" y="0"/>
                        <a:pt x="10" y="0"/>
                      </a:cubicBezTo>
                      <a:cubicBezTo>
                        <a:pt x="10" y="3"/>
                        <a:pt x="4" y="1"/>
                        <a:pt x="4" y="4"/>
                      </a:cubicBezTo>
                      <a:cubicBezTo>
                        <a:pt x="4" y="6"/>
                        <a:pt x="4" y="6"/>
                        <a:pt x="3" y="7"/>
                      </a:cubicBezTo>
                      <a:cubicBezTo>
                        <a:pt x="1" y="8"/>
                        <a:pt x="2" y="9"/>
                        <a:pt x="2" y="10"/>
                      </a:cubicBezTo>
                      <a:cubicBezTo>
                        <a:pt x="2" y="11"/>
                        <a:pt x="1" y="12"/>
                        <a:pt x="0" y="13"/>
                      </a:cubicBezTo>
                      <a:cubicBezTo>
                        <a:pt x="0" y="13"/>
                        <a:pt x="0" y="14"/>
                        <a:pt x="0" y="15"/>
                      </a:cubicBezTo>
                      <a:cubicBezTo>
                        <a:pt x="1" y="16"/>
                        <a:pt x="0" y="17"/>
                        <a:pt x="0" y="18"/>
                      </a:cubicBezTo>
                      <a:cubicBezTo>
                        <a:pt x="0" y="18"/>
                        <a:pt x="1" y="21"/>
                        <a:pt x="2" y="20"/>
                      </a:cubicBezTo>
                      <a:cubicBezTo>
                        <a:pt x="4" y="20"/>
                        <a:pt x="4" y="18"/>
                        <a:pt x="5" y="18"/>
                      </a:cubicBezTo>
                      <a:cubicBezTo>
                        <a:pt x="4" y="18"/>
                        <a:pt x="6" y="20"/>
                        <a:pt x="5" y="20"/>
                      </a:cubicBezTo>
                      <a:cubicBezTo>
                        <a:pt x="5" y="22"/>
                        <a:pt x="5" y="23"/>
                        <a:pt x="3" y="24"/>
                      </a:cubicBezTo>
                      <a:cubicBezTo>
                        <a:pt x="3" y="24"/>
                        <a:pt x="4" y="26"/>
                        <a:pt x="3" y="26"/>
                      </a:cubicBezTo>
                      <a:cubicBezTo>
                        <a:pt x="3" y="27"/>
                        <a:pt x="2" y="27"/>
                        <a:pt x="3" y="28"/>
                      </a:cubicBezTo>
                      <a:cubicBezTo>
                        <a:pt x="5" y="29"/>
                        <a:pt x="6" y="29"/>
                        <a:pt x="8" y="32"/>
                      </a:cubicBezTo>
                      <a:cubicBezTo>
                        <a:pt x="9" y="33"/>
                        <a:pt x="10" y="29"/>
                        <a:pt x="11" y="29"/>
                      </a:cubicBezTo>
                      <a:cubicBezTo>
                        <a:pt x="12" y="26"/>
                        <a:pt x="13" y="23"/>
                        <a:pt x="16" y="22"/>
                      </a:cubicBezTo>
                      <a:cubicBezTo>
                        <a:pt x="18" y="21"/>
                        <a:pt x="20" y="21"/>
                        <a:pt x="22" y="19"/>
                      </a:cubicBezTo>
                      <a:cubicBezTo>
                        <a:pt x="24" y="18"/>
                        <a:pt x="26" y="16"/>
                        <a:pt x="27" y="13"/>
                      </a:cubicBezTo>
                      <a:cubicBezTo>
                        <a:pt x="27" y="11"/>
                        <a:pt x="28" y="10"/>
                        <a:pt x="27" y="8"/>
                      </a:cubicBezTo>
                      <a:cubicBezTo>
                        <a:pt x="26" y="7"/>
                        <a:pt x="25" y="6"/>
                        <a:pt x="24" y="5"/>
                      </a:cubicBezTo>
                      <a:cubicBezTo>
                        <a:pt x="23" y="5"/>
                        <a:pt x="21" y="6"/>
                        <a:pt x="20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34" name="Freeform 624">
                  <a:extLst>
                    <a:ext uri="{FF2B5EF4-FFF2-40B4-BE49-F238E27FC236}">
                      <a16:creationId xmlns:a16="http://schemas.microsoft.com/office/drawing/2014/main" id="{9C852EB1-6EA4-E0EE-4C53-B63FCAECFE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3284" y="8240948"/>
                  <a:ext cx="655175" cy="1028915"/>
                </a:xfrm>
                <a:custGeom>
                  <a:avLst/>
                  <a:gdLst>
                    <a:gd name="T0" fmla="*/ 57 w 64"/>
                    <a:gd name="T1" fmla="*/ 21 h 95"/>
                    <a:gd name="T2" fmla="*/ 56 w 64"/>
                    <a:gd name="T3" fmla="*/ 14 h 95"/>
                    <a:gd name="T4" fmla="*/ 50 w 64"/>
                    <a:gd name="T5" fmla="*/ 13 h 95"/>
                    <a:gd name="T6" fmla="*/ 46 w 64"/>
                    <a:gd name="T7" fmla="*/ 14 h 95"/>
                    <a:gd name="T8" fmla="*/ 41 w 64"/>
                    <a:gd name="T9" fmla="*/ 11 h 95"/>
                    <a:gd name="T10" fmla="*/ 38 w 64"/>
                    <a:gd name="T11" fmla="*/ 6 h 95"/>
                    <a:gd name="T12" fmla="*/ 33 w 64"/>
                    <a:gd name="T13" fmla="*/ 2 h 95"/>
                    <a:gd name="T14" fmla="*/ 28 w 64"/>
                    <a:gd name="T15" fmla="*/ 0 h 95"/>
                    <a:gd name="T16" fmla="*/ 31 w 64"/>
                    <a:gd name="T17" fmla="*/ 5 h 95"/>
                    <a:gd name="T18" fmla="*/ 28 w 64"/>
                    <a:gd name="T19" fmla="*/ 10 h 95"/>
                    <a:gd name="T20" fmla="*/ 23 w 64"/>
                    <a:gd name="T21" fmla="*/ 14 h 95"/>
                    <a:gd name="T22" fmla="*/ 17 w 64"/>
                    <a:gd name="T23" fmla="*/ 17 h 95"/>
                    <a:gd name="T24" fmla="*/ 11 w 64"/>
                    <a:gd name="T25" fmla="*/ 26 h 95"/>
                    <a:gd name="T26" fmla="*/ 6 w 64"/>
                    <a:gd name="T27" fmla="*/ 22 h 95"/>
                    <a:gd name="T28" fmla="*/ 6 w 64"/>
                    <a:gd name="T29" fmla="*/ 21 h 95"/>
                    <a:gd name="T30" fmla="*/ 6 w 64"/>
                    <a:gd name="T31" fmla="*/ 18 h 95"/>
                    <a:gd name="T32" fmla="*/ 2 w 64"/>
                    <a:gd name="T33" fmla="*/ 26 h 95"/>
                    <a:gd name="T34" fmla="*/ 3 w 64"/>
                    <a:gd name="T35" fmla="*/ 30 h 95"/>
                    <a:gd name="T36" fmla="*/ 3 w 64"/>
                    <a:gd name="T37" fmla="*/ 32 h 95"/>
                    <a:gd name="T38" fmla="*/ 14 w 64"/>
                    <a:gd name="T39" fmla="*/ 47 h 95"/>
                    <a:gd name="T40" fmla="*/ 23 w 64"/>
                    <a:gd name="T41" fmla="*/ 63 h 95"/>
                    <a:gd name="T42" fmla="*/ 26 w 64"/>
                    <a:gd name="T43" fmla="*/ 70 h 95"/>
                    <a:gd name="T44" fmla="*/ 25 w 64"/>
                    <a:gd name="T45" fmla="*/ 71 h 95"/>
                    <a:gd name="T46" fmla="*/ 28 w 64"/>
                    <a:gd name="T47" fmla="*/ 74 h 95"/>
                    <a:gd name="T48" fmla="*/ 32 w 64"/>
                    <a:gd name="T49" fmla="*/ 79 h 95"/>
                    <a:gd name="T50" fmla="*/ 41 w 64"/>
                    <a:gd name="T51" fmla="*/ 83 h 95"/>
                    <a:gd name="T52" fmla="*/ 48 w 64"/>
                    <a:gd name="T53" fmla="*/ 87 h 95"/>
                    <a:gd name="T54" fmla="*/ 54 w 64"/>
                    <a:gd name="T55" fmla="*/ 93 h 95"/>
                    <a:gd name="T56" fmla="*/ 59 w 64"/>
                    <a:gd name="T57" fmla="*/ 90 h 95"/>
                    <a:gd name="T58" fmla="*/ 61 w 64"/>
                    <a:gd name="T59" fmla="*/ 86 h 95"/>
                    <a:gd name="T60" fmla="*/ 63 w 64"/>
                    <a:gd name="T61" fmla="*/ 82 h 95"/>
                    <a:gd name="T62" fmla="*/ 61 w 64"/>
                    <a:gd name="T63" fmla="*/ 78 h 95"/>
                    <a:gd name="T64" fmla="*/ 61 w 64"/>
                    <a:gd name="T65" fmla="*/ 76 h 95"/>
                    <a:gd name="T66" fmla="*/ 63 w 64"/>
                    <a:gd name="T67" fmla="*/ 74 h 95"/>
                    <a:gd name="T68" fmla="*/ 64 w 64"/>
                    <a:gd name="T69" fmla="*/ 64 h 95"/>
                    <a:gd name="T70" fmla="*/ 62 w 64"/>
                    <a:gd name="T71" fmla="*/ 59 h 95"/>
                    <a:gd name="T72" fmla="*/ 57 w 64"/>
                    <a:gd name="T73" fmla="*/ 57 h 95"/>
                    <a:gd name="T74" fmla="*/ 55 w 64"/>
                    <a:gd name="T75" fmla="*/ 48 h 95"/>
                    <a:gd name="T76" fmla="*/ 50 w 64"/>
                    <a:gd name="T77" fmla="*/ 51 h 95"/>
                    <a:gd name="T78" fmla="*/ 46 w 64"/>
                    <a:gd name="T79" fmla="*/ 51 h 95"/>
                    <a:gd name="T80" fmla="*/ 44 w 64"/>
                    <a:gd name="T81" fmla="*/ 48 h 95"/>
                    <a:gd name="T82" fmla="*/ 40 w 64"/>
                    <a:gd name="T83" fmla="*/ 42 h 95"/>
                    <a:gd name="T84" fmla="*/ 39 w 64"/>
                    <a:gd name="T85" fmla="*/ 35 h 95"/>
                    <a:gd name="T86" fmla="*/ 42 w 64"/>
                    <a:gd name="T87" fmla="*/ 33 h 95"/>
                    <a:gd name="T88" fmla="*/ 42 w 64"/>
                    <a:gd name="T89" fmla="*/ 30 h 95"/>
                    <a:gd name="T90" fmla="*/ 45 w 64"/>
                    <a:gd name="T91" fmla="*/ 25 h 95"/>
                    <a:gd name="T92" fmla="*/ 50 w 64"/>
                    <a:gd name="T93" fmla="*/ 24 h 95"/>
                    <a:gd name="T94" fmla="*/ 53 w 64"/>
                    <a:gd name="T95" fmla="*/ 22 h 95"/>
                    <a:gd name="T96" fmla="*/ 57 w 64"/>
                    <a:gd name="T97" fmla="*/ 21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4" h="95">
                      <a:moveTo>
                        <a:pt x="57" y="21"/>
                      </a:moveTo>
                      <a:cubicBezTo>
                        <a:pt x="53" y="19"/>
                        <a:pt x="59" y="15"/>
                        <a:pt x="56" y="14"/>
                      </a:cubicBezTo>
                      <a:cubicBezTo>
                        <a:pt x="54" y="12"/>
                        <a:pt x="52" y="13"/>
                        <a:pt x="50" y="13"/>
                      </a:cubicBezTo>
                      <a:cubicBezTo>
                        <a:pt x="48" y="12"/>
                        <a:pt x="48" y="14"/>
                        <a:pt x="46" y="14"/>
                      </a:cubicBezTo>
                      <a:cubicBezTo>
                        <a:pt x="44" y="13"/>
                        <a:pt x="42" y="13"/>
                        <a:pt x="41" y="11"/>
                      </a:cubicBezTo>
                      <a:cubicBezTo>
                        <a:pt x="40" y="10"/>
                        <a:pt x="39" y="7"/>
                        <a:pt x="38" y="6"/>
                      </a:cubicBezTo>
                      <a:cubicBezTo>
                        <a:pt x="36" y="5"/>
                        <a:pt x="35" y="3"/>
                        <a:pt x="33" y="2"/>
                      </a:cubicBezTo>
                      <a:cubicBezTo>
                        <a:pt x="32" y="0"/>
                        <a:pt x="30" y="1"/>
                        <a:pt x="28" y="0"/>
                      </a:cubicBezTo>
                      <a:cubicBezTo>
                        <a:pt x="30" y="2"/>
                        <a:pt x="31" y="3"/>
                        <a:pt x="31" y="5"/>
                      </a:cubicBezTo>
                      <a:cubicBezTo>
                        <a:pt x="30" y="7"/>
                        <a:pt x="30" y="9"/>
                        <a:pt x="28" y="10"/>
                      </a:cubicBezTo>
                      <a:cubicBezTo>
                        <a:pt x="26" y="12"/>
                        <a:pt x="25" y="14"/>
                        <a:pt x="23" y="14"/>
                      </a:cubicBezTo>
                      <a:cubicBezTo>
                        <a:pt x="21" y="15"/>
                        <a:pt x="19" y="15"/>
                        <a:pt x="17" y="17"/>
                      </a:cubicBezTo>
                      <a:cubicBezTo>
                        <a:pt x="16" y="18"/>
                        <a:pt x="12" y="27"/>
                        <a:pt x="11" y="26"/>
                      </a:cubicBezTo>
                      <a:cubicBezTo>
                        <a:pt x="9" y="23"/>
                        <a:pt x="8" y="23"/>
                        <a:pt x="6" y="22"/>
                      </a:cubicBezTo>
                      <a:cubicBezTo>
                        <a:pt x="5" y="22"/>
                        <a:pt x="5" y="22"/>
                        <a:pt x="6" y="21"/>
                      </a:cubicBezTo>
                      <a:cubicBezTo>
                        <a:pt x="7" y="20"/>
                        <a:pt x="7" y="19"/>
                        <a:pt x="6" y="18"/>
                      </a:cubicBezTo>
                      <a:cubicBezTo>
                        <a:pt x="4" y="19"/>
                        <a:pt x="0" y="23"/>
                        <a:pt x="2" y="26"/>
                      </a:cubicBezTo>
                      <a:cubicBezTo>
                        <a:pt x="2" y="26"/>
                        <a:pt x="4" y="29"/>
                        <a:pt x="3" y="30"/>
                      </a:cubicBezTo>
                      <a:cubicBezTo>
                        <a:pt x="2" y="30"/>
                        <a:pt x="1" y="31"/>
                        <a:pt x="3" y="32"/>
                      </a:cubicBezTo>
                      <a:cubicBezTo>
                        <a:pt x="8" y="35"/>
                        <a:pt x="12" y="41"/>
                        <a:pt x="14" y="47"/>
                      </a:cubicBezTo>
                      <a:cubicBezTo>
                        <a:pt x="17" y="52"/>
                        <a:pt x="19" y="58"/>
                        <a:pt x="23" y="63"/>
                      </a:cubicBezTo>
                      <a:cubicBezTo>
                        <a:pt x="24" y="65"/>
                        <a:pt x="26" y="67"/>
                        <a:pt x="26" y="70"/>
                      </a:cubicBezTo>
                      <a:cubicBezTo>
                        <a:pt x="26" y="71"/>
                        <a:pt x="25" y="70"/>
                        <a:pt x="25" y="71"/>
                      </a:cubicBezTo>
                      <a:cubicBezTo>
                        <a:pt x="26" y="72"/>
                        <a:pt x="27" y="73"/>
                        <a:pt x="28" y="74"/>
                      </a:cubicBezTo>
                      <a:cubicBezTo>
                        <a:pt x="29" y="76"/>
                        <a:pt x="30" y="78"/>
                        <a:pt x="32" y="79"/>
                      </a:cubicBezTo>
                      <a:cubicBezTo>
                        <a:pt x="35" y="80"/>
                        <a:pt x="38" y="82"/>
                        <a:pt x="41" y="83"/>
                      </a:cubicBezTo>
                      <a:cubicBezTo>
                        <a:pt x="43" y="84"/>
                        <a:pt x="45" y="86"/>
                        <a:pt x="48" y="87"/>
                      </a:cubicBezTo>
                      <a:cubicBezTo>
                        <a:pt x="50" y="89"/>
                        <a:pt x="52" y="91"/>
                        <a:pt x="54" y="93"/>
                      </a:cubicBezTo>
                      <a:cubicBezTo>
                        <a:pt x="58" y="95"/>
                        <a:pt x="57" y="91"/>
                        <a:pt x="59" y="90"/>
                      </a:cubicBezTo>
                      <a:cubicBezTo>
                        <a:pt x="60" y="89"/>
                        <a:pt x="60" y="87"/>
                        <a:pt x="61" y="86"/>
                      </a:cubicBezTo>
                      <a:cubicBezTo>
                        <a:pt x="61" y="85"/>
                        <a:pt x="64" y="83"/>
                        <a:pt x="63" y="82"/>
                      </a:cubicBezTo>
                      <a:cubicBezTo>
                        <a:pt x="61" y="81"/>
                        <a:pt x="60" y="81"/>
                        <a:pt x="61" y="78"/>
                      </a:cubicBezTo>
                      <a:cubicBezTo>
                        <a:pt x="61" y="77"/>
                        <a:pt x="61" y="76"/>
                        <a:pt x="61" y="76"/>
                      </a:cubicBezTo>
                      <a:cubicBezTo>
                        <a:pt x="62" y="75"/>
                        <a:pt x="63" y="74"/>
                        <a:pt x="63" y="74"/>
                      </a:cubicBezTo>
                      <a:cubicBezTo>
                        <a:pt x="64" y="71"/>
                        <a:pt x="62" y="66"/>
                        <a:pt x="64" y="64"/>
                      </a:cubicBezTo>
                      <a:cubicBezTo>
                        <a:pt x="64" y="63"/>
                        <a:pt x="63" y="61"/>
                        <a:pt x="62" y="59"/>
                      </a:cubicBezTo>
                      <a:cubicBezTo>
                        <a:pt x="61" y="56"/>
                        <a:pt x="60" y="56"/>
                        <a:pt x="57" y="57"/>
                      </a:cubicBezTo>
                      <a:cubicBezTo>
                        <a:pt x="53" y="57"/>
                        <a:pt x="55" y="50"/>
                        <a:pt x="55" y="48"/>
                      </a:cubicBezTo>
                      <a:cubicBezTo>
                        <a:pt x="53" y="49"/>
                        <a:pt x="52" y="51"/>
                        <a:pt x="50" y="51"/>
                      </a:cubicBezTo>
                      <a:cubicBezTo>
                        <a:pt x="49" y="51"/>
                        <a:pt x="47" y="51"/>
                        <a:pt x="46" y="51"/>
                      </a:cubicBezTo>
                      <a:cubicBezTo>
                        <a:pt x="45" y="50"/>
                        <a:pt x="45" y="48"/>
                        <a:pt x="44" y="48"/>
                      </a:cubicBezTo>
                      <a:cubicBezTo>
                        <a:pt x="41" y="48"/>
                        <a:pt x="41" y="44"/>
                        <a:pt x="40" y="42"/>
                      </a:cubicBezTo>
                      <a:cubicBezTo>
                        <a:pt x="38" y="40"/>
                        <a:pt x="37" y="37"/>
                        <a:pt x="39" y="35"/>
                      </a:cubicBezTo>
                      <a:cubicBezTo>
                        <a:pt x="40" y="34"/>
                        <a:pt x="42" y="34"/>
                        <a:pt x="42" y="33"/>
                      </a:cubicBezTo>
                      <a:cubicBezTo>
                        <a:pt x="42" y="32"/>
                        <a:pt x="42" y="31"/>
                        <a:pt x="42" y="30"/>
                      </a:cubicBezTo>
                      <a:cubicBezTo>
                        <a:pt x="42" y="27"/>
                        <a:pt x="42" y="26"/>
                        <a:pt x="45" y="25"/>
                      </a:cubicBezTo>
                      <a:cubicBezTo>
                        <a:pt x="47" y="24"/>
                        <a:pt x="48" y="24"/>
                        <a:pt x="50" y="24"/>
                      </a:cubicBezTo>
                      <a:cubicBezTo>
                        <a:pt x="51" y="24"/>
                        <a:pt x="52" y="23"/>
                        <a:pt x="53" y="22"/>
                      </a:cubicBezTo>
                      <a:cubicBezTo>
                        <a:pt x="54" y="22"/>
                        <a:pt x="59" y="23"/>
                        <a:pt x="57" y="2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35" name="Freeform 625">
                  <a:extLst>
                    <a:ext uri="{FF2B5EF4-FFF2-40B4-BE49-F238E27FC236}">
                      <a16:creationId xmlns:a16="http://schemas.microsoft.com/office/drawing/2014/main" id="{D7EE3DBA-0BF9-B1B9-F8D8-F8ACCE7050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2537" y="9203480"/>
                  <a:ext cx="446075" cy="2297540"/>
                </a:xfrm>
                <a:custGeom>
                  <a:avLst/>
                  <a:gdLst>
                    <a:gd name="T0" fmla="*/ 38 w 44"/>
                    <a:gd name="T1" fmla="*/ 20 h 212"/>
                    <a:gd name="T2" fmla="*/ 36 w 44"/>
                    <a:gd name="T3" fmla="*/ 12 h 212"/>
                    <a:gd name="T4" fmla="*/ 34 w 44"/>
                    <a:gd name="T5" fmla="*/ 5 h 212"/>
                    <a:gd name="T6" fmla="*/ 30 w 44"/>
                    <a:gd name="T7" fmla="*/ 3 h 212"/>
                    <a:gd name="T8" fmla="*/ 28 w 44"/>
                    <a:gd name="T9" fmla="*/ 15 h 212"/>
                    <a:gd name="T10" fmla="*/ 26 w 44"/>
                    <a:gd name="T11" fmla="*/ 31 h 212"/>
                    <a:gd name="T12" fmla="*/ 23 w 44"/>
                    <a:gd name="T13" fmla="*/ 56 h 212"/>
                    <a:gd name="T14" fmla="*/ 21 w 44"/>
                    <a:gd name="T15" fmla="*/ 68 h 212"/>
                    <a:gd name="T16" fmla="*/ 21 w 44"/>
                    <a:gd name="T17" fmla="*/ 80 h 212"/>
                    <a:gd name="T18" fmla="*/ 20 w 44"/>
                    <a:gd name="T19" fmla="*/ 88 h 212"/>
                    <a:gd name="T20" fmla="*/ 11 w 44"/>
                    <a:gd name="T21" fmla="*/ 110 h 212"/>
                    <a:gd name="T22" fmla="*/ 10 w 44"/>
                    <a:gd name="T23" fmla="*/ 132 h 212"/>
                    <a:gd name="T24" fmla="*/ 17 w 44"/>
                    <a:gd name="T25" fmla="*/ 133 h 212"/>
                    <a:gd name="T26" fmla="*/ 16 w 44"/>
                    <a:gd name="T27" fmla="*/ 136 h 212"/>
                    <a:gd name="T28" fmla="*/ 14 w 44"/>
                    <a:gd name="T29" fmla="*/ 145 h 212"/>
                    <a:gd name="T30" fmla="*/ 15 w 44"/>
                    <a:gd name="T31" fmla="*/ 150 h 212"/>
                    <a:gd name="T32" fmla="*/ 13 w 44"/>
                    <a:gd name="T33" fmla="*/ 152 h 212"/>
                    <a:gd name="T34" fmla="*/ 11 w 44"/>
                    <a:gd name="T35" fmla="*/ 158 h 212"/>
                    <a:gd name="T36" fmla="*/ 8 w 44"/>
                    <a:gd name="T37" fmla="*/ 159 h 212"/>
                    <a:gd name="T38" fmla="*/ 4 w 44"/>
                    <a:gd name="T39" fmla="*/ 159 h 212"/>
                    <a:gd name="T40" fmla="*/ 0 w 44"/>
                    <a:gd name="T41" fmla="*/ 164 h 212"/>
                    <a:gd name="T42" fmla="*/ 2 w 44"/>
                    <a:gd name="T43" fmla="*/ 163 h 212"/>
                    <a:gd name="T44" fmla="*/ 7 w 44"/>
                    <a:gd name="T45" fmla="*/ 171 h 212"/>
                    <a:gd name="T46" fmla="*/ 11 w 44"/>
                    <a:gd name="T47" fmla="*/ 173 h 212"/>
                    <a:gd name="T48" fmla="*/ 7 w 44"/>
                    <a:gd name="T49" fmla="*/ 174 h 212"/>
                    <a:gd name="T50" fmla="*/ 7 w 44"/>
                    <a:gd name="T51" fmla="*/ 179 h 212"/>
                    <a:gd name="T52" fmla="*/ 9 w 44"/>
                    <a:gd name="T53" fmla="*/ 182 h 212"/>
                    <a:gd name="T54" fmla="*/ 9 w 44"/>
                    <a:gd name="T55" fmla="*/ 185 h 212"/>
                    <a:gd name="T56" fmla="*/ 7 w 44"/>
                    <a:gd name="T57" fmla="*/ 187 h 212"/>
                    <a:gd name="T58" fmla="*/ 10 w 44"/>
                    <a:gd name="T59" fmla="*/ 190 h 212"/>
                    <a:gd name="T60" fmla="*/ 8 w 44"/>
                    <a:gd name="T61" fmla="*/ 193 h 212"/>
                    <a:gd name="T62" fmla="*/ 11 w 44"/>
                    <a:gd name="T63" fmla="*/ 194 h 212"/>
                    <a:gd name="T64" fmla="*/ 11 w 44"/>
                    <a:gd name="T65" fmla="*/ 198 h 212"/>
                    <a:gd name="T66" fmla="*/ 15 w 44"/>
                    <a:gd name="T67" fmla="*/ 197 h 212"/>
                    <a:gd name="T68" fmla="*/ 15 w 44"/>
                    <a:gd name="T69" fmla="*/ 197 h 212"/>
                    <a:gd name="T70" fmla="*/ 16 w 44"/>
                    <a:gd name="T71" fmla="*/ 198 h 212"/>
                    <a:gd name="T72" fmla="*/ 18 w 44"/>
                    <a:gd name="T73" fmla="*/ 202 h 212"/>
                    <a:gd name="T74" fmla="*/ 16 w 44"/>
                    <a:gd name="T75" fmla="*/ 207 h 212"/>
                    <a:gd name="T76" fmla="*/ 18 w 44"/>
                    <a:gd name="T77" fmla="*/ 209 h 212"/>
                    <a:gd name="T78" fmla="*/ 25 w 44"/>
                    <a:gd name="T79" fmla="*/ 204 h 212"/>
                    <a:gd name="T80" fmla="*/ 26 w 44"/>
                    <a:gd name="T81" fmla="*/ 199 h 212"/>
                    <a:gd name="T82" fmla="*/ 17 w 44"/>
                    <a:gd name="T83" fmla="*/ 192 h 212"/>
                    <a:gd name="T84" fmla="*/ 12 w 44"/>
                    <a:gd name="T85" fmla="*/ 185 h 212"/>
                    <a:gd name="T86" fmla="*/ 15 w 44"/>
                    <a:gd name="T87" fmla="*/ 177 h 212"/>
                    <a:gd name="T88" fmla="*/ 17 w 44"/>
                    <a:gd name="T89" fmla="*/ 169 h 212"/>
                    <a:gd name="T90" fmla="*/ 21 w 44"/>
                    <a:gd name="T91" fmla="*/ 158 h 212"/>
                    <a:gd name="T92" fmla="*/ 21 w 44"/>
                    <a:gd name="T93" fmla="*/ 152 h 212"/>
                    <a:gd name="T94" fmla="*/ 19 w 44"/>
                    <a:gd name="T95" fmla="*/ 140 h 212"/>
                    <a:gd name="T96" fmla="*/ 23 w 44"/>
                    <a:gd name="T97" fmla="*/ 117 h 212"/>
                    <a:gd name="T98" fmla="*/ 26 w 44"/>
                    <a:gd name="T99" fmla="*/ 102 h 212"/>
                    <a:gd name="T100" fmla="*/ 29 w 44"/>
                    <a:gd name="T101" fmla="*/ 85 h 212"/>
                    <a:gd name="T102" fmla="*/ 27 w 44"/>
                    <a:gd name="T103" fmla="*/ 73 h 212"/>
                    <a:gd name="T104" fmla="*/ 30 w 44"/>
                    <a:gd name="T105" fmla="*/ 62 h 212"/>
                    <a:gd name="T106" fmla="*/ 34 w 44"/>
                    <a:gd name="T107" fmla="*/ 54 h 212"/>
                    <a:gd name="T108" fmla="*/ 36 w 44"/>
                    <a:gd name="T109" fmla="*/ 44 h 212"/>
                    <a:gd name="T110" fmla="*/ 40 w 44"/>
                    <a:gd name="T111" fmla="*/ 35 h 212"/>
                    <a:gd name="T112" fmla="*/ 40 w 44"/>
                    <a:gd name="T113" fmla="*/ 28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4" h="212">
                      <a:moveTo>
                        <a:pt x="40" y="28"/>
                      </a:moveTo>
                      <a:cubicBezTo>
                        <a:pt x="38" y="27"/>
                        <a:pt x="40" y="22"/>
                        <a:pt x="38" y="20"/>
                      </a:cubicBezTo>
                      <a:cubicBezTo>
                        <a:pt x="37" y="19"/>
                        <a:pt x="35" y="16"/>
                        <a:pt x="36" y="14"/>
                      </a:cubicBezTo>
                      <a:cubicBezTo>
                        <a:pt x="38" y="13"/>
                        <a:pt x="35" y="13"/>
                        <a:pt x="36" y="12"/>
                      </a:cubicBezTo>
                      <a:cubicBezTo>
                        <a:pt x="37" y="11"/>
                        <a:pt x="36" y="10"/>
                        <a:pt x="35" y="9"/>
                      </a:cubicBezTo>
                      <a:cubicBezTo>
                        <a:pt x="34" y="8"/>
                        <a:pt x="34" y="7"/>
                        <a:pt x="34" y="5"/>
                      </a:cubicBezTo>
                      <a:cubicBezTo>
                        <a:pt x="34" y="3"/>
                        <a:pt x="33" y="2"/>
                        <a:pt x="32" y="0"/>
                      </a:cubicBezTo>
                      <a:cubicBezTo>
                        <a:pt x="31" y="1"/>
                        <a:pt x="30" y="2"/>
                        <a:pt x="30" y="3"/>
                      </a:cubicBezTo>
                      <a:cubicBezTo>
                        <a:pt x="29" y="5"/>
                        <a:pt x="27" y="4"/>
                        <a:pt x="28" y="6"/>
                      </a:cubicBezTo>
                      <a:cubicBezTo>
                        <a:pt x="28" y="9"/>
                        <a:pt x="28" y="12"/>
                        <a:pt x="28" y="15"/>
                      </a:cubicBezTo>
                      <a:cubicBezTo>
                        <a:pt x="28" y="19"/>
                        <a:pt x="29" y="24"/>
                        <a:pt x="28" y="28"/>
                      </a:cubicBezTo>
                      <a:cubicBezTo>
                        <a:pt x="27" y="29"/>
                        <a:pt x="26" y="30"/>
                        <a:pt x="26" y="31"/>
                      </a:cubicBezTo>
                      <a:cubicBezTo>
                        <a:pt x="26" y="33"/>
                        <a:pt x="27" y="35"/>
                        <a:pt x="27" y="37"/>
                      </a:cubicBezTo>
                      <a:cubicBezTo>
                        <a:pt x="27" y="43"/>
                        <a:pt x="25" y="50"/>
                        <a:pt x="23" y="56"/>
                      </a:cubicBezTo>
                      <a:cubicBezTo>
                        <a:pt x="22" y="59"/>
                        <a:pt x="22" y="61"/>
                        <a:pt x="23" y="64"/>
                      </a:cubicBezTo>
                      <a:cubicBezTo>
                        <a:pt x="23" y="66"/>
                        <a:pt x="23" y="67"/>
                        <a:pt x="21" y="68"/>
                      </a:cubicBezTo>
                      <a:cubicBezTo>
                        <a:pt x="20" y="69"/>
                        <a:pt x="21" y="70"/>
                        <a:pt x="21" y="71"/>
                      </a:cubicBezTo>
                      <a:cubicBezTo>
                        <a:pt x="21" y="74"/>
                        <a:pt x="21" y="77"/>
                        <a:pt x="21" y="80"/>
                      </a:cubicBezTo>
                      <a:cubicBezTo>
                        <a:pt x="21" y="81"/>
                        <a:pt x="21" y="83"/>
                        <a:pt x="21" y="84"/>
                      </a:cubicBezTo>
                      <a:cubicBezTo>
                        <a:pt x="20" y="85"/>
                        <a:pt x="21" y="87"/>
                        <a:pt x="20" y="88"/>
                      </a:cubicBezTo>
                      <a:cubicBezTo>
                        <a:pt x="18" y="93"/>
                        <a:pt x="16" y="98"/>
                        <a:pt x="14" y="103"/>
                      </a:cubicBezTo>
                      <a:cubicBezTo>
                        <a:pt x="13" y="106"/>
                        <a:pt x="10" y="107"/>
                        <a:pt x="11" y="110"/>
                      </a:cubicBezTo>
                      <a:cubicBezTo>
                        <a:pt x="12" y="113"/>
                        <a:pt x="14" y="118"/>
                        <a:pt x="12" y="122"/>
                      </a:cubicBezTo>
                      <a:cubicBezTo>
                        <a:pt x="10" y="124"/>
                        <a:pt x="8" y="129"/>
                        <a:pt x="10" y="132"/>
                      </a:cubicBezTo>
                      <a:cubicBezTo>
                        <a:pt x="11" y="134"/>
                        <a:pt x="12" y="134"/>
                        <a:pt x="13" y="133"/>
                      </a:cubicBezTo>
                      <a:cubicBezTo>
                        <a:pt x="14" y="132"/>
                        <a:pt x="18" y="132"/>
                        <a:pt x="17" y="133"/>
                      </a:cubicBezTo>
                      <a:cubicBezTo>
                        <a:pt x="17" y="133"/>
                        <a:pt x="16" y="133"/>
                        <a:pt x="15" y="134"/>
                      </a:cubicBezTo>
                      <a:cubicBezTo>
                        <a:pt x="15" y="135"/>
                        <a:pt x="15" y="135"/>
                        <a:pt x="16" y="136"/>
                      </a:cubicBezTo>
                      <a:cubicBezTo>
                        <a:pt x="16" y="136"/>
                        <a:pt x="15" y="137"/>
                        <a:pt x="15" y="137"/>
                      </a:cubicBezTo>
                      <a:cubicBezTo>
                        <a:pt x="14" y="139"/>
                        <a:pt x="13" y="143"/>
                        <a:pt x="14" y="145"/>
                      </a:cubicBezTo>
                      <a:cubicBezTo>
                        <a:pt x="14" y="146"/>
                        <a:pt x="14" y="146"/>
                        <a:pt x="13" y="148"/>
                      </a:cubicBezTo>
                      <a:cubicBezTo>
                        <a:pt x="12" y="149"/>
                        <a:pt x="14" y="149"/>
                        <a:pt x="15" y="150"/>
                      </a:cubicBezTo>
                      <a:cubicBezTo>
                        <a:pt x="15" y="150"/>
                        <a:pt x="15" y="150"/>
                        <a:pt x="14" y="151"/>
                      </a:cubicBezTo>
                      <a:cubicBezTo>
                        <a:pt x="13" y="151"/>
                        <a:pt x="11" y="152"/>
                        <a:pt x="13" y="152"/>
                      </a:cubicBezTo>
                      <a:cubicBezTo>
                        <a:pt x="12" y="153"/>
                        <a:pt x="13" y="156"/>
                        <a:pt x="14" y="156"/>
                      </a:cubicBezTo>
                      <a:cubicBezTo>
                        <a:pt x="13" y="156"/>
                        <a:pt x="10" y="155"/>
                        <a:pt x="11" y="158"/>
                      </a:cubicBezTo>
                      <a:cubicBezTo>
                        <a:pt x="11" y="158"/>
                        <a:pt x="12" y="163"/>
                        <a:pt x="10" y="162"/>
                      </a:cubicBezTo>
                      <a:cubicBezTo>
                        <a:pt x="10" y="162"/>
                        <a:pt x="8" y="160"/>
                        <a:pt x="8" y="159"/>
                      </a:cubicBezTo>
                      <a:cubicBezTo>
                        <a:pt x="6" y="158"/>
                        <a:pt x="7" y="157"/>
                        <a:pt x="5" y="158"/>
                      </a:cubicBezTo>
                      <a:cubicBezTo>
                        <a:pt x="5" y="158"/>
                        <a:pt x="4" y="159"/>
                        <a:pt x="4" y="159"/>
                      </a:cubicBezTo>
                      <a:cubicBezTo>
                        <a:pt x="4" y="160"/>
                        <a:pt x="5" y="160"/>
                        <a:pt x="4" y="161"/>
                      </a:cubicBezTo>
                      <a:cubicBezTo>
                        <a:pt x="4" y="162"/>
                        <a:pt x="0" y="162"/>
                        <a:pt x="0" y="164"/>
                      </a:cubicBezTo>
                      <a:cubicBezTo>
                        <a:pt x="0" y="164"/>
                        <a:pt x="1" y="165"/>
                        <a:pt x="2" y="165"/>
                      </a:cubicBezTo>
                      <a:cubicBezTo>
                        <a:pt x="2" y="165"/>
                        <a:pt x="1" y="164"/>
                        <a:pt x="2" y="163"/>
                      </a:cubicBezTo>
                      <a:cubicBezTo>
                        <a:pt x="2" y="163"/>
                        <a:pt x="5" y="165"/>
                        <a:pt x="7" y="164"/>
                      </a:cubicBezTo>
                      <a:cubicBezTo>
                        <a:pt x="11" y="163"/>
                        <a:pt x="5" y="170"/>
                        <a:pt x="7" y="171"/>
                      </a:cubicBezTo>
                      <a:cubicBezTo>
                        <a:pt x="8" y="171"/>
                        <a:pt x="10" y="170"/>
                        <a:pt x="11" y="171"/>
                      </a:cubicBezTo>
                      <a:cubicBezTo>
                        <a:pt x="12" y="171"/>
                        <a:pt x="12" y="174"/>
                        <a:pt x="11" y="173"/>
                      </a:cubicBezTo>
                      <a:cubicBezTo>
                        <a:pt x="11" y="173"/>
                        <a:pt x="8" y="171"/>
                        <a:pt x="8" y="172"/>
                      </a:cubicBezTo>
                      <a:cubicBezTo>
                        <a:pt x="7" y="173"/>
                        <a:pt x="6" y="173"/>
                        <a:pt x="7" y="174"/>
                      </a:cubicBezTo>
                      <a:cubicBezTo>
                        <a:pt x="7" y="174"/>
                        <a:pt x="9" y="176"/>
                        <a:pt x="8" y="176"/>
                      </a:cubicBezTo>
                      <a:cubicBezTo>
                        <a:pt x="7" y="176"/>
                        <a:pt x="7" y="179"/>
                        <a:pt x="7" y="179"/>
                      </a:cubicBezTo>
                      <a:cubicBezTo>
                        <a:pt x="6" y="182"/>
                        <a:pt x="9" y="178"/>
                        <a:pt x="9" y="178"/>
                      </a:cubicBezTo>
                      <a:cubicBezTo>
                        <a:pt x="9" y="178"/>
                        <a:pt x="8" y="183"/>
                        <a:pt x="9" y="182"/>
                      </a:cubicBezTo>
                      <a:cubicBezTo>
                        <a:pt x="9" y="182"/>
                        <a:pt x="8" y="182"/>
                        <a:pt x="8" y="183"/>
                      </a:cubicBezTo>
                      <a:cubicBezTo>
                        <a:pt x="7" y="184"/>
                        <a:pt x="8" y="184"/>
                        <a:pt x="9" y="185"/>
                      </a:cubicBezTo>
                      <a:cubicBezTo>
                        <a:pt x="9" y="185"/>
                        <a:pt x="7" y="186"/>
                        <a:pt x="7" y="186"/>
                      </a:cubicBezTo>
                      <a:cubicBezTo>
                        <a:pt x="6" y="186"/>
                        <a:pt x="7" y="186"/>
                        <a:pt x="7" y="187"/>
                      </a:cubicBezTo>
                      <a:cubicBezTo>
                        <a:pt x="6" y="189"/>
                        <a:pt x="10" y="189"/>
                        <a:pt x="10" y="188"/>
                      </a:cubicBezTo>
                      <a:cubicBezTo>
                        <a:pt x="10" y="189"/>
                        <a:pt x="9" y="189"/>
                        <a:pt x="10" y="190"/>
                      </a:cubicBezTo>
                      <a:cubicBezTo>
                        <a:pt x="10" y="190"/>
                        <a:pt x="10" y="190"/>
                        <a:pt x="10" y="190"/>
                      </a:cubicBezTo>
                      <a:cubicBezTo>
                        <a:pt x="10" y="191"/>
                        <a:pt x="8" y="192"/>
                        <a:pt x="8" y="193"/>
                      </a:cubicBezTo>
                      <a:cubicBezTo>
                        <a:pt x="7" y="195"/>
                        <a:pt x="10" y="192"/>
                        <a:pt x="11" y="192"/>
                      </a:cubicBezTo>
                      <a:cubicBezTo>
                        <a:pt x="10" y="193"/>
                        <a:pt x="11" y="194"/>
                        <a:pt x="11" y="194"/>
                      </a:cubicBezTo>
                      <a:cubicBezTo>
                        <a:pt x="11" y="195"/>
                        <a:pt x="8" y="196"/>
                        <a:pt x="8" y="196"/>
                      </a:cubicBezTo>
                      <a:cubicBezTo>
                        <a:pt x="10" y="197"/>
                        <a:pt x="10" y="196"/>
                        <a:pt x="11" y="198"/>
                      </a:cubicBezTo>
                      <a:cubicBezTo>
                        <a:pt x="12" y="200"/>
                        <a:pt x="14" y="195"/>
                        <a:pt x="13" y="195"/>
                      </a:cubicBezTo>
                      <a:cubicBezTo>
                        <a:pt x="14" y="195"/>
                        <a:pt x="14" y="196"/>
                        <a:pt x="15" y="197"/>
                      </a:cubicBezTo>
                      <a:cubicBezTo>
                        <a:pt x="15" y="197"/>
                        <a:pt x="15" y="195"/>
                        <a:pt x="15" y="195"/>
                      </a:cubicBezTo>
                      <a:cubicBezTo>
                        <a:pt x="15" y="195"/>
                        <a:pt x="15" y="197"/>
                        <a:pt x="15" y="197"/>
                      </a:cubicBezTo>
                      <a:cubicBezTo>
                        <a:pt x="16" y="196"/>
                        <a:pt x="16" y="195"/>
                        <a:pt x="16" y="196"/>
                      </a:cubicBezTo>
                      <a:cubicBezTo>
                        <a:pt x="17" y="196"/>
                        <a:pt x="16" y="198"/>
                        <a:pt x="16" y="198"/>
                      </a:cubicBezTo>
                      <a:cubicBezTo>
                        <a:pt x="15" y="199"/>
                        <a:pt x="17" y="199"/>
                        <a:pt x="16" y="200"/>
                      </a:cubicBezTo>
                      <a:cubicBezTo>
                        <a:pt x="15" y="202"/>
                        <a:pt x="17" y="201"/>
                        <a:pt x="18" y="202"/>
                      </a:cubicBezTo>
                      <a:cubicBezTo>
                        <a:pt x="21" y="202"/>
                        <a:pt x="24" y="204"/>
                        <a:pt x="21" y="206"/>
                      </a:cubicBezTo>
                      <a:cubicBezTo>
                        <a:pt x="20" y="207"/>
                        <a:pt x="17" y="206"/>
                        <a:pt x="16" y="207"/>
                      </a:cubicBezTo>
                      <a:cubicBezTo>
                        <a:pt x="15" y="209"/>
                        <a:pt x="18" y="208"/>
                        <a:pt x="19" y="209"/>
                      </a:cubicBezTo>
                      <a:cubicBezTo>
                        <a:pt x="18" y="209"/>
                        <a:pt x="18" y="209"/>
                        <a:pt x="18" y="209"/>
                      </a:cubicBezTo>
                      <a:cubicBezTo>
                        <a:pt x="18" y="209"/>
                        <a:pt x="22" y="212"/>
                        <a:pt x="24" y="210"/>
                      </a:cubicBezTo>
                      <a:cubicBezTo>
                        <a:pt x="25" y="208"/>
                        <a:pt x="23" y="206"/>
                        <a:pt x="25" y="204"/>
                      </a:cubicBezTo>
                      <a:cubicBezTo>
                        <a:pt x="26" y="202"/>
                        <a:pt x="29" y="202"/>
                        <a:pt x="30" y="202"/>
                      </a:cubicBezTo>
                      <a:cubicBezTo>
                        <a:pt x="35" y="199"/>
                        <a:pt x="28" y="199"/>
                        <a:pt x="26" y="199"/>
                      </a:cubicBezTo>
                      <a:cubicBezTo>
                        <a:pt x="24" y="199"/>
                        <a:pt x="21" y="199"/>
                        <a:pt x="19" y="198"/>
                      </a:cubicBezTo>
                      <a:cubicBezTo>
                        <a:pt x="17" y="196"/>
                        <a:pt x="17" y="196"/>
                        <a:pt x="17" y="192"/>
                      </a:cubicBezTo>
                      <a:cubicBezTo>
                        <a:pt x="17" y="188"/>
                        <a:pt x="16" y="191"/>
                        <a:pt x="13" y="189"/>
                      </a:cubicBezTo>
                      <a:cubicBezTo>
                        <a:pt x="12" y="189"/>
                        <a:pt x="12" y="186"/>
                        <a:pt x="12" y="185"/>
                      </a:cubicBezTo>
                      <a:cubicBezTo>
                        <a:pt x="11" y="183"/>
                        <a:pt x="11" y="180"/>
                        <a:pt x="13" y="179"/>
                      </a:cubicBezTo>
                      <a:cubicBezTo>
                        <a:pt x="14" y="178"/>
                        <a:pt x="14" y="178"/>
                        <a:pt x="15" y="177"/>
                      </a:cubicBezTo>
                      <a:cubicBezTo>
                        <a:pt x="15" y="176"/>
                        <a:pt x="16" y="175"/>
                        <a:pt x="17" y="175"/>
                      </a:cubicBezTo>
                      <a:cubicBezTo>
                        <a:pt x="18" y="174"/>
                        <a:pt x="16" y="171"/>
                        <a:pt x="17" y="169"/>
                      </a:cubicBezTo>
                      <a:cubicBezTo>
                        <a:pt x="17" y="168"/>
                        <a:pt x="19" y="167"/>
                        <a:pt x="20" y="165"/>
                      </a:cubicBezTo>
                      <a:cubicBezTo>
                        <a:pt x="20" y="163"/>
                        <a:pt x="20" y="160"/>
                        <a:pt x="21" y="158"/>
                      </a:cubicBezTo>
                      <a:cubicBezTo>
                        <a:pt x="21" y="156"/>
                        <a:pt x="23" y="156"/>
                        <a:pt x="21" y="154"/>
                      </a:cubicBezTo>
                      <a:cubicBezTo>
                        <a:pt x="20" y="153"/>
                        <a:pt x="17" y="153"/>
                        <a:pt x="21" y="152"/>
                      </a:cubicBezTo>
                      <a:cubicBezTo>
                        <a:pt x="26" y="151"/>
                        <a:pt x="20" y="151"/>
                        <a:pt x="19" y="149"/>
                      </a:cubicBezTo>
                      <a:cubicBezTo>
                        <a:pt x="19" y="146"/>
                        <a:pt x="19" y="142"/>
                        <a:pt x="19" y="140"/>
                      </a:cubicBezTo>
                      <a:cubicBezTo>
                        <a:pt x="19" y="136"/>
                        <a:pt x="19" y="131"/>
                        <a:pt x="19" y="127"/>
                      </a:cubicBezTo>
                      <a:cubicBezTo>
                        <a:pt x="20" y="124"/>
                        <a:pt x="21" y="119"/>
                        <a:pt x="23" y="117"/>
                      </a:cubicBezTo>
                      <a:cubicBezTo>
                        <a:pt x="26" y="114"/>
                        <a:pt x="23" y="109"/>
                        <a:pt x="23" y="106"/>
                      </a:cubicBezTo>
                      <a:cubicBezTo>
                        <a:pt x="23" y="104"/>
                        <a:pt x="24" y="103"/>
                        <a:pt x="26" y="102"/>
                      </a:cubicBezTo>
                      <a:cubicBezTo>
                        <a:pt x="28" y="100"/>
                        <a:pt x="27" y="99"/>
                        <a:pt x="27" y="96"/>
                      </a:cubicBezTo>
                      <a:cubicBezTo>
                        <a:pt x="27" y="92"/>
                        <a:pt x="30" y="89"/>
                        <a:pt x="29" y="85"/>
                      </a:cubicBezTo>
                      <a:cubicBezTo>
                        <a:pt x="29" y="82"/>
                        <a:pt x="28" y="79"/>
                        <a:pt x="27" y="76"/>
                      </a:cubicBezTo>
                      <a:cubicBezTo>
                        <a:pt x="27" y="75"/>
                        <a:pt x="26" y="74"/>
                        <a:pt x="27" y="73"/>
                      </a:cubicBezTo>
                      <a:cubicBezTo>
                        <a:pt x="28" y="72"/>
                        <a:pt x="29" y="68"/>
                        <a:pt x="29" y="67"/>
                      </a:cubicBezTo>
                      <a:cubicBezTo>
                        <a:pt x="29" y="66"/>
                        <a:pt x="28" y="64"/>
                        <a:pt x="30" y="62"/>
                      </a:cubicBezTo>
                      <a:cubicBezTo>
                        <a:pt x="31" y="61"/>
                        <a:pt x="30" y="59"/>
                        <a:pt x="31" y="58"/>
                      </a:cubicBezTo>
                      <a:cubicBezTo>
                        <a:pt x="31" y="56"/>
                        <a:pt x="33" y="55"/>
                        <a:pt x="34" y="54"/>
                      </a:cubicBezTo>
                      <a:cubicBezTo>
                        <a:pt x="34" y="53"/>
                        <a:pt x="37" y="50"/>
                        <a:pt x="37" y="49"/>
                      </a:cubicBezTo>
                      <a:cubicBezTo>
                        <a:pt x="37" y="48"/>
                        <a:pt x="36" y="46"/>
                        <a:pt x="36" y="44"/>
                      </a:cubicBezTo>
                      <a:cubicBezTo>
                        <a:pt x="36" y="42"/>
                        <a:pt x="36" y="41"/>
                        <a:pt x="36" y="39"/>
                      </a:cubicBezTo>
                      <a:cubicBezTo>
                        <a:pt x="36" y="36"/>
                        <a:pt x="37" y="36"/>
                        <a:pt x="40" y="35"/>
                      </a:cubicBezTo>
                      <a:cubicBezTo>
                        <a:pt x="44" y="34"/>
                        <a:pt x="44" y="32"/>
                        <a:pt x="44" y="28"/>
                      </a:cubicBezTo>
                      <a:cubicBezTo>
                        <a:pt x="43" y="29"/>
                        <a:pt x="41" y="29"/>
                        <a:pt x="40" y="28"/>
                      </a:cubicBezTo>
                      <a:cubicBezTo>
                        <a:pt x="40" y="28"/>
                        <a:pt x="40" y="29"/>
                        <a:pt x="40" y="2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36" name="Freeform 626">
                  <a:extLst>
                    <a:ext uri="{FF2B5EF4-FFF2-40B4-BE49-F238E27FC236}">
                      <a16:creationId xmlns:a16="http://schemas.microsoft.com/office/drawing/2014/main" id="{1B2BDCB5-3603-8292-3136-F8AE800EC4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95729" y="8760935"/>
                  <a:ext cx="655175" cy="756013"/>
                </a:xfrm>
                <a:custGeom>
                  <a:avLst/>
                  <a:gdLst>
                    <a:gd name="T0" fmla="*/ 61 w 64"/>
                    <a:gd name="T1" fmla="*/ 42 h 70"/>
                    <a:gd name="T2" fmla="*/ 58 w 64"/>
                    <a:gd name="T3" fmla="*/ 35 h 70"/>
                    <a:gd name="T4" fmla="*/ 50 w 64"/>
                    <a:gd name="T5" fmla="*/ 35 h 70"/>
                    <a:gd name="T6" fmla="*/ 49 w 64"/>
                    <a:gd name="T7" fmla="*/ 33 h 70"/>
                    <a:gd name="T8" fmla="*/ 47 w 64"/>
                    <a:gd name="T9" fmla="*/ 30 h 70"/>
                    <a:gd name="T10" fmla="*/ 48 w 64"/>
                    <a:gd name="T11" fmla="*/ 28 h 70"/>
                    <a:gd name="T12" fmla="*/ 47 w 64"/>
                    <a:gd name="T13" fmla="*/ 26 h 70"/>
                    <a:gd name="T14" fmla="*/ 47 w 64"/>
                    <a:gd name="T15" fmla="*/ 23 h 70"/>
                    <a:gd name="T16" fmla="*/ 41 w 64"/>
                    <a:gd name="T17" fmla="*/ 21 h 70"/>
                    <a:gd name="T18" fmla="*/ 37 w 64"/>
                    <a:gd name="T19" fmla="*/ 18 h 70"/>
                    <a:gd name="T20" fmla="*/ 33 w 64"/>
                    <a:gd name="T21" fmla="*/ 16 h 70"/>
                    <a:gd name="T22" fmla="*/ 29 w 64"/>
                    <a:gd name="T23" fmla="*/ 16 h 70"/>
                    <a:gd name="T24" fmla="*/ 23 w 64"/>
                    <a:gd name="T25" fmla="*/ 9 h 70"/>
                    <a:gd name="T26" fmla="*/ 23 w 64"/>
                    <a:gd name="T27" fmla="*/ 6 h 70"/>
                    <a:gd name="T28" fmla="*/ 23 w 64"/>
                    <a:gd name="T29" fmla="*/ 4 h 70"/>
                    <a:gd name="T30" fmla="*/ 18 w 64"/>
                    <a:gd name="T31" fmla="*/ 3 h 70"/>
                    <a:gd name="T32" fmla="*/ 10 w 64"/>
                    <a:gd name="T33" fmla="*/ 6 h 70"/>
                    <a:gd name="T34" fmla="*/ 7 w 64"/>
                    <a:gd name="T35" fmla="*/ 9 h 70"/>
                    <a:gd name="T36" fmla="*/ 2 w 64"/>
                    <a:gd name="T37" fmla="*/ 8 h 70"/>
                    <a:gd name="T38" fmla="*/ 6 w 64"/>
                    <a:gd name="T39" fmla="*/ 16 h 70"/>
                    <a:gd name="T40" fmla="*/ 5 w 64"/>
                    <a:gd name="T41" fmla="*/ 23 h 70"/>
                    <a:gd name="T42" fmla="*/ 4 w 64"/>
                    <a:gd name="T43" fmla="*/ 27 h 70"/>
                    <a:gd name="T44" fmla="*/ 3 w 64"/>
                    <a:gd name="T45" fmla="*/ 31 h 70"/>
                    <a:gd name="T46" fmla="*/ 5 w 64"/>
                    <a:gd name="T47" fmla="*/ 35 h 70"/>
                    <a:gd name="T48" fmla="*/ 3 w 64"/>
                    <a:gd name="T49" fmla="*/ 38 h 70"/>
                    <a:gd name="T50" fmla="*/ 4 w 64"/>
                    <a:gd name="T51" fmla="*/ 46 h 70"/>
                    <a:gd name="T52" fmla="*/ 4 w 64"/>
                    <a:gd name="T53" fmla="*/ 49 h 70"/>
                    <a:gd name="T54" fmla="*/ 7 w 64"/>
                    <a:gd name="T55" fmla="*/ 52 h 70"/>
                    <a:gd name="T56" fmla="*/ 7 w 64"/>
                    <a:gd name="T57" fmla="*/ 54 h 70"/>
                    <a:gd name="T58" fmla="*/ 6 w 64"/>
                    <a:gd name="T59" fmla="*/ 56 h 70"/>
                    <a:gd name="T60" fmla="*/ 9 w 64"/>
                    <a:gd name="T61" fmla="*/ 63 h 70"/>
                    <a:gd name="T62" fmla="*/ 13 w 64"/>
                    <a:gd name="T63" fmla="*/ 69 h 70"/>
                    <a:gd name="T64" fmla="*/ 14 w 64"/>
                    <a:gd name="T65" fmla="*/ 67 h 70"/>
                    <a:gd name="T66" fmla="*/ 17 w 64"/>
                    <a:gd name="T67" fmla="*/ 65 h 70"/>
                    <a:gd name="T68" fmla="*/ 20 w 64"/>
                    <a:gd name="T69" fmla="*/ 65 h 70"/>
                    <a:gd name="T70" fmla="*/ 25 w 64"/>
                    <a:gd name="T71" fmla="*/ 65 h 70"/>
                    <a:gd name="T72" fmla="*/ 28 w 64"/>
                    <a:gd name="T73" fmla="*/ 68 h 70"/>
                    <a:gd name="T74" fmla="*/ 31 w 64"/>
                    <a:gd name="T75" fmla="*/ 65 h 70"/>
                    <a:gd name="T76" fmla="*/ 37 w 64"/>
                    <a:gd name="T77" fmla="*/ 64 h 70"/>
                    <a:gd name="T78" fmla="*/ 44 w 64"/>
                    <a:gd name="T79" fmla="*/ 52 h 70"/>
                    <a:gd name="T80" fmla="*/ 52 w 64"/>
                    <a:gd name="T81" fmla="*/ 51 h 70"/>
                    <a:gd name="T82" fmla="*/ 59 w 64"/>
                    <a:gd name="T83" fmla="*/ 54 h 70"/>
                    <a:gd name="T84" fmla="*/ 61 w 64"/>
                    <a:gd name="T85" fmla="*/ 42 h 70"/>
                    <a:gd name="T86" fmla="*/ 61 w 64"/>
                    <a:gd name="T87" fmla="*/ 4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4" h="70">
                      <a:moveTo>
                        <a:pt x="61" y="42"/>
                      </a:moveTo>
                      <a:cubicBezTo>
                        <a:pt x="57" y="40"/>
                        <a:pt x="58" y="39"/>
                        <a:pt x="58" y="35"/>
                      </a:cubicBezTo>
                      <a:cubicBezTo>
                        <a:pt x="55" y="35"/>
                        <a:pt x="52" y="35"/>
                        <a:pt x="50" y="35"/>
                      </a:cubicBezTo>
                      <a:cubicBezTo>
                        <a:pt x="48" y="35"/>
                        <a:pt x="49" y="34"/>
                        <a:pt x="49" y="33"/>
                      </a:cubicBezTo>
                      <a:cubicBezTo>
                        <a:pt x="49" y="32"/>
                        <a:pt x="48" y="30"/>
                        <a:pt x="47" y="30"/>
                      </a:cubicBezTo>
                      <a:cubicBezTo>
                        <a:pt x="47" y="29"/>
                        <a:pt x="48" y="29"/>
                        <a:pt x="48" y="28"/>
                      </a:cubicBezTo>
                      <a:cubicBezTo>
                        <a:pt x="49" y="27"/>
                        <a:pt x="48" y="26"/>
                        <a:pt x="47" y="26"/>
                      </a:cubicBezTo>
                      <a:cubicBezTo>
                        <a:pt x="47" y="25"/>
                        <a:pt x="48" y="24"/>
                        <a:pt x="47" y="23"/>
                      </a:cubicBezTo>
                      <a:cubicBezTo>
                        <a:pt x="45" y="21"/>
                        <a:pt x="43" y="21"/>
                        <a:pt x="41" y="21"/>
                      </a:cubicBezTo>
                      <a:cubicBezTo>
                        <a:pt x="40" y="21"/>
                        <a:pt x="38" y="19"/>
                        <a:pt x="37" y="18"/>
                      </a:cubicBezTo>
                      <a:cubicBezTo>
                        <a:pt x="35" y="18"/>
                        <a:pt x="34" y="16"/>
                        <a:pt x="33" y="16"/>
                      </a:cubicBezTo>
                      <a:cubicBezTo>
                        <a:pt x="31" y="16"/>
                        <a:pt x="30" y="16"/>
                        <a:pt x="29" y="16"/>
                      </a:cubicBezTo>
                      <a:cubicBezTo>
                        <a:pt x="27" y="16"/>
                        <a:pt x="23" y="11"/>
                        <a:pt x="23" y="9"/>
                      </a:cubicBezTo>
                      <a:cubicBezTo>
                        <a:pt x="23" y="8"/>
                        <a:pt x="23" y="7"/>
                        <a:pt x="23" y="6"/>
                      </a:cubicBezTo>
                      <a:cubicBezTo>
                        <a:pt x="23" y="5"/>
                        <a:pt x="23" y="5"/>
                        <a:pt x="23" y="4"/>
                      </a:cubicBezTo>
                      <a:cubicBezTo>
                        <a:pt x="23" y="0"/>
                        <a:pt x="21" y="2"/>
                        <a:pt x="18" y="3"/>
                      </a:cubicBezTo>
                      <a:cubicBezTo>
                        <a:pt x="15" y="3"/>
                        <a:pt x="13" y="6"/>
                        <a:pt x="10" y="6"/>
                      </a:cubicBezTo>
                      <a:cubicBezTo>
                        <a:pt x="8" y="6"/>
                        <a:pt x="8" y="8"/>
                        <a:pt x="7" y="9"/>
                      </a:cubicBezTo>
                      <a:cubicBezTo>
                        <a:pt x="6" y="9"/>
                        <a:pt x="3" y="8"/>
                        <a:pt x="2" y="8"/>
                      </a:cubicBezTo>
                      <a:cubicBezTo>
                        <a:pt x="4" y="9"/>
                        <a:pt x="5" y="14"/>
                        <a:pt x="6" y="16"/>
                      </a:cubicBezTo>
                      <a:cubicBezTo>
                        <a:pt x="4" y="17"/>
                        <a:pt x="5" y="21"/>
                        <a:pt x="5" y="23"/>
                      </a:cubicBezTo>
                      <a:cubicBezTo>
                        <a:pt x="5" y="25"/>
                        <a:pt x="5" y="26"/>
                        <a:pt x="4" y="27"/>
                      </a:cubicBezTo>
                      <a:cubicBezTo>
                        <a:pt x="3" y="28"/>
                        <a:pt x="3" y="30"/>
                        <a:pt x="3" y="31"/>
                      </a:cubicBezTo>
                      <a:cubicBezTo>
                        <a:pt x="2" y="33"/>
                        <a:pt x="5" y="33"/>
                        <a:pt x="5" y="35"/>
                      </a:cubicBezTo>
                      <a:cubicBezTo>
                        <a:pt x="5" y="36"/>
                        <a:pt x="3" y="37"/>
                        <a:pt x="3" y="38"/>
                      </a:cubicBezTo>
                      <a:cubicBezTo>
                        <a:pt x="0" y="41"/>
                        <a:pt x="4" y="42"/>
                        <a:pt x="4" y="46"/>
                      </a:cubicBezTo>
                      <a:cubicBezTo>
                        <a:pt x="4" y="47"/>
                        <a:pt x="4" y="48"/>
                        <a:pt x="4" y="49"/>
                      </a:cubicBezTo>
                      <a:cubicBezTo>
                        <a:pt x="5" y="50"/>
                        <a:pt x="6" y="51"/>
                        <a:pt x="7" y="52"/>
                      </a:cubicBezTo>
                      <a:cubicBezTo>
                        <a:pt x="7" y="53"/>
                        <a:pt x="5" y="53"/>
                        <a:pt x="7" y="54"/>
                      </a:cubicBezTo>
                      <a:cubicBezTo>
                        <a:pt x="7" y="54"/>
                        <a:pt x="6" y="56"/>
                        <a:pt x="6" y="56"/>
                      </a:cubicBezTo>
                      <a:cubicBezTo>
                        <a:pt x="6" y="59"/>
                        <a:pt x="9" y="61"/>
                        <a:pt x="9" y="63"/>
                      </a:cubicBezTo>
                      <a:cubicBezTo>
                        <a:pt x="10" y="66"/>
                        <a:pt x="8" y="69"/>
                        <a:pt x="13" y="69"/>
                      </a:cubicBezTo>
                      <a:cubicBezTo>
                        <a:pt x="14" y="70"/>
                        <a:pt x="14" y="68"/>
                        <a:pt x="14" y="67"/>
                      </a:cubicBezTo>
                      <a:cubicBezTo>
                        <a:pt x="14" y="66"/>
                        <a:pt x="16" y="65"/>
                        <a:pt x="17" y="65"/>
                      </a:cubicBezTo>
                      <a:cubicBezTo>
                        <a:pt x="18" y="64"/>
                        <a:pt x="19" y="63"/>
                        <a:pt x="20" y="65"/>
                      </a:cubicBezTo>
                      <a:cubicBezTo>
                        <a:pt x="22" y="66"/>
                        <a:pt x="24" y="65"/>
                        <a:pt x="25" y="65"/>
                      </a:cubicBezTo>
                      <a:cubicBezTo>
                        <a:pt x="27" y="65"/>
                        <a:pt x="27" y="68"/>
                        <a:pt x="28" y="68"/>
                      </a:cubicBezTo>
                      <a:cubicBezTo>
                        <a:pt x="29" y="68"/>
                        <a:pt x="30" y="66"/>
                        <a:pt x="31" y="65"/>
                      </a:cubicBezTo>
                      <a:cubicBezTo>
                        <a:pt x="32" y="63"/>
                        <a:pt x="36" y="66"/>
                        <a:pt x="37" y="64"/>
                      </a:cubicBezTo>
                      <a:cubicBezTo>
                        <a:pt x="39" y="59"/>
                        <a:pt x="38" y="54"/>
                        <a:pt x="44" y="52"/>
                      </a:cubicBezTo>
                      <a:cubicBezTo>
                        <a:pt x="46" y="51"/>
                        <a:pt x="49" y="51"/>
                        <a:pt x="52" y="51"/>
                      </a:cubicBezTo>
                      <a:cubicBezTo>
                        <a:pt x="55" y="51"/>
                        <a:pt x="57" y="52"/>
                        <a:pt x="59" y="54"/>
                      </a:cubicBezTo>
                      <a:cubicBezTo>
                        <a:pt x="60" y="51"/>
                        <a:pt x="64" y="43"/>
                        <a:pt x="61" y="42"/>
                      </a:cubicBezTo>
                      <a:cubicBezTo>
                        <a:pt x="60" y="41"/>
                        <a:pt x="62" y="42"/>
                        <a:pt x="61" y="4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37" name="Freeform 627">
                  <a:extLst>
                    <a:ext uri="{FF2B5EF4-FFF2-40B4-BE49-F238E27FC236}">
                      <a16:creationId xmlns:a16="http://schemas.microsoft.com/office/drawing/2014/main" id="{1B4553C6-D623-78CF-8600-EBB4186013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5137" y="9299363"/>
                  <a:ext cx="460016" cy="479422"/>
                </a:xfrm>
                <a:custGeom>
                  <a:avLst/>
                  <a:gdLst>
                    <a:gd name="T0" fmla="*/ 40 w 45"/>
                    <a:gd name="T1" fmla="*/ 24 h 44"/>
                    <a:gd name="T2" fmla="*/ 36 w 45"/>
                    <a:gd name="T3" fmla="*/ 24 h 44"/>
                    <a:gd name="T4" fmla="*/ 36 w 45"/>
                    <a:gd name="T5" fmla="*/ 20 h 44"/>
                    <a:gd name="T6" fmla="*/ 34 w 45"/>
                    <a:gd name="T7" fmla="*/ 17 h 44"/>
                    <a:gd name="T8" fmla="*/ 29 w 45"/>
                    <a:gd name="T9" fmla="*/ 16 h 44"/>
                    <a:gd name="T10" fmla="*/ 25 w 45"/>
                    <a:gd name="T11" fmla="*/ 15 h 44"/>
                    <a:gd name="T12" fmla="*/ 25 w 45"/>
                    <a:gd name="T13" fmla="*/ 12 h 44"/>
                    <a:gd name="T14" fmla="*/ 24 w 45"/>
                    <a:gd name="T15" fmla="*/ 7 h 44"/>
                    <a:gd name="T16" fmla="*/ 21 w 45"/>
                    <a:gd name="T17" fmla="*/ 3 h 44"/>
                    <a:gd name="T18" fmla="*/ 14 w 45"/>
                    <a:gd name="T19" fmla="*/ 1 h 44"/>
                    <a:gd name="T20" fmla="*/ 5 w 45"/>
                    <a:gd name="T21" fmla="*/ 3 h 44"/>
                    <a:gd name="T22" fmla="*/ 2 w 45"/>
                    <a:gd name="T23" fmla="*/ 11 h 44"/>
                    <a:gd name="T24" fmla="*/ 1 w 45"/>
                    <a:gd name="T25" fmla="*/ 14 h 44"/>
                    <a:gd name="T26" fmla="*/ 2 w 45"/>
                    <a:gd name="T27" fmla="*/ 17 h 44"/>
                    <a:gd name="T28" fmla="*/ 9 w 45"/>
                    <a:gd name="T29" fmla="*/ 24 h 44"/>
                    <a:gd name="T30" fmla="*/ 13 w 45"/>
                    <a:gd name="T31" fmla="*/ 25 h 44"/>
                    <a:gd name="T32" fmla="*/ 17 w 45"/>
                    <a:gd name="T33" fmla="*/ 27 h 44"/>
                    <a:gd name="T34" fmla="*/ 25 w 45"/>
                    <a:gd name="T35" fmla="*/ 35 h 44"/>
                    <a:gd name="T36" fmla="*/ 22 w 45"/>
                    <a:gd name="T37" fmla="*/ 39 h 44"/>
                    <a:gd name="T38" fmla="*/ 20 w 45"/>
                    <a:gd name="T39" fmla="*/ 42 h 44"/>
                    <a:gd name="T40" fmla="*/ 28 w 45"/>
                    <a:gd name="T41" fmla="*/ 44 h 44"/>
                    <a:gd name="T42" fmla="*/ 32 w 45"/>
                    <a:gd name="T43" fmla="*/ 43 h 44"/>
                    <a:gd name="T44" fmla="*/ 37 w 45"/>
                    <a:gd name="T45" fmla="*/ 42 h 44"/>
                    <a:gd name="T46" fmla="*/ 40 w 45"/>
                    <a:gd name="T47" fmla="*/ 39 h 44"/>
                    <a:gd name="T48" fmla="*/ 41 w 45"/>
                    <a:gd name="T49" fmla="*/ 34 h 44"/>
                    <a:gd name="T50" fmla="*/ 40 w 45"/>
                    <a:gd name="T51" fmla="*/ 24 h 44"/>
                    <a:gd name="T52" fmla="*/ 40 w 45"/>
                    <a:gd name="T53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5" h="44">
                      <a:moveTo>
                        <a:pt x="40" y="24"/>
                      </a:moveTo>
                      <a:cubicBezTo>
                        <a:pt x="39" y="25"/>
                        <a:pt x="37" y="26"/>
                        <a:pt x="36" y="24"/>
                      </a:cubicBezTo>
                      <a:cubicBezTo>
                        <a:pt x="35" y="23"/>
                        <a:pt x="37" y="22"/>
                        <a:pt x="36" y="20"/>
                      </a:cubicBezTo>
                      <a:cubicBezTo>
                        <a:pt x="35" y="19"/>
                        <a:pt x="35" y="18"/>
                        <a:pt x="34" y="17"/>
                      </a:cubicBezTo>
                      <a:cubicBezTo>
                        <a:pt x="31" y="15"/>
                        <a:pt x="31" y="17"/>
                        <a:pt x="29" y="16"/>
                      </a:cubicBezTo>
                      <a:cubicBezTo>
                        <a:pt x="28" y="16"/>
                        <a:pt x="27" y="16"/>
                        <a:pt x="25" y="15"/>
                      </a:cubicBezTo>
                      <a:cubicBezTo>
                        <a:pt x="23" y="15"/>
                        <a:pt x="24" y="13"/>
                        <a:pt x="25" y="12"/>
                      </a:cubicBezTo>
                      <a:cubicBezTo>
                        <a:pt x="25" y="10"/>
                        <a:pt x="24" y="8"/>
                        <a:pt x="24" y="7"/>
                      </a:cubicBezTo>
                      <a:cubicBezTo>
                        <a:pt x="23" y="4"/>
                        <a:pt x="24" y="4"/>
                        <a:pt x="21" y="3"/>
                      </a:cubicBezTo>
                      <a:cubicBezTo>
                        <a:pt x="19" y="1"/>
                        <a:pt x="18" y="0"/>
                        <a:pt x="14" y="1"/>
                      </a:cubicBezTo>
                      <a:cubicBezTo>
                        <a:pt x="11" y="1"/>
                        <a:pt x="7" y="2"/>
                        <a:pt x="5" y="3"/>
                      </a:cubicBezTo>
                      <a:cubicBezTo>
                        <a:pt x="2" y="6"/>
                        <a:pt x="3" y="8"/>
                        <a:pt x="2" y="11"/>
                      </a:cubicBezTo>
                      <a:cubicBezTo>
                        <a:pt x="2" y="12"/>
                        <a:pt x="1" y="13"/>
                        <a:pt x="1" y="14"/>
                      </a:cubicBezTo>
                      <a:cubicBezTo>
                        <a:pt x="0" y="15"/>
                        <a:pt x="1" y="15"/>
                        <a:pt x="2" y="17"/>
                      </a:cubicBezTo>
                      <a:cubicBezTo>
                        <a:pt x="4" y="20"/>
                        <a:pt x="6" y="21"/>
                        <a:pt x="9" y="24"/>
                      </a:cubicBezTo>
                      <a:cubicBezTo>
                        <a:pt x="10" y="25"/>
                        <a:pt x="12" y="25"/>
                        <a:pt x="13" y="25"/>
                      </a:cubicBezTo>
                      <a:cubicBezTo>
                        <a:pt x="15" y="25"/>
                        <a:pt x="16" y="26"/>
                        <a:pt x="17" y="27"/>
                      </a:cubicBezTo>
                      <a:cubicBezTo>
                        <a:pt x="19" y="28"/>
                        <a:pt x="27" y="31"/>
                        <a:pt x="25" y="35"/>
                      </a:cubicBezTo>
                      <a:cubicBezTo>
                        <a:pt x="24" y="36"/>
                        <a:pt x="22" y="37"/>
                        <a:pt x="22" y="39"/>
                      </a:cubicBezTo>
                      <a:cubicBezTo>
                        <a:pt x="22" y="41"/>
                        <a:pt x="22" y="41"/>
                        <a:pt x="20" y="42"/>
                      </a:cubicBezTo>
                      <a:cubicBezTo>
                        <a:pt x="19" y="44"/>
                        <a:pt x="27" y="43"/>
                        <a:pt x="28" y="44"/>
                      </a:cubicBezTo>
                      <a:cubicBezTo>
                        <a:pt x="30" y="44"/>
                        <a:pt x="30" y="44"/>
                        <a:pt x="32" y="43"/>
                      </a:cubicBezTo>
                      <a:cubicBezTo>
                        <a:pt x="33" y="41"/>
                        <a:pt x="36" y="43"/>
                        <a:pt x="37" y="42"/>
                      </a:cubicBezTo>
                      <a:cubicBezTo>
                        <a:pt x="38" y="41"/>
                        <a:pt x="39" y="40"/>
                        <a:pt x="40" y="39"/>
                      </a:cubicBezTo>
                      <a:cubicBezTo>
                        <a:pt x="41" y="37"/>
                        <a:pt x="40" y="35"/>
                        <a:pt x="41" y="34"/>
                      </a:cubicBezTo>
                      <a:cubicBezTo>
                        <a:pt x="41" y="32"/>
                        <a:pt x="45" y="24"/>
                        <a:pt x="40" y="24"/>
                      </a:cubicBezTo>
                      <a:cubicBezTo>
                        <a:pt x="40" y="25"/>
                        <a:pt x="41" y="24"/>
                        <a:pt x="40" y="2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38" name="Freeform 628">
                  <a:extLst>
                    <a:ext uri="{FF2B5EF4-FFF2-40B4-BE49-F238E27FC236}">
                      <a16:creationId xmlns:a16="http://schemas.microsoft.com/office/drawing/2014/main" id="{EAC5FACB-CBE4-D248-3C68-32259809E9B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83147" y="7968044"/>
                  <a:ext cx="2031735" cy="2179527"/>
                </a:xfrm>
                <a:custGeom>
                  <a:avLst/>
                  <a:gdLst>
                    <a:gd name="T0" fmla="*/ 188 w 199"/>
                    <a:gd name="T1" fmla="*/ 51 h 201"/>
                    <a:gd name="T2" fmla="*/ 165 w 199"/>
                    <a:gd name="T3" fmla="*/ 41 h 201"/>
                    <a:gd name="T4" fmla="*/ 135 w 199"/>
                    <a:gd name="T5" fmla="*/ 30 h 201"/>
                    <a:gd name="T6" fmla="*/ 122 w 199"/>
                    <a:gd name="T7" fmla="*/ 36 h 201"/>
                    <a:gd name="T8" fmla="*/ 116 w 199"/>
                    <a:gd name="T9" fmla="*/ 29 h 201"/>
                    <a:gd name="T10" fmla="*/ 111 w 199"/>
                    <a:gd name="T11" fmla="*/ 33 h 201"/>
                    <a:gd name="T12" fmla="*/ 120 w 199"/>
                    <a:gd name="T13" fmla="*/ 23 h 201"/>
                    <a:gd name="T14" fmla="*/ 116 w 199"/>
                    <a:gd name="T15" fmla="*/ 8 h 201"/>
                    <a:gd name="T16" fmla="*/ 105 w 199"/>
                    <a:gd name="T17" fmla="*/ 15 h 201"/>
                    <a:gd name="T18" fmla="*/ 93 w 199"/>
                    <a:gd name="T19" fmla="*/ 14 h 201"/>
                    <a:gd name="T20" fmla="*/ 77 w 199"/>
                    <a:gd name="T21" fmla="*/ 19 h 201"/>
                    <a:gd name="T22" fmla="*/ 69 w 199"/>
                    <a:gd name="T23" fmla="*/ 1 h 201"/>
                    <a:gd name="T24" fmla="*/ 56 w 199"/>
                    <a:gd name="T25" fmla="*/ 7 h 201"/>
                    <a:gd name="T26" fmla="*/ 50 w 199"/>
                    <a:gd name="T27" fmla="*/ 11 h 201"/>
                    <a:gd name="T28" fmla="*/ 51 w 199"/>
                    <a:gd name="T29" fmla="*/ 16 h 201"/>
                    <a:gd name="T30" fmla="*/ 41 w 199"/>
                    <a:gd name="T31" fmla="*/ 22 h 201"/>
                    <a:gd name="T32" fmla="*/ 27 w 199"/>
                    <a:gd name="T33" fmla="*/ 18 h 201"/>
                    <a:gd name="T34" fmla="*/ 25 w 199"/>
                    <a:gd name="T35" fmla="*/ 21 h 201"/>
                    <a:gd name="T36" fmla="*/ 22 w 199"/>
                    <a:gd name="T37" fmla="*/ 39 h 201"/>
                    <a:gd name="T38" fmla="*/ 10 w 199"/>
                    <a:gd name="T39" fmla="*/ 49 h 201"/>
                    <a:gd name="T40" fmla="*/ 2 w 199"/>
                    <a:gd name="T41" fmla="*/ 66 h 201"/>
                    <a:gd name="T42" fmla="*/ 9 w 199"/>
                    <a:gd name="T43" fmla="*/ 75 h 201"/>
                    <a:gd name="T44" fmla="*/ 24 w 199"/>
                    <a:gd name="T45" fmla="*/ 81 h 201"/>
                    <a:gd name="T46" fmla="*/ 39 w 199"/>
                    <a:gd name="T47" fmla="*/ 76 h 201"/>
                    <a:gd name="T48" fmla="*/ 49 w 199"/>
                    <a:gd name="T49" fmla="*/ 88 h 201"/>
                    <a:gd name="T50" fmla="*/ 61 w 199"/>
                    <a:gd name="T51" fmla="*/ 94 h 201"/>
                    <a:gd name="T52" fmla="*/ 68 w 199"/>
                    <a:gd name="T53" fmla="*/ 102 h 201"/>
                    <a:gd name="T54" fmla="*/ 80 w 199"/>
                    <a:gd name="T55" fmla="*/ 114 h 201"/>
                    <a:gd name="T56" fmla="*/ 82 w 199"/>
                    <a:gd name="T57" fmla="*/ 135 h 201"/>
                    <a:gd name="T58" fmla="*/ 93 w 199"/>
                    <a:gd name="T59" fmla="*/ 145 h 201"/>
                    <a:gd name="T60" fmla="*/ 98 w 199"/>
                    <a:gd name="T61" fmla="*/ 157 h 201"/>
                    <a:gd name="T62" fmla="*/ 90 w 199"/>
                    <a:gd name="T63" fmla="*/ 173 h 201"/>
                    <a:gd name="T64" fmla="*/ 86 w 199"/>
                    <a:gd name="T65" fmla="*/ 181 h 201"/>
                    <a:gd name="T66" fmla="*/ 94 w 199"/>
                    <a:gd name="T67" fmla="*/ 187 h 201"/>
                    <a:gd name="T68" fmla="*/ 107 w 199"/>
                    <a:gd name="T69" fmla="*/ 197 h 201"/>
                    <a:gd name="T70" fmla="*/ 119 w 199"/>
                    <a:gd name="T71" fmla="*/ 180 h 201"/>
                    <a:gd name="T72" fmla="*/ 128 w 199"/>
                    <a:gd name="T73" fmla="*/ 157 h 201"/>
                    <a:gd name="T74" fmla="*/ 137 w 199"/>
                    <a:gd name="T75" fmla="*/ 149 h 201"/>
                    <a:gd name="T76" fmla="*/ 144 w 199"/>
                    <a:gd name="T77" fmla="*/ 147 h 201"/>
                    <a:gd name="T78" fmla="*/ 155 w 199"/>
                    <a:gd name="T79" fmla="*/ 142 h 201"/>
                    <a:gd name="T80" fmla="*/ 163 w 199"/>
                    <a:gd name="T81" fmla="*/ 139 h 201"/>
                    <a:gd name="T82" fmla="*/ 169 w 199"/>
                    <a:gd name="T83" fmla="*/ 130 h 201"/>
                    <a:gd name="T84" fmla="*/ 175 w 199"/>
                    <a:gd name="T85" fmla="*/ 116 h 201"/>
                    <a:gd name="T86" fmla="*/ 176 w 199"/>
                    <a:gd name="T87" fmla="*/ 98 h 201"/>
                    <a:gd name="T88" fmla="*/ 178 w 199"/>
                    <a:gd name="T89" fmla="*/ 91 h 201"/>
                    <a:gd name="T90" fmla="*/ 182 w 199"/>
                    <a:gd name="T91" fmla="*/ 86 h 201"/>
                    <a:gd name="T92" fmla="*/ 196 w 199"/>
                    <a:gd name="T93" fmla="*/ 57 h 201"/>
                    <a:gd name="T94" fmla="*/ 110 w 199"/>
                    <a:gd name="T95" fmla="*/ 190 h 201"/>
                    <a:gd name="T96" fmla="*/ 115 w 199"/>
                    <a:gd name="T97" fmla="*/ 18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99" h="201">
                      <a:moveTo>
                        <a:pt x="196" y="57"/>
                      </a:moveTo>
                      <a:cubicBezTo>
                        <a:pt x="195" y="55"/>
                        <a:pt x="195" y="53"/>
                        <a:pt x="194" y="52"/>
                      </a:cubicBezTo>
                      <a:cubicBezTo>
                        <a:pt x="192" y="51"/>
                        <a:pt x="189" y="52"/>
                        <a:pt x="188" y="51"/>
                      </a:cubicBezTo>
                      <a:cubicBezTo>
                        <a:pt x="183" y="50"/>
                        <a:pt x="180" y="46"/>
                        <a:pt x="177" y="44"/>
                      </a:cubicBezTo>
                      <a:cubicBezTo>
                        <a:pt x="175" y="43"/>
                        <a:pt x="173" y="42"/>
                        <a:pt x="172" y="41"/>
                      </a:cubicBezTo>
                      <a:cubicBezTo>
                        <a:pt x="169" y="40"/>
                        <a:pt x="168" y="41"/>
                        <a:pt x="165" y="41"/>
                      </a:cubicBezTo>
                      <a:cubicBezTo>
                        <a:pt x="161" y="42"/>
                        <a:pt x="157" y="37"/>
                        <a:pt x="153" y="39"/>
                      </a:cubicBezTo>
                      <a:cubicBezTo>
                        <a:pt x="150" y="40"/>
                        <a:pt x="147" y="35"/>
                        <a:pt x="145" y="34"/>
                      </a:cubicBezTo>
                      <a:cubicBezTo>
                        <a:pt x="142" y="32"/>
                        <a:pt x="138" y="30"/>
                        <a:pt x="135" y="30"/>
                      </a:cubicBezTo>
                      <a:cubicBezTo>
                        <a:pt x="133" y="29"/>
                        <a:pt x="131" y="29"/>
                        <a:pt x="130" y="30"/>
                      </a:cubicBezTo>
                      <a:cubicBezTo>
                        <a:pt x="129" y="33"/>
                        <a:pt x="126" y="34"/>
                        <a:pt x="125" y="36"/>
                      </a:cubicBezTo>
                      <a:cubicBezTo>
                        <a:pt x="123" y="39"/>
                        <a:pt x="124" y="38"/>
                        <a:pt x="122" y="36"/>
                      </a:cubicBezTo>
                      <a:cubicBezTo>
                        <a:pt x="122" y="36"/>
                        <a:pt x="121" y="35"/>
                        <a:pt x="121" y="35"/>
                      </a:cubicBezTo>
                      <a:cubicBezTo>
                        <a:pt x="119" y="34"/>
                        <a:pt x="120" y="36"/>
                        <a:pt x="119" y="37"/>
                      </a:cubicBezTo>
                      <a:cubicBezTo>
                        <a:pt x="118" y="38"/>
                        <a:pt x="115" y="29"/>
                        <a:pt x="116" y="29"/>
                      </a:cubicBezTo>
                      <a:cubicBezTo>
                        <a:pt x="116" y="29"/>
                        <a:pt x="113" y="33"/>
                        <a:pt x="112" y="33"/>
                      </a:cubicBezTo>
                      <a:cubicBezTo>
                        <a:pt x="112" y="33"/>
                        <a:pt x="116" y="30"/>
                        <a:pt x="115" y="29"/>
                      </a:cubicBezTo>
                      <a:cubicBezTo>
                        <a:pt x="113" y="28"/>
                        <a:pt x="113" y="33"/>
                        <a:pt x="111" y="33"/>
                      </a:cubicBezTo>
                      <a:cubicBezTo>
                        <a:pt x="111" y="33"/>
                        <a:pt x="115" y="27"/>
                        <a:pt x="115" y="26"/>
                      </a:cubicBezTo>
                      <a:cubicBezTo>
                        <a:pt x="115" y="25"/>
                        <a:pt x="117" y="25"/>
                        <a:pt x="117" y="24"/>
                      </a:cubicBezTo>
                      <a:cubicBezTo>
                        <a:pt x="118" y="23"/>
                        <a:pt x="119" y="25"/>
                        <a:pt x="120" y="23"/>
                      </a:cubicBezTo>
                      <a:cubicBezTo>
                        <a:pt x="121" y="22"/>
                        <a:pt x="120" y="22"/>
                        <a:pt x="120" y="20"/>
                      </a:cubicBezTo>
                      <a:cubicBezTo>
                        <a:pt x="121" y="19"/>
                        <a:pt x="121" y="17"/>
                        <a:pt x="119" y="16"/>
                      </a:cubicBezTo>
                      <a:cubicBezTo>
                        <a:pt x="116" y="15"/>
                        <a:pt x="116" y="11"/>
                        <a:pt x="116" y="8"/>
                      </a:cubicBezTo>
                      <a:cubicBezTo>
                        <a:pt x="116" y="7"/>
                        <a:pt x="115" y="6"/>
                        <a:pt x="114" y="5"/>
                      </a:cubicBezTo>
                      <a:cubicBezTo>
                        <a:pt x="113" y="4"/>
                        <a:pt x="112" y="7"/>
                        <a:pt x="111" y="8"/>
                      </a:cubicBezTo>
                      <a:cubicBezTo>
                        <a:pt x="110" y="11"/>
                        <a:pt x="108" y="15"/>
                        <a:pt x="105" y="15"/>
                      </a:cubicBezTo>
                      <a:cubicBezTo>
                        <a:pt x="104" y="15"/>
                        <a:pt x="103" y="14"/>
                        <a:pt x="101" y="14"/>
                      </a:cubicBezTo>
                      <a:cubicBezTo>
                        <a:pt x="100" y="14"/>
                        <a:pt x="99" y="15"/>
                        <a:pt x="98" y="14"/>
                      </a:cubicBezTo>
                      <a:cubicBezTo>
                        <a:pt x="96" y="13"/>
                        <a:pt x="95" y="14"/>
                        <a:pt x="93" y="14"/>
                      </a:cubicBezTo>
                      <a:cubicBezTo>
                        <a:pt x="91" y="14"/>
                        <a:pt x="92" y="14"/>
                        <a:pt x="91" y="16"/>
                      </a:cubicBezTo>
                      <a:cubicBezTo>
                        <a:pt x="90" y="17"/>
                        <a:pt x="85" y="16"/>
                        <a:pt x="84" y="17"/>
                      </a:cubicBezTo>
                      <a:cubicBezTo>
                        <a:pt x="82" y="17"/>
                        <a:pt x="79" y="19"/>
                        <a:pt x="77" y="19"/>
                      </a:cubicBezTo>
                      <a:cubicBezTo>
                        <a:pt x="74" y="19"/>
                        <a:pt x="72" y="15"/>
                        <a:pt x="72" y="13"/>
                      </a:cubicBezTo>
                      <a:cubicBezTo>
                        <a:pt x="70" y="10"/>
                        <a:pt x="74" y="8"/>
                        <a:pt x="73" y="5"/>
                      </a:cubicBezTo>
                      <a:cubicBezTo>
                        <a:pt x="72" y="3"/>
                        <a:pt x="71" y="0"/>
                        <a:pt x="69" y="1"/>
                      </a:cubicBezTo>
                      <a:cubicBezTo>
                        <a:pt x="69" y="2"/>
                        <a:pt x="62" y="5"/>
                        <a:pt x="61" y="5"/>
                      </a:cubicBezTo>
                      <a:cubicBezTo>
                        <a:pt x="60" y="5"/>
                        <a:pt x="58" y="5"/>
                        <a:pt x="58" y="6"/>
                      </a:cubicBezTo>
                      <a:cubicBezTo>
                        <a:pt x="57" y="6"/>
                        <a:pt x="57" y="9"/>
                        <a:pt x="56" y="7"/>
                      </a:cubicBezTo>
                      <a:cubicBezTo>
                        <a:pt x="55" y="6"/>
                        <a:pt x="47" y="5"/>
                        <a:pt x="47" y="6"/>
                      </a:cubicBezTo>
                      <a:cubicBezTo>
                        <a:pt x="47" y="6"/>
                        <a:pt x="49" y="7"/>
                        <a:pt x="49" y="7"/>
                      </a:cubicBezTo>
                      <a:cubicBezTo>
                        <a:pt x="50" y="8"/>
                        <a:pt x="50" y="9"/>
                        <a:pt x="50" y="11"/>
                      </a:cubicBezTo>
                      <a:cubicBezTo>
                        <a:pt x="51" y="11"/>
                        <a:pt x="51" y="13"/>
                        <a:pt x="52" y="14"/>
                      </a:cubicBezTo>
                      <a:cubicBezTo>
                        <a:pt x="52" y="14"/>
                        <a:pt x="54" y="14"/>
                        <a:pt x="54" y="14"/>
                      </a:cubicBezTo>
                      <a:cubicBezTo>
                        <a:pt x="54" y="15"/>
                        <a:pt x="52" y="16"/>
                        <a:pt x="51" y="16"/>
                      </a:cubicBezTo>
                      <a:cubicBezTo>
                        <a:pt x="50" y="17"/>
                        <a:pt x="50" y="18"/>
                        <a:pt x="49" y="19"/>
                      </a:cubicBezTo>
                      <a:cubicBezTo>
                        <a:pt x="49" y="19"/>
                        <a:pt x="44" y="23"/>
                        <a:pt x="43" y="22"/>
                      </a:cubicBezTo>
                      <a:cubicBezTo>
                        <a:pt x="43" y="21"/>
                        <a:pt x="42" y="21"/>
                        <a:pt x="41" y="22"/>
                      </a:cubicBezTo>
                      <a:cubicBezTo>
                        <a:pt x="40" y="23"/>
                        <a:pt x="38" y="21"/>
                        <a:pt x="38" y="21"/>
                      </a:cubicBezTo>
                      <a:cubicBezTo>
                        <a:pt x="36" y="20"/>
                        <a:pt x="35" y="16"/>
                        <a:pt x="34" y="16"/>
                      </a:cubicBezTo>
                      <a:cubicBezTo>
                        <a:pt x="32" y="15"/>
                        <a:pt x="29" y="18"/>
                        <a:pt x="27" y="18"/>
                      </a:cubicBezTo>
                      <a:cubicBezTo>
                        <a:pt x="25" y="18"/>
                        <a:pt x="23" y="18"/>
                        <a:pt x="21" y="18"/>
                      </a:cubicBezTo>
                      <a:cubicBezTo>
                        <a:pt x="21" y="18"/>
                        <a:pt x="21" y="20"/>
                        <a:pt x="22" y="20"/>
                      </a:cubicBezTo>
                      <a:cubicBezTo>
                        <a:pt x="22" y="21"/>
                        <a:pt x="24" y="21"/>
                        <a:pt x="25" y="21"/>
                      </a:cubicBezTo>
                      <a:cubicBezTo>
                        <a:pt x="25" y="22"/>
                        <a:pt x="21" y="23"/>
                        <a:pt x="20" y="23"/>
                      </a:cubicBezTo>
                      <a:cubicBezTo>
                        <a:pt x="19" y="24"/>
                        <a:pt x="21" y="27"/>
                        <a:pt x="22" y="28"/>
                      </a:cubicBezTo>
                      <a:cubicBezTo>
                        <a:pt x="24" y="32"/>
                        <a:pt x="24" y="35"/>
                        <a:pt x="22" y="39"/>
                      </a:cubicBezTo>
                      <a:cubicBezTo>
                        <a:pt x="22" y="41"/>
                        <a:pt x="22" y="47"/>
                        <a:pt x="20" y="47"/>
                      </a:cubicBezTo>
                      <a:cubicBezTo>
                        <a:pt x="19" y="48"/>
                        <a:pt x="17" y="47"/>
                        <a:pt x="15" y="48"/>
                      </a:cubicBezTo>
                      <a:cubicBezTo>
                        <a:pt x="14" y="49"/>
                        <a:pt x="11" y="49"/>
                        <a:pt x="10" y="49"/>
                      </a:cubicBezTo>
                      <a:cubicBezTo>
                        <a:pt x="5" y="51"/>
                        <a:pt x="5" y="53"/>
                        <a:pt x="5" y="57"/>
                      </a:cubicBezTo>
                      <a:cubicBezTo>
                        <a:pt x="5" y="59"/>
                        <a:pt x="2" y="59"/>
                        <a:pt x="2" y="60"/>
                      </a:cubicBezTo>
                      <a:cubicBezTo>
                        <a:pt x="2" y="63"/>
                        <a:pt x="0" y="64"/>
                        <a:pt x="2" y="66"/>
                      </a:cubicBezTo>
                      <a:cubicBezTo>
                        <a:pt x="4" y="68"/>
                        <a:pt x="4" y="70"/>
                        <a:pt x="5" y="72"/>
                      </a:cubicBezTo>
                      <a:cubicBezTo>
                        <a:pt x="5" y="73"/>
                        <a:pt x="6" y="73"/>
                        <a:pt x="7" y="73"/>
                      </a:cubicBezTo>
                      <a:cubicBezTo>
                        <a:pt x="8" y="73"/>
                        <a:pt x="8" y="74"/>
                        <a:pt x="9" y="75"/>
                      </a:cubicBezTo>
                      <a:cubicBezTo>
                        <a:pt x="11" y="78"/>
                        <a:pt x="16" y="75"/>
                        <a:pt x="18" y="73"/>
                      </a:cubicBezTo>
                      <a:cubicBezTo>
                        <a:pt x="18" y="76"/>
                        <a:pt x="16" y="81"/>
                        <a:pt x="19" y="82"/>
                      </a:cubicBezTo>
                      <a:cubicBezTo>
                        <a:pt x="20" y="82"/>
                        <a:pt x="23" y="81"/>
                        <a:pt x="24" y="81"/>
                      </a:cubicBezTo>
                      <a:cubicBezTo>
                        <a:pt x="27" y="82"/>
                        <a:pt x="28" y="82"/>
                        <a:pt x="30" y="80"/>
                      </a:cubicBezTo>
                      <a:cubicBezTo>
                        <a:pt x="30" y="79"/>
                        <a:pt x="32" y="79"/>
                        <a:pt x="33" y="79"/>
                      </a:cubicBezTo>
                      <a:cubicBezTo>
                        <a:pt x="35" y="77"/>
                        <a:pt x="37" y="76"/>
                        <a:pt x="39" y="76"/>
                      </a:cubicBezTo>
                      <a:cubicBezTo>
                        <a:pt x="41" y="75"/>
                        <a:pt x="46" y="73"/>
                        <a:pt x="44" y="77"/>
                      </a:cubicBezTo>
                      <a:cubicBezTo>
                        <a:pt x="44" y="79"/>
                        <a:pt x="43" y="81"/>
                        <a:pt x="44" y="83"/>
                      </a:cubicBezTo>
                      <a:cubicBezTo>
                        <a:pt x="45" y="85"/>
                        <a:pt x="47" y="87"/>
                        <a:pt x="49" y="88"/>
                      </a:cubicBezTo>
                      <a:cubicBezTo>
                        <a:pt x="51" y="90"/>
                        <a:pt x="54" y="89"/>
                        <a:pt x="56" y="90"/>
                      </a:cubicBezTo>
                      <a:cubicBezTo>
                        <a:pt x="57" y="91"/>
                        <a:pt x="58" y="92"/>
                        <a:pt x="59" y="92"/>
                      </a:cubicBezTo>
                      <a:cubicBezTo>
                        <a:pt x="60" y="92"/>
                        <a:pt x="61" y="93"/>
                        <a:pt x="61" y="94"/>
                      </a:cubicBezTo>
                      <a:cubicBezTo>
                        <a:pt x="63" y="94"/>
                        <a:pt x="68" y="93"/>
                        <a:pt x="68" y="96"/>
                      </a:cubicBezTo>
                      <a:cubicBezTo>
                        <a:pt x="69" y="98"/>
                        <a:pt x="68" y="98"/>
                        <a:pt x="69" y="100"/>
                      </a:cubicBezTo>
                      <a:cubicBezTo>
                        <a:pt x="70" y="101"/>
                        <a:pt x="69" y="101"/>
                        <a:pt x="68" y="102"/>
                      </a:cubicBezTo>
                      <a:cubicBezTo>
                        <a:pt x="68" y="102"/>
                        <a:pt x="70" y="107"/>
                        <a:pt x="70" y="108"/>
                      </a:cubicBezTo>
                      <a:cubicBezTo>
                        <a:pt x="70" y="109"/>
                        <a:pt x="78" y="108"/>
                        <a:pt x="79" y="108"/>
                      </a:cubicBezTo>
                      <a:cubicBezTo>
                        <a:pt x="79" y="110"/>
                        <a:pt x="78" y="113"/>
                        <a:pt x="80" y="114"/>
                      </a:cubicBezTo>
                      <a:cubicBezTo>
                        <a:pt x="83" y="116"/>
                        <a:pt x="83" y="118"/>
                        <a:pt x="82" y="122"/>
                      </a:cubicBezTo>
                      <a:cubicBezTo>
                        <a:pt x="81" y="124"/>
                        <a:pt x="80" y="127"/>
                        <a:pt x="81" y="130"/>
                      </a:cubicBezTo>
                      <a:cubicBezTo>
                        <a:pt x="81" y="131"/>
                        <a:pt x="82" y="133"/>
                        <a:pt x="82" y="135"/>
                      </a:cubicBezTo>
                      <a:cubicBezTo>
                        <a:pt x="82" y="136"/>
                        <a:pt x="80" y="138"/>
                        <a:pt x="82" y="138"/>
                      </a:cubicBezTo>
                      <a:cubicBezTo>
                        <a:pt x="83" y="139"/>
                        <a:pt x="86" y="140"/>
                        <a:pt x="88" y="139"/>
                      </a:cubicBezTo>
                      <a:cubicBezTo>
                        <a:pt x="90" y="137"/>
                        <a:pt x="94" y="144"/>
                        <a:pt x="93" y="145"/>
                      </a:cubicBezTo>
                      <a:cubicBezTo>
                        <a:pt x="93" y="146"/>
                        <a:pt x="93" y="147"/>
                        <a:pt x="94" y="148"/>
                      </a:cubicBezTo>
                      <a:cubicBezTo>
                        <a:pt x="95" y="149"/>
                        <a:pt x="97" y="147"/>
                        <a:pt x="98" y="148"/>
                      </a:cubicBezTo>
                      <a:cubicBezTo>
                        <a:pt x="102" y="150"/>
                        <a:pt x="98" y="154"/>
                        <a:pt x="98" y="157"/>
                      </a:cubicBezTo>
                      <a:cubicBezTo>
                        <a:pt x="100" y="154"/>
                        <a:pt x="102" y="160"/>
                        <a:pt x="102" y="160"/>
                      </a:cubicBezTo>
                      <a:cubicBezTo>
                        <a:pt x="103" y="164"/>
                        <a:pt x="101" y="165"/>
                        <a:pt x="98" y="166"/>
                      </a:cubicBezTo>
                      <a:cubicBezTo>
                        <a:pt x="94" y="168"/>
                        <a:pt x="92" y="170"/>
                        <a:pt x="90" y="173"/>
                      </a:cubicBezTo>
                      <a:cubicBezTo>
                        <a:pt x="89" y="175"/>
                        <a:pt x="88" y="176"/>
                        <a:pt x="86" y="177"/>
                      </a:cubicBezTo>
                      <a:cubicBezTo>
                        <a:pt x="85" y="179"/>
                        <a:pt x="83" y="180"/>
                        <a:pt x="81" y="182"/>
                      </a:cubicBezTo>
                      <a:cubicBezTo>
                        <a:pt x="83" y="182"/>
                        <a:pt x="85" y="181"/>
                        <a:pt x="86" y="181"/>
                      </a:cubicBezTo>
                      <a:cubicBezTo>
                        <a:pt x="87" y="181"/>
                        <a:pt x="88" y="183"/>
                        <a:pt x="89" y="183"/>
                      </a:cubicBezTo>
                      <a:cubicBezTo>
                        <a:pt x="89" y="184"/>
                        <a:pt x="90" y="185"/>
                        <a:pt x="91" y="186"/>
                      </a:cubicBezTo>
                      <a:cubicBezTo>
                        <a:pt x="92" y="187"/>
                        <a:pt x="93" y="186"/>
                        <a:pt x="94" y="187"/>
                      </a:cubicBezTo>
                      <a:cubicBezTo>
                        <a:pt x="96" y="189"/>
                        <a:pt x="100" y="190"/>
                        <a:pt x="101" y="193"/>
                      </a:cubicBezTo>
                      <a:cubicBezTo>
                        <a:pt x="102" y="195"/>
                        <a:pt x="103" y="199"/>
                        <a:pt x="104" y="201"/>
                      </a:cubicBezTo>
                      <a:cubicBezTo>
                        <a:pt x="105" y="200"/>
                        <a:pt x="106" y="199"/>
                        <a:pt x="107" y="197"/>
                      </a:cubicBezTo>
                      <a:cubicBezTo>
                        <a:pt x="107" y="196"/>
                        <a:pt x="108" y="194"/>
                        <a:pt x="109" y="193"/>
                      </a:cubicBezTo>
                      <a:cubicBezTo>
                        <a:pt x="110" y="190"/>
                        <a:pt x="113" y="189"/>
                        <a:pt x="116" y="187"/>
                      </a:cubicBezTo>
                      <a:cubicBezTo>
                        <a:pt x="118" y="185"/>
                        <a:pt x="118" y="183"/>
                        <a:pt x="119" y="180"/>
                      </a:cubicBezTo>
                      <a:cubicBezTo>
                        <a:pt x="121" y="176"/>
                        <a:pt x="124" y="175"/>
                        <a:pt x="126" y="172"/>
                      </a:cubicBezTo>
                      <a:cubicBezTo>
                        <a:pt x="129" y="169"/>
                        <a:pt x="126" y="165"/>
                        <a:pt x="127" y="161"/>
                      </a:cubicBezTo>
                      <a:cubicBezTo>
                        <a:pt x="128" y="160"/>
                        <a:pt x="128" y="159"/>
                        <a:pt x="128" y="157"/>
                      </a:cubicBezTo>
                      <a:cubicBezTo>
                        <a:pt x="128" y="156"/>
                        <a:pt x="128" y="156"/>
                        <a:pt x="129" y="156"/>
                      </a:cubicBezTo>
                      <a:cubicBezTo>
                        <a:pt x="131" y="155"/>
                        <a:pt x="132" y="153"/>
                        <a:pt x="133" y="152"/>
                      </a:cubicBezTo>
                      <a:cubicBezTo>
                        <a:pt x="134" y="151"/>
                        <a:pt x="135" y="150"/>
                        <a:pt x="137" y="149"/>
                      </a:cubicBezTo>
                      <a:cubicBezTo>
                        <a:pt x="138" y="149"/>
                        <a:pt x="139" y="148"/>
                        <a:pt x="141" y="147"/>
                      </a:cubicBezTo>
                      <a:cubicBezTo>
                        <a:pt x="142" y="147"/>
                        <a:pt x="143" y="148"/>
                        <a:pt x="144" y="148"/>
                      </a:cubicBezTo>
                      <a:cubicBezTo>
                        <a:pt x="145" y="148"/>
                        <a:pt x="144" y="147"/>
                        <a:pt x="144" y="147"/>
                      </a:cubicBezTo>
                      <a:cubicBezTo>
                        <a:pt x="143" y="146"/>
                        <a:pt x="147" y="145"/>
                        <a:pt x="147" y="145"/>
                      </a:cubicBezTo>
                      <a:cubicBezTo>
                        <a:pt x="147" y="145"/>
                        <a:pt x="149" y="142"/>
                        <a:pt x="149" y="143"/>
                      </a:cubicBezTo>
                      <a:cubicBezTo>
                        <a:pt x="150" y="144"/>
                        <a:pt x="155" y="142"/>
                        <a:pt x="155" y="142"/>
                      </a:cubicBezTo>
                      <a:cubicBezTo>
                        <a:pt x="156" y="142"/>
                        <a:pt x="155" y="143"/>
                        <a:pt x="156" y="143"/>
                      </a:cubicBezTo>
                      <a:cubicBezTo>
                        <a:pt x="157" y="143"/>
                        <a:pt x="160" y="143"/>
                        <a:pt x="161" y="142"/>
                      </a:cubicBezTo>
                      <a:cubicBezTo>
                        <a:pt x="162" y="141"/>
                        <a:pt x="162" y="140"/>
                        <a:pt x="163" y="139"/>
                      </a:cubicBezTo>
                      <a:cubicBezTo>
                        <a:pt x="164" y="139"/>
                        <a:pt x="165" y="138"/>
                        <a:pt x="165" y="137"/>
                      </a:cubicBezTo>
                      <a:cubicBezTo>
                        <a:pt x="166" y="136"/>
                        <a:pt x="165" y="134"/>
                        <a:pt x="166" y="133"/>
                      </a:cubicBezTo>
                      <a:cubicBezTo>
                        <a:pt x="167" y="132"/>
                        <a:pt x="168" y="131"/>
                        <a:pt x="169" y="130"/>
                      </a:cubicBezTo>
                      <a:cubicBezTo>
                        <a:pt x="171" y="127"/>
                        <a:pt x="172" y="126"/>
                        <a:pt x="172" y="123"/>
                      </a:cubicBezTo>
                      <a:cubicBezTo>
                        <a:pt x="172" y="121"/>
                        <a:pt x="172" y="120"/>
                        <a:pt x="173" y="118"/>
                      </a:cubicBezTo>
                      <a:cubicBezTo>
                        <a:pt x="173" y="117"/>
                        <a:pt x="174" y="117"/>
                        <a:pt x="175" y="116"/>
                      </a:cubicBezTo>
                      <a:cubicBezTo>
                        <a:pt x="176" y="115"/>
                        <a:pt x="175" y="113"/>
                        <a:pt x="175" y="112"/>
                      </a:cubicBezTo>
                      <a:cubicBezTo>
                        <a:pt x="175" y="110"/>
                        <a:pt x="176" y="109"/>
                        <a:pt x="176" y="107"/>
                      </a:cubicBezTo>
                      <a:cubicBezTo>
                        <a:pt x="177" y="104"/>
                        <a:pt x="176" y="101"/>
                        <a:pt x="176" y="98"/>
                      </a:cubicBezTo>
                      <a:cubicBezTo>
                        <a:pt x="176" y="96"/>
                        <a:pt x="175" y="94"/>
                        <a:pt x="176" y="93"/>
                      </a:cubicBezTo>
                      <a:cubicBezTo>
                        <a:pt x="177" y="91"/>
                        <a:pt x="176" y="92"/>
                        <a:pt x="176" y="90"/>
                      </a:cubicBezTo>
                      <a:cubicBezTo>
                        <a:pt x="176" y="90"/>
                        <a:pt x="178" y="91"/>
                        <a:pt x="178" y="91"/>
                      </a:cubicBezTo>
                      <a:cubicBezTo>
                        <a:pt x="178" y="91"/>
                        <a:pt x="178" y="90"/>
                        <a:pt x="178" y="90"/>
                      </a:cubicBezTo>
                      <a:cubicBezTo>
                        <a:pt x="178" y="90"/>
                        <a:pt x="179" y="90"/>
                        <a:pt x="179" y="90"/>
                      </a:cubicBezTo>
                      <a:cubicBezTo>
                        <a:pt x="181" y="90"/>
                        <a:pt x="182" y="87"/>
                        <a:pt x="182" y="86"/>
                      </a:cubicBezTo>
                      <a:cubicBezTo>
                        <a:pt x="183" y="85"/>
                        <a:pt x="184" y="83"/>
                        <a:pt x="185" y="81"/>
                      </a:cubicBezTo>
                      <a:cubicBezTo>
                        <a:pt x="187" y="79"/>
                        <a:pt x="189" y="79"/>
                        <a:pt x="190" y="77"/>
                      </a:cubicBezTo>
                      <a:cubicBezTo>
                        <a:pt x="195" y="71"/>
                        <a:pt x="199" y="64"/>
                        <a:pt x="196" y="57"/>
                      </a:cubicBezTo>
                      <a:cubicBezTo>
                        <a:pt x="194" y="53"/>
                        <a:pt x="198" y="60"/>
                        <a:pt x="196" y="57"/>
                      </a:cubicBezTo>
                      <a:close/>
                      <a:moveTo>
                        <a:pt x="115" y="186"/>
                      </a:moveTo>
                      <a:cubicBezTo>
                        <a:pt x="113" y="187"/>
                        <a:pt x="112" y="189"/>
                        <a:pt x="110" y="190"/>
                      </a:cubicBezTo>
                      <a:cubicBezTo>
                        <a:pt x="107" y="191"/>
                        <a:pt x="112" y="188"/>
                        <a:pt x="112" y="187"/>
                      </a:cubicBezTo>
                      <a:cubicBezTo>
                        <a:pt x="113" y="186"/>
                        <a:pt x="114" y="184"/>
                        <a:pt x="116" y="182"/>
                      </a:cubicBezTo>
                      <a:cubicBezTo>
                        <a:pt x="118" y="180"/>
                        <a:pt x="117" y="184"/>
                        <a:pt x="115" y="186"/>
                      </a:cubicBezTo>
                      <a:cubicBezTo>
                        <a:pt x="115" y="186"/>
                        <a:pt x="116" y="185"/>
                        <a:pt x="115" y="186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39" name="Freeform 629">
                  <a:extLst>
                    <a:ext uri="{FF2B5EF4-FFF2-40B4-BE49-F238E27FC236}">
                      <a16:creationId xmlns:a16="http://schemas.microsoft.com/office/drawing/2014/main" id="{17699070-80F8-B7BD-289A-1D383F4F7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70749" y="9918925"/>
                  <a:ext cx="275312" cy="302405"/>
                </a:xfrm>
                <a:custGeom>
                  <a:avLst/>
                  <a:gdLst>
                    <a:gd name="T0" fmla="*/ 21 w 27"/>
                    <a:gd name="T1" fmla="*/ 10 h 28"/>
                    <a:gd name="T2" fmla="*/ 17 w 27"/>
                    <a:gd name="T3" fmla="*/ 7 h 28"/>
                    <a:gd name="T4" fmla="*/ 14 w 27"/>
                    <a:gd name="T5" fmla="*/ 6 h 28"/>
                    <a:gd name="T6" fmla="*/ 11 w 27"/>
                    <a:gd name="T7" fmla="*/ 3 h 28"/>
                    <a:gd name="T8" fmla="*/ 6 w 27"/>
                    <a:gd name="T9" fmla="*/ 2 h 28"/>
                    <a:gd name="T10" fmla="*/ 4 w 27"/>
                    <a:gd name="T11" fmla="*/ 3 h 28"/>
                    <a:gd name="T12" fmla="*/ 3 w 27"/>
                    <a:gd name="T13" fmla="*/ 6 h 28"/>
                    <a:gd name="T14" fmla="*/ 3 w 27"/>
                    <a:gd name="T15" fmla="*/ 12 h 28"/>
                    <a:gd name="T16" fmla="*/ 2 w 27"/>
                    <a:gd name="T17" fmla="*/ 17 h 28"/>
                    <a:gd name="T18" fmla="*/ 1 w 27"/>
                    <a:gd name="T19" fmla="*/ 22 h 28"/>
                    <a:gd name="T20" fmla="*/ 4 w 27"/>
                    <a:gd name="T21" fmla="*/ 25 h 28"/>
                    <a:gd name="T22" fmla="*/ 9 w 27"/>
                    <a:gd name="T23" fmla="*/ 26 h 28"/>
                    <a:gd name="T24" fmla="*/ 13 w 27"/>
                    <a:gd name="T25" fmla="*/ 28 h 28"/>
                    <a:gd name="T26" fmla="*/ 19 w 27"/>
                    <a:gd name="T27" fmla="*/ 28 h 28"/>
                    <a:gd name="T28" fmla="*/ 24 w 27"/>
                    <a:gd name="T29" fmla="*/ 25 h 28"/>
                    <a:gd name="T30" fmla="*/ 26 w 27"/>
                    <a:gd name="T31" fmla="*/ 19 h 28"/>
                    <a:gd name="T32" fmla="*/ 24 w 27"/>
                    <a:gd name="T33" fmla="*/ 14 h 28"/>
                    <a:gd name="T34" fmla="*/ 21 w 27"/>
                    <a:gd name="T35" fmla="*/ 10 h 28"/>
                    <a:gd name="T36" fmla="*/ 21 w 27"/>
                    <a:gd name="T37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7" h="28">
                      <a:moveTo>
                        <a:pt x="21" y="10"/>
                      </a:moveTo>
                      <a:cubicBezTo>
                        <a:pt x="20" y="8"/>
                        <a:pt x="18" y="8"/>
                        <a:pt x="17" y="7"/>
                      </a:cubicBezTo>
                      <a:cubicBezTo>
                        <a:pt x="16" y="6"/>
                        <a:pt x="15" y="7"/>
                        <a:pt x="14" y="6"/>
                      </a:cubicBezTo>
                      <a:cubicBezTo>
                        <a:pt x="13" y="5"/>
                        <a:pt x="12" y="4"/>
                        <a:pt x="11" y="3"/>
                      </a:cubicBezTo>
                      <a:cubicBezTo>
                        <a:pt x="10" y="0"/>
                        <a:pt x="9" y="1"/>
                        <a:pt x="6" y="2"/>
                      </a:cubicBezTo>
                      <a:cubicBezTo>
                        <a:pt x="5" y="2"/>
                        <a:pt x="5" y="1"/>
                        <a:pt x="4" y="3"/>
                      </a:cubicBez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3" y="8"/>
                        <a:pt x="3" y="10"/>
                        <a:pt x="3" y="12"/>
                      </a:cubicBezTo>
                      <a:cubicBezTo>
                        <a:pt x="3" y="13"/>
                        <a:pt x="3" y="15"/>
                        <a:pt x="2" y="17"/>
                      </a:cubicBezTo>
                      <a:cubicBezTo>
                        <a:pt x="0" y="19"/>
                        <a:pt x="0" y="19"/>
                        <a:pt x="1" y="22"/>
                      </a:cubicBezTo>
                      <a:cubicBezTo>
                        <a:pt x="2" y="24"/>
                        <a:pt x="2" y="24"/>
                        <a:pt x="4" y="25"/>
                      </a:cubicBezTo>
                      <a:cubicBezTo>
                        <a:pt x="6" y="25"/>
                        <a:pt x="8" y="25"/>
                        <a:pt x="9" y="26"/>
                      </a:cubicBezTo>
                      <a:cubicBezTo>
                        <a:pt x="10" y="26"/>
                        <a:pt x="12" y="28"/>
                        <a:pt x="13" y="28"/>
                      </a:cubicBezTo>
                      <a:cubicBezTo>
                        <a:pt x="15" y="27"/>
                        <a:pt x="17" y="28"/>
                        <a:pt x="19" y="28"/>
                      </a:cubicBezTo>
                      <a:cubicBezTo>
                        <a:pt x="20" y="28"/>
                        <a:pt x="23" y="26"/>
                        <a:pt x="24" y="25"/>
                      </a:cubicBezTo>
                      <a:cubicBezTo>
                        <a:pt x="26" y="23"/>
                        <a:pt x="27" y="21"/>
                        <a:pt x="26" y="19"/>
                      </a:cubicBezTo>
                      <a:cubicBezTo>
                        <a:pt x="25" y="17"/>
                        <a:pt x="25" y="16"/>
                        <a:pt x="24" y="14"/>
                      </a:cubicBezTo>
                      <a:cubicBezTo>
                        <a:pt x="24" y="12"/>
                        <a:pt x="23" y="11"/>
                        <a:pt x="21" y="10"/>
                      </a:cubicBezTo>
                      <a:cubicBezTo>
                        <a:pt x="20" y="9"/>
                        <a:pt x="22" y="10"/>
                        <a:pt x="21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40" name="Freeform 630">
                  <a:extLst>
                    <a:ext uri="{FF2B5EF4-FFF2-40B4-BE49-F238E27FC236}">
                      <a16:creationId xmlns:a16="http://schemas.microsoft.com/office/drawing/2014/main" id="{A71D586D-F060-FEBE-1962-4C3A99A73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3147" y="9443189"/>
                  <a:ext cx="1052459" cy="1936127"/>
                </a:xfrm>
                <a:custGeom>
                  <a:avLst/>
                  <a:gdLst>
                    <a:gd name="T0" fmla="*/ 80 w 103"/>
                    <a:gd name="T1" fmla="*/ 52 h 179"/>
                    <a:gd name="T2" fmla="*/ 85 w 103"/>
                    <a:gd name="T3" fmla="*/ 42 h 179"/>
                    <a:gd name="T4" fmla="*/ 102 w 103"/>
                    <a:gd name="T5" fmla="*/ 29 h 179"/>
                    <a:gd name="T6" fmla="*/ 99 w 103"/>
                    <a:gd name="T7" fmla="*/ 21 h 179"/>
                    <a:gd name="T8" fmla="*/ 94 w 103"/>
                    <a:gd name="T9" fmla="*/ 29 h 179"/>
                    <a:gd name="T10" fmla="*/ 82 w 103"/>
                    <a:gd name="T11" fmla="*/ 30 h 179"/>
                    <a:gd name="T12" fmla="*/ 79 w 103"/>
                    <a:gd name="T13" fmla="*/ 28 h 179"/>
                    <a:gd name="T14" fmla="*/ 81 w 103"/>
                    <a:gd name="T15" fmla="*/ 22 h 179"/>
                    <a:gd name="T16" fmla="*/ 64 w 103"/>
                    <a:gd name="T17" fmla="*/ 9 h 179"/>
                    <a:gd name="T18" fmla="*/ 57 w 103"/>
                    <a:gd name="T19" fmla="*/ 2 h 179"/>
                    <a:gd name="T20" fmla="*/ 48 w 103"/>
                    <a:gd name="T21" fmla="*/ 4 h 179"/>
                    <a:gd name="T22" fmla="*/ 39 w 103"/>
                    <a:gd name="T23" fmla="*/ 1 h 179"/>
                    <a:gd name="T24" fmla="*/ 35 w 103"/>
                    <a:gd name="T25" fmla="*/ 9 h 179"/>
                    <a:gd name="T26" fmla="*/ 27 w 103"/>
                    <a:gd name="T27" fmla="*/ 22 h 179"/>
                    <a:gd name="T28" fmla="*/ 25 w 103"/>
                    <a:gd name="T29" fmla="*/ 32 h 179"/>
                    <a:gd name="T30" fmla="*/ 21 w 103"/>
                    <a:gd name="T31" fmla="*/ 39 h 179"/>
                    <a:gd name="T32" fmla="*/ 19 w 103"/>
                    <a:gd name="T33" fmla="*/ 47 h 179"/>
                    <a:gd name="T34" fmla="*/ 17 w 103"/>
                    <a:gd name="T35" fmla="*/ 52 h 179"/>
                    <a:gd name="T36" fmla="*/ 20 w 103"/>
                    <a:gd name="T37" fmla="*/ 61 h 179"/>
                    <a:gd name="T38" fmla="*/ 18 w 103"/>
                    <a:gd name="T39" fmla="*/ 79 h 179"/>
                    <a:gd name="T40" fmla="*/ 15 w 103"/>
                    <a:gd name="T41" fmla="*/ 94 h 179"/>
                    <a:gd name="T42" fmla="*/ 10 w 103"/>
                    <a:gd name="T43" fmla="*/ 117 h 179"/>
                    <a:gd name="T44" fmla="*/ 13 w 103"/>
                    <a:gd name="T45" fmla="*/ 130 h 179"/>
                    <a:gd name="T46" fmla="*/ 12 w 103"/>
                    <a:gd name="T47" fmla="*/ 135 h 179"/>
                    <a:gd name="T48" fmla="*/ 8 w 103"/>
                    <a:gd name="T49" fmla="*/ 147 h 179"/>
                    <a:gd name="T50" fmla="*/ 5 w 103"/>
                    <a:gd name="T51" fmla="*/ 156 h 179"/>
                    <a:gd name="T52" fmla="*/ 8 w 103"/>
                    <a:gd name="T53" fmla="*/ 170 h 179"/>
                    <a:gd name="T54" fmla="*/ 13 w 103"/>
                    <a:gd name="T55" fmla="*/ 176 h 179"/>
                    <a:gd name="T56" fmla="*/ 23 w 103"/>
                    <a:gd name="T57" fmla="*/ 178 h 179"/>
                    <a:gd name="T58" fmla="*/ 27 w 103"/>
                    <a:gd name="T59" fmla="*/ 179 h 179"/>
                    <a:gd name="T60" fmla="*/ 24 w 103"/>
                    <a:gd name="T61" fmla="*/ 169 h 179"/>
                    <a:gd name="T62" fmla="*/ 25 w 103"/>
                    <a:gd name="T63" fmla="*/ 163 h 179"/>
                    <a:gd name="T64" fmla="*/ 28 w 103"/>
                    <a:gd name="T65" fmla="*/ 163 h 179"/>
                    <a:gd name="T66" fmla="*/ 31 w 103"/>
                    <a:gd name="T67" fmla="*/ 157 h 179"/>
                    <a:gd name="T68" fmla="*/ 40 w 103"/>
                    <a:gd name="T69" fmla="*/ 151 h 179"/>
                    <a:gd name="T70" fmla="*/ 41 w 103"/>
                    <a:gd name="T71" fmla="*/ 145 h 179"/>
                    <a:gd name="T72" fmla="*/ 32 w 103"/>
                    <a:gd name="T73" fmla="*/ 140 h 179"/>
                    <a:gd name="T74" fmla="*/ 39 w 103"/>
                    <a:gd name="T75" fmla="*/ 131 h 179"/>
                    <a:gd name="T76" fmla="*/ 43 w 103"/>
                    <a:gd name="T77" fmla="*/ 124 h 179"/>
                    <a:gd name="T78" fmla="*/ 48 w 103"/>
                    <a:gd name="T79" fmla="*/ 116 h 179"/>
                    <a:gd name="T80" fmla="*/ 51 w 103"/>
                    <a:gd name="T81" fmla="*/ 114 h 179"/>
                    <a:gd name="T82" fmla="*/ 45 w 103"/>
                    <a:gd name="T83" fmla="*/ 113 h 179"/>
                    <a:gd name="T84" fmla="*/ 54 w 103"/>
                    <a:gd name="T85" fmla="*/ 108 h 179"/>
                    <a:gd name="T86" fmla="*/ 58 w 103"/>
                    <a:gd name="T87" fmla="*/ 102 h 179"/>
                    <a:gd name="T88" fmla="*/ 59 w 103"/>
                    <a:gd name="T89" fmla="*/ 97 h 179"/>
                    <a:gd name="T90" fmla="*/ 60 w 103"/>
                    <a:gd name="T91" fmla="*/ 96 h 179"/>
                    <a:gd name="T92" fmla="*/ 76 w 103"/>
                    <a:gd name="T93" fmla="*/ 93 h 179"/>
                    <a:gd name="T94" fmla="*/ 84 w 103"/>
                    <a:gd name="T95" fmla="*/ 87 h 179"/>
                    <a:gd name="T96" fmla="*/ 83 w 103"/>
                    <a:gd name="T97" fmla="*/ 78 h 179"/>
                    <a:gd name="T98" fmla="*/ 78 w 103"/>
                    <a:gd name="T99" fmla="*/ 69 h 179"/>
                    <a:gd name="T100" fmla="*/ 78 w 103"/>
                    <a:gd name="T101" fmla="*/ 66 h 179"/>
                    <a:gd name="T102" fmla="*/ 78 w 103"/>
                    <a:gd name="T103" fmla="*/ 6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3" h="179">
                      <a:moveTo>
                        <a:pt x="78" y="62"/>
                      </a:moveTo>
                      <a:cubicBezTo>
                        <a:pt x="81" y="59"/>
                        <a:pt x="79" y="56"/>
                        <a:pt x="80" y="52"/>
                      </a:cubicBezTo>
                      <a:cubicBezTo>
                        <a:pt x="80" y="51"/>
                        <a:pt x="80" y="49"/>
                        <a:pt x="80" y="48"/>
                      </a:cubicBezTo>
                      <a:cubicBezTo>
                        <a:pt x="81" y="45"/>
                        <a:pt x="83" y="44"/>
                        <a:pt x="85" y="42"/>
                      </a:cubicBezTo>
                      <a:cubicBezTo>
                        <a:pt x="89" y="39"/>
                        <a:pt x="91" y="34"/>
                        <a:pt x="95" y="31"/>
                      </a:cubicBezTo>
                      <a:cubicBezTo>
                        <a:pt x="97" y="30"/>
                        <a:pt x="100" y="30"/>
                        <a:pt x="102" y="29"/>
                      </a:cubicBezTo>
                      <a:cubicBezTo>
                        <a:pt x="103" y="27"/>
                        <a:pt x="102" y="24"/>
                        <a:pt x="101" y="23"/>
                      </a:cubicBezTo>
                      <a:cubicBezTo>
                        <a:pt x="100" y="21"/>
                        <a:pt x="101" y="21"/>
                        <a:pt x="99" y="21"/>
                      </a:cubicBezTo>
                      <a:cubicBezTo>
                        <a:pt x="97" y="20"/>
                        <a:pt x="98" y="24"/>
                        <a:pt x="97" y="25"/>
                      </a:cubicBezTo>
                      <a:cubicBezTo>
                        <a:pt x="96" y="26"/>
                        <a:pt x="95" y="28"/>
                        <a:pt x="94" y="29"/>
                      </a:cubicBezTo>
                      <a:cubicBezTo>
                        <a:pt x="93" y="30"/>
                        <a:pt x="90" y="29"/>
                        <a:pt x="88" y="30"/>
                      </a:cubicBezTo>
                      <a:cubicBezTo>
                        <a:pt x="87" y="32"/>
                        <a:pt x="84" y="30"/>
                        <a:pt x="82" y="30"/>
                      </a:cubicBezTo>
                      <a:cubicBezTo>
                        <a:pt x="81" y="30"/>
                        <a:pt x="79" y="31"/>
                        <a:pt x="78" y="30"/>
                      </a:cubicBezTo>
                      <a:cubicBezTo>
                        <a:pt x="76" y="30"/>
                        <a:pt x="79" y="28"/>
                        <a:pt x="79" y="28"/>
                      </a:cubicBezTo>
                      <a:cubicBezTo>
                        <a:pt x="80" y="27"/>
                        <a:pt x="79" y="26"/>
                        <a:pt x="79" y="26"/>
                      </a:cubicBezTo>
                      <a:cubicBezTo>
                        <a:pt x="79" y="24"/>
                        <a:pt x="80" y="23"/>
                        <a:pt x="81" y="22"/>
                      </a:cubicBezTo>
                      <a:cubicBezTo>
                        <a:pt x="85" y="18"/>
                        <a:pt x="77" y="16"/>
                        <a:pt x="74" y="14"/>
                      </a:cubicBezTo>
                      <a:cubicBezTo>
                        <a:pt x="71" y="12"/>
                        <a:pt x="67" y="12"/>
                        <a:pt x="64" y="9"/>
                      </a:cubicBezTo>
                      <a:cubicBezTo>
                        <a:pt x="63" y="8"/>
                        <a:pt x="61" y="7"/>
                        <a:pt x="60" y="6"/>
                      </a:cubicBezTo>
                      <a:cubicBezTo>
                        <a:pt x="59" y="4"/>
                        <a:pt x="58" y="2"/>
                        <a:pt x="57" y="2"/>
                      </a:cubicBezTo>
                      <a:cubicBezTo>
                        <a:pt x="56" y="1"/>
                        <a:pt x="53" y="1"/>
                        <a:pt x="52" y="2"/>
                      </a:cubicBezTo>
                      <a:cubicBezTo>
                        <a:pt x="51" y="3"/>
                        <a:pt x="50" y="6"/>
                        <a:pt x="48" y="4"/>
                      </a:cubicBezTo>
                      <a:cubicBezTo>
                        <a:pt x="47" y="2"/>
                        <a:pt x="45" y="2"/>
                        <a:pt x="43" y="2"/>
                      </a:cubicBezTo>
                      <a:cubicBezTo>
                        <a:pt x="41" y="2"/>
                        <a:pt x="41" y="0"/>
                        <a:pt x="39" y="1"/>
                      </a:cubicBezTo>
                      <a:cubicBezTo>
                        <a:pt x="38" y="2"/>
                        <a:pt x="35" y="3"/>
                        <a:pt x="35" y="4"/>
                      </a:cubicBezTo>
                      <a:cubicBezTo>
                        <a:pt x="34" y="6"/>
                        <a:pt x="35" y="8"/>
                        <a:pt x="35" y="9"/>
                      </a:cubicBezTo>
                      <a:cubicBezTo>
                        <a:pt x="34" y="13"/>
                        <a:pt x="31" y="13"/>
                        <a:pt x="28" y="14"/>
                      </a:cubicBezTo>
                      <a:cubicBezTo>
                        <a:pt x="26" y="15"/>
                        <a:pt x="27" y="20"/>
                        <a:pt x="27" y="22"/>
                      </a:cubicBezTo>
                      <a:cubicBezTo>
                        <a:pt x="27" y="24"/>
                        <a:pt x="28" y="26"/>
                        <a:pt x="28" y="27"/>
                      </a:cubicBezTo>
                      <a:cubicBezTo>
                        <a:pt x="28" y="28"/>
                        <a:pt x="25" y="31"/>
                        <a:pt x="25" y="32"/>
                      </a:cubicBezTo>
                      <a:cubicBezTo>
                        <a:pt x="24" y="33"/>
                        <a:pt x="21" y="35"/>
                        <a:pt x="21" y="36"/>
                      </a:cubicBezTo>
                      <a:cubicBezTo>
                        <a:pt x="21" y="37"/>
                        <a:pt x="21" y="38"/>
                        <a:pt x="21" y="39"/>
                      </a:cubicBezTo>
                      <a:cubicBezTo>
                        <a:pt x="21" y="40"/>
                        <a:pt x="20" y="41"/>
                        <a:pt x="20" y="42"/>
                      </a:cubicBezTo>
                      <a:cubicBezTo>
                        <a:pt x="20" y="43"/>
                        <a:pt x="21" y="46"/>
                        <a:pt x="19" y="47"/>
                      </a:cubicBezTo>
                      <a:cubicBezTo>
                        <a:pt x="19" y="48"/>
                        <a:pt x="19" y="50"/>
                        <a:pt x="19" y="51"/>
                      </a:cubicBezTo>
                      <a:cubicBezTo>
                        <a:pt x="18" y="51"/>
                        <a:pt x="17" y="51"/>
                        <a:pt x="17" y="52"/>
                      </a:cubicBezTo>
                      <a:cubicBezTo>
                        <a:pt x="17" y="54"/>
                        <a:pt x="19" y="55"/>
                        <a:pt x="19" y="57"/>
                      </a:cubicBezTo>
                      <a:cubicBezTo>
                        <a:pt x="19" y="58"/>
                        <a:pt x="19" y="60"/>
                        <a:pt x="20" y="61"/>
                      </a:cubicBezTo>
                      <a:cubicBezTo>
                        <a:pt x="22" y="65"/>
                        <a:pt x="18" y="69"/>
                        <a:pt x="18" y="73"/>
                      </a:cubicBezTo>
                      <a:cubicBezTo>
                        <a:pt x="17" y="75"/>
                        <a:pt x="19" y="77"/>
                        <a:pt x="18" y="79"/>
                      </a:cubicBezTo>
                      <a:cubicBezTo>
                        <a:pt x="17" y="80"/>
                        <a:pt x="15" y="81"/>
                        <a:pt x="14" y="83"/>
                      </a:cubicBezTo>
                      <a:cubicBezTo>
                        <a:pt x="13" y="85"/>
                        <a:pt x="17" y="93"/>
                        <a:pt x="15" y="94"/>
                      </a:cubicBezTo>
                      <a:cubicBezTo>
                        <a:pt x="11" y="96"/>
                        <a:pt x="12" y="101"/>
                        <a:pt x="11" y="105"/>
                      </a:cubicBezTo>
                      <a:cubicBezTo>
                        <a:pt x="9" y="108"/>
                        <a:pt x="10" y="113"/>
                        <a:pt x="10" y="117"/>
                      </a:cubicBezTo>
                      <a:cubicBezTo>
                        <a:pt x="10" y="120"/>
                        <a:pt x="10" y="123"/>
                        <a:pt x="10" y="126"/>
                      </a:cubicBezTo>
                      <a:cubicBezTo>
                        <a:pt x="10" y="127"/>
                        <a:pt x="15" y="130"/>
                        <a:pt x="13" y="130"/>
                      </a:cubicBezTo>
                      <a:cubicBezTo>
                        <a:pt x="13" y="130"/>
                        <a:pt x="9" y="131"/>
                        <a:pt x="11" y="132"/>
                      </a:cubicBezTo>
                      <a:cubicBezTo>
                        <a:pt x="13" y="132"/>
                        <a:pt x="13" y="133"/>
                        <a:pt x="12" y="135"/>
                      </a:cubicBezTo>
                      <a:cubicBezTo>
                        <a:pt x="11" y="137"/>
                        <a:pt x="11" y="139"/>
                        <a:pt x="11" y="142"/>
                      </a:cubicBezTo>
                      <a:cubicBezTo>
                        <a:pt x="11" y="144"/>
                        <a:pt x="9" y="145"/>
                        <a:pt x="8" y="147"/>
                      </a:cubicBezTo>
                      <a:cubicBezTo>
                        <a:pt x="7" y="148"/>
                        <a:pt x="8" y="150"/>
                        <a:pt x="8" y="152"/>
                      </a:cubicBezTo>
                      <a:cubicBezTo>
                        <a:pt x="8" y="153"/>
                        <a:pt x="6" y="156"/>
                        <a:pt x="5" y="156"/>
                      </a:cubicBezTo>
                      <a:cubicBezTo>
                        <a:pt x="0" y="158"/>
                        <a:pt x="3" y="164"/>
                        <a:pt x="4" y="167"/>
                      </a:cubicBezTo>
                      <a:cubicBezTo>
                        <a:pt x="5" y="169"/>
                        <a:pt x="8" y="166"/>
                        <a:pt x="8" y="170"/>
                      </a:cubicBezTo>
                      <a:cubicBezTo>
                        <a:pt x="8" y="171"/>
                        <a:pt x="7" y="174"/>
                        <a:pt x="9" y="175"/>
                      </a:cubicBezTo>
                      <a:cubicBezTo>
                        <a:pt x="10" y="176"/>
                        <a:pt x="11" y="176"/>
                        <a:pt x="13" y="176"/>
                      </a:cubicBezTo>
                      <a:cubicBezTo>
                        <a:pt x="15" y="177"/>
                        <a:pt x="18" y="177"/>
                        <a:pt x="20" y="177"/>
                      </a:cubicBezTo>
                      <a:cubicBezTo>
                        <a:pt x="21" y="177"/>
                        <a:pt x="22" y="177"/>
                        <a:pt x="23" y="178"/>
                      </a:cubicBezTo>
                      <a:cubicBezTo>
                        <a:pt x="23" y="177"/>
                        <a:pt x="24" y="177"/>
                        <a:pt x="25" y="177"/>
                      </a:cubicBezTo>
                      <a:cubicBezTo>
                        <a:pt x="25" y="178"/>
                        <a:pt x="27" y="179"/>
                        <a:pt x="27" y="179"/>
                      </a:cubicBezTo>
                      <a:cubicBezTo>
                        <a:pt x="28" y="179"/>
                        <a:pt x="26" y="176"/>
                        <a:pt x="26" y="175"/>
                      </a:cubicBezTo>
                      <a:cubicBezTo>
                        <a:pt x="24" y="173"/>
                        <a:pt x="24" y="171"/>
                        <a:pt x="24" y="169"/>
                      </a:cubicBezTo>
                      <a:cubicBezTo>
                        <a:pt x="24" y="167"/>
                        <a:pt x="24" y="166"/>
                        <a:pt x="27" y="164"/>
                      </a:cubicBezTo>
                      <a:cubicBezTo>
                        <a:pt x="29" y="163"/>
                        <a:pt x="25" y="163"/>
                        <a:pt x="25" y="163"/>
                      </a:cubicBezTo>
                      <a:cubicBezTo>
                        <a:pt x="25" y="163"/>
                        <a:pt x="27" y="162"/>
                        <a:pt x="26" y="162"/>
                      </a:cubicBezTo>
                      <a:cubicBezTo>
                        <a:pt x="27" y="162"/>
                        <a:pt x="27" y="163"/>
                        <a:pt x="28" y="163"/>
                      </a:cubicBezTo>
                      <a:cubicBezTo>
                        <a:pt x="29" y="164"/>
                        <a:pt x="30" y="163"/>
                        <a:pt x="31" y="163"/>
                      </a:cubicBezTo>
                      <a:cubicBezTo>
                        <a:pt x="32" y="161"/>
                        <a:pt x="31" y="159"/>
                        <a:pt x="31" y="157"/>
                      </a:cubicBezTo>
                      <a:cubicBezTo>
                        <a:pt x="32" y="155"/>
                        <a:pt x="34" y="154"/>
                        <a:pt x="37" y="153"/>
                      </a:cubicBezTo>
                      <a:cubicBezTo>
                        <a:pt x="38" y="152"/>
                        <a:pt x="39" y="152"/>
                        <a:pt x="40" y="151"/>
                      </a:cubicBezTo>
                      <a:cubicBezTo>
                        <a:pt x="41" y="150"/>
                        <a:pt x="39" y="149"/>
                        <a:pt x="39" y="149"/>
                      </a:cubicBezTo>
                      <a:cubicBezTo>
                        <a:pt x="39" y="148"/>
                        <a:pt x="42" y="147"/>
                        <a:pt x="41" y="145"/>
                      </a:cubicBezTo>
                      <a:cubicBezTo>
                        <a:pt x="40" y="143"/>
                        <a:pt x="36" y="145"/>
                        <a:pt x="35" y="143"/>
                      </a:cubicBezTo>
                      <a:cubicBezTo>
                        <a:pt x="34" y="142"/>
                        <a:pt x="33" y="142"/>
                        <a:pt x="32" y="140"/>
                      </a:cubicBezTo>
                      <a:cubicBezTo>
                        <a:pt x="31" y="138"/>
                        <a:pt x="33" y="135"/>
                        <a:pt x="34" y="134"/>
                      </a:cubicBezTo>
                      <a:cubicBezTo>
                        <a:pt x="36" y="133"/>
                        <a:pt x="37" y="131"/>
                        <a:pt x="39" y="131"/>
                      </a:cubicBezTo>
                      <a:cubicBezTo>
                        <a:pt x="41" y="130"/>
                        <a:pt x="41" y="132"/>
                        <a:pt x="42" y="129"/>
                      </a:cubicBezTo>
                      <a:cubicBezTo>
                        <a:pt x="42" y="127"/>
                        <a:pt x="44" y="126"/>
                        <a:pt x="43" y="124"/>
                      </a:cubicBezTo>
                      <a:cubicBezTo>
                        <a:pt x="42" y="121"/>
                        <a:pt x="47" y="121"/>
                        <a:pt x="48" y="119"/>
                      </a:cubicBezTo>
                      <a:cubicBezTo>
                        <a:pt x="48" y="119"/>
                        <a:pt x="43" y="115"/>
                        <a:pt x="48" y="116"/>
                      </a:cubicBezTo>
                      <a:cubicBezTo>
                        <a:pt x="49" y="117"/>
                        <a:pt x="49" y="118"/>
                        <a:pt x="50" y="118"/>
                      </a:cubicBezTo>
                      <a:cubicBezTo>
                        <a:pt x="52" y="118"/>
                        <a:pt x="52" y="115"/>
                        <a:pt x="51" y="114"/>
                      </a:cubicBezTo>
                      <a:cubicBezTo>
                        <a:pt x="51" y="113"/>
                        <a:pt x="49" y="115"/>
                        <a:pt x="49" y="115"/>
                      </a:cubicBezTo>
                      <a:cubicBezTo>
                        <a:pt x="47" y="115"/>
                        <a:pt x="45" y="114"/>
                        <a:pt x="45" y="113"/>
                      </a:cubicBezTo>
                      <a:cubicBezTo>
                        <a:pt x="45" y="112"/>
                        <a:pt x="43" y="105"/>
                        <a:pt x="45" y="105"/>
                      </a:cubicBezTo>
                      <a:cubicBezTo>
                        <a:pt x="48" y="106"/>
                        <a:pt x="50" y="108"/>
                        <a:pt x="54" y="108"/>
                      </a:cubicBezTo>
                      <a:cubicBezTo>
                        <a:pt x="55" y="108"/>
                        <a:pt x="56" y="107"/>
                        <a:pt x="57" y="107"/>
                      </a:cubicBezTo>
                      <a:cubicBezTo>
                        <a:pt x="59" y="105"/>
                        <a:pt x="57" y="104"/>
                        <a:pt x="58" y="102"/>
                      </a:cubicBezTo>
                      <a:cubicBezTo>
                        <a:pt x="58" y="101"/>
                        <a:pt x="59" y="100"/>
                        <a:pt x="59" y="100"/>
                      </a:cubicBezTo>
                      <a:cubicBezTo>
                        <a:pt x="60" y="98"/>
                        <a:pt x="59" y="98"/>
                        <a:pt x="59" y="97"/>
                      </a:cubicBezTo>
                      <a:cubicBezTo>
                        <a:pt x="58" y="96"/>
                        <a:pt x="58" y="94"/>
                        <a:pt x="59" y="94"/>
                      </a:cubicBezTo>
                      <a:cubicBezTo>
                        <a:pt x="61" y="94"/>
                        <a:pt x="60" y="96"/>
                        <a:pt x="60" y="96"/>
                      </a:cubicBezTo>
                      <a:cubicBezTo>
                        <a:pt x="59" y="95"/>
                        <a:pt x="65" y="95"/>
                        <a:pt x="65" y="95"/>
                      </a:cubicBezTo>
                      <a:cubicBezTo>
                        <a:pt x="69" y="95"/>
                        <a:pt x="72" y="93"/>
                        <a:pt x="76" y="93"/>
                      </a:cubicBezTo>
                      <a:cubicBezTo>
                        <a:pt x="77" y="92"/>
                        <a:pt x="80" y="91"/>
                        <a:pt x="82" y="90"/>
                      </a:cubicBezTo>
                      <a:cubicBezTo>
                        <a:pt x="83" y="89"/>
                        <a:pt x="83" y="88"/>
                        <a:pt x="84" y="87"/>
                      </a:cubicBezTo>
                      <a:cubicBezTo>
                        <a:pt x="85" y="86"/>
                        <a:pt x="86" y="85"/>
                        <a:pt x="87" y="83"/>
                      </a:cubicBezTo>
                      <a:cubicBezTo>
                        <a:pt x="87" y="80"/>
                        <a:pt x="85" y="80"/>
                        <a:pt x="83" y="78"/>
                      </a:cubicBezTo>
                      <a:cubicBezTo>
                        <a:pt x="82" y="76"/>
                        <a:pt x="85" y="75"/>
                        <a:pt x="83" y="73"/>
                      </a:cubicBezTo>
                      <a:cubicBezTo>
                        <a:pt x="82" y="72"/>
                        <a:pt x="78" y="71"/>
                        <a:pt x="78" y="69"/>
                      </a:cubicBezTo>
                      <a:cubicBezTo>
                        <a:pt x="78" y="69"/>
                        <a:pt x="78" y="68"/>
                        <a:pt x="79" y="68"/>
                      </a:cubicBezTo>
                      <a:cubicBezTo>
                        <a:pt x="79" y="67"/>
                        <a:pt x="78" y="67"/>
                        <a:pt x="78" y="66"/>
                      </a:cubicBezTo>
                      <a:cubicBezTo>
                        <a:pt x="78" y="65"/>
                        <a:pt x="77" y="63"/>
                        <a:pt x="78" y="62"/>
                      </a:cubicBezTo>
                      <a:cubicBezTo>
                        <a:pt x="79" y="61"/>
                        <a:pt x="77" y="63"/>
                        <a:pt x="78" y="6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41" name="Freeform 631">
                  <a:extLst>
                    <a:ext uri="{FF2B5EF4-FFF2-40B4-BE49-F238E27FC236}">
                      <a16:creationId xmlns:a16="http://schemas.microsoft.com/office/drawing/2014/main" id="{A8A80B8E-E0A6-5123-6C9F-3490ACE7F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0091" y="7403805"/>
                  <a:ext cx="223040" cy="261837"/>
                </a:xfrm>
                <a:custGeom>
                  <a:avLst/>
                  <a:gdLst>
                    <a:gd name="T0" fmla="*/ 15 w 22"/>
                    <a:gd name="T1" fmla="*/ 23 h 24"/>
                    <a:gd name="T2" fmla="*/ 19 w 22"/>
                    <a:gd name="T3" fmla="*/ 24 h 24"/>
                    <a:gd name="T4" fmla="*/ 19 w 22"/>
                    <a:gd name="T5" fmla="*/ 17 h 24"/>
                    <a:gd name="T6" fmla="*/ 20 w 22"/>
                    <a:gd name="T7" fmla="*/ 10 h 24"/>
                    <a:gd name="T8" fmla="*/ 21 w 22"/>
                    <a:gd name="T9" fmla="*/ 7 h 24"/>
                    <a:gd name="T10" fmla="*/ 22 w 22"/>
                    <a:gd name="T11" fmla="*/ 3 h 24"/>
                    <a:gd name="T12" fmla="*/ 17 w 22"/>
                    <a:gd name="T13" fmla="*/ 4 h 24"/>
                    <a:gd name="T14" fmla="*/ 12 w 22"/>
                    <a:gd name="T15" fmla="*/ 5 h 24"/>
                    <a:gd name="T16" fmla="*/ 9 w 22"/>
                    <a:gd name="T17" fmla="*/ 8 h 24"/>
                    <a:gd name="T18" fmla="*/ 4 w 22"/>
                    <a:gd name="T19" fmla="*/ 9 h 24"/>
                    <a:gd name="T20" fmla="*/ 3 w 22"/>
                    <a:gd name="T21" fmla="*/ 12 h 24"/>
                    <a:gd name="T22" fmla="*/ 0 w 22"/>
                    <a:gd name="T23" fmla="*/ 13 h 24"/>
                    <a:gd name="T24" fmla="*/ 6 w 22"/>
                    <a:gd name="T25" fmla="*/ 19 h 24"/>
                    <a:gd name="T26" fmla="*/ 11 w 22"/>
                    <a:gd name="T27" fmla="*/ 22 h 24"/>
                    <a:gd name="T28" fmla="*/ 15 w 22"/>
                    <a:gd name="T29" fmla="*/ 23 h 24"/>
                    <a:gd name="T30" fmla="*/ 15 w 22"/>
                    <a:gd name="T31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4">
                      <a:moveTo>
                        <a:pt x="15" y="23"/>
                      </a:moveTo>
                      <a:cubicBezTo>
                        <a:pt x="16" y="24"/>
                        <a:pt x="17" y="24"/>
                        <a:pt x="19" y="24"/>
                      </a:cubicBezTo>
                      <a:cubicBezTo>
                        <a:pt x="17" y="21"/>
                        <a:pt x="19" y="20"/>
                        <a:pt x="19" y="17"/>
                      </a:cubicBezTo>
                      <a:cubicBezTo>
                        <a:pt x="19" y="15"/>
                        <a:pt x="20" y="12"/>
                        <a:pt x="20" y="10"/>
                      </a:cubicBezTo>
                      <a:cubicBezTo>
                        <a:pt x="20" y="9"/>
                        <a:pt x="21" y="8"/>
                        <a:pt x="21" y="7"/>
                      </a:cubicBezTo>
                      <a:cubicBezTo>
                        <a:pt x="22" y="6"/>
                        <a:pt x="21" y="5"/>
                        <a:pt x="22" y="3"/>
                      </a:cubicBezTo>
                      <a:cubicBezTo>
                        <a:pt x="22" y="0"/>
                        <a:pt x="18" y="4"/>
                        <a:pt x="17" y="4"/>
                      </a:cubicBezTo>
                      <a:cubicBezTo>
                        <a:pt x="15" y="4"/>
                        <a:pt x="14" y="3"/>
                        <a:pt x="12" y="5"/>
                      </a:cubicBezTo>
                      <a:cubicBezTo>
                        <a:pt x="12" y="5"/>
                        <a:pt x="10" y="9"/>
                        <a:pt x="9" y="8"/>
                      </a:cubicBezTo>
                      <a:cubicBezTo>
                        <a:pt x="7" y="8"/>
                        <a:pt x="6" y="8"/>
                        <a:pt x="4" y="9"/>
                      </a:cubicBezTo>
                      <a:cubicBezTo>
                        <a:pt x="4" y="10"/>
                        <a:pt x="4" y="12"/>
                        <a:pt x="3" y="12"/>
                      </a:cubicBezTo>
                      <a:cubicBezTo>
                        <a:pt x="3" y="13"/>
                        <a:pt x="1" y="13"/>
                        <a:pt x="0" y="13"/>
                      </a:cubicBezTo>
                      <a:cubicBezTo>
                        <a:pt x="2" y="15"/>
                        <a:pt x="4" y="18"/>
                        <a:pt x="6" y="19"/>
                      </a:cubicBezTo>
                      <a:cubicBezTo>
                        <a:pt x="7" y="21"/>
                        <a:pt x="9" y="22"/>
                        <a:pt x="11" y="22"/>
                      </a:cubicBezTo>
                      <a:cubicBezTo>
                        <a:pt x="12" y="22"/>
                        <a:pt x="14" y="22"/>
                        <a:pt x="15" y="23"/>
                      </a:cubicBezTo>
                      <a:cubicBezTo>
                        <a:pt x="16" y="23"/>
                        <a:pt x="15" y="22"/>
                        <a:pt x="15" y="2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42" name="Freeform 632">
                  <a:extLst>
                    <a:ext uri="{FF2B5EF4-FFF2-40B4-BE49-F238E27FC236}">
                      <a16:creationId xmlns:a16="http://schemas.microsoft.com/office/drawing/2014/main" id="{01A94A9C-3205-4A12-113E-EFAC3D31E9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69793" y="7643512"/>
                  <a:ext cx="174248" cy="162265"/>
                </a:xfrm>
                <a:custGeom>
                  <a:avLst/>
                  <a:gdLst>
                    <a:gd name="T0" fmla="*/ 16 w 17"/>
                    <a:gd name="T1" fmla="*/ 10 h 15"/>
                    <a:gd name="T2" fmla="*/ 17 w 17"/>
                    <a:gd name="T3" fmla="*/ 8 h 15"/>
                    <a:gd name="T4" fmla="*/ 15 w 17"/>
                    <a:gd name="T5" fmla="*/ 6 h 15"/>
                    <a:gd name="T6" fmla="*/ 12 w 17"/>
                    <a:gd name="T7" fmla="*/ 2 h 15"/>
                    <a:gd name="T8" fmla="*/ 8 w 17"/>
                    <a:gd name="T9" fmla="*/ 1 h 15"/>
                    <a:gd name="T10" fmla="*/ 3 w 17"/>
                    <a:gd name="T11" fmla="*/ 0 h 15"/>
                    <a:gd name="T12" fmla="*/ 3 w 17"/>
                    <a:gd name="T13" fmla="*/ 6 h 15"/>
                    <a:gd name="T14" fmla="*/ 6 w 17"/>
                    <a:gd name="T15" fmla="*/ 7 h 15"/>
                    <a:gd name="T16" fmla="*/ 4 w 17"/>
                    <a:gd name="T17" fmla="*/ 5 h 15"/>
                    <a:gd name="T18" fmla="*/ 7 w 17"/>
                    <a:gd name="T19" fmla="*/ 7 h 15"/>
                    <a:gd name="T20" fmla="*/ 11 w 17"/>
                    <a:gd name="T21" fmla="*/ 10 h 15"/>
                    <a:gd name="T22" fmla="*/ 14 w 17"/>
                    <a:gd name="T23" fmla="*/ 14 h 15"/>
                    <a:gd name="T24" fmla="*/ 16 w 17"/>
                    <a:gd name="T25" fmla="*/ 10 h 15"/>
                    <a:gd name="T26" fmla="*/ 16 w 17"/>
                    <a:gd name="T27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15">
                      <a:moveTo>
                        <a:pt x="16" y="10"/>
                      </a:moveTo>
                      <a:cubicBezTo>
                        <a:pt x="16" y="9"/>
                        <a:pt x="16" y="8"/>
                        <a:pt x="17" y="8"/>
                      </a:cubicBezTo>
                      <a:cubicBezTo>
                        <a:pt x="16" y="7"/>
                        <a:pt x="16" y="6"/>
                        <a:pt x="15" y="6"/>
                      </a:cubicBezTo>
                      <a:cubicBezTo>
                        <a:pt x="14" y="5"/>
                        <a:pt x="13" y="2"/>
                        <a:pt x="12" y="2"/>
                      </a:cubicBezTo>
                      <a:cubicBezTo>
                        <a:pt x="10" y="2"/>
                        <a:pt x="9" y="2"/>
                        <a:pt x="8" y="1"/>
                      </a:cubicBezTo>
                      <a:cubicBezTo>
                        <a:pt x="7" y="0"/>
                        <a:pt x="4" y="0"/>
                        <a:pt x="3" y="0"/>
                      </a:cubicBezTo>
                      <a:cubicBezTo>
                        <a:pt x="4" y="1"/>
                        <a:pt x="0" y="6"/>
                        <a:pt x="3" y="6"/>
                      </a:cubicBezTo>
                      <a:cubicBezTo>
                        <a:pt x="4" y="6"/>
                        <a:pt x="4" y="8"/>
                        <a:pt x="6" y="7"/>
                      </a:cubicBezTo>
                      <a:cubicBezTo>
                        <a:pt x="7" y="6"/>
                        <a:pt x="4" y="5"/>
                        <a:pt x="4" y="5"/>
                      </a:cubicBezTo>
                      <a:cubicBezTo>
                        <a:pt x="5" y="5"/>
                        <a:pt x="7" y="6"/>
                        <a:pt x="7" y="7"/>
                      </a:cubicBezTo>
                      <a:cubicBezTo>
                        <a:pt x="8" y="9"/>
                        <a:pt x="10" y="8"/>
                        <a:pt x="11" y="10"/>
                      </a:cubicBezTo>
                      <a:cubicBezTo>
                        <a:pt x="12" y="11"/>
                        <a:pt x="12" y="13"/>
                        <a:pt x="14" y="14"/>
                      </a:cubicBezTo>
                      <a:cubicBezTo>
                        <a:pt x="17" y="15"/>
                        <a:pt x="17" y="12"/>
                        <a:pt x="16" y="10"/>
                      </a:cubicBezTo>
                      <a:cubicBezTo>
                        <a:pt x="16" y="9"/>
                        <a:pt x="16" y="11"/>
                        <a:pt x="16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43" name="Freeform 633">
                  <a:extLst>
                    <a:ext uri="{FF2B5EF4-FFF2-40B4-BE49-F238E27FC236}">
                      <a16:creationId xmlns:a16="http://schemas.microsoft.com/office/drawing/2014/main" id="{59C8C97B-C123-000E-B1E1-9340DB2194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4632" y="7459121"/>
                  <a:ext cx="115005" cy="95888"/>
                </a:xfrm>
                <a:custGeom>
                  <a:avLst/>
                  <a:gdLst>
                    <a:gd name="T0" fmla="*/ 4 w 11"/>
                    <a:gd name="T1" fmla="*/ 1 h 9"/>
                    <a:gd name="T2" fmla="*/ 4 w 11"/>
                    <a:gd name="T3" fmla="*/ 0 h 9"/>
                    <a:gd name="T4" fmla="*/ 0 w 11"/>
                    <a:gd name="T5" fmla="*/ 4 h 9"/>
                    <a:gd name="T6" fmla="*/ 11 w 11"/>
                    <a:gd name="T7" fmla="*/ 5 h 9"/>
                    <a:gd name="T8" fmla="*/ 4 w 11"/>
                    <a:gd name="T9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4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2" y="5"/>
                        <a:pt x="11" y="9"/>
                        <a:pt x="11" y="5"/>
                      </a:cubicBezTo>
                      <a:cubicBezTo>
                        <a:pt x="11" y="2"/>
                        <a:pt x="6" y="3"/>
                        <a:pt x="4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44" name="Freeform 634">
                  <a:extLst>
                    <a:ext uri="{FF2B5EF4-FFF2-40B4-BE49-F238E27FC236}">
                      <a16:creationId xmlns:a16="http://schemas.microsoft.com/office/drawing/2014/main" id="{70556377-144E-2C26-9372-6569672BB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52658" y="7263669"/>
                  <a:ext cx="205617" cy="250772"/>
                </a:xfrm>
                <a:custGeom>
                  <a:avLst/>
                  <a:gdLst>
                    <a:gd name="T0" fmla="*/ 16 w 20"/>
                    <a:gd name="T1" fmla="*/ 16 h 23"/>
                    <a:gd name="T2" fmla="*/ 20 w 20"/>
                    <a:gd name="T3" fmla="*/ 12 h 23"/>
                    <a:gd name="T4" fmla="*/ 16 w 20"/>
                    <a:gd name="T5" fmla="*/ 8 h 23"/>
                    <a:gd name="T6" fmla="*/ 16 w 20"/>
                    <a:gd name="T7" fmla="*/ 1 h 23"/>
                    <a:gd name="T8" fmla="*/ 8 w 20"/>
                    <a:gd name="T9" fmla="*/ 1 h 23"/>
                    <a:gd name="T10" fmla="*/ 7 w 20"/>
                    <a:gd name="T11" fmla="*/ 6 h 23"/>
                    <a:gd name="T12" fmla="*/ 8 w 20"/>
                    <a:gd name="T13" fmla="*/ 10 h 23"/>
                    <a:gd name="T14" fmla="*/ 4 w 20"/>
                    <a:gd name="T15" fmla="*/ 10 h 23"/>
                    <a:gd name="T16" fmla="*/ 2 w 20"/>
                    <a:gd name="T17" fmla="*/ 15 h 23"/>
                    <a:gd name="T18" fmla="*/ 12 w 20"/>
                    <a:gd name="T19" fmla="*/ 21 h 23"/>
                    <a:gd name="T20" fmla="*/ 16 w 20"/>
                    <a:gd name="T21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" h="23">
                      <a:moveTo>
                        <a:pt x="16" y="16"/>
                      </a:moveTo>
                      <a:cubicBezTo>
                        <a:pt x="16" y="14"/>
                        <a:pt x="19" y="13"/>
                        <a:pt x="20" y="12"/>
                      </a:cubicBezTo>
                      <a:cubicBezTo>
                        <a:pt x="17" y="11"/>
                        <a:pt x="16" y="11"/>
                        <a:pt x="16" y="8"/>
                      </a:cubicBezTo>
                      <a:cubicBezTo>
                        <a:pt x="16" y="7"/>
                        <a:pt x="17" y="2"/>
                        <a:pt x="16" y="1"/>
                      </a:cubicBezTo>
                      <a:cubicBezTo>
                        <a:pt x="15" y="0"/>
                        <a:pt x="10" y="1"/>
                        <a:pt x="8" y="1"/>
                      </a:cubicBezTo>
                      <a:cubicBezTo>
                        <a:pt x="6" y="1"/>
                        <a:pt x="6" y="4"/>
                        <a:pt x="7" y="6"/>
                      </a:cubicBezTo>
                      <a:cubicBezTo>
                        <a:pt x="8" y="7"/>
                        <a:pt x="12" y="10"/>
                        <a:pt x="8" y="10"/>
                      </a:cubicBezTo>
                      <a:cubicBezTo>
                        <a:pt x="7" y="10"/>
                        <a:pt x="5" y="10"/>
                        <a:pt x="4" y="10"/>
                      </a:cubicBezTo>
                      <a:cubicBezTo>
                        <a:pt x="2" y="10"/>
                        <a:pt x="2" y="14"/>
                        <a:pt x="2" y="15"/>
                      </a:cubicBezTo>
                      <a:cubicBezTo>
                        <a:pt x="0" y="21"/>
                        <a:pt x="8" y="20"/>
                        <a:pt x="12" y="21"/>
                      </a:cubicBezTo>
                      <a:cubicBezTo>
                        <a:pt x="13" y="23"/>
                        <a:pt x="16" y="17"/>
                        <a:pt x="16" y="1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45" name="Freeform 635">
                  <a:extLst>
                    <a:ext uri="{FF2B5EF4-FFF2-40B4-BE49-F238E27FC236}">
                      <a16:creationId xmlns:a16="http://schemas.microsoft.com/office/drawing/2014/main" id="{8AD1BF2B-5781-09CF-0E2A-DE604840C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8526" y="6408083"/>
                  <a:ext cx="1529904" cy="1039977"/>
                </a:xfrm>
                <a:custGeom>
                  <a:avLst/>
                  <a:gdLst>
                    <a:gd name="T0" fmla="*/ 132 w 150"/>
                    <a:gd name="T1" fmla="*/ 88 h 96"/>
                    <a:gd name="T2" fmla="*/ 130 w 150"/>
                    <a:gd name="T3" fmla="*/ 80 h 96"/>
                    <a:gd name="T4" fmla="*/ 144 w 150"/>
                    <a:gd name="T5" fmla="*/ 78 h 96"/>
                    <a:gd name="T6" fmla="*/ 146 w 150"/>
                    <a:gd name="T7" fmla="*/ 68 h 96"/>
                    <a:gd name="T8" fmla="*/ 146 w 150"/>
                    <a:gd name="T9" fmla="*/ 61 h 96"/>
                    <a:gd name="T10" fmla="*/ 132 w 150"/>
                    <a:gd name="T11" fmla="*/ 64 h 96"/>
                    <a:gd name="T12" fmla="*/ 126 w 150"/>
                    <a:gd name="T13" fmla="*/ 76 h 96"/>
                    <a:gd name="T14" fmla="*/ 110 w 150"/>
                    <a:gd name="T15" fmla="*/ 76 h 96"/>
                    <a:gd name="T16" fmla="*/ 102 w 150"/>
                    <a:gd name="T17" fmla="*/ 69 h 96"/>
                    <a:gd name="T18" fmla="*/ 96 w 150"/>
                    <a:gd name="T19" fmla="*/ 51 h 96"/>
                    <a:gd name="T20" fmla="*/ 98 w 150"/>
                    <a:gd name="T21" fmla="*/ 38 h 96"/>
                    <a:gd name="T22" fmla="*/ 90 w 150"/>
                    <a:gd name="T23" fmla="*/ 35 h 96"/>
                    <a:gd name="T24" fmla="*/ 82 w 150"/>
                    <a:gd name="T25" fmla="*/ 24 h 96"/>
                    <a:gd name="T26" fmla="*/ 75 w 150"/>
                    <a:gd name="T27" fmla="*/ 17 h 96"/>
                    <a:gd name="T28" fmla="*/ 68 w 150"/>
                    <a:gd name="T29" fmla="*/ 20 h 96"/>
                    <a:gd name="T30" fmla="*/ 59 w 150"/>
                    <a:gd name="T31" fmla="*/ 10 h 96"/>
                    <a:gd name="T32" fmla="*/ 45 w 150"/>
                    <a:gd name="T33" fmla="*/ 6 h 96"/>
                    <a:gd name="T34" fmla="*/ 29 w 150"/>
                    <a:gd name="T35" fmla="*/ 8 h 96"/>
                    <a:gd name="T36" fmla="*/ 13 w 150"/>
                    <a:gd name="T37" fmla="*/ 1 h 96"/>
                    <a:gd name="T38" fmla="*/ 7 w 150"/>
                    <a:gd name="T39" fmla="*/ 16 h 96"/>
                    <a:gd name="T40" fmla="*/ 15 w 150"/>
                    <a:gd name="T41" fmla="*/ 28 h 96"/>
                    <a:gd name="T42" fmla="*/ 15 w 150"/>
                    <a:gd name="T43" fmla="*/ 32 h 96"/>
                    <a:gd name="T44" fmla="*/ 25 w 150"/>
                    <a:gd name="T45" fmla="*/ 38 h 96"/>
                    <a:gd name="T46" fmla="*/ 26 w 150"/>
                    <a:gd name="T47" fmla="*/ 44 h 96"/>
                    <a:gd name="T48" fmla="*/ 36 w 150"/>
                    <a:gd name="T49" fmla="*/ 53 h 96"/>
                    <a:gd name="T50" fmla="*/ 36 w 150"/>
                    <a:gd name="T51" fmla="*/ 47 h 96"/>
                    <a:gd name="T52" fmla="*/ 32 w 150"/>
                    <a:gd name="T53" fmla="*/ 42 h 96"/>
                    <a:gd name="T54" fmla="*/ 26 w 150"/>
                    <a:gd name="T55" fmla="*/ 32 h 96"/>
                    <a:gd name="T56" fmla="*/ 20 w 150"/>
                    <a:gd name="T57" fmla="*/ 23 h 96"/>
                    <a:gd name="T58" fmla="*/ 13 w 150"/>
                    <a:gd name="T59" fmla="*/ 16 h 96"/>
                    <a:gd name="T60" fmla="*/ 11 w 150"/>
                    <a:gd name="T61" fmla="*/ 5 h 96"/>
                    <a:gd name="T62" fmla="*/ 15 w 150"/>
                    <a:gd name="T63" fmla="*/ 7 h 96"/>
                    <a:gd name="T64" fmla="*/ 20 w 150"/>
                    <a:gd name="T65" fmla="*/ 9 h 96"/>
                    <a:gd name="T66" fmla="*/ 23 w 150"/>
                    <a:gd name="T67" fmla="*/ 19 h 96"/>
                    <a:gd name="T68" fmla="*/ 23 w 150"/>
                    <a:gd name="T69" fmla="*/ 20 h 96"/>
                    <a:gd name="T70" fmla="*/ 32 w 150"/>
                    <a:gd name="T71" fmla="*/ 27 h 96"/>
                    <a:gd name="T72" fmla="*/ 36 w 150"/>
                    <a:gd name="T73" fmla="*/ 33 h 96"/>
                    <a:gd name="T74" fmla="*/ 38 w 150"/>
                    <a:gd name="T75" fmla="*/ 38 h 96"/>
                    <a:gd name="T76" fmla="*/ 46 w 150"/>
                    <a:gd name="T77" fmla="*/ 45 h 96"/>
                    <a:gd name="T78" fmla="*/ 54 w 150"/>
                    <a:gd name="T79" fmla="*/ 53 h 96"/>
                    <a:gd name="T80" fmla="*/ 56 w 150"/>
                    <a:gd name="T81" fmla="*/ 59 h 96"/>
                    <a:gd name="T82" fmla="*/ 58 w 150"/>
                    <a:gd name="T83" fmla="*/ 65 h 96"/>
                    <a:gd name="T84" fmla="*/ 60 w 150"/>
                    <a:gd name="T85" fmla="*/ 72 h 96"/>
                    <a:gd name="T86" fmla="*/ 68 w 150"/>
                    <a:gd name="T87" fmla="*/ 77 h 96"/>
                    <a:gd name="T88" fmla="*/ 89 w 150"/>
                    <a:gd name="T89" fmla="*/ 86 h 96"/>
                    <a:gd name="T90" fmla="*/ 113 w 150"/>
                    <a:gd name="T91" fmla="*/ 88 h 96"/>
                    <a:gd name="T92" fmla="*/ 126 w 150"/>
                    <a:gd name="T93" fmla="*/ 8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0" h="96">
                      <a:moveTo>
                        <a:pt x="126" y="89"/>
                      </a:moveTo>
                      <a:cubicBezTo>
                        <a:pt x="127" y="89"/>
                        <a:pt x="134" y="90"/>
                        <a:pt x="132" y="88"/>
                      </a:cubicBezTo>
                      <a:cubicBezTo>
                        <a:pt x="131" y="86"/>
                        <a:pt x="129" y="85"/>
                        <a:pt x="128" y="83"/>
                      </a:cubicBezTo>
                      <a:cubicBezTo>
                        <a:pt x="128" y="83"/>
                        <a:pt x="129" y="80"/>
                        <a:pt x="130" y="80"/>
                      </a:cubicBezTo>
                      <a:cubicBezTo>
                        <a:pt x="131" y="79"/>
                        <a:pt x="136" y="80"/>
                        <a:pt x="138" y="80"/>
                      </a:cubicBezTo>
                      <a:cubicBezTo>
                        <a:pt x="141" y="80"/>
                        <a:pt x="140" y="75"/>
                        <a:pt x="144" y="78"/>
                      </a:cubicBezTo>
                      <a:cubicBezTo>
                        <a:pt x="145" y="76"/>
                        <a:pt x="146" y="75"/>
                        <a:pt x="146" y="73"/>
                      </a:cubicBezTo>
                      <a:cubicBezTo>
                        <a:pt x="146" y="71"/>
                        <a:pt x="145" y="69"/>
                        <a:pt x="146" y="68"/>
                      </a:cubicBezTo>
                      <a:cubicBezTo>
                        <a:pt x="147" y="66"/>
                        <a:pt x="150" y="64"/>
                        <a:pt x="150" y="63"/>
                      </a:cubicBezTo>
                      <a:cubicBezTo>
                        <a:pt x="149" y="61"/>
                        <a:pt x="148" y="61"/>
                        <a:pt x="146" y="61"/>
                      </a:cubicBezTo>
                      <a:cubicBezTo>
                        <a:pt x="143" y="61"/>
                        <a:pt x="139" y="61"/>
                        <a:pt x="136" y="62"/>
                      </a:cubicBezTo>
                      <a:cubicBezTo>
                        <a:pt x="134" y="62"/>
                        <a:pt x="133" y="63"/>
                        <a:pt x="132" y="64"/>
                      </a:cubicBezTo>
                      <a:cubicBezTo>
                        <a:pt x="131" y="66"/>
                        <a:pt x="132" y="68"/>
                        <a:pt x="131" y="70"/>
                      </a:cubicBezTo>
                      <a:cubicBezTo>
                        <a:pt x="131" y="71"/>
                        <a:pt x="126" y="76"/>
                        <a:pt x="126" y="76"/>
                      </a:cubicBezTo>
                      <a:cubicBezTo>
                        <a:pt x="122" y="75"/>
                        <a:pt x="118" y="76"/>
                        <a:pt x="114" y="78"/>
                      </a:cubicBezTo>
                      <a:cubicBezTo>
                        <a:pt x="112" y="78"/>
                        <a:pt x="111" y="77"/>
                        <a:pt x="110" y="76"/>
                      </a:cubicBezTo>
                      <a:cubicBezTo>
                        <a:pt x="109" y="75"/>
                        <a:pt x="107" y="75"/>
                        <a:pt x="105" y="74"/>
                      </a:cubicBezTo>
                      <a:cubicBezTo>
                        <a:pt x="103" y="74"/>
                        <a:pt x="103" y="71"/>
                        <a:pt x="102" y="69"/>
                      </a:cubicBezTo>
                      <a:cubicBezTo>
                        <a:pt x="101" y="67"/>
                        <a:pt x="99" y="66"/>
                        <a:pt x="98" y="64"/>
                      </a:cubicBezTo>
                      <a:cubicBezTo>
                        <a:pt x="97" y="60"/>
                        <a:pt x="95" y="55"/>
                        <a:pt x="96" y="51"/>
                      </a:cubicBezTo>
                      <a:cubicBezTo>
                        <a:pt x="96" y="48"/>
                        <a:pt x="95" y="44"/>
                        <a:pt x="97" y="41"/>
                      </a:cubicBezTo>
                      <a:cubicBezTo>
                        <a:pt x="98" y="40"/>
                        <a:pt x="98" y="39"/>
                        <a:pt x="98" y="38"/>
                      </a:cubicBezTo>
                      <a:cubicBezTo>
                        <a:pt x="99" y="36"/>
                        <a:pt x="97" y="37"/>
                        <a:pt x="96" y="36"/>
                      </a:cubicBezTo>
                      <a:cubicBezTo>
                        <a:pt x="94" y="36"/>
                        <a:pt x="92" y="35"/>
                        <a:pt x="90" y="35"/>
                      </a:cubicBezTo>
                      <a:cubicBezTo>
                        <a:pt x="89" y="34"/>
                        <a:pt x="87" y="32"/>
                        <a:pt x="87" y="30"/>
                      </a:cubicBezTo>
                      <a:cubicBezTo>
                        <a:pt x="87" y="27"/>
                        <a:pt x="84" y="26"/>
                        <a:pt x="82" y="24"/>
                      </a:cubicBezTo>
                      <a:cubicBezTo>
                        <a:pt x="81" y="22"/>
                        <a:pt x="81" y="20"/>
                        <a:pt x="80" y="18"/>
                      </a:cubicBezTo>
                      <a:cubicBezTo>
                        <a:pt x="79" y="17"/>
                        <a:pt x="77" y="17"/>
                        <a:pt x="75" y="17"/>
                      </a:cubicBezTo>
                      <a:cubicBezTo>
                        <a:pt x="74" y="16"/>
                        <a:pt x="72" y="16"/>
                        <a:pt x="71" y="17"/>
                      </a:cubicBezTo>
                      <a:cubicBezTo>
                        <a:pt x="71" y="18"/>
                        <a:pt x="70" y="20"/>
                        <a:pt x="68" y="20"/>
                      </a:cubicBezTo>
                      <a:cubicBezTo>
                        <a:pt x="66" y="20"/>
                        <a:pt x="63" y="18"/>
                        <a:pt x="62" y="16"/>
                      </a:cubicBezTo>
                      <a:cubicBezTo>
                        <a:pt x="61" y="13"/>
                        <a:pt x="61" y="12"/>
                        <a:pt x="59" y="10"/>
                      </a:cubicBezTo>
                      <a:cubicBezTo>
                        <a:pt x="57" y="9"/>
                        <a:pt x="54" y="6"/>
                        <a:pt x="52" y="6"/>
                      </a:cubicBezTo>
                      <a:cubicBezTo>
                        <a:pt x="51" y="5"/>
                        <a:pt x="45" y="5"/>
                        <a:pt x="45" y="6"/>
                      </a:cubicBezTo>
                      <a:cubicBezTo>
                        <a:pt x="43" y="9"/>
                        <a:pt x="42" y="8"/>
                        <a:pt x="39" y="8"/>
                      </a:cubicBezTo>
                      <a:cubicBezTo>
                        <a:pt x="35" y="8"/>
                        <a:pt x="32" y="8"/>
                        <a:pt x="29" y="8"/>
                      </a:cubicBezTo>
                      <a:cubicBezTo>
                        <a:pt x="28" y="8"/>
                        <a:pt x="25" y="6"/>
                        <a:pt x="23" y="5"/>
                      </a:cubicBezTo>
                      <a:cubicBezTo>
                        <a:pt x="20" y="4"/>
                        <a:pt x="17" y="3"/>
                        <a:pt x="13" y="1"/>
                      </a:cubicBezTo>
                      <a:cubicBezTo>
                        <a:pt x="9" y="0"/>
                        <a:pt x="4" y="1"/>
                        <a:pt x="0" y="2"/>
                      </a:cubicBezTo>
                      <a:cubicBezTo>
                        <a:pt x="1" y="7"/>
                        <a:pt x="5" y="11"/>
                        <a:pt x="7" y="16"/>
                      </a:cubicBezTo>
                      <a:cubicBezTo>
                        <a:pt x="8" y="18"/>
                        <a:pt x="11" y="20"/>
                        <a:pt x="13" y="21"/>
                      </a:cubicBezTo>
                      <a:cubicBezTo>
                        <a:pt x="14" y="23"/>
                        <a:pt x="16" y="26"/>
                        <a:pt x="15" y="28"/>
                      </a:cubicBezTo>
                      <a:cubicBezTo>
                        <a:pt x="15" y="28"/>
                        <a:pt x="8" y="26"/>
                        <a:pt x="12" y="29"/>
                      </a:cubicBezTo>
                      <a:cubicBezTo>
                        <a:pt x="13" y="30"/>
                        <a:pt x="14" y="31"/>
                        <a:pt x="15" y="32"/>
                      </a:cubicBezTo>
                      <a:cubicBezTo>
                        <a:pt x="17" y="32"/>
                        <a:pt x="18" y="32"/>
                        <a:pt x="19" y="33"/>
                      </a:cubicBezTo>
                      <a:cubicBezTo>
                        <a:pt x="21" y="34"/>
                        <a:pt x="23" y="36"/>
                        <a:pt x="25" y="38"/>
                      </a:cubicBezTo>
                      <a:cubicBezTo>
                        <a:pt x="26" y="39"/>
                        <a:pt x="25" y="41"/>
                        <a:pt x="24" y="42"/>
                      </a:cubicBezTo>
                      <a:cubicBezTo>
                        <a:pt x="23" y="43"/>
                        <a:pt x="25" y="44"/>
                        <a:pt x="26" y="44"/>
                      </a:cubicBezTo>
                      <a:cubicBezTo>
                        <a:pt x="29" y="46"/>
                        <a:pt x="31" y="48"/>
                        <a:pt x="33" y="50"/>
                      </a:cubicBezTo>
                      <a:cubicBezTo>
                        <a:pt x="34" y="51"/>
                        <a:pt x="35" y="53"/>
                        <a:pt x="36" y="53"/>
                      </a:cubicBezTo>
                      <a:cubicBezTo>
                        <a:pt x="37" y="53"/>
                        <a:pt x="38" y="51"/>
                        <a:pt x="37" y="50"/>
                      </a:cubicBezTo>
                      <a:cubicBezTo>
                        <a:pt x="37" y="49"/>
                        <a:pt x="36" y="48"/>
                        <a:pt x="36" y="47"/>
                      </a:cubicBezTo>
                      <a:cubicBezTo>
                        <a:pt x="35" y="46"/>
                        <a:pt x="33" y="47"/>
                        <a:pt x="32" y="46"/>
                      </a:cubicBezTo>
                      <a:cubicBezTo>
                        <a:pt x="30" y="44"/>
                        <a:pt x="32" y="44"/>
                        <a:pt x="32" y="42"/>
                      </a:cubicBezTo>
                      <a:cubicBezTo>
                        <a:pt x="32" y="42"/>
                        <a:pt x="30" y="40"/>
                        <a:pt x="30" y="39"/>
                      </a:cubicBezTo>
                      <a:cubicBezTo>
                        <a:pt x="28" y="37"/>
                        <a:pt x="28" y="34"/>
                        <a:pt x="26" y="32"/>
                      </a:cubicBezTo>
                      <a:cubicBezTo>
                        <a:pt x="24" y="31"/>
                        <a:pt x="22" y="29"/>
                        <a:pt x="21" y="27"/>
                      </a:cubicBezTo>
                      <a:cubicBezTo>
                        <a:pt x="21" y="26"/>
                        <a:pt x="21" y="24"/>
                        <a:pt x="20" y="23"/>
                      </a:cubicBezTo>
                      <a:cubicBezTo>
                        <a:pt x="19" y="22"/>
                        <a:pt x="18" y="21"/>
                        <a:pt x="17" y="20"/>
                      </a:cubicBezTo>
                      <a:cubicBezTo>
                        <a:pt x="16" y="18"/>
                        <a:pt x="15" y="17"/>
                        <a:pt x="13" y="16"/>
                      </a:cubicBezTo>
                      <a:cubicBezTo>
                        <a:pt x="12" y="15"/>
                        <a:pt x="12" y="13"/>
                        <a:pt x="12" y="12"/>
                      </a:cubicBezTo>
                      <a:cubicBezTo>
                        <a:pt x="12" y="11"/>
                        <a:pt x="10" y="6"/>
                        <a:pt x="11" y="5"/>
                      </a:cubicBezTo>
                      <a:cubicBezTo>
                        <a:pt x="12" y="4"/>
                        <a:pt x="13" y="7"/>
                        <a:pt x="14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7" y="6"/>
                        <a:pt x="17" y="7"/>
                        <a:pt x="18" y="8"/>
                      </a:cubicBezTo>
                      <a:cubicBezTo>
                        <a:pt x="19" y="8"/>
                        <a:pt x="20" y="8"/>
                        <a:pt x="20" y="9"/>
                      </a:cubicBezTo>
                      <a:cubicBezTo>
                        <a:pt x="20" y="11"/>
                        <a:pt x="21" y="13"/>
                        <a:pt x="22" y="15"/>
                      </a:cubicBezTo>
                      <a:cubicBezTo>
                        <a:pt x="22" y="16"/>
                        <a:pt x="23" y="18"/>
                        <a:pt x="23" y="19"/>
                      </a:cubicBezTo>
                      <a:cubicBezTo>
                        <a:pt x="23" y="20"/>
                        <a:pt x="22" y="21"/>
                        <a:pt x="22" y="22"/>
                      </a:cubicBezTo>
                      <a:cubicBezTo>
                        <a:pt x="23" y="22"/>
                        <a:pt x="23" y="20"/>
                        <a:pt x="23" y="20"/>
                      </a:cubicBezTo>
                      <a:cubicBezTo>
                        <a:pt x="24" y="19"/>
                        <a:pt x="25" y="22"/>
                        <a:pt x="26" y="22"/>
                      </a:cubicBezTo>
                      <a:cubicBezTo>
                        <a:pt x="27" y="23"/>
                        <a:pt x="32" y="26"/>
                        <a:pt x="32" y="27"/>
                      </a:cubicBezTo>
                      <a:cubicBezTo>
                        <a:pt x="32" y="29"/>
                        <a:pt x="33" y="30"/>
                        <a:pt x="34" y="30"/>
                      </a:cubicBezTo>
                      <a:cubicBezTo>
                        <a:pt x="35" y="31"/>
                        <a:pt x="35" y="32"/>
                        <a:pt x="36" y="33"/>
                      </a:cubicBezTo>
                      <a:cubicBezTo>
                        <a:pt x="37" y="34"/>
                        <a:pt x="38" y="33"/>
                        <a:pt x="38" y="34"/>
                      </a:cubicBezTo>
                      <a:cubicBezTo>
                        <a:pt x="39" y="35"/>
                        <a:pt x="37" y="36"/>
                        <a:pt x="38" y="38"/>
                      </a:cubicBezTo>
                      <a:cubicBezTo>
                        <a:pt x="40" y="39"/>
                        <a:pt x="42" y="40"/>
                        <a:pt x="44" y="42"/>
                      </a:cubicBezTo>
                      <a:cubicBezTo>
                        <a:pt x="45" y="43"/>
                        <a:pt x="45" y="44"/>
                        <a:pt x="46" y="45"/>
                      </a:cubicBezTo>
                      <a:cubicBezTo>
                        <a:pt x="47" y="46"/>
                        <a:pt x="48" y="46"/>
                        <a:pt x="49" y="48"/>
                      </a:cubicBezTo>
                      <a:cubicBezTo>
                        <a:pt x="51" y="49"/>
                        <a:pt x="52" y="51"/>
                        <a:pt x="54" y="53"/>
                      </a:cubicBezTo>
                      <a:cubicBezTo>
                        <a:pt x="55" y="54"/>
                        <a:pt x="56" y="55"/>
                        <a:pt x="57" y="56"/>
                      </a:cubicBezTo>
                      <a:cubicBezTo>
                        <a:pt x="58" y="58"/>
                        <a:pt x="56" y="58"/>
                        <a:pt x="56" y="59"/>
                      </a:cubicBezTo>
                      <a:cubicBezTo>
                        <a:pt x="56" y="60"/>
                        <a:pt x="59" y="59"/>
                        <a:pt x="59" y="61"/>
                      </a:cubicBezTo>
                      <a:cubicBezTo>
                        <a:pt x="58" y="63"/>
                        <a:pt x="57" y="63"/>
                        <a:pt x="58" y="65"/>
                      </a:cubicBezTo>
                      <a:cubicBezTo>
                        <a:pt x="58" y="65"/>
                        <a:pt x="56" y="67"/>
                        <a:pt x="57" y="68"/>
                      </a:cubicBezTo>
                      <a:cubicBezTo>
                        <a:pt x="58" y="69"/>
                        <a:pt x="59" y="71"/>
                        <a:pt x="60" y="72"/>
                      </a:cubicBezTo>
                      <a:cubicBezTo>
                        <a:pt x="61" y="73"/>
                        <a:pt x="62" y="73"/>
                        <a:pt x="63" y="73"/>
                      </a:cubicBezTo>
                      <a:cubicBezTo>
                        <a:pt x="66" y="74"/>
                        <a:pt x="66" y="76"/>
                        <a:pt x="68" y="77"/>
                      </a:cubicBezTo>
                      <a:cubicBezTo>
                        <a:pt x="71" y="79"/>
                        <a:pt x="75" y="79"/>
                        <a:pt x="77" y="81"/>
                      </a:cubicBezTo>
                      <a:cubicBezTo>
                        <a:pt x="81" y="83"/>
                        <a:pt x="85" y="85"/>
                        <a:pt x="89" y="86"/>
                      </a:cubicBezTo>
                      <a:cubicBezTo>
                        <a:pt x="92" y="88"/>
                        <a:pt x="97" y="90"/>
                        <a:pt x="101" y="91"/>
                      </a:cubicBezTo>
                      <a:cubicBezTo>
                        <a:pt x="105" y="91"/>
                        <a:pt x="108" y="87"/>
                        <a:pt x="113" y="88"/>
                      </a:cubicBezTo>
                      <a:cubicBezTo>
                        <a:pt x="117" y="89"/>
                        <a:pt x="120" y="93"/>
                        <a:pt x="123" y="96"/>
                      </a:cubicBezTo>
                      <a:cubicBezTo>
                        <a:pt x="123" y="95"/>
                        <a:pt x="124" y="90"/>
                        <a:pt x="126" y="89"/>
                      </a:cubicBezTo>
                      <a:cubicBezTo>
                        <a:pt x="127" y="89"/>
                        <a:pt x="125" y="89"/>
                        <a:pt x="126" y="89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46" name="Freeform 636">
                  <a:extLst>
                    <a:ext uri="{FF2B5EF4-FFF2-40B4-BE49-F238E27FC236}">
                      <a16:creationId xmlns:a16="http://schemas.microsoft.com/office/drawing/2014/main" id="{DC6DB3C0-45BC-1198-A7F2-E6595DCE1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05999" y="7374303"/>
                  <a:ext cx="306678" cy="173330"/>
                </a:xfrm>
                <a:custGeom>
                  <a:avLst/>
                  <a:gdLst>
                    <a:gd name="T0" fmla="*/ 12 w 30"/>
                    <a:gd name="T1" fmla="*/ 15 h 16"/>
                    <a:gd name="T2" fmla="*/ 13 w 30"/>
                    <a:gd name="T3" fmla="*/ 13 h 16"/>
                    <a:gd name="T4" fmla="*/ 16 w 30"/>
                    <a:gd name="T5" fmla="*/ 11 h 16"/>
                    <a:gd name="T6" fmla="*/ 20 w 30"/>
                    <a:gd name="T7" fmla="*/ 10 h 16"/>
                    <a:gd name="T8" fmla="*/ 24 w 30"/>
                    <a:gd name="T9" fmla="*/ 7 h 16"/>
                    <a:gd name="T10" fmla="*/ 30 w 30"/>
                    <a:gd name="T11" fmla="*/ 5 h 16"/>
                    <a:gd name="T12" fmla="*/ 20 w 30"/>
                    <a:gd name="T13" fmla="*/ 1 h 16"/>
                    <a:gd name="T14" fmla="*/ 14 w 30"/>
                    <a:gd name="T15" fmla="*/ 2 h 16"/>
                    <a:gd name="T16" fmla="*/ 8 w 30"/>
                    <a:gd name="T17" fmla="*/ 1 h 16"/>
                    <a:gd name="T18" fmla="*/ 2 w 30"/>
                    <a:gd name="T19" fmla="*/ 4 h 16"/>
                    <a:gd name="T20" fmla="*/ 1 w 30"/>
                    <a:gd name="T21" fmla="*/ 9 h 16"/>
                    <a:gd name="T22" fmla="*/ 8 w 30"/>
                    <a:gd name="T23" fmla="*/ 14 h 16"/>
                    <a:gd name="T24" fmla="*/ 10 w 30"/>
                    <a:gd name="T25" fmla="*/ 14 h 16"/>
                    <a:gd name="T26" fmla="*/ 9 w 30"/>
                    <a:gd name="T27" fmla="*/ 16 h 16"/>
                    <a:gd name="T28" fmla="*/ 12 w 30"/>
                    <a:gd name="T2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16">
                      <a:moveTo>
                        <a:pt x="12" y="15"/>
                      </a:moveTo>
                      <a:cubicBezTo>
                        <a:pt x="13" y="15"/>
                        <a:pt x="13" y="14"/>
                        <a:pt x="13" y="13"/>
                      </a:cubicBezTo>
                      <a:cubicBezTo>
                        <a:pt x="13" y="12"/>
                        <a:pt x="15" y="11"/>
                        <a:pt x="16" y="11"/>
                      </a:cubicBezTo>
                      <a:cubicBezTo>
                        <a:pt x="18" y="10"/>
                        <a:pt x="18" y="12"/>
                        <a:pt x="20" y="10"/>
                      </a:cubicBezTo>
                      <a:cubicBezTo>
                        <a:pt x="21" y="9"/>
                        <a:pt x="22" y="6"/>
                        <a:pt x="24" y="7"/>
                      </a:cubicBezTo>
                      <a:cubicBezTo>
                        <a:pt x="27" y="7"/>
                        <a:pt x="27" y="6"/>
                        <a:pt x="30" y="5"/>
                      </a:cubicBezTo>
                      <a:cubicBezTo>
                        <a:pt x="26" y="3"/>
                        <a:pt x="25" y="0"/>
                        <a:pt x="20" y="1"/>
                      </a:cubicBezTo>
                      <a:cubicBezTo>
                        <a:pt x="18" y="1"/>
                        <a:pt x="16" y="2"/>
                        <a:pt x="14" y="2"/>
                      </a:cubicBezTo>
                      <a:cubicBezTo>
                        <a:pt x="12" y="2"/>
                        <a:pt x="10" y="1"/>
                        <a:pt x="8" y="1"/>
                      </a:cubicBezTo>
                      <a:cubicBezTo>
                        <a:pt x="5" y="2"/>
                        <a:pt x="4" y="2"/>
                        <a:pt x="2" y="4"/>
                      </a:cubicBezTo>
                      <a:cubicBezTo>
                        <a:pt x="2" y="5"/>
                        <a:pt x="0" y="7"/>
                        <a:pt x="1" y="9"/>
                      </a:cubicBezTo>
                      <a:cubicBezTo>
                        <a:pt x="4" y="11"/>
                        <a:pt x="8" y="9"/>
                        <a:pt x="8" y="14"/>
                      </a:cubicBezTo>
                      <a:cubicBezTo>
                        <a:pt x="8" y="14"/>
                        <a:pt x="10" y="14"/>
                        <a:pt x="10" y="14"/>
                      </a:cubicBezTo>
                      <a:cubicBezTo>
                        <a:pt x="10" y="14"/>
                        <a:pt x="9" y="16"/>
                        <a:pt x="9" y="16"/>
                      </a:cubicBezTo>
                      <a:cubicBezTo>
                        <a:pt x="10" y="16"/>
                        <a:pt x="12" y="16"/>
                        <a:pt x="12" y="1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47" name="Freeform 637">
                  <a:extLst>
                    <a:ext uri="{FF2B5EF4-FFF2-40B4-BE49-F238E27FC236}">
                      <a16:creationId xmlns:a16="http://schemas.microsoft.com/office/drawing/2014/main" id="{12ECC5B8-8276-6B56-C012-66DFA6E54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05999" y="7230476"/>
                  <a:ext cx="73184" cy="162265"/>
                </a:xfrm>
                <a:custGeom>
                  <a:avLst/>
                  <a:gdLst>
                    <a:gd name="T0" fmla="*/ 5 w 7"/>
                    <a:gd name="T1" fmla="*/ 1 h 15"/>
                    <a:gd name="T2" fmla="*/ 2 w 7"/>
                    <a:gd name="T3" fmla="*/ 4 h 15"/>
                    <a:gd name="T4" fmla="*/ 1 w 7"/>
                    <a:gd name="T5" fmla="*/ 6 h 15"/>
                    <a:gd name="T6" fmla="*/ 2 w 7"/>
                    <a:gd name="T7" fmla="*/ 14 h 15"/>
                    <a:gd name="T8" fmla="*/ 6 w 7"/>
                    <a:gd name="T9" fmla="*/ 8 h 15"/>
                    <a:gd name="T10" fmla="*/ 7 w 7"/>
                    <a:gd name="T11" fmla="*/ 2 h 15"/>
                    <a:gd name="T12" fmla="*/ 5 w 7"/>
                    <a:gd name="T13" fmla="*/ 1 h 15"/>
                    <a:gd name="T14" fmla="*/ 5 w 7"/>
                    <a:gd name="T1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5">
                      <a:moveTo>
                        <a:pt x="5" y="1"/>
                      </a:moveTo>
                      <a:cubicBezTo>
                        <a:pt x="4" y="0"/>
                        <a:pt x="2" y="3"/>
                        <a:pt x="2" y="4"/>
                      </a:cubicBezTo>
                      <a:cubicBezTo>
                        <a:pt x="1" y="5"/>
                        <a:pt x="1" y="4"/>
                        <a:pt x="1" y="6"/>
                      </a:cubicBezTo>
                      <a:cubicBezTo>
                        <a:pt x="1" y="7"/>
                        <a:pt x="0" y="15"/>
                        <a:pt x="2" y="14"/>
                      </a:cubicBezTo>
                      <a:cubicBezTo>
                        <a:pt x="2" y="13"/>
                        <a:pt x="5" y="10"/>
                        <a:pt x="6" y="8"/>
                      </a:cubicBezTo>
                      <a:cubicBezTo>
                        <a:pt x="6" y="5"/>
                        <a:pt x="6" y="4"/>
                        <a:pt x="7" y="2"/>
                      </a:cubicBezTo>
                      <a:cubicBezTo>
                        <a:pt x="7" y="1"/>
                        <a:pt x="6" y="1"/>
                        <a:pt x="5" y="1"/>
                      </a:cubicBezTo>
                      <a:cubicBezTo>
                        <a:pt x="4" y="0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48" name="Freeform 638">
                  <a:extLst>
                    <a:ext uri="{FF2B5EF4-FFF2-40B4-BE49-F238E27FC236}">
                      <a16:creationId xmlns:a16="http://schemas.microsoft.com/office/drawing/2014/main" id="{650B7C60-5F22-05AE-F414-551452C23C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2688" y="7134588"/>
                  <a:ext cx="132428" cy="118010"/>
                </a:xfrm>
                <a:custGeom>
                  <a:avLst/>
                  <a:gdLst>
                    <a:gd name="T0" fmla="*/ 12 w 13"/>
                    <a:gd name="T1" fmla="*/ 3 h 11"/>
                    <a:gd name="T2" fmla="*/ 6 w 13"/>
                    <a:gd name="T3" fmla="*/ 1 h 11"/>
                    <a:gd name="T4" fmla="*/ 7 w 13"/>
                    <a:gd name="T5" fmla="*/ 5 h 11"/>
                    <a:gd name="T6" fmla="*/ 9 w 13"/>
                    <a:gd name="T7" fmla="*/ 9 h 11"/>
                    <a:gd name="T8" fmla="*/ 6 w 13"/>
                    <a:gd name="T9" fmla="*/ 10 h 11"/>
                    <a:gd name="T10" fmla="*/ 5 w 13"/>
                    <a:gd name="T11" fmla="*/ 8 h 11"/>
                    <a:gd name="T12" fmla="*/ 0 w 13"/>
                    <a:gd name="T13" fmla="*/ 9 h 11"/>
                    <a:gd name="T14" fmla="*/ 3 w 13"/>
                    <a:gd name="T15" fmla="*/ 11 h 11"/>
                    <a:gd name="T16" fmla="*/ 13 w 13"/>
                    <a:gd name="T17" fmla="*/ 11 h 11"/>
                    <a:gd name="T18" fmla="*/ 12 w 13"/>
                    <a:gd name="T19" fmla="*/ 3 h 11"/>
                    <a:gd name="T20" fmla="*/ 12 w 13"/>
                    <a:gd name="T21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1">
                      <a:moveTo>
                        <a:pt x="12" y="3"/>
                      </a:moveTo>
                      <a:cubicBezTo>
                        <a:pt x="10" y="3"/>
                        <a:pt x="8" y="0"/>
                        <a:pt x="6" y="1"/>
                      </a:cubicBezTo>
                      <a:cubicBezTo>
                        <a:pt x="3" y="2"/>
                        <a:pt x="7" y="3"/>
                        <a:pt x="7" y="5"/>
                      </a:cubicBezTo>
                      <a:cubicBezTo>
                        <a:pt x="8" y="6"/>
                        <a:pt x="10" y="8"/>
                        <a:pt x="9" y="9"/>
                      </a:cubicBezTo>
                      <a:cubicBezTo>
                        <a:pt x="8" y="10"/>
                        <a:pt x="7" y="10"/>
                        <a:pt x="6" y="10"/>
                      </a:cubicBezTo>
                      <a:cubicBezTo>
                        <a:pt x="4" y="9"/>
                        <a:pt x="6" y="9"/>
                        <a:pt x="5" y="8"/>
                      </a:cubicBezTo>
                      <a:cubicBezTo>
                        <a:pt x="5" y="8"/>
                        <a:pt x="0" y="9"/>
                        <a:pt x="0" y="9"/>
                      </a:cubicBezTo>
                      <a:cubicBezTo>
                        <a:pt x="0" y="11"/>
                        <a:pt x="2" y="11"/>
                        <a:pt x="3" y="11"/>
                      </a:cubicBezTo>
                      <a:cubicBezTo>
                        <a:pt x="6" y="10"/>
                        <a:pt x="9" y="11"/>
                        <a:pt x="13" y="11"/>
                      </a:cubicBezTo>
                      <a:cubicBezTo>
                        <a:pt x="13" y="8"/>
                        <a:pt x="12" y="5"/>
                        <a:pt x="12" y="3"/>
                      </a:cubicBezTo>
                      <a:cubicBezTo>
                        <a:pt x="11" y="3"/>
                        <a:pt x="12" y="5"/>
                        <a:pt x="12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49" name="Freeform 639">
                  <a:extLst>
                    <a:ext uri="{FF2B5EF4-FFF2-40B4-BE49-F238E27FC236}">
                      <a16:creationId xmlns:a16="http://schemas.microsoft.com/office/drawing/2014/main" id="{09BA820F-48DC-BBC7-2B0A-A501A0CD4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94665" y="7134588"/>
                  <a:ext cx="184705" cy="162265"/>
                </a:xfrm>
                <a:custGeom>
                  <a:avLst/>
                  <a:gdLst>
                    <a:gd name="T0" fmla="*/ 14 w 18"/>
                    <a:gd name="T1" fmla="*/ 7 h 15"/>
                    <a:gd name="T2" fmla="*/ 8 w 18"/>
                    <a:gd name="T3" fmla="*/ 3 h 15"/>
                    <a:gd name="T4" fmla="*/ 1 w 18"/>
                    <a:gd name="T5" fmla="*/ 1 h 15"/>
                    <a:gd name="T6" fmla="*/ 0 w 18"/>
                    <a:gd name="T7" fmla="*/ 3 h 15"/>
                    <a:gd name="T8" fmla="*/ 1 w 18"/>
                    <a:gd name="T9" fmla="*/ 10 h 15"/>
                    <a:gd name="T10" fmla="*/ 2 w 18"/>
                    <a:gd name="T11" fmla="*/ 12 h 15"/>
                    <a:gd name="T12" fmla="*/ 4 w 18"/>
                    <a:gd name="T13" fmla="*/ 10 h 15"/>
                    <a:gd name="T14" fmla="*/ 13 w 18"/>
                    <a:gd name="T15" fmla="*/ 10 h 15"/>
                    <a:gd name="T16" fmla="*/ 17 w 18"/>
                    <a:gd name="T17" fmla="*/ 10 h 15"/>
                    <a:gd name="T18" fmla="*/ 14 w 18"/>
                    <a:gd name="T19" fmla="*/ 7 h 15"/>
                    <a:gd name="T20" fmla="*/ 14 w 18"/>
                    <a:gd name="T2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5">
                      <a:moveTo>
                        <a:pt x="14" y="7"/>
                      </a:moveTo>
                      <a:cubicBezTo>
                        <a:pt x="12" y="6"/>
                        <a:pt x="10" y="4"/>
                        <a:pt x="8" y="3"/>
                      </a:cubicBezTo>
                      <a:cubicBezTo>
                        <a:pt x="7" y="2"/>
                        <a:pt x="2" y="0"/>
                        <a:pt x="1" y="1"/>
                      </a:cubicBezTo>
                      <a:cubicBezTo>
                        <a:pt x="1" y="1"/>
                        <a:pt x="3" y="3"/>
                        <a:pt x="0" y="3"/>
                      </a:cubicBezTo>
                      <a:cubicBezTo>
                        <a:pt x="0" y="5"/>
                        <a:pt x="1" y="7"/>
                        <a:pt x="1" y="10"/>
                      </a:cubicBezTo>
                      <a:cubicBezTo>
                        <a:pt x="1" y="11"/>
                        <a:pt x="1" y="11"/>
                        <a:pt x="2" y="12"/>
                      </a:cubicBezTo>
                      <a:cubicBezTo>
                        <a:pt x="3" y="15"/>
                        <a:pt x="3" y="11"/>
                        <a:pt x="4" y="10"/>
                      </a:cubicBezTo>
                      <a:cubicBezTo>
                        <a:pt x="6" y="8"/>
                        <a:pt x="11" y="10"/>
                        <a:pt x="13" y="10"/>
                      </a:cubicBezTo>
                      <a:cubicBezTo>
                        <a:pt x="15" y="10"/>
                        <a:pt x="15" y="11"/>
                        <a:pt x="17" y="10"/>
                      </a:cubicBezTo>
                      <a:cubicBezTo>
                        <a:pt x="18" y="8"/>
                        <a:pt x="17" y="7"/>
                        <a:pt x="14" y="7"/>
                      </a:cubicBezTo>
                      <a:cubicBezTo>
                        <a:pt x="12" y="7"/>
                        <a:pt x="16" y="7"/>
                        <a:pt x="14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50" name="Freeform 640">
                  <a:extLst>
                    <a:ext uri="{FF2B5EF4-FFF2-40B4-BE49-F238E27FC236}">
                      <a16:creationId xmlns:a16="http://schemas.microsoft.com/office/drawing/2014/main" id="{6E8775D6-5076-1CD2-4A2E-77CC5CEC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0403" y="3527861"/>
                  <a:ext cx="1982950" cy="1408762"/>
                </a:xfrm>
                <a:custGeom>
                  <a:avLst/>
                  <a:gdLst>
                    <a:gd name="T0" fmla="*/ 184 w 194"/>
                    <a:gd name="T1" fmla="*/ 118 h 130"/>
                    <a:gd name="T2" fmla="*/ 161 w 194"/>
                    <a:gd name="T3" fmla="*/ 97 h 130"/>
                    <a:gd name="T4" fmla="*/ 143 w 194"/>
                    <a:gd name="T5" fmla="*/ 92 h 130"/>
                    <a:gd name="T6" fmla="*/ 138 w 194"/>
                    <a:gd name="T7" fmla="*/ 76 h 130"/>
                    <a:gd name="T8" fmla="*/ 135 w 194"/>
                    <a:gd name="T9" fmla="*/ 14 h 130"/>
                    <a:gd name="T10" fmla="*/ 84 w 194"/>
                    <a:gd name="T11" fmla="*/ 8 h 130"/>
                    <a:gd name="T12" fmla="*/ 71 w 194"/>
                    <a:gd name="T13" fmla="*/ 5 h 130"/>
                    <a:gd name="T14" fmla="*/ 62 w 194"/>
                    <a:gd name="T15" fmla="*/ 1 h 130"/>
                    <a:gd name="T16" fmla="*/ 43 w 194"/>
                    <a:gd name="T17" fmla="*/ 8 h 130"/>
                    <a:gd name="T18" fmla="*/ 32 w 194"/>
                    <a:gd name="T19" fmla="*/ 11 h 130"/>
                    <a:gd name="T20" fmla="*/ 12 w 194"/>
                    <a:gd name="T21" fmla="*/ 23 h 130"/>
                    <a:gd name="T22" fmla="*/ 26 w 194"/>
                    <a:gd name="T23" fmla="*/ 38 h 130"/>
                    <a:gd name="T24" fmla="*/ 33 w 194"/>
                    <a:gd name="T25" fmla="*/ 42 h 130"/>
                    <a:gd name="T26" fmla="*/ 38 w 194"/>
                    <a:gd name="T27" fmla="*/ 45 h 130"/>
                    <a:gd name="T28" fmla="*/ 24 w 194"/>
                    <a:gd name="T29" fmla="*/ 42 h 130"/>
                    <a:gd name="T30" fmla="*/ 9 w 194"/>
                    <a:gd name="T31" fmla="*/ 46 h 130"/>
                    <a:gd name="T32" fmla="*/ 12 w 194"/>
                    <a:gd name="T33" fmla="*/ 58 h 130"/>
                    <a:gd name="T34" fmla="*/ 32 w 194"/>
                    <a:gd name="T35" fmla="*/ 58 h 130"/>
                    <a:gd name="T36" fmla="*/ 38 w 194"/>
                    <a:gd name="T37" fmla="*/ 61 h 130"/>
                    <a:gd name="T38" fmla="*/ 21 w 194"/>
                    <a:gd name="T39" fmla="*/ 71 h 130"/>
                    <a:gd name="T40" fmla="*/ 15 w 194"/>
                    <a:gd name="T41" fmla="*/ 78 h 130"/>
                    <a:gd name="T42" fmla="*/ 17 w 194"/>
                    <a:gd name="T43" fmla="*/ 84 h 130"/>
                    <a:gd name="T44" fmla="*/ 26 w 194"/>
                    <a:gd name="T45" fmla="*/ 89 h 130"/>
                    <a:gd name="T46" fmla="*/ 22 w 194"/>
                    <a:gd name="T47" fmla="*/ 94 h 130"/>
                    <a:gd name="T48" fmla="*/ 31 w 194"/>
                    <a:gd name="T49" fmla="*/ 93 h 130"/>
                    <a:gd name="T50" fmla="*/ 38 w 194"/>
                    <a:gd name="T51" fmla="*/ 102 h 130"/>
                    <a:gd name="T52" fmla="*/ 48 w 194"/>
                    <a:gd name="T53" fmla="*/ 105 h 130"/>
                    <a:gd name="T54" fmla="*/ 54 w 194"/>
                    <a:gd name="T55" fmla="*/ 103 h 130"/>
                    <a:gd name="T56" fmla="*/ 55 w 194"/>
                    <a:gd name="T57" fmla="*/ 106 h 130"/>
                    <a:gd name="T58" fmla="*/ 51 w 194"/>
                    <a:gd name="T59" fmla="*/ 114 h 130"/>
                    <a:gd name="T60" fmla="*/ 41 w 194"/>
                    <a:gd name="T61" fmla="*/ 124 h 130"/>
                    <a:gd name="T62" fmla="*/ 36 w 194"/>
                    <a:gd name="T63" fmla="*/ 126 h 130"/>
                    <a:gd name="T64" fmla="*/ 43 w 194"/>
                    <a:gd name="T65" fmla="*/ 125 h 130"/>
                    <a:gd name="T66" fmla="*/ 54 w 194"/>
                    <a:gd name="T67" fmla="*/ 118 h 130"/>
                    <a:gd name="T68" fmla="*/ 72 w 194"/>
                    <a:gd name="T69" fmla="*/ 107 h 130"/>
                    <a:gd name="T70" fmla="*/ 77 w 194"/>
                    <a:gd name="T71" fmla="*/ 91 h 130"/>
                    <a:gd name="T72" fmla="*/ 94 w 194"/>
                    <a:gd name="T73" fmla="*/ 86 h 130"/>
                    <a:gd name="T74" fmla="*/ 87 w 194"/>
                    <a:gd name="T75" fmla="*/ 97 h 130"/>
                    <a:gd name="T76" fmla="*/ 101 w 194"/>
                    <a:gd name="T77" fmla="*/ 88 h 130"/>
                    <a:gd name="T78" fmla="*/ 119 w 194"/>
                    <a:gd name="T79" fmla="*/ 92 h 130"/>
                    <a:gd name="T80" fmla="*/ 136 w 194"/>
                    <a:gd name="T81" fmla="*/ 95 h 130"/>
                    <a:gd name="T82" fmla="*/ 145 w 194"/>
                    <a:gd name="T83" fmla="*/ 98 h 130"/>
                    <a:gd name="T84" fmla="*/ 160 w 194"/>
                    <a:gd name="T85" fmla="*/ 102 h 130"/>
                    <a:gd name="T86" fmla="*/ 169 w 194"/>
                    <a:gd name="T87" fmla="*/ 104 h 130"/>
                    <a:gd name="T88" fmla="*/ 176 w 194"/>
                    <a:gd name="T89" fmla="*/ 111 h 130"/>
                    <a:gd name="T90" fmla="*/ 184 w 194"/>
                    <a:gd name="T91" fmla="*/ 121 h 130"/>
                    <a:gd name="T92" fmla="*/ 186 w 194"/>
                    <a:gd name="T93" fmla="*/ 125 h 130"/>
                    <a:gd name="T94" fmla="*/ 194 w 194"/>
                    <a:gd name="T95" fmla="*/ 126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94" h="130">
                      <a:moveTo>
                        <a:pt x="194" y="126"/>
                      </a:moveTo>
                      <a:cubicBezTo>
                        <a:pt x="193" y="125"/>
                        <a:pt x="191" y="125"/>
                        <a:pt x="193" y="123"/>
                      </a:cubicBezTo>
                      <a:cubicBezTo>
                        <a:pt x="193" y="122"/>
                        <a:pt x="192" y="122"/>
                        <a:pt x="191" y="122"/>
                      </a:cubicBezTo>
                      <a:cubicBezTo>
                        <a:pt x="189" y="120"/>
                        <a:pt x="185" y="119"/>
                        <a:pt x="184" y="118"/>
                      </a:cubicBezTo>
                      <a:cubicBezTo>
                        <a:pt x="180" y="113"/>
                        <a:pt x="178" y="107"/>
                        <a:pt x="174" y="103"/>
                      </a:cubicBezTo>
                      <a:cubicBezTo>
                        <a:pt x="172" y="102"/>
                        <a:pt x="170" y="100"/>
                        <a:pt x="169" y="99"/>
                      </a:cubicBezTo>
                      <a:cubicBezTo>
                        <a:pt x="167" y="98"/>
                        <a:pt x="167" y="95"/>
                        <a:pt x="165" y="95"/>
                      </a:cubicBezTo>
                      <a:cubicBezTo>
                        <a:pt x="164" y="95"/>
                        <a:pt x="161" y="97"/>
                        <a:pt x="161" y="97"/>
                      </a:cubicBezTo>
                      <a:cubicBezTo>
                        <a:pt x="162" y="99"/>
                        <a:pt x="159" y="100"/>
                        <a:pt x="158" y="100"/>
                      </a:cubicBezTo>
                      <a:cubicBezTo>
                        <a:pt x="155" y="101"/>
                        <a:pt x="152" y="97"/>
                        <a:pt x="150" y="95"/>
                      </a:cubicBezTo>
                      <a:cubicBezTo>
                        <a:pt x="149" y="94"/>
                        <a:pt x="148" y="94"/>
                        <a:pt x="147" y="92"/>
                      </a:cubicBezTo>
                      <a:cubicBezTo>
                        <a:pt x="146" y="90"/>
                        <a:pt x="144" y="91"/>
                        <a:pt x="143" y="92"/>
                      </a:cubicBezTo>
                      <a:cubicBezTo>
                        <a:pt x="141" y="92"/>
                        <a:pt x="141" y="91"/>
                        <a:pt x="139" y="92"/>
                      </a:cubicBezTo>
                      <a:cubicBezTo>
                        <a:pt x="139" y="92"/>
                        <a:pt x="138" y="92"/>
                        <a:pt x="138" y="91"/>
                      </a:cubicBezTo>
                      <a:cubicBezTo>
                        <a:pt x="138" y="90"/>
                        <a:pt x="138" y="90"/>
                        <a:pt x="138" y="89"/>
                      </a:cubicBezTo>
                      <a:cubicBezTo>
                        <a:pt x="138" y="85"/>
                        <a:pt x="138" y="80"/>
                        <a:pt x="138" y="76"/>
                      </a:cubicBezTo>
                      <a:cubicBezTo>
                        <a:pt x="138" y="64"/>
                        <a:pt x="138" y="51"/>
                        <a:pt x="138" y="38"/>
                      </a:cubicBezTo>
                      <a:cubicBezTo>
                        <a:pt x="138" y="33"/>
                        <a:pt x="138" y="27"/>
                        <a:pt x="138" y="21"/>
                      </a:cubicBezTo>
                      <a:cubicBezTo>
                        <a:pt x="138" y="20"/>
                        <a:pt x="138" y="18"/>
                        <a:pt x="138" y="16"/>
                      </a:cubicBezTo>
                      <a:cubicBezTo>
                        <a:pt x="138" y="15"/>
                        <a:pt x="137" y="15"/>
                        <a:pt x="135" y="14"/>
                      </a:cubicBezTo>
                      <a:cubicBezTo>
                        <a:pt x="130" y="12"/>
                        <a:pt x="127" y="12"/>
                        <a:pt x="122" y="12"/>
                      </a:cubicBezTo>
                      <a:cubicBezTo>
                        <a:pt x="117" y="12"/>
                        <a:pt x="113" y="11"/>
                        <a:pt x="108" y="10"/>
                      </a:cubicBezTo>
                      <a:cubicBezTo>
                        <a:pt x="102" y="10"/>
                        <a:pt x="97" y="8"/>
                        <a:pt x="92" y="8"/>
                      </a:cubicBezTo>
                      <a:cubicBezTo>
                        <a:pt x="89" y="8"/>
                        <a:pt x="87" y="9"/>
                        <a:pt x="84" y="8"/>
                      </a:cubicBezTo>
                      <a:cubicBezTo>
                        <a:pt x="84" y="8"/>
                        <a:pt x="80" y="7"/>
                        <a:pt x="80" y="7"/>
                      </a:cubicBezTo>
                      <a:cubicBezTo>
                        <a:pt x="80" y="7"/>
                        <a:pt x="81" y="5"/>
                        <a:pt x="81" y="4"/>
                      </a:cubicBezTo>
                      <a:cubicBezTo>
                        <a:pt x="81" y="4"/>
                        <a:pt x="78" y="4"/>
                        <a:pt x="78" y="4"/>
                      </a:cubicBezTo>
                      <a:cubicBezTo>
                        <a:pt x="76" y="4"/>
                        <a:pt x="73" y="5"/>
                        <a:pt x="71" y="5"/>
                      </a:cubicBezTo>
                      <a:cubicBezTo>
                        <a:pt x="69" y="5"/>
                        <a:pt x="70" y="1"/>
                        <a:pt x="67" y="3"/>
                      </a:cubicBezTo>
                      <a:cubicBezTo>
                        <a:pt x="66" y="3"/>
                        <a:pt x="65" y="5"/>
                        <a:pt x="64" y="4"/>
                      </a:cubicBezTo>
                      <a:cubicBezTo>
                        <a:pt x="62" y="4"/>
                        <a:pt x="62" y="3"/>
                        <a:pt x="64" y="2"/>
                      </a:cubicBezTo>
                      <a:cubicBezTo>
                        <a:pt x="66" y="2"/>
                        <a:pt x="63" y="1"/>
                        <a:pt x="62" y="1"/>
                      </a:cubicBezTo>
                      <a:cubicBezTo>
                        <a:pt x="58" y="0"/>
                        <a:pt x="58" y="1"/>
                        <a:pt x="56" y="3"/>
                      </a:cubicBezTo>
                      <a:cubicBezTo>
                        <a:pt x="53" y="6"/>
                        <a:pt x="49" y="4"/>
                        <a:pt x="45" y="5"/>
                      </a:cubicBezTo>
                      <a:cubicBezTo>
                        <a:pt x="41" y="6"/>
                        <a:pt x="45" y="8"/>
                        <a:pt x="45" y="8"/>
                      </a:cubicBezTo>
                      <a:cubicBezTo>
                        <a:pt x="44" y="8"/>
                        <a:pt x="43" y="8"/>
                        <a:pt x="43" y="8"/>
                      </a:cubicBezTo>
                      <a:cubicBezTo>
                        <a:pt x="43" y="8"/>
                        <a:pt x="44" y="10"/>
                        <a:pt x="43" y="10"/>
                      </a:cubicBezTo>
                      <a:cubicBezTo>
                        <a:pt x="42" y="10"/>
                        <a:pt x="42" y="8"/>
                        <a:pt x="42" y="7"/>
                      </a:cubicBezTo>
                      <a:cubicBezTo>
                        <a:pt x="41" y="7"/>
                        <a:pt x="38" y="10"/>
                        <a:pt x="38" y="10"/>
                      </a:cubicBezTo>
                      <a:cubicBezTo>
                        <a:pt x="36" y="11"/>
                        <a:pt x="34" y="9"/>
                        <a:pt x="32" y="11"/>
                      </a:cubicBezTo>
                      <a:cubicBezTo>
                        <a:pt x="30" y="12"/>
                        <a:pt x="28" y="13"/>
                        <a:pt x="27" y="15"/>
                      </a:cubicBezTo>
                      <a:cubicBezTo>
                        <a:pt x="27" y="17"/>
                        <a:pt x="27" y="19"/>
                        <a:pt x="25" y="20"/>
                      </a:cubicBezTo>
                      <a:cubicBezTo>
                        <a:pt x="23" y="21"/>
                        <a:pt x="22" y="22"/>
                        <a:pt x="20" y="22"/>
                      </a:cubicBezTo>
                      <a:cubicBezTo>
                        <a:pt x="19" y="22"/>
                        <a:pt x="13" y="22"/>
                        <a:pt x="12" y="23"/>
                      </a:cubicBezTo>
                      <a:cubicBezTo>
                        <a:pt x="12" y="24"/>
                        <a:pt x="10" y="27"/>
                        <a:pt x="10" y="27"/>
                      </a:cubicBezTo>
                      <a:cubicBezTo>
                        <a:pt x="11" y="28"/>
                        <a:pt x="14" y="28"/>
                        <a:pt x="15" y="29"/>
                      </a:cubicBezTo>
                      <a:cubicBezTo>
                        <a:pt x="18" y="30"/>
                        <a:pt x="21" y="32"/>
                        <a:pt x="23" y="34"/>
                      </a:cubicBezTo>
                      <a:cubicBezTo>
                        <a:pt x="24" y="35"/>
                        <a:pt x="24" y="37"/>
                        <a:pt x="26" y="38"/>
                      </a:cubicBezTo>
                      <a:cubicBezTo>
                        <a:pt x="28" y="38"/>
                        <a:pt x="29" y="38"/>
                        <a:pt x="31" y="37"/>
                      </a:cubicBezTo>
                      <a:cubicBezTo>
                        <a:pt x="31" y="37"/>
                        <a:pt x="34" y="38"/>
                        <a:pt x="34" y="38"/>
                      </a:cubicBezTo>
                      <a:cubicBezTo>
                        <a:pt x="36" y="41"/>
                        <a:pt x="31" y="39"/>
                        <a:pt x="31" y="39"/>
                      </a:cubicBezTo>
                      <a:cubicBezTo>
                        <a:pt x="29" y="39"/>
                        <a:pt x="32" y="41"/>
                        <a:pt x="33" y="42"/>
                      </a:cubicBezTo>
                      <a:cubicBezTo>
                        <a:pt x="34" y="44"/>
                        <a:pt x="35" y="43"/>
                        <a:pt x="37" y="42"/>
                      </a:cubicBezTo>
                      <a:cubicBezTo>
                        <a:pt x="38" y="41"/>
                        <a:pt x="41" y="41"/>
                        <a:pt x="42" y="42"/>
                      </a:cubicBezTo>
                      <a:cubicBezTo>
                        <a:pt x="43" y="43"/>
                        <a:pt x="38" y="44"/>
                        <a:pt x="38" y="44"/>
                      </a:cubicBezTo>
                      <a:cubicBezTo>
                        <a:pt x="37" y="44"/>
                        <a:pt x="38" y="44"/>
                        <a:pt x="38" y="45"/>
                      </a:cubicBezTo>
                      <a:cubicBezTo>
                        <a:pt x="38" y="46"/>
                        <a:pt x="36" y="45"/>
                        <a:pt x="36" y="45"/>
                      </a:cubicBezTo>
                      <a:cubicBezTo>
                        <a:pt x="35" y="45"/>
                        <a:pt x="34" y="46"/>
                        <a:pt x="32" y="46"/>
                      </a:cubicBezTo>
                      <a:cubicBezTo>
                        <a:pt x="30" y="46"/>
                        <a:pt x="26" y="47"/>
                        <a:pt x="24" y="46"/>
                      </a:cubicBezTo>
                      <a:cubicBezTo>
                        <a:pt x="22" y="45"/>
                        <a:pt x="25" y="43"/>
                        <a:pt x="24" y="42"/>
                      </a:cubicBezTo>
                      <a:cubicBezTo>
                        <a:pt x="23" y="42"/>
                        <a:pt x="21" y="42"/>
                        <a:pt x="20" y="43"/>
                      </a:cubicBezTo>
                      <a:cubicBezTo>
                        <a:pt x="19" y="43"/>
                        <a:pt x="17" y="43"/>
                        <a:pt x="16" y="43"/>
                      </a:cubicBezTo>
                      <a:cubicBezTo>
                        <a:pt x="14" y="44"/>
                        <a:pt x="15" y="46"/>
                        <a:pt x="15" y="46"/>
                      </a:cubicBezTo>
                      <a:cubicBezTo>
                        <a:pt x="13" y="46"/>
                        <a:pt x="11" y="45"/>
                        <a:pt x="9" y="46"/>
                      </a:cubicBezTo>
                      <a:cubicBezTo>
                        <a:pt x="8" y="47"/>
                        <a:pt x="6" y="48"/>
                        <a:pt x="5" y="49"/>
                      </a:cubicBezTo>
                      <a:cubicBezTo>
                        <a:pt x="0" y="52"/>
                        <a:pt x="12" y="52"/>
                        <a:pt x="12" y="53"/>
                      </a:cubicBezTo>
                      <a:cubicBezTo>
                        <a:pt x="11" y="54"/>
                        <a:pt x="8" y="54"/>
                        <a:pt x="10" y="55"/>
                      </a:cubicBezTo>
                      <a:cubicBezTo>
                        <a:pt x="11" y="56"/>
                        <a:pt x="11" y="58"/>
                        <a:pt x="12" y="58"/>
                      </a:cubicBezTo>
                      <a:cubicBezTo>
                        <a:pt x="16" y="59"/>
                        <a:pt x="19" y="58"/>
                        <a:pt x="23" y="58"/>
                      </a:cubicBezTo>
                      <a:cubicBezTo>
                        <a:pt x="24" y="59"/>
                        <a:pt x="25" y="59"/>
                        <a:pt x="26" y="59"/>
                      </a:cubicBezTo>
                      <a:cubicBezTo>
                        <a:pt x="28" y="59"/>
                        <a:pt x="27" y="59"/>
                        <a:pt x="29" y="60"/>
                      </a:cubicBezTo>
                      <a:cubicBezTo>
                        <a:pt x="29" y="60"/>
                        <a:pt x="31" y="58"/>
                        <a:pt x="32" y="58"/>
                      </a:cubicBezTo>
                      <a:cubicBezTo>
                        <a:pt x="33" y="57"/>
                        <a:pt x="34" y="57"/>
                        <a:pt x="35" y="57"/>
                      </a:cubicBezTo>
                      <a:cubicBezTo>
                        <a:pt x="36" y="56"/>
                        <a:pt x="37" y="55"/>
                        <a:pt x="37" y="55"/>
                      </a:cubicBezTo>
                      <a:cubicBezTo>
                        <a:pt x="38" y="56"/>
                        <a:pt x="39" y="57"/>
                        <a:pt x="38" y="58"/>
                      </a:cubicBezTo>
                      <a:cubicBezTo>
                        <a:pt x="37" y="59"/>
                        <a:pt x="36" y="59"/>
                        <a:pt x="38" y="61"/>
                      </a:cubicBezTo>
                      <a:cubicBezTo>
                        <a:pt x="40" y="65"/>
                        <a:pt x="38" y="68"/>
                        <a:pt x="33" y="67"/>
                      </a:cubicBezTo>
                      <a:cubicBezTo>
                        <a:pt x="33" y="67"/>
                        <a:pt x="32" y="66"/>
                        <a:pt x="31" y="67"/>
                      </a:cubicBezTo>
                      <a:cubicBezTo>
                        <a:pt x="30" y="68"/>
                        <a:pt x="29" y="70"/>
                        <a:pt x="28" y="70"/>
                      </a:cubicBezTo>
                      <a:cubicBezTo>
                        <a:pt x="26" y="71"/>
                        <a:pt x="20" y="68"/>
                        <a:pt x="21" y="71"/>
                      </a:cubicBezTo>
                      <a:cubicBezTo>
                        <a:pt x="21" y="71"/>
                        <a:pt x="18" y="73"/>
                        <a:pt x="19" y="73"/>
                      </a:cubicBezTo>
                      <a:cubicBezTo>
                        <a:pt x="19" y="73"/>
                        <a:pt x="20" y="73"/>
                        <a:pt x="20" y="73"/>
                      </a:cubicBezTo>
                      <a:cubicBezTo>
                        <a:pt x="21" y="74"/>
                        <a:pt x="18" y="75"/>
                        <a:pt x="17" y="76"/>
                      </a:cubicBezTo>
                      <a:cubicBezTo>
                        <a:pt x="16" y="76"/>
                        <a:pt x="15" y="77"/>
                        <a:pt x="15" y="78"/>
                      </a:cubicBezTo>
                      <a:cubicBezTo>
                        <a:pt x="14" y="80"/>
                        <a:pt x="16" y="80"/>
                        <a:pt x="14" y="81"/>
                      </a:cubicBezTo>
                      <a:cubicBezTo>
                        <a:pt x="12" y="82"/>
                        <a:pt x="14" y="84"/>
                        <a:pt x="15" y="85"/>
                      </a:cubicBezTo>
                      <a:cubicBezTo>
                        <a:pt x="15" y="86"/>
                        <a:pt x="18" y="81"/>
                        <a:pt x="19" y="81"/>
                      </a:cubicBezTo>
                      <a:cubicBezTo>
                        <a:pt x="19" y="81"/>
                        <a:pt x="17" y="84"/>
                        <a:pt x="17" y="84"/>
                      </a:cubicBezTo>
                      <a:cubicBezTo>
                        <a:pt x="16" y="85"/>
                        <a:pt x="19" y="87"/>
                        <a:pt x="20" y="87"/>
                      </a:cubicBezTo>
                      <a:cubicBezTo>
                        <a:pt x="21" y="88"/>
                        <a:pt x="21" y="89"/>
                        <a:pt x="22" y="88"/>
                      </a:cubicBezTo>
                      <a:cubicBezTo>
                        <a:pt x="23" y="87"/>
                        <a:pt x="24" y="86"/>
                        <a:pt x="24" y="86"/>
                      </a:cubicBezTo>
                      <a:cubicBezTo>
                        <a:pt x="24" y="87"/>
                        <a:pt x="25" y="89"/>
                        <a:pt x="26" y="89"/>
                      </a:cubicBezTo>
                      <a:cubicBezTo>
                        <a:pt x="24" y="90"/>
                        <a:pt x="23" y="89"/>
                        <a:pt x="22" y="89"/>
                      </a:cubicBezTo>
                      <a:cubicBezTo>
                        <a:pt x="21" y="90"/>
                        <a:pt x="20" y="87"/>
                        <a:pt x="19" y="87"/>
                      </a:cubicBezTo>
                      <a:cubicBezTo>
                        <a:pt x="18" y="87"/>
                        <a:pt x="16" y="90"/>
                        <a:pt x="18" y="91"/>
                      </a:cubicBezTo>
                      <a:cubicBezTo>
                        <a:pt x="20" y="92"/>
                        <a:pt x="20" y="93"/>
                        <a:pt x="22" y="94"/>
                      </a:cubicBezTo>
                      <a:cubicBezTo>
                        <a:pt x="23" y="96"/>
                        <a:pt x="25" y="95"/>
                        <a:pt x="27" y="95"/>
                      </a:cubicBezTo>
                      <a:cubicBezTo>
                        <a:pt x="28" y="94"/>
                        <a:pt x="30" y="95"/>
                        <a:pt x="30" y="93"/>
                      </a:cubicBezTo>
                      <a:cubicBezTo>
                        <a:pt x="30" y="91"/>
                        <a:pt x="31" y="88"/>
                        <a:pt x="33" y="89"/>
                      </a:cubicBezTo>
                      <a:cubicBezTo>
                        <a:pt x="33" y="88"/>
                        <a:pt x="31" y="92"/>
                        <a:pt x="31" y="93"/>
                      </a:cubicBezTo>
                      <a:cubicBezTo>
                        <a:pt x="31" y="94"/>
                        <a:pt x="35" y="97"/>
                        <a:pt x="34" y="98"/>
                      </a:cubicBezTo>
                      <a:cubicBezTo>
                        <a:pt x="32" y="100"/>
                        <a:pt x="35" y="101"/>
                        <a:pt x="35" y="101"/>
                      </a:cubicBezTo>
                      <a:cubicBezTo>
                        <a:pt x="34" y="101"/>
                        <a:pt x="32" y="104"/>
                        <a:pt x="32" y="104"/>
                      </a:cubicBezTo>
                      <a:cubicBezTo>
                        <a:pt x="33" y="105"/>
                        <a:pt x="38" y="102"/>
                        <a:pt x="38" y="102"/>
                      </a:cubicBezTo>
                      <a:cubicBezTo>
                        <a:pt x="38" y="103"/>
                        <a:pt x="37" y="103"/>
                        <a:pt x="37" y="104"/>
                      </a:cubicBezTo>
                      <a:cubicBezTo>
                        <a:pt x="37" y="104"/>
                        <a:pt x="39" y="102"/>
                        <a:pt x="40" y="101"/>
                      </a:cubicBezTo>
                      <a:cubicBezTo>
                        <a:pt x="41" y="101"/>
                        <a:pt x="45" y="102"/>
                        <a:pt x="45" y="103"/>
                      </a:cubicBezTo>
                      <a:cubicBezTo>
                        <a:pt x="46" y="104"/>
                        <a:pt x="48" y="107"/>
                        <a:pt x="48" y="105"/>
                      </a:cubicBezTo>
                      <a:cubicBezTo>
                        <a:pt x="48" y="104"/>
                        <a:pt x="50" y="100"/>
                        <a:pt x="50" y="100"/>
                      </a:cubicBezTo>
                      <a:cubicBezTo>
                        <a:pt x="50" y="99"/>
                        <a:pt x="53" y="102"/>
                        <a:pt x="53" y="101"/>
                      </a:cubicBezTo>
                      <a:cubicBezTo>
                        <a:pt x="53" y="101"/>
                        <a:pt x="50" y="101"/>
                        <a:pt x="50" y="102"/>
                      </a:cubicBezTo>
                      <a:cubicBezTo>
                        <a:pt x="50" y="104"/>
                        <a:pt x="53" y="104"/>
                        <a:pt x="54" y="103"/>
                      </a:cubicBezTo>
                      <a:cubicBezTo>
                        <a:pt x="55" y="102"/>
                        <a:pt x="56" y="103"/>
                        <a:pt x="57" y="102"/>
                      </a:cubicBezTo>
                      <a:cubicBezTo>
                        <a:pt x="57" y="102"/>
                        <a:pt x="59" y="100"/>
                        <a:pt x="59" y="100"/>
                      </a:cubicBezTo>
                      <a:cubicBezTo>
                        <a:pt x="59" y="100"/>
                        <a:pt x="57" y="103"/>
                        <a:pt x="56" y="104"/>
                      </a:cubicBezTo>
                      <a:cubicBezTo>
                        <a:pt x="56" y="105"/>
                        <a:pt x="56" y="105"/>
                        <a:pt x="55" y="106"/>
                      </a:cubicBezTo>
                      <a:cubicBezTo>
                        <a:pt x="55" y="107"/>
                        <a:pt x="56" y="106"/>
                        <a:pt x="56" y="107"/>
                      </a:cubicBezTo>
                      <a:cubicBezTo>
                        <a:pt x="56" y="107"/>
                        <a:pt x="55" y="108"/>
                        <a:pt x="54" y="109"/>
                      </a:cubicBezTo>
                      <a:cubicBezTo>
                        <a:pt x="54" y="111"/>
                        <a:pt x="54" y="111"/>
                        <a:pt x="55" y="112"/>
                      </a:cubicBezTo>
                      <a:cubicBezTo>
                        <a:pt x="55" y="112"/>
                        <a:pt x="52" y="114"/>
                        <a:pt x="51" y="114"/>
                      </a:cubicBezTo>
                      <a:cubicBezTo>
                        <a:pt x="50" y="116"/>
                        <a:pt x="49" y="117"/>
                        <a:pt x="47" y="118"/>
                      </a:cubicBezTo>
                      <a:cubicBezTo>
                        <a:pt x="45" y="118"/>
                        <a:pt x="43" y="120"/>
                        <a:pt x="42" y="121"/>
                      </a:cubicBezTo>
                      <a:cubicBezTo>
                        <a:pt x="41" y="121"/>
                        <a:pt x="41" y="122"/>
                        <a:pt x="40" y="122"/>
                      </a:cubicBezTo>
                      <a:cubicBezTo>
                        <a:pt x="40" y="123"/>
                        <a:pt x="41" y="124"/>
                        <a:pt x="41" y="124"/>
                      </a:cubicBezTo>
                      <a:cubicBezTo>
                        <a:pt x="40" y="125"/>
                        <a:pt x="37" y="124"/>
                        <a:pt x="36" y="124"/>
                      </a:cubicBezTo>
                      <a:cubicBezTo>
                        <a:pt x="33" y="124"/>
                        <a:pt x="32" y="125"/>
                        <a:pt x="30" y="127"/>
                      </a:cubicBezTo>
                      <a:cubicBezTo>
                        <a:pt x="29" y="128"/>
                        <a:pt x="30" y="130"/>
                        <a:pt x="31" y="129"/>
                      </a:cubicBezTo>
                      <a:cubicBezTo>
                        <a:pt x="33" y="128"/>
                        <a:pt x="35" y="125"/>
                        <a:pt x="36" y="126"/>
                      </a:cubicBezTo>
                      <a:cubicBezTo>
                        <a:pt x="36" y="125"/>
                        <a:pt x="35" y="129"/>
                        <a:pt x="38" y="126"/>
                      </a:cubicBezTo>
                      <a:cubicBezTo>
                        <a:pt x="38" y="126"/>
                        <a:pt x="40" y="129"/>
                        <a:pt x="41" y="127"/>
                      </a:cubicBezTo>
                      <a:cubicBezTo>
                        <a:pt x="41" y="126"/>
                        <a:pt x="40" y="126"/>
                        <a:pt x="41" y="126"/>
                      </a:cubicBezTo>
                      <a:cubicBezTo>
                        <a:pt x="42" y="125"/>
                        <a:pt x="42" y="125"/>
                        <a:pt x="43" y="125"/>
                      </a:cubicBezTo>
                      <a:cubicBezTo>
                        <a:pt x="44" y="125"/>
                        <a:pt x="44" y="125"/>
                        <a:pt x="45" y="124"/>
                      </a:cubicBezTo>
                      <a:cubicBezTo>
                        <a:pt x="46" y="123"/>
                        <a:pt x="48" y="123"/>
                        <a:pt x="50" y="122"/>
                      </a:cubicBezTo>
                      <a:cubicBezTo>
                        <a:pt x="53" y="121"/>
                        <a:pt x="49" y="121"/>
                        <a:pt x="51" y="120"/>
                      </a:cubicBezTo>
                      <a:cubicBezTo>
                        <a:pt x="52" y="119"/>
                        <a:pt x="53" y="118"/>
                        <a:pt x="54" y="118"/>
                      </a:cubicBezTo>
                      <a:cubicBezTo>
                        <a:pt x="56" y="117"/>
                        <a:pt x="58" y="116"/>
                        <a:pt x="59" y="116"/>
                      </a:cubicBezTo>
                      <a:cubicBezTo>
                        <a:pt x="62" y="114"/>
                        <a:pt x="60" y="115"/>
                        <a:pt x="60" y="113"/>
                      </a:cubicBezTo>
                      <a:cubicBezTo>
                        <a:pt x="60" y="113"/>
                        <a:pt x="68" y="109"/>
                        <a:pt x="69" y="108"/>
                      </a:cubicBezTo>
                      <a:cubicBezTo>
                        <a:pt x="70" y="108"/>
                        <a:pt x="72" y="108"/>
                        <a:pt x="72" y="107"/>
                      </a:cubicBezTo>
                      <a:cubicBezTo>
                        <a:pt x="72" y="104"/>
                        <a:pt x="73" y="105"/>
                        <a:pt x="75" y="104"/>
                      </a:cubicBezTo>
                      <a:cubicBezTo>
                        <a:pt x="78" y="102"/>
                        <a:pt x="69" y="101"/>
                        <a:pt x="73" y="97"/>
                      </a:cubicBezTo>
                      <a:cubicBezTo>
                        <a:pt x="75" y="96"/>
                        <a:pt x="77" y="96"/>
                        <a:pt x="78" y="95"/>
                      </a:cubicBezTo>
                      <a:cubicBezTo>
                        <a:pt x="79" y="94"/>
                        <a:pt x="79" y="91"/>
                        <a:pt x="77" y="91"/>
                      </a:cubicBezTo>
                      <a:cubicBezTo>
                        <a:pt x="79" y="91"/>
                        <a:pt x="79" y="92"/>
                        <a:pt x="81" y="91"/>
                      </a:cubicBezTo>
                      <a:cubicBezTo>
                        <a:pt x="82" y="90"/>
                        <a:pt x="83" y="88"/>
                        <a:pt x="85" y="87"/>
                      </a:cubicBezTo>
                      <a:cubicBezTo>
                        <a:pt x="86" y="86"/>
                        <a:pt x="88" y="84"/>
                        <a:pt x="89" y="84"/>
                      </a:cubicBezTo>
                      <a:cubicBezTo>
                        <a:pt x="90" y="84"/>
                        <a:pt x="95" y="84"/>
                        <a:pt x="94" y="86"/>
                      </a:cubicBezTo>
                      <a:cubicBezTo>
                        <a:pt x="93" y="87"/>
                        <a:pt x="91" y="85"/>
                        <a:pt x="89" y="86"/>
                      </a:cubicBezTo>
                      <a:cubicBezTo>
                        <a:pt x="87" y="87"/>
                        <a:pt x="87" y="88"/>
                        <a:pt x="86" y="90"/>
                      </a:cubicBezTo>
                      <a:cubicBezTo>
                        <a:pt x="86" y="92"/>
                        <a:pt x="84" y="94"/>
                        <a:pt x="84" y="96"/>
                      </a:cubicBezTo>
                      <a:cubicBezTo>
                        <a:pt x="83" y="97"/>
                        <a:pt x="87" y="96"/>
                        <a:pt x="87" y="97"/>
                      </a:cubicBezTo>
                      <a:cubicBezTo>
                        <a:pt x="86" y="97"/>
                        <a:pt x="81" y="99"/>
                        <a:pt x="85" y="99"/>
                      </a:cubicBezTo>
                      <a:cubicBezTo>
                        <a:pt x="88" y="99"/>
                        <a:pt x="90" y="97"/>
                        <a:pt x="93" y="96"/>
                      </a:cubicBezTo>
                      <a:cubicBezTo>
                        <a:pt x="95" y="94"/>
                        <a:pt x="97" y="94"/>
                        <a:pt x="99" y="93"/>
                      </a:cubicBezTo>
                      <a:cubicBezTo>
                        <a:pt x="103" y="92"/>
                        <a:pt x="101" y="90"/>
                        <a:pt x="101" y="88"/>
                      </a:cubicBezTo>
                      <a:cubicBezTo>
                        <a:pt x="100" y="84"/>
                        <a:pt x="109" y="87"/>
                        <a:pt x="111" y="88"/>
                      </a:cubicBezTo>
                      <a:cubicBezTo>
                        <a:pt x="113" y="88"/>
                        <a:pt x="114" y="90"/>
                        <a:pt x="116" y="91"/>
                      </a:cubicBezTo>
                      <a:cubicBezTo>
                        <a:pt x="116" y="91"/>
                        <a:pt x="118" y="88"/>
                        <a:pt x="119" y="89"/>
                      </a:cubicBezTo>
                      <a:cubicBezTo>
                        <a:pt x="119" y="89"/>
                        <a:pt x="119" y="91"/>
                        <a:pt x="119" y="92"/>
                      </a:cubicBezTo>
                      <a:cubicBezTo>
                        <a:pt x="121" y="93"/>
                        <a:pt x="122" y="93"/>
                        <a:pt x="123" y="93"/>
                      </a:cubicBezTo>
                      <a:cubicBezTo>
                        <a:pt x="126" y="93"/>
                        <a:pt x="129" y="92"/>
                        <a:pt x="131" y="93"/>
                      </a:cubicBezTo>
                      <a:cubicBezTo>
                        <a:pt x="132" y="93"/>
                        <a:pt x="133" y="94"/>
                        <a:pt x="134" y="93"/>
                      </a:cubicBezTo>
                      <a:cubicBezTo>
                        <a:pt x="135" y="93"/>
                        <a:pt x="135" y="94"/>
                        <a:pt x="136" y="95"/>
                      </a:cubicBezTo>
                      <a:cubicBezTo>
                        <a:pt x="137" y="95"/>
                        <a:pt x="139" y="96"/>
                        <a:pt x="140" y="96"/>
                      </a:cubicBezTo>
                      <a:cubicBezTo>
                        <a:pt x="142" y="96"/>
                        <a:pt x="143" y="94"/>
                        <a:pt x="144" y="94"/>
                      </a:cubicBezTo>
                      <a:cubicBezTo>
                        <a:pt x="146" y="93"/>
                        <a:pt x="145" y="96"/>
                        <a:pt x="145" y="96"/>
                      </a:cubicBezTo>
                      <a:cubicBezTo>
                        <a:pt x="144" y="97"/>
                        <a:pt x="144" y="97"/>
                        <a:pt x="145" y="98"/>
                      </a:cubicBezTo>
                      <a:cubicBezTo>
                        <a:pt x="148" y="99"/>
                        <a:pt x="150" y="100"/>
                        <a:pt x="152" y="101"/>
                      </a:cubicBezTo>
                      <a:cubicBezTo>
                        <a:pt x="154" y="103"/>
                        <a:pt x="156" y="105"/>
                        <a:pt x="158" y="106"/>
                      </a:cubicBezTo>
                      <a:cubicBezTo>
                        <a:pt x="159" y="106"/>
                        <a:pt x="160" y="105"/>
                        <a:pt x="161" y="105"/>
                      </a:cubicBezTo>
                      <a:cubicBezTo>
                        <a:pt x="162" y="104"/>
                        <a:pt x="160" y="103"/>
                        <a:pt x="160" y="102"/>
                      </a:cubicBezTo>
                      <a:cubicBezTo>
                        <a:pt x="160" y="101"/>
                        <a:pt x="163" y="103"/>
                        <a:pt x="163" y="103"/>
                      </a:cubicBezTo>
                      <a:cubicBezTo>
                        <a:pt x="163" y="104"/>
                        <a:pt x="166" y="106"/>
                        <a:pt x="167" y="105"/>
                      </a:cubicBezTo>
                      <a:cubicBezTo>
                        <a:pt x="167" y="105"/>
                        <a:pt x="165" y="99"/>
                        <a:pt x="165" y="99"/>
                      </a:cubicBezTo>
                      <a:cubicBezTo>
                        <a:pt x="166" y="99"/>
                        <a:pt x="168" y="104"/>
                        <a:pt x="169" y="104"/>
                      </a:cubicBezTo>
                      <a:cubicBezTo>
                        <a:pt x="169" y="105"/>
                        <a:pt x="170" y="107"/>
                        <a:pt x="171" y="107"/>
                      </a:cubicBezTo>
                      <a:cubicBezTo>
                        <a:pt x="172" y="107"/>
                        <a:pt x="173" y="105"/>
                        <a:pt x="173" y="105"/>
                      </a:cubicBezTo>
                      <a:cubicBezTo>
                        <a:pt x="171" y="106"/>
                        <a:pt x="177" y="110"/>
                        <a:pt x="177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5" y="112"/>
                        <a:pt x="177" y="112"/>
                        <a:pt x="177" y="113"/>
                      </a:cubicBezTo>
                      <a:cubicBezTo>
                        <a:pt x="177" y="113"/>
                        <a:pt x="175" y="114"/>
                        <a:pt x="176" y="114"/>
                      </a:cubicBezTo>
                      <a:cubicBezTo>
                        <a:pt x="177" y="115"/>
                        <a:pt x="178" y="116"/>
                        <a:pt x="179" y="117"/>
                      </a:cubicBezTo>
                      <a:cubicBezTo>
                        <a:pt x="181" y="119"/>
                        <a:pt x="182" y="120"/>
                        <a:pt x="184" y="121"/>
                      </a:cubicBezTo>
                      <a:cubicBezTo>
                        <a:pt x="184" y="121"/>
                        <a:pt x="182" y="125"/>
                        <a:pt x="183" y="125"/>
                      </a:cubicBezTo>
                      <a:cubicBezTo>
                        <a:pt x="184" y="126"/>
                        <a:pt x="184" y="124"/>
                        <a:pt x="184" y="124"/>
                      </a:cubicBezTo>
                      <a:cubicBezTo>
                        <a:pt x="185" y="123"/>
                        <a:pt x="185" y="126"/>
                        <a:pt x="186" y="127"/>
                      </a:cubicBezTo>
                      <a:cubicBezTo>
                        <a:pt x="186" y="127"/>
                        <a:pt x="186" y="126"/>
                        <a:pt x="186" y="125"/>
                      </a:cubicBezTo>
                      <a:cubicBezTo>
                        <a:pt x="186" y="127"/>
                        <a:pt x="192" y="130"/>
                        <a:pt x="193" y="127"/>
                      </a:cubicBezTo>
                      <a:cubicBezTo>
                        <a:pt x="193" y="127"/>
                        <a:pt x="193" y="128"/>
                        <a:pt x="193" y="128"/>
                      </a:cubicBezTo>
                      <a:cubicBezTo>
                        <a:pt x="193" y="128"/>
                        <a:pt x="194" y="127"/>
                        <a:pt x="194" y="126"/>
                      </a:cubicBezTo>
                      <a:cubicBezTo>
                        <a:pt x="193" y="126"/>
                        <a:pt x="194" y="127"/>
                        <a:pt x="194" y="12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51" name="Freeform 641">
                  <a:extLst>
                    <a:ext uri="{FF2B5EF4-FFF2-40B4-BE49-F238E27FC236}">
                      <a16:creationId xmlns:a16="http://schemas.microsoft.com/office/drawing/2014/main" id="{BF9AD2A2-69D7-C040-2AD4-55F3608689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751" y="5323848"/>
                  <a:ext cx="2951770" cy="1548902"/>
                </a:xfrm>
                <a:custGeom>
                  <a:avLst/>
                  <a:gdLst>
                    <a:gd name="T0" fmla="*/ 84 w 289"/>
                    <a:gd name="T1" fmla="*/ 106 h 143"/>
                    <a:gd name="T2" fmla="*/ 105 w 289"/>
                    <a:gd name="T3" fmla="*/ 119 h 143"/>
                    <a:gd name="T4" fmla="*/ 125 w 289"/>
                    <a:gd name="T5" fmla="*/ 127 h 143"/>
                    <a:gd name="T6" fmla="*/ 137 w 289"/>
                    <a:gd name="T7" fmla="*/ 127 h 143"/>
                    <a:gd name="T8" fmla="*/ 149 w 289"/>
                    <a:gd name="T9" fmla="*/ 119 h 143"/>
                    <a:gd name="T10" fmla="*/ 162 w 289"/>
                    <a:gd name="T11" fmla="*/ 118 h 143"/>
                    <a:gd name="T12" fmla="*/ 177 w 289"/>
                    <a:gd name="T13" fmla="*/ 119 h 143"/>
                    <a:gd name="T14" fmla="*/ 171 w 289"/>
                    <a:gd name="T15" fmla="*/ 113 h 143"/>
                    <a:gd name="T16" fmla="*/ 186 w 289"/>
                    <a:gd name="T17" fmla="*/ 113 h 143"/>
                    <a:gd name="T18" fmla="*/ 209 w 289"/>
                    <a:gd name="T19" fmla="*/ 122 h 143"/>
                    <a:gd name="T20" fmla="*/ 213 w 289"/>
                    <a:gd name="T21" fmla="*/ 133 h 143"/>
                    <a:gd name="T22" fmla="*/ 220 w 289"/>
                    <a:gd name="T23" fmla="*/ 143 h 143"/>
                    <a:gd name="T24" fmla="*/ 215 w 289"/>
                    <a:gd name="T25" fmla="*/ 108 h 143"/>
                    <a:gd name="T26" fmla="*/ 234 w 289"/>
                    <a:gd name="T27" fmla="*/ 92 h 143"/>
                    <a:gd name="T28" fmla="*/ 239 w 289"/>
                    <a:gd name="T29" fmla="*/ 86 h 143"/>
                    <a:gd name="T30" fmla="*/ 244 w 289"/>
                    <a:gd name="T31" fmla="*/ 82 h 143"/>
                    <a:gd name="T32" fmla="*/ 242 w 289"/>
                    <a:gd name="T33" fmla="*/ 78 h 143"/>
                    <a:gd name="T34" fmla="*/ 238 w 289"/>
                    <a:gd name="T35" fmla="*/ 71 h 143"/>
                    <a:gd name="T36" fmla="*/ 239 w 289"/>
                    <a:gd name="T37" fmla="*/ 69 h 143"/>
                    <a:gd name="T38" fmla="*/ 242 w 289"/>
                    <a:gd name="T39" fmla="*/ 75 h 143"/>
                    <a:gd name="T40" fmla="*/ 246 w 289"/>
                    <a:gd name="T41" fmla="*/ 62 h 143"/>
                    <a:gd name="T42" fmla="*/ 253 w 289"/>
                    <a:gd name="T43" fmla="*/ 52 h 143"/>
                    <a:gd name="T44" fmla="*/ 265 w 289"/>
                    <a:gd name="T45" fmla="*/ 48 h 143"/>
                    <a:gd name="T46" fmla="*/ 271 w 289"/>
                    <a:gd name="T47" fmla="*/ 48 h 143"/>
                    <a:gd name="T48" fmla="*/ 274 w 289"/>
                    <a:gd name="T49" fmla="*/ 35 h 143"/>
                    <a:gd name="T50" fmla="*/ 288 w 289"/>
                    <a:gd name="T51" fmla="*/ 28 h 143"/>
                    <a:gd name="T52" fmla="*/ 276 w 289"/>
                    <a:gd name="T53" fmla="*/ 13 h 143"/>
                    <a:gd name="T54" fmla="*/ 264 w 289"/>
                    <a:gd name="T55" fmla="*/ 28 h 143"/>
                    <a:gd name="T56" fmla="*/ 237 w 289"/>
                    <a:gd name="T57" fmla="*/ 39 h 143"/>
                    <a:gd name="T58" fmla="*/ 224 w 289"/>
                    <a:gd name="T59" fmla="*/ 45 h 143"/>
                    <a:gd name="T60" fmla="*/ 208 w 289"/>
                    <a:gd name="T61" fmla="*/ 44 h 143"/>
                    <a:gd name="T62" fmla="*/ 203 w 289"/>
                    <a:gd name="T63" fmla="*/ 36 h 143"/>
                    <a:gd name="T64" fmla="*/ 196 w 289"/>
                    <a:gd name="T65" fmla="*/ 28 h 143"/>
                    <a:gd name="T66" fmla="*/ 185 w 289"/>
                    <a:gd name="T67" fmla="*/ 48 h 143"/>
                    <a:gd name="T68" fmla="*/ 187 w 289"/>
                    <a:gd name="T69" fmla="*/ 25 h 143"/>
                    <a:gd name="T70" fmla="*/ 196 w 289"/>
                    <a:gd name="T71" fmla="*/ 17 h 143"/>
                    <a:gd name="T72" fmla="*/ 184 w 289"/>
                    <a:gd name="T73" fmla="*/ 13 h 143"/>
                    <a:gd name="T74" fmla="*/ 165 w 289"/>
                    <a:gd name="T75" fmla="*/ 15 h 143"/>
                    <a:gd name="T76" fmla="*/ 158 w 289"/>
                    <a:gd name="T77" fmla="*/ 5 h 143"/>
                    <a:gd name="T78" fmla="*/ 147 w 289"/>
                    <a:gd name="T79" fmla="*/ 4 h 143"/>
                    <a:gd name="T80" fmla="*/ 30 w 289"/>
                    <a:gd name="T81" fmla="*/ 4 h 143"/>
                    <a:gd name="T82" fmla="*/ 7 w 289"/>
                    <a:gd name="T83" fmla="*/ 9 h 143"/>
                    <a:gd name="T84" fmla="*/ 8 w 289"/>
                    <a:gd name="T85" fmla="*/ 21 h 143"/>
                    <a:gd name="T86" fmla="*/ 2 w 289"/>
                    <a:gd name="T87" fmla="*/ 40 h 143"/>
                    <a:gd name="T88" fmla="*/ 5 w 289"/>
                    <a:gd name="T89" fmla="*/ 63 h 143"/>
                    <a:gd name="T90" fmla="*/ 12 w 289"/>
                    <a:gd name="T91" fmla="*/ 73 h 143"/>
                    <a:gd name="T92" fmla="*/ 21 w 289"/>
                    <a:gd name="T93" fmla="*/ 88 h 143"/>
                    <a:gd name="T94" fmla="*/ 39 w 289"/>
                    <a:gd name="T95" fmla="*/ 102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89" h="143">
                      <a:moveTo>
                        <a:pt x="68" y="108"/>
                      </a:moveTo>
                      <a:cubicBezTo>
                        <a:pt x="71" y="108"/>
                        <a:pt x="74" y="108"/>
                        <a:pt x="78" y="108"/>
                      </a:cubicBezTo>
                      <a:cubicBezTo>
                        <a:pt x="79" y="108"/>
                        <a:pt x="81" y="108"/>
                        <a:pt x="82" y="108"/>
                      </a:cubicBezTo>
                      <a:cubicBezTo>
                        <a:pt x="83" y="108"/>
                        <a:pt x="83" y="106"/>
                        <a:pt x="84" y="106"/>
                      </a:cubicBezTo>
                      <a:cubicBezTo>
                        <a:pt x="85" y="105"/>
                        <a:pt x="91" y="105"/>
                        <a:pt x="91" y="106"/>
                      </a:cubicBezTo>
                      <a:cubicBezTo>
                        <a:pt x="94" y="108"/>
                        <a:pt x="97" y="110"/>
                        <a:pt x="100" y="112"/>
                      </a:cubicBezTo>
                      <a:cubicBezTo>
                        <a:pt x="100" y="112"/>
                        <a:pt x="101" y="115"/>
                        <a:pt x="101" y="116"/>
                      </a:cubicBezTo>
                      <a:cubicBezTo>
                        <a:pt x="102" y="118"/>
                        <a:pt x="102" y="118"/>
                        <a:pt x="105" y="119"/>
                      </a:cubicBezTo>
                      <a:cubicBezTo>
                        <a:pt x="107" y="120"/>
                        <a:pt x="108" y="121"/>
                        <a:pt x="109" y="119"/>
                      </a:cubicBezTo>
                      <a:cubicBezTo>
                        <a:pt x="110" y="116"/>
                        <a:pt x="111" y="116"/>
                        <a:pt x="114" y="117"/>
                      </a:cubicBezTo>
                      <a:cubicBezTo>
                        <a:pt x="116" y="117"/>
                        <a:pt x="119" y="118"/>
                        <a:pt x="119" y="120"/>
                      </a:cubicBezTo>
                      <a:cubicBezTo>
                        <a:pt x="121" y="123"/>
                        <a:pt x="123" y="124"/>
                        <a:pt x="125" y="127"/>
                      </a:cubicBezTo>
                      <a:cubicBezTo>
                        <a:pt x="127" y="129"/>
                        <a:pt x="126" y="133"/>
                        <a:pt x="129" y="134"/>
                      </a:cubicBezTo>
                      <a:cubicBezTo>
                        <a:pt x="131" y="136"/>
                        <a:pt x="135" y="136"/>
                        <a:pt x="137" y="137"/>
                      </a:cubicBezTo>
                      <a:cubicBezTo>
                        <a:pt x="137" y="136"/>
                        <a:pt x="135" y="129"/>
                        <a:pt x="135" y="129"/>
                      </a:cubicBezTo>
                      <a:cubicBezTo>
                        <a:pt x="137" y="130"/>
                        <a:pt x="136" y="127"/>
                        <a:pt x="137" y="127"/>
                      </a:cubicBezTo>
                      <a:cubicBezTo>
                        <a:pt x="137" y="126"/>
                        <a:pt x="139" y="126"/>
                        <a:pt x="140" y="125"/>
                      </a:cubicBezTo>
                      <a:cubicBezTo>
                        <a:pt x="141" y="125"/>
                        <a:pt x="142" y="122"/>
                        <a:pt x="142" y="122"/>
                      </a:cubicBezTo>
                      <a:cubicBezTo>
                        <a:pt x="143" y="123"/>
                        <a:pt x="144" y="123"/>
                        <a:pt x="145" y="122"/>
                      </a:cubicBezTo>
                      <a:cubicBezTo>
                        <a:pt x="147" y="121"/>
                        <a:pt x="148" y="121"/>
                        <a:pt x="149" y="119"/>
                      </a:cubicBezTo>
                      <a:cubicBezTo>
                        <a:pt x="151" y="118"/>
                        <a:pt x="148" y="118"/>
                        <a:pt x="148" y="117"/>
                      </a:cubicBezTo>
                      <a:cubicBezTo>
                        <a:pt x="148" y="117"/>
                        <a:pt x="151" y="118"/>
                        <a:pt x="152" y="117"/>
                      </a:cubicBezTo>
                      <a:cubicBezTo>
                        <a:pt x="154" y="116"/>
                        <a:pt x="155" y="116"/>
                        <a:pt x="157" y="116"/>
                      </a:cubicBezTo>
                      <a:cubicBezTo>
                        <a:pt x="159" y="116"/>
                        <a:pt x="160" y="119"/>
                        <a:pt x="162" y="118"/>
                      </a:cubicBezTo>
                      <a:cubicBezTo>
                        <a:pt x="165" y="116"/>
                        <a:pt x="166" y="118"/>
                        <a:pt x="168" y="119"/>
                      </a:cubicBezTo>
                      <a:cubicBezTo>
                        <a:pt x="170" y="120"/>
                        <a:pt x="171" y="118"/>
                        <a:pt x="172" y="118"/>
                      </a:cubicBezTo>
                      <a:cubicBezTo>
                        <a:pt x="173" y="117"/>
                        <a:pt x="176" y="119"/>
                        <a:pt x="176" y="120"/>
                      </a:cubicBezTo>
                      <a:cubicBezTo>
                        <a:pt x="177" y="121"/>
                        <a:pt x="178" y="120"/>
                        <a:pt x="177" y="119"/>
                      </a:cubicBezTo>
                      <a:cubicBezTo>
                        <a:pt x="177" y="119"/>
                        <a:pt x="176" y="118"/>
                        <a:pt x="175" y="118"/>
                      </a:cubicBezTo>
                      <a:cubicBezTo>
                        <a:pt x="174" y="117"/>
                        <a:pt x="176" y="117"/>
                        <a:pt x="176" y="117"/>
                      </a:cubicBezTo>
                      <a:cubicBezTo>
                        <a:pt x="175" y="115"/>
                        <a:pt x="175" y="114"/>
                        <a:pt x="173" y="115"/>
                      </a:cubicBezTo>
                      <a:cubicBezTo>
                        <a:pt x="173" y="115"/>
                        <a:pt x="169" y="115"/>
                        <a:pt x="171" y="113"/>
                      </a:cubicBezTo>
                      <a:cubicBezTo>
                        <a:pt x="173" y="113"/>
                        <a:pt x="174" y="114"/>
                        <a:pt x="175" y="114"/>
                      </a:cubicBezTo>
                      <a:cubicBezTo>
                        <a:pt x="178" y="113"/>
                        <a:pt x="180" y="113"/>
                        <a:pt x="183" y="113"/>
                      </a:cubicBezTo>
                      <a:cubicBezTo>
                        <a:pt x="184" y="113"/>
                        <a:pt x="183" y="113"/>
                        <a:pt x="184" y="114"/>
                      </a:cubicBezTo>
                      <a:cubicBezTo>
                        <a:pt x="184" y="114"/>
                        <a:pt x="185" y="114"/>
                        <a:pt x="186" y="113"/>
                      </a:cubicBezTo>
                      <a:cubicBezTo>
                        <a:pt x="188" y="113"/>
                        <a:pt x="190" y="113"/>
                        <a:pt x="192" y="113"/>
                      </a:cubicBezTo>
                      <a:cubicBezTo>
                        <a:pt x="194" y="113"/>
                        <a:pt x="194" y="115"/>
                        <a:pt x="196" y="116"/>
                      </a:cubicBezTo>
                      <a:cubicBezTo>
                        <a:pt x="198" y="118"/>
                        <a:pt x="200" y="116"/>
                        <a:pt x="202" y="115"/>
                      </a:cubicBezTo>
                      <a:cubicBezTo>
                        <a:pt x="203" y="115"/>
                        <a:pt x="209" y="121"/>
                        <a:pt x="209" y="122"/>
                      </a:cubicBezTo>
                      <a:cubicBezTo>
                        <a:pt x="210" y="123"/>
                        <a:pt x="208" y="125"/>
                        <a:pt x="209" y="126"/>
                      </a:cubicBezTo>
                      <a:cubicBezTo>
                        <a:pt x="210" y="128"/>
                        <a:pt x="209" y="128"/>
                        <a:pt x="210" y="130"/>
                      </a:cubicBezTo>
                      <a:cubicBezTo>
                        <a:pt x="210" y="131"/>
                        <a:pt x="211" y="132"/>
                        <a:pt x="211" y="132"/>
                      </a:cubicBezTo>
                      <a:cubicBezTo>
                        <a:pt x="212" y="132"/>
                        <a:pt x="212" y="133"/>
                        <a:pt x="213" y="133"/>
                      </a:cubicBezTo>
                      <a:cubicBezTo>
                        <a:pt x="214" y="134"/>
                        <a:pt x="213" y="136"/>
                        <a:pt x="214" y="137"/>
                      </a:cubicBezTo>
                      <a:cubicBezTo>
                        <a:pt x="215" y="138"/>
                        <a:pt x="216" y="138"/>
                        <a:pt x="217" y="140"/>
                      </a:cubicBezTo>
                      <a:cubicBezTo>
                        <a:pt x="219" y="143"/>
                        <a:pt x="218" y="140"/>
                        <a:pt x="220" y="141"/>
                      </a:cubicBezTo>
                      <a:cubicBezTo>
                        <a:pt x="220" y="141"/>
                        <a:pt x="220" y="143"/>
                        <a:pt x="220" y="143"/>
                      </a:cubicBezTo>
                      <a:cubicBezTo>
                        <a:pt x="221" y="143"/>
                        <a:pt x="222" y="136"/>
                        <a:pt x="222" y="135"/>
                      </a:cubicBezTo>
                      <a:cubicBezTo>
                        <a:pt x="222" y="132"/>
                        <a:pt x="221" y="130"/>
                        <a:pt x="220" y="126"/>
                      </a:cubicBezTo>
                      <a:cubicBezTo>
                        <a:pt x="218" y="123"/>
                        <a:pt x="218" y="120"/>
                        <a:pt x="217" y="117"/>
                      </a:cubicBezTo>
                      <a:cubicBezTo>
                        <a:pt x="215" y="115"/>
                        <a:pt x="214" y="111"/>
                        <a:pt x="215" y="108"/>
                      </a:cubicBezTo>
                      <a:cubicBezTo>
                        <a:pt x="216" y="105"/>
                        <a:pt x="218" y="103"/>
                        <a:pt x="221" y="101"/>
                      </a:cubicBezTo>
                      <a:cubicBezTo>
                        <a:pt x="222" y="100"/>
                        <a:pt x="223" y="100"/>
                        <a:pt x="224" y="99"/>
                      </a:cubicBezTo>
                      <a:cubicBezTo>
                        <a:pt x="225" y="98"/>
                        <a:pt x="226" y="96"/>
                        <a:pt x="227" y="96"/>
                      </a:cubicBezTo>
                      <a:cubicBezTo>
                        <a:pt x="229" y="94"/>
                        <a:pt x="232" y="94"/>
                        <a:pt x="234" y="92"/>
                      </a:cubicBezTo>
                      <a:cubicBezTo>
                        <a:pt x="235" y="91"/>
                        <a:pt x="236" y="89"/>
                        <a:pt x="238" y="89"/>
                      </a:cubicBezTo>
                      <a:cubicBezTo>
                        <a:pt x="238" y="89"/>
                        <a:pt x="242" y="89"/>
                        <a:pt x="241" y="87"/>
                      </a:cubicBezTo>
                      <a:cubicBezTo>
                        <a:pt x="241" y="87"/>
                        <a:pt x="238" y="88"/>
                        <a:pt x="238" y="88"/>
                      </a:cubicBezTo>
                      <a:cubicBezTo>
                        <a:pt x="238" y="87"/>
                        <a:pt x="240" y="88"/>
                        <a:pt x="239" y="86"/>
                      </a:cubicBezTo>
                      <a:cubicBezTo>
                        <a:pt x="239" y="86"/>
                        <a:pt x="238" y="85"/>
                        <a:pt x="239" y="85"/>
                      </a:cubicBezTo>
                      <a:cubicBezTo>
                        <a:pt x="239" y="84"/>
                        <a:pt x="239" y="85"/>
                        <a:pt x="240" y="84"/>
                      </a:cubicBezTo>
                      <a:cubicBezTo>
                        <a:pt x="239" y="85"/>
                        <a:pt x="241" y="86"/>
                        <a:pt x="241" y="85"/>
                      </a:cubicBezTo>
                      <a:cubicBezTo>
                        <a:pt x="242" y="85"/>
                        <a:pt x="245" y="83"/>
                        <a:pt x="244" y="82"/>
                      </a:cubicBezTo>
                      <a:cubicBezTo>
                        <a:pt x="244" y="83"/>
                        <a:pt x="238" y="82"/>
                        <a:pt x="239" y="81"/>
                      </a:cubicBezTo>
                      <a:cubicBezTo>
                        <a:pt x="239" y="80"/>
                        <a:pt x="240" y="82"/>
                        <a:pt x="241" y="81"/>
                      </a:cubicBezTo>
                      <a:cubicBezTo>
                        <a:pt x="241" y="81"/>
                        <a:pt x="243" y="80"/>
                        <a:pt x="243" y="80"/>
                      </a:cubicBezTo>
                      <a:cubicBezTo>
                        <a:pt x="243" y="80"/>
                        <a:pt x="242" y="79"/>
                        <a:pt x="242" y="78"/>
                      </a:cubicBezTo>
                      <a:cubicBezTo>
                        <a:pt x="243" y="77"/>
                        <a:pt x="243" y="76"/>
                        <a:pt x="241" y="76"/>
                      </a:cubicBezTo>
                      <a:cubicBezTo>
                        <a:pt x="241" y="76"/>
                        <a:pt x="237" y="74"/>
                        <a:pt x="237" y="74"/>
                      </a:cubicBezTo>
                      <a:cubicBezTo>
                        <a:pt x="238" y="73"/>
                        <a:pt x="239" y="74"/>
                        <a:pt x="240" y="74"/>
                      </a:cubicBezTo>
                      <a:cubicBezTo>
                        <a:pt x="241" y="73"/>
                        <a:pt x="239" y="71"/>
                        <a:pt x="238" y="71"/>
                      </a:cubicBezTo>
                      <a:cubicBezTo>
                        <a:pt x="237" y="70"/>
                        <a:pt x="236" y="69"/>
                        <a:pt x="236" y="68"/>
                      </a:cubicBezTo>
                      <a:cubicBezTo>
                        <a:pt x="235" y="67"/>
                        <a:pt x="238" y="65"/>
                        <a:pt x="237" y="64"/>
                      </a:cubicBezTo>
                      <a:cubicBezTo>
                        <a:pt x="238" y="65"/>
                        <a:pt x="237" y="66"/>
                        <a:pt x="237" y="67"/>
                      </a:cubicBezTo>
                      <a:cubicBezTo>
                        <a:pt x="237" y="67"/>
                        <a:pt x="239" y="69"/>
                        <a:pt x="239" y="69"/>
                      </a:cubicBezTo>
                      <a:cubicBezTo>
                        <a:pt x="241" y="67"/>
                        <a:pt x="239" y="62"/>
                        <a:pt x="242" y="61"/>
                      </a:cubicBezTo>
                      <a:cubicBezTo>
                        <a:pt x="241" y="61"/>
                        <a:pt x="241" y="66"/>
                        <a:pt x="242" y="67"/>
                      </a:cubicBezTo>
                      <a:cubicBezTo>
                        <a:pt x="242" y="69"/>
                        <a:pt x="244" y="69"/>
                        <a:pt x="244" y="71"/>
                      </a:cubicBezTo>
                      <a:cubicBezTo>
                        <a:pt x="244" y="72"/>
                        <a:pt x="241" y="74"/>
                        <a:pt x="242" y="75"/>
                      </a:cubicBezTo>
                      <a:cubicBezTo>
                        <a:pt x="242" y="75"/>
                        <a:pt x="248" y="69"/>
                        <a:pt x="247" y="67"/>
                      </a:cubicBezTo>
                      <a:cubicBezTo>
                        <a:pt x="247" y="65"/>
                        <a:pt x="245" y="64"/>
                        <a:pt x="245" y="62"/>
                      </a:cubicBezTo>
                      <a:cubicBezTo>
                        <a:pt x="244" y="61"/>
                        <a:pt x="245" y="58"/>
                        <a:pt x="247" y="59"/>
                      </a:cubicBezTo>
                      <a:cubicBezTo>
                        <a:pt x="246" y="58"/>
                        <a:pt x="245" y="61"/>
                        <a:pt x="246" y="62"/>
                      </a:cubicBezTo>
                      <a:cubicBezTo>
                        <a:pt x="248" y="64"/>
                        <a:pt x="248" y="65"/>
                        <a:pt x="250" y="62"/>
                      </a:cubicBezTo>
                      <a:cubicBezTo>
                        <a:pt x="251" y="61"/>
                        <a:pt x="253" y="58"/>
                        <a:pt x="252" y="56"/>
                      </a:cubicBezTo>
                      <a:cubicBezTo>
                        <a:pt x="252" y="56"/>
                        <a:pt x="251" y="55"/>
                        <a:pt x="252" y="54"/>
                      </a:cubicBezTo>
                      <a:cubicBezTo>
                        <a:pt x="252" y="54"/>
                        <a:pt x="253" y="52"/>
                        <a:pt x="253" y="52"/>
                      </a:cubicBezTo>
                      <a:cubicBezTo>
                        <a:pt x="253" y="52"/>
                        <a:pt x="253" y="54"/>
                        <a:pt x="253" y="54"/>
                      </a:cubicBezTo>
                      <a:cubicBezTo>
                        <a:pt x="253" y="54"/>
                        <a:pt x="258" y="51"/>
                        <a:pt x="260" y="51"/>
                      </a:cubicBezTo>
                      <a:cubicBezTo>
                        <a:pt x="261" y="50"/>
                        <a:pt x="263" y="51"/>
                        <a:pt x="264" y="51"/>
                      </a:cubicBezTo>
                      <a:cubicBezTo>
                        <a:pt x="266" y="50"/>
                        <a:pt x="265" y="49"/>
                        <a:pt x="265" y="48"/>
                      </a:cubicBezTo>
                      <a:cubicBezTo>
                        <a:pt x="266" y="48"/>
                        <a:pt x="266" y="50"/>
                        <a:pt x="267" y="50"/>
                      </a:cubicBezTo>
                      <a:cubicBezTo>
                        <a:pt x="267" y="50"/>
                        <a:pt x="269" y="49"/>
                        <a:pt x="269" y="49"/>
                      </a:cubicBezTo>
                      <a:cubicBezTo>
                        <a:pt x="271" y="51"/>
                        <a:pt x="275" y="46"/>
                        <a:pt x="272" y="46"/>
                      </a:cubicBezTo>
                      <a:cubicBezTo>
                        <a:pt x="272" y="46"/>
                        <a:pt x="272" y="48"/>
                        <a:pt x="271" y="48"/>
                      </a:cubicBezTo>
                      <a:cubicBezTo>
                        <a:pt x="270" y="48"/>
                        <a:pt x="268" y="44"/>
                        <a:pt x="268" y="44"/>
                      </a:cubicBezTo>
                      <a:cubicBezTo>
                        <a:pt x="269" y="43"/>
                        <a:pt x="268" y="42"/>
                        <a:pt x="269" y="41"/>
                      </a:cubicBezTo>
                      <a:cubicBezTo>
                        <a:pt x="270" y="39"/>
                        <a:pt x="271" y="37"/>
                        <a:pt x="272" y="36"/>
                      </a:cubicBezTo>
                      <a:cubicBezTo>
                        <a:pt x="273" y="36"/>
                        <a:pt x="274" y="35"/>
                        <a:pt x="274" y="35"/>
                      </a:cubicBezTo>
                      <a:cubicBezTo>
                        <a:pt x="276" y="36"/>
                        <a:pt x="277" y="33"/>
                        <a:pt x="278" y="32"/>
                      </a:cubicBezTo>
                      <a:cubicBezTo>
                        <a:pt x="278" y="32"/>
                        <a:pt x="280" y="33"/>
                        <a:pt x="281" y="32"/>
                      </a:cubicBezTo>
                      <a:cubicBezTo>
                        <a:pt x="283" y="31"/>
                        <a:pt x="285" y="31"/>
                        <a:pt x="286" y="30"/>
                      </a:cubicBezTo>
                      <a:cubicBezTo>
                        <a:pt x="287" y="30"/>
                        <a:pt x="289" y="29"/>
                        <a:pt x="288" y="28"/>
                      </a:cubicBezTo>
                      <a:cubicBezTo>
                        <a:pt x="286" y="26"/>
                        <a:pt x="286" y="25"/>
                        <a:pt x="285" y="24"/>
                      </a:cubicBezTo>
                      <a:cubicBezTo>
                        <a:pt x="281" y="23"/>
                        <a:pt x="287" y="14"/>
                        <a:pt x="281" y="14"/>
                      </a:cubicBezTo>
                      <a:cubicBezTo>
                        <a:pt x="280" y="13"/>
                        <a:pt x="279" y="15"/>
                        <a:pt x="278" y="14"/>
                      </a:cubicBezTo>
                      <a:cubicBezTo>
                        <a:pt x="277" y="13"/>
                        <a:pt x="277" y="12"/>
                        <a:pt x="276" y="13"/>
                      </a:cubicBezTo>
                      <a:cubicBezTo>
                        <a:pt x="275" y="14"/>
                        <a:pt x="274" y="16"/>
                        <a:pt x="273" y="17"/>
                      </a:cubicBezTo>
                      <a:cubicBezTo>
                        <a:pt x="272" y="18"/>
                        <a:pt x="272" y="20"/>
                        <a:pt x="271" y="21"/>
                      </a:cubicBezTo>
                      <a:cubicBezTo>
                        <a:pt x="271" y="23"/>
                        <a:pt x="270" y="26"/>
                        <a:pt x="268" y="26"/>
                      </a:cubicBezTo>
                      <a:cubicBezTo>
                        <a:pt x="266" y="26"/>
                        <a:pt x="266" y="28"/>
                        <a:pt x="264" y="28"/>
                      </a:cubicBezTo>
                      <a:cubicBezTo>
                        <a:pt x="259" y="28"/>
                        <a:pt x="254" y="28"/>
                        <a:pt x="249" y="28"/>
                      </a:cubicBezTo>
                      <a:cubicBezTo>
                        <a:pt x="247" y="28"/>
                        <a:pt x="247" y="28"/>
                        <a:pt x="246" y="29"/>
                      </a:cubicBezTo>
                      <a:cubicBezTo>
                        <a:pt x="245" y="31"/>
                        <a:pt x="241" y="33"/>
                        <a:pt x="241" y="34"/>
                      </a:cubicBezTo>
                      <a:cubicBezTo>
                        <a:pt x="242" y="37"/>
                        <a:pt x="239" y="39"/>
                        <a:pt x="237" y="39"/>
                      </a:cubicBezTo>
                      <a:cubicBezTo>
                        <a:pt x="235" y="39"/>
                        <a:pt x="234" y="38"/>
                        <a:pt x="232" y="38"/>
                      </a:cubicBezTo>
                      <a:cubicBezTo>
                        <a:pt x="230" y="38"/>
                        <a:pt x="228" y="39"/>
                        <a:pt x="227" y="39"/>
                      </a:cubicBezTo>
                      <a:cubicBezTo>
                        <a:pt x="227" y="39"/>
                        <a:pt x="227" y="42"/>
                        <a:pt x="228" y="42"/>
                      </a:cubicBezTo>
                      <a:cubicBezTo>
                        <a:pt x="227" y="43"/>
                        <a:pt x="226" y="44"/>
                        <a:pt x="224" y="45"/>
                      </a:cubicBezTo>
                      <a:cubicBezTo>
                        <a:pt x="222" y="46"/>
                        <a:pt x="219" y="48"/>
                        <a:pt x="216" y="49"/>
                      </a:cubicBezTo>
                      <a:cubicBezTo>
                        <a:pt x="213" y="50"/>
                        <a:pt x="210" y="50"/>
                        <a:pt x="207" y="49"/>
                      </a:cubicBezTo>
                      <a:cubicBezTo>
                        <a:pt x="206" y="48"/>
                        <a:pt x="205" y="47"/>
                        <a:pt x="206" y="46"/>
                      </a:cubicBezTo>
                      <a:cubicBezTo>
                        <a:pt x="206" y="46"/>
                        <a:pt x="207" y="44"/>
                        <a:pt x="208" y="44"/>
                      </a:cubicBezTo>
                      <a:cubicBezTo>
                        <a:pt x="208" y="44"/>
                        <a:pt x="208" y="45"/>
                        <a:pt x="208" y="46"/>
                      </a:cubicBezTo>
                      <a:cubicBezTo>
                        <a:pt x="210" y="42"/>
                        <a:pt x="211" y="39"/>
                        <a:pt x="209" y="35"/>
                      </a:cubicBezTo>
                      <a:cubicBezTo>
                        <a:pt x="208" y="34"/>
                        <a:pt x="206" y="36"/>
                        <a:pt x="205" y="36"/>
                      </a:cubicBezTo>
                      <a:cubicBezTo>
                        <a:pt x="204" y="37"/>
                        <a:pt x="204" y="36"/>
                        <a:pt x="203" y="36"/>
                      </a:cubicBezTo>
                      <a:cubicBezTo>
                        <a:pt x="202" y="35"/>
                        <a:pt x="204" y="34"/>
                        <a:pt x="204" y="34"/>
                      </a:cubicBezTo>
                      <a:cubicBezTo>
                        <a:pt x="208" y="30"/>
                        <a:pt x="205" y="26"/>
                        <a:pt x="201" y="25"/>
                      </a:cubicBezTo>
                      <a:cubicBezTo>
                        <a:pt x="198" y="24"/>
                        <a:pt x="198" y="25"/>
                        <a:pt x="196" y="26"/>
                      </a:cubicBezTo>
                      <a:cubicBezTo>
                        <a:pt x="196" y="27"/>
                        <a:pt x="196" y="27"/>
                        <a:pt x="196" y="28"/>
                      </a:cubicBezTo>
                      <a:cubicBezTo>
                        <a:pt x="196" y="29"/>
                        <a:pt x="194" y="28"/>
                        <a:pt x="193" y="28"/>
                      </a:cubicBezTo>
                      <a:cubicBezTo>
                        <a:pt x="192" y="28"/>
                        <a:pt x="190" y="36"/>
                        <a:pt x="190" y="37"/>
                      </a:cubicBezTo>
                      <a:cubicBezTo>
                        <a:pt x="191" y="42"/>
                        <a:pt x="192" y="45"/>
                        <a:pt x="188" y="47"/>
                      </a:cubicBezTo>
                      <a:cubicBezTo>
                        <a:pt x="188" y="48"/>
                        <a:pt x="185" y="49"/>
                        <a:pt x="185" y="48"/>
                      </a:cubicBezTo>
                      <a:cubicBezTo>
                        <a:pt x="185" y="46"/>
                        <a:pt x="184" y="44"/>
                        <a:pt x="184" y="42"/>
                      </a:cubicBezTo>
                      <a:cubicBezTo>
                        <a:pt x="184" y="41"/>
                        <a:pt x="186" y="30"/>
                        <a:pt x="186" y="30"/>
                      </a:cubicBezTo>
                      <a:cubicBezTo>
                        <a:pt x="185" y="30"/>
                        <a:pt x="183" y="32"/>
                        <a:pt x="183" y="31"/>
                      </a:cubicBezTo>
                      <a:cubicBezTo>
                        <a:pt x="183" y="30"/>
                        <a:pt x="186" y="26"/>
                        <a:pt x="187" y="25"/>
                      </a:cubicBezTo>
                      <a:cubicBezTo>
                        <a:pt x="188" y="23"/>
                        <a:pt x="191" y="23"/>
                        <a:pt x="193" y="22"/>
                      </a:cubicBezTo>
                      <a:cubicBezTo>
                        <a:pt x="196" y="22"/>
                        <a:pt x="199" y="23"/>
                        <a:pt x="202" y="23"/>
                      </a:cubicBezTo>
                      <a:cubicBezTo>
                        <a:pt x="205" y="23"/>
                        <a:pt x="201" y="20"/>
                        <a:pt x="199" y="20"/>
                      </a:cubicBezTo>
                      <a:cubicBezTo>
                        <a:pt x="197" y="20"/>
                        <a:pt x="199" y="17"/>
                        <a:pt x="196" y="17"/>
                      </a:cubicBezTo>
                      <a:cubicBezTo>
                        <a:pt x="194" y="18"/>
                        <a:pt x="192" y="19"/>
                        <a:pt x="189" y="19"/>
                      </a:cubicBezTo>
                      <a:cubicBezTo>
                        <a:pt x="187" y="19"/>
                        <a:pt x="185" y="17"/>
                        <a:pt x="183" y="16"/>
                      </a:cubicBezTo>
                      <a:cubicBezTo>
                        <a:pt x="183" y="16"/>
                        <a:pt x="180" y="16"/>
                        <a:pt x="181" y="15"/>
                      </a:cubicBezTo>
                      <a:cubicBezTo>
                        <a:pt x="182" y="15"/>
                        <a:pt x="184" y="14"/>
                        <a:pt x="184" y="13"/>
                      </a:cubicBezTo>
                      <a:cubicBezTo>
                        <a:pt x="184" y="13"/>
                        <a:pt x="176" y="16"/>
                        <a:pt x="175" y="16"/>
                      </a:cubicBezTo>
                      <a:cubicBezTo>
                        <a:pt x="174" y="17"/>
                        <a:pt x="173" y="18"/>
                        <a:pt x="172" y="18"/>
                      </a:cubicBezTo>
                      <a:cubicBezTo>
                        <a:pt x="170" y="18"/>
                        <a:pt x="170" y="16"/>
                        <a:pt x="168" y="16"/>
                      </a:cubicBezTo>
                      <a:cubicBezTo>
                        <a:pt x="167" y="16"/>
                        <a:pt x="162" y="18"/>
                        <a:pt x="165" y="15"/>
                      </a:cubicBezTo>
                      <a:cubicBezTo>
                        <a:pt x="168" y="13"/>
                        <a:pt x="171" y="11"/>
                        <a:pt x="174" y="9"/>
                      </a:cubicBezTo>
                      <a:cubicBezTo>
                        <a:pt x="172" y="9"/>
                        <a:pt x="170" y="7"/>
                        <a:pt x="168" y="9"/>
                      </a:cubicBezTo>
                      <a:cubicBezTo>
                        <a:pt x="165" y="10"/>
                        <a:pt x="164" y="8"/>
                        <a:pt x="161" y="7"/>
                      </a:cubicBezTo>
                      <a:cubicBezTo>
                        <a:pt x="160" y="7"/>
                        <a:pt x="159" y="6"/>
                        <a:pt x="158" y="5"/>
                      </a:cubicBezTo>
                      <a:cubicBezTo>
                        <a:pt x="156" y="5"/>
                        <a:pt x="155" y="6"/>
                        <a:pt x="153" y="6"/>
                      </a:cubicBezTo>
                      <a:cubicBezTo>
                        <a:pt x="152" y="5"/>
                        <a:pt x="150" y="5"/>
                        <a:pt x="150" y="3"/>
                      </a:cubicBezTo>
                      <a:cubicBezTo>
                        <a:pt x="150" y="3"/>
                        <a:pt x="148" y="0"/>
                        <a:pt x="148" y="1"/>
                      </a:cubicBezTo>
                      <a:cubicBezTo>
                        <a:pt x="147" y="1"/>
                        <a:pt x="148" y="4"/>
                        <a:pt x="147" y="4"/>
                      </a:cubicBezTo>
                      <a:cubicBezTo>
                        <a:pt x="146" y="4"/>
                        <a:pt x="145" y="4"/>
                        <a:pt x="145" y="4"/>
                      </a:cubicBezTo>
                      <a:cubicBezTo>
                        <a:pt x="142" y="4"/>
                        <a:pt x="139" y="4"/>
                        <a:pt x="136" y="4"/>
                      </a:cubicBezTo>
                      <a:cubicBezTo>
                        <a:pt x="125" y="4"/>
                        <a:pt x="115" y="4"/>
                        <a:pt x="105" y="4"/>
                      </a:cubicBezTo>
                      <a:cubicBezTo>
                        <a:pt x="80" y="4"/>
                        <a:pt x="55" y="4"/>
                        <a:pt x="30" y="4"/>
                      </a:cubicBezTo>
                      <a:cubicBezTo>
                        <a:pt x="24" y="4"/>
                        <a:pt x="17" y="4"/>
                        <a:pt x="11" y="4"/>
                      </a:cubicBezTo>
                      <a:cubicBezTo>
                        <a:pt x="12" y="5"/>
                        <a:pt x="14" y="13"/>
                        <a:pt x="11" y="14"/>
                      </a:cubicBezTo>
                      <a:cubicBezTo>
                        <a:pt x="9" y="14"/>
                        <a:pt x="8" y="14"/>
                        <a:pt x="10" y="12"/>
                      </a:cubicBezTo>
                      <a:cubicBezTo>
                        <a:pt x="12" y="9"/>
                        <a:pt x="9" y="9"/>
                        <a:pt x="7" y="9"/>
                      </a:cubicBezTo>
                      <a:cubicBezTo>
                        <a:pt x="5" y="9"/>
                        <a:pt x="2" y="7"/>
                        <a:pt x="1" y="7"/>
                      </a:cubicBezTo>
                      <a:cubicBezTo>
                        <a:pt x="0" y="8"/>
                        <a:pt x="2" y="12"/>
                        <a:pt x="2" y="12"/>
                      </a:cubicBezTo>
                      <a:cubicBezTo>
                        <a:pt x="3" y="15"/>
                        <a:pt x="4" y="16"/>
                        <a:pt x="4" y="18"/>
                      </a:cubicBezTo>
                      <a:cubicBezTo>
                        <a:pt x="4" y="19"/>
                        <a:pt x="7" y="21"/>
                        <a:pt x="8" y="21"/>
                      </a:cubicBezTo>
                      <a:cubicBezTo>
                        <a:pt x="7" y="21"/>
                        <a:pt x="6" y="21"/>
                        <a:pt x="5" y="22"/>
                      </a:cubicBezTo>
                      <a:cubicBezTo>
                        <a:pt x="4" y="23"/>
                        <a:pt x="5" y="24"/>
                        <a:pt x="5" y="25"/>
                      </a:cubicBezTo>
                      <a:cubicBezTo>
                        <a:pt x="5" y="28"/>
                        <a:pt x="5" y="30"/>
                        <a:pt x="4" y="32"/>
                      </a:cubicBezTo>
                      <a:cubicBezTo>
                        <a:pt x="4" y="35"/>
                        <a:pt x="3" y="37"/>
                        <a:pt x="2" y="40"/>
                      </a:cubicBezTo>
                      <a:cubicBezTo>
                        <a:pt x="1" y="43"/>
                        <a:pt x="3" y="46"/>
                        <a:pt x="4" y="49"/>
                      </a:cubicBezTo>
                      <a:cubicBezTo>
                        <a:pt x="4" y="52"/>
                        <a:pt x="3" y="54"/>
                        <a:pt x="3" y="56"/>
                      </a:cubicBezTo>
                      <a:cubicBezTo>
                        <a:pt x="3" y="57"/>
                        <a:pt x="4" y="58"/>
                        <a:pt x="4" y="59"/>
                      </a:cubicBezTo>
                      <a:cubicBezTo>
                        <a:pt x="5" y="60"/>
                        <a:pt x="5" y="62"/>
                        <a:pt x="5" y="63"/>
                      </a:cubicBezTo>
                      <a:cubicBezTo>
                        <a:pt x="6" y="66"/>
                        <a:pt x="9" y="67"/>
                        <a:pt x="10" y="70"/>
                      </a:cubicBezTo>
                      <a:cubicBezTo>
                        <a:pt x="11" y="72"/>
                        <a:pt x="11" y="71"/>
                        <a:pt x="12" y="70"/>
                      </a:cubicBezTo>
                      <a:cubicBezTo>
                        <a:pt x="12" y="70"/>
                        <a:pt x="13" y="73"/>
                        <a:pt x="13" y="73"/>
                      </a:cubicBezTo>
                      <a:cubicBezTo>
                        <a:pt x="13" y="73"/>
                        <a:pt x="12" y="72"/>
                        <a:pt x="12" y="73"/>
                      </a:cubicBezTo>
                      <a:cubicBezTo>
                        <a:pt x="12" y="74"/>
                        <a:pt x="12" y="75"/>
                        <a:pt x="13" y="76"/>
                      </a:cubicBezTo>
                      <a:cubicBezTo>
                        <a:pt x="14" y="76"/>
                        <a:pt x="14" y="76"/>
                        <a:pt x="15" y="77"/>
                      </a:cubicBezTo>
                      <a:cubicBezTo>
                        <a:pt x="16" y="78"/>
                        <a:pt x="14" y="79"/>
                        <a:pt x="15" y="80"/>
                      </a:cubicBezTo>
                      <a:cubicBezTo>
                        <a:pt x="17" y="83"/>
                        <a:pt x="21" y="85"/>
                        <a:pt x="21" y="88"/>
                      </a:cubicBezTo>
                      <a:cubicBezTo>
                        <a:pt x="22" y="90"/>
                        <a:pt x="23" y="90"/>
                        <a:pt x="25" y="91"/>
                      </a:cubicBezTo>
                      <a:cubicBezTo>
                        <a:pt x="27" y="92"/>
                        <a:pt x="29" y="93"/>
                        <a:pt x="31" y="93"/>
                      </a:cubicBezTo>
                      <a:cubicBezTo>
                        <a:pt x="33" y="93"/>
                        <a:pt x="35" y="95"/>
                        <a:pt x="36" y="96"/>
                      </a:cubicBezTo>
                      <a:cubicBezTo>
                        <a:pt x="36" y="97"/>
                        <a:pt x="40" y="101"/>
                        <a:pt x="39" y="102"/>
                      </a:cubicBezTo>
                      <a:cubicBezTo>
                        <a:pt x="43" y="101"/>
                        <a:pt x="48" y="100"/>
                        <a:pt x="52" y="101"/>
                      </a:cubicBezTo>
                      <a:cubicBezTo>
                        <a:pt x="58" y="103"/>
                        <a:pt x="63" y="106"/>
                        <a:pt x="68" y="108"/>
                      </a:cubicBezTo>
                      <a:close/>
                    </a:path>
                  </a:pathLst>
                </a:custGeom>
                <a:solidFill>
                  <a:srgbClr val="34A398"/>
                </a:solidFill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52" name="Freeform 642">
                  <a:extLst>
                    <a:ext uri="{FF2B5EF4-FFF2-40B4-BE49-F238E27FC236}">
                      <a16:creationId xmlns:a16="http://schemas.microsoft.com/office/drawing/2014/main" id="{1B8E4E60-598E-58E4-61FC-7B11988BB8F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481816" y="3486882"/>
                  <a:ext cx="4359697" cy="2371297"/>
                </a:xfrm>
                <a:custGeom>
                  <a:avLst/>
                  <a:gdLst>
                    <a:gd name="T0" fmla="*/ 255 w 427"/>
                    <a:gd name="T1" fmla="*/ 181 h 219"/>
                    <a:gd name="T2" fmla="*/ 299 w 427"/>
                    <a:gd name="T3" fmla="*/ 195 h 219"/>
                    <a:gd name="T4" fmla="*/ 296 w 427"/>
                    <a:gd name="T5" fmla="*/ 215 h 219"/>
                    <a:gd name="T6" fmla="*/ 332 w 427"/>
                    <a:gd name="T7" fmla="*/ 200 h 219"/>
                    <a:gd name="T8" fmla="*/ 366 w 427"/>
                    <a:gd name="T9" fmla="*/ 196 h 219"/>
                    <a:gd name="T10" fmla="*/ 383 w 427"/>
                    <a:gd name="T11" fmla="*/ 200 h 219"/>
                    <a:gd name="T12" fmla="*/ 391 w 427"/>
                    <a:gd name="T13" fmla="*/ 201 h 219"/>
                    <a:gd name="T14" fmla="*/ 380 w 427"/>
                    <a:gd name="T15" fmla="*/ 188 h 219"/>
                    <a:gd name="T16" fmla="*/ 382 w 427"/>
                    <a:gd name="T17" fmla="*/ 176 h 219"/>
                    <a:gd name="T18" fmla="*/ 354 w 427"/>
                    <a:gd name="T19" fmla="*/ 180 h 219"/>
                    <a:gd name="T20" fmla="*/ 414 w 427"/>
                    <a:gd name="T21" fmla="*/ 160 h 219"/>
                    <a:gd name="T22" fmla="*/ 417 w 427"/>
                    <a:gd name="T23" fmla="*/ 144 h 219"/>
                    <a:gd name="T24" fmla="*/ 415 w 427"/>
                    <a:gd name="T25" fmla="*/ 139 h 219"/>
                    <a:gd name="T26" fmla="*/ 394 w 427"/>
                    <a:gd name="T27" fmla="*/ 126 h 219"/>
                    <a:gd name="T28" fmla="*/ 390 w 427"/>
                    <a:gd name="T29" fmla="*/ 110 h 219"/>
                    <a:gd name="T30" fmla="*/ 378 w 427"/>
                    <a:gd name="T31" fmla="*/ 104 h 219"/>
                    <a:gd name="T32" fmla="*/ 364 w 427"/>
                    <a:gd name="T33" fmla="*/ 112 h 219"/>
                    <a:gd name="T34" fmla="*/ 356 w 427"/>
                    <a:gd name="T35" fmla="*/ 107 h 219"/>
                    <a:gd name="T36" fmla="*/ 342 w 427"/>
                    <a:gd name="T37" fmla="*/ 85 h 219"/>
                    <a:gd name="T38" fmla="*/ 314 w 427"/>
                    <a:gd name="T39" fmla="*/ 91 h 219"/>
                    <a:gd name="T40" fmla="*/ 320 w 427"/>
                    <a:gd name="T41" fmla="*/ 116 h 219"/>
                    <a:gd name="T42" fmla="*/ 306 w 427"/>
                    <a:gd name="T43" fmla="*/ 159 h 219"/>
                    <a:gd name="T44" fmla="*/ 292 w 427"/>
                    <a:gd name="T45" fmla="*/ 135 h 219"/>
                    <a:gd name="T46" fmla="*/ 250 w 427"/>
                    <a:gd name="T47" fmla="*/ 119 h 219"/>
                    <a:gd name="T48" fmla="*/ 237 w 427"/>
                    <a:gd name="T49" fmla="*/ 86 h 219"/>
                    <a:gd name="T50" fmla="*/ 246 w 427"/>
                    <a:gd name="T51" fmla="*/ 77 h 219"/>
                    <a:gd name="T52" fmla="*/ 246 w 427"/>
                    <a:gd name="T53" fmla="*/ 70 h 219"/>
                    <a:gd name="T54" fmla="*/ 263 w 427"/>
                    <a:gd name="T55" fmla="*/ 58 h 219"/>
                    <a:gd name="T56" fmla="*/ 276 w 427"/>
                    <a:gd name="T57" fmla="*/ 48 h 219"/>
                    <a:gd name="T58" fmla="*/ 293 w 427"/>
                    <a:gd name="T59" fmla="*/ 36 h 219"/>
                    <a:gd name="T60" fmla="*/ 276 w 427"/>
                    <a:gd name="T61" fmla="*/ 23 h 219"/>
                    <a:gd name="T62" fmla="*/ 262 w 427"/>
                    <a:gd name="T63" fmla="*/ 35 h 219"/>
                    <a:gd name="T64" fmla="*/ 252 w 427"/>
                    <a:gd name="T65" fmla="*/ 23 h 219"/>
                    <a:gd name="T66" fmla="*/ 241 w 427"/>
                    <a:gd name="T67" fmla="*/ 10 h 219"/>
                    <a:gd name="T68" fmla="*/ 223 w 427"/>
                    <a:gd name="T69" fmla="*/ 6 h 219"/>
                    <a:gd name="T70" fmla="*/ 232 w 427"/>
                    <a:gd name="T71" fmla="*/ 27 h 219"/>
                    <a:gd name="T72" fmla="*/ 226 w 427"/>
                    <a:gd name="T73" fmla="*/ 40 h 219"/>
                    <a:gd name="T74" fmla="*/ 218 w 427"/>
                    <a:gd name="T75" fmla="*/ 37 h 219"/>
                    <a:gd name="T76" fmla="*/ 164 w 427"/>
                    <a:gd name="T77" fmla="*/ 29 h 219"/>
                    <a:gd name="T78" fmla="*/ 166 w 427"/>
                    <a:gd name="T79" fmla="*/ 41 h 219"/>
                    <a:gd name="T80" fmla="*/ 160 w 427"/>
                    <a:gd name="T81" fmla="*/ 40 h 219"/>
                    <a:gd name="T82" fmla="*/ 133 w 427"/>
                    <a:gd name="T83" fmla="*/ 30 h 219"/>
                    <a:gd name="T84" fmla="*/ 83 w 427"/>
                    <a:gd name="T85" fmla="*/ 23 h 219"/>
                    <a:gd name="T86" fmla="*/ 71 w 427"/>
                    <a:gd name="T87" fmla="*/ 18 h 219"/>
                    <a:gd name="T88" fmla="*/ 50 w 427"/>
                    <a:gd name="T89" fmla="*/ 24 h 219"/>
                    <a:gd name="T90" fmla="*/ 49 w 427"/>
                    <a:gd name="T91" fmla="*/ 22 h 219"/>
                    <a:gd name="T92" fmla="*/ 29 w 427"/>
                    <a:gd name="T93" fmla="*/ 23 h 219"/>
                    <a:gd name="T94" fmla="*/ 21 w 427"/>
                    <a:gd name="T95" fmla="*/ 28 h 219"/>
                    <a:gd name="T96" fmla="*/ 3 w 427"/>
                    <a:gd name="T97" fmla="*/ 97 h 219"/>
                    <a:gd name="T98" fmla="*/ 40 w 427"/>
                    <a:gd name="T99" fmla="*/ 116 h 219"/>
                    <a:gd name="T100" fmla="*/ 53 w 427"/>
                    <a:gd name="T101" fmla="*/ 141 h 219"/>
                    <a:gd name="T102" fmla="*/ 62 w 427"/>
                    <a:gd name="T103" fmla="*/ 150 h 219"/>
                    <a:gd name="T104" fmla="*/ 67 w 427"/>
                    <a:gd name="T105" fmla="*/ 160 h 219"/>
                    <a:gd name="T106" fmla="*/ 80 w 427"/>
                    <a:gd name="T107" fmla="*/ 166 h 219"/>
                    <a:gd name="T108" fmla="*/ 133 w 427"/>
                    <a:gd name="T109" fmla="*/ 176 h 219"/>
                    <a:gd name="T110" fmla="*/ 97 w 427"/>
                    <a:gd name="T111" fmla="*/ 57 h 219"/>
                    <a:gd name="T112" fmla="*/ 87 w 427"/>
                    <a:gd name="T113" fmla="*/ 51 h 219"/>
                    <a:gd name="T114" fmla="*/ 113 w 427"/>
                    <a:gd name="T115" fmla="*/ 49 h 219"/>
                    <a:gd name="T116" fmla="*/ 142 w 427"/>
                    <a:gd name="T117" fmla="*/ 85 h 219"/>
                    <a:gd name="T118" fmla="*/ 131 w 427"/>
                    <a:gd name="T119" fmla="*/ 85 h 219"/>
                    <a:gd name="T120" fmla="*/ 160 w 427"/>
                    <a:gd name="T121" fmla="*/ 78 h 219"/>
                    <a:gd name="T122" fmla="*/ 210 w 427"/>
                    <a:gd name="T123" fmla="*/ 150 h 219"/>
                    <a:gd name="T124" fmla="*/ 222 w 427"/>
                    <a:gd name="T125" fmla="*/ 165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27" h="219">
                      <a:moveTo>
                        <a:pt x="229" y="174"/>
                      </a:moveTo>
                      <a:cubicBezTo>
                        <a:pt x="229" y="174"/>
                        <a:pt x="229" y="173"/>
                        <a:pt x="229" y="173"/>
                      </a:cubicBezTo>
                      <a:cubicBezTo>
                        <a:pt x="229" y="173"/>
                        <a:pt x="232" y="177"/>
                        <a:pt x="232" y="177"/>
                      </a:cubicBezTo>
                      <a:cubicBezTo>
                        <a:pt x="234" y="177"/>
                        <a:pt x="235" y="178"/>
                        <a:pt x="236" y="178"/>
                      </a:cubicBezTo>
                      <a:cubicBezTo>
                        <a:pt x="238" y="178"/>
                        <a:pt x="238" y="177"/>
                        <a:pt x="239" y="178"/>
                      </a:cubicBezTo>
                      <a:cubicBezTo>
                        <a:pt x="242" y="179"/>
                        <a:pt x="244" y="180"/>
                        <a:pt x="246" y="181"/>
                      </a:cubicBezTo>
                      <a:cubicBezTo>
                        <a:pt x="247" y="182"/>
                        <a:pt x="248" y="181"/>
                        <a:pt x="249" y="181"/>
                      </a:cubicBezTo>
                      <a:cubicBezTo>
                        <a:pt x="250" y="180"/>
                        <a:pt x="251" y="180"/>
                        <a:pt x="252" y="180"/>
                      </a:cubicBezTo>
                      <a:cubicBezTo>
                        <a:pt x="253" y="180"/>
                        <a:pt x="254" y="181"/>
                        <a:pt x="255" y="181"/>
                      </a:cubicBezTo>
                      <a:cubicBezTo>
                        <a:pt x="257" y="181"/>
                        <a:pt x="258" y="180"/>
                        <a:pt x="259" y="179"/>
                      </a:cubicBezTo>
                      <a:cubicBezTo>
                        <a:pt x="260" y="178"/>
                        <a:pt x="263" y="175"/>
                        <a:pt x="264" y="175"/>
                      </a:cubicBezTo>
                      <a:cubicBezTo>
                        <a:pt x="264" y="175"/>
                        <a:pt x="265" y="176"/>
                        <a:pt x="265" y="176"/>
                      </a:cubicBezTo>
                      <a:cubicBezTo>
                        <a:pt x="267" y="176"/>
                        <a:pt x="268" y="176"/>
                        <a:pt x="269" y="176"/>
                      </a:cubicBezTo>
                      <a:cubicBezTo>
                        <a:pt x="273" y="176"/>
                        <a:pt x="272" y="179"/>
                        <a:pt x="274" y="181"/>
                      </a:cubicBezTo>
                      <a:cubicBezTo>
                        <a:pt x="275" y="182"/>
                        <a:pt x="279" y="181"/>
                        <a:pt x="279" y="183"/>
                      </a:cubicBezTo>
                      <a:cubicBezTo>
                        <a:pt x="279" y="185"/>
                        <a:pt x="280" y="187"/>
                        <a:pt x="281" y="189"/>
                      </a:cubicBezTo>
                      <a:cubicBezTo>
                        <a:pt x="281" y="194"/>
                        <a:pt x="290" y="193"/>
                        <a:pt x="293" y="194"/>
                      </a:cubicBezTo>
                      <a:cubicBezTo>
                        <a:pt x="295" y="194"/>
                        <a:pt x="298" y="194"/>
                        <a:pt x="299" y="195"/>
                      </a:cubicBezTo>
                      <a:cubicBezTo>
                        <a:pt x="300" y="196"/>
                        <a:pt x="305" y="201"/>
                        <a:pt x="304" y="201"/>
                      </a:cubicBezTo>
                      <a:cubicBezTo>
                        <a:pt x="302" y="203"/>
                        <a:pt x="302" y="203"/>
                        <a:pt x="300" y="202"/>
                      </a:cubicBezTo>
                      <a:cubicBezTo>
                        <a:pt x="299" y="201"/>
                        <a:pt x="295" y="199"/>
                        <a:pt x="295" y="199"/>
                      </a:cubicBezTo>
                      <a:cubicBezTo>
                        <a:pt x="295" y="200"/>
                        <a:pt x="298" y="201"/>
                        <a:pt x="297" y="203"/>
                      </a:cubicBezTo>
                      <a:cubicBezTo>
                        <a:pt x="296" y="204"/>
                        <a:pt x="295" y="206"/>
                        <a:pt x="295" y="207"/>
                      </a:cubicBezTo>
                      <a:cubicBezTo>
                        <a:pt x="295" y="209"/>
                        <a:pt x="295" y="210"/>
                        <a:pt x="294" y="211"/>
                      </a:cubicBezTo>
                      <a:cubicBezTo>
                        <a:pt x="294" y="212"/>
                        <a:pt x="291" y="213"/>
                        <a:pt x="291" y="213"/>
                      </a:cubicBezTo>
                      <a:cubicBezTo>
                        <a:pt x="290" y="214"/>
                        <a:pt x="287" y="219"/>
                        <a:pt x="291" y="219"/>
                      </a:cubicBezTo>
                      <a:cubicBezTo>
                        <a:pt x="292" y="219"/>
                        <a:pt x="294" y="217"/>
                        <a:pt x="296" y="215"/>
                      </a:cubicBezTo>
                      <a:cubicBezTo>
                        <a:pt x="298" y="214"/>
                        <a:pt x="299" y="216"/>
                        <a:pt x="301" y="215"/>
                      </a:cubicBezTo>
                      <a:cubicBezTo>
                        <a:pt x="304" y="215"/>
                        <a:pt x="305" y="213"/>
                        <a:pt x="308" y="213"/>
                      </a:cubicBezTo>
                      <a:cubicBezTo>
                        <a:pt x="308" y="211"/>
                        <a:pt x="308" y="212"/>
                        <a:pt x="306" y="211"/>
                      </a:cubicBezTo>
                      <a:cubicBezTo>
                        <a:pt x="305" y="211"/>
                        <a:pt x="305" y="210"/>
                        <a:pt x="306" y="210"/>
                      </a:cubicBezTo>
                      <a:cubicBezTo>
                        <a:pt x="307" y="208"/>
                        <a:pt x="308" y="207"/>
                        <a:pt x="311" y="207"/>
                      </a:cubicBezTo>
                      <a:cubicBezTo>
                        <a:pt x="312" y="207"/>
                        <a:pt x="315" y="205"/>
                        <a:pt x="317" y="206"/>
                      </a:cubicBezTo>
                      <a:cubicBezTo>
                        <a:pt x="319" y="207"/>
                        <a:pt x="320" y="203"/>
                        <a:pt x="322" y="206"/>
                      </a:cubicBezTo>
                      <a:cubicBezTo>
                        <a:pt x="324" y="204"/>
                        <a:pt x="325" y="203"/>
                        <a:pt x="327" y="201"/>
                      </a:cubicBezTo>
                      <a:cubicBezTo>
                        <a:pt x="329" y="200"/>
                        <a:pt x="330" y="200"/>
                        <a:pt x="332" y="200"/>
                      </a:cubicBezTo>
                      <a:cubicBezTo>
                        <a:pt x="335" y="200"/>
                        <a:pt x="339" y="200"/>
                        <a:pt x="342" y="200"/>
                      </a:cubicBezTo>
                      <a:cubicBezTo>
                        <a:pt x="345" y="200"/>
                        <a:pt x="346" y="201"/>
                        <a:pt x="347" y="199"/>
                      </a:cubicBezTo>
                      <a:cubicBezTo>
                        <a:pt x="348" y="198"/>
                        <a:pt x="349" y="199"/>
                        <a:pt x="350" y="198"/>
                      </a:cubicBezTo>
                      <a:cubicBezTo>
                        <a:pt x="351" y="196"/>
                        <a:pt x="352" y="195"/>
                        <a:pt x="352" y="193"/>
                      </a:cubicBezTo>
                      <a:cubicBezTo>
                        <a:pt x="353" y="191"/>
                        <a:pt x="353" y="190"/>
                        <a:pt x="354" y="188"/>
                      </a:cubicBezTo>
                      <a:cubicBezTo>
                        <a:pt x="355" y="187"/>
                        <a:pt x="356" y="186"/>
                        <a:pt x="357" y="185"/>
                      </a:cubicBezTo>
                      <a:cubicBezTo>
                        <a:pt x="358" y="184"/>
                        <a:pt x="359" y="187"/>
                        <a:pt x="361" y="186"/>
                      </a:cubicBezTo>
                      <a:cubicBezTo>
                        <a:pt x="363" y="184"/>
                        <a:pt x="365" y="187"/>
                        <a:pt x="365" y="189"/>
                      </a:cubicBezTo>
                      <a:cubicBezTo>
                        <a:pt x="365" y="190"/>
                        <a:pt x="364" y="196"/>
                        <a:pt x="366" y="196"/>
                      </a:cubicBezTo>
                      <a:cubicBezTo>
                        <a:pt x="367" y="197"/>
                        <a:pt x="368" y="199"/>
                        <a:pt x="369" y="201"/>
                      </a:cubicBezTo>
                      <a:cubicBezTo>
                        <a:pt x="370" y="199"/>
                        <a:pt x="381" y="196"/>
                        <a:pt x="381" y="196"/>
                      </a:cubicBezTo>
                      <a:cubicBezTo>
                        <a:pt x="381" y="195"/>
                        <a:pt x="380" y="195"/>
                        <a:pt x="380" y="194"/>
                      </a:cubicBezTo>
                      <a:cubicBezTo>
                        <a:pt x="380" y="194"/>
                        <a:pt x="382" y="196"/>
                        <a:pt x="382" y="196"/>
                      </a:cubicBezTo>
                      <a:cubicBezTo>
                        <a:pt x="382" y="197"/>
                        <a:pt x="380" y="197"/>
                        <a:pt x="380" y="197"/>
                      </a:cubicBezTo>
                      <a:cubicBezTo>
                        <a:pt x="380" y="197"/>
                        <a:pt x="386" y="198"/>
                        <a:pt x="386" y="198"/>
                      </a:cubicBezTo>
                      <a:cubicBezTo>
                        <a:pt x="386" y="198"/>
                        <a:pt x="386" y="198"/>
                        <a:pt x="386" y="198"/>
                      </a:cubicBezTo>
                      <a:cubicBezTo>
                        <a:pt x="386" y="198"/>
                        <a:pt x="386" y="199"/>
                        <a:pt x="386" y="199"/>
                      </a:cubicBezTo>
                      <a:cubicBezTo>
                        <a:pt x="385" y="199"/>
                        <a:pt x="384" y="199"/>
                        <a:pt x="383" y="200"/>
                      </a:cubicBezTo>
                      <a:cubicBezTo>
                        <a:pt x="383" y="201"/>
                        <a:pt x="382" y="198"/>
                        <a:pt x="382" y="198"/>
                      </a:cubicBezTo>
                      <a:cubicBezTo>
                        <a:pt x="381" y="198"/>
                        <a:pt x="381" y="199"/>
                        <a:pt x="381" y="199"/>
                      </a:cubicBezTo>
                      <a:cubicBezTo>
                        <a:pt x="381" y="199"/>
                        <a:pt x="381" y="198"/>
                        <a:pt x="380" y="199"/>
                      </a:cubicBezTo>
                      <a:cubicBezTo>
                        <a:pt x="379" y="200"/>
                        <a:pt x="378" y="200"/>
                        <a:pt x="377" y="201"/>
                      </a:cubicBezTo>
                      <a:cubicBezTo>
                        <a:pt x="375" y="202"/>
                        <a:pt x="371" y="205"/>
                        <a:pt x="373" y="208"/>
                      </a:cubicBezTo>
                      <a:cubicBezTo>
                        <a:pt x="376" y="210"/>
                        <a:pt x="378" y="208"/>
                        <a:pt x="379" y="207"/>
                      </a:cubicBezTo>
                      <a:cubicBezTo>
                        <a:pt x="380" y="206"/>
                        <a:pt x="384" y="203"/>
                        <a:pt x="384" y="202"/>
                      </a:cubicBezTo>
                      <a:cubicBezTo>
                        <a:pt x="384" y="203"/>
                        <a:pt x="386" y="204"/>
                        <a:pt x="387" y="203"/>
                      </a:cubicBezTo>
                      <a:cubicBezTo>
                        <a:pt x="387" y="202"/>
                        <a:pt x="390" y="201"/>
                        <a:pt x="391" y="201"/>
                      </a:cubicBezTo>
                      <a:cubicBezTo>
                        <a:pt x="393" y="200"/>
                        <a:pt x="395" y="199"/>
                        <a:pt x="397" y="199"/>
                      </a:cubicBezTo>
                      <a:cubicBezTo>
                        <a:pt x="398" y="199"/>
                        <a:pt x="398" y="199"/>
                        <a:pt x="398" y="198"/>
                      </a:cubicBezTo>
                      <a:cubicBezTo>
                        <a:pt x="397" y="197"/>
                        <a:pt x="398" y="197"/>
                        <a:pt x="398" y="197"/>
                      </a:cubicBezTo>
                      <a:cubicBezTo>
                        <a:pt x="398" y="196"/>
                        <a:pt x="396" y="197"/>
                        <a:pt x="395" y="196"/>
                      </a:cubicBezTo>
                      <a:cubicBezTo>
                        <a:pt x="394" y="196"/>
                        <a:pt x="395" y="194"/>
                        <a:pt x="393" y="196"/>
                      </a:cubicBezTo>
                      <a:cubicBezTo>
                        <a:pt x="391" y="197"/>
                        <a:pt x="387" y="196"/>
                        <a:pt x="385" y="195"/>
                      </a:cubicBezTo>
                      <a:cubicBezTo>
                        <a:pt x="384" y="195"/>
                        <a:pt x="385" y="193"/>
                        <a:pt x="384" y="193"/>
                      </a:cubicBezTo>
                      <a:cubicBezTo>
                        <a:pt x="384" y="193"/>
                        <a:pt x="382" y="193"/>
                        <a:pt x="381" y="192"/>
                      </a:cubicBezTo>
                      <a:cubicBezTo>
                        <a:pt x="380" y="192"/>
                        <a:pt x="380" y="189"/>
                        <a:pt x="380" y="188"/>
                      </a:cubicBezTo>
                      <a:cubicBezTo>
                        <a:pt x="380" y="187"/>
                        <a:pt x="378" y="188"/>
                        <a:pt x="377" y="187"/>
                      </a:cubicBezTo>
                      <a:cubicBezTo>
                        <a:pt x="377" y="187"/>
                        <a:pt x="379" y="185"/>
                        <a:pt x="379" y="185"/>
                      </a:cubicBezTo>
                      <a:cubicBezTo>
                        <a:pt x="380" y="184"/>
                        <a:pt x="380" y="181"/>
                        <a:pt x="378" y="181"/>
                      </a:cubicBezTo>
                      <a:cubicBezTo>
                        <a:pt x="378" y="181"/>
                        <a:pt x="376" y="185"/>
                        <a:pt x="375" y="183"/>
                      </a:cubicBezTo>
                      <a:cubicBezTo>
                        <a:pt x="375" y="181"/>
                        <a:pt x="374" y="182"/>
                        <a:pt x="373" y="181"/>
                      </a:cubicBezTo>
                      <a:cubicBezTo>
                        <a:pt x="373" y="180"/>
                        <a:pt x="376" y="181"/>
                        <a:pt x="376" y="181"/>
                      </a:cubicBezTo>
                      <a:cubicBezTo>
                        <a:pt x="378" y="181"/>
                        <a:pt x="379" y="180"/>
                        <a:pt x="380" y="180"/>
                      </a:cubicBezTo>
                      <a:cubicBezTo>
                        <a:pt x="381" y="179"/>
                        <a:pt x="382" y="179"/>
                        <a:pt x="383" y="179"/>
                      </a:cubicBezTo>
                      <a:cubicBezTo>
                        <a:pt x="384" y="178"/>
                        <a:pt x="382" y="176"/>
                        <a:pt x="382" y="176"/>
                      </a:cubicBezTo>
                      <a:cubicBezTo>
                        <a:pt x="382" y="176"/>
                        <a:pt x="383" y="176"/>
                        <a:pt x="383" y="176"/>
                      </a:cubicBezTo>
                      <a:cubicBezTo>
                        <a:pt x="383" y="176"/>
                        <a:pt x="379" y="174"/>
                        <a:pt x="379" y="174"/>
                      </a:cubicBezTo>
                      <a:cubicBezTo>
                        <a:pt x="377" y="173"/>
                        <a:pt x="375" y="173"/>
                        <a:pt x="373" y="174"/>
                      </a:cubicBezTo>
                      <a:cubicBezTo>
                        <a:pt x="369" y="175"/>
                        <a:pt x="366" y="176"/>
                        <a:pt x="363" y="178"/>
                      </a:cubicBezTo>
                      <a:cubicBezTo>
                        <a:pt x="360" y="179"/>
                        <a:pt x="358" y="181"/>
                        <a:pt x="355" y="183"/>
                      </a:cubicBezTo>
                      <a:cubicBezTo>
                        <a:pt x="354" y="184"/>
                        <a:pt x="353" y="185"/>
                        <a:pt x="352" y="187"/>
                      </a:cubicBezTo>
                      <a:cubicBezTo>
                        <a:pt x="352" y="187"/>
                        <a:pt x="348" y="189"/>
                        <a:pt x="348" y="189"/>
                      </a:cubicBezTo>
                      <a:cubicBezTo>
                        <a:pt x="348" y="188"/>
                        <a:pt x="353" y="184"/>
                        <a:pt x="354" y="183"/>
                      </a:cubicBezTo>
                      <a:cubicBezTo>
                        <a:pt x="354" y="182"/>
                        <a:pt x="355" y="181"/>
                        <a:pt x="354" y="180"/>
                      </a:cubicBezTo>
                      <a:cubicBezTo>
                        <a:pt x="353" y="180"/>
                        <a:pt x="351" y="179"/>
                        <a:pt x="350" y="179"/>
                      </a:cubicBezTo>
                      <a:cubicBezTo>
                        <a:pt x="351" y="179"/>
                        <a:pt x="353" y="180"/>
                        <a:pt x="354" y="180"/>
                      </a:cubicBezTo>
                      <a:cubicBezTo>
                        <a:pt x="356" y="181"/>
                        <a:pt x="358" y="178"/>
                        <a:pt x="359" y="177"/>
                      </a:cubicBezTo>
                      <a:cubicBezTo>
                        <a:pt x="360" y="176"/>
                        <a:pt x="361" y="174"/>
                        <a:pt x="363" y="173"/>
                      </a:cubicBezTo>
                      <a:cubicBezTo>
                        <a:pt x="365" y="173"/>
                        <a:pt x="367" y="174"/>
                        <a:pt x="368" y="172"/>
                      </a:cubicBezTo>
                      <a:cubicBezTo>
                        <a:pt x="369" y="168"/>
                        <a:pt x="371" y="167"/>
                        <a:pt x="375" y="167"/>
                      </a:cubicBezTo>
                      <a:cubicBezTo>
                        <a:pt x="379" y="167"/>
                        <a:pt x="383" y="167"/>
                        <a:pt x="387" y="167"/>
                      </a:cubicBezTo>
                      <a:cubicBezTo>
                        <a:pt x="394" y="167"/>
                        <a:pt x="404" y="169"/>
                        <a:pt x="409" y="163"/>
                      </a:cubicBezTo>
                      <a:cubicBezTo>
                        <a:pt x="411" y="161"/>
                        <a:pt x="412" y="160"/>
                        <a:pt x="414" y="160"/>
                      </a:cubicBezTo>
                      <a:cubicBezTo>
                        <a:pt x="416" y="160"/>
                        <a:pt x="418" y="160"/>
                        <a:pt x="421" y="158"/>
                      </a:cubicBezTo>
                      <a:cubicBezTo>
                        <a:pt x="422" y="158"/>
                        <a:pt x="425" y="156"/>
                        <a:pt x="425" y="155"/>
                      </a:cubicBezTo>
                      <a:cubicBezTo>
                        <a:pt x="427" y="152"/>
                        <a:pt x="422" y="153"/>
                        <a:pt x="422" y="152"/>
                      </a:cubicBezTo>
                      <a:cubicBezTo>
                        <a:pt x="422" y="151"/>
                        <a:pt x="424" y="151"/>
                        <a:pt x="424" y="151"/>
                      </a:cubicBezTo>
                      <a:cubicBezTo>
                        <a:pt x="425" y="150"/>
                        <a:pt x="424" y="149"/>
                        <a:pt x="424" y="148"/>
                      </a:cubicBezTo>
                      <a:cubicBezTo>
                        <a:pt x="424" y="148"/>
                        <a:pt x="425" y="147"/>
                        <a:pt x="425" y="147"/>
                      </a:cubicBezTo>
                      <a:cubicBezTo>
                        <a:pt x="425" y="146"/>
                        <a:pt x="423" y="145"/>
                        <a:pt x="423" y="145"/>
                      </a:cubicBezTo>
                      <a:cubicBezTo>
                        <a:pt x="422" y="144"/>
                        <a:pt x="421" y="144"/>
                        <a:pt x="421" y="143"/>
                      </a:cubicBezTo>
                      <a:cubicBezTo>
                        <a:pt x="420" y="143"/>
                        <a:pt x="418" y="146"/>
                        <a:pt x="417" y="144"/>
                      </a:cubicBezTo>
                      <a:cubicBezTo>
                        <a:pt x="417" y="144"/>
                        <a:pt x="419" y="143"/>
                        <a:pt x="418" y="143"/>
                      </a:cubicBezTo>
                      <a:cubicBezTo>
                        <a:pt x="418" y="142"/>
                        <a:pt x="417" y="141"/>
                        <a:pt x="416" y="141"/>
                      </a:cubicBezTo>
                      <a:cubicBezTo>
                        <a:pt x="415" y="140"/>
                        <a:pt x="411" y="141"/>
                        <a:pt x="410" y="142"/>
                      </a:cubicBezTo>
                      <a:cubicBezTo>
                        <a:pt x="409" y="144"/>
                        <a:pt x="406" y="145"/>
                        <a:pt x="404" y="146"/>
                      </a:cubicBezTo>
                      <a:cubicBezTo>
                        <a:pt x="403" y="146"/>
                        <a:pt x="400" y="144"/>
                        <a:pt x="400" y="143"/>
                      </a:cubicBezTo>
                      <a:cubicBezTo>
                        <a:pt x="400" y="142"/>
                        <a:pt x="403" y="145"/>
                        <a:pt x="403" y="145"/>
                      </a:cubicBezTo>
                      <a:cubicBezTo>
                        <a:pt x="404" y="145"/>
                        <a:pt x="408" y="142"/>
                        <a:pt x="408" y="142"/>
                      </a:cubicBezTo>
                      <a:cubicBezTo>
                        <a:pt x="408" y="142"/>
                        <a:pt x="406" y="141"/>
                        <a:pt x="406" y="141"/>
                      </a:cubicBezTo>
                      <a:cubicBezTo>
                        <a:pt x="409" y="140"/>
                        <a:pt x="412" y="140"/>
                        <a:pt x="415" y="139"/>
                      </a:cubicBezTo>
                      <a:cubicBezTo>
                        <a:pt x="415" y="139"/>
                        <a:pt x="417" y="138"/>
                        <a:pt x="416" y="137"/>
                      </a:cubicBezTo>
                      <a:cubicBezTo>
                        <a:pt x="416" y="137"/>
                        <a:pt x="414" y="135"/>
                        <a:pt x="414" y="135"/>
                      </a:cubicBezTo>
                      <a:cubicBezTo>
                        <a:pt x="412" y="136"/>
                        <a:pt x="410" y="136"/>
                        <a:pt x="409" y="134"/>
                      </a:cubicBezTo>
                      <a:cubicBezTo>
                        <a:pt x="408" y="134"/>
                        <a:pt x="404" y="137"/>
                        <a:pt x="404" y="136"/>
                      </a:cubicBezTo>
                      <a:cubicBezTo>
                        <a:pt x="404" y="136"/>
                        <a:pt x="407" y="133"/>
                        <a:pt x="404" y="134"/>
                      </a:cubicBezTo>
                      <a:cubicBezTo>
                        <a:pt x="404" y="134"/>
                        <a:pt x="400" y="135"/>
                        <a:pt x="400" y="135"/>
                      </a:cubicBezTo>
                      <a:cubicBezTo>
                        <a:pt x="401" y="133"/>
                        <a:pt x="404" y="133"/>
                        <a:pt x="402" y="130"/>
                      </a:cubicBezTo>
                      <a:cubicBezTo>
                        <a:pt x="402" y="130"/>
                        <a:pt x="398" y="128"/>
                        <a:pt x="398" y="128"/>
                      </a:cubicBezTo>
                      <a:cubicBezTo>
                        <a:pt x="396" y="128"/>
                        <a:pt x="396" y="126"/>
                        <a:pt x="394" y="126"/>
                      </a:cubicBezTo>
                      <a:cubicBezTo>
                        <a:pt x="395" y="126"/>
                        <a:pt x="392" y="122"/>
                        <a:pt x="392" y="122"/>
                      </a:cubicBezTo>
                      <a:cubicBezTo>
                        <a:pt x="392" y="122"/>
                        <a:pt x="393" y="123"/>
                        <a:pt x="394" y="123"/>
                      </a:cubicBezTo>
                      <a:cubicBezTo>
                        <a:pt x="395" y="124"/>
                        <a:pt x="395" y="122"/>
                        <a:pt x="396" y="122"/>
                      </a:cubicBezTo>
                      <a:cubicBezTo>
                        <a:pt x="400" y="121"/>
                        <a:pt x="393" y="118"/>
                        <a:pt x="392" y="117"/>
                      </a:cubicBezTo>
                      <a:cubicBezTo>
                        <a:pt x="392" y="118"/>
                        <a:pt x="394" y="116"/>
                        <a:pt x="394" y="116"/>
                      </a:cubicBezTo>
                      <a:cubicBezTo>
                        <a:pt x="395" y="115"/>
                        <a:pt x="393" y="115"/>
                        <a:pt x="392" y="114"/>
                      </a:cubicBezTo>
                      <a:cubicBezTo>
                        <a:pt x="392" y="114"/>
                        <a:pt x="391" y="113"/>
                        <a:pt x="390" y="113"/>
                      </a:cubicBezTo>
                      <a:cubicBezTo>
                        <a:pt x="390" y="113"/>
                        <a:pt x="388" y="113"/>
                        <a:pt x="388" y="113"/>
                      </a:cubicBezTo>
                      <a:cubicBezTo>
                        <a:pt x="389" y="112"/>
                        <a:pt x="391" y="113"/>
                        <a:pt x="390" y="110"/>
                      </a:cubicBezTo>
                      <a:cubicBezTo>
                        <a:pt x="389" y="110"/>
                        <a:pt x="386" y="111"/>
                        <a:pt x="386" y="111"/>
                      </a:cubicBezTo>
                      <a:cubicBezTo>
                        <a:pt x="386" y="110"/>
                        <a:pt x="389" y="110"/>
                        <a:pt x="388" y="108"/>
                      </a:cubicBezTo>
                      <a:cubicBezTo>
                        <a:pt x="388" y="107"/>
                        <a:pt x="388" y="106"/>
                        <a:pt x="387" y="105"/>
                      </a:cubicBezTo>
                      <a:cubicBezTo>
                        <a:pt x="387" y="105"/>
                        <a:pt x="386" y="106"/>
                        <a:pt x="386" y="105"/>
                      </a:cubicBezTo>
                      <a:cubicBezTo>
                        <a:pt x="386" y="106"/>
                        <a:pt x="384" y="102"/>
                        <a:pt x="384" y="102"/>
                      </a:cubicBezTo>
                      <a:cubicBezTo>
                        <a:pt x="383" y="100"/>
                        <a:pt x="382" y="99"/>
                        <a:pt x="382" y="98"/>
                      </a:cubicBezTo>
                      <a:cubicBezTo>
                        <a:pt x="381" y="96"/>
                        <a:pt x="381" y="94"/>
                        <a:pt x="379" y="97"/>
                      </a:cubicBezTo>
                      <a:cubicBezTo>
                        <a:pt x="379" y="97"/>
                        <a:pt x="378" y="101"/>
                        <a:pt x="379" y="100"/>
                      </a:cubicBezTo>
                      <a:cubicBezTo>
                        <a:pt x="375" y="101"/>
                        <a:pt x="377" y="101"/>
                        <a:pt x="378" y="104"/>
                      </a:cubicBezTo>
                      <a:cubicBezTo>
                        <a:pt x="378" y="103"/>
                        <a:pt x="377" y="103"/>
                        <a:pt x="377" y="104"/>
                      </a:cubicBezTo>
                      <a:cubicBezTo>
                        <a:pt x="376" y="104"/>
                        <a:pt x="376" y="104"/>
                        <a:pt x="375" y="105"/>
                      </a:cubicBezTo>
                      <a:cubicBezTo>
                        <a:pt x="375" y="105"/>
                        <a:pt x="377" y="106"/>
                        <a:pt x="377" y="106"/>
                      </a:cubicBezTo>
                      <a:cubicBezTo>
                        <a:pt x="376" y="107"/>
                        <a:pt x="374" y="106"/>
                        <a:pt x="374" y="107"/>
                      </a:cubicBezTo>
                      <a:cubicBezTo>
                        <a:pt x="373" y="108"/>
                        <a:pt x="375" y="110"/>
                        <a:pt x="373" y="111"/>
                      </a:cubicBezTo>
                      <a:cubicBezTo>
                        <a:pt x="374" y="111"/>
                        <a:pt x="372" y="107"/>
                        <a:pt x="370" y="109"/>
                      </a:cubicBezTo>
                      <a:cubicBezTo>
                        <a:pt x="370" y="110"/>
                        <a:pt x="366" y="113"/>
                        <a:pt x="366" y="113"/>
                      </a:cubicBezTo>
                      <a:cubicBezTo>
                        <a:pt x="365" y="113"/>
                        <a:pt x="365" y="112"/>
                        <a:pt x="365" y="111"/>
                      </a:cubicBezTo>
                      <a:cubicBezTo>
                        <a:pt x="364" y="111"/>
                        <a:pt x="364" y="112"/>
                        <a:pt x="364" y="112"/>
                      </a:cubicBezTo>
                      <a:cubicBezTo>
                        <a:pt x="363" y="111"/>
                        <a:pt x="364" y="111"/>
                        <a:pt x="364" y="110"/>
                      </a:cubicBezTo>
                      <a:cubicBezTo>
                        <a:pt x="364" y="111"/>
                        <a:pt x="357" y="116"/>
                        <a:pt x="357" y="115"/>
                      </a:cubicBezTo>
                      <a:cubicBezTo>
                        <a:pt x="356" y="114"/>
                        <a:pt x="360" y="113"/>
                        <a:pt x="361" y="113"/>
                      </a:cubicBezTo>
                      <a:cubicBezTo>
                        <a:pt x="363" y="111"/>
                        <a:pt x="363" y="110"/>
                        <a:pt x="362" y="108"/>
                      </a:cubicBezTo>
                      <a:cubicBezTo>
                        <a:pt x="361" y="107"/>
                        <a:pt x="358" y="107"/>
                        <a:pt x="357" y="107"/>
                      </a:cubicBezTo>
                      <a:cubicBezTo>
                        <a:pt x="356" y="107"/>
                        <a:pt x="356" y="108"/>
                        <a:pt x="356" y="108"/>
                      </a:cubicBezTo>
                      <a:cubicBezTo>
                        <a:pt x="355" y="110"/>
                        <a:pt x="353" y="108"/>
                        <a:pt x="352" y="108"/>
                      </a:cubicBezTo>
                      <a:cubicBezTo>
                        <a:pt x="353" y="108"/>
                        <a:pt x="355" y="106"/>
                        <a:pt x="355" y="106"/>
                      </a:cubicBezTo>
                      <a:cubicBezTo>
                        <a:pt x="355" y="106"/>
                        <a:pt x="356" y="107"/>
                        <a:pt x="356" y="107"/>
                      </a:cubicBezTo>
                      <a:cubicBezTo>
                        <a:pt x="355" y="107"/>
                        <a:pt x="357" y="105"/>
                        <a:pt x="357" y="105"/>
                      </a:cubicBezTo>
                      <a:cubicBezTo>
                        <a:pt x="358" y="103"/>
                        <a:pt x="356" y="104"/>
                        <a:pt x="355" y="103"/>
                      </a:cubicBezTo>
                      <a:cubicBezTo>
                        <a:pt x="355" y="103"/>
                        <a:pt x="356" y="98"/>
                        <a:pt x="354" y="99"/>
                      </a:cubicBezTo>
                      <a:cubicBezTo>
                        <a:pt x="355" y="98"/>
                        <a:pt x="356" y="98"/>
                        <a:pt x="355" y="96"/>
                      </a:cubicBezTo>
                      <a:cubicBezTo>
                        <a:pt x="353" y="95"/>
                        <a:pt x="357" y="94"/>
                        <a:pt x="356" y="92"/>
                      </a:cubicBezTo>
                      <a:cubicBezTo>
                        <a:pt x="356" y="91"/>
                        <a:pt x="354" y="93"/>
                        <a:pt x="353" y="92"/>
                      </a:cubicBezTo>
                      <a:cubicBezTo>
                        <a:pt x="352" y="91"/>
                        <a:pt x="350" y="91"/>
                        <a:pt x="349" y="91"/>
                      </a:cubicBezTo>
                      <a:cubicBezTo>
                        <a:pt x="347" y="90"/>
                        <a:pt x="346" y="90"/>
                        <a:pt x="345" y="88"/>
                      </a:cubicBezTo>
                      <a:cubicBezTo>
                        <a:pt x="345" y="86"/>
                        <a:pt x="342" y="87"/>
                        <a:pt x="342" y="85"/>
                      </a:cubicBezTo>
                      <a:cubicBezTo>
                        <a:pt x="342" y="84"/>
                        <a:pt x="340" y="85"/>
                        <a:pt x="340" y="85"/>
                      </a:cubicBezTo>
                      <a:cubicBezTo>
                        <a:pt x="341" y="83"/>
                        <a:pt x="339" y="83"/>
                        <a:pt x="338" y="82"/>
                      </a:cubicBezTo>
                      <a:cubicBezTo>
                        <a:pt x="336" y="81"/>
                        <a:pt x="336" y="80"/>
                        <a:pt x="334" y="81"/>
                      </a:cubicBezTo>
                      <a:cubicBezTo>
                        <a:pt x="332" y="82"/>
                        <a:pt x="331" y="83"/>
                        <a:pt x="329" y="82"/>
                      </a:cubicBezTo>
                      <a:cubicBezTo>
                        <a:pt x="327" y="81"/>
                        <a:pt x="326" y="83"/>
                        <a:pt x="324" y="82"/>
                      </a:cubicBezTo>
                      <a:cubicBezTo>
                        <a:pt x="322" y="80"/>
                        <a:pt x="320" y="80"/>
                        <a:pt x="318" y="80"/>
                      </a:cubicBezTo>
                      <a:cubicBezTo>
                        <a:pt x="316" y="80"/>
                        <a:pt x="314" y="80"/>
                        <a:pt x="313" y="82"/>
                      </a:cubicBezTo>
                      <a:cubicBezTo>
                        <a:pt x="312" y="84"/>
                        <a:pt x="315" y="85"/>
                        <a:pt x="315" y="86"/>
                      </a:cubicBezTo>
                      <a:cubicBezTo>
                        <a:pt x="316" y="87"/>
                        <a:pt x="315" y="90"/>
                        <a:pt x="314" y="91"/>
                      </a:cubicBezTo>
                      <a:cubicBezTo>
                        <a:pt x="314" y="92"/>
                        <a:pt x="314" y="91"/>
                        <a:pt x="313" y="92"/>
                      </a:cubicBezTo>
                      <a:cubicBezTo>
                        <a:pt x="313" y="92"/>
                        <a:pt x="315" y="94"/>
                        <a:pt x="315" y="94"/>
                      </a:cubicBezTo>
                      <a:cubicBezTo>
                        <a:pt x="315" y="96"/>
                        <a:pt x="316" y="98"/>
                        <a:pt x="316" y="99"/>
                      </a:cubicBezTo>
                      <a:cubicBezTo>
                        <a:pt x="316" y="100"/>
                        <a:pt x="316" y="100"/>
                        <a:pt x="316" y="101"/>
                      </a:cubicBezTo>
                      <a:cubicBezTo>
                        <a:pt x="316" y="102"/>
                        <a:pt x="315" y="101"/>
                        <a:pt x="315" y="101"/>
                      </a:cubicBezTo>
                      <a:cubicBezTo>
                        <a:pt x="314" y="102"/>
                        <a:pt x="314" y="104"/>
                        <a:pt x="314" y="104"/>
                      </a:cubicBezTo>
                      <a:cubicBezTo>
                        <a:pt x="313" y="105"/>
                        <a:pt x="312" y="106"/>
                        <a:pt x="312" y="107"/>
                      </a:cubicBezTo>
                      <a:cubicBezTo>
                        <a:pt x="311" y="109"/>
                        <a:pt x="311" y="109"/>
                        <a:pt x="312" y="110"/>
                      </a:cubicBezTo>
                      <a:cubicBezTo>
                        <a:pt x="315" y="112"/>
                        <a:pt x="318" y="114"/>
                        <a:pt x="320" y="116"/>
                      </a:cubicBezTo>
                      <a:cubicBezTo>
                        <a:pt x="321" y="119"/>
                        <a:pt x="322" y="124"/>
                        <a:pt x="321" y="127"/>
                      </a:cubicBezTo>
                      <a:cubicBezTo>
                        <a:pt x="319" y="131"/>
                        <a:pt x="313" y="133"/>
                        <a:pt x="310" y="135"/>
                      </a:cubicBezTo>
                      <a:cubicBezTo>
                        <a:pt x="309" y="136"/>
                        <a:pt x="308" y="136"/>
                        <a:pt x="307" y="137"/>
                      </a:cubicBezTo>
                      <a:cubicBezTo>
                        <a:pt x="304" y="138"/>
                        <a:pt x="308" y="141"/>
                        <a:pt x="308" y="143"/>
                      </a:cubicBezTo>
                      <a:cubicBezTo>
                        <a:pt x="308" y="143"/>
                        <a:pt x="309" y="145"/>
                        <a:pt x="309" y="146"/>
                      </a:cubicBezTo>
                      <a:cubicBezTo>
                        <a:pt x="309" y="148"/>
                        <a:pt x="309" y="149"/>
                        <a:pt x="310" y="151"/>
                      </a:cubicBezTo>
                      <a:cubicBezTo>
                        <a:pt x="311" y="153"/>
                        <a:pt x="311" y="154"/>
                        <a:pt x="309" y="156"/>
                      </a:cubicBezTo>
                      <a:cubicBezTo>
                        <a:pt x="309" y="156"/>
                        <a:pt x="310" y="160"/>
                        <a:pt x="309" y="161"/>
                      </a:cubicBezTo>
                      <a:cubicBezTo>
                        <a:pt x="308" y="161"/>
                        <a:pt x="307" y="157"/>
                        <a:pt x="306" y="159"/>
                      </a:cubicBezTo>
                      <a:cubicBezTo>
                        <a:pt x="305" y="161"/>
                        <a:pt x="307" y="164"/>
                        <a:pt x="307" y="164"/>
                      </a:cubicBezTo>
                      <a:cubicBezTo>
                        <a:pt x="307" y="163"/>
                        <a:pt x="301" y="158"/>
                        <a:pt x="298" y="161"/>
                      </a:cubicBezTo>
                      <a:cubicBezTo>
                        <a:pt x="299" y="160"/>
                        <a:pt x="302" y="159"/>
                        <a:pt x="300" y="157"/>
                      </a:cubicBezTo>
                      <a:cubicBezTo>
                        <a:pt x="299" y="156"/>
                        <a:pt x="298" y="155"/>
                        <a:pt x="297" y="155"/>
                      </a:cubicBezTo>
                      <a:cubicBezTo>
                        <a:pt x="297" y="154"/>
                        <a:pt x="295" y="154"/>
                        <a:pt x="294" y="154"/>
                      </a:cubicBezTo>
                      <a:cubicBezTo>
                        <a:pt x="294" y="153"/>
                        <a:pt x="295" y="153"/>
                        <a:pt x="294" y="151"/>
                      </a:cubicBezTo>
                      <a:cubicBezTo>
                        <a:pt x="293" y="150"/>
                        <a:pt x="292" y="148"/>
                        <a:pt x="293" y="146"/>
                      </a:cubicBezTo>
                      <a:cubicBezTo>
                        <a:pt x="294" y="143"/>
                        <a:pt x="291" y="142"/>
                        <a:pt x="291" y="140"/>
                      </a:cubicBezTo>
                      <a:cubicBezTo>
                        <a:pt x="291" y="138"/>
                        <a:pt x="293" y="137"/>
                        <a:pt x="292" y="135"/>
                      </a:cubicBezTo>
                      <a:cubicBezTo>
                        <a:pt x="290" y="133"/>
                        <a:pt x="286" y="133"/>
                        <a:pt x="283" y="133"/>
                      </a:cubicBezTo>
                      <a:cubicBezTo>
                        <a:pt x="282" y="133"/>
                        <a:pt x="281" y="133"/>
                        <a:pt x="279" y="133"/>
                      </a:cubicBezTo>
                      <a:cubicBezTo>
                        <a:pt x="279" y="133"/>
                        <a:pt x="277" y="135"/>
                        <a:pt x="277" y="135"/>
                      </a:cubicBezTo>
                      <a:cubicBezTo>
                        <a:pt x="277" y="134"/>
                        <a:pt x="278" y="134"/>
                        <a:pt x="277" y="133"/>
                      </a:cubicBezTo>
                      <a:cubicBezTo>
                        <a:pt x="277" y="132"/>
                        <a:pt x="276" y="131"/>
                        <a:pt x="275" y="131"/>
                      </a:cubicBezTo>
                      <a:cubicBezTo>
                        <a:pt x="273" y="130"/>
                        <a:pt x="271" y="130"/>
                        <a:pt x="269" y="129"/>
                      </a:cubicBezTo>
                      <a:cubicBezTo>
                        <a:pt x="266" y="128"/>
                        <a:pt x="264" y="125"/>
                        <a:pt x="261" y="123"/>
                      </a:cubicBezTo>
                      <a:cubicBezTo>
                        <a:pt x="259" y="122"/>
                        <a:pt x="257" y="121"/>
                        <a:pt x="256" y="121"/>
                      </a:cubicBezTo>
                      <a:cubicBezTo>
                        <a:pt x="254" y="121"/>
                        <a:pt x="252" y="119"/>
                        <a:pt x="250" y="119"/>
                      </a:cubicBezTo>
                      <a:cubicBezTo>
                        <a:pt x="249" y="119"/>
                        <a:pt x="240" y="121"/>
                        <a:pt x="240" y="121"/>
                      </a:cubicBezTo>
                      <a:cubicBezTo>
                        <a:pt x="240" y="120"/>
                        <a:pt x="241" y="120"/>
                        <a:pt x="242" y="119"/>
                      </a:cubicBezTo>
                      <a:cubicBezTo>
                        <a:pt x="242" y="118"/>
                        <a:pt x="241" y="117"/>
                        <a:pt x="241" y="117"/>
                      </a:cubicBezTo>
                      <a:cubicBezTo>
                        <a:pt x="240" y="114"/>
                        <a:pt x="239" y="112"/>
                        <a:pt x="238" y="110"/>
                      </a:cubicBezTo>
                      <a:cubicBezTo>
                        <a:pt x="237" y="108"/>
                        <a:pt x="236" y="108"/>
                        <a:pt x="234" y="108"/>
                      </a:cubicBezTo>
                      <a:cubicBezTo>
                        <a:pt x="231" y="108"/>
                        <a:pt x="230" y="108"/>
                        <a:pt x="230" y="105"/>
                      </a:cubicBezTo>
                      <a:cubicBezTo>
                        <a:pt x="231" y="103"/>
                        <a:pt x="230" y="100"/>
                        <a:pt x="230" y="98"/>
                      </a:cubicBezTo>
                      <a:cubicBezTo>
                        <a:pt x="231" y="95"/>
                        <a:pt x="233" y="93"/>
                        <a:pt x="234" y="90"/>
                      </a:cubicBezTo>
                      <a:cubicBezTo>
                        <a:pt x="235" y="88"/>
                        <a:pt x="235" y="87"/>
                        <a:pt x="237" y="86"/>
                      </a:cubicBezTo>
                      <a:cubicBezTo>
                        <a:pt x="238" y="86"/>
                        <a:pt x="237" y="85"/>
                        <a:pt x="237" y="84"/>
                      </a:cubicBezTo>
                      <a:cubicBezTo>
                        <a:pt x="238" y="84"/>
                        <a:pt x="240" y="82"/>
                        <a:pt x="240" y="82"/>
                      </a:cubicBezTo>
                      <a:cubicBezTo>
                        <a:pt x="240" y="82"/>
                        <a:pt x="240" y="82"/>
                        <a:pt x="239" y="81"/>
                      </a:cubicBezTo>
                      <a:cubicBezTo>
                        <a:pt x="239" y="81"/>
                        <a:pt x="240" y="81"/>
                        <a:pt x="240" y="81"/>
                      </a:cubicBezTo>
                      <a:cubicBezTo>
                        <a:pt x="240" y="79"/>
                        <a:pt x="242" y="80"/>
                        <a:pt x="243" y="80"/>
                      </a:cubicBezTo>
                      <a:cubicBezTo>
                        <a:pt x="244" y="80"/>
                        <a:pt x="244" y="79"/>
                        <a:pt x="244" y="79"/>
                      </a:cubicBezTo>
                      <a:cubicBezTo>
                        <a:pt x="245" y="77"/>
                        <a:pt x="243" y="78"/>
                        <a:pt x="242" y="77"/>
                      </a:cubicBezTo>
                      <a:cubicBezTo>
                        <a:pt x="242" y="77"/>
                        <a:pt x="244" y="77"/>
                        <a:pt x="244" y="77"/>
                      </a:cubicBezTo>
                      <a:cubicBezTo>
                        <a:pt x="245" y="76"/>
                        <a:pt x="246" y="77"/>
                        <a:pt x="246" y="77"/>
                      </a:cubicBezTo>
                      <a:cubicBezTo>
                        <a:pt x="248" y="79"/>
                        <a:pt x="248" y="77"/>
                        <a:pt x="250" y="76"/>
                      </a:cubicBezTo>
                      <a:cubicBezTo>
                        <a:pt x="252" y="74"/>
                        <a:pt x="248" y="72"/>
                        <a:pt x="246" y="71"/>
                      </a:cubicBezTo>
                      <a:cubicBezTo>
                        <a:pt x="245" y="71"/>
                        <a:pt x="241" y="72"/>
                        <a:pt x="241" y="72"/>
                      </a:cubicBezTo>
                      <a:cubicBezTo>
                        <a:pt x="240" y="70"/>
                        <a:pt x="243" y="70"/>
                        <a:pt x="240" y="69"/>
                      </a:cubicBezTo>
                      <a:cubicBezTo>
                        <a:pt x="239" y="69"/>
                        <a:pt x="234" y="69"/>
                        <a:pt x="234" y="68"/>
                      </a:cubicBezTo>
                      <a:cubicBezTo>
                        <a:pt x="234" y="67"/>
                        <a:pt x="236" y="67"/>
                        <a:pt x="236" y="67"/>
                      </a:cubicBezTo>
                      <a:cubicBezTo>
                        <a:pt x="237" y="66"/>
                        <a:pt x="237" y="67"/>
                        <a:pt x="238" y="67"/>
                      </a:cubicBezTo>
                      <a:cubicBezTo>
                        <a:pt x="237" y="68"/>
                        <a:pt x="240" y="68"/>
                        <a:pt x="240" y="68"/>
                      </a:cubicBezTo>
                      <a:cubicBezTo>
                        <a:pt x="242" y="68"/>
                        <a:pt x="245" y="70"/>
                        <a:pt x="246" y="70"/>
                      </a:cubicBezTo>
                      <a:cubicBezTo>
                        <a:pt x="247" y="70"/>
                        <a:pt x="248" y="71"/>
                        <a:pt x="249" y="71"/>
                      </a:cubicBezTo>
                      <a:cubicBezTo>
                        <a:pt x="251" y="72"/>
                        <a:pt x="250" y="71"/>
                        <a:pt x="251" y="71"/>
                      </a:cubicBezTo>
                      <a:cubicBezTo>
                        <a:pt x="252" y="71"/>
                        <a:pt x="255" y="71"/>
                        <a:pt x="254" y="70"/>
                      </a:cubicBezTo>
                      <a:cubicBezTo>
                        <a:pt x="253" y="69"/>
                        <a:pt x="254" y="67"/>
                        <a:pt x="255" y="66"/>
                      </a:cubicBezTo>
                      <a:cubicBezTo>
                        <a:pt x="255" y="67"/>
                        <a:pt x="258" y="68"/>
                        <a:pt x="258" y="68"/>
                      </a:cubicBezTo>
                      <a:cubicBezTo>
                        <a:pt x="260" y="68"/>
                        <a:pt x="261" y="68"/>
                        <a:pt x="263" y="67"/>
                      </a:cubicBezTo>
                      <a:cubicBezTo>
                        <a:pt x="264" y="66"/>
                        <a:pt x="265" y="64"/>
                        <a:pt x="266" y="63"/>
                      </a:cubicBezTo>
                      <a:cubicBezTo>
                        <a:pt x="267" y="62"/>
                        <a:pt x="269" y="61"/>
                        <a:pt x="268" y="59"/>
                      </a:cubicBezTo>
                      <a:cubicBezTo>
                        <a:pt x="267" y="57"/>
                        <a:pt x="264" y="58"/>
                        <a:pt x="263" y="58"/>
                      </a:cubicBezTo>
                      <a:cubicBezTo>
                        <a:pt x="260" y="58"/>
                        <a:pt x="258" y="57"/>
                        <a:pt x="256" y="56"/>
                      </a:cubicBezTo>
                      <a:cubicBezTo>
                        <a:pt x="255" y="55"/>
                        <a:pt x="254" y="54"/>
                        <a:pt x="252" y="53"/>
                      </a:cubicBezTo>
                      <a:cubicBezTo>
                        <a:pt x="252" y="53"/>
                        <a:pt x="247" y="53"/>
                        <a:pt x="247" y="53"/>
                      </a:cubicBezTo>
                      <a:cubicBezTo>
                        <a:pt x="247" y="52"/>
                        <a:pt x="252" y="53"/>
                        <a:pt x="253" y="53"/>
                      </a:cubicBezTo>
                      <a:cubicBezTo>
                        <a:pt x="255" y="53"/>
                        <a:pt x="255" y="52"/>
                        <a:pt x="257" y="53"/>
                      </a:cubicBezTo>
                      <a:cubicBezTo>
                        <a:pt x="261" y="55"/>
                        <a:pt x="265" y="59"/>
                        <a:pt x="269" y="56"/>
                      </a:cubicBezTo>
                      <a:cubicBezTo>
                        <a:pt x="271" y="54"/>
                        <a:pt x="272" y="53"/>
                        <a:pt x="273" y="51"/>
                      </a:cubicBezTo>
                      <a:cubicBezTo>
                        <a:pt x="274" y="50"/>
                        <a:pt x="268" y="49"/>
                        <a:pt x="271" y="47"/>
                      </a:cubicBezTo>
                      <a:cubicBezTo>
                        <a:pt x="272" y="47"/>
                        <a:pt x="275" y="47"/>
                        <a:pt x="276" y="48"/>
                      </a:cubicBezTo>
                      <a:cubicBezTo>
                        <a:pt x="279" y="48"/>
                        <a:pt x="279" y="50"/>
                        <a:pt x="282" y="48"/>
                      </a:cubicBezTo>
                      <a:cubicBezTo>
                        <a:pt x="282" y="48"/>
                        <a:pt x="285" y="49"/>
                        <a:pt x="284" y="47"/>
                      </a:cubicBezTo>
                      <a:cubicBezTo>
                        <a:pt x="283" y="46"/>
                        <a:pt x="279" y="44"/>
                        <a:pt x="278" y="44"/>
                      </a:cubicBezTo>
                      <a:cubicBezTo>
                        <a:pt x="280" y="43"/>
                        <a:pt x="282" y="45"/>
                        <a:pt x="284" y="45"/>
                      </a:cubicBezTo>
                      <a:cubicBezTo>
                        <a:pt x="285" y="45"/>
                        <a:pt x="287" y="50"/>
                        <a:pt x="289" y="49"/>
                      </a:cubicBezTo>
                      <a:cubicBezTo>
                        <a:pt x="289" y="49"/>
                        <a:pt x="288" y="48"/>
                        <a:pt x="288" y="48"/>
                      </a:cubicBezTo>
                      <a:cubicBezTo>
                        <a:pt x="289" y="47"/>
                        <a:pt x="290" y="47"/>
                        <a:pt x="292" y="46"/>
                      </a:cubicBezTo>
                      <a:cubicBezTo>
                        <a:pt x="293" y="45"/>
                        <a:pt x="296" y="42"/>
                        <a:pt x="297" y="41"/>
                      </a:cubicBezTo>
                      <a:cubicBezTo>
                        <a:pt x="297" y="38"/>
                        <a:pt x="295" y="38"/>
                        <a:pt x="293" y="36"/>
                      </a:cubicBezTo>
                      <a:cubicBezTo>
                        <a:pt x="293" y="36"/>
                        <a:pt x="290" y="30"/>
                        <a:pt x="290" y="31"/>
                      </a:cubicBezTo>
                      <a:cubicBezTo>
                        <a:pt x="291" y="30"/>
                        <a:pt x="295" y="30"/>
                        <a:pt x="296" y="30"/>
                      </a:cubicBezTo>
                      <a:cubicBezTo>
                        <a:pt x="299" y="29"/>
                        <a:pt x="294" y="28"/>
                        <a:pt x="294" y="27"/>
                      </a:cubicBezTo>
                      <a:cubicBezTo>
                        <a:pt x="293" y="26"/>
                        <a:pt x="297" y="26"/>
                        <a:pt x="297" y="25"/>
                      </a:cubicBezTo>
                      <a:cubicBezTo>
                        <a:pt x="297" y="25"/>
                        <a:pt x="287" y="21"/>
                        <a:pt x="287" y="21"/>
                      </a:cubicBezTo>
                      <a:cubicBezTo>
                        <a:pt x="288" y="21"/>
                        <a:pt x="290" y="20"/>
                        <a:pt x="291" y="20"/>
                      </a:cubicBezTo>
                      <a:cubicBezTo>
                        <a:pt x="288" y="20"/>
                        <a:pt x="285" y="19"/>
                        <a:pt x="282" y="19"/>
                      </a:cubicBezTo>
                      <a:cubicBezTo>
                        <a:pt x="280" y="19"/>
                        <a:pt x="277" y="20"/>
                        <a:pt x="276" y="19"/>
                      </a:cubicBezTo>
                      <a:cubicBezTo>
                        <a:pt x="278" y="20"/>
                        <a:pt x="275" y="21"/>
                        <a:pt x="276" y="23"/>
                      </a:cubicBezTo>
                      <a:cubicBezTo>
                        <a:pt x="277" y="24"/>
                        <a:pt x="280" y="25"/>
                        <a:pt x="280" y="26"/>
                      </a:cubicBezTo>
                      <a:cubicBezTo>
                        <a:pt x="280" y="26"/>
                        <a:pt x="278" y="27"/>
                        <a:pt x="278" y="27"/>
                      </a:cubicBezTo>
                      <a:cubicBezTo>
                        <a:pt x="278" y="27"/>
                        <a:pt x="280" y="28"/>
                        <a:pt x="279" y="28"/>
                      </a:cubicBezTo>
                      <a:cubicBezTo>
                        <a:pt x="277" y="29"/>
                        <a:pt x="276" y="27"/>
                        <a:pt x="275" y="31"/>
                      </a:cubicBezTo>
                      <a:cubicBezTo>
                        <a:pt x="274" y="33"/>
                        <a:pt x="274" y="35"/>
                        <a:pt x="273" y="37"/>
                      </a:cubicBezTo>
                      <a:cubicBezTo>
                        <a:pt x="272" y="37"/>
                        <a:pt x="271" y="38"/>
                        <a:pt x="271" y="39"/>
                      </a:cubicBezTo>
                      <a:cubicBezTo>
                        <a:pt x="271" y="40"/>
                        <a:pt x="270" y="40"/>
                        <a:pt x="270" y="41"/>
                      </a:cubicBezTo>
                      <a:cubicBezTo>
                        <a:pt x="267" y="42"/>
                        <a:pt x="268" y="43"/>
                        <a:pt x="266" y="40"/>
                      </a:cubicBezTo>
                      <a:cubicBezTo>
                        <a:pt x="265" y="39"/>
                        <a:pt x="262" y="37"/>
                        <a:pt x="262" y="35"/>
                      </a:cubicBezTo>
                      <a:cubicBezTo>
                        <a:pt x="262" y="35"/>
                        <a:pt x="262" y="32"/>
                        <a:pt x="263" y="32"/>
                      </a:cubicBezTo>
                      <a:cubicBezTo>
                        <a:pt x="263" y="32"/>
                        <a:pt x="265" y="33"/>
                        <a:pt x="265" y="31"/>
                      </a:cubicBezTo>
                      <a:cubicBezTo>
                        <a:pt x="264" y="29"/>
                        <a:pt x="264" y="28"/>
                        <a:pt x="262" y="26"/>
                      </a:cubicBezTo>
                      <a:cubicBezTo>
                        <a:pt x="260" y="25"/>
                        <a:pt x="258" y="23"/>
                        <a:pt x="256" y="25"/>
                      </a:cubicBezTo>
                      <a:cubicBezTo>
                        <a:pt x="255" y="26"/>
                        <a:pt x="255" y="28"/>
                        <a:pt x="255" y="30"/>
                      </a:cubicBezTo>
                      <a:cubicBezTo>
                        <a:pt x="255" y="31"/>
                        <a:pt x="251" y="31"/>
                        <a:pt x="251" y="30"/>
                      </a:cubicBezTo>
                      <a:cubicBezTo>
                        <a:pt x="251" y="29"/>
                        <a:pt x="251" y="26"/>
                        <a:pt x="250" y="25"/>
                      </a:cubicBezTo>
                      <a:cubicBezTo>
                        <a:pt x="246" y="22"/>
                        <a:pt x="251" y="25"/>
                        <a:pt x="251" y="24"/>
                      </a:cubicBezTo>
                      <a:cubicBezTo>
                        <a:pt x="252" y="24"/>
                        <a:pt x="253" y="23"/>
                        <a:pt x="252" y="23"/>
                      </a:cubicBezTo>
                      <a:cubicBezTo>
                        <a:pt x="252" y="22"/>
                        <a:pt x="251" y="21"/>
                        <a:pt x="250" y="22"/>
                      </a:cubicBezTo>
                      <a:cubicBezTo>
                        <a:pt x="249" y="23"/>
                        <a:pt x="249" y="21"/>
                        <a:pt x="248" y="21"/>
                      </a:cubicBezTo>
                      <a:cubicBezTo>
                        <a:pt x="247" y="20"/>
                        <a:pt x="246" y="22"/>
                        <a:pt x="245" y="21"/>
                      </a:cubicBezTo>
                      <a:cubicBezTo>
                        <a:pt x="243" y="20"/>
                        <a:pt x="242" y="21"/>
                        <a:pt x="243" y="18"/>
                      </a:cubicBezTo>
                      <a:cubicBezTo>
                        <a:pt x="243" y="18"/>
                        <a:pt x="243" y="18"/>
                        <a:pt x="244" y="18"/>
                      </a:cubicBezTo>
                      <a:cubicBezTo>
                        <a:pt x="244" y="17"/>
                        <a:pt x="244" y="17"/>
                        <a:pt x="244" y="16"/>
                      </a:cubicBezTo>
                      <a:cubicBezTo>
                        <a:pt x="245" y="16"/>
                        <a:pt x="245" y="16"/>
                        <a:pt x="246" y="16"/>
                      </a:cubicBezTo>
                      <a:cubicBezTo>
                        <a:pt x="245" y="16"/>
                        <a:pt x="244" y="13"/>
                        <a:pt x="244" y="13"/>
                      </a:cubicBezTo>
                      <a:cubicBezTo>
                        <a:pt x="243" y="11"/>
                        <a:pt x="241" y="11"/>
                        <a:pt x="241" y="10"/>
                      </a:cubicBezTo>
                      <a:cubicBezTo>
                        <a:pt x="239" y="9"/>
                        <a:pt x="240" y="9"/>
                        <a:pt x="239" y="7"/>
                      </a:cubicBezTo>
                      <a:cubicBezTo>
                        <a:pt x="239" y="5"/>
                        <a:pt x="237" y="4"/>
                        <a:pt x="237" y="3"/>
                      </a:cubicBezTo>
                      <a:cubicBezTo>
                        <a:pt x="236" y="1"/>
                        <a:pt x="234" y="1"/>
                        <a:pt x="232" y="1"/>
                      </a:cubicBezTo>
                      <a:cubicBezTo>
                        <a:pt x="231" y="1"/>
                        <a:pt x="232" y="0"/>
                        <a:pt x="230" y="0"/>
                      </a:cubicBezTo>
                      <a:cubicBezTo>
                        <a:pt x="229" y="0"/>
                        <a:pt x="228" y="0"/>
                        <a:pt x="228" y="2"/>
                      </a:cubicBezTo>
                      <a:cubicBezTo>
                        <a:pt x="228" y="2"/>
                        <a:pt x="225" y="3"/>
                        <a:pt x="225" y="3"/>
                      </a:cubicBezTo>
                      <a:cubicBezTo>
                        <a:pt x="226" y="3"/>
                        <a:pt x="228" y="3"/>
                        <a:pt x="228" y="4"/>
                      </a:cubicBezTo>
                      <a:cubicBezTo>
                        <a:pt x="228" y="4"/>
                        <a:pt x="226" y="5"/>
                        <a:pt x="226" y="5"/>
                      </a:cubicBezTo>
                      <a:cubicBezTo>
                        <a:pt x="225" y="6"/>
                        <a:pt x="224" y="4"/>
                        <a:pt x="223" y="6"/>
                      </a:cubicBezTo>
                      <a:cubicBezTo>
                        <a:pt x="222" y="6"/>
                        <a:pt x="221" y="9"/>
                        <a:pt x="221" y="10"/>
                      </a:cubicBezTo>
                      <a:cubicBezTo>
                        <a:pt x="222" y="10"/>
                        <a:pt x="224" y="10"/>
                        <a:pt x="225" y="11"/>
                      </a:cubicBezTo>
                      <a:cubicBezTo>
                        <a:pt x="224" y="10"/>
                        <a:pt x="222" y="14"/>
                        <a:pt x="222" y="15"/>
                      </a:cubicBezTo>
                      <a:cubicBezTo>
                        <a:pt x="222" y="16"/>
                        <a:pt x="224" y="18"/>
                        <a:pt x="225" y="19"/>
                      </a:cubicBezTo>
                      <a:cubicBezTo>
                        <a:pt x="226" y="19"/>
                        <a:pt x="228" y="21"/>
                        <a:pt x="229" y="21"/>
                      </a:cubicBezTo>
                      <a:cubicBezTo>
                        <a:pt x="231" y="20"/>
                        <a:pt x="231" y="20"/>
                        <a:pt x="232" y="21"/>
                      </a:cubicBezTo>
                      <a:cubicBezTo>
                        <a:pt x="233" y="21"/>
                        <a:pt x="235" y="23"/>
                        <a:pt x="235" y="23"/>
                      </a:cubicBezTo>
                      <a:cubicBezTo>
                        <a:pt x="234" y="24"/>
                        <a:pt x="233" y="22"/>
                        <a:pt x="233" y="24"/>
                      </a:cubicBezTo>
                      <a:cubicBezTo>
                        <a:pt x="233" y="26"/>
                        <a:pt x="232" y="26"/>
                        <a:pt x="232" y="27"/>
                      </a:cubicBezTo>
                      <a:cubicBezTo>
                        <a:pt x="231" y="29"/>
                        <a:pt x="233" y="29"/>
                        <a:pt x="234" y="28"/>
                      </a:cubicBezTo>
                      <a:cubicBezTo>
                        <a:pt x="234" y="28"/>
                        <a:pt x="236" y="25"/>
                        <a:pt x="236" y="26"/>
                      </a:cubicBezTo>
                      <a:cubicBezTo>
                        <a:pt x="237" y="27"/>
                        <a:pt x="236" y="29"/>
                        <a:pt x="236" y="30"/>
                      </a:cubicBezTo>
                      <a:cubicBezTo>
                        <a:pt x="235" y="31"/>
                        <a:pt x="234" y="31"/>
                        <a:pt x="233" y="31"/>
                      </a:cubicBezTo>
                      <a:cubicBezTo>
                        <a:pt x="233" y="32"/>
                        <a:pt x="233" y="33"/>
                        <a:pt x="232" y="34"/>
                      </a:cubicBezTo>
                      <a:cubicBezTo>
                        <a:pt x="231" y="34"/>
                        <a:pt x="229" y="34"/>
                        <a:pt x="228" y="35"/>
                      </a:cubicBezTo>
                      <a:cubicBezTo>
                        <a:pt x="227" y="35"/>
                        <a:pt x="226" y="37"/>
                        <a:pt x="226" y="37"/>
                      </a:cubicBezTo>
                      <a:cubicBezTo>
                        <a:pt x="227" y="38"/>
                        <a:pt x="228" y="39"/>
                        <a:pt x="228" y="41"/>
                      </a:cubicBezTo>
                      <a:cubicBezTo>
                        <a:pt x="228" y="42"/>
                        <a:pt x="227" y="41"/>
                        <a:pt x="226" y="40"/>
                      </a:cubicBezTo>
                      <a:cubicBezTo>
                        <a:pt x="226" y="40"/>
                        <a:pt x="225" y="40"/>
                        <a:pt x="225" y="41"/>
                      </a:cubicBezTo>
                      <a:cubicBezTo>
                        <a:pt x="224" y="41"/>
                        <a:pt x="222" y="40"/>
                        <a:pt x="222" y="39"/>
                      </a:cubicBezTo>
                      <a:cubicBezTo>
                        <a:pt x="222" y="38"/>
                        <a:pt x="224" y="35"/>
                        <a:pt x="224" y="34"/>
                      </a:cubicBezTo>
                      <a:cubicBezTo>
                        <a:pt x="225" y="32"/>
                        <a:pt x="222" y="34"/>
                        <a:pt x="222" y="34"/>
                      </a:cubicBezTo>
                      <a:cubicBezTo>
                        <a:pt x="221" y="34"/>
                        <a:pt x="218" y="32"/>
                        <a:pt x="217" y="31"/>
                      </a:cubicBezTo>
                      <a:cubicBezTo>
                        <a:pt x="215" y="30"/>
                        <a:pt x="216" y="32"/>
                        <a:pt x="214" y="32"/>
                      </a:cubicBezTo>
                      <a:cubicBezTo>
                        <a:pt x="213" y="32"/>
                        <a:pt x="210" y="31"/>
                        <a:pt x="212" y="33"/>
                      </a:cubicBezTo>
                      <a:cubicBezTo>
                        <a:pt x="213" y="34"/>
                        <a:pt x="213" y="35"/>
                        <a:pt x="215" y="35"/>
                      </a:cubicBezTo>
                      <a:cubicBezTo>
                        <a:pt x="216" y="35"/>
                        <a:pt x="218" y="35"/>
                        <a:pt x="218" y="37"/>
                      </a:cubicBezTo>
                      <a:cubicBezTo>
                        <a:pt x="220" y="41"/>
                        <a:pt x="214" y="36"/>
                        <a:pt x="213" y="35"/>
                      </a:cubicBezTo>
                      <a:cubicBezTo>
                        <a:pt x="211" y="35"/>
                        <a:pt x="211" y="37"/>
                        <a:pt x="209" y="37"/>
                      </a:cubicBezTo>
                      <a:cubicBezTo>
                        <a:pt x="207" y="37"/>
                        <a:pt x="206" y="36"/>
                        <a:pt x="204" y="36"/>
                      </a:cubicBezTo>
                      <a:cubicBezTo>
                        <a:pt x="200" y="37"/>
                        <a:pt x="197" y="37"/>
                        <a:pt x="193" y="37"/>
                      </a:cubicBezTo>
                      <a:cubicBezTo>
                        <a:pt x="190" y="36"/>
                        <a:pt x="186" y="34"/>
                        <a:pt x="182" y="33"/>
                      </a:cubicBezTo>
                      <a:cubicBezTo>
                        <a:pt x="181" y="33"/>
                        <a:pt x="179" y="33"/>
                        <a:pt x="178" y="32"/>
                      </a:cubicBezTo>
                      <a:cubicBezTo>
                        <a:pt x="177" y="30"/>
                        <a:pt x="177" y="28"/>
                        <a:pt x="176" y="28"/>
                      </a:cubicBezTo>
                      <a:cubicBezTo>
                        <a:pt x="174" y="27"/>
                        <a:pt x="172" y="28"/>
                        <a:pt x="171" y="28"/>
                      </a:cubicBezTo>
                      <a:cubicBezTo>
                        <a:pt x="168" y="29"/>
                        <a:pt x="166" y="29"/>
                        <a:pt x="164" y="29"/>
                      </a:cubicBezTo>
                      <a:cubicBezTo>
                        <a:pt x="163" y="30"/>
                        <a:pt x="161" y="31"/>
                        <a:pt x="161" y="32"/>
                      </a:cubicBezTo>
                      <a:cubicBezTo>
                        <a:pt x="161" y="32"/>
                        <a:pt x="165" y="34"/>
                        <a:pt x="166" y="34"/>
                      </a:cubicBezTo>
                      <a:cubicBezTo>
                        <a:pt x="166" y="34"/>
                        <a:pt x="165" y="31"/>
                        <a:pt x="167" y="32"/>
                      </a:cubicBezTo>
                      <a:cubicBezTo>
                        <a:pt x="168" y="32"/>
                        <a:pt x="168" y="33"/>
                        <a:pt x="169" y="32"/>
                      </a:cubicBezTo>
                      <a:cubicBezTo>
                        <a:pt x="170" y="32"/>
                        <a:pt x="176" y="28"/>
                        <a:pt x="176" y="30"/>
                      </a:cubicBezTo>
                      <a:cubicBezTo>
                        <a:pt x="176" y="31"/>
                        <a:pt x="173" y="32"/>
                        <a:pt x="172" y="33"/>
                      </a:cubicBezTo>
                      <a:cubicBezTo>
                        <a:pt x="171" y="34"/>
                        <a:pt x="169" y="34"/>
                        <a:pt x="167" y="34"/>
                      </a:cubicBezTo>
                      <a:cubicBezTo>
                        <a:pt x="166" y="35"/>
                        <a:pt x="163" y="37"/>
                        <a:pt x="165" y="38"/>
                      </a:cubicBezTo>
                      <a:cubicBezTo>
                        <a:pt x="167" y="38"/>
                        <a:pt x="167" y="39"/>
                        <a:pt x="166" y="41"/>
                      </a:cubicBezTo>
                      <a:cubicBezTo>
                        <a:pt x="166" y="42"/>
                        <a:pt x="168" y="42"/>
                        <a:pt x="168" y="43"/>
                      </a:cubicBezTo>
                      <a:cubicBezTo>
                        <a:pt x="169" y="44"/>
                        <a:pt x="169" y="46"/>
                        <a:pt x="167" y="44"/>
                      </a:cubicBezTo>
                      <a:cubicBezTo>
                        <a:pt x="165" y="42"/>
                        <a:pt x="167" y="46"/>
                        <a:pt x="166" y="45"/>
                      </a:cubicBezTo>
                      <a:cubicBezTo>
                        <a:pt x="165" y="45"/>
                        <a:pt x="163" y="42"/>
                        <a:pt x="162" y="43"/>
                      </a:cubicBezTo>
                      <a:cubicBezTo>
                        <a:pt x="164" y="42"/>
                        <a:pt x="167" y="43"/>
                        <a:pt x="164" y="41"/>
                      </a:cubicBezTo>
                      <a:cubicBezTo>
                        <a:pt x="165" y="41"/>
                        <a:pt x="166" y="40"/>
                        <a:pt x="164" y="39"/>
                      </a:cubicBezTo>
                      <a:cubicBezTo>
                        <a:pt x="166" y="40"/>
                        <a:pt x="161" y="40"/>
                        <a:pt x="162" y="40"/>
                      </a:cubicBezTo>
                      <a:cubicBezTo>
                        <a:pt x="162" y="39"/>
                        <a:pt x="162" y="39"/>
                        <a:pt x="163" y="39"/>
                      </a:cubicBezTo>
                      <a:cubicBezTo>
                        <a:pt x="163" y="38"/>
                        <a:pt x="160" y="40"/>
                        <a:pt x="160" y="40"/>
                      </a:cubicBezTo>
                      <a:cubicBezTo>
                        <a:pt x="159" y="40"/>
                        <a:pt x="160" y="38"/>
                        <a:pt x="159" y="37"/>
                      </a:cubicBezTo>
                      <a:cubicBezTo>
                        <a:pt x="159" y="37"/>
                        <a:pt x="157" y="37"/>
                        <a:pt x="157" y="37"/>
                      </a:cubicBezTo>
                      <a:cubicBezTo>
                        <a:pt x="155" y="37"/>
                        <a:pt x="155" y="34"/>
                        <a:pt x="153" y="35"/>
                      </a:cubicBezTo>
                      <a:cubicBezTo>
                        <a:pt x="151" y="37"/>
                        <a:pt x="150" y="37"/>
                        <a:pt x="147" y="37"/>
                      </a:cubicBezTo>
                      <a:cubicBezTo>
                        <a:pt x="143" y="37"/>
                        <a:pt x="140" y="37"/>
                        <a:pt x="136" y="37"/>
                      </a:cubicBezTo>
                      <a:cubicBezTo>
                        <a:pt x="135" y="37"/>
                        <a:pt x="128" y="37"/>
                        <a:pt x="128" y="36"/>
                      </a:cubicBezTo>
                      <a:cubicBezTo>
                        <a:pt x="127" y="36"/>
                        <a:pt x="130" y="34"/>
                        <a:pt x="131" y="33"/>
                      </a:cubicBezTo>
                      <a:cubicBezTo>
                        <a:pt x="132" y="32"/>
                        <a:pt x="133" y="33"/>
                        <a:pt x="135" y="33"/>
                      </a:cubicBezTo>
                      <a:cubicBezTo>
                        <a:pt x="136" y="32"/>
                        <a:pt x="133" y="30"/>
                        <a:pt x="133" y="30"/>
                      </a:cubicBezTo>
                      <a:cubicBezTo>
                        <a:pt x="131" y="28"/>
                        <a:pt x="130" y="28"/>
                        <a:pt x="128" y="27"/>
                      </a:cubicBezTo>
                      <a:cubicBezTo>
                        <a:pt x="127" y="27"/>
                        <a:pt x="126" y="26"/>
                        <a:pt x="125" y="27"/>
                      </a:cubicBezTo>
                      <a:cubicBezTo>
                        <a:pt x="124" y="28"/>
                        <a:pt x="123" y="29"/>
                        <a:pt x="122" y="28"/>
                      </a:cubicBezTo>
                      <a:cubicBezTo>
                        <a:pt x="119" y="26"/>
                        <a:pt x="116" y="26"/>
                        <a:pt x="113" y="25"/>
                      </a:cubicBezTo>
                      <a:cubicBezTo>
                        <a:pt x="109" y="24"/>
                        <a:pt x="106" y="24"/>
                        <a:pt x="102" y="22"/>
                      </a:cubicBezTo>
                      <a:cubicBezTo>
                        <a:pt x="99" y="20"/>
                        <a:pt x="97" y="19"/>
                        <a:pt x="93" y="19"/>
                      </a:cubicBezTo>
                      <a:cubicBezTo>
                        <a:pt x="92" y="19"/>
                        <a:pt x="91" y="19"/>
                        <a:pt x="90" y="20"/>
                      </a:cubicBezTo>
                      <a:cubicBezTo>
                        <a:pt x="89" y="21"/>
                        <a:pt x="88" y="23"/>
                        <a:pt x="87" y="23"/>
                      </a:cubicBezTo>
                      <a:cubicBezTo>
                        <a:pt x="86" y="23"/>
                        <a:pt x="83" y="24"/>
                        <a:pt x="83" y="23"/>
                      </a:cubicBezTo>
                      <a:cubicBezTo>
                        <a:pt x="83" y="22"/>
                        <a:pt x="85" y="21"/>
                        <a:pt x="85" y="20"/>
                      </a:cubicBezTo>
                      <a:cubicBezTo>
                        <a:pt x="85" y="20"/>
                        <a:pt x="82" y="21"/>
                        <a:pt x="82" y="20"/>
                      </a:cubicBezTo>
                      <a:cubicBezTo>
                        <a:pt x="83" y="19"/>
                        <a:pt x="83" y="18"/>
                        <a:pt x="82" y="17"/>
                      </a:cubicBezTo>
                      <a:cubicBezTo>
                        <a:pt x="82" y="15"/>
                        <a:pt x="78" y="17"/>
                        <a:pt x="78" y="18"/>
                      </a:cubicBezTo>
                      <a:cubicBezTo>
                        <a:pt x="78" y="18"/>
                        <a:pt x="80" y="17"/>
                        <a:pt x="80" y="18"/>
                      </a:cubicBezTo>
                      <a:cubicBezTo>
                        <a:pt x="81" y="18"/>
                        <a:pt x="77" y="20"/>
                        <a:pt x="80" y="20"/>
                      </a:cubicBezTo>
                      <a:cubicBezTo>
                        <a:pt x="79" y="20"/>
                        <a:pt x="78" y="20"/>
                        <a:pt x="78" y="22"/>
                      </a:cubicBezTo>
                      <a:cubicBezTo>
                        <a:pt x="78" y="23"/>
                        <a:pt x="77" y="24"/>
                        <a:pt x="76" y="23"/>
                      </a:cubicBezTo>
                      <a:cubicBezTo>
                        <a:pt x="73" y="22"/>
                        <a:pt x="72" y="21"/>
                        <a:pt x="71" y="18"/>
                      </a:cubicBezTo>
                      <a:cubicBezTo>
                        <a:pt x="70" y="16"/>
                        <a:pt x="68" y="15"/>
                        <a:pt x="66" y="13"/>
                      </a:cubicBezTo>
                      <a:cubicBezTo>
                        <a:pt x="65" y="13"/>
                        <a:pt x="64" y="11"/>
                        <a:pt x="63" y="12"/>
                      </a:cubicBezTo>
                      <a:cubicBezTo>
                        <a:pt x="63" y="14"/>
                        <a:pt x="66" y="15"/>
                        <a:pt x="67" y="16"/>
                      </a:cubicBezTo>
                      <a:cubicBezTo>
                        <a:pt x="67" y="15"/>
                        <a:pt x="63" y="16"/>
                        <a:pt x="63" y="17"/>
                      </a:cubicBezTo>
                      <a:cubicBezTo>
                        <a:pt x="62" y="18"/>
                        <a:pt x="63" y="18"/>
                        <a:pt x="62" y="19"/>
                      </a:cubicBezTo>
                      <a:cubicBezTo>
                        <a:pt x="61" y="19"/>
                        <a:pt x="60" y="21"/>
                        <a:pt x="59" y="20"/>
                      </a:cubicBezTo>
                      <a:cubicBezTo>
                        <a:pt x="59" y="20"/>
                        <a:pt x="59" y="19"/>
                        <a:pt x="59" y="19"/>
                      </a:cubicBezTo>
                      <a:cubicBezTo>
                        <a:pt x="59" y="18"/>
                        <a:pt x="54" y="20"/>
                        <a:pt x="54" y="21"/>
                      </a:cubicBezTo>
                      <a:cubicBezTo>
                        <a:pt x="53" y="22"/>
                        <a:pt x="52" y="23"/>
                        <a:pt x="50" y="24"/>
                      </a:cubicBezTo>
                      <a:cubicBezTo>
                        <a:pt x="49" y="25"/>
                        <a:pt x="50" y="22"/>
                        <a:pt x="49" y="22"/>
                      </a:cubicBezTo>
                      <a:cubicBezTo>
                        <a:pt x="48" y="22"/>
                        <a:pt x="47" y="23"/>
                        <a:pt x="46" y="23"/>
                      </a:cubicBezTo>
                      <a:cubicBezTo>
                        <a:pt x="45" y="23"/>
                        <a:pt x="45" y="25"/>
                        <a:pt x="44" y="25"/>
                      </a:cubicBezTo>
                      <a:cubicBezTo>
                        <a:pt x="43" y="25"/>
                        <a:pt x="40" y="27"/>
                        <a:pt x="41" y="27"/>
                      </a:cubicBezTo>
                      <a:cubicBezTo>
                        <a:pt x="41" y="28"/>
                        <a:pt x="43" y="28"/>
                        <a:pt x="40" y="29"/>
                      </a:cubicBezTo>
                      <a:cubicBezTo>
                        <a:pt x="40" y="29"/>
                        <a:pt x="37" y="29"/>
                        <a:pt x="37" y="28"/>
                      </a:cubicBezTo>
                      <a:cubicBezTo>
                        <a:pt x="37" y="27"/>
                        <a:pt x="40" y="26"/>
                        <a:pt x="40" y="26"/>
                      </a:cubicBezTo>
                      <a:cubicBezTo>
                        <a:pt x="41" y="24"/>
                        <a:pt x="43" y="23"/>
                        <a:pt x="44" y="22"/>
                      </a:cubicBezTo>
                      <a:cubicBezTo>
                        <a:pt x="46" y="21"/>
                        <a:pt x="47" y="21"/>
                        <a:pt x="49" y="22"/>
                      </a:cubicBezTo>
                      <a:cubicBezTo>
                        <a:pt x="48" y="22"/>
                        <a:pt x="56" y="18"/>
                        <a:pt x="56" y="18"/>
                      </a:cubicBezTo>
                      <a:cubicBezTo>
                        <a:pt x="58" y="17"/>
                        <a:pt x="57" y="16"/>
                        <a:pt x="56" y="16"/>
                      </a:cubicBezTo>
                      <a:cubicBezTo>
                        <a:pt x="54" y="16"/>
                        <a:pt x="52" y="16"/>
                        <a:pt x="50" y="17"/>
                      </a:cubicBezTo>
                      <a:cubicBezTo>
                        <a:pt x="49" y="17"/>
                        <a:pt x="49" y="19"/>
                        <a:pt x="47" y="19"/>
                      </a:cubicBezTo>
                      <a:cubicBezTo>
                        <a:pt x="46" y="19"/>
                        <a:pt x="44" y="20"/>
                        <a:pt x="43" y="20"/>
                      </a:cubicBezTo>
                      <a:cubicBezTo>
                        <a:pt x="41" y="20"/>
                        <a:pt x="36" y="25"/>
                        <a:pt x="35" y="24"/>
                      </a:cubicBezTo>
                      <a:cubicBezTo>
                        <a:pt x="34" y="24"/>
                        <a:pt x="36" y="23"/>
                        <a:pt x="36" y="22"/>
                      </a:cubicBezTo>
                      <a:cubicBezTo>
                        <a:pt x="36" y="22"/>
                        <a:pt x="33" y="21"/>
                        <a:pt x="33" y="21"/>
                      </a:cubicBezTo>
                      <a:cubicBezTo>
                        <a:pt x="33" y="21"/>
                        <a:pt x="30" y="23"/>
                        <a:pt x="29" y="23"/>
                      </a:cubicBezTo>
                      <a:cubicBezTo>
                        <a:pt x="28" y="23"/>
                        <a:pt x="26" y="24"/>
                        <a:pt x="25" y="25"/>
                      </a:cubicBezTo>
                      <a:cubicBezTo>
                        <a:pt x="24" y="25"/>
                        <a:pt x="26" y="26"/>
                        <a:pt x="26" y="26"/>
                      </a:cubicBezTo>
                      <a:cubicBezTo>
                        <a:pt x="27" y="26"/>
                        <a:pt x="26" y="27"/>
                        <a:pt x="26" y="27"/>
                      </a:cubicBezTo>
                      <a:cubicBezTo>
                        <a:pt x="26" y="28"/>
                        <a:pt x="30" y="27"/>
                        <a:pt x="30" y="27"/>
                      </a:cubicBezTo>
                      <a:cubicBezTo>
                        <a:pt x="31" y="26"/>
                        <a:pt x="33" y="25"/>
                        <a:pt x="34" y="24"/>
                      </a:cubicBezTo>
                      <a:cubicBezTo>
                        <a:pt x="29" y="26"/>
                        <a:pt x="34" y="27"/>
                        <a:pt x="33" y="29"/>
                      </a:cubicBezTo>
                      <a:cubicBezTo>
                        <a:pt x="33" y="29"/>
                        <a:pt x="32" y="28"/>
                        <a:pt x="32" y="28"/>
                      </a:cubicBezTo>
                      <a:cubicBezTo>
                        <a:pt x="30" y="27"/>
                        <a:pt x="29" y="28"/>
                        <a:pt x="28" y="29"/>
                      </a:cubicBezTo>
                      <a:cubicBezTo>
                        <a:pt x="27" y="29"/>
                        <a:pt x="23" y="28"/>
                        <a:pt x="21" y="28"/>
                      </a:cubicBezTo>
                      <a:cubicBezTo>
                        <a:pt x="19" y="28"/>
                        <a:pt x="16" y="26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10" y="23"/>
                        <a:pt x="9" y="21"/>
                        <a:pt x="10" y="21"/>
                      </a:cubicBezTo>
                      <a:cubicBezTo>
                        <a:pt x="9" y="21"/>
                        <a:pt x="7" y="21"/>
                        <a:pt x="6" y="22"/>
                      </a:cubicBezTo>
                      <a:cubicBezTo>
                        <a:pt x="4" y="22"/>
                        <a:pt x="2" y="22"/>
                        <a:pt x="0" y="21"/>
                      </a:cubicBezTo>
                      <a:cubicBezTo>
                        <a:pt x="0" y="41"/>
                        <a:pt x="0" y="61"/>
                        <a:pt x="0" y="80"/>
                      </a:cubicBezTo>
                      <a:cubicBezTo>
                        <a:pt x="0" y="85"/>
                        <a:pt x="0" y="89"/>
                        <a:pt x="0" y="94"/>
                      </a:cubicBezTo>
                      <a:cubicBezTo>
                        <a:pt x="0" y="95"/>
                        <a:pt x="0" y="96"/>
                        <a:pt x="0" y="97"/>
                      </a:cubicBezTo>
                      <a:cubicBezTo>
                        <a:pt x="0" y="99"/>
                        <a:pt x="2" y="97"/>
                        <a:pt x="3" y="97"/>
                      </a:cubicBezTo>
                      <a:cubicBezTo>
                        <a:pt x="5" y="98"/>
                        <a:pt x="5" y="97"/>
                        <a:pt x="7" y="97"/>
                      </a:cubicBezTo>
                      <a:cubicBezTo>
                        <a:pt x="9" y="97"/>
                        <a:pt x="9" y="98"/>
                        <a:pt x="10" y="99"/>
                      </a:cubicBezTo>
                      <a:cubicBezTo>
                        <a:pt x="11" y="101"/>
                        <a:pt x="16" y="107"/>
                        <a:pt x="18" y="107"/>
                      </a:cubicBezTo>
                      <a:cubicBezTo>
                        <a:pt x="19" y="107"/>
                        <a:pt x="21" y="106"/>
                        <a:pt x="22" y="105"/>
                      </a:cubicBezTo>
                      <a:cubicBezTo>
                        <a:pt x="23" y="104"/>
                        <a:pt x="22" y="103"/>
                        <a:pt x="23" y="102"/>
                      </a:cubicBezTo>
                      <a:cubicBezTo>
                        <a:pt x="24" y="102"/>
                        <a:pt x="28" y="101"/>
                        <a:pt x="28" y="102"/>
                      </a:cubicBezTo>
                      <a:cubicBezTo>
                        <a:pt x="30" y="104"/>
                        <a:pt x="32" y="105"/>
                        <a:pt x="33" y="107"/>
                      </a:cubicBezTo>
                      <a:cubicBezTo>
                        <a:pt x="35" y="109"/>
                        <a:pt x="37" y="110"/>
                        <a:pt x="38" y="112"/>
                      </a:cubicBezTo>
                      <a:cubicBezTo>
                        <a:pt x="39" y="113"/>
                        <a:pt x="39" y="114"/>
                        <a:pt x="40" y="116"/>
                      </a:cubicBezTo>
                      <a:cubicBezTo>
                        <a:pt x="42" y="118"/>
                        <a:pt x="43" y="122"/>
                        <a:pt x="46" y="124"/>
                      </a:cubicBezTo>
                      <a:cubicBezTo>
                        <a:pt x="48" y="126"/>
                        <a:pt x="52" y="127"/>
                        <a:pt x="54" y="128"/>
                      </a:cubicBezTo>
                      <a:cubicBezTo>
                        <a:pt x="56" y="129"/>
                        <a:pt x="53" y="130"/>
                        <a:pt x="54" y="132"/>
                      </a:cubicBezTo>
                      <a:cubicBezTo>
                        <a:pt x="55" y="132"/>
                        <a:pt x="56" y="132"/>
                        <a:pt x="56" y="133"/>
                      </a:cubicBezTo>
                      <a:cubicBezTo>
                        <a:pt x="56" y="133"/>
                        <a:pt x="55" y="136"/>
                        <a:pt x="56" y="135"/>
                      </a:cubicBezTo>
                      <a:cubicBezTo>
                        <a:pt x="55" y="136"/>
                        <a:pt x="53" y="136"/>
                        <a:pt x="53" y="138"/>
                      </a:cubicBezTo>
                      <a:cubicBezTo>
                        <a:pt x="52" y="139"/>
                        <a:pt x="55" y="141"/>
                        <a:pt x="56" y="141"/>
                      </a:cubicBezTo>
                      <a:cubicBezTo>
                        <a:pt x="56" y="141"/>
                        <a:pt x="54" y="143"/>
                        <a:pt x="54" y="143"/>
                      </a:cubicBezTo>
                      <a:cubicBezTo>
                        <a:pt x="54" y="143"/>
                        <a:pt x="53" y="142"/>
                        <a:pt x="53" y="141"/>
                      </a:cubicBezTo>
                      <a:cubicBezTo>
                        <a:pt x="52" y="141"/>
                        <a:pt x="53" y="143"/>
                        <a:pt x="53" y="143"/>
                      </a:cubicBezTo>
                      <a:cubicBezTo>
                        <a:pt x="54" y="144"/>
                        <a:pt x="53" y="145"/>
                        <a:pt x="54" y="146"/>
                      </a:cubicBezTo>
                      <a:cubicBezTo>
                        <a:pt x="55" y="148"/>
                        <a:pt x="55" y="148"/>
                        <a:pt x="57" y="147"/>
                      </a:cubicBezTo>
                      <a:cubicBezTo>
                        <a:pt x="57" y="147"/>
                        <a:pt x="58" y="147"/>
                        <a:pt x="58" y="147"/>
                      </a:cubicBezTo>
                      <a:cubicBezTo>
                        <a:pt x="59" y="147"/>
                        <a:pt x="59" y="145"/>
                        <a:pt x="59" y="145"/>
                      </a:cubicBezTo>
                      <a:cubicBezTo>
                        <a:pt x="59" y="145"/>
                        <a:pt x="60" y="147"/>
                        <a:pt x="61" y="147"/>
                      </a:cubicBezTo>
                      <a:cubicBezTo>
                        <a:pt x="61" y="147"/>
                        <a:pt x="60" y="149"/>
                        <a:pt x="60" y="150"/>
                      </a:cubicBezTo>
                      <a:cubicBezTo>
                        <a:pt x="59" y="151"/>
                        <a:pt x="59" y="152"/>
                        <a:pt x="61" y="151"/>
                      </a:cubicBezTo>
                      <a:cubicBezTo>
                        <a:pt x="61" y="150"/>
                        <a:pt x="62" y="150"/>
                        <a:pt x="62" y="150"/>
                      </a:cubicBezTo>
                      <a:cubicBezTo>
                        <a:pt x="63" y="150"/>
                        <a:pt x="63" y="149"/>
                        <a:pt x="63" y="149"/>
                      </a:cubicBezTo>
                      <a:cubicBezTo>
                        <a:pt x="65" y="148"/>
                        <a:pt x="64" y="151"/>
                        <a:pt x="64" y="152"/>
                      </a:cubicBezTo>
                      <a:cubicBezTo>
                        <a:pt x="64" y="153"/>
                        <a:pt x="65" y="154"/>
                        <a:pt x="66" y="154"/>
                      </a:cubicBezTo>
                      <a:cubicBezTo>
                        <a:pt x="67" y="154"/>
                        <a:pt x="68" y="152"/>
                        <a:pt x="69" y="152"/>
                      </a:cubicBezTo>
                      <a:cubicBezTo>
                        <a:pt x="69" y="152"/>
                        <a:pt x="68" y="153"/>
                        <a:pt x="68" y="153"/>
                      </a:cubicBezTo>
                      <a:cubicBezTo>
                        <a:pt x="68" y="153"/>
                        <a:pt x="70" y="154"/>
                        <a:pt x="70" y="154"/>
                      </a:cubicBezTo>
                      <a:cubicBezTo>
                        <a:pt x="70" y="154"/>
                        <a:pt x="63" y="156"/>
                        <a:pt x="66" y="158"/>
                      </a:cubicBezTo>
                      <a:cubicBezTo>
                        <a:pt x="66" y="158"/>
                        <a:pt x="72" y="157"/>
                        <a:pt x="71" y="158"/>
                      </a:cubicBezTo>
                      <a:cubicBezTo>
                        <a:pt x="71" y="158"/>
                        <a:pt x="66" y="158"/>
                        <a:pt x="67" y="160"/>
                      </a:cubicBezTo>
                      <a:cubicBezTo>
                        <a:pt x="67" y="160"/>
                        <a:pt x="69" y="160"/>
                        <a:pt x="69" y="160"/>
                      </a:cubicBezTo>
                      <a:cubicBezTo>
                        <a:pt x="68" y="161"/>
                        <a:pt x="66" y="161"/>
                        <a:pt x="67" y="162"/>
                      </a:cubicBezTo>
                      <a:cubicBezTo>
                        <a:pt x="69" y="163"/>
                        <a:pt x="71" y="163"/>
                        <a:pt x="72" y="163"/>
                      </a:cubicBezTo>
                      <a:cubicBezTo>
                        <a:pt x="74" y="163"/>
                        <a:pt x="73" y="164"/>
                        <a:pt x="74" y="164"/>
                      </a:cubicBezTo>
                      <a:cubicBezTo>
                        <a:pt x="76" y="165"/>
                        <a:pt x="76" y="162"/>
                        <a:pt x="77" y="162"/>
                      </a:cubicBezTo>
                      <a:cubicBezTo>
                        <a:pt x="78" y="162"/>
                        <a:pt x="77" y="164"/>
                        <a:pt x="77" y="164"/>
                      </a:cubicBezTo>
                      <a:cubicBezTo>
                        <a:pt x="76" y="165"/>
                        <a:pt x="76" y="165"/>
                        <a:pt x="77" y="166"/>
                      </a:cubicBezTo>
                      <a:cubicBezTo>
                        <a:pt x="80" y="168"/>
                        <a:pt x="81" y="163"/>
                        <a:pt x="81" y="163"/>
                      </a:cubicBezTo>
                      <a:cubicBezTo>
                        <a:pt x="81" y="163"/>
                        <a:pt x="81" y="166"/>
                        <a:pt x="80" y="166"/>
                      </a:cubicBezTo>
                      <a:cubicBezTo>
                        <a:pt x="80" y="167"/>
                        <a:pt x="82" y="166"/>
                        <a:pt x="83" y="166"/>
                      </a:cubicBezTo>
                      <a:cubicBezTo>
                        <a:pt x="82" y="168"/>
                        <a:pt x="81" y="169"/>
                        <a:pt x="83" y="170"/>
                      </a:cubicBezTo>
                      <a:cubicBezTo>
                        <a:pt x="85" y="171"/>
                        <a:pt x="86" y="168"/>
                        <a:pt x="86" y="168"/>
                      </a:cubicBezTo>
                      <a:cubicBezTo>
                        <a:pt x="86" y="168"/>
                        <a:pt x="86" y="169"/>
                        <a:pt x="86" y="170"/>
                      </a:cubicBezTo>
                      <a:cubicBezTo>
                        <a:pt x="87" y="172"/>
                        <a:pt x="86" y="171"/>
                        <a:pt x="85" y="171"/>
                      </a:cubicBezTo>
                      <a:cubicBezTo>
                        <a:pt x="84" y="172"/>
                        <a:pt x="90" y="173"/>
                        <a:pt x="89" y="171"/>
                      </a:cubicBezTo>
                      <a:cubicBezTo>
                        <a:pt x="91" y="174"/>
                        <a:pt x="90" y="176"/>
                        <a:pt x="94" y="176"/>
                      </a:cubicBezTo>
                      <a:cubicBezTo>
                        <a:pt x="97" y="176"/>
                        <a:pt x="99" y="176"/>
                        <a:pt x="102" y="176"/>
                      </a:cubicBezTo>
                      <a:cubicBezTo>
                        <a:pt x="113" y="176"/>
                        <a:pt x="123" y="176"/>
                        <a:pt x="133" y="176"/>
                      </a:cubicBezTo>
                      <a:cubicBezTo>
                        <a:pt x="158" y="176"/>
                        <a:pt x="183" y="176"/>
                        <a:pt x="208" y="176"/>
                      </a:cubicBezTo>
                      <a:cubicBezTo>
                        <a:pt x="213" y="176"/>
                        <a:pt x="218" y="176"/>
                        <a:pt x="223" y="176"/>
                      </a:cubicBezTo>
                      <a:cubicBezTo>
                        <a:pt x="224" y="176"/>
                        <a:pt x="229" y="177"/>
                        <a:pt x="229" y="174"/>
                      </a:cubicBezTo>
                      <a:close/>
                      <a:moveTo>
                        <a:pt x="112" y="54"/>
                      </a:moveTo>
                      <a:cubicBezTo>
                        <a:pt x="110" y="54"/>
                        <a:pt x="108" y="53"/>
                        <a:pt x="106" y="54"/>
                      </a:cubicBezTo>
                      <a:cubicBezTo>
                        <a:pt x="104" y="57"/>
                        <a:pt x="108" y="56"/>
                        <a:pt x="108" y="57"/>
                      </a:cubicBezTo>
                      <a:cubicBezTo>
                        <a:pt x="108" y="56"/>
                        <a:pt x="100" y="60"/>
                        <a:pt x="100" y="60"/>
                      </a:cubicBezTo>
                      <a:cubicBezTo>
                        <a:pt x="98" y="59"/>
                        <a:pt x="107" y="53"/>
                        <a:pt x="99" y="56"/>
                      </a:cubicBezTo>
                      <a:cubicBezTo>
                        <a:pt x="98" y="56"/>
                        <a:pt x="97" y="57"/>
                        <a:pt x="97" y="57"/>
                      </a:cubicBezTo>
                      <a:cubicBezTo>
                        <a:pt x="96" y="58"/>
                        <a:pt x="97" y="59"/>
                        <a:pt x="96" y="60"/>
                      </a:cubicBezTo>
                      <a:cubicBezTo>
                        <a:pt x="95" y="60"/>
                        <a:pt x="88" y="59"/>
                        <a:pt x="88" y="59"/>
                      </a:cubicBezTo>
                      <a:cubicBezTo>
                        <a:pt x="88" y="58"/>
                        <a:pt x="91" y="59"/>
                        <a:pt x="91" y="58"/>
                      </a:cubicBezTo>
                      <a:cubicBezTo>
                        <a:pt x="92" y="57"/>
                        <a:pt x="91" y="57"/>
                        <a:pt x="92" y="56"/>
                      </a:cubicBezTo>
                      <a:cubicBezTo>
                        <a:pt x="92" y="55"/>
                        <a:pt x="94" y="54"/>
                        <a:pt x="94" y="54"/>
                      </a:cubicBezTo>
                      <a:cubicBezTo>
                        <a:pt x="94" y="53"/>
                        <a:pt x="91" y="52"/>
                        <a:pt x="94" y="52"/>
                      </a:cubicBezTo>
                      <a:cubicBezTo>
                        <a:pt x="94" y="52"/>
                        <a:pt x="98" y="53"/>
                        <a:pt x="98" y="52"/>
                      </a:cubicBezTo>
                      <a:cubicBezTo>
                        <a:pt x="98" y="51"/>
                        <a:pt x="93" y="50"/>
                        <a:pt x="92" y="50"/>
                      </a:cubicBezTo>
                      <a:cubicBezTo>
                        <a:pt x="91" y="50"/>
                        <a:pt x="89" y="51"/>
                        <a:pt x="87" y="51"/>
                      </a:cubicBezTo>
                      <a:cubicBezTo>
                        <a:pt x="86" y="51"/>
                        <a:pt x="84" y="50"/>
                        <a:pt x="82" y="51"/>
                      </a:cubicBezTo>
                      <a:cubicBezTo>
                        <a:pt x="81" y="51"/>
                        <a:pt x="79" y="53"/>
                        <a:pt x="80" y="51"/>
                      </a:cubicBezTo>
                      <a:cubicBezTo>
                        <a:pt x="81" y="49"/>
                        <a:pt x="83" y="50"/>
                        <a:pt x="84" y="49"/>
                      </a:cubicBezTo>
                      <a:cubicBezTo>
                        <a:pt x="86" y="49"/>
                        <a:pt x="89" y="48"/>
                        <a:pt x="91" y="47"/>
                      </a:cubicBezTo>
                      <a:cubicBezTo>
                        <a:pt x="95" y="46"/>
                        <a:pt x="99" y="46"/>
                        <a:pt x="102" y="44"/>
                      </a:cubicBezTo>
                      <a:cubicBezTo>
                        <a:pt x="104" y="44"/>
                        <a:pt x="107" y="43"/>
                        <a:pt x="108" y="45"/>
                      </a:cubicBezTo>
                      <a:cubicBezTo>
                        <a:pt x="109" y="46"/>
                        <a:pt x="105" y="47"/>
                        <a:pt x="104" y="48"/>
                      </a:cubicBezTo>
                      <a:cubicBezTo>
                        <a:pt x="102" y="49"/>
                        <a:pt x="110" y="49"/>
                        <a:pt x="111" y="49"/>
                      </a:cubicBezTo>
                      <a:cubicBezTo>
                        <a:pt x="111" y="49"/>
                        <a:pt x="113" y="49"/>
                        <a:pt x="113" y="49"/>
                      </a:cubicBezTo>
                      <a:cubicBezTo>
                        <a:pt x="114" y="48"/>
                        <a:pt x="116" y="46"/>
                        <a:pt x="117" y="47"/>
                      </a:cubicBezTo>
                      <a:cubicBezTo>
                        <a:pt x="118" y="48"/>
                        <a:pt x="113" y="54"/>
                        <a:pt x="112" y="54"/>
                      </a:cubicBezTo>
                      <a:cubicBezTo>
                        <a:pt x="110" y="54"/>
                        <a:pt x="114" y="54"/>
                        <a:pt x="112" y="54"/>
                      </a:cubicBezTo>
                      <a:close/>
                      <a:moveTo>
                        <a:pt x="157" y="78"/>
                      </a:moveTo>
                      <a:cubicBezTo>
                        <a:pt x="157" y="78"/>
                        <a:pt x="152" y="78"/>
                        <a:pt x="153" y="78"/>
                      </a:cubicBezTo>
                      <a:cubicBezTo>
                        <a:pt x="153" y="79"/>
                        <a:pt x="155" y="78"/>
                        <a:pt x="155" y="79"/>
                      </a:cubicBezTo>
                      <a:cubicBezTo>
                        <a:pt x="155" y="80"/>
                        <a:pt x="151" y="81"/>
                        <a:pt x="150" y="81"/>
                      </a:cubicBezTo>
                      <a:cubicBezTo>
                        <a:pt x="148" y="81"/>
                        <a:pt x="147" y="83"/>
                        <a:pt x="145" y="84"/>
                      </a:cubicBezTo>
                      <a:cubicBezTo>
                        <a:pt x="145" y="84"/>
                        <a:pt x="141" y="84"/>
                        <a:pt x="142" y="85"/>
                      </a:cubicBezTo>
                      <a:cubicBezTo>
                        <a:pt x="142" y="86"/>
                        <a:pt x="145" y="86"/>
                        <a:pt x="142" y="88"/>
                      </a:cubicBezTo>
                      <a:cubicBezTo>
                        <a:pt x="141" y="88"/>
                        <a:pt x="137" y="88"/>
                        <a:pt x="137" y="89"/>
                      </a:cubicBezTo>
                      <a:cubicBezTo>
                        <a:pt x="136" y="89"/>
                        <a:pt x="137" y="90"/>
                        <a:pt x="137" y="90"/>
                      </a:cubicBezTo>
                      <a:cubicBezTo>
                        <a:pt x="137" y="92"/>
                        <a:pt x="135" y="92"/>
                        <a:pt x="134" y="92"/>
                      </a:cubicBezTo>
                      <a:cubicBezTo>
                        <a:pt x="131" y="93"/>
                        <a:pt x="128" y="93"/>
                        <a:pt x="125" y="93"/>
                      </a:cubicBezTo>
                      <a:cubicBezTo>
                        <a:pt x="125" y="93"/>
                        <a:pt x="120" y="90"/>
                        <a:pt x="120" y="90"/>
                      </a:cubicBezTo>
                      <a:cubicBezTo>
                        <a:pt x="122" y="89"/>
                        <a:pt x="125" y="90"/>
                        <a:pt x="126" y="89"/>
                      </a:cubicBezTo>
                      <a:cubicBezTo>
                        <a:pt x="127" y="89"/>
                        <a:pt x="126" y="87"/>
                        <a:pt x="127" y="87"/>
                      </a:cubicBezTo>
                      <a:cubicBezTo>
                        <a:pt x="128" y="85"/>
                        <a:pt x="130" y="86"/>
                        <a:pt x="131" y="85"/>
                      </a:cubicBezTo>
                      <a:cubicBezTo>
                        <a:pt x="132" y="85"/>
                        <a:pt x="130" y="83"/>
                        <a:pt x="130" y="83"/>
                      </a:cubicBezTo>
                      <a:cubicBezTo>
                        <a:pt x="128" y="82"/>
                        <a:pt x="128" y="82"/>
                        <a:pt x="128" y="81"/>
                      </a:cubicBezTo>
                      <a:cubicBezTo>
                        <a:pt x="128" y="79"/>
                        <a:pt x="126" y="80"/>
                        <a:pt x="126" y="79"/>
                      </a:cubicBezTo>
                      <a:cubicBezTo>
                        <a:pt x="125" y="78"/>
                        <a:pt x="128" y="79"/>
                        <a:pt x="128" y="79"/>
                      </a:cubicBezTo>
                      <a:cubicBezTo>
                        <a:pt x="131" y="80"/>
                        <a:pt x="134" y="81"/>
                        <a:pt x="136" y="82"/>
                      </a:cubicBezTo>
                      <a:cubicBezTo>
                        <a:pt x="138" y="84"/>
                        <a:pt x="142" y="83"/>
                        <a:pt x="144" y="82"/>
                      </a:cubicBezTo>
                      <a:cubicBezTo>
                        <a:pt x="147" y="81"/>
                        <a:pt x="148" y="78"/>
                        <a:pt x="152" y="77"/>
                      </a:cubicBezTo>
                      <a:cubicBezTo>
                        <a:pt x="153" y="76"/>
                        <a:pt x="155" y="76"/>
                        <a:pt x="157" y="77"/>
                      </a:cubicBezTo>
                      <a:cubicBezTo>
                        <a:pt x="157" y="77"/>
                        <a:pt x="160" y="78"/>
                        <a:pt x="160" y="78"/>
                      </a:cubicBezTo>
                      <a:cubicBezTo>
                        <a:pt x="160" y="78"/>
                        <a:pt x="158" y="78"/>
                        <a:pt x="157" y="78"/>
                      </a:cubicBezTo>
                      <a:close/>
                      <a:moveTo>
                        <a:pt x="222" y="165"/>
                      </a:moveTo>
                      <a:cubicBezTo>
                        <a:pt x="221" y="167"/>
                        <a:pt x="219" y="163"/>
                        <a:pt x="219" y="162"/>
                      </a:cubicBezTo>
                      <a:cubicBezTo>
                        <a:pt x="219" y="160"/>
                        <a:pt x="221" y="159"/>
                        <a:pt x="221" y="157"/>
                      </a:cubicBezTo>
                      <a:cubicBezTo>
                        <a:pt x="220" y="156"/>
                        <a:pt x="219" y="159"/>
                        <a:pt x="218" y="158"/>
                      </a:cubicBezTo>
                      <a:cubicBezTo>
                        <a:pt x="218" y="157"/>
                        <a:pt x="218" y="154"/>
                        <a:pt x="216" y="154"/>
                      </a:cubicBezTo>
                      <a:cubicBezTo>
                        <a:pt x="216" y="154"/>
                        <a:pt x="216" y="156"/>
                        <a:pt x="215" y="156"/>
                      </a:cubicBezTo>
                      <a:cubicBezTo>
                        <a:pt x="214" y="155"/>
                        <a:pt x="214" y="154"/>
                        <a:pt x="213" y="153"/>
                      </a:cubicBezTo>
                      <a:cubicBezTo>
                        <a:pt x="212" y="152"/>
                        <a:pt x="211" y="151"/>
                        <a:pt x="210" y="150"/>
                      </a:cubicBezTo>
                      <a:cubicBezTo>
                        <a:pt x="209" y="149"/>
                        <a:pt x="212" y="149"/>
                        <a:pt x="212" y="148"/>
                      </a:cubicBezTo>
                      <a:cubicBezTo>
                        <a:pt x="211" y="147"/>
                        <a:pt x="209" y="148"/>
                        <a:pt x="209" y="147"/>
                      </a:cubicBezTo>
                      <a:cubicBezTo>
                        <a:pt x="209" y="146"/>
                        <a:pt x="210" y="143"/>
                        <a:pt x="210" y="142"/>
                      </a:cubicBezTo>
                      <a:cubicBezTo>
                        <a:pt x="212" y="140"/>
                        <a:pt x="217" y="147"/>
                        <a:pt x="217" y="148"/>
                      </a:cubicBezTo>
                      <a:cubicBezTo>
                        <a:pt x="218" y="150"/>
                        <a:pt x="219" y="151"/>
                        <a:pt x="219" y="153"/>
                      </a:cubicBezTo>
                      <a:cubicBezTo>
                        <a:pt x="220" y="155"/>
                        <a:pt x="220" y="154"/>
                        <a:pt x="221" y="156"/>
                      </a:cubicBezTo>
                      <a:cubicBezTo>
                        <a:pt x="221" y="157"/>
                        <a:pt x="222" y="158"/>
                        <a:pt x="222" y="159"/>
                      </a:cubicBezTo>
                      <a:cubicBezTo>
                        <a:pt x="223" y="161"/>
                        <a:pt x="222" y="163"/>
                        <a:pt x="222" y="165"/>
                      </a:cubicBezTo>
                      <a:cubicBezTo>
                        <a:pt x="221" y="166"/>
                        <a:pt x="222" y="164"/>
                        <a:pt x="222" y="165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53" name="Freeform 777">
                  <a:extLst>
                    <a:ext uri="{FF2B5EF4-FFF2-40B4-BE49-F238E27FC236}">
                      <a16:creationId xmlns:a16="http://schemas.microsoft.com/office/drawing/2014/main" id="{AF3AE7A4-F68D-3584-14AF-19707BFCAB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2421" y="3612683"/>
                  <a:ext cx="163794" cy="121701"/>
                </a:xfrm>
                <a:custGeom>
                  <a:avLst/>
                  <a:gdLst>
                    <a:gd name="T0" fmla="*/ 16 w 16"/>
                    <a:gd name="T1" fmla="*/ 6 h 11"/>
                    <a:gd name="T2" fmla="*/ 11 w 16"/>
                    <a:gd name="T3" fmla="*/ 3 h 11"/>
                    <a:gd name="T4" fmla="*/ 5 w 16"/>
                    <a:gd name="T5" fmla="*/ 1 h 11"/>
                    <a:gd name="T6" fmla="*/ 1 w 16"/>
                    <a:gd name="T7" fmla="*/ 1 h 11"/>
                    <a:gd name="T8" fmla="*/ 3 w 16"/>
                    <a:gd name="T9" fmla="*/ 3 h 11"/>
                    <a:gd name="T10" fmla="*/ 1 w 16"/>
                    <a:gd name="T11" fmla="*/ 7 h 11"/>
                    <a:gd name="T12" fmla="*/ 5 w 16"/>
                    <a:gd name="T13" fmla="*/ 7 h 11"/>
                    <a:gd name="T14" fmla="*/ 5 w 16"/>
                    <a:gd name="T15" fmla="*/ 9 h 11"/>
                    <a:gd name="T16" fmla="*/ 16 w 16"/>
                    <a:gd name="T17" fmla="*/ 6 h 11"/>
                    <a:gd name="T18" fmla="*/ 16 w 16"/>
                    <a:gd name="T19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1">
                      <a:moveTo>
                        <a:pt x="16" y="6"/>
                      </a:moveTo>
                      <a:cubicBezTo>
                        <a:pt x="15" y="5"/>
                        <a:pt x="11" y="3"/>
                        <a:pt x="11" y="3"/>
                      </a:cubicBezTo>
                      <a:cubicBezTo>
                        <a:pt x="9" y="2"/>
                        <a:pt x="7" y="1"/>
                        <a:pt x="5" y="1"/>
                      </a:cubicBezTo>
                      <a:cubicBezTo>
                        <a:pt x="4" y="1"/>
                        <a:pt x="2" y="0"/>
                        <a:pt x="1" y="1"/>
                      </a:cubicBezTo>
                      <a:cubicBezTo>
                        <a:pt x="0" y="2"/>
                        <a:pt x="3" y="3"/>
                        <a:pt x="3" y="3"/>
                      </a:cubicBezTo>
                      <a:cubicBezTo>
                        <a:pt x="2" y="3"/>
                        <a:pt x="0" y="6"/>
                        <a:pt x="1" y="7"/>
                      </a:cubicBezTo>
                      <a:cubicBezTo>
                        <a:pt x="2" y="7"/>
                        <a:pt x="4" y="6"/>
                        <a:pt x="5" y="7"/>
                      </a:cubicBezTo>
                      <a:cubicBezTo>
                        <a:pt x="7" y="8"/>
                        <a:pt x="5" y="8"/>
                        <a:pt x="5" y="9"/>
                      </a:cubicBezTo>
                      <a:cubicBezTo>
                        <a:pt x="5" y="11"/>
                        <a:pt x="16" y="8"/>
                        <a:pt x="16" y="6"/>
                      </a:cubicBezTo>
                      <a:cubicBezTo>
                        <a:pt x="15" y="5"/>
                        <a:pt x="16" y="7"/>
                        <a:pt x="16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54" name="Freeform 778">
                  <a:extLst>
                    <a:ext uri="{FF2B5EF4-FFF2-40B4-BE49-F238E27FC236}">
                      <a16:creationId xmlns:a16="http://schemas.microsoft.com/office/drawing/2014/main" id="{03ED1D96-C8E3-E016-D3C0-ECD8CA828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4698" y="3527861"/>
                  <a:ext cx="41820" cy="22128"/>
                </a:xfrm>
                <a:custGeom>
                  <a:avLst/>
                  <a:gdLst>
                    <a:gd name="T0" fmla="*/ 2 w 4"/>
                    <a:gd name="T1" fmla="*/ 2 h 2"/>
                    <a:gd name="T2" fmla="*/ 2 w 4"/>
                    <a:gd name="T3" fmla="*/ 0 h 2"/>
                    <a:gd name="T4" fmla="*/ 2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cubicBezTo>
                        <a:pt x="0" y="2"/>
                        <a:pt x="1" y="0"/>
                        <a:pt x="2" y="0"/>
                      </a:cubicBezTo>
                      <a:cubicBezTo>
                        <a:pt x="3" y="0"/>
                        <a:pt x="4" y="2"/>
                        <a:pt x="2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55" name="Freeform 779">
                  <a:extLst>
                    <a:ext uri="{FF2B5EF4-FFF2-40B4-BE49-F238E27FC236}">
                      <a16:creationId xmlns:a16="http://schemas.microsoft.com/office/drawing/2014/main" id="{B536E9B2-FF1B-E0E6-4C0D-C37A61242A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46062" y="2248174"/>
                  <a:ext cx="111517" cy="66379"/>
                </a:xfrm>
                <a:custGeom>
                  <a:avLst/>
                  <a:gdLst>
                    <a:gd name="T0" fmla="*/ 9 w 11"/>
                    <a:gd name="T1" fmla="*/ 4 h 6"/>
                    <a:gd name="T2" fmla="*/ 9 w 11"/>
                    <a:gd name="T3" fmla="*/ 5 h 6"/>
                    <a:gd name="T4" fmla="*/ 3 w 11"/>
                    <a:gd name="T5" fmla="*/ 4 h 6"/>
                    <a:gd name="T6" fmla="*/ 2 w 11"/>
                    <a:gd name="T7" fmla="*/ 1 h 6"/>
                    <a:gd name="T8" fmla="*/ 9 w 11"/>
                    <a:gd name="T9" fmla="*/ 4 h 6"/>
                    <a:gd name="T10" fmla="*/ 9 w 11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6">
                      <a:moveTo>
                        <a:pt x="9" y="4"/>
                      </a:moveTo>
                      <a:cubicBezTo>
                        <a:pt x="11" y="5"/>
                        <a:pt x="11" y="6"/>
                        <a:pt x="9" y="5"/>
                      </a:cubicBezTo>
                      <a:cubicBezTo>
                        <a:pt x="7" y="5"/>
                        <a:pt x="4" y="4"/>
                        <a:pt x="3" y="4"/>
                      </a:cubicBezTo>
                      <a:cubicBezTo>
                        <a:pt x="2" y="3"/>
                        <a:pt x="0" y="0"/>
                        <a:pt x="2" y="1"/>
                      </a:cubicBezTo>
                      <a:cubicBezTo>
                        <a:pt x="4" y="2"/>
                        <a:pt x="7" y="3"/>
                        <a:pt x="9" y="4"/>
                      </a:cubicBezTo>
                      <a:cubicBezTo>
                        <a:pt x="11" y="5"/>
                        <a:pt x="7" y="3"/>
                        <a:pt x="9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56" name="Freeform 780">
                  <a:extLst>
                    <a:ext uri="{FF2B5EF4-FFF2-40B4-BE49-F238E27FC236}">
                      <a16:creationId xmlns:a16="http://schemas.microsoft.com/office/drawing/2014/main" id="{9F568223-D9F6-BFCD-0212-24240198BD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1073" y="2152285"/>
                  <a:ext cx="83638" cy="51630"/>
                </a:xfrm>
                <a:custGeom>
                  <a:avLst/>
                  <a:gdLst>
                    <a:gd name="T0" fmla="*/ 8 w 8"/>
                    <a:gd name="T1" fmla="*/ 3 h 5"/>
                    <a:gd name="T2" fmla="*/ 0 w 8"/>
                    <a:gd name="T3" fmla="*/ 2 h 5"/>
                    <a:gd name="T4" fmla="*/ 8 w 8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5">
                      <a:moveTo>
                        <a:pt x="8" y="3"/>
                      </a:moveTo>
                      <a:cubicBezTo>
                        <a:pt x="8" y="5"/>
                        <a:pt x="0" y="4"/>
                        <a:pt x="0" y="2"/>
                      </a:cubicBezTo>
                      <a:cubicBezTo>
                        <a:pt x="0" y="0"/>
                        <a:pt x="8" y="1"/>
                        <a:pt x="8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57" name="Freeform 782">
                  <a:extLst>
                    <a:ext uri="{FF2B5EF4-FFF2-40B4-BE49-F238E27FC236}">
                      <a16:creationId xmlns:a16="http://schemas.microsoft.com/office/drawing/2014/main" id="{72A2C853-2C2A-BB40-2D75-7A8376A26D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1877" y="2292429"/>
                  <a:ext cx="59247" cy="44255"/>
                </a:xfrm>
                <a:custGeom>
                  <a:avLst/>
                  <a:gdLst>
                    <a:gd name="T0" fmla="*/ 5 w 6"/>
                    <a:gd name="T1" fmla="*/ 3 h 4"/>
                    <a:gd name="T2" fmla="*/ 1 w 6"/>
                    <a:gd name="T3" fmla="*/ 0 h 4"/>
                    <a:gd name="T4" fmla="*/ 5 w 6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4">
                      <a:moveTo>
                        <a:pt x="5" y="3"/>
                      </a:moveTo>
                      <a:cubicBezTo>
                        <a:pt x="4" y="4"/>
                        <a:pt x="0" y="0"/>
                        <a:pt x="1" y="0"/>
                      </a:cubicBezTo>
                      <a:cubicBezTo>
                        <a:pt x="2" y="0"/>
                        <a:pt x="6" y="2"/>
                        <a:pt x="5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58" name="Freeform 783">
                  <a:extLst>
                    <a:ext uri="{FF2B5EF4-FFF2-40B4-BE49-F238E27FC236}">
                      <a16:creationId xmlns:a16="http://schemas.microsoft.com/office/drawing/2014/main" id="{4E9B6843-709B-E978-08A3-BA439B902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92033" y="2336680"/>
                  <a:ext cx="52274" cy="11065"/>
                </a:xfrm>
                <a:custGeom>
                  <a:avLst/>
                  <a:gdLst>
                    <a:gd name="T0" fmla="*/ 4 w 5"/>
                    <a:gd name="T1" fmla="*/ 1 h 1"/>
                    <a:gd name="T2" fmla="*/ 2 w 5"/>
                    <a:gd name="T3" fmla="*/ 0 h 1"/>
                    <a:gd name="T4" fmla="*/ 4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4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3" y="0"/>
                        <a:pt x="5" y="1"/>
                        <a:pt x="4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59" name="Freeform 784">
                  <a:extLst>
                    <a:ext uri="{FF2B5EF4-FFF2-40B4-BE49-F238E27FC236}">
                      <a16:creationId xmlns:a16="http://schemas.microsoft.com/office/drawing/2014/main" id="{09316D64-CD70-DA0E-B4B5-629F8A0FD3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92033" y="2952554"/>
                  <a:ext cx="41820" cy="77445"/>
                </a:xfrm>
                <a:custGeom>
                  <a:avLst/>
                  <a:gdLst>
                    <a:gd name="T0" fmla="*/ 2 w 4"/>
                    <a:gd name="T1" fmla="*/ 0 h 7"/>
                    <a:gd name="T2" fmla="*/ 4 w 4"/>
                    <a:gd name="T3" fmla="*/ 7 h 7"/>
                    <a:gd name="T4" fmla="*/ 2 w 4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cubicBezTo>
                        <a:pt x="0" y="0"/>
                        <a:pt x="3" y="7"/>
                        <a:pt x="4" y="7"/>
                      </a:cubicBezTo>
                      <a:cubicBezTo>
                        <a:pt x="4" y="7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60" name="Freeform 785">
                  <a:extLst>
                    <a:ext uri="{FF2B5EF4-FFF2-40B4-BE49-F238E27FC236}">
                      <a16:creationId xmlns:a16="http://schemas.microsoft.com/office/drawing/2014/main" id="{56007B29-289E-04DA-00F2-18FE82C74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12941" y="3092689"/>
                  <a:ext cx="69700" cy="44255"/>
                </a:xfrm>
                <a:custGeom>
                  <a:avLst/>
                  <a:gdLst>
                    <a:gd name="T0" fmla="*/ 1 w 7"/>
                    <a:gd name="T1" fmla="*/ 0 h 4"/>
                    <a:gd name="T2" fmla="*/ 1 w 7"/>
                    <a:gd name="T3" fmla="*/ 4 h 4"/>
                    <a:gd name="T4" fmla="*/ 5 w 7"/>
                    <a:gd name="T5" fmla="*/ 4 h 4"/>
                    <a:gd name="T6" fmla="*/ 1 w 7"/>
                    <a:gd name="T7" fmla="*/ 0 h 4"/>
                    <a:gd name="T8" fmla="*/ 1 w 7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4">
                      <a:moveTo>
                        <a:pt x="1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2" y="4"/>
                        <a:pt x="3" y="4"/>
                        <a:pt x="5" y="4"/>
                      </a:cubicBezTo>
                      <a:cubicBezTo>
                        <a:pt x="7" y="4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61" name="Freeform 786">
                  <a:extLst>
                    <a:ext uri="{FF2B5EF4-FFF2-40B4-BE49-F238E27FC236}">
                      <a16:creationId xmlns:a16="http://schemas.microsoft.com/office/drawing/2014/main" id="{AF542116-CF1D-049E-CF92-EBF5DEBF1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27171" y="3332402"/>
                  <a:ext cx="174248" cy="106947"/>
                </a:xfrm>
                <a:custGeom>
                  <a:avLst/>
                  <a:gdLst>
                    <a:gd name="T0" fmla="*/ 0 w 17"/>
                    <a:gd name="T1" fmla="*/ 4 h 10"/>
                    <a:gd name="T2" fmla="*/ 10 w 17"/>
                    <a:gd name="T3" fmla="*/ 2 h 10"/>
                    <a:gd name="T4" fmla="*/ 8 w 17"/>
                    <a:gd name="T5" fmla="*/ 4 h 10"/>
                    <a:gd name="T6" fmla="*/ 12 w 17"/>
                    <a:gd name="T7" fmla="*/ 7 h 10"/>
                    <a:gd name="T8" fmla="*/ 9 w 17"/>
                    <a:gd name="T9" fmla="*/ 7 h 10"/>
                    <a:gd name="T10" fmla="*/ 11 w 17"/>
                    <a:gd name="T11" fmla="*/ 10 h 10"/>
                    <a:gd name="T12" fmla="*/ 8 w 17"/>
                    <a:gd name="T13" fmla="*/ 9 h 10"/>
                    <a:gd name="T14" fmla="*/ 0 w 17"/>
                    <a:gd name="T15" fmla="*/ 4 h 10"/>
                    <a:gd name="T16" fmla="*/ 0 w 17"/>
                    <a:gd name="T1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0">
                      <a:moveTo>
                        <a:pt x="0" y="4"/>
                      </a:moveTo>
                      <a:cubicBezTo>
                        <a:pt x="1" y="0"/>
                        <a:pt x="7" y="2"/>
                        <a:pt x="10" y="2"/>
                      </a:cubicBezTo>
                      <a:cubicBezTo>
                        <a:pt x="17" y="3"/>
                        <a:pt x="8" y="4"/>
                        <a:pt x="8" y="4"/>
                      </a:cubicBezTo>
                      <a:cubicBezTo>
                        <a:pt x="8" y="6"/>
                        <a:pt x="12" y="5"/>
                        <a:pt x="12" y="7"/>
                      </a:cubicBezTo>
                      <a:cubicBezTo>
                        <a:pt x="12" y="7"/>
                        <a:pt x="10" y="6"/>
                        <a:pt x="9" y="7"/>
                      </a:cubicBezTo>
                      <a:cubicBezTo>
                        <a:pt x="9" y="7"/>
                        <a:pt x="12" y="10"/>
                        <a:pt x="11" y="10"/>
                      </a:cubicBezTo>
                      <a:cubicBezTo>
                        <a:pt x="10" y="10"/>
                        <a:pt x="9" y="9"/>
                        <a:pt x="8" y="9"/>
                      </a:cubicBezTo>
                      <a:cubicBezTo>
                        <a:pt x="6" y="8"/>
                        <a:pt x="0" y="7"/>
                        <a:pt x="0" y="4"/>
                      </a:cubicBezTo>
                      <a:cubicBezTo>
                        <a:pt x="0" y="3"/>
                        <a:pt x="0" y="7"/>
                        <a:pt x="0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62" name="Freeform 787">
                  <a:extLst>
                    <a:ext uri="{FF2B5EF4-FFF2-40B4-BE49-F238E27FC236}">
                      <a16:creationId xmlns:a16="http://schemas.microsoft.com/office/drawing/2014/main" id="{30E16E31-A229-D1C4-AB4D-52703C0D6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95809" y="3310277"/>
                  <a:ext cx="90610" cy="33193"/>
                </a:xfrm>
                <a:custGeom>
                  <a:avLst/>
                  <a:gdLst>
                    <a:gd name="T0" fmla="*/ 8 w 9"/>
                    <a:gd name="T1" fmla="*/ 1 h 3"/>
                    <a:gd name="T2" fmla="*/ 5 w 9"/>
                    <a:gd name="T3" fmla="*/ 0 h 3"/>
                    <a:gd name="T4" fmla="*/ 0 w 9"/>
                    <a:gd name="T5" fmla="*/ 0 h 3"/>
                    <a:gd name="T6" fmla="*/ 8 w 9"/>
                    <a:gd name="T7" fmla="*/ 1 h 3"/>
                    <a:gd name="T8" fmla="*/ 8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8" y="1"/>
                      </a:moveTo>
                      <a:cubicBezTo>
                        <a:pt x="9" y="1"/>
                        <a:pt x="5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0"/>
                        <a:pt x="6" y="3"/>
                        <a:pt x="8" y="1"/>
                      </a:cubicBezTo>
                      <a:cubicBezTo>
                        <a:pt x="9" y="1"/>
                        <a:pt x="7" y="2"/>
                        <a:pt x="8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63" name="Freeform 788">
                  <a:extLst>
                    <a:ext uri="{FF2B5EF4-FFF2-40B4-BE49-F238E27FC236}">
                      <a16:creationId xmlns:a16="http://schemas.microsoft.com/office/drawing/2014/main" id="{8A82CF93-8A44-7F8C-47EC-05290BD62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52926" y="3538923"/>
                  <a:ext cx="132428" cy="73757"/>
                </a:xfrm>
                <a:custGeom>
                  <a:avLst/>
                  <a:gdLst>
                    <a:gd name="T0" fmla="*/ 12 w 13"/>
                    <a:gd name="T1" fmla="*/ 4 h 7"/>
                    <a:gd name="T2" fmla="*/ 12 w 13"/>
                    <a:gd name="T3" fmla="*/ 1 h 7"/>
                    <a:gd name="T4" fmla="*/ 7 w 13"/>
                    <a:gd name="T5" fmla="*/ 2 h 7"/>
                    <a:gd name="T6" fmla="*/ 3 w 13"/>
                    <a:gd name="T7" fmla="*/ 3 h 7"/>
                    <a:gd name="T8" fmla="*/ 0 w 13"/>
                    <a:gd name="T9" fmla="*/ 5 h 7"/>
                    <a:gd name="T10" fmla="*/ 12 w 13"/>
                    <a:gd name="T11" fmla="*/ 4 h 7"/>
                    <a:gd name="T12" fmla="*/ 12 w 1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7">
                      <a:moveTo>
                        <a:pt x="12" y="4"/>
                      </a:moveTo>
                      <a:cubicBezTo>
                        <a:pt x="13" y="3"/>
                        <a:pt x="13" y="2"/>
                        <a:pt x="12" y="1"/>
                      </a:cubicBezTo>
                      <a:cubicBezTo>
                        <a:pt x="11" y="0"/>
                        <a:pt x="8" y="1"/>
                        <a:pt x="7" y="2"/>
                      </a:cubicBezTo>
                      <a:cubicBezTo>
                        <a:pt x="6" y="2"/>
                        <a:pt x="4" y="2"/>
                        <a:pt x="3" y="3"/>
                      </a:cubicBezTo>
                      <a:cubicBezTo>
                        <a:pt x="3" y="3"/>
                        <a:pt x="0" y="5"/>
                        <a:pt x="0" y="5"/>
                      </a:cubicBezTo>
                      <a:cubicBezTo>
                        <a:pt x="3" y="7"/>
                        <a:pt x="10" y="6"/>
                        <a:pt x="12" y="4"/>
                      </a:cubicBezTo>
                      <a:cubicBezTo>
                        <a:pt x="13" y="3"/>
                        <a:pt x="9" y="6"/>
                        <a:pt x="12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64" name="Freeform 789">
                  <a:extLst>
                    <a:ext uri="{FF2B5EF4-FFF2-40B4-BE49-F238E27FC236}">
                      <a16:creationId xmlns:a16="http://schemas.microsoft.com/office/drawing/2014/main" id="{96BCC7E7-317D-3995-70A8-ADFE6F81C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47126" y="3645872"/>
                  <a:ext cx="41820" cy="66379"/>
                </a:xfrm>
                <a:custGeom>
                  <a:avLst/>
                  <a:gdLst>
                    <a:gd name="T0" fmla="*/ 3 w 4"/>
                    <a:gd name="T1" fmla="*/ 2 h 6"/>
                    <a:gd name="T2" fmla="*/ 1 w 4"/>
                    <a:gd name="T3" fmla="*/ 3 h 6"/>
                    <a:gd name="T4" fmla="*/ 3 w 4"/>
                    <a:gd name="T5" fmla="*/ 2 h 6"/>
                    <a:gd name="T6" fmla="*/ 3 w 4"/>
                    <a:gd name="T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3" y="2"/>
                      </a:moveTo>
                      <a:cubicBezTo>
                        <a:pt x="2" y="0"/>
                        <a:pt x="1" y="1"/>
                        <a:pt x="1" y="3"/>
                      </a:cubicBezTo>
                      <a:cubicBezTo>
                        <a:pt x="0" y="6"/>
                        <a:pt x="4" y="4"/>
                        <a:pt x="3" y="2"/>
                      </a:cubicBezTo>
                      <a:cubicBezTo>
                        <a:pt x="3" y="2"/>
                        <a:pt x="4" y="3"/>
                        <a:pt x="3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65" name="Freeform 790">
                  <a:extLst>
                    <a:ext uri="{FF2B5EF4-FFF2-40B4-BE49-F238E27FC236}">
                      <a16:creationId xmlns:a16="http://schemas.microsoft.com/office/drawing/2014/main" id="{3A850C9A-7E6E-B561-87CA-26EF003EEF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56516" y="3505733"/>
                  <a:ext cx="38336" cy="44255"/>
                </a:xfrm>
                <a:custGeom>
                  <a:avLst/>
                  <a:gdLst>
                    <a:gd name="T0" fmla="*/ 4 w 4"/>
                    <a:gd name="T1" fmla="*/ 2 h 4"/>
                    <a:gd name="T2" fmla="*/ 1 w 4"/>
                    <a:gd name="T3" fmla="*/ 1 h 4"/>
                    <a:gd name="T4" fmla="*/ 4 w 4"/>
                    <a:gd name="T5" fmla="*/ 2 h 4"/>
                    <a:gd name="T6" fmla="*/ 4 w 4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3" y="2"/>
                        <a:pt x="1" y="0"/>
                        <a:pt x="1" y="1"/>
                      </a:cubicBezTo>
                      <a:cubicBezTo>
                        <a:pt x="0" y="4"/>
                        <a:pt x="4" y="2"/>
                        <a:pt x="4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66" name="Freeform 791">
                  <a:extLst>
                    <a:ext uri="{FF2B5EF4-FFF2-40B4-BE49-F238E27FC236}">
                      <a16:creationId xmlns:a16="http://schemas.microsoft.com/office/drawing/2014/main" id="{21771B6B-86CE-F251-51A2-9744615A1F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54759" y="2812415"/>
                  <a:ext cx="20911" cy="22128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67" name="Freeform 792">
                  <a:extLst>
                    <a:ext uri="{FF2B5EF4-FFF2-40B4-BE49-F238E27FC236}">
                      <a16:creationId xmlns:a16="http://schemas.microsoft.com/office/drawing/2014/main" id="{46D764ED-4CF9-575F-ED12-97D9A3068F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71121" y="2694404"/>
                  <a:ext cx="31366" cy="18440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1 h 2"/>
                    <a:gd name="T4" fmla="*/ 2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1"/>
                        <a:pt x="1" y="1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68" name="Freeform 793">
                  <a:extLst>
                    <a:ext uri="{FF2B5EF4-FFF2-40B4-BE49-F238E27FC236}">
                      <a16:creationId xmlns:a16="http://schemas.microsoft.com/office/drawing/2014/main" id="{45FF5B98-B2CA-2C09-A643-0CC8F8F26E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54759" y="2650148"/>
                  <a:ext cx="27879" cy="33193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0" y="1"/>
                        <a:pt x="1" y="2"/>
                      </a:cubicBezTo>
                      <a:cubicBezTo>
                        <a:pt x="1" y="3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69" name="Freeform 794">
                  <a:extLst>
                    <a:ext uri="{FF2B5EF4-FFF2-40B4-BE49-F238E27FC236}">
                      <a16:creationId xmlns:a16="http://schemas.microsoft.com/office/drawing/2014/main" id="{519E3087-4352-B2AB-1585-0388B7A61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63300" y="2867732"/>
                  <a:ext cx="52274" cy="7374"/>
                </a:xfrm>
                <a:custGeom>
                  <a:avLst/>
                  <a:gdLst>
                    <a:gd name="T0" fmla="*/ 5 w 5"/>
                    <a:gd name="T1" fmla="*/ 1 h 1"/>
                    <a:gd name="T2" fmla="*/ 1 w 5"/>
                    <a:gd name="T3" fmla="*/ 0 h 1"/>
                    <a:gd name="T4" fmla="*/ 5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1"/>
                      </a:moveTo>
                      <a:cubicBezTo>
                        <a:pt x="4" y="0"/>
                        <a:pt x="0" y="0"/>
                        <a:pt x="1" y="0"/>
                      </a:cubicBezTo>
                      <a:cubicBezTo>
                        <a:pt x="2" y="1"/>
                        <a:pt x="5" y="1"/>
                        <a:pt x="5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70" name="Freeform 795">
                  <a:extLst>
                    <a:ext uri="{FF2B5EF4-FFF2-40B4-BE49-F238E27FC236}">
                      <a16:creationId xmlns:a16="http://schemas.microsoft.com/office/drawing/2014/main" id="{ED0BE121-512E-64C6-BA67-F1D4F03E64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26027" y="2867732"/>
                  <a:ext cx="62727" cy="0"/>
                </a:xfrm>
                <a:custGeom>
                  <a:avLst/>
                  <a:gdLst>
                    <a:gd name="T0" fmla="*/ 5 w 6"/>
                    <a:gd name="T1" fmla="*/ 1 w 6"/>
                    <a:gd name="T2" fmla="*/ 5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6">
                      <a:moveTo>
                        <a:pt x="5" y="0"/>
                      </a:moveTo>
                      <a:cubicBezTo>
                        <a:pt x="4" y="0"/>
                        <a:pt x="0" y="0"/>
                        <a:pt x="1" y="0"/>
                      </a:cubicBezTo>
                      <a:cubicBezTo>
                        <a:pt x="2" y="0"/>
                        <a:pt x="6" y="0"/>
                        <a:pt x="5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71" name="Freeform 796">
                  <a:extLst>
                    <a:ext uri="{FF2B5EF4-FFF2-40B4-BE49-F238E27FC236}">
                      <a16:creationId xmlns:a16="http://schemas.microsoft.com/office/drawing/2014/main" id="{61B0EAFD-2F1D-5439-BAB5-F54CF3891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00466" y="2181793"/>
                  <a:ext cx="41820" cy="22128"/>
                </a:xfrm>
                <a:custGeom>
                  <a:avLst/>
                  <a:gdLst>
                    <a:gd name="T0" fmla="*/ 3 w 4"/>
                    <a:gd name="T1" fmla="*/ 2 h 2"/>
                    <a:gd name="T2" fmla="*/ 2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1" y="2"/>
                        <a:pt x="0" y="0"/>
                        <a:pt x="2" y="0"/>
                      </a:cubicBezTo>
                      <a:cubicBezTo>
                        <a:pt x="3" y="0"/>
                        <a:pt x="4" y="2"/>
                        <a:pt x="3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72" name="Freeform 797">
                  <a:extLst>
                    <a:ext uri="{FF2B5EF4-FFF2-40B4-BE49-F238E27FC236}">
                      <a16:creationId xmlns:a16="http://schemas.microsoft.com/office/drawing/2014/main" id="{9ABDAFD7-0382-0113-8953-5E5CE43192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732" y="4825952"/>
                  <a:ext cx="94095" cy="129075"/>
                </a:xfrm>
                <a:custGeom>
                  <a:avLst/>
                  <a:gdLst>
                    <a:gd name="T0" fmla="*/ 9 w 9"/>
                    <a:gd name="T1" fmla="*/ 11 h 12"/>
                    <a:gd name="T2" fmla="*/ 5 w 9"/>
                    <a:gd name="T3" fmla="*/ 2 h 12"/>
                    <a:gd name="T4" fmla="*/ 2 w 9"/>
                    <a:gd name="T5" fmla="*/ 2 h 12"/>
                    <a:gd name="T6" fmla="*/ 0 w 9"/>
                    <a:gd name="T7" fmla="*/ 3 h 12"/>
                    <a:gd name="T8" fmla="*/ 3 w 9"/>
                    <a:gd name="T9" fmla="*/ 5 h 12"/>
                    <a:gd name="T10" fmla="*/ 3 w 9"/>
                    <a:gd name="T11" fmla="*/ 7 h 12"/>
                    <a:gd name="T12" fmla="*/ 4 w 9"/>
                    <a:gd name="T13" fmla="*/ 7 h 12"/>
                    <a:gd name="T14" fmla="*/ 3 w 9"/>
                    <a:gd name="T15" fmla="*/ 8 h 12"/>
                    <a:gd name="T16" fmla="*/ 6 w 9"/>
                    <a:gd name="T17" fmla="*/ 11 h 12"/>
                    <a:gd name="T18" fmla="*/ 6 w 9"/>
                    <a:gd name="T19" fmla="*/ 9 h 12"/>
                    <a:gd name="T20" fmla="*/ 9 w 9"/>
                    <a:gd name="T21" fmla="*/ 11 h 12"/>
                    <a:gd name="T22" fmla="*/ 9 w 9"/>
                    <a:gd name="T2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2">
                      <a:moveTo>
                        <a:pt x="9" y="11"/>
                      </a:moveTo>
                      <a:cubicBezTo>
                        <a:pt x="8" y="8"/>
                        <a:pt x="7" y="4"/>
                        <a:pt x="5" y="2"/>
                      </a:cubicBezTo>
                      <a:cubicBezTo>
                        <a:pt x="4" y="1"/>
                        <a:pt x="3" y="0"/>
                        <a:pt x="2" y="2"/>
                      </a:cubicBezTo>
                      <a:cubicBezTo>
                        <a:pt x="2" y="2"/>
                        <a:pt x="0" y="2"/>
                        <a:pt x="0" y="3"/>
                      </a:cubicBezTo>
                      <a:cubicBezTo>
                        <a:pt x="1" y="4"/>
                        <a:pt x="3" y="3"/>
                        <a:pt x="3" y="5"/>
                      </a:cubicBezTo>
                      <a:cubicBezTo>
                        <a:pt x="3" y="6"/>
                        <a:pt x="3" y="6"/>
                        <a:pt x="3" y="7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5" y="8"/>
                        <a:pt x="3" y="8"/>
                        <a:pt x="3" y="8"/>
                      </a:cubicBezTo>
                      <a:cubicBezTo>
                        <a:pt x="3" y="9"/>
                        <a:pt x="5" y="11"/>
                        <a:pt x="6" y="11"/>
                      </a:cubicBezTo>
                      <a:cubicBezTo>
                        <a:pt x="6" y="11"/>
                        <a:pt x="2" y="7"/>
                        <a:pt x="6" y="9"/>
                      </a:cubicBezTo>
                      <a:cubicBezTo>
                        <a:pt x="7" y="9"/>
                        <a:pt x="9" y="12"/>
                        <a:pt x="9" y="11"/>
                      </a:cubicBezTo>
                      <a:cubicBezTo>
                        <a:pt x="8" y="10"/>
                        <a:pt x="9" y="12"/>
                        <a:pt x="9" y="1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</p:grpSp>
        </p:grpSp>
      </p:grpSp>
      <p:pic>
        <p:nvPicPr>
          <p:cNvPr id="36869" name="Picture 5" descr="Flag of Austria - Wikipedia">
            <a:extLst>
              <a:ext uri="{FF2B5EF4-FFF2-40B4-BE49-F238E27FC236}">
                <a16:creationId xmlns:a16="http://schemas.microsoft.com/office/drawing/2014/main" id="{A9F768DC-C2BE-DF43-0FF4-E1BD703AC5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10646" y="3118489"/>
            <a:ext cx="684944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871" name="Picture 7">
            <a:extLst>
              <a:ext uri="{FF2B5EF4-FFF2-40B4-BE49-F238E27FC236}">
                <a16:creationId xmlns:a16="http://schemas.microsoft.com/office/drawing/2014/main" id="{D5157FB7-BB5F-D7FD-8ED8-080DCFBDEA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0" y="2116111"/>
            <a:ext cx="685800" cy="4114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873" name="Picture 9">
            <a:extLst>
              <a:ext uri="{FF2B5EF4-FFF2-40B4-BE49-F238E27FC236}">
                <a16:creationId xmlns:a16="http://schemas.microsoft.com/office/drawing/2014/main" id="{8B340715-4746-7886-9F8D-4305E2A37C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0" y="3118489"/>
            <a:ext cx="685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9114499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/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52149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7" name="think-cell data - do not delete" hidden="1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329184" y="528895"/>
            <a:ext cx="11531600" cy="882788"/>
          </a:xfrm>
        </p:spPr>
        <p:txBody>
          <a:bodyPr vert="horz" rIns="91440">
            <a:noAutofit/>
          </a:bodyPr>
          <a:lstStyle/>
          <a:p>
            <a:r>
              <a:rPr lang="en-US" dirty="0"/>
              <a:t>Case study: DG Fuels has made a $4B investment to produce </a:t>
            </a:r>
            <a:br>
              <a:rPr lang="en-US" dirty="0"/>
            </a:br>
            <a:r>
              <a:rPr lang="en-US" dirty="0"/>
              <a:t>600,000 Mt/year SAF via CANS technology in Louisiana, U.S.</a:t>
            </a:r>
          </a:p>
        </p:txBody>
      </p:sp>
      <p:sp>
        <p:nvSpPr>
          <p:cNvPr id="16" name="btfpColumnHeaderBoxText284602"/>
          <p:cNvSpPr txBox="1"/>
          <p:nvPr/>
        </p:nvSpPr>
        <p:spPr bwMode="gray">
          <a:xfrm>
            <a:off x="5067560" y="5072751"/>
            <a:ext cx="1231640" cy="271380"/>
          </a:xfrm>
          <a:prstGeom prst="rect">
            <a:avLst/>
          </a:prstGeom>
          <a:noFill/>
        </p:spPr>
        <p:txBody>
          <a:bodyPr vert="horz" wrap="square" lIns="36036" tIns="36036" rIns="36036" bIns="36036" rtlCol="0" anchor="b">
            <a:noAutofit/>
          </a:bodyPr>
          <a:lstStyle/>
          <a:p>
            <a:pPr marL="0" indent="0">
              <a:buNone/>
            </a:pPr>
            <a:r>
              <a:rPr lang="en-US" sz="1400" b="1" dirty="0">
                <a:solidFill>
                  <a:srgbClr val="000000"/>
                </a:solidFill>
              </a:rPr>
              <a:t>Future</a:t>
            </a:r>
            <a:endParaRPr lang="en-US" dirty="0"/>
          </a:p>
        </p:txBody>
      </p:sp>
      <p:sp>
        <p:nvSpPr>
          <p:cNvPr id="19" name="btfpColumnHeaderBoxText693473"/>
          <p:cNvSpPr txBox="1"/>
          <p:nvPr/>
        </p:nvSpPr>
        <p:spPr bwMode="gray">
          <a:xfrm>
            <a:off x="5067560" y="3653013"/>
            <a:ext cx="1130040" cy="309117"/>
          </a:xfrm>
          <a:prstGeom prst="rect">
            <a:avLst/>
          </a:prstGeom>
          <a:noFill/>
        </p:spPr>
        <p:txBody>
          <a:bodyPr vert="horz" wrap="square" lIns="36036" tIns="36036" rIns="36036" bIns="36036" rtlCol="0" anchor="b">
            <a:noAutofit/>
          </a:bodyPr>
          <a:lstStyle/>
          <a:p>
            <a:pPr marL="0" indent="0">
              <a:buNone/>
            </a:pPr>
            <a:r>
              <a:rPr lang="en-US" sz="1400" b="1" dirty="0">
                <a:solidFill>
                  <a:srgbClr val="000000"/>
                </a:solidFill>
              </a:rPr>
              <a:t>Plant operations</a:t>
            </a:r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1E521A1-786B-C391-DE8F-0E3EBC53BF3D}"/>
              </a:ext>
            </a:extLst>
          </p:cNvPr>
          <p:cNvGrpSpPr/>
          <p:nvPr/>
        </p:nvGrpSpPr>
        <p:grpSpPr>
          <a:xfrm>
            <a:off x="5067560" y="1656462"/>
            <a:ext cx="6667240" cy="288147"/>
            <a:chOff x="5067560" y="1725184"/>
            <a:chExt cx="6667240" cy="288147"/>
          </a:xfrm>
        </p:grpSpPr>
        <p:sp>
          <p:nvSpPr>
            <p:cNvPr id="23" name="btfpColumnHeaderBoxText693473"/>
            <p:cNvSpPr txBox="1"/>
            <p:nvPr/>
          </p:nvSpPr>
          <p:spPr bwMode="gray">
            <a:xfrm>
              <a:off x="5067560" y="1725184"/>
              <a:ext cx="6667240" cy="288147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400" b="1" dirty="0">
                  <a:solidFill>
                    <a:srgbClr val="000000"/>
                  </a:solidFill>
                </a:rPr>
                <a:t>Overview</a:t>
              </a:r>
            </a:p>
          </p:txBody>
        </p:sp>
        <p:cxnSp>
          <p:nvCxnSpPr>
            <p:cNvPr id="24" name="btfpColumnHeaderBoxLine693473"/>
            <p:cNvCxnSpPr>
              <a:cxnSpLocks/>
            </p:cNvCxnSpPr>
            <p:nvPr/>
          </p:nvCxnSpPr>
          <p:spPr bwMode="gray">
            <a:xfrm>
              <a:off x="5067560" y="2013331"/>
              <a:ext cx="6667240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btfpBulletedList239144"/>
          <p:cNvSpPr txBox="1"/>
          <p:nvPr>
            <p:custDataLst>
              <p:tags r:id="rId3"/>
            </p:custDataLst>
          </p:nvPr>
        </p:nvSpPr>
        <p:spPr bwMode="gray">
          <a:xfrm>
            <a:off x="6299200" y="2091252"/>
            <a:ext cx="5579856" cy="1165310"/>
          </a:xfrm>
          <a:prstGeom prst="rect">
            <a:avLst/>
          </a:prstGeom>
          <a:noFill/>
        </p:spPr>
        <p:txBody>
          <a:bodyPr vert="horz" wrap="square" lIns="36000" tIns="36000" rIns="36000" bIns="36000" rtlCol="0" anchor="t">
            <a:spAutoFit/>
          </a:bodyPr>
          <a:lstStyle/>
          <a:p>
            <a:pPr>
              <a:spcBef>
                <a:spcPts val="600"/>
              </a:spcBef>
            </a:pP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DG Fuels has chosen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Fischer-Tropsch (FT) CANS technology</a:t>
            </a: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, developed by Johnson Matthey and BP, to drive the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first production plant dedicated to SAF globally.</a:t>
            </a:r>
          </a:p>
          <a:p>
            <a:pPr>
              <a:spcBef>
                <a:spcPts val="600"/>
              </a:spcBef>
            </a:pP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CANS technology provides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a unique reactor design </a:t>
            </a: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that improves scalability. It also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drastically reduces capital expenditures </a:t>
            </a: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compared to competitors while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mitigating the operational expenditures </a:t>
            </a: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of plant management.</a:t>
            </a:r>
          </a:p>
        </p:txBody>
      </p:sp>
      <p:sp>
        <p:nvSpPr>
          <p:cNvPr id="40" name="Rectangle 39"/>
          <p:cNvSpPr/>
          <p:nvPr/>
        </p:nvSpPr>
        <p:spPr bwMode="gray">
          <a:xfrm>
            <a:off x="6299200" y="5072751"/>
            <a:ext cx="5524760" cy="963511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600"/>
              </a:spcBef>
            </a:pP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The plant will use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waste biomass </a:t>
            </a: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to develop synthetic kerosene through the FT process, representing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the largest use of FT technology to date.</a:t>
            </a:r>
          </a:p>
          <a:p>
            <a:pPr>
              <a:spcBef>
                <a:spcPts val="600"/>
              </a:spcBef>
            </a:pP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DG Fuels is planning to establish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10 additional SAF production plants across the U.S. in coming years.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F4A373E-DCDE-48CC-97A2-ED57ED461A3D}"/>
              </a:ext>
            </a:extLst>
          </p:cNvPr>
          <p:cNvSpPr txBox="1"/>
          <p:nvPr/>
        </p:nvSpPr>
        <p:spPr bwMode="gray">
          <a:xfrm>
            <a:off x="6299200" y="3465454"/>
            <a:ext cx="5524760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The plant, located in St. James Parish, Louisiana, will produce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600,000 Mt of SAF per year once completed in 2028,</a:t>
            </a: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 fueling over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30,000 transcontinental flights annually </a:t>
            </a: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(more than 3% of annual traffic from London to New York) with a 50% blend rate with fossil kerosene.</a:t>
            </a:r>
          </a:p>
          <a:p>
            <a:pPr>
              <a:spcBef>
                <a:spcPts val="600"/>
              </a:spcBef>
            </a:pP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DG Fuels has dedicated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$4 billion</a:t>
            </a: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 to the project and has formed </a:t>
            </a:r>
            <a:r>
              <a:rPr lang="en-US" sz="1100" b="1" dirty="0">
                <a:solidFill>
                  <a:srgbClr val="222222"/>
                </a:solidFill>
                <a:latin typeface="Arial" panose="020B0604020202020204" pitchFamily="34" charset="0"/>
              </a:rPr>
              <a:t>direct partnerships with major airlines </a:t>
            </a:r>
            <a:r>
              <a:rPr lang="en-US" sz="1100" dirty="0">
                <a:solidFill>
                  <a:srgbClr val="222222"/>
                </a:solidFill>
                <a:latin typeface="Arial" panose="020B0604020202020204" pitchFamily="34" charset="0"/>
              </a:rPr>
              <a:t>including Air France-KLM, Delta Air Lines, and Airbus.</a:t>
            </a:r>
          </a:p>
        </p:txBody>
      </p:sp>
      <p:sp>
        <p:nvSpPr>
          <p:cNvPr id="11" name="Rectangle 1">
            <a:extLst>
              <a:ext uri="{FF2B5EF4-FFF2-40B4-BE49-F238E27FC236}">
                <a16:creationId xmlns:a16="http://schemas.microsoft.com/office/drawing/2014/main" id="{991B67E4-39C6-5F96-4E28-445C8F250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/>
          </a:p>
        </p:txBody>
      </p:sp>
      <p:sp>
        <p:nvSpPr>
          <p:cNvPr id="12" name="Rectangle 2">
            <a:extLst>
              <a:ext uri="{FF2B5EF4-FFF2-40B4-BE49-F238E27FC236}">
                <a16:creationId xmlns:a16="http://schemas.microsoft.com/office/drawing/2014/main" id="{642DFE91-E015-21D7-84B5-A563D3721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1524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/>
          </a:p>
        </p:txBody>
      </p:sp>
      <p:sp>
        <p:nvSpPr>
          <p:cNvPr id="13" name="Rectangle 3">
            <a:extLst>
              <a:ext uri="{FF2B5EF4-FFF2-40B4-BE49-F238E27FC236}">
                <a16:creationId xmlns:a16="http://schemas.microsoft.com/office/drawing/2014/main" id="{B013E55F-22AF-5C09-79D2-6037B0667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048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/>
          </a:p>
        </p:txBody>
      </p:sp>
      <p:sp>
        <p:nvSpPr>
          <p:cNvPr id="14" name="Rectangle 4">
            <a:extLst>
              <a:ext uri="{FF2B5EF4-FFF2-40B4-BE49-F238E27FC236}">
                <a16:creationId xmlns:a16="http://schemas.microsoft.com/office/drawing/2014/main" id="{ED418A45-8D8B-278B-4129-8C1BCA446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/>
          </a:p>
        </p:txBody>
      </p:sp>
      <p:sp>
        <p:nvSpPr>
          <p:cNvPr id="21" name="Rectangle 5">
            <a:extLst>
              <a:ext uri="{FF2B5EF4-FFF2-40B4-BE49-F238E27FC236}">
                <a16:creationId xmlns:a16="http://schemas.microsoft.com/office/drawing/2014/main" id="{A15AD412-FF13-1F16-9953-B3DCCE10B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6096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/>
          </a:p>
        </p:txBody>
      </p:sp>
      <p:sp>
        <p:nvSpPr>
          <p:cNvPr id="4" name="btfpNotesBox111697">
            <a:extLst>
              <a:ext uri="{FF2B5EF4-FFF2-40B4-BE49-F238E27FC236}">
                <a16:creationId xmlns:a16="http://schemas.microsoft.com/office/drawing/2014/main" id="{CAF94437-D34D-0CD1-50F6-69F8DBAF2021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PR Newswire,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9"/>
              </a:rPr>
              <a:t>Johnson Matthey and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9"/>
              </a:rPr>
              <a:t>BP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9"/>
              </a:rPr>
              <a:t> SAF Plant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(2024); Johnson Matthey,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0"/>
              </a:rPr>
              <a:t>Matthey FT Technology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2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3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396F031B-2A67-C4DA-0D16-71B7EF2BEF4E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0200" y="2089399"/>
            <a:ext cx="4199294" cy="245665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9B942FB-ACA3-B703-F523-A0349EEBC0C0}"/>
              </a:ext>
            </a:extLst>
          </p:cNvPr>
          <p:cNvSpPr/>
          <p:nvPr/>
        </p:nvSpPr>
        <p:spPr bwMode="gray">
          <a:xfrm>
            <a:off x="0" y="-2643"/>
            <a:ext cx="2419109" cy="317051"/>
          </a:xfrm>
          <a:prstGeom prst="rect">
            <a:avLst/>
          </a:prstGeom>
          <a:solidFill>
            <a:srgbClr val="D283D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FT-SPK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FDA1534-C8A7-733E-2833-E0A5ECAEBDDF}"/>
              </a:ext>
            </a:extLst>
          </p:cNvPr>
          <p:cNvGrpSpPr/>
          <p:nvPr/>
        </p:nvGrpSpPr>
        <p:grpSpPr>
          <a:xfrm>
            <a:off x="330200" y="1554480"/>
            <a:ext cx="4406900" cy="390129"/>
            <a:chOff x="393245" y="1712027"/>
            <a:chExt cx="3482975" cy="288219"/>
          </a:xfrm>
        </p:grpSpPr>
        <p:sp>
          <p:nvSpPr>
            <p:cNvPr id="18" name="btfpColumnHeaderBoxText693473">
              <a:extLst>
                <a:ext uri="{FF2B5EF4-FFF2-40B4-BE49-F238E27FC236}">
                  <a16:creationId xmlns:a16="http://schemas.microsoft.com/office/drawing/2014/main" id="{38B4A027-968F-233D-A09E-428B2C7974E2}"/>
                </a:ext>
              </a:extLst>
            </p:cNvPr>
            <p:cNvSpPr txBox="1"/>
            <p:nvPr/>
          </p:nvSpPr>
          <p:spPr bwMode="gray">
            <a:xfrm>
              <a:off x="393245" y="1712027"/>
              <a:ext cx="3482975" cy="288219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400" b="1" dirty="0">
                  <a:solidFill>
                    <a:srgbClr val="000000"/>
                  </a:solidFill>
                </a:rPr>
                <a:t>FT technology (Johnson Matthey-BP CANS)</a:t>
              </a:r>
            </a:p>
          </p:txBody>
        </p:sp>
        <p:cxnSp>
          <p:nvCxnSpPr>
            <p:cNvPr id="22" name="btfpColumnHeaderBoxLine693473">
              <a:extLst>
                <a:ext uri="{FF2B5EF4-FFF2-40B4-BE49-F238E27FC236}">
                  <a16:creationId xmlns:a16="http://schemas.microsoft.com/office/drawing/2014/main" id="{15C7449B-7A41-18FF-F693-1C1E2ACC06BB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245" y="2000246"/>
              <a:ext cx="348297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307E7CC3-12A5-041E-5015-3458C2C483D6}"/>
              </a:ext>
            </a:extLst>
          </p:cNvPr>
          <p:cNvSpPr txBox="1"/>
          <p:nvPr/>
        </p:nvSpPr>
        <p:spPr bwMode="gray">
          <a:xfrm>
            <a:off x="5067560" y="2091253"/>
            <a:ext cx="1231640" cy="28814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400" b="1" dirty="0"/>
              <a:t>Technology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1053537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989ED94-3A22-1D05-B7AB-028B7BA1C58A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78606033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3" imgW="7772400" imgH="10058400" progId="TCLayout.ActiveDocument.1">
                  <p:embed/>
                </p:oleObj>
              </mc:Choice>
              <mc:Fallback>
                <p:oleObj name="think-cell Slide" r:id="rId33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989ED94-3A22-1D05-B7AB-028B7BA1C5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DEA5811F-8F44-D921-D00E-8486FAA635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</p:spPr>
        <p:txBody>
          <a:bodyPr vert="horz" rIns="91440">
            <a:noAutofit/>
          </a:bodyPr>
          <a:lstStyle/>
          <a:p>
            <a:r>
              <a:rPr lang="en-US" dirty="0"/>
              <a:t>Depending on feedstock, major cost reductions can be achieved in FT production processes, but more research is necessary</a:t>
            </a:r>
          </a:p>
        </p:txBody>
      </p:sp>
      <p:sp>
        <p:nvSpPr>
          <p:cNvPr id="21" name="TextBox 8">
            <a:extLst>
              <a:ext uri="{FF2B5EF4-FFF2-40B4-BE49-F238E27FC236}">
                <a16:creationId xmlns:a16="http://schemas.microsoft.com/office/drawing/2014/main" id="{DB8F60F3-6DBB-D85C-31F6-EB5B63C7EDAC}"/>
              </a:ext>
            </a:extLst>
          </p:cNvPr>
          <p:cNvSpPr txBox="1"/>
          <p:nvPr/>
        </p:nvSpPr>
        <p:spPr bwMode="gray">
          <a:xfrm>
            <a:off x="6880172" y="1554480"/>
            <a:ext cx="4896457" cy="3840480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The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 FT process produces a range of products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in various quantities depending on how upgrades and process design are implemented. It can be optimized to meet specific market demands to generate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diesel, gasoline, or synthetic paraffinic kerosene (SPK) and bio-kerosene for SAF.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The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 overall conversion efficiency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from biomass feedstock to FT products ranges from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40-55%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depending on feedstock, gasification and FT technology, and the range of products produced.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CapEx and O&amp;M:</a:t>
            </a:r>
          </a:p>
          <a:p>
            <a:pPr lvl="1"/>
            <a:r>
              <a:rPr lang="en-US" sz="850" b="1" dirty="0" err="1">
                <a:solidFill>
                  <a:srgbClr val="222222"/>
                </a:solidFill>
                <a:latin typeface="Arial" panose="020B0604020202020204" pitchFamily="34" charset="0"/>
              </a:rPr>
              <a:t>CapEx</a:t>
            </a:r>
            <a:r>
              <a:rPr lang="en-US" sz="850" b="1" dirty="0">
                <a:solidFill>
                  <a:srgbClr val="222222"/>
                </a:solidFill>
                <a:latin typeface="Arial" panose="020B0604020202020204" pitchFamily="34" charset="0"/>
              </a:rPr>
              <a:t> accounts for 40-60% and O&amp;M 20-30% of total cost. </a:t>
            </a:r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Similar ranges apply for both biomass and waste feedstocks.</a:t>
            </a:r>
          </a:p>
          <a:p>
            <a:pPr lvl="1"/>
            <a:r>
              <a:rPr lang="en-US" sz="850" b="1" dirty="0">
                <a:solidFill>
                  <a:srgbClr val="222222"/>
                </a:solidFill>
                <a:latin typeface="Arial" panose="020B0604020202020204" pitchFamily="34" charset="0"/>
              </a:rPr>
              <a:t>Drivers of high costs </a:t>
            </a:r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are complex processing units and energy-intensive thermal processing. 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Economies of scale and efficiency improvements could result in a </a:t>
            </a:r>
            <a:r>
              <a:rPr lang="en-US" sz="850" b="1" dirty="0">
                <a:solidFill>
                  <a:srgbClr val="222222"/>
                </a:solidFill>
                <a:latin typeface="Arial" panose="020B0604020202020204" pitchFamily="34" charset="0"/>
              </a:rPr>
              <a:t>10-20% cost reduction.</a:t>
            </a:r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Feedstocks:</a:t>
            </a:r>
          </a:p>
          <a:p>
            <a:pPr lvl="1"/>
            <a:r>
              <a:rPr lang="en-US" sz="850" b="1" dirty="0">
                <a:solidFill>
                  <a:srgbClr val="222222"/>
                </a:solidFill>
                <a:latin typeface="Arial" panose="020B0604020202020204" pitchFamily="34" charset="0"/>
              </a:rPr>
              <a:t>Biomass feedstock </a:t>
            </a:r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is more expensive, reaching up to 35% of total cost.</a:t>
            </a:r>
          </a:p>
          <a:p>
            <a:pPr lvl="1"/>
            <a:r>
              <a:rPr lang="en-US" sz="850" b="1" dirty="0">
                <a:solidFill>
                  <a:srgbClr val="222222"/>
                </a:solidFill>
                <a:latin typeface="Arial" panose="020B0604020202020204" pitchFamily="34" charset="0"/>
              </a:rPr>
              <a:t>Waste-based feedstocks </a:t>
            </a:r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could significantly reduce costs.</a:t>
            </a:r>
          </a:p>
        </p:txBody>
      </p:sp>
      <p:sp>
        <p:nvSpPr>
          <p:cNvPr id="22" name="btfpNotesBox111697">
            <a:extLst>
              <a:ext uri="{FF2B5EF4-FFF2-40B4-BE49-F238E27FC236}">
                <a16:creationId xmlns:a16="http://schemas.microsoft.com/office/drawing/2014/main" id="{41847E5D-7199-7BBA-E780-6A28E5332B89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IEA,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5"/>
              </a:rPr>
              <a:t>Advance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5"/>
              </a:rPr>
              <a:t>d Biofuels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(2020).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36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37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38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45C21B9-F7AB-B224-C9AC-770A4B74A8D5}"/>
              </a:ext>
            </a:extLst>
          </p:cNvPr>
          <p:cNvGrpSpPr/>
          <p:nvPr/>
        </p:nvGrpSpPr>
        <p:grpSpPr>
          <a:xfrm>
            <a:off x="330200" y="1554480"/>
            <a:ext cx="6180720" cy="288147"/>
            <a:chOff x="393701" y="1483503"/>
            <a:chExt cx="6180720" cy="288147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41ECA0A8-BFED-D91D-C057-7DF63A32177C}"/>
                </a:ext>
              </a:extLst>
            </p:cNvPr>
            <p:cNvSpPr/>
            <p:nvPr/>
          </p:nvSpPr>
          <p:spPr bwMode="gray">
            <a:xfrm>
              <a:off x="393701" y="1483503"/>
              <a:ext cx="6180720" cy="28814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FT cost structure in 2020, </a:t>
              </a:r>
              <a:r>
                <a:rPr lang="en-US" sz="1400" b="1" i="1" dirty="0">
                  <a:solidFill>
                    <a:schemeClr val="tx1"/>
                  </a:solidFill>
                </a:rPr>
                <a:t>$/boe</a:t>
              </a:r>
              <a:r>
                <a:rPr lang="en-US" sz="1400" b="1" dirty="0">
                  <a:solidFill>
                    <a:schemeClr val="tx1"/>
                  </a:solidFill>
                </a:rPr>
                <a:t> (1 EUR = $1.15 conversion rate)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10FFA596-D0C1-A121-2F18-7060078077BE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701" y="1771650"/>
              <a:ext cx="615909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4094DC48-4425-5592-7F5E-733CF6CA5375}"/>
              </a:ext>
            </a:extLst>
          </p:cNvPr>
          <p:cNvCxnSpPr/>
          <p:nvPr>
            <p:custDataLst>
              <p:tags r:id="rId3"/>
            </p:custDataLst>
          </p:nvPr>
        </p:nvCxnSpPr>
        <p:spPr bwMode="auto">
          <a:xfrm>
            <a:off x="1057275" y="4194175"/>
            <a:ext cx="3286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7CE2383-436E-9072-7835-DE1096936598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1797050" y="3551238"/>
            <a:ext cx="3286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6F992F9-C137-97A8-A61A-D00BE4CC89C4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2538413" y="2551113"/>
            <a:ext cx="3286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E6EDA553-9094-54DD-2CC5-9A7AAE781F04}"/>
              </a:ext>
            </a:extLst>
          </p:cNvPr>
          <p:cNvGraphicFramePr/>
          <p:nvPr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30239409"/>
              </p:ext>
            </p:extLst>
          </p:nvPr>
        </p:nvGraphicFramePr>
        <p:xfrm>
          <a:off x="398463" y="2468563"/>
          <a:ext cx="3127375" cy="35099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19645273-E3EE-0D90-EC43-293B361B58DC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577850" y="5954713"/>
            <a:ext cx="5461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/>
              <a:t>CapEx</a:t>
            </a:r>
            <a:endParaRPr lang="en-US" sz="1400" dirty="0"/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E72E4597-D23F-5268-51BE-214E7113D089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gray">
          <a:xfrm>
            <a:off x="1339850" y="3765550"/>
            <a:ext cx="503238" cy="21272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>
                <a:solidFill>
                  <a:schemeClr val="bg1"/>
                </a:solidFill>
              </a:rPr>
              <a:t>27-59</a:t>
            </a:r>
          </a:p>
        </p:txBody>
      </p:sp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3379CDED-D89E-5673-1B8D-BF6CF19B8C37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auto">
          <a:xfrm>
            <a:off x="1382713" y="5954713"/>
            <a:ext cx="4175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55E51E8-F13F-4CBA-A0B5-383D15C077C6}" type="datetime'''''''''''O''''''''''''''''&amp;M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O&amp;M</a:t>
            </a:fld>
            <a:endParaRPr lang="en-US" sz="1400" dirty="0"/>
          </a:p>
        </p:txBody>
      </p:sp>
      <p:sp>
        <p:nvSpPr>
          <p:cNvPr id="36" name="Text Placeholder 10">
            <a:extLst>
              <a:ext uri="{FF2B5EF4-FFF2-40B4-BE49-F238E27FC236}">
                <a16:creationId xmlns:a16="http://schemas.microsoft.com/office/drawing/2014/main" id="{7CA50EBE-EB3A-EC71-ACF2-C55DF0EB1963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gray">
          <a:xfrm>
            <a:off x="2081213" y="2944813"/>
            <a:ext cx="503238" cy="21272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>
                <a:solidFill>
                  <a:schemeClr val="bg1"/>
                </a:solidFill>
              </a:rPr>
              <a:t>35-98</a:t>
            </a:r>
          </a:p>
        </p:txBody>
      </p: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0EDC1C56-EB72-1516-5F9A-F6645C39AD45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auto">
          <a:xfrm>
            <a:off x="1917700" y="5954713"/>
            <a:ext cx="8302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349AB5D-2938-4324-AF1A-3BB3E1ACA664}" type="datetime'''''F''eed''''''''''''s''''''''''t''o''c''k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Feedstock</a:t>
            </a:fld>
            <a:endParaRPr lang="en-US" sz="1400" dirty="0"/>
          </a:p>
        </p:txBody>
      </p:sp>
      <p:sp>
        <p:nvSpPr>
          <p:cNvPr id="1078" name="Text Placeholder 10">
            <a:extLst>
              <a:ext uri="{FF2B5EF4-FFF2-40B4-BE49-F238E27FC236}">
                <a16:creationId xmlns:a16="http://schemas.microsoft.com/office/drawing/2014/main" id="{0D4DFECE-9F5A-7129-3468-BFCB135FE6E0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gray">
          <a:xfrm>
            <a:off x="2722563" y="4116388"/>
            <a:ext cx="700088" cy="21272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>
                <a:solidFill>
                  <a:schemeClr val="bg1"/>
                </a:solidFill>
              </a:rPr>
              <a:t>146-302</a:t>
            </a:r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DDADD7E4-791A-972F-0F12-2E9A0F929207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auto">
          <a:xfrm>
            <a:off x="2878138" y="5954713"/>
            <a:ext cx="3873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effectLst/>
              </a:rPr>
              <a:t>Total</a:t>
            </a:r>
            <a:endParaRPr lang="en-US" sz="1400" dirty="0"/>
          </a:p>
        </p:txBody>
      </p:sp>
      <p:sp>
        <p:nvSpPr>
          <p:cNvPr id="34" name="Text Placeholder 10">
            <a:extLst>
              <a:ext uri="{FF2B5EF4-FFF2-40B4-BE49-F238E27FC236}">
                <a16:creationId xmlns:a16="http://schemas.microsoft.com/office/drawing/2014/main" id="{6F5F18A4-36FE-BECD-7725-D892C2D18EAC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gray">
          <a:xfrm>
            <a:off x="550863" y="3956050"/>
            <a:ext cx="6016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/>
              <a:t>84-145</a:t>
            </a:r>
          </a:p>
        </p:txBody>
      </p:sp>
      <p:cxnSp>
        <p:nvCxnSpPr>
          <p:cNvPr id="1038" name="Straight Connector 1037">
            <a:extLst>
              <a:ext uri="{FF2B5EF4-FFF2-40B4-BE49-F238E27FC236}">
                <a16:creationId xmlns:a16="http://schemas.microsoft.com/office/drawing/2014/main" id="{36B4839C-A2A2-B659-165C-302EEC9736CE}"/>
              </a:ext>
            </a:extLst>
          </p:cNvPr>
          <p:cNvCxnSpPr/>
          <p:nvPr>
            <p:custDataLst>
              <p:tags r:id="rId15"/>
            </p:custDataLst>
          </p:nvPr>
        </p:nvCxnSpPr>
        <p:spPr bwMode="auto">
          <a:xfrm>
            <a:off x="4125913" y="4119563"/>
            <a:ext cx="3286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40" name="Straight Connector 1039">
            <a:extLst>
              <a:ext uri="{FF2B5EF4-FFF2-40B4-BE49-F238E27FC236}">
                <a16:creationId xmlns:a16="http://schemas.microsoft.com/office/drawing/2014/main" id="{AA419BE0-9D6A-8F50-6D52-50AB5D108F74}"/>
              </a:ext>
            </a:extLst>
          </p:cNvPr>
          <p:cNvCxnSpPr/>
          <p:nvPr>
            <p:custDataLst>
              <p:tags r:id="rId16"/>
            </p:custDataLst>
          </p:nvPr>
        </p:nvCxnSpPr>
        <p:spPr bwMode="auto">
          <a:xfrm>
            <a:off x="4865688" y="3238500"/>
            <a:ext cx="3286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2F0817BA-8C97-5748-163F-9686F8F6EDF2}"/>
              </a:ext>
            </a:extLst>
          </p:cNvPr>
          <p:cNvCxnSpPr/>
          <p:nvPr>
            <p:custDataLst>
              <p:tags r:id="rId17"/>
            </p:custDataLst>
          </p:nvPr>
        </p:nvCxnSpPr>
        <p:spPr bwMode="auto">
          <a:xfrm>
            <a:off x="5607050" y="3611563"/>
            <a:ext cx="3286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D2088F70-EB50-F51D-D634-C72D652CE733}"/>
              </a:ext>
            </a:extLst>
          </p:cNvPr>
          <p:cNvGraphicFramePr/>
          <p:nvPr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2214035144"/>
              </p:ext>
            </p:extLst>
          </p:nvPr>
        </p:nvGraphicFramePr>
        <p:xfrm>
          <a:off x="3467100" y="2468563"/>
          <a:ext cx="3127375" cy="35099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0"/>
          </a:graphicData>
        </a:graphic>
      </p:graphicFrame>
      <p:sp>
        <p:nvSpPr>
          <p:cNvPr id="1049" name="Text Placeholder 10">
            <a:extLst>
              <a:ext uri="{FF2B5EF4-FFF2-40B4-BE49-F238E27FC236}">
                <a16:creationId xmlns:a16="http://schemas.microsoft.com/office/drawing/2014/main" id="{9F0EF955-BCF1-E3D2-E6EA-96E90018E713}"/>
              </a:ext>
            </a:extLst>
          </p:cNvPr>
          <p:cNvSpPr txBox="1">
            <a:spLocks/>
          </p:cNvSpPr>
          <p:nvPr>
            <p:custDataLst>
              <p:tags r:id="rId19"/>
            </p:custDataLst>
          </p:nvPr>
        </p:nvSpPr>
        <p:spPr bwMode="auto">
          <a:xfrm>
            <a:off x="3646488" y="5954713"/>
            <a:ext cx="5461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/>
              <a:t>CapEx</a:t>
            </a:r>
            <a:endParaRPr lang="en-US" sz="1400" dirty="0"/>
          </a:p>
        </p:txBody>
      </p:sp>
      <p:sp>
        <p:nvSpPr>
          <p:cNvPr id="1051" name="Text Placeholder 10">
            <a:extLst>
              <a:ext uri="{FF2B5EF4-FFF2-40B4-BE49-F238E27FC236}">
                <a16:creationId xmlns:a16="http://schemas.microsoft.com/office/drawing/2014/main" id="{3578F21F-16E2-2A00-C6C4-1C2F2E04D69B}"/>
              </a:ext>
            </a:extLst>
          </p:cNvPr>
          <p:cNvSpPr txBox="1">
            <a:spLocks/>
          </p:cNvSpPr>
          <p:nvPr>
            <p:custDataLst>
              <p:tags r:id="rId20"/>
            </p:custDataLst>
          </p:nvPr>
        </p:nvSpPr>
        <p:spPr bwMode="gray">
          <a:xfrm>
            <a:off x="4535488" y="3571875"/>
            <a:ext cx="2476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>
                <a:solidFill>
                  <a:schemeClr val="bg1"/>
                </a:solidFill>
              </a:rPr>
              <a:t>59</a:t>
            </a:r>
          </a:p>
        </p:txBody>
      </p:sp>
      <p:sp>
        <p:nvSpPr>
          <p:cNvPr id="1045" name="Text Placeholder 10">
            <a:extLst>
              <a:ext uri="{FF2B5EF4-FFF2-40B4-BE49-F238E27FC236}">
                <a16:creationId xmlns:a16="http://schemas.microsoft.com/office/drawing/2014/main" id="{4894384D-70EC-B16C-A59F-3C800836FCD4}"/>
              </a:ext>
            </a:extLst>
          </p:cNvPr>
          <p:cNvSpPr txBox="1">
            <a:spLocks/>
          </p:cNvSpPr>
          <p:nvPr>
            <p:custDataLst>
              <p:tags r:id="rId21"/>
            </p:custDataLst>
          </p:nvPr>
        </p:nvSpPr>
        <p:spPr bwMode="auto">
          <a:xfrm>
            <a:off x="4451350" y="5954713"/>
            <a:ext cx="4175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A4FD308-104E-4E4C-A4BB-D5A792A17EAD}" type="datetime'''O''''''''''''''''''''''''''&amp;''''M''''''''''''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O&amp;M</a:t>
            </a:fld>
            <a:endParaRPr lang="en-US" sz="1400" dirty="0"/>
          </a:p>
        </p:txBody>
      </p:sp>
      <p:sp>
        <p:nvSpPr>
          <p:cNvPr id="1044" name="Text Placeholder 10">
            <a:extLst>
              <a:ext uri="{FF2B5EF4-FFF2-40B4-BE49-F238E27FC236}">
                <a16:creationId xmlns:a16="http://schemas.microsoft.com/office/drawing/2014/main" id="{9DB5F292-D8CD-CD3C-FBE6-0E87851FB6AC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gray">
          <a:xfrm>
            <a:off x="5168900" y="3317875"/>
            <a:ext cx="4635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4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>
                <a:solidFill>
                  <a:schemeClr val="bg1"/>
                </a:solidFill>
              </a:rPr>
              <a:t>-49-0</a:t>
            </a:r>
          </a:p>
        </p:txBody>
      </p:sp>
      <p:sp>
        <p:nvSpPr>
          <p:cNvPr id="1042" name="Text Placeholder 10">
            <a:extLst>
              <a:ext uri="{FF2B5EF4-FFF2-40B4-BE49-F238E27FC236}">
                <a16:creationId xmlns:a16="http://schemas.microsoft.com/office/drawing/2014/main" id="{1CFDA633-70BD-C291-A83B-9C07DD765490}"/>
              </a:ext>
            </a:extLst>
          </p:cNvPr>
          <p:cNvSpPr txBox="1">
            <a:spLocks/>
          </p:cNvSpPr>
          <p:nvPr>
            <p:custDataLst>
              <p:tags r:id="rId23"/>
            </p:custDataLst>
          </p:nvPr>
        </p:nvSpPr>
        <p:spPr bwMode="auto">
          <a:xfrm>
            <a:off x="4986338" y="5954713"/>
            <a:ext cx="8302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68172DB-4D7B-40BD-A50D-CC04DCDEB769}" type="datetime'''''''F''e''''''''''e''d''''''st''''''''''o''c''''''''''''''k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Feedstock</a:t>
            </a:fld>
            <a:endParaRPr lang="en-US" sz="1400" dirty="0"/>
          </a:p>
        </p:txBody>
      </p:sp>
      <p:sp>
        <p:nvSpPr>
          <p:cNvPr id="1137" name="Text Placeholder 10">
            <a:extLst>
              <a:ext uri="{FF2B5EF4-FFF2-40B4-BE49-F238E27FC236}">
                <a16:creationId xmlns:a16="http://schemas.microsoft.com/office/drawing/2014/main" id="{B8D0E893-9C92-9B8F-7238-886B8C40715E}"/>
              </a:ext>
            </a:extLst>
          </p:cNvPr>
          <p:cNvSpPr txBox="1">
            <a:spLocks/>
          </p:cNvSpPr>
          <p:nvPr>
            <p:custDataLst>
              <p:tags r:id="rId24"/>
            </p:custDataLst>
          </p:nvPr>
        </p:nvSpPr>
        <p:spPr bwMode="gray">
          <a:xfrm>
            <a:off x="5791200" y="4646613"/>
            <a:ext cx="700088" cy="212725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>
                <a:solidFill>
                  <a:schemeClr val="bg1"/>
                </a:solidFill>
              </a:rPr>
              <a:t>104-204</a:t>
            </a:r>
          </a:p>
        </p:txBody>
      </p:sp>
      <p:sp>
        <p:nvSpPr>
          <p:cNvPr id="1043" name="Text Placeholder 10">
            <a:extLst>
              <a:ext uri="{FF2B5EF4-FFF2-40B4-BE49-F238E27FC236}">
                <a16:creationId xmlns:a16="http://schemas.microsoft.com/office/drawing/2014/main" id="{DF3B3D87-8AD4-B094-1AB2-86A78350004B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 bwMode="auto">
          <a:xfrm>
            <a:off x="5946775" y="5954713"/>
            <a:ext cx="3873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effectLst/>
              </a:rPr>
              <a:t>Total</a:t>
            </a:r>
            <a:endParaRPr lang="en-US" sz="1400" dirty="0"/>
          </a:p>
        </p:txBody>
      </p:sp>
      <p:sp>
        <p:nvSpPr>
          <p:cNvPr id="1047" name="Text Placeholder 10">
            <a:extLst>
              <a:ext uri="{FF2B5EF4-FFF2-40B4-BE49-F238E27FC236}">
                <a16:creationId xmlns:a16="http://schemas.microsoft.com/office/drawing/2014/main" id="{81FCD7BA-9B55-D3FF-AC7B-2CAB70EE1D5C}"/>
              </a:ext>
            </a:extLst>
          </p:cNvPr>
          <p:cNvSpPr txBox="1">
            <a:spLocks/>
          </p:cNvSpPr>
          <p:nvPr>
            <p:custDataLst>
              <p:tags r:id="rId26"/>
            </p:custDataLst>
          </p:nvPr>
        </p:nvSpPr>
        <p:spPr bwMode="gray">
          <a:xfrm>
            <a:off x="3619500" y="3881438"/>
            <a:ext cx="6016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/>
              <a:t>94-145</a:t>
            </a:r>
          </a:p>
        </p:txBody>
      </p:sp>
      <p:sp>
        <p:nvSpPr>
          <p:cNvPr id="1156" name="Rectangle 1155">
            <a:extLst>
              <a:ext uri="{FF2B5EF4-FFF2-40B4-BE49-F238E27FC236}">
                <a16:creationId xmlns:a16="http://schemas.microsoft.com/office/drawing/2014/main" id="{532086F6-605E-B39C-3E3B-BDB8949FAB07}"/>
              </a:ext>
            </a:extLst>
          </p:cNvPr>
          <p:cNvSpPr/>
          <p:nvPr>
            <p:custDataLst>
              <p:tags r:id="rId27"/>
            </p:custDataLst>
          </p:nvPr>
        </p:nvSpPr>
        <p:spPr bwMode="auto">
          <a:xfrm>
            <a:off x="531813" y="2019300"/>
            <a:ext cx="179388" cy="1333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153" name="Text Placeholder 10">
            <a:extLst>
              <a:ext uri="{FF2B5EF4-FFF2-40B4-BE49-F238E27FC236}">
                <a16:creationId xmlns:a16="http://schemas.microsoft.com/office/drawing/2014/main" id="{7C737F5D-56F4-3EFA-8592-C83E399462A1}"/>
              </a:ext>
            </a:extLst>
          </p:cNvPr>
          <p:cNvSpPr txBox="1">
            <a:spLocks/>
          </p:cNvSpPr>
          <p:nvPr>
            <p:custDataLst>
              <p:tags r:id="rId28"/>
            </p:custDataLst>
          </p:nvPr>
        </p:nvSpPr>
        <p:spPr bwMode="auto">
          <a:xfrm>
            <a:off x="762000" y="2014538"/>
            <a:ext cx="10604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000" dirty="0"/>
              <a:t>Biomass feedstock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D7C11440-AAE8-04F8-22C1-4EB9B25688EA}"/>
              </a:ext>
            </a:extLst>
          </p:cNvPr>
          <p:cNvSpPr/>
          <p:nvPr>
            <p:custDataLst>
              <p:tags r:id="rId29"/>
            </p:custDataLst>
          </p:nvPr>
        </p:nvSpPr>
        <p:spPr bwMode="auto">
          <a:xfrm>
            <a:off x="3768725" y="2019300"/>
            <a:ext cx="179388" cy="133350"/>
          </a:xfrm>
          <a:prstGeom prst="rect">
            <a:avLst/>
          </a:prstGeom>
          <a:solidFill>
            <a:schemeClr val="accent4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159" name="Text Placeholder 10">
            <a:extLst>
              <a:ext uri="{FF2B5EF4-FFF2-40B4-BE49-F238E27FC236}">
                <a16:creationId xmlns:a16="http://schemas.microsoft.com/office/drawing/2014/main" id="{F2DDB867-B018-BD51-F441-552FFD6420BC}"/>
              </a:ext>
            </a:extLst>
          </p:cNvPr>
          <p:cNvSpPr txBox="1">
            <a:spLocks/>
          </p:cNvSpPr>
          <p:nvPr>
            <p:custDataLst>
              <p:tags r:id="rId30"/>
            </p:custDataLst>
          </p:nvPr>
        </p:nvSpPr>
        <p:spPr bwMode="auto">
          <a:xfrm>
            <a:off x="3998913" y="2014538"/>
            <a:ext cx="9334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Waste feedstock</a:t>
            </a:r>
            <a:endParaRPr lang="en-US" sz="10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C78DFEF-7278-4577-9935-2760C9A168E3}"/>
              </a:ext>
            </a:extLst>
          </p:cNvPr>
          <p:cNvSpPr/>
          <p:nvPr/>
        </p:nvSpPr>
        <p:spPr bwMode="gray">
          <a:xfrm>
            <a:off x="0" y="-2643"/>
            <a:ext cx="2419109" cy="317051"/>
          </a:xfrm>
          <a:prstGeom prst="rect">
            <a:avLst/>
          </a:prstGeom>
          <a:solidFill>
            <a:srgbClr val="D283D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FT-SPK</a:t>
            </a:r>
            <a:endParaRPr lang="en-US" sz="1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25535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B01D85-3D6E-807B-F8A0-D2F809BF31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6BDAA347-F7A2-F6D0-FB48-46B693D867EF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BDAA347-F7A2-F6D0-FB48-46B693D867E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2820916F-5F1B-909D-55C5-892BF93488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Autofit/>
          </a:bodyPr>
          <a:lstStyle/>
          <a:p>
            <a:r>
              <a:rPr lang="en-US" dirty="0"/>
              <a:t>Current technology focuses on biomass feedstock, process improvements, and environmental concerns</a:t>
            </a:r>
          </a:p>
        </p:txBody>
      </p:sp>
      <p:sp>
        <p:nvSpPr>
          <p:cNvPr id="22" name="btfpNotesBox111697">
            <a:extLst>
              <a:ext uri="{FF2B5EF4-FFF2-40B4-BE49-F238E27FC236}">
                <a16:creationId xmlns:a16="http://schemas.microsoft.com/office/drawing/2014/main" id="{E619D134-F62C-029F-5509-07FFE3095829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156180"/>
            <a:ext cx="914400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ICAO,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"/>
              </a:rPr>
              <a:t>SAF Conversion processes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(2025); MDPI,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8"/>
              </a:rPr>
              <a:t>Review of the Current State of Pyrolysis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IDTechEx,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9"/>
              </a:rPr>
              <a:t>Future of Pyrolysis Market in Light of a Changing Regulatory Landscape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MDPI,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0"/>
              </a:rPr>
              <a:t>Effects of Bio-Oils on Fuel Atomization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(2021); IEA,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1"/>
              </a:rPr>
              <a:t>SAF report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</a:t>
            </a:r>
            <a:r>
              <a:rPr lang="en-US" sz="800" dirty="0">
                <a:latin typeface="Arial"/>
              </a:rPr>
              <a:t>Metso,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2"/>
              </a:rPr>
              <a:t>Challenges and opportunities in bio-oil plants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(2012); Progress in Energy and Combustion Science,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3"/>
              </a:rPr>
              <a:t>Multi-scale issues of biomass pyrolysis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(2018).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1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7161475-5893-C21A-B1A9-159E937A1886}"/>
              </a:ext>
            </a:extLst>
          </p:cNvPr>
          <p:cNvSpPr/>
          <p:nvPr/>
        </p:nvSpPr>
        <p:spPr bwMode="gray">
          <a:xfrm>
            <a:off x="0" y="-2643"/>
            <a:ext cx="2419109" cy="317051"/>
          </a:xfrm>
          <a:prstGeom prst="rect">
            <a:avLst/>
          </a:prstGeom>
          <a:solidFill>
            <a:srgbClr val="104C3E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Pyrolysis-derived SAF 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97115A8-6EC7-8A32-1912-683962080901}"/>
              </a:ext>
            </a:extLst>
          </p:cNvPr>
          <p:cNvGrpSpPr/>
          <p:nvPr/>
        </p:nvGrpSpPr>
        <p:grpSpPr>
          <a:xfrm>
            <a:off x="158272" y="3124609"/>
            <a:ext cx="4474689" cy="1354217"/>
            <a:chOff x="436796" y="2994127"/>
            <a:chExt cx="4474689" cy="1354217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23B16FF1-3994-C55E-C1BA-1D44314CABC7}"/>
                </a:ext>
              </a:extLst>
            </p:cNvPr>
            <p:cNvGrpSpPr/>
            <p:nvPr/>
          </p:nvGrpSpPr>
          <p:grpSpPr>
            <a:xfrm>
              <a:off x="436796" y="3140268"/>
              <a:ext cx="1296555" cy="1061934"/>
              <a:chOff x="1397770" y="1878577"/>
              <a:chExt cx="1296555" cy="1061934"/>
            </a:xfrm>
          </p:grpSpPr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B6FF1409-F58F-58B9-4C81-A47ED10BE7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45941" y="1878577"/>
                <a:ext cx="800212" cy="762106"/>
              </a:xfrm>
              <a:prstGeom prst="rect">
                <a:avLst/>
              </a:prstGeom>
            </p:spPr>
          </p:pic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F2E35584-D95A-0B39-DC72-6B1D111E67A7}"/>
                  </a:ext>
                </a:extLst>
              </p:cNvPr>
              <p:cNvSpPr txBox="1"/>
              <p:nvPr/>
            </p:nvSpPr>
            <p:spPr bwMode="gray">
              <a:xfrm>
                <a:off x="1397770" y="2683142"/>
                <a:ext cx="1296555" cy="257369"/>
              </a:xfrm>
              <a:prstGeom prst="rect">
                <a:avLst/>
              </a:prstGeom>
              <a:noFill/>
            </p:spPr>
            <p:txBody>
              <a:bodyPr wrap="square" lIns="36000" tIns="36000" rIns="36000" bIns="36000" rtlCol="0">
                <a:spAutoFit/>
              </a:bodyPr>
              <a:lstStyle/>
              <a:p>
                <a:pPr marL="0" indent="0" algn="ctr">
                  <a:buNone/>
                </a:pPr>
                <a:r>
                  <a:rPr lang="en-US" sz="1200" b="1" dirty="0"/>
                  <a:t>Process</a:t>
                </a:r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572C324-234E-15CE-1BFA-1CC18AAA6FA5}"/>
                </a:ext>
              </a:extLst>
            </p:cNvPr>
            <p:cNvSpPr txBox="1"/>
            <p:nvPr/>
          </p:nvSpPr>
          <p:spPr bwMode="gray">
            <a:xfrm>
              <a:off x="1636681" y="2994127"/>
              <a:ext cx="3274804" cy="135421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100" dirty="0"/>
                <a:t>Technological advances focus on </a:t>
              </a:r>
              <a:r>
                <a:rPr lang="en-US" sz="1100" b="1" dirty="0"/>
                <a:t>improving efficiency and output quality</a:t>
              </a:r>
              <a:r>
                <a:rPr lang="en-US" sz="1100" dirty="0"/>
                <a:t> through better catalysts and sophisticated reactor designs.</a:t>
              </a:r>
            </a:p>
            <a:p>
              <a:pPr>
                <a:spcBef>
                  <a:spcPts val="600"/>
                </a:spcBef>
              </a:pPr>
              <a:r>
                <a:rPr lang="en-US" sz="1100" dirty="0"/>
                <a:t>New </a:t>
              </a:r>
              <a:r>
                <a:rPr lang="en-US" sz="1100" b="1" dirty="0"/>
                <a:t>continuous feed systems</a:t>
              </a:r>
              <a:r>
                <a:rPr lang="en-US" sz="1100" dirty="0"/>
                <a:t> are enhancing scalability and reducing costs, though commercialization of pyrolysis products like bio-oils still faces challenges.</a:t>
              </a:r>
              <a:endParaRPr lang="en-US" sz="1100" dirty="0">
                <a:solidFill>
                  <a:srgbClr val="222222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183A2A2-1324-4621-D71F-844065EB55E3}"/>
              </a:ext>
            </a:extLst>
          </p:cNvPr>
          <p:cNvGrpSpPr/>
          <p:nvPr/>
        </p:nvGrpSpPr>
        <p:grpSpPr>
          <a:xfrm>
            <a:off x="158272" y="1745388"/>
            <a:ext cx="4464529" cy="1354217"/>
            <a:chOff x="436796" y="1704748"/>
            <a:chExt cx="4464529" cy="1354217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D6598A3-772C-5849-2137-F7036CDE7D5F}"/>
                </a:ext>
              </a:extLst>
            </p:cNvPr>
            <p:cNvGrpSpPr/>
            <p:nvPr/>
          </p:nvGrpSpPr>
          <p:grpSpPr>
            <a:xfrm>
              <a:off x="436796" y="1755579"/>
              <a:ext cx="1296555" cy="1083278"/>
              <a:chOff x="4674662" y="1726436"/>
              <a:chExt cx="1296555" cy="1083278"/>
            </a:xfrm>
          </p:grpSpPr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302E08EF-7312-148B-6EE0-AE8C84DCA27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870439" y="1726436"/>
                <a:ext cx="905001" cy="781159"/>
              </a:xfrm>
              <a:prstGeom prst="rect">
                <a:avLst/>
              </a:prstGeom>
            </p:spPr>
          </p:pic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D3B2E946-01B2-43D7-C0BF-73802E6DD764}"/>
                  </a:ext>
                </a:extLst>
              </p:cNvPr>
              <p:cNvSpPr txBox="1"/>
              <p:nvPr/>
            </p:nvSpPr>
            <p:spPr bwMode="gray">
              <a:xfrm>
                <a:off x="4674662" y="2552345"/>
                <a:ext cx="1296555" cy="257369"/>
              </a:xfrm>
              <a:prstGeom prst="rect">
                <a:avLst/>
              </a:prstGeom>
              <a:noFill/>
            </p:spPr>
            <p:txBody>
              <a:bodyPr wrap="square" lIns="36000" tIns="36000" rIns="36000" bIns="36000" rtlCol="0">
                <a:spAutoFit/>
              </a:bodyPr>
              <a:lstStyle/>
              <a:p>
                <a:pPr marL="0" indent="0" algn="ctr">
                  <a:buNone/>
                </a:pPr>
                <a:r>
                  <a:rPr lang="en-US" sz="1200" b="1" dirty="0"/>
                  <a:t>Feedstock</a:t>
                </a:r>
              </a:p>
            </p:txBody>
          </p: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20B6CFD-F121-EFE0-01EC-EE58879AFA1C}"/>
                </a:ext>
              </a:extLst>
            </p:cNvPr>
            <p:cNvSpPr txBox="1"/>
            <p:nvPr/>
          </p:nvSpPr>
          <p:spPr bwMode="gray">
            <a:xfrm>
              <a:off x="1636681" y="1704748"/>
              <a:ext cx="3264644" cy="135421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100" dirty="0"/>
                <a:t>Biomass feedstocks are favored for their </a:t>
              </a:r>
              <a:r>
                <a:rPr lang="en-US" sz="1100" b="1" dirty="0"/>
                <a:t>"drop-in" capabilities, </a:t>
              </a:r>
              <a:r>
                <a:rPr lang="en-US" sz="1100" dirty="0"/>
                <a:t>meaning</a:t>
              </a:r>
              <a:r>
                <a:rPr lang="en-US" sz="1100" b="1" dirty="0"/>
                <a:t> </a:t>
              </a:r>
              <a:r>
                <a:rPr lang="en-US" sz="1100" dirty="0"/>
                <a:t>they can be used without post-treatment, and for their role in </a:t>
              </a:r>
              <a:r>
                <a:rPr lang="en-US" sz="1100" b="1" dirty="0"/>
                <a:t>reducing waste and sequestering carbon.</a:t>
              </a:r>
              <a:r>
                <a:rPr lang="en-US" sz="1100" dirty="0"/>
                <a:t> </a:t>
              </a:r>
            </a:p>
            <a:p>
              <a:pPr>
                <a:spcBef>
                  <a:spcPts val="600"/>
                </a:spcBef>
              </a:pPr>
              <a:r>
                <a:rPr lang="en-US" sz="1100" dirty="0"/>
                <a:t>Plastic-based feedstocks, while explored, pose greater environmental and regulatory concerns.</a:t>
              </a:r>
              <a:endParaRPr lang="en-US" sz="1050" dirty="0">
                <a:solidFill>
                  <a:srgbClr val="222222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4615D71-89CC-DDC8-DC9F-02B6D622800B}"/>
              </a:ext>
            </a:extLst>
          </p:cNvPr>
          <p:cNvGrpSpPr/>
          <p:nvPr/>
        </p:nvGrpSpPr>
        <p:grpSpPr>
          <a:xfrm>
            <a:off x="158272" y="4673107"/>
            <a:ext cx="4403568" cy="1354217"/>
            <a:chOff x="436796" y="4632467"/>
            <a:chExt cx="4403568" cy="1354217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46EBFDEB-F235-0BF6-D148-A9C7470B583F}"/>
                </a:ext>
              </a:extLst>
            </p:cNvPr>
            <p:cNvGrpSpPr/>
            <p:nvPr/>
          </p:nvGrpSpPr>
          <p:grpSpPr>
            <a:xfrm>
              <a:off x="436796" y="4744533"/>
              <a:ext cx="1296555" cy="960809"/>
              <a:chOff x="3436645" y="4290465"/>
              <a:chExt cx="1296555" cy="96080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467035E4-0B0E-1C5B-ECC1-DFCD8D88D4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9580" y="4290465"/>
                <a:ext cx="790685" cy="638264"/>
              </a:xfrm>
              <a:prstGeom prst="rect">
                <a:avLst/>
              </a:prstGeom>
            </p:spPr>
          </p:pic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69C85EE2-1C59-4AC0-6C61-00DAE37C7AD1}"/>
                  </a:ext>
                </a:extLst>
              </p:cNvPr>
              <p:cNvSpPr txBox="1"/>
              <p:nvPr/>
            </p:nvSpPr>
            <p:spPr bwMode="gray">
              <a:xfrm>
                <a:off x="3436645" y="4993905"/>
                <a:ext cx="1296555" cy="257369"/>
              </a:xfrm>
              <a:prstGeom prst="rect">
                <a:avLst/>
              </a:prstGeom>
              <a:noFill/>
            </p:spPr>
            <p:txBody>
              <a:bodyPr wrap="square" lIns="36000" tIns="36000" rIns="36000" bIns="36000" rtlCol="0">
                <a:spAutoFit/>
              </a:bodyPr>
              <a:lstStyle/>
              <a:p>
                <a:pPr marL="0" indent="0" algn="ctr">
                  <a:buNone/>
                </a:pPr>
                <a:r>
                  <a:rPr lang="en-US" sz="1200" b="1" dirty="0"/>
                  <a:t>Environment</a:t>
                </a: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F015F7E-66FB-73C9-DAC0-6A52AC7720C4}"/>
                </a:ext>
              </a:extLst>
            </p:cNvPr>
            <p:cNvSpPr txBox="1"/>
            <p:nvPr/>
          </p:nvSpPr>
          <p:spPr bwMode="gray">
            <a:xfrm>
              <a:off x="1636680" y="4632467"/>
              <a:ext cx="3203684" cy="135421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100" dirty="0"/>
                <a:t>Production remains </a:t>
              </a:r>
              <a:r>
                <a:rPr lang="en-US" sz="1100" b="1" dirty="0"/>
                <a:t>energy-intensive</a:t>
              </a:r>
              <a:r>
                <a:rPr lang="en-US" sz="1100" dirty="0"/>
                <a:t>, often requiring external heat sources, and can emit </a:t>
              </a:r>
              <a:r>
                <a:rPr lang="en-US" sz="1100" b="1" dirty="0"/>
                <a:t>harmful byproducts</a:t>
              </a:r>
              <a:r>
                <a:rPr lang="en-US" sz="1100" dirty="0"/>
                <a:t> depending on the feedstock used. </a:t>
              </a:r>
            </a:p>
            <a:p>
              <a:pPr>
                <a:spcBef>
                  <a:spcPts val="600"/>
                </a:spcBef>
              </a:pPr>
              <a:r>
                <a:rPr lang="en-US" sz="1100" b="1" dirty="0"/>
                <a:t>Plastic</a:t>
              </a:r>
              <a:r>
                <a:rPr lang="en-US" sz="1100" dirty="0"/>
                <a:t> </a:t>
              </a:r>
              <a:r>
                <a:rPr lang="en-US" sz="1100" b="1" dirty="0"/>
                <a:t>pyrolysis:</a:t>
              </a:r>
              <a:r>
                <a:rPr lang="en-US" sz="1100" dirty="0"/>
                <a:t> Environmental risks and regulatory scrutiny have raised questions about its sustainability and classification.</a:t>
              </a:r>
              <a:endParaRPr lang="en-US" sz="1100" dirty="0">
                <a:solidFill>
                  <a:srgbClr val="222222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30" name="TextBox 8">
            <a:extLst>
              <a:ext uri="{FF2B5EF4-FFF2-40B4-BE49-F238E27FC236}">
                <a16:creationId xmlns:a16="http://schemas.microsoft.com/office/drawing/2014/main" id="{EC101749-1E24-7A45-17FC-FCC02AE6669B}"/>
              </a:ext>
            </a:extLst>
          </p:cNvPr>
          <p:cNvSpPr txBox="1"/>
          <p:nvPr/>
        </p:nvSpPr>
        <p:spPr bwMode="gray">
          <a:xfrm>
            <a:off x="8088549" y="1554480"/>
            <a:ext cx="3688080" cy="4104640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 anchor="t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  <a:buNone/>
            </a:pPr>
            <a:r>
              <a:rPr lang="en-US" sz="1050" b="1" dirty="0"/>
              <a:t>Innovation focus:</a:t>
            </a:r>
            <a:endParaRPr lang="en-US" sz="1050" dirty="0"/>
          </a:p>
          <a:p>
            <a:pPr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Continuous feed systems and improved efficiency.</a:t>
            </a:r>
          </a:p>
          <a:p>
            <a:pPr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Pilot-scale biomass-to-gas advances (e.g., Alder Renewables).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en-US" sz="1050" b="1" dirty="0"/>
              <a:t>Development leaders:</a:t>
            </a:r>
            <a:endParaRPr lang="en-US" sz="1050" dirty="0"/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Europe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leads in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pyrolysis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research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, especially for biomass-based products like bio-oil and synthetic gas.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Alder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Renewables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is advancing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biomass-to-gas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tech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and already has major purchase agreements (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1.5 billion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gallons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of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SAF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for the next 20 years).</a:t>
            </a:r>
          </a:p>
          <a:p>
            <a:pPr>
              <a:spcBef>
                <a:spcPts val="600"/>
              </a:spcBef>
              <a:buNone/>
            </a:pPr>
            <a:r>
              <a:rPr lang="en-US" sz="1050" b="1" dirty="0"/>
              <a:t>Feedstock evolution:</a:t>
            </a:r>
            <a:endParaRPr lang="en-US" sz="1050" dirty="0"/>
          </a:p>
          <a:p>
            <a:pPr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Favorable drop-in biomass inputs (vs. plastic).</a:t>
            </a:r>
          </a:p>
          <a:p>
            <a:pPr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Reduction in waste and carbon footprint.</a:t>
            </a:r>
          </a:p>
          <a:p>
            <a:pPr>
              <a:spcBef>
                <a:spcPts val="600"/>
              </a:spcBef>
              <a:buNone/>
            </a:pPr>
            <a:r>
              <a:rPr lang="en-US" sz="1050" b="1" dirty="0"/>
              <a:t>Challenges:</a:t>
            </a:r>
            <a:endParaRPr lang="en-US" sz="1050" dirty="0"/>
          </a:p>
          <a:p>
            <a:pPr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High energy use and harmful byproducts.</a:t>
            </a:r>
          </a:p>
          <a:p>
            <a:pPr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Regulatory scrutiny of plastic pyrolysis.</a:t>
            </a:r>
          </a:p>
        </p:txBody>
      </p:sp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212FDF1F-9786-1F51-6FAD-EC785076C7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5450824"/>
              </p:ext>
            </p:extLst>
          </p:nvPr>
        </p:nvGraphicFramePr>
        <p:xfrm>
          <a:off x="4785010" y="1997897"/>
          <a:ext cx="3094070" cy="3040944"/>
        </p:xfrm>
        <a:graphic>
          <a:graphicData uri="http://schemas.openxmlformats.org/drawingml/2006/table">
            <a:tbl>
              <a:tblPr/>
              <a:tblGrid>
                <a:gridCol w="1792784">
                  <a:extLst>
                    <a:ext uri="{9D8B030D-6E8A-4147-A177-3AD203B41FA5}">
                      <a16:colId xmlns:a16="http://schemas.microsoft.com/office/drawing/2014/main" val="3660620541"/>
                    </a:ext>
                  </a:extLst>
                </a:gridCol>
                <a:gridCol w="1301286">
                  <a:extLst>
                    <a:ext uri="{9D8B030D-6E8A-4147-A177-3AD203B41FA5}">
                      <a16:colId xmlns:a16="http://schemas.microsoft.com/office/drawing/2014/main" val="2858535055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indent="-177800" algn="ctr" defTabSz="711200" rtl="0" eaLnBrk="1" latinLnBrk="0" hangingPunct="1">
                        <a:spcBef>
                          <a:spcPts val="1200"/>
                        </a:spcBef>
                        <a:buNone/>
                      </a:pPr>
                      <a:r>
                        <a:rPr lang="en-US" sz="1000" b="1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Conversion process under evaluation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-177800" algn="ctr" defTabSz="711200" rtl="0" eaLnBrk="1" latinLnBrk="0" hangingPunct="1">
                        <a:spcBef>
                          <a:spcPts val="1200"/>
                        </a:spcBef>
                        <a:buNone/>
                      </a:pPr>
                      <a:r>
                        <a:rPr lang="en-US" sz="1000" b="1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Developers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77069"/>
                  </a:ext>
                </a:extLst>
              </a:tr>
              <a:tr h="532224">
                <a:tc>
                  <a:txBody>
                    <a:bodyPr/>
                    <a:lstStyle/>
                    <a:p>
                      <a:pPr marL="0" marR="0" lvl="0" indent="-177800" algn="ctr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effectLst/>
                        </a:rPr>
                        <a:t>Integrated </a:t>
                      </a:r>
                      <a:r>
                        <a:rPr lang="en-US" sz="1000" dirty="0" err="1">
                          <a:effectLst/>
                        </a:rPr>
                        <a:t>hydropyrolysis</a:t>
                      </a:r>
                      <a:r>
                        <a:rPr lang="en-US" sz="1000" dirty="0">
                          <a:effectLst/>
                        </a:rPr>
                        <a:t> and </a:t>
                      </a:r>
                      <a:r>
                        <a:rPr lang="en-US" sz="1000" dirty="0" err="1">
                          <a:effectLst/>
                        </a:rPr>
                        <a:t>hydroconversion</a:t>
                      </a:r>
                      <a:r>
                        <a:rPr lang="en-US" sz="1000" dirty="0">
                          <a:effectLst/>
                        </a:rPr>
                        <a:t> (IH2)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buNone/>
                      </a:pPr>
                      <a:r>
                        <a:rPr lang="en-US" sz="1000" dirty="0">
                          <a:effectLst/>
                        </a:rPr>
                        <a:t>Shell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5027171"/>
                  </a:ext>
                </a:extLst>
              </a:tr>
              <a:tr h="532224">
                <a:tc>
                  <a:txBody>
                    <a:bodyPr/>
                    <a:lstStyle/>
                    <a:p>
                      <a:pPr marL="0" algn="ctr">
                        <a:buNone/>
                      </a:pPr>
                      <a:r>
                        <a:rPr lang="en-US" sz="1000" dirty="0">
                          <a:effectLst/>
                        </a:rPr>
                        <a:t>Pyrolysis of non-recyclable plastics (</a:t>
                      </a:r>
                      <a:r>
                        <a:rPr lang="en-US" sz="1000" dirty="0" err="1">
                          <a:effectLst/>
                        </a:rPr>
                        <a:t>ReOIL</a:t>
                      </a:r>
                      <a:r>
                        <a:rPr lang="en-US" sz="1000" dirty="0">
                          <a:effectLst/>
                        </a:rPr>
                        <a:t>)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buNone/>
                      </a:pPr>
                      <a:r>
                        <a:rPr lang="en-US" sz="1000" dirty="0">
                          <a:effectLst/>
                        </a:rPr>
                        <a:t>OMV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1648158"/>
                  </a:ext>
                </a:extLst>
              </a:tr>
              <a:tr h="532224">
                <a:tc>
                  <a:txBody>
                    <a:bodyPr/>
                    <a:lstStyle/>
                    <a:p>
                      <a:pPr marL="0" algn="ctr">
                        <a:buNone/>
                      </a:pPr>
                      <a:r>
                        <a:rPr lang="en-US" sz="1000" dirty="0">
                          <a:effectLst/>
                        </a:rPr>
                        <a:t>Co-processing of pyrolysis oil from used tires (TPO)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buNone/>
                      </a:pPr>
                      <a:r>
                        <a:rPr lang="en-US" sz="1000" dirty="0">
                          <a:effectLst/>
                        </a:rPr>
                        <a:t>Philips 66 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7954901"/>
                  </a:ext>
                </a:extLst>
              </a:tr>
              <a:tr h="532224">
                <a:tc>
                  <a:txBody>
                    <a:bodyPr/>
                    <a:lstStyle/>
                    <a:p>
                      <a:pPr marL="0" algn="ctr">
                        <a:buNone/>
                      </a:pPr>
                      <a:r>
                        <a:rPr lang="en-US" sz="1000" dirty="0">
                          <a:effectLst/>
                        </a:rPr>
                        <a:t>Biomass pyrolysis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buNone/>
                      </a:pPr>
                      <a:r>
                        <a:rPr lang="en-US" sz="1000" dirty="0">
                          <a:effectLst/>
                        </a:rPr>
                        <a:t>Alder​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23486"/>
                  </a:ext>
                </a:extLst>
              </a:tr>
              <a:tr h="532224">
                <a:tc>
                  <a:txBody>
                    <a:bodyPr/>
                    <a:lstStyle/>
                    <a:p>
                      <a:pPr marL="0" algn="ctr">
                        <a:buNone/>
                      </a:pPr>
                      <a:r>
                        <a:rPr lang="en-US" sz="1000">
                          <a:effectLst/>
                        </a:rPr>
                        <a:t>Biomass/Waste pyrolysis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buNone/>
                      </a:pPr>
                      <a:r>
                        <a:rPr lang="en-US" sz="1000" dirty="0">
                          <a:effectLst/>
                        </a:rPr>
                        <a:t>Green Lizard​</a:t>
                      </a:r>
                    </a:p>
                  </a:txBody>
                  <a:tcPr marL="37512" marR="37512" marT="37512" marB="375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926540"/>
                  </a:ext>
                </a:extLst>
              </a:tr>
            </a:tbl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981FCBD3-9835-5EB6-A775-C9218248B62D}"/>
              </a:ext>
            </a:extLst>
          </p:cNvPr>
          <p:cNvSpPr txBox="1"/>
          <p:nvPr/>
        </p:nvSpPr>
        <p:spPr bwMode="gray">
          <a:xfrm>
            <a:off x="4700927" y="1513078"/>
            <a:ext cx="284628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200" b="1" dirty="0">
                <a:latin typeface="+mj-lt"/>
              </a:rPr>
              <a:t>C</a:t>
            </a:r>
            <a:r>
              <a:rPr lang="en-US" sz="1200" b="1" i="0" dirty="0">
                <a:effectLst/>
                <a:latin typeface="+mj-lt"/>
              </a:rPr>
              <a:t>onversion pathways </a:t>
            </a:r>
            <a:endParaRPr lang="en-US" sz="1200" b="1" dirty="0">
              <a:latin typeface="+mj-lt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1200" b="1" i="0" dirty="0">
                <a:effectLst/>
                <a:latin typeface="+mj-lt"/>
              </a:rPr>
              <a:t>currently under evaluation by ASTM</a:t>
            </a:r>
            <a:endParaRPr lang="en-US" sz="1200" b="1" dirty="0">
              <a:latin typeface="+mj-lt"/>
            </a:endParaRPr>
          </a:p>
        </p:txBody>
      </p:sp>
      <p:sp>
        <p:nvSpPr>
          <p:cNvPr id="29" name="Speech Bubble: Rectangle 28">
            <a:extLst>
              <a:ext uri="{FF2B5EF4-FFF2-40B4-BE49-F238E27FC236}">
                <a16:creationId xmlns:a16="http://schemas.microsoft.com/office/drawing/2014/main" id="{4A4F12FF-617D-04D4-9650-0EE1E9FDAFDF}"/>
              </a:ext>
            </a:extLst>
          </p:cNvPr>
          <p:cNvSpPr/>
          <p:nvPr/>
        </p:nvSpPr>
        <p:spPr bwMode="gray">
          <a:xfrm>
            <a:off x="4775200" y="5232400"/>
            <a:ext cx="3108960" cy="609600"/>
          </a:xfrm>
          <a:prstGeom prst="wedgeRectCallout">
            <a:avLst>
              <a:gd name="adj1" fmla="val 1389"/>
              <a:gd name="adj2" fmla="val -80833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buNone/>
            </a:pPr>
            <a:r>
              <a:rPr lang="en-US" sz="1000" dirty="0">
                <a:solidFill>
                  <a:schemeClr val="bg1"/>
                </a:solidFill>
              </a:rPr>
              <a:t>Pyrolysis-derived SAF is currently not an ASTM-approved drop-in fuel; early-stage R&amp;D and pilot scale production underway for ASTM approval</a:t>
            </a:r>
          </a:p>
        </p:txBody>
      </p:sp>
    </p:spTree>
    <p:extLst>
      <p:ext uri="{BB962C8B-B14F-4D97-AF65-F5344CB8AC3E}">
        <p14:creationId xmlns:p14="http://schemas.microsoft.com/office/powerpoint/2010/main" val="11381363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B22EE9-366E-7DA4-477D-0F1D25E31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FA5390E-92FD-7D21-4313-164F19DD122A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A5390E-92FD-7D21-4313-164F19DD122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C17CFDD3-85BE-E3F9-97D5-C928DE383A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</p:spPr>
        <p:txBody>
          <a:bodyPr vert="horz">
            <a:noAutofit/>
          </a:bodyPr>
          <a:lstStyle/>
          <a:p>
            <a:r>
              <a:rPr lang="en-US" dirty="0"/>
              <a:t>Market is still nascent but quickly growing; EU is leading in technological development and waste feedstock supply</a:t>
            </a:r>
          </a:p>
        </p:txBody>
      </p:sp>
      <p:sp>
        <p:nvSpPr>
          <p:cNvPr id="22" name="btfpNotesBox111697">
            <a:extLst>
              <a:ext uri="{FF2B5EF4-FFF2-40B4-BE49-F238E27FC236}">
                <a16:creationId xmlns:a16="http://schemas.microsoft.com/office/drawing/2014/main" id="{26E7EA06-3142-F54D-A3CD-0010EBFB3CFC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Transparency Market Research,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"/>
              </a:rPr>
              <a:t>Pyrolysis Oil Market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(2021); Allied Market Research,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hlinkClick r:id="rId8"/>
              </a:rPr>
              <a:t>Pyrolysis Oil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8"/>
              </a:rPr>
              <a:t>Market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(2021); ICIS,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9"/>
              </a:rPr>
              <a:t>Pyrolysis Oil Demand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(2025); IDTechEx</a:t>
            </a:r>
            <a:r>
              <a:rPr lang="en-US" sz="800" dirty="0">
                <a:latin typeface="Arial"/>
              </a:rPr>
              <a:t>,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0"/>
              </a:rPr>
              <a:t>Future of Market and Regulatory Landscape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MDPI,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1"/>
              </a:rPr>
              <a:t>Review of the Current State of Pyrolysis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IEA Bioenergy,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2"/>
              </a:rPr>
              <a:t>Facilities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(2025).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Augusto Agazzi, Birru Lucha, Hyae Ryung Kim, and </a:t>
            </a:r>
            <a:r>
              <a:rPr lang="en-US" sz="800" dirty="0">
                <a:solidFill>
                  <a:srgbClr val="000000"/>
                </a:solidFill>
                <a:hlinkClick r:id="rId13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4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5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15" name="TextBox 8">
            <a:extLst>
              <a:ext uri="{FF2B5EF4-FFF2-40B4-BE49-F238E27FC236}">
                <a16:creationId xmlns:a16="http://schemas.microsoft.com/office/drawing/2014/main" id="{96BE9944-CB11-8509-7B83-42B52D48FB10}"/>
              </a:ext>
            </a:extLst>
          </p:cNvPr>
          <p:cNvSpPr txBox="1"/>
          <p:nvPr/>
        </p:nvSpPr>
        <p:spPr bwMode="gray">
          <a:xfrm>
            <a:off x="393700" y="1956042"/>
            <a:ext cx="6207125" cy="4166131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72000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150" b="1" dirty="0">
                <a:solidFill>
                  <a:srgbClr val="222222"/>
                </a:solidFill>
                <a:latin typeface="Arial" panose="020B0604020202020204" pitchFamily="34" charset="0"/>
              </a:rPr>
              <a:t>Market size</a:t>
            </a:r>
          </a:p>
          <a:p>
            <a:pPr lvl="1"/>
            <a:r>
              <a:rPr lang="en-US" sz="1150" dirty="0">
                <a:solidFill>
                  <a:srgbClr val="222222"/>
                </a:solidFill>
                <a:latin typeface="Arial" panose="020B0604020202020204" pitchFamily="34" charset="0"/>
              </a:rPr>
              <a:t>The pyrolysis oil market is valued at ~</a:t>
            </a:r>
            <a:r>
              <a:rPr lang="en-US" sz="1150" b="1" dirty="0">
                <a:solidFill>
                  <a:srgbClr val="222222"/>
                </a:solidFill>
                <a:latin typeface="Arial" panose="020B0604020202020204" pitchFamily="34" charset="0"/>
              </a:rPr>
              <a:t>$300 million (as of 2020) </a:t>
            </a:r>
            <a:r>
              <a:rPr lang="en-US" sz="1150" dirty="0">
                <a:solidFill>
                  <a:srgbClr val="222222"/>
                </a:solidFill>
                <a:latin typeface="Arial" panose="020B0604020202020204" pitchFamily="34" charset="0"/>
              </a:rPr>
              <a:t>and is expected to grow at a </a:t>
            </a:r>
            <a:r>
              <a:rPr lang="en-US" sz="1150" b="1" dirty="0">
                <a:solidFill>
                  <a:srgbClr val="222222"/>
                </a:solidFill>
                <a:latin typeface="Arial" panose="020B0604020202020204" pitchFamily="34" charset="0"/>
              </a:rPr>
              <a:t>CAGR of 4% </a:t>
            </a:r>
            <a:r>
              <a:rPr lang="en-US" sz="1150" dirty="0">
                <a:solidFill>
                  <a:srgbClr val="222222"/>
                </a:solidFill>
                <a:latin typeface="Arial" panose="020B0604020202020204" pitchFamily="34" charset="0"/>
              </a:rPr>
              <a:t>through 2031.</a:t>
            </a:r>
          </a:p>
          <a:p>
            <a:pPr lvl="1"/>
            <a:r>
              <a:rPr lang="en-US" sz="1150" dirty="0">
                <a:solidFill>
                  <a:srgbClr val="222222"/>
                </a:solidFill>
                <a:latin typeface="Arial" panose="020B0604020202020204" pitchFamily="34" charset="0"/>
              </a:rPr>
              <a:t>From 2021 to 2024, global input capacity of plants (amount of raw materials that can be processed by facilities) has risen by 60%.</a:t>
            </a:r>
            <a:endParaRPr lang="en-US" sz="1150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150" b="1" dirty="0">
                <a:solidFill>
                  <a:srgbClr val="222222"/>
                </a:solidFill>
                <a:latin typeface="Arial" panose="020B0604020202020204" pitchFamily="34" charset="0"/>
              </a:rPr>
              <a:t>Market breakdowns</a:t>
            </a:r>
          </a:p>
          <a:p>
            <a:pPr lvl="1"/>
            <a:r>
              <a:rPr lang="en-US" sz="1150" dirty="0">
                <a:solidFill>
                  <a:srgbClr val="222222"/>
                </a:solidFill>
                <a:latin typeface="Arial" panose="020B0604020202020204" pitchFamily="34" charset="0"/>
              </a:rPr>
              <a:t>Pyrolysis is currently the </a:t>
            </a:r>
            <a:r>
              <a:rPr lang="en-US" sz="1150" b="1" dirty="0">
                <a:solidFill>
                  <a:srgbClr val="222222"/>
                </a:solidFill>
                <a:latin typeface="Arial" panose="020B0604020202020204" pitchFamily="34" charset="0"/>
              </a:rPr>
              <a:t>dominant form of chemical recycling in Europe</a:t>
            </a:r>
            <a:r>
              <a:rPr lang="en-US" sz="1150" dirty="0">
                <a:solidFill>
                  <a:srgbClr val="222222"/>
                </a:solidFill>
                <a:latin typeface="Arial" panose="020B0604020202020204" pitchFamily="34" charset="0"/>
              </a:rPr>
              <a:t>,</a:t>
            </a:r>
            <a:r>
              <a:rPr lang="en-US" sz="1150" b="1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150" dirty="0">
                <a:solidFill>
                  <a:srgbClr val="222222"/>
                </a:solidFill>
                <a:latin typeface="Arial" panose="020B0604020202020204" pitchFamily="34" charset="0"/>
              </a:rPr>
              <a:t>but the market is nascent due to regulatory, financial, and feedstock challenges.</a:t>
            </a:r>
          </a:p>
          <a:p>
            <a:pPr lvl="1"/>
            <a:r>
              <a:rPr lang="en-US" sz="1150" dirty="0">
                <a:solidFill>
                  <a:srgbClr val="222222"/>
                </a:solidFill>
                <a:latin typeface="Arial" panose="020B0604020202020204" pitchFamily="34" charset="0"/>
              </a:rPr>
              <a:t>Asia Pacific is projected to be the fastest growing market; the rubber market is the fastest growing, while the plastic segment has the highest share of revenue.</a:t>
            </a:r>
          </a:p>
          <a:p>
            <a:r>
              <a:rPr lang="en-US" sz="1150" b="1" dirty="0">
                <a:solidFill>
                  <a:srgbClr val="222222"/>
                </a:solidFill>
                <a:latin typeface="Arial" panose="020B0604020202020204" pitchFamily="34" charset="0"/>
              </a:rPr>
              <a:t>Feedstock trend</a:t>
            </a:r>
          </a:p>
          <a:p>
            <a:pPr lvl="1"/>
            <a:r>
              <a:rPr lang="en-US" sz="1150" dirty="0">
                <a:solidFill>
                  <a:srgbClr val="222222"/>
                </a:solidFill>
                <a:latin typeface="Arial" panose="020B0604020202020204" pitchFamily="34" charset="0"/>
              </a:rPr>
              <a:t>The biggest obstacle to further expansion of the market is a shortage of feedstock (plastic waste), due to inefficient and expensive sorting processes, lack of standardization, and ambiguous legislation.</a:t>
            </a:r>
          </a:p>
          <a:p>
            <a:pPr lvl="1"/>
            <a:r>
              <a:rPr lang="en-US" sz="1150" b="1" dirty="0">
                <a:solidFill>
                  <a:srgbClr val="222222"/>
                </a:solidFill>
                <a:latin typeface="Arial" panose="020B0604020202020204" pitchFamily="34" charset="0"/>
              </a:rPr>
              <a:t>Biomass feedstock </a:t>
            </a:r>
            <a:r>
              <a:rPr lang="en-US" sz="1150" dirty="0">
                <a:solidFill>
                  <a:srgbClr val="222222"/>
                </a:solidFill>
                <a:latin typeface="Arial" panose="020B0604020202020204" pitchFamily="34" charset="0"/>
              </a:rPr>
              <a:t>from agricultural and forest residue </a:t>
            </a:r>
            <a:r>
              <a:rPr lang="en-US" sz="1150" b="1" dirty="0">
                <a:solidFill>
                  <a:srgbClr val="222222"/>
                </a:solidFill>
                <a:latin typeface="Arial" panose="020B0604020202020204" pitchFamily="34" charset="0"/>
              </a:rPr>
              <a:t>has been the subject of increased research and focus given its environmentally friendly properties.</a:t>
            </a:r>
          </a:p>
          <a:p>
            <a:pPr>
              <a:spcBef>
                <a:spcPts val="600"/>
              </a:spcBef>
            </a:pPr>
            <a:r>
              <a:rPr lang="en-US" sz="1150" b="1" dirty="0">
                <a:solidFill>
                  <a:srgbClr val="222222"/>
                </a:solidFill>
                <a:latin typeface="Arial" panose="020B0604020202020204" pitchFamily="34" charset="0"/>
              </a:rPr>
              <a:t>A rise in fossil fuel prices</a:t>
            </a:r>
            <a:r>
              <a:rPr lang="en-US" sz="1150" dirty="0">
                <a:solidFill>
                  <a:srgbClr val="222222"/>
                </a:solidFill>
                <a:latin typeface="Arial" panose="020B0604020202020204" pitchFamily="34" charset="0"/>
              </a:rPr>
              <a:t>, in addition to infrastructure expansion, will continue to </a:t>
            </a:r>
            <a:r>
              <a:rPr lang="en-US" sz="1150" b="1" dirty="0">
                <a:solidFill>
                  <a:srgbClr val="222222"/>
                </a:solidFill>
                <a:latin typeface="Arial" panose="020B0604020202020204" pitchFamily="34" charset="0"/>
              </a:rPr>
              <a:t>drive growth of the pyrolysis market.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2F91152-E1AA-5081-7CA7-5859925F117B}"/>
              </a:ext>
            </a:extLst>
          </p:cNvPr>
          <p:cNvGrpSpPr/>
          <p:nvPr/>
        </p:nvGrpSpPr>
        <p:grpSpPr>
          <a:xfrm>
            <a:off x="330200" y="1554480"/>
            <a:ext cx="6207125" cy="288147"/>
            <a:chOff x="393700" y="1532647"/>
            <a:chExt cx="6207125" cy="288147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CDDC30B-A203-B081-9ADA-399C4BD1B0CD}"/>
                </a:ext>
              </a:extLst>
            </p:cNvPr>
            <p:cNvSpPr txBox="1"/>
            <p:nvPr/>
          </p:nvSpPr>
          <p:spPr bwMode="gray">
            <a:xfrm>
              <a:off x="393700" y="1532647"/>
              <a:ext cx="1933790" cy="288147"/>
            </a:xfrm>
            <a:prstGeom prst="rect">
              <a:avLst/>
            </a:prstGeom>
            <a:noFill/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r>
                <a:rPr lang="en-US" sz="1400" b="1" dirty="0"/>
                <a:t>Current market status</a:t>
              </a:r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0377FB8-DBD5-81DA-AE5B-3DB15EE4256A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700" y="1820794"/>
              <a:ext cx="6207125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30" name="Group 3429">
            <a:extLst>
              <a:ext uri="{FF2B5EF4-FFF2-40B4-BE49-F238E27FC236}">
                <a16:creationId xmlns:a16="http://schemas.microsoft.com/office/drawing/2014/main" id="{8151BCC0-03AF-01FA-4ACA-29BCCAE0A28C}"/>
              </a:ext>
            </a:extLst>
          </p:cNvPr>
          <p:cNvGrpSpPr/>
          <p:nvPr/>
        </p:nvGrpSpPr>
        <p:grpSpPr>
          <a:xfrm>
            <a:off x="6775067" y="1554480"/>
            <a:ext cx="4902134" cy="288147"/>
            <a:chOff x="6775067" y="1532647"/>
            <a:chExt cx="4902134" cy="288147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CA991C2-F476-F0F8-4166-ABA7FCA87F9B}"/>
                </a:ext>
              </a:extLst>
            </p:cNvPr>
            <p:cNvSpPr txBox="1"/>
            <p:nvPr/>
          </p:nvSpPr>
          <p:spPr bwMode="gray">
            <a:xfrm>
              <a:off x="6775067" y="1532647"/>
              <a:ext cx="4896659" cy="288147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noAutofit/>
            </a:bodyPr>
            <a:lstStyle/>
            <a:p>
              <a:pPr marL="0" indent="0">
                <a:buNone/>
              </a:pPr>
              <a:r>
                <a:rPr lang="en-US" sz="1400" b="1" dirty="0"/>
                <a:t>Current pyrolysis plants at the commercial stage in 2022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A6CC2B0-309A-DF5A-7E4C-6B9E68A84F25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6775067" y="1820794"/>
              <a:ext cx="4902134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C8F5E93D-610E-7F61-3ADA-B93257C7D897}"/>
              </a:ext>
            </a:extLst>
          </p:cNvPr>
          <p:cNvSpPr txBox="1"/>
          <p:nvPr/>
        </p:nvSpPr>
        <p:spPr bwMode="gray">
          <a:xfrm>
            <a:off x="6775067" y="3656090"/>
            <a:ext cx="496410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200" b="1" dirty="0"/>
              <a:t>Top producers</a:t>
            </a:r>
          </a:p>
        </p:txBody>
      </p:sp>
      <p:graphicFrame>
        <p:nvGraphicFramePr>
          <p:cNvPr id="55" name="Table 54">
            <a:extLst>
              <a:ext uri="{FF2B5EF4-FFF2-40B4-BE49-F238E27FC236}">
                <a16:creationId xmlns:a16="http://schemas.microsoft.com/office/drawing/2014/main" id="{FEE70920-6364-8FB1-BF96-FABDADFB90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6136909"/>
              </p:ext>
            </p:extLst>
          </p:nvPr>
        </p:nvGraphicFramePr>
        <p:xfrm>
          <a:off x="6808793" y="3988997"/>
          <a:ext cx="5053007" cy="21312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3729">
                  <a:extLst>
                    <a:ext uri="{9D8B030D-6E8A-4147-A177-3AD203B41FA5}">
                      <a16:colId xmlns:a16="http://schemas.microsoft.com/office/drawing/2014/main" val="4199244315"/>
                    </a:ext>
                  </a:extLst>
                </a:gridCol>
                <a:gridCol w="596348">
                  <a:extLst>
                    <a:ext uri="{9D8B030D-6E8A-4147-A177-3AD203B41FA5}">
                      <a16:colId xmlns:a16="http://schemas.microsoft.com/office/drawing/2014/main" val="2300755480"/>
                    </a:ext>
                  </a:extLst>
                </a:gridCol>
                <a:gridCol w="1439186">
                  <a:extLst>
                    <a:ext uri="{9D8B030D-6E8A-4147-A177-3AD203B41FA5}">
                      <a16:colId xmlns:a16="http://schemas.microsoft.com/office/drawing/2014/main" val="1666655843"/>
                    </a:ext>
                  </a:extLst>
                </a:gridCol>
                <a:gridCol w="2073744">
                  <a:extLst>
                    <a:ext uri="{9D8B030D-6E8A-4147-A177-3AD203B41FA5}">
                      <a16:colId xmlns:a16="http://schemas.microsoft.com/office/drawing/2014/main" val="934191636"/>
                    </a:ext>
                  </a:extLst>
                </a:gridCol>
              </a:tblGrid>
              <a:tr h="319457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1" dirty="0"/>
                        <a:t>Country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1" dirty="0"/>
                        <a:t>No. plants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1" dirty="0"/>
                        <a:t>Pyrolysis oil production (ton/yr)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1" dirty="0"/>
                        <a:t>Feedstock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5972115"/>
                  </a:ext>
                </a:extLst>
              </a:tr>
              <a:tr h="319457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Canada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3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~61,000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Forest residue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60751531"/>
                  </a:ext>
                </a:extLst>
              </a:tr>
              <a:tr h="319457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Finland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~25,000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Forest residue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3461448"/>
                  </a:ext>
                </a:extLst>
              </a:tr>
              <a:tr h="391033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Sweden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~24,000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Organic residues, waste streams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67521102"/>
                  </a:ext>
                </a:extLst>
              </a:tr>
              <a:tr h="319457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Netherlands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~48,000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Forest residue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17705514"/>
                  </a:ext>
                </a:extLst>
              </a:tr>
              <a:tr h="319457"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China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12 MW electricity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en-US" sz="1100" b="0" dirty="0"/>
                        <a:t>Agricultural residues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48834592"/>
                  </a:ext>
                </a:extLst>
              </a:tr>
            </a:tbl>
          </a:graphicData>
        </a:graphic>
      </p:graphicFrame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62102C47-9EEB-8948-157C-92653B9B7F58}"/>
              </a:ext>
            </a:extLst>
          </p:cNvPr>
          <p:cNvCxnSpPr>
            <a:cxnSpLocks/>
          </p:cNvCxnSpPr>
          <p:nvPr/>
        </p:nvCxnSpPr>
        <p:spPr bwMode="gray">
          <a:xfrm>
            <a:off x="6808793" y="3938354"/>
            <a:ext cx="5053007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3E24D876-089B-346F-CC01-F2F026D628DE}"/>
              </a:ext>
            </a:extLst>
          </p:cNvPr>
          <p:cNvSpPr/>
          <p:nvPr/>
        </p:nvSpPr>
        <p:spPr bwMode="gray">
          <a:xfrm>
            <a:off x="0" y="-2643"/>
            <a:ext cx="2419109" cy="317051"/>
          </a:xfrm>
          <a:prstGeom prst="rect">
            <a:avLst/>
          </a:prstGeom>
          <a:solidFill>
            <a:srgbClr val="104C3E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Pyrolysis-derived SAF </a:t>
            </a:r>
            <a:endParaRPr lang="en-US" sz="1600" b="1" dirty="0">
              <a:solidFill>
                <a:schemeClr val="bg1"/>
              </a:solidFill>
            </a:endParaRPr>
          </a:p>
        </p:txBody>
      </p:sp>
      <p:pic>
        <p:nvPicPr>
          <p:cNvPr id="10" name="Picture 5">
            <a:extLst>
              <a:ext uri="{FF2B5EF4-FFF2-40B4-BE49-F238E27FC236}">
                <a16:creationId xmlns:a16="http://schemas.microsoft.com/office/drawing/2014/main" id="{7CB6B5CB-05F5-ECBE-0743-CAF6BED36DBE}"/>
              </a:ext>
            </a:extLst>
          </p:cNvPr>
          <p:cNvPicPr>
            <a:picLocks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82815" y="2921133"/>
            <a:ext cx="685694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Flag of Canada - Wikipedia">
            <a:extLst>
              <a:ext uri="{FF2B5EF4-FFF2-40B4-BE49-F238E27FC236}">
                <a16:creationId xmlns:a16="http://schemas.microsoft.com/office/drawing/2014/main" id="{836CB933-9DD5-51BA-333F-03B1D68523BB}"/>
              </a:ext>
            </a:extLst>
          </p:cNvPr>
          <p:cNvPicPr>
            <a:picLocks noChangeArrowheads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82762" y="2072816"/>
            <a:ext cx="685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Flag of Finland - Wikipedia">
            <a:extLst>
              <a:ext uri="{FF2B5EF4-FFF2-40B4-BE49-F238E27FC236}">
                <a16:creationId xmlns:a16="http://schemas.microsoft.com/office/drawing/2014/main" id="{DFA37FC2-279F-05E3-A934-117FA331349D}"/>
              </a:ext>
            </a:extLst>
          </p:cNvPr>
          <p:cNvPicPr>
            <a:picLocks noChangeArrowheads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993986" y="2072816"/>
            <a:ext cx="685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Flag of China - Wikipedia">
            <a:extLst>
              <a:ext uri="{FF2B5EF4-FFF2-40B4-BE49-F238E27FC236}">
                <a16:creationId xmlns:a16="http://schemas.microsoft.com/office/drawing/2014/main" id="{4A16D0E5-0A6E-9893-9242-563825467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993986" y="2921133"/>
            <a:ext cx="685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B7CE9477-BB71-66D9-2856-7F784135D5B2}"/>
              </a:ext>
            </a:extLst>
          </p:cNvPr>
          <p:cNvGrpSpPr/>
          <p:nvPr/>
        </p:nvGrpSpPr>
        <p:grpSpPr>
          <a:xfrm>
            <a:off x="6843441" y="1902028"/>
            <a:ext cx="2791648" cy="1721705"/>
            <a:chOff x="595019" y="1910495"/>
            <a:chExt cx="7877761" cy="412279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CB76472-95C9-1AE9-9677-40559845B376}"/>
                </a:ext>
              </a:extLst>
            </p:cNvPr>
            <p:cNvGrpSpPr/>
            <p:nvPr/>
          </p:nvGrpSpPr>
          <p:grpSpPr>
            <a:xfrm>
              <a:off x="6747592" y="4577249"/>
              <a:ext cx="1446689" cy="1190004"/>
              <a:chOff x="17313474" y="8259388"/>
              <a:chExt cx="3349052" cy="2754834"/>
            </a:xfrm>
            <a:solidFill>
              <a:srgbClr val="CCCCCC"/>
            </a:solidFill>
          </p:grpSpPr>
          <p:sp>
            <p:nvSpPr>
              <p:cNvPr id="3410" name="Freeform 403">
                <a:extLst>
                  <a:ext uri="{FF2B5EF4-FFF2-40B4-BE49-F238E27FC236}">
                    <a16:creationId xmlns:a16="http://schemas.microsoft.com/office/drawing/2014/main" id="{DC509115-820D-ACD5-F643-760C8707C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3474" y="8845757"/>
                <a:ext cx="2084011" cy="1648471"/>
              </a:xfrm>
              <a:custGeom>
                <a:avLst/>
                <a:gdLst>
                  <a:gd name="T0" fmla="*/ 96 w 204"/>
                  <a:gd name="T1" fmla="*/ 3 h 152"/>
                  <a:gd name="T2" fmla="*/ 97 w 204"/>
                  <a:gd name="T3" fmla="*/ 7 h 152"/>
                  <a:gd name="T4" fmla="*/ 86 w 204"/>
                  <a:gd name="T5" fmla="*/ 13 h 152"/>
                  <a:gd name="T6" fmla="*/ 76 w 204"/>
                  <a:gd name="T7" fmla="*/ 24 h 152"/>
                  <a:gd name="T8" fmla="*/ 71 w 204"/>
                  <a:gd name="T9" fmla="*/ 15 h 152"/>
                  <a:gd name="T10" fmla="*/ 65 w 204"/>
                  <a:gd name="T11" fmla="*/ 19 h 152"/>
                  <a:gd name="T12" fmla="*/ 62 w 204"/>
                  <a:gd name="T13" fmla="*/ 22 h 152"/>
                  <a:gd name="T14" fmla="*/ 59 w 204"/>
                  <a:gd name="T15" fmla="*/ 26 h 152"/>
                  <a:gd name="T16" fmla="*/ 55 w 204"/>
                  <a:gd name="T17" fmla="*/ 33 h 152"/>
                  <a:gd name="T18" fmla="*/ 51 w 204"/>
                  <a:gd name="T19" fmla="*/ 30 h 152"/>
                  <a:gd name="T20" fmla="*/ 47 w 204"/>
                  <a:gd name="T21" fmla="*/ 38 h 152"/>
                  <a:gd name="T22" fmla="*/ 24 w 204"/>
                  <a:gd name="T23" fmla="*/ 50 h 152"/>
                  <a:gd name="T24" fmla="*/ 7 w 204"/>
                  <a:gd name="T25" fmla="*/ 60 h 152"/>
                  <a:gd name="T26" fmla="*/ 3 w 204"/>
                  <a:gd name="T27" fmla="*/ 68 h 152"/>
                  <a:gd name="T28" fmla="*/ 4 w 204"/>
                  <a:gd name="T29" fmla="*/ 82 h 152"/>
                  <a:gd name="T30" fmla="*/ 7 w 204"/>
                  <a:gd name="T31" fmla="*/ 91 h 152"/>
                  <a:gd name="T32" fmla="*/ 13 w 204"/>
                  <a:gd name="T33" fmla="*/ 106 h 152"/>
                  <a:gd name="T34" fmla="*/ 11 w 204"/>
                  <a:gd name="T35" fmla="*/ 121 h 152"/>
                  <a:gd name="T36" fmla="*/ 30 w 204"/>
                  <a:gd name="T37" fmla="*/ 125 h 152"/>
                  <a:gd name="T38" fmla="*/ 54 w 204"/>
                  <a:gd name="T39" fmla="*/ 121 h 152"/>
                  <a:gd name="T40" fmla="*/ 73 w 204"/>
                  <a:gd name="T41" fmla="*/ 112 h 152"/>
                  <a:gd name="T42" fmla="*/ 96 w 204"/>
                  <a:gd name="T43" fmla="*/ 111 h 152"/>
                  <a:gd name="T44" fmla="*/ 111 w 204"/>
                  <a:gd name="T45" fmla="*/ 121 h 152"/>
                  <a:gd name="T46" fmla="*/ 116 w 204"/>
                  <a:gd name="T47" fmla="*/ 125 h 152"/>
                  <a:gd name="T48" fmla="*/ 125 w 204"/>
                  <a:gd name="T49" fmla="*/ 120 h 152"/>
                  <a:gd name="T50" fmla="*/ 122 w 204"/>
                  <a:gd name="T51" fmla="*/ 129 h 152"/>
                  <a:gd name="T52" fmla="*/ 131 w 204"/>
                  <a:gd name="T53" fmla="*/ 132 h 152"/>
                  <a:gd name="T54" fmla="*/ 145 w 204"/>
                  <a:gd name="T55" fmla="*/ 147 h 152"/>
                  <a:gd name="T56" fmla="*/ 161 w 204"/>
                  <a:gd name="T57" fmla="*/ 145 h 152"/>
                  <a:gd name="T58" fmla="*/ 165 w 204"/>
                  <a:gd name="T59" fmla="*/ 149 h 152"/>
                  <a:gd name="T60" fmla="*/ 174 w 204"/>
                  <a:gd name="T61" fmla="*/ 145 h 152"/>
                  <a:gd name="T62" fmla="*/ 194 w 204"/>
                  <a:gd name="T63" fmla="*/ 118 h 152"/>
                  <a:gd name="T64" fmla="*/ 200 w 204"/>
                  <a:gd name="T65" fmla="*/ 108 h 152"/>
                  <a:gd name="T66" fmla="*/ 202 w 204"/>
                  <a:gd name="T67" fmla="*/ 96 h 152"/>
                  <a:gd name="T68" fmla="*/ 201 w 204"/>
                  <a:gd name="T69" fmla="*/ 83 h 152"/>
                  <a:gd name="T70" fmla="*/ 196 w 204"/>
                  <a:gd name="T71" fmla="*/ 70 h 152"/>
                  <a:gd name="T72" fmla="*/ 184 w 204"/>
                  <a:gd name="T73" fmla="*/ 59 h 152"/>
                  <a:gd name="T74" fmla="*/ 180 w 204"/>
                  <a:gd name="T75" fmla="*/ 50 h 152"/>
                  <a:gd name="T76" fmla="*/ 166 w 204"/>
                  <a:gd name="T77" fmla="*/ 36 h 152"/>
                  <a:gd name="T78" fmla="*/ 161 w 204"/>
                  <a:gd name="T79" fmla="*/ 20 h 152"/>
                  <a:gd name="T80" fmla="*/ 152 w 204"/>
                  <a:gd name="T81" fmla="*/ 8 h 152"/>
                  <a:gd name="T82" fmla="*/ 145 w 204"/>
                  <a:gd name="T83" fmla="*/ 6 h 152"/>
                  <a:gd name="T84" fmla="*/ 143 w 204"/>
                  <a:gd name="T85" fmla="*/ 16 h 152"/>
                  <a:gd name="T86" fmla="*/ 130 w 204"/>
                  <a:gd name="T87" fmla="*/ 31 h 152"/>
                  <a:gd name="T88" fmla="*/ 115 w 204"/>
                  <a:gd name="T89" fmla="*/ 17 h 152"/>
                  <a:gd name="T90" fmla="*/ 118 w 204"/>
                  <a:gd name="T91" fmla="*/ 11 h 152"/>
                  <a:gd name="T92" fmla="*/ 117 w 204"/>
                  <a:gd name="T93" fmla="*/ 8 h 152"/>
                  <a:gd name="T94" fmla="*/ 109 w 204"/>
                  <a:gd name="T95" fmla="*/ 7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4" h="152">
                    <a:moveTo>
                      <a:pt x="101" y="4"/>
                    </a:moveTo>
                    <a:cubicBezTo>
                      <a:pt x="99" y="4"/>
                      <a:pt x="98" y="2"/>
                      <a:pt x="96" y="2"/>
                    </a:cubicBezTo>
                    <a:cubicBezTo>
                      <a:pt x="95" y="1"/>
                      <a:pt x="95" y="2"/>
                      <a:pt x="96" y="3"/>
                    </a:cubicBezTo>
                    <a:cubicBezTo>
                      <a:pt x="96" y="4"/>
                      <a:pt x="98" y="3"/>
                      <a:pt x="98" y="3"/>
                    </a:cubicBezTo>
                    <a:cubicBezTo>
                      <a:pt x="99" y="4"/>
                      <a:pt x="98" y="6"/>
                      <a:pt x="99" y="6"/>
                    </a:cubicBezTo>
                    <a:cubicBezTo>
                      <a:pt x="99" y="7"/>
                      <a:pt x="98" y="7"/>
                      <a:pt x="97" y="7"/>
                    </a:cubicBezTo>
                    <a:cubicBezTo>
                      <a:pt x="96" y="8"/>
                      <a:pt x="95" y="8"/>
                      <a:pt x="94" y="8"/>
                    </a:cubicBezTo>
                    <a:cubicBezTo>
                      <a:pt x="92" y="7"/>
                      <a:pt x="92" y="8"/>
                      <a:pt x="90" y="8"/>
                    </a:cubicBezTo>
                    <a:cubicBezTo>
                      <a:pt x="87" y="9"/>
                      <a:pt x="88" y="12"/>
                      <a:pt x="86" y="13"/>
                    </a:cubicBezTo>
                    <a:cubicBezTo>
                      <a:pt x="84" y="15"/>
                      <a:pt x="83" y="18"/>
                      <a:pt x="84" y="20"/>
                    </a:cubicBezTo>
                    <a:cubicBezTo>
                      <a:pt x="86" y="23"/>
                      <a:pt x="81" y="21"/>
                      <a:pt x="80" y="21"/>
                    </a:cubicBezTo>
                    <a:cubicBezTo>
                      <a:pt x="79" y="21"/>
                      <a:pt x="76" y="24"/>
                      <a:pt x="76" y="24"/>
                    </a:cubicBezTo>
                    <a:cubicBezTo>
                      <a:pt x="76" y="24"/>
                      <a:pt x="75" y="19"/>
                      <a:pt x="74" y="18"/>
                    </a:cubicBezTo>
                    <a:cubicBezTo>
                      <a:pt x="74" y="17"/>
                      <a:pt x="73" y="17"/>
                      <a:pt x="72" y="17"/>
                    </a:cubicBezTo>
                    <a:cubicBezTo>
                      <a:pt x="71" y="16"/>
                      <a:pt x="71" y="16"/>
                      <a:pt x="71" y="15"/>
                    </a:cubicBezTo>
                    <a:cubicBezTo>
                      <a:pt x="70" y="14"/>
                      <a:pt x="70" y="16"/>
                      <a:pt x="70" y="17"/>
                    </a:cubicBezTo>
                    <a:cubicBezTo>
                      <a:pt x="69" y="17"/>
                      <a:pt x="68" y="17"/>
                      <a:pt x="68" y="16"/>
                    </a:cubicBezTo>
                    <a:cubicBezTo>
                      <a:pt x="66" y="16"/>
                      <a:pt x="67" y="20"/>
                      <a:pt x="65" y="19"/>
                    </a:cubicBezTo>
                    <a:cubicBezTo>
                      <a:pt x="65" y="19"/>
                      <a:pt x="64" y="18"/>
                      <a:pt x="64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0" y="18"/>
                      <a:pt x="62" y="22"/>
                      <a:pt x="62" y="22"/>
                    </a:cubicBezTo>
                    <a:cubicBezTo>
                      <a:pt x="62" y="22"/>
                      <a:pt x="60" y="22"/>
                      <a:pt x="60" y="22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0" y="25"/>
                      <a:pt x="59" y="23"/>
                      <a:pt x="59" y="26"/>
                    </a:cubicBezTo>
                    <a:cubicBezTo>
                      <a:pt x="59" y="27"/>
                      <a:pt x="60" y="27"/>
                      <a:pt x="60" y="28"/>
                    </a:cubicBezTo>
                    <a:cubicBezTo>
                      <a:pt x="60" y="30"/>
                      <a:pt x="53" y="26"/>
                      <a:pt x="53" y="29"/>
                    </a:cubicBezTo>
                    <a:cubicBezTo>
                      <a:pt x="53" y="30"/>
                      <a:pt x="57" y="32"/>
                      <a:pt x="55" y="33"/>
                    </a:cubicBezTo>
                    <a:cubicBezTo>
                      <a:pt x="54" y="33"/>
                      <a:pt x="54" y="32"/>
                      <a:pt x="54" y="33"/>
                    </a:cubicBezTo>
                    <a:cubicBezTo>
                      <a:pt x="53" y="34"/>
                      <a:pt x="53" y="34"/>
                      <a:pt x="52" y="33"/>
                    </a:cubicBezTo>
                    <a:cubicBezTo>
                      <a:pt x="51" y="33"/>
                      <a:pt x="52" y="31"/>
                      <a:pt x="51" y="30"/>
                    </a:cubicBezTo>
                    <a:cubicBezTo>
                      <a:pt x="50" y="28"/>
                      <a:pt x="48" y="32"/>
                      <a:pt x="47" y="33"/>
                    </a:cubicBezTo>
                    <a:cubicBezTo>
                      <a:pt x="47" y="34"/>
                      <a:pt x="46" y="35"/>
                      <a:pt x="46" y="36"/>
                    </a:cubicBezTo>
                    <a:cubicBezTo>
                      <a:pt x="46" y="36"/>
                      <a:pt x="47" y="37"/>
                      <a:pt x="47" y="38"/>
                    </a:cubicBezTo>
                    <a:cubicBezTo>
                      <a:pt x="47" y="38"/>
                      <a:pt x="45" y="40"/>
                      <a:pt x="44" y="41"/>
                    </a:cubicBezTo>
                    <a:cubicBezTo>
                      <a:pt x="41" y="44"/>
                      <a:pt x="38" y="46"/>
                      <a:pt x="34" y="47"/>
                    </a:cubicBezTo>
                    <a:cubicBezTo>
                      <a:pt x="31" y="47"/>
                      <a:pt x="28" y="49"/>
                      <a:pt x="24" y="50"/>
                    </a:cubicBezTo>
                    <a:cubicBezTo>
                      <a:pt x="21" y="51"/>
                      <a:pt x="18" y="51"/>
                      <a:pt x="15" y="53"/>
                    </a:cubicBezTo>
                    <a:cubicBezTo>
                      <a:pt x="13" y="55"/>
                      <a:pt x="12" y="55"/>
                      <a:pt x="10" y="56"/>
                    </a:cubicBezTo>
                    <a:cubicBezTo>
                      <a:pt x="9" y="57"/>
                      <a:pt x="7" y="60"/>
                      <a:pt x="7" y="60"/>
                    </a:cubicBezTo>
                    <a:cubicBezTo>
                      <a:pt x="6" y="60"/>
                      <a:pt x="7" y="57"/>
                      <a:pt x="7" y="56"/>
                    </a:cubicBezTo>
                    <a:cubicBezTo>
                      <a:pt x="5" y="56"/>
                      <a:pt x="4" y="61"/>
                      <a:pt x="4" y="61"/>
                    </a:cubicBezTo>
                    <a:cubicBezTo>
                      <a:pt x="5" y="64"/>
                      <a:pt x="3" y="65"/>
                      <a:pt x="3" y="68"/>
                    </a:cubicBezTo>
                    <a:cubicBezTo>
                      <a:pt x="3" y="69"/>
                      <a:pt x="8" y="80"/>
                      <a:pt x="6" y="81"/>
                    </a:cubicBezTo>
                    <a:cubicBezTo>
                      <a:pt x="6" y="81"/>
                      <a:pt x="3" y="77"/>
                      <a:pt x="3" y="77"/>
                    </a:cubicBezTo>
                    <a:cubicBezTo>
                      <a:pt x="3" y="78"/>
                      <a:pt x="6" y="81"/>
                      <a:pt x="4" y="82"/>
                    </a:cubicBezTo>
                    <a:cubicBezTo>
                      <a:pt x="2" y="82"/>
                      <a:pt x="2" y="77"/>
                      <a:pt x="0" y="77"/>
                    </a:cubicBezTo>
                    <a:cubicBezTo>
                      <a:pt x="0" y="77"/>
                      <a:pt x="6" y="85"/>
                      <a:pt x="6" y="86"/>
                    </a:cubicBezTo>
                    <a:cubicBezTo>
                      <a:pt x="7" y="87"/>
                      <a:pt x="6" y="89"/>
                      <a:pt x="7" y="91"/>
                    </a:cubicBezTo>
                    <a:cubicBezTo>
                      <a:pt x="8" y="93"/>
                      <a:pt x="9" y="94"/>
                      <a:pt x="10" y="96"/>
                    </a:cubicBezTo>
                    <a:cubicBezTo>
                      <a:pt x="11" y="97"/>
                      <a:pt x="11" y="100"/>
                      <a:pt x="11" y="101"/>
                    </a:cubicBezTo>
                    <a:cubicBezTo>
                      <a:pt x="11" y="103"/>
                      <a:pt x="12" y="105"/>
                      <a:pt x="13" y="106"/>
                    </a:cubicBezTo>
                    <a:cubicBezTo>
                      <a:pt x="14" y="109"/>
                      <a:pt x="14" y="110"/>
                      <a:pt x="14" y="113"/>
                    </a:cubicBezTo>
                    <a:cubicBezTo>
                      <a:pt x="14" y="114"/>
                      <a:pt x="14" y="119"/>
                      <a:pt x="14" y="119"/>
                    </a:cubicBezTo>
                    <a:cubicBezTo>
                      <a:pt x="13" y="120"/>
                      <a:pt x="12" y="120"/>
                      <a:pt x="11" y="121"/>
                    </a:cubicBezTo>
                    <a:cubicBezTo>
                      <a:pt x="10" y="124"/>
                      <a:pt x="12" y="124"/>
                      <a:pt x="13" y="125"/>
                    </a:cubicBezTo>
                    <a:cubicBezTo>
                      <a:pt x="17" y="127"/>
                      <a:pt x="20" y="129"/>
                      <a:pt x="25" y="128"/>
                    </a:cubicBezTo>
                    <a:cubicBezTo>
                      <a:pt x="27" y="127"/>
                      <a:pt x="29" y="126"/>
                      <a:pt x="30" y="125"/>
                    </a:cubicBezTo>
                    <a:cubicBezTo>
                      <a:pt x="33" y="124"/>
                      <a:pt x="32" y="125"/>
                      <a:pt x="33" y="123"/>
                    </a:cubicBezTo>
                    <a:cubicBezTo>
                      <a:pt x="35" y="121"/>
                      <a:pt x="42" y="121"/>
                      <a:pt x="44" y="122"/>
                    </a:cubicBezTo>
                    <a:cubicBezTo>
                      <a:pt x="47" y="122"/>
                      <a:pt x="52" y="124"/>
                      <a:pt x="54" y="121"/>
                    </a:cubicBezTo>
                    <a:cubicBezTo>
                      <a:pt x="55" y="120"/>
                      <a:pt x="55" y="118"/>
                      <a:pt x="57" y="117"/>
                    </a:cubicBezTo>
                    <a:cubicBezTo>
                      <a:pt x="59" y="116"/>
                      <a:pt x="61" y="115"/>
                      <a:pt x="63" y="114"/>
                    </a:cubicBezTo>
                    <a:cubicBezTo>
                      <a:pt x="66" y="112"/>
                      <a:pt x="70" y="114"/>
                      <a:pt x="73" y="112"/>
                    </a:cubicBezTo>
                    <a:cubicBezTo>
                      <a:pt x="78" y="110"/>
                      <a:pt x="82" y="110"/>
                      <a:pt x="88" y="109"/>
                    </a:cubicBezTo>
                    <a:cubicBezTo>
                      <a:pt x="89" y="109"/>
                      <a:pt x="90" y="108"/>
                      <a:pt x="92" y="108"/>
                    </a:cubicBezTo>
                    <a:cubicBezTo>
                      <a:pt x="93" y="109"/>
                      <a:pt x="95" y="110"/>
                      <a:pt x="96" y="111"/>
                    </a:cubicBezTo>
                    <a:cubicBezTo>
                      <a:pt x="97" y="111"/>
                      <a:pt x="107" y="113"/>
                      <a:pt x="107" y="114"/>
                    </a:cubicBezTo>
                    <a:cubicBezTo>
                      <a:pt x="106" y="115"/>
                      <a:pt x="105" y="118"/>
                      <a:pt x="107" y="117"/>
                    </a:cubicBezTo>
                    <a:cubicBezTo>
                      <a:pt x="108" y="117"/>
                      <a:pt x="110" y="120"/>
                      <a:pt x="111" y="121"/>
                    </a:cubicBezTo>
                    <a:cubicBezTo>
                      <a:pt x="112" y="122"/>
                      <a:pt x="112" y="123"/>
                      <a:pt x="112" y="125"/>
                    </a:cubicBezTo>
                    <a:cubicBezTo>
                      <a:pt x="113" y="126"/>
                      <a:pt x="115" y="128"/>
                      <a:pt x="115" y="128"/>
                    </a:cubicBezTo>
                    <a:cubicBezTo>
                      <a:pt x="115" y="127"/>
                      <a:pt x="114" y="126"/>
                      <a:pt x="116" y="125"/>
                    </a:cubicBezTo>
                    <a:cubicBezTo>
                      <a:pt x="117" y="124"/>
                      <a:pt x="118" y="123"/>
                      <a:pt x="120" y="122"/>
                    </a:cubicBezTo>
                    <a:cubicBezTo>
                      <a:pt x="121" y="121"/>
                      <a:pt x="126" y="116"/>
                      <a:pt x="125" y="115"/>
                    </a:cubicBezTo>
                    <a:cubicBezTo>
                      <a:pt x="126" y="117"/>
                      <a:pt x="125" y="118"/>
                      <a:pt x="125" y="120"/>
                    </a:cubicBezTo>
                    <a:cubicBezTo>
                      <a:pt x="126" y="121"/>
                      <a:pt x="124" y="122"/>
                      <a:pt x="124" y="122"/>
                    </a:cubicBezTo>
                    <a:cubicBezTo>
                      <a:pt x="123" y="124"/>
                      <a:pt x="123" y="125"/>
                      <a:pt x="123" y="126"/>
                    </a:cubicBezTo>
                    <a:cubicBezTo>
                      <a:pt x="123" y="128"/>
                      <a:pt x="119" y="129"/>
                      <a:pt x="122" y="129"/>
                    </a:cubicBezTo>
                    <a:cubicBezTo>
                      <a:pt x="126" y="129"/>
                      <a:pt x="124" y="125"/>
                      <a:pt x="125" y="123"/>
                    </a:cubicBezTo>
                    <a:cubicBezTo>
                      <a:pt x="125" y="123"/>
                      <a:pt x="129" y="127"/>
                      <a:pt x="128" y="129"/>
                    </a:cubicBezTo>
                    <a:cubicBezTo>
                      <a:pt x="125" y="133"/>
                      <a:pt x="129" y="130"/>
                      <a:pt x="131" y="132"/>
                    </a:cubicBezTo>
                    <a:cubicBezTo>
                      <a:pt x="134" y="135"/>
                      <a:pt x="134" y="136"/>
                      <a:pt x="134" y="139"/>
                    </a:cubicBezTo>
                    <a:cubicBezTo>
                      <a:pt x="133" y="142"/>
                      <a:pt x="137" y="145"/>
                      <a:pt x="139" y="145"/>
                    </a:cubicBezTo>
                    <a:cubicBezTo>
                      <a:pt x="141" y="146"/>
                      <a:pt x="143" y="147"/>
                      <a:pt x="145" y="147"/>
                    </a:cubicBezTo>
                    <a:cubicBezTo>
                      <a:pt x="147" y="147"/>
                      <a:pt x="151" y="152"/>
                      <a:pt x="153" y="151"/>
                    </a:cubicBezTo>
                    <a:cubicBezTo>
                      <a:pt x="155" y="150"/>
                      <a:pt x="157" y="149"/>
                      <a:pt x="158" y="147"/>
                    </a:cubicBezTo>
                    <a:cubicBezTo>
                      <a:pt x="158" y="147"/>
                      <a:pt x="160" y="144"/>
                      <a:pt x="161" y="145"/>
                    </a:cubicBezTo>
                    <a:cubicBezTo>
                      <a:pt x="161" y="146"/>
                      <a:pt x="159" y="147"/>
                      <a:pt x="160" y="148"/>
                    </a:cubicBezTo>
                    <a:cubicBezTo>
                      <a:pt x="161" y="149"/>
                      <a:pt x="161" y="146"/>
                      <a:pt x="162" y="146"/>
                    </a:cubicBezTo>
                    <a:cubicBezTo>
                      <a:pt x="162" y="146"/>
                      <a:pt x="164" y="149"/>
                      <a:pt x="165" y="149"/>
                    </a:cubicBezTo>
                    <a:cubicBezTo>
                      <a:pt x="165" y="150"/>
                      <a:pt x="167" y="152"/>
                      <a:pt x="168" y="152"/>
                    </a:cubicBezTo>
                    <a:cubicBezTo>
                      <a:pt x="167" y="152"/>
                      <a:pt x="170" y="149"/>
                      <a:pt x="170" y="149"/>
                    </a:cubicBezTo>
                    <a:cubicBezTo>
                      <a:pt x="172" y="148"/>
                      <a:pt x="173" y="146"/>
                      <a:pt x="174" y="145"/>
                    </a:cubicBezTo>
                    <a:cubicBezTo>
                      <a:pt x="177" y="144"/>
                      <a:pt x="185" y="146"/>
                      <a:pt x="185" y="142"/>
                    </a:cubicBezTo>
                    <a:cubicBezTo>
                      <a:pt x="186" y="137"/>
                      <a:pt x="187" y="134"/>
                      <a:pt x="188" y="130"/>
                    </a:cubicBezTo>
                    <a:cubicBezTo>
                      <a:pt x="190" y="126"/>
                      <a:pt x="191" y="122"/>
                      <a:pt x="194" y="118"/>
                    </a:cubicBezTo>
                    <a:cubicBezTo>
                      <a:pt x="195" y="117"/>
                      <a:pt x="197" y="116"/>
                      <a:pt x="198" y="114"/>
                    </a:cubicBezTo>
                    <a:cubicBezTo>
                      <a:pt x="198" y="113"/>
                      <a:pt x="198" y="113"/>
                      <a:pt x="198" y="112"/>
                    </a:cubicBezTo>
                    <a:cubicBezTo>
                      <a:pt x="199" y="111"/>
                      <a:pt x="200" y="110"/>
                      <a:pt x="200" y="108"/>
                    </a:cubicBezTo>
                    <a:cubicBezTo>
                      <a:pt x="201" y="106"/>
                      <a:pt x="200" y="104"/>
                      <a:pt x="201" y="102"/>
                    </a:cubicBezTo>
                    <a:cubicBezTo>
                      <a:pt x="201" y="101"/>
                      <a:pt x="202" y="100"/>
                      <a:pt x="202" y="99"/>
                    </a:cubicBezTo>
                    <a:cubicBezTo>
                      <a:pt x="203" y="98"/>
                      <a:pt x="201" y="97"/>
                      <a:pt x="202" y="96"/>
                    </a:cubicBezTo>
                    <a:cubicBezTo>
                      <a:pt x="203" y="95"/>
                      <a:pt x="204" y="92"/>
                      <a:pt x="203" y="91"/>
                    </a:cubicBezTo>
                    <a:cubicBezTo>
                      <a:pt x="203" y="89"/>
                      <a:pt x="202" y="88"/>
                      <a:pt x="202" y="87"/>
                    </a:cubicBezTo>
                    <a:cubicBezTo>
                      <a:pt x="201" y="86"/>
                      <a:pt x="201" y="84"/>
                      <a:pt x="201" y="83"/>
                    </a:cubicBezTo>
                    <a:cubicBezTo>
                      <a:pt x="200" y="79"/>
                      <a:pt x="203" y="77"/>
                      <a:pt x="202" y="73"/>
                    </a:cubicBezTo>
                    <a:cubicBezTo>
                      <a:pt x="202" y="74"/>
                      <a:pt x="201" y="76"/>
                      <a:pt x="200" y="76"/>
                    </a:cubicBezTo>
                    <a:cubicBezTo>
                      <a:pt x="198" y="76"/>
                      <a:pt x="197" y="72"/>
                      <a:pt x="196" y="70"/>
                    </a:cubicBezTo>
                    <a:cubicBezTo>
                      <a:pt x="194" y="67"/>
                      <a:pt x="190" y="67"/>
                      <a:pt x="190" y="62"/>
                    </a:cubicBezTo>
                    <a:cubicBezTo>
                      <a:pt x="189" y="60"/>
                      <a:pt x="188" y="60"/>
                      <a:pt x="187" y="59"/>
                    </a:cubicBezTo>
                    <a:cubicBezTo>
                      <a:pt x="185" y="58"/>
                      <a:pt x="185" y="61"/>
                      <a:pt x="184" y="59"/>
                    </a:cubicBezTo>
                    <a:cubicBezTo>
                      <a:pt x="184" y="56"/>
                      <a:pt x="183" y="55"/>
                      <a:pt x="181" y="53"/>
                    </a:cubicBezTo>
                    <a:cubicBezTo>
                      <a:pt x="181" y="53"/>
                      <a:pt x="180" y="52"/>
                      <a:pt x="180" y="51"/>
                    </a:cubicBezTo>
                    <a:cubicBezTo>
                      <a:pt x="179" y="51"/>
                      <a:pt x="180" y="49"/>
                      <a:pt x="180" y="50"/>
                    </a:cubicBezTo>
                    <a:cubicBezTo>
                      <a:pt x="178" y="48"/>
                      <a:pt x="176" y="47"/>
                      <a:pt x="174" y="46"/>
                    </a:cubicBezTo>
                    <a:cubicBezTo>
                      <a:pt x="172" y="44"/>
                      <a:pt x="169" y="45"/>
                      <a:pt x="168" y="43"/>
                    </a:cubicBezTo>
                    <a:cubicBezTo>
                      <a:pt x="166" y="41"/>
                      <a:pt x="167" y="37"/>
                      <a:pt x="166" y="36"/>
                    </a:cubicBezTo>
                    <a:cubicBezTo>
                      <a:pt x="166" y="34"/>
                      <a:pt x="166" y="32"/>
                      <a:pt x="165" y="31"/>
                    </a:cubicBezTo>
                    <a:cubicBezTo>
                      <a:pt x="164" y="30"/>
                      <a:pt x="163" y="30"/>
                      <a:pt x="163" y="28"/>
                    </a:cubicBezTo>
                    <a:cubicBezTo>
                      <a:pt x="163" y="26"/>
                      <a:pt x="163" y="23"/>
                      <a:pt x="161" y="20"/>
                    </a:cubicBezTo>
                    <a:cubicBezTo>
                      <a:pt x="160" y="20"/>
                      <a:pt x="158" y="17"/>
                      <a:pt x="158" y="18"/>
                    </a:cubicBezTo>
                    <a:cubicBezTo>
                      <a:pt x="156" y="18"/>
                      <a:pt x="156" y="19"/>
                      <a:pt x="155" y="17"/>
                    </a:cubicBezTo>
                    <a:cubicBezTo>
                      <a:pt x="153" y="15"/>
                      <a:pt x="154" y="11"/>
                      <a:pt x="152" y="8"/>
                    </a:cubicBezTo>
                    <a:cubicBezTo>
                      <a:pt x="152" y="7"/>
                      <a:pt x="148" y="0"/>
                      <a:pt x="148" y="0"/>
                    </a:cubicBezTo>
                    <a:cubicBezTo>
                      <a:pt x="147" y="0"/>
                      <a:pt x="147" y="2"/>
                      <a:pt x="147" y="3"/>
                    </a:cubicBezTo>
                    <a:cubicBezTo>
                      <a:pt x="147" y="4"/>
                      <a:pt x="146" y="5"/>
                      <a:pt x="145" y="6"/>
                    </a:cubicBezTo>
                    <a:cubicBezTo>
                      <a:pt x="145" y="6"/>
                      <a:pt x="143" y="8"/>
                      <a:pt x="144" y="9"/>
                    </a:cubicBezTo>
                    <a:cubicBezTo>
                      <a:pt x="144" y="9"/>
                      <a:pt x="146" y="9"/>
                      <a:pt x="145" y="10"/>
                    </a:cubicBezTo>
                    <a:cubicBezTo>
                      <a:pt x="144" y="10"/>
                      <a:pt x="143" y="15"/>
                      <a:pt x="143" y="16"/>
                    </a:cubicBezTo>
                    <a:cubicBezTo>
                      <a:pt x="144" y="18"/>
                      <a:pt x="144" y="20"/>
                      <a:pt x="144" y="22"/>
                    </a:cubicBezTo>
                    <a:cubicBezTo>
                      <a:pt x="143" y="26"/>
                      <a:pt x="143" y="36"/>
                      <a:pt x="137" y="36"/>
                    </a:cubicBezTo>
                    <a:cubicBezTo>
                      <a:pt x="133" y="36"/>
                      <a:pt x="133" y="32"/>
                      <a:pt x="130" y="31"/>
                    </a:cubicBezTo>
                    <a:cubicBezTo>
                      <a:pt x="128" y="30"/>
                      <a:pt x="126" y="30"/>
                      <a:pt x="124" y="28"/>
                    </a:cubicBezTo>
                    <a:cubicBezTo>
                      <a:pt x="123" y="27"/>
                      <a:pt x="112" y="21"/>
                      <a:pt x="113" y="20"/>
                    </a:cubicBezTo>
                    <a:cubicBezTo>
                      <a:pt x="113" y="19"/>
                      <a:pt x="114" y="18"/>
                      <a:pt x="115" y="17"/>
                    </a:cubicBezTo>
                    <a:cubicBezTo>
                      <a:pt x="115" y="16"/>
                      <a:pt x="117" y="16"/>
                      <a:pt x="117" y="15"/>
                    </a:cubicBezTo>
                    <a:cubicBezTo>
                      <a:pt x="117" y="15"/>
                      <a:pt x="116" y="14"/>
                      <a:pt x="116" y="13"/>
                    </a:cubicBezTo>
                    <a:cubicBezTo>
                      <a:pt x="117" y="12"/>
                      <a:pt x="117" y="12"/>
                      <a:pt x="118" y="11"/>
                    </a:cubicBezTo>
                    <a:cubicBezTo>
                      <a:pt x="118" y="10"/>
                      <a:pt x="120" y="9"/>
                      <a:pt x="121" y="8"/>
                    </a:cubicBezTo>
                    <a:cubicBezTo>
                      <a:pt x="121" y="7"/>
                      <a:pt x="119" y="5"/>
                      <a:pt x="118" y="6"/>
                    </a:cubicBezTo>
                    <a:cubicBezTo>
                      <a:pt x="118" y="6"/>
                      <a:pt x="117" y="8"/>
                      <a:pt x="117" y="8"/>
                    </a:cubicBezTo>
                    <a:cubicBezTo>
                      <a:pt x="116" y="7"/>
                      <a:pt x="116" y="7"/>
                      <a:pt x="115" y="6"/>
                    </a:cubicBezTo>
                    <a:cubicBezTo>
                      <a:pt x="115" y="5"/>
                      <a:pt x="113" y="7"/>
                      <a:pt x="112" y="7"/>
                    </a:cubicBezTo>
                    <a:cubicBezTo>
                      <a:pt x="111" y="8"/>
                      <a:pt x="110" y="7"/>
                      <a:pt x="109" y="7"/>
                    </a:cubicBezTo>
                    <a:cubicBezTo>
                      <a:pt x="107" y="6"/>
                      <a:pt x="104" y="5"/>
                      <a:pt x="101" y="4"/>
                    </a:cubicBezTo>
                    <a:cubicBezTo>
                      <a:pt x="99" y="4"/>
                      <a:pt x="103" y="5"/>
                      <a:pt x="101" y="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11" name="Freeform 470">
                <a:extLst>
                  <a:ext uri="{FF2B5EF4-FFF2-40B4-BE49-F238E27FC236}">
                    <a16:creationId xmlns:a16="http://schemas.microsoft.com/office/drawing/2014/main" id="{FC70F1D6-25E1-FEA0-F875-ACB38EF1A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2596" y="8259388"/>
                <a:ext cx="48790" cy="22128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0"/>
                      <a:pt x="0" y="0"/>
                      <a:pt x="0" y="1"/>
                    </a:cubicBezTo>
                    <a:cubicBezTo>
                      <a:pt x="0" y="1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12" name="Freeform 471">
                <a:extLst>
                  <a:ext uri="{FF2B5EF4-FFF2-40B4-BE49-F238E27FC236}">
                    <a16:creationId xmlns:a16="http://schemas.microsoft.com/office/drawing/2014/main" id="{CBCD18BE-06D5-C45D-9769-ED906287F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3051" y="8270449"/>
                <a:ext cx="191674" cy="121701"/>
              </a:xfrm>
              <a:custGeom>
                <a:avLst/>
                <a:gdLst>
                  <a:gd name="T0" fmla="*/ 10 w 19"/>
                  <a:gd name="T1" fmla="*/ 1 h 11"/>
                  <a:gd name="T2" fmla="*/ 4 w 19"/>
                  <a:gd name="T3" fmla="*/ 3 h 11"/>
                  <a:gd name="T4" fmla="*/ 3 w 19"/>
                  <a:gd name="T5" fmla="*/ 4 h 11"/>
                  <a:gd name="T6" fmla="*/ 1 w 19"/>
                  <a:gd name="T7" fmla="*/ 3 h 11"/>
                  <a:gd name="T8" fmla="*/ 3 w 19"/>
                  <a:gd name="T9" fmla="*/ 6 h 11"/>
                  <a:gd name="T10" fmla="*/ 6 w 19"/>
                  <a:gd name="T11" fmla="*/ 7 h 11"/>
                  <a:gd name="T12" fmla="*/ 9 w 19"/>
                  <a:gd name="T13" fmla="*/ 10 h 11"/>
                  <a:gd name="T14" fmla="*/ 14 w 19"/>
                  <a:gd name="T15" fmla="*/ 10 h 11"/>
                  <a:gd name="T16" fmla="*/ 18 w 19"/>
                  <a:gd name="T17" fmla="*/ 5 h 11"/>
                  <a:gd name="T18" fmla="*/ 15 w 19"/>
                  <a:gd name="T19" fmla="*/ 2 h 11"/>
                  <a:gd name="T20" fmla="*/ 10 w 19"/>
                  <a:gd name="T21" fmla="*/ 1 h 11"/>
                  <a:gd name="T22" fmla="*/ 10 w 19"/>
                  <a:gd name="T2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1">
                    <a:moveTo>
                      <a:pt x="10" y="1"/>
                    </a:moveTo>
                    <a:cubicBezTo>
                      <a:pt x="9" y="0"/>
                      <a:pt x="5" y="2"/>
                      <a:pt x="4" y="3"/>
                    </a:cubicBezTo>
                    <a:cubicBezTo>
                      <a:pt x="3" y="3"/>
                      <a:pt x="4" y="3"/>
                      <a:pt x="3" y="4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0" y="3"/>
                      <a:pt x="2" y="6"/>
                      <a:pt x="3" y="6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8" y="7"/>
                      <a:pt x="8" y="9"/>
                      <a:pt x="9" y="10"/>
                    </a:cubicBezTo>
                    <a:cubicBezTo>
                      <a:pt x="10" y="11"/>
                      <a:pt x="13" y="10"/>
                      <a:pt x="14" y="10"/>
                    </a:cubicBezTo>
                    <a:cubicBezTo>
                      <a:pt x="18" y="10"/>
                      <a:pt x="19" y="8"/>
                      <a:pt x="18" y="5"/>
                    </a:cubicBezTo>
                    <a:cubicBezTo>
                      <a:pt x="18" y="3"/>
                      <a:pt x="17" y="2"/>
                      <a:pt x="15" y="2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10" y="1"/>
                      <a:pt x="11" y="1"/>
                      <a:pt x="10" y="1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13" name="Freeform 472">
                <a:extLst>
                  <a:ext uri="{FF2B5EF4-FFF2-40B4-BE49-F238E27FC236}">
                    <a16:creationId xmlns:a16="http://schemas.microsoft.com/office/drawing/2014/main" id="{11DB4328-146D-BD83-7203-77C1EF1A5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2628" y="8476972"/>
                <a:ext cx="212583" cy="129075"/>
              </a:xfrm>
              <a:custGeom>
                <a:avLst/>
                <a:gdLst>
                  <a:gd name="T0" fmla="*/ 0 w 21"/>
                  <a:gd name="T1" fmla="*/ 8 h 12"/>
                  <a:gd name="T2" fmla="*/ 6 w 21"/>
                  <a:gd name="T3" fmla="*/ 8 h 12"/>
                  <a:gd name="T4" fmla="*/ 9 w 21"/>
                  <a:gd name="T5" fmla="*/ 7 h 12"/>
                  <a:gd name="T6" fmla="*/ 13 w 21"/>
                  <a:gd name="T7" fmla="*/ 7 h 12"/>
                  <a:gd name="T8" fmla="*/ 14 w 21"/>
                  <a:gd name="T9" fmla="*/ 5 h 12"/>
                  <a:gd name="T10" fmla="*/ 17 w 21"/>
                  <a:gd name="T11" fmla="*/ 3 h 12"/>
                  <a:gd name="T12" fmla="*/ 20 w 21"/>
                  <a:gd name="T13" fmla="*/ 4 h 12"/>
                  <a:gd name="T14" fmla="*/ 18 w 21"/>
                  <a:gd name="T15" fmla="*/ 7 h 12"/>
                  <a:gd name="T16" fmla="*/ 11 w 21"/>
                  <a:gd name="T17" fmla="*/ 11 h 12"/>
                  <a:gd name="T18" fmla="*/ 0 w 21"/>
                  <a:gd name="T19" fmla="*/ 8 h 12"/>
                  <a:gd name="T20" fmla="*/ 0 w 21"/>
                  <a:gd name="T2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0" y="8"/>
                    </a:moveTo>
                    <a:cubicBezTo>
                      <a:pt x="1" y="7"/>
                      <a:pt x="5" y="8"/>
                      <a:pt x="6" y="8"/>
                    </a:cubicBezTo>
                    <a:cubicBezTo>
                      <a:pt x="7" y="8"/>
                      <a:pt x="8" y="6"/>
                      <a:pt x="9" y="7"/>
                    </a:cubicBezTo>
                    <a:cubicBezTo>
                      <a:pt x="10" y="8"/>
                      <a:pt x="12" y="8"/>
                      <a:pt x="13" y="7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17" y="3"/>
                    </a:cubicBezTo>
                    <a:cubicBezTo>
                      <a:pt x="17" y="0"/>
                      <a:pt x="21" y="2"/>
                      <a:pt x="20" y="4"/>
                    </a:cubicBezTo>
                    <a:cubicBezTo>
                      <a:pt x="19" y="5"/>
                      <a:pt x="18" y="7"/>
                      <a:pt x="18" y="7"/>
                    </a:cubicBezTo>
                    <a:cubicBezTo>
                      <a:pt x="15" y="8"/>
                      <a:pt x="14" y="10"/>
                      <a:pt x="11" y="11"/>
                    </a:cubicBezTo>
                    <a:cubicBezTo>
                      <a:pt x="9" y="12"/>
                      <a:pt x="0" y="11"/>
                      <a:pt x="0" y="8"/>
                    </a:cubicBezTo>
                    <a:cubicBezTo>
                      <a:pt x="0" y="7"/>
                      <a:pt x="0" y="10"/>
                      <a:pt x="0" y="8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14" name="Freeform 473">
                <a:extLst>
                  <a:ext uri="{FF2B5EF4-FFF2-40B4-BE49-F238E27FC236}">
                    <a16:creationId xmlns:a16="http://schemas.microsoft.com/office/drawing/2014/main" id="{29B5D33D-51E8-34C5-0986-59BE53F11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9307" y="8543352"/>
                <a:ext cx="90610" cy="118010"/>
              </a:xfrm>
              <a:custGeom>
                <a:avLst/>
                <a:gdLst>
                  <a:gd name="T0" fmla="*/ 1 w 9"/>
                  <a:gd name="T1" fmla="*/ 0 h 11"/>
                  <a:gd name="T2" fmla="*/ 8 w 9"/>
                  <a:gd name="T3" fmla="*/ 8 h 11"/>
                  <a:gd name="T4" fmla="*/ 5 w 9"/>
                  <a:gd name="T5" fmla="*/ 4 h 11"/>
                  <a:gd name="T6" fmla="*/ 1 w 9"/>
                  <a:gd name="T7" fmla="*/ 0 h 11"/>
                  <a:gd name="T8" fmla="*/ 1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1"/>
                      <a:pt x="5" y="11"/>
                      <a:pt x="8" y="8"/>
                    </a:cubicBezTo>
                    <a:cubicBezTo>
                      <a:pt x="9" y="6"/>
                      <a:pt x="6" y="4"/>
                      <a:pt x="5" y="4"/>
                    </a:cubicBezTo>
                    <a:cubicBezTo>
                      <a:pt x="4" y="3"/>
                      <a:pt x="1" y="0"/>
                      <a:pt x="1" y="0"/>
                    </a:cubicBezTo>
                    <a:cubicBezTo>
                      <a:pt x="0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15" name="Freeform 474">
                <a:extLst>
                  <a:ext uri="{FF2B5EF4-FFF2-40B4-BE49-F238E27FC236}">
                    <a16:creationId xmlns:a16="http://schemas.microsoft.com/office/drawing/2014/main" id="{B4E601F3-09B5-A4EA-9CCD-900DD89DA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4162" y="8760939"/>
                <a:ext cx="59243" cy="62692"/>
              </a:xfrm>
              <a:custGeom>
                <a:avLst/>
                <a:gdLst>
                  <a:gd name="T0" fmla="*/ 6 w 6"/>
                  <a:gd name="T1" fmla="*/ 4 h 6"/>
                  <a:gd name="T2" fmla="*/ 1 w 6"/>
                  <a:gd name="T3" fmla="*/ 2 h 6"/>
                  <a:gd name="T4" fmla="*/ 6 w 6"/>
                  <a:gd name="T5" fmla="*/ 4 h 6"/>
                  <a:gd name="T6" fmla="*/ 6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6" y="2"/>
                      <a:pt x="0" y="0"/>
                      <a:pt x="1" y="2"/>
                    </a:cubicBezTo>
                    <a:cubicBezTo>
                      <a:pt x="1" y="3"/>
                      <a:pt x="6" y="5"/>
                      <a:pt x="6" y="4"/>
                    </a:cubicBezTo>
                    <a:cubicBezTo>
                      <a:pt x="6" y="3"/>
                      <a:pt x="6" y="6"/>
                      <a:pt x="6" y="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16" name="Freeform 475">
                <a:extLst>
                  <a:ext uri="{FF2B5EF4-FFF2-40B4-BE49-F238E27FC236}">
                    <a16:creationId xmlns:a16="http://schemas.microsoft.com/office/drawing/2014/main" id="{8E478A8A-7CD3-1F87-EA98-4E52AE508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1433" y="8661365"/>
                <a:ext cx="94095" cy="66379"/>
              </a:xfrm>
              <a:custGeom>
                <a:avLst/>
                <a:gdLst>
                  <a:gd name="T0" fmla="*/ 8 w 9"/>
                  <a:gd name="T1" fmla="*/ 6 h 6"/>
                  <a:gd name="T2" fmla="*/ 0 w 9"/>
                  <a:gd name="T3" fmla="*/ 1 h 6"/>
                  <a:gd name="T4" fmla="*/ 3 w 9"/>
                  <a:gd name="T5" fmla="*/ 4 h 6"/>
                  <a:gd name="T6" fmla="*/ 8 w 9"/>
                  <a:gd name="T7" fmla="*/ 6 h 6"/>
                  <a:gd name="T8" fmla="*/ 8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6" y="5"/>
                      <a:pt x="3" y="0"/>
                      <a:pt x="0" y="1"/>
                    </a:cubicBezTo>
                    <a:cubicBezTo>
                      <a:pt x="0" y="2"/>
                      <a:pt x="3" y="3"/>
                      <a:pt x="3" y="4"/>
                    </a:cubicBezTo>
                    <a:cubicBezTo>
                      <a:pt x="5" y="4"/>
                      <a:pt x="6" y="5"/>
                      <a:pt x="8" y="6"/>
                    </a:cubicBezTo>
                    <a:cubicBezTo>
                      <a:pt x="9" y="6"/>
                      <a:pt x="6" y="5"/>
                      <a:pt x="8" y="6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17" name="Freeform 476">
                <a:extLst>
                  <a:ext uri="{FF2B5EF4-FFF2-40B4-BE49-F238E27FC236}">
                    <a16:creationId xmlns:a16="http://schemas.microsoft.com/office/drawing/2014/main" id="{B75DEE5A-8B81-1069-F08D-971ED4777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0823" y="8617109"/>
                <a:ext cx="41820" cy="55320"/>
              </a:xfrm>
              <a:custGeom>
                <a:avLst/>
                <a:gdLst>
                  <a:gd name="T0" fmla="*/ 4 w 4"/>
                  <a:gd name="T1" fmla="*/ 4 h 5"/>
                  <a:gd name="T2" fmla="*/ 0 w 4"/>
                  <a:gd name="T3" fmla="*/ 0 h 5"/>
                  <a:gd name="T4" fmla="*/ 4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2"/>
                      <a:pt x="0" y="0"/>
                      <a:pt x="0" y="0"/>
                    </a:cubicBezTo>
                    <a:cubicBezTo>
                      <a:pt x="0" y="1"/>
                      <a:pt x="4" y="5"/>
                      <a:pt x="4" y="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18" name="Freeform 477">
                <a:extLst>
                  <a:ext uri="{FF2B5EF4-FFF2-40B4-BE49-F238E27FC236}">
                    <a16:creationId xmlns:a16="http://schemas.microsoft.com/office/drawing/2014/main" id="{7A3869E9-F043-2530-0232-F0C998344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7199" y="9376809"/>
                <a:ext cx="163792" cy="129075"/>
              </a:xfrm>
              <a:custGeom>
                <a:avLst/>
                <a:gdLst>
                  <a:gd name="T0" fmla="*/ 15 w 16"/>
                  <a:gd name="T1" fmla="*/ 11 h 12"/>
                  <a:gd name="T2" fmla="*/ 2 w 16"/>
                  <a:gd name="T3" fmla="*/ 0 h 12"/>
                  <a:gd name="T4" fmla="*/ 15 w 16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5" y="11"/>
                    </a:moveTo>
                    <a:cubicBezTo>
                      <a:pt x="16" y="12"/>
                      <a:pt x="3" y="0"/>
                      <a:pt x="2" y="0"/>
                    </a:cubicBezTo>
                    <a:cubicBezTo>
                      <a:pt x="0" y="0"/>
                      <a:pt x="7" y="9"/>
                      <a:pt x="15" y="11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19" name="Freeform 478">
                <a:extLst>
                  <a:ext uri="{FF2B5EF4-FFF2-40B4-BE49-F238E27FC236}">
                    <a16:creationId xmlns:a16="http://schemas.microsoft.com/office/drawing/2014/main" id="{AAF2BE1A-5F32-6042-A905-2A3726142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6305" y="10199201"/>
                <a:ext cx="115005" cy="151203"/>
              </a:xfrm>
              <a:custGeom>
                <a:avLst/>
                <a:gdLst>
                  <a:gd name="T0" fmla="*/ 11 w 11"/>
                  <a:gd name="T1" fmla="*/ 14 h 14"/>
                  <a:gd name="T2" fmla="*/ 9 w 11"/>
                  <a:gd name="T3" fmla="*/ 10 h 14"/>
                  <a:gd name="T4" fmla="*/ 9 w 11"/>
                  <a:gd name="T5" fmla="*/ 7 h 14"/>
                  <a:gd name="T6" fmla="*/ 0 w 11"/>
                  <a:gd name="T7" fmla="*/ 0 h 14"/>
                  <a:gd name="T8" fmla="*/ 3 w 11"/>
                  <a:gd name="T9" fmla="*/ 4 h 14"/>
                  <a:gd name="T10" fmla="*/ 5 w 11"/>
                  <a:gd name="T11" fmla="*/ 8 h 14"/>
                  <a:gd name="T12" fmla="*/ 8 w 11"/>
                  <a:gd name="T13" fmla="*/ 11 h 14"/>
                  <a:gd name="T14" fmla="*/ 11 w 1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cubicBezTo>
                      <a:pt x="10" y="12"/>
                      <a:pt x="11" y="11"/>
                      <a:pt x="9" y="10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8" y="5"/>
                      <a:pt x="0" y="1"/>
                      <a:pt x="0" y="0"/>
                    </a:cubicBezTo>
                    <a:cubicBezTo>
                      <a:pt x="0" y="1"/>
                      <a:pt x="3" y="3"/>
                      <a:pt x="3" y="4"/>
                    </a:cubicBezTo>
                    <a:cubicBezTo>
                      <a:pt x="4" y="6"/>
                      <a:pt x="4" y="7"/>
                      <a:pt x="5" y="8"/>
                    </a:cubicBezTo>
                    <a:cubicBezTo>
                      <a:pt x="6" y="9"/>
                      <a:pt x="9" y="10"/>
                      <a:pt x="8" y="11"/>
                    </a:cubicBezTo>
                    <a:cubicBezTo>
                      <a:pt x="8" y="13"/>
                      <a:pt x="9" y="13"/>
                      <a:pt x="11" y="1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20" name="Freeform 479">
                <a:extLst>
                  <a:ext uri="{FF2B5EF4-FFF2-40B4-BE49-F238E27FC236}">
                    <a16:creationId xmlns:a16="http://schemas.microsoft.com/office/drawing/2014/main" id="{D4124CF0-3588-5ED7-8F4D-1085F29F9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7671" y="10339341"/>
                <a:ext cx="264855" cy="328220"/>
              </a:xfrm>
              <a:custGeom>
                <a:avLst/>
                <a:gdLst>
                  <a:gd name="T0" fmla="*/ 8 w 26"/>
                  <a:gd name="T1" fmla="*/ 2 h 30"/>
                  <a:gd name="T2" fmla="*/ 7 w 26"/>
                  <a:gd name="T3" fmla="*/ 11 h 30"/>
                  <a:gd name="T4" fmla="*/ 5 w 26"/>
                  <a:gd name="T5" fmla="*/ 18 h 30"/>
                  <a:gd name="T6" fmla="*/ 9 w 26"/>
                  <a:gd name="T7" fmla="*/ 25 h 30"/>
                  <a:gd name="T8" fmla="*/ 14 w 26"/>
                  <a:gd name="T9" fmla="*/ 26 h 30"/>
                  <a:gd name="T10" fmla="*/ 17 w 26"/>
                  <a:gd name="T11" fmla="*/ 22 h 30"/>
                  <a:gd name="T12" fmla="*/ 18 w 26"/>
                  <a:gd name="T13" fmla="*/ 16 h 30"/>
                  <a:gd name="T14" fmla="*/ 22 w 26"/>
                  <a:gd name="T15" fmla="*/ 14 h 30"/>
                  <a:gd name="T16" fmla="*/ 26 w 26"/>
                  <a:gd name="T17" fmla="*/ 10 h 30"/>
                  <a:gd name="T18" fmla="*/ 25 w 26"/>
                  <a:gd name="T19" fmla="*/ 6 h 30"/>
                  <a:gd name="T20" fmla="*/ 20 w 26"/>
                  <a:gd name="T21" fmla="*/ 8 h 30"/>
                  <a:gd name="T22" fmla="*/ 14 w 26"/>
                  <a:gd name="T23" fmla="*/ 5 h 30"/>
                  <a:gd name="T24" fmla="*/ 11 w 26"/>
                  <a:gd name="T25" fmla="*/ 0 h 30"/>
                  <a:gd name="T26" fmla="*/ 11 w 26"/>
                  <a:gd name="T27" fmla="*/ 3 h 30"/>
                  <a:gd name="T28" fmla="*/ 8 w 26"/>
                  <a:gd name="T29" fmla="*/ 2 h 30"/>
                  <a:gd name="T30" fmla="*/ 8 w 26"/>
                  <a:gd name="T3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0">
                    <a:moveTo>
                      <a:pt x="8" y="2"/>
                    </a:moveTo>
                    <a:cubicBezTo>
                      <a:pt x="7" y="2"/>
                      <a:pt x="7" y="9"/>
                      <a:pt x="7" y="11"/>
                    </a:cubicBezTo>
                    <a:cubicBezTo>
                      <a:pt x="6" y="13"/>
                      <a:pt x="0" y="16"/>
                      <a:pt x="5" y="18"/>
                    </a:cubicBezTo>
                    <a:cubicBezTo>
                      <a:pt x="8" y="19"/>
                      <a:pt x="11" y="21"/>
                      <a:pt x="9" y="25"/>
                    </a:cubicBezTo>
                    <a:cubicBezTo>
                      <a:pt x="6" y="30"/>
                      <a:pt x="11" y="29"/>
                      <a:pt x="14" y="26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9" y="19"/>
                      <a:pt x="18" y="19"/>
                      <a:pt x="18" y="16"/>
                    </a:cubicBezTo>
                    <a:cubicBezTo>
                      <a:pt x="19" y="14"/>
                      <a:pt x="21" y="14"/>
                      <a:pt x="22" y="14"/>
                    </a:cubicBezTo>
                    <a:cubicBezTo>
                      <a:pt x="23" y="15"/>
                      <a:pt x="25" y="11"/>
                      <a:pt x="26" y="10"/>
                    </a:cubicBezTo>
                    <a:cubicBezTo>
                      <a:pt x="26" y="9"/>
                      <a:pt x="26" y="6"/>
                      <a:pt x="25" y="6"/>
                    </a:cubicBezTo>
                    <a:cubicBezTo>
                      <a:pt x="23" y="6"/>
                      <a:pt x="21" y="8"/>
                      <a:pt x="20" y="8"/>
                    </a:cubicBezTo>
                    <a:cubicBezTo>
                      <a:pt x="18" y="8"/>
                      <a:pt x="15" y="7"/>
                      <a:pt x="14" y="5"/>
                    </a:cubicBezTo>
                    <a:cubicBezTo>
                      <a:pt x="13" y="4"/>
                      <a:pt x="13" y="0"/>
                      <a:pt x="11" y="0"/>
                    </a:cubicBezTo>
                    <a:cubicBezTo>
                      <a:pt x="11" y="0"/>
                      <a:pt x="11" y="3"/>
                      <a:pt x="11" y="3"/>
                    </a:cubicBezTo>
                    <a:cubicBezTo>
                      <a:pt x="10" y="3"/>
                      <a:pt x="9" y="1"/>
                      <a:pt x="8" y="2"/>
                    </a:cubicBezTo>
                    <a:cubicBezTo>
                      <a:pt x="7" y="2"/>
                      <a:pt x="9" y="1"/>
                      <a:pt x="8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21" name="Freeform 480">
                <a:extLst>
                  <a:ext uri="{FF2B5EF4-FFF2-40B4-BE49-F238E27FC236}">
                    <a16:creationId xmlns:a16="http://schemas.microsoft.com/office/drawing/2014/main" id="{531D2B66-895E-E0A2-781C-AEC01C109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9176" y="10579051"/>
                <a:ext cx="400771" cy="413040"/>
              </a:xfrm>
              <a:custGeom>
                <a:avLst/>
                <a:gdLst>
                  <a:gd name="T0" fmla="*/ 33 w 39"/>
                  <a:gd name="T1" fmla="*/ 4 h 38"/>
                  <a:gd name="T2" fmla="*/ 30 w 39"/>
                  <a:gd name="T3" fmla="*/ 1 h 38"/>
                  <a:gd name="T4" fmla="*/ 26 w 39"/>
                  <a:gd name="T5" fmla="*/ 8 h 38"/>
                  <a:gd name="T6" fmla="*/ 22 w 39"/>
                  <a:gd name="T7" fmla="*/ 13 h 38"/>
                  <a:gd name="T8" fmla="*/ 15 w 39"/>
                  <a:gd name="T9" fmla="*/ 18 h 38"/>
                  <a:gd name="T10" fmla="*/ 9 w 39"/>
                  <a:gd name="T11" fmla="*/ 22 h 38"/>
                  <a:gd name="T12" fmla="*/ 4 w 39"/>
                  <a:gd name="T13" fmla="*/ 27 h 38"/>
                  <a:gd name="T14" fmla="*/ 2 w 39"/>
                  <a:gd name="T15" fmla="*/ 33 h 38"/>
                  <a:gd name="T16" fmla="*/ 1 w 39"/>
                  <a:gd name="T17" fmla="*/ 34 h 38"/>
                  <a:gd name="T18" fmla="*/ 3 w 39"/>
                  <a:gd name="T19" fmla="*/ 35 h 38"/>
                  <a:gd name="T20" fmla="*/ 10 w 39"/>
                  <a:gd name="T21" fmla="*/ 37 h 38"/>
                  <a:gd name="T22" fmla="*/ 19 w 39"/>
                  <a:gd name="T23" fmla="*/ 34 h 38"/>
                  <a:gd name="T24" fmla="*/ 22 w 39"/>
                  <a:gd name="T25" fmla="*/ 27 h 38"/>
                  <a:gd name="T26" fmla="*/ 27 w 39"/>
                  <a:gd name="T27" fmla="*/ 22 h 38"/>
                  <a:gd name="T28" fmla="*/ 29 w 39"/>
                  <a:gd name="T29" fmla="*/ 21 h 38"/>
                  <a:gd name="T30" fmla="*/ 33 w 39"/>
                  <a:gd name="T31" fmla="*/ 21 h 38"/>
                  <a:gd name="T32" fmla="*/ 32 w 39"/>
                  <a:gd name="T33" fmla="*/ 19 h 38"/>
                  <a:gd name="T34" fmla="*/ 32 w 39"/>
                  <a:gd name="T35" fmla="*/ 17 h 38"/>
                  <a:gd name="T36" fmla="*/ 38 w 39"/>
                  <a:gd name="T37" fmla="*/ 9 h 38"/>
                  <a:gd name="T38" fmla="*/ 38 w 39"/>
                  <a:gd name="T39" fmla="*/ 6 h 38"/>
                  <a:gd name="T40" fmla="*/ 38 w 39"/>
                  <a:gd name="T41" fmla="*/ 4 h 38"/>
                  <a:gd name="T42" fmla="*/ 37 w 39"/>
                  <a:gd name="T43" fmla="*/ 4 h 38"/>
                  <a:gd name="T44" fmla="*/ 37 w 39"/>
                  <a:gd name="T45" fmla="*/ 2 h 38"/>
                  <a:gd name="T46" fmla="*/ 33 w 39"/>
                  <a:gd name="T47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38">
                    <a:moveTo>
                      <a:pt x="33" y="4"/>
                    </a:moveTo>
                    <a:cubicBezTo>
                      <a:pt x="33" y="4"/>
                      <a:pt x="32" y="0"/>
                      <a:pt x="30" y="1"/>
                    </a:cubicBezTo>
                    <a:cubicBezTo>
                      <a:pt x="27" y="3"/>
                      <a:pt x="28" y="5"/>
                      <a:pt x="26" y="8"/>
                    </a:cubicBezTo>
                    <a:cubicBezTo>
                      <a:pt x="25" y="9"/>
                      <a:pt x="24" y="12"/>
                      <a:pt x="22" y="13"/>
                    </a:cubicBezTo>
                    <a:cubicBezTo>
                      <a:pt x="20" y="16"/>
                      <a:pt x="18" y="17"/>
                      <a:pt x="15" y="18"/>
                    </a:cubicBezTo>
                    <a:cubicBezTo>
                      <a:pt x="13" y="19"/>
                      <a:pt x="12" y="21"/>
                      <a:pt x="9" y="22"/>
                    </a:cubicBezTo>
                    <a:cubicBezTo>
                      <a:pt x="7" y="23"/>
                      <a:pt x="7" y="27"/>
                      <a:pt x="4" y="27"/>
                    </a:cubicBezTo>
                    <a:cubicBezTo>
                      <a:pt x="0" y="28"/>
                      <a:pt x="4" y="31"/>
                      <a:pt x="2" y="33"/>
                    </a:cubicBezTo>
                    <a:cubicBezTo>
                      <a:pt x="1" y="33"/>
                      <a:pt x="0" y="33"/>
                      <a:pt x="1" y="34"/>
                    </a:cubicBezTo>
                    <a:cubicBezTo>
                      <a:pt x="1" y="35"/>
                      <a:pt x="1" y="35"/>
                      <a:pt x="3" y="35"/>
                    </a:cubicBezTo>
                    <a:cubicBezTo>
                      <a:pt x="5" y="35"/>
                      <a:pt x="8" y="37"/>
                      <a:pt x="10" y="37"/>
                    </a:cubicBezTo>
                    <a:cubicBezTo>
                      <a:pt x="14" y="38"/>
                      <a:pt x="16" y="36"/>
                      <a:pt x="19" y="34"/>
                    </a:cubicBezTo>
                    <a:cubicBezTo>
                      <a:pt x="21" y="32"/>
                      <a:pt x="22" y="30"/>
                      <a:pt x="22" y="27"/>
                    </a:cubicBezTo>
                    <a:cubicBezTo>
                      <a:pt x="23" y="24"/>
                      <a:pt x="24" y="24"/>
                      <a:pt x="27" y="22"/>
                    </a:cubicBezTo>
                    <a:cubicBezTo>
                      <a:pt x="28" y="22"/>
                      <a:pt x="28" y="21"/>
                      <a:pt x="29" y="21"/>
                    </a:cubicBezTo>
                    <a:cubicBezTo>
                      <a:pt x="30" y="21"/>
                      <a:pt x="31" y="21"/>
                      <a:pt x="33" y="21"/>
                    </a:cubicBezTo>
                    <a:cubicBezTo>
                      <a:pt x="34" y="20"/>
                      <a:pt x="33" y="19"/>
                      <a:pt x="32" y="19"/>
                    </a:cubicBezTo>
                    <a:cubicBezTo>
                      <a:pt x="31" y="18"/>
                      <a:pt x="31" y="18"/>
                      <a:pt x="32" y="17"/>
                    </a:cubicBezTo>
                    <a:cubicBezTo>
                      <a:pt x="34" y="14"/>
                      <a:pt x="36" y="12"/>
                      <a:pt x="38" y="9"/>
                    </a:cubicBezTo>
                    <a:cubicBezTo>
                      <a:pt x="38" y="8"/>
                      <a:pt x="38" y="7"/>
                      <a:pt x="38" y="6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9" y="3"/>
                      <a:pt x="37" y="4"/>
                      <a:pt x="37" y="4"/>
                    </a:cubicBezTo>
                    <a:cubicBezTo>
                      <a:pt x="37" y="3"/>
                      <a:pt x="37" y="3"/>
                      <a:pt x="37" y="2"/>
                    </a:cubicBezTo>
                    <a:cubicBezTo>
                      <a:pt x="36" y="3"/>
                      <a:pt x="35" y="5"/>
                      <a:pt x="33" y="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22" name="Freeform 481">
                <a:extLst>
                  <a:ext uri="{FF2B5EF4-FFF2-40B4-BE49-F238E27FC236}">
                    <a16:creationId xmlns:a16="http://schemas.microsoft.com/office/drawing/2014/main" id="{18A3B51E-D5C2-6521-4069-324FAADB4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1903" y="10992094"/>
                <a:ext cx="20911" cy="22128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23" name="Freeform 482">
                <a:extLst>
                  <a:ext uri="{FF2B5EF4-FFF2-40B4-BE49-F238E27FC236}">
                    <a16:creationId xmlns:a16="http://schemas.microsoft.com/office/drawing/2014/main" id="{7F0AE98C-4A77-0ED8-06E4-817AA957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7470" y="10590116"/>
                <a:ext cx="195161" cy="195458"/>
              </a:xfrm>
              <a:custGeom>
                <a:avLst/>
                <a:gdLst>
                  <a:gd name="T0" fmla="*/ 0 w 19"/>
                  <a:gd name="T1" fmla="*/ 2 h 18"/>
                  <a:gd name="T2" fmla="*/ 2 w 19"/>
                  <a:gd name="T3" fmla="*/ 7 h 18"/>
                  <a:gd name="T4" fmla="*/ 4 w 19"/>
                  <a:gd name="T5" fmla="*/ 10 h 18"/>
                  <a:gd name="T6" fmla="*/ 3 w 19"/>
                  <a:gd name="T7" fmla="*/ 12 h 18"/>
                  <a:gd name="T8" fmla="*/ 9 w 19"/>
                  <a:gd name="T9" fmla="*/ 18 h 18"/>
                  <a:gd name="T10" fmla="*/ 12 w 19"/>
                  <a:gd name="T11" fmla="*/ 15 h 18"/>
                  <a:gd name="T12" fmla="*/ 13 w 19"/>
                  <a:gd name="T13" fmla="*/ 17 h 18"/>
                  <a:gd name="T14" fmla="*/ 14 w 19"/>
                  <a:gd name="T15" fmla="*/ 14 h 18"/>
                  <a:gd name="T16" fmla="*/ 16 w 19"/>
                  <a:gd name="T17" fmla="*/ 15 h 18"/>
                  <a:gd name="T18" fmla="*/ 18 w 19"/>
                  <a:gd name="T19" fmla="*/ 7 h 18"/>
                  <a:gd name="T20" fmla="*/ 16 w 19"/>
                  <a:gd name="T21" fmla="*/ 1 h 18"/>
                  <a:gd name="T22" fmla="*/ 7 w 19"/>
                  <a:gd name="T23" fmla="*/ 3 h 18"/>
                  <a:gd name="T24" fmla="*/ 0 w 19"/>
                  <a:gd name="T25" fmla="*/ 2 h 18"/>
                  <a:gd name="T26" fmla="*/ 0 w 19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8">
                    <a:moveTo>
                      <a:pt x="0" y="2"/>
                    </a:move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4" y="9"/>
                      <a:pt x="4" y="10"/>
                    </a:cubicBezTo>
                    <a:cubicBezTo>
                      <a:pt x="4" y="11"/>
                      <a:pt x="3" y="11"/>
                      <a:pt x="3" y="12"/>
                    </a:cubicBezTo>
                    <a:cubicBezTo>
                      <a:pt x="4" y="15"/>
                      <a:pt x="7" y="17"/>
                      <a:pt x="9" y="18"/>
                    </a:cubicBezTo>
                    <a:cubicBezTo>
                      <a:pt x="11" y="18"/>
                      <a:pt x="11" y="16"/>
                      <a:pt x="12" y="15"/>
                    </a:cubicBezTo>
                    <a:cubicBezTo>
                      <a:pt x="12" y="15"/>
                      <a:pt x="13" y="17"/>
                      <a:pt x="13" y="17"/>
                    </a:cubicBezTo>
                    <a:cubicBezTo>
                      <a:pt x="13" y="16"/>
                      <a:pt x="13" y="14"/>
                      <a:pt x="14" y="14"/>
                    </a:cubicBezTo>
                    <a:cubicBezTo>
                      <a:pt x="15" y="13"/>
                      <a:pt x="15" y="15"/>
                      <a:pt x="16" y="15"/>
                    </a:cubicBezTo>
                    <a:cubicBezTo>
                      <a:pt x="15" y="15"/>
                      <a:pt x="18" y="8"/>
                      <a:pt x="18" y="7"/>
                    </a:cubicBezTo>
                    <a:cubicBezTo>
                      <a:pt x="18" y="6"/>
                      <a:pt x="19" y="0"/>
                      <a:pt x="16" y="1"/>
                    </a:cubicBezTo>
                    <a:cubicBezTo>
                      <a:pt x="13" y="2"/>
                      <a:pt x="10" y="4"/>
                      <a:pt x="7" y="3"/>
                    </a:cubicBezTo>
                    <a:cubicBezTo>
                      <a:pt x="6" y="3"/>
                      <a:pt x="1" y="0"/>
                      <a:pt x="0" y="2"/>
                    </a:cubicBezTo>
                    <a:cubicBezTo>
                      <a:pt x="0" y="3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24" name="Freeform 483">
                <a:extLst>
                  <a:ext uri="{FF2B5EF4-FFF2-40B4-BE49-F238E27FC236}">
                    <a16:creationId xmlns:a16="http://schemas.microsoft.com/office/drawing/2014/main" id="{BE54E618-4187-2176-AB9E-5D0F07E3D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0808" y="10534799"/>
                <a:ext cx="31364" cy="55320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0 h 5"/>
                  <a:gd name="T4" fmla="*/ 3 w 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3" y="5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25" name="Freeform 484">
                <a:extLst>
                  <a:ext uri="{FF2B5EF4-FFF2-40B4-BE49-F238E27FC236}">
                    <a16:creationId xmlns:a16="http://schemas.microsoft.com/office/drawing/2014/main" id="{F8EA2734-5CFA-7E9F-15B9-4379500D8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5195" y="10534799"/>
                <a:ext cx="20911" cy="22128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26" name="Freeform 610">
                <a:extLst>
                  <a:ext uri="{FF2B5EF4-FFF2-40B4-BE49-F238E27FC236}">
                    <a16:creationId xmlns:a16="http://schemas.microsoft.com/office/drawing/2014/main" id="{70909163-F06B-6538-3146-0A7897194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1684" y="8358957"/>
                <a:ext cx="20911" cy="1106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27" name="Freeform 612">
                <a:extLst>
                  <a:ext uri="{FF2B5EF4-FFF2-40B4-BE49-F238E27FC236}">
                    <a16:creationId xmlns:a16="http://schemas.microsoft.com/office/drawing/2014/main" id="{A457BD70-BD42-182C-C6A5-4985828E0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9271" y="10265581"/>
                <a:ext cx="69700" cy="55320"/>
              </a:xfrm>
              <a:custGeom>
                <a:avLst/>
                <a:gdLst>
                  <a:gd name="T0" fmla="*/ 6 w 7"/>
                  <a:gd name="T1" fmla="*/ 2 h 5"/>
                  <a:gd name="T2" fmla="*/ 1 w 7"/>
                  <a:gd name="T3" fmla="*/ 2 h 5"/>
                  <a:gd name="T4" fmla="*/ 6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cubicBezTo>
                      <a:pt x="7" y="0"/>
                      <a:pt x="0" y="1"/>
                      <a:pt x="1" y="2"/>
                    </a:cubicBezTo>
                    <a:cubicBezTo>
                      <a:pt x="1" y="3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28" name="Freeform 707">
                <a:extLst>
                  <a:ext uri="{FF2B5EF4-FFF2-40B4-BE49-F238E27FC236}">
                    <a16:creationId xmlns:a16="http://schemas.microsoft.com/office/drawing/2014/main" id="{85C23CC8-60FF-97EB-D425-413DA1629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2746" y="8336829"/>
                <a:ext cx="460016" cy="413040"/>
              </a:xfrm>
              <a:custGeom>
                <a:avLst/>
                <a:gdLst>
                  <a:gd name="T0" fmla="*/ 45 w 45"/>
                  <a:gd name="T1" fmla="*/ 29 h 38"/>
                  <a:gd name="T2" fmla="*/ 45 w 45"/>
                  <a:gd name="T3" fmla="*/ 26 h 38"/>
                  <a:gd name="T4" fmla="*/ 45 w 45"/>
                  <a:gd name="T5" fmla="*/ 24 h 38"/>
                  <a:gd name="T6" fmla="*/ 45 w 45"/>
                  <a:gd name="T7" fmla="*/ 15 h 38"/>
                  <a:gd name="T8" fmla="*/ 45 w 45"/>
                  <a:gd name="T9" fmla="*/ 6 h 38"/>
                  <a:gd name="T10" fmla="*/ 35 w 45"/>
                  <a:gd name="T11" fmla="*/ 3 h 38"/>
                  <a:gd name="T12" fmla="*/ 30 w 45"/>
                  <a:gd name="T13" fmla="*/ 0 h 38"/>
                  <a:gd name="T14" fmla="*/ 26 w 45"/>
                  <a:gd name="T15" fmla="*/ 3 h 38"/>
                  <a:gd name="T16" fmla="*/ 22 w 45"/>
                  <a:gd name="T17" fmla="*/ 5 h 38"/>
                  <a:gd name="T18" fmla="*/ 18 w 45"/>
                  <a:gd name="T19" fmla="*/ 10 h 38"/>
                  <a:gd name="T20" fmla="*/ 14 w 45"/>
                  <a:gd name="T21" fmla="*/ 8 h 38"/>
                  <a:gd name="T22" fmla="*/ 11 w 45"/>
                  <a:gd name="T23" fmla="*/ 5 h 38"/>
                  <a:gd name="T24" fmla="*/ 9 w 45"/>
                  <a:gd name="T25" fmla="*/ 6 h 38"/>
                  <a:gd name="T26" fmla="*/ 7 w 45"/>
                  <a:gd name="T27" fmla="*/ 5 h 38"/>
                  <a:gd name="T28" fmla="*/ 4 w 45"/>
                  <a:gd name="T29" fmla="*/ 6 h 38"/>
                  <a:gd name="T30" fmla="*/ 0 w 45"/>
                  <a:gd name="T31" fmla="*/ 7 h 38"/>
                  <a:gd name="T32" fmla="*/ 3 w 45"/>
                  <a:gd name="T33" fmla="*/ 8 h 38"/>
                  <a:gd name="T34" fmla="*/ 4 w 45"/>
                  <a:gd name="T35" fmla="*/ 11 h 38"/>
                  <a:gd name="T36" fmla="*/ 7 w 45"/>
                  <a:gd name="T37" fmla="*/ 14 h 38"/>
                  <a:gd name="T38" fmla="*/ 9 w 45"/>
                  <a:gd name="T39" fmla="*/ 8 h 38"/>
                  <a:gd name="T40" fmla="*/ 10 w 45"/>
                  <a:gd name="T41" fmla="*/ 12 h 38"/>
                  <a:gd name="T42" fmla="*/ 15 w 45"/>
                  <a:gd name="T43" fmla="*/ 12 h 38"/>
                  <a:gd name="T44" fmla="*/ 18 w 45"/>
                  <a:gd name="T45" fmla="*/ 15 h 38"/>
                  <a:gd name="T46" fmla="*/ 27 w 45"/>
                  <a:gd name="T47" fmla="*/ 19 h 38"/>
                  <a:gd name="T48" fmla="*/ 32 w 45"/>
                  <a:gd name="T49" fmla="*/ 22 h 38"/>
                  <a:gd name="T50" fmla="*/ 34 w 45"/>
                  <a:gd name="T51" fmla="*/ 26 h 38"/>
                  <a:gd name="T52" fmla="*/ 36 w 45"/>
                  <a:gd name="T53" fmla="*/ 27 h 38"/>
                  <a:gd name="T54" fmla="*/ 34 w 45"/>
                  <a:gd name="T55" fmla="*/ 28 h 38"/>
                  <a:gd name="T56" fmla="*/ 36 w 45"/>
                  <a:gd name="T57" fmla="*/ 29 h 38"/>
                  <a:gd name="T58" fmla="*/ 35 w 45"/>
                  <a:gd name="T59" fmla="*/ 30 h 38"/>
                  <a:gd name="T60" fmla="*/ 32 w 45"/>
                  <a:gd name="T61" fmla="*/ 31 h 38"/>
                  <a:gd name="T62" fmla="*/ 29 w 45"/>
                  <a:gd name="T63" fmla="*/ 34 h 38"/>
                  <a:gd name="T64" fmla="*/ 34 w 45"/>
                  <a:gd name="T65" fmla="*/ 35 h 38"/>
                  <a:gd name="T66" fmla="*/ 36 w 45"/>
                  <a:gd name="T67" fmla="*/ 31 h 38"/>
                  <a:gd name="T68" fmla="*/ 36 w 45"/>
                  <a:gd name="T69" fmla="*/ 33 h 38"/>
                  <a:gd name="T70" fmla="*/ 40 w 45"/>
                  <a:gd name="T71" fmla="*/ 32 h 38"/>
                  <a:gd name="T72" fmla="*/ 45 w 45"/>
                  <a:gd name="T73" fmla="*/ 38 h 38"/>
                  <a:gd name="T74" fmla="*/ 45 w 45"/>
                  <a:gd name="T75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38">
                    <a:moveTo>
                      <a:pt x="45" y="29"/>
                    </a:moveTo>
                    <a:cubicBezTo>
                      <a:pt x="45" y="28"/>
                      <a:pt x="44" y="27"/>
                      <a:pt x="45" y="26"/>
                    </a:cubicBezTo>
                    <a:cubicBezTo>
                      <a:pt x="45" y="25"/>
                      <a:pt x="45" y="25"/>
                      <a:pt x="45" y="24"/>
                    </a:cubicBezTo>
                    <a:cubicBezTo>
                      <a:pt x="45" y="21"/>
                      <a:pt x="45" y="18"/>
                      <a:pt x="45" y="15"/>
                    </a:cubicBezTo>
                    <a:cubicBezTo>
                      <a:pt x="45" y="12"/>
                      <a:pt x="45" y="9"/>
                      <a:pt x="45" y="6"/>
                    </a:cubicBezTo>
                    <a:cubicBezTo>
                      <a:pt x="45" y="6"/>
                      <a:pt x="36" y="3"/>
                      <a:pt x="35" y="3"/>
                    </a:cubicBezTo>
                    <a:cubicBezTo>
                      <a:pt x="33" y="2"/>
                      <a:pt x="32" y="1"/>
                      <a:pt x="30" y="0"/>
                    </a:cubicBezTo>
                    <a:cubicBezTo>
                      <a:pt x="27" y="0"/>
                      <a:pt x="27" y="2"/>
                      <a:pt x="26" y="3"/>
                    </a:cubicBezTo>
                    <a:cubicBezTo>
                      <a:pt x="26" y="4"/>
                      <a:pt x="23" y="4"/>
                      <a:pt x="22" y="5"/>
                    </a:cubicBezTo>
                    <a:cubicBezTo>
                      <a:pt x="21" y="7"/>
                      <a:pt x="20" y="9"/>
                      <a:pt x="18" y="10"/>
                    </a:cubicBezTo>
                    <a:cubicBezTo>
                      <a:pt x="16" y="11"/>
                      <a:pt x="14" y="10"/>
                      <a:pt x="14" y="8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1" y="3"/>
                      <a:pt x="10" y="5"/>
                      <a:pt x="9" y="6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4" y="7"/>
                      <a:pt x="0" y="6"/>
                      <a:pt x="0" y="7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3"/>
                      <a:pt x="7" y="13"/>
                      <a:pt x="7" y="14"/>
                    </a:cubicBezTo>
                    <a:cubicBezTo>
                      <a:pt x="7" y="12"/>
                      <a:pt x="7" y="9"/>
                      <a:pt x="9" y="8"/>
                    </a:cubicBezTo>
                    <a:cubicBezTo>
                      <a:pt x="7" y="9"/>
                      <a:pt x="8" y="11"/>
                      <a:pt x="10" y="12"/>
                    </a:cubicBezTo>
                    <a:cubicBezTo>
                      <a:pt x="12" y="13"/>
                      <a:pt x="13" y="13"/>
                      <a:pt x="15" y="12"/>
                    </a:cubicBezTo>
                    <a:cubicBezTo>
                      <a:pt x="12" y="13"/>
                      <a:pt x="17" y="15"/>
                      <a:pt x="18" y="15"/>
                    </a:cubicBezTo>
                    <a:cubicBezTo>
                      <a:pt x="21" y="16"/>
                      <a:pt x="24" y="18"/>
                      <a:pt x="27" y="19"/>
                    </a:cubicBezTo>
                    <a:cubicBezTo>
                      <a:pt x="29" y="20"/>
                      <a:pt x="31" y="21"/>
                      <a:pt x="32" y="22"/>
                    </a:cubicBezTo>
                    <a:cubicBezTo>
                      <a:pt x="32" y="24"/>
                      <a:pt x="33" y="25"/>
                      <a:pt x="34" y="26"/>
                    </a:cubicBezTo>
                    <a:cubicBezTo>
                      <a:pt x="34" y="26"/>
                      <a:pt x="36" y="27"/>
                      <a:pt x="36" y="27"/>
                    </a:cubicBezTo>
                    <a:cubicBezTo>
                      <a:pt x="36" y="27"/>
                      <a:pt x="34" y="28"/>
                      <a:pt x="34" y="28"/>
                    </a:cubicBezTo>
                    <a:cubicBezTo>
                      <a:pt x="34" y="28"/>
                      <a:pt x="36" y="28"/>
                      <a:pt x="36" y="29"/>
                    </a:cubicBezTo>
                    <a:cubicBezTo>
                      <a:pt x="36" y="28"/>
                      <a:pt x="35" y="29"/>
                      <a:pt x="35" y="30"/>
                    </a:cubicBezTo>
                    <a:cubicBezTo>
                      <a:pt x="34" y="31"/>
                      <a:pt x="33" y="30"/>
                      <a:pt x="32" y="31"/>
                    </a:cubicBezTo>
                    <a:cubicBezTo>
                      <a:pt x="31" y="31"/>
                      <a:pt x="28" y="34"/>
                      <a:pt x="29" y="34"/>
                    </a:cubicBezTo>
                    <a:cubicBezTo>
                      <a:pt x="30" y="35"/>
                      <a:pt x="32" y="35"/>
                      <a:pt x="34" y="35"/>
                    </a:cubicBezTo>
                    <a:cubicBezTo>
                      <a:pt x="34" y="34"/>
                      <a:pt x="35" y="30"/>
                      <a:pt x="36" y="31"/>
                    </a:cubicBezTo>
                    <a:cubicBezTo>
                      <a:pt x="36" y="32"/>
                      <a:pt x="33" y="33"/>
                      <a:pt x="36" y="33"/>
                    </a:cubicBezTo>
                    <a:cubicBezTo>
                      <a:pt x="38" y="34"/>
                      <a:pt x="39" y="34"/>
                      <a:pt x="40" y="32"/>
                    </a:cubicBezTo>
                    <a:cubicBezTo>
                      <a:pt x="39" y="34"/>
                      <a:pt x="44" y="37"/>
                      <a:pt x="45" y="38"/>
                    </a:cubicBezTo>
                    <a:cubicBezTo>
                      <a:pt x="45" y="35"/>
                      <a:pt x="45" y="32"/>
                      <a:pt x="45" y="29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29" name="Freeform 708">
                <a:extLst>
                  <a:ext uri="{FF2B5EF4-FFF2-40B4-BE49-F238E27FC236}">
                    <a16:creationId xmlns:a16="http://schemas.microsoft.com/office/drawing/2014/main" id="{0C38D95C-7CE6-1587-C6A2-124701BE1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2308" y="8403216"/>
                <a:ext cx="522745" cy="442543"/>
              </a:xfrm>
              <a:custGeom>
                <a:avLst/>
                <a:gdLst>
                  <a:gd name="T0" fmla="*/ 50 w 51"/>
                  <a:gd name="T1" fmla="*/ 39 h 41"/>
                  <a:gd name="T2" fmla="*/ 45 w 51"/>
                  <a:gd name="T3" fmla="*/ 37 h 41"/>
                  <a:gd name="T4" fmla="*/ 47 w 51"/>
                  <a:gd name="T5" fmla="*/ 36 h 41"/>
                  <a:gd name="T6" fmla="*/ 42 w 51"/>
                  <a:gd name="T7" fmla="*/ 34 h 41"/>
                  <a:gd name="T8" fmla="*/ 38 w 51"/>
                  <a:gd name="T9" fmla="*/ 30 h 41"/>
                  <a:gd name="T10" fmla="*/ 37 w 51"/>
                  <a:gd name="T11" fmla="*/ 28 h 41"/>
                  <a:gd name="T12" fmla="*/ 34 w 51"/>
                  <a:gd name="T13" fmla="*/ 26 h 41"/>
                  <a:gd name="T14" fmla="*/ 29 w 51"/>
                  <a:gd name="T15" fmla="*/ 21 h 41"/>
                  <a:gd name="T16" fmla="*/ 34 w 51"/>
                  <a:gd name="T17" fmla="*/ 21 h 41"/>
                  <a:gd name="T18" fmla="*/ 34 w 51"/>
                  <a:gd name="T19" fmla="*/ 18 h 41"/>
                  <a:gd name="T20" fmla="*/ 31 w 51"/>
                  <a:gd name="T21" fmla="*/ 17 h 41"/>
                  <a:gd name="T22" fmla="*/ 25 w 51"/>
                  <a:gd name="T23" fmla="*/ 12 h 41"/>
                  <a:gd name="T24" fmla="*/ 19 w 51"/>
                  <a:gd name="T25" fmla="*/ 7 h 41"/>
                  <a:gd name="T26" fmla="*/ 16 w 51"/>
                  <a:gd name="T27" fmla="*/ 6 h 41"/>
                  <a:gd name="T28" fmla="*/ 13 w 51"/>
                  <a:gd name="T29" fmla="*/ 4 h 41"/>
                  <a:gd name="T30" fmla="*/ 8 w 51"/>
                  <a:gd name="T31" fmla="*/ 2 h 41"/>
                  <a:gd name="T32" fmla="*/ 1 w 51"/>
                  <a:gd name="T33" fmla="*/ 0 h 41"/>
                  <a:gd name="T34" fmla="*/ 1 w 51"/>
                  <a:gd name="T35" fmla="*/ 10 h 41"/>
                  <a:gd name="T36" fmla="*/ 1 w 51"/>
                  <a:gd name="T37" fmla="*/ 20 h 41"/>
                  <a:gd name="T38" fmla="*/ 1 w 51"/>
                  <a:gd name="T39" fmla="*/ 25 h 41"/>
                  <a:gd name="T40" fmla="*/ 1 w 51"/>
                  <a:gd name="T41" fmla="*/ 30 h 41"/>
                  <a:gd name="T42" fmla="*/ 4 w 51"/>
                  <a:gd name="T43" fmla="*/ 33 h 41"/>
                  <a:gd name="T44" fmla="*/ 13 w 51"/>
                  <a:gd name="T45" fmla="*/ 31 h 41"/>
                  <a:gd name="T46" fmla="*/ 9 w 51"/>
                  <a:gd name="T47" fmla="*/ 28 h 41"/>
                  <a:gd name="T48" fmla="*/ 14 w 51"/>
                  <a:gd name="T49" fmla="*/ 30 h 41"/>
                  <a:gd name="T50" fmla="*/ 13 w 51"/>
                  <a:gd name="T51" fmla="*/ 26 h 41"/>
                  <a:gd name="T52" fmla="*/ 15 w 51"/>
                  <a:gd name="T53" fmla="*/ 27 h 41"/>
                  <a:gd name="T54" fmla="*/ 18 w 51"/>
                  <a:gd name="T55" fmla="*/ 25 h 41"/>
                  <a:gd name="T56" fmla="*/ 26 w 51"/>
                  <a:gd name="T57" fmla="*/ 27 h 41"/>
                  <a:gd name="T58" fmla="*/ 31 w 51"/>
                  <a:gd name="T59" fmla="*/ 33 h 41"/>
                  <a:gd name="T60" fmla="*/ 36 w 51"/>
                  <a:gd name="T61" fmla="*/ 38 h 41"/>
                  <a:gd name="T62" fmla="*/ 45 w 51"/>
                  <a:gd name="T63" fmla="*/ 40 h 41"/>
                  <a:gd name="T64" fmla="*/ 48 w 51"/>
                  <a:gd name="T65" fmla="*/ 40 h 41"/>
                  <a:gd name="T66" fmla="*/ 50 w 51"/>
                  <a:gd name="T67" fmla="*/ 39 h 41"/>
                  <a:gd name="T68" fmla="*/ 50 w 51"/>
                  <a:gd name="T6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1">
                    <a:moveTo>
                      <a:pt x="50" y="39"/>
                    </a:moveTo>
                    <a:cubicBezTo>
                      <a:pt x="48" y="38"/>
                      <a:pt x="46" y="38"/>
                      <a:pt x="45" y="37"/>
                    </a:cubicBezTo>
                    <a:cubicBezTo>
                      <a:pt x="44" y="36"/>
                      <a:pt x="46" y="35"/>
                      <a:pt x="47" y="36"/>
                    </a:cubicBezTo>
                    <a:cubicBezTo>
                      <a:pt x="45" y="35"/>
                      <a:pt x="42" y="36"/>
                      <a:pt x="42" y="34"/>
                    </a:cubicBezTo>
                    <a:cubicBezTo>
                      <a:pt x="42" y="32"/>
                      <a:pt x="39" y="32"/>
                      <a:pt x="38" y="30"/>
                    </a:cubicBezTo>
                    <a:cubicBezTo>
                      <a:pt x="37" y="29"/>
                      <a:pt x="38" y="29"/>
                      <a:pt x="37" y="28"/>
                    </a:cubicBezTo>
                    <a:cubicBezTo>
                      <a:pt x="36" y="27"/>
                      <a:pt x="35" y="27"/>
                      <a:pt x="34" y="26"/>
                    </a:cubicBezTo>
                    <a:cubicBezTo>
                      <a:pt x="34" y="26"/>
                      <a:pt x="30" y="21"/>
                      <a:pt x="29" y="21"/>
                    </a:cubicBezTo>
                    <a:cubicBezTo>
                      <a:pt x="30" y="20"/>
                      <a:pt x="33" y="21"/>
                      <a:pt x="34" y="21"/>
                    </a:cubicBezTo>
                    <a:cubicBezTo>
                      <a:pt x="36" y="21"/>
                      <a:pt x="35" y="20"/>
                      <a:pt x="34" y="18"/>
                    </a:cubicBezTo>
                    <a:cubicBezTo>
                      <a:pt x="34" y="17"/>
                      <a:pt x="32" y="17"/>
                      <a:pt x="31" y="17"/>
                    </a:cubicBezTo>
                    <a:cubicBezTo>
                      <a:pt x="28" y="15"/>
                      <a:pt x="26" y="14"/>
                      <a:pt x="25" y="12"/>
                    </a:cubicBezTo>
                    <a:cubicBezTo>
                      <a:pt x="24" y="10"/>
                      <a:pt x="21" y="8"/>
                      <a:pt x="19" y="7"/>
                    </a:cubicBezTo>
                    <a:cubicBezTo>
                      <a:pt x="18" y="6"/>
                      <a:pt x="17" y="6"/>
                      <a:pt x="16" y="6"/>
                    </a:cubicBezTo>
                    <a:cubicBezTo>
                      <a:pt x="15" y="6"/>
                      <a:pt x="14" y="4"/>
                      <a:pt x="13" y="4"/>
                    </a:cubicBezTo>
                    <a:cubicBezTo>
                      <a:pt x="12" y="3"/>
                      <a:pt x="10" y="3"/>
                      <a:pt x="8" y="2"/>
                    </a:cubicBezTo>
                    <a:cubicBezTo>
                      <a:pt x="6" y="2"/>
                      <a:pt x="4" y="0"/>
                      <a:pt x="1" y="0"/>
                    </a:cubicBezTo>
                    <a:cubicBezTo>
                      <a:pt x="1" y="3"/>
                      <a:pt x="1" y="7"/>
                      <a:pt x="1" y="10"/>
                    </a:cubicBezTo>
                    <a:cubicBezTo>
                      <a:pt x="1" y="13"/>
                      <a:pt x="2" y="17"/>
                      <a:pt x="1" y="20"/>
                    </a:cubicBezTo>
                    <a:cubicBezTo>
                      <a:pt x="0" y="21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1" y="33"/>
                      <a:pt x="2" y="33"/>
                      <a:pt x="4" y="33"/>
                    </a:cubicBezTo>
                    <a:cubicBezTo>
                      <a:pt x="7" y="33"/>
                      <a:pt x="10" y="33"/>
                      <a:pt x="13" y="31"/>
                    </a:cubicBezTo>
                    <a:cubicBezTo>
                      <a:pt x="14" y="31"/>
                      <a:pt x="9" y="28"/>
                      <a:pt x="9" y="28"/>
                    </a:cubicBezTo>
                    <a:cubicBezTo>
                      <a:pt x="10" y="28"/>
                      <a:pt x="14" y="31"/>
                      <a:pt x="14" y="30"/>
                    </a:cubicBezTo>
                    <a:cubicBezTo>
                      <a:pt x="14" y="29"/>
                      <a:pt x="13" y="28"/>
                      <a:pt x="13" y="26"/>
                    </a:cubicBezTo>
                    <a:cubicBezTo>
                      <a:pt x="13" y="26"/>
                      <a:pt x="16" y="28"/>
                      <a:pt x="15" y="27"/>
                    </a:cubicBezTo>
                    <a:cubicBezTo>
                      <a:pt x="15" y="25"/>
                      <a:pt x="17" y="25"/>
                      <a:pt x="18" y="25"/>
                    </a:cubicBezTo>
                    <a:cubicBezTo>
                      <a:pt x="19" y="25"/>
                      <a:pt x="26" y="28"/>
                      <a:pt x="26" y="27"/>
                    </a:cubicBezTo>
                    <a:cubicBezTo>
                      <a:pt x="26" y="29"/>
                      <a:pt x="30" y="31"/>
                      <a:pt x="31" y="33"/>
                    </a:cubicBezTo>
                    <a:cubicBezTo>
                      <a:pt x="32" y="35"/>
                      <a:pt x="34" y="38"/>
                      <a:pt x="36" y="38"/>
                    </a:cubicBezTo>
                    <a:cubicBezTo>
                      <a:pt x="39" y="38"/>
                      <a:pt x="42" y="39"/>
                      <a:pt x="45" y="40"/>
                    </a:cubicBezTo>
                    <a:cubicBezTo>
                      <a:pt x="46" y="40"/>
                      <a:pt x="48" y="41"/>
                      <a:pt x="48" y="40"/>
                    </a:cubicBezTo>
                    <a:cubicBezTo>
                      <a:pt x="48" y="39"/>
                      <a:pt x="51" y="39"/>
                      <a:pt x="50" y="39"/>
                    </a:cubicBezTo>
                    <a:cubicBezTo>
                      <a:pt x="49" y="38"/>
                      <a:pt x="51" y="39"/>
                      <a:pt x="50" y="39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</p:grpSp>
        <p:sp>
          <p:nvSpPr>
            <p:cNvPr id="9" name="Freeform 404">
              <a:extLst>
                <a:ext uri="{FF2B5EF4-FFF2-40B4-BE49-F238E27FC236}">
                  <a16:creationId xmlns:a16="http://schemas.microsoft.com/office/drawing/2014/main" id="{A9AD7CB9-B4C2-FB44-834D-11B48DD70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862" y="3014474"/>
              <a:ext cx="176131" cy="281968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1" name="Freeform 406">
              <a:extLst>
                <a:ext uri="{FF2B5EF4-FFF2-40B4-BE49-F238E27FC236}">
                  <a16:creationId xmlns:a16="http://schemas.microsoft.com/office/drawing/2014/main" id="{E8CDBF51-D1D4-0CA7-FEF5-9107C6B72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387" y="2270523"/>
              <a:ext cx="397426" cy="289935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3" name="Freeform 407">
              <a:extLst>
                <a:ext uri="{FF2B5EF4-FFF2-40B4-BE49-F238E27FC236}">
                  <a16:creationId xmlns:a16="http://schemas.microsoft.com/office/drawing/2014/main" id="{63724EDA-EA26-1694-BD81-8655C3D0B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544" y="2149452"/>
              <a:ext cx="141508" cy="74873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4" name="Freeform 408">
              <a:extLst>
                <a:ext uri="{FF2B5EF4-FFF2-40B4-BE49-F238E27FC236}">
                  <a16:creationId xmlns:a16="http://schemas.microsoft.com/office/drawing/2014/main" id="{99E0C0A0-CF12-8BA3-26CD-65B86C9FA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134" y="2106440"/>
              <a:ext cx="132476" cy="74873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6" name="Freeform 409">
              <a:extLst>
                <a:ext uri="{FF2B5EF4-FFF2-40B4-BE49-F238E27FC236}">
                  <a16:creationId xmlns:a16="http://schemas.microsoft.com/office/drawing/2014/main" id="{D0548F86-7961-3108-1A6A-0AE05A117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1993" y="2111219"/>
              <a:ext cx="66237" cy="23897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7" name="Freeform 410">
              <a:extLst>
                <a:ext uri="{FF2B5EF4-FFF2-40B4-BE49-F238E27FC236}">
                  <a16:creationId xmlns:a16="http://schemas.microsoft.com/office/drawing/2014/main" id="{9E919638-5205-99B5-5FBA-F1A299D93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4036" y="2045905"/>
              <a:ext cx="111399" cy="74873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8" name="Freeform 411">
              <a:extLst>
                <a:ext uri="{FF2B5EF4-FFF2-40B4-BE49-F238E27FC236}">
                  <a16:creationId xmlns:a16="http://schemas.microsoft.com/office/drawing/2014/main" id="{8956BB5B-F6A4-FF7D-6902-4C4565410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8250" y="2340617"/>
              <a:ext cx="111399" cy="38232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19" name="Freeform 412">
              <a:extLst>
                <a:ext uri="{FF2B5EF4-FFF2-40B4-BE49-F238E27FC236}">
                  <a16:creationId xmlns:a16="http://schemas.microsoft.com/office/drawing/2014/main" id="{5230AF6E-B412-E850-8124-D854D6CC0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742" y="2415489"/>
              <a:ext cx="93335" cy="38232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0" name="Freeform 413">
              <a:extLst>
                <a:ext uri="{FF2B5EF4-FFF2-40B4-BE49-F238E27FC236}">
                  <a16:creationId xmlns:a16="http://schemas.microsoft.com/office/drawing/2014/main" id="{098CA078-65E6-A06D-981B-37A5E70D0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1258" y="2397968"/>
              <a:ext cx="36129" cy="2230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1" name="Freeform 414">
              <a:extLst>
                <a:ext uri="{FF2B5EF4-FFF2-40B4-BE49-F238E27FC236}">
                  <a16:creationId xmlns:a16="http://schemas.microsoft.com/office/drawing/2014/main" id="{401908BC-06D8-1B6E-7A5B-6C96EB63A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911" y="2331059"/>
              <a:ext cx="13548" cy="23897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3" name="Freeform 415">
              <a:extLst>
                <a:ext uri="{FF2B5EF4-FFF2-40B4-BE49-F238E27FC236}">
                  <a16:creationId xmlns:a16="http://schemas.microsoft.com/office/drawing/2014/main" id="{184B43E9-8F2D-00AC-233B-8A5E50A2A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911" y="2401152"/>
              <a:ext cx="18065" cy="23897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4" name="Freeform 416">
              <a:extLst>
                <a:ext uri="{FF2B5EF4-FFF2-40B4-BE49-F238E27FC236}">
                  <a16:creationId xmlns:a16="http://schemas.microsoft.com/office/drawing/2014/main" id="{89552347-F104-22D2-8B26-10972817D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5020" y="2313536"/>
              <a:ext cx="186670" cy="74873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5" name="Freeform 417">
              <a:extLst>
                <a:ext uri="{FF2B5EF4-FFF2-40B4-BE49-F238E27FC236}">
                  <a16:creationId xmlns:a16="http://schemas.microsoft.com/office/drawing/2014/main" id="{496F240B-D103-60A5-1C76-4434D46E2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1904" y="2335839"/>
              <a:ext cx="34624" cy="38232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6" name="Freeform 418">
              <a:extLst>
                <a:ext uri="{FF2B5EF4-FFF2-40B4-BE49-F238E27FC236}">
                  <a16:creationId xmlns:a16="http://schemas.microsoft.com/office/drawing/2014/main" id="{E4B8FB71-E846-AC6F-3B3E-780C518CA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9978" y="2589131"/>
              <a:ext cx="48172" cy="28674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7" name="Freeform 419">
              <a:extLst>
                <a:ext uri="{FF2B5EF4-FFF2-40B4-BE49-F238E27FC236}">
                  <a16:creationId xmlns:a16="http://schemas.microsoft.com/office/drawing/2014/main" id="{A28B458C-ECB1-8099-AAED-0E4A179D5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6642" y="3000138"/>
              <a:ext cx="27096" cy="23897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8" name="Freeform 420">
              <a:extLst>
                <a:ext uri="{FF2B5EF4-FFF2-40B4-BE49-F238E27FC236}">
                  <a16:creationId xmlns:a16="http://schemas.microsoft.com/office/drawing/2014/main" id="{7C6CF118-B5AD-B1D3-42DB-F1AF1E7F2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9535" y="3137139"/>
              <a:ext cx="22581" cy="12744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29" name="Freeform 421">
              <a:extLst>
                <a:ext uri="{FF2B5EF4-FFF2-40B4-BE49-F238E27FC236}">
                  <a16:creationId xmlns:a16="http://schemas.microsoft.com/office/drawing/2014/main" id="{786134DA-E86C-1DE9-B8B5-BBA6941DC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961" y="3277326"/>
              <a:ext cx="22581" cy="2230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" name="Freeform 422">
              <a:extLst>
                <a:ext uri="{FF2B5EF4-FFF2-40B4-BE49-F238E27FC236}">
                  <a16:creationId xmlns:a16="http://schemas.microsoft.com/office/drawing/2014/main" id="{47DEF358-FA75-119D-107C-5BEFEAC45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413" y="3313966"/>
              <a:ext cx="9033" cy="4779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3" name="Freeform 423">
              <a:extLst>
                <a:ext uri="{FF2B5EF4-FFF2-40B4-BE49-F238E27FC236}">
                  <a16:creationId xmlns:a16="http://schemas.microsoft.com/office/drawing/2014/main" id="{9E45354D-D105-FEF6-AE9E-C3B0191C7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1692" y="3388839"/>
              <a:ext cx="13548" cy="4779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4" name="Freeform 424">
              <a:extLst>
                <a:ext uri="{FF2B5EF4-FFF2-40B4-BE49-F238E27FC236}">
                  <a16:creationId xmlns:a16="http://schemas.microsoft.com/office/drawing/2014/main" id="{E857B479-3C28-C5BE-2EA8-E037B1768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002" y="3412735"/>
              <a:ext cx="31613" cy="19117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5" name="Freeform 425">
              <a:extLst>
                <a:ext uri="{FF2B5EF4-FFF2-40B4-BE49-F238E27FC236}">
                  <a16:creationId xmlns:a16="http://schemas.microsoft.com/office/drawing/2014/main" id="{B530F079-764F-0E87-DAE8-9BA74E73F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379" y="3431851"/>
              <a:ext cx="25591" cy="17524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6" name="Freeform 426">
              <a:extLst>
                <a:ext uri="{FF2B5EF4-FFF2-40B4-BE49-F238E27FC236}">
                  <a16:creationId xmlns:a16="http://schemas.microsoft.com/office/drawing/2014/main" id="{99177586-6E51-0110-09BC-1B21F32A6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1798" y="3446188"/>
              <a:ext cx="22581" cy="2230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7" name="Freeform 427">
              <a:extLst>
                <a:ext uri="{FF2B5EF4-FFF2-40B4-BE49-F238E27FC236}">
                  <a16:creationId xmlns:a16="http://schemas.microsoft.com/office/drawing/2014/main" id="{519DF497-3095-35A9-83DA-54A30C1F2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281" y="3478049"/>
              <a:ext cx="4516" cy="477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8" name="Freeform 428">
              <a:extLst>
                <a:ext uri="{FF2B5EF4-FFF2-40B4-BE49-F238E27FC236}">
                  <a16:creationId xmlns:a16="http://schemas.microsoft.com/office/drawing/2014/main" id="{8692C65A-545F-EBC5-EC32-AC94D4BDB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700" y="3458933"/>
              <a:ext cx="22581" cy="19117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9" name="Freeform 429">
              <a:extLst>
                <a:ext uri="{FF2B5EF4-FFF2-40B4-BE49-F238E27FC236}">
                  <a16:creationId xmlns:a16="http://schemas.microsoft.com/office/drawing/2014/main" id="{A0CDABFE-C840-ACD5-CEF2-2B89617F4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116" y="3632574"/>
              <a:ext cx="9033" cy="143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FB8E10C5-5D0D-E43E-A565-DA2798A40C7F}"/>
                </a:ext>
              </a:extLst>
            </p:cNvPr>
            <p:cNvGrpSpPr/>
            <p:nvPr/>
          </p:nvGrpSpPr>
          <p:grpSpPr>
            <a:xfrm>
              <a:off x="7149535" y="3431851"/>
              <a:ext cx="329681" cy="331353"/>
              <a:chOff x="5961121" y="2686387"/>
              <a:chExt cx="288233" cy="273757"/>
            </a:xfrm>
            <a:solidFill>
              <a:srgbClr val="CCCCCC"/>
            </a:solidFill>
          </p:grpSpPr>
          <p:sp>
            <p:nvSpPr>
              <p:cNvPr id="3408" name="Freeform 891">
                <a:extLst>
                  <a:ext uri="{FF2B5EF4-FFF2-40B4-BE49-F238E27FC236}">
                    <a16:creationId xmlns:a16="http://schemas.microsoft.com/office/drawing/2014/main" id="{90E2B367-1C1F-A5FF-0596-048463978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sp>
            <p:nvSpPr>
              <p:cNvPr id="3409" name="Freeform 892">
                <a:extLst>
                  <a:ext uri="{FF2B5EF4-FFF2-40B4-BE49-F238E27FC236}">
                    <a16:creationId xmlns:a16="http://schemas.microsoft.com/office/drawing/2014/main" id="{BA4EE6A2-E53E-4AEE-177B-7C24BB810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1" name="Freeform 432">
              <a:extLst>
                <a:ext uri="{FF2B5EF4-FFF2-40B4-BE49-F238E27FC236}">
                  <a16:creationId xmlns:a16="http://schemas.microsoft.com/office/drawing/2014/main" id="{37B815F9-DFF7-C83C-DE4B-E95F26DC4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2330" y="3736122"/>
              <a:ext cx="9033" cy="12744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2" name="Freeform 433">
              <a:extLst>
                <a:ext uri="{FF2B5EF4-FFF2-40B4-BE49-F238E27FC236}">
                  <a16:creationId xmlns:a16="http://schemas.microsoft.com/office/drawing/2014/main" id="{EF22A638-AFE2-6FAB-EE28-2CE59B0CF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9641" y="3736122"/>
              <a:ext cx="57205" cy="46198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5" name="Freeform 434">
              <a:extLst>
                <a:ext uri="{FF2B5EF4-FFF2-40B4-BE49-F238E27FC236}">
                  <a16:creationId xmlns:a16="http://schemas.microsoft.com/office/drawing/2014/main" id="{DFA76B1E-3CCC-52B6-1097-2BF21B978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2436" y="3753646"/>
              <a:ext cx="48172" cy="74873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6" name="Freeform 435">
              <a:extLst>
                <a:ext uri="{FF2B5EF4-FFF2-40B4-BE49-F238E27FC236}">
                  <a16:creationId xmlns:a16="http://schemas.microsoft.com/office/drawing/2014/main" id="{A79C8399-AE57-66F1-8191-DABB38CF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4264" y="3936848"/>
              <a:ext cx="16560" cy="143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7" name="Freeform 436">
              <a:extLst>
                <a:ext uri="{FF2B5EF4-FFF2-40B4-BE49-F238E27FC236}">
                  <a16:creationId xmlns:a16="http://schemas.microsoft.com/office/drawing/2014/main" id="{5707DABA-86E1-6AF2-F681-6B2C02B9C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403" y="3890648"/>
              <a:ext cx="9033" cy="796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8" name="Freeform 437">
              <a:extLst>
                <a:ext uri="{FF2B5EF4-FFF2-40B4-BE49-F238E27FC236}">
                  <a16:creationId xmlns:a16="http://schemas.microsoft.com/office/drawing/2014/main" id="{843CE732-CEAD-DF63-6F25-FB9E9AFB4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477" y="3987824"/>
              <a:ext cx="9033" cy="4779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49" name="Freeform 438">
              <a:extLst>
                <a:ext uri="{FF2B5EF4-FFF2-40B4-BE49-F238E27FC236}">
                  <a16:creationId xmlns:a16="http://schemas.microsoft.com/office/drawing/2014/main" id="{29081F4B-0E6C-333D-1BDE-D4A689F6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176" y="3970300"/>
              <a:ext cx="52689" cy="78059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0" name="Freeform 439">
              <a:extLst>
                <a:ext uri="{FF2B5EF4-FFF2-40B4-BE49-F238E27FC236}">
                  <a16:creationId xmlns:a16="http://schemas.microsoft.com/office/drawing/2014/main" id="{71341CC8-4DEE-E8E6-EF66-458B76468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741" y="4100930"/>
              <a:ext cx="61721" cy="46198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1" name="Freeform 440">
              <a:extLst>
                <a:ext uri="{FF2B5EF4-FFF2-40B4-BE49-F238E27FC236}">
                  <a16:creationId xmlns:a16="http://schemas.microsoft.com/office/drawing/2014/main" id="{2CFF4F0A-803E-6C08-9AB8-AACD6C262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1143" y="4132791"/>
              <a:ext cx="88818" cy="13222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3" name="Freeform 441">
              <a:extLst>
                <a:ext uri="{FF2B5EF4-FFF2-40B4-BE49-F238E27FC236}">
                  <a16:creationId xmlns:a16="http://schemas.microsoft.com/office/drawing/2014/main" id="{529DCBE9-22BB-32D1-49BA-885626F19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6413" y="4245896"/>
              <a:ext cx="27096" cy="3664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4" name="Freeform 442">
              <a:extLst>
                <a:ext uri="{FF2B5EF4-FFF2-40B4-BE49-F238E27FC236}">
                  <a16:creationId xmlns:a16="http://schemas.microsoft.com/office/drawing/2014/main" id="{EF2D4A11-F21A-B86A-CE0C-1338CCFC6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477" y="4277757"/>
              <a:ext cx="43656" cy="62129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7" name="Freeform 443">
              <a:extLst>
                <a:ext uri="{FF2B5EF4-FFF2-40B4-BE49-F238E27FC236}">
                  <a16:creationId xmlns:a16="http://schemas.microsoft.com/office/drawing/2014/main" id="{7929DC39-5153-4675-AFF0-DD20994A5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4690" y="4250676"/>
              <a:ext cx="27096" cy="3664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8" name="Freeform 444">
              <a:extLst>
                <a:ext uri="{FF2B5EF4-FFF2-40B4-BE49-F238E27FC236}">
                  <a16:creationId xmlns:a16="http://schemas.microsoft.com/office/drawing/2014/main" id="{B48AF7B7-A8ED-0ECE-F82F-57A9F3309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305" y="4287316"/>
              <a:ext cx="39141" cy="47791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59" name="Freeform 445">
              <a:extLst>
                <a:ext uri="{FF2B5EF4-FFF2-40B4-BE49-F238E27FC236}">
                  <a16:creationId xmlns:a16="http://schemas.microsoft.com/office/drawing/2014/main" id="{4E478A8B-0290-6A9C-FBF0-6E43FE1F8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5337" y="4315990"/>
              <a:ext cx="30108" cy="50977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0" name="Freeform 446">
              <a:extLst>
                <a:ext uri="{FF2B5EF4-FFF2-40B4-BE49-F238E27FC236}">
                  <a16:creationId xmlns:a16="http://schemas.microsoft.com/office/drawing/2014/main" id="{5A9E6438-2D19-11FC-C575-822B66761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928" y="4311211"/>
              <a:ext cx="18065" cy="3664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1" name="Freeform 447">
              <a:extLst>
                <a:ext uri="{FF2B5EF4-FFF2-40B4-BE49-F238E27FC236}">
                  <a16:creationId xmlns:a16="http://schemas.microsoft.com/office/drawing/2014/main" id="{0EFFF64A-75DB-C75D-FFA9-09643B22A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962" y="4335107"/>
              <a:ext cx="27096" cy="17524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2" name="Freeform 448">
              <a:extLst>
                <a:ext uri="{FF2B5EF4-FFF2-40B4-BE49-F238E27FC236}">
                  <a16:creationId xmlns:a16="http://schemas.microsoft.com/office/drawing/2014/main" id="{B7922316-4D2F-ADA9-6E65-4EEF201C5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962" y="4347852"/>
              <a:ext cx="61721" cy="98770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63" name="Freeform 449">
              <a:extLst>
                <a:ext uri="{FF2B5EF4-FFF2-40B4-BE49-F238E27FC236}">
                  <a16:creationId xmlns:a16="http://schemas.microsoft.com/office/drawing/2014/main" id="{953AD3AF-958B-EE0E-F49A-0026108D9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821" y="4366968"/>
              <a:ext cx="52689" cy="47791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72" name="Freeform 450">
              <a:extLst>
                <a:ext uri="{FF2B5EF4-FFF2-40B4-BE49-F238E27FC236}">
                  <a16:creationId xmlns:a16="http://schemas.microsoft.com/office/drawing/2014/main" id="{9E3A82AF-F404-7CD4-C46E-90E1DBE1F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937" y="4320769"/>
              <a:ext cx="52689" cy="55756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73" name="Freeform 451">
              <a:extLst>
                <a:ext uri="{FF2B5EF4-FFF2-40B4-BE49-F238E27FC236}">
                  <a16:creationId xmlns:a16="http://schemas.microsoft.com/office/drawing/2014/main" id="{F9DE67E5-4549-C9C9-1ABC-CB62583FF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8994" y="4250676"/>
              <a:ext cx="9033" cy="4779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75" name="Freeform 452">
              <a:extLst>
                <a:ext uri="{FF2B5EF4-FFF2-40B4-BE49-F238E27FC236}">
                  <a16:creationId xmlns:a16="http://schemas.microsoft.com/office/drawing/2014/main" id="{B4948BEE-4047-9DE5-97B4-F36683BCA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9197" y="4441841"/>
              <a:ext cx="246886" cy="27241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77" name="Freeform 453">
              <a:extLst>
                <a:ext uri="{FF2B5EF4-FFF2-40B4-BE49-F238E27FC236}">
                  <a16:creationId xmlns:a16="http://schemas.microsoft.com/office/drawing/2014/main" id="{EB147BF3-05E1-8DF9-6D66-64A12C707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854" y="4540611"/>
              <a:ext cx="22581" cy="23897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79" name="Freeform 454">
              <a:extLst>
                <a:ext uri="{FF2B5EF4-FFF2-40B4-BE49-F238E27FC236}">
                  <a16:creationId xmlns:a16="http://schemas.microsoft.com/office/drawing/2014/main" id="{898700A6-24B1-1BE2-536B-3AE74A3DA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469" y="4596368"/>
              <a:ext cx="21076" cy="23897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80" name="Freeform 455">
              <a:extLst>
                <a:ext uri="{FF2B5EF4-FFF2-40B4-BE49-F238E27FC236}">
                  <a16:creationId xmlns:a16="http://schemas.microsoft.com/office/drawing/2014/main" id="{44AF0F28-692E-94AB-CA2C-16B3E2984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503" y="4610703"/>
              <a:ext cx="31613" cy="33454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81" name="Freeform 456">
              <a:extLst>
                <a:ext uri="{FF2B5EF4-FFF2-40B4-BE49-F238E27FC236}">
                  <a16:creationId xmlns:a16="http://schemas.microsoft.com/office/drawing/2014/main" id="{1E44E9EA-DD90-586C-684C-0570B0701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3181" y="4634600"/>
              <a:ext cx="16560" cy="17524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82" name="Freeform 457">
              <a:extLst>
                <a:ext uri="{FF2B5EF4-FFF2-40B4-BE49-F238E27FC236}">
                  <a16:creationId xmlns:a16="http://schemas.microsoft.com/office/drawing/2014/main" id="{1B91116A-7C08-9DC5-ADA3-8786513F3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019" y="4714251"/>
              <a:ext cx="203230" cy="70094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83" name="Freeform 458">
              <a:extLst>
                <a:ext uri="{FF2B5EF4-FFF2-40B4-BE49-F238E27FC236}">
                  <a16:creationId xmlns:a16="http://schemas.microsoft.com/office/drawing/2014/main" id="{734F787C-BB70-A50F-FEA1-C845ECFFB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559" y="4731774"/>
              <a:ext cx="34624" cy="14337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84" name="Freeform 459">
              <a:extLst>
                <a:ext uri="{FF2B5EF4-FFF2-40B4-BE49-F238E27FC236}">
                  <a16:creationId xmlns:a16="http://schemas.microsoft.com/office/drawing/2014/main" id="{49458191-FDB6-D94B-87B8-6AA8F4A21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731" y="4765229"/>
              <a:ext cx="27096" cy="19117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85" name="Freeform 460">
              <a:extLst>
                <a:ext uri="{FF2B5EF4-FFF2-40B4-BE49-F238E27FC236}">
                  <a16:creationId xmlns:a16="http://schemas.microsoft.com/office/drawing/2014/main" id="{16AF27DA-3137-0E32-8D44-88F26706A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3829" y="4770007"/>
              <a:ext cx="21076" cy="14337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86" name="Freeform 461">
              <a:extLst>
                <a:ext uri="{FF2B5EF4-FFF2-40B4-BE49-F238E27FC236}">
                  <a16:creationId xmlns:a16="http://schemas.microsoft.com/office/drawing/2014/main" id="{21320898-233E-9B6B-159E-4B5F771DC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388" y="4770007"/>
              <a:ext cx="31613" cy="19117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87" name="Freeform 462">
              <a:extLst>
                <a:ext uri="{FF2B5EF4-FFF2-40B4-BE49-F238E27FC236}">
                  <a16:creationId xmlns:a16="http://schemas.microsoft.com/office/drawing/2014/main" id="{0DF691DE-7251-98C8-7C8F-4F28FA267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2969" y="4765229"/>
              <a:ext cx="36129" cy="23897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88" name="Freeform 463">
              <a:extLst>
                <a:ext uri="{FF2B5EF4-FFF2-40B4-BE49-F238E27FC236}">
                  <a16:creationId xmlns:a16="http://schemas.microsoft.com/office/drawing/2014/main" id="{91531B06-D1AA-61DD-4180-0B7D150F4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1143" y="4770007"/>
              <a:ext cx="54194" cy="19117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89" name="Freeform 464">
              <a:extLst>
                <a:ext uri="{FF2B5EF4-FFF2-40B4-BE49-F238E27FC236}">
                  <a16:creationId xmlns:a16="http://schemas.microsoft.com/office/drawing/2014/main" id="{D56E719D-407C-D7CD-78C6-9A8D287F0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583" y="4797089"/>
              <a:ext cx="48172" cy="28674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90" name="Freeform 465">
              <a:extLst>
                <a:ext uri="{FF2B5EF4-FFF2-40B4-BE49-F238E27FC236}">
                  <a16:creationId xmlns:a16="http://schemas.microsoft.com/office/drawing/2014/main" id="{73292830-CC81-04C7-DAEB-6E8DC496D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133" y="4647344"/>
              <a:ext cx="27096" cy="19117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91" name="Freeform 466">
              <a:extLst>
                <a:ext uri="{FF2B5EF4-FFF2-40B4-BE49-F238E27FC236}">
                  <a16:creationId xmlns:a16="http://schemas.microsoft.com/office/drawing/2014/main" id="{131203F7-E645-5841-0CC2-A58F86B2A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296" y="4644158"/>
              <a:ext cx="66237" cy="2230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92" name="Freeform 467">
              <a:extLst>
                <a:ext uri="{FF2B5EF4-FFF2-40B4-BE49-F238E27FC236}">
                  <a16:creationId xmlns:a16="http://schemas.microsoft.com/office/drawing/2014/main" id="{68E9E503-D822-51C9-C092-682D077B2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067" y="4535830"/>
              <a:ext cx="141508" cy="16886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93" name="Freeform 468">
              <a:extLst>
                <a:ext uri="{FF2B5EF4-FFF2-40B4-BE49-F238E27FC236}">
                  <a16:creationId xmlns:a16="http://schemas.microsoft.com/office/drawing/2014/main" id="{53095E0C-D57C-C0D1-A5DF-371F06297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747" y="4526271"/>
              <a:ext cx="34624" cy="70094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94" name="Freeform 469">
              <a:extLst>
                <a:ext uri="{FF2B5EF4-FFF2-40B4-BE49-F238E27FC236}">
                  <a16:creationId xmlns:a16="http://schemas.microsoft.com/office/drawing/2014/main" id="{D50E2BAD-5429-F901-A3A5-10C53573A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7813" y="4516715"/>
              <a:ext cx="12043" cy="9559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95" name="Freeform 485">
              <a:extLst>
                <a:ext uri="{FF2B5EF4-FFF2-40B4-BE49-F238E27FC236}">
                  <a16:creationId xmlns:a16="http://schemas.microsoft.com/office/drawing/2014/main" id="{BC300761-756C-29C1-C157-7D00E5772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591" y="4347852"/>
              <a:ext cx="48172" cy="84432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96" name="Freeform 487">
              <a:extLst>
                <a:ext uri="{FF2B5EF4-FFF2-40B4-BE49-F238E27FC236}">
                  <a16:creationId xmlns:a16="http://schemas.microsoft.com/office/drawing/2014/main" id="{4B0B7EE0-5CBA-EDD2-ABC5-DA3E1287B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444" y="2565235"/>
              <a:ext cx="48172" cy="38232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97" name="Freeform 488">
              <a:extLst>
                <a:ext uri="{FF2B5EF4-FFF2-40B4-BE49-F238E27FC236}">
                  <a16:creationId xmlns:a16="http://schemas.microsoft.com/office/drawing/2014/main" id="{3F1A0B84-AB3E-8C1F-44CA-AA00BE970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117" y="2593911"/>
              <a:ext cx="48172" cy="46198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98" name="Freeform 489">
              <a:extLst>
                <a:ext uri="{FF2B5EF4-FFF2-40B4-BE49-F238E27FC236}">
                  <a16:creationId xmlns:a16="http://schemas.microsoft.com/office/drawing/2014/main" id="{58770F9D-37B9-B309-443D-14B9FF4CC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846" y="2434606"/>
              <a:ext cx="39141" cy="23897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099" name="Freeform 490">
              <a:extLst>
                <a:ext uri="{FF2B5EF4-FFF2-40B4-BE49-F238E27FC236}">
                  <a16:creationId xmlns:a16="http://schemas.microsoft.com/office/drawing/2014/main" id="{C9C9846F-D13C-6A92-6ECB-38D59B41E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5010" y="2388408"/>
              <a:ext cx="43656" cy="2230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00" name="Freeform 491">
              <a:extLst>
                <a:ext uri="{FF2B5EF4-FFF2-40B4-BE49-F238E27FC236}">
                  <a16:creationId xmlns:a16="http://schemas.microsoft.com/office/drawing/2014/main" id="{9A695CDF-A7C5-FEC5-6C58-2F0C8AC37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9412" y="2050684"/>
              <a:ext cx="27096" cy="9559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01" name="Freeform 492">
              <a:extLst>
                <a:ext uri="{FF2B5EF4-FFF2-40B4-BE49-F238E27FC236}">
                  <a16:creationId xmlns:a16="http://schemas.microsoft.com/office/drawing/2014/main" id="{F429B39E-52E5-CEBA-75F1-4721BEB13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27" y="2453724"/>
              <a:ext cx="25591" cy="19117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02" name="Freeform 493">
              <a:extLst>
                <a:ext uri="{FF2B5EF4-FFF2-40B4-BE49-F238E27FC236}">
                  <a16:creationId xmlns:a16="http://schemas.microsoft.com/office/drawing/2014/main" id="{875F0B5D-CB70-373A-A457-B489ED298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017" y="3497166"/>
              <a:ext cx="25591" cy="50977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03" name="Freeform 494">
              <a:extLst>
                <a:ext uri="{FF2B5EF4-FFF2-40B4-BE49-F238E27FC236}">
                  <a16:creationId xmlns:a16="http://schemas.microsoft.com/office/drawing/2014/main" id="{D262CA3A-0928-5D92-521A-61C51C12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984" y="3543365"/>
              <a:ext cx="39141" cy="70094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04" name="Freeform 495">
              <a:extLst>
                <a:ext uri="{FF2B5EF4-FFF2-40B4-BE49-F238E27FC236}">
                  <a16:creationId xmlns:a16="http://schemas.microsoft.com/office/drawing/2014/main" id="{4DBEB257-52EA-BE05-F401-40094273D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15" y="3627796"/>
              <a:ext cx="70753" cy="46198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05" name="Freeform 496">
              <a:extLst>
                <a:ext uri="{FF2B5EF4-FFF2-40B4-BE49-F238E27FC236}">
                  <a16:creationId xmlns:a16="http://schemas.microsoft.com/office/drawing/2014/main" id="{324F5238-3557-D09A-C273-D095313D4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821" y="3693111"/>
              <a:ext cx="57205" cy="33454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06" name="Freeform 497">
              <a:extLst>
                <a:ext uri="{FF2B5EF4-FFF2-40B4-BE49-F238E27FC236}">
                  <a16:creationId xmlns:a16="http://schemas.microsoft.com/office/drawing/2014/main" id="{DD9C4847-5789-F61A-94DE-8B76275E3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41" y="3697890"/>
              <a:ext cx="66237" cy="19117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07" name="Freeform 498">
              <a:extLst>
                <a:ext uri="{FF2B5EF4-FFF2-40B4-BE49-F238E27FC236}">
                  <a16:creationId xmlns:a16="http://schemas.microsoft.com/office/drawing/2014/main" id="{F4AFD645-10CA-D6F4-FC80-BA362D87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528" y="3009695"/>
              <a:ext cx="31613" cy="33454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08" name="Freeform 499">
              <a:extLst>
                <a:ext uri="{FF2B5EF4-FFF2-40B4-BE49-F238E27FC236}">
                  <a16:creationId xmlns:a16="http://schemas.microsoft.com/office/drawing/2014/main" id="{6A28069F-7385-BB09-5025-52A399762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044" y="2996951"/>
              <a:ext cx="22581" cy="12744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09" name="Freeform 500">
              <a:extLst>
                <a:ext uri="{FF2B5EF4-FFF2-40B4-BE49-F238E27FC236}">
                  <a16:creationId xmlns:a16="http://schemas.microsoft.com/office/drawing/2014/main" id="{9ABBDB6D-8063-A350-AB1B-6C4516DA7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214" y="3028811"/>
              <a:ext cx="25591" cy="46198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10" name="Freeform 501">
              <a:extLst>
                <a:ext uri="{FF2B5EF4-FFF2-40B4-BE49-F238E27FC236}">
                  <a16:creationId xmlns:a16="http://schemas.microsoft.com/office/drawing/2014/main" id="{A6A772A8-36DE-E1AE-63C9-763AA925B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356" y="2949159"/>
              <a:ext cx="18065" cy="19117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11" name="Freeform 502">
              <a:extLst>
                <a:ext uri="{FF2B5EF4-FFF2-40B4-BE49-F238E27FC236}">
                  <a16:creationId xmlns:a16="http://schemas.microsoft.com/office/drawing/2014/main" id="{C7D4831D-10F9-F113-9007-35DC2CF94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222" y="3094125"/>
              <a:ext cx="25591" cy="43012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12" name="Freeform 503">
              <a:extLst>
                <a:ext uri="{FF2B5EF4-FFF2-40B4-BE49-F238E27FC236}">
                  <a16:creationId xmlns:a16="http://schemas.microsoft.com/office/drawing/2014/main" id="{8942DE6F-F9A9-4ED2-921E-01A0D3E54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611" y="3103684"/>
              <a:ext cx="36129" cy="38232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13" name="Freeform 504">
              <a:extLst>
                <a:ext uri="{FF2B5EF4-FFF2-40B4-BE49-F238E27FC236}">
                  <a16:creationId xmlns:a16="http://schemas.microsoft.com/office/drawing/2014/main" id="{15FA601B-5D43-B2A1-BA5D-AFD27F821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542" y="3586377"/>
              <a:ext cx="21076" cy="17524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14" name="Freeform 505">
              <a:extLst>
                <a:ext uri="{FF2B5EF4-FFF2-40B4-BE49-F238E27FC236}">
                  <a16:creationId xmlns:a16="http://schemas.microsoft.com/office/drawing/2014/main" id="{28E1A05F-009D-0D9E-B250-4124F1B3B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762" y="3014474"/>
              <a:ext cx="27096" cy="28674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15" name="Freeform 506">
              <a:extLst>
                <a:ext uri="{FF2B5EF4-FFF2-40B4-BE49-F238E27FC236}">
                  <a16:creationId xmlns:a16="http://schemas.microsoft.com/office/drawing/2014/main" id="{4A7D25F5-9073-9DFF-15F5-D404359DE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314" y="3047928"/>
              <a:ext cx="13548" cy="14337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16" name="Freeform 507">
              <a:extLst>
                <a:ext uri="{FF2B5EF4-FFF2-40B4-BE49-F238E27FC236}">
                  <a16:creationId xmlns:a16="http://schemas.microsoft.com/office/drawing/2014/main" id="{06DDD3CE-ACAD-357F-3331-F769C70F7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862" y="3062266"/>
              <a:ext cx="7527" cy="4779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17" name="Freeform 508">
              <a:extLst>
                <a:ext uri="{FF2B5EF4-FFF2-40B4-BE49-F238E27FC236}">
                  <a16:creationId xmlns:a16="http://schemas.microsoft.com/office/drawing/2014/main" id="{FE491085-4F94-74DD-1099-EAEE9EFB9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862" y="3075010"/>
              <a:ext cx="4516" cy="9559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18" name="Freeform 509">
              <a:extLst>
                <a:ext uri="{FF2B5EF4-FFF2-40B4-BE49-F238E27FC236}">
                  <a16:creationId xmlns:a16="http://schemas.microsoft.com/office/drawing/2014/main" id="{36F95DD6-4A8D-6AB3-6A49-0023ED519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862" y="3084568"/>
              <a:ext cx="7527" cy="4779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19" name="Freeform 510">
              <a:extLst>
                <a:ext uri="{FF2B5EF4-FFF2-40B4-BE49-F238E27FC236}">
                  <a16:creationId xmlns:a16="http://schemas.microsoft.com/office/drawing/2014/main" id="{8A143D01-13EC-C1ED-D614-8733D60CC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486" y="3154661"/>
              <a:ext cx="4516" cy="9559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20" name="Freeform 511">
              <a:extLst>
                <a:ext uri="{FF2B5EF4-FFF2-40B4-BE49-F238E27FC236}">
                  <a16:creationId xmlns:a16="http://schemas.microsoft.com/office/drawing/2014/main" id="{207DBF73-5144-C39D-7551-7085E051F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724" y="2944381"/>
              <a:ext cx="9033" cy="19117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21" name="Freeform 611">
              <a:extLst>
                <a:ext uri="{FF2B5EF4-FFF2-40B4-BE49-F238E27FC236}">
                  <a16:creationId xmlns:a16="http://schemas.microsoft.com/office/drawing/2014/main" id="{5E80323D-4010-FAB6-6322-22CE03D85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747" y="4610702"/>
              <a:ext cx="9033" cy="955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22" name="Rectangle 613">
              <a:extLst>
                <a:ext uri="{FF2B5EF4-FFF2-40B4-BE49-F238E27FC236}">
                  <a16:creationId xmlns:a16="http://schemas.microsoft.com/office/drawing/2014/main" id="{5558CE79-FAC6-3DEB-4ED4-761DC75A0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118" y="2649667"/>
              <a:ext cx="1506" cy="1594"/>
            </a:xfrm>
            <a:prstGeom prst="rect">
              <a:avLst/>
            </a:pr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23" name="Freeform 643">
              <a:extLst>
                <a:ext uri="{FF2B5EF4-FFF2-40B4-BE49-F238E27FC236}">
                  <a16:creationId xmlns:a16="http://schemas.microsoft.com/office/drawing/2014/main" id="{F06DA283-1306-E2E4-BF54-1BAC506C2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6412" y="4784345"/>
              <a:ext cx="45162" cy="41421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24" name="Freeform 644">
              <a:extLst>
                <a:ext uri="{FF2B5EF4-FFF2-40B4-BE49-F238E27FC236}">
                  <a16:creationId xmlns:a16="http://schemas.microsoft.com/office/drawing/2014/main" id="{8148052C-B37C-3346-2117-4AD6997E1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2541" y="4774787"/>
              <a:ext cx="57205" cy="2230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25" name="Freeform 645">
              <a:extLst>
                <a:ext uri="{FF2B5EF4-FFF2-40B4-BE49-F238E27FC236}">
                  <a16:creationId xmlns:a16="http://schemas.microsoft.com/office/drawing/2014/main" id="{4B5B44D3-8DA5-4109-614B-7C817B97C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15" y="3258209"/>
              <a:ext cx="136993" cy="79653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26" name="Freeform 646">
              <a:extLst>
                <a:ext uri="{FF2B5EF4-FFF2-40B4-BE49-F238E27FC236}">
                  <a16:creationId xmlns:a16="http://schemas.microsoft.com/office/drawing/2014/main" id="{130BEE3D-B5A3-0CC3-16BF-3D043824A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093" y="3323524"/>
              <a:ext cx="164088" cy="74873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27" name="Freeform 647">
              <a:extLst>
                <a:ext uri="{FF2B5EF4-FFF2-40B4-BE49-F238E27FC236}">
                  <a16:creationId xmlns:a16="http://schemas.microsoft.com/office/drawing/2014/main" id="{442C31E1-7500-D835-A995-9A0D79C96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87" y="3379281"/>
              <a:ext cx="251402" cy="25807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28" name="Freeform 648">
              <a:extLst>
                <a:ext uri="{FF2B5EF4-FFF2-40B4-BE49-F238E27FC236}">
                  <a16:creationId xmlns:a16="http://schemas.microsoft.com/office/drawing/2014/main" id="{B65C9B62-B873-A855-6651-A3734EFB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11" y="3393618"/>
              <a:ext cx="118926" cy="117885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29" name="Freeform 649">
              <a:extLst>
                <a:ext uri="{FF2B5EF4-FFF2-40B4-BE49-F238E27FC236}">
                  <a16:creationId xmlns:a16="http://schemas.microsoft.com/office/drawing/2014/main" id="{27BA8C54-992E-640E-4E41-FC55F3EFC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453" y="3258209"/>
              <a:ext cx="292048" cy="266038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30" name="Freeform 650">
              <a:extLst>
                <a:ext uri="{FF2B5EF4-FFF2-40B4-BE49-F238E27FC236}">
                  <a16:creationId xmlns:a16="http://schemas.microsoft.com/office/drawing/2014/main" id="{A27BAC1D-A4D8-B5BF-7688-F2D45412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822" y="3361758"/>
              <a:ext cx="97851" cy="70094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solidFill>
              <a:schemeClr val="tx2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31" name="Freeform 651">
              <a:extLst>
                <a:ext uri="{FF2B5EF4-FFF2-40B4-BE49-F238E27FC236}">
                  <a16:creationId xmlns:a16="http://schemas.microsoft.com/office/drawing/2014/main" id="{F15AF6D1-09BF-8568-695A-94B889E2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026" y="3248651"/>
              <a:ext cx="91829" cy="60535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32" name="Freeform 652">
              <a:extLst>
                <a:ext uri="{FF2B5EF4-FFF2-40B4-BE49-F238E27FC236}">
                  <a16:creationId xmlns:a16="http://schemas.microsoft.com/office/drawing/2014/main" id="{BF669DEC-2534-83BA-0B4C-8275AB04F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296" y="3291663"/>
              <a:ext cx="16560" cy="17524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33" name="Freeform 653">
              <a:extLst>
                <a:ext uri="{FF2B5EF4-FFF2-40B4-BE49-F238E27FC236}">
                  <a16:creationId xmlns:a16="http://schemas.microsoft.com/office/drawing/2014/main" id="{6FDD3551-1CFC-D746-7019-3BD41807D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102" y="3183337"/>
              <a:ext cx="88820" cy="84433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34" name="Freeform 654">
              <a:extLst>
                <a:ext uri="{FF2B5EF4-FFF2-40B4-BE49-F238E27FC236}">
                  <a16:creationId xmlns:a16="http://schemas.microsoft.com/office/drawing/2014/main" id="{E37FE5AA-5846-F858-3AB0-8E1867464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984" y="3043148"/>
              <a:ext cx="66237" cy="103547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35" name="Freeform 655">
              <a:extLst>
                <a:ext uri="{FF2B5EF4-FFF2-40B4-BE49-F238E27FC236}">
                  <a16:creationId xmlns:a16="http://schemas.microsoft.com/office/drawing/2014/main" id="{741031A8-B4D7-ECD7-2BF1-871CFA705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812" y="3137140"/>
              <a:ext cx="197207" cy="242143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36" name="Freeform 656">
              <a:extLst>
                <a:ext uri="{FF2B5EF4-FFF2-40B4-BE49-F238E27FC236}">
                  <a16:creationId xmlns:a16="http://schemas.microsoft.com/office/drawing/2014/main" id="{D64CC345-BC5A-2A43-6BFC-C443F71F8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560" y="3212012"/>
              <a:ext cx="392910" cy="246922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37" name="Freeform 657">
              <a:extLst>
                <a:ext uri="{FF2B5EF4-FFF2-40B4-BE49-F238E27FC236}">
                  <a16:creationId xmlns:a16="http://schemas.microsoft.com/office/drawing/2014/main" id="{A265A6CE-E714-18D1-1811-282AA591A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117" y="3304407"/>
              <a:ext cx="132476" cy="57349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38" name="Freeform 658">
              <a:extLst>
                <a:ext uri="{FF2B5EF4-FFF2-40B4-BE49-F238E27FC236}">
                  <a16:creationId xmlns:a16="http://schemas.microsoft.com/office/drawing/2014/main" id="{F5323CA0-716E-390C-57AB-28FE770D2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40" y="3094126"/>
              <a:ext cx="207745" cy="164085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39" name="Freeform 659">
              <a:extLst>
                <a:ext uri="{FF2B5EF4-FFF2-40B4-BE49-F238E27FC236}">
                  <a16:creationId xmlns:a16="http://schemas.microsoft.com/office/drawing/2014/main" id="{7308AA3D-EF1F-3390-6B81-F077189F6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968" y="3084568"/>
              <a:ext cx="127958" cy="89212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40" name="Freeform 660">
              <a:extLst>
                <a:ext uri="{FF2B5EF4-FFF2-40B4-BE49-F238E27FC236}">
                  <a16:creationId xmlns:a16="http://schemas.microsoft.com/office/drawing/2014/main" id="{D45419F1-63A9-A080-BAD6-AE23AC0C0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968" y="3028811"/>
              <a:ext cx="158068" cy="84433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41" name="Freeform 661">
              <a:extLst>
                <a:ext uri="{FF2B5EF4-FFF2-40B4-BE49-F238E27FC236}">
                  <a16:creationId xmlns:a16="http://schemas.microsoft.com/office/drawing/2014/main" id="{C180C9A2-5EC6-B13A-24F4-40C839C28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40" y="2977835"/>
              <a:ext cx="105379" cy="70094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42" name="Freeform 662">
              <a:extLst>
                <a:ext uri="{FF2B5EF4-FFF2-40B4-BE49-F238E27FC236}">
                  <a16:creationId xmlns:a16="http://schemas.microsoft.com/office/drawing/2014/main" id="{FAD986F3-1B94-6356-F00E-DD6AF2484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355" y="3122801"/>
              <a:ext cx="70754" cy="3664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43" name="Freeform 663">
              <a:extLst>
                <a:ext uri="{FF2B5EF4-FFF2-40B4-BE49-F238E27FC236}">
                  <a16:creationId xmlns:a16="http://schemas.microsoft.com/office/drawing/2014/main" id="{5DD72C26-8D56-49EB-522E-DA11ECF4C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459" y="3132358"/>
              <a:ext cx="210756" cy="195945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44" name="Freeform 664">
              <a:extLst>
                <a:ext uri="{FF2B5EF4-FFF2-40B4-BE49-F238E27FC236}">
                  <a16:creationId xmlns:a16="http://schemas.microsoft.com/office/drawing/2014/main" id="{DA5598B8-C02F-71DB-9B8A-305E2A598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418" y="3337862"/>
              <a:ext cx="203230" cy="140188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45" name="Freeform 665">
              <a:extLst>
                <a:ext uri="{FF2B5EF4-FFF2-40B4-BE49-F238E27FC236}">
                  <a16:creationId xmlns:a16="http://schemas.microsoft.com/office/drawing/2014/main" id="{EB586AA3-2FB3-EEF0-38BC-1E3F27E77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926" y="3333083"/>
              <a:ext cx="73764" cy="9399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46" name="Freeform 666">
              <a:extLst>
                <a:ext uri="{FF2B5EF4-FFF2-40B4-BE49-F238E27FC236}">
                  <a16:creationId xmlns:a16="http://schemas.microsoft.com/office/drawing/2014/main" id="{14D2A986-07CE-893A-838E-593587F2D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035" y="3384059"/>
              <a:ext cx="43656" cy="47791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47" name="Freeform 667">
              <a:extLst>
                <a:ext uri="{FF2B5EF4-FFF2-40B4-BE49-F238E27FC236}">
                  <a16:creationId xmlns:a16="http://schemas.microsoft.com/office/drawing/2014/main" id="{784F98B1-8A50-3C35-AFC5-281060FE6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560" y="3458933"/>
              <a:ext cx="141508" cy="89212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48" name="Freeform 668">
              <a:extLst>
                <a:ext uri="{FF2B5EF4-FFF2-40B4-BE49-F238E27FC236}">
                  <a16:creationId xmlns:a16="http://schemas.microsoft.com/office/drawing/2014/main" id="{15BAD65B-3389-FE7D-3C59-3E9463DC5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568" y="3436631"/>
              <a:ext cx="79787" cy="70094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49" name="Freeform 669">
              <a:extLst>
                <a:ext uri="{FF2B5EF4-FFF2-40B4-BE49-F238E27FC236}">
                  <a16:creationId xmlns:a16="http://schemas.microsoft.com/office/drawing/2014/main" id="{D33356CB-6481-0084-2406-62247C502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773" y="3403176"/>
              <a:ext cx="97851" cy="125850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50" name="Freeform 670">
              <a:extLst>
                <a:ext uri="{FF2B5EF4-FFF2-40B4-BE49-F238E27FC236}">
                  <a16:creationId xmlns:a16="http://schemas.microsoft.com/office/drawing/2014/main" id="{26DBCFFF-92B7-D016-E00B-16ABBD18A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084" y="3328305"/>
              <a:ext cx="155058" cy="89212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51" name="Freeform 671">
              <a:extLst>
                <a:ext uri="{FF2B5EF4-FFF2-40B4-BE49-F238E27FC236}">
                  <a16:creationId xmlns:a16="http://schemas.microsoft.com/office/drawing/2014/main" id="{A34C03A0-9A71-65CC-75D0-A696516D5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902" y="3529028"/>
              <a:ext cx="136993" cy="149747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52" name="Freeform 672">
              <a:extLst>
                <a:ext uri="{FF2B5EF4-FFF2-40B4-BE49-F238E27FC236}">
                  <a16:creationId xmlns:a16="http://schemas.microsoft.com/office/drawing/2014/main" id="{09C9E70E-E291-2923-000B-3814D1C48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346" y="3521061"/>
              <a:ext cx="66237" cy="46198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53" name="Freeform 673">
              <a:extLst>
                <a:ext uri="{FF2B5EF4-FFF2-40B4-BE49-F238E27FC236}">
                  <a16:creationId xmlns:a16="http://schemas.microsoft.com/office/drawing/2014/main" id="{197FD7B2-1F55-C79F-50C6-4E97FE6A1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838" y="3506725"/>
              <a:ext cx="39141" cy="84433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54" name="Freeform 674">
              <a:extLst>
                <a:ext uri="{FF2B5EF4-FFF2-40B4-BE49-F238E27FC236}">
                  <a16:creationId xmlns:a16="http://schemas.microsoft.com/office/drawing/2014/main" id="{58980A0A-40C9-9106-418E-9C517F6CE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418" y="3516284"/>
              <a:ext cx="57205" cy="41421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55" name="Freeform 675">
              <a:extLst>
                <a:ext uri="{FF2B5EF4-FFF2-40B4-BE49-F238E27FC236}">
                  <a16:creationId xmlns:a16="http://schemas.microsoft.com/office/drawing/2014/main" id="{926ECDC7-7D1B-7760-FD83-632712F9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159" y="3543363"/>
              <a:ext cx="84303" cy="74873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56" name="Freeform 676">
              <a:extLst>
                <a:ext uri="{FF2B5EF4-FFF2-40B4-BE49-F238E27FC236}">
                  <a16:creationId xmlns:a16="http://schemas.microsoft.com/office/drawing/2014/main" id="{F23F841D-85CD-1788-FBFD-1A0C60D37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772" y="3581597"/>
              <a:ext cx="436566" cy="391888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57" name="Freeform 677">
              <a:extLst>
                <a:ext uri="{FF2B5EF4-FFF2-40B4-BE49-F238E27FC236}">
                  <a16:creationId xmlns:a16="http://schemas.microsoft.com/office/drawing/2014/main" id="{6330DD80-26B2-32E9-6944-B6850AB07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804" y="3586377"/>
              <a:ext cx="34625" cy="27083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58" name="Freeform 678">
              <a:extLst>
                <a:ext uri="{FF2B5EF4-FFF2-40B4-BE49-F238E27FC236}">
                  <a16:creationId xmlns:a16="http://schemas.microsoft.com/office/drawing/2014/main" id="{E52DDAFA-A15C-5F3F-5BA7-1AFD4EC53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36" y="3473270"/>
              <a:ext cx="155058" cy="84433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59" name="Freeform 679">
              <a:extLst>
                <a:ext uri="{FF2B5EF4-FFF2-40B4-BE49-F238E27FC236}">
                  <a16:creationId xmlns:a16="http://schemas.microsoft.com/office/drawing/2014/main" id="{76194A06-078D-DFFD-EF8E-30ED2FF3E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321" y="3529028"/>
              <a:ext cx="118926" cy="98770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60" name="Freeform 680">
              <a:extLst>
                <a:ext uri="{FF2B5EF4-FFF2-40B4-BE49-F238E27FC236}">
                  <a16:creationId xmlns:a16="http://schemas.microsoft.com/office/drawing/2014/main" id="{7A1E8D27-3842-0975-E4B5-1DEC63CD3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460" y="3838078"/>
              <a:ext cx="39141" cy="47791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61" name="Freeform 681">
              <a:extLst>
                <a:ext uri="{FF2B5EF4-FFF2-40B4-BE49-F238E27FC236}">
                  <a16:creationId xmlns:a16="http://schemas.microsoft.com/office/drawing/2014/main" id="{A2421D31-13BE-C139-C5DA-052DE4737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576" y="3661249"/>
              <a:ext cx="153551" cy="125850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62" name="Freeform 682">
              <a:extLst>
                <a:ext uri="{FF2B5EF4-FFF2-40B4-BE49-F238E27FC236}">
                  <a16:creationId xmlns:a16="http://schemas.microsoft.com/office/drawing/2014/main" id="{8C2D1447-E0D1-92CE-F564-8882D9914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328" y="3651691"/>
              <a:ext cx="219789" cy="219840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63" name="Freeform 683">
              <a:extLst>
                <a:ext uri="{FF2B5EF4-FFF2-40B4-BE49-F238E27FC236}">
                  <a16:creationId xmlns:a16="http://schemas.microsoft.com/office/drawing/2014/main" id="{F581957E-CE68-0F37-B42D-1CFAB00A2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829" y="3524249"/>
              <a:ext cx="418501" cy="16886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64" name="Freeform 684">
              <a:extLst>
                <a:ext uri="{FF2B5EF4-FFF2-40B4-BE49-F238E27FC236}">
                  <a16:creationId xmlns:a16="http://schemas.microsoft.com/office/drawing/2014/main" id="{FB9A4D92-E151-6E07-0318-7025D40C2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509" y="3791880"/>
              <a:ext cx="463663" cy="393482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65" name="Freeform 685">
              <a:extLst>
                <a:ext uri="{FF2B5EF4-FFF2-40B4-BE49-F238E27FC236}">
                  <a16:creationId xmlns:a16="http://schemas.microsoft.com/office/drawing/2014/main" id="{477DD4BB-DBFE-2C18-45C7-5D9C0B473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542" y="3763203"/>
              <a:ext cx="91829" cy="103547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66" name="Freeform 686">
              <a:extLst>
                <a:ext uri="{FF2B5EF4-FFF2-40B4-BE49-F238E27FC236}">
                  <a16:creationId xmlns:a16="http://schemas.microsoft.com/office/drawing/2014/main" id="{215A9334-E016-7979-8673-256F73F71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058" y="3726565"/>
              <a:ext cx="34625" cy="41421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67" name="Freeform 687">
              <a:extLst>
                <a:ext uri="{FF2B5EF4-FFF2-40B4-BE49-F238E27FC236}">
                  <a16:creationId xmlns:a16="http://schemas.microsoft.com/office/drawing/2014/main" id="{45CCFFAB-3596-0C36-43DD-1DBC5865A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542" y="3782321"/>
              <a:ext cx="13549" cy="33454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68" name="Freeform 688">
              <a:extLst>
                <a:ext uri="{FF2B5EF4-FFF2-40B4-BE49-F238E27FC236}">
                  <a16:creationId xmlns:a16="http://schemas.microsoft.com/office/drawing/2014/main" id="{3C98DFD1-0E85-7053-2BA8-6D2B18FE4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78" y="3763203"/>
              <a:ext cx="36129" cy="122665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69" name="Freeform 689">
              <a:extLst>
                <a:ext uri="{FF2B5EF4-FFF2-40B4-BE49-F238E27FC236}">
                  <a16:creationId xmlns:a16="http://schemas.microsoft.com/office/drawing/2014/main" id="{F534594B-9CDA-0D5D-066F-50B0F3A4C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289" y="3946404"/>
              <a:ext cx="22581" cy="3664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70" name="Freeform 690">
              <a:extLst>
                <a:ext uri="{FF2B5EF4-FFF2-40B4-BE49-F238E27FC236}">
                  <a16:creationId xmlns:a16="http://schemas.microsoft.com/office/drawing/2014/main" id="{DEA4B658-7EF1-CA9F-0E7E-55D69D55F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643" y="4120046"/>
              <a:ext cx="234842" cy="157712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71" name="Freeform 691">
              <a:extLst>
                <a:ext uri="{FF2B5EF4-FFF2-40B4-BE49-F238E27FC236}">
                  <a16:creationId xmlns:a16="http://schemas.microsoft.com/office/drawing/2014/main" id="{44734DC6-1F19-DA42-518C-0DCA1F1B5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386" y="3946404"/>
              <a:ext cx="180648" cy="229398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72" name="Freeform 692">
              <a:extLst>
                <a:ext uri="{FF2B5EF4-FFF2-40B4-BE49-F238E27FC236}">
                  <a16:creationId xmlns:a16="http://schemas.microsoft.com/office/drawing/2014/main" id="{BAAF44FE-9616-4873-DBB2-6356DADD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0263" y="3497167"/>
              <a:ext cx="242370" cy="111514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73" name="Freeform 693">
              <a:extLst>
                <a:ext uri="{FF2B5EF4-FFF2-40B4-BE49-F238E27FC236}">
                  <a16:creationId xmlns:a16="http://schemas.microsoft.com/office/drawing/2014/main" id="{6ADA652C-9210-95B4-4FEA-813C63681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206" y="3427073"/>
              <a:ext cx="392910" cy="243735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74" name="Freeform 694">
              <a:extLst>
                <a:ext uri="{FF2B5EF4-FFF2-40B4-BE49-F238E27FC236}">
                  <a16:creationId xmlns:a16="http://schemas.microsoft.com/office/drawing/2014/main" id="{635ACF4D-33F0-C687-1761-829ADC07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4133" y="3697890"/>
              <a:ext cx="0" cy="4780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75" name="Freeform 695">
              <a:extLst>
                <a:ext uri="{FF2B5EF4-FFF2-40B4-BE49-F238E27FC236}">
                  <a16:creationId xmlns:a16="http://schemas.microsoft.com/office/drawing/2014/main" id="{826CA833-9C1C-9403-3ED7-37BCCFDF2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903" y="3511503"/>
              <a:ext cx="322155" cy="200723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76" name="Freeform 696">
              <a:extLst>
                <a:ext uri="{FF2B5EF4-FFF2-40B4-BE49-F238E27FC236}">
                  <a16:creationId xmlns:a16="http://schemas.microsoft.com/office/drawing/2014/main" id="{EE2AF6F9-E32A-4DCF-AFB1-E0A7B0A2A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1124" y="3557702"/>
              <a:ext cx="176131" cy="125850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77" name="Freeform 697">
              <a:extLst>
                <a:ext uri="{FF2B5EF4-FFF2-40B4-BE49-F238E27FC236}">
                  <a16:creationId xmlns:a16="http://schemas.microsoft.com/office/drawing/2014/main" id="{5892C4A2-9B9F-69E8-D18F-D99EE51ED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9617" y="3666029"/>
              <a:ext cx="365814" cy="345691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78" name="Freeform 698">
              <a:extLst>
                <a:ext uri="{FF2B5EF4-FFF2-40B4-BE49-F238E27FC236}">
                  <a16:creationId xmlns:a16="http://schemas.microsoft.com/office/drawing/2014/main" id="{9F981808-F61B-0A9F-54F0-BFF6F3851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1551" y="3623017"/>
              <a:ext cx="331188" cy="248514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79" name="Freeform 699">
              <a:extLst>
                <a:ext uri="{FF2B5EF4-FFF2-40B4-BE49-F238E27FC236}">
                  <a16:creationId xmlns:a16="http://schemas.microsoft.com/office/drawing/2014/main" id="{BF229538-C0DD-53D9-F04E-C84CE775C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444" y="3422293"/>
              <a:ext cx="12043" cy="19117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80" name="Freeform 700">
              <a:extLst>
                <a:ext uri="{FF2B5EF4-FFF2-40B4-BE49-F238E27FC236}">
                  <a16:creationId xmlns:a16="http://schemas.microsoft.com/office/drawing/2014/main" id="{DC2ED27A-1B24-185A-5569-52FBAA9472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2943" y="3127581"/>
              <a:ext cx="895714" cy="454018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81" name="Freeform 701">
              <a:extLst>
                <a:ext uri="{FF2B5EF4-FFF2-40B4-BE49-F238E27FC236}">
                  <a16:creationId xmlns:a16="http://schemas.microsoft.com/office/drawing/2014/main" id="{90318688-355F-BEE6-FE3D-555D94BB3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683" y="3693110"/>
              <a:ext cx="618720" cy="697752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82" name="Freeform 702">
              <a:extLst>
                <a:ext uri="{FF2B5EF4-FFF2-40B4-BE49-F238E27FC236}">
                  <a16:creationId xmlns:a16="http://schemas.microsoft.com/office/drawing/2014/main" id="{A2948CFB-9CA6-6C03-AB71-970C6C614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6508" y="3885868"/>
              <a:ext cx="180648" cy="458797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83" name="Freeform 703">
              <a:extLst>
                <a:ext uri="{FF2B5EF4-FFF2-40B4-BE49-F238E27FC236}">
                  <a16:creationId xmlns:a16="http://schemas.microsoft.com/office/drawing/2014/main" id="{15AB55C7-8F5D-8872-822A-947DCF6C2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06" y="3941624"/>
              <a:ext cx="100863" cy="130630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84" name="Freeform 704">
              <a:extLst>
                <a:ext uri="{FF2B5EF4-FFF2-40B4-BE49-F238E27FC236}">
                  <a16:creationId xmlns:a16="http://schemas.microsoft.com/office/drawing/2014/main" id="{66D5273F-4200-4568-5FFE-ED069A91F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886" y="4086591"/>
              <a:ext cx="185165" cy="36002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85" name="Freeform 705">
              <a:extLst>
                <a:ext uri="{FF2B5EF4-FFF2-40B4-BE49-F238E27FC236}">
                  <a16:creationId xmlns:a16="http://schemas.microsoft.com/office/drawing/2014/main" id="{7CAC2E2F-DBF1-3EFC-4110-E6829070B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2748" y="4011718"/>
              <a:ext cx="168605" cy="364808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86" name="Freeform 706">
              <a:extLst>
                <a:ext uri="{FF2B5EF4-FFF2-40B4-BE49-F238E27FC236}">
                  <a16:creationId xmlns:a16="http://schemas.microsoft.com/office/drawing/2014/main" id="{5C80291F-8C88-90AA-FBB3-9CFEFE7EF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3608" y="4040393"/>
              <a:ext cx="162583" cy="210282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87" name="Freeform 709">
              <a:extLst>
                <a:ext uri="{FF2B5EF4-FFF2-40B4-BE49-F238E27FC236}">
                  <a16:creationId xmlns:a16="http://schemas.microsoft.com/office/drawing/2014/main" id="{0F34EFF0-7FEF-4297-A21B-FB34E044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3288" y="4465737"/>
              <a:ext cx="225810" cy="210282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88" name="Freeform 710">
              <a:extLst>
                <a:ext uri="{FF2B5EF4-FFF2-40B4-BE49-F238E27FC236}">
                  <a16:creationId xmlns:a16="http://schemas.microsoft.com/office/drawing/2014/main" id="{24AC393F-AF8B-A9EC-8DAB-0CCE87FE9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836" y="4409979"/>
              <a:ext cx="216778" cy="149747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89" name="Freeform 711">
              <a:extLst>
                <a:ext uri="{FF2B5EF4-FFF2-40B4-BE49-F238E27FC236}">
                  <a16:creationId xmlns:a16="http://schemas.microsoft.com/office/drawing/2014/main" id="{596071CB-5D8E-E2AB-C74E-0AEE0710E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755" y="3890647"/>
              <a:ext cx="75270" cy="46198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90" name="Freeform 712">
              <a:extLst>
                <a:ext uri="{FF2B5EF4-FFF2-40B4-BE49-F238E27FC236}">
                  <a16:creationId xmlns:a16="http://schemas.microsoft.com/office/drawing/2014/main" id="{67807E3A-FC76-6F43-EE1C-9645CC2CA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34" y="3838078"/>
              <a:ext cx="164088" cy="108326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91" name="Freeform 713">
              <a:extLst>
                <a:ext uri="{FF2B5EF4-FFF2-40B4-BE49-F238E27FC236}">
                  <a16:creationId xmlns:a16="http://schemas.microsoft.com/office/drawing/2014/main" id="{4D046E9E-FC2C-3F3D-9640-CD076D364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7264" y="4231559"/>
              <a:ext cx="123442" cy="108326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92" name="Freeform 714">
              <a:extLst>
                <a:ext uri="{FF2B5EF4-FFF2-40B4-BE49-F238E27FC236}">
                  <a16:creationId xmlns:a16="http://schemas.microsoft.com/office/drawing/2014/main" id="{FB7CB9A2-AF8E-44C0-6E12-5BB55366F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91" y="4422723"/>
              <a:ext cx="97851" cy="122665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93" name="Freeform 715">
              <a:extLst>
                <a:ext uri="{FF2B5EF4-FFF2-40B4-BE49-F238E27FC236}">
                  <a16:creationId xmlns:a16="http://schemas.microsoft.com/office/drawing/2014/main" id="{BB3DC506-0539-1EA3-9424-7742DF6CD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115" y="3183337"/>
              <a:ext cx="1323248" cy="912814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solidFill>
              <a:srgbClr val="C0000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94" name="Freeform 716">
              <a:extLst>
                <a:ext uri="{FF2B5EF4-FFF2-40B4-BE49-F238E27FC236}">
                  <a16:creationId xmlns:a16="http://schemas.microsoft.com/office/drawing/2014/main" id="{C71C3C37-C81C-162B-E4B6-42AED425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06" y="3229536"/>
              <a:ext cx="692484" cy="318608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95" name="Freeform 717">
              <a:extLst>
                <a:ext uri="{FF2B5EF4-FFF2-40B4-BE49-F238E27FC236}">
                  <a16:creationId xmlns:a16="http://schemas.microsoft.com/office/drawing/2014/main" id="{4908E174-7E67-D6F7-1829-99DC4ADEE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222" y="2617807"/>
              <a:ext cx="276994" cy="504996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96" name="Freeform 718">
              <a:extLst>
                <a:ext uri="{FF2B5EF4-FFF2-40B4-BE49-F238E27FC236}">
                  <a16:creationId xmlns:a16="http://schemas.microsoft.com/office/drawing/2014/main" id="{897C56E5-D6DF-545A-9EF1-A2158D0B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452" y="2579574"/>
              <a:ext cx="237854" cy="393482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solidFill>
              <a:srgbClr val="00206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97" name="Freeform 719">
              <a:extLst>
                <a:ext uri="{FF2B5EF4-FFF2-40B4-BE49-F238E27FC236}">
                  <a16:creationId xmlns:a16="http://schemas.microsoft.com/office/drawing/2014/main" id="{DC5D9716-804A-BAE1-5711-F48A211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231" y="2533375"/>
              <a:ext cx="564525" cy="500216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98" name="Freeform 720">
              <a:extLst>
                <a:ext uri="{FF2B5EF4-FFF2-40B4-BE49-F238E27FC236}">
                  <a16:creationId xmlns:a16="http://schemas.microsoft.com/office/drawing/2014/main" id="{F60EDEDB-A7CA-1EAA-C42A-249FE42E6A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7453" y="2233883"/>
              <a:ext cx="3575327" cy="1319040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199" name="Freeform 721">
              <a:extLst>
                <a:ext uri="{FF2B5EF4-FFF2-40B4-BE49-F238E27FC236}">
                  <a16:creationId xmlns:a16="http://schemas.microsoft.com/office/drawing/2014/main" id="{280C49C6-4F6F-EBAC-4AE4-6917203B0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8353" y="3164221"/>
              <a:ext cx="66237" cy="149747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200" name="Freeform 722">
              <a:extLst>
                <a:ext uri="{FF2B5EF4-FFF2-40B4-BE49-F238E27FC236}">
                  <a16:creationId xmlns:a16="http://schemas.microsoft.com/office/drawing/2014/main" id="{130BC01E-257F-F2B3-2635-2EF4383B9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1901" y="3309186"/>
              <a:ext cx="66237" cy="108326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201" name="Freeform 723">
              <a:extLst>
                <a:ext uri="{FF2B5EF4-FFF2-40B4-BE49-F238E27FC236}">
                  <a16:creationId xmlns:a16="http://schemas.microsoft.com/office/drawing/2014/main" id="{2C13DF35-C11E-D978-46E4-64AA87C74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649" y="3627796"/>
              <a:ext cx="93335" cy="117885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202" name="Freeform 724">
              <a:extLst>
                <a:ext uri="{FF2B5EF4-FFF2-40B4-BE49-F238E27FC236}">
                  <a16:creationId xmlns:a16="http://schemas.microsoft.com/office/drawing/2014/main" id="{45D37C34-8CA6-0DE3-FD00-9E80CC24E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3509" y="3501945"/>
              <a:ext cx="141508" cy="144968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203" name="Freeform 725">
              <a:extLst>
                <a:ext uri="{FF2B5EF4-FFF2-40B4-BE49-F238E27FC236}">
                  <a16:creationId xmlns:a16="http://schemas.microsoft.com/office/drawing/2014/main" id="{FD4D9583-70C6-3E59-4607-CFB7FDF2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011" y="3132358"/>
              <a:ext cx="105379" cy="116291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204" name="Freeform 726">
              <a:extLst>
                <a:ext uri="{FF2B5EF4-FFF2-40B4-BE49-F238E27FC236}">
                  <a16:creationId xmlns:a16="http://schemas.microsoft.com/office/drawing/2014/main" id="{1D81E774-BDC8-0881-85A9-E680BF3EA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699" y="3127581"/>
              <a:ext cx="70754" cy="46198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CCCCCC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205" name="Freeform 727">
              <a:extLst>
                <a:ext uri="{FF2B5EF4-FFF2-40B4-BE49-F238E27FC236}">
                  <a16:creationId xmlns:a16="http://schemas.microsoft.com/office/drawing/2014/main" id="{3FA4468C-75DA-4957-05C3-D692B3427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107" y="3478049"/>
              <a:ext cx="276994" cy="215062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sp>
          <p:nvSpPr>
            <p:cNvPr id="3206" name="Freeform 728">
              <a:extLst>
                <a:ext uri="{FF2B5EF4-FFF2-40B4-BE49-F238E27FC236}">
                  <a16:creationId xmlns:a16="http://schemas.microsoft.com/office/drawing/2014/main" id="{B066F0C3-3FB6-08DC-ACAA-77BB64FFB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107" y="3524249"/>
              <a:ext cx="70754" cy="141782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solidFill>
              <a:srgbClr val="0070C0"/>
            </a:solidFill>
            <a:ln w="38100" cap="flat">
              <a:noFill/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endParaRPr kumimoji="0" lang="id-ID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 charset="0"/>
                <a:ea typeface="+mn-ea"/>
                <a:cs typeface="+mn-cs"/>
              </a:endParaRPr>
            </a:p>
          </p:txBody>
        </p:sp>
        <p:grpSp>
          <p:nvGrpSpPr>
            <p:cNvPr id="3207" name="Group 3206">
              <a:extLst>
                <a:ext uri="{FF2B5EF4-FFF2-40B4-BE49-F238E27FC236}">
                  <a16:creationId xmlns:a16="http://schemas.microsoft.com/office/drawing/2014/main" id="{B56559B9-FE75-B189-8511-4C26572501DB}"/>
                </a:ext>
              </a:extLst>
            </p:cNvPr>
            <p:cNvGrpSpPr/>
            <p:nvPr/>
          </p:nvGrpSpPr>
          <p:grpSpPr>
            <a:xfrm>
              <a:off x="3930987" y="3656470"/>
              <a:ext cx="1487336" cy="1763499"/>
              <a:chOff x="10793094" y="6127803"/>
              <a:chExt cx="3443151" cy="4082462"/>
            </a:xfrm>
            <a:solidFill>
              <a:schemeClr val="tx1">
                <a:lumMod val="20000"/>
                <a:lumOff val="80000"/>
              </a:schemeClr>
            </a:solidFill>
          </p:grpSpPr>
          <p:sp>
            <p:nvSpPr>
              <p:cNvPr id="3359" name="Freeform 486">
                <a:extLst>
                  <a:ext uri="{FF2B5EF4-FFF2-40B4-BE49-F238E27FC236}">
                    <a16:creationId xmlns:a16="http://schemas.microsoft.com/office/drawing/2014/main" id="{BBEF6040-213E-3F8C-DEBD-85EC468A2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8049" y="8901079"/>
                <a:ext cx="369406" cy="756009"/>
              </a:xfrm>
              <a:custGeom>
                <a:avLst/>
                <a:gdLst>
                  <a:gd name="T0" fmla="*/ 31 w 36"/>
                  <a:gd name="T1" fmla="*/ 2 h 70"/>
                  <a:gd name="T2" fmla="*/ 29 w 36"/>
                  <a:gd name="T3" fmla="*/ 0 h 70"/>
                  <a:gd name="T4" fmla="*/ 28 w 36"/>
                  <a:gd name="T5" fmla="*/ 3 h 70"/>
                  <a:gd name="T6" fmla="*/ 26 w 36"/>
                  <a:gd name="T7" fmla="*/ 8 h 70"/>
                  <a:gd name="T8" fmla="*/ 23 w 36"/>
                  <a:gd name="T9" fmla="*/ 8 h 70"/>
                  <a:gd name="T10" fmla="*/ 23 w 36"/>
                  <a:gd name="T11" fmla="*/ 10 h 70"/>
                  <a:gd name="T12" fmla="*/ 22 w 36"/>
                  <a:gd name="T13" fmla="*/ 12 h 70"/>
                  <a:gd name="T14" fmla="*/ 23 w 36"/>
                  <a:gd name="T15" fmla="*/ 13 h 70"/>
                  <a:gd name="T16" fmla="*/ 21 w 36"/>
                  <a:gd name="T17" fmla="*/ 14 h 70"/>
                  <a:gd name="T18" fmla="*/ 19 w 36"/>
                  <a:gd name="T19" fmla="*/ 16 h 70"/>
                  <a:gd name="T20" fmla="*/ 15 w 36"/>
                  <a:gd name="T21" fmla="*/ 18 h 70"/>
                  <a:gd name="T22" fmla="*/ 15 w 36"/>
                  <a:gd name="T23" fmla="*/ 19 h 70"/>
                  <a:gd name="T24" fmla="*/ 13 w 36"/>
                  <a:gd name="T25" fmla="*/ 19 h 70"/>
                  <a:gd name="T26" fmla="*/ 8 w 36"/>
                  <a:gd name="T27" fmla="*/ 21 h 70"/>
                  <a:gd name="T28" fmla="*/ 6 w 36"/>
                  <a:gd name="T29" fmla="*/ 21 h 70"/>
                  <a:gd name="T30" fmla="*/ 4 w 36"/>
                  <a:gd name="T31" fmla="*/ 27 h 70"/>
                  <a:gd name="T32" fmla="*/ 4 w 36"/>
                  <a:gd name="T33" fmla="*/ 44 h 70"/>
                  <a:gd name="T34" fmla="*/ 0 w 36"/>
                  <a:gd name="T35" fmla="*/ 51 h 70"/>
                  <a:gd name="T36" fmla="*/ 0 w 36"/>
                  <a:gd name="T37" fmla="*/ 55 h 70"/>
                  <a:gd name="T38" fmla="*/ 2 w 36"/>
                  <a:gd name="T39" fmla="*/ 59 h 70"/>
                  <a:gd name="T40" fmla="*/ 5 w 36"/>
                  <a:gd name="T41" fmla="*/ 68 h 70"/>
                  <a:gd name="T42" fmla="*/ 16 w 36"/>
                  <a:gd name="T43" fmla="*/ 68 h 70"/>
                  <a:gd name="T44" fmla="*/ 24 w 36"/>
                  <a:gd name="T45" fmla="*/ 50 h 70"/>
                  <a:gd name="T46" fmla="*/ 31 w 36"/>
                  <a:gd name="T47" fmla="*/ 30 h 70"/>
                  <a:gd name="T48" fmla="*/ 32 w 36"/>
                  <a:gd name="T49" fmla="*/ 23 h 70"/>
                  <a:gd name="T50" fmla="*/ 34 w 36"/>
                  <a:gd name="T51" fmla="*/ 19 h 70"/>
                  <a:gd name="T52" fmla="*/ 36 w 36"/>
                  <a:gd name="T53" fmla="*/ 17 h 70"/>
                  <a:gd name="T54" fmla="*/ 35 w 36"/>
                  <a:gd name="T55" fmla="*/ 11 h 70"/>
                  <a:gd name="T56" fmla="*/ 31 w 36"/>
                  <a:gd name="T57" fmla="*/ 2 h 70"/>
                  <a:gd name="T58" fmla="*/ 31 w 36"/>
                  <a:gd name="T5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70">
                    <a:moveTo>
                      <a:pt x="31" y="2"/>
                    </a:moveTo>
                    <a:cubicBezTo>
                      <a:pt x="31" y="2"/>
                      <a:pt x="30" y="0"/>
                      <a:pt x="29" y="0"/>
                    </a:cubicBezTo>
                    <a:cubicBezTo>
                      <a:pt x="29" y="1"/>
                      <a:pt x="28" y="2"/>
                      <a:pt x="28" y="3"/>
                    </a:cubicBezTo>
                    <a:cubicBezTo>
                      <a:pt x="27" y="5"/>
                      <a:pt x="27" y="6"/>
                      <a:pt x="26" y="8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1"/>
                      <a:pt x="22" y="11"/>
                      <a:pt x="22" y="12"/>
                    </a:cubicBezTo>
                    <a:cubicBezTo>
                      <a:pt x="22" y="12"/>
                      <a:pt x="23" y="13"/>
                      <a:pt x="23" y="13"/>
                    </a:cubicBezTo>
                    <a:cubicBezTo>
                      <a:pt x="23" y="14"/>
                      <a:pt x="22" y="13"/>
                      <a:pt x="21" y="14"/>
                    </a:cubicBezTo>
                    <a:cubicBezTo>
                      <a:pt x="20" y="14"/>
                      <a:pt x="20" y="15"/>
                      <a:pt x="19" y="16"/>
                    </a:cubicBezTo>
                    <a:cubicBezTo>
                      <a:pt x="18" y="17"/>
                      <a:pt x="17" y="17"/>
                      <a:pt x="15" y="18"/>
                    </a:cubicBezTo>
                    <a:cubicBezTo>
                      <a:pt x="14" y="18"/>
                      <a:pt x="16" y="19"/>
                      <a:pt x="15" y="19"/>
                    </a:cubicBezTo>
                    <a:cubicBezTo>
                      <a:pt x="15" y="20"/>
                      <a:pt x="13" y="18"/>
                      <a:pt x="13" y="19"/>
                    </a:cubicBezTo>
                    <a:cubicBezTo>
                      <a:pt x="11" y="20"/>
                      <a:pt x="10" y="20"/>
                      <a:pt x="8" y="21"/>
                    </a:cubicBezTo>
                    <a:cubicBezTo>
                      <a:pt x="7" y="21"/>
                      <a:pt x="6" y="20"/>
                      <a:pt x="6" y="21"/>
                    </a:cubicBezTo>
                    <a:cubicBezTo>
                      <a:pt x="5" y="23"/>
                      <a:pt x="5" y="25"/>
                      <a:pt x="4" y="27"/>
                    </a:cubicBezTo>
                    <a:cubicBezTo>
                      <a:pt x="3" y="32"/>
                      <a:pt x="8" y="39"/>
                      <a:pt x="4" y="44"/>
                    </a:cubicBezTo>
                    <a:cubicBezTo>
                      <a:pt x="3" y="46"/>
                      <a:pt x="1" y="48"/>
                      <a:pt x="0" y="51"/>
                    </a:cubicBezTo>
                    <a:cubicBezTo>
                      <a:pt x="0" y="52"/>
                      <a:pt x="0" y="54"/>
                      <a:pt x="0" y="55"/>
                    </a:cubicBezTo>
                    <a:cubicBezTo>
                      <a:pt x="1" y="56"/>
                      <a:pt x="3" y="57"/>
                      <a:pt x="2" y="59"/>
                    </a:cubicBezTo>
                    <a:cubicBezTo>
                      <a:pt x="1" y="62"/>
                      <a:pt x="2" y="66"/>
                      <a:pt x="5" y="68"/>
                    </a:cubicBezTo>
                    <a:cubicBezTo>
                      <a:pt x="8" y="70"/>
                      <a:pt x="11" y="70"/>
                      <a:pt x="16" y="68"/>
                    </a:cubicBezTo>
                    <a:cubicBezTo>
                      <a:pt x="21" y="66"/>
                      <a:pt x="22" y="55"/>
                      <a:pt x="24" y="50"/>
                    </a:cubicBezTo>
                    <a:cubicBezTo>
                      <a:pt x="26" y="43"/>
                      <a:pt x="29" y="37"/>
                      <a:pt x="31" y="30"/>
                    </a:cubicBezTo>
                    <a:cubicBezTo>
                      <a:pt x="31" y="28"/>
                      <a:pt x="31" y="25"/>
                      <a:pt x="32" y="23"/>
                    </a:cubicBezTo>
                    <a:cubicBezTo>
                      <a:pt x="33" y="22"/>
                      <a:pt x="31" y="14"/>
                      <a:pt x="34" y="19"/>
                    </a:cubicBezTo>
                    <a:cubicBezTo>
                      <a:pt x="35" y="20"/>
                      <a:pt x="35" y="18"/>
                      <a:pt x="36" y="17"/>
                    </a:cubicBezTo>
                    <a:cubicBezTo>
                      <a:pt x="36" y="15"/>
                      <a:pt x="35" y="13"/>
                      <a:pt x="35" y="11"/>
                    </a:cubicBezTo>
                    <a:cubicBezTo>
                      <a:pt x="34" y="9"/>
                      <a:pt x="33" y="4"/>
                      <a:pt x="31" y="2"/>
                    </a:cubicBezTo>
                    <a:cubicBezTo>
                      <a:pt x="30" y="1"/>
                      <a:pt x="32" y="2"/>
                      <a:pt x="31" y="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grpSp>
            <p:nvGrpSpPr>
              <p:cNvPr id="3360" name="Group 3359">
                <a:extLst>
                  <a:ext uri="{FF2B5EF4-FFF2-40B4-BE49-F238E27FC236}">
                    <a16:creationId xmlns:a16="http://schemas.microsoft.com/office/drawing/2014/main" id="{0D3FF4E5-E1B8-D31C-3F96-CF5B1D851454}"/>
                  </a:ext>
                </a:extLst>
              </p:cNvPr>
              <p:cNvGrpSpPr/>
              <p:nvPr/>
            </p:nvGrpSpPr>
            <p:grpSpPr>
              <a:xfrm>
                <a:off x="10793094" y="6127803"/>
                <a:ext cx="3443151" cy="4082462"/>
                <a:chOff x="10793094" y="6127803"/>
                <a:chExt cx="3443151" cy="4082462"/>
              </a:xfrm>
              <a:grpFill/>
            </p:grpSpPr>
            <p:sp>
              <p:nvSpPr>
                <p:cNvPr id="3361" name="Freeform 729">
                  <a:extLst>
                    <a:ext uri="{FF2B5EF4-FFF2-40B4-BE49-F238E27FC236}">
                      <a16:creationId xmlns:a16="http://schemas.microsoft.com/office/drawing/2014/main" id="{6397B552-3873-B09C-1B81-7E2DA91BB1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66357" y="8790437"/>
                  <a:ext cx="540172" cy="955158"/>
                </a:xfrm>
                <a:custGeom>
                  <a:avLst/>
                  <a:gdLst>
                    <a:gd name="T0" fmla="*/ 52 w 53"/>
                    <a:gd name="T1" fmla="*/ 23 h 88"/>
                    <a:gd name="T2" fmla="*/ 50 w 53"/>
                    <a:gd name="T3" fmla="*/ 3 h 88"/>
                    <a:gd name="T4" fmla="*/ 46 w 53"/>
                    <a:gd name="T5" fmla="*/ 3 h 88"/>
                    <a:gd name="T6" fmla="*/ 41 w 53"/>
                    <a:gd name="T7" fmla="*/ 6 h 88"/>
                    <a:gd name="T8" fmla="*/ 38 w 53"/>
                    <a:gd name="T9" fmla="*/ 7 h 88"/>
                    <a:gd name="T10" fmla="*/ 32 w 53"/>
                    <a:gd name="T11" fmla="*/ 7 h 88"/>
                    <a:gd name="T12" fmla="*/ 28 w 53"/>
                    <a:gd name="T13" fmla="*/ 7 h 88"/>
                    <a:gd name="T14" fmla="*/ 23 w 53"/>
                    <a:gd name="T15" fmla="*/ 7 h 88"/>
                    <a:gd name="T16" fmla="*/ 24 w 53"/>
                    <a:gd name="T17" fmla="*/ 18 h 88"/>
                    <a:gd name="T18" fmla="*/ 25 w 53"/>
                    <a:gd name="T19" fmla="*/ 20 h 88"/>
                    <a:gd name="T20" fmla="*/ 27 w 53"/>
                    <a:gd name="T21" fmla="*/ 22 h 88"/>
                    <a:gd name="T22" fmla="*/ 27 w 53"/>
                    <a:gd name="T23" fmla="*/ 28 h 88"/>
                    <a:gd name="T24" fmla="*/ 25 w 53"/>
                    <a:gd name="T25" fmla="*/ 31 h 88"/>
                    <a:gd name="T26" fmla="*/ 24 w 53"/>
                    <a:gd name="T27" fmla="*/ 35 h 88"/>
                    <a:gd name="T28" fmla="*/ 20 w 53"/>
                    <a:gd name="T29" fmla="*/ 31 h 88"/>
                    <a:gd name="T30" fmla="*/ 21 w 53"/>
                    <a:gd name="T31" fmla="*/ 25 h 88"/>
                    <a:gd name="T32" fmla="*/ 16 w 53"/>
                    <a:gd name="T33" fmla="*/ 22 h 88"/>
                    <a:gd name="T34" fmla="*/ 13 w 53"/>
                    <a:gd name="T35" fmla="*/ 20 h 88"/>
                    <a:gd name="T36" fmla="*/ 2 w 53"/>
                    <a:gd name="T37" fmla="*/ 24 h 88"/>
                    <a:gd name="T38" fmla="*/ 0 w 53"/>
                    <a:gd name="T39" fmla="*/ 26 h 88"/>
                    <a:gd name="T40" fmla="*/ 1 w 53"/>
                    <a:gd name="T41" fmla="*/ 30 h 88"/>
                    <a:gd name="T42" fmla="*/ 12 w 53"/>
                    <a:gd name="T43" fmla="*/ 35 h 88"/>
                    <a:gd name="T44" fmla="*/ 13 w 53"/>
                    <a:gd name="T45" fmla="*/ 44 h 88"/>
                    <a:gd name="T46" fmla="*/ 12 w 53"/>
                    <a:gd name="T47" fmla="*/ 52 h 88"/>
                    <a:gd name="T48" fmla="*/ 6 w 53"/>
                    <a:gd name="T49" fmla="*/ 62 h 88"/>
                    <a:gd name="T50" fmla="*/ 6 w 53"/>
                    <a:gd name="T51" fmla="*/ 69 h 88"/>
                    <a:gd name="T52" fmla="*/ 8 w 53"/>
                    <a:gd name="T53" fmla="*/ 78 h 88"/>
                    <a:gd name="T54" fmla="*/ 9 w 53"/>
                    <a:gd name="T55" fmla="*/ 87 h 88"/>
                    <a:gd name="T56" fmla="*/ 12 w 53"/>
                    <a:gd name="T57" fmla="*/ 86 h 88"/>
                    <a:gd name="T58" fmla="*/ 13 w 53"/>
                    <a:gd name="T59" fmla="*/ 83 h 88"/>
                    <a:gd name="T60" fmla="*/ 11 w 53"/>
                    <a:gd name="T61" fmla="*/ 83 h 88"/>
                    <a:gd name="T62" fmla="*/ 16 w 53"/>
                    <a:gd name="T63" fmla="*/ 77 h 88"/>
                    <a:gd name="T64" fmla="*/ 25 w 53"/>
                    <a:gd name="T65" fmla="*/ 72 h 88"/>
                    <a:gd name="T66" fmla="*/ 25 w 53"/>
                    <a:gd name="T67" fmla="*/ 64 h 88"/>
                    <a:gd name="T68" fmla="*/ 21 w 53"/>
                    <a:gd name="T69" fmla="*/ 48 h 88"/>
                    <a:gd name="T70" fmla="*/ 24 w 53"/>
                    <a:gd name="T71" fmla="*/ 48 h 88"/>
                    <a:gd name="T72" fmla="*/ 29 w 53"/>
                    <a:gd name="T73" fmla="*/ 44 h 88"/>
                    <a:gd name="T74" fmla="*/ 35 w 53"/>
                    <a:gd name="T75" fmla="*/ 38 h 88"/>
                    <a:gd name="T76" fmla="*/ 40 w 53"/>
                    <a:gd name="T77" fmla="*/ 36 h 88"/>
                    <a:gd name="T78" fmla="*/ 46 w 53"/>
                    <a:gd name="T79" fmla="*/ 32 h 88"/>
                    <a:gd name="T80" fmla="*/ 52 w 53"/>
                    <a:gd name="T81" fmla="*/ 23 h 88"/>
                    <a:gd name="T82" fmla="*/ 52 w 53"/>
                    <a:gd name="T83" fmla="*/ 2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3" h="88">
                      <a:moveTo>
                        <a:pt x="52" y="23"/>
                      </a:moveTo>
                      <a:cubicBezTo>
                        <a:pt x="49" y="17"/>
                        <a:pt x="50" y="9"/>
                        <a:pt x="50" y="3"/>
                      </a:cubicBezTo>
                      <a:cubicBezTo>
                        <a:pt x="50" y="0"/>
                        <a:pt x="48" y="2"/>
                        <a:pt x="46" y="3"/>
                      </a:cubicBezTo>
                      <a:cubicBezTo>
                        <a:pt x="45" y="4"/>
                        <a:pt x="43" y="6"/>
                        <a:pt x="41" y="6"/>
                      </a:cubicBezTo>
                      <a:cubicBezTo>
                        <a:pt x="40" y="6"/>
                        <a:pt x="38" y="5"/>
                        <a:pt x="38" y="7"/>
                      </a:cubicBezTo>
                      <a:cubicBezTo>
                        <a:pt x="36" y="10"/>
                        <a:pt x="34" y="7"/>
                        <a:pt x="32" y="7"/>
                      </a:cubicBezTo>
                      <a:cubicBezTo>
                        <a:pt x="30" y="7"/>
                        <a:pt x="30" y="9"/>
                        <a:pt x="28" y="7"/>
                      </a:cubicBezTo>
                      <a:cubicBezTo>
                        <a:pt x="27" y="7"/>
                        <a:pt x="24" y="7"/>
                        <a:pt x="23" y="7"/>
                      </a:cubicBezTo>
                      <a:cubicBezTo>
                        <a:pt x="20" y="7"/>
                        <a:pt x="21" y="16"/>
                        <a:pt x="24" y="18"/>
                      </a:cubicBezTo>
                      <a:cubicBezTo>
                        <a:pt x="24" y="18"/>
                        <a:pt x="24" y="20"/>
                        <a:pt x="25" y="20"/>
                      </a:cubicBezTo>
                      <a:cubicBezTo>
                        <a:pt x="25" y="21"/>
                        <a:pt x="26" y="21"/>
                        <a:pt x="27" y="22"/>
                      </a:cubicBezTo>
                      <a:cubicBezTo>
                        <a:pt x="27" y="24"/>
                        <a:pt x="27" y="27"/>
                        <a:pt x="27" y="28"/>
                      </a:cubicBezTo>
                      <a:cubicBezTo>
                        <a:pt x="27" y="30"/>
                        <a:pt x="28" y="31"/>
                        <a:pt x="25" y="31"/>
                      </a:cubicBezTo>
                      <a:cubicBezTo>
                        <a:pt x="24" y="31"/>
                        <a:pt x="24" y="34"/>
                        <a:pt x="24" y="35"/>
                      </a:cubicBezTo>
                      <a:cubicBezTo>
                        <a:pt x="23" y="34"/>
                        <a:pt x="21" y="32"/>
                        <a:pt x="20" y="31"/>
                      </a:cubicBezTo>
                      <a:cubicBezTo>
                        <a:pt x="19" y="29"/>
                        <a:pt x="21" y="27"/>
                        <a:pt x="21" y="25"/>
                      </a:cubicBezTo>
                      <a:cubicBezTo>
                        <a:pt x="22" y="20"/>
                        <a:pt x="19" y="24"/>
                        <a:pt x="16" y="22"/>
                      </a:cubicBezTo>
                      <a:cubicBezTo>
                        <a:pt x="15" y="21"/>
                        <a:pt x="15" y="19"/>
                        <a:pt x="13" y="20"/>
                      </a:cubicBezTo>
                      <a:cubicBezTo>
                        <a:pt x="9" y="22"/>
                        <a:pt x="6" y="23"/>
                        <a:pt x="2" y="24"/>
                      </a:cubicBezTo>
                      <a:cubicBezTo>
                        <a:pt x="1" y="25"/>
                        <a:pt x="0" y="25"/>
                        <a:pt x="0" y="26"/>
                      </a:cubicBezTo>
                      <a:cubicBezTo>
                        <a:pt x="0" y="27"/>
                        <a:pt x="1" y="29"/>
                        <a:pt x="1" y="30"/>
                      </a:cubicBezTo>
                      <a:cubicBezTo>
                        <a:pt x="4" y="30"/>
                        <a:pt x="12" y="32"/>
                        <a:pt x="12" y="35"/>
                      </a:cubicBezTo>
                      <a:cubicBezTo>
                        <a:pt x="13" y="38"/>
                        <a:pt x="13" y="41"/>
                        <a:pt x="13" y="44"/>
                      </a:cubicBezTo>
                      <a:cubicBezTo>
                        <a:pt x="12" y="46"/>
                        <a:pt x="14" y="49"/>
                        <a:pt x="12" y="52"/>
                      </a:cubicBezTo>
                      <a:cubicBezTo>
                        <a:pt x="10" y="55"/>
                        <a:pt x="8" y="59"/>
                        <a:pt x="6" y="62"/>
                      </a:cubicBezTo>
                      <a:cubicBezTo>
                        <a:pt x="4" y="64"/>
                        <a:pt x="6" y="68"/>
                        <a:pt x="6" y="69"/>
                      </a:cubicBezTo>
                      <a:cubicBezTo>
                        <a:pt x="8" y="73"/>
                        <a:pt x="8" y="75"/>
                        <a:pt x="8" y="78"/>
                      </a:cubicBezTo>
                      <a:cubicBezTo>
                        <a:pt x="8" y="81"/>
                        <a:pt x="8" y="84"/>
                        <a:pt x="9" y="87"/>
                      </a:cubicBezTo>
                      <a:cubicBezTo>
                        <a:pt x="9" y="88"/>
                        <a:pt x="12" y="87"/>
                        <a:pt x="12" y="86"/>
                      </a:cubicBezTo>
                      <a:cubicBezTo>
                        <a:pt x="13" y="85"/>
                        <a:pt x="13" y="83"/>
                        <a:pt x="13" y="83"/>
                      </a:cubicBezTo>
                      <a:cubicBezTo>
                        <a:pt x="12" y="83"/>
                        <a:pt x="11" y="83"/>
                        <a:pt x="11" y="83"/>
                      </a:cubicBezTo>
                      <a:cubicBezTo>
                        <a:pt x="11" y="80"/>
                        <a:pt x="14" y="78"/>
                        <a:pt x="16" y="77"/>
                      </a:cubicBezTo>
                      <a:cubicBezTo>
                        <a:pt x="19" y="76"/>
                        <a:pt x="23" y="75"/>
                        <a:pt x="25" y="72"/>
                      </a:cubicBezTo>
                      <a:cubicBezTo>
                        <a:pt x="25" y="71"/>
                        <a:pt x="25" y="66"/>
                        <a:pt x="25" y="64"/>
                      </a:cubicBezTo>
                      <a:cubicBezTo>
                        <a:pt x="25" y="62"/>
                        <a:pt x="21" y="48"/>
                        <a:pt x="21" y="48"/>
                      </a:cubicBezTo>
                      <a:cubicBezTo>
                        <a:pt x="22" y="47"/>
                        <a:pt x="22" y="50"/>
                        <a:pt x="24" y="48"/>
                      </a:cubicBezTo>
                      <a:cubicBezTo>
                        <a:pt x="26" y="46"/>
                        <a:pt x="27" y="45"/>
                        <a:pt x="29" y="44"/>
                      </a:cubicBezTo>
                      <a:cubicBezTo>
                        <a:pt x="31" y="43"/>
                        <a:pt x="32" y="37"/>
                        <a:pt x="35" y="38"/>
                      </a:cubicBezTo>
                      <a:cubicBezTo>
                        <a:pt x="36" y="38"/>
                        <a:pt x="38" y="36"/>
                        <a:pt x="40" y="36"/>
                      </a:cubicBezTo>
                      <a:cubicBezTo>
                        <a:pt x="42" y="35"/>
                        <a:pt x="44" y="34"/>
                        <a:pt x="46" y="32"/>
                      </a:cubicBezTo>
                      <a:cubicBezTo>
                        <a:pt x="47" y="31"/>
                        <a:pt x="53" y="25"/>
                        <a:pt x="52" y="23"/>
                      </a:cubicBezTo>
                      <a:cubicBezTo>
                        <a:pt x="51" y="22"/>
                        <a:pt x="52" y="24"/>
                        <a:pt x="52" y="2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62" name="Freeform 730">
                  <a:extLst>
                    <a:ext uri="{FF2B5EF4-FFF2-40B4-BE49-F238E27FC236}">
                      <a16:creationId xmlns:a16="http://schemas.microsoft.com/office/drawing/2014/main" id="{A03AA156-4202-15F2-E21D-F5A23C2524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88331" y="8760935"/>
                  <a:ext cx="163794" cy="409355"/>
                </a:xfrm>
                <a:custGeom>
                  <a:avLst/>
                  <a:gdLst>
                    <a:gd name="T0" fmla="*/ 4 w 16"/>
                    <a:gd name="T1" fmla="*/ 25 h 38"/>
                    <a:gd name="T2" fmla="*/ 9 w 16"/>
                    <a:gd name="T3" fmla="*/ 26 h 38"/>
                    <a:gd name="T4" fmla="*/ 8 w 16"/>
                    <a:gd name="T5" fmla="*/ 31 h 38"/>
                    <a:gd name="T6" fmla="*/ 12 w 16"/>
                    <a:gd name="T7" fmla="*/ 38 h 38"/>
                    <a:gd name="T8" fmla="*/ 12 w 16"/>
                    <a:gd name="T9" fmla="*/ 34 h 38"/>
                    <a:gd name="T10" fmla="*/ 15 w 16"/>
                    <a:gd name="T11" fmla="*/ 33 h 38"/>
                    <a:gd name="T12" fmla="*/ 15 w 16"/>
                    <a:gd name="T13" fmla="*/ 27 h 38"/>
                    <a:gd name="T14" fmla="*/ 12 w 16"/>
                    <a:gd name="T15" fmla="*/ 22 h 38"/>
                    <a:gd name="T16" fmla="*/ 8 w 16"/>
                    <a:gd name="T17" fmla="*/ 20 h 38"/>
                    <a:gd name="T18" fmla="*/ 8 w 16"/>
                    <a:gd name="T19" fmla="*/ 16 h 38"/>
                    <a:gd name="T20" fmla="*/ 7 w 16"/>
                    <a:gd name="T21" fmla="*/ 14 h 38"/>
                    <a:gd name="T22" fmla="*/ 8 w 16"/>
                    <a:gd name="T23" fmla="*/ 8 h 38"/>
                    <a:gd name="T24" fmla="*/ 7 w 16"/>
                    <a:gd name="T25" fmla="*/ 3 h 38"/>
                    <a:gd name="T26" fmla="*/ 7 w 16"/>
                    <a:gd name="T27" fmla="*/ 1 h 38"/>
                    <a:gd name="T28" fmla="*/ 2 w 16"/>
                    <a:gd name="T29" fmla="*/ 0 h 38"/>
                    <a:gd name="T30" fmla="*/ 4 w 16"/>
                    <a:gd name="T31" fmla="*/ 6 h 38"/>
                    <a:gd name="T32" fmla="*/ 4 w 16"/>
                    <a:gd name="T33" fmla="*/ 14 h 38"/>
                    <a:gd name="T34" fmla="*/ 2 w 16"/>
                    <a:gd name="T35" fmla="*/ 16 h 38"/>
                    <a:gd name="T36" fmla="*/ 1 w 16"/>
                    <a:gd name="T37" fmla="*/ 20 h 38"/>
                    <a:gd name="T38" fmla="*/ 4 w 16"/>
                    <a:gd name="T39" fmla="*/ 25 h 38"/>
                    <a:gd name="T40" fmla="*/ 4 w 16"/>
                    <a:gd name="T41" fmla="*/ 2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6" h="38">
                      <a:moveTo>
                        <a:pt x="4" y="25"/>
                      </a:moveTo>
                      <a:cubicBezTo>
                        <a:pt x="6" y="26"/>
                        <a:pt x="9" y="24"/>
                        <a:pt x="9" y="26"/>
                      </a:cubicBezTo>
                      <a:cubicBezTo>
                        <a:pt x="10" y="28"/>
                        <a:pt x="9" y="29"/>
                        <a:pt x="8" y="31"/>
                      </a:cubicBezTo>
                      <a:cubicBezTo>
                        <a:pt x="6" y="33"/>
                        <a:pt x="10" y="36"/>
                        <a:pt x="12" y="38"/>
                      </a:cubicBezTo>
                      <a:cubicBezTo>
                        <a:pt x="13" y="37"/>
                        <a:pt x="12" y="35"/>
                        <a:pt x="12" y="34"/>
                      </a:cubicBezTo>
                      <a:cubicBezTo>
                        <a:pt x="13" y="33"/>
                        <a:pt x="16" y="35"/>
                        <a:pt x="15" y="33"/>
                      </a:cubicBezTo>
                      <a:cubicBezTo>
                        <a:pt x="15" y="31"/>
                        <a:pt x="15" y="29"/>
                        <a:pt x="15" y="27"/>
                      </a:cubicBezTo>
                      <a:cubicBezTo>
                        <a:pt x="14" y="25"/>
                        <a:pt x="13" y="24"/>
                        <a:pt x="12" y="22"/>
                      </a:cubicBezTo>
                      <a:cubicBezTo>
                        <a:pt x="11" y="25"/>
                        <a:pt x="8" y="21"/>
                        <a:pt x="8" y="20"/>
                      </a:cubicBezTo>
                      <a:cubicBezTo>
                        <a:pt x="8" y="18"/>
                        <a:pt x="8" y="17"/>
                        <a:pt x="8" y="16"/>
                      </a:cubicBezTo>
                      <a:cubicBezTo>
                        <a:pt x="8" y="14"/>
                        <a:pt x="8" y="15"/>
                        <a:pt x="7" y="14"/>
                      </a:cubicBezTo>
                      <a:cubicBezTo>
                        <a:pt x="6" y="14"/>
                        <a:pt x="8" y="8"/>
                        <a:pt x="8" y="8"/>
                      </a:cubicBezTo>
                      <a:cubicBezTo>
                        <a:pt x="8" y="6"/>
                        <a:pt x="7" y="5"/>
                        <a:pt x="7" y="3"/>
                      </a:cubicBezTo>
                      <a:cubicBezTo>
                        <a:pt x="6" y="2"/>
                        <a:pt x="5" y="0"/>
                        <a:pt x="7" y="1"/>
                      </a:cubicBezTo>
                      <a:cubicBezTo>
                        <a:pt x="6" y="0"/>
                        <a:pt x="3" y="0"/>
                        <a:pt x="2" y="0"/>
                      </a:cubicBezTo>
                      <a:cubicBezTo>
                        <a:pt x="2" y="1"/>
                        <a:pt x="6" y="5"/>
                        <a:pt x="4" y="6"/>
                      </a:cubicBezTo>
                      <a:cubicBezTo>
                        <a:pt x="1" y="7"/>
                        <a:pt x="2" y="12"/>
                        <a:pt x="4" y="14"/>
                      </a:cubicBezTo>
                      <a:cubicBezTo>
                        <a:pt x="4" y="15"/>
                        <a:pt x="2" y="15"/>
                        <a:pt x="2" y="16"/>
                      </a:cubicBezTo>
                      <a:cubicBezTo>
                        <a:pt x="1" y="16"/>
                        <a:pt x="1" y="19"/>
                        <a:pt x="1" y="20"/>
                      </a:cubicBezTo>
                      <a:cubicBezTo>
                        <a:pt x="0" y="22"/>
                        <a:pt x="3" y="24"/>
                        <a:pt x="4" y="25"/>
                      </a:cubicBezTo>
                      <a:cubicBezTo>
                        <a:pt x="5" y="26"/>
                        <a:pt x="4" y="24"/>
                        <a:pt x="4" y="2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63" name="Freeform 731">
                  <a:extLst>
                    <a:ext uri="{FF2B5EF4-FFF2-40B4-BE49-F238E27FC236}">
                      <a16:creationId xmlns:a16="http://schemas.microsoft.com/office/drawing/2014/main" id="{B9E2B016-185A-312C-BB76-1DF06E1D7F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34220" y="8683490"/>
                  <a:ext cx="613353" cy="542118"/>
                </a:xfrm>
                <a:custGeom>
                  <a:avLst/>
                  <a:gdLst>
                    <a:gd name="T0" fmla="*/ 56 w 60"/>
                    <a:gd name="T1" fmla="*/ 30 h 50"/>
                    <a:gd name="T2" fmla="*/ 55 w 60"/>
                    <a:gd name="T3" fmla="*/ 24 h 50"/>
                    <a:gd name="T4" fmla="*/ 57 w 60"/>
                    <a:gd name="T5" fmla="*/ 22 h 50"/>
                    <a:gd name="T6" fmla="*/ 57 w 60"/>
                    <a:gd name="T7" fmla="*/ 19 h 50"/>
                    <a:gd name="T8" fmla="*/ 58 w 60"/>
                    <a:gd name="T9" fmla="*/ 13 h 50"/>
                    <a:gd name="T10" fmla="*/ 56 w 60"/>
                    <a:gd name="T11" fmla="*/ 8 h 50"/>
                    <a:gd name="T12" fmla="*/ 51 w 60"/>
                    <a:gd name="T13" fmla="*/ 5 h 50"/>
                    <a:gd name="T14" fmla="*/ 48 w 60"/>
                    <a:gd name="T15" fmla="*/ 3 h 50"/>
                    <a:gd name="T16" fmla="*/ 45 w 60"/>
                    <a:gd name="T17" fmla="*/ 0 h 50"/>
                    <a:gd name="T18" fmla="*/ 38 w 60"/>
                    <a:gd name="T19" fmla="*/ 1 h 50"/>
                    <a:gd name="T20" fmla="*/ 34 w 60"/>
                    <a:gd name="T21" fmla="*/ 4 h 50"/>
                    <a:gd name="T22" fmla="*/ 35 w 60"/>
                    <a:gd name="T23" fmla="*/ 10 h 50"/>
                    <a:gd name="T24" fmla="*/ 33 w 60"/>
                    <a:gd name="T25" fmla="*/ 17 h 50"/>
                    <a:gd name="T26" fmla="*/ 37 w 60"/>
                    <a:gd name="T27" fmla="*/ 21 h 50"/>
                    <a:gd name="T28" fmla="*/ 40 w 60"/>
                    <a:gd name="T29" fmla="*/ 23 h 50"/>
                    <a:gd name="T30" fmla="*/ 39 w 60"/>
                    <a:gd name="T31" fmla="*/ 26 h 50"/>
                    <a:gd name="T32" fmla="*/ 35 w 60"/>
                    <a:gd name="T33" fmla="*/ 26 h 50"/>
                    <a:gd name="T34" fmla="*/ 31 w 60"/>
                    <a:gd name="T35" fmla="*/ 22 h 50"/>
                    <a:gd name="T36" fmla="*/ 27 w 60"/>
                    <a:gd name="T37" fmla="*/ 17 h 50"/>
                    <a:gd name="T38" fmla="*/ 20 w 60"/>
                    <a:gd name="T39" fmla="*/ 18 h 50"/>
                    <a:gd name="T40" fmla="*/ 16 w 60"/>
                    <a:gd name="T41" fmla="*/ 16 h 50"/>
                    <a:gd name="T42" fmla="*/ 14 w 60"/>
                    <a:gd name="T43" fmla="*/ 16 h 50"/>
                    <a:gd name="T44" fmla="*/ 11 w 60"/>
                    <a:gd name="T45" fmla="*/ 14 h 50"/>
                    <a:gd name="T46" fmla="*/ 11 w 60"/>
                    <a:gd name="T47" fmla="*/ 20 h 50"/>
                    <a:gd name="T48" fmla="*/ 10 w 60"/>
                    <a:gd name="T49" fmla="*/ 24 h 50"/>
                    <a:gd name="T50" fmla="*/ 2 w 60"/>
                    <a:gd name="T51" fmla="*/ 24 h 50"/>
                    <a:gd name="T52" fmla="*/ 1 w 60"/>
                    <a:gd name="T53" fmla="*/ 29 h 50"/>
                    <a:gd name="T54" fmla="*/ 3 w 60"/>
                    <a:gd name="T55" fmla="*/ 43 h 50"/>
                    <a:gd name="T56" fmla="*/ 8 w 60"/>
                    <a:gd name="T57" fmla="*/ 48 h 50"/>
                    <a:gd name="T58" fmla="*/ 16 w 60"/>
                    <a:gd name="T59" fmla="*/ 50 h 50"/>
                    <a:gd name="T60" fmla="*/ 18 w 60"/>
                    <a:gd name="T61" fmla="*/ 50 h 50"/>
                    <a:gd name="T62" fmla="*/ 22 w 60"/>
                    <a:gd name="T63" fmla="*/ 50 h 50"/>
                    <a:gd name="T64" fmla="*/ 28 w 60"/>
                    <a:gd name="T65" fmla="*/ 47 h 50"/>
                    <a:gd name="T66" fmla="*/ 31 w 60"/>
                    <a:gd name="T67" fmla="*/ 44 h 50"/>
                    <a:gd name="T68" fmla="*/ 35 w 60"/>
                    <a:gd name="T69" fmla="*/ 41 h 50"/>
                    <a:gd name="T70" fmla="*/ 37 w 60"/>
                    <a:gd name="T71" fmla="*/ 38 h 50"/>
                    <a:gd name="T72" fmla="*/ 43 w 60"/>
                    <a:gd name="T73" fmla="*/ 38 h 50"/>
                    <a:gd name="T74" fmla="*/ 42 w 60"/>
                    <a:gd name="T75" fmla="*/ 35 h 50"/>
                    <a:gd name="T76" fmla="*/ 46 w 60"/>
                    <a:gd name="T77" fmla="*/ 33 h 50"/>
                    <a:gd name="T78" fmla="*/ 56 w 60"/>
                    <a:gd name="T79" fmla="*/ 30 h 50"/>
                    <a:gd name="T80" fmla="*/ 56 w 60"/>
                    <a:gd name="T81" fmla="*/ 3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0" h="50">
                      <a:moveTo>
                        <a:pt x="56" y="30"/>
                      </a:moveTo>
                      <a:cubicBezTo>
                        <a:pt x="54" y="27"/>
                        <a:pt x="56" y="27"/>
                        <a:pt x="55" y="24"/>
                      </a:cubicBezTo>
                      <a:cubicBezTo>
                        <a:pt x="55" y="23"/>
                        <a:pt x="56" y="23"/>
                        <a:pt x="57" y="22"/>
                      </a:cubicBezTo>
                      <a:cubicBezTo>
                        <a:pt x="58" y="21"/>
                        <a:pt x="57" y="20"/>
                        <a:pt x="57" y="19"/>
                      </a:cubicBezTo>
                      <a:cubicBezTo>
                        <a:pt x="56" y="17"/>
                        <a:pt x="56" y="14"/>
                        <a:pt x="58" y="13"/>
                      </a:cubicBezTo>
                      <a:cubicBezTo>
                        <a:pt x="60" y="12"/>
                        <a:pt x="57" y="9"/>
                        <a:pt x="56" y="8"/>
                      </a:cubicBezTo>
                      <a:cubicBezTo>
                        <a:pt x="55" y="6"/>
                        <a:pt x="53" y="5"/>
                        <a:pt x="51" y="5"/>
                      </a:cubicBezTo>
                      <a:cubicBezTo>
                        <a:pt x="50" y="4"/>
                        <a:pt x="49" y="3"/>
                        <a:pt x="48" y="3"/>
                      </a:cubicBezTo>
                      <a:cubicBezTo>
                        <a:pt x="47" y="2"/>
                        <a:pt x="46" y="1"/>
                        <a:pt x="45" y="0"/>
                      </a:cubicBezTo>
                      <a:cubicBezTo>
                        <a:pt x="45" y="0"/>
                        <a:pt x="39" y="1"/>
                        <a:pt x="38" y="1"/>
                      </a:cubicBezTo>
                      <a:cubicBezTo>
                        <a:pt x="36" y="1"/>
                        <a:pt x="36" y="3"/>
                        <a:pt x="34" y="4"/>
                      </a:cubicBezTo>
                      <a:cubicBezTo>
                        <a:pt x="33" y="6"/>
                        <a:pt x="34" y="9"/>
                        <a:pt x="35" y="10"/>
                      </a:cubicBezTo>
                      <a:cubicBezTo>
                        <a:pt x="35" y="13"/>
                        <a:pt x="33" y="14"/>
                        <a:pt x="33" y="17"/>
                      </a:cubicBezTo>
                      <a:cubicBezTo>
                        <a:pt x="33" y="18"/>
                        <a:pt x="35" y="21"/>
                        <a:pt x="37" y="21"/>
                      </a:cubicBezTo>
                      <a:cubicBezTo>
                        <a:pt x="39" y="21"/>
                        <a:pt x="40" y="20"/>
                        <a:pt x="40" y="23"/>
                      </a:cubicBezTo>
                      <a:cubicBezTo>
                        <a:pt x="40" y="25"/>
                        <a:pt x="40" y="26"/>
                        <a:pt x="39" y="26"/>
                      </a:cubicBezTo>
                      <a:cubicBezTo>
                        <a:pt x="37" y="27"/>
                        <a:pt x="36" y="28"/>
                        <a:pt x="35" y="26"/>
                      </a:cubicBezTo>
                      <a:cubicBezTo>
                        <a:pt x="34" y="24"/>
                        <a:pt x="33" y="22"/>
                        <a:pt x="31" y="22"/>
                      </a:cubicBezTo>
                      <a:cubicBezTo>
                        <a:pt x="29" y="21"/>
                        <a:pt x="28" y="19"/>
                        <a:pt x="27" y="17"/>
                      </a:cubicBezTo>
                      <a:cubicBezTo>
                        <a:pt x="25" y="21"/>
                        <a:pt x="23" y="19"/>
                        <a:pt x="20" y="18"/>
                      </a:cubicBezTo>
                      <a:cubicBezTo>
                        <a:pt x="18" y="18"/>
                        <a:pt x="18" y="16"/>
                        <a:pt x="16" y="16"/>
                      </a:cubicBezTo>
                      <a:cubicBezTo>
                        <a:pt x="16" y="16"/>
                        <a:pt x="15" y="17"/>
                        <a:pt x="14" y="16"/>
                      </a:cubicBezTo>
                      <a:cubicBezTo>
                        <a:pt x="13" y="16"/>
                        <a:pt x="13" y="14"/>
                        <a:pt x="11" y="14"/>
                      </a:cubicBezTo>
                      <a:cubicBezTo>
                        <a:pt x="11" y="16"/>
                        <a:pt x="11" y="18"/>
                        <a:pt x="11" y="20"/>
                      </a:cubicBezTo>
                      <a:cubicBezTo>
                        <a:pt x="11" y="22"/>
                        <a:pt x="12" y="24"/>
                        <a:pt x="10" y="24"/>
                      </a:cubicBezTo>
                      <a:cubicBezTo>
                        <a:pt x="7" y="24"/>
                        <a:pt x="4" y="24"/>
                        <a:pt x="2" y="24"/>
                      </a:cubicBezTo>
                      <a:cubicBezTo>
                        <a:pt x="1" y="24"/>
                        <a:pt x="1" y="28"/>
                        <a:pt x="1" y="29"/>
                      </a:cubicBezTo>
                      <a:cubicBezTo>
                        <a:pt x="1" y="33"/>
                        <a:pt x="0" y="40"/>
                        <a:pt x="3" y="43"/>
                      </a:cubicBezTo>
                      <a:cubicBezTo>
                        <a:pt x="4" y="44"/>
                        <a:pt x="7" y="48"/>
                        <a:pt x="8" y="48"/>
                      </a:cubicBezTo>
                      <a:cubicBezTo>
                        <a:pt x="10" y="47"/>
                        <a:pt x="19" y="47"/>
                        <a:pt x="16" y="50"/>
                      </a:cubicBezTo>
                      <a:cubicBezTo>
                        <a:pt x="18" y="50"/>
                        <a:pt x="17" y="50"/>
                        <a:pt x="18" y="50"/>
                      </a:cubicBezTo>
                      <a:cubicBezTo>
                        <a:pt x="20" y="49"/>
                        <a:pt x="21" y="50"/>
                        <a:pt x="22" y="50"/>
                      </a:cubicBezTo>
                      <a:cubicBezTo>
                        <a:pt x="25" y="50"/>
                        <a:pt x="27" y="50"/>
                        <a:pt x="28" y="47"/>
                      </a:cubicBezTo>
                      <a:cubicBezTo>
                        <a:pt x="29" y="46"/>
                        <a:pt x="30" y="45"/>
                        <a:pt x="31" y="44"/>
                      </a:cubicBezTo>
                      <a:cubicBezTo>
                        <a:pt x="32" y="43"/>
                        <a:pt x="34" y="43"/>
                        <a:pt x="35" y="41"/>
                      </a:cubicBezTo>
                      <a:cubicBezTo>
                        <a:pt x="36" y="40"/>
                        <a:pt x="36" y="39"/>
                        <a:pt x="37" y="38"/>
                      </a:cubicBezTo>
                      <a:cubicBezTo>
                        <a:pt x="39" y="38"/>
                        <a:pt x="41" y="38"/>
                        <a:pt x="43" y="38"/>
                      </a:cubicBezTo>
                      <a:cubicBezTo>
                        <a:pt x="42" y="37"/>
                        <a:pt x="42" y="35"/>
                        <a:pt x="42" y="35"/>
                      </a:cubicBezTo>
                      <a:cubicBezTo>
                        <a:pt x="44" y="34"/>
                        <a:pt x="45" y="34"/>
                        <a:pt x="46" y="33"/>
                      </a:cubicBezTo>
                      <a:cubicBezTo>
                        <a:pt x="49" y="32"/>
                        <a:pt x="53" y="31"/>
                        <a:pt x="56" y="30"/>
                      </a:cubicBezTo>
                      <a:cubicBezTo>
                        <a:pt x="55" y="29"/>
                        <a:pt x="55" y="30"/>
                        <a:pt x="56" y="3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64" name="Freeform 732">
                  <a:extLst>
                    <a:ext uri="{FF2B5EF4-FFF2-40B4-BE49-F238E27FC236}">
                      <a16:creationId xmlns:a16="http://schemas.microsoft.com/office/drawing/2014/main" id="{96DE592C-310E-27BE-AA64-7B77CDF6B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67237" y="9170288"/>
                  <a:ext cx="651689" cy="682258"/>
                </a:xfrm>
                <a:custGeom>
                  <a:avLst/>
                  <a:gdLst>
                    <a:gd name="T0" fmla="*/ 33 w 64"/>
                    <a:gd name="T1" fmla="*/ 5 h 63"/>
                    <a:gd name="T2" fmla="*/ 31 w 64"/>
                    <a:gd name="T3" fmla="*/ 2 h 63"/>
                    <a:gd name="T4" fmla="*/ 28 w 64"/>
                    <a:gd name="T5" fmla="*/ 2 h 63"/>
                    <a:gd name="T6" fmla="*/ 18 w 64"/>
                    <a:gd name="T7" fmla="*/ 2 h 63"/>
                    <a:gd name="T8" fmla="*/ 10 w 64"/>
                    <a:gd name="T9" fmla="*/ 2 h 63"/>
                    <a:gd name="T10" fmla="*/ 7 w 64"/>
                    <a:gd name="T11" fmla="*/ 0 h 63"/>
                    <a:gd name="T12" fmla="*/ 4 w 64"/>
                    <a:gd name="T13" fmla="*/ 2 h 63"/>
                    <a:gd name="T14" fmla="*/ 1 w 64"/>
                    <a:gd name="T15" fmla="*/ 2 h 63"/>
                    <a:gd name="T16" fmla="*/ 6 w 64"/>
                    <a:gd name="T17" fmla="*/ 14 h 63"/>
                    <a:gd name="T18" fmla="*/ 9 w 64"/>
                    <a:gd name="T19" fmla="*/ 21 h 63"/>
                    <a:gd name="T20" fmla="*/ 13 w 64"/>
                    <a:gd name="T21" fmla="*/ 29 h 63"/>
                    <a:gd name="T22" fmla="*/ 13 w 64"/>
                    <a:gd name="T23" fmla="*/ 34 h 63"/>
                    <a:gd name="T24" fmla="*/ 14 w 64"/>
                    <a:gd name="T25" fmla="*/ 42 h 63"/>
                    <a:gd name="T26" fmla="*/ 16 w 64"/>
                    <a:gd name="T27" fmla="*/ 51 h 63"/>
                    <a:gd name="T28" fmla="*/ 22 w 64"/>
                    <a:gd name="T29" fmla="*/ 61 h 63"/>
                    <a:gd name="T30" fmla="*/ 28 w 64"/>
                    <a:gd name="T31" fmla="*/ 62 h 63"/>
                    <a:gd name="T32" fmla="*/ 33 w 64"/>
                    <a:gd name="T33" fmla="*/ 62 h 63"/>
                    <a:gd name="T34" fmla="*/ 38 w 64"/>
                    <a:gd name="T35" fmla="*/ 58 h 63"/>
                    <a:gd name="T36" fmla="*/ 38 w 64"/>
                    <a:gd name="T37" fmla="*/ 40 h 63"/>
                    <a:gd name="T38" fmla="*/ 38 w 64"/>
                    <a:gd name="T39" fmla="*/ 28 h 63"/>
                    <a:gd name="T40" fmla="*/ 39 w 64"/>
                    <a:gd name="T41" fmla="*/ 26 h 63"/>
                    <a:gd name="T42" fmla="*/ 43 w 64"/>
                    <a:gd name="T43" fmla="*/ 26 h 63"/>
                    <a:gd name="T44" fmla="*/ 43 w 64"/>
                    <a:gd name="T45" fmla="*/ 7 h 63"/>
                    <a:gd name="T46" fmla="*/ 51 w 64"/>
                    <a:gd name="T47" fmla="*/ 6 h 63"/>
                    <a:gd name="T48" fmla="*/ 53 w 64"/>
                    <a:gd name="T49" fmla="*/ 5 h 63"/>
                    <a:gd name="T50" fmla="*/ 56 w 64"/>
                    <a:gd name="T51" fmla="*/ 8 h 63"/>
                    <a:gd name="T52" fmla="*/ 58 w 64"/>
                    <a:gd name="T53" fmla="*/ 6 h 63"/>
                    <a:gd name="T54" fmla="*/ 62 w 64"/>
                    <a:gd name="T55" fmla="*/ 5 h 63"/>
                    <a:gd name="T56" fmla="*/ 59 w 64"/>
                    <a:gd name="T57" fmla="*/ 2 h 63"/>
                    <a:gd name="T58" fmla="*/ 45 w 64"/>
                    <a:gd name="T59" fmla="*/ 5 h 63"/>
                    <a:gd name="T60" fmla="*/ 33 w 64"/>
                    <a:gd name="T61" fmla="*/ 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64" h="63">
                      <a:moveTo>
                        <a:pt x="33" y="5"/>
                      </a:moveTo>
                      <a:cubicBezTo>
                        <a:pt x="32" y="5"/>
                        <a:pt x="31" y="2"/>
                        <a:pt x="31" y="2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5" y="2"/>
                        <a:pt x="21" y="2"/>
                        <a:pt x="18" y="2"/>
                      </a:cubicBezTo>
                      <a:cubicBezTo>
                        <a:pt x="15" y="2"/>
                        <a:pt x="13" y="2"/>
                        <a:pt x="10" y="2"/>
                      </a:cubicBezTo>
                      <a:cubicBezTo>
                        <a:pt x="9" y="2"/>
                        <a:pt x="9" y="0"/>
                        <a:pt x="7" y="0"/>
                      </a:cubicBezTo>
                      <a:cubicBezTo>
                        <a:pt x="6" y="0"/>
                        <a:pt x="5" y="2"/>
                        <a:pt x="4" y="2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7"/>
                        <a:pt x="4" y="9"/>
                        <a:pt x="6" y="14"/>
                      </a:cubicBezTo>
                      <a:cubicBezTo>
                        <a:pt x="7" y="16"/>
                        <a:pt x="8" y="19"/>
                        <a:pt x="9" y="21"/>
                      </a:cubicBezTo>
                      <a:cubicBezTo>
                        <a:pt x="10" y="24"/>
                        <a:pt x="12" y="26"/>
                        <a:pt x="13" y="29"/>
                      </a:cubicBezTo>
                      <a:cubicBezTo>
                        <a:pt x="13" y="30"/>
                        <a:pt x="13" y="33"/>
                        <a:pt x="13" y="34"/>
                      </a:cubicBezTo>
                      <a:cubicBezTo>
                        <a:pt x="13" y="37"/>
                        <a:pt x="14" y="39"/>
                        <a:pt x="14" y="42"/>
                      </a:cubicBezTo>
                      <a:cubicBezTo>
                        <a:pt x="15" y="45"/>
                        <a:pt x="15" y="48"/>
                        <a:pt x="16" y="51"/>
                      </a:cubicBezTo>
                      <a:cubicBezTo>
                        <a:pt x="17" y="55"/>
                        <a:pt x="20" y="58"/>
                        <a:pt x="22" y="61"/>
                      </a:cubicBezTo>
                      <a:cubicBezTo>
                        <a:pt x="25" y="58"/>
                        <a:pt x="25" y="60"/>
                        <a:pt x="28" y="62"/>
                      </a:cubicBezTo>
                      <a:cubicBezTo>
                        <a:pt x="29" y="63"/>
                        <a:pt x="32" y="63"/>
                        <a:pt x="33" y="62"/>
                      </a:cubicBezTo>
                      <a:cubicBezTo>
                        <a:pt x="36" y="62"/>
                        <a:pt x="38" y="61"/>
                        <a:pt x="38" y="58"/>
                      </a:cubicBezTo>
                      <a:cubicBezTo>
                        <a:pt x="38" y="52"/>
                        <a:pt x="38" y="46"/>
                        <a:pt x="38" y="40"/>
                      </a:cubicBezTo>
                      <a:cubicBezTo>
                        <a:pt x="38" y="36"/>
                        <a:pt x="38" y="32"/>
                        <a:pt x="38" y="28"/>
                      </a:cubicBezTo>
                      <a:cubicBezTo>
                        <a:pt x="38" y="27"/>
                        <a:pt x="38" y="26"/>
                        <a:pt x="39" y="26"/>
                      </a:cubicBezTo>
                      <a:cubicBezTo>
                        <a:pt x="39" y="26"/>
                        <a:pt x="43" y="26"/>
                        <a:pt x="43" y="26"/>
                      </a:cubicBezTo>
                      <a:cubicBezTo>
                        <a:pt x="43" y="20"/>
                        <a:pt x="43" y="13"/>
                        <a:pt x="43" y="7"/>
                      </a:cubicBezTo>
                      <a:cubicBezTo>
                        <a:pt x="46" y="8"/>
                        <a:pt x="48" y="6"/>
                        <a:pt x="51" y="6"/>
                      </a:cubicBezTo>
                      <a:cubicBezTo>
                        <a:pt x="51" y="5"/>
                        <a:pt x="52" y="5"/>
                        <a:pt x="53" y="5"/>
                      </a:cubicBezTo>
                      <a:cubicBezTo>
                        <a:pt x="53" y="5"/>
                        <a:pt x="55" y="8"/>
                        <a:pt x="56" y="8"/>
                      </a:cubicBezTo>
                      <a:cubicBezTo>
                        <a:pt x="57" y="7"/>
                        <a:pt x="56" y="6"/>
                        <a:pt x="58" y="6"/>
                      </a:cubicBezTo>
                      <a:cubicBezTo>
                        <a:pt x="59" y="6"/>
                        <a:pt x="60" y="5"/>
                        <a:pt x="62" y="5"/>
                      </a:cubicBezTo>
                      <a:cubicBezTo>
                        <a:pt x="64" y="4"/>
                        <a:pt x="60" y="2"/>
                        <a:pt x="59" y="2"/>
                      </a:cubicBezTo>
                      <a:cubicBezTo>
                        <a:pt x="54" y="2"/>
                        <a:pt x="50" y="5"/>
                        <a:pt x="45" y="5"/>
                      </a:cubicBezTo>
                      <a:cubicBezTo>
                        <a:pt x="41" y="5"/>
                        <a:pt x="37" y="5"/>
                        <a:pt x="33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65" name="Freeform 733">
                  <a:extLst>
                    <a:ext uri="{FF2B5EF4-FFF2-40B4-BE49-F238E27FC236}">
                      <a16:creationId xmlns:a16="http://schemas.microsoft.com/office/drawing/2014/main" id="{B7A7FEB5-3F53-27F0-BC2F-DA5D8DE80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4660" y="7945921"/>
                  <a:ext cx="930489" cy="1028915"/>
                </a:xfrm>
                <a:custGeom>
                  <a:avLst/>
                  <a:gdLst>
                    <a:gd name="T0" fmla="*/ 89 w 91"/>
                    <a:gd name="T1" fmla="*/ 10 h 95"/>
                    <a:gd name="T2" fmla="*/ 83 w 91"/>
                    <a:gd name="T3" fmla="*/ 4 h 95"/>
                    <a:gd name="T4" fmla="*/ 77 w 91"/>
                    <a:gd name="T5" fmla="*/ 6 h 95"/>
                    <a:gd name="T6" fmla="*/ 72 w 91"/>
                    <a:gd name="T7" fmla="*/ 1 h 95"/>
                    <a:gd name="T8" fmla="*/ 65 w 91"/>
                    <a:gd name="T9" fmla="*/ 1 h 95"/>
                    <a:gd name="T10" fmla="*/ 57 w 91"/>
                    <a:gd name="T11" fmla="*/ 2 h 95"/>
                    <a:gd name="T12" fmla="*/ 48 w 91"/>
                    <a:gd name="T13" fmla="*/ 6 h 95"/>
                    <a:gd name="T14" fmla="*/ 35 w 91"/>
                    <a:gd name="T15" fmla="*/ 2 h 95"/>
                    <a:gd name="T16" fmla="*/ 30 w 91"/>
                    <a:gd name="T17" fmla="*/ 12 h 95"/>
                    <a:gd name="T18" fmla="*/ 19 w 91"/>
                    <a:gd name="T19" fmla="*/ 35 h 95"/>
                    <a:gd name="T20" fmla="*/ 17 w 91"/>
                    <a:gd name="T21" fmla="*/ 48 h 95"/>
                    <a:gd name="T22" fmla="*/ 10 w 91"/>
                    <a:gd name="T23" fmla="*/ 49 h 95"/>
                    <a:gd name="T24" fmla="*/ 2 w 91"/>
                    <a:gd name="T25" fmla="*/ 55 h 95"/>
                    <a:gd name="T26" fmla="*/ 1 w 91"/>
                    <a:gd name="T27" fmla="*/ 59 h 95"/>
                    <a:gd name="T28" fmla="*/ 18 w 91"/>
                    <a:gd name="T29" fmla="*/ 57 h 95"/>
                    <a:gd name="T30" fmla="*/ 26 w 91"/>
                    <a:gd name="T31" fmla="*/ 68 h 95"/>
                    <a:gd name="T32" fmla="*/ 35 w 91"/>
                    <a:gd name="T33" fmla="*/ 63 h 95"/>
                    <a:gd name="T34" fmla="*/ 41 w 91"/>
                    <a:gd name="T35" fmla="*/ 64 h 95"/>
                    <a:gd name="T36" fmla="*/ 46 w 91"/>
                    <a:gd name="T37" fmla="*/ 70 h 95"/>
                    <a:gd name="T38" fmla="*/ 47 w 91"/>
                    <a:gd name="T39" fmla="*/ 78 h 95"/>
                    <a:gd name="T40" fmla="*/ 53 w 91"/>
                    <a:gd name="T41" fmla="*/ 82 h 95"/>
                    <a:gd name="T42" fmla="*/ 60 w 91"/>
                    <a:gd name="T43" fmla="*/ 84 h 95"/>
                    <a:gd name="T44" fmla="*/ 66 w 91"/>
                    <a:gd name="T45" fmla="*/ 87 h 95"/>
                    <a:gd name="T46" fmla="*/ 76 w 91"/>
                    <a:gd name="T47" fmla="*/ 90 h 95"/>
                    <a:gd name="T48" fmla="*/ 84 w 91"/>
                    <a:gd name="T49" fmla="*/ 94 h 95"/>
                    <a:gd name="T50" fmla="*/ 77 w 91"/>
                    <a:gd name="T51" fmla="*/ 85 h 95"/>
                    <a:gd name="T52" fmla="*/ 78 w 91"/>
                    <a:gd name="T53" fmla="*/ 73 h 95"/>
                    <a:gd name="T54" fmla="*/ 80 w 91"/>
                    <a:gd name="T55" fmla="*/ 70 h 95"/>
                    <a:gd name="T56" fmla="*/ 84 w 91"/>
                    <a:gd name="T57" fmla="*/ 63 h 95"/>
                    <a:gd name="T58" fmla="*/ 81 w 91"/>
                    <a:gd name="T59" fmla="*/ 55 h 95"/>
                    <a:gd name="T60" fmla="*/ 81 w 91"/>
                    <a:gd name="T61" fmla="*/ 45 h 95"/>
                    <a:gd name="T62" fmla="*/ 83 w 91"/>
                    <a:gd name="T63" fmla="*/ 28 h 95"/>
                    <a:gd name="T64" fmla="*/ 90 w 91"/>
                    <a:gd name="T65" fmla="*/ 18 h 95"/>
                    <a:gd name="T66" fmla="*/ 90 w 91"/>
                    <a:gd name="T67" fmla="*/ 1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1" h="95">
                      <a:moveTo>
                        <a:pt x="90" y="15"/>
                      </a:moveTo>
                      <a:cubicBezTo>
                        <a:pt x="89" y="14"/>
                        <a:pt x="89" y="12"/>
                        <a:pt x="89" y="10"/>
                      </a:cubicBezTo>
                      <a:cubicBezTo>
                        <a:pt x="89" y="9"/>
                        <a:pt x="87" y="8"/>
                        <a:pt x="86" y="7"/>
                      </a:cubicBezTo>
                      <a:cubicBezTo>
                        <a:pt x="86" y="6"/>
                        <a:pt x="84" y="4"/>
                        <a:pt x="83" y="4"/>
                      </a:cubicBezTo>
                      <a:cubicBezTo>
                        <a:pt x="82" y="4"/>
                        <a:pt x="82" y="6"/>
                        <a:pt x="80" y="5"/>
                      </a:cubicBezTo>
                      <a:cubicBezTo>
                        <a:pt x="78" y="4"/>
                        <a:pt x="79" y="5"/>
                        <a:pt x="77" y="6"/>
                      </a:cubicBezTo>
                      <a:cubicBezTo>
                        <a:pt x="77" y="6"/>
                        <a:pt x="75" y="5"/>
                        <a:pt x="75" y="4"/>
                      </a:cubicBezTo>
                      <a:cubicBezTo>
                        <a:pt x="74" y="3"/>
                        <a:pt x="73" y="2"/>
                        <a:pt x="72" y="1"/>
                      </a:cubicBezTo>
                      <a:cubicBezTo>
                        <a:pt x="71" y="0"/>
                        <a:pt x="70" y="2"/>
                        <a:pt x="69" y="2"/>
                      </a:cubicBezTo>
                      <a:cubicBezTo>
                        <a:pt x="68" y="3"/>
                        <a:pt x="66" y="2"/>
                        <a:pt x="65" y="1"/>
                      </a:cubicBezTo>
                      <a:cubicBezTo>
                        <a:pt x="63" y="0"/>
                        <a:pt x="63" y="1"/>
                        <a:pt x="61" y="2"/>
                      </a:cubicBezTo>
                      <a:cubicBezTo>
                        <a:pt x="60" y="3"/>
                        <a:pt x="58" y="2"/>
                        <a:pt x="57" y="2"/>
                      </a:cubicBezTo>
                      <a:cubicBezTo>
                        <a:pt x="56" y="3"/>
                        <a:pt x="53" y="3"/>
                        <a:pt x="52" y="3"/>
                      </a:cubicBezTo>
                      <a:cubicBezTo>
                        <a:pt x="49" y="1"/>
                        <a:pt x="51" y="6"/>
                        <a:pt x="48" y="6"/>
                      </a:cubicBezTo>
                      <a:cubicBezTo>
                        <a:pt x="46" y="7"/>
                        <a:pt x="42" y="6"/>
                        <a:pt x="40" y="5"/>
                      </a:cubicBezTo>
                      <a:cubicBezTo>
                        <a:pt x="38" y="4"/>
                        <a:pt x="37" y="2"/>
                        <a:pt x="35" y="2"/>
                      </a:cubicBezTo>
                      <a:cubicBezTo>
                        <a:pt x="34" y="1"/>
                        <a:pt x="32" y="3"/>
                        <a:pt x="31" y="4"/>
                      </a:cubicBezTo>
                      <a:cubicBezTo>
                        <a:pt x="29" y="6"/>
                        <a:pt x="31" y="9"/>
                        <a:pt x="30" y="12"/>
                      </a:cubicBezTo>
                      <a:cubicBezTo>
                        <a:pt x="27" y="17"/>
                        <a:pt x="27" y="23"/>
                        <a:pt x="24" y="27"/>
                      </a:cubicBezTo>
                      <a:cubicBezTo>
                        <a:pt x="22" y="30"/>
                        <a:pt x="21" y="32"/>
                        <a:pt x="19" y="35"/>
                      </a:cubicBezTo>
                      <a:cubicBezTo>
                        <a:pt x="18" y="37"/>
                        <a:pt x="18" y="39"/>
                        <a:pt x="18" y="41"/>
                      </a:cubicBezTo>
                      <a:cubicBezTo>
                        <a:pt x="18" y="44"/>
                        <a:pt x="19" y="46"/>
                        <a:pt x="17" y="48"/>
                      </a:cubicBezTo>
                      <a:cubicBezTo>
                        <a:pt x="16" y="48"/>
                        <a:pt x="11" y="51"/>
                        <a:pt x="11" y="51"/>
                      </a:cubicBezTo>
                      <a:cubicBezTo>
                        <a:pt x="10" y="51"/>
                        <a:pt x="12" y="48"/>
                        <a:pt x="10" y="49"/>
                      </a:cubicBezTo>
                      <a:cubicBezTo>
                        <a:pt x="7" y="51"/>
                        <a:pt x="7" y="53"/>
                        <a:pt x="5" y="50"/>
                      </a:cubicBezTo>
                      <a:cubicBezTo>
                        <a:pt x="4" y="51"/>
                        <a:pt x="2" y="53"/>
                        <a:pt x="2" y="55"/>
                      </a:cubicBezTo>
                      <a:cubicBezTo>
                        <a:pt x="2" y="55"/>
                        <a:pt x="2" y="56"/>
                        <a:pt x="1" y="56"/>
                      </a:cubicBezTo>
                      <a:cubicBezTo>
                        <a:pt x="0" y="57"/>
                        <a:pt x="1" y="58"/>
                        <a:pt x="1" y="59"/>
                      </a:cubicBezTo>
                      <a:cubicBezTo>
                        <a:pt x="5" y="56"/>
                        <a:pt x="8" y="57"/>
                        <a:pt x="13" y="57"/>
                      </a:cubicBezTo>
                      <a:cubicBezTo>
                        <a:pt x="15" y="57"/>
                        <a:pt x="16" y="57"/>
                        <a:pt x="18" y="57"/>
                      </a:cubicBezTo>
                      <a:cubicBezTo>
                        <a:pt x="20" y="57"/>
                        <a:pt x="21" y="60"/>
                        <a:pt x="22" y="62"/>
                      </a:cubicBezTo>
                      <a:cubicBezTo>
                        <a:pt x="23" y="64"/>
                        <a:pt x="24" y="67"/>
                        <a:pt x="26" y="68"/>
                      </a:cubicBezTo>
                      <a:cubicBezTo>
                        <a:pt x="27" y="69"/>
                        <a:pt x="31" y="68"/>
                        <a:pt x="33" y="67"/>
                      </a:cubicBezTo>
                      <a:cubicBezTo>
                        <a:pt x="34" y="67"/>
                        <a:pt x="34" y="64"/>
                        <a:pt x="35" y="63"/>
                      </a:cubicBezTo>
                      <a:cubicBezTo>
                        <a:pt x="35" y="61"/>
                        <a:pt x="38" y="62"/>
                        <a:pt x="39" y="62"/>
                      </a:cubicBezTo>
                      <a:cubicBezTo>
                        <a:pt x="39" y="64"/>
                        <a:pt x="39" y="64"/>
                        <a:pt x="41" y="64"/>
                      </a:cubicBezTo>
                      <a:cubicBezTo>
                        <a:pt x="42" y="64"/>
                        <a:pt x="45" y="63"/>
                        <a:pt x="45" y="65"/>
                      </a:cubicBezTo>
                      <a:cubicBezTo>
                        <a:pt x="45" y="67"/>
                        <a:pt x="46" y="68"/>
                        <a:pt x="46" y="70"/>
                      </a:cubicBezTo>
                      <a:cubicBezTo>
                        <a:pt x="46" y="71"/>
                        <a:pt x="46" y="72"/>
                        <a:pt x="45" y="74"/>
                      </a:cubicBezTo>
                      <a:cubicBezTo>
                        <a:pt x="45" y="75"/>
                        <a:pt x="46" y="77"/>
                        <a:pt x="47" y="78"/>
                      </a:cubicBezTo>
                      <a:cubicBezTo>
                        <a:pt x="48" y="79"/>
                        <a:pt x="47" y="81"/>
                        <a:pt x="47" y="82"/>
                      </a:cubicBezTo>
                      <a:cubicBezTo>
                        <a:pt x="47" y="85"/>
                        <a:pt x="52" y="82"/>
                        <a:pt x="53" y="82"/>
                      </a:cubicBezTo>
                      <a:cubicBezTo>
                        <a:pt x="55" y="82"/>
                        <a:pt x="56" y="82"/>
                        <a:pt x="57" y="83"/>
                      </a:cubicBezTo>
                      <a:cubicBezTo>
                        <a:pt x="59" y="85"/>
                        <a:pt x="58" y="84"/>
                        <a:pt x="60" y="84"/>
                      </a:cubicBezTo>
                      <a:cubicBezTo>
                        <a:pt x="62" y="84"/>
                        <a:pt x="62" y="85"/>
                        <a:pt x="63" y="86"/>
                      </a:cubicBezTo>
                      <a:cubicBezTo>
                        <a:pt x="64" y="86"/>
                        <a:pt x="65" y="87"/>
                        <a:pt x="66" y="87"/>
                      </a:cubicBezTo>
                      <a:cubicBezTo>
                        <a:pt x="69" y="88"/>
                        <a:pt x="70" y="88"/>
                        <a:pt x="71" y="85"/>
                      </a:cubicBezTo>
                      <a:cubicBezTo>
                        <a:pt x="72" y="88"/>
                        <a:pt x="73" y="89"/>
                        <a:pt x="76" y="90"/>
                      </a:cubicBezTo>
                      <a:cubicBezTo>
                        <a:pt x="78" y="91"/>
                        <a:pt x="78" y="94"/>
                        <a:pt x="80" y="95"/>
                      </a:cubicBezTo>
                      <a:cubicBezTo>
                        <a:pt x="80" y="95"/>
                        <a:pt x="84" y="94"/>
                        <a:pt x="84" y="94"/>
                      </a:cubicBezTo>
                      <a:cubicBezTo>
                        <a:pt x="84" y="92"/>
                        <a:pt x="85" y="88"/>
                        <a:pt x="83" y="89"/>
                      </a:cubicBezTo>
                      <a:cubicBezTo>
                        <a:pt x="80" y="90"/>
                        <a:pt x="78" y="88"/>
                        <a:pt x="77" y="85"/>
                      </a:cubicBezTo>
                      <a:cubicBezTo>
                        <a:pt x="77" y="83"/>
                        <a:pt x="79" y="80"/>
                        <a:pt x="78" y="77"/>
                      </a:cubicBezTo>
                      <a:cubicBezTo>
                        <a:pt x="78" y="76"/>
                        <a:pt x="77" y="74"/>
                        <a:pt x="78" y="73"/>
                      </a:cubicBezTo>
                      <a:cubicBezTo>
                        <a:pt x="78" y="73"/>
                        <a:pt x="78" y="72"/>
                        <a:pt x="79" y="72"/>
                      </a:cubicBezTo>
                      <a:cubicBezTo>
                        <a:pt x="80" y="72"/>
                        <a:pt x="79" y="70"/>
                        <a:pt x="80" y="70"/>
                      </a:cubicBezTo>
                      <a:cubicBezTo>
                        <a:pt x="81" y="68"/>
                        <a:pt x="86" y="68"/>
                        <a:pt x="87" y="68"/>
                      </a:cubicBezTo>
                      <a:cubicBezTo>
                        <a:pt x="85" y="67"/>
                        <a:pt x="86" y="64"/>
                        <a:pt x="84" y="63"/>
                      </a:cubicBezTo>
                      <a:cubicBezTo>
                        <a:pt x="83" y="62"/>
                        <a:pt x="82" y="61"/>
                        <a:pt x="82" y="60"/>
                      </a:cubicBezTo>
                      <a:cubicBezTo>
                        <a:pt x="82" y="58"/>
                        <a:pt x="82" y="56"/>
                        <a:pt x="81" y="55"/>
                      </a:cubicBezTo>
                      <a:cubicBezTo>
                        <a:pt x="81" y="53"/>
                        <a:pt x="80" y="52"/>
                        <a:pt x="80" y="50"/>
                      </a:cubicBezTo>
                      <a:cubicBezTo>
                        <a:pt x="80" y="49"/>
                        <a:pt x="80" y="44"/>
                        <a:pt x="81" y="45"/>
                      </a:cubicBezTo>
                      <a:cubicBezTo>
                        <a:pt x="80" y="41"/>
                        <a:pt x="80" y="39"/>
                        <a:pt x="82" y="35"/>
                      </a:cubicBezTo>
                      <a:cubicBezTo>
                        <a:pt x="83" y="32"/>
                        <a:pt x="83" y="31"/>
                        <a:pt x="83" y="28"/>
                      </a:cubicBezTo>
                      <a:cubicBezTo>
                        <a:pt x="83" y="25"/>
                        <a:pt x="85" y="23"/>
                        <a:pt x="87" y="21"/>
                      </a:cubicBezTo>
                      <a:cubicBezTo>
                        <a:pt x="88" y="20"/>
                        <a:pt x="89" y="19"/>
                        <a:pt x="90" y="18"/>
                      </a:cubicBezTo>
                      <a:cubicBezTo>
                        <a:pt x="91" y="17"/>
                        <a:pt x="91" y="17"/>
                        <a:pt x="90" y="15"/>
                      </a:cubicBezTo>
                      <a:cubicBezTo>
                        <a:pt x="89" y="15"/>
                        <a:pt x="91" y="16"/>
                        <a:pt x="90" y="1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66" name="Freeform 734">
                  <a:extLst>
                    <a:ext uri="{FF2B5EF4-FFF2-40B4-BE49-F238E27FC236}">
                      <a16:creationId xmlns:a16="http://schemas.microsoft.com/office/drawing/2014/main" id="{9C211F4B-3414-41DD-4749-D31CB466A1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74206" y="8554418"/>
                  <a:ext cx="575021" cy="682258"/>
                </a:xfrm>
                <a:custGeom>
                  <a:avLst/>
                  <a:gdLst>
                    <a:gd name="T0" fmla="*/ 51 w 56"/>
                    <a:gd name="T1" fmla="*/ 27 h 63"/>
                    <a:gd name="T2" fmla="*/ 48 w 56"/>
                    <a:gd name="T3" fmla="*/ 26 h 63"/>
                    <a:gd name="T4" fmla="*/ 47 w 56"/>
                    <a:gd name="T5" fmla="*/ 21 h 63"/>
                    <a:gd name="T6" fmla="*/ 46 w 56"/>
                    <a:gd name="T7" fmla="*/ 12 h 63"/>
                    <a:gd name="T8" fmla="*/ 46 w 56"/>
                    <a:gd name="T9" fmla="*/ 8 h 63"/>
                    <a:gd name="T10" fmla="*/ 43 w 56"/>
                    <a:gd name="T11" fmla="*/ 8 h 63"/>
                    <a:gd name="T12" fmla="*/ 40 w 56"/>
                    <a:gd name="T13" fmla="*/ 6 h 63"/>
                    <a:gd name="T14" fmla="*/ 35 w 56"/>
                    <a:gd name="T15" fmla="*/ 8 h 63"/>
                    <a:gd name="T16" fmla="*/ 34 w 56"/>
                    <a:gd name="T17" fmla="*/ 11 h 63"/>
                    <a:gd name="T18" fmla="*/ 29 w 56"/>
                    <a:gd name="T19" fmla="*/ 12 h 63"/>
                    <a:gd name="T20" fmla="*/ 18 w 56"/>
                    <a:gd name="T21" fmla="*/ 1 h 63"/>
                    <a:gd name="T22" fmla="*/ 3 w 56"/>
                    <a:gd name="T23" fmla="*/ 2 h 63"/>
                    <a:gd name="T24" fmla="*/ 6 w 56"/>
                    <a:gd name="T25" fmla="*/ 12 h 63"/>
                    <a:gd name="T26" fmla="*/ 6 w 56"/>
                    <a:gd name="T27" fmla="*/ 16 h 63"/>
                    <a:gd name="T28" fmla="*/ 6 w 56"/>
                    <a:gd name="T29" fmla="*/ 20 h 63"/>
                    <a:gd name="T30" fmla="*/ 8 w 56"/>
                    <a:gd name="T31" fmla="*/ 33 h 63"/>
                    <a:gd name="T32" fmla="*/ 3 w 56"/>
                    <a:gd name="T33" fmla="*/ 41 h 63"/>
                    <a:gd name="T34" fmla="*/ 0 w 56"/>
                    <a:gd name="T35" fmla="*/ 50 h 63"/>
                    <a:gd name="T36" fmla="*/ 0 w 56"/>
                    <a:gd name="T37" fmla="*/ 55 h 63"/>
                    <a:gd name="T38" fmla="*/ 0 w 56"/>
                    <a:gd name="T39" fmla="*/ 59 h 63"/>
                    <a:gd name="T40" fmla="*/ 3 w 56"/>
                    <a:gd name="T41" fmla="*/ 59 h 63"/>
                    <a:gd name="T42" fmla="*/ 8 w 56"/>
                    <a:gd name="T43" fmla="*/ 58 h 63"/>
                    <a:gd name="T44" fmla="*/ 9 w 56"/>
                    <a:gd name="T45" fmla="*/ 59 h 63"/>
                    <a:gd name="T46" fmla="*/ 16 w 56"/>
                    <a:gd name="T47" fmla="*/ 59 h 63"/>
                    <a:gd name="T48" fmla="*/ 25 w 56"/>
                    <a:gd name="T49" fmla="*/ 59 h 63"/>
                    <a:gd name="T50" fmla="*/ 30 w 56"/>
                    <a:gd name="T51" fmla="*/ 59 h 63"/>
                    <a:gd name="T52" fmla="*/ 39 w 56"/>
                    <a:gd name="T53" fmla="*/ 62 h 63"/>
                    <a:gd name="T54" fmla="*/ 53 w 56"/>
                    <a:gd name="T55" fmla="*/ 60 h 63"/>
                    <a:gd name="T56" fmla="*/ 46 w 56"/>
                    <a:gd name="T57" fmla="*/ 51 h 63"/>
                    <a:gd name="T58" fmla="*/ 46 w 56"/>
                    <a:gd name="T59" fmla="*/ 37 h 63"/>
                    <a:gd name="T60" fmla="*/ 56 w 56"/>
                    <a:gd name="T61" fmla="*/ 35 h 63"/>
                    <a:gd name="T62" fmla="*/ 56 w 56"/>
                    <a:gd name="T63" fmla="*/ 27 h 63"/>
                    <a:gd name="T64" fmla="*/ 51 w 56"/>
                    <a:gd name="T65" fmla="*/ 27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6" h="63">
                      <a:moveTo>
                        <a:pt x="51" y="27"/>
                      </a:moveTo>
                      <a:cubicBezTo>
                        <a:pt x="49" y="27"/>
                        <a:pt x="48" y="28"/>
                        <a:pt x="48" y="26"/>
                      </a:cubicBezTo>
                      <a:cubicBezTo>
                        <a:pt x="48" y="24"/>
                        <a:pt x="48" y="23"/>
                        <a:pt x="47" y="21"/>
                      </a:cubicBezTo>
                      <a:cubicBezTo>
                        <a:pt x="45" y="18"/>
                        <a:pt x="48" y="15"/>
                        <a:pt x="46" y="12"/>
                      </a:cubicBezTo>
                      <a:cubicBezTo>
                        <a:pt x="46" y="11"/>
                        <a:pt x="46" y="8"/>
                        <a:pt x="46" y="8"/>
                      </a:cubicBezTo>
                      <a:cubicBezTo>
                        <a:pt x="46" y="8"/>
                        <a:pt x="43" y="8"/>
                        <a:pt x="43" y="8"/>
                      </a:cubicBezTo>
                      <a:cubicBezTo>
                        <a:pt x="40" y="8"/>
                        <a:pt x="40" y="9"/>
                        <a:pt x="40" y="6"/>
                      </a:cubicBezTo>
                      <a:cubicBezTo>
                        <a:pt x="37" y="6"/>
                        <a:pt x="36" y="5"/>
                        <a:pt x="35" y="8"/>
                      </a:cubicBezTo>
                      <a:cubicBezTo>
                        <a:pt x="35" y="8"/>
                        <a:pt x="35" y="11"/>
                        <a:pt x="34" y="11"/>
                      </a:cubicBezTo>
                      <a:cubicBezTo>
                        <a:pt x="33" y="12"/>
                        <a:pt x="31" y="12"/>
                        <a:pt x="29" y="12"/>
                      </a:cubicBezTo>
                      <a:cubicBezTo>
                        <a:pt x="22" y="13"/>
                        <a:pt x="24" y="1"/>
                        <a:pt x="18" y="1"/>
                      </a:cubicBezTo>
                      <a:cubicBezTo>
                        <a:pt x="13" y="1"/>
                        <a:pt x="7" y="0"/>
                        <a:pt x="3" y="2"/>
                      </a:cubicBezTo>
                      <a:cubicBezTo>
                        <a:pt x="1" y="4"/>
                        <a:pt x="6" y="10"/>
                        <a:pt x="6" y="12"/>
                      </a:cubicBezTo>
                      <a:cubicBezTo>
                        <a:pt x="7" y="13"/>
                        <a:pt x="7" y="15"/>
                        <a:pt x="6" y="16"/>
                      </a:cubicBezTo>
                      <a:cubicBezTo>
                        <a:pt x="4" y="17"/>
                        <a:pt x="6" y="19"/>
                        <a:pt x="6" y="20"/>
                      </a:cubicBezTo>
                      <a:cubicBezTo>
                        <a:pt x="9" y="24"/>
                        <a:pt x="11" y="29"/>
                        <a:pt x="8" y="33"/>
                      </a:cubicBezTo>
                      <a:cubicBezTo>
                        <a:pt x="6" y="36"/>
                        <a:pt x="4" y="38"/>
                        <a:pt x="3" y="41"/>
                      </a:cubicBezTo>
                      <a:cubicBezTo>
                        <a:pt x="2" y="44"/>
                        <a:pt x="1" y="47"/>
                        <a:pt x="0" y="50"/>
                      </a:cubicBezTo>
                      <a:cubicBezTo>
                        <a:pt x="0" y="52"/>
                        <a:pt x="0" y="54"/>
                        <a:pt x="0" y="55"/>
                      </a:cubicBezTo>
                      <a:cubicBezTo>
                        <a:pt x="0" y="56"/>
                        <a:pt x="0" y="58"/>
                        <a:pt x="0" y="59"/>
                      </a:cubicBezTo>
                      <a:cubicBezTo>
                        <a:pt x="1" y="59"/>
                        <a:pt x="2" y="59"/>
                        <a:pt x="3" y="59"/>
                      </a:cubicBezTo>
                      <a:cubicBezTo>
                        <a:pt x="5" y="59"/>
                        <a:pt x="5" y="56"/>
                        <a:pt x="8" y="58"/>
                      </a:cubicBezTo>
                      <a:cubicBezTo>
                        <a:pt x="8" y="58"/>
                        <a:pt x="9" y="59"/>
                        <a:pt x="9" y="59"/>
                      </a:cubicBezTo>
                      <a:cubicBezTo>
                        <a:pt x="12" y="59"/>
                        <a:pt x="14" y="59"/>
                        <a:pt x="16" y="59"/>
                      </a:cubicBezTo>
                      <a:cubicBezTo>
                        <a:pt x="19" y="59"/>
                        <a:pt x="22" y="59"/>
                        <a:pt x="25" y="59"/>
                      </a:cubicBezTo>
                      <a:cubicBezTo>
                        <a:pt x="26" y="59"/>
                        <a:pt x="29" y="59"/>
                        <a:pt x="30" y="59"/>
                      </a:cubicBezTo>
                      <a:cubicBezTo>
                        <a:pt x="32" y="63"/>
                        <a:pt x="36" y="62"/>
                        <a:pt x="39" y="62"/>
                      </a:cubicBezTo>
                      <a:cubicBezTo>
                        <a:pt x="44" y="62"/>
                        <a:pt x="48" y="61"/>
                        <a:pt x="53" y="60"/>
                      </a:cubicBezTo>
                      <a:cubicBezTo>
                        <a:pt x="50" y="57"/>
                        <a:pt x="46" y="55"/>
                        <a:pt x="46" y="51"/>
                      </a:cubicBezTo>
                      <a:cubicBezTo>
                        <a:pt x="46" y="46"/>
                        <a:pt x="46" y="41"/>
                        <a:pt x="46" y="37"/>
                      </a:cubicBezTo>
                      <a:cubicBezTo>
                        <a:pt x="46" y="36"/>
                        <a:pt x="56" y="38"/>
                        <a:pt x="56" y="35"/>
                      </a:cubicBezTo>
                      <a:cubicBezTo>
                        <a:pt x="56" y="33"/>
                        <a:pt x="56" y="30"/>
                        <a:pt x="56" y="27"/>
                      </a:cubicBezTo>
                      <a:cubicBezTo>
                        <a:pt x="56" y="24"/>
                        <a:pt x="53" y="27"/>
                        <a:pt x="51" y="2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67" name="Freeform 735">
                  <a:extLst>
                    <a:ext uri="{FF2B5EF4-FFF2-40B4-BE49-F238E27FC236}">
                      <a16:creationId xmlns:a16="http://schemas.microsoft.com/office/drawing/2014/main" id="{60E8C29A-8F32-E22F-8CC7-DEDE1D829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43614" y="9203480"/>
                  <a:ext cx="470472" cy="519990"/>
                </a:xfrm>
                <a:custGeom>
                  <a:avLst/>
                  <a:gdLst>
                    <a:gd name="T0" fmla="*/ 25 w 46"/>
                    <a:gd name="T1" fmla="*/ 2 h 48"/>
                    <a:gd name="T2" fmla="*/ 21 w 46"/>
                    <a:gd name="T3" fmla="*/ 3 h 48"/>
                    <a:gd name="T4" fmla="*/ 18 w 46"/>
                    <a:gd name="T5" fmla="*/ 4 h 48"/>
                    <a:gd name="T6" fmla="*/ 6 w 46"/>
                    <a:gd name="T7" fmla="*/ 4 h 48"/>
                    <a:gd name="T8" fmla="*/ 6 w 46"/>
                    <a:gd name="T9" fmla="*/ 18 h 48"/>
                    <a:gd name="T10" fmla="*/ 6 w 46"/>
                    <a:gd name="T11" fmla="*/ 23 h 48"/>
                    <a:gd name="T12" fmla="*/ 1 w 46"/>
                    <a:gd name="T13" fmla="*/ 24 h 48"/>
                    <a:gd name="T14" fmla="*/ 1 w 46"/>
                    <a:gd name="T15" fmla="*/ 31 h 48"/>
                    <a:gd name="T16" fmla="*/ 1 w 46"/>
                    <a:gd name="T17" fmla="*/ 38 h 48"/>
                    <a:gd name="T18" fmla="*/ 4 w 46"/>
                    <a:gd name="T19" fmla="*/ 47 h 48"/>
                    <a:gd name="T20" fmla="*/ 8 w 46"/>
                    <a:gd name="T21" fmla="*/ 48 h 48"/>
                    <a:gd name="T22" fmla="*/ 13 w 46"/>
                    <a:gd name="T23" fmla="*/ 44 h 48"/>
                    <a:gd name="T24" fmla="*/ 19 w 46"/>
                    <a:gd name="T25" fmla="*/ 41 h 48"/>
                    <a:gd name="T26" fmla="*/ 29 w 46"/>
                    <a:gd name="T27" fmla="*/ 39 h 48"/>
                    <a:gd name="T28" fmla="*/ 31 w 46"/>
                    <a:gd name="T29" fmla="*/ 37 h 48"/>
                    <a:gd name="T30" fmla="*/ 34 w 46"/>
                    <a:gd name="T31" fmla="*/ 34 h 48"/>
                    <a:gd name="T32" fmla="*/ 43 w 46"/>
                    <a:gd name="T33" fmla="*/ 26 h 48"/>
                    <a:gd name="T34" fmla="*/ 44 w 46"/>
                    <a:gd name="T35" fmla="*/ 22 h 48"/>
                    <a:gd name="T36" fmla="*/ 40 w 46"/>
                    <a:gd name="T37" fmla="*/ 21 h 48"/>
                    <a:gd name="T38" fmla="*/ 38 w 46"/>
                    <a:gd name="T39" fmla="*/ 17 h 48"/>
                    <a:gd name="T40" fmla="*/ 39 w 46"/>
                    <a:gd name="T41" fmla="*/ 15 h 48"/>
                    <a:gd name="T42" fmla="*/ 36 w 46"/>
                    <a:gd name="T43" fmla="*/ 14 h 48"/>
                    <a:gd name="T44" fmla="*/ 36 w 46"/>
                    <a:gd name="T45" fmla="*/ 13 h 48"/>
                    <a:gd name="T46" fmla="*/ 34 w 46"/>
                    <a:gd name="T47" fmla="*/ 12 h 48"/>
                    <a:gd name="T48" fmla="*/ 30 w 46"/>
                    <a:gd name="T49" fmla="*/ 7 h 48"/>
                    <a:gd name="T50" fmla="*/ 25 w 46"/>
                    <a:gd name="T51" fmla="*/ 2 h 48"/>
                    <a:gd name="T52" fmla="*/ 25 w 46"/>
                    <a:gd name="T53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" h="48">
                      <a:moveTo>
                        <a:pt x="25" y="2"/>
                      </a:moveTo>
                      <a:cubicBezTo>
                        <a:pt x="24" y="3"/>
                        <a:pt x="22" y="3"/>
                        <a:pt x="21" y="3"/>
                      </a:cubicBezTo>
                      <a:cubicBezTo>
                        <a:pt x="19" y="3"/>
                        <a:pt x="20" y="6"/>
                        <a:pt x="18" y="4"/>
                      </a:cubicBezTo>
                      <a:cubicBezTo>
                        <a:pt x="15" y="0"/>
                        <a:pt x="10" y="5"/>
                        <a:pt x="6" y="4"/>
                      </a:cubicBezTo>
                      <a:cubicBezTo>
                        <a:pt x="6" y="9"/>
                        <a:pt x="6" y="14"/>
                        <a:pt x="6" y="18"/>
                      </a:cubicBezTo>
                      <a:cubicBezTo>
                        <a:pt x="6" y="19"/>
                        <a:pt x="7" y="23"/>
                        <a:pt x="6" y="23"/>
                      </a:cubicBezTo>
                      <a:cubicBezTo>
                        <a:pt x="5" y="24"/>
                        <a:pt x="1" y="22"/>
                        <a:pt x="1" y="24"/>
                      </a:cubicBezTo>
                      <a:cubicBezTo>
                        <a:pt x="1" y="26"/>
                        <a:pt x="1" y="29"/>
                        <a:pt x="1" y="31"/>
                      </a:cubicBezTo>
                      <a:cubicBezTo>
                        <a:pt x="1" y="33"/>
                        <a:pt x="0" y="36"/>
                        <a:pt x="1" y="38"/>
                      </a:cubicBezTo>
                      <a:cubicBezTo>
                        <a:pt x="5" y="39"/>
                        <a:pt x="6" y="44"/>
                        <a:pt x="4" y="47"/>
                      </a:cubicBezTo>
                      <a:cubicBezTo>
                        <a:pt x="4" y="48"/>
                        <a:pt x="8" y="48"/>
                        <a:pt x="8" y="48"/>
                      </a:cubicBezTo>
                      <a:cubicBezTo>
                        <a:pt x="10" y="48"/>
                        <a:pt x="11" y="46"/>
                        <a:pt x="13" y="44"/>
                      </a:cubicBezTo>
                      <a:cubicBezTo>
                        <a:pt x="15" y="42"/>
                        <a:pt x="15" y="39"/>
                        <a:pt x="19" y="41"/>
                      </a:cubicBezTo>
                      <a:cubicBezTo>
                        <a:pt x="23" y="43"/>
                        <a:pt x="27" y="44"/>
                        <a:pt x="29" y="39"/>
                      </a:cubicBezTo>
                      <a:cubicBezTo>
                        <a:pt x="29" y="38"/>
                        <a:pt x="29" y="37"/>
                        <a:pt x="31" y="37"/>
                      </a:cubicBezTo>
                      <a:cubicBezTo>
                        <a:pt x="33" y="37"/>
                        <a:pt x="34" y="35"/>
                        <a:pt x="34" y="34"/>
                      </a:cubicBezTo>
                      <a:cubicBezTo>
                        <a:pt x="36" y="31"/>
                        <a:pt x="40" y="28"/>
                        <a:pt x="43" y="26"/>
                      </a:cubicBezTo>
                      <a:cubicBezTo>
                        <a:pt x="45" y="25"/>
                        <a:pt x="46" y="24"/>
                        <a:pt x="44" y="22"/>
                      </a:cubicBezTo>
                      <a:cubicBezTo>
                        <a:pt x="43" y="21"/>
                        <a:pt x="40" y="22"/>
                        <a:pt x="40" y="21"/>
                      </a:cubicBezTo>
                      <a:cubicBezTo>
                        <a:pt x="39" y="20"/>
                        <a:pt x="38" y="19"/>
                        <a:pt x="38" y="17"/>
                      </a:cubicBezTo>
                      <a:cubicBezTo>
                        <a:pt x="38" y="17"/>
                        <a:pt x="39" y="16"/>
                        <a:pt x="39" y="15"/>
                      </a:cubicBezTo>
                      <a:cubicBezTo>
                        <a:pt x="38" y="15"/>
                        <a:pt x="37" y="15"/>
                        <a:pt x="36" y="14"/>
                      </a:cubicBezTo>
                      <a:cubicBezTo>
                        <a:pt x="36" y="14"/>
                        <a:pt x="37" y="13"/>
                        <a:pt x="36" y="13"/>
                      </a:cubicBezTo>
                      <a:cubicBezTo>
                        <a:pt x="35" y="13"/>
                        <a:pt x="35" y="12"/>
                        <a:pt x="34" y="12"/>
                      </a:cubicBezTo>
                      <a:cubicBezTo>
                        <a:pt x="32" y="11"/>
                        <a:pt x="31" y="10"/>
                        <a:pt x="30" y="7"/>
                      </a:cubicBezTo>
                      <a:cubicBezTo>
                        <a:pt x="30" y="6"/>
                        <a:pt x="27" y="2"/>
                        <a:pt x="25" y="2"/>
                      </a:cubicBezTo>
                      <a:cubicBezTo>
                        <a:pt x="25" y="2"/>
                        <a:pt x="26" y="2"/>
                        <a:pt x="25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68" name="Freeform 736">
                  <a:extLst>
                    <a:ext uri="{FF2B5EF4-FFF2-40B4-BE49-F238E27FC236}">
                      <a16:creationId xmlns:a16="http://schemas.microsoft.com/office/drawing/2014/main" id="{A1302D69-E6B9-F810-D729-632058F0F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98016" y="9096529"/>
                  <a:ext cx="400771" cy="376162"/>
                </a:xfrm>
                <a:custGeom>
                  <a:avLst/>
                  <a:gdLst>
                    <a:gd name="T0" fmla="*/ 39 w 39"/>
                    <a:gd name="T1" fmla="*/ 22 h 35"/>
                    <a:gd name="T2" fmla="*/ 38 w 39"/>
                    <a:gd name="T3" fmla="*/ 18 h 35"/>
                    <a:gd name="T4" fmla="*/ 39 w 39"/>
                    <a:gd name="T5" fmla="*/ 14 h 35"/>
                    <a:gd name="T6" fmla="*/ 38 w 39"/>
                    <a:gd name="T7" fmla="*/ 7 h 35"/>
                    <a:gd name="T8" fmla="*/ 27 w 39"/>
                    <a:gd name="T9" fmla="*/ 2 h 35"/>
                    <a:gd name="T10" fmla="*/ 24 w 39"/>
                    <a:gd name="T11" fmla="*/ 0 h 35"/>
                    <a:gd name="T12" fmla="*/ 19 w 39"/>
                    <a:gd name="T13" fmla="*/ 3 h 35"/>
                    <a:gd name="T14" fmla="*/ 13 w 39"/>
                    <a:gd name="T15" fmla="*/ 7 h 35"/>
                    <a:gd name="T16" fmla="*/ 9 w 39"/>
                    <a:gd name="T17" fmla="*/ 12 h 35"/>
                    <a:gd name="T18" fmla="*/ 2 w 39"/>
                    <a:gd name="T19" fmla="*/ 12 h 35"/>
                    <a:gd name="T20" fmla="*/ 5 w 39"/>
                    <a:gd name="T21" fmla="*/ 16 h 35"/>
                    <a:gd name="T22" fmla="*/ 8 w 39"/>
                    <a:gd name="T23" fmla="*/ 21 h 35"/>
                    <a:gd name="T24" fmla="*/ 11 w 39"/>
                    <a:gd name="T25" fmla="*/ 23 h 35"/>
                    <a:gd name="T26" fmla="*/ 11 w 39"/>
                    <a:gd name="T27" fmla="*/ 24 h 35"/>
                    <a:gd name="T28" fmla="*/ 14 w 39"/>
                    <a:gd name="T29" fmla="*/ 25 h 35"/>
                    <a:gd name="T30" fmla="*/ 13 w 39"/>
                    <a:gd name="T31" fmla="*/ 28 h 35"/>
                    <a:gd name="T32" fmla="*/ 15 w 39"/>
                    <a:gd name="T33" fmla="*/ 31 h 35"/>
                    <a:gd name="T34" fmla="*/ 20 w 39"/>
                    <a:gd name="T35" fmla="*/ 34 h 35"/>
                    <a:gd name="T36" fmla="*/ 25 w 39"/>
                    <a:gd name="T37" fmla="*/ 35 h 35"/>
                    <a:gd name="T38" fmla="*/ 27 w 39"/>
                    <a:gd name="T39" fmla="*/ 35 h 35"/>
                    <a:gd name="T40" fmla="*/ 34 w 39"/>
                    <a:gd name="T41" fmla="*/ 31 h 35"/>
                    <a:gd name="T42" fmla="*/ 36 w 39"/>
                    <a:gd name="T43" fmla="*/ 27 h 35"/>
                    <a:gd name="T44" fmla="*/ 39 w 39"/>
                    <a:gd name="T45" fmla="*/ 2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35">
                      <a:moveTo>
                        <a:pt x="39" y="22"/>
                      </a:moveTo>
                      <a:cubicBezTo>
                        <a:pt x="39" y="21"/>
                        <a:pt x="38" y="19"/>
                        <a:pt x="38" y="18"/>
                      </a:cubicBezTo>
                      <a:cubicBezTo>
                        <a:pt x="38" y="16"/>
                        <a:pt x="39" y="15"/>
                        <a:pt x="39" y="14"/>
                      </a:cubicBezTo>
                      <a:cubicBezTo>
                        <a:pt x="39" y="11"/>
                        <a:pt x="39" y="9"/>
                        <a:pt x="38" y="7"/>
                      </a:cubicBezTo>
                      <a:cubicBezTo>
                        <a:pt x="38" y="4"/>
                        <a:pt x="29" y="2"/>
                        <a:pt x="27" y="2"/>
                      </a:cubicBezTo>
                      <a:cubicBezTo>
                        <a:pt x="27" y="0"/>
                        <a:pt x="27" y="0"/>
                        <a:pt x="24" y="0"/>
                      </a:cubicBezTo>
                      <a:cubicBezTo>
                        <a:pt x="21" y="0"/>
                        <a:pt x="21" y="1"/>
                        <a:pt x="19" y="3"/>
                      </a:cubicBezTo>
                      <a:cubicBezTo>
                        <a:pt x="18" y="5"/>
                        <a:pt x="15" y="6"/>
                        <a:pt x="13" y="7"/>
                      </a:cubicBezTo>
                      <a:cubicBezTo>
                        <a:pt x="12" y="9"/>
                        <a:pt x="11" y="12"/>
                        <a:pt x="9" y="12"/>
                      </a:cubicBezTo>
                      <a:cubicBezTo>
                        <a:pt x="7" y="12"/>
                        <a:pt x="5" y="11"/>
                        <a:pt x="2" y="12"/>
                      </a:cubicBezTo>
                      <a:cubicBezTo>
                        <a:pt x="0" y="13"/>
                        <a:pt x="4" y="15"/>
                        <a:pt x="5" y="16"/>
                      </a:cubicBezTo>
                      <a:cubicBezTo>
                        <a:pt x="6" y="18"/>
                        <a:pt x="6" y="20"/>
                        <a:pt x="8" y="21"/>
                      </a:cubicBezTo>
                      <a:cubicBezTo>
                        <a:pt x="9" y="22"/>
                        <a:pt x="10" y="23"/>
                        <a:pt x="11" y="23"/>
                      </a:cubicBezTo>
                      <a:cubicBezTo>
                        <a:pt x="12" y="23"/>
                        <a:pt x="11" y="24"/>
                        <a:pt x="11" y="24"/>
                      </a:cubicBezTo>
                      <a:cubicBezTo>
                        <a:pt x="12" y="24"/>
                        <a:pt x="13" y="25"/>
                        <a:pt x="14" y="25"/>
                      </a:cubicBezTo>
                      <a:cubicBezTo>
                        <a:pt x="14" y="26"/>
                        <a:pt x="13" y="27"/>
                        <a:pt x="13" y="28"/>
                      </a:cubicBezTo>
                      <a:cubicBezTo>
                        <a:pt x="13" y="29"/>
                        <a:pt x="14" y="31"/>
                        <a:pt x="15" y="31"/>
                      </a:cubicBezTo>
                      <a:cubicBezTo>
                        <a:pt x="18" y="31"/>
                        <a:pt x="19" y="31"/>
                        <a:pt x="20" y="34"/>
                      </a:cubicBezTo>
                      <a:cubicBezTo>
                        <a:pt x="21" y="35"/>
                        <a:pt x="23" y="34"/>
                        <a:pt x="25" y="35"/>
                      </a:cubicBez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31" y="35"/>
                        <a:pt x="32" y="34"/>
                        <a:pt x="34" y="31"/>
                      </a:cubicBezTo>
                      <a:cubicBezTo>
                        <a:pt x="35" y="30"/>
                        <a:pt x="36" y="28"/>
                        <a:pt x="36" y="27"/>
                      </a:cubicBezTo>
                      <a:cubicBezTo>
                        <a:pt x="37" y="25"/>
                        <a:pt x="39" y="24"/>
                        <a:pt x="39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69" name="Freeform 737">
                  <a:extLst>
                    <a:ext uri="{FF2B5EF4-FFF2-40B4-BE49-F238E27FC236}">
                      <a16:creationId xmlns:a16="http://schemas.microsoft.com/office/drawing/2014/main" id="{398B5199-EBFC-2F1B-4F06-9D2F42058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66357" y="9657083"/>
                  <a:ext cx="101063" cy="121701"/>
                </a:xfrm>
                <a:custGeom>
                  <a:avLst/>
                  <a:gdLst>
                    <a:gd name="T0" fmla="*/ 5 w 10"/>
                    <a:gd name="T1" fmla="*/ 1 h 11"/>
                    <a:gd name="T2" fmla="*/ 7 w 10"/>
                    <a:gd name="T3" fmla="*/ 9 h 11"/>
                    <a:gd name="T4" fmla="*/ 5 w 10"/>
                    <a:gd name="T5" fmla="*/ 1 h 11"/>
                    <a:gd name="T6" fmla="*/ 5 w 10"/>
                    <a:gd name="T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5" y="1"/>
                      </a:moveTo>
                      <a:cubicBezTo>
                        <a:pt x="0" y="2"/>
                        <a:pt x="3" y="11"/>
                        <a:pt x="7" y="9"/>
                      </a:cubicBezTo>
                      <a:cubicBezTo>
                        <a:pt x="10" y="8"/>
                        <a:pt x="9" y="0"/>
                        <a:pt x="5" y="1"/>
                      </a:cubicBezTo>
                      <a:cubicBezTo>
                        <a:pt x="3" y="1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70" name="Freeform 738">
                  <a:extLst>
                    <a:ext uri="{FF2B5EF4-FFF2-40B4-BE49-F238E27FC236}">
                      <a16:creationId xmlns:a16="http://schemas.microsoft.com/office/drawing/2014/main" id="{A6F970D8-A5D7-9E11-1563-0A4E7E94F3D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2479819" y="9461630"/>
                  <a:ext cx="808512" cy="748635"/>
                </a:xfrm>
                <a:custGeom>
                  <a:avLst/>
                  <a:gdLst>
                    <a:gd name="T0" fmla="*/ 74 w 79"/>
                    <a:gd name="T1" fmla="*/ 27 h 69"/>
                    <a:gd name="T2" fmla="*/ 69 w 79"/>
                    <a:gd name="T3" fmla="*/ 22 h 69"/>
                    <a:gd name="T4" fmla="*/ 72 w 79"/>
                    <a:gd name="T5" fmla="*/ 19 h 69"/>
                    <a:gd name="T6" fmla="*/ 75 w 79"/>
                    <a:gd name="T7" fmla="*/ 20 h 69"/>
                    <a:gd name="T8" fmla="*/ 75 w 79"/>
                    <a:gd name="T9" fmla="*/ 11 h 69"/>
                    <a:gd name="T10" fmla="*/ 73 w 79"/>
                    <a:gd name="T11" fmla="*/ 7 h 69"/>
                    <a:gd name="T12" fmla="*/ 72 w 79"/>
                    <a:gd name="T13" fmla="*/ 1 h 69"/>
                    <a:gd name="T14" fmla="*/ 66 w 79"/>
                    <a:gd name="T15" fmla="*/ 1 h 69"/>
                    <a:gd name="T16" fmla="*/ 60 w 79"/>
                    <a:gd name="T17" fmla="*/ 2 h 69"/>
                    <a:gd name="T18" fmla="*/ 55 w 79"/>
                    <a:gd name="T19" fmla="*/ 5 h 69"/>
                    <a:gd name="T20" fmla="*/ 51 w 79"/>
                    <a:gd name="T21" fmla="*/ 8 h 69"/>
                    <a:gd name="T22" fmla="*/ 49 w 79"/>
                    <a:gd name="T23" fmla="*/ 12 h 69"/>
                    <a:gd name="T24" fmla="*/ 45 w 79"/>
                    <a:gd name="T25" fmla="*/ 14 h 69"/>
                    <a:gd name="T26" fmla="*/ 44 w 79"/>
                    <a:gd name="T27" fmla="*/ 17 h 69"/>
                    <a:gd name="T28" fmla="*/ 34 w 79"/>
                    <a:gd name="T29" fmla="*/ 17 h 69"/>
                    <a:gd name="T30" fmla="*/ 28 w 79"/>
                    <a:gd name="T31" fmla="*/ 21 h 69"/>
                    <a:gd name="T32" fmla="*/ 24 w 79"/>
                    <a:gd name="T33" fmla="*/ 24 h 69"/>
                    <a:gd name="T34" fmla="*/ 20 w 79"/>
                    <a:gd name="T35" fmla="*/ 23 h 69"/>
                    <a:gd name="T36" fmla="*/ 17 w 79"/>
                    <a:gd name="T37" fmla="*/ 14 h 69"/>
                    <a:gd name="T38" fmla="*/ 17 w 79"/>
                    <a:gd name="T39" fmla="*/ 29 h 69"/>
                    <a:gd name="T40" fmla="*/ 17 w 79"/>
                    <a:gd name="T41" fmla="*/ 33 h 69"/>
                    <a:gd name="T42" fmla="*/ 9 w 79"/>
                    <a:gd name="T43" fmla="*/ 35 h 69"/>
                    <a:gd name="T44" fmla="*/ 6 w 79"/>
                    <a:gd name="T45" fmla="*/ 34 h 69"/>
                    <a:gd name="T46" fmla="*/ 2 w 79"/>
                    <a:gd name="T47" fmla="*/ 33 h 69"/>
                    <a:gd name="T48" fmla="*/ 3 w 79"/>
                    <a:gd name="T49" fmla="*/ 40 h 69"/>
                    <a:gd name="T50" fmla="*/ 5 w 79"/>
                    <a:gd name="T51" fmla="*/ 45 h 69"/>
                    <a:gd name="T52" fmla="*/ 9 w 79"/>
                    <a:gd name="T53" fmla="*/ 56 h 69"/>
                    <a:gd name="T54" fmla="*/ 8 w 79"/>
                    <a:gd name="T55" fmla="*/ 60 h 69"/>
                    <a:gd name="T56" fmla="*/ 9 w 79"/>
                    <a:gd name="T57" fmla="*/ 62 h 69"/>
                    <a:gd name="T58" fmla="*/ 10 w 79"/>
                    <a:gd name="T59" fmla="*/ 66 h 69"/>
                    <a:gd name="T60" fmla="*/ 11 w 79"/>
                    <a:gd name="T61" fmla="*/ 64 h 69"/>
                    <a:gd name="T62" fmla="*/ 15 w 79"/>
                    <a:gd name="T63" fmla="*/ 68 h 69"/>
                    <a:gd name="T64" fmla="*/ 21 w 79"/>
                    <a:gd name="T65" fmla="*/ 66 h 69"/>
                    <a:gd name="T66" fmla="*/ 26 w 79"/>
                    <a:gd name="T67" fmla="*/ 65 h 69"/>
                    <a:gd name="T68" fmla="*/ 31 w 79"/>
                    <a:gd name="T69" fmla="*/ 64 h 69"/>
                    <a:gd name="T70" fmla="*/ 38 w 79"/>
                    <a:gd name="T71" fmla="*/ 64 h 69"/>
                    <a:gd name="T72" fmla="*/ 39 w 79"/>
                    <a:gd name="T73" fmla="*/ 64 h 69"/>
                    <a:gd name="T74" fmla="*/ 41 w 79"/>
                    <a:gd name="T75" fmla="*/ 63 h 69"/>
                    <a:gd name="T76" fmla="*/ 42 w 79"/>
                    <a:gd name="T77" fmla="*/ 62 h 69"/>
                    <a:gd name="T78" fmla="*/ 44 w 79"/>
                    <a:gd name="T79" fmla="*/ 65 h 69"/>
                    <a:gd name="T80" fmla="*/ 46 w 79"/>
                    <a:gd name="T81" fmla="*/ 62 h 69"/>
                    <a:gd name="T82" fmla="*/ 57 w 79"/>
                    <a:gd name="T83" fmla="*/ 56 h 69"/>
                    <a:gd name="T84" fmla="*/ 65 w 79"/>
                    <a:gd name="T85" fmla="*/ 48 h 69"/>
                    <a:gd name="T86" fmla="*/ 72 w 79"/>
                    <a:gd name="T87" fmla="*/ 37 h 69"/>
                    <a:gd name="T88" fmla="*/ 77 w 79"/>
                    <a:gd name="T89" fmla="*/ 33 h 69"/>
                    <a:gd name="T90" fmla="*/ 79 w 79"/>
                    <a:gd name="T91" fmla="*/ 25 h 69"/>
                    <a:gd name="T92" fmla="*/ 76 w 79"/>
                    <a:gd name="T93" fmla="*/ 25 h 69"/>
                    <a:gd name="T94" fmla="*/ 74 w 79"/>
                    <a:gd name="T95" fmla="*/ 27 h 69"/>
                    <a:gd name="T96" fmla="*/ 62 w 79"/>
                    <a:gd name="T97" fmla="*/ 39 h 69"/>
                    <a:gd name="T98" fmla="*/ 61 w 79"/>
                    <a:gd name="T99" fmla="*/ 41 h 69"/>
                    <a:gd name="T100" fmla="*/ 57 w 79"/>
                    <a:gd name="T101" fmla="*/ 43 h 69"/>
                    <a:gd name="T102" fmla="*/ 55 w 79"/>
                    <a:gd name="T103" fmla="*/ 44 h 69"/>
                    <a:gd name="T104" fmla="*/ 52 w 79"/>
                    <a:gd name="T105" fmla="*/ 41 h 69"/>
                    <a:gd name="T106" fmla="*/ 56 w 79"/>
                    <a:gd name="T107" fmla="*/ 35 h 69"/>
                    <a:gd name="T108" fmla="*/ 60 w 79"/>
                    <a:gd name="T109" fmla="*/ 35 h 69"/>
                    <a:gd name="T110" fmla="*/ 62 w 79"/>
                    <a:gd name="T111" fmla="*/ 39 h 69"/>
                    <a:gd name="T112" fmla="*/ 62 w 79"/>
                    <a:gd name="T113" fmla="*/ 3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9" h="69">
                      <a:moveTo>
                        <a:pt x="74" y="27"/>
                      </a:moveTo>
                      <a:cubicBezTo>
                        <a:pt x="71" y="27"/>
                        <a:pt x="68" y="24"/>
                        <a:pt x="69" y="22"/>
                      </a:cubicBezTo>
                      <a:cubicBezTo>
                        <a:pt x="69" y="20"/>
                        <a:pt x="71" y="19"/>
                        <a:pt x="72" y="19"/>
                      </a:cubicBezTo>
                      <a:cubicBezTo>
                        <a:pt x="73" y="19"/>
                        <a:pt x="74" y="20"/>
                        <a:pt x="75" y="20"/>
                      </a:cubicBezTo>
                      <a:cubicBezTo>
                        <a:pt x="75" y="17"/>
                        <a:pt x="76" y="14"/>
                        <a:pt x="75" y="11"/>
                      </a:cubicBezTo>
                      <a:cubicBezTo>
                        <a:pt x="74" y="10"/>
                        <a:pt x="73" y="8"/>
                        <a:pt x="73" y="7"/>
                      </a:cubicBezTo>
                      <a:cubicBezTo>
                        <a:pt x="72" y="5"/>
                        <a:pt x="72" y="3"/>
                        <a:pt x="72" y="1"/>
                      </a:cubicBezTo>
                      <a:cubicBezTo>
                        <a:pt x="70" y="2"/>
                        <a:pt x="67" y="1"/>
                        <a:pt x="66" y="1"/>
                      </a:cubicBezTo>
                      <a:cubicBezTo>
                        <a:pt x="63" y="0"/>
                        <a:pt x="61" y="0"/>
                        <a:pt x="60" y="2"/>
                      </a:cubicBezTo>
                      <a:cubicBezTo>
                        <a:pt x="58" y="3"/>
                        <a:pt x="56" y="3"/>
                        <a:pt x="55" y="5"/>
                      </a:cubicBezTo>
                      <a:cubicBezTo>
                        <a:pt x="54" y="6"/>
                        <a:pt x="52" y="7"/>
                        <a:pt x="51" y="8"/>
                      </a:cubicBezTo>
                      <a:cubicBezTo>
                        <a:pt x="50" y="9"/>
                        <a:pt x="50" y="11"/>
                        <a:pt x="49" y="12"/>
                      </a:cubicBezTo>
                      <a:cubicBezTo>
                        <a:pt x="48" y="14"/>
                        <a:pt x="46" y="12"/>
                        <a:pt x="45" y="14"/>
                      </a:cubicBezTo>
                      <a:cubicBezTo>
                        <a:pt x="44" y="15"/>
                        <a:pt x="45" y="16"/>
                        <a:pt x="44" y="17"/>
                      </a:cubicBezTo>
                      <a:cubicBezTo>
                        <a:pt x="42" y="21"/>
                        <a:pt x="37" y="18"/>
                        <a:pt x="34" y="17"/>
                      </a:cubicBezTo>
                      <a:cubicBezTo>
                        <a:pt x="31" y="15"/>
                        <a:pt x="30" y="19"/>
                        <a:pt x="28" y="21"/>
                      </a:cubicBezTo>
                      <a:cubicBezTo>
                        <a:pt x="27" y="22"/>
                        <a:pt x="26" y="24"/>
                        <a:pt x="24" y="24"/>
                      </a:cubicBezTo>
                      <a:cubicBezTo>
                        <a:pt x="24" y="24"/>
                        <a:pt x="20" y="24"/>
                        <a:pt x="20" y="23"/>
                      </a:cubicBezTo>
                      <a:cubicBezTo>
                        <a:pt x="22" y="20"/>
                        <a:pt x="21" y="15"/>
                        <a:pt x="17" y="14"/>
                      </a:cubicBezTo>
                      <a:cubicBezTo>
                        <a:pt x="17" y="19"/>
                        <a:pt x="17" y="24"/>
                        <a:pt x="17" y="29"/>
                      </a:cubicBezTo>
                      <a:cubicBezTo>
                        <a:pt x="17" y="29"/>
                        <a:pt x="18" y="32"/>
                        <a:pt x="17" y="33"/>
                      </a:cubicBezTo>
                      <a:cubicBezTo>
                        <a:pt x="14" y="35"/>
                        <a:pt x="13" y="36"/>
                        <a:pt x="9" y="35"/>
                      </a:cubicBezTo>
                      <a:cubicBezTo>
                        <a:pt x="8" y="35"/>
                        <a:pt x="7" y="35"/>
                        <a:pt x="6" y="34"/>
                      </a:cubicBezTo>
                      <a:cubicBezTo>
                        <a:pt x="5" y="32"/>
                        <a:pt x="4" y="31"/>
                        <a:pt x="2" y="33"/>
                      </a:cubicBezTo>
                      <a:cubicBezTo>
                        <a:pt x="0" y="35"/>
                        <a:pt x="2" y="38"/>
                        <a:pt x="3" y="40"/>
                      </a:cubicBezTo>
                      <a:cubicBezTo>
                        <a:pt x="4" y="41"/>
                        <a:pt x="5" y="43"/>
                        <a:pt x="5" y="45"/>
                      </a:cubicBezTo>
                      <a:cubicBezTo>
                        <a:pt x="7" y="49"/>
                        <a:pt x="11" y="51"/>
                        <a:pt x="9" y="56"/>
                      </a:cubicBezTo>
                      <a:cubicBezTo>
                        <a:pt x="8" y="58"/>
                        <a:pt x="7" y="58"/>
                        <a:pt x="8" y="60"/>
                      </a:cubicBezTo>
                      <a:cubicBezTo>
                        <a:pt x="9" y="61"/>
                        <a:pt x="9" y="62"/>
                        <a:pt x="9" y="62"/>
                      </a:cubicBezTo>
                      <a:cubicBezTo>
                        <a:pt x="10" y="63"/>
                        <a:pt x="9" y="65"/>
                        <a:pt x="10" y="66"/>
                      </a:cubicBezTo>
                      <a:cubicBezTo>
                        <a:pt x="10" y="66"/>
                        <a:pt x="10" y="64"/>
                        <a:pt x="11" y="64"/>
                      </a:cubicBezTo>
                      <a:cubicBezTo>
                        <a:pt x="11" y="64"/>
                        <a:pt x="14" y="67"/>
                        <a:pt x="15" y="68"/>
                      </a:cubicBezTo>
                      <a:cubicBezTo>
                        <a:pt x="17" y="69"/>
                        <a:pt x="19" y="66"/>
                        <a:pt x="21" y="66"/>
                      </a:cubicBezTo>
                      <a:cubicBezTo>
                        <a:pt x="23" y="65"/>
                        <a:pt x="25" y="67"/>
                        <a:pt x="26" y="65"/>
                      </a:cubicBezTo>
                      <a:cubicBezTo>
                        <a:pt x="28" y="64"/>
                        <a:pt x="29" y="64"/>
                        <a:pt x="31" y="64"/>
                      </a:cubicBezTo>
                      <a:cubicBezTo>
                        <a:pt x="33" y="64"/>
                        <a:pt x="35" y="64"/>
                        <a:pt x="38" y="64"/>
                      </a:cubicBezTo>
                      <a:cubicBezTo>
                        <a:pt x="38" y="64"/>
                        <a:pt x="39" y="64"/>
                        <a:pt x="39" y="64"/>
                      </a:cubicBezTo>
                      <a:cubicBezTo>
                        <a:pt x="40" y="64"/>
                        <a:pt x="40" y="63"/>
                        <a:pt x="41" y="63"/>
                      </a:cubicBezTo>
                      <a:cubicBezTo>
                        <a:pt x="41" y="63"/>
                        <a:pt x="41" y="62"/>
                        <a:pt x="42" y="62"/>
                      </a:cubicBezTo>
                      <a:cubicBezTo>
                        <a:pt x="42" y="63"/>
                        <a:pt x="42" y="65"/>
                        <a:pt x="44" y="65"/>
                      </a:cubicBezTo>
                      <a:cubicBezTo>
                        <a:pt x="44" y="65"/>
                        <a:pt x="43" y="61"/>
                        <a:pt x="46" y="62"/>
                      </a:cubicBezTo>
                      <a:cubicBezTo>
                        <a:pt x="50" y="63"/>
                        <a:pt x="54" y="59"/>
                        <a:pt x="57" y="56"/>
                      </a:cubicBezTo>
                      <a:cubicBezTo>
                        <a:pt x="60" y="54"/>
                        <a:pt x="62" y="51"/>
                        <a:pt x="65" y="48"/>
                      </a:cubicBezTo>
                      <a:cubicBezTo>
                        <a:pt x="68" y="45"/>
                        <a:pt x="69" y="41"/>
                        <a:pt x="72" y="37"/>
                      </a:cubicBezTo>
                      <a:cubicBezTo>
                        <a:pt x="73" y="36"/>
                        <a:pt x="76" y="35"/>
                        <a:pt x="77" y="33"/>
                      </a:cubicBezTo>
                      <a:cubicBezTo>
                        <a:pt x="78" y="31"/>
                        <a:pt x="79" y="27"/>
                        <a:pt x="79" y="25"/>
                      </a:cubicBezTo>
                      <a:cubicBezTo>
                        <a:pt x="78" y="25"/>
                        <a:pt x="77" y="25"/>
                        <a:pt x="76" y="25"/>
                      </a:cubicBezTo>
                      <a:cubicBezTo>
                        <a:pt x="75" y="25"/>
                        <a:pt x="75" y="27"/>
                        <a:pt x="74" y="27"/>
                      </a:cubicBezTo>
                      <a:close/>
                      <a:moveTo>
                        <a:pt x="62" y="39"/>
                      </a:moveTo>
                      <a:cubicBezTo>
                        <a:pt x="61" y="39"/>
                        <a:pt x="61" y="41"/>
                        <a:pt x="61" y="41"/>
                      </a:cubicBezTo>
                      <a:cubicBezTo>
                        <a:pt x="60" y="43"/>
                        <a:pt x="58" y="42"/>
                        <a:pt x="57" y="43"/>
                      </a:cubicBezTo>
                      <a:cubicBezTo>
                        <a:pt x="56" y="43"/>
                        <a:pt x="56" y="44"/>
                        <a:pt x="55" y="44"/>
                      </a:cubicBezTo>
                      <a:cubicBezTo>
                        <a:pt x="53" y="44"/>
                        <a:pt x="52" y="42"/>
                        <a:pt x="52" y="41"/>
                      </a:cubicBezTo>
                      <a:cubicBezTo>
                        <a:pt x="51" y="39"/>
                        <a:pt x="54" y="36"/>
                        <a:pt x="56" y="35"/>
                      </a:cubicBezTo>
                      <a:cubicBezTo>
                        <a:pt x="57" y="34"/>
                        <a:pt x="59" y="34"/>
                        <a:pt x="60" y="35"/>
                      </a:cubicBezTo>
                      <a:cubicBezTo>
                        <a:pt x="61" y="36"/>
                        <a:pt x="64" y="38"/>
                        <a:pt x="62" y="39"/>
                      </a:cubicBezTo>
                      <a:cubicBezTo>
                        <a:pt x="61" y="39"/>
                        <a:pt x="63" y="38"/>
                        <a:pt x="62" y="3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71" name="Freeform 739">
                  <a:extLst>
                    <a:ext uri="{FF2B5EF4-FFF2-40B4-BE49-F238E27FC236}">
                      <a16:creationId xmlns:a16="http://schemas.microsoft.com/office/drawing/2014/main" id="{50CE1E09-5673-E0A3-EDEA-8CBE29D8D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02562" y="9819354"/>
                  <a:ext cx="132428" cy="143827"/>
                </a:xfrm>
                <a:custGeom>
                  <a:avLst/>
                  <a:gdLst>
                    <a:gd name="T0" fmla="*/ 11 w 13"/>
                    <a:gd name="T1" fmla="*/ 4 h 13"/>
                    <a:gd name="T2" fmla="*/ 3 w 13"/>
                    <a:gd name="T3" fmla="*/ 3 h 13"/>
                    <a:gd name="T4" fmla="*/ 2 w 13"/>
                    <a:gd name="T5" fmla="*/ 9 h 13"/>
                    <a:gd name="T6" fmla="*/ 7 w 13"/>
                    <a:gd name="T7" fmla="*/ 9 h 13"/>
                    <a:gd name="T8" fmla="*/ 11 w 13"/>
                    <a:gd name="T9" fmla="*/ 4 h 13"/>
                    <a:gd name="T10" fmla="*/ 11 w 13"/>
                    <a:gd name="T11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1" y="4"/>
                      </a:moveTo>
                      <a:cubicBezTo>
                        <a:pt x="9" y="2"/>
                        <a:pt x="5" y="0"/>
                        <a:pt x="3" y="3"/>
                      </a:cubicBezTo>
                      <a:cubicBezTo>
                        <a:pt x="1" y="5"/>
                        <a:pt x="0" y="7"/>
                        <a:pt x="2" y="9"/>
                      </a:cubicBezTo>
                      <a:cubicBezTo>
                        <a:pt x="4" y="13"/>
                        <a:pt x="5" y="9"/>
                        <a:pt x="7" y="9"/>
                      </a:cubicBezTo>
                      <a:cubicBezTo>
                        <a:pt x="10" y="9"/>
                        <a:pt x="13" y="5"/>
                        <a:pt x="11" y="4"/>
                      </a:cubicBezTo>
                      <a:cubicBezTo>
                        <a:pt x="10" y="3"/>
                        <a:pt x="12" y="4"/>
                        <a:pt x="11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72" name="Freeform 740">
                  <a:extLst>
                    <a:ext uri="{FF2B5EF4-FFF2-40B4-BE49-F238E27FC236}">
                      <a16:creationId xmlns:a16="http://schemas.microsoft.com/office/drawing/2014/main" id="{57FB5477-C70E-CAEA-303B-432F4B5C8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4660" y="8476968"/>
                  <a:ext cx="52274" cy="88507"/>
                </a:xfrm>
                <a:custGeom>
                  <a:avLst/>
                  <a:gdLst>
                    <a:gd name="T0" fmla="*/ 2 w 5"/>
                    <a:gd name="T1" fmla="*/ 5 h 8"/>
                    <a:gd name="T2" fmla="*/ 5 w 5"/>
                    <a:gd name="T3" fmla="*/ 1 h 8"/>
                    <a:gd name="T4" fmla="*/ 1 w 5"/>
                    <a:gd name="T5" fmla="*/ 3 h 8"/>
                    <a:gd name="T6" fmla="*/ 0 w 5"/>
                    <a:gd name="T7" fmla="*/ 8 h 8"/>
                    <a:gd name="T8" fmla="*/ 2 w 5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5"/>
                      </a:moveTo>
                      <a:cubicBezTo>
                        <a:pt x="2" y="4"/>
                        <a:pt x="4" y="2"/>
                        <a:pt x="5" y="1"/>
                      </a:cubicBezTo>
                      <a:cubicBezTo>
                        <a:pt x="4" y="0"/>
                        <a:pt x="2" y="2"/>
                        <a:pt x="1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2" y="7"/>
                        <a:pt x="2" y="6"/>
                        <a:pt x="2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73" name="Freeform 741">
                  <a:extLst>
                    <a:ext uri="{FF2B5EF4-FFF2-40B4-BE49-F238E27FC236}">
                      <a16:creationId xmlns:a16="http://schemas.microsoft.com/office/drawing/2014/main" id="{17D52EFC-31DA-76AE-8631-9AA3199791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35869" y="8034428"/>
                  <a:ext cx="355468" cy="486798"/>
                </a:xfrm>
                <a:custGeom>
                  <a:avLst/>
                  <a:gdLst>
                    <a:gd name="T0" fmla="*/ 11 w 35"/>
                    <a:gd name="T1" fmla="*/ 44 h 45"/>
                    <a:gd name="T2" fmla="*/ 15 w 35"/>
                    <a:gd name="T3" fmla="*/ 41 h 45"/>
                    <a:gd name="T4" fmla="*/ 16 w 35"/>
                    <a:gd name="T5" fmla="*/ 43 h 45"/>
                    <a:gd name="T6" fmla="*/ 23 w 35"/>
                    <a:gd name="T7" fmla="*/ 37 h 45"/>
                    <a:gd name="T8" fmla="*/ 25 w 35"/>
                    <a:gd name="T9" fmla="*/ 26 h 45"/>
                    <a:gd name="T10" fmla="*/ 31 w 35"/>
                    <a:gd name="T11" fmla="*/ 16 h 45"/>
                    <a:gd name="T12" fmla="*/ 33 w 35"/>
                    <a:gd name="T13" fmla="*/ 8 h 45"/>
                    <a:gd name="T14" fmla="*/ 35 w 35"/>
                    <a:gd name="T15" fmla="*/ 2 h 45"/>
                    <a:gd name="T16" fmla="*/ 29 w 35"/>
                    <a:gd name="T17" fmla="*/ 1 h 45"/>
                    <a:gd name="T18" fmla="*/ 26 w 35"/>
                    <a:gd name="T19" fmla="*/ 2 h 45"/>
                    <a:gd name="T20" fmla="*/ 25 w 35"/>
                    <a:gd name="T21" fmla="*/ 6 h 45"/>
                    <a:gd name="T22" fmla="*/ 20 w 35"/>
                    <a:gd name="T23" fmla="*/ 10 h 45"/>
                    <a:gd name="T24" fmla="*/ 10 w 35"/>
                    <a:gd name="T25" fmla="*/ 8 h 45"/>
                    <a:gd name="T26" fmla="*/ 13 w 35"/>
                    <a:gd name="T27" fmla="*/ 13 h 45"/>
                    <a:gd name="T28" fmla="*/ 14 w 35"/>
                    <a:gd name="T29" fmla="*/ 19 h 45"/>
                    <a:gd name="T30" fmla="*/ 15 w 35"/>
                    <a:gd name="T31" fmla="*/ 22 h 45"/>
                    <a:gd name="T32" fmla="*/ 16 w 35"/>
                    <a:gd name="T33" fmla="*/ 25 h 45"/>
                    <a:gd name="T34" fmla="*/ 15 w 35"/>
                    <a:gd name="T35" fmla="*/ 32 h 45"/>
                    <a:gd name="T36" fmla="*/ 13 w 35"/>
                    <a:gd name="T37" fmla="*/ 31 h 45"/>
                    <a:gd name="T38" fmla="*/ 10 w 35"/>
                    <a:gd name="T39" fmla="*/ 32 h 45"/>
                    <a:gd name="T40" fmla="*/ 8 w 35"/>
                    <a:gd name="T41" fmla="*/ 29 h 45"/>
                    <a:gd name="T42" fmla="*/ 6 w 35"/>
                    <a:gd name="T43" fmla="*/ 32 h 45"/>
                    <a:gd name="T44" fmla="*/ 4 w 35"/>
                    <a:gd name="T45" fmla="*/ 32 h 45"/>
                    <a:gd name="T46" fmla="*/ 3 w 35"/>
                    <a:gd name="T47" fmla="*/ 35 h 45"/>
                    <a:gd name="T48" fmla="*/ 0 w 35"/>
                    <a:gd name="T49" fmla="*/ 39 h 45"/>
                    <a:gd name="T50" fmla="*/ 5 w 35"/>
                    <a:gd name="T51" fmla="*/ 45 h 45"/>
                    <a:gd name="T52" fmla="*/ 8 w 35"/>
                    <a:gd name="T53" fmla="*/ 42 h 45"/>
                    <a:gd name="T54" fmla="*/ 11 w 35"/>
                    <a:gd name="T55" fmla="*/ 44 h 45"/>
                    <a:gd name="T56" fmla="*/ 11 w 35"/>
                    <a:gd name="T57" fmla="*/ 4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5">
                      <a:moveTo>
                        <a:pt x="11" y="44"/>
                      </a:moveTo>
                      <a:cubicBezTo>
                        <a:pt x="12" y="44"/>
                        <a:pt x="14" y="42"/>
                        <a:pt x="15" y="41"/>
                      </a:cubicBezTo>
                      <a:cubicBezTo>
                        <a:pt x="17" y="40"/>
                        <a:pt x="15" y="43"/>
                        <a:pt x="16" y="43"/>
                      </a:cubicBezTo>
                      <a:cubicBezTo>
                        <a:pt x="16" y="43"/>
                        <a:pt x="23" y="39"/>
                        <a:pt x="23" y="37"/>
                      </a:cubicBezTo>
                      <a:cubicBezTo>
                        <a:pt x="23" y="33"/>
                        <a:pt x="23" y="29"/>
                        <a:pt x="25" y="26"/>
                      </a:cubicBezTo>
                      <a:cubicBezTo>
                        <a:pt x="27" y="22"/>
                        <a:pt x="30" y="19"/>
                        <a:pt x="31" y="16"/>
                      </a:cubicBezTo>
                      <a:cubicBezTo>
                        <a:pt x="32" y="13"/>
                        <a:pt x="32" y="11"/>
                        <a:pt x="33" y="8"/>
                      </a:cubicBezTo>
                      <a:cubicBezTo>
                        <a:pt x="33" y="6"/>
                        <a:pt x="35" y="4"/>
                        <a:pt x="35" y="2"/>
                      </a:cubicBezTo>
                      <a:cubicBezTo>
                        <a:pt x="33" y="2"/>
                        <a:pt x="31" y="0"/>
                        <a:pt x="29" y="1"/>
                      </a:cubicBezTo>
                      <a:cubicBezTo>
                        <a:pt x="28" y="1"/>
                        <a:pt x="26" y="1"/>
                        <a:pt x="26" y="2"/>
                      </a:cubicBezTo>
                      <a:cubicBezTo>
                        <a:pt x="25" y="4"/>
                        <a:pt x="25" y="5"/>
                        <a:pt x="25" y="6"/>
                      </a:cubicBezTo>
                      <a:cubicBezTo>
                        <a:pt x="24" y="9"/>
                        <a:pt x="23" y="10"/>
                        <a:pt x="20" y="10"/>
                      </a:cubicBezTo>
                      <a:cubicBezTo>
                        <a:pt x="17" y="9"/>
                        <a:pt x="13" y="8"/>
                        <a:pt x="10" y="8"/>
                      </a:cubicBezTo>
                      <a:cubicBezTo>
                        <a:pt x="10" y="10"/>
                        <a:pt x="9" y="14"/>
                        <a:pt x="13" y="13"/>
                      </a:cubicBezTo>
                      <a:cubicBezTo>
                        <a:pt x="17" y="11"/>
                        <a:pt x="14" y="17"/>
                        <a:pt x="14" y="19"/>
                      </a:cubicBezTo>
                      <a:cubicBezTo>
                        <a:pt x="14" y="20"/>
                        <a:pt x="14" y="21"/>
                        <a:pt x="15" y="22"/>
                      </a:cubicBezTo>
                      <a:cubicBezTo>
                        <a:pt x="16" y="23"/>
                        <a:pt x="16" y="24"/>
                        <a:pt x="16" y="25"/>
                      </a:cubicBezTo>
                      <a:cubicBezTo>
                        <a:pt x="16" y="27"/>
                        <a:pt x="16" y="30"/>
                        <a:pt x="15" y="32"/>
                      </a:cubicBezTo>
                      <a:cubicBezTo>
                        <a:pt x="15" y="33"/>
                        <a:pt x="13" y="31"/>
                        <a:pt x="13" y="31"/>
                      </a:cubicBezTo>
                      <a:cubicBezTo>
                        <a:pt x="11" y="31"/>
                        <a:pt x="11" y="33"/>
                        <a:pt x="10" y="32"/>
                      </a:cubicBezTo>
                      <a:cubicBezTo>
                        <a:pt x="10" y="31"/>
                        <a:pt x="9" y="30"/>
                        <a:pt x="8" y="29"/>
                      </a:cubicBezTo>
                      <a:cubicBezTo>
                        <a:pt x="7" y="29"/>
                        <a:pt x="7" y="31"/>
                        <a:pt x="6" y="32"/>
                      </a:cubicBezTo>
                      <a:cubicBezTo>
                        <a:pt x="6" y="32"/>
                        <a:pt x="4" y="32"/>
                        <a:pt x="4" y="32"/>
                      </a:cubicBezTo>
                      <a:cubicBezTo>
                        <a:pt x="2" y="32"/>
                        <a:pt x="3" y="34"/>
                        <a:pt x="3" y="35"/>
                      </a:cubicBezTo>
                      <a:cubicBezTo>
                        <a:pt x="4" y="38"/>
                        <a:pt x="3" y="37"/>
                        <a:pt x="0" y="39"/>
                      </a:cubicBezTo>
                      <a:cubicBezTo>
                        <a:pt x="2" y="41"/>
                        <a:pt x="4" y="42"/>
                        <a:pt x="5" y="45"/>
                      </a:cubicBezTo>
                      <a:cubicBezTo>
                        <a:pt x="6" y="44"/>
                        <a:pt x="7" y="43"/>
                        <a:pt x="8" y="42"/>
                      </a:cubicBezTo>
                      <a:cubicBezTo>
                        <a:pt x="10" y="41"/>
                        <a:pt x="10" y="43"/>
                        <a:pt x="11" y="44"/>
                      </a:cubicBezTo>
                      <a:cubicBezTo>
                        <a:pt x="12" y="44"/>
                        <a:pt x="10" y="43"/>
                        <a:pt x="11" y="4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74" name="Freeform 742">
                  <a:extLst>
                    <a:ext uri="{FF2B5EF4-FFF2-40B4-BE49-F238E27FC236}">
                      <a16:creationId xmlns:a16="http://schemas.microsoft.com/office/drawing/2014/main" id="{80E420DB-48D2-B080-0178-C031C273E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89209" y="7643512"/>
                  <a:ext cx="651689" cy="486798"/>
                </a:xfrm>
                <a:custGeom>
                  <a:avLst/>
                  <a:gdLst>
                    <a:gd name="T0" fmla="*/ 12 w 64"/>
                    <a:gd name="T1" fmla="*/ 37 h 45"/>
                    <a:gd name="T2" fmla="*/ 17 w 64"/>
                    <a:gd name="T3" fmla="*/ 37 h 45"/>
                    <a:gd name="T4" fmla="*/ 20 w 64"/>
                    <a:gd name="T5" fmla="*/ 38 h 45"/>
                    <a:gd name="T6" fmla="*/ 21 w 64"/>
                    <a:gd name="T7" fmla="*/ 33 h 45"/>
                    <a:gd name="T8" fmla="*/ 25 w 64"/>
                    <a:gd name="T9" fmla="*/ 30 h 45"/>
                    <a:gd name="T10" fmla="*/ 30 w 64"/>
                    <a:gd name="T11" fmla="*/ 33 h 45"/>
                    <a:gd name="T12" fmla="*/ 36 w 64"/>
                    <a:gd name="T13" fmla="*/ 34 h 45"/>
                    <a:gd name="T14" fmla="*/ 39 w 64"/>
                    <a:gd name="T15" fmla="*/ 34 h 45"/>
                    <a:gd name="T16" fmla="*/ 41 w 64"/>
                    <a:gd name="T17" fmla="*/ 30 h 45"/>
                    <a:gd name="T18" fmla="*/ 45 w 64"/>
                    <a:gd name="T19" fmla="*/ 31 h 45"/>
                    <a:gd name="T20" fmla="*/ 50 w 64"/>
                    <a:gd name="T21" fmla="*/ 31 h 45"/>
                    <a:gd name="T22" fmla="*/ 55 w 64"/>
                    <a:gd name="T23" fmla="*/ 29 h 45"/>
                    <a:gd name="T24" fmla="*/ 60 w 64"/>
                    <a:gd name="T25" fmla="*/ 30 h 45"/>
                    <a:gd name="T26" fmla="*/ 58 w 64"/>
                    <a:gd name="T27" fmla="*/ 24 h 45"/>
                    <a:gd name="T28" fmla="*/ 55 w 64"/>
                    <a:gd name="T29" fmla="*/ 20 h 45"/>
                    <a:gd name="T30" fmla="*/ 51 w 64"/>
                    <a:gd name="T31" fmla="*/ 16 h 45"/>
                    <a:gd name="T32" fmla="*/ 47 w 64"/>
                    <a:gd name="T33" fmla="*/ 13 h 45"/>
                    <a:gd name="T34" fmla="*/ 46 w 64"/>
                    <a:gd name="T35" fmla="*/ 12 h 45"/>
                    <a:gd name="T36" fmla="*/ 44 w 64"/>
                    <a:gd name="T37" fmla="*/ 12 h 45"/>
                    <a:gd name="T38" fmla="*/ 44 w 64"/>
                    <a:gd name="T39" fmla="*/ 6 h 45"/>
                    <a:gd name="T40" fmla="*/ 41 w 64"/>
                    <a:gd name="T41" fmla="*/ 1 h 45"/>
                    <a:gd name="T42" fmla="*/ 41 w 64"/>
                    <a:gd name="T43" fmla="*/ 0 h 45"/>
                    <a:gd name="T44" fmla="*/ 38 w 64"/>
                    <a:gd name="T45" fmla="*/ 0 h 45"/>
                    <a:gd name="T46" fmla="*/ 35 w 64"/>
                    <a:gd name="T47" fmla="*/ 3 h 45"/>
                    <a:gd name="T48" fmla="*/ 26 w 64"/>
                    <a:gd name="T49" fmla="*/ 10 h 45"/>
                    <a:gd name="T50" fmla="*/ 22 w 64"/>
                    <a:gd name="T51" fmla="*/ 11 h 45"/>
                    <a:gd name="T52" fmla="*/ 19 w 64"/>
                    <a:gd name="T53" fmla="*/ 15 h 45"/>
                    <a:gd name="T54" fmla="*/ 13 w 64"/>
                    <a:gd name="T55" fmla="*/ 17 h 45"/>
                    <a:gd name="T56" fmla="*/ 9 w 64"/>
                    <a:gd name="T57" fmla="*/ 17 h 45"/>
                    <a:gd name="T58" fmla="*/ 6 w 64"/>
                    <a:gd name="T59" fmla="*/ 18 h 45"/>
                    <a:gd name="T60" fmla="*/ 3 w 64"/>
                    <a:gd name="T61" fmla="*/ 23 h 45"/>
                    <a:gd name="T62" fmla="*/ 4 w 64"/>
                    <a:gd name="T63" fmla="*/ 34 h 45"/>
                    <a:gd name="T64" fmla="*/ 6 w 64"/>
                    <a:gd name="T65" fmla="*/ 39 h 45"/>
                    <a:gd name="T66" fmla="*/ 9 w 64"/>
                    <a:gd name="T67" fmla="*/ 45 h 45"/>
                    <a:gd name="T68" fmla="*/ 12 w 64"/>
                    <a:gd name="T69" fmla="*/ 3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4" h="45">
                      <a:moveTo>
                        <a:pt x="12" y="37"/>
                      </a:moveTo>
                      <a:cubicBezTo>
                        <a:pt x="13" y="37"/>
                        <a:pt x="16" y="36"/>
                        <a:pt x="17" y="37"/>
                      </a:cubicBezTo>
                      <a:cubicBezTo>
                        <a:pt x="17" y="38"/>
                        <a:pt x="20" y="38"/>
                        <a:pt x="20" y="38"/>
                      </a:cubicBezTo>
                      <a:cubicBezTo>
                        <a:pt x="21" y="36"/>
                        <a:pt x="20" y="34"/>
                        <a:pt x="21" y="33"/>
                      </a:cubicBezTo>
                      <a:cubicBezTo>
                        <a:pt x="21" y="32"/>
                        <a:pt x="23" y="29"/>
                        <a:pt x="25" y="30"/>
                      </a:cubicBezTo>
                      <a:cubicBezTo>
                        <a:pt x="27" y="30"/>
                        <a:pt x="28" y="32"/>
                        <a:pt x="30" y="33"/>
                      </a:cubicBezTo>
                      <a:cubicBezTo>
                        <a:pt x="32" y="34"/>
                        <a:pt x="34" y="34"/>
                        <a:pt x="36" y="34"/>
                      </a:cubicBezTo>
                      <a:cubicBezTo>
                        <a:pt x="37" y="34"/>
                        <a:pt x="39" y="35"/>
                        <a:pt x="39" y="34"/>
                      </a:cubicBezTo>
                      <a:cubicBezTo>
                        <a:pt x="40" y="33"/>
                        <a:pt x="40" y="29"/>
                        <a:pt x="41" y="30"/>
                      </a:cubicBezTo>
                      <a:cubicBezTo>
                        <a:pt x="43" y="31"/>
                        <a:pt x="43" y="31"/>
                        <a:pt x="45" y="31"/>
                      </a:cubicBezTo>
                      <a:cubicBezTo>
                        <a:pt x="47" y="30"/>
                        <a:pt x="48" y="31"/>
                        <a:pt x="50" y="31"/>
                      </a:cubicBezTo>
                      <a:cubicBezTo>
                        <a:pt x="52" y="31"/>
                        <a:pt x="53" y="28"/>
                        <a:pt x="55" y="29"/>
                      </a:cubicBezTo>
                      <a:cubicBezTo>
                        <a:pt x="56" y="29"/>
                        <a:pt x="58" y="31"/>
                        <a:pt x="60" y="30"/>
                      </a:cubicBezTo>
                      <a:cubicBezTo>
                        <a:pt x="64" y="28"/>
                        <a:pt x="59" y="26"/>
                        <a:pt x="58" y="24"/>
                      </a:cubicBezTo>
                      <a:cubicBezTo>
                        <a:pt x="57" y="22"/>
                        <a:pt x="57" y="21"/>
                        <a:pt x="55" y="20"/>
                      </a:cubicBezTo>
                      <a:cubicBezTo>
                        <a:pt x="53" y="19"/>
                        <a:pt x="52" y="18"/>
                        <a:pt x="51" y="16"/>
                      </a:cubicBezTo>
                      <a:cubicBezTo>
                        <a:pt x="51" y="14"/>
                        <a:pt x="49" y="14"/>
                        <a:pt x="47" y="13"/>
                      </a:cubicBezTo>
                      <a:cubicBezTo>
                        <a:pt x="47" y="13"/>
                        <a:pt x="47" y="12"/>
                        <a:pt x="46" y="12"/>
                      </a:cubicBezTo>
                      <a:cubicBezTo>
                        <a:pt x="46" y="12"/>
                        <a:pt x="44" y="12"/>
                        <a:pt x="44" y="12"/>
                      </a:cubicBezTo>
                      <a:cubicBezTo>
                        <a:pt x="43" y="11"/>
                        <a:pt x="44" y="7"/>
                        <a:pt x="44" y="6"/>
                      </a:cubicBezTo>
                      <a:cubicBezTo>
                        <a:pt x="44" y="4"/>
                        <a:pt x="42" y="3"/>
                        <a:pt x="41" y="1"/>
                      </a:cubicBezTo>
                      <a:cubicBezTo>
                        <a:pt x="41" y="1"/>
                        <a:pt x="41" y="0"/>
                        <a:pt x="41" y="0"/>
                      </a:cubicBezTo>
                      <a:cubicBezTo>
                        <a:pt x="40" y="0"/>
                        <a:pt x="39" y="0"/>
                        <a:pt x="38" y="0"/>
                      </a:cubicBezTo>
                      <a:cubicBezTo>
                        <a:pt x="36" y="1"/>
                        <a:pt x="36" y="1"/>
                        <a:pt x="35" y="3"/>
                      </a:cubicBezTo>
                      <a:cubicBezTo>
                        <a:pt x="35" y="6"/>
                        <a:pt x="28" y="10"/>
                        <a:pt x="26" y="10"/>
                      </a:cubicBezTo>
                      <a:cubicBezTo>
                        <a:pt x="25" y="10"/>
                        <a:pt x="21" y="10"/>
                        <a:pt x="22" y="11"/>
                      </a:cubicBezTo>
                      <a:cubicBezTo>
                        <a:pt x="23" y="13"/>
                        <a:pt x="20" y="15"/>
                        <a:pt x="19" y="15"/>
                      </a:cubicBezTo>
                      <a:cubicBezTo>
                        <a:pt x="17" y="16"/>
                        <a:pt x="15" y="17"/>
                        <a:pt x="13" y="17"/>
                      </a:cubicBezTo>
                      <a:cubicBezTo>
                        <a:pt x="11" y="18"/>
                        <a:pt x="11" y="16"/>
                        <a:pt x="9" y="17"/>
                      </a:cubicBezTo>
                      <a:cubicBezTo>
                        <a:pt x="7" y="18"/>
                        <a:pt x="6" y="17"/>
                        <a:pt x="6" y="18"/>
                      </a:cubicBezTo>
                      <a:cubicBezTo>
                        <a:pt x="5" y="20"/>
                        <a:pt x="4" y="22"/>
                        <a:pt x="3" y="23"/>
                      </a:cubicBezTo>
                      <a:cubicBezTo>
                        <a:pt x="0" y="27"/>
                        <a:pt x="2" y="30"/>
                        <a:pt x="4" y="34"/>
                      </a:cubicBezTo>
                      <a:cubicBezTo>
                        <a:pt x="5" y="36"/>
                        <a:pt x="5" y="37"/>
                        <a:pt x="6" y="39"/>
                      </a:cubicBezTo>
                      <a:cubicBezTo>
                        <a:pt x="8" y="41"/>
                        <a:pt x="9" y="42"/>
                        <a:pt x="9" y="45"/>
                      </a:cubicBezTo>
                      <a:cubicBezTo>
                        <a:pt x="9" y="44"/>
                        <a:pt x="10" y="37"/>
                        <a:pt x="12" y="3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75" name="Freeform 743">
                  <a:extLst>
                    <a:ext uri="{FF2B5EF4-FFF2-40B4-BE49-F238E27FC236}">
                      <a16:creationId xmlns:a16="http://schemas.microsoft.com/office/drawing/2014/main" id="{B7A85AB6-F602-8649-F29C-DF19751D2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64335" y="6950195"/>
                  <a:ext cx="1195346" cy="888775"/>
                </a:xfrm>
                <a:custGeom>
                  <a:avLst/>
                  <a:gdLst>
                    <a:gd name="T0" fmla="*/ 83 w 117"/>
                    <a:gd name="T1" fmla="*/ 82 h 82"/>
                    <a:gd name="T2" fmla="*/ 93 w 117"/>
                    <a:gd name="T3" fmla="*/ 76 h 82"/>
                    <a:gd name="T4" fmla="*/ 105 w 117"/>
                    <a:gd name="T5" fmla="*/ 68 h 82"/>
                    <a:gd name="T6" fmla="*/ 112 w 117"/>
                    <a:gd name="T7" fmla="*/ 64 h 82"/>
                    <a:gd name="T8" fmla="*/ 107 w 117"/>
                    <a:gd name="T9" fmla="*/ 55 h 82"/>
                    <a:gd name="T10" fmla="*/ 110 w 117"/>
                    <a:gd name="T11" fmla="*/ 46 h 82"/>
                    <a:gd name="T12" fmla="*/ 114 w 117"/>
                    <a:gd name="T13" fmla="*/ 40 h 82"/>
                    <a:gd name="T14" fmla="*/ 117 w 117"/>
                    <a:gd name="T15" fmla="*/ 21 h 82"/>
                    <a:gd name="T16" fmla="*/ 81 w 117"/>
                    <a:gd name="T17" fmla="*/ 1 h 82"/>
                    <a:gd name="T18" fmla="*/ 75 w 117"/>
                    <a:gd name="T19" fmla="*/ 2 h 82"/>
                    <a:gd name="T20" fmla="*/ 67 w 117"/>
                    <a:gd name="T21" fmla="*/ 2 h 82"/>
                    <a:gd name="T22" fmla="*/ 59 w 117"/>
                    <a:gd name="T23" fmla="*/ 1 h 82"/>
                    <a:gd name="T24" fmla="*/ 29 w 117"/>
                    <a:gd name="T25" fmla="*/ 21 h 82"/>
                    <a:gd name="T26" fmla="*/ 22 w 117"/>
                    <a:gd name="T27" fmla="*/ 25 h 82"/>
                    <a:gd name="T28" fmla="*/ 19 w 117"/>
                    <a:gd name="T29" fmla="*/ 42 h 82"/>
                    <a:gd name="T30" fmla="*/ 8 w 117"/>
                    <a:gd name="T31" fmla="*/ 43 h 82"/>
                    <a:gd name="T32" fmla="*/ 5 w 117"/>
                    <a:gd name="T33" fmla="*/ 51 h 82"/>
                    <a:gd name="T34" fmla="*/ 11 w 117"/>
                    <a:gd name="T35" fmla="*/ 56 h 82"/>
                    <a:gd name="T36" fmla="*/ 19 w 117"/>
                    <a:gd name="T37" fmla="*/ 62 h 82"/>
                    <a:gd name="T38" fmla="*/ 21 w 117"/>
                    <a:gd name="T39" fmla="*/ 55 h 82"/>
                    <a:gd name="T40" fmla="*/ 28 w 117"/>
                    <a:gd name="T41" fmla="*/ 50 h 82"/>
                    <a:gd name="T42" fmla="*/ 35 w 117"/>
                    <a:gd name="T43" fmla="*/ 53 h 82"/>
                    <a:gd name="T44" fmla="*/ 46 w 117"/>
                    <a:gd name="T45" fmla="*/ 55 h 82"/>
                    <a:gd name="T46" fmla="*/ 64 w 117"/>
                    <a:gd name="T47" fmla="*/ 53 h 82"/>
                    <a:gd name="T48" fmla="*/ 68 w 117"/>
                    <a:gd name="T49" fmla="*/ 47 h 82"/>
                    <a:gd name="T50" fmla="*/ 77 w 117"/>
                    <a:gd name="T51" fmla="*/ 31 h 82"/>
                    <a:gd name="T52" fmla="*/ 79 w 117"/>
                    <a:gd name="T53" fmla="*/ 16 h 82"/>
                    <a:gd name="T54" fmla="*/ 75 w 117"/>
                    <a:gd name="T55" fmla="*/ 2 h 82"/>
                    <a:gd name="T56" fmla="*/ 78 w 117"/>
                    <a:gd name="T57" fmla="*/ 16 h 82"/>
                    <a:gd name="T58" fmla="*/ 77 w 117"/>
                    <a:gd name="T59" fmla="*/ 35 h 82"/>
                    <a:gd name="T60" fmla="*/ 68 w 117"/>
                    <a:gd name="T61" fmla="*/ 46 h 82"/>
                    <a:gd name="T62" fmla="*/ 72 w 117"/>
                    <a:gd name="T63" fmla="*/ 55 h 82"/>
                    <a:gd name="T64" fmla="*/ 75 w 117"/>
                    <a:gd name="T65" fmla="*/ 65 h 82"/>
                    <a:gd name="T66" fmla="*/ 72 w 117"/>
                    <a:gd name="T67" fmla="*/ 74 h 82"/>
                    <a:gd name="T68" fmla="*/ 77 w 117"/>
                    <a:gd name="T69" fmla="*/ 81 h 82"/>
                    <a:gd name="T70" fmla="*/ 80 w 117"/>
                    <a:gd name="T71" fmla="*/ 8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7" h="82">
                      <a:moveTo>
                        <a:pt x="80" y="81"/>
                      </a:moveTo>
                      <a:cubicBezTo>
                        <a:pt x="81" y="80"/>
                        <a:pt x="82" y="82"/>
                        <a:pt x="83" y="82"/>
                      </a:cubicBezTo>
                      <a:cubicBezTo>
                        <a:pt x="85" y="81"/>
                        <a:pt x="87" y="80"/>
                        <a:pt x="89" y="79"/>
                      </a:cubicBezTo>
                      <a:cubicBezTo>
                        <a:pt x="90" y="79"/>
                        <a:pt x="93" y="78"/>
                        <a:pt x="93" y="76"/>
                      </a:cubicBezTo>
                      <a:cubicBezTo>
                        <a:pt x="93" y="74"/>
                        <a:pt x="94" y="75"/>
                        <a:pt x="96" y="74"/>
                      </a:cubicBezTo>
                      <a:cubicBezTo>
                        <a:pt x="99" y="74"/>
                        <a:pt x="103" y="71"/>
                        <a:pt x="105" y="68"/>
                      </a:cubicBezTo>
                      <a:cubicBezTo>
                        <a:pt x="106" y="67"/>
                        <a:pt x="106" y="66"/>
                        <a:pt x="107" y="65"/>
                      </a:cubicBezTo>
                      <a:cubicBezTo>
                        <a:pt x="108" y="64"/>
                        <a:pt x="110" y="64"/>
                        <a:pt x="112" y="64"/>
                      </a:cubicBezTo>
                      <a:cubicBezTo>
                        <a:pt x="112" y="62"/>
                        <a:pt x="110" y="61"/>
                        <a:pt x="109" y="59"/>
                      </a:cubicBezTo>
                      <a:cubicBezTo>
                        <a:pt x="109" y="58"/>
                        <a:pt x="110" y="55"/>
                        <a:pt x="107" y="55"/>
                      </a:cubicBezTo>
                      <a:cubicBezTo>
                        <a:pt x="106" y="55"/>
                        <a:pt x="109" y="53"/>
                        <a:pt x="108" y="52"/>
                      </a:cubicBezTo>
                      <a:cubicBezTo>
                        <a:pt x="108" y="49"/>
                        <a:pt x="109" y="48"/>
                        <a:pt x="110" y="46"/>
                      </a:cubicBezTo>
                      <a:cubicBezTo>
                        <a:pt x="110" y="44"/>
                        <a:pt x="112" y="44"/>
                        <a:pt x="112" y="42"/>
                      </a:cubicBezTo>
                      <a:cubicBezTo>
                        <a:pt x="112" y="41"/>
                        <a:pt x="113" y="40"/>
                        <a:pt x="114" y="40"/>
                      </a:cubicBezTo>
                      <a:cubicBezTo>
                        <a:pt x="117" y="40"/>
                        <a:pt x="117" y="40"/>
                        <a:pt x="117" y="38"/>
                      </a:cubicBezTo>
                      <a:cubicBezTo>
                        <a:pt x="117" y="32"/>
                        <a:pt x="117" y="27"/>
                        <a:pt x="117" y="21"/>
                      </a:cubicBezTo>
                      <a:cubicBezTo>
                        <a:pt x="117" y="19"/>
                        <a:pt x="113" y="18"/>
                        <a:pt x="111" y="17"/>
                      </a:cubicBezTo>
                      <a:cubicBezTo>
                        <a:pt x="101" y="12"/>
                        <a:pt x="91" y="6"/>
                        <a:pt x="81" y="1"/>
                      </a:cubicBezTo>
                      <a:cubicBezTo>
                        <a:pt x="80" y="1"/>
                        <a:pt x="80" y="0"/>
                        <a:pt x="79" y="0"/>
                      </a:cubicBezTo>
                      <a:cubicBezTo>
                        <a:pt x="78" y="1"/>
                        <a:pt x="76" y="2"/>
                        <a:pt x="75" y="2"/>
                      </a:cubicBezTo>
                      <a:cubicBezTo>
                        <a:pt x="74" y="3"/>
                        <a:pt x="72" y="5"/>
                        <a:pt x="71" y="5"/>
                      </a:cubicBezTo>
                      <a:cubicBezTo>
                        <a:pt x="70" y="5"/>
                        <a:pt x="69" y="3"/>
                        <a:pt x="67" y="2"/>
                      </a:cubicBezTo>
                      <a:cubicBezTo>
                        <a:pt x="66" y="1"/>
                        <a:pt x="65" y="1"/>
                        <a:pt x="64" y="1"/>
                      </a:cubicBezTo>
                      <a:cubicBezTo>
                        <a:pt x="62" y="0"/>
                        <a:pt x="61" y="0"/>
                        <a:pt x="59" y="1"/>
                      </a:cubicBezTo>
                      <a:cubicBezTo>
                        <a:pt x="52" y="5"/>
                        <a:pt x="45" y="10"/>
                        <a:pt x="38" y="14"/>
                      </a:cubicBezTo>
                      <a:cubicBezTo>
                        <a:pt x="35" y="16"/>
                        <a:pt x="32" y="18"/>
                        <a:pt x="29" y="21"/>
                      </a:cubicBezTo>
                      <a:cubicBezTo>
                        <a:pt x="28" y="22"/>
                        <a:pt x="27" y="22"/>
                        <a:pt x="26" y="22"/>
                      </a:cubicBezTo>
                      <a:cubicBezTo>
                        <a:pt x="23" y="22"/>
                        <a:pt x="22" y="22"/>
                        <a:pt x="22" y="25"/>
                      </a:cubicBezTo>
                      <a:cubicBezTo>
                        <a:pt x="22" y="28"/>
                        <a:pt x="22" y="31"/>
                        <a:pt x="22" y="34"/>
                      </a:cubicBezTo>
                      <a:cubicBezTo>
                        <a:pt x="22" y="37"/>
                        <a:pt x="21" y="40"/>
                        <a:pt x="19" y="42"/>
                      </a:cubicBezTo>
                      <a:cubicBezTo>
                        <a:pt x="18" y="43"/>
                        <a:pt x="15" y="43"/>
                        <a:pt x="14" y="43"/>
                      </a:cubicBezTo>
                      <a:cubicBezTo>
                        <a:pt x="12" y="43"/>
                        <a:pt x="10" y="43"/>
                        <a:pt x="8" y="43"/>
                      </a:cubicBezTo>
                      <a:cubicBezTo>
                        <a:pt x="6" y="43"/>
                        <a:pt x="4" y="44"/>
                        <a:pt x="2" y="44"/>
                      </a:cubicBezTo>
                      <a:cubicBezTo>
                        <a:pt x="0" y="44"/>
                        <a:pt x="5" y="51"/>
                        <a:pt x="5" y="51"/>
                      </a:cubicBezTo>
                      <a:cubicBezTo>
                        <a:pt x="6" y="54"/>
                        <a:pt x="7" y="56"/>
                        <a:pt x="10" y="57"/>
                      </a:cubicBezTo>
                      <a:cubicBezTo>
                        <a:pt x="10" y="57"/>
                        <a:pt x="11" y="56"/>
                        <a:pt x="11" y="56"/>
                      </a:cubicBezTo>
                      <a:cubicBezTo>
                        <a:pt x="12" y="57"/>
                        <a:pt x="12" y="60"/>
                        <a:pt x="14" y="58"/>
                      </a:cubicBezTo>
                      <a:cubicBezTo>
                        <a:pt x="16" y="56"/>
                        <a:pt x="18" y="61"/>
                        <a:pt x="19" y="62"/>
                      </a:cubicBezTo>
                      <a:cubicBezTo>
                        <a:pt x="19" y="61"/>
                        <a:pt x="20" y="59"/>
                        <a:pt x="20" y="58"/>
                      </a:cubicBezTo>
                      <a:cubicBezTo>
                        <a:pt x="20" y="57"/>
                        <a:pt x="21" y="56"/>
                        <a:pt x="21" y="55"/>
                      </a:cubicBezTo>
                      <a:cubicBezTo>
                        <a:pt x="22" y="52"/>
                        <a:pt x="22" y="52"/>
                        <a:pt x="25" y="51"/>
                      </a:cubicBezTo>
                      <a:cubicBezTo>
                        <a:pt x="26" y="50"/>
                        <a:pt x="27" y="50"/>
                        <a:pt x="28" y="50"/>
                      </a:cubicBezTo>
                      <a:cubicBezTo>
                        <a:pt x="29" y="49"/>
                        <a:pt x="30" y="51"/>
                        <a:pt x="31" y="51"/>
                      </a:cubicBezTo>
                      <a:cubicBezTo>
                        <a:pt x="33" y="51"/>
                        <a:pt x="34" y="52"/>
                        <a:pt x="35" y="53"/>
                      </a:cubicBezTo>
                      <a:cubicBezTo>
                        <a:pt x="36" y="54"/>
                        <a:pt x="37" y="54"/>
                        <a:pt x="39" y="54"/>
                      </a:cubicBezTo>
                      <a:cubicBezTo>
                        <a:pt x="42" y="52"/>
                        <a:pt x="43" y="55"/>
                        <a:pt x="46" y="55"/>
                      </a:cubicBezTo>
                      <a:cubicBezTo>
                        <a:pt x="49" y="55"/>
                        <a:pt x="52" y="53"/>
                        <a:pt x="55" y="53"/>
                      </a:cubicBezTo>
                      <a:cubicBezTo>
                        <a:pt x="57" y="53"/>
                        <a:pt x="61" y="54"/>
                        <a:pt x="64" y="53"/>
                      </a:cubicBezTo>
                      <a:cubicBezTo>
                        <a:pt x="65" y="53"/>
                        <a:pt x="66" y="52"/>
                        <a:pt x="67" y="51"/>
                      </a:cubicBezTo>
                      <a:cubicBezTo>
                        <a:pt x="69" y="50"/>
                        <a:pt x="68" y="49"/>
                        <a:pt x="68" y="47"/>
                      </a:cubicBezTo>
                      <a:cubicBezTo>
                        <a:pt x="68" y="42"/>
                        <a:pt x="73" y="39"/>
                        <a:pt x="77" y="35"/>
                      </a:cubicBezTo>
                      <a:cubicBezTo>
                        <a:pt x="78" y="34"/>
                        <a:pt x="77" y="32"/>
                        <a:pt x="77" y="31"/>
                      </a:cubicBezTo>
                      <a:cubicBezTo>
                        <a:pt x="77" y="28"/>
                        <a:pt x="77" y="26"/>
                        <a:pt x="77" y="23"/>
                      </a:cubicBezTo>
                      <a:cubicBezTo>
                        <a:pt x="78" y="21"/>
                        <a:pt x="79" y="18"/>
                        <a:pt x="79" y="16"/>
                      </a:cubicBezTo>
                      <a:cubicBezTo>
                        <a:pt x="78" y="14"/>
                        <a:pt x="77" y="12"/>
                        <a:pt x="76" y="11"/>
                      </a:cubicBezTo>
                      <a:cubicBezTo>
                        <a:pt x="74" y="8"/>
                        <a:pt x="75" y="5"/>
                        <a:pt x="75" y="2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5" y="11"/>
                        <a:pt x="78" y="14"/>
                        <a:pt x="78" y="16"/>
                      </a:cubicBezTo>
                      <a:cubicBezTo>
                        <a:pt x="79" y="19"/>
                        <a:pt x="77" y="23"/>
                        <a:pt x="77" y="26"/>
                      </a:cubicBezTo>
                      <a:cubicBezTo>
                        <a:pt x="77" y="28"/>
                        <a:pt x="78" y="32"/>
                        <a:pt x="77" y="35"/>
                      </a:cubicBezTo>
                      <a:cubicBezTo>
                        <a:pt x="76" y="37"/>
                        <a:pt x="72" y="39"/>
                        <a:pt x="71" y="41"/>
                      </a:cubicBezTo>
                      <a:cubicBezTo>
                        <a:pt x="69" y="42"/>
                        <a:pt x="68" y="44"/>
                        <a:pt x="68" y="46"/>
                      </a:cubicBezTo>
                      <a:cubicBezTo>
                        <a:pt x="67" y="49"/>
                        <a:pt x="69" y="50"/>
                        <a:pt x="70" y="53"/>
                      </a:cubicBezTo>
                      <a:cubicBezTo>
                        <a:pt x="70" y="54"/>
                        <a:pt x="71" y="54"/>
                        <a:pt x="72" y="55"/>
                      </a:cubicBezTo>
                      <a:cubicBezTo>
                        <a:pt x="74" y="56"/>
                        <a:pt x="75" y="57"/>
                        <a:pt x="75" y="59"/>
                      </a:cubicBezTo>
                      <a:cubicBezTo>
                        <a:pt x="75" y="61"/>
                        <a:pt x="75" y="63"/>
                        <a:pt x="75" y="65"/>
                      </a:cubicBezTo>
                      <a:cubicBezTo>
                        <a:pt x="75" y="66"/>
                        <a:pt x="76" y="68"/>
                        <a:pt x="77" y="70"/>
                      </a:cubicBezTo>
                      <a:cubicBezTo>
                        <a:pt x="74" y="70"/>
                        <a:pt x="67" y="70"/>
                        <a:pt x="72" y="74"/>
                      </a:cubicBezTo>
                      <a:cubicBezTo>
                        <a:pt x="74" y="75"/>
                        <a:pt x="75" y="76"/>
                        <a:pt x="76" y="78"/>
                      </a:cubicBezTo>
                      <a:cubicBezTo>
                        <a:pt x="76" y="79"/>
                        <a:pt x="77" y="80"/>
                        <a:pt x="77" y="81"/>
                      </a:cubicBezTo>
                      <a:cubicBezTo>
                        <a:pt x="77" y="82"/>
                        <a:pt x="80" y="81"/>
                        <a:pt x="80" y="81"/>
                      </a:cubicBezTo>
                      <a:cubicBezTo>
                        <a:pt x="82" y="80"/>
                        <a:pt x="80" y="81"/>
                        <a:pt x="80" y="8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76" name="Freeform 744">
                  <a:extLst>
                    <a:ext uri="{FF2B5EF4-FFF2-40B4-BE49-F238E27FC236}">
                      <a16:creationId xmlns:a16="http://schemas.microsoft.com/office/drawing/2014/main" id="{7E374D37-AEB4-D9CB-2E0C-3F99AFEB4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44674" y="6972323"/>
                  <a:ext cx="839878" cy="1095295"/>
                </a:xfrm>
                <a:custGeom>
                  <a:avLst/>
                  <a:gdLst>
                    <a:gd name="T0" fmla="*/ 6 w 82"/>
                    <a:gd name="T1" fmla="*/ 39 h 101"/>
                    <a:gd name="T2" fmla="*/ 6 w 82"/>
                    <a:gd name="T3" fmla="*/ 41 h 101"/>
                    <a:gd name="T4" fmla="*/ 4 w 82"/>
                    <a:gd name="T5" fmla="*/ 43 h 101"/>
                    <a:gd name="T6" fmla="*/ 2 w 82"/>
                    <a:gd name="T7" fmla="*/ 49 h 101"/>
                    <a:gd name="T8" fmla="*/ 2 w 82"/>
                    <a:gd name="T9" fmla="*/ 51 h 101"/>
                    <a:gd name="T10" fmla="*/ 1 w 82"/>
                    <a:gd name="T11" fmla="*/ 53 h 101"/>
                    <a:gd name="T12" fmla="*/ 4 w 82"/>
                    <a:gd name="T13" fmla="*/ 58 h 101"/>
                    <a:gd name="T14" fmla="*/ 6 w 82"/>
                    <a:gd name="T15" fmla="*/ 60 h 101"/>
                    <a:gd name="T16" fmla="*/ 6 w 82"/>
                    <a:gd name="T17" fmla="*/ 63 h 101"/>
                    <a:gd name="T18" fmla="*/ 9 w 82"/>
                    <a:gd name="T19" fmla="*/ 68 h 101"/>
                    <a:gd name="T20" fmla="*/ 9 w 82"/>
                    <a:gd name="T21" fmla="*/ 74 h 101"/>
                    <a:gd name="T22" fmla="*/ 15 w 82"/>
                    <a:gd name="T23" fmla="*/ 76 h 101"/>
                    <a:gd name="T24" fmla="*/ 18 w 82"/>
                    <a:gd name="T25" fmla="*/ 81 h 101"/>
                    <a:gd name="T26" fmla="*/ 22 w 82"/>
                    <a:gd name="T27" fmla="*/ 84 h 101"/>
                    <a:gd name="T28" fmla="*/ 26 w 82"/>
                    <a:gd name="T29" fmla="*/ 88 h 101"/>
                    <a:gd name="T30" fmla="*/ 26 w 82"/>
                    <a:gd name="T31" fmla="*/ 91 h 101"/>
                    <a:gd name="T32" fmla="*/ 28 w 82"/>
                    <a:gd name="T33" fmla="*/ 92 h 101"/>
                    <a:gd name="T34" fmla="*/ 32 w 82"/>
                    <a:gd name="T35" fmla="*/ 96 h 101"/>
                    <a:gd name="T36" fmla="*/ 35 w 82"/>
                    <a:gd name="T37" fmla="*/ 95 h 101"/>
                    <a:gd name="T38" fmla="*/ 39 w 82"/>
                    <a:gd name="T39" fmla="*/ 94 h 101"/>
                    <a:gd name="T40" fmla="*/ 44 w 82"/>
                    <a:gd name="T41" fmla="*/ 100 h 101"/>
                    <a:gd name="T42" fmla="*/ 51 w 82"/>
                    <a:gd name="T43" fmla="*/ 100 h 101"/>
                    <a:gd name="T44" fmla="*/ 55 w 82"/>
                    <a:gd name="T45" fmla="*/ 98 h 101"/>
                    <a:gd name="T46" fmla="*/ 59 w 82"/>
                    <a:gd name="T47" fmla="*/ 97 h 101"/>
                    <a:gd name="T48" fmla="*/ 69 w 82"/>
                    <a:gd name="T49" fmla="*/ 94 h 101"/>
                    <a:gd name="T50" fmla="*/ 69 w 82"/>
                    <a:gd name="T51" fmla="*/ 91 h 101"/>
                    <a:gd name="T52" fmla="*/ 66 w 82"/>
                    <a:gd name="T53" fmla="*/ 90 h 101"/>
                    <a:gd name="T54" fmla="*/ 61 w 82"/>
                    <a:gd name="T55" fmla="*/ 83 h 101"/>
                    <a:gd name="T56" fmla="*/ 59 w 82"/>
                    <a:gd name="T57" fmla="*/ 80 h 101"/>
                    <a:gd name="T58" fmla="*/ 56 w 82"/>
                    <a:gd name="T59" fmla="*/ 78 h 101"/>
                    <a:gd name="T60" fmla="*/ 59 w 82"/>
                    <a:gd name="T61" fmla="*/ 75 h 101"/>
                    <a:gd name="T62" fmla="*/ 61 w 82"/>
                    <a:gd name="T63" fmla="*/ 67 h 101"/>
                    <a:gd name="T64" fmla="*/ 62 w 82"/>
                    <a:gd name="T65" fmla="*/ 64 h 101"/>
                    <a:gd name="T66" fmla="*/ 65 w 82"/>
                    <a:gd name="T67" fmla="*/ 62 h 101"/>
                    <a:gd name="T68" fmla="*/ 65 w 82"/>
                    <a:gd name="T69" fmla="*/ 58 h 101"/>
                    <a:gd name="T70" fmla="*/ 67 w 82"/>
                    <a:gd name="T71" fmla="*/ 55 h 101"/>
                    <a:gd name="T72" fmla="*/ 71 w 82"/>
                    <a:gd name="T73" fmla="*/ 52 h 101"/>
                    <a:gd name="T74" fmla="*/ 72 w 82"/>
                    <a:gd name="T75" fmla="*/ 45 h 101"/>
                    <a:gd name="T76" fmla="*/ 72 w 82"/>
                    <a:gd name="T77" fmla="*/ 42 h 101"/>
                    <a:gd name="T78" fmla="*/ 74 w 82"/>
                    <a:gd name="T79" fmla="*/ 37 h 101"/>
                    <a:gd name="T80" fmla="*/ 79 w 82"/>
                    <a:gd name="T81" fmla="*/ 29 h 101"/>
                    <a:gd name="T82" fmla="*/ 82 w 82"/>
                    <a:gd name="T83" fmla="*/ 27 h 101"/>
                    <a:gd name="T84" fmla="*/ 79 w 82"/>
                    <a:gd name="T85" fmla="*/ 23 h 101"/>
                    <a:gd name="T86" fmla="*/ 76 w 82"/>
                    <a:gd name="T87" fmla="*/ 17 h 101"/>
                    <a:gd name="T88" fmla="*/ 76 w 82"/>
                    <a:gd name="T89" fmla="*/ 11 h 101"/>
                    <a:gd name="T90" fmla="*/ 75 w 82"/>
                    <a:gd name="T91" fmla="*/ 9 h 101"/>
                    <a:gd name="T92" fmla="*/ 74 w 82"/>
                    <a:gd name="T93" fmla="*/ 5 h 101"/>
                    <a:gd name="T94" fmla="*/ 68 w 82"/>
                    <a:gd name="T95" fmla="*/ 0 h 101"/>
                    <a:gd name="T96" fmla="*/ 64 w 82"/>
                    <a:gd name="T97" fmla="*/ 2 h 101"/>
                    <a:gd name="T98" fmla="*/ 60 w 82"/>
                    <a:gd name="T99" fmla="*/ 5 h 101"/>
                    <a:gd name="T100" fmla="*/ 56 w 82"/>
                    <a:gd name="T101" fmla="*/ 5 h 101"/>
                    <a:gd name="T102" fmla="*/ 46 w 82"/>
                    <a:gd name="T103" fmla="*/ 5 h 101"/>
                    <a:gd name="T104" fmla="*/ 17 w 82"/>
                    <a:gd name="T105" fmla="*/ 5 h 101"/>
                    <a:gd name="T106" fmla="*/ 16 w 82"/>
                    <a:gd name="T107" fmla="*/ 14 h 101"/>
                    <a:gd name="T108" fmla="*/ 13 w 82"/>
                    <a:gd name="T109" fmla="*/ 16 h 101"/>
                    <a:gd name="T110" fmla="*/ 11 w 82"/>
                    <a:gd name="T111" fmla="*/ 18 h 101"/>
                    <a:gd name="T112" fmla="*/ 11 w 82"/>
                    <a:gd name="T113" fmla="*/ 32 h 101"/>
                    <a:gd name="T114" fmla="*/ 11 w 82"/>
                    <a:gd name="T115" fmla="*/ 37 h 101"/>
                    <a:gd name="T116" fmla="*/ 6 w 82"/>
                    <a:gd name="T117" fmla="*/ 39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2" h="101">
                      <a:moveTo>
                        <a:pt x="6" y="39"/>
                      </a:moveTo>
                      <a:cubicBezTo>
                        <a:pt x="6" y="39"/>
                        <a:pt x="6" y="40"/>
                        <a:pt x="6" y="41"/>
                      </a:cubicBezTo>
                      <a:cubicBezTo>
                        <a:pt x="5" y="42"/>
                        <a:pt x="4" y="42"/>
                        <a:pt x="4" y="43"/>
                      </a:cubicBezTo>
                      <a:cubicBezTo>
                        <a:pt x="4" y="45"/>
                        <a:pt x="2" y="47"/>
                        <a:pt x="2" y="49"/>
                      </a:cubicBezTo>
                      <a:cubicBezTo>
                        <a:pt x="2" y="50"/>
                        <a:pt x="3" y="51"/>
                        <a:pt x="2" y="51"/>
                      </a:cubicBezTo>
                      <a:cubicBezTo>
                        <a:pt x="2" y="52"/>
                        <a:pt x="0" y="53"/>
                        <a:pt x="1" y="53"/>
                      </a:cubicBezTo>
                      <a:cubicBezTo>
                        <a:pt x="4" y="53"/>
                        <a:pt x="3" y="57"/>
                        <a:pt x="4" y="58"/>
                      </a:cubicBezTo>
                      <a:cubicBezTo>
                        <a:pt x="4" y="59"/>
                        <a:pt x="5" y="59"/>
                        <a:pt x="6" y="60"/>
                      </a:cubicBezTo>
                      <a:cubicBezTo>
                        <a:pt x="6" y="61"/>
                        <a:pt x="6" y="62"/>
                        <a:pt x="6" y="63"/>
                      </a:cubicBezTo>
                      <a:cubicBezTo>
                        <a:pt x="7" y="65"/>
                        <a:pt x="9" y="66"/>
                        <a:pt x="9" y="68"/>
                      </a:cubicBezTo>
                      <a:cubicBezTo>
                        <a:pt x="9" y="69"/>
                        <a:pt x="8" y="74"/>
                        <a:pt x="9" y="74"/>
                      </a:cubicBezTo>
                      <a:cubicBezTo>
                        <a:pt x="12" y="74"/>
                        <a:pt x="13" y="75"/>
                        <a:pt x="15" y="76"/>
                      </a:cubicBezTo>
                      <a:cubicBezTo>
                        <a:pt x="17" y="77"/>
                        <a:pt x="16" y="80"/>
                        <a:pt x="18" y="81"/>
                      </a:cubicBezTo>
                      <a:cubicBezTo>
                        <a:pt x="19" y="82"/>
                        <a:pt x="22" y="82"/>
                        <a:pt x="22" y="84"/>
                      </a:cubicBezTo>
                      <a:cubicBezTo>
                        <a:pt x="22" y="86"/>
                        <a:pt x="25" y="87"/>
                        <a:pt x="26" y="88"/>
                      </a:cubicBezTo>
                      <a:cubicBezTo>
                        <a:pt x="26" y="89"/>
                        <a:pt x="26" y="90"/>
                        <a:pt x="26" y="91"/>
                      </a:cubicBezTo>
                      <a:cubicBezTo>
                        <a:pt x="27" y="91"/>
                        <a:pt x="28" y="92"/>
                        <a:pt x="28" y="92"/>
                      </a:cubicBezTo>
                      <a:cubicBezTo>
                        <a:pt x="29" y="93"/>
                        <a:pt x="30" y="95"/>
                        <a:pt x="32" y="96"/>
                      </a:cubicBezTo>
                      <a:cubicBezTo>
                        <a:pt x="33" y="97"/>
                        <a:pt x="33" y="93"/>
                        <a:pt x="35" y="95"/>
                      </a:cubicBezTo>
                      <a:cubicBezTo>
                        <a:pt x="37" y="96"/>
                        <a:pt x="37" y="94"/>
                        <a:pt x="39" y="94"/>
                      </a:cubicBezTo>
                      <a:cubicBezTo>
                        <a:pt x="41" y="95"/>
                        <a:pt x="42" y="98"/>
                        <a:pt x="44" y="100"/>
                      </a:cubicBezTo>
                      <a:cubicBezTo>
                        <a:pt x="46" y="95"/>
                        <a:pt x="49" y="101"/>
                        <a:pt x="51" y="100"/>
                      </a:cubicBezTo>
                      <a:cubicBezTo>
                        <a:pt x="52" y="99"/>
                        <a:pt x="53" y="98"/>
                        <a:pt x="55" y="98"/>
                      </a:cubicBezTo>
                      <a:cubicBezTo>
                        <a:pt x="56" y="98"/>
                        <a:pt x="58" y="98"/>
                        <a:pt x="59" y="97"/>
                      </a:cubicBezTo>
                      <a:cubicBezTo>
                        <a:pt x="61" y="93"/>
                        <a:pt x="65" y="91"/>
                        <a:pt x="69" y="94"/>
                      </a:cubicBezTo>
                      <a:cubicBezTo>
                        <a:pt x="69" y="93"/>
                        <a:pt x="69" y="92"/>
                        <a:pt x="69" y="91"/>
                      </a:cubicBezTo>
                      <a:cubicBezTo>
                        <a:pt x="69" y="90"/>
                        <a:pt x="66" y="90"/>
                        <a:pt x="66" y="90"/>
                      </a:cubicBezTo>
                      <a:cubicBezTo>
                        <a:pt x="64" y="88"/>
                        <a:pt x="63" y="85"/>
                        <a:pt x="61" y="83"/>
                      </a:cubicBezTo>
                      <a:cubicBezTo>
                        <a:pt x="60" y="82"/>
                        <a:pt x="60" y="81"/>
                        <a:pt x="59" y="80"/>
                      </a:cubicBezTo>
                      <a:cubicBezTo>
                        <a:pt x="58" y="79"/>
                        <a:pt x="57" y="79"/>
                        <a:pt x="56" y="78"/>
                      </a:cubicBezTo>
                      <a:cubicBezTo>
                        <a:pt x="53" y="75"/>
                        <a:pt x="59" y="75"/>
                        <a:pt x="59" y="75"/>
                      </a:cubicBezTo>
                      <a:cubicBezTo>
                        <a:pt x="61" y="74"/>
                        <a:pt x="60" y="69"/>
                        <a:pt x="61" y="67"/>
                      </a:cubicBezTo>
                      <a:cubicBezTo>
                        <a:pt x="61" y="66"/>
                        <a:pt x="61" y="64"/>
                        <a:pt x="62" y="64"/>
                      </a:cubicBezTo>
                      <a:cubicBezTo>
                        <a:pt x="63" y="63"/>
                        <a:pt x="65" y="63"/>
                        <a:pt x="65" y="62"/>
                      </a:cubicBezTo>
                      <a:cubicBezTo>
                        <a:pt x="65" y="61"/>
                        <a:pt x="65" y="60"/>
                        <a:pt x="65" y="58"/>
                      </a:cubicBezTo>
                      <a:cubicBezTo>
                        <a:pt x="65" y="57"/>
                        <a:pt x="66" y="56"/>
                        <a:pt x="67" y="55"/>
                      </a:cubicBezTo>
                      <a:cubicBezTo>
                        <a:pt x="68" y="53"/>
                        <a:pt x="70" y="54"/>
                        <a:pt x="71" y="52"/>
                      </a:cubicBezTo>
                      <a:cubicBezTo>
                        <a:pt x="71" y="50"/>
                        <a:pt x="72" y="48"/>
                        <a:pt x="72" y="45"/>
                      </a:cubicBezTo>
                      <a:cubicBezTo>
                        <a:pt x="72" y="44"/>
                        <a:pt x="72" y="43"/>
                        <a:pt x="72" y="42"/>
                      </a:cubicBezTo>
                      <a:cubicBezTo>
                        <a:pt x="72" y="40"/>
                        <a:pt x="74" y="38"/>
                        <a:pt x="74" y="37"/>
                      </a:cubicBezTo>
                      <a:cubicBezTo>
                        <a:pt x="74" y="33"/>
                        <a:pt x="75" y="30"/>
                        <a:pt x="79" y="29"/>
                      </a:cubicBezTo>
                      <a:cubicBezTo>
                        <a:pt x="80" y="29"/>
                        <a:pt x="81" y="29"/>
                        <a:pt x="82" y="27"/>
                      </a:cubicBezTo>
                      <a:cubicBezTo>
                        <a:pt x="82" y="26"/>
                        <a:pt x="80" y="24"/>
                        <a:pt x="79" y="23"/>
                      </a:cubicBezTo>
                      <a:cubicBezTo>
                        <a:pt x="77" y="21"/>
                        <a:pt x="76" y="19"/>
                        <a:pt x="76" y="17"/>
                      </a:cubicBezTo>
                      <a:cubicBezTo>
                        <a:pt x="76" y="16"/>
                        <a:pt x="75" y="11"/>
                        <a:pt x="76" y="11"/>
                      </a:cubicBezTo>
                      <a:cubicBezTo>
                        <a:pt x="77" y="10"/>
                        <a:pt x="76" y="10"/>
                        <a:pt x="75" y="9"/>
                      </a:cubicBezTo>
                      <a:cubicBezTo>
                        <a:pt x="74" y="8"/>
                        <a:pt x="74" y="7"/>
                        <a:pt x="74" y="5"/>
                      </a:cubicBezTo>
                      <a:cubicBezTo>
                        <a:pt x="72" y="3"/>
                        <a:pt x="69" y="2"/>
                        <a:pt x="68" y="0"/>
                      </a:cubicBezTo>
                      <a:cubicBezTo>
                        <a:pt x="67" y="0"/>
                        <a:pt x="65" y="1"/>
                        <a:pt x="64" y="2"/>
                      </a:cubicBezTo>
                      <a:cubicBezTo>
                        <a:pt x="63" y="5"/>
                        <a:pt x="61" y="3"/>
                        <a:pt x="60" y="5"/>
                      </a:cubicBezTo>
                      <a:cubicBezTo>
                        <a:pt x="59" y="9"/>
                        <a:pt x="58" y="5"/>
                        <a:pt x="56" y="5"/>
                      </a:cubicBezTo>
                      <a:cubicBezTo>
                        <a:pt x="52" y="5"/>
                        <a:pt x="49" y="5"/>
                        <a:pt x="46" y="5"/>
                      </a:cubicBezTo>
                      <a:cubicBezTo>
                        <a:pt x="37" y="5"/>
                        <a:pt x="27" y="5"/>
                        <a:pt x="17" y="5"/>
                      </a:cubicBezTo>
                      <a:cubicBezTo>
                        <a:pt x="15" y="5"/>
                        <a:pt x="16" y="12"/>
                        <a:pt x="16" y="14"/>
                      </a:cubicBezTo>
                      <a:cubicBezTo>
                        <a:pt x="16" y="16"/>
                        <a:pt x="15" y="16"/>
                        <a:pt x="13" y="16"/>
                      </a:cubicBezTo>
                      <a:cubicBezTo>
                        <a:pt x="10" y="16"/>
                        <a:pt x="11" y="16"/>
                        <a:pt x="11" y="18"/>
                      </a:cubicBezTo>
                      <a:cubicBezTo>
                        <a:pt x="11" y="23"/>
                        <a:pt x="11" y="27"/>
                        <a:pt x="11" y="32"/>
                      </a:cubicBezTo>
                      <a:cubicBezTo>
                        <a:pt x="11" y="34"/>
                        <a:pt x="11" y="36"/>
                        <a:pt x="11" y="37"/>
                      </a:cubicBezTo>
                      <a:cubicBezTo>
                        <a:pt x="11" y="39"/>
                        <a:pt x="7" y="38"/>
                        <a:pt x="6" y="3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77" name="Freeform 745">
                  <a:extLst>
                    <a:ext uri="{FF2B5EF4-FFF2-40B4-BE49-F238E27FC236}">
                      <a16:creationId xmlns:a16="http://schemas.microsoft.com/office/drawing/2014/main" id="{2D7C61D4-1CC1-4ECC-1FAB-281BD6E0B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80009" y="7252600"/>
                  <a:ext cx="327588" cy="313470"/>
                </a:xfrm>
                <a:custGeom>
                  <a:avLst/>
                  <a:gdLst>
                    <a:gd name="T0" fmla="*/ 3 w 32"/>
                    <a:gd name="T1" fmla="*/ 19 h 29"/>
                    <a:gd name="T2" fmla="*/ 7 w 32"/>
                    <a:gd name="T3" fmla="*/ 20 h 29"/>
                    <a:gd name="T4" fmla="*/ 7 w 32"/>
                    <a:gd name="T5" fmla="*/ 17 h 29"/>
                    <a:gd name="T6" fmla="*/ 10 w 32"/>
                    <a:gd name="T7" fmla="*/ 19 h 29"/>
                    <a:gd name="T8" fmla="*/ 12 w 32"/>
                    <a:gd name="T9" fmla="*/ 18 h 29"/>
                    <a:gd name="T10" fmla="*/ 14 w 32"/>
                    <a:gd name="T11" fmla="*/ 18 h 29"/>
                    <a:gd name="T12" fmla="*/ 29 w 32"/>
                    <a:gd name="T13" fmla="*/ 29 h 29"/>
                    <a:gd name="T14" fmla="*/ 32 w 32"/>
                    <a:gd name="T15" fmla="*/ 27 h 29"/>
                    <a:gd name="T16" fmla="*/ 24 w 32"/>
                    <a:gd name="T17" fmla="*/ 19 h 29"/>
                    <a:gd name="T18" fmla="*/ 19 w 32"/>
                    <a:gd name="T19" fmla="*/ 16 h 29"/>
                    <a:gd name="T20" fmla="*/ 17 w 32"/>
                    <a:gd name="T21" fmla="*/ 14 h 29"/>
                    <a:gd name="T22" fmla="*/ 17 w 32"/>
                    <a:gd name="T23" fmla="*/ 16 h 29"/>
                    <a:gd name="T24" fmla="*/ 16 w 32"/>
                    <a:gd name="T25" fmla="*/ 14 h 29"/>
                    <a:gd name="T26" fmla="*/ 14 w 32"/>
                    <a:gd name="T27" fmla="*/ 9 h 29"/>
                    <a:gd name="T28" fmla="*/ 10 w 32"/>
                    <a:gd name="T29" fmla="*/ 0 h 29"/>
                    <a:gd name="T30" fmla="*/ 2 w 32"/>
                    <a:gd name="T31" fmla="*/ 7 h 29"/>
                    <a:gd name="T32" fmla="*/ 1 w 32"/>
                    <a:gd name="T33" fmla="*/ 13 h 29"/>
                    <a:gd name="T34" fmla="*/ 0 w 32"/>
                    <a:gd name="T35" fmla="*/ 20 h 29"/>
                    <a:gd name="T36" fmla="*/ 3 w 32"/>
                    <a:gd name="T37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29">
                      <a:moveTo>
                        <a:pt x="3" y="19"/>
                      </a:moveTo>
                      <a:cubicBezTo>
                        <a:pt x="4" y="19"/>
                        <a:pt x="6" y="21"/>
                        <a:pt x="7" y="20"/>
                      </a:cubicBezTo>
                      <a:cubicBezTo>
                        <a:pt x="7" y="19"/>
                        <a:pt x="6" y="17"/>
                        <a:pt x="7" y="17"/>
                      </a:cubicBezTo>
                      <a:cubicBezTo>
                        <a:pt x="9" y="17"/>
                        <a:pt x="9" y="19"/>
                        <a:pt x="10" y="19"/>
                      </a:cubicBezTo>
                      <a:cubicBezTo>
                        <a:pt x="11" y="19"/>
                        <a:pt x="12" y="18"/>
                        <a:pt x="12" y="18"/>
                      </a:cubicBezTo>
                      <a:cubicBezTo>
                        <a:pt x="13" y="17"/>
                        <a:pt x="14" y="18"/>
                        <a:pt x="14" y="18"/>
                      </a:cubicBezTo>
                      <a:cubicBezTo>
                        <a:pt x="22" y="18"/>
                        <a:pt x="25" y="24"/>
                        <a:pt x="29" y="29"/>
                      </a:cubicBezTo>
                      <a:cubicBezTo>
                        <a:pt x="30" y="29"/>
                        <a:pt x="31" y="28"/>
                        <a:pt x="32" y="27"/>
                      </a:cubicBezTo>
                      <a:cubicBezTo>
                        <a:pt x="29" y="25"/>
                        <a:pt x="26" y="22"/>
                        <a:pt x="24" y="19"/>
                      </a:cubicBezTo>
                      <a:cubicBezTo>
                        <a:pt x="23" y="17"/>
                        <a:pt x="21" y="17"/>
                        <a:pt x="19" y="16"/>
                      </a:cubicBezTo>
                      <a:cubicBezTo>
                        <a:pt x="18" y="16"/>
                        <a:pt x="18" y="14"/>
                        <a:pt x="17" y="14"/>
                      </a:cubicBezTo>
                      <a:cubicBezTo>
                        <a:pt x="16" y="14"/>
                        <a:pt x="17" y="15"/>
                        <a:pt x="17" y="16"/>
                      </a:cubicBezTo>
                      <a:cubicBezTo>
                        <a:pt x="17" y="16"/>
                        <a:pt x="16" y="14"/>
                        <a:pt x="16" y="14"/>
                      </a:cubicBezTo>
                      <a:cubicBezTo>
                        <a:pt x="15" y="12"/>
                        <a:pt x="14" y="11"/>
                        <a:pt x="14" y="9"/>
                      </a:cubicBezTo>
                      <a:cubicBezTo>
                        <a:pt x="13" y="6"/>
                        <a:pt x="13" y="3"/>
                        <a:pt x="10" y="0"/>
                      </a:cubicBezTo>
                      <a:cubicBezTo>
                        <a:pt x="9" y="4"/>
                        <a:pt x="4" y="4"/>
                        <a:pt x="2" y="7"/>
                      </a:cubicBezTo>
                      <a:cubicBezTo>
                        <a:pt x="1" y="9"/>
                        <a:pt x="2" y="11"/>
                        <a:pt x="1" y="13"/>
                      </a:cubicBezTo>
                      <a:cubicBezTo>
                        <a:pt x="0" y="15"/>
                        <a:pt x="0" y="17"/>
                        <a:pt x="0" y="20"/>
                      </a:cubicBezTo>
                      <a:cubicBezTo>
                        <a:pt x="1" y="19"/>
                        <a:pt x="2" y="19"/>
                        <a:pt x="3" y="1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78" name="Freeform 746">
                  <a:extLst>
                    <a:ext uri="{FF2B5EF4-FFF2-40B4-BE49-F238E27FC236}">
                      <a16:creationId xmlns:a16="http://schemas.microsoft.com/office/drawing/2014/main" id="{F421F46B-70F4-98CF-CD99-4043CD6E90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09241" y="7403805"/>
                  <a:ext cx="756238" cy="663815"/>
                </a:xfrm>
                <a:custGeom>
                  <a:avLst/>
                  <a:gdLst>
                    <a:gd name="T0" fmla="*/ 70 w 74"/>
                    <a:gd name="T1" fmla="*/ 38 h 61"/>
                    <a:gd name="T2" fmla="*/ 57 w 74"/>
                    <a:gd name="T3" fmla="*/ 33 h 61"/>
                    <a:gd name="T4" fmla="*/ 51 w 74"/>
                    <a:gd name="T5" fmla="*/ 29 h 61"/>
                    <a:gd name="T6" fmla="*/ 48 w 74"/>
                    <a:gd name="T7" fmla="*/ 24 h 61"/>
                    <a:gd name="T8" fmla="*/ 51 w 74"/>
                    <a:gd name="T9" fmla="*/ 20 h 61"/>
                    <a:gd name="T10" fmla="*/ 45 w 74"/>
                    <a:gd name="T11" fmla="*/ 23 h 61"/>
                    <a:gd name="T12" fmla="*/ 44 w 74"/>
                    <a:gd name="T13" fmla="*/ 18 h 61"/>
                    <a:gd name="T14" fmla="*/ 44 w 74"/>
                    <a:gd name="T15" fmla="*/ 12 h 61"/>
                    <a:gd name="T16" fmla="*/ 37 w 74"/>
                    <a:gd name="T17" fmla="*/ 5 h 61"/>
                    <a:gd name="T18" fmla="*/ 28 w 74"/>
                    <a:gd name="T19" fmla="*/ 4 h 61"/>
                    <a:gd name="T20" fmla="*/ 24 w 74"/>
                    <a:gd name="T21" fmla="*/ 5 h 61"/>
                    <a:gd name="T22" fmla="*/ 21 w 74"/>
                    <a:gd name="T23" fmla="*/ 5 h 61"/>
                    <a:gd name="T24" fmla="*/ 18 w 74"/>
                    <a:gd name="T25" fmla="*/ 5 h 61"/>
                    <a:gd name="T26" fmla="*/ 17 w 74"/>
                    <a:gd name="T27" fmla="*/ 8 h 61"/>
                    <a:gd name="T28" fmla="*/ 15 w 74"/>
                    <a:gd name="T29" fmla="*/ 13 h 61"/>
                    <a:gd name="T30" fmla="*/ 12 w 74"/>
                    <a:gd name="T31" fmla="*/ 14 h 61"/>
                    <a:gd name="T32" fmla="*/ 10 w 74"/>
                    <a:gd name="T33" fmla="*/ 18 h 61"/>
                    <a:gd name="T34" fmla="*/ 10 w 74"/>
                    <a:gd name="T35" fmla="*/ 23 h 61"/>
                    <a:gd name="T36" fmla="*/ 5 w 74"/>
                    <a:gd name="T37" fmla="*/ 34 h 61"/>
                    <a:gd name="T38" fmla="*/ 1 w 74"/>
                    <a:gd name="T39" fmla="*/ 35 h 61"/>
                    <a:gd name="T40" fmla="*/ 2 w 74"/>
                    <a:gd name="T41" fmla="*/ 38 h 61"/>
                    <a:gd name="T42" fmla="*/ 9 w 74"/>
                    <a:gd name="T43" fmla="*/ 47 h 61"/>
                    <a:gd name="T44" fmla="*/ 13 w 74"/>
                    <a:gd name="T45" fmla="*/ 50 h 61"/>
                    <a:gd name="T46" fmla="*/ 14 w 74"/>
                    <a:gd name="T47" fmla="*/ 54 h 61"/>
                    <a:gd name="T48" fmla="*/ 20 w 74"/>
                    <a:gd name="T49" fmla="*/ 55 h 61"/>
                    <a:gd name="T50" fmla="*/ 25 w 74"/>
                    <a:gd name="T51" fmla="*/ 59 h 61"/>
                    <a:gd name="T52" fmla="*/ 33 w 74"/>
                    <a:gd name="T53" fmla="*/ 60 h 61"/>
                    <a:gd name="T54" fmla="*/ 39 w 74"/>
                    <a:gd name="T55" fmla="*/ 57 h 61"/>
                    <a:gd name="T56" fmla="*/ 47 w 74"/>
                    <a:gd name="T57" fmla="*/ 56 h 61"/>
                    <a:gd name="T58" fmla="*/ 54 w 74"/>
                    <a:gd name="T59" fmla="*/ 53 h 61"/>
                    <a:gd name="T60" fmla="*/ 59 w 74"/>
                    <a:gd name="T61" fmla="*/ 53 h 61"/>
                    <a:gd name="T62" fmla="*/ 74 w 74"/>
                    <a:gd name="T63" fmla="*/ 38 h 61"/>
                    <a:gd name="T64" fmla="*/ 70 w 74"/>
                    <a:gd name="T6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4" h="61">
                      <a:moveTo>
                        <a:pt x="70" y="38"/>
                      </a:moveTo>
                      <a:cubicBezTo>
                        <a:pt x="65" y="36"/>
                        <a:pt x="61" y="35"/>
                        <a:pt x="57" y="33"/>
                      </a:cubicBezTo>
                      <a:cubicBezTo>
                        <a:pt x="54" y="32"/>
                        <a:pt x="53" y="31"/>
                        <a:pt x="51" y="29"/>
                      </a:cubicBezTo>
                      <a:cubicBezTo>
                        <a:pt x="50" y="28"/>
                        <a:pt x="49" y="26"/>
                        <a:pt x="48" y="24"/>
                      </a:cubicBezTo>
                      <a:cubicBezTo>
                        <a:pt x="48" y="23"/>
                        <a:pt x="51" y="21"/>
                        <a:pt x="51" y="20"/>
                      </a:cubicBezTo>
                      <a:cubicBezTo>
                        <a:pt x="49" y="21"/>
                        <a:pt x="47" y="22"/>
                        <a:pt x="45" y="23"/>
                      </a:cubicBezTo>
                      <a:cubicBezTo>
                        <a:pt x="43" y="23"/>
                        <a:pt x="43" y="19"/>
                        <a:pt x="44" y="18"/>
                      </a:cubicBezTo>
                      <a:cubicBezTo>
                        <a:pt x="47" y="15"/>
                        <a:pt x="46" y="15"/>
                        <a:pt x="44" y="12"/>
                      </a:cubicBezTo>
                      <a:cubicBezTo>
                        <a:pt x="42" y="10"/>
                        <a:pt x="40" y="6"/>
                        <a:pt x="37" y="5"/>
                      </a:cubicBezTo>
                      <a:cubicBezTo>
                        <a:pt x="35" y="5"/>
                        <a:pt x="30" y="3"/>
                        <a:pt x="28" y="4"/>
                      </a:cubicBezTo>
                      <a:cubicBezTo>
                        <a:pt x="26" y="7"/>
                        <a:pt x="24" y="0"/>
                        <a:pt x="24" y="5"/>
                      </a:cubicBezTo>
                      <a:cubicBezTo>
                        <a:pt x="24" y="7"/>
                        <a:pt x="22" y="6"/>
                        <a:pt x="21" y="5"/>
                      </a:cubicBezTo>
                      <a:cubicBezTo>
                        <a:pt x="20" y="5"/>
                        <a:pt x="19" y="5"/>
                        <a:pt x="18" y="5"/>
                      </a:cubicBezTo>
                      <a:cubicBezTo>
                        <a:pt x="16" y="6"/>
                        <a:pt x="17" y="6"/>
                        <a:pt x="17" y="8"/>
                      </a:cubicBezTo>
                      <a:cubicBezTo>
                        <a:pt x="17" y="9"/>
                        <a:pt x="16" y="12"/>
                        <a:pt x="15" y="13"/>
                      </a:cubicBezTo>
                      <a:cubicBezTo>
                        <a:pt x="15" y="14"/>
                        <a:pt x="12" y="13"/>
                        <a:pt x="12" y="14"/>
                      </a:cubicBezTo>
                      <a:cubicBezTo>
                        <a:pt x="12" y="16"/>
                        <a:pt x="10" y="17"/>
                        <a:pt x="10" y="18"/>
                      </a:cubicBezTo>
                      <a:cubicBezTo>
                        <a:pt x="10" y="19"/>
                        <a:pt x="11" y="22"/>
                        <a:pt x="10" y="23"/>
                      </a:cubicBezTo>
                      <a:cubicBezTo>
                        <a:pt x="4" y="24"/>
                        <a:pt x="6" y="30"/>
                        <a:pt x="5" y="34"/>
                      </a:cubicBezTo>
                      <a:cubicBezTo>
                        <a:pt x="4" y="35"/>
                        <a:pt x="3" y="35"/>
                        <a:pt x="1" y="35"/>
                      </a:cubicBezTo>
                      <a:cubicBezTo>
                        <a:pt x="0" y="36"/>
                        <a:pt x="0" y="38"/>
                        <a:pt x="2" y="38"/>
                      </a:cubicBezTo>
                      <a:cubicBezTo>
                        <a:pt x="5" y="39"/>
                        <a:pt x="8" y="45"/>
                        <a:pt x="9" y="47"/>
                      </a:cubicBezTo>
                      <a:cubicBezTo>
                        <a:pt x="10" y="49"/>
                        <a:pt x="11" y="49"/>
                        <a:pt x="13" y="50"/>
                      </a:cubicBezTo>
                      <a:cubicBezTo>
                        <a:pt x="14" y="51"/>
                        <a:pt x="13" y="53"/>
                        <a:pt x="14" y="54"/>
                      </a:cubicBezTo>
                      <a:cubicBezTo>
                        <a:pt x="16" y="56"/>
                        <a:pt x="18" y="54"/>
                        <a:pt x="20" y="55"/>
                      </a:cubicBezTo>
                      <a:cubicBezTo>
                        <a:pt x="21" y="56"/>
                        <a:pt x="23" y="58"/>
                        <a:pt x="25" y="59"/>
                      </a:cubicBezTo>
                      <a:cubicBezTo>
                        <a:pt x="27" y="59"/>
                        <a:pt x="31" y="61"/>
                        <a:pt x="33" y="60"/>
                      </a:cubicBezTo>
                      <a:cubicBezTo>
                        <a:pt x="35" y="58"/>
                        <a:pt x="36" y="56"/>
                        <a:pt x="39" y="57"/>
                      </a:cubicBezTo>
                      <a:cubicBezTo>
                        <a:pt x="42" y="58"/>
                        <a:pt x="45" y="57"/>
                        <a:pt x="47" y="56"/>
                      </a:cubicBezTo>
                      <a:cubicBezTo>
                        <a:pt x="49" y="54"/>
                        <a:pt x="51" y="53"/>
                        <a:pt x="54" y="53"/>
                      </a:cubicBezTo>
                      <a:cubicBezTo>
                        <a:pt x="55" y="53"/>
                        <a:pt x="59" y="53"/>
                        <a:pt x="59" y="53"/>
                      </a:cubicBezTo>
                      <a:cubicBezTo>
                        <a:pt x="64" y="48"/>
                        <a:pt x="69" y="43"/>
                        <a:pt x="74" y="38"/>
                      </a:cubicBezTo>
                      <a:cubicBezTo>
                        <a:pt x="73" y="38"/>
                        <a:pt x="71" y="38"/>
                        <a:pt x="70" y="3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79" name="Freeform 747">
                  <a:extLst>
                    <a:ext uri="{FF2B5EF4-FFF2-40B4-BE49-F238E27FC236}">
                      <a16:creationId xmlns:a16="http://schemas.microsoft.com/office/drawing/2014/main" id="{97A198AA-6C26-E8A4-B618-F46CB832C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47577" y="7599261"/>
                  <a:ext cx="888668" cy="899837"/>
                </a:xfrm>
                <a:custGeom>
                  <a:avLst/>
                  <a:gdLst>
                    <a:gd name="T0" fmla="*/ 86 w 87"/>
                    <a:gd name="T1" fmla="*/ 1 h 83"/>
                    <a:gd name="T2" fmla="*/ 83 w 87"/>
                    <a:gd name="T3" fmla="*/ 0 h 83"/>
                    <a:gd name="T4" fmla="*/ 79 w 87"/>
                    <a:gd name="T5" fmla="*/ 3 h 83"/>
                    <a:gd name="T6" fmla="*/ 71 w 87"/>
                    <a:gd name="T7" fmla="*/ 3 h 83"/>
                    <a:gd name="T8" fmla="*/ 69 w 87"/>
                    <a:gd name="T9" fmla="*/ 4 h 83"/>
                    <a:gd name="T10" fmla="*/ 68 w 87"/>
                    <a:gd name="T11" fmla="*/ 3 h 83"/>
                    <a:gd name="T12" fmla="*/ 63 w 87"/>
                    <a:gd name="T13" fmla="*/ 6 h 83"/>
                    <a:gd name="T14" fmla="*/ 58 w 87"/>
                    <a:gd name="T15" fmla="*/ 5 h 83"/>
                    <a:gd name="T16" fmla="*/ 53 w 87"/>
                    <a:gd name="T17" fmla="*/ 7 h 83"/>
                    <a:gd name="T18" fmla="*/ 47 w 87"/>
                    <a:gd name="T19" fmla="*/ 2 h 83"/>
                    <a:gd name="T20" fmla="*/ 44 w 87"/>
                    <a:gd name="T21" fmla="*/ 6 h 83"/>
                    <a:gd name="T22" fmla="*/ 48 w 87"/>
                    <a:gd name="T23" fmla="*/ 12 h 83"/>
                    <a:gd name="T24" fmla="*/ 56 w 87"/>
                    <a:gd name="T25" fmla="*/ 16 h 83"/>
                    <a:gd name="T26" fmla="*/ 70 w 87"/>
                    <a:gd name="T27" fmla="*/ 20 h 83"/>
                    <a:gd name="T28" fmla="*/ 63 w 87"/>
                    <a:gd name="T29" fmla="*/ 27 h 83"/>
                    <a:gd name="T30" fmla="*/ 58 w 87"/>
                    <a:gd name="T31" fmla="*/ 33 h 83"/>
                    <a:gd name="T32" fmla="*/ 55 w 87"/>
                    <a:gd name="T33" fmla="*/ 35 h 83"/>
                    <a:gd name="T34" fmla="*/ 48 w 87"/>
                    <a:gd name="T35" fmla="*/ 35 h 83"/>
                    <a:gd name="T36" fmla="*/ 42 w 87"/>
                    <a:gd name="T37" fmla="*/ 38 h 83"/>
                    <a:gd name="T38" fmla="*/ 36 w 87"/>
                    <a:gd name="T39" fmla="*/ 39 h 83"/>
                    <a:gd name="T40" fmla="*/ 32 w 87"/>
                    <a:gd name="T41" fmla="*/ 39 h 83"/>
                    <a:gd name="T42" fmla="*/ 26 w 87"/>
                    <a:gd name="T43" fmla="*/ 42 h 83"/>
                    <a:gd name="T44" fmla="*/ 21 w 87"/>
                    <a:gd name="T45" fmla="*/ 41 h 83"/>
                    <a:gd name="T46" fmla="*/ 16 w 87"/>
                    <a:gd name="T47" fmla="*/ 37 h 83"/>
                    <a:gd name="T48" fmla="*/ 11 w 87"/>
                    <a:gd name="T49" fmla="*/ 37 h 83"/>
                    <a:gd name="T50" fmla="*/ 7 w 87"/>
                    <a:gd name="T51" fmla="*/ 34 h 83"/>
                    <a:gd name="T52" fmla="*/ 0 w 87"/>
                    <a:gd name="T53" fmla="*/ 39 h 83"/>
                    <a:gd name="T54" fmla="*/ 3 w 87"/>
                    <a:gd name="T55" fmla="*/ 41 h 83"/>
                    <a:gd name="T56" fmla="*/ 4 w 87"/>
                    <a:gd name="T57" fmla="*/ 45 h 83"/>
                    <a:gd name="T58" fmla="*/ 3 w 87"/>
                    <a:gd name="T59" fmla="*/ 54 h 83"/>
                    <a:gd name="T60" fmla="*/ 0 w 87"/>
                    <a:gd name="T61" fmla="*/ 58 h 83"/>
                    <a:gd name="T62" fmla="*/ 3 w 87"/>
                    <a:gd name="T63" fmla="*/ 60 h 83"/>
                    <a:gd name="T64" fmla="*/ 1 w 87"/>
                    <a:gd name="T65" fmla="*/ 65 h 83"/>
                    <a:gd name="T66" fmla="*/ 4 w 87"/>
                    <a:gd name="T67" fmla="*/ 66 h 83"/>
                    <a:gd name="T68" fmla="*/ 15 w 87"/>
                    <a:gd name="T69" fmla="*/ 73 h 83"/>
                    <a:gd name="T70" fmla="*/ 19 w 87"/>
                    <a:gd name="T71" fmla="*/ 77 h 83"/>
                    <a:gd name="T72" fmla="*/ 26 w 87"/>
                    <a:gd name="T73" fmla="*/ 83 h 83"/>
                    <a:gd name="T74" fmla="*/ 30 w 87"/>
                    <a:gd name="T75" fmla="*/ 76 h 83"/>
                    <a:gd name="T76" fmla="*/ 33 w 87"/>
                    <a:gd name="T77" fmla="*/ 72 h 83"/>
                    <a:gd name="T78" fmla="*/ 35 w 87"/>
                    <a:gd name="T79" fmla="*/ 69 h 83"/>
                    <a:gd name="T80" fmla="*/ 40 w 87"/>
                    <a:gd name="T81" fmla="*/ 65 h 83"/>
                    <a:gd name="T82" fmla="*/ 59 w 87"/>
                    <a:gd name="T83" fmla="*/ 48 h 83"/>
                    <a:gd name="T84" fmla="*/ 77 w 87"/>
                    <a:gd name="T85" fmla="*/ 24 h 83"/>
                    <a:gd name="T86" fmla="*/ 84 w 87"/>
                    <a:gd name="T87" fmla="*/ 14 h 83"/>
                    <a:gd name="T88" fmla="*/ 86 w 87"/>
                    <a:gd name="T89" fmla="*/ 7 h 83"/>
                    <a:gd name="T90" fmla="*/ 86 w 87"/>
                    <a:gd name="T91" fmla="*/ 1 h 83"/>
                    <a:gd name="T92" fmla="*/ 86 w 87"/>
                    <a:gd name="T93" fmla="*/ 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7" h="83">
                      <a:moveTo>
                        <a:pt x="86" y="1"/>
                      </a:moveTo>
                      <a:cubicBezTo>
                        <a:pt x="87" y="0"/>
                        <a:pt x="84" y="0"/>
                        <a:pt x="83" y="0"/>
                      </a:cubicBezTo>
                      <a:cubicBezTo>
                        <a:pt x="82" y="1"/>
                        <a:pt x="81" y="2"/>
                        <a:pt x="79" y="3"/>
                      </a:cubicBezTo>
                      <a:cubicBezTo>
                        <a:pt x="77" y="3"/>
                        <a:pt x="74" y="3"/>
                        <a:pt x="71" y="3"/>
                      </a:cubicBezTo>
                      <a:cubicBezTo>
                        <a:pt x="71" y="4"/>
                        <a:pt x="70" y="4"/>
                        <a:pt x="69" y="4"/>
                      </a:cubicBezTo>
                      <a:cubicBezTo>
                        <a:pt x="68" y="4"/>
                        <a:pt x="68" y="3"/>
                        <a:pt x="68" y="3"/>
                      </a:cubicBezTo>
                      <a:cubicBezTo>
                        <a:pt x="66" y="4"/>
                        <a:pt x="65" y="6"/>
                        <a:pt x="63" y="6"/>
                      </a:cubicBezTo>
                      <a:cubicBezTo>
                        <a:pt x="61" y="6"/>
                        <a:pt x="61" y="5"/>
                        <a:pt x="58" y="5"/>
                      </a:cubicBezTo>
                      <a:cubicBezTo>
                        <a:pt x="57" y="6"/>
                        <a:pt x="55" y="8"/>
                        <a:pt x="53" y="7"/>
                      </a:cubicBezTo>
                      <a:cubicBezTo>
                        <a:pt x="50" y="6"/>
                        <a:pt x="49" y="5"/>
                        <a:pt x="47" y="2"/>
                      </a:cubicBezTo>
                      <a:cubicBezTo>
                        <a:pt x="47" y="3"/>
                        <a:pt x="44" y="5"/>
                        <a:pt x="44" y="6"/>
                      </a:cubicBezTo>
                      <a:cubicBezTo>
                        <a:pt x="45" y="8"/>
                        <a:pt x="46" y="10"/>
                        <a:pt x="48" y="12"/>
                      </a:cubicBezTo>
                      <a:cubicBezTo>
                        <a:pt x="50" y="14"/>
                        <a:pt x="53" y="15"/>
                        <a:pt x="56" y="16"/>
                      </a:cubicBezTo>
                      <a:cubicBezTo>
                        <a:pt x="61" y="18"/>
                        <a:pt x="65" y="20"/>
                        <a:pt x="70" y="20"/>
                      </a:cubicBezTo>
                      <a:cubicBezTo>
                        <a:pt x="68" y="22"/>
                        <a:pt x="65" y="25"/>
                        <a:pt x="63" y="27"/>
                      </a:cubicBezTo>
                      <a:cubicBezTo>
                        <a:pt x="61" y="29"/>
                        <a:pt x="59" y="31"/>
                        <a:pt x="58" y="33"/>
                      </a:cubicBezTo>
                      <a:cubicBezTo>
                        <a:pt x="57" y="33"/>
                        <a:pt x="56" y="35"/>
                        <a:pt x="55" y="35"/>
                      </a:cubicBezTo>
                      <a:cubicBezTo>
                        <a:pt x="53" y="36"/>
                        <a:pt x="50" y="34"/>
                        <a:pt x="48" y="35"/>
                      </a:cubicBezTo>
                      <a:cubicBezTo>
                        <a:pt x="46" y="35"/>
                        <a:pt x="44" y="37"/>
                        <a:pt x="42" y="38"/>
                      </a:cubicBezTo>
                      <a:cubicBezTo>
                        <a:pt x="40" y="39"/>
                        <a:pt x="38" y="40"/>
                        <a:pt x="36" y="39"/>
                      </a:cubicBezTo>
                      <a:cubicBezTo>
                        <a:pt x="35" y="39"/>
                        <a:pt x="33" y="38"/>
                        <a:pt x="32" y="39"/>
                      </a:cubicBezTo>
                      <a:cubicBezTo>
                        <a:pt x="29" y="41"/>
                        <a:pt x="29" y="43"/>
                        <a:pt x="26" y="42"/>
                      </a:cubicBezTo>
                      <a:cubicBezTo>
                        <a:pt x="24" y="41"/>
                        <a:pt x="22" y="41"/>
                        <a:pt x="21" y="41"/>
                      </a:cubicBezTo>
                      <a:cubicBezTo>
                        <a:pt x="19" y="40"/>
                        <a:pt x="17" y="38"/>
                        <a:pt x="16" y="37"/>
                      </a:cubicBezTo>
                      <a:cubicBezTo>
                        <a:pt x="15" y="37"/>
                        <a:pt x="12" y="38"/>
                        <a:pt x="11" y="37"/>
                      </a:cubicBezTo>
                      <a:cubicBezTo>
                        <a:pt x="10" y="36"/>
                        <a:pt x="8" y="34"/>
                        <a:pt x="7" y="34"/>
                      </a:cubicBezTo>
                      <a:cubicBezTo>
                        <a:pt x="3" y="35"/>
                        <a:pt x="2" y="36"/>
                        <a:pt x="0" y="39"/>
                      </a:cubicBezTo>
                      <a:cubicBezTo>
                        <a:pt x="0" y="40"/>
                        <a:pt x="3" y="40"/>
                        <a:pt x="3" y="41"/>
                      </a:cubicBezTo>
                      <a:cubicBezTo>
                        <a:pt x="3" y="43"/>
                        <a:pt x="3" y="44"/>
                        <a:pt x="4" y="45"/>
                      </a:cubicBezTo>
                      <a:cubicBezTo>
                        <a:pt x="6" y="47"/>
                        <a:pt x="5" y="52"/>
                        <a:pt x="3" y="54"/>
                      </a:cubicBezTo>
                      <a:cubicBezTo>
                        <a:pt x="2" y="55"/>
                        <a:pt x="1" y="56"/>
                        <a:pt x="0" y="58"/>
                      </a:cubicBezTo>
                      <a:cubicBezTo>
                        <a:pt x="0" y="61"/>
                        <a:pt x="2" y="59"/>
                        <a:pt x="3" y="60"/>
                      </a:cubicBezTo>
                      <a:cubicBezTo>
                        <a:pt x="3" y="60"/>
                        <a:pt x="0" y="64"/>
                        <a:pt x="1" y="65"/>
                      </a:cubicBezTo>
                      <a:cubicBezTo>
                        <a:pt x="2" y="65"/>
                        <a:pt x="3" y="66"/>
                        <a:pt x="4" y="66"/>
                      </a:cubicBezTo>
                      <a:cubicBezTo>
                        <a:pt x="8" y="69"/>
                        <a:pt x="12" y="71"/>
                        <a:pt x="15" y="73"/>
                      </a:cubicBezTo>
                      <a:cubicBezTo>
                        <a:pt x="18" y="74"/>
                        <a:pt x="19" y="74"/>
                        <a:pt x="19" y="77"/>
                      </a:cubicBezTo>
                      <a:cubicBezTo>
                        <a:pt x="19" y="79"/>
                        <a:pt x="25" y="82"/>
                        <a:pt x="26" y="83"/>
                      </a:cubicBezTo>
                      <a:cubicBezTo>
                        <a:pt x="28" y="80"/>
                        <a:pt x="29" y="78"/>
                        <a:pt x="30" y="76"/>
                      </a:cubicBezTo>
                      <a:cubicBezTo>
                        <a:pt x="30" y="74"/>
                        <a:pt x="31" y="72"/>
                        <a:pt x="33" y="72"/>
                      </a:cubicBezTo>
                      <a:cubicBezTo>
                        <a:pt x="34" y="71"/>
                        <a:pt x="34" y="70"/>
                        <a:pt x="35" y="69"/>
                      </a:cubicBezTo>
                      <a:cubicBezTo>
                        <a:pt x="37" y="68"/>
                        <a:pt x="38" y="67"/>
                        <a:pt x="40" y="65"/>
                      </a:cubicBezTo>
                      <a:cubicBezTo>
                        <a:pt x="45" y="57"/>
                        <a:pt x="52" y="53"/>
                        <a:pt x="59" y="48"/>
                      </a:cubicBezTo>
                      <a:cubicBezTo>
                        <a:pt x="68" y="42"/>
                        <a:pt x="73" y="33"/>
                        <a:pt x="77" y="24"/>
                      </a:cubicBezTo>
                      <a:cubicBezTo>
                        <a:pt x="79" y="20"/>
                        <a:pt x="82" y="18"/>
                        <a:pt x="84" y="14"/>
                      </a:cubicBezTo>
                      <a:cubicBezTo>
                        <a:pt x="85" y="12"/>
                        <a:pt x="85" y="9"/>
                        <a:pt x="86" y="7"/>
                      </a:cubicBezTo>
                      <a:cubicBezTo>
                        <a:pt x="86" y="6"/>
                        <a:pt x="85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80" name="Freeform 748">
                  <a:extLst>
                    <a:ext uri="{FF2B5EF4-FFF2-40B4-BE49-F238E27FC236}">
                      <a16:creationId xmlns:a16="http://schemas.microsoft.com/office/drawing/2014/main" id="{B49C749A-1345-C129-8BE8-BDE3FE9D9C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48350" y="7547630"/>
                  <a:ext cx="90610" cy="118010"/>
                </a:xfrm>
                <a:custGeom>
                  <a:avLst/>
                  <a:gdLst>
                    <a:gd name="T0" fmla="*/ 3 w 9"/>
                    <a:gd name="T1" fmla="*/ 2 h 11"/>
                    <a:gd name="T2" fmla="*/ 1 w 9"/>
                    <a:gd name="T3" fmla="*/ 5 h 11"/>
                    <a:gd name="T4" fmla="*/ 0 w 9"/>
                    <a:gd name="T5" fmla="*/ 10 h 11"/>
                    <a:gd name="T6" fmla="*/ 8 w 9"/>
                    <a:gd name="T7" fmla="*/ 7 h 11"/>
                    <a:gd name="T8" fmla="*/ 4 w 9"/>
                    <a:gd name="T9" fmla="*/ 6 h 11"/>
                    <a:gd name="T10" fmla="*/ 8 w 9"/>
                    <a:gd name="T11" fmla="*/ 3 h 11"/>
                    <a:gd name="T12" fmla="*/ 3 w 9"/>
                    <a:gd name="T13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3" y="2"/>
                      </a:moveTo>
                      <a:cubicBezTo>
                        <a:pt x="2" y="3"/>
                        <a:pt x="1" y="4"/>
                        <a:pt x="1" y="5"/>
                      </a:cubicBezTo>
                      <a:cubicBezTo>
                        <a:pt x="0" y="5"/>
                        <a:pt x="0" y="9"/>
                        <a:pt x="0" y="10"/>
                      </a:cubicBezTo>
                      <a:cubicBezTo>
                        <a:pt x="2" y="11"/>
                        <a:pt x="7" y="7"/>
                        <a:pt x="8" y="7"/>
                      </a:cubicBezTo>
                      <a:cubicBezTo>
                        <a:pt x="8" y="6"/>
                        <a:pt x="5" y="5"/>
                        <a:pt x="4" y="6"/>
                      </a:cubicBezTo>
                      <a:cubicBezTo>
                        <a:pt x="5" y="5"/>
                        <a:pt x="9" y="4"/>
                        <a:pt x="8" y="3"/>
                      </a:cubicBezTo>
                      <a:cubicBezTo>
                        <a:pt x="7" y="0"/>
                        <a:pt x="5" y="0"/>
                        <a:pt x="3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81" name="Freeform 749">
                  <a:extLst>
                    <a:ext uri="{FF2B5EF4-FFF2-40B4-BE49-F238E27FC236}">
                      <a16:creationId xmlns:a16="http://schemas.microsoft.com/office/drawing/2014/main" id="{4E3355C0-63C8-4624-1B2E-B0EF7F36C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34995" y="8023365"/>
                  <a:ext cx="264855" cy="302405"/>
                </a:xfrm>
                <a:custGeom>
                  <a:avLst/>
                  <a:gdLst>
                    <a:gd name="T0" fmla="*/ 22 w 26"/>
                    <a:gd name="T1" fmla="*/ 18 h 28"/>
                    <a:gd name="T2" fmla="*/ 25 w 26"/>
                    <a:gd name="T3" fmla="*/ 14 h 28"/>
                    <a:gd name="T4" fmla="*/ 26 w 26"/>
                    <a:gd name="T5" fmla="*/ 8 h 28"/>
                    <a:gd name="T6" fmla="*/ 24 w 26"/>
                    <a:gd name="T7" fmla="*/ 3 h 28"/>
                    <a:gd name="T8" fmla="*/ 21 w 26"/>
                    <a:gd name="T9" fmla="*/ 0 h 28"/>
                    <a:gd name="T10" fmla="*/ 16 w 26"/>
                    <a:gd name="T11" fmla="*/ 1 h 28"/>
                    <a:gd name="T12" fmla="*/ 12 w 26"/>
                    <a:gd name="T13" fmla="*/ 3 h 28"/>
                    <a:gd name="T14" fmla="*/ 6 w 26"/>
                    <a:gd name="T15" fmla="*/ 2 h 28"/>
                    <a:gd name="T16" fmla="*/ 7 w 26"/>
                    <a:gd name="T17" fmla="*/ 8 h 28"/>
                    <a:gd name="T18" fmla="*/ 6 w 26"/>
                    <a:gd name="T19" fmla="*/ 12 h 28"/>
                    <a:gd name="T20" fmla="*/ 2 w 26"/>
                    <a:gd name="T21" fmla="*/ 16 h 28"/>
                    <a:gd name="T22" fmla="*/ 0 w 26"/>
                    <a:gd name="T23" fmla="*/ 22 h 28"/>
                    <a:gd name="T24" fmla="*/ 0 w 26"/>
                    <a:gd name="T25" fmla="*/ 27 h 28"/>
                    <a:gd name="T26" fmla="*/ 4 w 26"/>
                    <a:gd name="T27" fmla="*/ 26 h 28"/>
                    <a:gd name="T28" fmla="*/ 11 w 26"/>
                    <a:gd name="T29" fmla="*/ 25 h 28"/>
                    <a:gd name="T30" fmla="*/ 14 w 26"/>
                    <a:gd name="T31" fmla="*/ 20 h 28"/>
                    <a:gd name="T32" fmla="*/ 21 w 26"/>
                    <a:gd name="T33" fmla="*/ 20 h 28"/>
                    <a:gd name="T34" fmla="*/ 22 w 26"/>
                    <a:gd name="T35" fmla="*/ 18 h 28"/>
                    <a:gd name="T36" fmla="*/ 22 w 26"/>
                    <a:gd name="T37" fmla="*/ 1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8">
                      <a:moveTo>
                        <a:pt x="22" y="18"/>
                      </a:moveTo>
                      <a:cubicBezTo>
                        <a:pt x="22" y="16"/>
                        <a:pt x="24" y="15"/>
                        <a:pt x="25" y="14"/>
                      </a:cubicBezTo>
                      <a:cubicBezTo>
                        <a:pt x="26" y="13"/>
                        <a:pt x="26" y="10"/>
                        <a:pt x="26" y="8"/>
                      </a:cubicBezTo>
                      <a:cubicBezTo>
                        <a:pt x="26" y="6"/>
                        <a:pt x="24" y="5"/>
                        <a:pt x="24" y="3"/>
                      </a:cubicBezTo>
                      <a:cubicBezTo>
                        <a:pt x="24" y="1"/>
                        <a:pt x="22" y="1"/>
                        <a:pt x="21" y="0"/>
                      </a:cubicBezTo>
                      <a:cubicBezTo>
                        <a:pt x="20" y="1"/>
                        <a:pt x="18" y="0"/>
                        <a:pt x="16" y="1"/>
                      </a:cubicBezTo>
                      <a:cubicBezTo>
                        <a:pt x="15" y="2"/>
                        <a:pt x="13" y="4"/>
                        <a:pt x="12" y="3"/>
                      </a:cubicBezTo>
                      <a:cubicBezTo>
                        <a:pt x="10" y="1"/>
                        <a:pt x="7" y="0"/>
                        <a:pt x="6" y="2"/>
                      </a:cubicBezTo>
                      <a:cubicBezTo>
                        <a:pt x="5" y="4"/>
                        <a:pt x="6" y="7"/>
                        <a:pt x="7" y="8"/>
                      </a:cubicBezTo>
                      <a:cubicBezTo>
                        <a:pt x="8" y="10"/>
                        <a:pt x="7" y="10"/>
                        <a:pt x="6" y="12"/>
                      </a:cubicBezTo>
                      <a:cubicBezTo>
                        <a:pt x="5" y="14"/>
                        <a:pt x="3" y="15"/>
                        <a:pt x="2" y="16"/>
                      </a:cubicBezTo>
                      <a:cubicBezTo>
                        <a:pt x="1" y="18"/>
                        <a:pt x="0" y="19"/>
                        <a:pt x="0" y="22"/>
                      </a:cubicBezTo>
                      <a:cubicBezTo>
                        <a:pt x="0" y="23"/>
                        <a:pt x="1" y="25"/>
                        <a:pt x="0" y="27"/>
                      </a:cubicBezTo>
                      <a:cubicBezTo>
                        <a:pt x="2" y="28"/>
                        <a:pt x="2" y="27"/>
                        <a:pt x="4" y="26"/>
                      </a:cubicBezTo>
                      <a:cubicBezTo>
                        <a:pt x="6" y="25"/>
                        <a:pt x="9" y="25"/>
                        <a:pt x="11" y="25"/>
                      </a:cubicBezTo>
                      <a:cubicBezTo>
                        <a:pt x="10" y="22"/>
                        <a:pt x="12" y="21"/>
                        <a:pt x="14" y="20"/>
                      </a:cubicBezTo>
                      <a:cubicBezTo>
                        <a:pt x="16" y="19"/>
                        <a:pt x="20" y="17"/>
                        <a:pt x="21" y="20"/>
                      </a:cubicBezTo>
                      <a:cubicBezTo>
                        <a:pt x="21" y="19"/>
                        <a:pt x="21" y="18"/>
                        <a:pt x="22" y="18"/>
                      </a:cubicBezTo>
                      <a:cubicBezTo>
                        <a:pt x="22" y="16"/>
                        <a:pt x="21" y="18"/>
                        <a:pt x="22" y="1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82" name="Freeform 750">
                  <a:extLst>
                    <a:ext uri="{FF2B5EF4-FFF2-40B4-BE49-F238E27FC236}">
                      <a16:creationId xmlns:a16="http://schemas.microsoft.com/office/drawing/2014/main" id="{7028C5E9-DD56-B824-FF53-0D740D779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03629" y="8370023"/>
                  <a:ext cx="101063" cy="106947"/>
                </a:xfrm>
                <a:custGeom>
                  <a:avLst/>
                  <a:gdLst>
                    <a:gd name="T0" fmla="*/ 1 w 10"/>
                    <a:gd name="T1" fmla="*/ 6 h 10"/>
                    <a:gd name="T2" fmla="*/ 3 w 10"/>
                    <a:gd name="T3" fmla="*/ 10 h 10"/>
                    <a:gd name="T4" fmla="*/ 9 w 10"/>
                    <a:gd name="T5" fmla="*/ 5 h 10"/>
                    <a:gd name="T6" fmla="*/ 8 w 10"/>
                    <a:gd name="T7" fmla="*/ 0 h 10"/>
                    <a:gd name="T8" fmla="*/ 4 w 10"/>
                    <a:gd name="T9" fmla="*/ 1 h 10"/>
                    <a:gd name="T10" fmla="*/ 0 w 10"/>
                    <a:gd name="T11" fmla="*/ 1 h 10"/>
                    <a:gd name="T12" fmla="*/ 1 w 10"/>
                    <a:gd name="T13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" y="6"/>
                      </a:moveTo>
                      <a:cubicBezTo>
                        <a:pt x="2" y="7"/>
                        <a:pt x="2" y="9"/>
                        <a:pt x="3" y="10"/>
                      </a:cubicBezTo>
                      <a:cubicBezTo>
                        <a:pt x="5" y="9"/>
                        <a:pt x="7" y="7"/>
                        <a:pt x="9" y="5"/>
                      </a:cubicBezTo>
                      <a:cubicBezTo>
                        <a:pt x="10" y="3"/>
                        <a:pt x="5" y="4"/>
                        <a:pt x="8" y="0"/>
                      </a:cubicBezTo>
                      <a:cubicBezTo>
                        <a:pt x="7" y="0"/>
                        <a:pt x="3" y="0"/>
                        <a:pt x="4" y="1"/>
                      </a:cubicBezTo>
                      <a:cubicBezTo>
                        <a:pt x="5" y="3"/>
                        <a:pt x="1" y="2"/>
                        <a:pt x="0" y="1"/>
                      </a:cubicBezTo>
                      <a:cubicBezTo>
                        <a:pt x="0" y="3"/>
                        <a:pt x="1" y="4"/>
                        <a:pt x="1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83" name="Freeform 751">
                  <a:extLst>
                    <a:ext uri="{FF2B5EF4-FFF2-40B4-BE49-F238E27FC236}">
                      <a16:creationId xmlns:a16="http://schemas.microsoft.com/office/drawing/2014/main" id="{87434511-9E10-3E7C-FF7C-0B0105EB2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03629" y="8303643"/>
                  <a:ext cx="111517" cy="99573"/>
                </a:xfrm>
                <a:custGeom>
                  <a:avLst/>
                  <a:gdLst>
                    <a:gd name="T0" fmla="*/ 3 w 11"/>
                    <a:gd name="T1" fmla="*/ 1 h 9"/>
                    <a:gd name="T2" fmla="*/ 0 w 11"/>
                    <a:gd name="T3" fmla="*/ 7 h 9"/>
                    <a:gd name="T4" fmla="*/ 4 w 11"/>
                    <a:gd name="T5" fmla="*/ 7 h 9"/>
                    <a:gd name="T6" fmla="*/ 8 w 11"/>
                    <a:gd name="T7" fmla="*/ 6 h 9"/>
                    <a:gd name="T8" fmla="*/ 7 w 11"/>
                    <a:gd name="T9" fmla="*/ 0 h 9"/>
                    <a:gd name="T10" fmla="*/ 3 w 11"/>
                    <a:gd name="T11" fmla="*/ 1 h 9"/>
                    <a:gd name="T12" fmla="*/ 3 w 11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9">
                      <a:moveTo>
                        <a:pt x="3" y="1"/>
                      </a:moveTo>
                      <a:cubicBezTo>
                        <a:pt x="1" y="2"/>
                        <a:pt x="0" y="5"/>
                        <a:pt x="0" y="7"/>
                      </a:cubicBezTo>
                      <a:cubicBezTo>
                        <a:pt x="1" y="8"/>
                        <a:pt x="5" y="9"/>
                        <a:pt x="4" y="7"/>
                      </a:cubicBezTo>
                      <a:cubicBezTo>
                        <a:pt x="3" y="6"/>
                        <a:pt x="7" y="6"/>
                        <a:pt x="8" y="6"/>
                      </a:cubicBezTo>
                      <a:cubicBezTo>
                        <a:pt x="11" y="5"/>
                        <a:pt x="8" y="1"/>
                        <a:pt x="7" y="0"/>
                      </a:cubicBezTo>
                      <a:cubicBezTo>
                        <a:pt x="5" y="1"/>
                        <a:pt x="5" y="2"/>
                        <a:pt x="3" y="1"/>
                      </a:cubicBezTo>
                      <a:cubicBezTo>
                        <a:pt x="2" y="1"/>
                        <a:pt x="4" y="1"/>
                        <a:pt x="3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84" name="Freeform 752">
                  <a:extLst>
                    <a:ext uri="{FF2B5EF4-FFF2-40B4-BE49-F238E27FC236}">
                      <a16:creationId xmlns:a16="http://schemas.microsoft.com/office/drawing/2014/main" id="{32C66C8B-E495-2D96-DDEB-BDB88EC568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24540" y="8270450"/>
                  <a:ext cx="550626" cy="630625"/>
                </a:xfrm>
                <a:custGeom>
                  <a:avLst/>
                  <a:gdLst>
                    <a:gd name="T0" fmla="*/ 41 w 54"/>
                    <a:gd name="T1" fmla="*/ 13 h 58"/>
                    <a:gd name="T2" fmla="*/ 23 w 54"/>
                    <a:gd name="T3" fmla="*/ 3 h 58"/>
                    <a:gd name="T4" fmla="*/ 17 w 54"/>
                    <a:gd name="T5" fmla="*/ 7 h 58"/>
                    <a:gd name="T6" fmla="*/ 21 w 54"/>
                    <a:gd name="T7" fmla="*/ 9 h 58"/>
                    <a:gd name="T8" fmla="*/ 17 w 54"/>
                    <a:gd name="T9" fmla="*/ 9 h 58"/>
                    <a:gd name="T10" fmla="*/ 13 w 54"/>
                    <a:gd name="T11" fmla="*/ 10 h 58"/>
                    <a:gd name="T12" fmla="*/ 11 w 54"/>
                    <a:gd name="T13" fmla="*/ 8 h 58"/>
                    <a:gd name="T14" fmla="*/ 12 w 54"/>
                    <a:gd name="T15" fmla="*/ 4 h 58"/>
                    <a:gd name="T16" fmla="*/ 5 w 54"/>
                    <a:gd name="T17" fmla="*/ 3 h 58"/>
                    <a:gd name="T18" fmla="*/ 7 w 54"/>
                    <a:gd name="T19" fmla="*/ 8 h 58"/>
                    <a:gd name="T20" fmla="*/ 5 w 54"/>
                    <a:gd name="T21" fmla="*/ 12 h 58"/>
                    <a:gd name="T22" fmla="*/ 6 w 54"/>
                    <a:gd name="T23" fmla="*/ 16 h 58"/>
                    <a:gd name="T24" fmla="*/ 2 w 54"/>
                    <a:gd name="T25" fmla="*/ 18 h 58"/>
                    <a:gd name="T26" fmla="*/ 1 w 54"/>
                    <a:gd name="T27" fmla="*/ 21 h 58"/>
                    <a:gd name="T28" fmla="*/ 5 w 54"/>
                    <a:gd name="T29" fmla="*/ 33 h 58"/>
                    <a:gd name="T30" fmla="*/ 12 w 54"/>
                    <a:gd name="T31" fmla="*/ 42 h 58"/>
                    <a:gd name="T32" fmla="*/ 15 w 54"/>
                    <a:gd name="T33" fmla="*/ 43 h 58"/>
                    <a:gd name="T34" fmla="*/ 17 w 54"/>
                    <a:gd name="T35" fmla="*/ 45 h 58"/>
                    <a:gd name="T36" fmla="*/ 24 w 54"/>
                    <a:gd name="T37" fmla="*/ 47 h 58"/>
                    <a:gd name="T38" fmla="*/ 25 w 54"/>
                    <a:gd name="T39" fmla="*/ 53 h 58"/>
                    <a:gd name="T40" fmla="*/ 27 w 54"/>
                    <a:gd name="T41" fmla="*/ 55 h 58"/>
                    <a:gd name="T42" fmla="*/ 30 w 54"/>
                    <a:gd name="T43" fmla="*/ 55 h 58"/>
                    <a:gd name="T44" fmla="*/ 33 w 54"/>
                    <a:gd name="T45" fmla="*/ 56 h 58"/>
                    <a:gd name="T46" fmla="*/ 36 w 54"/>
                    <a:gd name="T47" fmla="*/ 55 h 58"/>
                    <a:gd name="T48" fmla="*/ 42 w 54"/>
                    <a:gd name="T49" fmla="*/ 55 h 58"/>
                    <a:gd name="T50" fmla="*/ 46 w 54"/>
                    <a:gd name="T51" fmla="*/ 54 h 58"/>
                    <a:gd name="T52" fmla="*/ 54 w 54"/>
                    <a:gd name="T53" fmla="*/ 49 h 58"/>
                    <a:gd name="T54" fmla="*/ 49 w 54"/>
                    <a:gd name="T55" fmla="*/ 36 h 58"/>
                    <a:gd name="T56" fmla="*/ 49 w 54"/>
                    <a:gd name="T57" fmla="*/ 32 h 58"/>
                    <a:gd name="T58" fmla="*/ 46 w 54"/>
                    <a:gd name="T59" fmla="*/ 28 h 58"/>
                    <a:gd name="T60" fmla="*/ 48 w 54"/>
                    <a:gd name="T61" fmla="*/ 20 h 58"/>
                    <a:gd name="T62" fmla="*/ 45 w 54"/>
                    <a:gd name="T63" fmla="*/ 18 h 58"/>
                    <a:gd name="T64" fmla="*/ 41 w 54"/>
                    <a:gd name="T65" fmla="*/ 16 h 58"/>
                    <a:gd name="T66" fmla="*/ 41 w 54"/>
                    <a:gd name="T67" fmla="*/ 1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" h="58">
                      <a:moveTo>
                        <a:pt x="41" y="13"/>
                      </a:moveTo>
                      <a:cubicBezTo>
                        <a:pt x="35" y="9"/>
                        <a:pt x="29" y="6"/>
                        <a:pt x="23" y="3"/>
                      </a:cubicBezTo>
                      <a:cubicBezTo>
                        <a:pt x="22" y="5"/>
                        <a:pt x="19" y="7"/>
                        <a:pt x="17" y="7"/>
                      </a:cubicBezTo>
                      <a:cubicBezTo>
                        <a:pt x="17" y="7"/>
                        <a:pt x="21" y="8"/>
                        <a:pt x="21" y="9"/>
                      </a:cubicBezTo>
                      <a:cubicBezTo>
                        <a:pt x="20" y="10"/>
                        <a:pt x="18" y="9"/>
                        <a:pt x="17" y="9"/>
                      </a:cubicBezTo>
                      <a:cubicBezTo>
                        <a:pt x="15" y="8"/>
                        <a:pt x="15" y="9"/>
                        <a:pt x="13" y="10"/>
                      </a:cubicBezTo>
                      <a:cubicBezTo>
                        <a:pt x="13" y="10"/>
                        <a:pt x="11" y="9"/>
                        <a:pt x="11" y="8"/>
                      </a:cubicBezTo>
                      <a:cubicBezTo>
                        <a:pt x="10" y="7"/>
                        <a:pt x="11" y="5"/>
                        <a:pt x="12" y="4"/>
                      </a:cubicBezTo>
                      <a:cubicBezTo>
                        <a:pt x="13" y="0"/>
                        <a:pt x="7" y="2"/>
                        <a:pt x="5" y="3"/>
                      </a:cubicBezTo>
                      <a:cubicBezTo>
                        <a:pt x="6" y="4"/>
                        <a:pt x="8" y="7"/>
                        <a:pt x="7" y="8"/>
                      </a:cubicBezTo>
                      <a:cubicBezTo>
                        <a:pt x="7" y="9"/>
                        <a:pt x="3" y="12"/>
                        <a:pt x="5" y="12"/>
                      </a:cubicBezTo>
                      <a:cubicBezTo>
                        <a:pt x="8" y="13"/>
                        <a:pt x="7" y="14"/>
                        <a:pt x="6" y="16"/>
                      </a:cubicBezTo>
                      <a:cubicBezTo>
                        <a:pt x="5" y="16"/>
                        <a:pt x="3" y="17"/>
                        <a:pt x="2" y="18"/>
                      </a:cubicBezTo>
                      <a:cubicBezTo>
                        <a:pt x="0" y="19"/>
                        <a:pt x="1" y="19"/>
                        <a:pt x="1" y="21"/>
                      </a:cubicBezTo>
                      <a:cubicBezTo>
                        <a:pt x="2" y="26"/>
                        <a:pt x="4" y="29"/>
                        <a:pt x="5" y="33"/>
                      </a:cubicBezTo>
                      <a:cubicBezTo>
                        <a:pt x="5" y="38"/>
                        <a:pt x="9" y="40"/>
                        <a:pt x="12" y="42"/>
                      </a:cubicBezTo>
                      <a:cubicBezTo>
                        <a:pt x="13" y="43"/>
                        <a:pt x="14" y="43"/>
                        <a:pt x="15" y="43"/>
                      </a:cubicBezTo>
                      <a:cubicBezTo>
                        <a:pt x="16" y="43"/>
                        <a:pt x="16" y="44"/>
                        <a:pt x="17" y="45"/>
                      </a:cubicBezTo>
                      <a:cubicBezTo>
                        <a:pt x="19" y="45"/>
                        <a:pt x="22" y="45"/>
                        <a:pt x="24" y="47"/>
                      </a:cubicBezTo>
                      <a:cubicBezTo>
                        <a:pt x="25" y="48"/>
                        <a:pt x="25" y="51"/>
                        <a:pt x="25" y="53"/>
                      </a:cubicBezTo>
                      <a:cubicBezTo>
                        <a:pt x="26" y="54"/>
                        <a:pt x="25" y="55"/>
                        <a:pt x="27" y="55"/>
                      </a:cubicBezTo>
                      <a:cubicBezTo>
                        <a:pt x="28" y="55"/>
                        <a:pt x="29" y="55"/>
                        <a:pt x="30" y="55"/>
                      </a:cubicBezTo>
                      <a:cubicBezTo>
                        <a:pt x="31" y="55"/>
                        <a:pt x="32" y="55"/>
                        <a:pt x="33" y="56"/>
                      </a:cubicBezTo>
                      <a:cubicBezTo>
                        <a:pt x="34" y="57"/>
                        <a:pt x="35" y="56"/>
                        <a:pt x="36" y="55"/>
                      </a:cubicBezTo>
                      <a:cubicBezTo>
                        <a:pt x="38" y="54"/>
                        <a:pt x="40" y="58"/>
                        <a:pt x="42" y="55"/>
                      </a:cubicBezTo>
                      <a:cubicBezTo>
                        <a:pt x="42" y="53"/>
                        <a:pt x="45" y="54"/>
                        <a:pt x="46" y="54"/>
                      </a:cubicBezTo>
                      <a:cubicBezTo>
                        <a:pt x="49" y="53"/>
                        <a:pt x="51" y="51"/>
                        <a:pt x="54" y="49"/>
                      </a:cubicBezTo>
                      <a:cubicBezTo>
                        <a:pt x="49" y="46"/>
                        <a:pt x="49" y="42"/>
                        <a:pt x="49" y="36"/>
                      </a:cubicBezTo>
                      <a:cubicBezTo>
                        <a:pt x="48" y="35"/>
                        <a:pt x="50" y="33"/>
                        <a:pt x="49" y="32"/>
                      </a:cubicBezTo>
                      <a:cubicBezTo>
                        <a:pt x="48" y="31"/>
                        <a:pt x="46" y="30"/>
                        <a:pt x="46" y="28"/>
                      </a:cubicBezTo>
                      <a:cubicBezTo>
                        <a:pt x="46" y="27"/>
                        <a:pt x="48" y="20"/>
                        <a:pt x="48" y="20"/>
                      </a:cubicBezTo>
                      <a:cubicBezTo>
                        <a:pt x="47" y="20"/>
                        <a:pt x="46" y="19"/>
                        <a:pt x="45" y="18"/>
                      </a:cubicBezTo>
                      <a:cubicBezTo>
                        <a:pt x="44" y="17"/>
                        <a:pt x="43" y="17"/>
                        <a:pt x="41" y="16"/>
                      </a:cubicBezTo>
                      <a:cubicBezTo>
                        <a:pt x="41" y="15"/>
                        <a:pt x="41" y="14"/>
                        <a:pt x="41" y="1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85" name="Freeform 753">
                  <a:extLst>
                    <a:ext uri="{FF2B5EF4-FFF2-40B4-BE49-F238E27FC236}">
                      <a16:creationId xmlns:a16="http://schemas.microsoft.com/office/drawing/2014/main" id="{E6A96C03-0EE3-1ED4-6E3C-B89FE68B7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24355" y="8119248"/>
                  <a:ext cx="275312" cy="335598"/>
                </a:xfrm>
                <a:custGeom>
                  <a:avLst/>
                  <a:gdLst>
                    <a:gd name="T0" fmla="*/ 15 w 27"/>
                    <a:gd name="T1" fmla="*/ 29 h 31"/>
                    <a:gd name="T2" fmla="*/ 15 w 27"/>
                    <a:gd name="T3" fmla="*/ 24 h 31"/>
                    <a:gd name="T4" fmla="*/ 17 w 27"/>
                    <a:gd name="T5" fmla="*/ 24 h 31"/>
                    <a:gd name="T6" fmla="*/ 19 w 27"/>
                    <a:gd name="T7" fmla="*/ 21 h 31"/>
                    <a:gd name="T8" fmla="*/ 21 w 27"/>
                    <a:gd name="T9" fmla="*/ 24 h 31"/>
                    <a:gd name="T10" fmla="*/ 24 w 27"/>
                    <a:gd name="T11" fmla="*/ 23 h 31"/>
                    <a:gd name="T12" fmla="*/ 26 w 27"/>
                    <a:gd name="T13" fmla="*/ 24 h 31"/>
                    <a:gd name="T14" fmla="*/ 26 w 27"/>
                    <a:gd name="T15" fmla="*/ 21 h 31"/>
                    <a:gd name="T16" fmla="*/ 26 w 27"/>
                    <a:gd name="T17" fmla="*/ 14 h 31"/>
                    <a:gd name="T18" fmla="*/ 25 w 27"/>
                    <a:gd name="T19" fmla="*/ 11 h 31"/>
                    <a:gd name="T20" fmla="*/ 26 w 27"/>
                    <a:gd name="T21" fmla="*/ 6 h 31"/>
                    <a:gd name="T22" fmla="*/ 21 w 27"/>
                    <a:gd name="T23" fmla="*/ 4 h 31"/>
                    <a:gd name="T24" fmla="*/ 19 w 27"/>
                    <a:gd name="T25" fmla="*/ 0 h 31"/>
                    <a:gd name="T26" fmla="*/ 14 w 27"/>
                    <a:gd name="T27" fmla="*/ 0 h 31"/>
                    <a:gd name="T28" fmla="*/ 11 w 27"/>
                    <a:gd name="T29" fmla="*/ 7 h 31"/>
                    <a:gd name="T30" fmla="*/ 5 w 27"/>
                    <a:gd name="T31" fmla="*/ 7 h 31"/>
                    <a:gd name="T32" fmla="*/ 4 w 27"/>
                    <a:gd name="T33" fmla="*/ 7 h 31"/>
                    <a:gd name="T34" fmla="*/ 4 w 27"/>
                    <a:gd name="T35" fmla="*/ 10 h 31"/>
                    <a:gd name="T36" fmla="*/ 0 w 27"/>
                    <a:gd name="T37" fmla="*/ 16 h 31"/>
                    <a:gd name="T38" fmla="*/ 4 w 27"/>
                    <a:gd name="T39" fmla="*/ 23 h 31"/>
                    <a:gd name="T40" fmla="*/ 9 w 27"/>
                    <a:gd name="T41" fmla="*/ 28 h 31"/>
                    <a:gd name="T42" fmla="*/ 11 w 27"/>
                    <a:gd name="T43" fmla="*/ 31 h 31"/>
                    <a:gd name="T44" fmla="*/ 15 w 27"/>
                    <a:gd name="T45" fmla="*/ 29 h 31"/>
                    <a:gd name="T46" fmla="*/ 15 w 27"/>
                    <a:gd name="T47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31">
                      <a:moveTo>
                        <a:pt x="15" y="29"/>
                      </a:moveTo>
                      <a:cubicBezTo>
                        <a:pt x="15" y="28"/>
                        <a:pt x="13" y="24"/>
                        <a:pt x="15" y="24"/>
                      </a:cubicBezTo>
                      <a:cubicBezTo>
                        <a:pt x="15" y="24"/>
                        <a:pt x="17" y="24"/>
                        <a:pt x="17" y="24"/>
                      </a:cubicBezTo>
                      <a:cubicBezTo>
                        <a:pt x="18" y="23"/>
                        <a:pt x="18" y="21"/>
                        <a:pt x="19" y="21"/>
                      </a:cubicBezTo>
                      <a:cubicBezTo>
                        <a:pt x="20" y="22"/>
                        <a:pt x="21" y="23"/>
                        <a:pt x="21" y="24"/>
                      </a:cubicBezTo>
                      <a:cubicBezTo>
                        <a:pt x="22" y="25"/>
                        <a:pt x="22" y="23"/>
                        <a:pt x="24" y="23"/>
                      </a:cubicBezTo>
                      <a:cubicBezTo>
                        <a:pt x="24" y="23"/>
                        <a:pt x="26" y="25"/>
                        <a:pt x="26" y="24"/>
                      </a:cubicBezTo>
                      <a:cubicBezTo>
                        <a:pt x="26" y="23"/>
                        <a:pt x="26" y="22"/>
                        <a:pt x="26" y="21"/>
                      </a:cubicBezTo>
                      <a:cubicBezTo>
                        <a:pt x="27" y="19"/>
                        <a:pt x="27" y="16"/>
                        <a:pt x="26" y="14"/>
                      </a:cubicBezTo>
                      <a:cubicBezTo>
                        <a:pt x="25" y="13"/>
                        <a:pt x="25" y="12"/>
                        <a:pt x="25" y="11"/>
                      </a:cubicBezTo>
                      <a:cubicBezTo>
                        <a:pt x="25" y="9"/>
                        <a:pt x="27" y="8"/>
                        <a:pt x="26" y="6"/>
                      </a:cubicBezTo>
                      <a:cubicBezTo>
                        <a:pt x="25" y="3"/>
                        <a:pt x="21" y="7"/>
                        <a:pt x="21" y="4"/>
                      </a:cubicBezTo>
                      <a:cubicBezTo>
                        <a:pt x="21" y="2"/>
                        <a:pt x="22" y="0"/>
                        <a:pt x="19" y="0"/>
                      </a:cubicBezTo>
                      <a:cubicBezTo>
                        <a:pt x="18" y="0"/>
                        <a:pt x="16" y="0"/>
                        <a:pt x="14" y="0"/>
                      </a:cubicBezTo>
                      <a:cubicBezTo>
                        <a:pt x="10" y="0"/>
                        <a:pt x="15" y="7"/>
                        <a:pt x="11" y="7"/>
                      </a:cubicBezTo>
                      <a:cubicBezTo>
                        <a:pt x="9" y="7"/>
                        <a:pt x="7" y="7"/>
                        <a:pt x="5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9"/>
                        <a:pt x="4" y="9"/>
                        <a:pt x="4" y="10"/>
                      </a:cubicBezTo>
                      <a:cubicBezTo>
                        <a:pt x="4" y="12"/>
                        <a:pt x="0" y="14"/>
                        <a:pt x="0" y="16"/>
                      </a:cubicBezTo>
                      <a:cubicBezTo>
                        <a:pt x="1" y="18"/>
                        <a:pt x="3" y="21"/>
                        <a:pt x="4" y="23"/>
                      </a:cubicBezTo>
                      <a:cubicBezTo>
                        <a:pt x="6" y="24"/>
                        <a:pt x="7" y="26"/>
                        <a:pt x="9" y="28"/>
                      </a:cubicBezTo>
                      <a:cubicBezTo>
                        <a:pt x="10" y="29"/>
                        <a:pt x="11" y="30"/>
                        <a:pt x="11" y="31"/>
                      </a:cubicBezTo>
                      <a:cubicBezTo>
                        <a:pt x="12" y="30"/>
                        <a:pt x="14" y="30"/>
                        <a:pt x="15" y="29"/>
                      </a:cubicBezTo>
                      <a:cubicBezTo>
                        <a:pt x="15" y="29"/>
                        <a:pt x="14" y="30"/>
                        <a:pt x="15" y="2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86" name="Freeform 754">
                  <a:extLst>
                    <a:ext uri="{FF2B5EF4-FFF2-40B4-BE49-F238E27FC236}">
                      <a16:creationId xmlns:a16="http://schemas.microsoft.com/office/drawing/2014/main" id="{73460121-5572-E459-59C7-89FDFA40AC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41777" y="8119248"/>
                  <a:ext cx="115005" cy="77445"/>
                </a:xfrm>
                <a:custGeom>
                  <a:avLst/>
                  <a:gdLst>
                    <a:gd name="T0" fmla="*/ 11 w 11"/>
                    <a:gd name="T1" fmla="*/ 7 h 7"/>
                    <a:gd name="T2" fmla="*/ 11 w 11"/>
                    <a:gd name="T3" fmla="*/ 0 h 7"/>
                    <a:gd name="T4" fmla="*/ 3 w 11"/>
                    <a:gd name="T5" fmla="*/ 1 h 7"/>
                    <a:gd name="T6" fmla="*/ 0 w 11"/>
                    <a:gd name="T7" fmla="*/ 4 h 7"/>
                    <a:gd name="T8" fmla="*/ 2 w 11"/>
                    <a:gd name="T9" fmla="*/ 7 h 7"/>
                    <a:gd name="T10" fmla="*/ 11 w 11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7">
                      <a:moveTo>
                        <a:pt x="11" y="7"/>
                      </a:moveTo>
                      <a:cubicBezTo>
                        <a:pt x="11" y="5"/>
                        <a:pt x="11" y="2"/>
                        <a:pt x="11" y="0"/>
                      </a:cubicBezTo>
                      <a:cubicBezTo>
                        <a:pt x="8" y="0"/>
                        <a:pt x="6" y="1"/>
                        <a:pt x="3" y="1"/>
                      </a:cubicBezTo>
                      <a:cubicBezTo>
                        <a:pt x="4" y="2"/>
                        <a:pt x="1" y="3"/>
                        <a:pt x="0" y="4"/>
                      </a:cubicBezTo>
                      <a:cubicBezTo>
                        <a:pt x="0" y="5"/>
                        <a:pt x="2" y="6"/>
                        <a:pt x="2" y="7"/>
                      </a:cubicBezTo>
                      <a:lnTo>
                        <a:pt x="11" y="7"/>
                      </a:ln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87" name="Freeform 755">
                  <a:extLst>
                    <a:ext uri="{FF2B5EF4-FFF2-40B4-BE49-F238E27FC236}">
                      <a16:creationId xmlns:a16="http://schemas.microsoft.com/office/drawing/2014/main" id="{AFA46A5C-EBA5-28D6-605D-B13354DE2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03441" y="7536568"/>
                  <a:ext cx="376377" cy="615873"/>
                </a:xfrm>
                <a:custGeom>
                  <a:avLst/>
                  <a:gdLst>
                    <a:gd name="T0" fmla="*/ 29 w 37"/>
                    <a:gd name="T1" fmla="*/ 55 h 57"/>
                    <a:gd name="T2" fmla="*/ 37 w 37"/>
                    <a:gd name="T3" fmla="*/ 55 h 57"/>
                    <a:gd name="T4" fmla="*/ 33 w 37"/>
                    <a:gd name="T5" fmla="*/ 48 h 57"/>
                    <a:gd name="T6" fmla="*/ 32 w 37"/>
                    <a:gd name="T7" fmla="*/ 44 h 57"/>
                    <a:gd name="T8" fmla="*/ 30 w 37"/>
                    <a:gd name="T9" fmla="*/ 40 h 57"/>
                    <a:gd name="T10" fmla="*/ 32 w 37"/>
                    <a:gd name="T11" fmla="*/ 32 h 57"/>
                    <a:gd name="T12" fmla="*/ 34 w 37"/>
                    <a:gd name="T13" fmla="*/ 27 h 57"/>
                    <a:gd name="T14" fmla="*/ 31 w 37"/>
                    <a:gd name="T15" fmla="*/ 21 h 57"/>
                    <a:gd name="T16" fmla="*/ 28 w 37"/>
                    <a:gd name="T17" fmla="*/ 16 h 57"/>
                    <a:gd name="T18" fmla="*/ 34 w 37"/>
                    <a:gd name="T19" fmla="*/ 16 h 57"/>
                    <a:gd name="T20" fmla="*/ 32 w 37"/>
                    <a:gd name="T21" fmla="*/ 6 h 57"/>
                    <a:gd name="T22" fmla="*/ 30 w 37"/>
                    <a:gd name="T23" fmla="*/ 2 h 57"/>
                    <a:gd name="T24" fmla="*/ 27 w 37"/>
                    <a:gd name="T25" fmla="*/ 0 h 57"/>
                    <a:gd name="T26" fmla="*/ 28 w 37"/>
                    <a:gd name="T27" fmla="*/ 9 h 57"/>
                    <a:gd name="T28" fmla="*/ 23 w 37"/>
                    <a:gd name="T29" fmla="*/ 18 h 57"/>
                    <a:gd name="T30" fmla="*/ 21 w 37"/>
                    <a:gd name="T31" fmla="*/ 22 h 57"/>
                    <a:gd name="T32" fmla="*/ 18 w 37"/>
                    <a:gd name="T33" fmla="*/ 27 h 57"/>
                    <a:gd name="T34" fmla="*/ 15 w 37"/>
                    <a:gd name="T35" fmla="*/ 33 h 57"/>
                    <a:gd name="T36" fmla="*/ 11 w 37"/>
                    <a:gd name="T37" fmla="*/ 31 h 57"/>
                    <a:gd name="T38" fmla="*/ 2 w 37"/>
                    <a:gd name="T39" fmla="*/ 39 h 57"/>
                    <a:gd name="T40" fmla="*/ 1 w 37"/>
                    <a:gd name="T41" fmla="*/ 42 h 57"/>
                    <a:gd name="T42" fmla="*/ 4 w 37"/>
                    <a:gd name="T43" fmla="*/ 45 h 57"/>
                    <a:gd name="T44" fmla="*/ 5 w 37"/>
                    <a:gd name="T45" fmla="*/ 45 h 57"/>
                    <a:gd name="T46" fmla="*/ 7 w 37"/>
                    <a:gd name="T47" fmla="*/ 48 h 57"/>
                    <a:gd name="T48" fmla="*/ 7 w 37"/>
                    <a:gd name="T49" fmla="*/ 55 h 57"/>
                    <a:gd name="T50" fmla="*/ 16 w 37"/>
                    <a:gd name="T51" fmla="*/ 54 h 57"/>
                    <a:gd name="T52" fmla="*/ 29 w 37"/>
                    <a:gd name="T53" fmla="*/ 5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" h="57">
                      <a:moveTo>
                        <a:pt x="29" y="55"/>
                      </a:moveTo>
                      <a:cubicBezTo>
                        <a:pt x="32" y="55"/>
                        <a:pt x="35" y="57"/>
                        <a:pt x="37" y="55"/>
                      </a:cubicBezTo>
                      <a:cubicBezTo>
                        <a:pt x="37" y="51"/>
                        <a:pt x="35" y="50"/>
                        <a:pt x="33" y="48"/>
                      </a:cubicBezTo>
                      <a:cubicBezTo>
                        <a:pt x="32" y="47"/>
                        <a:pt x="32" y="46"/>
                        <a:pt x="32" y="44"/>
                      </a:cubicBezTo>
                      <a:cubicBezTo>
                        <a:pt x="31" y="43"/>
                        <a:pt x="30" y="42"/>
                        <a:pt x="30" y="40"/>
                      </a:cubicBezTo>
                      <a:cubicBezTo>
                        <a:pt x="29" y="36"/>
                        <a:pt x="31" y="35"/>
                        <a:pt x="32" y="32"/>
                      </a:cubicBezTo>
                      <a:cubicBezTo>
                        <a:pt x="33" y="30"/>
                        <a:pt x="34" y="29"/>
                        <a:pt x="34" y="27"/>
                      </a:cubicBezTo>
                      <a:cubicBezTo>
                        <a:pt x="33" y="25"/>
                        <a:pt x="33" y="23"/>
                        <a:pt x="31" y="21"/>
                      </a:cubicBezTo>
                      <a:cubicBezTo>
                        <a:pt x="31" y="21"/>
                        <a:pt x="26" y="18"/>
                        <a:pt x="28" y="16"/>
                      </a:cubicBezTo>
                      <a:cubicBezTo>
                        <a:pt x="29" y="15"/>
                        <a:pt x="32" y="16"/>
                        <a:pt x="34" y="16"/>
                      </a:cubicBezTo>
                      <a:cubicBezTo>
                        <a:pt x="32" y="12"/>
                        <a:pt x="32" y="10"/>
                        <a:pt x="32" y="6"/>
                      </a:cubicBezTo>
                      <a:cubicBezTo>
                        <a:pt x="32" y="5"/>
                        <a:pt x="32" y="3"/>
                        <a:pt x="30" y="2"/>
                      </a:cubicBezTo>
                      <a:cubicBezTo>
                        <a:pt x="30" y="1"/>
                        <a:pt x="27" y="0"/>
                        <a:pt x="27" y="0"/>
                      </a:cubicBezTo>
                      <a:cubicBezTo>
                        <a:pt x="27" y="2"/>
                        <a:pt x="33" y="7"/>
                        <a:pt x="28" y="9"/>
                      </a:cubicBezTo>
                      <a:cubicBezTo>
                        <a:pt x="25" y="11"/>
                        <a:pt x="24" y="14"/>
                        <a:pt x="23" y="18"/>
                      </a:cubicBezTo>
                      <a:cubicBezTo>
                        <a:pt x="22" y="19"/>
                        <a:pt x="22" y="22"/>
                        <a:pt x="21" y="22"/>
                      </a:cubicBezTo>
                      <a:cubicBezTo>
                        <a:pt x="19" y="23"/>
                        <a:pt x="19" y="25"/>
                        <a:pt x="18" y="27"/>
                      </a:cubicBezTo>
                      <a:cubicBezTo>
                        <a:pt x="17" y="29"/>
                        <a:pt x="16" y="31"/>
                        <a:pt x="15" y="33"/>
                      </a:cubicBezTo>
                      <a:cubicBezTo>
                        <a:pt x="13" y="35"/>
                        <a:pt x="12" y="31"/>
                        <a:pt x="11" y="31"/>
                      </a:cubicBezTo>
                      <a:cubicBezTo>
                        <a:pt x="6" y="31"/>
                        <a:pt x="3" y="35"/>
                        <a:pt x="2" y="39"/>
                      </a:cubicBezTo>
                      <a:cubicBezTo>
                        <a:pt x="2" y="40"/>
                        <a:pt x="0" y="41"/>
                        <a:pt x="1" y="42"/>
                      </a:cubicBezTo>
                      <a:cubicBezTo>
                        <a:pt x="2" y="43"/>
                        <a:pt x="3" y="44"/>
                        <a:pt x="4" y="45"/>
                      </a:cubicBezTo>
                      <a:cubicBezTo>
                        <a:pt x="4" y="46"/>
                        <a:pt x="5" y="44"/>
                        <a:pt x="5" y="45"/>
                      </a:cubicBezTo>
                      <a:cubicBezTo>
                        <a:pt x="6" y="46"/>
                        <a:pt x="7" y="47"/>
                        <a:pt x="7" y="48"/>
                      </a:cubicBezTo>
                      <a:cubicBezTo>
                        <a:pt x="8" y="50"/>
                        <a:pt x="7" y="53"/>
                        <a:pt x="7" y="55"/>
                      </a:cubicBezTo>
                      <a:cubicBezTo>
                        <a:pt x="10" y="54"/>
                        <a:pt x="13" y="54"/>
                        <a:pt x="16" y="54"/>
                      </a:cubicBezTo>
                      <a:cubicBezTo>
                        <a:pt x="20" y="54"/>
                        <a:pt x="25" y="55"/>
                        <a:pt x="29" y="5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88" name="Freeform 756">
                  <a:extLst>
                    <a:ext uri="{FF2B5EF4-FFF2-40B4-BE49-F238E27FC236}">
                      <a16:creationId xmlns:a16="http://schemas.microsoft.com/office/drawing/2014/main" id="{581C8AAC-95BD-B60C-B78E-288D784C3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02673" y="7566070"/>
                  <a:ext cx="153338" cy="335598"/>
                </a:xfrm>
                <a:custGeom>
                  <a:avLst/>
                  <a:gdLst>
                    <a:gd name="T0" fmla="*/ 11 w 15"/>
                    <a:gd name="T1" fmla="*/ 0 h 31"/>
                    <a:gd name="T2" fmla="*/ 9 w 15"/>
                    <a:gd name="T3" fmla="*/ 4 h 31"/>
                    <a:gd name="T4" fmla="*/ 4 w 15"/>
                    <a:gd name="T5" fmla="*/ 5 h 31"/>
                    <a:gd name="T6" fmla="*/ 1 w 15"/>
                    <a:gd name="T7" fmla="*/ 8 h 31"/>
                    <a:gd name="T8" fmla="*/ 3 w 15"/>
                    <a:gd name="T9" fmla="*/ 13 h 31"/>
                    <a:gd name="T10" fmla="*/ 6 w 15"/>
                    <a:gd name="T11" fmla="*/ 31 h 31"/>
                    <a:gd name="T12" fmla="*/ 11 w 15"/>
                    <a:gd name="T13" fmla="*/ 30 h 31"/>
                    <a:gd name="T14" fmla="*/ 11 w 15"/>
                    <a:gd name="T15" fmla="*/ 27 h 31"/>
                    <a:gd name="T16" fmla="*/ 11 w 15"/>
                    <a:gd name="T17" fmla="*/ 18 h 31"/>
                    <a:gd name="T18" fmla="*/ 15 w 15"/>
                    <a:gd name="T19" fmla="*/ 9 h 31"/>
                    <a:gd name="T20" fmla="*/ 14 w 15"/>
                    <a:gd name="T21" fmla="*/ 3 h 31"/>
                    <a:gd name="T22" fmla="*/ 11 w 15"/>
                    <a:gd name="T23" fmla="*/ 0 h 31"/>
                    <a:gd name="T24" fmla="*/ 11 w 15"/>
                    <a:gd name="T25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1">
                      <a:moveTo>
                        <a:pt x="11" y="0"/>
                      </a:moveTo>
                      <a:cubicBezTo>
                        <a:pt x="9" y="2"/>
                        <a:pt x="10" y="2"/>
                        <a:pt x="9" y="4"/>
                      </a:cubicBezTo>
                      <a:cubicBezTo>
                        <a:pt x="8" y="6"/>
                        <a:pt x="6" y="5"/>
                        <a:pt x="4" y="5"/>
                      </a:cubicBezTo>
                      <a:cubicBezTo>
                        <a:pt x="4" y="5"/>
                        <a:pt x="2" y="7"/>
                        <a:pt x="1" y="8"/>
                      </a:cubicBezTo>
                      <a:cubicBezTo>
                        <a:pt x="0" y="9"/>
                        <a:pt x="2" y="11"/>
                        <a:pt x="3" y="13"/>
                      </a:cubicBezTo>
                      <a:cubicBezTo>
                        <a:pt x="7" y="18"/>
                        <a:pt x="4" y="25"/>
                        <a:pt x="6" y="31"/>
                      </a:cubicBezTo>
                      <a:cubicBezTo>
                        <a:pt x="7" y="31"/>
                        <a:pt x="9" y="31"/>
                        <a:pt x="11" y="30"/>
                      </a:cubicBezTo>
                      <a:cubicBezTo>
                        <a:pt x="12" y="30"/>
                        <a:pt x="12" y="29"/>
                        <a:pt x="11" y="27"/>
                      </a:cubicBezTo>
                      <a:cubicBezTo>
                        <a:pt x="11" y="24"/>
                        <a:pt x="11" y="21"/>
                        <a:pt x="11" y="18"/>
                      </a:cubicBezTo>
                      <a:cubicBezTo>
                        <a:pt x="11" y="14"/>
                        <a:pt x="14" y="12"/>
                        <a:pt x="15" y="9"/>
                      </a:cubicBezTo>
                      <a:cubicBezTo>
                        <a:pt x="15" y="6"/>
                        <a:pt x="15" y="5"/>
                        <a:pt x="14" y="3"/>
                      </a:cubicBezTo>
                      <a:cubicBezTo>
                        <a:pt x="14" y="3"/>
                        <a:pt x="11" y="0"/>
                        <a:pt x="11" y="0"/>
                      </a:cubicBezTo>
                      <a:cubicBezTo>
                        <a:pt x="10" y="1"/>
                        <a:pt x="11" y="0"/>
                        <a:pt x="11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89" name="Freeform 757">
                  <a:extLst>
                    <a:ext uri="{FF2B5EF4-FFF2-40B4-BE49-F238E27FC236}">
                      <a16:creationId xmlns:a16="http://schemas.microsoft.com/office/drawing/2014/main" id="{1C83E6F1-C9AA-BAE4-BB4E-E57327DA16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807223" y="7481245"/>
                  <a:ext cx="602900" cy="553180"/>
                </a:xfrm>
                <a:custGeom>
                  <a:avLst/>
                  <a:gdLst>
                    <a:gd name="T0" fmla="*/ 31 w 59"/>
                    <a:gd name="T1" fmla="*/ 42 h 51"/>
                    <a:gd name="T2" fmla="*/ 37 w 59"/>
                    <a:gd name="T3" fmla="*/ 37 h 51"/>
                    <a:gd name="T4" fmla="*/ 40 w 59"/>
                    <a:gd name="T5" fmla="*/ 36 h 51"/>
                    <a:gd name="T6" fmla="*/ 43 w 59"/>
                    <a:gd name="T7" fmla="*/ 38 h 51"/>
                    <a:gd name="T8" fmla="*/ 47 w 59"/>
                    <a:gd name="T9" fmla="*/ 32 h 51"/>
                    <a:gd name="T10" fmla="*/ 48 w 59"/>
                    <a:gd name="T11" fmla="*/ 28 h 51"/>
                    <a:gd name="T12" fmla="*/ 51 w 59"/>
                    <a:gd name="T13" fmla="*/ 27 h 51"/>
                    <a:gd name="T14" fmla="*/ 56 w 59"/>
                    <a:gd name="T15" fmla="*/ 14 h 51"/>
                    <a:gd name="T16" fmla="*/ 59 w 59"/>
                    <a:gd name="T17" fmla="*/ 11 h 51"/>
                    <a:gd name="T18" fmla="*/ 57 w 59"/>
                    <a:gd name="T19" fmla="*/ 8 h 51"/>
                    <a:gd name="T20" fmla="*/ 56 w 59"/>
                    <a:gd name="T21" fmla="*/ 6 h 51"/>
                    <a:gd name="T22" fmla="*/ 54 w 59"/>
                    <a:gd name="T23" fmla="*/ 1 h 51"/>
                    <a:gd name="T24" fmla="*/ 48 w 59"/>
                    <a:gd name="T25" fmla="*/ 5 h 51"/>
                    <a:gd name="T26" fmla="*/ 40 w 59"/>
                    <a:gd name="T27" fmla="*/ 4 h 51"/>
                    <a:gd name="T28" fmla="*/ 32 w 59"/>
                    <a:gd name="T29" fmla="*/ 6 h 51"/>
                    <a:gd name="T30" fmla="*/ 26 w 59"/>
                    <a:gd name="T31" fmla="*/ 4 h 51"/>
                    <a:gd name="T32" fmla="*/ 19 w 59"/>
                    <a:gd name="T33" fmla="*/ 3 h 51"/>
                    <a:gd name="T34" fmla="*/ 13 w 59"/>
                    <a:gd name="T35" fmla="*/ 1 h 51"/>
                    <a:gd name="T36" fmla="*/ 8 w 59"/>
                    <a:gd name="T37" fmla="*/ 3 h 51"/>
                    <a:gd name="T38" fmla="*/ 7 w 59"/>
                    <a:gd name="T39" fmla="*/ 6 h 51"/>
                    <a:gd name="T40" fmla="*/ 6 w 59"/>
                    <a:gd name="T41" fmla="*/ 10 h 51"/>
                    <a:gd name="T42" fmla="*/ 5 w 59"/>
                    <a:gd name="T43" fmla="*/ 16 h 51"/>
                    <a:gd name="T44" fmla="*/ 1 w 59"/>
                    <a:gd name="T45" fmla="*/ 24 h 51"/>
                    <a:gd name="T46" fmla="*/ 2 w 59"/>
                    <a:gd name="T47" fmla="*/ 38 h 51"/>
                    <a:gd name="T48" fmla="*/ 5 w 59"/>
                    <a:gd name="T49" fmla="*/ 38 h 51"/>
                    <a:gd name="T50" fmla="*/ 9 w 59"/>
                    <a:gd name="T51" fmla="*/ 39 h 51"/>
                    <a:gd name="T52" fmla="*/ 14 w 59"/>
                    <a:gd name="T53" fmla="*/ 43 h 51"/>
                    <a:gd name="T54" fmla="*/ 14 w 59"/>
                    <a:gd name="T55" fmla="*/ 45 h 51"/>
                    <a:gd name="T56" fmla="*/ 16 w 59"/>
                    <a:gd name="T57" fmla="*/ 48 h 51"/>
                    <a:gd name="T58" fmla="*/ 23 w 59"/>
                    <a:gd name="T59" fmla="*/ 47 h 51"/>
                    <a:gd name="T60" fmla="*/ 22 w 59"/>
                    <a:gd name="T61" fmla="*/ 48 h 51"/>
                    <a:gd name="T62" fmla="*/ 27 w 59"/>
                    <a:gd name="T63" fmla="*/ 47 h 51"/>
                    <a:gd name="T64" fmla="*/ 30 w 59"/>
                    <a:gd name="T65" fmla="*/ 47 h 51"/>
                    <a:gd name="T66" fmla="*/ 31 w 59"/>
                    <a:gd name="T67" fmla="*/ 42 h 51"/>
                    <a:gd name="T68" fmla="*/ 31 w 59"/>
                    <a:gd name="T69" fmla="*/ 42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51">
                      <a:moveTo>
                        <a:pt x="31" y="42"/>
                      </a:moveTo>
                      <a:cubicBezTo>
                        <a:pt x="32" y="40"/>
                        <a:pt x="35" y="37"/>
                        <a:pt x="37" y="37"/>
                      </a:cubicBezTo>
                      <a:cubicBezTo>
                        <a:pt x="38" y="36"/>
                        <a:pt x="40" y="36"/>
                        <a:pt x="40" y="36"/>
                      </a:cubicBezTo>
                      <a:cubicBezTo>
                        <a:pt x="41" y="37"/>
                        <a:pt x="42" y="39"/>
                        <a:pt x="43" y="38"/>
                      </a:cubicBezTo>
                      <a:cubicBezTo>
                        <a:pt x="45" y="37"/>
                        <a:pt x="46" y="34"/>
                        <a:pt x="47" y="32"/>
                      </a:cubicBezTo>
                      <a:cubicBezTo>
                        <a:pt x="47" y="31"/>
                        <a:pt x="48" y="29"/>
                        <a:pt x="48" y="28"/>
                      </a:cubicBezTo>
                      <a:cubicBezTo>
                        <a:pt x="49" y="27"/>
                        <a:pt x="50" y="28"/>
                        <a:pt x="51" y="27"/>
                      </a:cubicBezTo>
                      <a:cubicBezTo>
                        <a:pt x="51" y="25"/>
                        <a:pt x="53" y="14"/>
                        <a:pt x="56" y="14"/>
                      </a:cubicBezTo>
                      <a:cubicBezTo>
                        <a:pt x="58" y="14"/>
                        <a:pt x="59" y="12"/>
                        <a:pt x="59" y="11"/>
                      </a:cubicBezTo>
                      <a:cubicBezTo>
                        <a:pt x="59" y="9"/>
                        <a:pt x="57" y="9"/>
                        <a:pt x="57" y="8"/>
                      </a:cubicBezTo>
                      <a:cubicBezTo>
                        <a:pt x="57" y="7"/>
                        <a:pt x="56" y="7"/>
                        <a:pt x="56" y="6"/>
                      </a:cubicBezTo>
                      <a:cubicBezTo>
                        <a:pt x="55" y="4"/>
                        <a:pt x="55" y="3"/>
                        <a:pt x="54" y="1"/>
                      </a:cubicBezTo>
                      <a:cubicBezTo>
                        <a:pt x="53" y="2"/>
                        <a:pt x="50" y="5"/>
                        <a:pt x="48" y="5"/>
                      </a:cubicBezTo>
                      <a:cubicBezTo>
                        <a:pt x="45" y="4"/>
                        <a:pt x="43" y="4"/>
                        <a:pt x="40" y="4"/>
                      </a:cubicBezTo>
                      <a:cubicBezTo>
                        <a:pt x="37" y="4"/>
                        <a:pt x="35" y="6"/>
                        <a:pt x="32" y="6"/>
                      </a:cubicBezTo>
                      <a:cubicBezTo>
                        <a:pt x="30" y="6"/>
                        <a:pt x="28" y="3"/>
                        <a:pt x="26" y="4"/>
                      </a:cubicBezTo>
                      <a:cubicBezTo>
                        <a:pt x="22" y="6"/>
                        <a:pt x="21" y="5"/>
                        <a:pt x="19" y="3"/>
                      </a:cubicBezTo>
                      <a:cubicBezTo>
                        <a:pt x="18" y="2"/>
                        <a:pt x="15" y="0"/>
                        <a:pt x="13" y="1"/>
                      </a:cubicBezTo>
                      <a:cubicBezTo>
                        <a:pt x="12" y="1"/>
                        <a:pt x="9" y="2"/>
                        <a:pt x="8" y="3"/>
                      </a:cubicBezTo>
                      <a:cubicBezTo>
                        <a:pt x="7" y="4"/>
                        <a:pt x="8" y="5"/>
                        <a:pt x="7" y="6"/>
                      </a:cubicBezTo>
                      <a:cubicBezTo>
                        <a:pt x="7" y="7"/>
                        <a:pt x="6" y="9"/>
                        <a:pt x="6" y="10"/>
                      </a:cubicBezTo>
                      <a:cubicBezTo>
                        <a:pt x="5" y="12"/>
                        <a:pt x="5" y="14"/>
                        <a:pt x="5" y="16"/>
                      </a:cubicBezTo>
                      <a:cubicBezTo>
                        <a:pt x="5" y="19"/>
                        <a:pt x="2" y="21"/>
                        <a:pt x="1" y="24"/>
                      </a:cubicBezTo>
                      <a:cubicBezTo>
                        <a:pt x="0" y="27"/>
                        <a:pt x="1" y="34"/>
                        <a:pt x="2" y="38"/>
                      </a:cubicBezTo>
                      <a:cubicBezTo>
                        <a:pt x="2" y="39"/>
                        <a:pt x="4" y="38"/>
                        <a:pt x="5" y="38"/>
                      </a:cubicBezTo>
                      <a:cubicBezTo>
                        <a:pt x="6" y="38"/>
                        <a:pt x="8" y="39"/>
                        <a:pt x="9" y="39"/>
                      </a:cubicBezTo>
                      <a:cubicBezTo>
                        <a:pt x="10" y="40"/>
                        <a:pt x="14" y="42"/>
                        <a:pt x="14" y="43"/>
                      </a:cubicBezTo>
                      <a:cubicBezTo>
                        <a:pt x="14" y="44"/>
                        <a:pt x="14" y="44"/>
                        <a:pt x="14" y="45"/>
                      </a:cubicBezTo>
                      <a:cubicBezTo>
                        <a:pt x="14" y="46"/>
                        <a:pt x="15" y="47"/>
                        <a:pt x="16" y="48"/>
                      </a:cubicBezTo>
                      <a:cubicBezTo>
                        <a:pt x="18" y="51"/>
                        <a:pt x="21" y="46"/>
                        <a:pt x="23" y="47"/>
                      </a:cubicBezTo>
                      <a:cubicBezTo>
                        <a:pt x="23" y="47"/>
                        <a:pt x="22" y="48"/>
                        <a:pt x="22" y="48"/>
                      </a:cubicBezTo>
                      <a:cubicBezTo>
                        <a:pt x="22" y="47"/>
                        <a:pt x="27" y="47"/>
                        <a:pt x="27" y="47"/>
                      </a:cubicBezTo>
                      <a:cubicBezTo>
                        <a:pt x="29" y="47"/>
                        <a:pt x="29" y="45"/>
                        <a:pt x="30" y="47"/>
                      </a:cubicBezTo>
                      <a:cubicBezTo>
                        <a:pt x="31" y="45"/>
                        <a:pt x="31" y="44"/>
                        <a:pt x="31" y="42"/>
                      </a:cubicBezTo>
                      <a:cubicBezTo>
                        <a:pt x="32" y="41"/>
                        <a:pt x="31" y="43"/>
                        <a:pt x="31" y="4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90" name="Freeform 758">
                  <a:extLst>
                    <a:ext uri="{FF2B5EF4-FFF2-40B4-BE49-F238E27FC236}">
                      <a16:creationId xmlns:a16="http://schemas.microsoft.com/office/drawing/2014/main" id="{91521F47-E51D-7238-4670-D666BE9769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75087" y="7414862"/>
                  <a:ext cx="432136" cy="324533"/>
                </a:xfrm>
                <a:custGeom>
                  <a:avLst/>
                  <a:gdLst>
                    <a:gd name="T0" fmla="*/ 35 w 42"/>
                    <a:gd name="T1" fmla="*/ 20 h 30"/>
                    <a:gd name="T2" fmla="*/ 41 w 42"/>
                    <a:gd name="T3" fmla="*/ 17 h 30"/>
                    <a:gd name="T4" fmla="*/ 38 w 42"/>
                    <a:gd name="T5" fmla="*/ 13 h 30"/>
                    <a:gd name="T6" fmla="*/ 33 w 42"/>
                    <a:gd name="T7" fmla="*/ 10 h 30"/>
                    <a:gd name="T8" fmla="*/ 32 w 42"/>
                    <a:gd name="T9" fmla="*/ 7 h 30"/>
                    <a:gd name="T10" fmla="*/ 30 w 42"/>
                    <a:gd name="T11" fmla="*/ 1 h 30"/>
                    <a:gd name="T12" fmla="*/ 26 w 42"/>
                    <a:gd name="T13" fmla="*/ 0 h 30"/>
                    <a:gd name="T14" fmla="*/ 22 w 42"/>
                    <a:gd name="T15" fmla="*/ 2 h 30"/>
                    <a:gd name="T16" fmla="*/ 19 w 42"/>
                    <a:gd name="T17" fmla="*/ 4 h 30"/>
                    <a:gd name="T18" fmla="*/ 17 w 42"/>
                    <a:gd name="T19" fmla="*/ 5 h 30"/>
                    <a:gd name="T20" fmla="*/ 11 w 42"/>
                    <a:gd name="T21" fmla="*/ 10 h 30"/>
                    <a:gd name="T22" fmla="*/ 9 w 42"/>
                    <a:gd name="T23" fmla="*/ 10 h 30"/>
                    <a:gd name="T24" fmla="*/ 7 w 42"/>
                    <a:gd name="T25" fmla="*/ 14 h 30"/>
                    <a:gd name="T26" fmla="*/ 5 w 42"/>
                    <a:gd name="T27" fmla="*/ 16 h 30"/>
                    <a:gd name="T28" fmla="*/ 2 w 42"/>
                    <a:gd name="T29" fmla="*/ 18 h 30"/>
                    <a:gd name="T30" fmla="*/ 1 w 42"/>
                    <a:gd name="T31" fmla="*/ 24 h 30"/>
                    <a:gd name="T32" fmla="*/ 8 w 42"/>
                    <a:gd name="T33" fmla="*/ 28 h 30"/>
                    <a:gd name="T34" fmla="*/ 16 w 42"/>
                    <a:gd name="T35" fmla="*/ 30 h 30"/>
                    <a:gd name="T36" fmla="*/ 15 w 42"/>
                    <a:gd name="T37" fmla="*/ 22 h 30"/>
                    <a:gd name="T38" fmla="*/ 26 w 42"/>
                    <a:gd name="T39" fmla="*/ 22 h 30"/>
                    <a:gd name="T40" fmla="*/ 35 w 42"/>
                    <a:gd name="T41" fmla="*/ 20 h 30"/>
                    <a:gd name="T42" fmla="*/ 35 w 42"/>
                    <a:gd name="T43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0">
                      <a:moveTo>
                        <a:pt x="35" y="20"/>
                      </a:moveTo>
                      <a:cubicBezTo>
                        <a:pt x="37" y="17"/>
                        <a:pt x="40" y="20"/>
                        <a:pt x="41" y="17"/>
                      </a:cubicBezTo>
                      <a:cubicBezTo>
                        <a:pt x="42" y="16"/>
                        <a:pt x="39" y="13"/>
                        <a:pt x="38" y="13"/>
                      </a:cubicBezTo>
                      <a:cubicBezTo>
                        <a:pt x="37" y="15"/>
                        <a:pt x="34" y="11"/>
                        <a:pt x="33" y="10"/>
                      </a:cubicBezTo>
                      <a:cubicBezTo>
                        <a:pt x="33" y="9"/>
                        <a:pt x="33" y="8"/>
                        <a:pt x="32" y="7"/>
                      </a:cubicBezTo>
                      <a:cubicBezTo>
                        <a:pt x="30" y="5"/>
                        <a:pt x="30" y="4"/>
                        <a:pt x="30" y="1"/>
                      </a:cubicBezTo>
                      <a:cubicBezTo>
                        <a:pt x="29" y="1"/>
                        <a:pt x="27" y="0"/>
                        <a:pt x="26" y="0"/>
                      </a:cubicBezTo>
                      <a:cubicBezTo>
                        <a:pt x="24" y="1"/>
                        <a:pt x="23" y="2"/>
                        <a:pt x="22" y="2"/>
                      </a:cubicBezTo>
                      <a:cubicBezTo>
                        <a:pt x="21" y="3"/>
                        <a:pt x="20" y="4"/>
                        <a:pt x="19" y="4"/>
                      </a:cubicBezTo>
                      <a:cubicBezTo>
                        <a:pt x="18" y="6"/>
                        <a:pt x="18" y="4"/>
                        <a:pt x="17" y="5"/>
                      </a:cubicBezTo>
                      <a:cubicBezTo>
                        <a:pt x="15" y="6"/>
                        <a:pt x="13" y="11"/>
                        <a:pt x="11" y="10"/>
                      </a:cubicBezTo>
                      <a:cubicBezTo>
                        <a:pt x="10" y="10"/>
                        <a:pt x="9" y="8"/>
                        <a:pt x="9" y="10"/>
                      </a:cubicBezTo>
                      <a:cubicBezTo>
                        <a:pt x="8" y="11"/>
                        <a:pt x="8" y="13"/>
                        <a:pt x="7" y="14"/>
                      </a:cubicBezTo>
                      <a:cubicBezTo>
                        <a:pt x="7" y="15"/>
                        <a:pt x="7" y="16"/>
                        <a:pt x="5" y="16"/>
                      </a:cubicBezTo>
                      <a:cubicBezTo>
                        <a:pt x="5" y="16"/>
                        <a:pt x="1" y="17"/>
                        <a:pt x="2" y="18"/>
                      </a:cubicBezTo>
                      <a:cubicBezTo>
                        <a:pt x="5" y="20"/>
                        <a:pt x="0" y="23"/>
                        <a:pt x="1" y="24"/>
                      </a:cubicBezTo>
                      <a:cubicBezTo>
                        <a:pt x="3" y="25"/>
                        <a:pt x="5" y="30"/>
                        <a:pt x="8" y="28"/>
                      </a:cubicBezTo>
                      <a:cubicBezTo>
                        <a:pt x="11" y="26"/>
                        <a:pt x="13" y="27"/>
                        <a:pt x="16" y="30"/>
                      </a:cubicBezTo>
                      <a:cubicBezTo>
                        <a:pt x="15" y="27"/>
                        <a:pt x="15" y="24"/>
                        <a:pt x="15" y="22"/>
                      </a:cubicBezTo>
                      <a:cubicBezTo>
                        <a:pt x="19" y="22"/>
                        <a:pt x="22" y="22"/>
                        <a:pt x="26" y="22"/>
                      </a:cubicBezTo>
                      <a:cubicBezTo>
                        <a:pt x="29" y="22"/>
                        <a:pt x="34" y="23"/>
                        <a:pt x="35" y="20"/>
                      </a:cubicBezTo>
                      <a:cubicBezTo>
                        <a:pt x="36" y="18"/>
                        <a:pt x="35" y="20"/>
                        <a:pt x="35" y="2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91" name="Freeform 759">
                  <a:extLst>
                    <a:ext uri="{FF2B5EF4-FFF2-40B4-BE49-F238E27FC236}">
                      <a16:creationId xmlns:a16="http://schemas.microsoft.com/office/drawing/2014/main" id="{C4E813FD-D1FF-4253-175F-4512A046C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64338" y="7654574"/>
                  <a:ext cx="101063" cy="258152"/>
                </a:xfrm>
                <a:custGeom>
                  <a:avLst/>
                  <a:gdLst>
                    <a:gd name="T0" fmla="*/ 9 w 10"/>
                    <a:gd name="T1" fmla="*/ 10 h 24"/>
                    <a:gd name="T2" fmla="*/ 8 w 10"/>
                    <a:gd name="T3" fmla="*/ 6 h 24"/>
                    <a:gd name="T4" fmla="*/ 5 w 10"/>
                    <a:gd name="T5" fmla="*/ 0 h 24"/>
                    <a:gd name="T6" fmla="*/ 2 w 10"/>
                    <a:gd name="T7" fmla="*/ 0 h 24"/>
                    <a:gd name="T8" fmla="*/ 2 w 10"/>
                    <a:gd name="T9" fmla="*/ 3 h 24"/>
                    <a:gd name="T10" fmla="*/ 2 w 10"/>
                    <a:gd name="T11" fmla="*/ 9 h 24"/>
                    <a:gd name="T12" fmla="*/ 4 w 10"/>
                    <a:gd name="T13" fmla="*/ 15 h 24"/>
                    <a:gd name="T14" fmla="*/ 4 w 10"/>
                    <a:gd name="T15" fmla="*/ 21 h 24"/>
                    <a:gd name="T16" fmla="*/ 6 w 10"/>
                    <a:gd name="T17" fmla="*/ 23 h 24"/>
                    <a:gd name="T18" fmla="*/ 9 w 10"/>
                    <a:gd name="T19" fmla="*/ 23 h 24"/>
                    <a:gd name="T20" fmla="*/ 9 w 10"/>
                    <a:gd name="T21" fmla="*/ 10 h 24"/>
                    <a:gd name="T22" fmla="*/ 9 w 10"/>
                    <a:gd name="T23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24">
                      <a:moveTo>
                        <a:pt x="9" y="10"/>
                      </a:moveTo>
                      <a:cubicBezTo>
                        <a:pt x="9" y="9"/>
                        <a:pt x="9" y="7"/>
                        <a:pt x="8" y="6"/>
                      </a:cubicBezTo>
                      <a:cubicBezTo>
                        <a:pt x="7" y="5"/>
                        <a:pt x="4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0" y="0"/>
                        <a:pt x="2" y="2"/>
                        <a:pt x="2" y="3"/>
                      </a:cubicBezTo>
                      <a:cubicBezTo>
                        <a:pt x="3" y="5"/>
                        <a:pt x="2" y="7"/>
                        <a:pt x="2" y="9"/>
                      </a:cubicBezTo>
                      <a:cubicBezTo>
                        <a:pt x="1" y="12"/>
                        <a:pt x="3" y="12"/>
                        <a:pt x="4" y="15"/>
                      </a:cubicBezTo>
                      <a:cubicBezTo>
                        <a:pt x="4" y="17"/>
                        <a:pt x="3" y="19"/>
                        <a:pt x="4" y="21"/>
                      </a:cubicBezTo>
                      <a:cubicBezTo>
                        <a:pt x="4" y="22"/>
                        <a:pt x="5" y="23"/>
                        <a:pt x="6" y="23"/>
                      </a:cubicBezTo>
                      <a:cubicBezTo>
                        <a:pt x="7" y="24"/>
                        <a:pt x="10" y="24"/>
                        <a:pt x="9" y="23"/>
                      </a:cubicBezTo>
                      <a:cubicBezTo>
                        <a:pt x="9" y="19"/>
                        <a:pt x="9" y="15"/>
                        <a:pt x="9" y="10"/>
                      </a:cubicBezTo>
                      <a:cubicBezTo>
                        <a:pt x="9" y="7"/>
                        <a:pt x="9" y="13"/>
                        <a:pt x="9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92" name="Freeform 760">
                  <a:extLst>
                    <a:ext uri="{FF2B5EF4-FFF2-40B4-BE49-F238E27FC236}">
                      <a16:creationId xmlns:a16="http://schemas.microsoft.com/office/drawing/2014/main" id="{A4AACD7D-E682-F234-A2F7-78B0071285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25230" y="7665640"/>
                  <a:ext cx="324101" cy="335598"/>
                </a:xfrm>
                <a:custGeom>
                  <a:avLst/>
                  <a:gdLst>
                    <a:gd name="T0" fmla="*/ 26 w 32"/>
                    <a:gd name="T1" fmla="*/ 4 h 31"/>
                    <a:gd name="T2" fmla="*/ 21 w 32"/>
                    <a:gd name="T3" fmla="*/ 5 h 31"/>
                    <a:gd name="T4" fmla="*/ 15 w 32"/>
                    <a:gd name="T5" fmla="*/ 1 h 31"/>
                    <a:gd name="T6" fmla="*/ 13 w 32"/>
                    <a:gd name="T7" fmla="*/ 1 h 31"/>
                    <a:gd name="T8" fmla="*/ 10 w 32"/>
                    <a:gd name="T9" fmla="*/ 2 h 31"/>
                    <a:gd name="T10" fmla="*/ 6 w 32"/>
                    <a:gd name="T11" fmla="*/ 2 h 31"/>
                    <a:gd name="T12" fmla="*/ 4 w 32"/>
                    <a:gd name="T13" fmla="*/ 3 h 31"/>
                    <a:gd name="T14" fmla="*/ 3 w 32"/>
                    <a:gd name="T15" fmla="*/ 6 h 31"/>
                    <a:gd name="T16" fmla="*/ 5 w 32"/>
                    <a:gd name="T17" fmla="*/ 7 h 31"/>
                    <a:gd name="T18" fmla="*/ 3 w 32"/>
                    <a:gd name="T19" fmla="*/ 9 h 31"/>
                    <a:gd name="T20" fmla="*/ 5 w 32"/>
                    <a:gd name="T21" fmla="*/ 12 h 31"/>
                    <a:gd name="T22" fmla="*/ 3 w 32"/>
                    <a:gd name="T23" fmla="*/ 13 h 31"/>
                    <a:gd name="T24" fmla="*/ 2 w 32"/>
                    <a:gd name="T25" fmla="*/ 16 h 31"/>
                    <a:gd name="T26" fmla="*/ 2 w 32"/>
                    <a:gd name="T27" fmla="*/ 19 h 31"/>
                    <a:gd name="T28" fmla="*/ 3 w 32"/>
                    <a:gd name="T29" fmla="*/ 23 h 31"/>
                    <a:gd name="T30" fmla="*/ 7 w 32"/>
                    <a:gd name="T31" fmla="*/ 26 h 31"/>
                    <a:gd name="T32" fmla="*/ 7 w 32"/>
                    <a:gd name="T33" fmla="*/ 31 h 31"/>
                    <a:gd name="T34" fmla="*/ 19 w 32"/>
                    <a:gd name="T35" fmla="*/ 28 h 31"/>
                    <a:gd name="T36" fmla="*/ 26 w 32"/>
                    <a:gd name="T37" fmla="*/ 28 h 31"/>
                    <a:gd name="T38" fmla="*/ 30 w 32"/>
                    <a:gd name="T39" fmla="*/ 26 h 31"/>
                    <a:gd name="T40" fmla="*/ 28 w 32"/>
                    <a:gd name="T41" fmla="*/ 21 h 31"/>
                    <a:gd name="T42" fmla="*/ 30 w 32"/>
                    <a:gd name="T43" fmla="*/ 15 h 31"/>
                    <a:gd name="T44" fmla="*/ 26 w 32"/>
                    <a:gd name="T45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2" h="31">
                      <a:moveTo>
                        <a:pt x="26" y="4"/>
                      </a:moveTo>
                      <a:cubicBezTo>
                        <a:pt x="24" y="4"/>
                        <a:pt x="23" y="6"/>
                        <a:pt x="21" y="5"/>
                      </a:cubicBezTo>
                      <a:cubicBezTo>
                        <a:pt x="19" y="5"/>
                        <a:pt x="17" y="0"/>
                        <a:pt x="15" y="1"/>
                      </a:cubicBezTo>
                      <a:cubicBezTo>
                        <a:pt x="14" y="2"/>
                        <a:pt x="13" y="2"/>
                        <a:pt x="13" y="1"/>
                      </a:cubicBezTo>
                      <a:cubicBezTo>
                        <a:pt x="12" y="0"/>
                        <a:pt x="11" y="2"/>
                        <a:pt x="10" y="2"/>
                      </a:cubicBezTo>
                      <a:cubicBezTo>
                        <a:pt x="8" y="3"/>
                        <a:pt x="7" y="2"/>
                        <a:pt x="6" y="2"/>
                      </a:cubicBezTo>
                      <a:cubicBezTo>
                        <a:pt x="5" y="1"/>
                        <a:pt x="5" y="3"/>
                        <a:pt x="4" y="3"/>
                      </a:cubicBezTo>
                      <a:cubicBezTo>
                        <a:pt x="3" y="3"/>
                        <a:pt x="2" y="5"/>
                        <a:pt x="3" y="6"/>
                      </a:cubicBezTo>
                      <a:cubicBezTo>
                        <a:pt x="3" y="7"/>
                        <a:pt x="5" y="7"/>
                        <a:pt x="5" y="7"/>
                      </a:cubicBezTo>
                      <a:cubicBezTo>
                        <a:pt x="5" y="8"/>
                        <a:pt x="3" y="9"/>
                        <a:pt x="3" y="9"/>
                      </a:cubicBezTo>
                      <a:cubicBezTo>
                        <a:pt x="3" y="10"/>
                        <a:pt x="5" y="11"/>
                        <a:pt x="5" y="12"/>
                      </a:cubicBezTo>
                      <a:cubicBezTo>
                        <a:pt x="5" y="12"/>
                        <a:pt x="3" y="11"/>
                        <a:pt x="3" y="13"/>
                      </a:cubicBezTo>
                      <a:cubicBezTo>
                        <a:pt x="3" y="14"/>
                        <a:pt x="4" y="16"/>
                        <a:pt x="2" y="16"/>
                      </a:cubicBezTo>
                      <a:cubicBezTo>
                        <a:pt x="3" y="17"/>
                        <a:pt x="3" y="18"/>
                        <a:pt x="2" y="19"/>
                      </a:cubicBezTo>
                      <a:cubicBezTo>
                        <a:pt x="2" y="21"/>
                        <a:pt x="0" y="21"/>
                        <a:pt x="3" y="23"/>
                      </a:cubicBezTo>
                      <a:cubicBezTo>
                        <a:pt x="4" y="23"/>
                        <a:pt x="6" y="24"/>
                        <a:pt x="7" y="26"/>
                      </a:cubicBezTo>
                      <a:cubicBezTo>
                        <a:pt x="8" y="27"/>
                        <a:pt x="7" y="29"/>
                        <a:pt x="7" y="31"/>
                      </a:cubicBezTo>
                      <a:cubicBezTo>
                        <a:pt x="11" y="30"/>
                        <a:pt x="14" y="28"/>
                        <a:pt x="19" y="28"/>
                      </a:cubicBezTo>
                      <a:cubicBezTo>
                        <a:pt x="21" y="27"/>
                        <a:pt x="24" y="28"/>
                        <a:pt x="26" y="28"/>
                      </a:cubicBezTo>
                      <a:cubicBezTo>
                        <a:pt x="28" y="28"/>
                        <a:pt x="31" y="29"/>
                        <a:pt x="30" y="26"/>
                      </a:cubicBezTo>
                      <a:cubicBezTo>
                        <a:pt x="30" y="24"/>
                        <a:pt x="29" y="23"/>
                        <a:pt x="28" y="21"/>
                      </a:cubicBezTo>
                      <a:cubicBezTo>
                        <a:pt x="28" y="19"/>
                        <a:pt x="29" y="17"/>
                        <a:pt x="30" y="15"/>
                      </a:cubicBezTo>
                      <a:cubicBezTo>
                        <a:pt x="31" y="11"/>
                        <a:pt x="32" y="4"/>
                        <a:pt x="26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93" name="Freeform 761">
                  <a:extLst>
                    <a:ext uri="{FF2B5EF4-FFF2-40B4-BE49-F238E27FC236}">
                      <a16:creationId xmlns:a16="http://schemas.microsoft.com/office/drawing/2014/main" id="{4FE59FC2-AC8D-769E-0F36-9D2E03182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00544" y="7654574"/>
                  <a:ext cx="233496" cy="324533"/>
                </a:xfrm>
                <a:custGeom>
                  <a:avLst/>
                  <a:gdLst>
                    <a:gd name="T0" fmla="*/ 19 w 23"/>
                    <a:gd name="T1" fmla="*/ 13 h 30"/>
                    <a:gd name="T2" fmla="*/ 18 w 23"/>
                    <a:gd name="T3" fmla="*/ 6 h 30"/>
                    <a:gd name="T4" fmla="*/ 17 w 23"/>
                    <a:gd name="T5" fmla="*/ 0 h 30"/>
                    <a:gd name="T6" fmla="*/ 3 w 23"/>
                    <a:gd name="T7" fmla="*/ 0 h 30"/>
                    <a:gd name="T8" fmla="*/ 4 w 23"/>
                    <a:gd name="T9" fmla="*/ 11 h 30"/>
                    <a:gd name="T10" fmla="*/ 1 w 23"/>
                    <a:gd name="T11" fmla="*/ 22 h 30"/>
                    <a:gd name="T12" fmla="*/ 3 w 23"/>
                    <a:gd name="T13" fmla="*/ 30 h 30"/>
                    <a:gd name="T14" fmla="*/ 10 w 23"/>
                    <a:gd name="T15" fmla="*/ 29 h 30"/>
                    <a:gd name="T16" fmla="*/ 23 w 23"/>
                    <a:gd name="T17" fmla="*/ 24 h 30"/>
                    <a:gd name="T18" fmla="*/ 20 w 23"/>
                    <a:gd name="T19" fmla="*/ 19 h 30"/>
                    <a:gd name="T20" fmla="*/ 19 w 23"/>
                    <a:gd name="T21" fmla="*/ 13 h 30"/>
                    <a:gd name="T22" fmla="*/ 19 w 23"/>
                    <a:gd name="T2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30">
                      <a:moveTo>
                        <a:pt x="19" y="13"/>
                      </a:moveTo>
                      <a:cubicBezTo>
                        <a:pt x="17" y="11"/>
                        <a:pt x="18" y="8"/>
                        <a:pt x="18" y="6"/>
                      </a:cubicBezTo>
                      <a:cubicBezTo>
                        <a:pt x="19" y="4"/>
                        <a:pt x="16" y="2"/>
                        <a:pt x="17" y="0"/>
                      </a:cubicBezTo>
                      <a:cubicBezTo>
                        <a:pt x="12" y="0"/>
                        <a:pt x="8" y="0"/>
                        <a:pt x="3" y="0"/>
                      </a:cubicBezTo>
                      <a:cubicBezTo>
                        <a:pt x="3" y="3"/>
                        <a:pt x="4" y="7"/>
                        <a:pt x="4" y="11"/>
                      </a:cubicBezTo>
                      <a:cubicBezTo>
                        <a:pt x="4" y="15"/>
                        <a:pt x="0" y="18"/>
                        <a:pt x="1" y="22"/>
                      </a:cubicBezTo>
                      <a:cubicBezTo>
                        <a:pt x="2" y="25"/>
                        <a:pt x="4" y="26"/>
                        <a:pt x="3" y="30"/>
                      </a:cubicBezTo>
                      <a:cubicBezTo>
                        <a:pt x="6" y="30"/>
                        <a:pt x="7" y="30"/>
                        <a:pt x="10" y="29"/>
                      </a:cubicBezTo>
                      <a:cubicBezTo>
                        <a:pt x="15" y="28"/>
                        <a:pt x="19" y="26"/>
                        <a:pt x="23" y="24"/>
                      </a:cubicBezTo>
                      <a:cubicBezTo>
                        <a:pt x="21" y="23"/>
                        <a:pt x="20" y="21"/>
                        <a:pt x="20" y="19"/>
                      </a:cubicBezTo>
                      <a:cubicBezTo>
                        <a:pt x="20" y="17"/>
                        <a:pt x="20" y="15"/>
                        <a:pt x="19" y="13"/>
                      </a:cubicBezTo>
                      <a:cubicBezTo>
                        <a:pt x="17" y="11"/>
                        <a:pt x="20" y="15"/>
                        <a:pt x="19" y="1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94" name="Freeform 762">
                  <a:extLst>
                    <a:ext uri="{FF2B5EF4-FFF2-40B4-BE49-F238E27FC236}">
                      <a16:creationId xmlns:a16="http://schemas.microsoft.com/office/drawing/2014/main" id="{53B64171-F4C0-5BAA-F649-591F46F9DB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88253" y="7687764"/>
                  <a:ext cx="153338" cy="195458"/>
                </a:xfrm>
                <a:custGeom>
                  <a:avLst/>
                  <a:gdLst>
                    <a:gd name="T0" fmla="*/ 12 w 15"/>
                    <a:gd name="T1" fmla="*/ 14 h 18"/>
                    <a:gd name="T2" fmla="*/ 14 w 15"/>
                    <a:gd name="T3" fmla="*/ 6 h 18"/>
                    <a:gd name="T4" fmla="*/ 5 w 15"/>
                    <a:gd name="T5" fmla="*/ 3 h 18"/>
                    <a:gd name="T6" fmla="*/ 1 w 15"/>
                    <a:gd name="T7" fmla="*/ 8 h 18"/>
                    <a:gd name="T8" fmla="*/ 4 w 15"/>
                    <a:gd name="T9" fmla="*/ 12 h 18"/>
                    <a:gd name="T10" fmla="*/ 7 w 15"/>
                    <a:gd name="T11" fmla="*/ 16 h 18"/>
                    <a:gd name="T12" fmla="*/ 10 w 15"/>
                    <a:gd name="T13" fmla="*/ 16 h 18"/>
                    <a:gd name="T14" fmla="*/ 12 w 15"/>
                    <a:gd name="T15" fmla="*/ 14 h 18"/>
                    <a:gd name="T16" fmla="*/ 12 w 15"/>
                    <a:gd name="T17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8">
                      <a:moveTo>
                        <a:pt x="12" y="14"/>
                      </a:moveTo>
                      <a:cubicBezTo>
                        <a:pt x="15" y="13"/>
                        <a:pt x="15" y="8"/>
                        <a:pt x="14" y="6"/>
                      </a:cubicBezTo>
                      <a:cubicBezTo>
                        <a:pt x="12" y="2"/>
                        <a:pt x="8" y="0"/>
                        <a:pt x="5" y="3"/>
                      </a:cubicBezTo>
                      <a:cubicBezTo>
                        <a:pt x="3" y="4"/>
                        <a:pt x="0" y="6"/>
                        <a:pt x="1" y="8"/>
                      </a:cubicBezTo>
                      <a:cubicBezTo>
                        <a:pt x="2" y="10"/>
                        <a:pt x="2" y="11"/>
                        <a:pt x="4" y="12"/>
                      </a:cubicBezTo>
                      <a:cubicBezTo>
                        <a:pt x="5" y="14"/>
                        <a:pt x="5" y="15"/>
                        <a:pt x="7" y="16"/>
                      </a:cubicBezTo>
                      <a:cubicBezTo>
                        <a:pt x="8" y="17"/>
                        <a:pt x="9" y="18"/>
                        <a:pt x="10" y="16"/>
                      </a:cubicBezTo>
                      <a:cubicBezTo>
                        <a:pt x="10" y="15"/>
                        <a:pt x="11" y="15"/>
                        <a:pt x="12" y="14"/>
                      </a:cubicBezTo>
                      <a:cubicBezTo>
                        <a:pt x="14" y="13"/>
                        <a:pt x="11" y="15"/>
                        <a:pt x="12" y="1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95" name="Freeform 763">
                  <a:extLst>
                    <a:ext uri="{FF2B5EF4-FFF2-40B4-BE49-F238E27FC236}">
                      <a16:creationId xmlns:a16="http://schemas.microsoft.com/office/drawing/2014/main" id="{969CBFB3-87F5-906A-7025-654880C54A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78862" y="7772587"/>
                  <a:ext cx="226522" cy="228650"/>
                </a:xfrm>
                <a:custGeom>
                  <a:avLst/>
                  <a:gdLst>
                    <a:gd name="T0" fmla="*/ 21 w 22"/>
                    <a:gd name="T1" fmla="*/ 17 h 21"/>
                    <a:gd name="T2" fmla="*/ 19 w 22"/>
                    <a:gd name="T3" fmla="*/ 13 h 21"/>
                    <a:gd name="T4" fmla="*/ 16 w 22"/>
                    <a:gd name="T5" fmla="*/ 11 h 21"/>
                    <a:gd name="T6" fmla="*/ 16 w 22"/>
                    <a:gd name="T7" fmla="*/ 6 h 21"/>
                    <a:gd name="T8" fmla="*/ 13 w 22"/>
                    <a:gd name="T9" fmla="*/ 8 h 21"/>
                    <a:gd name="T10" fmla="*/ 9 w 22"/>
                    <a:gd name="T11" fmla="*/ 1 h 21"/>
                    <a:gd name="T12" fmla="*/ 5 w 22"/>
                    <a:gd name="T13" fmla="*/ 4 h 21"/>
                    <a:gd name="T14" fmla="*/ 0 w 22"/>
                    <a:gd name="T15" fmla="*/ 9 h 21"/>
                    <a:gd name="T16" fmla="*/ 12 w 22"/>
                    <a:gd name="T17" fmla="*/ 18 h 21"/>
                    <a:gd name="T18" fmla="*/ 19 w 22"/>
                    <a:gd name="T19" fmla="*/ 21 h 21"/>
                    <a:gd name="T20" fmla="*/ 21 w 22"/>
                    <a:gd name="T21" fmla="*/ 17 h 21"/>
                    <a:gd name="T22" fmla="*/ 21 w 22"/>
                    <a:gd name="T23" fmla="*/ 1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21">
                      <a:moveTo>
                        <a:pt x="21" y="17"/>
                      </a:moveTo>
                      <a:cubicBezTo>
                        <a:pt x="22" y="15"/>
                        <a:pt x="20" y="14"/>
                        <a:pt x="19" y="13"/>
                      </a:cubicBezTo>
                      <a:cubicBezTo>
                        <a:pt x="18" y="13"/>
                        <a:pt x="14" y="12"/>
                        <a:pt x="16" y="11"/>
                      </a:cubicBezTo>
                      <a:cubicBezTo>
                        <a:pt x="17" y="10"/>
                        <a:pt x="17" y="7"/>
                        <a:pt x="16" y="6"/>
                      </a:cubicBezTo>
                      <a:cubicBezTo>
                        <a:pt x="15" y="4"/>
                        <a:pt x="14" y="8"/>
                        <a:pt x="13" y="8"/>
                      </a:cubicBezTo>
                      <a:cubicBezTo>
                        <a:pt x="10" y="8"/>
                        <a:pt x="11" y="0"/>
                        <a:pt x="9" y="1"/>
                      </a:cubicBezTo>
                      <a:cubicBezTo>
                        <a:pt x="8" y="2"/>
                        <a:pt x="6" y="3"/>
                        <a:pt x="5" y="4"/>
                      </a:cubicBezTo>
                      <a:cubicBezTo>
                        <a:pt x="4" y="6"/>
                        <a:pt x="2" y="7"/>
                        <a:pt x="0" y="9"/>
                      </a:cubicBezTo>
                      <a:cubicBezTo>
                        <a:pt x="5" y="12"/>
                        <a:pt x="8" y="15"/>
                        <a:pt x="12" y="18"/>
                      </a:cubicBezTo>
                      <a:cubicBezTo>
                        <a:pt x="14" y="20"/>
                        <a:pt x="16" y="21"/>
                        <a:pt x="19" y="21"/>
                      </a:cubicBezTo>
                      <a:cubicBezTo>
                        <a:pt x="22" y="21"/>
                        <a:pt x="20" y="19"/>
                        <a:pt x="21" y="17"/>
                      </a:cubicBezTo>
                      <a:cubicBezTo>
                        <a:pt x="22" y="15"/>
                        <a:pt x="21" y="19"/>
                        <a:pt x="21" y="1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96" name="Freeform 764">
                  <a:extLst>
                    <a:ext uri="{FF2B5EF4-FFF2-40B4-BE49-F238E27FC236}">
                      <a16:creationId xmlns:a16="http://schemas.microsoft.com/office/drawing/2014/main" id="{692C0EF2-90E4-A1A7-DCDA-04E3A19C9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18551" y="7555004"/>
                  <a:ext cx="355468" cy="317157"/>
                </a:xfrm>
                <a:custGeom>
                  <a:avLst/>
                  <a:gdLst>
                    <a:gd name="T0" fmla="*/ 10 w 35"/>
                    <a:gd name="T1" fmla="*/ 16 h 29"/>
                    <a:gd name="T2" fmla="*/ 20 w 35"/>
                    <a:gd name="T3" fmla="*/ 17 h 29"/>
                    <a:gd name="T4" fmla="*/ 21 w 35"/>
                    <a:gd name="T5" fmla="*/ 23 h 29"/>
                    <a:gd name="T6" fmla="*/ 25 w 35"/>
                    <a:gd name="T7" fmla="*/ 21 h 29"/>
                    <a:gd name="T8" fmla="*/ 29 w 35"/>
                    <a:gd name="T9" fmla="*/ 27 h 29"/>
                    <a:gd name="T10" fmla="*/ 31 w 35"/>
                    <a:gd name="T11" fmla="*/ 26 h 29"/>
                    <a:gd name="T12" fmla="*/ 33 w 35"/>
                    <a:gd name="T13" fmla="*/ 25 h 29"/>
                    <a:gd name="T14" fmla="*/ 33 w 35"/>
                    <a:gd name="T15" fmla="*/ 23 h 29"/>
                    <a:gd name="T16" fmla="*/ 35 w 35"/>
                    <a:gd name="T17" fmla="*/ 22 h 29"/>
                    <a:gd name="T18" fmla="*/ 34 w 35"/>
                    <a:gd name="T19" fmla="*/ 19 h 29"/>
                    <a:gd name="T20" fmla="*/ 33 w 35"/>
                    <a:gd name="T21" fmla="*/ 16 h 29"/>
                    <a:gd name="T22" fmla="*/ 33 w 35"/>
                    <a:gd name="T23" fmla="*/ 12 h 29"/>
                    <a:gd name="T24" fmla="*/ 32 w 35"/>
                    <a:gd name="T25" fmla="*/ 8 h 29"/>
                    <a:gd name="T26" fmla="*/ 26 w 35"/>
                    <a:gd name="T27" fmla="*/ 2 h 29"/>
                    <a:gd name="T28" fmla="*/ 24 w 35"/>
                    <a:gd name="T29" fmla="*/ 3 h 29"/>
                    <a:gd name="T30" fmla="*/ 22 w 35"/>
                    <a:gd name="T31" fmla="*/ 3 h 29"/>
                    <a:gd name="T32" fmla="*/ 19 w 35"/>
                    <a:gd name="T33" fmla="*/ 3 h 29"/>
                    <a:gd name="T34" fmla="*/ 18 w 35"/>
                    <a:gd name="T35" fmla="*/ 3 h 29"/>
                    <a:gd name="T36" fmla="*/ 15 w 35"/>
                    <a:gd name="T37" fmla="*/ 2 h 29"/>
                    <a:gd name="T38" fmla="*/ 10 w 35"/>
                    <a:gd name="T39" fmla="*/ 1 h 29"/>
                    <a:gd name="T40" fmla="*/ 5 w 35"/>
                    <a:gd name="T41" fmla="*/ 1 h 29"/>
                    <a:gd name="T42" fmla="*/ 5 w 35"/>
                    <a:gd name="T43" fmla="*/ 4 h 29"/>
                    <a:gd name="T44" fmla="*/ 3 w 35"/>
                    <a:gd name="T45" fmla="*/ 6 h 29"/>
                    <a:gd name="T46" fmla="*/ 0 w 35"/>
                    <a:gd name="T47" fmla="*/ 8 h 29"/>
                    <a:gd name="T48" fmla="*/ 3 w 35"/>
                    <a:gd name="T49" fmla="*/ 13 h 29"/>
                    <a:gd name="T50" fmla="*/ 8 w 35"/>
                    <a:gd name="T51" fmla="*/ 19 h 29"/>
                    <a:gd name="T52" fmla="*/ 10 w 35"/>
                    <a:gd name="T53" fmla="*/ 16 h 29"/>
                    <a:gd name="T54" fmla="*/ 10 w 35"/>
                    <a:gd name="T55" fmla="*/ 1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5" h="29">
                      <a:moveTo>
                        <a:pt x="10" y="16"/>
                      </a:moveTo>
                      <a:cubicBezTo>
                        <a:pt x="14" y="14"/>
                        <a:pt x="18" y="12"/>
                        <a:pt x="20" y="17"/>
                      </a:cubicBezTo>
                      <a:cubicBezTo>
                        <a:pt x="22" y="19"/>
                        <a:pt x="21" y="20"/>
                        <a:pt x="21" y="23"/>
                      </a:cubicBezTo>
                      <a:cubicBezTo>
                        <a:pt x="22" y="24"/>
                        <a:pt x="24" y="21"/>
                        <a:pt x="25" y="21"/>
                      </a:cubicBezTo>
                      <a:cubicBezTo>
                        <a:pt x="27" y="20"/>
                        <a:pt x="27" y="29"/>
                        <a:pt x="29" y="27"/>
                      </a:cubicBezTo>
                      <a:cubicBezTo>
                        <a:pt x="30" y="27"/>
                        <a:pt x="30" y="26"/>
                        <a:pt x="31" y="26"/>
                      </a:cubicBezTo>
                      <a:cubicBezTo>
                        <a:pt x="31" y="25"/>
                        <a:pt x="33" y="26"/>
                        <a:pt x="33" y="25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3" y="21"/>
                        <a:pt x="35" y="22"/>
                        <a:pt x="35" y="22"/>
                      </a:cubicBezTo>
                      <a:cubicBezTo>
                        <a:pt x="35" y="21"/>
                        <a:pt x="32" y="20"/>
                        <a:pt x="34" y="19"/>
                      </a:cubicBezTo>
                      <a:cubicBezTo>
                        <a:pt x="35" y="18"/>
                        <a:pt x="35" y="17"/>
                        <a:pt x="33" y="16"/>
                      </a:cubicBezTo>
                      <a:cubicBezTo>
                        <a:pt x="32" y="15"/>
                        <a:pt x="34" y="13"/>
                        <a:pt x="33" y="12"/>
                      </a:cubicBezTo>
                      <a:cubicBezTo>
                        <a:pt x="32" y="11"/>
                        <a:pt x="33" y="10"/>
                        <a:pt x="32" y="8"/>
                      </a:cubicBezTo>
                      <a:cubicBezTo>
                        <a:pt x="31" y="7"/>
                        <a:pt x="29" y="0"/>
                        <a:pt x="26" y="2"/>
                      </a:cubicBezTo>
                      <a:cubicBezTo>
                        <a:pt x="26" y="2"/>
                        <a:pt x="25" y="3"/>
                        <a:pt x="24" y="3"/>
                      </a:cubicBezTo>
                      <a:cubicBezTo>
                        <a:pt x="23" y="3"/>
                        <a:pt x="23" y="3"/>
                        <a:pt x="22" y="3"/>
                      </a:cubicBezTo>
                      <a:cubicBezTo>
                        <a:pt x="21" y="4"/>
                        <a:pt x="20" y="3"/>
                        <a:pt x="19" y="3"/>
                      </a:cubicBezTo>
                      <a:cubicBezTo>
                        <a:pt x="18" y="3"/>
                        <a:pt x="18" y="4"/>
                        <a:pt x="18" y="3"/>
                      </a:cubicBezTo>
                      <a:cubicBezTo>
                        <a:pt x="16" y="2"/>
                        <a:pt x="17" y="2"/>
                        <a:pt x="15" y="2"/>
                      </a:cubicBezTo>
                      <a:cubicBezTo>
                        <a:pt x="12" y="3"/>
                        <a:pt x="12" y="1"/>
                        <a:pt x="10" y="1"/>
                      </a:cubicBezTo>
                      <a:cubicBezTo>
                        <a:pt x="8" y="0"/>
                        <a:pt x="6" y="0"/>
                        <a:pt x="5" y="1"/>
                      </a:cubicBezTo>
                      <a:cubicBezTo>
                        <a:pt x="5" y="2"/>
                        <a:pt x="3" y="3"/>
                        <a:pt x="5" y="4"/>
                      </a:cubicBezTo>
                      <a:cubicBezTo>
                        <a:pt x="6" y="5"/>
                        <a:pt x="5" y="6"/>
                        <a:pt x="3" y="6"/>
                      </a:cubicBezTo>
                      <a:cubicBezTo>
                        <a:pt x="1" y="6"/>
                        <a:pt x="0" y="6"/>
                        <a:pt x="0" y="8"/>
                      </a:cubicBezTo>
                      <a:cubicBezTo>
                        <a:pt x="1" y="10"/>
                        <a:pt x="2" y="11"/>
                        <a:pt x="3" y="13"/>
                      </a:cubicBezTo>
                      <a:cubicBezTo>
                        <a:pt x="5" y="15"/>
                        <a:pt x="6" y="16"/>
                        <a:pt x="8" y="19"/>
                      </a:cubicBezTo>
                      <a:cubicBezTo>
                        <a:pt x="9" y="18"/>
                        <a:pt x="9" y="17"/>
                        <a:pt x="10" y="16"/>
                      </a:cubicBezTo>
                      <a:cubicBezTo>
                        <a:pt x="11" y="16"/>
                        <a:pt x="10" y="17"/>
                        <a:pt x="10" y="1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97" name="Freeform 765">
                  <a:extLst>
                    <a:ext uri="{FF2B5EF4-FFF2-40B4-BE49-F238E27FC236}">
                      <a16:creationId xmlns:a16="http://schemas.microsoft.com/office/drawing/2014/main" id="{9D69736A-4907-D7E9-0A3E-531F63AF5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24459" y="7566069"/>
                  <a:ext cx="163794" cy="77445"/>
                </a:xfrm>
                <a:custGeom>
                  <a:avLst/>
                  <a:gdLst>
                    <a:gd name="T0" fmla="*/ 10 w 16"/>
                    <a:gd name="T1" fmla="*/ 5 h 7"/>
                    <a:gd name="T2" fmla="*/ 14 w 16"/>
                    <a:gd name="T3" fmla="*/ 3 h 7"/>
                    <a:gd name="T4" fmla="*/ 14 w 16"/>
                    <a:gd name="T5" fmla="*/ 0 h 7"/>
                    <a:gd name="T6" fmla="*/ 7 w 16"/>
                    <a:gd name="T7" fmla="*/ 0 h 7"/>
                    <a:gd name="T8" fmla="*/ 4 w 16"/>
                    <a:gd name="T9" fmla="*/ 0 h 7"/>
                    <a:gd name="T10" fmla="*/ 0 w 16"/>
                    <a:gd name="T11" fmla="*/ 1 h 7"/>
                    <a:gd name="T12" fmla="*/ 3 w 16"/>
                    <a:gd name="T13" fmla="*/ 3 h 7"/>
                    <a:gd name="T14" fmla="*/ 7 w 16"/>
                    <a:gd name="T15" fmla="*/ 3 h 7"/>
                    <a:gd name="T16" fmla="*/ 9 w 16"/>
                    <a:gd name="T17" fmla="*/ 7 h 7"/>
                    <a:gd name="T18" fmla="*/ 10 w 16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7">
                      <a:moveTo>
                        <a:pt x="10" y="5"/>
                      </a:moveTo>
                      <a:cubicBezTo>
                        <a:pt x="11" y="5"/>
                        <a:pt x="16" y="5"/>
                        <a:pt x="14" y="3"/>
                      </a:cubicBezTo>
                      <a:cubicBezTo>
                        <a:pt x="12" y="2"/>
                        <a:pt x="14" y="1"/>
                        <a:pt x="14" y="0"/>
                      </a:cubicBezTo>
                      <a:cubicBezTo>
                        <a:pt x="12" y="0"/>
                        <a:pt x="9" y="0"/>
                        <a:pt x="7" y="0"/>
                      </a:cubicBezTo>
                      <a:cubicBezTo>
                        <a:pt x="5" y="0"/>
                        <a:pt x="5" y="1"/>
                        <a:pt x="4" y="0"/>
                      </a:cubicBezTo>
                      <a:cubicBezTo>
                        <a:pt x="2" y="0"/>
                        <a:pt x="2" y="0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ubicBezTo>
                        <a:pt x="4" y="3"/>
                        <a:pt x="7" y="3"/>
                        <a:pt x="7" y="3"/>
                      </a:cubicBezTo>
                      <a:cubicBezTo>
                        <a:pt x="5" y="5"/>
                        <a:pt x="7" y="6"/>
                        <a:pt x="9" y="7"/>
                      </a:cubicBezTo>
                      <a:cubicBezTo>
                        <a:pt x="9" y="7"/>
                        <a:pt x="9" y="5"/>
                        <a:pt x="10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98" name="Freeform 766">
                  <a:extLst>
                    <a:ext uri="{FF2B5EF4-FFF2-40B4-BE49-F238E27FC236}">
                      <a16:creationId xmlns:a16="http://schemas.microsoft.com/office/drawing/2014/main" id="{1722A5CE-D1BE-139F-1FDF-36ABD910DC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14003" y="7492310"/>
                  <a:ext cx="153338" cy="44255"/>
                </a:xfrm>
                <a:custGeom>
                  <a:avLst/>
                  <a:gdLst>
                    <a:gd name="T0" fmla="*/ 4 w 15"/>
                    <a:gd name="T1" fmla="*/ 4 h 4"/>
                    <a:gd name="T2" fmla="*/ 9 w 15"/>
                    <a:gd name="T3" fmla="*/ 3 h 4"/>
                    <a:gd name="T4" fmla="*/ 15 w 15"/>
                    <a:gd name="T5" fmla="*/ 2 h 4"/>
                    <a:gd name="T6" fmla="*/ 8 w 15"/>
                    <a:gd name="T7" fmla="*/ 1 h 4"/>
                    <a:gd name="T8" fmla="*/ 0 w 15"/>
                    <a:gd name="T9" fmla="*/ 4 h 4"/>
                    <a:gd name="T10" fmla="*/ 4 w 15"/>
                    <a:gd name="T11" fmla="*/ 4 h 4"/>
                    <a:gd name="T12" fmla="*/ 4 w 1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">
                      <a:moveTo>
                        <a:pt x="4" y="4"/>
                      </a:moveTo>
                      <a:cubicBezTo>
                        <a:pt x="6" y="3"/>
                        <a:pt x="7" y="2"/>
                        <a:pt x="9" y="3"/>
                      </a:cubicBezTo>
                      <a:cubicBezTo>
                        <a:pt x="10" y="3"/>
                        <a:pt x="14" y="4"/>
                        <a:pt x="15" y="2"/>
                      </a:cubicBezTo>
                      <a:cubicBezTo>
                        <a:pt x="15" y="3"/>
                        <a:pt x="9" y="0"/>
                        <a:pt x="8" y="1"/>
                      </a:cubicBezTo>
                      <a:cubicBezTo>
                        <a:pt x="5" y="2"/>
                        <a:pt x="1" y="0"/>
                        <a:pt x="0" y="4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99" name="Freeform 767">
                  <a:extLst>
                    <a:ext uri="{FF2B5EF4-FFF2-40B4-BE49-F238E27FC236}">
                      <a16:creationId xmlns:a16="http://schemas.microsoft.com/office/drawing/2014/main" id="{4DC89C6D-7086-7B9A-1484-B00BF73341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3094" y="6732612"/>
                  <a:ext cx="613353" cy="737570"/>
                </a:xfrm>
                <a:custGeom>
                  <a:avLst/>
                  <a:gdLst>
                    <a:gd name="T0" fmla="*/ 5 w 60"/>
                    <a:gd name="T1" fmla="*/ 57 h 68"/>
                    <a:gd name="T2" fmla="*/ 15 w 60"/>
                    <a:gd name="T3" fmla="*/ 57 h 68"/>
                    <a:gd name="T4" fmla="*/ 18 w 60"/>
                    <a:gd name="T5" fmla="*/ 59 h 68"/>
                    <a:gd name="T6" fmla="*/ 21 w 60"/>
                    <a:gd name="T7" fmla="*/ 63 h 68"/>
                    <a:gd name="T8" fmla="*/ 27 w 60"/>
                    <a:gd name="T9" fmla="*/ 64 h 68"/>
                    <a:gd name="T10" fmla="*/ 32 w 60"/>
                    <a:gd name="T11" fmla="*/ 64 h 68"/>
                    <a:gd name="T12" fmla="*/ 35 w 60"/>
                    <a:gd name="T13" fmla="*/ 62 h 68"/>
                    <a:gd name="T14" fmla="*/ 39 w 60"/>
                    <a:gd name="T15" fmla="*/ 62 h 68"/>
                    <a:gd name="T16" fmla="*/ 44 w 60"/>
                    <a:gd name="T17" fmla="*/ 61 h 68"/>
                    <a:gd name="T18" fmla="*/ 53 w 60"/>
                    <a:gd name="T19" fmla="*/ 61 h 68"/>
                    <a:gd name="T20" fmla="*/ 58 w 60"/>
                    <a:gd name="T21" fmla="*/ 61 h 68"/>
                    <a:gd name="T22" fmla="*/ 58 w 60"/>
                    <a:gd name="T23" fmla="*/ 54 h 68"/>
                    <a:gd name="T24" fmla="*/ 56 w 60"/>
                    <a:gd name="T25" fmla="*/ 38 h 68"/>
                    <a:gd name="T26" fmla="*/ 52 w 60"/>
                    <a:gd name="T27" fmla="*/ 12 h 68"/>
                    <a:gd name="T28" fmla="*/ 60 w 60"/>
                    <a:gd name="T29" fmla="*/ 12 h 68"/>
                    <a:gd name="T30" fmla="*/ 43 w 60"/>
                    <a:gd name="T31" fmla="*/ 0 h 68"/>
                    <a:gd name="T32" fmla="*/ 42 w 60"/>
                    <a:gd name="T33" fmla="*/ 7 h 68"/>
                    <a:gd name="T34" fmla="*/ 37 w 60"/>
                    <a:gd name="T35" fmla="*/ 7 h 68"/>
                    <a:gd name="T36" fmla="*/ 29 w 60"/>
                    <a:gd name="T37" fmla="*/ 7 h 68"/>
                    <a:gd name="T38" fmla="*/ 26 w 60"/>
                    <a:gd name="T39" fmla="*/ 7 h 68"/>
                    <a:gd name="T40" fmla="*/ 26 w 60"/>
                    <a:gd name="T41" fmla="*/ 12 h 68"/>
                    <a:gd name="T42" fmla="*/ 26 w 60"/>
                    <a:gd name="T43" fmla="*/ 19 h 68"/>
                    <a:gd name="T44" fmla="*/ 20 w 60"/>
                    <a:gd name="T45" fmla="*/ 25 h 68"/>
                    <a:gd name="T46" fmla="*/ 20 w 60"/>
                    <a:gd name="T47" fmla="*/ 32 h 68"/>
                    <a:gd name="T48" fmla="*/ 16 w 60"/>
                    <a:gd name="T49" fmla="*/ 32 h 68"/>
                    <a:gd name="T50" fmla="*/ 3 w 60"/>
                    <a:gd name="T51" fmla="*/ 32 h 68"/>
                    <a:gd name="T52" fmla="*/ 1 w 60"/>
                    <a:gd name="T53" fmla="*/ 33 h 68"/>
                    <a:gd name="T54" fmla="*/ 4 w 60"/>
                    <a:gd name="T55" fmla="*/ 36 h 68"/>
                    <a:gd name="T56" fmla="*/ 3 w 60"/>
                    <a:gd name="T57" fmla="*/ 41 h 68"/>
                    <a:gd name="T58" fmla="*/ 6 w 60"/>
                    <a:gd name="T59" fmla="*/ 48 h 68"/>
                    <a:gd name="T60" fmla="*/ 3 w 60"/>
                    <a:gd name="T61" fmla="*/ 58 h 68"/>
                    <a:gd name="T62" fmla="*/ 5 w 60"/>
                    <a:gd name="T63" fmla="*/ 5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8">
                      <a:moveTo>
                        <a:pt x="5" y="57"/>
                      </a:moveTo>
                      <a:cubicBezTo>
                        <a:pt x="7" y="57"/>
                        <a:pt x="13" y="55"/>
                        <a:pt x="15" y="57"/>
                      </a:cubicBezTo>
                      <a:cubicBezTo>
                        <a:pt x="16" y="58"/>
                        <a:pt x="17" y="58"/>
                        <a:pt x="18" y="59"/>
                      </a:cubicBezTo>
                      <a:cubicBezTo>
                        <a:pt x="19" y="61"/>
                        <a:pt x="20" y="62"/>
                        <a:pt x="21" y="63"/>
                      </a:cubicBezTo>
                      <a:cubicBezTo>
                        <a:pt x="22" y="64"/>
                        <a:pt x="26" y="68"/>
                        <a:pt x="27" y="64"/>
                      </a:cubicBezTo>
                      <a:cubicBezTo>
                        <a:pt x="28" y="58"/>
                        <a:pt x="30" y="65"/>
                        <a:pt x="32" y="64"/>
                      </a:cubicBezTo>
                      <a:cubicBezTo>
                        <a:pt x="33" y="62"/>
                        <a:pt x="33" y="62"/>
                        <a:pt x="35" y="62"/>
                      </a:cubicBezTo>
                      <a:cubicBezTo>
                        <a:pt x="37" y="62"/>
                        <a:pt x="38" y="62"/>
                        <a:pt x="39" y="62"/>
                      </a:cubicBezTo>
                      <a:cubicBezTo>
                        <a:pt x="41" y="61"/>
                        <a:pt x="43" y="61"/>
                        <a:pt x="44" y="61"/>
                      </a:cubicBezTo>
                      <a:cubicBezTo>
                        <a:pt x="47" y="61"/>
                        <a:pt x="50" y="61"/>
                        <a:pt x="53" y="61"/>
                      </a:cubicBezTo>
                      <a:cubicBezTo>
                        <a:pt x="54" y="61"/>
                        <a:pt x="57" y="62"/>
                        <a:pt x="58" y="61"/>
                      </a:cubicBezTo>
                      <a:cubicBezTo>
                        <a:pt x="59" y="61"/>
                        <a:pt x="58" y="55"/>
                        <a:pt x="58" y="54"/>
                      </a:cubicBezTo>
                      <a:cubicBezTo>
                        <a:pt x="57" y="48"/>
                        <a:pt x="56" y="43"/>
                        <a:pt x="56" y="38"/>
                      </a:cubicBezTo>
                      <a:cubicBezTo>
                        <a:pt x="55" y="29"/>
                        <a:pt x="53" y="21"/>
                        <a:pt x="52" y="12"/>
                      </a:cubicBezTo>
                      <a:cubicBezTo>
                        <a:pt x="55" y="12"/>
                        <a:pt x="58" y="12"/>
                        <a:pt x="60" y="12"/>
                      </a:cubicBezTo>
                      <a:cubicBezTo>
                        <a:pt x="54" y="8"/>
                        <a:pt x="48" y="4"/>
                        <a:pt x="43" y="0"/>
                      </a:cubicBezTo>
                      <a:cubicBezTo>
                        <a:pt x="43" y="1"/>
                        <a:pt x="43" y="7"/>
                        <a:pt x="42" y="7"/>
                      </a:cubicBezTo>
                      <a:cubicBezTo>
                        <a:pt x="41" y="7"/>
                        <a:pt x="39" y="7"/>
                        <a:pt x="37" y="7"/>
                      </a:cubicBezTo>
                      <a:cubicBezTo>
                        <a:pt x="35" y="7"/>
                        <a:pt x="32" y="7"/>
                        <a:pt x="29" y="7"/>
                      </a:cubicBezTo>
                      <a:cubicBezTo>
                        <a:pt x="29" y="7"/>
                        <a:pt x="26" y="7"/>
                        <a:pt x="26" y="7"/>
                      </a:cubicBezTo>
                      <a:cubicBezTo>
                        <a:pt x="25" y="8"/>
                        <a:pt x="26" y="11"/>
                        <a:pt x="26" y="12"/>
                      </a:cubicBezTo>
                      <a:cubicBezTo>
                        <a:pt x="26" y="14"/>
                        <a:pt x="26" y="17"/>
                        <a:pt x="26" y="19"/>
                      </a:cubicBezTo>
                      <a:cubicBezTo>
                        <a:pt x="26" y="22"/>
                        <a:pt x="20" y="21"/>
                        <a:pt x="20" y="25"/>
                      </a:cubicBezTo>
                      <a:cubicBezTo>
                        <a:pt x="20" y="26"/>
                        <a:pt x="21" y="31"/>
                        <a:pt x="20" y="32"/>
                      </a:cubicBezTo>
                      <a:cubicBezTo>
                        <a:pt x="20" y="32"/>
                        <a:pt x="17" y="32"/>
                        <a:pt x="16" y="32"/>
                      </a:cubicBezTo>
                      <a:cubicBezTo>
                        <a:pt x="12" y="32"/>
                        <a:pt x="7" y="32"/>
                        <a:pt x="3" y="32"/>
                      </a:cubicBezTo>
                      <a:cubicBezTo>
                        <a:pt x="2" y="32"/>
                        <a:pt x="0" y="31"/>
                        <a:pt x="1" y="33"/>
                      </a:cubicBezTo>
                      <a:cubicBezTo>
                        <a:pt x="2" y="34"/>
                        <a:pt x="3" y="35"/>
                        <a:pt x="4" y="36"/>
                      </a:cubicBezTo>
                      <a:cubicBezTo>
                        <a:pt x="5" y="38"/>
                        <a:pt x="4" y="40"/>
                        <a:pt x="3" y="41"/>
                      </a:cubicBezTo>
                      <a:cubicBezTo>
                        <a:pt x="3" y="44"/>
                        <a:pt x="6" y="45"/>
                        <a:pt x="6" y="48"/>
                      </a:cubicBezTo>
                      <a:cubicBezTo>
                        <a:pt x="7" y="51"/>
                        <a:pt x="4" y="55"/>
                        <a:pt x="3" y="58"/>
                      </a:cubicBezTo>
                      <a:cubicBezTo>
                        <a:pt x="4" y="58"/>
                        <a:pt x="4" y="57"/>
                        <a:pt x="5" y="5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00" name="Freeform 768">
                  <a:extLst>
                    <a:ext uri="{FF2B5EF4-FFF2-40B4-BE49-F238E27FC236}">
                      <a16:creationId xmlns:a16="http://schemas.microsoft.com/office/drawing/2014/main" id="{3B35A49F-3F85-98B4-C90B-112BE9CDB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3094" y="7341107"/>
                  <a:ext cx="296221" cy="247091"/>
                </a:xfrm>
                <a:custGeom>
                  <a:avLst/>
                  <a:gdLst>
                    <a:gd name="T0" fmla="*/ 8 w 29"/>
                    <a:gd name="T1" fmla="*/ 22 h 23"/>
                    <a:gd name="T2" fmla="*/ 10 w 29"/>
                    <a:gd name="T3" fmla="*/ 21 h 23"/>
                    <a:gd name="T4" fmla="*/ 15 w 29"/>
                    <a:gd name="T5" fmla="*/ 21 h 23"/>
                    <a:gd name="T6" fmla="*/ 23 w 29"/>
                    <a:gd name="T7" fmla="*/ 21 h 23"/>
                    <a:gd name="T8" fmla="*/ 27 w 29"/>
                    <a:gd name="T9" fmla="*/ 22 h 23"/>
                    <a:gd name="T10" fmla="*/ 29 w 29"/>
                    <a:gd name="T11" fmla="*/ 19 h 23"/>
                    <a:gd name="T12" fmla="*/ 25 w 29"/>
                    <a:gd name="T13" fmla="*/ 14 h 23"/>
                    <a:gd name="T14" fmla="*/ 25 w 29"/>
                    <a:gd name="T15" fmla="*/ 10 h 23"/>
                    <a:gd name="T16" fmla="*/ 19 w 29"/>
                    <a:gd name="T17" fmla="*/ 4 h 23"/>
                    <a:gd name="T18" fmla="*/ 9 w 29"/>
                    <a:gd name="T19" fmla="*/ 1 h 23"/>
                    <a:gd name="T20" fmla="*/ 5 w 29"/>
                    <a:gd name="T21" fmla="*/ 1 h 23"/>
                    <a:gd name="T22" fmla="*/ 2 w 29"/>
                    <a:gd name="T23" fmla="*/ 6 h 23"/>
                    <a:gd name="T24" fmla="*/ 1 w 29"/>
                    <a:gd name="T25" fmla="*/ 10 h 23"/>
                    <a:gd name="T26" fmla="*/ 2 w 29"/>
                    <a:gd name="T27" fmla="*/ 12 h 23"/>
                    <a:gd name="T28" fmla="*/ 2 w 29"/>
                    <a:gd name="T29" fmla="*/ 14 h 23"/>
                    <a:gd name="T30" fmla="*/ 4 w 29"/>
                    <a:gd name="T31" fmla="*/ 15 h 23"/>
                    <a:gd name="T32" fmla="*/ 9 w 29"/>
                    <a:gd name="T33" fmla="*/ 15 h 23"/>
                    <a:gd name="T34" fmla="*/ 10 w 29"/>
                    <a:gd name="T35" fmla="*/ 14 h 23"/>
                    <a:gd name="T36" fmla="*/ 17 w 29"/>
                    <a:gd name="T37" fmla="*/ 16 h 23"/>
                    <a:gd name="T38" fmla="*/ 11 w 29"/>
                    <a:gd name="T39" fmla="*/ 17 h 23"/>
                    <a:gd name="T40" fmla="*/ 6 w 29"/>
                    <a:gd name="T41" fmla="*/ 18 h 23"/>
                    <a:gd name="T42" fmla="*/ 3 w 29"/>
                    <a:gd name="T43" fmla="*/ 21 h 23"/>
                    <a:gd name="T44" fmla="*/ 5 w 29"/>
                    <a:gd name="T45" fmla="*/ 21 h 23"/>
                    <a:gd name="T46" fmla="*/ 8 w 29"/>
                    <a:gd name="T47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23">
                      <a:moveTo>
                        <a:pt x="8" y="22"/>
                      </a:moveTo>
                      <a:cubicBezTo>
                        <a:pt x="9" y="22"/>
                        <a:pt x="9" y="21"/>
                        <a:pt x="10" y="21"/>
                      </a:cubicBezTo>
                      <a:cubicBezTo>
                        <a:pt x="12" y="21"/>
                        <a:pt x="13" y="21"/>
                        <a:pt x="15" y="21"/>
                      </a:cubicBezTo>
                      <a:cubicBezTo>
                        <a:pt x="17" y="21"/>
                        <a:pt x="20" y="20"/>
                        <a:pt x="23" y="21"/>
                      </a:cubicBezTo>
                      <a:cubicBezTo>
                        <a:pt x="24" y="22"/>
                        <a:pt x="25" y="23"/>
                        <a:pt x="27" y="22"/>
                      </a:cubicBezTo>
                      <a:cubicBezTo>
                        <a:pt x="29" y="22"/>
                        <a:pt x="29" y="21"/>
                        <a:pt x="29" y="19"/>
                      </a:cubicBezTo>
                      <a:cubicBezTo>
                        <a:pt x="29" y="17"/>
                        <a:pt x="25" y="16"/>
                        <a:pt x="25" y="14"/>
                      </a:cubicBezTo>
                      <a:cubicBezTo>
                        <a:pt x="25" y="14"/>
                        <a:pt x="25" y="10"/>
                        <a:pt x="25" y="10"/>
                      </a:cubicBezTo>
                      <a:cubicBezTo>
                        <a:pt x="24" y="10"/>
                        <a:pt x="20" y="5"/>
                        <a:pt x="19" y="4"/>
                      </a:cubicBezTo>
                      <a:cubicBezTo>
                        <a:pt x="16" y="1"/>
                        <a:pt x="13" y="0"/>
                        <a:pt x="9" y="1"/>
                      </a:cubicBezTo>
                      <a:cubicBezTo>
                        <a:pt x="8" y="1"/>
                        <a:pt x="5" y="0"/>
                        <a:pt x="5" y="1"/>
                      </a:cubicBezTo>
                      <a:cubicBezTo>
                        <a:pt x="4" y="2"/>
                        <a:pt x="2" y="4"/>
                        <a:pt x="2" y="6"/>
                      </a:cubicBezTo>
                      <a:cubicBezTo>
                        <a:pt x="3" y="8"/>
                        <a:pt x="3" y="9"/>
                        <a:pt x="1" y="10"/>
                      </a:cubicBezTo>
                      <a:cubicBezTo>
                        <a:pt x="0" y="10"/>
                        <a:pt x="3" y="12"/>
                        <a:pt x="2" y="12"/>
                      </a:cubicBezTo>
                      <a:cubicBezTo>
                        <a:pt x="4" y="13"/>
                        <a:pt x="2" y="13"/>
                        <a:pt x="2" y="14"/>
                      </a:cubicBezTo>
                      <a:cubicBezTo>
                        <a:pt x="2" y="14"/>
                        <a:pt x="3" y="15"/>
                        <a:pt x="4" y="15"/>
                      </a:cubicBezTo>
                      <a:cubicBezTo>
                        <a:pt x="4" y="16"/>
                        <a:pt x="8" y="15"/>
                        <a:pt x="9" y="15"/>
                      </a:cubicBezTo>
                      <a:cubicBezTo>
                        <a:pt x="10" y="15"/>
                        <a:pt x="10" y="14"/>
                        <a:pt x="10" y="14"/>
                      </a:cubicBezTo>
                      <a:cubicBezTo>
                        <a:pt x="11" y="14"/>
                        <a:pt x="17" y="17"/>
                        <a:pt x="17" y="16"/>
                      </a:cubicBezTo>
                      <a:cubicBezTo>
                        <a:pt x="16" y="18"/>
                        <a:pt x="12" y="17"/>
                        <a:pt x="11" y="17"/>
                      </a:cubicBezTo>
                      <a:cubicBezTo>
                        <a:pt x="9" y="16"/>
                        <a:pt x="8" y="18"/>
                        <a:pt x="6" y="18"/>
                      </a:cubicBezTo>
                      <a:cubicBezTo>
                        <a:pt x="3" y="18"/>
                        <a:pt x="1" y="18"/>
                        <a:pt x="3" y="21"/>
                      </a:cubicBezTo>
                      <a:cubicBezTo>
                        <a:pt x="3" y="22"/>
                        <a:pt x="4" y="21"/>
                        <a:pt x="5" y="21"/>
                      </a:cubicBezTo>
                      <a:cubicBezTo>
                        <a:pt x="6" y="21"/>
                        <a:pt x="7" y="22"/>
                        <a:pt x="8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01" name="Freeform 769">
                  <a:extLst>
                    <a:ext uri="{FF2B5EF4-FFF2-40B4-BE49-F238E27FC236}">
                      <a16:creationId xmlns:a16="http://schemas.microsoft.com/office/drawing/2014/main" id="{85CB81C1-8036-8B80-048F-41570C61F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50983" y="6854309"/>
                  <a:ext cx="857301" cy="844522"/>
                </a:xfrm>
                <a:custGeom>
                  <a:avLst/>
                  <a:gdLst>
                    <a:gd name="T0" fmla="*/ 27 w 84"/>
                    <a:gd name="T1" fmla="*/ 1 h 78"/>
                    <a:gd name="T2" fmla="*/ 33 w 84"/>
                    <a:gd name="T3" fmla="*/ 45 h 78"/>
                    <a:gd name="T4" fmla="*/ 32 w 84"/>
                    <a:gd name="T5" fmla="*/ 50 h 78"/>
                    <a:gd name="T6" fmla="*/ 19 w 84"/>
                    <a:gd name="T7" fmla="*/ 50 h 78"/>
                    <a:gd name="T8" fmla="*/ 15 w 84"/>
                    <a:gd name="T9" fmla="*/ 50 h 78"/>
                    <a:gd name="T10" fmla="*/ 12 w 84"/>
                    <a:gd name="T11" fmla="*/ 51 h 78"/>
                    <a:gd name="T12" fmla="*/ 8 w 84"/>
                    <a:gd name="T13" fmla="*/ 51 h 78"/>
                    <a:gd name="T14" fmla="*/ 6 w 84"/>
                    <a:gd name="T15" fmla="*/ 52 h 78"/>
                    <a:gd name="T16" fmla="*/ 3 w 84"/>
                    <a:gd name="T17" fmla="*/ 50 h 78"/>
                    <a:gd name="T18" fmla="*/ 0 w 84"/>
                    <a:gd name="T19" fmla="*/ 55 h 78"/>
                    <a:gd name="T20" fmla="*/ 0 w 84"/>
                    <a:gd name="T21" fmla="*/ 59 h 78"/>
                    <a:gd name="T22" fmla="*/ 3 w 84"/>
                    <a:gd name="T23" fmla="*/ 63 h 78"/>
                    <a:gd name="T24" fmla="*/ 4 w 84"/>
                    <a:gd name="T25" fmla="*/ 67 h 78"/>
                    <a:gd name="T26" fmla="*/ 7 w 84"/>
                    <a:gd name="T27" fmla="*/ 68 h 78"/>
                    <a:gd name="T28" fmla="*/ 11 w 84"/>
                    <a:gd name="T29" fmla="*/ 68 h 78"/>
                    <a:gd name="T30" fmla="*/ 15 w 84"/>
                    <a:gd name="T31" fmla="*/ 66 h 78"/>
                    <a:gd name="T32" fmla="*/ 20 w 84"/>
                    <a:gd name="T33" fmla="*/ 75 h 78"/>
                    <a:gd name="T34" fmla="*/ 20 w 84"/>
                    <a:gd name="T35" fmla="*/ 77 h 78"/>
                    <a:gd name="T36" fmla="*/ 23 w 84"/>
                    <a:gd name="T37" fmla="*/ 77 h 78"/>
                    <a:gd name="T38" fmla="*/ 27 w 84"/>
                    <a:gd name="T39" fmla="*/ 77 h 78"/>
                    <a:gd name="T40" fmla="*/ 30 w 84"/>
                    <a:gd name="T41" fmla="*/ 77 h 78"/>
                    <a:gd name="T42" fmla="*/ 35 w 84"/>
                    <a:gd name="T43" fmla="*/ 71 h 78"/>
                    <a:gd name="T44" fmla="*/ 35 w 84"/>
                    <a:gd name="T45" fmla="*/ 69 h 78"/>
                    <a:gd name="T46" fmla="*/ 39 w 84"/>
                    <a:gd name="T47" fmla="*/ 67 h 78"/>
                    <a:gd name="T48" fmla="*/ 40 w 84"/>
                    <a:gd name="T49" fmla="*/ 63 h 78"/>
                    <a:gd name="T50" fmla="*/ 42 w 84"/>
                    <a:gd name="T51" fmla="*/ 62 h 78"/>
                    <a:gd name="T52" fmla="*/ 49 w 84"/>
                    <a:gd name="T53" fmla="*/ 57 h 78"/>
                    <a:gd name="T54" fmla="*/ 51 w 84"/>
                    <a:gd name="T55" fmla="*/ 57 h 78"/>
                    <a:gd name="T56" fmla="*/ 52 w 84"/>
                    <a:gd name="T57" fmla="*/ 56 h 78"/>
                    <a:gd name="T58" fmla="*/ 55 w 84"/>
                    <a:gd name="T59" fmla="*/ 54 h 78"/>
                    <a:gd name="T60" fmla="*/ 65 w 84"/>
                    <a:gd name="T61" fmla="*/ 53 h 78"/>
                    <a:gd name="T62" fmla="*/ 70 w 84"/>
                    <a:gd name="T63" fmla="*/ 52 h 78"/>
                    <a:gd name="T64" fmla="*/ 78 w 84"/>
                    <a:gd name="T65" fmla="*/ 51 h 78"/>
                    <a:gd name="T66" fmla="*/ 82 w 84"/>
                    <a:gd name="T67" fmla="*/ 31 h 78"/>
                    <a:gd name="T68" fmla="*/ 77 w 84"/>
                    <a:gd name="T69" fmla="*/ 32 h 78"/>
                    <a:gd name="T70" fmla="*/ 77 w 84"/>
                    <a:gd name="T71" fmla="*/ 28 h 78"/>
                    <a:gd name="T72" fmla="*/ 70 w 84"/>
                    <a:gd name="T73" fmla="*/ 26 h 78"/>
                    <a:gd name="T74" fmla="*/ 66 w 84"/>
                    <a:gd name="T75" fmla="*/ 22 h 78"/>
                    <a:gd name="T76" fmla="*/ 63 w 84"/>
                    <a:gd name="T77" fmla="*/ 20 h 78"/>
                    <a:gd name="T78" fmla="*/ 56 w 84"/>
                    <a:gd name="T79" fmla="*/ 14 h 78"/>
                    <a:gd name="T80" fmla="*/ 39 w 84"/>
                    <a:gd name="T81" fmla="*/ 3 h 78"/>
                    <a:gd name="T82" fmla="*/ 35 w 84"/>
                    <a:gd name="T83" fmla="*/ 1 h 78"/>
                    <a:gd name="T84" fmla="*/ 27 w 84"/>
                    <a:gd name="T85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4" h="78">
                      <a:moveTo>
                        <a:pt x="27" y="1"/>
                      </a:moveTo>
                      <a:cubicBezTo>
                        <a:pt x="29" y="16"/>
                        <a:pt x="31" y="31"/>
                        <a:pt x="33" y="45"/>
                      </a:cubicBezTo>
                      <a:cubicBezTo>
                        <a:pt x="33" y="47"/>
                        <a:pt x="35" y="50"/>
                        <a:pt x="32" y="50"/>
                      </a:cubicBezTo>
                      <a:cubicBezTo>
                        <a:pt x="28" y="50"/>
                        <a:pt x="23" y="50"/>
                        <a:pt x="19" y="50"/>
                      </a:cubicBezTo>
                      <a:cubicBezTo>
                        <a:pt x="17" y="50"/>
                        <a:pt x="16" y="50"/>
                        <a:pt x="15" y="50"/>
                      </a:cubicBezTo>
                      <a:cubicBezTo>
                        <a:pt x="14" y="50"/>
                        <a:pt x="13" y="51"/>
                        <a:pt x="12" y="51"/>
                      </a:cubicBezTo>
                      <a:cubicBezTo>
                        <a:pt x="11" y="52"/>
                        <a:pt x="10" y="51"/>
                        <a:pt x="8" y="51"/>
                      </a:cubicBezTo>
                      <a:cubicBezTo>
                        <a:pt x="7" y="51"/>
                        <a:pt x="7" y="53"/>
                        <a:pt x="6" y="52"/>
                      </a:cubicBezTo>
                      <a:cubicBezTo>
                        <a:pt x="5" y="52"/>
                        <a:pt x="4" y="50"/>
                        <a:pt x="3" y="50"/>
                      </a:cubicBezTo>
                      <a:cubicBezTo>
                        <a:pt x="2" y="50"/>
                        <a:pt x="2" y="56"/>
                        <a:pt x="0" y="55"/>
                      </a:cubicBezTo>
                      <a:cubicBezTo>
                        <a:pt x="0" y="56"/>
                        <a:pt x="0" y="58"/>
                        <a:pt x="0" y="59"/>
                      </a:cubicBezTo>
                      <a:cubicBezTo>
                        <a:pt x="0" y="61"/>
                        <a:pt x="2" y="61"/>
                        <a:pt x="3" y="63"/>
                      </a:cubicBezTo>
                      <a:cubicBezTo>
                        <a:pt x="4" y="64"/>
                        <a:pt x="3" y="66"/>
                        <a:pt x="4" y="67"/>
                      </a:cubicBezTo>
                      <a:cubicBezTo>
                        <a:pt x="5" y="69"/>
                        <a:pt x="6" y="67"/>
                        <a:pt x="7" y="68"/>
                      </a:cubicBezTo>
                      <a:cubicBezTo>
                        <a:pt x="7" y="69"/>
                        <a:pt x="10" y="68"/>
                        <a:pt x="11" y="68"/>
                      </a:cubicBezTo>
                      <a:cubicBezTo>
                        <a:pt x="12" y="68"/>
                        <a:pt x="14" y="66"/>
                        <a:pt x="15" y="66"/>
                      </a:cubicBezTo>
                      <a:cubicBezTo>
                        <a:pt x="17" y="68"/>
                        <a:pt x="18" y="73"/>
                        <a:pt x="20" y="75"/>
                      </a:cubicBezTo>
                      <a:cubicBezTo>
                        <a:pt x="20" y="75"/>
                        <a:pt x="19" y="77"/>
                        <a:pt x="20" y="77"/>
                      </a:cubicBezTo>
                      <a:cubicBezTo>
                        <a:pt x="21" y="78"/>
                        <a:pt x="22" y="76"/>
                        <a:pt x="23" y="77"/>
                      </a:cubicBezTo>
                      <a:cubicBezTo>
                        <a:pt x="24" y="78"/>
                        <a:pt x="26" y="78"/>
                        <a:pt x="27" y="77"/>
                      </a:cubicBezTo>
                      <a:cubicBezTo>
                        <a:pt x="29" y="75"/>
                        <a:pt x="29" y="77"/>
                        <a:pt x="30" y="77"/>
                      </a:cubicBezTo>
                      <a:cubicBezTo>
                        <a:pt x="33" y="77"/>
                        <a:pt x="35" y="73"/>
                        <a:pt x="35" y="71"/>
                      </a:cubicBezTo>
                      <a:cubicBezTo>
                        <a:pt x="35" y="70"/>
                        <a:pt x="33" y="70"/>
                        <a:pt x="35" y="69"/>
                      </a:cubicBezTo>
                      <a:cubicBezTo>
                        <a:pt x="36" y="68"/>
                        <a:pt x="38" y="69"/>
                        <a:pt x="39" y="67"/>
                      </a:cubicBezTo>
                      <a:cubicBezTo>
                        <a:pt x="39" y="66"/>
                        <a:pt x="40" y="64"/>
                        <a:pt x="40" y="63"/>
                      </a:cubicBezTo>
                      <a:cubicBezTo>
                        <a:pt x="41" y="61"/>
                        <a:pt x="41" y="60"/>
                        <a:pt x="42" y="62"/>
                      </a:cubicBezTo>
                      <a:cubicBezTo>
                        <a:pt x="45" y="64"/>
                        <a:pt x="47" y="56"/>
                        <a:pt x="49" y="57"/>
                      </a:cubicBezTo>
                      <a:cubicBezTo>
                        <a:pt x="50" y="57"/>
                        <a:pt x="50" y="57"/>
                        <a:pt x="51" y="57"/>
                      </a:cubicBezTo>
                      <a:cubicBezTo>
                        <a:pt x="51" y="57"/>
                        <a:pt x="52" y="56"/>
                        <a:pt x="52" y="56"/>
                      </a:cubicBezTo>
                      <a:cubicBezTo>
                        <a:pt x="53" y="55"/>
                        <a:pt x="54" y="55"/>
                        <a:pt x="55" y="54"/>
                      </a:cubicBezTo>
                      <a:cubicBezTo>
                        <a:pt x="58" y="51"/>
                        <a:pt x="61" y="54"/>
                        <a:pt x="65" y="53"/>
                      </a:cubicBezTo>
                      <a:cubicBezTo>
                        <a:pt x="67" y="53"/>
                        <a:pt x="68" y="52"/>
                        <a:pt x="70" y="52"/>
                      </a:cubicBezTo>
                      <a:cubicBezTo>
                        <a:pt x="73" y="52"/>
                        <a:pt x="76" y="52"/>
                        <a:pt x="78" y="51"/>
                      </a:cubicBezTo>
                      <a:cubicBezTo>
                        <a:pt x="84" y="49"/>
                        <a:pt x="82" y="36"/>
                        <a:pt x="82" y="31"/>
                      </a:cubicBezTo>
                      <a:cubicBezTo>
                        <a:pt x="81" y="32"/>
                        <a:pt x="78" y="34"/>
                        <a:pt x="77" y="32"/>
                      </a:cubicBezTo>
                      <a:cubicBezTo>
                        <a:pt x="76" y="31"/>
                        <a:pt x="78" y="29"/>
                        <a:pt x="77" y="28"/>
                      </a:cubicBezTo>
                      <a:cubicBezTo>
                        <a:pt x="76" y="26"/>
                        <a:pt x="72" y="27"/>
                        <a:pt x="70" y="26"/>
                      </a:cubicBezTo>
                      <a:cubicBezTo>
                        <a:pt x="68" y="26"/>
                        <a:pt x="67" y="23"/>
                        <a:pt x="66" y="22"/>
                      </a:cubicBezTo>
                      <a:cubicBezTo>
                        <a:pt x="66" y="21"/>
                        <a:pt x="65" y="20"/>
                        <a:pt x="63" y="20"/>
                      </a:cubicBezTo>
                      <a:cubicBezTo>
                        <a:pt x="61" y="18"/>
                        <a:pt x="58" y="16"/>
                        <a:pt x="56" y="14"/>
                      </a:cubicBezTo>
                      <a:cubicBezTo>
                        <a:pt x="50" y="11"/>
                        <a:pt x="44" y="7"/>
                        <a:pt x="39" y="3"/>
                      </a:cubicBezTo>
                      <a:cubicBezTo>
                        <a:pt x="38" y="3"/>
                        <a:pt x="36" y="1"/>
                        <a:pt x="35" y="1"/>
                      </a:cubicBezTo>
                      <a:cubicBezTo>
                        <a:pt x="33" y="0"/>
                        <a:pt x="30" y="1"/>
                        <a:pt x="27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02" name="Freeform 770">
                  <a:extLst>
                    <a:ext uri="{FF2B5EF4-FFF2-40B4-BE49-F238E27FC236}">
                      <a16:creationId xmlns:a16="http://schemas.microsoft.com/office/drawing/2014/main" id="{E40015A5-BE98-96B5-EE3E-D5C461DD10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87562" y="6463395"/>
                  <a:ext cx="564564" cy="582683"/>
                </a:xfrm>
                <a:custGeom>
                  <a:avLst/>
                  <a:gdLst>
                    <a:gd name="T0" fmla="*/ 45 w 55"/>
                    <a:gd name="T1" fmla="*/ 54 h 54"/>
                    <a:gd name="T2" fmla="*/ 48 w 55"/>
                    <a:gd name="T3" fmla="*/ 51 h 54"/>
                    <a:gd name="T4" fmla="*/ 51 w 55"/>
                    <a:gd name="T5" fmla="*/ 48 h 54"/>
                    <a:gd name="T6" fmla="*/ 54 w 55"/>
                    <a:gd name="T7" fmla="*/ 44 h 54"/>
                    <a:gd name="T8" fmla="*/ 55 w 55"/>
                    <a:gd name="T9" fmla="*/ 42 h 54"/>
                    <a:gd name="T10" fmla="*/ 50 w 55"/>
                    <a:gd name="T11" fmla="*/ 36 h 54"/>
                    <a:gd name="T12" fmla="*/ 45 w 55"/>
                    <a:gd name="T13" fmla="*/ 25 h 54"/>
                    <a:gd name="T14" fmla="*/ 40 w 55"/>
                    <a:gd name="T15" fmla="*/ 16 h 54"/>
                    <a:gd name="T16" fmla="*/ 38 w 55"/>
                    <a:gd name="T17" fmla="*/ 8 h 54"/>
                    <a:gd name="T18" fmla="*/ 47 w 55"/>
                    <a:gd name="T19" fmla="*/ 22 h 54"/>
                    <a:gd name="T20" fmla="*/ 49 w 55"/>
                    <a:gd name="T21" fmla="*/ 19 h 54"/>
                    <a:gd name="T22" fmla="*/ 48 w 55"/>
                    <a:gd name="T23" fmla="*/ 14 h 54"/>
                    <a:gd name="T24" fmla="*/ 47 w 55"/>
                    <a:gd name="T25" fmla="*/ 2 h 54"/>
                    <a:gd name="T26" fmla="*/ 38 w 55"/>
                    <a:gd name="T27" fmla="*/ 2 h 54"/>
                    <a:gd name="T28" fmla="*/ 25 w 55"/>
                    <a:gd name="T29" fmla="*/ 3 h 54"/>
                    <a:gd name="T30" fmla="*/ 16 w 55"/>
                    <a:gd name="T31" fmla="*/ 3 h 54"/>
                    <a:gd name="T32" fmla="*/ 4 w 55"/>
                    <a:gd name="T33" fmla="*/ 1 h 54"/>
                    <a:gd name="T34" fmla="*/ 3 w 55"/>
                    <a:gd name="T35" fmla="*/ 0 h 54"/>
                    <a:gd name="T36" fmla="*/ 1 w 55"/>
                    <a:gd name="T37" fmla="*/ 3 h 54"/>
                    <a:gd name="T38" fmla="*/ 2 w 55"/>
                    <a:gd name="T39" fmla="*/ 7 h 54"/>
                    <a:gd name="T40" fmla="*/ 1 w 55"/>
                    <a:gd name="T41" fmla="*/ 11 h 54"/>
                    <a:gd name="T42" fmla="*/ 2 w 55"/>
                    <a:gd name="T43" fmla="*/ 13 h 54"/>
                    <a:gd name="T44" fmla="*/ 2 w 55"/>
                    <a:gd name="T45" fmla="*/ 25 h 54"/>
                    <a:gd name="T46" fmla="*/ 2 w 55"/>
                    <a:gd name="T47" fmla="*/ 52 h 54"/>
                    <a:gd name="T48" fmla="*/ 34 w 55"/>
                    <a:gd name="T49" fmla="*/ 52 h 54"/>
                    <a:gd name="T50" fmla="*/ 40 w 55"/>
                    <a:gd name="T51" fmla="*/ 52 h 54"/>
                    <a:gd name="T52" fmla="*/ 45 w 55"/>
                    <a:gd name="T5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5" h="54">
                      <a:moveTo>
                        <a:pt x="45" y="54"/>
                      </a:moveTo>
                      <a:cubicBezTo>
                        <a:pt x="46" y="54"/>
                        <a:pt x="46" y="51"/>
                        <a:pt x="48" y="51"/>
                      </a:cubicBezTo>
                      <a:cubicBezTo>
                        <a:pt x="51" y="51"/>
                        <a:pt x="49" y="49"/>
                        <a:pt x="51" y="48"/>
                      </a:cubicBezTo>
                      <a:cubicBezTo>
                        <a:pt x="54" y="47"/>
                        <a:pt x="54" y="47"/>
                        <a:pt x="54" y="44"/>
                      </a:cubicBezTo>
                      <a:cubicBezTo>
                        <a:pt x="53" y="42"/>
                        <a:pt x="53" y="42"/>
                        <a:pt x="55" y="42"/>
                      </a:cubicBezTo>
                      <a:cubicBezTo>
                        <a:pt x="54" y="42"/>
                        <a:pt x="51" y="37"/>
                        <a:pt x="50" y="36"/>
                      </a:cubicBezTo>
                      <a:cubicBezTo>
                        <a:pt x="49" y="32"/>
                        <a:pt x="47" y="28"/>
                        <a:pt x="45" y="25"/>
                      </a:cubicBezTo>
                      <a:cubicBezTo>
                        <a:pt x="43" y="22"/>
                        <a:pt x="42" y="18"/>
                        <a:pt x="40" y="16"/>
                      </a:cubicBezTo>
                      <a:cubicBezTo>
                        <a:pt x="39" y="15"/>
                        <a:pt x="37" y="9"/>
                        <a:pt x="38" y="8"/>
                      </a:cubicBezTo>
                      <a:cubicBezTo>
                        <a:pt x="38" y="8"/>
                        <a:pt x="46" y="22"/>
                        <a:pt x="47" y="22"/>
                      </a:cubicBezTo>
                      <a:cubicBezTo>
                        <a:pt x="48" y="22"/>
                        <a:pt x="49" y="19"/>
                        <a:pt x="49" y="19"/>
                      </a:cubicBezTo>
                      <a:cubicBezTo>
                        <a:pt x="49" y="17"/>
                        <a:pt x="49" y="15"/>
                        <a:pt x="48" y="14"/>
                      </a:cubicBezTo>
                      <a:cubicBezTo>
                        <a:pt x="48" y="10"/>
                        <a:pt x="47" y="6"/>
                        <a:pt x="47" y="2"/>
                      </a:cubicBezTo>
                      <a:cubicBezTo>
                        <a:pt x="45" y="4"/>
                        <a:pt x="40" y="4"/>
                        <a:pt x="38" y="2"/>
                      </a:cubicBezTo>
                      <a:cubicBezTo>
                        <a:pt x="34" y="0"/>
                        <a:pt x="29" y="1"/>
                        <a:pt x="25" y="3"/>
                      </a:cubicBezTo>
                      <a:cubicBezTo>
                        <a:pt x="22" y="5"/>
                        <a:pt x="19" y="4"/>
                        <a:pt x="16" y="3"/>
                      </a:cubicBezTo>
                      <a:cubicBezTo>
                        <a:pt x="12" y="2"/>
                        <a:pt x="8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2" y="2"/>
                        <a:pt x="1" y="3"/>
                      </a:cubicBezTo>
                      <a:cubicBezTo>
                        <a:pt x="0" y="4"/>
                        <a:pt x="3" y="5"/>
                        <a:pt x="2" y="7"/>
                      </a:cubicBezTo>
                      <a:cubicBezTo>
                        <a:pt x="1" y="8"/>
                        <a:pt x="1" y="9"/>
                        <a:pt x="1" y="11"/>
                      </a:cubicBezTo>
                      <a:cubicBezTo>
                        <a:pt x="2" y="11"/>
                        <a:pt x="2" y="12"/>
                        <a:pt x="2" y="13"/>
                      </a:cubicBezTo>
                      <a:cubicBezTo>
                        <a:pt x="2" y="17"/>
                        <a:pt x="2" y="21"/>
                        <a:pt x="2" y="25"/>
                      </a:cubicBezTo>
                      <a:cubicBezTo>
                        <a:pt x="2" y="28"/>
                        <a:pt x="2" y="52"/>
                        <a:pt x="2" y="52"/>
                      </a:cubicBezTo>
                      <a:cubicBezTo>
                        <a:pt x="13" y="52"/>
                        <a:pt x="23" y="52"/>
                        <a:pt x="34" y="52"/>
                      </a:cubicBezTo>
                      <a:cubicBezTo>
                        <a:pt x="36" y="52"/>
                        <a:pt x="38" y="52"/>
                        <a:pt x="40" y="52"/>
                      </a:cubicBezTo>
                      <a:cubicBezTo>
                        <a:pt x="42" y="52"/>
                        <a:pt x="43" y="54"/>
                        <a:pt x="45" y="5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03" name="Freeform 771">
                  <a:extLst>
                    <a:ext uri="{FF2B5EF4-FFF2-40B4-BE49-F238E27FC236}">
                      <a16:creationId xmlns:a16="http://schemas.microsoft.com/office/drawing/2014/main" id="{BC1010DA-3813-4222-193E-DD90E89027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51166" y="6127803"/>
                  <a:ext cx="205617" cy="420417"/>
                </a:xfrm>
                <a:custGeom>
                  <a:avLst/>
                  <a:gdLst>
                    <a:gd name="T0" fmla="*/ 14 w 20"/>
                    <a:gd name="T1" fmla="*/ 34 h 39"/>
                    <a:gd name="T2" fmla="*/ 17 w 20"/>
                    <a:gd name="T3" fmla="*/ 30 h 39"/>
                    <a:gd name="T4" fmla="*/ 20 w 20"/>
                    <a:gd name="T5" fmla="*/ 27 h 39"/>
                    <a:gd name="T6" fmla="*/ 20 w 20"/>
                    <a:gd name="T7" fmla="*/ 24 h 39"/>
                    <a:gd name="T8" fmla="*/ 19 w 20"/>
                    <a:gd name="T9" fmla="*/ 23 h 39"/>
                    <a:gd name="T10" fmla="*/ 17 w 20"/>
                    <a:gd name="T11" fmla="*/ 20 h 39"/>
                    <a:gd name="T12" fmla="*/ 14 w 20"/>
                    <a:gd name="T13" fmla="*/ 20 h 39"/>
                    <a:gd name="T14" fmla="*/ 16 w 20"/>
                    <a:gd name="T15" fmla="*/ 16 h 39"/>
                    <a:gd name="T16" fmla="*/ 17 w 20"/>
                    <a:gd name="T17" fmla="*/ 10 h 39"/>
                    <a:gd name="T18" fmla="*/ 15 w 20"/>
                    <a:gd name="T19" fmla="*/ 6 h 39"/>
                    <a:gd name="T20" fmla="*/ 18 w 20"/>
                    <a:gd name="T21" fmla="*/ 4 h 39"/>
                    <a:gd name="T22" fmla="*/ 18 w 20"/>
                    <a:gd name="T23" fmla="*/ 1 h 39"/>
                    <a:gd name="T24" fmla="*/ 15 w 20"/>
                    <a:gd name="T25" fmla="*/ 3 h 39"/>
                    <a:gd name="T26" fmla="*/ 14 w 20"/>
                    <a:gd name="T27" fmla="*/ 2 h 39"/>
                    <a:gd name="T28" fmla="*/ 11 w 20"/>
                    <a:gd name="T29" fmla="*/ 0 h 39"/>
                    <a:gd name="T30" fmla="*/ 5 w 20"/>
                    <a:gd name="T31" fmla="*/ 4 h 39"/>
                    <a:gd name="T32" fmla="*/ 2 w 20"/>
                    <a:gd name="T33" fmla="*/ 17 h 39"/>
                    <a:gd name="T34" fmla="*/ 1 w 20"/>
                    <a:gd name="T35" fmla="*/ 21 h 39"/>
                    <a:gd name="T36" fmla="*/ 4 w 20"/>
                    <a:gd name="T37" fmla="*/ 26 h 39"/>
                    <a:gd name="T38" fmla="*/ 8 w 20"/>
                    <a:gd name="T39" fmla="*/ 30 h 39"/>
                    <a:gd name="T40" fmla="*/ 10 w 20"/>
                    <a:gd name="T41" fmla="*/ 39 h 39"/>
                    <a:gd name="T42" fmla="*/ 14 w 20"/>
                    <a:gd name="T43" fmla="*/ 34 h 39"/>
                    <a:gd name="T44" fmla="*/ 14 w 20"/>
                    <a:gd name="T45" fmla="*/ 3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0" h="39">
                      <a:moveTo>
                        <a:pt x="14" y="34"/>
                      </a:moveTo>
                      <a:cubicBezTo>
                        <a:pt x="12" y="32"/>
                        <a:pt x="16" y="30"/>
                        <a:pt x="17" y="30"/>
                      </a:cubicBezTo>
                      <a:cubicBezTo>
                        <a:pt x="19" y="29"/>
                        <a:pt x="20" y="28"/>
                        <a:pt x="20" y="27"/>
                      </a:cubicBezTo>
                      <a:cubicBezTo>
                        <a:pt x="20" y="26"/>
                        <a:pt x="20" y="25"/>
                        <a:pt x="20" y="24"/>
                      </a:cubicBezTo>
                      <a:cubicBezTo>
                        <a:pt x="20" y="23"/>
                        <a:pt x="19" y="23"/>
                        <a:pt x="19" y="23"/>
                      </a:cubicBezTo>
                      <a:cubicBezTo>
                        <a:pt x="18" y="22"/>
                        <a:pt x="18" y="21"/>
                        <a:pt x="17" y="20"/>
                      </a:cubicBezTo>
                      <a:cubicBezTo>
                        <a:pt x="16" y="20"/>
                        <a:pt x="15" y="21"/>
                        <a:pt x="14" y="20"/>
                      </a:cubicBezTo>
                      <a:cubicBezTo>
                        <a:pt x="11" y="18"/>
                        <a:pt x="14" y="17"/>
                        <a:pt x="16" y="16"/>
                      </a:cubicBezTo>
                      <a:cubicBezTo>
                        <a:pt x="18" y="15"/>
                        <a:pt x="19" y="12"/>
                        <a:pt x="17" y="10"/>
                      </a:cubicBezTo>
                      <a:cubicBezTo>
                        <a:pt x="17" y="9"/>
                        <a:pt x="14" y="7"/>
                        <a:pt x="15" y="6"/>
                      </a:cubicBezTo>
                      <a:cubicBezTo>
                        <a:pt x="16" y="5"/>
                        <a:pt x="17" y="5"/>
                        <a:pt x="18" y="4"/>
                      </a:cubicBezTo>
                      <a:cubicBezTo>
                        <a:pt x="18" y="4"/>
                        <a:pt x="18" y="1"/>
                        <a:pt x="18" y="1"/>
                      </a:cubicBezTo>
                      <a:cubicBezTo>
                        <a:pt x="17" y="1"/>
                        <a:pt x="16" y="4"/>
                        <a:pt x="15" y="3"/>
                      </a:cubicBezTo>
                      <a:cubicBezTo>
                        <a:pt x="15" y="3"/>
                        <a:pt x="14" y="2"/>
                        <a:pt x="14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ubicBezTo>
                        <a:pt x="9" y="1"/>
                        <a:pt x="6" y="2"/>
                        <a:pt x="5" y="4"/>
                      </a:cubicBezTo>
                      <a:cubicBezTo>
                        <a:pt x="3" y="8"/>
                        <a:pt x="5" y="14"/>
                        <a:pt x="2" y="17"/>
                      </a:cubicBezTo>
                      <a:cubicBezTo>
                        <a:pt x="0" y="19"/>
                        <a:pt x="0" y="19"/>
                        <a:pt x="1" y="21"/>
                      </a:cubicBezTo>
                      <a:cubicBezTo>
                        <a:pt x="1" y="23"/>
                        <a:pt x="4" y="24"/>
                        <a:pt x="4" y="26"/>
                      </a:cubicBezTo>
                      <a:cubicBezTo>
                        <a:pt x="5" y="28"/>
                        <a:pt x="8" y="29"/>
                        <a:pt x="8" y="30"/>
                      </a:cubicBezTo>
                      <a:cubicBezTo>
                        <a:pt x="9" y="33"/>
                        <a:pt x="10" y="37"/>
                        <a:pt x="10" y="39"/>
                      </a:cubicBezTo>
                      <a:cubicBezTo>
                        <a:pt x="12" y="39"/>
                        <a:pt x="16" y="37"/>
                        <a:pt x="14" y="34"/>
                      </a:cubicBezTo>
                      <a:cubicBezTo>
                        <a:pt x="13" y="33"/>
                        <a:pt x="15" y="35"/>
                        <a:pt x="14" y="3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04" name="Freeform 772">
                  <a:extLst>
                    <a:ext uri="{FF2B5EF4-FFF2-40B4-BE49-F238E27FC236}">
                      <a16:creationId xmlns:a16="http://schemas.microsoft.com/office/drawing/2014/main" id="{157D4AB2-21D3-7E92-7F62-29D64D4663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41780" y="6374887"/>
                  <a:ext cx="777151" cy="792893"/>
                </a:xfrm>
                <a:custGeom>
                  <a:avLst/>
                  <a:gdLst>
                    <a:gd name="T0" fmla="*/ 21 w 76"/>
                    <a:gd name="T1" fmla="*/ 55 h 73"/>
                    <a:gd name="T2" fmla="*/ 25 w 76"/>
                    <a:gd name="T3" fmla="*/ 57 h 73"/>
                    <a:gd name="T4" fmla="*/ 28 w 76"/>
                    <a:gd name="T5" fmla="*/ 55 h 73"/>
                    <a:gd name="T6" fmla="*/ 33 w 76"/>
                    <a:gd name="T7" fmla="*/ 53 h 73"/>
                    <a:gd name="T8" fmla="*/ 44 w 76"/>
                    <a:gd name="T9" fmla="*/ 59 h 73"/>
                    <a:gd name="T10" fmla="*/ 70 w 76"/>
                    <a:gd name="T11" fmla="*/ 73 h 73"/>
                    <a:gd name="T12" fmla="*/ 71 w 76"/>
                    <a:gd name="T13" fmla="*/ 71 h 73"/>
                    <a:gd name="T14" fmla="*/ 75 w 76"/>
                    <a:gd name="T15" fmla="*/ 71 h 73"/>
                    <a:gd name="T16" fmla="*/ 75 w 76"/>
                    <a:gd name="T17" fmla="*/ 66 h 73"/>
                    <a:gd name="T18" fmla="*/ 75 w 76"/>
                    <a:gd name="T19" fmla="*/ 44 h 73"/>
                    <a:gd name="T20" fmla="*/ 75 w 76"/>
                    <a:gd name="T21" fmla="*/ 24 h 73"/>
                    <a:gd name="T22" fmla="*/ 75 w 76"/>
                    <a:gd name="T23" fmla="*/ 20 h 73"/>
                    <a:gd name="T24" fmla="*/ 74 w 76"/>
                    <a:gd name="T25" fmla="*/ 17 h 73"/>
                    <a:gd name="T26" fmla="*/ 76 w 76"/>
                    <a:gd name="T27" fmla="*/ 14 h 73"/>
                    <a:gd name="T28" fmla="*/ 74 w 76"/>
                    <a:gd name="T29" fmla="*/ 11 h 73"/>
                    <a:gd name="T30" fmla="*/ 76 w 76"/>
                    <a:gd name="T31" fmla="*/ 8 h 73"/>
                    <a:gd name="T32" fmla="*/ 67 w 76"/>
                    <a:gd name="T33" fmla="*/ 5 h 73"/>
                    <a:gd name="T34" fmla="*/ 61 w 76"/>
                    <a:gd name="T35" fmla="*/ 2 h 73"/>
                    <a:gd name="T36" fmla="*/ 51 w 76"/>
                    <a:gd name="T37" fmla="*/ 6 h 73"/>
                    <a:gd name="T38" fmla="*/ 51 w 76"/>
                    <a:gd name="T39" fmla="*/ 9 h 73"/>
                    <a:gd name="T40" fmla="*/ 50 w 76"/>
                    <a:gd name="T41" fmla="*/ 14 h 73"/>
                    <a:gd name="T42" fmla="*/ 41 w 76"/>
                    <a:gd name="T43" fmla="*/ 13 h 73"/>
                    <a:gd name="T44" fmla="*/ 36 w 76"/>
                    <a:gd name="T45" fmla="*/ 12 h 73"/>
                    <a:gd name="T46" fmla="*/ 31 w 76"/>
                    <a:gd name="T47" fmla="*/ 10 h 73"/>
                    <a:gd name="T48" fmla="*/ 29 w 76"/>
                    <a:gd name="T49" fmla="*/ 6 h 73"/>
                    <a:gd name="T50" fmla="*/ 23 w 76"/>
                    <a:gd name="T51" fmla="*/ 3 h 73"/>
                    <a:gd name="T52" fmla="*/ 17 w 76"/>
                    <a:gd name="T53" fmla="*/ 2 h 73"/>
                    <a:gd name="T54" fmla="*/ 11 w 76"/>
                    <a:gd name="T55" fmla="*/ 0 h 73"/>
                    <a:gd name="T56" fmla="*/ 11 w 76"/>
                    <a:gd name="T57" fmla="*/ 4 h 73"/>
                    <a:gd name="T58" fmla="*/ 9 w 76"/>
                    <a:gd name="T59" fmla="*/ 6 h 73"/>
                    <a:gd name="T60" fmla="*/ 5 w 76"/>
                    <a:gd name="T61" fmla="*/ 8 h 73"/>
                    <a:gd name="T62" fmla="*/ 5 w 76"/>
                    <a:gd name="T63" fmla="*/ 14 h 73"/>
                    <a:gd name="T64" fmla="*/ 1 w 76"/>
                    <a:gd name="T65" fmla="*/ 17 h 73"/>
                    <a:gd name="T66" fmla="*/ 3 w 76"/>
                    <a:gd name="T67" fmla="*/ 21 h 73"/>
                    <a:gd name="T68" fmla="*/ 3 w 76"/>
                    <a:gd name="T69" fmla="*/ 26 h 73"/>
                    <a:gd name="T70" fmla="*/ 3 w 76"/>
                    <a:gd name="T71" fmla="*/ 31 h 73"/>
                    <a:gd name="T72" fmla="*/ 3 w 76"/>
                    <a:gd name="T73" fmla="*/ 34 h 73"/>
                    <a:gd name="T74" fmla="*/ 3 w 76"/>
                    <a:gd name="T75" fmla="*/ 37 h 73"/>
                    <a:gd name="T76" fmla="*/ 1 w 76"/>
                    <a:gd name="T77" fmla="*/ 40 h 73"/>
                    <a:gd name="T78" fmla="*/ 4 w 76"/>
                    <a:gd name="T79" fmla="*/ 46 h 73"/>
                    <a:gd name="T80" fmla="*/ 7 w 76"/>
                    <a:gd name="T81" fmla="*/ 48 h 73"/>
                    <a:gd name="T82" fmla="*/ 11 w 76"/>
                    <a:gd name="T83" fmla="*/ 49 h 73"/>
                    <a:gd name="T84" fmla="*/ 14 w 76"/>
                    <a:gd name="T85" fmla="*/ 53 h 73"/>
                    <a:gd name="T86" fmla="*/ 21 w 76"/>
                    <a:gd name="T87" fmla="*/ 55 h 73"/>
                    <a:gd name="T88" fmla="*/ 21 w 76"/>
                    <a:gd name="T89" fmla="*/ 55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6" h="73">
                      <a:moveTo>
                        <a:pt x="21" y="55"/>
                      </a:moveTo>
                      <a:cubicBezTo>
                        <a:pt x="21" y="56"/>
                        <a:pt x="24" y="58"/>
                        <a:pt x="25" y="57"/>
                      </a:cubicBezTo>
                      <a:cubicBezTo>
                        <a:pt x="26" y="56"/>
                        <a:pt x="27" y="56"/>
                        <a:pt x="28" y="55"/>
                      </a:cubicBezTo>
                      <a:cubicBezTo>
                        <a:pt x="29" y="55"/>
                        <a:pt x="32" y="53"/>
                        <a:pt x="33" y="53"/>
                      </a:cubicBezTo>
                      <a:cubicBezTo>
                        <a:pt x="37" y="55"/>
                        <a:pt x="40" y="57"/>
                        <a:pt x="44" y="59"/>
                      </a:cubicBezTo>
                      <a:cubicBezTo>
                        <a:pt x="53" y="64"/>
                        <a:pt x="61" y="69"/>
                        <a:pt x="70" y="73"/>
                      </a:cubicBezTo>
                      <a:cubicBezTo>
                        <a:pt x="70" y="71"/>
                        <a:pt x="69" y="71"/>
                        <a:pt x="71" y="71"/>
                      </a:cubicBezTo>
                      <a:cubicBezTo>
                        <a:pt x="71" y="71"/>
                        <a:pt x="75" y="71"/>
                        <a:pt x="75" y="71"/>
                      </a:cubicBezTo>
                      <a:cubicBezTo>
                        <a:pt x="75" y="69"/>
                        <a:pt x="75" y="68"/>
                        <a:pt x="75" y="66"/>
                      </a:cubicBezTo>
                      <a:cubicBezTo>
                        <a:pt x="75" y="59"/>
                        <a:pt x="75" y="52"/>
                        <a:pt x="75" y="44"/>
                      </a:cubicBezTo>
                      <a:cubicBezTo>
                        <a:pt x="75" y="37"/>
                        <a:pt x="75" y="30"/>
                        <a:pt x="75" y="24"/>
                      </a:cubicBezTo>
                      <a:cubicBezTo>
                        <a:pt x="75" y="22"/>
                        <a:pt x="75" y="21"/>
                        <a:pt x="75" y="20"/>
                      </a:cubicBezTo>
                      <a:cubicBezTo>
                        <a:pt x="74" y="19"/>
                        <a:pt x="74" y="18"/>
                        <a:pt x="74" y="17"/>
                      </a:cubicBezTo>
                      <a:cubicBezTo>
                        <a:pt x="74" y="16"/>
                        <a:pt x="76" y="15"/>
                        <a:pt x="76" y="14"/>
                      </a:cubicBezTo>
                      <a:cubicBezTo>
                        <a:pt x="76" y="13"/>
                        <a:pt x="74" y="12"/>
                        <a:pt x="74" y="11"/>
                      </a:cubicBezTo>
                      <a:cubicBezTo>
                        <a:pt x="74" y="10"/>
                        <a:pt x="75" y="9"/>
                        <a:pt x="76" y="8"/>
                      </a:cubicBezTo>
                      <a:cubicBezTo>
                        <a:pt x="73" y="6"/>
                        <a:pt x="70" y="7"/>
                        <a:pt x="67" y="5"/>
                      </a:cubicBezTo>
                      <a:cubicBezTo>
                        <a:pt x="65" y="4"/>
                        <a:pt x="64" y="2"/>
                        <a:pt x="61" y="2"/>
                      </a:cubicBezTo>
                      <a:cubicBezTo>
                        <a:pt x="57" y="2"/>
                        <a:pt x="53" y="3"/>
                        <a:pt x="51" y="6"/>
                      </a:cubicBezTo>
                      <a:cubicBezTo>
                        <a:pt x="50" y="7"/>
                        <a:pt x="50" y="8"/>
                        <a:pt x="51" y="9"/>
                      </a:cubicBezTo>
                      <a:cubicBezTo>
                        <a:pt x="52" y="11"/>
                        <a:pt x="51" y="12"/>
                        <a:pt x="50" y="14"/>
                      </a:cubicBezTo>
                      <a:cubicBezTo>
                        <a:pt x="48" y="17"/>
                        <a:pt x="44" y="15"/>
                        <a:pt x="41" y="13"/>
                      </a:cubicBezTo>
                      <a:cubicBezTo>
                        <a:pt x="39" y="13"/>
                        <a:pt x="38" y="12"/>
                        <a:pt x="36" y="12"/>
                      </a:cubicBezTo>
                      <a:cubicBezTo>
                        <a:pt x="34" y="11"/>
                        <a:pt x="32" y="12"/>
                        <a:pt x="31" y="10"/>
                      </a:cubicBezTo>
                      <a:cubicBezTo>
                        <a:pt x="30" y="9"/>
                        <a:pt x="30" y="7"/>
                        <a:pt x="29" y="6"/>
                      </a:cubicBezTo>
                      <a:cubicBezTo>
                        <a:pt x="28" y="4"/>
                        <a:pt x="25" y="4"/>
                        <a:pt x="23" y="3"/>
                      </a:cubicBezTo>
                      <a:cubicBezTo>
                        <a:pt x="21" y="2"/>
                        <a:pt x="19" y="2"/>
                        <a:pt x="17" y="2"/>
                      </a:cubicBezTo>
                      <a:cubicBezTo>
                        <a:pt x="15" y="2"/>
                        <a:pt x="14" y="1"/>
                        <a:pt x="11" y="0"/>
                      </a:cubicBezTo>
                      <a:cubicBezTo>
                        <a:pt x="11" y="1"/>
                        <a:pt x="11" y="2"/>
                        <a:pt x="11" y="4"/>
                      </a:cubicBezTo>
                      <a:cubicBezTo>
                        <a:pt x="11" y="5"/>
                        <a:pt x="11" y="4"/>
                        <a:pt x="9" y="6"/>
                      </a:cubicBezTo>
                      <a:cubicBezTo>
                        <a:pt x="8" y="7"/>
                        <a:pt x="7" y="7"/>
                        <a:pt x="5" y="8"/>
                      </a:cubicBezTo>
                      <a:cubicBezTo>
                        <a:pt x="3" y="10"/>
                        <a:pt x="6" y="12"/>
                        <a:pt x="5" y="14"/>
                      </a:cubicBezTo>
                      <a:cubicBezTo>
                        <a:pt x="4" y="16"/>
                        <a:pt x="1" y="16"/>
                        <a:pt x="1" y="17"/>
                      </a:cubicBezTo>
                      <a:cubicBezTo>
                        <a:pt x="1" y="19"/>
                        <a:pt x="2" y="20"/>
                        <a:pt x="3" y="21"/>
                      </a:cubicBezTo>
                      <a:cubicBezTo>
                        <a:pt x="3" y="23"/>
                        <a:pt x="3" y="25"/>
                        <a:pt x="3" y="26"/>
                      </a:cubicBezTo>
                      <a:cubicBezTo>
                        <a:pt x="3" y="28"/>
                        <a:pt x="4" y="29"/>
                        <a:pt x="3" y="31"/>
                      </a:cubicBezTo>
                      <a:cubicBezTo>
                        <a:pt x="3" y="32"/>
                        <a:pt x="3" y="33"/>
                        <a:pt x="3" y="34"/>
                      </a:cubicBezTo>
                      <a:cubicBezTo>
                        <a:pt x="3" y="35"/>
                        <a:pt x="4" y="36"/>
                        <a:pt x="3" y="37"/>
                      </a:cubicBezTo>
                      <a:cubicBezTo>
                        <a:pt x="3" y="38"/>
                        <a:pt x="0" y="38"/>
                        <a:pt x="1" y="40"/>
                      </a:cubicBezTo>
                      <a:cubicBezTo>
                        <a:pt x="3" y="42"/>
                        <a:pt x="4" y="43"/>
                        <a:pt x="4" y="46"/>
                      </a:cubicBezTo>
                      <a:cubicBezTo>
                        <a:pt x="4" y="48"/>
                        <a:pt x="6" y="47"/>
                        <a:pt x="7" y="48"/>
                      </a:cubicBezTo>
                      <a:cubicBezTo>
                        <a:pt x="9" y="48"/>
                        <a:pt x="10" y="48"/>
                        <a:pt x="11" y="49"/>
                      </a:cubicBezTo>
                      <a:cubicBezTo>
                        <a:pt x="12" y="50"/>
                        <a:pt x="13" y="52"/>
                        <a:pt x="14" y="53"/>
                      </a:cubicBezTo>
                      <a:cubicBezTo>
                        <a:pt x="16" y="54"/>
                        <a:pt x="19" y="53"/>
                        <a:pt x="21" y="55"/>
                      </a:cubicBezTo>
                      <a:cubicBezTo>
                        <a:pt x="22" y="56"/>
                        <a:pt x="20" y="54"/>
                        <a:pt x="21" y="5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05" name="Freeform 773">
                  <a:extLst>
                    <a:ext uri="{FF2B5EF4-FFF2-40B4-BE49-F238E27FC236}">
                      <a16:creationId xmlns:a16="http://schemas.microsoft.com/office/drawing/2014/main" id="{C02DAD0F-4B98-B040-B276-B6F64F784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03550" y="6710485"/>
                  <a:ext cx="428652" cy="368788"/>
                </a:xfrm>
                <a:custGeom>
                  <a:avLst/>
                  <a:gdLst>
                    <a:gd name="T0" fmla="*/ 19 w 42"/>
                    <a:gd name="T1" fmla="*/ 34 h 34"/>
                    <a:gd name="T2" fmla="*/ 20 w 42"/>
                    <a:gd name="T3" fmla="*/ 25 h 34"/>
                    <a:gd name="T4" fmla="*/ 24 w 42"/>
                    <a:gd name="T5" fmla="*/ 22 h 34"/>
                    <a:gd name="T6" fmla="*/ 25 w 42"/>
                    <a:gd name="T7" fmla="*/ 20 h 34"/>
                    <a:gd name="T8" fmla="*/ 25 w 42"/>
                    <a:gd name="T9" fmla="*/ 9 h 34"/>
                    <a:gd name="T10" fmla="*/ 32 w 42"/>
                    <a:gd name="T11" fmla="*/ 9 h 34"/>
                    <a:gd name="T12" fmla="*/ 41 w 42"/>
                    <a:gd name="T13" fmla="*/ 9 h 34"/>
                    <a:gd name="T14" fmla="*/ 42 w 42"/>
                    <a:gd name="T15" fmla="*/ 2 h 34"/>
                    <a:gd name="T16" fmla="*/ 40 w 42"/>
                    <a:gd name="T17" fmla="*/ 0 h 34"/>
                    <a:gd name="T18" fmla="*/ 20 w 42"/>
                    <a:gd name="T19" fmla="*/ 0 h 34"/>
                    <a:gd name="T20" fmla="*/ 15 w 42"/>
                    <a:gd name="T21" fmla="*/ 6 h 34"/>
                    <a:gd name="T22" fmla="*/ 10 w 42"/>
                    <a:gd name="T23" fmla="*/ 17 h 34"/>
                    <a:gd name="T24" fmla="*/ 8 w 42"/>
                    <a:gd name="T25" fmla="*/ 18 h 34"/>
                    <a:gd name="T26" fmla="*/ 4 w 42"/>
                    <a:gd name="T27" fmla="*/ 25 h 34"/>
                    <a:gd name="T28" fmla="*/ 0 w 42"/>
                    <a:gd name="T29" fmla="*/ 34 h 34"/>
                    <a:gd name="T30" fmla="*/ 19 w 42"/>
                    <a:gd name="T3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34">
                      <a:moveTo>
                        <a:pt x="19" y="34"/>
                      </a:moveTo>
                      <a:cubicBezTo>
                        <a:pt x="19" y="31"/>
                        <a:pt x="18" y="26"/>
                        <a:pt x="20" y="25"/>
                      </a:cubicBezTo>
                      <a:cubicBezTo>
                        <a:pt x="21" y="24"/>
                        <a:pt x="23" y="23"/>
                        <a:pt x="24" y="22"/>
                      </a:cubicBezTo>
                      <a:cubicBezTo>
                        <a:pt x="25" y="22"/>
                        <a:pt x="25" y="20"/>
                        <a:pt x="25" y="20"/>
                      </a:cubicBezTo>
                      <a:cubicBezTo>
                        <a:pt x="25" y="16"/>
                        <a:pt x="25" y="13"/>
                        <a:pt x="25" y="9"/>
                      </a:cubicBezTo>
                      <a:cubicBezTo>
                        <a:pt x="25" y="9"/>
                        <a:pt x="31" y="9"/>
                        <a:pt x="32" y="9"/>
                      </a:cubicBezTo>
                      <a:cubicBezTo>
                        <a:pt x="35" y="9"/>
                        <a:pt x="38" y="9"/>
                        <a:pt x="41" y="9"/>
                      </a:cubicBezTo>
                      <a:cubicBezTo>
                        <a:pt x="42" y="9"/>
                        <a:pt x="42" y="3"/>
                        <a:pt x="42" y="2"/>
                      </a:cubicBezTo>
                      <a:cubicBezTo>
                        <a:pt x="42" y="0"/>
                        <a:pt x="42" y="0"/>
                        <a:pt x="40" y="0"/>
                      </a:cubicBezTo>
                      <a:cubicBezTo>
                        <a:pt x="33" y="0"/>
                        <a:pt x="27" y="0"/>
                        <a:pt x="20" y="0"/>
                      </a:cubicBezTo>
                      <a:cubicBezTo>
                        <a:pt x="18" y="2"/>
                        <a:pt x="17" y="4"/>
                        <a:pt x="15" y="6"/>
                      </a:cubicBezTo>
                      <a:cubicBezTo>
                        <a:pt x="11" y="9"/>
                        <a:pt x="11" y="12"/>
                        <a:pt x="10" y="17"/>
                      </a:cubicBezTo>
                      <a:cubicBezTo>
                        <a:pt x="10" y="17"/>
                        <a:pt x="9" y="18"/>
                        <a:pt x="8" y="18"/>
                      </a:cubicBezTo>
                      <a:cubicBezTo>
                        <a:pt x="6" y="20"/>
                        <a:pt x="5" y="22"/>
                        <a:pt x="4" y="25"/>
                      </a:cubicBezTo>
                      <a:cubicBezTo>
                        <a:pt x="2" y="28"/>
                        <a:pt x="0" y="30"/>
                        <a:pt x="0" y="34"/>
                      </a:cubicBezTo>
                      <a:cubicBezTo>
                        <a:pt x="6" y="34"/>
                        <a:pt x="13" y="34"/>
                        <a:pt x="19" y="3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06" name="Freeform 774">
                  <a:extLst>
                    <a:ext uri="{FF2B5EF4-FFF2-40B4-BE49-F238E27FC236}">
                      <a16:creationId xmlns:a16="http://schemas.microsoft.com/office/drawing/2014/main" id="{79C032F3-BDB1-27AA-EDEB-A7FB0D5390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09162" y="6190495"/>
                  <a:ext cx="613353" cy="519990"/>
                </a:xfrm>
                <a:custGeom>
                  <a:avLst/>
                  <a:gdLst>
                    <a:gd name="T0" fmla="*/ 22 w 60"/>
                    <a:gd name="T1" fmla="*/ 48 h 48"/>
                    <a:gd name="T2" fmla="*/ 23 w 60"/>
                    <a:gd name="T3" fmla="*/ 41 h 48"/>
                    <a:gd name="T4" fmla="*/ 29 w 60"/>
                    <a:gd name="T5" fmla="*/ 37 h 48"/>
                    <a:gd name="T6" fmla="*/ 33 w 60"/>
                    <a:gd name="T7" fmla="*/ 37 h 48"/>
                    <a:gd name="T8" fmla="*/ 38 w 60"/>
                    <a:gd name="T9" fmla="*/ 35 h 48"/>
                    <a:gd name="T10" fmla="*/ 40 w 60"/>
                    <a:gd name="T11" fmla="*/ 32 h 48"/>
                    <a:gd name="T12" fmla="*/ 45 w 60"/>
                    <a:gd name="T13" fmla="*/ 31 h 48"/>
                    <a:gd name="T14" fmla="*/ 46 w 60"/>
                    <a:gd name="T15" fmla="*/ 28 h 48"/>
                    <a:gd name="T16" fmla="*/ 50 w 60"/>
                    <a:gd name="T17" fmla="*/ 25 h 48"/>
                    <a:gd name="T18" fmla="*/ 53 w 60"/>
                    <a:gd name="T19" fmla="*/ 23 h 48"/>
                    <a:gd name="T20" fmla="*/ 58 w 60"/>
                    <a:gd name="T21" fmla="*/ 24 h 48"/>
                    <a:gd name="T22" fmla="*/ 56 w 60"/>
                    <a:gd name="T23" fmla="*/ 16 h 48"/>
                    <a:gd name="T24" fmla="*/ 56 w 60"/>
                    <a:gd name="T25" fmla="*/ 10 h 48"/>
                    <a:gd name="T26" fmla="*/ 55 w 60"/>
                    <a:gd name="T27" fmla="*/ 7 h 48"/>
                    <a:gd name="T28" fmla="*/ 51 w 60"/>
                    <a:gd name="T29" fmla="*/ 6 h 48"/>
                    <a:gd name="T30" fmla="*/ 47 w 60"/>
                    <a:gd name="T31" fmla="*/ 6 h 48"/>
                    <a:gd name="T32" fmla="*/ 42 w 60"/>
                    <a:gd name="T33" fmla="*/ 6 h 48"/>
                    <a:gd name="T34" fmla="*/ 35 w 60"/>
                    <a:gd name="T35" fmla="*/ 4 h 48"/>
                    <a:gd name="T36" fmla="*/ 30 w 60"/>
                    <a:gd name="T37" fmla="*/ 13 h 48"/>
                    <a:gd name="T38" fmla="*/ 20 w 60"/>
                    <a:gd name="T39" fmla="*/ 19 h 48"/>
                    <a:gd name="T40" fmla="*/ 16 w 60"/>
                    <a:gd name="T41" fmla="*/ 27 h 48"/>
                    <a:gd name="T42" fmla="*/ 16 w 60"/>
                    <a:gd name="T43" fmla="*/ 35 h 48"/>
                    <a:gd name="T44" fmla="*/ 14 w 60"/>
                    <a:gd name="T45" fmla="*/ 39 h 48"/>
                    <a:gd name="T46" fmla="*/ 9 w 60"/>
                    <a:gd name="T47" fmla="*/ 42 h 48"/>
                    <a:gd name="T48" fmla="*/ 5 w 60"/>
                    <a:gd name="T49" fmla="*/ 45 h 48"/>
                    <a:gd name="T50" fmla="*/ 0 w 60"/>
                    <a:gd name="T51" fmla="*/ 48 h 48"/>
                    <a:gd name="T52" fmla="*/ 22 w 60"/>
                    <a:gd name="T53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0" h="48">
                      <a:moveTo>
                        <a:pt x="22" y="48"/>
                      </a:moveTo>
                      <a:cubicBezTo>
                        <a:pt x="22" y="45"/>
                        <a:pt x="21" y="43"/>
                        <a:pt x="23" y="41"/>
                      </a:cubicBezTo>
                      <a:cubicBezTo>
                        <a:pt x="25" y="40"/>
                        <a:pt x="28" y="39"/>
                        <a:pt x="29" y="37"/>
                      </a:cubicBezTo>
                      <a:cubicBezTo>
                        <a:pt x="30" y="37"/>
                        <a:pt x="32" y="37"/>
                        <a:pt x="33" y="37"/>
                      </a:cubicBezTo>
                      <a:cubicBezTo>
                        <a:pt x="34" y="36"/>
                        <a:pt x="36" y="36"/>
                        <a:pt x="38" y="35"/>
                      </a:cubicBezTo>
                      <a:cubicBezTo>
                        <a:pt x="39" y="34"/>
                        <a:pt x="39" y="33"/>
                        <a:pt x="40" y="32"/>
                      </a:cubicBezTo>
                      <a:cubicBezTo>
                        <a:pt x="41" y="31"/>
                        <a:pt x="44" y="32"/>
                        <a:pt x="45" y="31"/>
                      </a:cubicBezTo>
                      <a:cubicBezTo>
                        <a:pt x="46" y="30"/>
                        <a:pt x="46" y="29"/>
                        <a:pt x="46" y="28"/>
                      </a:cubicBezTo>
                      <a:cubicBezTo>
                        <a:pt x="46" y="26"/>
                        <a:pt x="49" y="26"/>
                        <a:pt x="50" y="25"/>
                      </a:cubicBezTo>
                      <a:cubicBezTo>
                        <a:pt x="51" y="24"/>
                        <a:pt x="51" y="23"/>
                        <a:pt x="53" y="23"/>
                      </a:cubicBezTo>
                      <a:cubicBezTo>
                        <a:pt x="54" y="23"/>
                        <a:pt x="57" y="24"/>
                        <a:pt x="58" y="24"/>
                      </a:cubicBezTo>
                      <a:cubicBezTo>
                        <a:pt x="60" y="23"/>
                        <a:pt x="56" y="17"/>
                        <a:pt x="56" y="16"/>
                      </a:cubicBezTo>
                      <a:cubicBezTo>
                        <a:pt x="56" y="14"/>
                        <a:pt x="56" y="12"/>
                        <a:pt x="56" y="10"/>
                      </a:cubicBezTo>
                      <a:cubicBezTo>
                        <a:pt x="55" y="9"/>
                        <a:pt x="55" y="8"/>
                        <a:pt x="55" y="7"/>
                      </a:cubicBezTo>
                      <a:cubicBezTo>
                        <a:pt x="53" y="7"/>
                        <a:pt x="52" y="6"/>
                        <a:pt x="51" y="6"/>
                      </a:cubicBezTo>
                      <a:cubicBezTo>
                        <a:pt x="50" y="5"/>
                        <a:pt x="48" y="6"/>
                        <a:pt x="47" y="6"/>
                      </a:cubicBezTo>
                      <a:cubicBezTo>
                        <a:pt x="46" y="5"/>
                        <a:pt x="44" y="6"/>
                        <a:pt x="42" y="6"/>
                      </a:cubicBezTo>
                      <a:cubicBezTo>
                        <a:pt x="40" y="6"/>
                        <a:pt x="36" y="0"/>
                        <a:pt x="35" y="4"/>
                      </a:cubicBezTo>
                      <a:cubicBezTo>
                        <a:pt x="34" y="7"/>
                        <a:pt x="33" y="10"/>
                        <a:pt x="30" y="13"/>
                      </a:cubicBezTo>
                      <a:cubicBezTo>
                        <a:pt x="27" y="16"/>
                        <a:pt x="23" y="16"/>
                        <a:pt x="20" y="19"/>
                      </a:cubicBezTo>
                      <a:cubicBezTo>
                        <a:pt x="18" y="21"/>
                        <a:pt x="17" y="24"/>
                        <a:pt x="16" y="27"/>
                      </a:cubicBezTo>
                      <a:cubicBezTo>
                        <a:pt x="16" y="29"/>
                        <a:pt x="17" y="32"/>
                        <a:pt x="16" y="35"/>
                      </a:cubicBezTo>
                      <a:cubicBezTo>
                        <a:pt x="15" y="36"/>
                        <a:pt x="14" y="38"/>
                        <a:pt x="14" y="39"/>
                      </a:cubicBezTo>
                      <a:cubicBezTo>
                        <a:pt x="13" y="41"/>
                        <a:pt x="11" y="41"/>
                        <a:pt x="9" y="42"/>
                      </a:cubicBezTo>
                      <a:cubicBezTo>
                        <a:pt x="8" y="43"/>
                        <a:pt x="7" y="44"/>
                        <a:pt x="5" y="45"/>
                      </a:cubicBezTo>
                      <a:cubicBezTo>
                        <a:pt x="4" y="46"/>
                        <a:pt x="2" y="46"/>
                        <a:pt x="0" y="48"/>
                      </a:cubicBezTo>
                      <a:lnTo>
                        <a:pt x="22" y="48"/>
                      </a:ln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07" name="Freeform 775">
                  <a:extLst>
                    <a:ext uri="{FF2B5EF4-FFF2-40B4-BE49-F238E27FC236}">
                      <a16:creationId xmlns:a16="http://schemas.microsoft.com/office/drawing/2014/main" id="{4D50080F-A33B-B68C-F179-E6F205346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25233" y="6138865"/>
                  <a:ext cx="1059431" cy="1069479"/>
                </a:xfrm>
                <a:custGeom>
                  <a:avLst/>
                  <a:gdLst>
                    <a:gd name="T0" fmla="*/ 35 w 104"/>
                    <a:gd name="T1" fmla="*/ 22 h 99"/>
                    <a:gd name="T2" fmla="*/ 36 w 104"/>
                    <a:gd name="T3" fmla="*/ 29 h 99"/>
                    <a:gd name="T4" fmla="*/ 31 w 104"/>
                    <a:gd name="T5" fmla="*/ 28 h 99"/>
                    <a:gd name="T6" fmla="*/ 29 w 104"/>
                    <a:gd name="T7" fmla="*/ 30 h 99"/>
                    <a:gd name="T8" fmla="*/ 26 w 104"/>
                    <a:gd name="T9" fmla="*/ 31 h 99"/>
                    <a:gd name="T10" fmla="*/ 24 w 104"/>
                    <a:gd name="T11" fmla="*/ 35 h 99"/>
                    <a:gd name="T12" fmla="*/ 20 w 104"/>
                    <a:gd name="T13" fmla="*/ 37 h 99"/>
                    <a:gd name="T14" fmla="*/ 17 w 104"/>
                    <a:gd name="T15" fmla="*/ 40 h 99"/>
                    <a:gd name="T16" fmla="*/ 11 w 104"/>
                    <a:gd name="T17" fmla="*/ 42 h 99"/>
                    <a:gd name="T18" fmla="*/ 8 w 104"/>
                    <a:gd name="T19" fmla="*/ 43 h 99"/>
                    <a:gd name="T20" fmla="*/ 4 w 104"/>
                    <a:gd name="T21" fmla="*/ 45 h 99"/>
                    <a:gd name="T22" fmla="*/ 1 w 104"/>
                    <a:gd name="T23" fmla="*/ 52 h 99"/>
                    <a:gd name="T24" fmla="*/ 2 w 104"/>
                    <a:gd name="T25" fmla="*/ 56 h 99"/>
                    <a:gd name="T26" fmla="*/ 6 w 104"/>
                    <a:gd name="T27" fmla="*/ 59 h 99"/>
                    <a:gd name="T28" fmla="*/ 37 w 104"/>
                    <a:gd name="T29" fmla="*/ 79 h 99"/>
                    <a:gd name="T30" fmla="*/ 48 w 104"/>
                    <a:gd name="T31" fmla="*/ 86 h 99"/>
                    <a:gd name="T32" fmla="*/ 49 w 104"/>
                    <a:gd name="T33" fmla="*/ 87 h 99"/>
                    <a:gd name="T34" fmla="*/ 58 w 104"/>
                    <a:gd name="T35" fmla="*/ 93 h 99"/>
                    <a:gd name="T36" fmla="*/ 61 w 104"/>
                    <a:gd name="T37" fmla="*/ 99 h 99"/>
                    <a:gd name="T38" fmla="*/ 67 w 104"/>
                    <a:gd name="T39" fmla="*/ 97 h 99"/>
                    <a:gd name="T40" fmla="*/ 72 w 104"/>
                    <a:gd name="T41" fmla="*/ 96 h 99"/>
                    <a:gd name="T42" fmla="*/ 85 w 104"/>
                    <a:gd name="T43" fmla="*/ 87 h 99"/>
                    <a:gd name="T44" fmla="*/ 100 w 104"/>
                    <a:gd name="T45" fmla="*/ 77 h 99"/>
                    <a:gd name="T46" fmla="*/ 104 w 104"/>
                    <a:gd name="T47" fmla="*/ 75 h 99"/>
                    <a:gd name="T48" fmla="*/ 97 w 104"/>
                    <a:gd name="T49" fmla="*/ 69 h 99"/>
                    <a:gd name="T50" fmla="*/ 94 w 104"/>
                    <a:gd name="T51" fmla="*/ 69 h 99"/>
                    <a:gd name="T52" fmla="*/ 92 w 104"/>
                    <a:gd name="T53" fmla="*/ 63 h 99"/>
                    <a:gd name="T54" fmla="*/ 92 w 104"/>
                    <a:gd name="T55" fmla="*/ 60 h 99"/>
                    <a:gd name="T56" fmla="*/ 93 w 104"/>
                    <a:gd name="T57" fmla="*/ 55 h 99"/>
                    <a:gd name="T58" fmla="*/ 93 w 104"/>
                    <a:gd name="T59" fmla="*/ 50 h 99"/>
                    <a:gd name="T60" fmla="*/ 93 w 104"/>
                    <a:gd name="T61" fmla="*/ 46 h 99"/>
                    <a:gd name="T62" fmla="*/ 92 w 104"/>
                    <a:gd name="T63" fmla="*/ 42 h 99"/>
                    <a:gd name="T64" fmla="*/ 91 w 104"/>
                    <a:gd name="T65" fmla="*/ 37 h 99"/>
                    <a:gd name="T66" fmla="*/ 87 w 104"/>
                    <a:gd name="T67" fmla="*/ 27 h 99"/>
                    <a:gd name="T68" fmla="*/ 82 w 104"/>
                    <a:gd name="T69" fmla="*/ 20 h 99"/>
                    <a:gd name="T70" fmla="*/ 85 w 104"/>
                    <a:gd name="T71" fmla="*/ 13 h 99"/>
                    <a:gd name="T72" fmla="*/ 86 w 104"/>
                    <a:gd name="T73" fmla="*/ 2 h 99"/>
                    <a:gd name="T74" fmla="*/ 84 w 104"/>
                    <a:gd name="T75" fmla="*/ 1 h 99"/>
                    <a:gd name="T76" fmla="*/ 81 w 104"/>
                    <a:gd name="T77" fmla="*/ 0 h 99"/>
                    <a:gd name="T78" fmla="*/ 79 w 104"/>
                    <a:gd name="T79" fmla="*/ 1 h 99"/>
                    <a:gd name="T80" fmla="*/ 75 w 104"/>
                    <a:gd name="T81" fmla="*/ 0 h 99"/>
                    <a:gd name="T82" fmla="*/ 72 w 104"/>
                    <a:gd name="T83" fmla="*/ 2 h 99"/>
                    <a:gd name="T84" fmla="*/ 68 w 104"/>
                    <a:gd name="T85" fmla="*/ 1 h 99"/>
                    <a:gd name="T86" fmla="*/ 61 w 104"/>
                    <a:gd name="T87" fmla="*/ 2 h 99"/>
                    <a:gd name="T88" fmla="*/ 46 w 104"/>
                    <a:gd name="T89" fmla="*/ 5 h 99"/>
                    <a:gd name="T90" fmla="*/ 43 w 104"/>
                    <a:gd name="T91" fmla="*/ 7 h 99"/>
                    <a:gd name="T92" fmla="*/ 39 w 104"/>
                    <a:gd name="T93" fmla="*/ 8 h 99"/>
                    <a:gd name="T94" fmla="*/ 34 w 104"/>
                    <a:gd name="T95" fmla="*/ 12 h 99"/>
                    <a:gd name="T96" fmla="*/ 35 w 104"/>
                    <a:gd name="T97" fmla="*/ 22 h 99"/>
                    <a:gd name="T98" fmla="*/ 35 w 104"/>
                    <a:gd name="T99" fmla="*/ 22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4" h="99">
                      <a:moveTo>
                        <a:pt x="35" y="22"/>
                      </a:moveTo>
                      <a:cubicBezTo>
                        <a:pt x="36" y="23"/>
                        <a:pt x="40" y="29"/>
                        <a:pt x="36" y="29"/>
                      </a:cubicBezTo>
                      <a:cubicBezTo>
                        <a:pt x="35" y="28"/>
                        <a:pt x="32" y="27"/>
                        <a:pt x="31" y="28"/>
                      </a:cubicBezTo>
                      <a:cubicBezTo>
                        <a:pt x="30" y="29"/>
                        <a:pt x="30" y="29"/>
                        <a:pt x="29" y="30"/>
                      </a:cubicBezTo>
                      <a:cubicBezTo>
                        <a:pt x="28" y="31"/>
                        <a:pt x="27" y="31"/>
                        <a:pt x="26" y="31"/>
                      </a:cubicBezTo>
                      <a:cubicBezTo>
                        <a:pt x="24" y="32"/>
                        <a:pt x="25" y="34"/>
                        <a:pt x="24" y="35"/>
                      </a:cubicBezTo>
                      <a:cubicBezTo>
                        <a:pt x="24" y="37"/>
                        <a:pt x="21" y="36"/>
                        <a:pt x="20" y="37"/>
                      </a:cubicBezTo>
                      <a:cubicBezTo>
                        <a:pt x="18" y="37"/>
                        <a:pt x="18" y="39"/>
                        <a:pt x="17" y="40"/>
                      </a:cubicBezTo>
                      <a:cubicBezTo>
                        <a:pt x="15" y="42"/>
                        <a:pt x="13" y="41"/>
                        <a:pt x="11" y="42"/>
                      </a:cubicBezTo>
                      <a:cubicBezTo>
                        <a:pt x="10" y="42"/>
                        <a:pt x="9" y="42"/>
                        <a:pt x="8" y="43"/>
                      </a:cubicBezTo>
                      <a:cubicBezTo>
                        <a:pt x="7" y="43"/>
                        <a:pt x="5" y="44"/>
                        <a:pt x="4" y="45"/>
                      </a:cubicBezTo>
                      <a:cubicBezTo>
                        <a:pt x="0" y="47"/>
                        <a:pt x="1" y="48"/>
                        <a:pt x="1" y="52"/>
                      </a:cubicBezTo>
                      <a:cubicBezTo>
                        <a:pt x="1" y="55"/>
                        <a:pt x="0" y="55"/>
                        <a:pt x="2" y="56"/>
                      </a:cubicBezTo>
                      <a:cubicBezTo>
                        <a:pt x="3" y="57"/>
                        <a:pt x="5" y="58"/>
                        <a:pt x="6" y="59"/>
                      </a:cubicBezTo>
                      <a:cubicBezTo>
                        <a:pt x="16" y="66"/>
                        <a:pt x="26" y="72"/>
                        <a:pt x="37" y="79"/>
                      </a:cubicBezTo>
                      <a:cubicBezTo>
                        <a:pt x="40" y="81"/>
                        <a:pt x="44" y="84"/>
                        <a:pt x="48" y="86"/>
                      </a:cubicBezTo>
                      <a:cubicBezTo>
                        <a:pt x="48" y="87"/>
                        <a:pt x="49" y="87"/>
                        <a:pt x="49" y="87"/>
                      </a:cubicBezTo>
                      <a:cubicBezTo>
                        <a:pt x="52" y="92"/>
                        <a:pt x="54" y="92"/>
                        <a:pt x="58" y="93"/>
                      </a:cubicBezTo>
                      <a:cubicBezTo>
                        <a:pt x="61" y="94"/>
                        <a:pt x="58" y="98"/>
                        <a:pt x="61" y="99"/>
                      </a:cubicBezTo>
                      <a:cubicBezTo>
                        <a:pt x="62" y="99"/>
                        <a:pt x="65" y="98"/>
                        <a:pt x="67" y="97"/>
                      </a:cubicBezTo>
                      <a:cubicBezTo>
                        <a:pt x="68" y="97"/>
                        <a:pt x="71" y="97"/>
                        <a:pt x="72" y="96"/>
                      </a:cubicBezTo>
                      <a:cubicBezTo>
                        <a:pt x="76" y="93"/>
                        <a:pt x="80" y="90"/>
                        <a:pt x="85" y="87"/>
                      </a:cubicBezTo>
                      <a:cubicBezTo>
                        <a:pt x="90" y="84"/>
                        <a:pt x="95" y="80"/>
                        <a:pt x="100" y="77"/>
                      </a:cubicBezTo>
                      <a:cubicBezTo>
                        <a:pt x="101" y="77"/>
                        <a:pt x="102" y="76"/>
                        <a:pt x="104" y="75"/>
                      </a:cubicBezTo>
                      <a:cubicBezTo>
                        <a:pt x="102" y="71"/>
                        <a:pt x="101" y="70"/>
                        <a:pt x="97" y="69"/>
                      </a:cubicBezTo>
                      <a:cubicBezTo>
                        <a:pt x="96" y="69"/>
                        <a:pt x="94" y="69"/>
                        <a:pt x="94" y="69"/>
                      </a:cubicBezTo>
                      <a:cubicBezTo>
                        <a:pt x="94" y="66"/>
                        <a:pt x="94" y="65"/>
                        <a:pt x="92" y="63"/>
                      </a:cubicBezTo>
                      <a:cubicBezTo>
                        <a:pt x="91" y="61"/>
                        <a:pt x="91" y="61"/>
                        <a:pt x="92" y="60"/>
                      </a:cubicBezTo>
                      <a:cubicBezTo>
                        <a:pt x="94" y="58"/>
                        <a:pt x="93" y="57"/>
                        <a:pt x="93" y="55"/>
                      </a:cubicBezTo>
                      <a:cubicBezTo>
                        <a:pt x="93" y="53"/>
                        <a:pt x="94" y="52"/>
                        <a:pt x="93" y="50"/>
                      </a:cubicBezTo>
                      <a:cubicBezTo>
                        <a:pt x="93" y="49"/>
                        <a:pt x="93" y="48"/>
                        <a:pt x="93" y="46"/>
                      </a:cubicBezTo>
                      <a:cubicBezTo>
                        <a:pt x="93" y="45"/>
                        <a:pt x="93" y="43"/>
                        <a:pt x="92" y="42"/>
                      </a:cubicBezTo>
                      <a:cubicBezTo>
                        <a:pt x="91" y="41"/>
                        <a:pt x="91" y="39"/>
                        <a:pt x="91" y="37"/>
                      </a:cubicBezTo>
                      <a:cubicBezTo>
                        <a:pt x="91" y="34"/>
                        <a:pt x="90" y="30"/>
                        <a:pt x="87" y="27"/>
                      </a:cubicBezTo>
                      <a:cubicBezTo>
                        <a:pt x="85" y="25"/>
                        <a:pt x="83" y="23"/>
                        <a:pt x="82" y="20"/>
                      </a:cubicBezTo>
                      <a:cubicBezTo>
                        <a:pt x="80" y="16"/>
                        <a:pt x="84" y="17"/>
                        <a:pt x="85" y="13"/>
                      </a:cubicBezTo>
                      <a:cubicBezTo>
                        <a:pt x="85" y="9"/>
                        <a:pt x="85" y="6"/>
                        <a:pt x="86" y="2"/>
                      </a:cubicBezTo>
                      <a:cubicBezTo>
                        <a:pt x="85" y="2"/>
                        <a:pt x="85" y="1"/>
                        <a:pt x="84" y="1"/>
                      </a:cubicBezTo>
                      <a:cubicBezTo>
                        <a:pt x="82" y="2"/>
                        <a:pt x="82" y="0"/>
                        <a:pt x="81" y="0"/>
                      </a:cubicBezTo>
                      <a:cubicBezTo>
                        <a:pt x="80" y="0"/>
                        <a:pt x="80" y="1"/>
                        <a:pt x="79" y="1"/>
                      </a:cubicBezTo>
                      <a:cubicBezTo>
                        <a:pt x="77" y="1"/>
                        <a:pt x="77" y="0"/>
                        <a:pt x="75" y="0"/>
                      </a:cubicBezTo>
                      <a:cubicBezTo>
                        <a:pt x="74" y="1"/>
                        <a:pt x="73" y="1"/>
                        <a:pt x="72" y="2"/>
                      </a:cubicBezTo>
                      <a:cubicBezTo>
                        <a:pt x="70" y="3"/>
                        <a:pt x="70" y="2"/>
                        <a:pt x="68" y="1"/>
                      </a:cubicBezTo>
                      <a:cubicBezTo>
                        <a:pt x="66" y="1"/>
                        <a:pt x="63" y="1"/>
                        <a:pt x="61" y="2"/>
                      </a:cubicBezTo>
                      <a:cubicBezTo>
                        <a:pt x="56" y="3"/>
                        <a:pt x="51" y="3"/>
                        <a:pt x="46" y="5"/>
                      </a:cubicBezTo>
                      <a:cubicBezTo>
                        <a:pt x="45" y="6"/>
                        <a:pt x="44" y="7"/>
                        <a:pt x="43" y="7"/>
                      </a:cubicBezTo>
                      <a:cubicBezTo>
                        <a:pt x="42" y="8"/>
                        <a:pt x="40" y="8"/>
                        <a:pt x="39" y="8"/>
                      </a:cubicBezTo>
                      <a:cubicBezTo>
                        <a:pt x="37" y="9"/>
                        <a:pt x="37" y="12"/>
                        <a:pt x="34" y="12"/>
                      </a:cubicBezTo>
                      <a:cubicBezTo>
                        <a:pt x="35" y="15"/>
                        <a:pt x="35" y="18"/>
                        <a:pt x="35" y="22"/>
                      </a:cubicBezTo>
                      <a:cubicBezTo>
                        <a:pt x="36" y="23"/>
                        <a:pt x="35" y="20"/>
                        <a:pt x="35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208" name="Group 3207">
              <a:extLst>
                <a:ext uri="{FF2B5EF4-FFF2-40B4-BE49-F238E27FC236}">
                  <a16:creationId xmlns:a16="http://schemas.microsoft.com/office/drawing/2014/main" id="{0C2D2D29-162B-2F9E-D380-D2A054B25FF7}"/>
                </a:ext>
              </a:extLst>
            </p:cNvPr>
            <p:cNvGrpSpPr/>
            <p:nvPr/>
          </p:nvGrpSpPr>
          <p:grpSpPr>
            <a:xfrm>
              <a:off x="595019" y="1910495"/>
              <a:ext cx="3451883" cy="4122795"/>
              <a:chOff x="3070403" y="2085909"/>
              <a:chExt cx="7991034" cy="9544182"/>
            </a:xfrm>
            <a:solidFill>
              <a:schemeClr val="tx1">
                <a:lumMod val="20000"/>
                <a:lumOff val="80000"/>
              </a:schemeClr>
            </a:solidFill>
          </p:grpSpPr>
          <p:sp>
            <p:nvSpPr>
              <p:cNvPr id="3209" name="Freeform 776">
                <a:extLst>
                  <a:ext uri="{FF2B5EF4-FFF2-40B4-BE49-F238E27FC236}">
                    <a16:creationId xmlns:a16="http://schemas.microsoft.com/office/drawing/2014/main" id="{6C29AC4B-1F9D-A398-CB1E-A5DF00D17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2389" y="2085909"/>
                <a:ext cx="3119048" cy="2459804"/>
              </a:xfrm>
              <a:custGeom>
                <a:avLst/>
                <a:gdLst>
                  <a:gd name="T0" fmla="*/ 33 w 305"/>
                  <a:gd name="T1" fmla="*/ 54 h 227"/>
                  <a:gd name="T2" fmla="*/ 1 w 305"/>
                  <a:gd name="T3" fmla="*/ 63 h 227"/>
                  <a:gd name="T4" fmla="*/ 19 w 305"/>
                  <a:gd name="T5" fmla="*/ 72 h 227"/>
                  <a:gd name="T6" fmla="*/ 24 w 305"/>
                  <a:gd name="T7" fmla="*/ 75 h 227"/>
                  <a:gd name="T8" fmla="*/ 20 w 305"/>
                  <a:gd name="T9" fmla="*/ 81 h 227"/>
                  <a:gd name="T10" fmla="*/ 36 w 305"/>
                  <a:gd name="T11" fmla="*/ 86 h 227"/>
                  <a:gd name="T12" fmla="*/ 73 w 305"/>
                  <a:gd name="T13" fmla="*/ 93 h 227"/>
                  <a:gd name="T14" fmla="*/ 87 w 305"/>
                  <a:gd name="T15" fmla="*/ 112 h 227"/>
                  <a:gd name="T16" fmla="*/ 88 w 305"/>
                  <a:gd name="T17" fmla="*/ 122 h 227"/>
                  <a:gd name="T18" fmla="*/ 89 w 305"/>
                  <a:gd name="T19" fmla="*/ 131 h 227"/>
                  <a:gd name="T20" fmla="*/ 104 w 305"/>
                  <a:gd name="T21" fmla="*/ 129 h 227"/>
                  <a:gd name="T22" fmla="*/ 106 w 305"/>
                  <a:gd name="T23" fmla="*/ 135 h 227"/>
                  <a:gd name="T24" fmla="*/ 106 w 305"/>
                  <a:gd name="T25" fmla="*/ 144 h 227"/>
                  <a:gd name="T26" fmla="*/ 109 w 305"/>
                  <a:gd name="T27" fmla="*/ 155 h 227"/>
                  <a:gd name="T28" fmla="*/ 106 w 305"/>
                  <a:gd name="T29" fmla="*/ 160 h 227"/>
                  <a:gd name="T30" fmla="*/ 100 w 305"/>
                  <a:gd name="T31" fmla="*/ 162 h 227"/>
                  <a:gd name="T32" fmla="*/ 112 w 305"/>
                  <a:gd name="T33" fmla="*/ 165 h 227"/>
                  <a:gd name="T34" fmla="*/ 112 w 305"/>
                  <a:gd name="T35" fmla="*/ 169 h 227"/>
                  <a:gd name="T36" fmla="*/ 107 w 305"/>
                  <a:gd name="T37" fmla="*/ 172 h 227"/>
                  <a:gd name="T38" fmla="*/ 107 w 305"/>
                  <a:gd name="T39" fmla="*/ 180 h 227"/>
                  <a:gd name="T40" fmla="*/ 110 w 305"/>
                  <a:gd name="T41" fmla="*/ 192 h 227"/>
                  <a:gd name="T42" fmla="*/ 114 w 305"/>
                  <a:gd name="T43" fmla="*/ 193 h 227"/>
                  <a:gd name="T44" fmla="*/ 120 w 305"/>
                  <a:gd name="T45" fmla="*/ 210 h 227"/>
                  <a:gd name="T46" fmla="*/ 138 w 305"/>
                  <a:gd name="T47" fmla="*/ 219 h 227"/>
                  <a:gd name="T48" fmla="*/ 142 w 305"/>
                  <a:gd name="T49" fmla="*/ 224 h 227"/>
                  <a:gd name="T50" fmla="*/ 151 w 305"/>
                  <a:gd name="T51" fmla="*/ 214 h 227"/>
                  <a:gd name="T52" fmla="*/ 156 w 305"/>
                  <a:gd name="T53" fmla="*/ 200 h 227"/>
                  <a:gd name="T54" fmla="*/ 163 w 305"/>
                  <a:gd name="T55" fmla="*/ 192 h 227"/>
                  <a:gd name="T56" fmla="*/ 173 w 305"/>
                  <a:gd name="T57" fmla="*/ 179 h 227"/>
                  <a:gd name="T58" fmla="*/ 193 w 305"/>
                  <a:gd name="T59" fmla="*/ 173 h 227"/>
                  <a:gd name="T60" fmla="*/ 216 w 305"/>
                  <a:gd name="T61" fmla="*/ 160 h 227"/>
                  <a:gd name="T62" fmla="*/ 232 w 305"/>
                  <a:gd name="T63" fmla="*/ 142 h 227"/>
                  <a:gd name="T64" fmla="*/ 234 w 305"/>
                  <a:gd name="T65" fmla="*/ 130 h 227"/>
                  <a:gd name="T66" fmla="*/ 253 w 305"/>
                  <a:gd name="T67" fmla="*/ 129 h 227"/>
                  <a:gd name="T68" fmla="*/ 233 w 305"/>
                  <a:gd name="T69" fmla="*/ 119 h 227"/>
                  <a:gd name="T70" fmla="*/ 238 w 305"/>
                  <a:gd name="T71" fmla="*/ 113 h 227"/>
                  <a:gd name="T72" fmla="*/ 262 w 305"/>
                  <a:gd name="T73" fmla="*/ 112 h 227"/>
                  <a:gd name="T74" fmla="*/ 258 w 305"/>
                  <a:gd name="T75" fmla="*/ 106 h 227"/>
                  <a:gd name="T76" fmla="*/ 266 w 305"/>
                  <a:gd name="T77" fmla="*/ 95 h 227"/>
                  <a:gd name="T78" fmla="*/ 253 w 305"/>
                  <a:gd name="T79" fmla="*/ 80 h 227"/>
                  <a:gd name="T80" fmla="*/ 263 w 305"/>
                  <a:gd name="T81" fmla="*/ 66 h 227"/>
                  <a:gd name="T82" fmla="*/ 268 w 305"/>
                  <a:gd name="T83" fmla="*/ 51 h 227"/>
                  <a:gd name="T84" fmla="*/ 283 w 305"/>
                  <a:gd name="T85" fmla="*/ 38 h 227"/>
                  <a:gd name="T86" fmla="*/ 291 w 305"/>
                  <a:gd name="T87" fmla="*/ 33 h 227"/>
                  <a:gd name="T88" fmla="*/ 259 w 305"/>
                  <a:gd name="T89" fmla="*/ 28 h 227"/>
                  <a:gd name="T90" fmla="*/ 238 w 305"/>
                  <a:gd name="T91" fmla="*/ 21 h 227"/>
                  <a:gd name="T92" fmla="*/ 256 w 305"/>
                  <a:gd name="T93" fmla="*/ 14 h 227"/>
                  <a:gd name="T94" fmla="*/ 206 w 305"/>
                  <a:gd name="T95" fmla="*/ 8 h 227"/>
                  <a:gd name="T96" fmla="*/ 213 w 305"/>
                  <a:gd name="T97" fmla="*/ 0 h 227"/>
                  <a:gd name="T98" fmla="*/ 173 w 305"/>
                  <a:gd name="T99" fmla="*/ 8 h 227"/>
                  <a:gd name="T100" fmla="*/ 155 w 305"/>
                  <a:gd name="T101" fmla="*/ 10 h 227"/>
                  <a:gd name="T102" fmla="*/ 154 w 305"/>
                  <a:gd name="T103" fmla="*/ 11 h 227"/>
                  <a:gd name="T104" fmla="*/ 140 w 305"/>
                  <a:gd name="T105" fmla="*/ 14 h 227"/>
                  <a:gd name="T106" fmla="*/ 111 w 305"/>
                  <a:gd name="T107" fmla="*/ 14 h 227"/>
                  <a:gd name="T108" fmla="*/ 98 w 305"/>
                  <a:gd name="T109" fmla="*/ 23 h 227"/>
                  <a:gd name="T110" fmla="*/ 73 w 305"/>
                  <a:gd name="T111" fmla="*/ 21 h 227"/>
                  <a:gd name="T112" fmla="*/ 55 w 305"/>
                  <a:gd name="T113" fmla="*/ 3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5" h="227">
                    <a:moveTo>
                      <a:pt x="32" y="37"/>
                    </a:moveTo>
                    <a:cubicBezTo>
                      <a:pt x="31" y="38"/>
                      <a:pt x="26" y="40"/>
                      <a:pt x="27" y="41"/>
                    </a:cubicBezTo>
                    <a:cubicBezTo>
                      <a:pt x="28" y="42"/>
                      <a:pt x="30" y="42"/>
                      <a:pt x="32" y="43"/>
                    </a:cubicBezTo>
                    <a:cubicBezTo>
                      <a:pt x="34" y="43"/>
                      <a:pt x="36" y="43"/>
                      <a:pt x="39" y="43"/>
                    </a:cubicBezTo>
                    <a:cubicBezTo>
                      <a:pt x="39" y="43"/>
                      <a:pt x="44" y="42"/>
                      <a:pt x="45" y="42"/>
                    </a:cubicBezTo>
                    <a:cubicBezTo>
                      <a:pt x="44" y="42"/>
                      <a:pt x="42" y="43"/>
                      <a:pt x="41" y="44"/>
                    </a:cubicBezTo>
                    <a:cubicBezTo>
                      <a:pt x="40" y="45"/>
                      <a:pt x="39" y="46"/>
                      <a:pt x="40" y="48"/>
                    </a:cubicBezTo>
                    <a:cubicBezTo>
                      <a:pt x="42" y="50"/>
                      <a:pt x="36" y="55"/>
                      <a:pt x="33" y="54"/>
                    </a:cubicBezTo>
                    <a:cubicBezTo>
                      <a:pt x="32" y="53"/>
                      <a:pt x="30" y="54"/>
                      <a:pt x="28" y="54"/>
                    </a:cubicBezTo>
                    <a:cubicBezTo>
                      <a:pt x="27" y="53"/>
                      <a:pt x="25" y="54"/>
                      <a:pt x="24" y="54"/>
                    </a:cubicBezTo>
                    <a:cubicBezTo>
                      <a:pt x="23" y="54"/>
                      <a:pt x="21" y="54"/>
                      <a:pt x="20" y="56"/>
                    </a:cubicBezTo>
                    <a:cubicBezTo>
                      <a:pt x="19" y="57"/>
                      <a:pt x="18" y="57"/>
                      <a:pt x="16" y="57"/>
                    </a:cubicBezTo>
                    <a:cubicBezTo>
                      <a:pt x="13" y="58"/>
                      <a:pt x="10" y="59"/>
                      <a:pt x="7" y="59"/>
                    </a:cubicBezTo>
                    <a:cubicBezTo>
                      <a:pt x="6" y="59"/>
                      <a:pt x="4" y="58"/>
                      <a:pt x="4" y="59"/>
                    </a:cubicBezTo>
                    <a:cubicBezTo>
                      <a:pt x="3" y="60"/>
                      <a:pt x="0" y="60"/>
                      <a:pt x="0" y="62"/>
                    </a:cubicBezTo>
                    <a:cubicBezTo>
                      <a:pt x="0" y="63"/>
                      <a:pt x="1" y="62"/>
                      <a:pt x="1" y="63"/>
                    </a:cubicBezTo>
                    <a:cubicBezTo>
                      <a:pt x="1" y="63"/>
                      <a:pt x="0" y="64"/>
                      <a:pt x="0" y="64"/>
                    </a:cubicBezTo>
                    <a:cubicBezTo>
                      <a:pt x="0" y="65"/>
                      <a:pt x="2" y="67"/>
                      <a:pt x="3" y="68"/>
                    </a:cubicBezTo>
                    <a:cubicBezTo>
                      <a:pt x="3" y="68"/>
                      <a:pt x="4" y="67"/>
                      <a:pt x="4" y="67"/>
                    </a:cubicBezTo>
                    <a:cubicBezTo>
                      <a:pt x="5" y="66"/>
                      <a:pt x="6" y="67"/>
                      <a:pt x="7" y="68"/>
                    </a:cubicBezTo>
                    <a:cubicBezTo>
                      <a:pt x="8" y="68"/>
                      <a:pt x="13" y="69"/>
                      <a:pt x="13" y="67"/>
                    </a:cubicBezTo>
                    <a:cubicBezTo>
                      <a:pt x="13" y="68"/>
                      <a:pt x="12" y="68"/>
                      <a:pt x="13" y="69"/>
                    </a:cubicBezTo>
                    <a:cubicBezTo>
                      <a:pt x="13" y="70"/>
                      <a:pt x="15" y="71"/>
                      <a:pt x="16" y="71"/>
                    </a:cubicBezTo>
                    <a:cubicBezTo>
                      <a:pt x="17" y="72"/>
                      <a:pt x="18" y="72"/>
                      <a:pt x="19" y="72"/>
                    </a:cubicBezTo>
                    <a:cubicBezTo>
                      <a:pt x="21" y="72"/>
                      <a:pt x="21" y="70"/>
                      <a:pt x="22" y="71"/>
                    </a:cubicBezTo>
                    <a:cubicBezTo>
                      <a:pt x="24" y="71"/>
                      <a:pt x="27" y="71"/>
                      <a:pt x="28" y="71"/>
                    </a:cubicBezTo>
                    <a:cubicBezTo>
                      <a:pt x="29" y="71"/>
                      <a:pt x="29" y="70"/>
                      <a:pt x="30" y="69"/>
                    </a:cubicBezTo>
                    <a:cubicBezTo>
                      <a:pt x="31" y="69"/>
                      <a:pt x="34" y="71"/>
                      <a:pt x="34" y="72"/>
                    </a:cubicBezTo>
                    <a:cubicBezTo>
                      <a:pt x="34" y="73"/>
                      <a:pt x="24" y="72"/>
                      <a:pt x="22" y="73"/>
                    </a:cubicBezTo>
                    <a:cubicBezTo>
                      <a:pt x="20" y="73"/>
                      <a:pt x="23" y="74"/>
                      <a:pt x="24" y="74"/>
                    </a:cubicBezTo>
                    <a:cubicBezTo>
                      <a:pt x="26" y="75"/>
                      <a:pt x="27" y="74"/>
                      <a:pt x="29" y="75"/>
                    </a:cubicBezTo>
                    <a:cubicBezTo>
                      <a:pt x="28" y="74"/>
                      <a:pt x="26" y="75"/>
                      <a:pt x="24" y="75"/>
                    </a:cubicBezTo>
                    <a:cubicBezTo>
                      <a:pt x="21" y="75"/>
                      <a:pt x="18" y="74"/>
                      <a:pt x="15" y="74"/>
                    </a:cubicBezTo>
                    <a:cubicBezTo>
                      <a:pt x="13" y="74"/>
                      <a:pt x="9" y="74"/>
                      <a:pt x="9" y="76"/>
                    </a:cubicBezTo>
                    <a:cubicBezTo>
                      <a:pt x="8" y="77"/>
                      <a:pt x="11" y="78"/>
                      <a:pt x="12" y="78"/>
                    </a:cubicBezTo>
                    <a:cubicBezTo>
                      <a:pt x="13" y="78"/>
                      <a:pt x="15" y="77"/>
                      <a:pt x="15" y="77"/>
                    </a:cubicBezTo>
                    <a:cubicBezTo>
                      <a:pt x="16" y="78"/>
                      <a:pt x="15" y="78"/>
                      <a:pt x="15" y="79"/>
                    </a:cubicBezTo>
                    <a:cubicBezTo>
                      <a:pt x="16" y="80"/>
                      <a:pt x="18" y="80"/>
                      <a:pt x="19" y="80"/>
                    </a:cubicBezTo>
                    <a:cubicBezTo>
                      <a:pt x="21" y="80"/>
                      <a:pt x="23" y="80"/>
                      <a:pt x="25" y="80"/>
                    </a:cubicBezTo>
                    <a:cubicBezTo>
                      <a:pt x="25" y="80"/>
                      <a:pt x="21" y="81"/>
                      <a:pt x="20" y="81"/>
                    </a:cubicBezTo>
                    <a:cubicBezTo>
                      <a:pt x="16" y="82"/>
                      <a:pt x="19" y="84"/>
                      <a:pt x="21" y="85"/>
                    </a:cubicBezTo>
                    <a:cubicBezTo>
                      <a:pt x="23" y="86"/>
                      <a:pt x="25" y="86"/>
                      <a:pt x="27" y="87"/>
                    </a:cubicBezTo>
                    <a:cubicBezTo>
                      <a:pt x="27" y="87"/>
                      <a:pt x="31" y="87"/>
                      <a:pt x="31" y="87"/>
                    </a:cubicBezTo>
                    <a:cubicBezTo>
                      <a:pt x="31" y="87"/>
                      <a:pt x="29" y="86"/>
                      <a:pt x="29" y="85"/>
                    </a:cubicBezTo>
                    <a:cubicBezTo>
                      <a:pt x="29" y="84"/>
                      <a:pt x="31" y="85"/>
                      <a:pt x="31" y="85"/>
                    </a:cubicBezTo>
                    <a:cubicBezTo>
                      <a:pt x="32" y="86"/>
                      <a:pt x="33" y="85"/>
                      <a:pt x="34" y="84"/>
                    </a:cubicBezTo>
                    <a:cubicBezTo>
                      <a:pt x="34" y="84"/>
                      <a:pt x="35" y="83"/>
                      <a:pt x="36" y="83"/>
                    </a:cubicBezTo>
                    <a:cubicBezTo>
                      <a:pt x="37" y="84"/>
                      <a:pt x="36" y="86"/>
                      <a:pt x="36" y="86"/>
                    </a:cubicBezTo>
                    <a:cubicBezTo>
                      <a:pt x="37" y="87"/>
                      <a:pt x="40" y="85"/>
                      <a:pt x="41" y="85"/>
                    </a:cubicBezTo>
                    <a:cubicBezTo>
                      <a:pt x="43" y="84"/>
                      <a:pt x="43" y="84"/>
                      <a:pt x="44" y="85"/>
                    </a:cubicBezTo>
                    <a:cubicBezTo>
                      <a:pt x="45" y="86"/>
                      <a:pt x="46" y="84"/>
                      <a:pt x="47" y="84"/>
                    </a:cubicBezTo>
                    <a:cubicBezTo>
                      <a:pt x="48" y="83"/>
                      <a:pt x="50" y="84"/>
                      <a:pt x="51" y="84"/>
                    </a:cubicBezTo>
                    <a:cubicBezTo>
                      <a:pt x="54" y="84"/>
                      <a:pt x="58" y="85"/>
                      <a:pt x="61" y="86"/>
                    </a:cubicBezTo>
                    <a:cubicBezTo>
                      <a:pt x="63" y="86"/>
                      <a:pt x="65" y="88"/>
                      <a:pt x="67" y="88"/>
                    </a:cubicBezTo>
                    <a:cubicBezTo>
                      <a:pt x="69" y="88"/>
                      <a:pt x="71" y="89"/>
                      <a:pt x="72" y="90"/>
                    </a:cubicBezTo>
                    <a:cubicBezTo>
                      <a:pt x="74" y="91"/>
                      <a:pt x="73" y="92"/>
                      <a:pt x="73" y="93"/>
                    </a:cubicBezTo>
                    <a:cubicBezTo>
                      <a:pt x="73" y="94"/>
                      <a:pt x="75" y="96"/>
                      <a:pt x="76" y="96"/>
                    </a:cubicBezTo>
                    <a:cubicBezTo>
                      <a:pt x="77" y="97"/>
                      <a:pt x="79" y="96"/>
                      <a:pt x="80" y="97"/>
                    </a:cubicBezTo>
                    <a:cubicBezTo>
                      <a:pt x="80" y="99"/>
                      <a:pt x="82" y="100"/>
                      <a:pt x="83" y="101"/>
                    </a:cubicBezTo>
                    <a:cubicBezTo>
                      <a:pt x="84" y="102"/>
                      <a:pt x="83" y="104"/>
                      <a:pt x="84" y="105"/>
                    </a:cubicBezTo>
                    <a:cubicBezTo>
                      <a:pt x="84" y="106"/>
                      <a:pt x="86" y="107"/>
                      <a:pt x="86" y="109"/>
                    </a:cubicBezTo>
                    <a:cubicBezTo>
                      <a:pt x="86" y="110"/>
                      <a:pt x="85" y="110"/>
                      <a:pt x="86" y="111"/>
                    </a:cubicBezTo>
                    <a:cubicBezTo>
                      <a:pt x="86" y="111"/>
                      <a:pt x="87" y="112"/>
                      <a:pt x="87" y="112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8" y="111"/>
                      <a:pt x="90" y="113"/>
                      <a:pt x="89" y="114"/>
                    </a:cubicBezTo>
                    <a:cubicBezTo>
                      <a:pt x="88" y="115"/>
                      <a:pt x="88" y="115"/>
                      <a:pt x="88" y="117"/>
                    </a:cubicBezTo>
                    <a:cubicBezTo>
                      <a:pt x="88" y="116"/>
                      <a:pt x="90" y="115"/>
                      <a:pt x="91" y="117"/>
                    </a:cubicBezTo>
                    <a:cubicBezTo>
                      <a:pt x="91" y="118"/>
                      <a:pt x="91" y="118"/>
                      <a:pt x="91" y="119"/>
                    </a:cubicBezTo>
                    <a:cubicBezTo>
                      <a:pt x="91" y="119"/>
                      <a:pt x="91" y="121"/>
                      <a:pt x="91" y="120"/>
                    </a:cubicBezTo>
                    <a:cubicBezTo>
                      <a:pt x="91" y="121"/>
                      <a:pt x="93" y="121"/>
                      <a:pt x="93" y="121"/>
                    </a:cubicBezTo>
                    <a:cubicBezTo>
                      <a:pt x="92" y="120"/>
                      <a:pt x="89" y="126"/>
                      <a:pt x="90" y="122"/>
                    </a:cubicBezTo>
                    <a:cubicBezTo>
                      <a:pt x="90" y="122"/>
                      <a:pt x="88" y="121"/>
                      <a:pt x="88" y="122"/>
                    </a:cubicBezTo>
                    <a:cubicBezTo>
                      <a:pt x="88" y="122"/>
                      <a:pt x="89" y="122"/>
                      <a:pt x="89" y="122"/>
                    </a:cubicBezTo>
                    <a:cubicBezTo>
                      <a:pt x="89" y="123"/>
                      <a:pt x="86" y="123"/>
                      <a:pt x="87" y="124"/>
                    </a:cubicBezTo>
                    <a:cubicBezTo>
                      <a:pt x="87" y="124"/>
                      <a:pt x="90" y="125"/>
                      <a:pt x="89" y="125"/>
                    </a:cubicBezTo>
                    <a:cubicBezTo>
                      <a:pt x="87" y="127"/>
                      <a:pt x="91" y="127"/>
                      <a:pt x="92" y="126"/>
                    </a:cubicBezTo>
                    <a:cubicBezTo>
                      <a:pt x="91" y="127"/>
                      <a:pt x="90" y="127"/>
                      <a:pt x="88" y="127"/>
                    </a:cubicBezTo>
                    <a:cubicBezTo>
                      <a:pt x="88" y="127"/>
                      <a:pt x="86" y="129"/>
                      <a:pt x="86" y="129"/>
                    </a:cubicBezTo>
                    <a:cubicBezTo>
                      <a:pt x="86" y="129"/>
                      <a:pt x="87" y="130"/>
                      <a:pt x="87" y="130"/>
                    </a:cubicBezTo>
                    <a:cubicBezTo>
                      <a:pt x="89" y="131"/>
                      <a:pt x="88" y="131"/>
                      <a:pt x="89" y="131"/>
                    </a:cubicBezTo>
                    <a:cubicBezTo>
                      <a:pt x="90" y="131"/>
                      <a:pt x="94" y="133"/>
                      <a:pt x="95" y="131"/>
                    </a:cubicBezTo>
                    <a:cubicBezTo>
                      <a:pt x="95" y="128"/>
                      <a:pt x="97" y="129"/>
                      <a:pt x="98" y="128"/>
                    </a:cubicBezTo>
                    <a:cubicBezTo>
                      <a:pt x="98" y="128"/>
                      <a:pt x="96" y="122"/>
                      <a:pt x="96" y="122"/>
                    </a:cubicBezTo>
                    <a:cubicBezTo>
                      <a:pt x="96" y="123"/>
                      <a:pt x="98" y="126"/>
                      <a:pt x="98" y="126"/>
                    </a:cubicBezTo>
                    <a:cubicBezTo>
                      <a:pt x="99" y="128"/>
                      <a:pt x="100" y="126"/>
                      <a:pt x="101" y="126"/>
                    </a:cubicBezTo>
                    <a:cubicBezTo>
                      <a:pt x="101" y="126"/>
                      <a:pt x="98" y="130"/>
                      <a:pt x="98" y="130"/>
                    </a:cubicBezTo>
                    <a:cubicBezTo>
                      <a:pt x="98" y="130"/>
                      <a:pt x="102" y="129"/>
                      <a:pt x="102" y="129"/>
                    </a:cubicBezTo>
                    <a:cubicBezTo>
                      <a:pt x="103" y="129"/>
                      <a:pt x="104" y="129"/>
                      <a:pt x="104" y="129"/>
                    </a:cubicBezTo>
                    <a:cubicBezTo>
                      <a:pt x="105" y="129"/>
                      <a:pt x="106" y="128"/>
                      <a:pt x="107" y="128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4" y="130"/>
                      <a:pt x="102" y="130"/>
                      <a:pt x="101" y="131"/>
                    </a:cubicBezTo>
                    <a:cubicBezTo>
                      <a:pt x="100" y="132"/>
                      <a:pt x="103" y="131"/>
                      <a:pt x="103" y="131"/>
                    </a:cubicBezTo>
                    <a:cubicBezTo>
                      <a:pt x="105" y="131"/>
                      <a:pt x="107" y="131"/>
                      <a:pt x="109" y="131"/>
                    </a:cubicBezTo>
                    <a:cubicBezTo>
                      <a:pt x="108" y="131"/>
                      <a:pt x="104" y="131"/>
                      <a:pt x="104" y="132"/>
                    </a:cubicBezTo>
                    <a:cubicBezTo>
                      <a:pt x="104" y="132"/>
                      <a:pt x="106" y="133"/>
                      <a:pt x="106" y="134"/>
                    </a:cubicBezTo>
                    <a:cubicBezTo>
                      <a:pt x="106" y="134"/>
                      <a:pt x="106" y="135"/>
                      <a:pt x="106" y="135"/>
                    </a:cubicBezTo>
                    <a:cubicBezTo>
                      <a:pt x="106" y="136"/>
                      <a:pt x="105" y="136"/>
                      <a:pt x="106" y="137"/>
                    </a:cubicBezTo>
                    <a:cubicBezTo>
                      <a:pt x="106" y="137"/>
                      <a:pt x="108" y="136"/>
                      <a:pt x="109" y="136"/>
                    </a:cubicBezTo>
                    <a:cubicBezTo>
                      <a:pt x="110" y="136"/>
                      <a:pt x="109" y="136"/>
                      <a:pt x="110" y="137"/>
                    </a:cubicBezTo>
                    <a:cubicBezTo>
                      <a:pt x="111" y="138"/>
                      <a:pt x="111" y="139"/>
                      <a:pt x="112" y="140"/>
                    </a:cubicBezTo>
                    <a:cubicBezTo>
                      <a:pt x="112" y="141"/>
                      <a:pt x="109" y="141"/>
                      <a:pt x="109" y="141"/>
                    </a:cubicBezTo>
                    <a:cubicBezTo>
                      <a:pt x="105" y="138"/>
                      <a:pt x="99" y="136"/>
                      <a:pt x="95" y="137"/>
                    </a:cubicBezTo>
                    <a:cubicBezTo>
                      <a:pt x="91" y="137"/>
                      <a:pt x="96" y="140"/>
                      <a:pt x="98" y="140"/>
                    </a:cubicBezTo>
                    <a:cubicBezTo>
                      <a:pt x="101" y="141"/>
                      <a:pt x="103" y="144"/>
                      <a:pt x="106" y="144"/>
                    </a:cubicBezTo>
                    <a:cubicBezTo>
                      <a:pt x="107" y="144"/>
                      <a:pt x="108" y="143"/>
                      <a:pt x="110" y="143"/>
                    </a:cubicBezTo>
                    <a:cubicBezTo>
                      <a:pt x="110" y="144"/>
                      <a:pt x="113" y="144"/>
                      <a:pt x="113" y="144"/>
                    </a:cubicBezTo>
                    <a:cubicBezTo>
                      <a:pt x="114" y="145"/>
                      <a:pt x="113" y="146"/>
                      <a:pt x="113" y="146"/>
                    </a:cubicBezTo>
                    <a:cubicBezTo>
                      <a:pt x="110" y="147"/>
                      <a:pt x="114" y="148"/>
                      <a:pt x="113" y="149"/>
                    </a:cubicBezTo>
                    <a:cubicBezTo>
                      <a:pt x="113" y="150"/>
                      <a:pt x="111" y="149"/>
                      <a:pt x="111" y="151"/>
                    </a:cubicBezTo>
                    <a:cubicBezTo>
                      <a:pt x="111" y="152"/>
                      <a:pt x="113" y="152"/>
                      <a:pt x="113" y="152"/>
                    </a:cubicBezTo>
                    <a:cubicBezTo>
                      <a:pt x="112" y="153"/>
                      <a:pt x="110" y="151"/>
                      <a:pt x="110" y="152"/>
                    </a:cubicBezTo>
                    <a:cubicBezTo>
                      <a:pt x="109" y="153"/>
                      <a:pt x="109" y="154"/>
                      <a:pt x="109" y="155"/>
                    </a:cubicBezTo>
                    <a:cubicBezTo>
                      <a:pt x="109" y="155"/>
                      <a:pt x="111" y="155"/>
                      <a:pt x="111" y="155"/>
                    </a:cubicBezTo>
                    <a:cubicBezTo>
                      <a:pt x="111" y="156"/>
                      <a:pt x="109" y="157"/>
                      <a:pt x="108" y="157"/>
                    </a:cubicBezTo>
                    <a:cubicBezTo>
                      <a:pt x="107" y="157"/>
                      <a:pt x="106" y="157"/>
                      <a:pt x="105" y="157"/>
                    </a:cubicBezTo>
                    <a:cubicBezTo>
                      <a:pt x="104" y="156"/>
                      <a:pt x="103" y="156"/>
                      <a:pt x="102" y="157"/>
                    </a:cubicBezTo>
                    <a:cubicBezTo>
                      <a:pt x="101" y="158"/>
                      <a:pt x="101" y="157"/>
                      <a:pt x="100" y="158"/>
                    </a:cubicBezTo>
                    <a:cubicBezTo>
                      <a:pt x="100" y="158"/>
                      <a:pt x="103" y="161"/>
                      <a:pt x="104" y="161"/>
                    </a:cubicBezTo>
                    <a:cubicBezTo>
                      <a:pt x="104" y="160"/>
                      <a:pt x="104" y="160"/>
                      <a:pt x="103" y="160"/>
                    </a:cubicBezTo>
                    <a:cubicBezTo>
                      <a:pt x="103" y="160"/>
                      <a:pt x="106" y="160"/>
                      <a:pt x="106" y="160"/>
                    </a:cubicBezTo>
                    <a:cubicBezTo>
                      <a:pt x="106" y="160"/>
                      <a:pt x="111" y="158"/>
                      <a:pt x="111" y="159"/>
                    </a:cubicBezTo>
                    <a:cubicBezTo>
                      <a:pt x="110" y="159"/>
                      <a:pt x="109" y="159"/>
                      <a:pt x="108" y="160"/>
                    </a:cubicBezTo>
                    <a:cubicBezTo>
                      <a:pt x="109" y="159"/>
                      <a:pt x="111" y="161"/>
                      <a:pt x="110" y="161"/>
                    </a:cubicBezTo>
                    <a:cubicBezTo>
                      <a:pt x="111" y="161"/>
                      <a:pt x="114" y="162"/>
                      <a:pt x="115" y="162"/>
                    </a:cubicBezTo>
                    <a:cubicBezTo>
                      <a:pt x="114" y="162"/>
                      <a:pt x="112" y="162"/>
                      <a:pt x="112" y="162"/>
                    </a:cubicBezTo>
                    <a:cubicBezTo>
                      <a:pt x="112" y="162"/>
                      <a:pt x="116" y="165"/>
                      <a:pt x="116" y="165"/>
                    </a:cubicBezTo>
                    <a:cubicBezTo>
                      <a:pt x="113" y="165"/>
                      <a:pt x="111" y="161"/>
                      <a:pt x="108" y="161"/>
                    </a:cubicBezTo>
                    <a:cubicBezTo>
                      <a:pt x="106" y="161"/>
                      <a:pt x="101" y="160"/>
                      <a:pt x="100" y="162"/>
                    </a:cubicBezTo>
                    <a:cubicBezTo>
                      <a:pt x="100" y="163"/>
                      <a:pt x="99" y="163"/>
                      <a:pt x="98" y="164"/>
                    </a:cubicBezTo>
                    <a:cubicBezTo>
                      <a:pt x="97" y="164"/>
                      <a:pt x="97" y="166"/>
                      <a:pt x="98" y="165"/>
                    </a:cubicBezTo>
                    <a:cubicBezTo>
                      <a:pt x="100" y="165"/>
                      <a:pt x="102" y="164"/>
                      <a:pt x="103" y="162"/>
                    </a:cubicBezTo>
                    <a:cubicBezTo>
                      <a:pt x="103" y="163"/>
                      <a:pt x="105" y="163"/>
                      <a:pt x="105" y="163"/>
                    </a:cubicBezTo>
                    <a:cubicBezTo>
                      <a:pt x="106" y="163"/>
                      <a:pt x="108" y="166"/>
                      <a:pt x="108" y="163"/>
                    </a:cubicBezTo>
                    <a:cubicBezTo>
                      <a:pt x="108" y="162"/>
                      <a:pt x="110" y="164"/>
                      <a:pt x="110" y="164"/>
                    </a:cubicBezTo>
                    <a:cubicBezTo>
                      <a:pt x="110" y="164"/>
                      <a:pt x="114" y="164"/>
                      <a:pt x="113" y="165"/>
                    </a:cubicBezTo>
                    <a:cubicBezTo>
                      <a:pt x="113" y="165"/>
                      <a:pt x="112" y="165"/>
                      <a:pt x="112" y="165"/>
                    </a:cubicBezTo>
                    <a:cubicBezTo>
                      <a:pt x="112" y="165"/>
                      <a:pt x="114" y="166"/>
                      <a:pt x="114" y="166"/>
                    </a:cubicBezTo>
                    <a:cubicBezTo>
                      <a:pt x="113" y="166"/>
                      <a:pt x="111" y="166"/>
                      <a:pt x="110" y="165"/>
                    </a:cubicBezTo>
                    <a:cubicBezTo>
                      <a:pt x="109" y="164"/>
                      <a:pt x="109" y="165"/>
                      <a:pt x="109" y="166"/>
                    </a:cubicBezTo>
                    <a:cubicBezTo>
                      <a:pt x="109" y="165"/>
                      <a:pt x="103" y="164"/>
                      <a:pt x="102" y="164"/>
                    </a:cubicBezTo>
                    <a:cubicBezTo>
                      <a:pt x="101" y="164"/>
                      <a:pt x="95" y="166"/>
                      <a:pt x="96" y="168"/>
                    </a:cubicBezTo>
                    <a:cubicBezTo>
                      <a:pt x="97" y="169"/>
                      <a:pt x="103" y="167"/>
                      <a:pt x="104" y="167"/>
                    </a:cubicBezTo>
                    <a:cubicBezTo>
                      <a:pt x="105" y="167"/>
                      <a:pt x="107" y="167"/>
                      <a:pt x="108" y="168"/>
                    </a:cubicBezTo>
                    <a:cubicBezTo>
                      <a:pt x="108" y="168"/>
                      <a:pt x="112" y="169"/>
                      <a:pt x="112" y="169"/>
                    </a:cubicBezTo>
                    <a:cubicBezTo>
                      <a:pt x="112" y="170"/>
                      <a:pt x="107" y="168"/>
                      <a:pt x="107" y="168"/>
                    </a:cubicBezTo>
                    <a:cubicBezTo>
                      <a:pt x="105" y="167"/>
                      <a:pt x="102" y="168"/>
                      <a:pt x="100" y="168"/>
                    </a:cubicBezTo>
                    <a:cubicBezTo>
                      <a:pt x="93" y="170"/>
                      <a:pt x="101" y="172"/>
                      <a:pt x="103" y="171"/>
                    </a:cubicBezTo>
                    <a:cubicBezTo>
                      <a:pt x="102" y="172"/>
                      <a:pt x="101" y="173"/>
                      <a:pt x="99" y="173"/>
                    </a:cubicBezTo>
                    <a:cubicBezTo>
                      <a:pt x="96" y="174"/>
                      <a:pt x="101" y="175"/>
                      <a:pt x="101" y="175"/>
                    </a:cubicBezTo>
                    <a:cubicBezTo>
                      <a:pt x="101" y="175"/>
                      <a:pt x="97" y="174"/>
                      <a:pt x="97" y="176"/>
                    </a:cubicBezTo>
                    <a:cubicBezTo>
                      <a:pt x="97" y="179"/>
                      <a:pt x="99" y="177"/>
                      <a:pt x="101" y="176"/>
                    </a:cubicBezTo>
                    <a:cubicBezTo>
                      <a:pt x="103" y="175"/>
                      <a:pt x="105" y="173"/>
                      <a:pt x="107" y="172"/>
                    </a:cubicBezTo>
                    <a:cubicBezTo>
                      <a:pt x="108" y="172"/>
                      <a:pt x="114" y="169"/>
                      <a:pt x="114" y="171"/>
                    </a:cubicBezTo>
                    <a:cubicBezTo>
                      <a:pt x="114" y="171"/>
                      <a:pt x="111" y="171"/>
                      <a:pt x="111" y="171"/>
                    </a:cubicBezTo>
                    <a:cubicBezTo>
                      <a:pt x="111" y="171"/>
                      <a:pt x="113" y="171"/>
                      <a:pt x="114" y="172"/>
                    </a:cubicBezTo>
                    <a:cubicBezTo>
                      <a:pt x="111" y="170"/>
                      <a:pt x="98" y="178"/>
                      <a:pt x="99" y="179"/>
                    </a:cubicBezTo>
                    <a:cubicBezTo>
                      <a:pt x="99" y="180"/>
                      <a:pt x="105" y="178"/>
                      <a:pt x="106" y="178"/>
                    </a:cubicBezTo>
                    <a:cubicBezTo>
                      <a:pt x="106" y="178"/>
                      <a:pt x="102" y="179"/>
                      <a:pt x="101" y="180"/>
                    </a:cubicBezTo>
                    <a:cubicBezTo>
                      <a:pt x="101" y="180"/>
                      <a:pt x="103" y="184"/>
                      <a:pt x="104" y="183"/>
                    </a:cubicBezTo>
                    <a:cubicBezTo>
                      <a:pt x="105" y="182"/>
                      <a:pt x="106" y="180"/>
                      <a:pt x="107" y="180"/>
                    </a:cubicBezTo>
                    <a:cubicBezTo>
                      <a:pt x="108" y="180"/>
                      <a:pt x="112" y="181"/>
                      <a:pt x="112" y="181"/>
                    </a:cubicBezTo>
                    <a:cubicBezTo>
                      <a:pt x="112" y="181"/>
                      <a:pt x="108" y="181"/>
                      <a:pt x="108" y="181"/>
                    </a:cubicBezTo>
                    <a:cubicBezTo>
                      <a:pt x="106" y="181"/>
                      <a:pt x="105" y="182"/>
                      <a:pt x="104" y="183"/>
                    </a:cubicBezTo>
                    <a:cubicBezTo>
                      <a:pt x="104" y="184"/>
                      <a:pt x="104" y="185"/>
                      <a:pt x="104" y="186"/>
                    </a:cubicBezTo>
                    <a:cubicBezTo>
                      <a:pt x="105" y="189"/>
                      <a:pt x="105" y="188"/>
                      <a:pt x="107" y="187"/>
                    </a:cubicBezTo>
                    <a:cubicBezTo>
                      <a:pt x="106" y="188"/>
                      <a:pt x="105" y="192"/>
                      <a:pt x="106" y="193"/>
                    </a:cubicBezTo>
                    <a:cubicBezTo>
                      <a:pt x="106" y="193"/>
                      <a:pt x="109" y="189"/>
                      <a:pt x="110" y="189"/>
                    </a:cubicBezTo>
                    <a:cubicBezTo>
                      <a:pt x="110" y="190"/>
                      <a:pt x="109" y="191"/>
                      <a:pt x="110" y="192"/>
                    </a:cubicBezTo>
                    <a:cubicBezTo>
                      <a:pt x="110" y="193"/>
                      <a:pt x="111" y="191"/>
                      <a:pt x="112" y="191"/>
                    </a:cubicBezTo>
                    <a:cubicBezTo>
                      <a:pt x="114" y="189"/>
                      <a:pt x="110" y="187"/>
                      <a:pt x="110" y="186"/>
                    </a:cubicBezTo>
                    <a:cubicBezTo>
                      <a:pt x="110" y="186"/>
                      <a:pt x="112" y="189"/>
                      <a:pt x="113" y="189"/>
                    </a:cubicBezTo>
                    <a:cubicBezTo>
                      <a:pt x="114" y="190"/>
                      <a:pt x="114" y="189"/>
                      <a:pt x="115" y="188"/>
                    </a:cubicBezTo>
                    <a:cubicBezTo>
                      <a:pt x="114" y="188"/>
                      <a:pt x="117" y="191"/>
                      <a:pt x="116" y="192"/>
                    </a:cubicBezTo>
                    <a:cubicBezTo>
                      <a:pt x="117" y="191"/>
                      <a:pt x="114" y="189"/>
                      <a:pt x="114" y="191"/>
                    </a:cubicBezTo>
                    <a:cubicBezTo>
                      <a:pt x="114" y="193"/>
                      <a:pt x="116" y="195"/>
                      <a:pt x="114" y="196"/>
                    </a:cubicBezTo>
                    <a:cubicBezTo>
                      <a:pt x="114" y="196"/>
                      <a:pt x="114" y="193"/>
                      <a:pt x="114" y="193"/>
                    </a:cubicBezTo>
                    <a:cubicBezTo>
                      <a:pt x="114" y="192"/>
                      <a:pt x="112" y="194"/>
                      <a:pt x="111" y="194"/>
                    </a:cubicBezTo>
                    <a:cubicBezTo>
                      <a:pt x="110" y="194"/>
                      <a:pt x="109" y="196"/>
                      <a:pt x="109" y="197"/>
                    </a:cubicBezTo>
                    <a:cubicBezTo>
                      <a:pt x="108" y="199"/>
                      <a:pt x="111" y="197"/>
                      <a:pt x="111" y="198"/>
                    </a:cubicBezTo>
                    <a:cubicBezTo>
                      <a:pt x="112" y="199"/>
                      <a:pt x="110" y="200"/>
                      <a:pt x="110" y="200"/>
                    </a:cubicBezTo>
                    <a:cubicBezTo>
                      <a:pt x="110" y="200"/>
                      <a:pt x="112" y="199"/>
                      <a:pt x="113" y="201"/>
                    </a:cubicBezTo>
                    <a:cubicBezTo>
                      <a:pt x="113" y="203"/>
                      <a:pt x="115" y="204"/>
                      <a:pt x="115" y="205"/>
                    </a:cubicBezTo>
                    <a:cubicBezTo>
                      <a:pt x="114" y="207"/>
                      <a:pt x="115" y="207"/>
                      <a:pt x="117" y="209"/>
                    </a:cubicBezTo>
                    <a:cubicBezTo>
                      <a:pt x="118" y="210"/>
                      <a:pt x="119" y="212"/>
                      <a:pt x="120" y="210"/>
                    </a:cubicBezTo>
                    <a:cubicBezTo>
                      <a:pt x="120" y="210"/>
                      <a:pt x="121" y="215"/>
                      <a:pt x="122" y="215"/>
                    </a:cubicBezTo>
                    <a:cubicBezTo>
                      <a:pt x="123" y="216"/>
                      <a:pt x="122" y="215"/>
                      <a:pt x="123" y="215"/>
                    </a:cubicBezTo>
                    <a:cubicBezTo>
                      <a:pt x="124" y="216"/>
                      <a:pt x="125" y="217"/>
                      <a:pt x="126" y="218"/>
                    </a:cubicBezTo>
                    <a:cubicBezTo>
                      <a:pt x="128" y="219"/>
                      <a:pt x="130" y="220"/>
                      <a:pt x="132" y="219"/>
                    </a:cubicBezTo>
                    <a:cubicBezTo>
                      <a:pt x="133" y="219"/>
                      <a:pt x="136" y="219"/>
                      <a:pt x="136" y="218"/>
                    </a:cubicBezTo>
                    <a:cubicBezTo>
                      <a:pt x="136" y="218"/>
                      <a:pt x="136" y="221"/>
                      <a:pt x="136" y="221"/>
                    </a:cubicBezTo>
                    <a:cubicBezTo>
                      <a:pt x="136" y="221"/>
                      <a:pt x="138" y="217"/>
                      <a:pt x="138" y="218"/>
                    </a:cubicBezTo>
                    <a:cubicBezTo>
                      <a:pt x="139" y="218"/>
                      <a:pt x="138" y="219"/>
                      <a:pt x="138" y="219"/>
                    </a:cubicBezTo>
                    <a:cubicBezTo>
                      <a:pt x="138" y="220"/>
                      <a:pt x="139" y="220"/>
                      <a:pt x="139" y="220"/>
                    </a:cubicBezTo>
                    <a:cubicBezTo>
                      <a:pt x="139" y="220"/>
                      <a:pt x="136" y="221"/>
                      <a:pt x="137" y="222"/>
                    </a:cubicBezTo>
                    <a:cubicBezTo>
                      <a:pt x="138" y="222"/>
                      <a:pt x="138" y="222"/>
                      <a:pt x="139" y="221"/>
                    </a:cubicBezTo>
                    <a:cubicBezTo>
                      <a:pt x="140" y="222"/>
                      <a:pt x="139" y="223"/>
                      <a:pt x="139" y="223"/>
                    </a:cubicBezTo>
                    <a:cubicBezTo>
                      <a:pt x="139" y="224"/>
                      <a:pt x="142" y="221"/>
                      <a:pt x="142" y="222"/>
                    </a:cubicBezTo>
                    <a:cubicBezTo>
                      <a:pt x="142" y="223"/>
                      <a:pt x="140" y="224"/>
                      <a:pt x="140" y="225"/>
                    </a:cubicBezTo>
                    <a:cubicBezTo>
                      <a:pt x="140" y="224"/>
                      <a:pt x="143" y="223"/>
                      <a:pt x="142" y="225"/>
                    </a:cubicBezTo>
                    <a:cubicBezTo>
                      <a:pt x="142" y="225"/>
                      <a:pt x="142" y="225"/>
                      <a:pt x="142" y="224"/>
                    </a:cubicBezTo>
                    <a:cubicBezTo>
                      <a:pt x="142" y="226"/>
                      <a:pt x="145" y="223"/>
                      <a:pt x="145" y="223"/>
                    </a:cubicBezTo>
                    <a:cubicBezTo>
                      <a:pt x="146" y="224"/>
                      <a:pt x="145" y="226"/>
                      <a:pt x="145" y="227"/>
                    </a:cubicBezTo>
                    <a:cubicBezTo>
                      <a:pt x="144" y="225"/>
                      <a:pt x="153" y="225"/>
                      <a:pt x="147" y="222"/>
                    </a:cubicBezTo>
                    <a:cubicBezTo>
                      <a:pt x="148" y="222"/>
                      <a:pt x="153" y="222"/>
                      <a:pt x="150" y="221"/>
                    </a:cubicBezTo>
                    <a:cubicBezTo>
                      <a:pt x="147" y="219"/>
                      <a:pt x="151" y="220"/>
                      <a:pt x="152" y="218"/>
                    </a:cubicBezTo>
                    <a:cubicBezTo>
                      <a:pt x="152" y="218"/>
                      <a:pt x="149" y="218"/>
                      <a:pt x="149" y="218"/>
                    </a:cubicBezTo>
                    <a:cubicBezTo>
                      <a:pt x="150" y="217"/>
                      <a:pt x="151" y="216"/>
                      <a:pt x="152" y="216"/>
                    </a:cubicBezTo>
                    <a:cubicBezTo>
                      <a:pt x="154" y="214"/>
                      <a:pt x="151" y="215"/>
                      <a:pt x="151" y="214"/>
                    </a:cubicBezTo>
                    <a:cubicBezTo>
                      <a:pt x="151" y="214"/>
                      <a:pt x="154" y="213"/>
                      <a:pt x="154" y="212"/>
                    </a:cubicBezTo>
                    <a:cubicBezTo>
                      <a:pt x="154" y="211"/>
                      <a:pt x="154" y="209"/>
                      <a:pt x="153" y="208"/>
                    </a:cubicBezTo>
                    <a:cubicBezTo>
                      <a:pt x="152" y="208"/>
                      <a:pt x="154" y="207"/>
                      <a:pt x="153" y="206"/>
                    </a:cubicBezTo>
                    <a:cubicBezTo>
                      <a:pt x="153" y="206"/>
                      <a:pt x="151" y="205"/>
                      <a:pt x="151" y="205"/>
                    </a:cubicBezTo>
                    <a:cubicBezTo>
                      <a:pt x="151" y="205"/>
                      <a:pt x="155" y="204"/>
                      <a:pt x="156" y="204"/>
                    </a:cubicBezTo>
                    <a:cubicBezTo>
                      <a:pt x="159" y="204"/>
                      <a:pt x="156" y="203"/>
                      <a:pt x="155" y="202"/>
                    </a:cubicBezTo>
                    <a:cubicBezTo>
                      <a:pt x="155" y="202"/>
                      <a:pt x="160" y="202"/>
                      <a:pt x="160" y="202"/>
                    </a:cubicBezTo>
                    <a:cubicBezTo>
                      <a:pt x="159" y="201"/>
                      <a:pt x="157" y="201"/>
                      <a:pt x="156" y="200"/>
                    </a:cubicBezTo>
                    <a:cubicBezTo>
                      <a:pt x="156" y="200"/>
                      <a:pt x="160" y="201"/>
                      <a:pt x="160" y="200"/>
                    </a:cubicBezTo>
                    <a:cubicBezTo>
                      <a:pt x="161" y="200"/>
                      <a:pt x="160" y="200"/>
                      <a:pt x="160" y="199"/>
                    </a:cubicBezTo>
                    <a:cubicBezTo>
                      <a:pt x="161" y="199"/>
                      <a:pt x="161" y="199"/>
                      <a:pt x="161" y="199"/>
                    </a:cubicBezTo>
                    <a:cubicBezTo>
                      <a:pt x="162" y="198"/>
                      <a:pt x="158" y="197"/>
                      <a:pt x="158" y="197"/>
                    </a:cubicBezTo>
                    <a:cubicBezTo>
                      <a:pt x="158" y="197"/>
                      <a:pt x="163" y="197"/>
                      <a:pt x="162" y="196"/>
                    </a:cubicBezTo>
                    <a:cubicBezTo>
                      <a:pt x="162" y="195"/>
                      <a:pt x="163" y="195"/>
                      <a:pt x="161" y="194"/>
                    </a:cubicBezTo>
                    <a:cubicBezTo>
                      <a:pt x="161" y="194"/>
                      <a:pt x="158" y="194"/>
                      <a:pt x="158" y="193"/>
                    </a:cubicBezTo>
                    <a:cubicBezTo>
                      <a:pt x="158" y="193"/>
                      <a:pt x="163" y="192"/>
                      <a:pt x="163" y="192"/>
                    </a:cubicBezTo>
                    <a:cubicBezTo>
                      <a:pt x="165" y="192"/>
                      <a:pt x="164" y="189"/>
                      <a:pt x="162" y="189"/>
                    </a:cubicBezTo>
                    <a:cubicBezTo>
                      <a:pt x="161" y="188"/>
                      <a:pt x="158" y="187"/>
                      <a:pt x="161" y="186"/>
                    </a:cubicBezTo>
                    <a:cubicBezTo>
                      <a:pt x="163" y="186"/>
                      <a:pt x="166" y="187"/>
                      <a:pt x="167" y="185"/>
                    </a:cubicBezTo>
                    <a:cubicBezTo>
                      <a:pt x="167" y="185"/>
                      <a:pt x="165" y="183"/>
                      <a:pt x="165" y="183"/>
                    </a:cubicBezTo>
                    <a:cubicBezTo>
                      <a:pt x="165" y="182"/>
                      <a:pt x="167" y="182"/>
                      <a:pt x="167" y="182"/>
                    </a:cubicBezTo>
                    <a:cubicBezTo>
                      <a:pt x="168" y="181"/>
                      <a:pt x="170" y="181"/>
                      <a:pt x="172" y="182"/>
                    </a:cubicBezTo>
                    <a:cubicBezTo>
                      <a:pt x="172" y="182"/>
                      <a:pt x="174" y="182"/>
                      <a:pt x="174" y="182"/>
                    </a:cubicBezTo>
                    <a:cubicBezTo>
                      <a:pt x="175" y="181"/>
                      <a:pt x="173" y="180"/>
                      <a:pt x="173" y="179"/>
                    </a:cubicBezTo>
                    <a:cubicBezTo>
                      <a:pt x="174" y="178"/>
                      <a:pt x="177" y="174"/>
                      <a:pt x="179" y="176"/>
                    </a:cubicBezTo>
                    <a:cubicBezTo>
                      <a:pt x="178" y="175"/>
                      <a:pt x="175" y="181"/>
                      <a:pt x="176" y="181"/>
                    </a:cubicBezTo>
                    <a:cubicBezTo>
                      <a:pt x="177" y="182"/>
                      <a:pt x="179" y="179"/>
                      <a:pt x="181" y="179"/>
                    </a:cubicBezTo>
                    <a:cubicBezTo>
                      <a:pt x="181" y="179"/>
                      <a:pt x="183" y="180"/>
                      <a:pt x="183" y="180"/>
                    </a:cubicBezTo>
                    <a:cubicBezTo>
                      <a:pt x="183" y="180"/>
                      <a:pt x="183" y="178"/>
                      <a:pt x="183" y="178"/>
                    </a:cubicBezTo>
                    <a:cubicBezTo>
                      <a:pt x="186" y="179"/>
                      <a:pt x="186" y="178"/>
                      <a:pt x="187" y="177"/>
                    </a:cubicBezTo>
                    <a:cubicBezTo>
                      <a:pt x="188" y="176"/>
                      <a:pt x="189" y="176"/>
                      <a:pt x="190" y="176"/>
                    </a:cubicBezTo>
                    <a:cubicBezTo>
                      <a:pt x="192" y="175"/>
                      <a:pt x="192" y="174"/>
                      <a:pt x="193" y="173"/>
                    </a:cubicBezTo>
                    <a:cubicBezTo>
                      <a:pt x="194" y="172"/>
                      <a:pt x="196" y="170"/>
                      <a:pt x="197" y="168"/>
                    </a:cubicBezTo>
                    <a:cubicBezTo>
                      <a:pt x="199" y="166"/>
                      <a:pt x="199" y="165"/>
                      <a:pt x="201" y="165"/>
                    </a:cubicBezTo>
                    <a:cubicBezTo>
                      <a:pt x="202" y="164"/>
                      <a:pt x="205" y="164"/>
                      <a:pt x="205" y="162"/>
                    </a:cubicBezTo>
                    <a:cubicBezTo>
                      <a:pt x="204" y="162"/>
                      <a:pt x="203" y="157"/>
                      <a:pt x="203" y="157"/>
                    </a:cubicBezTo>
                    <a:cubicBezTo>
                      <a:pt x="204" y="157"/>
                      <a:pt x="207" y="160"/>
                      <a:pt x="208" y="160"/>
                    </a:cubicBezTo>
                    <a:cubicBezTo>
                      <a:pt x="209" y="161"/>
                      <a:pt x="210" y="161"/>
                      <a:pt x="211" y="161"/>
                    </a:cubicBezTo>
                    <a:cubicBezTo>
                      <a:pt x="211" y="161"/>
                      <a:pt x="213" y="160"/>
                      <a:pt x="213" y="160"/>
                    </a:cubicBezTo>
                    <a:cubicBezTo>
                      <a:pt x="214" y="160"/>
                      <a:pt x="215" y="161"/>
                      <a:pt x="216" y="160"/>
                    </a:cubicBezTo>
                    <a:cubicBezTo>
                      <a:pt x="216" y="160"/>
                      <a:pt x="214" y="158"/>
                      <a:pt x="217" y="159"/>
                    </a:cubicBezTo>
                    <a:cubicBezTo>
                      <a:pt x="219" y="159"/>
                      <a:pt x="221" y="159"/>
                      <a:pt x="223" y="158"/>
                    </a:cubicBezTo>
                    <a:cubicBezTo>
                      <a:pt x="228" y="157"/>
                      <a:pt x="232" y="156"/>
                      <a:pt x="237" y="154"/>
                    </a:cubicBezTo>
                    <a:cubicBezTo>
                      <a:pt x="238" y="153"/>
                      <a:pt x="254" y="143"/>
                      <a:pt x="255" y="143"/>
                    </a:cubicBezTo>
                    <a:cubicBezTo>
                      <a:pt x="254" y="143"/>
                      <a:pt x="247" y="143"/>
                      <a:pt x="246" y="143"/>
                    </a:cubicBezTo>
                    <a:cubicBezTo>
                      <a:pt x="244" y="142"/>
                      <a:pt x="242" y="141"/>
                      <a:pt x="240" y="141"/>
                    </a:cubicBezTo>
                    <a:cubicBezTo>
                      <a:pt x="238" y="141"/>
                      <a:pt x="236" y="142"/>
                      <a:pt x="235" y="142"/>
                    </a:cubicBezTo>
                    <a:cubicBezTo>
                      <a:pt x="233" y="143"/>
                      <a:pt x="233" y="141"/>
                      <a:pt x="232" y="142"/>
                    </a:cubicBezTo>
                    <a:cubicBezTo>
                      <a:pt x="231" y="142"/>
                      <a:pt x="230" y="144"/>
                      <a:pt x="229" y="144"/>
                    </a:cubicBezTo>
                    <a:cubicBezTo>
                      <a:pt x="225" y="144"/>
                      <a:pt x="232" y="140"/>
                      <a:pt x="233" y="141"/>
                    </a:cubicBezTo>
                    <a:cubicBezTo>
                      <a:pt x="232" y="140"/>
                      <a:pt x="229" y="141"/>
                      <a:pt x="228" y="141"/>
                    </a:cubicBezTo>
                    <a:cubicBezTo>
                      <a:pt x="225" y="141"/>
                      <a:pt x="223" y="140"/>
                      <a:pt x="221" y="140"/>
                    </a:cubicBezTo>
                    <a:cubicBezTo>
                      <a:pt x="222" y="140"/>
                      <a:pt x="225" y="138"/>
                      <a:pt x="226" y="137"/>
                    </a:cubicBezTo>
                    <a:cubicBezTo>
                      <a:pt x="226" y="134"/>
                      <a:pt x="228" y="135"/>
                      <a:pt x="229" y="136"/>
                    </a:cubicBezTo>
                    <a:cubicBezTo>
                      <a:pt x="231" y="136"/>
                      <a:pt x="239" y="134"/>
                      <a:pt x="240" y="133"/>
                    </a:cubicBezTo>
                    <a:cubicBezTo>
                      <a:pt x="240" y="132"/>
                      <a:pt x="235" y="131"/>
                      <a:pt x="234" y="130"/>
                    </a:cubicBezTo>
                    <a:cubicBezTo>
                      <a:pt x="235" y="131"/>
                      <a:pt x="239" y="132"/>
                      <a:pt x="240" y="132"/>
                    </a:cubicBezTo>
                    <a:cubicBezTo>
                      <a:pt x="241" y="133"/>
                      <a:pt x="245" y="133"/>
                      <a:pt x="245" y="135"/>
                    </a:cubicBezTo>
                    <a:cubicBezTo>
                      <a:pt x="244" y="138"/>
                      <a:pt x="246" y="139"/>
                      <a:pt x="248" y="139"/>
                    </a:cubicBezTo>
                    <a:cubicBezTo>
                      <a:pt x="248" y="139"/>
                      <a:pt x="254" y="139"/>
                      <a:pt x="253" y="138"/>
                    </a:cubicBezTo>
                    <a:cubicBezTo>
                      <a:pt x="253" y="138"/>
                      <a:pt x="253" y="140"/>
                      <a:pt x="254" y="140"/>
                    </a:cubicBezTo>
                    <a:cubicBezTo>
                      <a:pt x="256" y="139"/>
                      <a:pt x="257" y="136"/>
                      <a:pt x="257" y="134"/>
                    </a:cubicBezTo>
                    <a:cubicBezTo>
                      <a:pt x="257" y="133"/>
                      <a:pt x="257" y="129"/>
                      <a:pt x="255" y="130"/>
                    </a:cubicBezTo>
                    <a:cubicBezTo>
                      <a:pt x="253" y="132"/>
                      <a:pt x="254" y="130"/>
                      <a:pt x="253" y="129"/>
                    </a:cubicBezTo>
                    <a:cubicBezTo>
                      <a:pt x="251" y="127"/>
                      <a:pt x="248" y="126"/>
                      <a:pt x="245" y="124"/>
                    </a:cubicBezTo>
                    <a:cubicBezTo>
                      <a:pt x="244" y="123"/>
                      <a:pt x="243" y="123"/>
                      <a:pt x="242" y="122"/>
                    </a:cubicBezTo>
                    <a:cubicBezTo>
                      <a:pt x="242" y="122"/>
                      <a:pt x="238" y="123"/>
                      <a:pt x="238" y="124"/>
                    </a:cubicBezTo>
                    <a:cubicBezTo>
                      <a:pt x="238" y="124"/>
                      <a:pt x="239" y="123"/>
                      <a:pt x="238" y="123"/>
                    </a:cubicBezTo>
                    <a:cubicBezTo>
                      <a:pt x="238" y="123"/>
                      <a:pt x="237" y="122"/>
                      <a:pt x="237" y="122"/>
                    </a:cubicBezTo>
                    <a:cubicBezTo>
                      <a:pt x="237" y="121"/>
                      <a:pt x="241" y="122"/>
                      <a:pt x="241" y="121"/>
                    </a:cubicBezTo>
                    <a:cubicBezTo>
                      <a:pt x="241" y="119"/>
                      <a:pt x="241" y="118"/>
                      <a:pt x="238" y="118"/>
                    </a:cubicBezTo>
                    <a:cubicBezTo>
                      <a:pt x="236" y="119"/>
                      <a:pt x="235" y="121"/>
                      <a:pt x="233" y="119"/>
                    </a:cubicBezTo>
                    <a:cubicBezTo>
                      <a:pt x="233" y="119"/>
                      <a:pt x="229" y="119"/>
                      <a:pt x="229" y="118"/>
                    </a:cubicBezTo>
                    <a:cubicBezTo>
                      <a:pt x="229" y="116"/>
                      <a:pt x="234" y="119"/>
                      <a:pt x="234" y="119"/>
                    </a:cubicBezTo>
                    <a:cubicBezTo>
                      <a:pt x="235" y="119"/>
                      <a:pt x="240" y="118"/>
                      <a:pt x="240" y="117"/>
                    </a:cubicBezTo>
                    <a:cubicBezTo>
                      <a:pt x="241" y="117"/>
                      <a:pt x="236" y="115"/>
                      <a:pt x="235" y="115"/>
                    </a:cubicBezTo>
                    <a:cubicBezTo>
                      <a:pt x="233" y="115"/>
                      <a:pt x="230" y="115"/>
                      <a:pt x="228" y="116"/>
                    </a:cubicBezTo>
                    <a:cubicBezTo>
                      <a:pt x="229" y="116"/>
                      <a:pt x="233" y="113"/>
                      <a:pt x="233" y="114"/>
                    </a:cubicBezTo>
                    <a:cubicBezTo>
                      <a:pt x="233" y="113"/>
                      <a:pt x="229" y="113"/>
                      <a:pt x="229" y="112"/>
                    </a:cubicBezTo>
                    <a:cubicBezTo>
                      <a:pt x="232" y="113"/>
                      <a:pt x="235" y="115"/>
                      <a:pt x="238" y="113"/>
                    </a:cubicBezTo>
                    <a:cubicBezTo>
                      <a:pt x="238" y="113"/>
                      <a:pt x="241" y="112"/>
                      <a:pt x="241" y="111"/>
                    </a:cubicBezTo>
                    <a:cubicBezTo>
                      <a:pt x="240" y="110"/>
                      <a:pt x="238" y="109"/>
                      <a:pt x="238" y="108"/>
                    </a:cubicBezTo>
                    <a:cubicBezTo>
                      <a:pt x="238" y="109"/>
                      <a:pt x="241" y="110"/>
                      <a:pt x="242" y="110"/>
                    </a:cubicBezTo>
                    <a:cubicBezTo>
                      <a:pt x="244" y="111"/>
                      <a:pt x="243" y="109"/>
                      <a:pt x="245" y="109"/>
                    </a:cubicBezTo>
                    <a:cubicBezTo>
                      <a:pt x="246" y="109"/>
                      <a:pt x="254" y="111"/>
                      <a:pt x="254" y="111"/>
                    </a:cubicBezTo>
                    <a:cubicBezTo>
                      <a:pt x="253" y="111"/>
                      <a:pt x="246" y="110"/>
                      <a:pt x="246" y="110"/>
                    </a:cubicBezTo>
                    <a:cubicBezTo>
                      <a:pt x="248" y="114"/>
                      <a:pt x="254" y="113"/>
                      <a:pt x="257" y="113"/>
                    </a:cubicBezTo>
                    <a:cubicBezTo>
                      <a:pt x="258" y="112"/>
                      <a:pt x="261" y="113"/>
                      <a:pt x="262" y="112"/>
                    </a:cubicBezTo>
                    <a:cubicBezTo>
                      <a:pt x="265" y="111"/>
                      <a:pt x="264" y="109"/>
                      <a:pt x="262" y="108"/>
                    </a:cubicBezTo>
                    <a:cubicBezTo>
                      <a:pt x="261" y="107"/>
                      <a:pt x="258" y="106"/>
                      <a:pt x="257" y="106"/>
                    </a:cubicBezTo>
                    <a:cubicBezTo>
                      <a:pt x="256" y="106"/>
                      <a:pt x="257" y="109"/>
                      <a:pt x="257" y="110"/>
                    </a:cubicBezTo>
                    <a:cubicBezTo>
                      <a:pt x="256" y="109"/>
                      <a:pt x="256" y="108"/>
                      <a:pt x="255" y="107"/>
                    </a:cubicBezTo>
                    <a:cubicBezTo>
                      <a:pt x="255" y="106"/>
                      <a:pt x="254" y="107"/>
                      <a:pt x="253" y="106"/>
                    </a:cubicBezTo>
                    <a:cubicBezTo>
                      <a:pt x="254" y="107"/>
                      <a:pt x="256" y="101"/>
                      <a:pt x="256" y="100"/>
                    </a:cubicBezTo>
                    <a:cubicBezTo>
                      <a:pt x="256" y="100"/>
                      <a:pt x="257" y="103"/>
                      <a:pt x="257" y="103"/>
                    </a:cubicBezTo>
                    <a:cubicBezTo>
                      <a:pt x="257" y="105"/>
                      <a:pt x="257" y="106"/>
                      <a:pt x="258" y="106"/>
                    </a:cubicBezTo>
                    <a:cubicBezTo>
                      <a:pt x="261" y="106"/>
                      <a:pt x="263" y="105"/>
                      <a:pt x="265" y="105"/>
                    </a:cubicBezTo>
                    <a:cubicBezTo>
                      <a:pt x="266" y="105"/>
                      <a:pt x="272" y="103"/>
                      <a:pt x="270" y="101"/>
                    </a:cubicBezTo>
                    <a:cubicBezTo>
                      <a:pt x="268" y="100"/>
                      <a:pt x="267" y="102"/>
                      <a:pt x="266" y="101"/>
                    </a:cubicBezTo>
                    <a:cubicBezTo>
                      <a:pt x="266" y="100"/>
                      <a:pt x="266" y="100"/>
                      <a:pt x="266" y="99"/>
                    </a:cubicBezTo>
                    <a:cubicBezTo>
                      <a:pt x="267" y="98"/>
                      <a:pt x="266" y="97"/>
                      <a:pt x="265" y="97"/>
                    </a:cubicBezTo>
                    <a:cubicBezTo>
                      <a:pt x="265" y="96"/>
                      <a:pt x="262" y="96"/>
                      <a:pt x="261" y="96"/>
                    </a:cubicBezTo>
                    <a:cubicBezTo>
                      <a:pt x="259" y="96"/>
                      <a:pt x="258" y="98"/>
                      <a:pt x="256" y="96"/>
                    </a:cubicBezTo>
                    <a:cubicBezTo>
                      <a:pt x="260" y="99"/>
                      <a:pt x="262" y="91"/>
                      <a:pt x="266" y="95"/>
                    </a:cubicBezTo>
                    <a:cubicBezTo>
                      <a:pt x="267" y="97"/>
                      <a:pt x="269" y="94"/>
                      <a:pt x="269" y="92"/>
                    </a:cubicBezTo>
                    <a:cubicBezTo>
                      <a:pt x="269" y="91"/>
                      <a:pt x="266" y="88"/>
                      <a:pt x="266" y="88"/>
                    </a:cubicBezTo>
                    <a:cubicBezTo>
                      <a:pt x="266" y="87"/>
                      <a:pt x="269" y="90"/>
                      <a:pt x="269" y="91"/>
                    </a:cubicBezTo>
                    <a:cubicBezTo>
                      <a:pt x="269" y="92"/>
                      <a:pt x="271" y="90"/>
                      <a:pt x="270" y="88"/>
                    </a:cubicBezTo>
                    <a:cubicBezTo>
                      <a:pt x="269" y="87"/>
                      <a:pt x="267" y="85"/>
                      <a:pt x="266" y="84"/>
                    </a:cubicBezTo>
                    <a:cubicBezTo>
                      <a:pt x="264" y="84"/>
                      <a:pt x="261" y="85"/>
                      <a:pt x="259" y="84"/>
                    </a:cubicBezTo>
                    <a:cubicBezTo>
                      <a:pt x="258" y="83"/>
                      <a:pt x="258" y="81"/>
                      <a:pt x="256" y="81"/>
                    </a:cubicBezTo>
                    <a:cubicBezTo>
                      <a:pt x="256" y="80"/>
                      <a:pt x="252" y="81"/>
                      <a:pt x="253" y="80"/>
                    </a:cubicBezTo>
                    <a:cubicBezTo>
                      <a:pt x="254" y="78"/>
                      <a:pt x="254" y="77"/>
                      <a:pt x="256" y="79"/>
                    </a:cubicBezTo>
                    <a:cubicBezTo>
                      <a:pt x="258" y="81"/>
                      <a:pt x="260" y="78"/>
                      <a:pt x="262" y="77"/>
                    </a:cubicBezTo>
                    <a:cubicBezTo>
                      <a:pt x="265" y="75"/>
                      <a:pt x="271" y="81"/>
                      <a:pt x="274" y="78"/>
                    </a:cubicBezTo>
                    <a:cubicBezTo>
                      <a:pt x="275" y="77"/>
                      <a:pt x="275" y="72"/>
                      <a:pt x="272" y="73"/>
                    </a:cubicBezTo>
                    <a:cubicBezTo>
                      <a:pt x="271" y="73"/>
                      <a:pt x="270" y="74"/>
                      <a:pt x="269" y="73"/>
                    </a:cubicBezTo>
                    <a:cubicBezTo>
                      <a:pt x="267" y="73"/>
                      <a:pt x="265" y="72"/>
                      <a:pt x="263" y="70"/>
                    </a:cubicBezTo>
                    <a:cubicBezTo>
                      <a:pt x="260" y="68"/>
                      <a:pt x="271" y="71"/>
                      <a:pt x="271" y="70"/>
                    </a:cubicBezTo>
                    <a:cubicBezTo>
                      <a:pt x="270" y="68"/>
                      <a:pt x="265" y="67"/>
                      <a:pt x="263" y="66"/>
                    </a:cubicBezTo>
                    <a:cubicBezTo>
                      <a:pt x="260" y="65"/>
                      <a:pt x="260" y="66"/>
                      <a:pt x="259" y="68"/>
                    </a:cubicBezTo>
                    <a:cubicBezTo>
                      <a:pt x="259" y="69"/>
                      <a:pt x="257" y="70"/>
                      <a:pt x="256" y="69"/>
                    </a:cubicBezTo>
                    <a:cubicBezTo>
                      <a:pt x="255" y="69"/>
                      <a:pt x="258" y="65"/>
                      <a:pt x="258" y="64"/>
                    </a:cubicBezTo>
                    <a:cubicBezTo>
                      <a:pt x="258" y="63"/>
                      <a:pt x="259" y="61"/>
                      <a:pt x="260" y="60"/>
                    </a:cubicBezTo>
                    <a:cubicBezTo>
                      <a:pt x="260" y="59"/>
                      <a:pt x="260" y="57"/>
                      <a:pt x="261" y="57"/>
                    </a:cubicBezTo>
                    <a:cubicBezTo>
                      <a:pt x="262" y="57"/>
                      <a:pt x="264" y="57"/>
                      <a:pt x="265" y="56"/>
                    </a:cubicBezTo>
                    <a:cubicBezTo>
                      <a:pt x="265" y="56"/>
                      <a:pt x="270" y="51"/>
                      <a:pt x="270" y="52"/>
                    </a:cubicBezTo>
                    <a:cubicBezTo>
                      <a:pt x="270" y="52"/>
                      <a:pt x="268" y="51"/>
                      <a:pt x="268" y="51"/>
                    </a:cubicBezTo>
                    <a:cubicBezTo>
                      <a:pt x="268" y="50"/>
                      <a:pt x="268" y="49"/>
                      <a:pt x="268" y="48"/>
                    </a:cubicBezTo>
                    <a:cubicBezTo>
                      <a:pt x="268" y="46"/>
                      <a:pt x="269" y="46"/>
                      <a:pt x="271" y="46"/>
                    </a:cubicBezTo>
                    <a:cubicBezTo>
                      <a:pt x="273" y="46"/>
                      <a:pt x="281" y="43"/>
                      <a:pt x="276" y="43"/>
                    </a:cubicBezTo>
                    <a:cubicBezTo>
                      <a:pt x="273" y="43"/>
                      <a:pt x="268" y="42"/>
                      <a:pt x="266" y="44"/>
                    </a:cubicBezTo>
                    <a:cubicBezTo>
                      <a:pt x="265" y="45"/>
                      <a:pt x="265" y="47"/>
                      <a:pt x="263" y="46"/>
                    </a:cubicBezTo>
                    <a:cubicBezTo>
                      <a:pt x="261" y="45"/>
                      <a:pt x="263" y="43"/>
                      <a:pt x="264" y="42"/>
                    </a:cubicBezTo>
                    <a:cubicBezTo>
                      <a:pt x="266" y="39"/>
                      <a:pt x="270" y="41"/>
                      <a:pt x="273" y="41"/>
                    </a:cubicBezTo>
                    <a:cubicBezTo>
                      <a:pt x="277" y="41"/>
                      <a:pt x="281" y="42"/>
                      <a:pt x="283" y="38"/>
                    </a:cubicBezTo>
                    <a:cubicBezTo>
                      <a:pt x="284" y="38"/>
                      <a:pt x="280" y="37"/>
                      <a:pt x="280" y="37"/>
                    </a:cubicBezTo>
                    <a:cubicBezTo>
                      <a:pt x="278" y="36"/>
                      <a:pt x="276" y="37"/>
                      <a:pt x="274" y="37"/>
                    </a:cubicBezTo>
                    <a:cubicBezTo>
                      <a:pt x="272" y="37"/>
                      <a:pt x="271" y="36"/>
                      <a:pt x="269" y="36"/>
                    </a:cubicBezTo>
                    <a:cubicBezTo>
                      <a:pt x="268" y="36"/>
                      <a:pt x="266" y="36"/>
                      <a:pt x="265" y="36"/>
                    </a:cubicBezTo>
                    <a:cubicBezTo>
                      <a:pt x="266" y="37"/>
                      <a:pt x="269" y="36"/>
                      <a:pt x="271" y="36"/>
                    </a:cubicBezTo>
                    <a:cubicBezTo>
                      <a:pt x="274" y="36"/>
                      <a:pt x="276" y="35"/>
                      <a:pt x="279" y="35"/>
                    </a:cubicBezTo>
                    <a:cubicBezTo>
                      <a:pt x="283" y="36"/>
                      <a:pt x="285" y="34"/>
                      <a:pt x="288" y="34"/>
                    </a:cubicBezTo>
                    <a:cubicBezTo>
                      <a:pt x="289" y="34"/>
                      <a:pt x="291" y="34"/>
                      <a:pt x="291" y="33"/>
                    </a:cubicBezTo>
                    <a:cubicBezTo>
                      <a:pt x="291" y="33"/>
                      <a:pt x="289" y="31"/>
                      <a:pt x="290" y="31"/>
                    </a:cubicBezTo>
                    <a:cubicBezTo>
                      <a:pt x="295" y="30"/>
                      <a:pt x="300" y="29"/>
                      <a:pt x="304" y="26"/>
                    </a:cubicBezTo>
                    <a:cubicBezTo>
                      <a:pt x="305" y="25"/>
                      <a:pt x="301" y="24"/>
                      <a:pt x="301" y="24"/>
                    </a:cubicBezTo>
                    <a:cubicBezTo>
                      <a:pt x="298" y="23"/>
                      <a:pt x="295" y="22"/>
                      <a:pt x="293" y="22"/>
                    </a:cubicBezTo>
                    <a:cubicBezTo>
                      <a:pt x="287" y="21"/>
                      <a:pt x="282" y="20"/>
                      <a:pt x="277" y="25"/>
                    </a:cubicBezTo>
                    <a:cubicBezTo>
                      <a:pt x="275" y="28"/>
                      <a:pt x="273" y="26"/>
                      <a:pt x="269" y="26"/>
                    </a:cubicBezTo>
                    <a:cubicBezTo>
                      <a:pt x="268" y="26"/>
                      <a:pt x="264" y="29"/>
                      <a:pt x="265" y="26"/>
                    </a:cubicBezTo>
                    <a:cubicBezTo>
                      <a:pt x="265" y="24"/>
                      <a:pt x="260" y="27"/>
                      <a:pt x="259" y="28"/>
                    </a:cubicBezTo>
                    <a:cubicBezTo>
                      <a:pt x="257" y="29"/>
                      <a:pt x="255" y="30"/>
                      <a:pt x="253" y="31"/>
                    </a:cubicBezTo>
                    <a:cubicBezTo>
                      <a:pt x="252" y="31"/>
                      <a:pt x="244" y="37"/>
                      <a:pt x="244" y="37"/>
                    </a:cubicBezTo>
                    <a:cubicBezTo>
                      <a:pt x="242" y="35"/>
                      <a:pt x="264" y="22"/>
                      <a:pt x="251" y="19"/>
                    </a:cubicBezTo>
                    <a:cubicBezTo>
                      <a:pt x="246" y="19"/>
                      <a:pt x="247" y="22"/>
                      <a:pt x="243" y="24"/>
                    </a:cubicBezTo>
                    <a:cubicBezTo>
                      <a:pt x="240" y="25"/>
                      <a:pt x="238" y="25"/>
                      <a:pt x="235" y="26"/>
                    </a:cubicBezTo>
                    <a:cubicBezTo>
                      <a:pt x="234" y="26"/>
                      <a:pt x="229" y="28"/>
                      <a:pt x="228" y="28"/>
                    </a:cubicBezTo>
                    <a:cubicBezTo>
                      <a:pt x="226" y="25"/>
                      <a:pt x="233" y="24"/>
                      <a:pt x="235" y="24"/>
                    </a:cubicBezTo>
                    <a:cubicBezTo>
                      <a:pt x="235" y="23"/>
                      <a:pt x="241" y="22"/>
                      <a:pt x="238" y="21"/>
                    </a:cubicBezTo>
                    <a:cubicBezTo>
                      <a:pt x="235" y="20"/>
                      <a:pt x="232" y="20"/>
                      <a:pt x="229" y="20"/>
                    </a:cubicBezTo>
                    <a:cubicBezTo>
                      <a:pt x="221" y="20"/>
                      <a:pt x="213" y="21"/>
                      <a:pt x="205" y="23"/>
                    </a:cubicBezTo>
                    <a:cubicBezTo>
                      <a:pt x="205" y="23"/>
                      <a:pt x="202" y="25"/>
                      <a:pt x="201" y="24"/>
                    </a:cubicBezTo>
                    <a:cubicBezTo>
                      <a:pt x="201" y="22"/>
                      <a:pt x="200" y="22"/>
                      <a:pt x="202" y="22"/>
                    </a:cubicBezTo>
                    <a:cubicBezTo>
                      <a:pt x="206" y="20"/>
                      <a:pt x="210" y="19"/>
                      <a:pt x="214" y="18"/>
                    </a:cubicBezTo>
                    <a:cubicBezTo>
                      <a:pt x="221" y="17"/>
                      <a:pt x="229" y="18"/>
                      <a:pt x="237" y="18"/>
                    </a:cubicBezTo>
                    <a:cubicBezTo>
                      <a:pt x="239" y="18"/>
                      <a:pt x="241" y="18"/>
                      <a:pt x="243" y="18"/>
                    </a:cubicBezTo>
                    <a:cubicBezTo>
                      <a:pt x="247" y="16"/>
                      <a:pt x="252" y="16"/>
                      <a:pt x="256" y="14"/>
                    </a:cubicBezTo>
                    <a:cubicBezTo>
                      <a:pt x="258" y="14"/>
                      <a:pt x="259" y="13"/>
                      <a:pt x="256" y="12"/>
                    </a:cubicBezTo>
                    <a:cubicBezTo>
                      <a:pt x="254" y="11"/>
                      <a:pt x="250" y="10"/>
                      <a:pt x="248" y="11"/>
                    </a:cubicBezTo>
                    <a:cubicBezTo>
                      <a:pt x="246" y="11"/>
                      <a:pt x="246" y="10"/>
                      <a:pt x="244" y="9"/>
                    </a:cubicBezTo>
                    <a:cubicBezTo>
                      <a:pt x="242" y="9"/>
                      <a:pt x="240" y="11"/>
                      <a:pt x="238" y="11"/>
                    </a:cubicBezTo>
                    <a:cubicBezTo>
                      <a:pt x="238" y="11"/>
                      <a:pt x="240" y="8"/>
                      <a:pt x="241" y="8"/>
                    </a:cubicBezTo>
                    <a:cubicBezTo>
                      <a:pt x="242" y="6"/>
                      <a:pt x="238" y="6"/>
                      <a:pt x="237" y="6"/>
                    </a:cubicBezTo>
                    <a:cubicBezTo>
                      <a:pt x="231" y="7"/>
                      <a:pt x="226" y="7"/>
                      <a:pt x="220" y="6"/>
                    </a:cubicBezTo>
                    <a:cubicBezTo>
                      <a:pt x="215" y="6"/>
                      <a:pt x="211" y="8"/>
                      <a:pt x="206" y="8"/>
                    </a:cubicBezTo>
                    <a:cubicBezTo>
                      <a:pt x="204" y="8"/>
                      <a:pt x="201" y="8"/>
                      <a:pt x="199" y="8"/>
                    </a:cubicBezTo>
                    <a:cubicBezTo>
                      <a:pt x="197" y="9"/>
                      <a:pt x="194" y="8"/>
                      <a:pt x="193" y="9"/>
                    </a:cubicBezTo>
                    <a:cubicBezTo>
                      <a:pt x="196" y="8"/>
                      <a:pt x="199" y="8"/>
                      <a:pt x="202" y="7"/>
                    </a:cubicBezTo>
                    <a:cubicBezTo>
                      <a:pt x="207" y="7"/>
                      <a:pt x="211" y="6"/>
                      <a:pt x="215" y="6"/>
                    </a:cubicBezTo>
                    <a:cubicBezTo>
                      <a:pt x="217" y="6"/>
                      <a:pt x="237" y="6"/>
                      <a:pt x="237" y="4"/>
                    </a:cubicBezTo>
                    <a:cubicBezTo>
                      <a:pt x="236" y="4"/>
                      <a:pt x="233" y="3"/>
                      <a:pt x="232" y="2"/>
                    </a:cubicBezTo>
                    <a:cubicBezTo>
                      <a:pt x="229" y="2"/>
                      <a:pt x="227" y="2"/>
                      <a:pt x="224" y="2"/>
                    </a:cubicBezTo>
                    <a:cubicBezTo>
                      <a:pt x="220" y="2"/>
                      <a:pt x="216" y="1"/>
                      <a:pt x="213" y="0"/>
                    </a:cubicBezTo>
                    <a:cubicBezTo>
                      <a:pt x="206" y="0"/>
                      <a:pt x="200" y="0"/>
                      <a:pt x="194" y="0"/>
                    </a:cubicBezTo>
                    <a:cubicBezTo>
                      <a:pt x="191" y="1"/>
                      <a:pt x="188" y="1"/>
                      <a:pt x="185" y="1"/>
                    </a:cubicBezTo>
                    <a:cubicBezTo>
                      <a:pt x="184" y="1"/>
                      <a:pt x="183" y="3"/>
                      <a:pt x="183" y="3"/>
                    </a:cubicBezTo>
                    <a:cubicBezTo>
                      <a:pt x="181" y="3"/>
                      <a:pt x="179" y="2"/>
                      <a:pt x="177" y="2"/>
                    </a:cubicBezTo>
                    <a:cubicBezTo>
                      <a:pt x="176" y="2"/>
                      <a:pt x="175" y="3"/>
                      <a:pt x="173" y="3"/>
                    </a:cubicBezTo>
                    <a:cubicBezTo>
                      <a:pt x="171" y="3"/>
                      <a:pt x="171" y="4"/>
                      <a:pt x="173" y="4"/>
                    </a:cubicBezTo>
                    <a:cubicBezTo>
                      <a:pt x="176" y="5"/>
                      <a:pt x="179" y="5"/>
                      <a:pt x="181" y="6"/>
                    </a:cubicBezTo>
                    <a:cubicBezTo>
                      <a:pt x="180" y="5"/>
                      <a:pt x="174" y="7"/>
                      <a:pt x="173" y="8"/>
                    </a:cubicBezTo>
                    <a:cubicBezTo>
                      <a:pt x="173" y="8"/>
                      <a:pt x="170" y="8"/>
                      <a:pt x="170" y="8"/>
                    </a:cubicBezTo>
                    <a:cubicBezTo>
                      <a:pt x="170" y="8"/>
                      <a:pt x="172" y="10"/>
                      <a:pt x="172" y="10"/>
                    </a:cubicBezTo>
                    <a:cubicBezTo>
                      <a:pt x="171" y="10"/>
                      <a:pt x="169" y="9"/>
                      <a:pt x="168" y="8"/>
                    </a:cubicBezTo>
                    <a:cubicBezTo>
                      <a:pt x="167" y="7"/>
                      <a:pt x="164" y="8"/>
                      <a:pt x="163" y="8"/>
                    </a:cubicBezTo>
                    <a:cubicBezTo>
                      <a:pt x="160" y="7"/>
                      <a:pt x="157" y="6"/>
                      <a:pt x="154" y="5"/>
                    </a:cubicBezTo>
                    <a:cubicBezTo>
                      <a:pt x="152" y="4"/>
                      <a:pt x="150" y="6"/>
                      <a:pt x="147" y="6"/>
                    </a:cubicBezTo>
                    <a:cubicBezTo>
                      <a:pt x="146" y="6"/>
                      <a:pt x="140" y="5"/>
                      <a:pt x="140" y="7"/>
                    </a:cubicBezTo>
                    <a:cubicBezTo>
                      <a:pt x="139" y="7"/>
                      <a:pt x="153" y="9"/>
                      <a:pt x="155" y="10"/>
                    </a:cubicBezTo>
                    <a:cubicBezTo>
                      <a:pt x="158" y="10"/>
                      <a:pt x="161" y="10"/>
                      <a:pt x="163" y="11"/>
                    </a:cubicBezTo>
                    <a:cubicBezTo>
                      <a:pt x="164" y="11"/>
                      <a:pt x="165" y="11"/>
                      <a:pt x="166" y="12"/>
                    </a:cubicBezTo>
                    <a:cubicBezTo>
                      <a:pt x="166" y="12"/>
                      <a:pt x="166" y="15"/>
                      <a:pt x="166" y="15"/>
                    </a:cubicBezTo>
                    <a:cubicBezTo>
                      <a:pt x="166" y="16"/>
                      <a:pt x="165" y="14"/>
                      <a:pt x="165" y="13"/>
                    </a:cubicBezTo>
                    <a:cubicBezTo>
                      <a:pt x="164" y="12"/>
                      <a:pt x="161" y="12"/>
                      <a:pt x="160" y="11"/>
                    </a:cubicBezTo>
                    <a:cubicBezTo>
                      <a:pt x="160" y="11"/>
                      <a:pt x="157" y="11"/>
                      <a:pt x="157" y="11"/>
                    </a:cubicBezTo>
                    <a:cubicBezTo>
                      <a:pt x="157" y="12"/>
                      <a:pt x="158" y="14"/>
                      <a:pt x="158" y="14"/>
                    </a:cubicBezTo>
                    <a:cubicBezTo>
                      <a:pt x="156" y="14"/>
                      <a:pt x="155" y="11"/>
                      <a:pt x="154" y="11"/>
                    </a:cubicBezTo>
                    <a:cubicBezTo>
                      <a:pt x="152" y="11"/>
                      <a:pt x="150" y="11"/>
                      <a:pt x="148" y="10"/>
                    </a:cubicBezTo>
                    <a:cubicBezTo>
                      <a:pt x="147" y="10"/>
                      <a:pt x="139" y="10"/>
                      <a:pt x="139" y="10"/>
                    </a:cubicBezTo>
                    <a:cubicBezTo>
                      <a:pt x="138" y="12"/>
                      <a:pt x="151" y="17"/>
                      <a:pt x="151" y="17"/>
                    </a:cubicBezTo>
                    <a:cubicBezTo>
                      <a:pt x="151" y="18"/>
                      <a:pt x="146" y="17"/>
                      <a:pt x="146" y="17"/>
                    </a:cubicBezTo>
                    <a:cubicBezTo>
                      <a:pt x="143" y="17"/>
                      <a:pt x="142" y="16"/>
                      <a:pt x="143" y="19"/>
                    </a:cubicBezTo>
                    <a:cubicBezTo>
                      <a:pt x="142" y="19"/>
                      <a:pt x="141" y="18"/>
                      <a:pt x="140" y="17"/>
                    </a:cubicBezTo>
                    <a:cubicBezTo>
                      <a:pt x="140" y="16"/>
                      <a:pt x="142" y="17"/>
                      <a:pt x="143" y="16"/>
                    </a:cubicBezTo>
                    <a:cubicBezTo>
                      <a:pt x="143" y="16"/>
                      <a:pt x="141" y="14"/>
                      <a:pt x="140" y="14"/>
                    </a:cubicBezTo>
                    <a:cubicBezTo>
                      <a:pt x="138" y="13"/>
                      <a:pt x="136" y="12"/>
                      <a:pt x="133" y="12"/>
                    </a:cubicBezTo>
                    <a:cubicBezTo>
                      <a:pt x="132" y="12"/>
                      <a:pt x="130" y="11"/>
                      <a:pt x="129" y="12"/>
                    </a:cubicBezTo>
                    <a:cubicBezTo>
                      <a:pt x="128" y="12"/>
                      <a:pt x="131" y="15"/>
                      <a:pt x="131" y="15"/>
                    </a:cubicBezTo>
                    <a:cubicBezTo>
                      <a:pt x="134" y="17"/>
                      <a:pt x="138" y="17"/>
                      <a:pt x="142" y="20"/>
                    </a:cubicBezTo>
                    <a:cubicBezTo>
                      <a:pt x="143" y="20"/>
                      <a:pt x="144" y="21"/>
                      <a:pt x="143" y="22"/>
                    </a:cubicBezTo>
                    <a:cubicBezTo>
                      <a:pt x="141" y="24"/>
                      <a:pt x="139" y="22"/>
                      <a:pt x="137" y="21"/>
                    </a:cubicBezTo>
                    <a:cubicBezTo>
                      <a:pt x="132" y="18"/>
                      <a:pt x="126" y="16"/>
                      <a:pt x="120" y="15"/>
                    </a:cubicBezTo>
                    <a:cubicBezTo>
                      <a:pt x="117" y="14"/>
                      <a:pt x="114" y="13"/>
                      <a:pt x="111" y="14"/>
                    </a:cubicBezTo>
                    <a:cubicBezTo>
                      <a:pt x="110" y="14"/>
                      <a:pt x="113" y="17"/>
                      <a:pt x="113" y="18"/>
                    </a:cubicBezTo>
                    <a:cubicBezTo>
                      <a:pt x="113" y="18"/>
                      <a:pt x="117" y="21"/>
                      <a:pt x="117" y="21"/>
                    </a:cubicBezTo>
                    <a:cubicBezTo>
                      <a:pt x="117" y="22"/>
                      <a:pt x="111" y="21"/>
                      <a:pt x="111" y="21"/>
                    </a:cubicBezTo>
                    <a:cubicBezTo>
                      <a:pt x="111" y="23"/>
                      <a:pt x="115" y="22"/>
                      <a:pt x="115" y="24"/>
                    </a:cubicBezTo>
                    <a:cubicBezTo>
                      <a:pt x="115" y="24"/>
                      <a:pt x="111" y="23"/>
                      <a:pt x="110" y="22"/>
                    </a:cubicBezTo>
                    <a:cubicBezTo>
                      <a:pt x="108" y="21"/>
                      <a:pt x="106" y="21"/>
                      <a:pt x="103" y="20"/>
                    </a:cubicBezTo>
                    <a:cubicBezTo>
                      <a:pt x="101" y="19"/>
                      <a:pt x="101" y="20"/>
                      <a:pt x="101" y="22"/>
                    </a:cubicBezTo>
                    <a:cubicBezTo>
                      <a:pt x="100" y="23"/>
                      <a:pt x="99" y="23"/>
                      <a:pt x="98" y="23"/>
                    </a:cubicBezTo>
                    <a:cubicBezTo>
                      <a:pt x="98" y="24"/>
                      <a:pt x="98" y="26"/>
                      <a:pt x="97" y="26"/>
                    </a:cubicBezTo>
                    <a:cubicBezTo>
                      <a:pt x="97" y="27"/>
                      <a:pt x="97" y="24"/>
                      <a:pt x="97" y="23"/>
                    </a:cubicBezTo>
                    <a:cubicBezTo>
                      <a:pt x="97" y="22"/>
                      <a:pt x="98" y="21"/>
                      <a:pt x="98" y="20"/>
                    </a:cubicBezTo>
                    <a:cubicBezTo>
                      <a:pt x="97" y="16"/>
                      <a:pt x="93" y="16"/>
                      <a:pt x="90" y="16"/>
                    </a:cubicBezTo>
                    <a:cubicBezTo>
                      <a:pt x="86" y="17"/>
                      <a:pt x="82" y="18"/>
                      <a:pt x="78" y="18"/>
                    </a:cubicBezTo>
                    <a:cubicBezTo>
                      <a:pt x="77" y="19"/>
                      <a:pt x="75" y="19"/>
                      <a:pt x="74" y="19"/>
                    </a:cubicBezTo>
                    <a:cubicBezTo>
                      <a:pt x="74" y="19"/>
                      <a:pt x="69" y="20"/>
                      <a:pt x="69" y="20"/>
                    </a:cubicBezTo>
                    <a:cubicBezTo>
                      <a:pt x="70" y="21"/>
                      <a:pt x="72" y="21"/>
                      <a:pt x="73" y="21"/>
                    </a:cubicBezTo>
                    <a:cubicBezTo>
                      <a:pt x="74" y="22"/>
                      <a:pt x="75" y="23"/>
                      <a:pt x="77" y="24"/>
                    </a:cubicBezTo>
                    <a:cubicBezTo>
                      <a:pt x="77" y="24"/>
                      <a:pt x="81" y="27"/>
                      <a:pt x="81" y="27"/>
                    </a:cubicBezTo>
                    <a:cubicBezTo>
                      <a:pt x="80" y="27"/>
                      <a:pt x="76" y="25"/>
                      <a:pt x="75" y="25"/>
                    </a:cubicBezTo>
                    <a:cubicBezTo>
                      <a:pt x="73" y="24"/>
                      <a:pt x="72" y="22"/>
                      <a:pt x="70" y="22"/>
                    </a:cubicBezTo>
                    <a:cubicBezTo>
                      <a:pt x="67" y="21"/>
                      <a:pt x="64" y="22"/>
                      <a:pt x="61" y="22"/>
                    </a:cubicBezTo>
                    <a:cubicBezTo>
                      <a:pt x="58" y="23"/>
                      <a:pt x="58" y="22"/>
                      <a:pt x="60" y="25"/>
                    </a:cubicBezTo>
                    <a:cubicBezTo>
                      <a:pt x="60" y="26"/>
                      <a:pt x="60" y="29"/>
                      <a:pt x="60" y="30"/>
                    </a:cubicBezTo>
                    <a:cubicBezTo>
                      <a:pt x="60" y="32"/>
                      <a:pt x="56" y="30"/>
                      <a:pt x="55" y="30"/>
                    </a:cubicBezTo>
                    <a:cubicBezTo>
                      <a:pt x="54" y="30"/>
                      <a:pt x="51" y="28"/>
                      <a:pt x="50" y="30"/>
                    </a:cubicBezTo>
                    <a:cubicBezTo>
                      <a:pt x="49" y="31"/>
                      <a:pt x="50" y="34"/>
                      <a:pt x="50" y="34"/>
                    </a:cubicBezTo>
                    <a:cubicBezTo>
                      <a:pt x="49" y="35"/>
                      <a:pt x="48" y="33"/>
                      <a:pt x="47" y="32"/>
                    </a:cubicBezTo>
                    <a:cubicBezTo>
                      <a:pt x="45" y="31"/>
                      <a:pt x="43" y="31"/>
                      <a:pt x="42" y="32"/>
                    </a:cubicBezTo>
                    <a:cubicBezTo>
                      <a:pt x="39" y="34"/>
                      <a:pt x="36" y="36"/>
                      <a:pt x="32" y="37"/>
                    </a:cubicBezTo>
                    <a:cubicBezTo>
                      <a:pt x="31" y="38"/>
                      <a:pt x="34" y="37"/>
                      <a:pt x="32" y="37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177800" marR="0" lvl="0" indent="-177800" algn="l" defTabSz="7112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id-ID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 charset="0"/>
                  <a:ea typeface="+mn-ea"/>
                  <a:cs typeface="+mn-cs"/>
                </a:endParaRPr>
              </a:p>
            </p:txBody>
          </p:sp>
          <p:grpSp>
            <p:nvGrpSpPr>
              <p:cNvPr id="3210" name="Group 3209">
                <a:extLst>
                  <a:ext uri="{FF2B5EF4-FFF2-40B4-BE49-F238E27FC236}">
                    <a16:creationId xmlns:a16="http://schemas.microsoft.com/office/drawing/2014/main" id="{D92BE01C-2D90-C43F-A8EF-55891264D172}"/>
                  </a:ext>
                </a:extLst>
              </p:cNvPr>
              <p:cNvGrpSpPr/>
              <p:nvPr/>
            </p:nvGrpSpPr>
            <p:grpSpPr>
              <a:xfrm>
                <a:off x="3070403" y="2130164"/>
                <a:ext cx="7907395" cy="9499927"/>
                <a:chOff x="3070403" y="2130164"/>
                <a:chExt cx="7907395" cy="9499927"/>
              </a:xfrm>
              <a:grpFill/>
            </p:grpSpPr>
            <p:sp>
              <p:nvSpPr>
                <p:cNvPr id="3211" name="Freeform 781">
                  <a:extLst>
                    <a:ext uri="{FF2B5EF4-FFF2-40B4-BE49-F238E27FC236}">
                      <a16:creationId xmlns:a16="http://schemas.microsoft.com/office/drawing/2014/main" id="{E2FAD55D-5ABD-58B1-9D6A-B588A459FE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08206" y="2130164"/>
                  <a:ext cx="94095" cy="44255"/>
                </a:xfrm>
                <a:custGeom>
                  <a:avLst/>
                  <a:gdLst>
                    <a:gd name="T0" fmla="*/ 4 w 9"/>
                    <a:gd name="T1" fmla="*/ 3 h 4"/>
                    <a:gd name="T2" fmla="*/ 1 w 9"/>
                    <a:gd name="T3" fmla="*/ 2 h 4"/>
                    <a:gd name="T4" fmla="*/ 5 w 9"/>
                    <a:gd name="T5" fmla="*/ 2 h 4"/>
                    <a:gd name="T6" fmla="*/ 0 w 9"/>
                    <a:gd name="T7" fmla="*/ 0 h 4"/>
                    <a:gd name="T8" fmla="*/ 9 w 9"/>
                    <a:gd name="T9" fmla="*/ 2 h 4"/>
                    <a:gd name="T10" fmla="*/ 5 w 9"/>
                    <a:gd name="T11" fmla="*/ 2 h 4"/>
                    <a:gd name="T12" fmla="*/ 4 w 9"/>
                    <a:gd name="T13" fmla="*/ 3 h 4"/>
                    <a:gd name="T14" fmla="*/ 4 w 9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4" y="3"/>
                        <a:pt x="1" y="2"/>
                        <a:pt x="1" y="2"/>
                      </a:cubicBezTo>
                      <a:cubicBezTo>
                        <a:pt x="1" y="2"/>
                        <a:pt x="4" y="2"/>
                        <a:pt x="5" y="2"/>
                      </a:cubicBezTo>
                      <a:cubicBezTo>
                        <a:pt x="3" y="1"/>
                        <a:pt x="1" y="2"/>
                        <a:pt x="0" y="0"/>
                      </a:cubicBezTo>
                      <a:cubicBezTo>
                        <a:pt x="1" y="1"/>
                        <a:pt x="8" y="0"/>
                        <a:pt x="9" y="2"/>
                      </a:cubicBezTo>
                      <a:cubicBezTo>
                        <a:pt x="9" y="2"/>
                        <a:pt x="6" y="2"/>
                        <a:pt x="5" y="2"/>
                      </a:cubicBezTo>
                      <a:cubicBezTo>
                        <a:pt x="5" y="2"/>
                        <a:pt x="7" y="4"/>
                        <a:pt x="4" y="3"/>
                      </a:cubicBezTo>
                      <a:cubicBezTo>
                        <a:pt x="3" y="3"/>
                        <a:pt x="6" y="4"/>
                        <a:pt x="4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12" name="Freeform 405">
                  <a:extLst>
                    <a:ext uri="{FF2B5EF4-FFF2-40B4-BE49-F238E27FC236}">
                      <a16:creationId xmlns:a16="http://schemas.microsoft.com/office/drawing/2014/main" id="{B07C0DA9-D6B6-90D7-A7D7-0E98B6202F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27172" y="3959344"/>
                  <a:ext cx="550626" cy="283968"/>
                </a:xfrm>
                <a:custGeom>
                  <a:avLst/>
                  <a:gdLst>
                    <a:gd name="T0" fmla="*/ 53 w 54"/>
                    <a:gd name="T1" fmla="*/ 10 h 26"/>
                    <a:gd name="T2" fmla="*/ 49 w 54"/>
                    <a:gd name="T3" fmla="*/ 9 h 26"/>
                    <a:gd name="T4" fmla="*/ 50 w 54"/>
                    <a:gd name="T5" fmla="*/ 8 h 26"/>
                    <a:gd name="T6" fmla="*/ 48 w 54"/>
                    <a:gd name="T7" fmla="*/ 7 h 26"/>
                    <a:gd name="T8" fmla="*/ 49 w 54"/>
                    <a:gd name="T9" fmla="*/ 6 h 26"/>
                    <a:gd name="T10" fmla="*/ 46 w 54"/>
                    <a:gd name="T11" fmla="*/ 5 h 26"/>
                    <a:gd name="T12" fmla="*/ 48 w 54"/>
                    <a:gd name="T13" fmla="*/ 3 h 26"/>
                    <a:gd name="T14" fmla="*/ 43 w 54"/>
                    <a:gd name="T15" fmla="*/ 3 h 26"/>
                    <a:gd name="T16" fmla="*/ 39 w 54"/>
                    <a:gd name="T17" fmla="*/ 1 h 26"/>
                    <a:gd name="T18" fmla="*/ 39 w 54"/>
                    <a:gd name="T19" fmla="*/ 4 h 26"/>
                    <a:gd name="T20" fmla="*/ 36 w 54"/>
                    <a:gd name="T21" fmla="*/ 5 h 26"/>
                    <a:gd name="T22" fmla="*/ 32 w 54"/>
                    <a:gd name="T23" fmla="*/ 5 h 26"/>
                    <a:gd name="T24" fmla="*/ 32 w 54"/>
                    <a:gd name="T25" fmla="*/ 9 h 26"/>
                    <a:gd name="T26" fmla="*/ 26 w 54"/>
                    <a:gd name="T27" fmla="*/ 5 h 26"/>
                    <a:gd name="T28" fmla="*/ 25 w 54"/>
                    <a:gd name="T29" fmla="*/ 8 h 26"/>
                    <a:gd name="T30" fmla="*/ 21 w 54"/>
                    <a:gd name="T31" fmla="*/ 5 h 26"/>
                    <a:gd name="T32" fmla="*/ 21 w 54"/>
                    <a:gd name="T33" fmla="*/ 9 h 26"/>
                    <a:gd name="T34" fmla="*/ 19 w 54"/>
                    <a:gd name="T35" fmla="*/ 9 h 26"/>
                    <a:gd name="T36" fmla="*/ 17 w 54"/>
                    <a:gd name="T37" fmla="*/ 12 h 26"/>
                    <a:gd name="T38" fmla="*/ 14 w 54"/>
                    <a:gd name="T39" fmla="*/ 8 h 26"/>
                    <a:gd name="T40" fmla="*/ 16 w 54"/>
                    <a:gd name="T41" fmla="*/ 8 h 26"/>
                    <a:gd name="T42" fmla="*/ 14 w 54"/>
                    <a:gd name="T43" fmla="*/ 5 h 26"/>
                    <a:gd name="T44" fmla="*/ 7 w 54"/>
                    <a:gd name="T45" fmla="*/ 2 h 26"/>
                    <a:gd name="T46" fmla="*/ 9 w 54"/>
                    <a:gd name="T47" fmla="*/ 4 h 26"/>
                    <a:gd name="T48" fmla="*/ 8 w 54"/>
                    <a:gd name="T49" fmla="*/ 4 h 26"/>
                    <a:gd name="T50" fmla="*/ 10 w 54"/>
                    <a:gd name="T51" fmla="*/ 8 h 26"/>
                    <a:gd name="T52" fmla="*/ 5 w 54"/>
                    <a:gd name="T53" fmla="*/ 6 h 26"/>
                    <a:gd name="T54" fmla="*/ 3 w 54"/>
                    <a:gd name="T55" fmla="*/ 6 h 26"/>
                    <a:gd name="T56" fmla="*/ 5 w 54"/>
                    <a:gd name="T57" fmla="*/ 7 h 26"/>
                    <a:gd name="T58" fmla="*/ 5 w 54"/>
                    <a:gd name="T59" fmla="*/ 8 h 26"/>
                    <a:gd name="T60" fmla="*/ 2 w 54"/>
                    <a:gd name="T61" fmla="*/ 7 h 26"/>
                    <a:gd name="T62" fmla="*/ 1 w 54"/>
                    <a:gd name="T63" fmla="*/ 9 h 26"/>
                    <a:gd name="T64" fmla="*/ 8 w 54"/>
                    <a:gd name="T65" fmla="*/ 10 h 26"/>
                    <a:gd name="T66" fmla="*/ 13 w 54"/>
                    <a:gd name="T67" fmla="*/ 11 h 26"/>
                    <a:gd name="T68" fmla="*/ 11 w 54"/>
                    <a:gd name="T69" fmla="*/ 12 h 26"/>
                    <a:gd name="T70" fmla="*/ 12 w 54"/>
                    <a:gd name="T71" fmla="*/ 13 h 26"/>
                    <a:gd name="T72" fmla="*/ 8 w 54"/>
                    <a:gd name="T73" fmla="*/ 14 h 26"/>
                    <a:gd name="T74" fmla="*/ 3 w 54"/>
                    <a:gd name="T75" fmla="*/ 15 h 26"/>
                    <a:gd name="T76" fmla="*/ 10 w 54"/>
                    <a:gd name="T77" fmla="*/ 16 h 26"/>
                    <a:gd name="T78" fmla="*/ 12 w 54"/>
                    <a:gd name="T79" fmla="*/ 18 h 26"/>
                    <a:gd name="T80" fmla="*/ 15 w 54"/>
                    <a:gd name="T81" fmla="*/ 17 h 26"/>
                    <a:gd name="T82" fmla="*/ 13 w 54"/>
                    <a:gd name="T83" fmla="*/ 18 h 26"/>
                    <a:gd name="T84" fmla="*/ 15 w 54"/>
                    <a:gd name="T85" fmla="*/ 18 h 26"/>
                    <a:gd name="T86" fmla="*/ 10 w 54"/>
                    <a:gd name="T87" fmla="*/ 23 h 26"/>
                    <a:gd name="T88" fmla="*/ 15 w 54"/>
                    <a:gd name="T89" fmla="*/ 23 h 26"/>
                    <a:gd name="T90" fmla="*/ 21 w 54"/>
                    <a:gd name="T91" fmla="*/ 24 h 26"/>
                    <a:gd name="T92" fmla="*/ 20 w 54"/>
                    <a:gd name="T93" fmla="*/ 24 h 26"/>
                    <a:gd name="T94" fmla="*/ 22 w 54"/>
                    <a:gd name="T95" fmla="*/ 25 h 26"/>
                    <a:gd name="T96" fmla="*/ 29 w 54"/>
                    <a:gd name="T97" fmla="*/ 26 h 26"/>
                    <a:gd name="T98" fmla="*/ 33 w 54"/>
                    <a:gd name="T99" fmla="*/ 25 h 26"/>
                    <a:gd name="T100" fmla="*/ 39 w 54"/>
                    <a:gd name="T101" fmla="*/ 23 h 26"/>
                    <a:gd name="T102" fmla="*/ 46 w 54"/>
                    <a:gd name="T103" fmla="*/ 19 h 26"/>
                    <a:gd name="T104" fmla="*/ 52 w 54"/>
                    <a:gd name="T105" fmla="*/ 16 h 26"/>
                    <a:gd name="T106" fmla="*/ 52 w 54"/>
                    <a:gd name="T107" fmla="*/ 14 h 26"/>
                    <a:gd name="T108" fmla="*/ 54 w 54"/>
                    <a:gd name="T109" fmla="*/ 13 h 26"/>
                    <a:gd name="T110" fmla="*/ 52 w 54"/>
                    <a:gd name="T111" fmla="*/ 12 h 26"/>
                    <a:gd name="T112" fmla="*/ 53 w 54"/>
                    <a:gd name="T113" fmla="*/ 10 h 26"/>
                    <a:gd name="T114" fmla="*/ 53 w 54"/>
                    <a:gd name="T115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4" h="26">
                      <a:moveTo>
                        <a:pt x="53" y="10"/>
                      </a:moveTo>
                      <a:cubicBezTo>
                        <a:pt x="53" y="10"/>
                        <a:pt x="49" y="9"/>
                        <a:pt x="49" y="9"/>
                      </a:cubicBezTo>
                      <a:cubicBezTo>
                        <a:pt x="49" y="9"/>
                        <a:pt x="50" y="8"/>
                        <a:pt x="50" y="8"/>
                      </a:cubicBezTo>
                      <a:cubicBezTo>
                        <a:pt x="49" y="8"/>
                        <a:pt x="47" y="8"/>
                        <a:pt x="48" y="7"/>
                      </a:cubicBezTo>
                      <a:cubicBezTo>
                        <a:pt x="48" y="7"/>
                        <a:pt x="49" y="6"/>
                        <a:pt x="49" y="6"/>
                      </a:cubicBezTo>
                      <a:cubicBezTo>
                        <a:pt x="48" y="5"/>
                        <a:pt x="46" y="5"/>
                        <a:pt x="46" y="5"/>
                      </a:cubicBezTo>
                      <a:cubicBezTo>
                        <a:pt x="46" y="4"/>
                        <a:pt x="48" y="3"/>
                        <a:pt x="48" y="3"/>
                      </a:cubicBezTo>
                      <a:cubicBezTo>
                        <a:pt x="48" y="3"/>
                        <a:pt x="44" y="4"/>
                        <a:pt x="43" y="3"/>
                      </a:cubicBezTo>
                      <a:cubicBezTo>
                        <a:pt x="42" y="2"/>
                        <a:pt x="41" y="1"/>
                        <a:pt x="39" y="1"/>
                      </a:cubicBezTo>
                      <a:cubicBezTo>
                        <a:pt x="38" y="1"/>
                        <a:pt x="40" y="3"/>
                        <a:pt x="39" y="4"/>
                      </a:cubicBezTo>
                      <a:cubicBezTo>
                        <a:pt x="38" y="5"/>
                        <a:pt x="37" y="4"/>
                        <a:pt x="36" y="5"/>
                      </a:cubicBezTo>
                      <a:cubicBezTo>
                        <a:pt x="35" y="6"/>
                        <a:pt x="34" y="5"/>
                        <a:pt x="32" y="5"/>
                      </a:cubicBezTo>
                      <a:cubicBezTo>
                        <a:pt x="30" y="4"/>
                        <a:pt x="33" y="8"/>
                        <a:pt x="32" y="9"/>
                      </a:cubicBezTo>
                      <a:cubicBezTo>
                        <a:pt x="32" y="9"/>
                        <a:pt x="28" y="2"/>
                        <a:pt x="26" y="5"/>
                      </a:cubicBezTo>
                      <a:cubicBezTo>
                        <a:pt x="25" y="5"/>
                        <a:pt x="26" y="7"/>
                        <a:pt x="25" y="8"/>
                      </a:cubicBezTo>
                      <a:cubicBezTo>
                        <a:pt x="25" y="9"/>
                        <a:pt x="22" y="5"/>
                        <a:pt x="21" y="5"/>
                      </a:cubicBezTo>
                      <a:cubicBezTo>
                        <a:pt x="20" y="5"/>
                        <a:pt x="23" y="9"/>
                        <a:pt x="21" y="9"/>
                      </a:cubicBezTo>
                      <a:cubicBezTo>
                        <a:pt x="20" y="9"/>
                        <a:pt x="20" y="9"/>
                        <a:pt x="19" y="9"/>
                      </a:cubicBezTo>
                      <a:cubicBezTo>
                        <a:pt x="18" y="9"/>
                        <a:pt x="17" y="11"/>
                        <a:pt x="17" y="12"/>
                      </a:cubicBezTo>
                      <a:cubicBezTo>
                        <a:pt x="17" y="11"/>
                        <a:pt x="14" y="9"/>
                        <a:pt x="14" y="8"/>
                      </a:cubicBezTo>
                      <a:cubicBezTo>
                        <a:pt x="14" y="8"/>
                        <a:pt x="16" y="8"/>
                        <a:pt x="16" y="8"/>
                      </a:cubicBezTo>
                      <a:cubicBezTo>
                        <a:pt x="16" y="7"/>
                        <a:pt x="14" y="5"/>
                        <a:pt x="14" y="5"/>
                      </a:cubicBezTo>
                      <a:cubicBezTo>
                        <a:pt x="13" y="5"/>
                        <a:pt x="8" y="0"/>
                        <a:pt x="7" y="2"/>
                      </a:cubicBezTo>
                      <a:cubicBezTo>
                        <a:pt x="7" y="3"/>
                        <a:pt x="10" y="3"/>
                        <a:pt x="9" y="4"/>
                      </a:cubicBezTo>
                      <a:cubicBezTo>
                        <a:pt x="9" y="4"/>
                        <a:pt x="9" y="4"/>
                        <a:pt x="8" y="4"/>
                      </a:cubicBezTo>
                      <a:cubicBezTo>
                        <a:pt x="10" y="3"/>
                        <a:pt x="11" y="7"/>
                        <a:pt x="10" y="8"/>
                      </a:cubicBezTo>
                      <a:cubicBezTo>
                        <a:pt x="10" y="8"/>
                        <a:pt x="2" y="1"/>
                        <a:pt x="5" y="6"/>
                      </a:cubicBezTo>
                      <a:cubicBezTo>
                        <a:pt x="5" y="6"/>
                        <a:pt x="3" y="6"/>
                        <a:pt x="3" y="6"/>
                      </a:cubicBezTo>
                      <a:cubicBezTo>
                        <a:pt x="3" y="7"/>
                        <a:pt x="5" y="7"/>
                        <a:pt x="5" y="7"/>
                      </a:cubicBezTo>
                      <a:cubicBezTo>
                        <a:pt x="5" y="6"/>
                        <a:pt x="5" y="8"/>
                        <a:pt x="5" y="8"/>
                      </a:cubicBezTo>
                      <a:cubicBezTo>
                        <a:pt x="5" y="8"/>
                        <a:pt x="3" y="7"/>
                        <a:pt x="2" y="7"/>
                      </a:cubicBezTo>
                      <a:cubicBezTo>
                        <a:pt x="3" y="7"/>
                        <a:pt x="0" y="10"/>
                        <a:pt x="1" y="9"/>
                      </a:cubicBezTo>
                      <a:cubicBezTo>
                        <a:pt x="0" y="11"/>
                        <a:pt x="8" y="10"/>
                        <a:pt x="8" y="10"/>
                      </a:cubicBezTo>
                      <a:cubicBezTo>
                        <a:pt x="9" y="10"/>
                        <a:pt x="13" y="11"/>
                        <a:pt x="13" y="11"/>
                      </a:cubicBezTo>
                      <a:cubicBezTo>
                        <a:pt x="12" y="11"/>
                        <a:pt x="11" y="11"/>
                        <a:pt x="11" y="12"/>
                      </a:cubicBezTo>
                      <a:cubicBezTo>
                        <a:pt x="11" y="12"/>
                        <a:pt x="12" y="13"/>
                        <a:pt x="12" y="13"/>
                      </a:cubicBezTo>
                      <a:cubicBezTo>
                        <a:pt x="11" y="14"/>
                        <a:pt x="9" y="14"/>
                        <a:pt x="8" y="14"/>
                      </a:cubicBezTo>
                      <a:cubicBezTo>
                        <a:pt x="8" y="14"/>
                        <a:pt x="2" y="15"/>
                        <a:pt x="3" y="15"/>
                      </a:cubicBezTo>
                      <a:cubicBezTo>
                        <a:pt x="5" y="16"/>
                        <a:pt x="8" y="15"/>
                        <a:pt x="10" y="16"/>
                      </a:cubicBezTo>
                      <a:cubicBezTo>
                        <a:pt x="11" y="17"/>
                        <a:pt x="11" y="18"/>
                        <a:pt x="12" y="18"/>
                      </a:cubicBezTo>
                      <a:cubicBezTo>
                        <a:pt x="12" y="18"/>
                        <a:pt x="14" y="17"/>
                        <a:pt x="15" y="17"/>
                      </a:cubicBezTo>
                      <a:cubicBezTo>
                        <a:pt x="14" y="17"/>
                        <a:pt x="13" y="18"/>
                        <a:pt x="13" y="18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6" y="19"/>
                        <a:pt x="8" y="23"/>
                        <a:pt x="10" y="23"/>
                      </a:cubicBezTo>
                      <a:cubicBezTo>
                        <a:pt x="12" y="24"/>
                        <a:pt x="14" y="23"/>
                        <a:pt x="15" y="23"/>
                      </a:cubicBezTo>
                      <a:cubicBezTo>
                        <a:pt x="17" y="23"/>
                        <a:pt x="19" y="23"/>
                        <a:pt x="21" y="24"/>
                      </a:cubicBezTo>
                      <a:cubicBezTo>
                        <a:pt x="20" y="23"/>
                        <a:pt x="20" y="24"/>
                        <a:pt x="20" y="24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4" y="26"/>
                        <a:pt x="27" y="26"/>
                        <a:pt x="29" y="26"/>
                      </a:cubicBezTo>
                      <a:cubicBezTo>
                        <a:pt x="31" y="26"/>
                        <a:pt x="31" y="25"/>
                        <a:pt x="33" y="25"/>
                      </a:cubicBezTo>
                      <a:cubicBezTo>
                        <a:pt x="35" y="24"/>
                        <a:pt x="37" y="24"/>
                        <a:pt x="39" y="23"/>
                      </a:cubicBezTo>
                      <a:cubicBezTo>
                        <a:pt x="42" y="21"/>
                        <a:pt x="43" y="20"/>
                        <a:pt x="46" y="19"/>
                      </a:cubicBezTo>
                      <a:cubicBezTo>
                        <a:pt x="48" y="19"/>
                        <a:pt x="49" y="16"/>
                        <a:pt x="52" y="16"/>
                      </a:cubicBezTo>
                      <a:cubicBezTo>
                        <a:pt x="52" y="15"/>
                        <a:pt x="53" y="15"/>
                        <a:pt x="52" y="14"/>
                      </a:cubicBezTo>
                      <a:cubicBezTo>
                        <a:pt x="51" y="13"/>
                        <a:pt x="53" y="13"/>
                        <a:pt x="54" y="13"/>
                      </a:cubicBezTo>
                      <a:cubicBezTo>
                        <a:pt x="54" y="13"/>
                        <a:pt x="52" y="12"/>
                        <a:pt x="52" y="12"/>
                      </a:cubicBezTo>
                      <a:cubicBezTo>
                        <a:pt x="52" y="11"/>
                        <a:pt x="54" y="10"/>
                        <a:pt x="53" y="10"/>
                      </a:cubicBezTo>
                      <a:cubicBezTo>
                        <a:pt x="51" y="9"/>
                        <a:pt x="54" y="10"/>
                        <a:pt x="53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13" name="Freeform 512">
                  <a:extLst>
                    <a:ext uri="{FF2B5EF4-FFF2-40B4-BE49-F238E27FC236}">
                      <a16:creationId xmlns:a16="http://schemas.microsoft.com/office/drawing/2014/main" id="{185D86E3-2D73-0FC0-A3B3-E0F56DBC48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4054" y="11379319"/>
                  <a:ext cx="121974" cy="66379"/>
                </a:xfrm>
                <a:custGeom>
                  <a:avLst/>
                  <a:gdLst>
                    <a:gd name="T0" fmla="*/ 10 w 12"/>
                    <a:gd name="T1" fmla="*/ 3 h 6"/>
                    <a:gd name="T2" fmla="*/ 8 w 12"/>
                    <a:gd name="T3" fmla="*/ 2 h 6"/>
                    <a:gd name="T4" fmla="*/ 5 w 12"/>
                    <a:gd name="T5" fmla="*/ 2 h 6"/>
                    <a:gd name="T6" fmla="*/ 3 w 12"/>
                    <a:gd name="T7" fmla="*/ 1 h 6"/>
                    <a:gd name="T8" fmla="*/ 0 w 12"/>
                    <a:gd name="T9" fmla="*/ 3 h 6"/>
                    <a:gd name="T10" fmla="*/ 2 w 12"/>
                    <a:gd name="T11" fmla="*/ 5 h 6"/>
                    <a:gd name="T12" fmla="*/ 6 w 12"/>
                    <a:gd name="T13" fmla="*/ 5 h 6"/>
                    <a:gd name="T14" fmla="*/ 11 w 12"/>
                    <a:gd name="T15" fmla="*/ 3 h 6"/>
                    <a:gd name="T16" fmla="*/ 10 w 12"/>
                    <a:gd name="T17" fmla="*/ 3 h 6"/>
                    <a:gd name="T18" fmla="*/ 10 w 12"/>
                    <a:gd name="T1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6">
                      <a:moveTo>
                        <a:pt x="10" y="3"/>
                      </a:moveTo>
                      <a:cubicBezTo>
                        <a:pt x="9" y="3"/>
                        <a:pt x="9" y="2"/>
                        <a:pt x="8" y="2"/>
                      </a:cubicBezTo>
                      <a:cubicBezTo>
                        <a:pt x="7" y="2"/>
                        <a:pt x="6" y="2"/>
                        <a:pt x="5" y="2"/>
                      </a:cubicBezTo>
                      <a:cubicBezTo>
                        <a:pt x="4" y="2"/>
                        <a:pt x="4" y="0"/>
                        <a:pt x="3" y="1"/>
                      </a:cubicBezTo>
                      <a:cubicBezTo>
                        <a:pt x="3" y="1"/>
                        <a:pt x="0" y="3"/>
                        <a:pt x="0" y="3"/>
                      </a:cubicBezTo>
                      <a:cubicBezTo>
                        <a:pt x="0" y="3"/>
                        <a:pt x="2" y="5"/>
                        <a:pt x="2" y="5"/>
                      </a:cubicBezTo>
                      <a:cubicBezTo>
                        <a:pt x="3" y="6"/>
                        <a:pt x="5" y="5"/>
                        <a:pt x="6" y="5"/>
                      </a:cubicBezTo>
                      <a:cubicBezTo>
                        <a:pt x="7" y="5"/>
                        <a:pt x="11" y="4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12" y="2"/>
                        <a:pt x="10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14" name="Freeform 513">
                  <a:extLst>
                    <a:ext uri="{FF2B5EF4-FFF2-40B4-BE49-F238E27FC236}">
                      <a16:creationId xmlns:a16="http://schemas.microsoft.com/office/drawing/2014/main" id="{213A6ECD-09A6-0327-D70A-664F8EDA8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93599" y="11445698"/>
                  <a:ext cx="90610" cy="66379"/>
                </a:xfrm>
                <a:custGeom>
                  <a:avLst/>
                  <a:gdLst>
                    <a:gd name="T0" fmla="*/ 7 w 9"/>
                    <a:gd name="T1" fmla="*/ 3 h 6"/>
                    <a:gd name="T2" fmla="*/ 0 w 9"/>
                    <a:gd name="T3" fmla="*/ 1 h 6"/>
                    <a:gd name="T4" fmla="*/ 2 w 9"/>
                    <a:gd name="T5" fmla="*/ 2 h 6"/>
                    <a:gd name="T6" fmla="*/ 1 w 9"/>
                    <a:gd name="T7" fmla="*/ 5 h 6"/>
                    <a:gd name="T8" fmla="*/ 3 w 9"/>
                    <a:gd name="T9" fmla="*/ 5 h 6"/>
                    <a:gd name="T10" fmla="*/ 4 w 9"/>
                    <a:gd name="T11" fmla="*/ 5 h 6"/>
                    <a:gd name="T12" fmla="*/ 7 w 9"/>
                    <a:gd name="T13" fmla="*/ 3 h 6"/>
                    <a:gd name="T14" fmla="*/ 7 w 9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6">
                      <a:moveTo>
                        <a:pt x="7" y="3"/>
                      </a:moveTo>
                      <a:cubicBezTo>
                        <a:pt x="7" y="2"/>
                        <a:pt x="0" y="0"/>
                        <a:pt x="0" y="1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3" y="3"/>
                        <a:pt x="1" y="4"/>
                        <a:pt x="1" y="5"/>
                      </a:cubicBezTo>
                      <a:cubicBezTo>
                        <a:pt x="1" y="6"/>
                        <a:pt x="3" y="5"/>
                        <a:pt x="3" y="5"/>
                      </a:cubicBezTo>
                      <a:cubicBezTo>
                        <a:pt x="4" y="4"/>
                        <a:pt x="3" y="5"/>
                        <a:pt x="4" y="5"/>
                      </a:cubicBezTo>
                      <a:cubicBezTo>
                        <a:pt x="5" y="6"/>
                        <a:pt x="9" y="4"/>
                        <a:pt x="7" y="3"/>
                      </a:cubicBezTo>
                      <a:cubicBezTo>
                        <a:pt x="6" y="2"/>
                        <a:pt x="8" y="3"/>
                        <a:pt x="7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15" name="Freeform 514">
                  <a:extLst>
                    <a:ext uri="{FF2B5EF4-FFF2-40B4-BE49-F238E27FC236}">
                      <a16:creationId xmlns:a16="http://schemas.microsoft.com/office/drawing/2014/main" id="{E8B277AF-AEC1-9917-8E09-9C409D345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3147" y="11360879"/>
                  <a:ext cx="80154" cy="51630"/>
                </a:xfrm>
                <a:custGeom>
                  <a:avLst/>
                  <a:gdLst>
                    <a:gd name="T0" fmla="*/ 6 w 8"/>
                    <a:gd name="T1" fmla="*/ 0 h 5"/>
                    <a:gd name="T2" fmla="*/ 3 w 8"/>
                    <a:gd name="T3" fmla="*/ 1 h 5"/>
                    <a:gd name="T4" fmla="*/ 0 w 8"/>
                    <a:gd name="T5" fmla="*/ 1 h 5"/>
                    <a:gd name="T6" fmla="*/ 0 w 8"/>
                    <a:gd name="T7" fmla="*/ 3 h 5"/>
                    <a:gd name="T8" fmla="*/ 5 w 8"/>
                    <a:gd name="T9" fmla="*/ 2 h 5"/>
                    <a:gd name="T10" fmla="*/ 6 w 8"/>
                    <a:gd name="T11" fmla="*/ 0 h 5"/>
                    <a:gd name="T12" fmla="*/ 6 w 8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6" y="0"/>
                      </a:move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1" y="0"/>
                        <a:pt x="0" y="4"/>
                        <a:pt x="0" y="3"/>
                      </a:cubicBezTo>
                      <a:cubicBezTo>
                        <a:pt x="1" y="5"/>
                        <a:pt x="4" y="3"/>
                        <a:pt x="5" y="2"/>
                      </a:cubicBezTo>
                      <a:cubicBezTo>
                        <a:pt x="6" y="2"/>
                        <a:pt x="8" y="0"/>
                        <a:pt x="6" y="0"/>
                      </a:cubicBezTo>
                      <a:cubicBezTo>
                        <a:pt x="5" y="0"/>
                        <a:pt x="8" y="0"/>
                        <a:pt x="6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16" name="Freeform 515">
                  <a:extLst>
                    <a:ext uri="{FF2B5EF4-FFF2-40B4-BE49-F238E27FC236}">
                      <a16:creationId xmlns:a16="http://schemas.microsoft.com/office/drawing/2014/main" id="{56B5174E-B56C-C759-91AA-78EB5F81F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1327" y="11401446"/>
                  <a:ext cx="83638" cy="55320"/>
                </a:xfrm>
                <a:custGeom>
                  <a:avLst/>
                  <a:gdLst>
                    <a:gd name="T0" fmla="*/ 7 w 8"/>
                    <a:gd name="T1" fmla="*/ 4 h 5"/>
                    <a:gd name="T2" fmla="*/ 1 w 8"/>
                    <a:gd name="T3" fmla="*/ 1 h 5"/>
                    <a:gd name="T4" fmla="*/ 7 w 8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5">
                      <a:moveTo>
                        <a:pt x="7" y="4"/>
                      </a:moveTo>
                      <a:cubicBezTo>
                        <a:pt x="6" y="3"/>
                        <a:pt x="0" y="0"/>
                        <a:pt x="1" y="1"/>
                      </a:cubicBezTo>
                      <a:cubicBezTo>
                        <a:pt x="2" y="2"/>
                        <a:pt x="8" y="5"/>
                        <a:pt x="7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17" name="Freeform 516">
                  <a:extLst>
                    <a:ext uri="{FF2B5EF4-FFF2-40B4-BE49-F238E27FC236}">
                      <a16:creationId xmlns:a16="http://schemas.microsoft.com/office/drawing/2014/main" id="{235F31C4-BE8C-17FD-CF58-F1D356523B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20416" y="11327686"/>
                  <a:ext cx="31364" cy="33190"/>
                </a:xfrm>
                <a:custGeom>
                  <a:avLst/>
                  <a:gdLst>
                    <a:gd name="T0" fmla="*/ 2 w 3"/>
                    <a:gd name="T1" fmla="*/ 2 h 3"/>
                    <a:gd name="T2" fmla="*/ 0 w 3"/>
                    <a:gd name="T3" fmla="*/ 1 h 3"/>
                    <a:gd name="T4" fmla="*/ 2 w 3"/>
                    <a:gd name="T5" fmla="*/ 2 h 3"/>
                    <a:gd name="T6" fmla="*/ 2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cubicBezTo>
                        <a:pt x="2" y="3"/>
                        <a:pt x="1" y="2"/>
                        <a:pt x="0" y="1"/>
                      </a:cubicBezTo>
                      <a:cubicBezTo>
                        <a:pt x="0" y="0"/>
                        <a:pt x="3" y="0"/>
                        <a:pt x="2" y="2"/>
                      </a:cubicBezTo>
                      <a:cubicBezTo>
                        <a:pt x="2" y="3"/>
                        <a:pt x="2" y="1"/>
                        <a:pt x="2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18" name="Freeform 517">
                  <a:extLst>
                    <a:ext uri="{FF2B5EF4-FFF2-40B4-BE49-F238E27FC236}">
                      <a16:creationId xmlns:a16="http://schemas.microsoft.com/office/drawing/2014/main" id="{D24A5C36-0FA3-96D1-7374-CDA0987B5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20416" y="11239179"/>
                  <a:ext cx="73184" cy="77445"/>
                </a:xfrm>
                <a:custGeom>
                  <a:avLst/>
                  <a:gdLst>
                    <a:gd name="T0" fmla="*/ 5 w 7"/>
                    <a:gd name="T1" fmla="*/ 2 h 7"/>
                    <a:gd name="T2" fmla="*/ 4 w 7"/>
                    <a:gd name="T3" fmla="*/ 0 h 7"/>
                    <a:gd name="T4" fmla="*/ 2 w 7"/>
                    <a:gd name="T5" fmla="*/ 1 h 7"/>
                    <a:gd name="T6" fmla="*/ 0 w 7"/>
                    <a:gd name="T7" fmla="*/ 1 h 7"/>
                    <a:gd name="T8" fmla="*/ 2 w 7"/>
                    <a:gd name="T9" fmla="*/ 4 h 7"/>
                    <a:gd name="T10" fmla="*/ 0 w 7"/>
                    <a:gd name="T11" fmla="*/ 6 h 7"/>
                    <a:gd name="T12" fmla="*/ 3 w 7"/>
                    <a:gd name="T13" fmla="*/ 5 h 7"/>
                    <a:gd name="T14" fmla="*/ 4 w 7"/>
                    <a:gd name="T15" fmla="*/ 2 h 7"/>
                    <a:gd name="T16" fmla="*/ 4 w 7"/>
                    <a:gd name="T17" fmla="*/ 4 h 7"/>
                    <a:gd name="T18" fmla="*/ 6 w 7"/>
                    <a:gd name="T19" fmla="*/ 2 h 7"/>
                    <a:gd name="T20" fmla="*/ 5 w 7"/>
                    <a:gd name="T21" fmla="*/ 2 h 7"/>
                    <a:gd name="T22" fmla="*/ 5 w 7"/>
                    <a:gd name="T2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7">
                      <a:moveTo>
                        <a:pt x="5" y="2"/>
                      </a:move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3" y="0"/>
                        <a:pt x="1" y="0"/>
                        <a:pt x="2" y="1"/>
                      </a:cubicBezTo>
                      <a:cubicBezTo>
                        <a:pt x="4" y="3"/>
                        <a:pt x="1" y="2"/>
                        <a:pt x="0" y="1"/>
                      </a:cubicBezTo>
                      <a:cubicBezTo>
                        <a:pt x="1" y="3"/>
                        <a:pt x="2" y="3"/>
                        <a:pt x="2" y="4"/>
                      </a:cubicBezTo>
                      <a:cubicBezTo>
                        <a:pt x="3" y="6"/>
                        <a:pt x="1" y="5"/>
                        <a:pt x="0" y="6"/>
                      </a:cubicBezTo>
                      <a:cubicBezTo>
                        <a:pt x="0" y="7"/>
                        <a:pt x="4" y="6"/>
                        <a:pt x="3" y="5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4" y="2"/>
                        <a:pt x="4" y="3"/>
                        <a:pt x="4" y="4"/>
                      </a:cubicBezTo>
                      <a:cubicBezTo>
                        <a:pt x="4" y="3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1"/>
                        <a:pt x="7" y="2"/>
                        <a:pt x="5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19" name="Freeform 518">
                  <a:extLst>
                    <a:ext uri="{FF2B5EF4-FFF2-40B4-BE49-F238E27FC236}">
                      <a16:creationId xmlns:a16="http://schemas.microsoft.com/office/drawing/2014/main" id="{C23C0295-BE09-AAAE-FA90-FD67F13AD9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09960" y="11099041"/>
                  <a:ext cx="52274" cy="118010"/>
                </a:xfrm>
                <a:custGeom>
                  <a:avLst/>
                  <a:gdLst>
                    <a:gd name="T0" fmla="*/ 5 w 5"/>
                    <a:gd name="T1" fmla="*/ 7 h 11"/>
                    <a:gd name="T2" fmla="*/ 2 w 5"/>
                    <a:gd name="T3" fmla="*/ 2 h 11"/>
                    <a:gd name="T4" fmla="*/ 1 w 5"/>
                    <a:gd name="T5" fmla="*/ 6 h 11"/>
                    <a:gd name="T6" fmla="*/ 0 w 5"/>
                    <a:gd name="T7" fmla="*/ 9 h 11"/>
                    <a:gd name="T8" fmla="*/ 2 w 5"/>
                    <a:gd name="T9" fmla="*/ 7 h 11"/>
                    <a:gd name="T10" fmla="*/ 5 w 5"/>
                    <a:gd name="T11" fmla="*/ 7 h 11"/>
                    <a:gd name="T12" fmla="*/ 5 w 5"/>
                    <a:gd name="T13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5" y="7"/>
                      </a:moveTo>
                      <a:cubicBezTo>
                        <a:pt x="5" y="6"/>
                        <a:pt x="4" y="0"/>
                        <a:pt x="2" y="2"/>
                      </a:cubicBezTo>
                      <a:cubicBezTo>
                        <a:pt x="2" y="3"/>
                        <a:pt x="3" y="6"/>
                        <a:pt x="1" y="6"/>
                      </a:cubicBezTo>
                      <a:cubicBezTo>
                        <a:pt x="0" y="6"/>
                        <a:pt x="0" y="7"/>
                        <a:pt x="0" y="9"/>
                      </a:cubicBezTo>
                      <a:cubicBezTo>
                        <a:pt x="1" y="9"/>
                        <a:pt x="2" y="7"/>
                        <a:pt x="2" y="7"/>
                      </a:cubicBezTo>
                      <a:cubicBezTo>
                        <a:pt x="1" y="7"/>
                        <a:pt x="5" y="11"/>
                        <a:pt x="5" y="7"/>
                      </a:cubicBezTo>
                      <a:cubicBezTo>
                        <a:pt x="5" y="6"/>
                        <a:pt x="5" y="8"/>
                        <a:pt x="5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20" name="Freeform 519">
                  <a:extLst>
                    <a:ext uri="{FF2B5EF4-FFF2-40B4-BE49-F238E27FC236}">
                      <a16:creationId xmlns:a16="http://schemas.microsoft.com/office/drawing/2014/main" id="{99C05812-A034-DC95-D4AD-D5FC3F4C7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9507" y="11194924"/>
                  <a:ext cx="31364" cy="66379"/>
                </a:xfrm>
                <a:custGeom>
                  <a:avLst/>
                  <a:gdLst>
                    <a:gd name="T0" fmla="*/ 3 w 3"/>
                    <a:gd name="T1" fmla="*/ 2 h 6"/>
                    <a:gd name="T2" fmla="*/ 1 w 3"/>
                    <a:gd name="T3" fmla="*/ 6 h 6"/>
                    <a:gd name="T4" fmla="*/ 3 w 3"/>
                    <a:gd name="T5" fmla="*/ 2 h 6"/>
                    <a:gd name="T6" fmla="*/ 3 w 3"/>
                    <a:gd name="T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cubicBezTo>
                        <a:pt x="2" y="0"/>
                        <a:pt x="0" y="5"/>
                        <a:pt x="1" y="6"/>
                      </a:cubicBezTo>
                      <a:cubicBezTo>
                        <a:pt x="0" y="5"/>
                        <a:pt x="3" y="3"/>
                        <a:pt x="3" y="2"/>
                      </a:cubicBezTo>
                      <a:cubicBezTo>
                        <a:pt x="2" y="1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21" name="Freeform 520">
                  <a:extLst>
                    <a:ext uri="{FF2B5EF4-FFF2-40B4-BE49-F238E27FC236}">
                      <a16:creationId xmlns:a16="http://schemas.microsoft.com/office/drawing/2014/main" id="{4F714A57-2BE5-99AE-AC7C-333DF7452B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9507" y="11054786"/>
                  <a:ext cx="52274" cy="77445"/>
                </a:xfrm>
                <a:custGeom>
                  <a:avLst/>
                  <a:gdLst>
                    <a:gd name="T0" fmla="*/ 4 w 5"/>
                    <a:gd name="T1" fmla="*/ 2 h 7"/>
                    <a:gd name="T2" fmla="*/ 3 w 5"/>
                    <a:gd name="T3" fmla="*/ 0 h 7"/>
                    <a:gd name="T4" fmla="*/ 2 w 5"/>
                    <a:gd name="T5" fmla="*/ 3 h 7"/>
                    <a:gd name="T6" fmla="*/ 1 w 5"/>
                    <a:gd name="T7" fmla="*/ 2 h 7"/>
                    <a:gd name="T8" fmla="*/ 0 w 5"/>
                    <a:gd name="T9" fmla="*/ 5 h 7"/>
                    <a:gd name="T10" fmla="*/ 2 w 5"/>
                    <a:gd name="T11" fmla="*/ 7 h 7"/>
                    <a:gd name="T12" fmla="*/ 5 w 5"/>
                    <a:gd name="T13" fmla="*/ 5 h 7"/>
                    <a:gd name="T14" fmla="*/ 4 w 5"/>
                    <a:gd name="T15" fmla="*/ 2 h 7"/>
                    <a:gd name="T16" fmla="*/ 4 w 5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4" y="2"/>
                      </a:moveTo>
                      <a:cubicBezTo>
                        <a:pt x="3" y="3"/>
                        <a:pt x="3" y="0"/>
                        <a:pt x="3" y="0"/>
                      </a:cubicBezTo>
                      <a:cubicBezTo>
                        <a:pt x="3" y="0"/>
                        <a:pt x="3" y="3"/>
                        <a:pt x="2" y="3"/>
                      </a:cubicBezTo>
                      <a:cubicBezTo>
                        <a:pt x="2" y="3"/>
                        <a:pt x="2" y="2"/>
                        <a:pt x="1" y="2"/>
                      </a:cubicBezTo>
                      <a:cubicBezTo>
                        <a:pt x="2" y="2"/>
                        <a:pt x="0" y="5"/>
                        <a:pt x="0" y="5"/>
                      </a:cubicBezTo>
                      <a:cubicBezTo>
                        <a:pt x="0" y="4"/>
                        <a:pt x="4" y="5"/>
                        <a:pt x="2" y="7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5" y="4"/>
                        <a:pt x="4" y="1"/>
                        <a:pt x="4" y="2"/>
                      </a:cubicBezTo>
                      <a:cubicBezTo>
                        <a:pt x="3" y="3"/>
                        <a:pt x="4" y="1"/>
                        <a:pt x="4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22" name="Freeform 521">
                  <a:extLst>
                    <a:ext uri="{FF2B5EF4-FFF2-40B4-BE49-F238E27FC236}">
                      <a16:creationId xmlns:a16="http://schemas.microsoft.com/office/drawing/2014/main" id="{603C57E7-4797-B1B8-0729-F714DA113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51783" y="10840889"/>
                  <a:ext cx="52274" cy="51630"/>
                </a:xfrm>
                <a:custGeom>
                  <a:avLst/>
                  <a:gdLst>
                    <a:gd name="T0" fmla="*/ 3 w 5"/>
                    <a:gd name="T1" fmla="*/ 4 h 5"/>
                    <a:gd name="T2" fmla="*/ 3 w 5"/>
                    <a:gd name="T3" fmla="*/ 0 h 5"/>
                    <a:gd name="T4" fmla="*/ 0 w 5"/>
                    <a:gd name="T5" fmla="*/ 0 h 5"/>
                    <a:gd name="T6" fmla="*/ 2 w 5"/>
                    <a:gd name="T7" fmla="*/ 1 h 5"/>
                    <a:gd name="T8" fmla="*/ 3 w 5"/>
                    <a:gd name="T9" fmla="*/ 4 h 5"/>
                    <a:gd name="T10" fmla="*/ 3 w 5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3" y="4"/>
                      </a:moveTo>
                      <a:cubicBezTo>
                        <a:pt x="5" y="2"/>
                        <a:pt x="2" y="2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0"/>
                        <a:pt x="2" y="1"/>
                        <a:pt x="2" y="1"/>
                      </a:cubicBezTo>
                      <a:cubicBezTo>
                        <a:pt x="2" y="2"/>
                        <a:pt x="3" y="4"/>
                        <a:pt x="3" y="4"/>
                      </a:cubicBezTo>
                      <a:cubicBezTo>
                        <a:pt x="4" y="3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23" name="Freeform 522">
                  <a:extLst>
                    <a:ext uri="{FF2B5EF4-FFF2-40B4-BE49-F238E27FC236}">
                      <a16:creationId xmlns:a16="http://schemas.microsoft.com/office/drawing/2014/main" id="{5E604F39-1D29-641B-CE9B-D1016AF64C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62238" y="10645434"/>
                  <a:ext cx="62727" cy="118010"/>
                </a:xfrm>
                <a:custGeom>
                  <a:avLst/>
                  <a:gdLst>
                    <a:gd name="T0" fmla="*/ 3 w 6"/>
                    <a:gd name="T1" fmla="*/ 10 h 11"/>
                    <a:gd name="T2" fmla="*/ 0 w 6"/>
                    <a:gd name="T3" fmla="*/ 9 h 11"/>
                    <a:gd name="T4" fmla="*/ 1 w 6"/>
                    <a:gd name="T5" fmla="*/ 2 h 11"/>
                    <a:gd name="T6" fmla="*/ 4 w 6"/>
                    <a:gd name="T7" fmla="*/ 3 h 11"/>
                    <a:gd name="T8" fmla="*/ 3 w 6"/>
                    <a:gd name="T9" fmla="*/ 10 h 11"/>
                    <a:gd name="T10" fmla="*/ 3 w 6"/>
                    <a:gd name="T1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1">
                      <a:moveTo>
                        <a:pt x="3" y="10"/>
                      </a:moveTo>
                      <a:cubicBezTo>
                        <a:pt x="1" y="11"/>
                        <a:pt x="0" y="11"/>
                        <a:pt x="0" y="9"/>
                      </a:cubicBezTo>
                      <a:cubicBezTo>
                        <a:pt x="1" y="7"/>
                        <a:pt x="1" y="4"/>
                        <a:pt x="1" y="2"/>
                      </a:cubicBezTo>
                      <a:cubicBezTo>
                        <a:pt x="1" y="0"/>
                        <a:pt x="5" y="0"/>
                        <a:pt x="4" y="3"/>
                      </a:cubicBezTo>
                      <a:cubicBezTo>
                        <a:pt x="4" y="5"/>
                        <a:pt x="6" y="8"/>
                        <a:pt x="3" y="10"/>
                      </a:cubicBezTo>
                      <a:cubicBezTo>
                        <a:pt x="2" y="10"/>
                        <a:pt x="4" y="9"/>
                        <a:pt x="3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24" name="Freeform 523">
                  <a:extLst>
                    <a:ext uri="{FF2B5EF4-FFF2-40B4-BE49-F238E27FC236}">
                      <a16:creationId xmlns:a16="http://schemas.microsoft.com/office/drawing/2014/main" id="{E835138D-E856-C2F0-756E-03D30CE522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7848" y="7577132"/>
                  <a:ext cx="48790" cy="44255"/>
                </a:xfrm>
                <a:custGeom>
                  <a:avLst/>
                  <a:gdLst>
                    <a:gd name="T0" fmla="*/ 3 w 5"/>
                    <a:gd name="T1" fmla="*/ 3 h 4"/>
                    <a:gd name="T2" fmla="*/ 1 w 5"/>
                    <a:gd name="T3" fmla="*/ 1 h 4"/>
                    <a:gd name="T4" fmla="*/ 3 w 5"/>
                    <a:gd name="T5" fmla="*/ 3 h 4"/>
                    <a:gd name="T6" fmla="*/ 3 w 5"/>
                    <a:gd name="T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2" y="4"/>
                        <a:pt x="0" y="3"/>
                        <a:pt x="1" y="1"/>
                      </a:cubicBezTo>
                      <a:cubicBezTo>
                        <a:pt x="1" y="0"/>
                        <a:pt x="5" y="2"/>
                        <a:pt x="3" y="3"/>
                      </a:cubicBezTo>
                      <a:cubicBezTo>
                        <a:pt x="2" y="4"/>
                        <a:pt x="5" y="2"/>
                        <a:pt x="3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25" name="Freeform 524">
                  <a:extLst>
                    <a:ext uri="{FF2B5EF4-FFF2-40B4-BE49-F238E27FC236}">
                      <a16:creationId xmlns:a16="http://schemas.microsoft.com/office/drawing/2014/main" id="{6CBD92C9-C070-4410-BA42-2333B12486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06955" y="7643515"/>
                  <a:ext cx="59243" cy="84822"/>
                </a:xfrm>
                <a:custGeom>
                  <a:avLst/>
                  <a:gdLst>
                    <a:gd name="T0" fmla="*/ 1 w 6"/>
                    <a:gd name="T1" fmla="*/ 5 h 8"/>
                    <a:gd name="T2" fmla="*/ 2 w 6"/>
                    <a:gd name="T3" fmla="*/ 4 h 8"/>
                    <a:gd name="T4" fmla="*/ 4 w 6"/>
                    <a:gd name="T5" fmla="*/ 2 h 8"/>
                    <a:gd name="T6" fmla="*/ 1 w 6"/>
                    <a:gd name="T7" fmla="*/ 5 h 8"/>
                    <a:gd name="T8" fmla="*/ 1 w 6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1" y="5"/>
                      </a:moveTo>
                      <a:cubicBezTo>
                        <a:pt x="0" y="4"/>
                        <a:pt x="2" y="4"/>
                        <a:pt x="2" y="4"/>
                      </a:cubicBezTo>
                      <a:cubicBezTo>
                        <a:pt x="3" y="4"/>
                        <a:pt x="3" y="0"/>
                        <a:pt x="4" y="2"/>
                      </a:cubicBezTo>
                      <a:cubicBezTo>
                        <a:pt x="6" y="4"/>
                        <a:pt x="2" y="8"/>
                        <a:pt x="1" y="5"/>
                      </a:cubicBezTo>
                      <a:cubicBezTo>
                        <a:pt x="0" y="4"/>
                        <a:pt x="1" y="6"/>
                        <a:pt x="1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26" name="Freeform 525">
                  <a:extLst>
                    <a:ext uri="{FF2B5EF4-FFF2-40B4-BE49-F238E27FC236}">
                      <a16:creationId xmlns:a16="http://schemas.microsoft.com/office/drawing/2014/main" id="{9F04A582-41B6-7769-B4A0-FF7DDCA8A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8037" y="8229885"/>
                  <a:ext cx="142883" cy="140138"/>
                </a:xfrm>
                <a:custGeom>
                  <a:avLst/>
                  <a:gdLst>
                    <a:gd name="T0" fmla="*/ 12 w 14"/>
                    <a:gd name="T1" fmla="*/ 4 h 13"/>
                    <a:gd name="T2" fmla="*/ 10 w 14"/>
                    <a:gd name="T3" fmla="*/ 3 h 13"/>
                    <a:gd name="T4" fmla="*/ 6 w 14"/>
                    <a:gd name="T5" fmla="*/ 1 h 13"/>
                    <a:gd name="T6" fmla="*/ 2 w 14"/>
                    <a:gd name="T7" fmla="*/ 1 h 13"/>
                    <a:gd name="T8" fmla="*/ 1 w 14"/>
                    <a:gd name="T9" fmla="*/ 2 h 13"/>
                    <a:gd name="T10" fmla="*/ 2 w 14"/>
                    <a:gd name="T11" fmla="*/ 4 h 13"/>
                    <a:gd name="T12" fmla="*/ 1 w 14"/>
                    <a:gd name="T13" fmla="*/ 7 h 13"/>
                    <a:gd name="T14" fmla="*/ 2 w 14"/>
                    <a:gd name="T15" fmla="*/ 10 h 13"/>
                    <a:gd name="T16" fmla="*/ 4 w 14"/>
                    <a:gd name="T17" fmla="*/ 10 h 13"/>
                    <a:gd name="T18" fmla="*/ 7 w 14"/>
                    <a:gd name="T19" fmla="*/ 12 h 13"/>
                    <a:gd name="T20" fmla="*/ 10 w 14"/>
                    <a:gd name="T21" fmla="*/ 10 h 13"/>
                    <a:gd name="T22" fmla="*/ 12 w 14"/>
                    <a:gd name="T23" fmla="*/ 4 h 13"/>
                    <a:gd name="T24" fmla="*/ 12 w 14"/>
                    <a:gd name="T2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13">
                      <a:moveTo>
                        <a:pt x="12" y="4"/>
                      </a:moveTo>
                      <a:cubicBezTo>
                        <a:pt x="12" y="3"/>
                        <a:pt x="11" y="3"/>
                        <a:pt x="10" y="3"/>
                      </a:cubicBezTo>
                      <a:cubicBezTo>
                        <a:pt x="8" y="2"/>
                        <a:pt x="8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0" y="4"/>
                        <a:pt x="1" y="3"/>
                        <a:pt x="2" y="4"/>
                      </a:cubicBezTo>
                      <a:cubicBezTo>
                        <a:pt x="2" y="4"/>
                        <a:pt x="1" y="7"/>
                        <a:pt x="1" y="7"/>
                      </a:cubicBezTo>
                      <a:cubicBezTo>
                        <a:pt x="1" y="9"/>
                        <a:pt x="1" y="9"/>
                        <a:pt x="2" y="10"/>
                      </a:cubicBezTo>
                      <a:cubicBezTo>
                        <a:pt x="3" y="11"/>
                        <a:pt x="3" y="10"/>
                        <a:pt x="4" y="10"/>
                      </a:cubicBezTo>
                      <a:cubicBezTo>
                        <a:pt x="6" y="10"/>
                        <a:pt x="5" y="12"/>
                        <a:pt x="7" y="12"/>
                      </a:cubicBezTo>
                      <a:cubicBezTo>
                        <a:pt x="9" y="13"/>
                        <a:pt x="8" y="11"/>
                        <a:pt x="10" y="10"/>
                      </a:cubicBezTo>
                      <a:cubicBezTo>
                        <a:pt x="12" y="8"/>
                        <a:pt x="14" y="7"/>
                        <a:pt x="12" y="4"/>
                      </a:cubicBezTo>
                      <a:cubicBezTo>
                        <a:pt x="12" y="2"/>
                        <a:pt x="14" y="8"/>
                        <a:pt x="12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27" name="Freeform 526">
                  <a:extLst>
                    <a:ext uri="{FF2B5EF4-FFF2-40B4-BE49-F238E27FC236}">
                      <a16:creationId xmlns:a16="http://schemas.microsoft.com/office/drawing/2014/main" id="{C2F2FE78-6950-0ED0-F169-B8DFFD3A0F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31643" y="7230476"/>
                  <a:ext cx="101063" cy="44255"/>
                </a:xfrm>
                <a:custGeom>
                  <a:avLst/>
                  <a:gdLst>
                    <a:gd name="T0" fmla="*/ 9 w 10"/>
                    <a:gd name="T1" fmla="*/ 2 h 4"/>
                    <a:gd name="T2" fmla="*/ 4 w 10"/>
                    <a:gd name="T3" fmla="*/ 0 h 4"/>
                    <a:gd name="T4" fmla="*/ 1 w 10"/>
                    <a:gd name="T5" fmla="*/ 3 h 4"/>
                    <a:gd name="T6" fmla="*/ 9 w 10"/>
                    <a:gd name="T7" fmla="*/ 2 h 4"/>
                    <a:gd name="T8" fmla="*/ 9 w 10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9" y="2"/>
                      </a:moveTo>
                      <a:cubicBezTo>
                        <a:pt x="7" y="1"/>
                        <a:pt x="6" y="0"/>
                        <a:pt x="4" y="0"/>
                      </a:cubicBezTo>
                      <a:cubicBezTo>
                        <a:pt x="3" y="0"/>
                        <a:pt x="0" y="1"/>
                        <a:pt x="1" y="3"/>
                      </a:cubicBezTo>
                      <a:cubicBezTo>
                        <a:pt x="2" y="4"/>
                        <a:pt x="9" y="2"/>
                        <a:pt x="9" y="2"/>
                      </a:cubicBezTo>
                      <a:cubicBezTo>
                        <a:pt x="6" y="1"/>
                        <a:pt x="10" y="3"/>
                        <a:pt x="9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28" name="Freeform 527">
                  <a:extLst>
                    <a:ext uri="{FF2B5EF4-FFF2-40B4-BE49-F238E27FC236}">
                      <a16:creationId xmlns:a16="http://schemas.microsoft.com/office/drawing/2014/main" id="{B2FBF605-3DAD-A24F-E710-481D63F4A9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6622" y="7219410"/>
                  <a:ext cx="115005" cy="55320"/>
                </a:xfrm>
                <a:custGeom>
                  <a:avLst/>
                  <a:gdLst>
                    <a:gd name="T0" fmla="*/ 10 w 11"/>
                    <a:gd name="T1" fmla="*/ 4 h 5"/>
                    <a:gd name="T2" fmla="*/ 0 w 11"/>
                    <a:gd name="T3" fmla="*/ 2 h 5"/>
                    <a:gd name="T4" fmla="*/ 5 w 11"/>
                    <a:gd name="T5" fmla="*/ 5 h 5"/>
                    <a:gd name="T6" fmla="*/ 10 w 11"/>
                    <a:gd name="T7" fmla="*/ 4 h 5"/>
                    <a:gd name="T8" fmla="*/ 10 w 11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5">
                      <a:moveTo>
                        <a:pt x="10" y="4"/>
                      </a:moveTo>
                      <a:cubicBezTo>
                        <a:pt x="10" y="1"/>
                        <a:pt x="2" y="0"/>
                        <a:pt x="0" y="2"/>
                      </a:cubicBezTo>
                      <a:cubicBezTo>
                        <a:pt x="0" y="2"/>
                        <a:pt x="4" y="5"/>
                        <a:pt x="5" y="5"/>
                      </a:cubicBezTo>
                      <a:cubicBezTo>
                        <a:pt x="6" y="5"/>
                        <a:pt x="11" y="4"/>
                        <a:pt x="10" y="4"/>
                      </a:cubicBezTo>
                      <a:cubicBezTo>
                        <a:pt x="10" y="3"/>
                        <a:pt x="11" y="5"/>
                        <a:pt x="10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29" name="Freeform 528">
                  <a:extLst>
                    <a:ext uri="{FF2B5EF4-FFF2-40B4-BE49-F238E27FC236}">
                      <a16:creationId xmlns:a16="http://schemas.microsoft.com/office/drawing/2014/main" id="{33C593F3-85AE-EE53-8190-7FF75EF4E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42978" y="6972326"/>
                  <a:ext cx="529716" cy="195458"/>
                </a:xfrm>
                <a:custGeom>
                  <a:avLst/>
                  <a:gdLst>
                    <a:gd name="T0" fmla="*/ 52 w 52"/>
                    <a:gd name="T1" fmla="*/ 16 h 18"/>
                    <a:gd name="T2" fmla="*/ 41 w 52"/>
                    <a:gd name="T3" fmla="*/ 17 h 18"/>
                    <a:gd name="T4" fmla="*/ 35 w 52"/>
                    <a:gd name="T5" fmla="*/ 17 h 18"/>
                    <a:gd name="T6" fmla="*/ 37 w 52"/>
                    <a:gd name="T7" fmla="*/ 14 h 18"/>
                    <a:gd name="T8" fmla="*/ 32 w 52"/>
                    <a:gd name="T9" fmla="*/ 11 h 18"/>
                    <a:gd name="T10" fmla="*/ 28 w 52"/>
                    <a:gd name="T11" fmla="*/ 8 h 18"/>
                    <a:gd name="T12" fmla="*/ 20 w 52"/>
                    <a:gd name="T13" fmla="*/ 5 h 18"/>
                    <a:gd name="T14" fmla="*/ 14 w 52"/>
                    <a:gd name="T15" fmla="*/ 5 h 18"/>
                    <a:gd name="T16" fmla="*/ 16 w 52"/>
                    <a:gd name="T17" fmla="*/ 3 h 18"/>
                    <a:gd name="T18" fmla="*/ 8 w 52"/>
                    <a:gd name="T19" fmla="*/ 3 h 18"/>
                    <a:gd name="T20" fmla="*/ 0 w 52"/>
                    <a:gd name="T21" fmla="*/ 6 h 18"/>
                    <a:gd name="T22" fmla="*/ 6 w 52"/>
                    <a:gd name="T23" fmla="*/ 2 h 18"/>
                    <a:gd name="T24" fmla="*/ 16 w 52"/>
                    <a:gd name="T25" fmla="*/ 0 h 18"/>
                    <a:gd name="T26" fmla="*/ 24 w 52"/>
                    <a:gd name="T27" fmla="*/ 1 h 18"/>
                    <a:gd name="T28" fmla="*/ 31 w 52"/>
                    <a:gd name="T29" fmla="*/ 4 h 18"/>
                    <a:gd name="T30" fmla="*/ 32 w 52"/>
                    <a:gd name="T31" fmla="*/ 4 h 18"/>
                    <a:gd name="T32" fmla="*/ 34 w 52"/>
                    <a:gd name="T33" fmla="*/ 5 h 18"/>
                    <a:gd name="T34" fmla="*/ 38 w 52"/>
                    <a:gd name="T35" fmla="*/ 8 h 18"/>
                    <a:gd name="T36" fmla="*/ 45 w 52"/>
                    <a:gd name="T37" fmla="*/ 11 h 18"/>
                    <a:gd name="T38" fmla="*/ 52 w 52"/>
                    <a:gd name="T3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18">
                      <a:moveTo>
                        <a:pt x="52" y="16"/>
                      </a:moveTo>
                      <a:cubicBezTo>
                        <a:pt x="52" y="17"/>
                        <a:pt x="42" y="17"/>
                        <a:pt x="41" y="17"/>
                      </a:cubicBezTo>
                      <a:cubicBezTo>
                        <a:pt x="39" y="17"/>
                        <a:pt x="37" y="18"/>
                        <a:pt x="35" y="17"/>
                      </a:cubicBezTo>
                      <a:cubicBezTo>
                        <a:pt x="34" y="16"/>
                        <a:pt x="41" y="15"/>
                        <a:pt x="37" y="14"/>
                      </a:cubicBezTo>
                      <a:cubicBezTo>
                        <a:pt x="35" y="13"/>
                        <a:pt x="33" y="13"/>
                        <a:pt x="32" y="11"/>
                      </a:cubicBezTo>
                      <a:cubicBezTo>
                        <a:pt x="30" y="9"/>
                        <a:pt x="31" y="8"/>
                        <a:pt x="28" y="8"/>
                      </a:cubicBezTo>
                      <a:cubicBezTo>
                        <a:pt x="24" y="9"/>
                        <a:pt x="23" y="6"/>
                        <a:pt x="20" y="5"/>
                      </a:cubicBezTo>
                      <a:cubicBezTo>
                        <a:pt x="19" y="5"/>
                        <a:pt x="15" y="6"/>
                        <a:pt x="14" y="5"/>
                      </a:cubicBezTo>
                      <a:cubicBezTo>
                        <a:pt x="14" y="4"/>
                        <a:pt x="16" y="4"/>
                        <a:pt x="16" y="3"/>
                      </a:cubicBezTo>
                      <a:cubicBezTo>
                        <a:pt x="16" y="2"/>
                        <a:pt x="9" y="3"/>
                        <a:pt x="8" y="3"/>
                      </a:cubicBezTo>
                      <a:cubicBezTo>
                        <a:pt x="8" y="4"/>
                        <a:pt x="0" y="7"/>
                        <a:pt x="0" y="6"/>
                      </a:cubicBezTo>
                      <a:cubicBezTo>
                        <a:pt x="0" y="4"/>
                        <a:pt x="4" y="2"/>
                        <a:pt x="6" y="2"/>
                      </a:cubicBezTo>
                      <a:cubicBezTo>
                        <a:pt x="9" y="0"/>
                        <a:pt x="12" y="0"/>
                        <a:pt x="16" y="0"/>
                      </a:cubicBezTo>
                      <a:cubicBezTo>
                        <a:pt x="18" y="0"/>
                        <a:pt x="22" y="0"/>
                        <a:pt x="24" y="1"/>
                      </a:cubicBezTo>
                      <a:cubicBezTo>
                        <a:pt x="26" y="2"/>
                        <a:pt x="28" y="4"/>
                        <a:pt x="31" y="4"/>
                      </a:cubicBezTo>
                      <a:cubicBezTo>
                        <a:pt x="31" y="4"/>
                        <a:pt x="31" y="3"/>
                        <a:pt x="32" y="4"/>
                      </a:cubicBezTo>
                      <a:cubicBezTo>
                        <a:pt x="33" y="5"/>
                        <a:pt x="33" y="5"/>
                        <a:pt x="34" y="5"/>
                      </a:cubicBezTo>
                      <a:cubicBezTo>
                        <a:pt x="35" y="6"/>
                        <a:pt x="37" y="7"/>
                        <a:pt x="38" y="8"/>
                      </a:cubicBezTo>
                      <a:cubicBezTo>
                        <a:pt x="40" y="9"/>
                        <a:pt x="44" y="9"/>
                        <a:pt x="45" y="11"/>
                      </a:cubicBezTo>
                      <a:cubicBezTo>
                        <a:pt x="47" y="13"/>
                        <a:pt x="52" y="13"/>
                        <a:pt x="52" y="1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30" name="Freeform 529">
                  <a:extLst>
                    <a:ext uri="{FF2B5EF4-FFF2-40B4-BE49-F238E27FC236}">
                      <a16:creationId xmlns:a16="http://schemas.microsoft.com/office/drawing/2014/main" id="{5C7C2AA5-0FD4-4B48-07A5-FD10AB16A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6622" y="6854313"/>
                  <a:ext cx="41820" cy="40568"/>
                </a:xfrm>
                <a:custGeom>
                  <a:avLst/>
                  <a:gdLst>
                    <a:gd name="T0" fmla="*/ 2 w 4"/>
                    <a:gd name="T1" fmla="*/ 4 h 4"/>
                    <a:gd name="T2" fmla="*/ 1 w 4"/>
                    <a:gd name="T3" fmla="*/ 0 h 4"/>
                    <a:gd name="T4" fmla="*/ 2 w 4"/>
                    <a:gd name="T5" fmla="*/ 4 h 4"/>
                    <a:gd name="T6" fmla="*/ 2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4"/>
                      </a:moveTo>
                      <a:cubicBezTo>
                        <a:pt x="0" y="4"/>
                        <a:pt x="1" y="1"/>
                        <a:pt x="1" y="0"/>
                      </a:cubicBezTo>
                      <a:cubicBezTo>
                        <a:pt x="2" y="0"/>
                        <a:pt x="4" y="4"/>
                        <a:pt x="2" y="4"/>
                      </a:cubicBezTo>
                      <a:cubicBezTo>
                        <a:pt x="1" y="4"/>
                        <a:pt x="4" y="4"/>
                        <a:pt x="2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31" name="Freeform 530">
                  <a:extLst>
                    <a:ext uri="{FF2B5EF4-FFF2-40B4-BE49-F238E27FC236}">
                      <a16:creationId xmlns:a16="http://schemas.microsoft.com/office/drawing/2014/main" id="{72306360-85B4-B198-8931-68B44040F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14511" y="7079273"/>
                  <a:ext cx="20911" cy="22128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0" y="1"/>
                      </a:cubicBezTo>
                      <a:cubicBezTo>
                        <a:pt x="0" y="1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32" name="Freeform 531">
                  <a:extLst>
                    <a:ext uri="{FF2B5EF4-FFF2-40B4-BE49-F238E27FC236}">
                      <a16:creationId xmlns:a16="http://schemas.microsoft.com/office/drawing/2014/main" id="{D468345D-767B-87B3-9CD1-0E159A2FBC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7864" y="5486118"/>
                  <a:ext cx="59243" cy="110635"/>
                </a:xfrm>
                <a:custGeom>
                  <a:avLst/>
                  <a:gdLst>
                    <a:gd name="T0" fmla="*/ 3 w 6"/>
                    <a:gd name="T1" fmla="*/ 8 h 10"/>
                    <a:gd name="T2" fmla="*/ 0 w 6"/>
                    <a:gd name="T3" fmla="*/ 7 h 10"/>
                    <a:gd name="T4" fmla="*/ 4 w 6"/>
                    <a:gd name="T5" fmla="*/ 2 h 10"/>
                    <a:gd name="T6" fmla="*/ 6 w 6"/>
                    <a:gd name="T7" fmla="*/ 4 h 10"/>
                    <a:gd name="T8" fmla="*/ 3 w 6"/>
                    <a:gd name="T9" fmla="*/ 8 h 10"/>
                    <a:gd name="T10" fmla="*/ 3 w 6"/>
                    <a:gd name="T11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8"/>
                      </a:moveTo>
                      <a:cubicBezTo>
                        <a:pt x="2" y="10"/>
                        <a:pt x="0" y="9"/>
                        <a:pt x="0" y="7"/>
                      </a:cubicBezTo>
                      <a:cubicBezTo>
                        <a:pt x="1" y="6"/>
                        <a:pt x="3" y="3"/>
                        <a:pt x="4" y="2"/>
                      </a:cubicBezTo>
                      <a:cubicBezTo>
                        <a:pt x="6" y="0"/>
                        <a:pt x="6" y="3"/>
                        <a:pt x="6" y="4"/>
                      </a:cubicBezTo>
                      <a:cubicBezTo>
                        <a:pt x="6" y="6"/>
                        <a:pt x="3" y="6"/>
                        <a:pt x="3" y="8"/>
                      </a:cubicBezTo>
                      <a:cubicBezTo>
                        <a:pt x="2" y="10"/>
                        <a:pt x="3" y="8"/>
                        <a:pt x="3" y="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33" name="Freeform 532">
                  <a:extLst>
                    <a:ext uri="{FF2B5EF4-FFF2-40B4-BE49-F238E27FC236}">
                      <a16:creationId xmlns:a16="http://schemas.microsoft.com/office/drawing/2014/main" id="{579F9AF3-C925-C664-1F4B-ABA9F6E1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55745" y="5541436"/>
                  <a:ext cx="73184" cy="44255"/>
                </a:xfrm>
                <a:custGeom>
                  <a:avLst/>
                  <a:gdLst>
                    <a:gd name="T0" fmla="*/ 3 w 7"/>
                    <a:gd name="T1" fmla="*/ 4 h 4"/>
                    <a:gd name="T2" fmla="*/ 5 w 7"/>
                    <a:gd name="T3" fmla="*/ 1 h 4"/>
                    <a:gd name="T4" fmla="*/ 3 w 7"/>
                    <a:gd name="T5" fmla="*/ 4 h 4"/>
                    <a:gd name="T6" fmla="*/ 3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3" y="4"/>
                      </a:moveTo>
                      <a:cubicBezTo>
                        <a:pt x="0" y="4"/>
                        <a:pt x="3" y="0"/>
                        <a:pt x="5" y="1"/>
                      </a:cubicBezTo>
                      <a:cubicBezTo>
                        <a:pt x="7" y="1"/>
                        <a:pt x="4" y="4"/>
                        <a:pt x="3" y="4"/>
                      </a:cubicBezTo>
                      <a:cubicBezTo>
                        <a:pt x="2" y="4"/>
                        <a:pt x="4" y="4"/>
                        <a:pt x="3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34" name="Freeform 533">
                  <a:extLst>
                    <a:ext uri="{FF2B5EF4-FFF2-40B4-BE49-F238E27FC236}">
                      <a16:creationId xmlns:a16="http://schemas.microsoft.com/office/drawing/2014/main" id="{0DD95C39-AE09-3EA1-82E1-DA8FD3009B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53614" y="5497180"/>
                  <a:ext cx="153338" cy="77445"/>
                </a:xfrm>
                <a:custGeom>
                  <a:avLst/>
                  <a:gdLst>
                    <a:gd name="T0" fmla="*/ 11 w 15"/>
                    <a:gd name="T1" fmla="*/ 6 h 7"/>
                    <a:gd name="T2" fmla="*/ 10 w 15"/>
                    <a:gd name="T3" fmla="*/ 5 h 7"/>
                    <a:gd name="T4" fmla="*/ 7 w 15"/>
                    <a:gd name="T5" fmla="*/ 5 h 7"/>
                    <a:gd name="T6" fmla="*/ 3 w 15"/>
                    <a:gd name="T7" fmla="*/ 0 h 7"/>
                    <a:gd name="T8" fmla="*/ 6 w 15"/>
                    <a:gd name="T9" fmla="*/ 2 h 7"/>
                    <a:gd name="T10" fmla="*/ 8 w 15"/>
                    <a:gd name="T11" fmla="*/ 3 h 7"/>
                    <a:gd name="T12" fmla="*/ 15 w 15"/>
                    <a:gd name="T13" fmla="*/ 3 h 7"/>
                    <a:gd name="T14" fmla="*/ 11 w 15"/>
                    <a:gd name="T15" fmla="*/ 6 h 7"/>
                    <a:gd name="T16" fmla="*/ 11 w 15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7">
                      <a:moveTo>
                        <a:pt x="11" y="6"/>
                      </a:moveTo>
                      <a:cubicBezTo>
                        <a:pt x="10" y="6"/>
                        <a:pt x="10" y="6"/>
                        <a:pt x="10" y="5"/>
                      </a:cubicBezTo>
                      <a:cubicBezTo>
                        <a:pt x="10" y="5"/>
                        <a:pt x="8" y="6"/>
                        <a:pt x="7" y="5"/>
                      </a:cubicBezTo>
                      <a:cubicBezTo>
                        <a:pt x="7" y="4"/>
                        <a:pt x="0" y="1"/>
                        <a:pt x="3" y="0"/>
                      </a:cubicBezTo>
                      <a:cubicBezTo>
                        <a:pt x="4" y="0"/>
                        <a:pt x="5" y="2"/>
                        <a:pt x="6" y="2"/>
                      </a:cubicBezTo>
                      <a:cubicBezTo>
                        <a:pt x="7" y="3"/>
                        <a:pt x="7" y="2"/>
                        <a:pt x="8" y="3"/>
                      </a:cubicBezTo>
                      <a:cubicBezTo>
                        <a:pt x="9" y="4"/>
                        <a:pt x="13" y="2"/>
                        <a:pt x="15" y="3"/>
                      </a:cubicBezTo>
                      <a:cubicBezTo>
                        <a:pt x="14" y="3"/>
                        <a:pt x="12" y="6"/>
                        <a:pt x="11" y="6"/>
                      </a:cubicBezTo>
                      <a:cubicBezTo>
                        <a:pt x="9" y="7"/>
                        <a:pt x="12" y="6"/>
                        <a:pt x="11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35" name="Freeform 534">
                  <a:extLst>
                    <a:ext uri="{FF2B5EF4-FFF2-40B4-BE49-F238E27FC236}">
                      <a16:creationId xmlns:a16="http://schemas.microsoft.com/office/drawing/2014/main" id="{36CD8B73-2259-C8D4-2C5A-5B2BCD5DF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4983" y="5283283"/>
                  <a:ext cx="160306" cy="84822"/>
                </a:xfrm>
                <a:custGeom>
                  <a:avLst/>
                  <a:gdLst>
                    <a:gd name="T0" fmla="*/ 13 w 16"/>
                    <a:gd name="T1" fmla="*/ 6 h 8"/>
                    <a:gd name="T2" fmla="*/ 0 w 16"/>
                    <a:gd name="T3" fmla="*/ 2 h 8"/>
                    <a:gd name="T4" fmla="*/ 13 w 16"/>
                    <a:gd name="T5" fmla="*/ 6 h 8"/>
                    <a:gd name="T6" fmla="*/ 13 w 16"/>
                    <a:gd name="T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8">
                      <a:moveTo>
                        <a:pt x="13" y="6"/>
                      </a:moveTo>
                      <a:cubicBezTo>
                        <a:pt x="11" y="8"/>
                        <a:pt x="1" y="4"/>
                        <a:pt x="0" y="2"/>
                      </a:cubicBezTo>
                      <a:cubicBezTo>
                        <a:pt x="0" y="0"/>
                        <a:pt x="16" y="4"/>
                        <a:pt x="13" y="6"/>
                      </a:cubicBezTo>
                      <a:cubicBezTo>
                        <a:pt x="12" y="7"/>
                        <a:pt x="14" y="5"/>
                        <a:pt x="13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36" name="Freeform 535">
                  <a:extLst>
                    <a:ext uri="{FF2B5EF4-FFF2-40B4-BE49-F238E27FC236}">
                      <a16:creationId xmlns:a16="http://schemas.microsoft.com/office/drawing/2014/main" id="{28E20C00-5567-C5E5-833E-91581CBC6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39385" y="5172648"/>
                  <a:ext cx="327588" cy="335595"/>
                </a:xfrm>
                <a:custGeom>
                  <a:avLst/>
                  <a:gdLst>
                    <a:gd name="T0" fmla="*/ 19 w 32"/>
                    <a:gd name="T1" fmla="*/ 1 h 31"/>
                    <a:gd name="T2" fmla="*/ 17 w 32"/>
                    <a:gd name="T3" fmla="*/ 0 h 31"/>
                    <a:gd name="T4" fmla="*/ 14 w 32"/>
                    <a:gd name="T5" fmla="*/ 2 h 31"/>
                    <a:gd name="T6" fmla="*/ 11 w 32"/>
                    <a:gd name="T7" fmla="*/ 5 h 31"/>
                    <a:gd name="T8" fmla="*/ 9 w 32"/>
                    <a:gd name="T9" fmla="*/ 7 h 31"/>
                    <a:gd name="T10" fmla="*/ 7 w 32"/>
                    <a:gd name="T11" fmla="*/ 13 h 31"/>
                    <a:gd name="T12" fmla="*/ 5 w 32"/>
                    <a:gd name="T13" fmla="*/ 17 h 31"/>
                    <a:gd name="T14" fmla="*/ 2 w 32"/>
                    <a:gd name="T15" fmla="*/ 19 h 31"/>
                    <a:gd name="T16" fmla="*/ 4 w 32"/>
                    <a:gd name="T17" fmla="*/ 21 h 31"/>
                    <a:gd name="T18" fmla="*/ 0 w 32"/>
                    <a:gd name="T19" fmla="*/ 25 h 31"/>
                    <a:gd name="T20" fmla="*/ 4 w 32"/>
                    <a:gd name="T21" fmla="*/ 25 h 31"/>
                    <a:gd name="T22" fmla="*/ 10 w 32"/>
                    <a:gd name="T23" fmla="*/ 26 h 31"/>
                    <a:gd name="T24" fmla="*/ 19 w 32"/>
                    <a:gd name="T25" fmla="*/ 27 h 31"/>
                    <a:gd name="T26" fmla="*/ 22 w 32"/>
                    <a:gd name="T27" fmla="*/ 26 h 31"/>
                    <a:gd name="T28" fmla="*/ 19 w 32"/>
                    <a:gd name="T29" fmla="*/ 30 h 31"/>
                    <a:gd name="T30" fmla="*/ 22 w 32"/>
                    <a:gd name="T31" fmla="*/ 28 h 31"/>
                    <a:gd name="T32" fmla="*/ 27 w 32"/>
                    <a:gd name="T33" fmla="*/ 26 h 31"/>
                    <a:gd name="T34" fmla="*/ 32 w 32"/>
                    <a:gd name="T35" fmla="*/ 20 h 31"/>
                    <a:gd name="T36" fmla="*/ 29 w 32"/>
                    <a:gd name="T37" fmla="*/ 20 h 31"/>
                    <a:gd name="T38" fmla="*/ 26 w 32"/>
                    <a:gd name="T39" fmla="*/ 18 h 31"/>
                    <a:gd name="T40" fmla="*/ 29 w 32"/>
                    <a:gd name="T41" fmla="*/ 15 h 31"/>
                    <a:gd name="T42" fmla="*/ 26 w 32"/>
                    <a:gd name="T43" fmla="*/ 15 h 31"/>
                    <a:gd name="T44" fmla="*/ 24 w 32"/>
                    <a:gd name="T45" fmla="*/ 13 h 31"/>
                    <a:gd name="T46" fmla="*/ 21 w 32"/>
                    <a:gd name="T47" fmla="*/ 16 h 31"/>
                    <a:gd name="T48" fmla="*/ 18 w 32"/>
                    <a:gd name="T49" fmla="*/ 13 h 31"/>
                    <a:gd name="T50" fmla="*/ 19 w 32"/>
                    <a:gd name="T51" fmla="*/ 11 h 31"/>
                    <a:gd name="T52" fmla="*/ 16 w 32"/>
                    <a:gd name="T53" fmla="*/ 9 h 31"/>
                    <a:gd name="T54" fmla="*/ 14 w 32"/>
                    <a:gd name="T55" fmla="*/ 12 h 31"/>
                    <a:gd name="T56" fmla="*/ 16 w 32"/>
                    <a:gd name="T57" fmla="*/ 7 h 31"/>
                    <a:gd name="T58" fmla="*/ 18 w 32"/>
                    <a:gd name="T59" fmla="*/ 4 h 31"/>
                    <a:gd name="T60" fmla="*/ 18 w 32"/>
                    <a:gd name="T61" fmla="*/ 2 h 31"/>
                    <a:gd name="T62" fmla="*/ 19 w 32"/>
                    <a:gd name="T63" fmla="*/ 1 h 31"/>
                    <a:gd name="T64" fmla="*/ 19 w 32"/>
                    <a:gd name="T65" fmla="*/ 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2" h="31">
                      <a:moveTo>
                        <a:pt x="19" y="1"/>
                      </a:moveTo>
                      <a:cubicBezTo>
                        <a:pt x="20" y="0"/>
                        <a:pt x="17" y="0"/>
                        <a:pt x="17" y="0"/>
                      </a:cubicBezTo>
                      <a:cubicBezTo>
                        <a:pt x="16" y="0"/>
                        <a:pt x="15" y="1"/>
                        <a:pt x="14" y="2"/>
                      </a:cubicBezTo>
                      <a:cubicBezTo>
                        <a:pt x="13" y="3"/>
                        <a:pt x="12" y="4"/>
                        <a:pt x="11" y="5"/>
                      </a:cubicBezTo>
                      <a:cubicBezTo>
                        <a:pt x="11" y="6"/>
                        <a:pt x="10" y="7"/>
                        <a:pt x="9" y="7"/>
                      </a:cubicBezTo>
                      <a:cubicBezTo>
                        <a:pt x="9" y="9"/>
                        <a:pt x="8" y="11"/>
                        <a:pt x="7" y="13"/>
                      </a:cubicBezTo>
                      <a:cubicBezTo>
                        <a:pt x="7" y="15"/>
                        <a:pt x="6" y="16"/>
                        <a:pt x="5" y="17"/>
                      </a:cubicBezTo>
                      <a:cubicBezTo>
                        <a:pt x="4" y="18"/>
                        <a:pt x="2" y="19"/>
                        <a:pt x="2" y="19"/>
                      </a:cubicBezTo>
                      <a:cubicBezTo>
                        <a:pt x="2" y="20"/>
                        <a:pt x="4" y="20"/>
                        <a:pt x="4" y="21"/>
                      </a:cubicBezTo>
                      <a:cubicBezTo>
                        <a:pt x="4" y="22"/>
                        <a:pt x="0" y="24"/>
                        <a:pt x="0" y="25"/>
                      </a:cubicBezTo>
                      <a:cubicBezTo>
                        <a:pt x="0" y="27"/>
                        <a:pt x="3" y="26"/>
                        <a:pt x="4" y="25"/>
                      </a:cubicBezTo>
                      <a:cubicBezTo>
                        <a:pt x="6" y="25"/>
                        <a:pt x="8" y="26"/>
                        <a:pt x="10" y="26"/>
                      </a:cubicBezTo>
                      <a:cubicBezTo>
                        <a:pt x="13" y="27"/>
                        <a:pt x="16" y="26"/>
                        <a:pt x="19" y="27"/>
                      </a:cubicBezTo>
                      <a:cubicBezTo>
                        <a:pt x="19" y="27"/>
                        <a:pt x="22" y="25"/>
                        <a:pt x="22" y="26"/>
                      </a:cubicBezTo>
                      <a:cubicBezTo>
                        <a:pt x="22" y="27"/>
                        <a:pt x="19" y="30"/>
                        <a:pt x="19" y="30"/>
                      </a:cubicBezTo>
                      <a:cubicBezTo>
                        <a:pt x="20" y="31"/>
                        <a:pt x="22" y="28"/>
                        <a:pt x="22" y="28"/>
                      </a:cubicBezTo>
                      <a:cubicBezTo>
                        <a:pt x="24" y="27"/>
                        <a:pt x="26" y="27"/>
                        <a:pt x="27" y="26"/>
                      </a:cubicBezTo>
                      <a:cubicBezTo>
                        <a:pt x="27" y="25"/>
                        <a:pt x="32" y="20"/>
                        <a:pt x="32" y="20"/>
                      </a:cubicBezTo>
                      <a:cubicBezTo>
                        <a:pt x="31" y="19"/>
                        <a:pt x="30" y="20"/>
                        <a:pt x="29" y="20"/>
                      </a:cubicBezTo>
                      <a:cubicBezTo>
                        <a:pt x="29" y="20"/>
                        <a:pt x="26" y="18"/>
                        <a:pt x="26" y="18"/>
                      </a:cubicBezTo>
                      <a:cubicBezTo>
                        <a:pt x="26" y="17"/>
                        <a:pt x="30" y="16"/>
                        <a:pt x="29" y="15"/>
                      </a:cubicBezTo>
                      <a:cubicBezTo>
                        <a:pt x="29" y="14"/>
                        <a:pt x="27" y="15"/>
                        <a:pt x="26" y="15"/>
                      </a:cubicBezTo>
                      <a:cubicBezTo>
                        <a:pt x="25" y="15"/>
                        <a:pt x="25" y="13"/>
                        <a:pt x="24" y="13"/>
                      </a:cubicBezTo>
                      <a:cubicBezTo>
                        <a:pt x="24" y="13"/>
                        <a:pt x="21" y="16"/>
                        <a:pt x="21" y="16"/>
                      </a:cubicBezTo>
                      <a:cubicBezTo>
                        <a:pt x="20" y="14"/>
                        <a:pt x="20" y="14"/>
                        <a:pt x="18" y="13"/>
                      </a:cubicBezTo>
                      <a:cubicBezTo>
                        <a:pt x="16" y="12"/>
                        <a:pt x="19" y="12"/>
                        <a:pt x="19" y="11"/>
                      </a:cubicBezTo>
                      <a:cubicBezTo>
                        <a:pt x="19" y="11"/>
                        <a:pt x="17" y="9"/>
                        <a:pt x="16" y="9"/>
                      </a:cubicBezTo>
                      <a:cubicBezTo>
                        <a:pt x="16" y="10"/>
                        <a:pt x="14" y="13"/>
                        <a:pt x="14" y="12"/>
                      </a:cubicBezTo>
                      <a:cubicBezTo>
                        <a:pt x="12" y="11"/>
                        <a:pt x="15" y="7"/>
                        <a:pt x="16" y="7"/>
                      </a:cubicBezTo>
                      <a:cubicBezTo>
                        <a:pt x="17" y="6"/>
                        <a:pt x="17" y="5"/>
                        <a:pt x="18" y="4"/>
                      </a:cubicBezTo>
                      <a:cubicBezTo>
                        <a:pt x="18" y="3"/>
                        <a:pt x="18" y="2"/>
                        <a:pt x="18" y="2"/>
                      </a:cubicBezTo>
                      <a:cubicBezTo>
                        <a:pt x="18" y="2"/>
                        <a:pt x="19" y="1"/>
                        <a:pt x="19" y="1"/>
                      </a:cubicBezTo>
                      <a:cubicBezTo>
                        <a:pt x="20" y="0"/>
                        <a:pt x="19" y="1"/>
                        <a:pt x="19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37" name="Freeform 536">
                  <a:extLst>
                    <a:ext uri="{FF2B5EF4-FFF2-40B4-BE49-F238E27FC236}">
                      <a16:creationId xmlns:a16="http://schemas.microsoft.com/office/drawing/2014/main" id="{F83BB1B2-7D34-206C-DC14-F6052AA09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04243" y="5412358"/>
                  <a:ext cx="83638" cy="106947"/>
                </a:xfrm>
                <a:custGeom>
                  <a:avLst/>
                  <a:gdLst>
                    <a:gd name="T0" fmla="*/ 6 w 8"/>
                    <a:gd name="T1" fmla="*/ 1 h 10"/>
                    <a:gd name="T2" fmla="*/ 1 w 8"/>
                    <a:gd name="T3" fmla="*/ 9 h 10"/>
                    <a:gd name="T4" fmla="*/ 4 w 8"/>
                    <a:gd name="T5" fmla="*/ 7 h 10"/>
                    <a:gd name="T6" fmla="*/ 3 w 8"/>
                    <a:gd name="T7" fmla="*/ 10 h 10"/>
                    <a:gd name="T8" fmla="*/ 6 w 8"/>
                    <a:gd name="T9" fmla="*/ 8 h 10"/>
                    <a:gd name="T10" fmla="*/ 8 w 8"/>
                    <a:gd name="T11" fmla="*/ 4 h 10"/>
                    <a:gd name="T12" fmla="*/ 5 w 8"/>
                    <a:gd name="T13" fmla="*/ 4 h 10"/>
                    <a:gd name="T14" fmla="*/ 6 w 8"/>
                    <a:gd name="T15" fmla="*/ 1 h 10"/>
                    <a:gd name="T16" fmla="*/ 6 w 8"/>
                    <a:gd name="T17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0">
                      <a:moveTo>
                        <a:pt x="6" y="1"/>
                      </a:moveTo>
                      <a:cubicBezTo>
                        <a:pt x="5" y="2"/>
                        <a:pt x="0" y="6"/>
                        <a:pt x="1" y="9"/>
                      </a:cubicBezTo>
                      <a:cubicBezTo>
                        <a:pt x="1" y="9"/>
                        <a:pt x="3" y="6"/>
                        <a:pt x="4" y="7"/>
                      </a:cubicBezTo>
                      <a:cubicBezTo>
                        <a:pt x="4" y="7"/>
                        <a:pt x="3" y="10"/>
                        <a:pt x="3" y="10"/>
                      </a:cubicBezTo>
                      <a:cubicBezTo>
                        <a:pt x="4" y="10"/>
                        <a:pt x="6" y="9"/>
                        <a:pt x="6" y="8"/>
                      </a:cubicBezTo>
                      <a:cubicBezTo>
                        <a:pt x="6" y="7"/>
                        <a:pt x="7" y="6"/>
                        <a:pt x="8" y="4"/>
                      </a:cubicBezTo>
                      <a:cubicBezTo>
                        <a:pt x="8" y="2"/>
                        <a:pt x="6" y="4"/>
                        <a:pt x="5" y="4"/>
                      </a:cubicBezTo>
                      <a:cubicBezTo>
                        <a:pt x="6" y="4"/>
                        <a:pt x="6" y="0"/>
                        <a:pt x="6" y="1"/>
                      </a:cubicBezTo>
                      <a:cubicBezTo>
                        <a:pt x="5" y="1"/>
                        <a:pt x="7" y="0"/>
                        <a:pt x="6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38" name="Freeform 537">
                  <a:extLst>
                    <a:ext uri="{FF2B5EF4-FFF2-40B4-BE49-F238E27FC236}">
                      <a16:creationId xmlns:a16="http://schemas.microsoft.com/office/drawing/2014/main" id="{8EE84EDA-F192-6580-A8B4-78FDFAE830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2710" y="4372381"/>
                  <a:ext cx="31364" cy="62692"/>
                </a:xfrm>
                <a:custGeom>
                  <a:avLst/>
                  <a:gdLst>
                    <a:gd name="T0" fmla="*/ 3 w 3"/>
                    <a:gd name="T1" fmla="*/ 4 h 6"/>
                    <a:gd name="T2" fmla="*/ 1 w 3"/>
                    <a:gd name="T3" fmla="*/ 1 h 6"/>
                    <a:gd name="T4" fmla="*/ 1 w 3"/>
                    <a:gd name="T5" fmla="*/ 2 h 6"/>
                    <a:gd name="T6" fmla="*/ 0 w 3"/>
                    <a:gd name="T7" fmla="*/ 2 h 6"/>
                    <a:gd name="T8" fmla="*/ 3 w 3"/>
                    <a:gd name="T9" fmla="*/ 4 h 6"/>
                    <a:gd name="T10" fmla="*/ 3 w 3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3" y="3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3" y="6"/>
                        <a:pt x="3" y="4"/>
                      </a:cubicBezTo>
                      <a:cubicBezTo>
                        <a:pt x="3" y="3"/>
                        <a:pt x="3" y="6"/>
                        <a:pt x="3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39" name="Freeform 538">
                  <a:extLst>
                    <a:ext uri="{FF2B5EF4-FFF2-40B4-BE49-F238E27FC236}">
                      <a16:creationId xmlns:a16="http://schemas.microsoft.com/office/drawing/2014/main" id="{6C4DCFA8-60C9-0E63-865D-278A066ACA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9372" y="4479332"/>
                  <a:ext cx="31364" cy="33190"/>
                </a:xfrm>
                <a:custGeom>
                  <a:avLst/>
                  <a:gdLst>
                    <a:gd name="T0" fmla="*/ 2 w 3"/>
                    <a:gd name="T1" fmla="*/ 1 h 3"/>
                    <a:gd name="T2" fmla="*/ 0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3"/>
                        <a:pt x="3" y="2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40" name="Freeform 539">
                  <a:extLst>
                    <a:ext uri="{FF2B5EF4-FFF2-40B4-BE49-F238E27FC236}">
                      <a16:creationId xmlns:a16="http://schemas.microsoft.com/office/drawing/2014/main" id="{80B8AF72-8372-8CB2-6C40-B526EA3FDA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5405" y="5054638"/>
                  <a:ext cx="69700" cy="44255"/>
                </a:xfrm>
                <a:custGeom>
                  <a:avLst/>
                  <a:gdLst>
                    <a:gd name="T0" fmla="*/ 7 w 7"/>
                    <a:gd name="T1" fmla="*/ 3 h 4"/>
                    <a:gd name="T2" fmla="*/ 1 w 7"/>
                    <a:gd name="T3" fmla="*/ 1 h 4"/>
                    <a:gd name="T4" fmla="*/ 7 w 7"/>
                    <a:gd name="T5" fmla="*/ 3 h 4"/>
                    <a:gd name="T6" fmla="*/ 7 w 7"/>
                    <a:gd name="T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cubicBezTo>
                        <a:pt x="7" y="0"/>
                        <a:pt x="3" y="0"/>
                        <a:pt x="1" y="1"/>
                      </a:cubicBezTo>
                      <a:cubicBezTo>
                        <a:pt x="0" y="1"/>
                        <a:pt x="7" y="4"/>
                        <a:pt x="7" y="3"/>
                      </a:cubicBezTo>
                      <a:cubicBezTo>
                        <a:pt x="7" y="0"/>
                        <a:pt x="7" y="4"/>
                        <a:pt x="7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41" name="Freeform 540">
                  <a:extLst>
                    <a:ext uri="{FF2B5EF4-FFF2-40B4-BE49-F238E27FC236}">
                      <a16:creationId xmlns:a16="http://schemas.microsoft.com/office/drawing/2014/main" id="{5E1BB828-0EA3-7AC6-7B51-999A803C1C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6922" y="4792800"/>
                  <a:ext cx="62727" cy="66379"/>
                </a:xfrm>
                <a:custGeom>
                  <a:avLst/>
                  <a:gdLst>
                    <a:gd name="T0" fmla="*/ 3 w 6"/>
                    <a:gd name="T1" fmla="*/ 5 h 6"/>
                    <a:gd name="T2" fmla="*/ 0 w 6"/>
                    <a:gd name="T3" fmla="*/ 3 h 6"/>
                    <a:gd name="T4" fmla="*/ 4 w 6"/>
                    <a:gd name="T5" fmla="*/ 2 h 6"/>
                    <a:gd name="T6" fmla="*/ 3 w 6"/>
                    <a:gd name="T7" fmla="*/ 5 h 6"/>
                    <a:gd name="T8" fmla="*/ 3 w 6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5"/>
                      </a:moveTo>
                      <a:cubicBezTo>
                        <a:pt x="2" y="4"/>
                        <a:pt x="1" y="4"/>
                        <a:pt x="0" y="3"/>
                      </a:cubicBezTo>
                      <a:cubicBezTo>
                        <a:pt x="1" y="3"/>
                        <a:pt x="3" y="0"/>
                        <a:pt x="4" y="2"/>
                      </a:cubicBezTo>
                      <a:cubicBezTo>
                        <a:pt x="6" y="3"/>
                        <a:pt x="5" y="6"/>
                        <a:pt x="3" y="5"/>
                      </a:cubicBezTo>
                      <a:cubicBezTo>
                        <a:pt x="2" y="4"/>
                        <a:pt x="4" y="6"/>
                        <a:pt x="3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42" name="Freeform 541">
                  <a:extLst>
                    <a:ext uri="{FF2B5EF4-FFF2-40B4-BE49-F238E27FC236}">
                      <a16:creationId xmlns:a16="http://schemas.microsoft.com/office/drawing/2014/main" id="{5B30959B-9C88-66EC-4566-052650DD23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55559" y="4328126"/>
                  <a:ext cx="62727" cy="77445"/>
                </a:xfrm>
                <a:custGeom>
                  <a:avLst/>
                  <a:gdLst>
                    <a:gd name="T0" fmla="*/ 3 w 6"/>
                    <a:gd name="T1" fmla="*/ 6 h 7"/>
                    <a:gd name="T2" fmla="*/ 4 w 6"/>
                    <a:gd name="T3" fmla="*/ 1 h 7"/>
                    <a:gd name="T4" fmla="*/ 3 w 6"/>
                    <a:gd name="T5" fmla="*/ 6 h 7"/>
                    <a:gd name="T6" fmla="*/ 3 w 6"/>
                    <a:gd name="T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7">
                      <a:moveTo>
                        <a:pt x="3" y="6"/>
                      </a:moveTo>
                      <a:cubicBezTo>
                        <a:pt x="0" y="7"/>
                        <a:pt x="1" y="0"/>
                        <a:pt x="4" y="1"/>
                      </a:cubicBezTo>
                      <a:cubicBezTo>
                        <a:pt x="6" y="1"/>
                        <a:pt x="5" y="6"/>
                        <a:pt x="3" y="6"/>
                      </a:cubicBezTo>
                      <a:cubicBezTo>
                        <a:pt x="2" y="6"/>
                        <a:pt x="6" y="6"/>
                        <a:pt x="3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43" name="Freeform 542">
                  <a:extLst>
                    <a:ext uri="{FF2B5EF4-FFF2-40B4-BE49-F238E27FC236}">
                      <a16:creationId xmlns:a16="http://schemas.microsoft.com/office/drawing/2014/main" id="{90A2A2CE-9641-8FE9-E339-03B475F1FD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81310" y="4283873"/>
                  <a:ext cx="121974" cy="66379"/>
                </a:xfrm>
                <a:custGeom>
                  <a:avLst/>
                  <a:gdLst>
                    <a:gd name="T0" fmla="*/ 4 w 12"/>
                    <a:gd name="T1" fmla="*/ 6 h 6"/>
                    <a:gd name="T2" fmla="*/ 1 w 12"/>
                    <a:gd name="T3" fmla="*/ 3 h 6"/>
                    <a:gd name="T4" fmla="*/ 8 w 12"/>
                    <a:gd name="T5" fmla="*/ 0 h 6"/>
                    <a:gd name="T6" fmla="*/ 4 w 1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4" y="6"/>
                      </a:moveTo>
                      <a:cubicBezTo>
                        <a:pt x="2" y="6"/>
                        <a:pt x="0" y="5"/>
                        <a:pt x="1" y="3"/>
                      </a:cubicBezTo>
                      <a:cubicBezTo>
                        <a:pt x="2" y="1"/>
                        <a:pt x="5" y="1"/>
                        <a:pt x="8" y="0"/>
                      </a:cubicBezTo>
                      <a:cubicBezTo>
                        <a:pt x="12" y="0"/>
                        <a:pt x="6" y="6"/>
                        <a:pt x="4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44" name="Freeform 543">
                  <a:extLst>
                    <a:ext uri="{FF2B5EF4-FFF2-40B4-BE49-F238E27FC236}">
                      <a16:creationId xmlns:a16="http://schemas.microsoft.com/office/drawing/2014/main" id="{96785A7E-B718-5782-8926-9DE915A3F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9197" y="4243306"/>
                  <a:ext cx="69700" cy="29502"/>
                </a:xfrm>
                <a:custGeom>
                  <a:avLst/>
                  <a:gdLst>
                    <a:gd name="T0" fmla="*/ 5 w 7"/>
                    <a:gd name="T1" fmla="*/ 3 h 3"/>
                    <a:gd name="T2" fmla="*/ 3 w 7"/>
                    <a:gd name="T3" fmla="*/ 0 h 3"/>
                    <a:gd name="T4" fmla="*/ 7 w 7"/>
                    <a:gd name="T5" fmla="*/ 1 h 3"/>
                    <a:gd name="T6" fmla="*/ 5 w 7"/>
                    <a:gd name="T7" fmla="*/ 3 h 3"/>
                    <a:gd name="T8" fmla="*/ 5 w 7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3">
                      <a:moveTo>
                        <a:pt x="5" y="3"/>
                      </a:moveTo>
                      <a:cubicBezTo>
                        <a:pt x="4" y="3"/>
                        <a:pt x="0" y="0"/>
                        <a:pt x="3" y="0"/>
                      </a:cubicBezTo>
                      <a:cubicBezTo>
                        <a:pt x="4" y="0"/>
                        <a:pt x="6" y="0"/>
                        <a:pt x="7" y="1"/>
                      </a:cubicBezTo>
                      <a:cubicBezTo>
                        <a:pt x="7" y="1"/>
                        <a:pt x="6" y="3"/>
                        <a:pt x="5" y="3"/>
                      </a:cubicBezTo>
                      <a:cubicBezTo>
                        <a:pt x="4" y="3"/>
                        <a:pt x="7" y="3"/>
                        <a:pt x="5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45" name="Freeform 544">
                  <a:extLst>
                    <a:ext uri="{FF2B5EF4-FFF2-40B4-BE49-F238E27FC236}">
                      <a16:creationId xmlns:a16="http://schemas.microsoft.com/office/drawing/2014/main" id="{AE829759-89B2-498D-AD28-AB8EE7F98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7060" y="4025723"/>
                  <a:ext cx="348498" cy="258152"/>
                </a:xfrm>
                <a:custGeom>
                  <a:avLst/>
                  <a:gdLst>
                    <a:gd name="T0" fmla="*/ 31 w 34"/>
                    <a:gd name="T1" fmla="*/ 21 h 24"/>
                    <a:gd name="T2" fmla="*/ 25 w 34"/>
                    <a:gd name="T3" fmla="*/ 18 h 24"/>
                    <a:gd name="T4" fmla="*/ 24 w 34"/>
                    <a:gd name="T5" fmla="*/ 16 h 24"/>
                    <a:gd name="T6" fmla="*/ 22 w 34"/>
                    <a:gd name="T7" fmla="*/ 17 h 24"/>
                    <a:gd name="T8" fmla="*/ 18 w 34"/>
                    <a:gd name="T9" fmla="*/ 16 h 24"/>
                    <a:gd name="T10" fmla="*/ 16 w 34"/>
                    <a:gd name="T11" fmla="*/ 19 h 24"/>
                    <a:gd name="T12" fmla="*/ 11 w 34"/>
                    <a:gd name="T13" fmla="*/ 23 h 24"/>
                    <a:gd name="T14" fmla="*/ 8 w 34"/>
                    <a:gd name="T15" fmla="*/ 19 h 24"/>
                    <a:gd name="T16" fmla="*/ 2 w 34"/>
                    <a:gd name="T17" fmla="*/ 19 h 24"/>
                    <a:gd name="T18" fmla="*/ 4 w 34"/>
                    <a:gd name="T19" fmla="*/ 16 h 24"/>
                    <a:gd name="T20" fmla="*/ 5 w 34"/>
                    <a:gd name="T21" fmla="*/ 10 h 24"/>
                    <a:gd name="T22" fmla="*/ 6 w 34"/>
                    <a:gd name="T23" fmla="*/ 3 h 24"/>
                    <a:gd name="T24" fmla="*/ 11 w 34"/>
                    <a:gd name="T25" fmla="*/ 3 h 24"/>
                    <a:gd name="T26" fmla="*/ 12 w 34"/>
                    <a:gd name="T27" fmla="*/ 5 h 24"/>
                    <a:gd name="T28" fmla="*/ 14 w 34"/>
                    <a:gd name="T29" fmla="*/ 4 h 24"/>
                    <a:gd name="T30" fmla="*/ 17 w 34"/>
                    <a:gd name="T31" fmla="*/ 6 h 24"/>
                    <a:gd name="T32" fmla="*/ 20 w 34"/>
                    <a:gd name="T33" fmla="*/ 7 h 24"/>
                    <a:gd name="T34" fmla="*/ 25 w 34"/>
                    <a:gd name="T35" fmla="*/ 10 h 24"/>
                    <a:gd name="T36" fmla="*/ 28 w 34"/>
                    <a:gd name="T37" fmla="*/ 15 h 24"/>
                    <a:gd name="T38" fmla="*/ 30 w 34"/>
                    <a:gd name="T39" fmla="*/ 15 h 24"/>
                    <a:gd name="T40" fmla="*/ 33 w 34"/>
                    <a:gd name="T41" fmla="*/ 17 h 24"/>
                    <a:gd name="T42" fmla="*/ 34 w 34"/>
                    <a:gd name="T43" fmla="*/ 18 h 24"/>
                    <a:gd name="T44" fmla="*/ 31 w 34"/>
                    <a:gd name="T45" fmla="*/ 21 h 24"/>
                    <a:gd name="T46" fmla="*/ 31 w 34"/>
                    <a:gd name="T47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4" h="24">
                      <a:moveTo>
                        <a:pt x="31" y="21"/>
                      </a:moveTo>
                      <a:cubicBezTo>
                        <a:pt x="30" y="20"/>
                        <a:pt x="27" y="19"/>
                        <a:pt x="25" y="18"/>
                      </a:cubicBezTo>
                      <a:cubicBezTo>
                        <a:pt x="24" y="18"/>
                        <a:pt x="25" y="17"/>
                        <a:pt x="24" y="16"/>
                      </a:cubicBezTo>
                      <a:cubicBezTo>
                        <a:pt x="24" y="16"/>
                        <a:pt x="22" y="17"/>
                        <a:pt x="22" y="17"/>
                      </a:cubicBezTo>
                      <a:cubicBezTo>
                        <a:pt x="20" y="17"/>
                        <a:pt x="20" y="15"/>
                        <a:pt x="18" y="16"/>
                      </a:cubicBezTo>
                      <a:cubicBezTo>
                        <a:pt x="18" y="17"/>
                        <a:pt x="17" y="18"/>
                        <a:pt x="16" y="19"/>
                      </a:cubicBezTo>
                      <a:cubicBezTo>
                        <a:pt x="14" y="20"/>
                        <a:pt x="13" y="22"/>
                        <a:pt x="11" y="23"/>
                      </a:cubicBezTo>
                      <a:cubicBezTo>
                        <a:pt x="8" y="24"/>
                        <a:pt x="10" y="20"/>
                        <a:pt x="8" y="19"/>
                      </a:cubicBezTo>
                      <a:cubicBezTo>
                        <a:pt x="8" y="18"/>
                        <a:pt x="3" y="19"/>
                        <a:pt x="2" y="19"/>
                      </a:cubicBezTo>
                      <a:cubicBezTo>
                        <a:pt x="0" y="19"/>
                        <a:pt x="4" y="16"/>
                        <a:pt x="4" y="16"/>
                      </a:cubicBezTo>
                      <a:cubicBezTo>
                        <a:pt x="6" y="14"/>
                        <a:pt x="5" y="12"/>
                        <a:pt x="5" y="10"/>
                      </a:cubicBezTo>
                      <a:cubicBezTo>
                        <a:pt x="5" y="8"/>
                        <a:pt x="5" y="5"/>
                        <a:pt x="6" y="3"/>
                      </a:cubicBezTo>
                      <a:cubicBezTo>
                        <a:pt x="7" y="0"/>
                        <a:pt x="10" y="0"/>
                        <a:pt x="11" y="3"/>
                      </a:cubicBezTo>
                      <a:cubicBezTo>
                        <a:pt x="11" y="4"/>
                        <a:pt x="11" y="6"/>
                        <a:pt x="12" y="5"/>
                      </a:cubicBezTo>
                      <a:cubicBezTo>
                        <a:pt x="13" y="5"/>
                        <a:pt x="13" y="4"/>
                        <a:pt x="14" y="4"/>
                      </a:cubicBezTo>
                      <a:cubicBezTo>
                        <a:pt x="15" y="5"/>
                        <a:pt x="16" y="6"/>
                        <a:pt x="17" y="6"/>
                      </a:cubicBezTo>
                      <a:cubicBezTo>
                        <a:pt x="18" y="7"/>
                        <a:pt x="19" y="7"/>
                        <a:pt x="20" y="7"/>
                      </a:cubicBezTo>
                      <a:cubicBezTo>
                        <a:pt x="21" y="8"/>
                        <a:pt x="23" y="9"/>
                        <a:pt x="25" y="10"/>
                      </a:cubicBezTo>
                      <a:cubicBezTo>
                        <a:pt x="28" y="11"/>
                        <a:pt x="28" y="12"/>
                        <a:pt x="28" y="15"/>
                      </a:cubicBezTo>
                      <a:cubicBezTo>
                        <a:pt x="28" y="16"/>
                        <a:pt x="30" y="16"/>
                        <a:pt x="30" y="15"/>
                      </a:cubicBezTo>
                      <a:cubicBezTo>
                        <a:pt x="32" y="15"/>
                        <a:pt x="32" y="16"/>
                        <a:pt x="33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3" y="19"/>
                        <a:pt x="33" y="21"/>
                        <a:pt x="31" y="21"/>
                      </a:cubicBezTo>
                      <a:cubicBezTo>
                        <a:pt x="30" y="20"/>
                        <a:pt x="33" y="21"/>
                        <a:pt x="31" y="2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46" name="Freeform 545">
                  <a:extLst>
                    <a:ext uri="{FF2B5EF4-FFF2-40B4-BE49-F238E27FC236}">
                      <a16:creationId xmlns:a16="http://schemas.microsoft.com/office/drawing/2014/main" id="{278D9A50-C48F-4A99-2E2D-64224E101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42978" y="4003593"/>
                  <a:ext cx="69700" cy="55320"/>
                </a:xfrm>
                <a:custGeom>
                  <a:avLst/>
                  <a:gdLst>
                    <a:gd name="T0" fmla="*/ 5 w 7"/>
                    <a:gd name="T1" fmla="*/ 4 h 5"/>
                    <a:gd name="T2" fmla="*/ 1 w 7"/>
                    <a:gd name="T3" fmla="*/ 0 h 5"/>
                    <a:gd name="T4" fmla="*/ 5 w 7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5" y="4"/>
                      </a:moveTo>
                      <a:cubicBezTo>
                        <a:pt x="3" y="5"/>
                        <a:pt x="0" y="0"/>
                        <a:pt x="1" y="0"/>
                      </a:cubicBezTo>
                      <a:cubicBezTo>
                        <a:pt x="2" y="1"/>
                        <a:pt x="7" y="3"/>
                        <a:pt x="5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47" name="Freeform 546">
                  <a:extLst>
                    <a:ext uri="{FF2B5EF4-FFF2-40B4-BE49-F238E27FC236}">
                      <a16:creationId xmlns:a16="http://schemas.microsoft.com/office/drawing/2014/main" id="{5F77FF14-B980-4AF3-5843-38357E790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2065" y="4014659"/>
                  <a:ext cx="38336" cy="55320"/>
                </a:xfrm>
                <a:custGeom>
                  <a:avLst/>
                  <a:gdLst>
                    <a:gd name="T0" fmla="*/ 3 w 4"/>
                    <a:gd name="T1" fmla="*/ 4 h 5"/>
                    <a:gd name="T2" fmla="*/ 0 w 4"/>
                    <a:gd name="T3" fmla="*/ 1 h 5"/>
                    <a:gd name="T4" fmla="*/ 3 w 4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1" y="5"/>
                        <a:pt x="0" y="2"/>
                        <a:pt x="0" y="1"/>
                      </a:cubicBezTo>
                      <a:cubicBezTo>
                        <a:pt x="1" y="0"/>
                        <a:pt x="4" y="3"/>
                        <a:pt x="3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48" name="Freeform 547">
                  <a:extLst>
                    <a:ext uri="{FF2B5EF4-FFF2-40B4-BE49-F238E27FC236}">
                      <a16:creationId xmlns:a16="http://schemas.microsoft.com/office/drawing/2014/main" id="{4FB0B971-AB68-969F-3A42-1C481D759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7970" y="3808141"/>
                  <a:ext cx="31364" cy="66379"/>
                </a:xfrm>
                <a:custGeom>
                  <a:avLst/>
                  <a:gdLst>
                    <a:gd name="T0" fmla="*/ 3 w 3"/>
                    <a:gd name="T1" fmla="*/ 5 h 6"/>
                    <a:gd name="T2" fmla="*/ 3 w 3"/>
                    <a:gd name="T3" fmla="*/ 2 h 6"/>
                    <a:gd name="T4" fmla="*/ 1 w 3"/>
                    <a:gd name="T5" fmla="*/ 1 h 6"/>
                    <a:gd name="T6" fmla="*/ 1 w 3"/>
                    <a:gd name="T7" fmla="*/ 4 h 6"/>
                    <a:gd name="T8" fmla="*/ 3 w 3"/>
                    <a:gd name="T9" fmla="*/ 5 h 6"/>
                    <a:gd name="T10" fmla="*/ 3 w 3"/>
                    <a:gd name="T11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5"/>
                      </a:move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2"/>
                        <a:pt x="1" y="0"/>
                        <a:pt x="1" y="1"/>
                      </a:cubicBezTo>
                      <a:cubicBezTo>
                        <a:pt x="1" y="2"/>
                        <a:pt x="0" y="4"/>
                        <a:pt x="1" y="4"/>
                      </a:cubicBezTo>
                      <a:cubicBezTo>
                        <a:pt x="1" y="5"/>
                        <a:pt x="2" y="6"/>
                        <a:pt x="3" y="5"/>
                      </a:cubicBezTo>
                      <a:cubicBezTo>
                        <a:pt x="3" y="4"/>
                        <a:pt x="2" y="6"/>
                        <a:pt x="3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49" name="Freeform 548">
                  <a:extLst>
                    <a:ext uri="{FF2B5EF4-FFF2-40B4-BE49-F238E27FC236}">
                      <a16:creationId xmlns:a16="http://schemas.microsoft.com/office/drawing/2014/main" id="{B14C63C9-466E-C2C8-DA53-F3EF3AF7CC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4632" y="3243899"/>
                  <a:ext cx="1470658" cy="1139547"/>
                </a:xfrm>
                <a:custGeom>
                  <a:avLst/>
                  <a:gdLst>
                    <a:gd name="T0" fmla="*/ 63 w 144"/>
                    <a:gd name="T1" fmla="*/ 86 h 105"/>
                    <a:gd name="T2" fmla="*/ 81 w 144"/>
                    <a:gd name="T3" fmla="*/ 76 h 105"/>
                    <a:gd name="T4" fmla="*/ 91 w 144"/>
                    <a:gd name="T5" fmla="*/ 67 h 105"/>
                    <a:gd name="T6" fmla="*/ 103 w 144"/>
                    <a:gd name="T7" fmla="*/ 68 h 105"/>
                    <a:gd name="T8" fmla="*/ 87 w 144"/>
                    <a:gd name="T9" fmla="*/ 66 h 105"/>
                    <a:gd name="T10" fmla="*/ 80 w 144"/>
                    <a:gd name="T11" fmla="*/ 48 h 105"/>
                    <a:gd name="T12" fmla="*/ 67 w 144"/>
                    <a:gd name="T13" fmla="*/ 49 h 105"/>
                    <a:gd name="T14" fmla="*/ 64 w 144"/>
                    <a:gd name="T15" fmla="*/ 40 h 105"/>
                    <a:gd name="T16" fmla="*/ 54 w 144"/>
                    <a:gd name="T17" fmla="*/ 32 h 105"/>
                    <a:gd name="T18" fmla="*/ 53 w 144"/>
                    <a:gd name="T19" fmla="*/ 38 h 105"/>
                    <a:gd name="T20" fmla="*/ 52 w 144"/>
                    <a:gd name="T21" fmla="*/ 39 h 105"/>
                    <a:gd name="T22" fmla="*/ 37 w 144"/>
                    <a:gd name="T23" fmla="*/ 38 h 105"/>
                    <a:gd name="T24" fmla="*/ 5 w 144"/>
                    <a:gd name="T25" fmla="*/ 32 h 105"/>
                    <a:gd name="T26" fmla="*/ 8 w 144"/>
                    <a:gd name="T27" fmla="*/ 26 h 105"/>
                    <a:gd name="T28" fmla="*/ 16 w 144"/>
                    <a:gd name="T29" fmla="*/ 2 h 105"/>
                    <a:gd name="T30" fmla="*/ 18 w 144"/>
                    <a:gd name="T31" fmla="*/ 18 h 105"/>
                    <a:gd name="T32" fmla="*/ 26 w 144"/>
                    <a:gd name="T33" fmla="*/ 29 h 105"/>
                    <a:gd name="T34" fmla="*/ 20 w 144"/>
                    <a:gd name="T35" fmla="*/ 19 h 105"/>
                    <a:gd name="T36" fmla="*/ 22 w 144"/>
                    <a:gd name="T37" fmla="*/ 13 h 105"/>
                    <a:gd name="T38" fmla="*/ 25 w 144"/>
                    <a:gd name="T39" fmla="*/ 7 h 105"/>
                    <a:gd name="T40" fmla="*/ 34 w 144"/>
                    <a:gd name="T41" fmla="*/ 3 h 105"/>
                    <a:gd name="T42" fmla="*/ 43 w 144"/>
                    <a:gd name="T43" fmla="*/ 16 h 105"/>
                    <a:gd name="T44" fmla="*/ 52 w 144"/>
                    <a:gd name="T45" fmla="*/ 16 h 105"/>
                    <a:gd name="T46" fmla="*/ 54 w 144"/>
                    <a:gd name="T47" fmla="*/ 15 h 105"/>
                    <a:gd name="T48" fmla="*/ 66 w 144"/>
                    <a:gd name="T49" fmla="*/ 13 h 105"/>
                    <a:gd name="T50" fmla="*/ 70 w 144"/>
                    <a:gd name="T51" fmla="*/ 21 h 105"/>
                    <a:gd name="T52" fmla="*/ 76 w 144"/>
                    <a:gd name="T53" fmla="*/ 22 h 105"/>
                    <a:gd name="T54" fmla="*/ 81 w 144"/>
                    <a:gd name="T55" fmla="*/ 23 h 105"/>
                    <a:gd name="T56" fmla="*/ 86 w 144"/>
                    <a:gd name="T57" fmla="*/ 23 h 105"/>
                    <a:gd name="T58" fmla="*/ 92 w 144"/>
                    <a:gd name="T59" fmla="*/ 28 h 105"/>
                    <a:gd name="T60" fmla="*/ 94 w 144"/>
                    <a:gd name="T61" fmla="*/ 31 h 105"/>
                    <a:gd name="T62" fmla="*/ 100 w 144"/>
                    <a:gd name="T63" fmla="*/ 29 h 105"/>
                    <a:gd name="T64" fmla="*/ 99 w 144"/>
                    <a:gd name="T65" fmla="*/ 38 h 105"/>
                    <a:gd name="T66" fmla="*/ 104 w 144"/>
                    <a:gd name="T67" fmla="*/ 38 h 105"/>
                    <a:gd name="T68" fmla="*/ 109 w 144"/>
                    <a:gd name="T69" fmla="*/ 40 h 105"/>
                    <a:gd name="T70" fmla="*/ 106 w 144"/>
                    <a:gd name="T71" fmla="*/ 45 h 105"/>
                    <a:gd name="T72" fmla="*/ 118 w 144"/>
                    <a:gd name="T73" fmla="*/ 54 h 105"/>
                    <a:gd name="T74" fmla="*/ 124 w 144"/>
                    <a:gd name="T75" fmla="*/ 55 h 105"/>
                    <a:gd name="T76" fmla="*/ 128 w 144"/>
                    <a:gd name="T77" fmla="*/ 60 h 105"/>
                    <a:gd name="T78" fmla="*/ 141 w 144"/>
                    <a:gd name="T79" fmla="*/ 64 h 105"/>
                    <a:gd name="T80" fmla="*/ 139 w 144"/>
                    <a:gd name="T81" fmla="*/ 69 h 105"/>
                    <a:gd name="T82" fmla="*/ 133 w 144"/>
                    <a:gd name="T83" fmla="*/ 73 h 105"/>
                    <a:gd name="T84" fmla="*/ 128 w 144"/>
                    <a:gd name="T85" fmla="*/ 77 h 105"/>
                    <a:gd name="T86" fmla="*/ 125 w 144"/>
                    <a:gd name="T87" fmla="*/ 74 h 105"/>
                    <a:gd name="T88" fmla="*/ 120 w 144"/>
                    <a:gd name="T89" fmla="*/ 72 h 105"/>
                    <a:gd name="T90" fmla="*/ 113 w 144"/>
                    <a:gd name="T91" fmla="*/ 67 h 105"/>
                    <a:gd name="T92" fmla="*/ 108 w 144"/>
                    <a:gd name="T93" fmla="*/ 70 h 105"/>
                    <a:gd name="T94" fmla="*/ 118 w 144"/>
                    <a:gd name="T95" fmla="*/ 80 h 105"/>
                    <a:gd name="T96" fmla="*/ 123 w 144"/>
                    <a:gd name="T97" fmla="*/ 82 h 105"/>
                    <a:gd name="T98" fmla="*/ 128 w 144"/>
                    <a:gd name="T99" fmla="*/ 93 h 105"/>
                    <a:gd name="T100" fmla="*/ 126 w 144"/>
                    <a:gd name="T101" fmla="*/ 95 h 105"/>
                    <a:gd name="T102" fmla="*/ 118 w 144"/>
                    <a:gd name="T103" fmla="*/ 96 h 105"/>
                    <a:gd name="T104" fmla="*/ 110 w 144"/>
                    <a:gd name="T105" fmla="*/ 93 h 105"/>
                    <a:gd name="T106" fmla="*/ 109 w 144"/>
                    <a:gd name="T107" fmla="*/ 94 h 105"/>
                    <a:gd name="T108" fmla="*/ 103 w 144"/>
                    <a:gd name="T109" fmla="*/ 99 h 105"/>
                    <a:gd name="T110" fmla="*/ 91 w 144"/>
                    <a:gd name="T111" fmla="*/ 90 h 105"/>
                    <a:gd name="T112" fmla="*/ 77 w 144"/>
                    <a:gd name="T113" fmla="*/ 83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4" h="105">
                      <a:moveTo>
                        <a:pt x="77" y="83"/>
                      </a:moveTo>
                      <a:cubicBezTo>
                        <a:pt x="76" y="86"/>
                        <a:pt x="74" y="83"/>
                        <a:pt x="71" y="84"/>
                      </a:cubicBezTo>
                      <a:cubicBezTo>
                        <a:pt x="70" y="84"/>
                        <a:pt x="69" y="85"/>
                        <a:pt x="68" y="86"/>
                      </a:cubicBezTo>
                      <a:cubicBezTo>
                        <a:pt x="66" y="87"/>
                        <a:pt x="65" y="86"/>
                        <a:pt x="63" y="86"/>
                      </a:cubicBezTo>
                      <a:cubicBezTo>
                        <a:pt x="60" y="85"/>
                        <a:pt x="56" y="83"/>
                        <a:pt x="60" y="80"/>
                      </a:cubicBezTo>
                      <a:cubicBezTo>
                        <a:pt x="62" y="78"/>
                        <a:pt x="62" y="76"/>
                        <a:pt x="65" y="76"/>
                      </a:cubicBezTo>
                      <a:cubicBezTo>
                        <a:pt x="68" y="77"/>
                        <a:pt x="71" y="78"/>
                        <a:pt x="75" y="77"/>
                      </a:cubicBezTo>
                      <a:cubicBezTo>
                        <a:pt x="77" y="77"/>
                        <a:pt x="79" y="76"/>
                        <a:pt x="81" y="76"/>
                      </a:cubicBezTo>
                      <a:cubicBezTo>
                        <a:pt x="82" y="76"/>
                        <a:pt x="81" y="75"/>
                        <a:pt x="81" y="74"/>
                      </a:cubicBezTo>
                      <a:cubicBezTo>
                        <a:pt x="78" y="72"/>
                        <a:pt x="77" y="71"/>
                        <a:pt x="80" y="69"/>
                      </a:cubicBezTo>
                      <a:cubicBezTo>
                        <a:pt x="82" y="66"/>
                        <a:pt x="84" y="66"/>
                        <a:pt x="87" y="66"/>
                      </a:cubicBezTo>
                      <a:cubicBezTo>
                        <a:pt x="88" y="66"/>
                        <a:pt x="90" y="66"/>
                        <a:pt x="91" y="67"/>
                      </a:cubicBezTo>
                      <a:cubicBezTo>
                        <a:pt x="93" y="68"/>
                        <a:pt x="93" y="69"/>
                        <a:pt x="93" y="71"/>
                      </a:cubicBezTo>
                      <a:cubicBezTo>
                        <a:pt x="94" y="73"/>
                        <a:pt x="95" y="70"/>
                        <a:pt x="96" y="70"/>
                      </a:cubicBezTo>
                      <a:cubicBezTo>
                        <a:pt x="96" y="69"/>
                        <a:pt x="99" y="70"/>
                        <a:pt x="99" y="70"/>
                      </a:cubicBezTo>
                      <a:cubicBezTo>
                        <a:pt x="100" y="70"/>
                        <a:pt x="103" y="70"/>
                        <a:pt x="103" y="68"/>
                      </a:cubicBezTo>
                      <a:cubicBezTo>
                        <a:pt x="103" y="67"/>
                        <a:pt x="100" y="66"/>
                        <a:pt x="99" y="66"/>
                      </a:cubicBezTo>
                      <a:cubicBezTo>
                        <a:pt x="97" y="65"/>
                        <a:pt x="96" y="64"/>
                        <a:pt x="95" y="63"/>
                      </a:cubicBezTo>
                      <a:cubicBezTo>
                        <a:pt x="94" y="63"/>
                        <a:pt x="93" y="65"/>
                        <a:pt x="93" y="66"/>
                      </a:cubicBezTo>
                      <a:cubicBezTo>
                        <a:pt x="92" y="67"/>
                        <a:pt x="88" y="66"/>
                        <a:pt x="87" y="66"/>
                      </a:cubicBezTo>
                      <a:cubicBezTo>
                        <a:pt x="81" y="65"/>
                        <a:pt x="89" y="63"/>
                        <a:pt x="88" y="61"/>
                      </a:cubicBezTo>
                      <a:cubicBezTo>
                        <a:pt x="87" y="58"/>
                        <a:pt x="86" y="54"/>
                        <a:pt x="84" y="52"/>
                      </a:cubicBezTo>
                      <a:cubicBezTo>
                        <a:pt x="83" y="52"/>
                        <a:pt x="81" y="53"/>
                        <a:pt x="81" y="52"/>
                      </a:cubicBezTo>
                      <a:cubicBezTo>
                        <a:pt x="81" y="51"/>
                        <a:pt x="81" y="49"/>
                        <a:pt x="80" y="48"/>
                      </a:cubicBezTo>
                      <a:cubicBezTo>
                        <a:pt x="79" y="47"/>
                        <a:pt x="78" y="53"/>
                        <a:pt x="79" y="53"/>
                      </a:cubicBezTo>
                      <a:cubicBezTo>
                        <a:pt x="78" y="53"/>
                        <a:pt x="75" y="46"/>
                        <a:pt x="75" y="46"/>
                      </a:cubicBezTo>
                      <a:cubicBezTo>
                        <a:pt x="73" y="46"/>
                        <a:pt x="72" y="47"/>
                        <a:pt x="71" y="48"/>
                      </a:cubicBezTo>
                      <a:cubicBezTo>
                        <a:pt x="70" y="48"/>
                        <a:pt x="67" y="50"/>
                        <a:pt x="67" y="49"/>
                      </a:cubicBezTo>
                      <a:cubicBezTo>
                        <a:pt x="67" y="46"/>
                        <a:pt x="66" y="46"/>
                        <a:pt x="69" y="46"/>
                      </a:cubicBezTo>
                      <a:cubicBezTo>
                        <a:pt x="70" y="46"/>
                        <a:pt x="71" y="45"/>
                        <a:pt x="71" y="44"/>
                      </a:cubicBezTo>
                      <a:cubicBezTo>
                        <a:pt x="72" y="43"/>
                        <a:pt x="69" y="43"/>
                        <a:pt x="69" y="43"/>
                      </a:cubicBezTo>
                      <a:cubicBezTo>
                        <a:pt x="68" y="42"/>
                        <a:pt x="64" y="40"/>
                        <a:pt x="64" y="40"/>
                      </a:cubicBezTo>
                      <a:cubicBezTo>
                        <a:pt x="64" y="37"/>
                        <a:pt x="63" y="39"/>
                        <a:pt x="62" y="39"/>
                      </a:cubicBezTo>
                      <a:cubicBezTo>
                        <a:pt x="61" y="39"/>
                        <a:pt x="62" y="34"/>
                        <a:pt x="60" y="35"/>
                      </a:cubicBezTo>
                      <a:cubicBezTo>
                        <a:pt x="59" y="35"/>
                        <a:pt x="59" y="36"/>
                        <a:pt x="57" y="34"/>
                      </a:cubicBezTo>
                      <a:cubicBezTo>
                        <a:pt x="56" y="34"/>
                        <a:pt x="55" y="32"/>
                        <a:pt x="54" y="32"/>
                      </a:cubicBezTo>
                      <a:cubicBezTo>
                        <a:pt x="54" y="32"/>
                        <a:pt x="55" y="33"/>
                        <a:pt x="55" y="33"/>
                      </a:cubicBezTo>
                      <a:cubicBezTo>
                        <a:pt x="55" y="33"/>
                        <a:pt x="52" y="33"/>
                        <a:pt x="52" y="34"/>
                      </a:cubicBezTo>
                      <a:cubicBezTo>
                        <a:pt x="53" y="35"/>
                        <a:pt x="55" y="34"/>
                        <a:pt x="56" y="36"/>
                      </a:cubicBezTo>
                      <a:cubicBezTo>
                        <a:pt x="56" y="38"/>
                        <a:pt x="54" y="38"/>
                        <a:pt x="53" y="38"/>
                      </a:cubicBezTo>
                      <a:cubicBezTo>
                        <a:pt x="51" y="39"/>
                        <a:pt x="46" y="35"/>
                        <a:pt x="44" y="37"/>
                      </a:cubicBezTo>
                      <a:cubicBezTo>
                        <a:pt x="43" y="37"/>
                        <a:pt x="45" y="38"/>
                        <a:pt x="46" y="39"/>
                      </a:cubicBezTo>
                      <a:cubicBezTo>
                        <a:pt x="46" y="40"/>
                        <a:pt x="47" y="39"/>
                        <a:pt x="48" y="39"/>
                      </a:cubicBezTo>
                      <a:cubicBezTo>
                        <a:pt x="49" y="39"/>
                        <a:pt x="52" y="38"/>
                        <a:pt x="52" y="39"/>
                      </a:cubicBezTo>
                      <a:cubicBezTo>
                        <a:pt x="52" y="40"/>
                        <a:pt x="51" y="41"/>
                        <a:pt x="50" y="42"/>
                      </a:cubicBezTo>
                      <a:cubicBezTo>
                        <a:pt x="50" y="42"/>
                        <a:pt x="39" y="35"/>
                        <a:pt x="37" y="36"/>
                      </a:cubicBezTo>
                      <a:cubicBezTo>
                        <a:pt x="38" y="36"/>
                        <a:pt x="39" y="37"/>
                        <a:pt x="40" y="37"/>
                      </a:cubicBezTo>
                      <a:cubicBezTo>
                        <a:pt x="42" y="39"/>
                        <a:pt x="37" y="38"/>
                        <a:pt x="37" y="38"/>
                      </a:cubicBezTo>
                      <a:cubicBezTo>
                        <a:pt x="34" y="36"/>
                        <a:pt x="30" y="38"/>
                        <a:pt x="27" y="37"/>
                      </a:cubicBezTo>
                      <a:cubicBezTo>
                        <a:pt x="23" y="36"/>
                        <a:pt x="20" y="37"/>
                        <a:pt x="17" y="34"/>
                      </a:cubicBezTo>
                      <a:cubicBezTo>
                        <a:pt x="14" y="32"/>
                        <a:pt x="12" y="35"/>
                        <a:pt x="9" y="34"/>
                      </a:cubicBezTo>
                      <a:cubicBezTo>
                        <a:pt x="8" y="33"/>
                        <a:pt x="6" y="33"/>
                        <a:pt x="5" y="32"/>
                      </a:cubicBezTo>
                      <a:cubicBezTo>
                        <a:pt x="5" y="31"/>
                        <a:pt x="2" y="28"/>
                        <a:pt x="4" y="28"/>
                      </a:cubicBezTo>
                      <a:cubicBezTo>
                        <a:pt x="7" y="28"/>
                        <a:pt x="11" y="31"/>
                        <a:pt x="14" y="29"/>
                      </a:cubicBezTo>
                      <a:cubicBezTo>
                        <a:pt x="15" y="28"/>
                        <a:pt x="13" y="27"/>
                        <a:pt x="13" y="27"/>
                      </a:cubicBezTo>
                      <a:cubicBezTo>
                        <a:pt x="11" y="26"/>
                        <a:pt x="9" y="26"/>
                        <a:pt x="8" y="26"/>
                      </a:cubicBezTo>
                      <a:cubicBezTo>
                        <a:pt x="5" y="26"/>
                        <a:pt x="0" y="26"/>
                        <a:pt x="0" y="23"/>
                      </a:cubicBezTo>
                      <a:cubicBezTo>
                        <a:pt x="0" y="19"/>
                        <a:pt x="0" y="16"/>
                        <a:pt x="2" y="12"/>
                      </a:cubicBezTo>
                      <a:cubicBezTo>
                        <a:pt x="3" y="9"/>
                        <a:pt x="6" y="7"/>
                        <a:pt x="9" y="5"/>
                      </a:cubicBezTo>
                      <a:cubicBezTo>
                        <a:pt x="11" y="3"/>
                        <a:pt x="13" y="3"/>
                        <a:pt x="16" y="2"/>
                      </a:cubicBezTo>
                      <a:cubicBezTo>
                        <a:pt x="18" y="2"/>
                        <a:pt x="24" y="0"/>
                        <a:pt x="25" y="3"/>
                      </a:cubicBezTo>
                      <a:cubicBezTo>
                        <a:pt x="25" y="2"/>
                        <a:pt x="20" y="7"/>
                        <a:pt x="19" y="7"/>
                      </a:cubicBezTo>
                      <a:cubicBezTo>
                        <a:pt x="17" y="9"/>
                        <a:pt x="15" y="11"/>
                        <a:pt x="17" y="13"/>
                      </a:cubicBezTo>
                      <a:cubicBezTo>
                        <a:pt x="19" y="15"/>
                        <a:pt x="17" y="16"/>
                        <a:pt x="18" y="18"/>
                      </a:cubicBezTo>
                      <a:cubicBezTo>
                        <a:pt x="18" y="20"/>
                        <a:pt x="20" y="21"/>
                        <a:pt x="21" y="22"/>
                      </a:cubicBezTo>
                      <a:cubicBezTo>
                        <a:pt x="22" y="23"/>
                        <a:pt x="24" y="24"/>
                        <a:pt x="25" y="25"/>
                      </a:cubicBezTo>
                      <a:cubicBezTo>
                        <a:pt x="26" y="26"/>
                        <a:pt x="22" y="26"/>
                        <a:pt x="22" y="27"/>
                      </a:cubicBezTo>
                      <a:cubicBezTo>
                        <a:pt x="22" y="26"/>
                        <a:pt x="26" y="29"/>
                        <a:pt x="26" y="29"/>
                      </a:cubicBezTo>
                      <a:cubicBezTo>
                        <a:pt x="27" y="28"/>
                        <a:pt x="26" y="26"/>
                        <a:pt x="26" y="25"/>
                      </a:cubicBezTo>
                      <a:cubicBezTo>
                        <a:pt x="26" y="25"/>
                        <a:pt x="28" y="24"/>
                        <a:pt x="27" y="23"/>
                      </a:cubicBezTo>
                      <a:cubicBezTo>
                        <a:pt x="26" y="22"/>
                        <a:pt x="22" y="21"/>
                        <a:pt x="21" y="20"/>
                      </a:cubicBezTo>
                      <a:cubicBezTo>
                        <a:pt x="20" y="20"/>
                        <a:pt x="19" y="19"/>
                        <a:pt x="20" y="19"/>
                      </a:cubicBezTo>
                      <a:cubicBezTo>
                        <a:pt x="22" y="19"/>
                        <a:pt x="22" y="18"/>
                        <a:pt x="23" y="17"/>
                      </a:cubicBezTo>
                      <a:cubicBezTo>
                        <a:pt x="25" y="16"/>
                        <a:pt x="28" y="18"/>
                        <a:pt x="29" y="19"/>
                      </a:cubicBezTo>
                      <a:cubicBezTo>
                        <a:pt x="28" y="18"/>
                        <a:pt x="27" y="17"/>
                        <a:pt x="27" y="16"/>
                      </a:cubicBezTo>
                      <a:cubicBezTo>
                        <a:pt x="27" y="14"/>
                        <a:pt x="22" y="15"/>
                        <a:pt x="22" y="13"/>
                      </a:cubicBezTo>
                      <a:cubicBezTo>
                        <a:pt x="20" y="7"/>
                        <a:pt x="29" y="12"/>
                        <a:pt x="29" y="12"/>
                      </a:cubicBezTo>
                      <a:cubicBezTo>
                        <a:pt x="29" y="11"/>
                        <a:pt x="23" y="9"/>
                        <a:pt x="23" y="9"/>
                      </a:cubicBezTo>
                      <a:cubicBezTo>
                        <a:pt x="23" y="8"/>
                        <a:pt x="28" y="9"/>
                        <a:pt x="28" y="9"/>
                      </a:cubicBezTo>
                      <a:cubicBezTo>
                        <a:pt x="28" y="8"/>
                        <a:pt x="25" y="7"/>
                        <a:pt x="25" y="7"/>
                      </a:cubicBezTo>
                      <a:cubicBezTo>
                        <a:pt x="24" y="6"/>
                        <a:pt x="25" y="6"/>
                        <a:pt x="26" y="6"/>
                      </a:cubicBezTo>
                      <a:cubicBezTo>
                        <a:pt x="27" y="7"/>
                        <a:pt x="27" y="6"/>
                        <a:pt x="28" y="6"/>
                      </a:cubicBezTo>
                      <a:cubicBezTo>
                        <a:pt x="30" y="5"/>
                        <a:pt x="30" y="6"/>
                        <a:pt x="32" y="6"/>
                      </a:cubicBezTo>
                      <a:cubicBezTo>
                        <a:pt x="29" y="5"/>
                        <a:pt x="33" y="3"/>
                        <a:pt x="34" y="3"/>
                      </a:cubicBezTo>
                      <a:cubicBezTo>
                        <a:pt x="36" y="2"/>
                        <a:pt x="42" y="2"/>
                        <a:pt x="43" y="4"/>
                      </a:cubicBezTo>
                      <a:cubicBezTo>
                        <a:pt x="44" y="5"/>
                        <a:pt x="44" y="6"/>
                        <a:pt x="44" y="7"/>
                      </a:cubicBezTo>
                      <a:cubicBezTo>
                        <a:pt x="45" y="8"/>
                        <a:pt x="46" y="9"/>
                        <a:pt x="47" y="10"/>
                      </a:cubicBezTo>
                      <a:cubicBezTo>
                        <a:pt x="48" y="12"/>
                        <a:pt x="43" y="16"/>
                        <a:pt x="43" y="16"/>
                      </a:cubicBezTo>
                      <a:cubicBezTo>
                        <a:pt x="44" y="17"/>
                        <a:pt x="46" y="14"/>
                        <a:pt x="47" y="14"/>
                      </a:cubicBezTo>
                      <a:cubicBezTo>
                        <a:pt x="47" y="14"/>
                        <a:pt x="45" y="20"/>
                        <a:pt x="46" y="19"/>
                      </a:cubicBezTo>
                      <a:cubicBezTo>
                        <a:pt x="47" y="19"/>
                        <a:pt x="47" y="17"/>
                        <a:pt x="48" y="17"/>
                      </a:cubicBezTo>
                      <a:cubicBezTo>
                        <a:pt x="50" y="17"/>
                        <a:pt x="50" y="18"/>
                        <a:pt x="52" y="16"/>
                      </a:cubicBezTo>
                      <a:cubicBezTo>
                        <a:pt x="53" y="15"/>
                        <a:pt x="53" y="16"/>
                        <a:pt x="54" y="17"/>
                      </a:cubicBezTo>
                      <a:cubicBezTo>
                        <a:pt x="55" y="18"/>
                        <a:pt x="54" y="18"/>
                        <a:pt x="54" y="19"/>
                      </a:cubicBezTo>
                      <a:cubicBezTo>
                        <a:pt x="54" y="20"/>
                        <a:pt x="59" y="21"/>
                        <a:pt x="60" y="21"/>
                      </a:cubicBezTo>
                      <a:cubicBezTo>
                        <a:pt x="60" y="21"/>
                        <a:pt x="55" y="16"/>
                        <a:pt x="54" y="15"/>
                      </a:cubicBezTo>
                      <a:cubicBezTo>
                        <a:pt x="54" y="15"/>
                        <a:pt x="63" y="18"/>
                        <a:pt x="63" y="17"/>
                      </a:cubicBezTo>
                      <a:cubicBezTo>
                        <a:pt x="63" y="17"/>
                        <a:pt x="57" y="16"/>
                        <a:pt x="57" y="14"/>
                      </a:cubicBezTo>
                      <a:cubicBezTo>
                        <a:pt x="57" y="13"/>
                        <a:pt x="60" y="12"/>
                        <a:pt x="61" y="12"/>
                      </a:cubicBezTo>
                      <a:cubicBezTo>
                        <a:pt x="63" y="11"/>
                        <a:pt x="64" y="12"/>
                        <a:pt x="66" y="13"/>
                      </a:cubicBezTo>
                      <a:cubicBezTo>
                        <a:pt x="69" y="14"/>
                        <a:pt x="73" y="13"/>
                        <a:pt x="74" y="17"/>
                      </a:cubicBezTo>
                      <a:cubicBezTo>
                        <a:pt x="74" y="17"/>
                        <a:pt x="67" y="17"/>
                        <a:pt x="68" y="20"/>
                      </a:cubicBezTo>
                      <a:cubicBezTo>
                        <a:pt x="68" y="19"/>
                        <a:pt x="71" y="18"/>
                        <a:pt x="71" y="18"/>
                      </a:cubicBezTo>
                      <a:cubicBezTo>
                        <a:pt x="73" y="18"/>
                        <a:pt x="70" y="20"/>
                        <a:pt x="70" y="21"/>
                      </a:cubicBezTo>
                      <a:cubicBezTo>
                        <a:pt x="70" y="21"/>
                        <a:pt x="73" y="19"/>
                        <a:pt x="73" y="19"/>
                      </a:cubicBezTo>
                      <a:cubicBezTo>
                        <a:pt x="73" y="18"/>
                        <a:pt x="77" y="18"/>
                        <a:pt x="78" y="19"/>
                      </a:cubicBezTo>
                      <a:cubicBezTo>
                        <a:pt x="82" y="19"/>
                        <a:pt x="73" y="22"/>
                        <a:pt x="74" y="23"/>
                      </a:cubicBezTo>
                      <a:cubicBezTo>
                        <a:pt x="74" y="23"/>
                        <a:pt x="76" y="21"/>
                        <a:pt x="76" y="22"/>
                      </a:cubicBezTo>
                      <a:cubicBezTo>
                        <a:pt x="76" y="23"/>
                        <a:pt x="74" y="25"/>
                        <a:pt x="75" y="26"/>
                      </a:cubicBezTo>
                      <a:cubicBezTo>
                        <a:pt x="74" y="25"/>
                        <a:pt x="78" y="21"/>
                        <a:pt x="79" y="22"/>
                      </a:cubicBezTo>
                      <a:cubicBezTo>
                        <a:pt x="79" y="24"/>
                        <a:pt x="78" y="26"/>
                        <a:pt x="79" y="27"/>
                      </a:cubicBezTo>
                      <a:cubicBezTo>
                        <a:pt x="79" y="27"/>
                        <a:pt x="79" y="23"/>
                        <a:pt x="81" y="23"/>
                      </a:cubicBezTo>
                      <a:cubicBezTo>
                        <a:pt x="83" y="24"/>
                        <a:pt x="80" y="27"/>
                        <a:pt x="81" y="28"/>
                      </a:cubicBezTo>
                      <a:cubicBezTo>
                        <a:pt x="81" y="28"/>
                        <a:pt x="82" y="25"/>
                        <a:pt x="83" y="25"/>
                      </a:cubicBezTo>
                      <a:cubicBezTo>
                        <a:pt x="83" y="25"/>
                        <a:pt x="82" y="28"/>
                        <a:pt x="83" y="28"/>
                      </a:cubicBezTo>
                      <a:cubicBezTo>
                        <a:pt x="82" y="28"/>
                        <a:pt x="85" y="24"/>
                        <a:pt x="86" y="23"/>
                      </a:cubicBezTo>
                      <a:cubicBezTo>
                        <a:pt x="87" y="22"/>
                        <a:pt x="90" y="23"/>
                        <a:pt x="91" y="24"/>
                      </a:cubicBezTo>
                      <a:cubicBezTo>
                        <a:pt x="93" y="25"/>
                        <a:pt x="94" y="27"/>
                        <a:pt x="91" y="27"/>
                      </a:cubicBezTo>
                      <a:cubicBezTo>
                        <a:pt x="90" y="27"/>
                        <a:pt x="86" y="27"/>
                        <a:pt x="86" y="30"/>
                      </a:cubicBezTo>
                      <a:cubicBezTo>
                        <a:pt x="86" y="29"/>
                        <a:pt x="92" y="27"/>
                        <a:pt x="92" y="28"/>
                      </a:cubicBezTo>
                      <a:cubicBezTo>
                        <a:pt x="92" y="28"/>
                        <a:pt x="88" y="30"/>
                        <a:pt x="88" y="31"/>
                      </a:cubicBezTo>
                      <a:cubicBezTo>
                        <a:pt x="88" y="30"/>
                        <a:pt x="92" y="30"/>
                        <a:pt x="92" y="30"/>
                      </a:cubicBezTo>
                      <a:cubicBezTo>
                        <a:pt x="93" y="29"/>
                        <a:pt x="95" y="26"/>
                        <a:pt x="96" y="27"/>
                      </a:cubicBezTo>
                      <a:cubicBezTo>
                        <a:pt x="97" y="29"/>
                        <a:pt x="96" y="31"/>
                        <a:pt x="94" y="31"/>
                      </a:cubicBezTo>
                      <a:cubicBezTo>
                        <a:pt x="93" y="32"/>
                        <a:pt x="92" y="33"/>
                        <a:pt x="91" y="34"/>
                      </a:cubicBezTo>
                      <a:cubicBezTo>
                        <a:pt x="91" y="34"/>
                        <a:pt x="93" y="32"/>
                        <a:pt x="94" y="32"/>
                      </a:cubicBezTo>
                      <a:cubicBezTo>
                        <a:pt x="94" y="32"/>
                        <a:pt x="93" y="36"/>
                        <a:pt x="93" y="36"/>
                      </a:cubicBezTo>
                      <a:cubicBezTo>
                        <a:pt x="92" y="34"/>
                        <a:pt x="99" y="27"/>
                        <a:pt x="100" y="29"/>
                      </a:cubicBezTo>
                      <a:cubicBezTo>
                        <a:pt x="101" y="30"/>
                        <a:pt x="99" y="31"/>
                        <a:pt x="98" y="31"/>
                      </a:cubicBezTo>
                      <a:cubicBezTo>
                        <a:pt x="99" y="31"/>
                        <a:pt x="102" y="31"/>
                        <a:pt x="103" y="31"/>
                      </a:cubicBezTo>
                      <a:cubicBezTo>
                        <a:pt x="104" y="31"/>
                        <a:pt x="106" y="31"/>
                        <a:pt x="107" y="32"/>
                      </a:cubicBezTo>
                      <a:cubicBezTo>
                        <a:pt x="108" y="35"/>
                        <a:pt x="98" y="35"/>
                        <a:pt x="99" y="38"/>
                      </a:cubicBezTo>
                      <a:cubicBezTo>
                        <a:pt x="99" y="38"/>
                        <a:pt x="102" y="35"/>
                        <a:pt x="103" y="35"/>
                      </a:cubicBezTo>
                      <a:cubicBezTo>
                        <a:pt x="104" y="35"/>
                        <a:pt x="106" y="35"/>
                        <a:pt x="106" y="36"/>
                      </a:cubicBezTo>
                      <a:cubicBezTo>
                        <a:pt x="107" y="37"/>
                        <a:pt x="101" y="39"/>
                        <a:pt x="101" y="39"/>
                      </a:cubicBezTo>
                      <a:cubicBezTo>
                        <a:pt x="101" y="39"/>
                        <a:pt x="104" y="38"/>
                        <a:pt x="104" y="38"/>
                      </a:cubicBezTo>
                      <a:cubicBezTo>
                        <a:pt x="105" y="38"/>
                        <a:pt x="107" y="37"/>
                        <a:pt x="108" y="36"/>
                      </a:cubicBezTo>
                      <a:cubicBezTo>
                        <a:pt x="109" y="36"/>
                        <a:pt x="108" y="35"/>
                        <a:pt x="109" y="34"/>
                      </a:cubicBezTo>
                      <a:cubicBezTo>
                        <a:pt x="110" y="34"/>
                        <a:pt x="112" y="36"/>
                        <a:pt x="112" y="37"/>
                      </a:cubicBezTo>
                      <a:cubicBezTo>
                        <a:pt x="116" y="40"/>
                        <a:pt x="112" y="39"/>
                        <a:pt x="109" y="40"/>
                      </a:cubicBezTo>
                      <a:cubicBezTo>
                        <a:pt x="109" y="40"/>
                        <a:pt x="102" y="42"/>
                        <a:pt x="102" y="41"/>
                      </a:cubicBezTo>
                      <a:cubicBezTo>
                        <a:pt x="102" y="42"/>
                        <a:pt x="118" y="42"/>
                        <a:pt x="117" y="44"/>
                      </a:cubicBezTo>
                      <a:cubicBezTo>
                        <a:pt x="116" y="45"/>
                        <a:pt x="111" y="45"/>
                        <a:pt x="110" y="44"/>
                      </a:cubicBezTo>
                      <a:cubicBezTo>
                        <a:pt x="110" y="44"/>
                        <a:pt x="106" y="45"/>
                        <a:pt x="106" y="45"/>
                      </a:cubicBezTo>
                      <a:cubicBezTo>
                        <a:pt x="107" y="46"/>
                        <a:pt x="110" y="45"/>
                        <a:pt x="110" y="46"/>
                      </a:cubicBezTo>
                      <a:cubicBezTo>
                        <a:pt x="111" y="46"/>
                        <a:pt x="107" y="47"/>
                        <a:pt x="107" y="48"/>
                      </a:cubicBezTo>
                      <a:cubicBezTo>
                        <a:pt x="107" y="50"/>
                        <a:pt x="111" y="51"/>
                        <a:pt x="112" y="51"/>
                      </a:cubicBezTo>
                      <a:cubicBezTo>
                        <a:pt x="114" y="52"/>
                        <a:pt x="117" y="52"/>
                        <a:pt x="118" y="54"/>
                      </a:cubicBezTo>
                      <a:cubicBezTo>
                        <a:pt x="119" y="55"/>
                        <a:pt x="119" y="56"/>
                        <a:pt x="120" y="56"/>
                      </a:cubicBezTo>
                      <a:cubicBezTo>
                        <a:pt x="120" y="56"/>
                        <a:pt x="122" y="55"/>
                        <a:pt x="122" y="55"/>
                      </a:cubicBezTo>
                      <a:cubicBezTo>
                        <a:pt x="122" y="55"/>
                        <a:pt x="122" y="57"/>
                        <a:pt x="123" y="57"/>
                      </a:cubicBezTo>
                      <a:cubicBezTo>
                        <a:pt x="123" y="57"/>
                        <a:pt x="123" y="55"/>
                        <a:pt x="124" y="55"/>
                      </a:cubicBezTo>
                      <a:cubicBezTo>
                        <a:pt x="124" y="55"/>
                        <a:pt x="124" y="57"/>
                        <a:pt x="124" y="57"/>
                      </a:cubicBezTo>
                      <a:cubicBezTo>
                        <a:pt x="124" y="58"/>
                        <a:pt x="126" y="57"/>
                        <a:pt x="127" y="57"/>
                      </a:cubicBezTo>
                      <a:cubicBezTo>
                        <a:pt x="127" y="57"/>
                        <a:pt x="129" y="58"/>
                        <a:pt x="129" y="59"/>
                      </a:cubicBezTo>
                      <a:cubicBezTo>
                        <a:pt x="129" y="60"/>
                        <a:pt x="128" y="59"/>
                        <a:pt x="128" y="60"/>
                      </a:cubicBezTo>
                      <a:cubicBezTo>
                        <a:pt x="129" y="59"/>
                        <a:pt x="138" y="62"/>
                        <a:pt x="138" y="62"/>
                      </a:cubicBezTo>
                      <a:cubicBezTo>
                        <a:pt x="137" y="63"/>
                        <a:pt x="137" y="63"/>
                        <a:pt x="137" y="63"/>
                      </a:cubicBezTo>
                      <a:cubicBezTo>
                        <a:pt x="137" y="64"/>
                        <a:pt x="139" y="63"/>
                        <a:pt x="139" y="63"/>
                      </a:cubicBezTo>
                      <a:cubicBezTo>
                        <a:pt x="140" y="62"/>
                        <a:pt x="140" y="63"/>
                        <a:pt x="141" y="64"/>
                      </a:cubicBezTo>
                      <a:cubicBezTo>
                        <a:pt x="142" y="64"/>
                        <a:pt x="144" y="66"/>
                        <a:pt x="143" y="67"/>
                      </a:cubicBezTo>
                      <a:cubicBezTo>
                        <a:pt x="143" y="67"/>
                        <a:pt x="141" y="67"/>
                        <a:pt x="141" y="67"/>
                      </a:cubicBezTo>
                      <a:cubicBezTo>
                        <a:pt x="141" y="68"/>
                        <a:pt x="143" y="68"/>
                        <a:pt x="142" y="69"/>
                      </a:cubicBezTo>
                      <a:cubicBezTo>
                        <a:pt x="142" y="69"/>
                        <a:pt x="139" y="69"/>
                        <a:pt x="139" y="69"/>
                      </a:cubicBezTo>
                      <a:cubicBezTo>
                        <a:pt x="137" y="70"/>
                        <a:pt x="139" y="70"/>
                        <a:pt x="139" y="71"/>
                      </a:cubicBezTo>
                      <a:cubicBezTo>
                        <a:pt x="140" y="73"/>
                        <a:pt x="136" y="71"/>
                        <a:pt x="135" y="71"/>
                      </a:cubicBezTo>
                      <a:cubicBezTo>
                        <a:pt x="136" y="72"/>
                        <a:pt x="138" y="73"/>
                        <a:pt x="137" y="74"/>
                      </a:cubicBezTo>
                      <a:cubicBezTo>
                        <a:pt x="136" y="74"/>
                        <a:pt x="132" y="74"/>
                        <a:pt x="133" y="73"/>
                      </a:cubicBezTo>
                      <a:cubicBezTo>
                        <a:pt x="132" y="74"/>
                        <a:pt x="135" y="76"/>
                        <a:pt x="134" y="77"/>
                      </a:cubicBezTo>
                      <a:cubicBezTo>
                        <a:pt x="133" y="77"/>
                        <a:pt x="133" y="75"/>
                        <a:pt x="132" y="76"/>
                      </a:cubicBezTo>
                      <a:cubicBezTo>
                        <a:pt x="131" y="77"/>
                        <a:pt x="135" y="82"/>
                        <a:pt x="131" y="79"/>
                      </a:cubicBezTo>
                      <a:cubicBezTo>
                        <a:pt x="131" y="79"/>
                        <a:pt x="128" y="77"/>
                        <a:pt x="128" y="77"/>
                      </a:cubicBezTo>
                      <a:cubicBezTo>
                        <a:pt x="127" y="78"/>
                        <a:pt x="127" y="79"/>
                        <a:pt x="126" y="79"/>
                      </a:cubicBezTo>
                      <a:cubicBezTo>
                        <a:pt x="126" y="78"/>
                        <a:pt x="127" y="77"/>
                        <a:pt x="127" y="76"/>
                      </a:cubicBezTo>
                      <a:cubicBezTo>
                        <a:pt x="127" y="77"/>
                        <a:pt x="125" y="77"/>
                        <a:pt x="125" y="77"/>
                      </a:cubicBezTo>
                      <a:cubicBezTo>
                        <a:pt x="124" y="76"/>
                        <a:pt x="126" y="75"/>
                        <a:pt x="125" y="74"/>
                      </a:cubicBezTo>
                      <a:cubicBezTo>
                        <a:pt x="125" y="74"/>
                        <a:pt x="123" y="75"/>
                        <a:pt x="123" y="75"/>
                      </a:cubicBezTo>
                      <a:cubicBezTo>
                        <a:pt x="122" y="74"/>
                        <a:pt x="123" y="72"/>
                        <a:pt x="123" y="72"/>
                      </a:cubicBezTo>
                      <a:cubicBezTo>
                        <a:pt x="124" y="72"/>
                        <a:pt x="128" y="70"/>
                        <a:pt x="127" y="70"/>
                      </a:cubicBezTo>
                      <a:cubicBezTo>
                        <a:pt x="126" y="69"/>
                        <a:pt x="122" y="73"/>
                        <a:pt x="120" y="72"/>
                      </a:cubicBezTo>
                      <a:cubicBezTo>
                        <a:pt x="120" y="72"/>
                        <a:pt x="123" y="69"/>
                        <a:pt x="122" y="69"/>
                      </a:cubicBezTo>
                      <a:cubicBezTo>
                        <a:pt x="121" y="69"/>
                        <a:pt x="120" y="71"/>
                        <a:pt x="119" y="70"/>
                      </a:cubicBezTo>
                      <a:cubicBezTo>
                        <a:pt x="118" y="69"/>
                        <a:pt x="117" y="69"/>
                        <a:pt x="116" y="68"/>
                      </a:cubicBezTo>
                      <a:cubicBezTo>
                        <a:pt x="115" y="67"/>
                        <a:pt x="114" y="66"/>
                        <a:pt x="113" y="67"/>
                      </a:cubicBezTo>
                      <a:cubicBezTo>
                        <a:pt x="113" y="68"/>
                        <a:pt x="113" y="68"/>
                        <a:pt x="113" y="69"/>
                      </a:cubicBezTo>
                      <a:cubicBezTo>
                        <a:pt x="113" y="69"/>
                        <a:pt x="112" y="69"/>
                        <a:pt x="112" y="69"/>
                      </a:cubicBezTo>
                      <a:cubicBezTo>
                        <a:pt x="112" y="70"/>
                        <a:pt x="116" y="72"/>
                        <a:pt x="112" y="72"/>
                      </a:cubicBezTo>
                      <a:cubicBezTo>
                        <a:pt x="111" y="72"/>
                        <a:pt x="107" y="71"/>
                        <a:pt x="108" y="70"/>
                      </a:cubicBezTo>
                      <a:cubicBezTo>
                        <a:pt x="107" y="72"/>
                        <a:pt x="111" y="74"/>
                        <a:pt x="112" y="75"/>
                      </a:cubicBezTo>
                      <a:cubicBezTo>
                        <a:pt x="114" y="75"/>
                        <a:pt x="114" y="78"/>
                        <a:pt x="115" y="79"/>
                      </a:cubicBezTo>
                      <a:cubicBezTo>
                        <a:pt x="116" y="80"/>
                        <a:pt x="116" y="81"/>
                        <a:pt x="117" y="81"/>
                      </a:cubicBezTo>
                      <a:cubicBezTo>
                        <a:pt x="118" y="81"/>
                        <a:pt x="117" y="80"/>
                        <a:pt x="118" y="80"/>
                      </a:cubicBezTo>
                      <a:cubicBezTo>
                        <a:pt x="118" y="80"/>
                        <a:pt x="119" y="81"/>
                        <a:pt x="119" y="82"/>
                      </a:cubicBezTo>
                      <a:cubicBezTo>
                        <a:pt x="120" y="83"/>
                        <a:pt x="120" y="82"/>
                        <a:pt x="121" y="81"/>
                      </a:cubicBezTo>
                      <a:cubicBezTo>
                        <a:pt x="122" y="81"/>
                        <a:pt x="121" y="85"/>
                        <a:pt x="122" y="84"/>
                      </a:cubicBezTo>
                      <a:cubicBezTo>
                        <a:pt x="123" y="84"/>
                        <a:pt x="122" y="83"/>
                        <a:pt x="123" y="82"/>
                      </a:cubicBezTo>
                      <a:cubicBezTo>
                        <a:pt x="123" y="82"/>
                        <a:pt x="123" y="84"/>
                        <a:pt x="123" y="85"/>
                      </a:cubicBezTo>
                      <a:cubicBezTo>
                        <a:pt x="123" y="86"/>
                        <a:pt x="123" y="86"/>
                        <a:pt x="124" y="87"/>
                      </a:cubicBezTo>
                      <a:cubicBezTo>
                        <a:pt x="125" y="87"/>
                        <a:pt x="126" y="88"/>
                        <a:pt x="126" y="89"/>
                      </a:cubicBezTo>
                      <a:cubicBezTo>
                        <a:pt x="127" y="89"/>
                        <a:pt x="128" y="93"/>
                        <a:pt x="128" y="93"/>
                      </a:cubicBezTo>
                      <a:cubicBezTo>
                        <a:pt x="127" y="92"/>
                        <a:pt x="127" y="91"/>
                        <a:pt x="127" y="91"/>
                      </a:cubicBezTo>
                      <a:cubicBezTo>
                        <a:pt x="126" y="91"/>
                        <a:pt x="127" y="95"/>
                        <a:pt x="127" y="95"/>
                      </a:cubicBezTo>
                      <a:cubicBezTo>
                        <a:pt x="127" y="95"/>
                        <a:pt x="125" y="91"/>
                        <a:pt x="124" y="90"/>
                      </a:cubicBezTo>
                      <a:cubicBezTo>
                        <a:pt x="124" y="90"/>
                        <a:pt x="125" y="94"/>
                        <a:pt x="126" y="95"/>
                      </a:cubicBezTo>
                      <a:cubicBezTo>
                        <a:pt x="126" y="98"/>
                        <a:pt x="124" y="95"/>
                        <a:pt x="124" y="96"/>
                      </a:cubicBezTo>
                      <a:cubicBezTo>
                        <a:pt x="123" y="97"/>
                        <a:pt x="128" y="99"/>
                        <a:pt x="128" y="100"/>
                      </a:cubicBezTo>
                      <a:cubicBezTo>
                        <a:pt x="128" y="101"/>
                        <a:pt x="119" y="95"/>
                        <a:pt x="118" y="95"/>
                      </a:cubicBezTo>
                      <a:cubicBezTo>
                        <a:pt x="118" y="95"/>
                        <a:pt x="118" y="96"/>
                        <a:pt x="118" y="96"/>
                      </a:cubicBezTo>
                      <a:cubicBezTo>
                        <a:pt x="118" y="97"/>
                        <a:pt x="116" y="93"/>
                        <a:pt x="115" y="93"/>
                      </a:cubicBezTo>
                      <a:cubicBezTo>
                        <a:pt x="115" y="93"/>
                        <a:pt x="116" y="95"/>
                        <a:pt x="116" y="95"/>
                      </a:cubicBezTo>
                      <a:cubicBezTo>
                        <a:pt x="115" y="96"/>
                        <a:pt x="113" y="92"/>
                        <a:pt x="112" y="91"/>
                      </a:cubicBezTo>
                      <a:cubicBezTo>
                        <a:pt x="111" y="90"/>
                        <a:pt x="111" y="92"/>
                        <a:pt x="110" y="93"/>
                      </a:cubicBezTo>
                      <a:cubicBezTo>
                        <a:pt x="110" y="94"/>
                        <a:pt x="108" y="90"/>
                        <a:pt x="108" y="90"/>
                      </a:cubicBezTo>
                      <a:cubicBezTo>
                        <a:pt x="108" y="90"/>
                        <a:pt x="105" y="90"/>
                        <a:pt x="105" y="90"/>
                      </a:cubicBezTo>
                      <a:cubicBezTo>
                        <a:pt x="105" y="91"/>
                        <a:pt x="106" y="92"/>
                        <a:pt x="107" y="92"/>
                      </a:cubicBezTo>
                      <a:cubicBezTo>
                        <a:pt x="108" y="93"/>
                        <a:pt x="108" y="93"/>
                        <a:pt x="109" y="94"/>
                      </a:cubicBezTo>
                      <a:cubicBezTo>
                        <a:pt x="110" y="95"/>
                        <a:pt x="112" y="96"/>
                        <a:pt x="114" y="97"/>
                      </a:cubicBezTo>
                      <a:cubicBezTo>
                        <a:pt x="116" y="99"/>
                        <a:pt x="117" y="100"/>
                        <a:pt x="118" y="102"/>
                      </a:cubicBezTo>
                      <a:cubicBezTo>
                        <a:pt x="120" y="105"/>
                        <a:pt x="120" y="105"/>
                        <a:pt x="117" y="104"/>
                      </a:cubicBezTo>
                      <a:cubicBezTo>
                        <a:pt x="113" y="102"/>
                        <a:pt x="106" y="103"/>
                        <a:pt x="103" y="99"/>
                      </a:cubicBezTo>
                      <a:cubicBezTo>
                        <a:pt x="102" y="97"/>
                        <a:pt x="99" y="99"/>
                        <a:pt x="97" y="97"/>
                      </a:cubicBezTo>
                      <a:cubicBezTo>
                        <a:pt x="96" y="96"/>
                        <a:pt x="90" y="94"/>
                        <a:pt x="90" y="93"/>
                      </a:cubicBezTo>
                      <a:cubicBezTo>
                        <a:pt x="90" y="92"/>
                        <a:pt x="93" y="93"/>
                        <a:pt x="93" y="92"/>
                      </a:cubicBezTo>
                      <a:cubicBezTo>
                        <a:pt x="94" y="91"/>
                        <a:pt x="91" y="90"/>
                        <a:pt x="91" y="90"/>
                      </a:cubicBezTo>
                      <a:cubicBezTo>
                        <a:pt x="88" y="89"/>
                        <a:pt x="86" y="87"/>
                        <a:pt x="84" y="86"/>
                      </a:cubicBezTo>
                      <a:cubicBezTo>
                        <a:pt x="83" y="85"/>
                        <a:pt x="84" y="84"/>
                        <a:pt x="82" y="84"/>
                      </a:cubicBezTo>
                      <a:cubicBezTo>
                        <a:pt x="82" y="83"/>
                        <a:pt x="77" y="83"/>
                        <a:pt x="77" y="83"/>
                      </a:cubicBezTo>
                      <a:cubicBezTo>
                        <a:pt x="77" y="84"/>
                        <a:pt x="78" y="82"/>
                        <a:pt x="77" y="8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50" name="Freeform 549">
                  <a:extLst>
                    <a:ext uri="{FF2B5EF4-FFF2-40B4-BE49-F238E27FC236}">
                      <a16:creationId xmlns:a16="http://schemas.microsoft.com/office/drawing/2014/main" id="{F65FFB59-1BF8-C944-9BC3-8AFB31341B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26028" y="4306004"/>
                  <a:ext cx="62727" cy="22128"/>
                </a:xfrm>
                <a:custGeom>
                  <a:avLst/>
                  <a:gdLst>
                    <a:gd name="T0" fmla="*/ 5 w 6"/>
                    <a:gd name="T1" fmla="*/ 1 h 2"/>
                    <a:gd name="T2" fmla="*/ 1 w 6"/>
                    <a:gd name="T3" fmla="*/ 0 h 2"/>
                    <a:gd name="T4" fmla="*/ 5 w 6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5" y="1"/>
                      </a:moveTo>
                      <a:cubicBezTo>
                        <a:pt x="5" y="2"/>
                        <a:pt x="0" y="0"/>
                        <a:pt x="1" y="0"/>
                      </a:cubicBezTo>
                      <a:cubicBezTo>
                        <a:pt x="3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51" name="Freeform 550">
                  <a:extLst>
                    <a:ext uri="{FF2B5EF4-FFF2-40B4-BE49-F238E27FC236}">
                      <a16:creationId xmlns:a16="http://schemas.microsoft.com/office/drawing/2014/main" id="{247B6CA5-8E1F-1C81-FB1B-0B57F99BCD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1327" y="3830269"/>
                  <a:ext cx="83638" cy="22128"/>
                </a:xfrm>
                <a:custGeom>
                  <a:avLst/>
                  <a:gdLst>
                    <a:gd name="T0" fmla="*/ 7 w 8"/>
                    <a:gd name="T1" fmla="*/ 1 h 2"/>
                    <a:gd name="T2" fmla="*/ 2 w 8"/>
                    <a:gd name="T3" fmla="*/ 2 h 2"/>
                    <a:gd name="T4" fmla="*/ 3 w 8"/>
                    <a:gd name="T5" fmla="*/ 0 h 2"/>
                    <a:gd name="T6" fmla="*/ 7 w 8"/>
                    <a:gd name="T7" fmla="*/ 1 h 2"/>
                    <a:gd name="T8" fmla="*/ 7 w 8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2">
                      <a:moveTo>
                        <a:pt x="7" y="1"/>
                      </a:moveTo>
                      <a:cubicBezTo>
                        <a:pt x="8" y="2"/>
                        <a:pt x="3" y="2"/>
                        <a:pt x="2" y="2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2"/>
                        <a:pt x="7" y="0"/>
                        <a:pt x="7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52" name="Freeform 551">
                  <a:extLst>
                    <a:ext uri="{FF2B5EF4-FFF2-40B4-BE49-F238E27FC236}">
                      <a16:creationId xmlns:a16="http://schemas.microsoft.com/office/drawing/2014/main" id="{401004D4-5C3F-442D-721B-ABDA2A8D1E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19353" y="3808141"/>
                  <a:ext cx="121974" cy="106947"/>
                </a:xfrm>
                <a:custGeom>
                  <a:avLst/>
                  <a:gdLst>
                    <a:gd name="T0" fmla="*/ 10 w 12"/>
                    <a:gd name="T1" fmla="*/ 7 h 10"/>
                    <a:gd name="T2" fmla="*/ 3 w 12"/>
                    <a:gd name="T3" fmla="*/ 9 h 10"/>
                    <a:gd name="T4" fmla="*/ 2 w 12"/>
                    <a:gd name="T5" fmla="*/ 2 h 10"/>
                    <a:gd name="T6" fmla="*/ 9 w 12"/>
                    <a:gd name="T7" fmla="*/ 0 h 10"/>
                    <a:gd name="T8" fmla="*/ 10 w 12"/>
                    <a:gd name="T9" fmla="*/ 7 h 10"/>
                    <a:gd name="T10" fmla="*/ 10 w 12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0">
                      <a:moveTo>
                        <a:pt x="10" y="7"/>
                      </a:moveTo>
                      <a:cubicBezTo>
                        <a:pt x="8" y="8"/>
                        <a:pt x="6" y="10"/>
                        <a:pt x="3" y="9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3" y="0"/>
                        <a:pt x="7" y="0"/>
                        <a:pt x="9" y="0"/>
                      </a:cubicBezTo>
                      <a:cubicBezTo>
                        <a:pt x="11" y="0"/>
                        <a:pt x="12" y="5"/>
                        <a:pt x="10" y="7"/>
                      </a:cubicBezTo>
                      <a:cubicBezTo>
                        <a:pt x="9" y="8"/>
                        <a:pt x="12" y="6"/>
                        <a:pt x="10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53" name="Freeform 552">
                  <a:extLst>
                    <a:ext uri="{FF2B5EF4-FFF2-40B4-BE49-F238E27FC236}">
                      <a16:creationId xmlns:a16="http://schemas.microsoft.com/office/drawing/2014/main" id="{E7BF769C-2D89-3891-D21A-6CF8D442B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7833" y="3712256"/>
                  <a:ext cx="69700" cy="40568"/>
                </a:xfrm>
                <a:custGeom>
                  <a:avLst/>
                  <a:gdLst>
                    <a:gd name="T0" fmla="*/ 1 w 7"/>
                    <a:gd name="T1" fmla="*/ 4 h 4"/>
                    <a:gd name="T2" fmla="*/ 5 w 7"/>
                    <a:gd name="T3" fmla="*/ 0 h 4"/>
                    <a:gd name="T4" fmla="*/ 1 w 7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1" y="4"/>
                      </a:moveTo>
                      <a:cubicBezTo>
                        <a:pt x="0" y="4"/>
                        <a:pt x="4" y="0"/>
                        <a:pt x="5" y="0"/>
                      </a:cubicBezTo>
                      <a:cubicBezTo>
                        <a:pt x="7" y="1"/>
                        <a:pt x="3" y="4"/>
                        <a:pt x="1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54" name="Freeform 553">
                  <a:extLst>
                    <a:ext uri="{FF2B5EF4-FFF2-40B4-BE49-F238E27FC236}">
                      <a16:creationId xmlns:a16="http://schemas.microsoft.com/office/drawing/2014/main" id="{3597B39B-3BC9-2D8E-3140-00F7620599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8899" y="3701191"/>
                  <a:ext cx="62727" cy="33190"/>
                </a:xfrm>
                <a:custGeom>
                  <a:avLst/>
                  <a:gdLst>
                    <a:gd name="T0" fmla="*/ 2 w 6"/>
                    <a:gd name="T1" fmla="*/ 3 h 3"/>
                    <a:gd name="T2" fmla="*/ 2 w 6"/>
                    <a:gd name="T3" fmla="*/ 1 h 3"/>
                    <a:gd name="T4" fmla="*/ 2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3"/>
                        <a:pt x="0" y="1"/>
                        <a:pt x="2" y="1"/>
                      </a:cubicBezTo>
                      <a:cubicBezTo>
                        <a:pt x="3" y="0"/>
                        <a:pt x="6" y="3"/>
                        <a:pt x="2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55" name="Freeform 554">
                  <a:extLst>
                    <a:ext uri="{FF2B5EF4-FFF2-40B4-BE49-F238E27FC236}">
                      <a16:creationId xmlns:a16="http://schemas.microsoft.com/office/drawing/2014/main" id="{9D2E8775-A055-65DC-F571-DC55829A6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9653" y="3679066"/>
                  <a:ext cx="48790" cy="22128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0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2" y="2"/>
                        <a:pt x="5" y="1"/>
                        <a:pt x="4" y="0"/>
                      </a:cubicBezTo>
                      <a:cubicBezTo>
                        <a:pt x="2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56" name="Freeform 555">
                  <a:extLst>
                    <a:ext uri="{FF2B5EF4-FFF2-40B4-BE49-F238E27FC236}">
                      <a16:creationId xmlns:a16="http://schemas.microsoft.com/office/drawing/2014/main" id="{26A2CD1D-4E99-55AD-0829-227C75F0A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24195" y="3266024"/>
                  <a:ext cx="268342" cy="121701"/>
                </a:xfrm>
                <a:custGeom>
                  <a:avLst/>
                  <a:gdLst>
                    <a:gd name="T0" fmla="*/ 25 w 26"/>
                    <a:gd name="T1" fmla="*/ 9 h 11"/>
                    <a:gd name="T2" fmla="*/ 18 w 26"/>
                    <a:gd name="T3" fmla="*/ 8 h 11"/>
                    <a:gd name="T4" fmla="*/ 10 w 26"/>
                    <a:gd name="T5" fmla="*/ 10 h 11"/>
                    <a:gd name="T6" fmla="*/ 3 w 26"/>
                    <a:gd name="T7" fmla="*/ 6 h 11"/>
                    <a:gd name="T8" fmla="*/ 2 w 26"/>
                    <a:gd name="T9" fmla="*/ 1 h 11"/>
                    <a:gd name="T10" fmla="*/ 8 w 26"/>
                    <a:gd name="T11" fmla="*/ 2 h 11"/>
                    <a:gd name="T12" fmla="*/ 17 w 26"/>
                    <a:gd name="T13" fmla="*/ 2 h 11"/>
                    <a:gd name="T14" fmla="*/ 22 w 26"/>
                    <a:gd name="T15" fmla="*/ 5 h 11"/>
                    <a:gd name="T16" fmla="*/ 25 w 26"/>
                    <a:gd name="T17" fmla="*/ 9 h 11"/>
                    <a:gd name="T18" fmla="*/ 25 w 26"/>
                    <a:gd name="T1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11">
                      <a:moveTo>
                        <a:pt x="25" y="9"/>
                      </a:moveTo>
                      <a:cubicBezTo>
                        <a:pt x="22" y="9"/>
                        <a:pt x="20" y="8"/>
                        <a:pt x="18" y="8"/>
                      </a:cubicBezTo>
                      <a:cubicBezTo>
                        <a:pt x="15" y="8"/>
                        <a:pt x="13" y="10"/>
                        <a:pt x="10" y="10"/>
                      </a:cubicBezTo>
                      <a:cubicBezTo>
                        <a:pt x="7" y="11"/>
                        <a:pt x="6" y="7"/>
                        <a:pt x="3" y="6"/>
                      </a:cubicBezTo>
                      <a:cubicBezTo>
                        <a:pt x="2" y="5"/>
                        <a:pt x="0" y="3"/>
                        <a:pt x="2" y="1"/>
                      </a:cubicBezTo>
                      <a:cubicBezTo>
                        <a:pt x="3" y="0"/>
                        <a:pt x="7" y="2"/>
                        <a:pt x="8" y="2"/>
                      </a:cubicBezTo>
                      <a:cubicBezTo>
                        <a:pt x="11" y="3"/>
                        <a:pt x="14" y="1"/>
                        <a:pt x="17" y="2"/>
                      </a:cubicBezTo>
                      <a:cubicBezTo>
                        <a:pt x="19" y="2"/>
                        <a:pt x="20" y="4"/>
                        <a:pt x="22" y="5"/>
                      </a:cubicBezTo>
                      <a:cubicBezTo>
                        <a:pt x="22" y="6"/>
                        <a:pt x="25" y="9"/>
                        <a:pt x="25" y="9"/>
                      </a:cubicBezTo>
                      <a:cubicBezTo>
                        <a:pt x="23" y="9"/>
                        <a:pt x="26" y="9"/>
                        <a:pt x="25" y="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57" name="Freeform 556">
                  <a:extLst>
                    <a:ext uri="{FF2B5EF4-FFF2-40B4-BE49-F238E27FC236}">
                      <a16:creationId xmlns:a16="http://schemas.microsoft.com/office/drawing/2014/main" id="{1FC57C14-3D9C-747A-4229-72E54FBFD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2594" y="5227968"/>
                  <a:ext cx="296221" cy="206523"/>
                </a:xfrm>
                <a:custGeom>
                  <a:avLst/>
                  <a:gdLst>
                    <a:gd name="T0" fmla="*/ 27 w 29"/>
                    <a:gd name="T1" fmla="*/ 16 h 19"/>
                    <a:gd name="T2" fmla="*/ 24 w 29"/>
                    <a:gd name="T3" fmla="*/ 12 h 19"/>
                    <a:gd name="T4" fmla="*/ 19 w 29"/>
                    <a:gd name="T5" fmla="*/ 10 h 19"/>
                    <a:gd name="T6" fmla="*/ 14 w 29"/>
                    <a:gd name="T7" fmla="*/ 3 h 19"/>
                    <a:gd name="T8" fmla="*/ 8 w 29"/>
                    <a:gd name="T9" fmla="*/ 2 h 19"/>
                    <a:gd name="T10" fmla="*/ 2 w 29"/>
                    <a:gd name="T11" fmla="*/ 0 h 19"/>
                    <a:gd name="T12" fmla="*/ 3 w 29"/>
                    <a:gd name="T13" fmla="*/ 2 h 19"/>
                    <a:gd name="T14" fmla="*/ 5 w 29"/>
                    <a:gd name="T15" fmla="*/ 3 h 19"/>
                    <a:gd name="T16" fmla="*/ 6 w 29"/>
                    <a:gd name="T17" fmla="*/ 4 h 19"/>
                    <a:gd name="T18" fmla="*/ 4 w 29"/>
                    <a:gd name="T19" fmla="*/ 2 h 19"/>
                    <a:gd name="T20" fmla="*/ 4 w 29"/>
                    <a:gd name="T21" fmla="*/ 4 h 19"/>
                    <a:gd name="T22" fmla="*/ 7 w 29"/>
                    <a:gd name="T23" fmla="*/ 6 h 19"/>
                    <a:gd name="T24" fmla="*/ 12 w 29"/>
                    <a:gd name="T25" fmla="*/ 9 h 19"/>
                    <a:gd name="T26" fmla="*/ 10 w 29"/>
                    <a:gd name="T27" fmla="*/ 10 h 19"/>
                    <a:gd name="T28" fmla="*/ 14 w 29"/>
                    <a:gd name="T29" fmla="*/ 10 h 19"/>
                    <a:gd name="T30" fmla="*/ 14 w 29"/>
                    <a:gd name="T31" fmla="*/ 12 h 19"/>
                    <a:gd name="T32" fmla="*/ 19 w 29"/>
                    <a:gd name="T33" fmla="*/ 12 h 19"/>
                    <a:gd name="T34" fmla="*/ 27 w 29"/>
                    <a:gd name="T35" fmla="*/ 16 h 19"/>
                    <a:gd name="T36" fmla="*/ 27 w 29"/>
                    <a:gd name="T37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19">
                      <a:moveTo>
                        <a:pt x="27" y="16"/>
                      </a:moveTo>
                      <a:cubicBezTo>
                        <a:pt x="26" y="15"/>
                        <a:pt x="25" y="13"/>
                        <a:pt x="24" y="12"/>
                      </a:cubicBezTo>
                      <a:cubicBezTo>
                        <a:pt x="23" y="10"/>
                        <a:pt x="21" y="10"/>
                        <a:pt x="19" y="10"/>
                      </a:cubicBezTo>
                      <a:cubicBezTo>
                        <a:pt x="17" y="8"/>
                        <a:pt x="17" y="4"/>
                        <a:pt x="14" y="3"/>
                      </a:cubicBezTo>
                      <a:cubicBezTo>
                        <a:pt x="13" y="3"/>
                        <a:pt x="10" y="3"/>
                        <a:pt x="8" y="2"/>
                      </a:cubicBezTo>
                      <a:cubicBezTo>
                        <a:pt x="7" y="1"/>
                        <a:pt x="5" y="0"/>
                        <a:pt x="2" y="0"/>
                      </a:cubicBezTo>
                      <a:cubicBezTo>
                        <a:pt x="0" y="0"/>
                        <a:pt x="1" y="2"/>
                        <a:pt x="3" y="2"/>
                      </a:cubicBezTo>
                      <a:cubicBezTo>
                        <a:pt x="4" y="2"/>
                        <a:pt x="4" y="2"/>
                        <a:pt x="5" y="3"/>
                      </a:cubicBezTo>
                      <a:cubicBezTo>
                        <a:pt x="5" y="3"/>
                        <a:pt x="6" y="4"/>
                        <a:pt x="6" y="4"/>
                      </a:cubicBezTo>
                      <a:cubicBezTo>
                        <a:pt x="5" y="4"/>
                        <a:pt x="4" y="3"/>
                        <a:pt x="4" y="2"/>
                      </a:cubicBezTo>
                      <a:cubicBezTo>
                        <a:pt x="4" y="2"/>
                        <a:pt x="4" y="4"/>
                        <a:pt x="4" y="4"/>
                      </a:cubicBezTo>
                      <a:cubicBezTo>
                        <a:pt x="4" y="6"/>
                        <a:pt x="6" y="6"/>
                        <a:pt x="7" y="6"/>
                      </a:cubicBezTo>
                      <a:cubicBezTo>
                        <a:pt x="7" y="6"/>
                        <a:pt x="12" y="9"/>
                        <a:pt x="12" y="9"/>
                      </a:cubicBezTo>
                      <a:cubicBezTo>
                        <a:pt x="12" y="9"/>
                        <a:pt x="11" y="9"/>
                        <a:pt x="10" y="10"/>
                      </a:cubicBezTo>
                      <a:cubicBezTo>
                        <a:pt x="10" y="10"/>
                        <a:pt x="14" y="10"/>
                        <a:pt x="14" y="10"/>
                      </a:cubicBezTo>
                      <a:cubicBezTo>
                        <a:pt x="16" y="11"/>
                        <a:pt x="14" y="12"/>
                        <a:pt x="14" y="12"/>
                      </a:cubicBezTo>
                      <a:cubicBezTo>
                        <a:pt x="15" y="13"/>
                        <a:pt x="18" y="12"/>
                        <a:pt x="19" y="12"/>
                      </a:cubicBezTo>
                      <a:cubicBezTo>
                        <a:pt x="14" y="13"/>
                        <a:pt x="29" y="19"/>
                        <a:pt x="27" y="16"/>
                      </a:cubicBezTo>
                      <a:cubicBezTo>
                        <a:pt x="26" y="15"/>
                        <a:pt x="28" y="18"/>
                        <a:pt x="27" y="1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58" name="Freeform 557">
                  <a:extLst>
                    <a:ext uri="{FF2B5EF4-FFF2-40B4-BE49-F238E27FC236}">
                      <a16:creationId xmlns:a16="http://schemas.microsoft.com/office/drawing/2014/main" id="{373F52F1-9294-315C-F5D1-0AB114207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9104" y="4988256"/>
                  <a:ext cx="132428" cy="151203"/>
                </a:xfrm>
                <a:custGeom>
                  <a:avLst/>
                  <a:gdLst>
                    <a:gd name="T0" fmla="*/ 11 w 13"/>
                    <a:gd name="T1" fmla="*/ 14 h 14"/>
                    <a:gd name="T2" fmla="*/ 11 w 13"/>
                    <a:gd name="T3" fmla="*/ 14 h 14"/>
                    <a:gd name="T4" fmla="*/ 8 w 13"/>
                    <a:gd name="T5" fmla="*/ 11 h 14"/>
                    <a:gd name="T6" fmla="*/ 7 w 13"/>
                    <a:gd name="T7" fmla="*/ 7 h 14"/>
                    <a:gd name="T8" fmla="*/ 6 w 13"/>
                    <a:gd name="T9" fmla="*/ 5 h 14"/>
                    <a:gd name="T10" fmla="*/ 7 w 13"/>
                    <a:gd name="T11" fmla="*/ 2 h 14"/>
                    <a:gd name="T12" fmla="*/ 4 w 13"/>
                    <a:gd name="T13" fmla="*/ 4 h 14"/>
                    <a:gd name="T14" fmla="*/ 6 w 13"/>
                    <a:gd name="T15" fmla="*/ 1 h 14"/>
                    <a:gd name="T16" fmla="*/ 1 w 13"/>
                    <a:gd name="T17" fmla="*/ 0 h 14"/>
                    <a:gd name="T18" fmla="*/ 3 w 13"/>
                    <a:gd name="T19" fmla="*/ 6 h 14"/>
                    <a:gd name="T20" fmla="*/ 11 w 13"/>
                    <a:gd name="T21" fmla="*/ 14 h 14"/>
                    <a:gd name="T22" fmla="*/ 11 w 13"/>
                    <a:gd name="T2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4">
                      <a:moveTo>
                        <a:pt x="11" y="14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3"/>
                        <a:pt x="9" y="11"/>
                        <a:pt x="8" y="11"/>
                      </a:cubicBezTo>
                      <a:cubicBezTo>
                        <a:pt x="7" y="9"/>
                        <a:pt x="8" y="8"/>
                        <a:pt x="7" y="7"/>
                      </a:cubicBezTo>
                      <a:cubicBezTo>
                        <a:pt x="6" y="6"/>
                        <a:pt x="6" y="6"/>
                        <a:pt x="6" y="5"/>
                      </a:cubicBezTo>
                      <a:cubicBezTo>
                        <a:pt x="5" y="3"/>
                        <a:pt x="6" y="3"/>
                        <a:pt x="7" y="2"/>
                      </a:cubicBezTo>
                      <a:cubicBezTo>
                        <a:pt x="9" y="0"/>
                        <a:pt x="3" y="3"/>
                        <a:pt x="4" y="4"/>
                      </a:cubicBezTo>
                      <a:cubicBezTo>
                        <a:pt x="3" y="3"/>
                        <a:pt x="6" y="1"/>
                        <a:pt x="6" y="1"/>
                      </a:cubicBezTo>
                      <a:cubicBezTo>
                        <a:pt x="5" y="0"/>
                        <a:pt x="1" y="0"/>
                        <a:pt x="1" y="0"/>
                      </a:cubicBezTo>
                      <a:cubicBezTo>
                        <a:pt x="0" y="1"/>
                        <a:pt x="2" y="5"/>
                        <a:pt x="3" y="6"/>
                      </a:cubicBezTo>
                      <a:cubicBezTo>
                        <a:pt x="5" y="8"/>
                        <a:pt x="8" y="13"/>
                        <a:pt x="11" y="14"/>
                      </a:cubicBezTo>
                      <a:cubicBezTo>
                        <a:pt x="13" y="14"/>
                        <a:pt x="8" y="13"/>
                        <a:pt x="11" y="1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59" name="Freeform 558">
                  <a:extLst>
                    <a:ext uri="{FF2B5EF4-FFF2-40B4-BE49-F238E27FC236}">
                      <a16:creationId xmlns:a16="http://schemas.microsoft.com/office/drawing/2014/main" id="{10591F58-DDE2-EE8B-1623-2BA674FB5A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9559" y="4814926"/>
                  <a:ext cx="41820" cy="44255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3 w 4"/>
                    <a:gd name="T5" fmla="*/ 3 h 4"/>
                    <a:gd name="T6" fmla="*/ 3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2" y="2"/>
                        <a:pt x="0" y="2"/>
                        <a:pt x="2" y="1"/>
                      </a:cubicBezTo>
                      <a:cubicBezTo>
                        <a:pt x="3" y="0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2"/>
                        <a:pt x="4" y="4"/>
                        <a:pt x="3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60" name="Freeform 559">
                  <a:extLst>
                    <a:ext uri="{FF2B5EF4-FFF2-40B4-BE49-F238E27FC236}">
                      <a16:creationId xmlns:a16="http://schemas.microsoft.com/office/drawing/2014/main" id="{FE2EF5CE-0853-B091-21C0-6DFE834F86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7282" y="4763299"/>
                  <a:ext cx="62727" cy="62692"/>
                </a:xfrm>
                <a:custGeom>
                  <a:avLst/>
                  <a:gdLst>
                    <a:gd name="T0" fmla="*/ 5 w 6"/>
                    <a:gd name="T1" fmla="*/ 2 h 6"/>
                    <a:gd name="T2" fmla="*/ 0 w 6"/>
                    <a:gd name="T3" fmla="*/ 1 h 6"/>
                    <a:gd name="T4" fmla="*/ 1 w 6"/>
                    <a:gd name="T5" fmla="*/ 3 h 6"/>
                    <a:gd name="T6" fmla="*/ 1 w 6"/>
                    <a:gd name="T7" fmla="*/ 6 h 6"/>
                    <a:gd name="T8" fmla="*/ 5 w 6"/>
                    <a:gd name="T9" fmla="*/ 5 h 6"/>
                    <a:gd name="T10" fmla="*/ 3 w 6"/>
                    <a:gd name="T11" fmla="*/ 3 h 6"/>
                    <a:gd name="T12" fmla="*/ 5 w 6"/>
                    <a:gd name="T13" fmla="*/ 2 h 6"/>
                    <a:gd name="T14" fmla="*/ 5 w 6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6">
                      <a:moveTo>
                        <a:pt x="5" y="2"/>
                      </a:moveTo>
                      <a:cubicBezTo>
                        <a:pt x="4" y="2"/>
                        <a:pt x="1" y="0"/>
                        <a:pt x="0" y="1"/>
                      </a:cubicBezTo>
                      <a:cubicBezTo>
                        <a:pt x="1" y="0"/>
                        <a:pt x="2" y="4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5"/>
                        <a:pt x="5" y="4"/>
                        <a:pt x="5" y="5"/>
                      </a:cubicBezTo>
                      <a:cubicBezTo>
                        <a:pt x="5" y="4"/>
                        <a:pt x="4" y="4"/>
                        <a:pt x="3" y="3"/>
                      </a:cubicBezTo>
                      <a:cubicBezTo>
                        <a:pt x="4" y="4"/>
                        <a:pt x="6" y="2"/>
                        <a:pt x="5" y="2"/>
                      </a:cubicBezTo>
                      <a:cubicBezTo>
                        <a:pt x="4" y="2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61" name="Freeform 560">
                  <a:extLst>
                    <a:ext uri="{FF2B5EF4-FFF2-40B4-BE49-F238E27FC236}">
                      <a16:creationId xmlns:a16="http://schemas.microsoft.com/office/drawing/2014/main" id="{40F79C38-930C-3DD1-6C6A-42C1A7439B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9403" y="4781736"/>
                  <a:ext cx="38336" cy="66379"/>
                </a:xfrm>
                <a:custGeom>
                  <a:avLst/>
                  <a:gdLst>
                    <a:gd name="T0" fmla="*/ 2 w 4"/>
                    <a:gd name="T1" fmla="*/ 0 h 6"/>
                    <a:gd name="T2" fmla="*/ 2 w 4"/>
                    <a:gd name="T3" fmla="*/ 2 h 6"/>
                    <a:gd name="T4" fmla="*/ 2 w 4"/>
                    <a:gd name="T5" fmla="*/ 5 h 6"/>
                    <a:gd name="T6" fmla="*/ 3 w 4"/>
                    <a:gd name="T7" fmla="*/ 3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0" y="0"/>
                        <a:pt x="2" y="1"/>
                        <a:pt x="2" y="2"/>
                      </a:cubicBezTo>
                      <a:cubicBezTo>
                        <a:pt x="2" y="3"/>
                        <a:pt x="1" y="5"/>
                        <a:pt x="2" y="5"/>
                      </a:cubicBezTo>
                      <a:cubicBezTo>
                        <a:pt x="3" y="6"/>
                        <a:pt x="3" y="3"/>
                        <a:pt x="3" y="3"/>
                      </a:cubicBezTo>
                      <a:cubicBezTo>
                        <a:pt x="3" y="2"/>
                        <a:pt x="4" y="0"/>
                        <a:pt x="2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62" name="Freeform 561">
                  <a:extLst>
                    <a:ext uri="{FF2B5EF4-FFF2-40B4-BE49-F238E27FC236}">
                      <a16:creationId xmlns:a16="http://schemas.microsoft.com/office/drawing/2014/main" id="{1976F1B1-8FAE-A61A-2A75-88B7E0B9CC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6673" y="4719040"/>
                  <a:ext cx="52274" cy="118010"/>
                </a:xfrm>
                <a:custGeom>
                  <a:avLst/>
                  <a:gdLst>
                    <a:gd name="T0" fmla="*/ 4 w 5"/>
                    <a:gd name="T1" fmla="*/ 10 h 11"/>
                    <a:gd name="T2" fmla="*/ 2 w 5"/>
                    <a:gd name="T3" fmla="*/ 6 h 11"/>
                    <a:gd name="T4" fmla="*/ 1 w 5"/>
                    <a:gd name="T5" fmla="*/ 3 h 11"/>
                    <a:gd name="T6" fmla="*/ 5 w 5"/>
                    <a:gd name="T7" fmla="*/ 5 h 11"/>
                    <a:gd name="T8" fmla="*/ 4 w 5"/>
                    <a:gd name="T9" fmla="*/ 10 h 11"/>
                    <a:gd name="T10" fmla="*/ 4 w 5"/>
                    <a:gd name="T1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1">
                      <a:moveTo>
                        <a:pt x="4" y="10"/>
                      </a:moveTo>
                      <a:cubicBezTo>
                        <a:pt x="4" y="9"/>
                        <a:pt x="2" y="6"/>
                        <a:pt x="2" y="6"/>
                      </a:cubicBezTo>
                      <a:cubicBezTo>
                        <a:pt x="4" y="4"/>
                        <a:pt x="0" y="4"/>
                        <a:pt x="1" y="3"/>
                      </a:cubicBezTo>
                      <a:cubicBezTo>
                        <a:pt x="2" y="0"/>
                        <a:pt x="5" y="5"/>
                        <a:pt x="5" y="5"/>
                      </a:cubicBezTo>
                      <a:cubicBezTo>
                        <a:pt x="5" y="6"/>
                        <a:pt x="5" y="11"/>
                        <a:pt x="4" y="10"/>
                      </a:cubicBezTo>
                      <a:cubicBezTo>
                        <a:pt x="4" y="9"/>
                        <a:pt x="5" y="11"/>
                        <a:pt x="4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63" name="Freeform 562">
                  <a:extLst>
                    <a:ext uri="{FF2B5EF4-FFF2-40B4-BE49-F238E27FC236}">
                      <a16:creationId xmlns:a16="http://schemas.microsoft.com/office/drawing/2014/main" id="{B3A7E2B0-FECC-5BD1-375B-54C12F217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4853" y="4674786"/>
                  <a:ext cx="73184" cy="77445"/>
                </a:xfrm>
                <a:custGeom>
                  <a:avLst/>
                  <a:gdLst>
                    <a:gd name="T0" fmla="*/ 4 w 7"/>
                    <a:gd name="T1" fmla="*/ 6 h 7"/>
                    <a:gd name="T2" fmla="*/ 2 w 7"/>
                    <a:gd name="T3" fmla="*/ 3 h 7"/>
                    <a:gd name="T4" fmla="*/ 0 w 7"/>
                    <a:gd name="T5" fmla="*/ 2 h 7"/>
                    <a:gd name="T6" fmla="*/ 5 w 7"/>
                    <a:gd name="T7" fmla="*/ 1 h 7"/>
                    <a:gd name="T8" fmla="*/ 4 w 7"/>
                    <a:gd name="T9" fmla="*/ 3 h 7"/>
                    <a:gd name="T10" fmla="*/ 7 w 7"/>
                    <a:gd name="T11" fmla="*/ 4 h 7"/>
                    <a:gd name="T12" fmla="*/ 5 w 7"/>
                    <a:gd name="T13" fmla="*/ 5 h 7"/>
                    <a:gd name="T14" fmla="*/ 4 w 7"/>
                    <a:gd name="T15" fmla="*/ 6 h 7"/>
                    <a:gd name="T16" fmla="*/ 4 w 7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4" y="6"/>
                      </a:moveTo>
                      <a:cubicBezTo>
                        <a:pt x="2" y="4"/>
                        <a:pt x="1" y="4"/>
                        <a:pt x="2" y="3"/>
                      </a:cubicBezTo>
                      <a:cubicBezTo>
                        <a:pt x="2" y="2"/>
                        <a:pt x="0" y="2"/>
                        <a:pt x="0" y="2"/>
                      </a:cubicBezTo>
                      <a:cubicBezTo>
                        <a:pt x="0" y="1"/>
                        <a:pt x="4" y="0"/>
                        <a:pt x="5" y="1"/>
                      </a:cubicBezTo>
                      <a:cubicBezTo>
                        <a:pt x="5" y="1"/>
                        <a:pt x="3" y="2"/>
                        <a:pt x="4" y="3"/>
                      </a:cubicBezTo>
                      <a:cubicBezTo>
                        <a:pt x="5" y="3"/>
                        <a:pt x="7" y="4"/>
                        <a:pt x="7" y="4"/>
                      </a:cubicBezTo>
                      <a:cubicBezTo>
                        <a:pt x="7" y="5"/>
                        <a:pt x="5" y="5"/>
                        <a:pt x="5" y="5"/>
                      </a:cubicBezTo>
                      <a:cubicBezTo>
                        <a:pt x="4" y="5"/>
                        <a:pt x="5" y="7"/>
                        <a:pt x="4" y="6"/>
                      </a:cubicBezTo>
                      <a:cubicBezTo>
                        <a:pt x="2" y="5"/>
                        <a:pt x="4" y="6"/>
                        <a:pt x="4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64" name="Freeform 563">
                  <a:extLst>
                    <a:ext uri="{FF2B5EF4-FFF2-40B4-BE49-F238E27FC236}">
                      <a16:creationId xmlns:a16="http://schemas.microsoft.com/office/drawing/2014/main" id="{DEE3CF40-7490-AC97-719B-54537753C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8038" y="4674786"/>
                  <a:ext cx="69700" cy="99573"/>
                </a:xfrm>
                <a:custGeom>
                  <a:avLst/>
                  <a:gdLst>
                    <a:gd name="T0" fmla="*/ 3 w 7"/>
                    <a:gd name="T1" fmla="*/ 8 h 9"/>
                    <a:gd name="T2" fmla="*/ 4 w 7"/>
                    <a:gd name="T3" fmla="*/ 6 h 9"/>
                    <a:gd name="T4" fmla="*/ 2 w 7"/>
                    <a:gd name="T5" fmla="*/ 4 h 9"/>
                    <a:gd name="T6" fmla="*/ 3 w 7"/>
                    <a:gd name="T7" fmla="*/ 1 h 9"/>
                    <a:gd name="T8" fmla="*/ 6 w 7"/>
                    <a:gd name="T9" fmla="*/ 5 h 9"/>
                    <a:gd name="T10" fmla="*/ 3 w 7"/>
                    <a:gd name="T11" fmla="*/ 8 h 9"/>
                    <a:gd name="T12" fmla="*/ 3 w 7"/>
                    <a:gd name="T13" fmla="*/ 8 h 9"/>
                    <a:gd name="T14" fmla="*/ 3 w 7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9">
                      <a:moveTo>
                        <a:pt x="3" y="8"/>
                      </a:moveTo>
                      <a:cubicBezTo>
                        <a:pt x="4" y="7"/>
                        <a:pt x="5" y="7"/>
                        <a:pt x="4" y="6"/>
                      </a:cubicBezTo>
                      <a:cubicBezTo>
                        <a:pt x="4" y="5"/>
                        <a:pt x="2" y="5"/>
                        <a:pt x="2" y="4"/>
                      </a:cubicBezTo>
                      <a:cubicBezTo>
                        <a:pt x="3" y="3"/>
                        <a:pt x="0" y="0"/>
                        <a:pt x="3" y="1"/>
                      </a:cubicBezTo>
                      <a:cubicBezTo>
                        <a:pt x="6" y="2"/>
                        <a:pt x="6" y="3"/>
                        <a:pt x="6" y="5"/>
                      </a:cubicBezTo>
                      <a:cubicBezTo>
                        <a:pt x="7" y="7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7"/>
                        <a:pt x="2" y="9"/>
                        <a:pt x="3" y="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65" name="Freeform 564">
                  <a:extLst>
                    <a:ext uri="{FF2B5EF4-FFF2-40B4-BE49-F238E27FC236}">
                      <a16:creationId xmlns:a16="http://schemas.microsoft.com/office/drawing/2014/main" id="{EA2CA9F1-F1F6-AFAB-835B-A641F834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7126" y="4696914"/>
                  <a:ext cx="31364" cy="11063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0 h 1"/>
                    <a:gd name="T4" fmla="*/ 3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2" y="0"/>
                        <a:pt x="3" y="0"/>
                      </a:cubicBezTo>
                      <a:cubicBezTo>
                        <a:pt x="3" y="0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66" name="Freeform 565">
                  <a:extLst>
                    <a:ext uri="{FF2B5EF4-FFF2-40B4-BE49-F238E27FC236}">
                      <a16:creationId xmlns:a16="http://schemas.microsoft.com/office/drawing/2014/main" id="{5E30490E-5A94-A86C-35B4-4AE0A6269B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367" y="4707979"/>
                  <a:ext cx="135912" cy="73757"/>
                </a:xfrm>
                <a:custGeom>
                  <a:avLst/>
                  <a:gdLst>
                    <a:gd name="T0" fmla="*/ 10 w 13"/>
                    <a:gd name="T1" fmla="*/ 1 h 7"/>
                    <a:gd name="T2" fmla="*/ 7 w 13"/>
                    <a:gd name="T3" fmla="*/ 1 h 7"/>
                    <a:gd name="T4" fmla="*/ 5 w 13"/>
                    <a:gd name="T5" fmla="*/ 1 h 7"/>
                    <a:gd name="T6" fmla="*/ 5 w 13"/>
                    <a:gd name="T7" fmla="*/ 4 h 7"/>
                    <a:gd name="T8" fmla="*/ 1 w 13"/>
                    <a:gd name="T9" fmla="*/ 3 h 7"/>
                    <a:gd name="T10" fmla="*/ 1 w 13"/>
                    <a:gd name="T11" fmla="*/ 6 h 7"/>
                    <a:gd name="T12" fmla="*/ 11 w 13"/>
                    <a:gd name="T13" fmla="*/ 4 h 7"/>
                    <a:gd name="T14" fmla="*/ 9 w 13"/>
                    <a:gd name="T15" fmla="*/ 3 h 7"/>
                    <a:gd name="T16" fmla="*/ 12 w 13"/>
                    <a:gd name="T17" fmla="*/ 3 h 7"/>
                    <a:gd name="T18" fmla="*/ 10 w 13"/>
                    <a:gd name="T19" fmla="*/ 1 h 7"/>
                    <a:gd name="T20" fmla="*/ 10 w 13"/>
                    <a:gd name="T2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7">
                      <a:moveTo>
                        <a:pt x="10" y="1"/>
                      </a:moveTo>
                      <a:cubicBezTo>
                        <a:pt x="9" y="1"/>
                        <a:pt x="8" y="1"/>
                        <a:pt x="7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3" y="2"/>
                        <a:pt x="4" y="4"/>
                        <a:pt x="5" y="4"/>
                      </a:cubicBezTo>
                      <a:cubicBezTo>
                        <a:pt x="4" y="4"/>
                        <a:pt x="2" y="1"/>
                        <a:pt x="1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10" y="5"/>
                        <a:pt x="11" y="4"/>
                      </a:cubicBezTo>
                      <a:cubicBezTo>
                        <a:pt x="11" y="4"/>
                        <a:pt x="10" y="3"/>
                        <a:pt x="9" y="3"/>
                      </a:cubicBezTo>
                      <a:cubicBezTo>
                        <a:pt x="10" y="3"/>
                        <a:pt x="12" y="3"/>
                        <a:pt x="12" y="3"/>
                      </a:cubicBezTo>
                      <a:cubicBezTo>
                        <a:pt x="13" y="2"/>
                        <a:pt x="11" y="0"/>
                        <a:pt x="10" y="1"/>
                      </a:cubicBezTo>
                      <a:cubicBezTo>
                        <a:pt x="9" y="1"/>
                        <a:pt x="11" y="0"/>
                        <a:pt x="10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67" name="Freeform 566">
                  <a:extLst>
                    <a:ext uri="{FF2B5EF4-FFF2-40B4-BE49-F238E27FC236}">
                      <a16:creationId xmlns:a16="http://schemas.microsoft.com/office/drawing/2014/main" id="{E0DA77CA-9931-607B-5DF7-69A9D7CF62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6641" y="4641596"/>
                  <a:ext cx="83638" cy="77445"/>
                </a:xfrm>
                <a:custGeom>
                  <a:avLst/>
                  <a:gdLst>
                    <a:gd name="T0" fmla="*/ 2 w 8"/>
                    <a:gd name="T1" fmla="*/ 6 h 7"/>
                    <a:gd name="T2" fmla="*/ 5 w 8"/>
                    <a:gd name="T3" fmla="*/ 4 h 7"/>
                    <a:gd name="T4" fmla="*/ 8 w 8"/>
                    <a:gd name="T5" fmla="*/ 4 h 7"/>
                    <a:gd name="T6" fmla="*/ 5 w 8"/>
                    <a:gd name="T7" fmla="*/ 2 h 7"/>
                    <a:gd name="T8" fmla="*/ 2 w 8"/>
                    <a:gd name="T9" fmla="*/ 6 h 7"/>
                    <a:gd name="T10" fmla="*/ 2 w 8"/>
                    <a:gd name="T11" fmla="*/ 6 h 7"/>
                    <a:gd name="T12" fmla="*/ 2 w 8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2" y="6"/>
                      </a:moveTo>
                      <a:cubicBezTo>
                        <a:pt x="3" y="5"/>
                        <a:pt x="4" y="5"/>
                        <a:pt x="5" y="4"/>
                      </a:cubicBezTo>
                      <a:cubicBezTo>
                        <a:pt x="6" y="4"/>
                        <a:pt x="8" y="4"/>
                        <a:pt x="8" y="4"/>
                      </a:cubicBezTo>
                      <a:cubicBezTo>
                        <a:pt x="8" y="4"/>
                        <a:pt x="7" y="0"/>
                        <a:pt x="5" y="2"/>
                      </a:cubicBezTo>
                      <a:cubicBezTo>
                        <a:pt x="5" y="2"/>
                        <a:pt x="1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5"/>
                        <a:pt x="0" y="7"/>
                        <a:pt x="2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68" name="Freeform 567">
                  <a:extLst>
                    <a:ext uri="{FF2B5EF4-FFF2-40B4-BE49-F238E27FC236}">
                      <a16:creationId xmlns:a16="http://schemas.microsoft.com/office/drawing/2014/main" id="{A0044FA1-64C9-3C70-22F4-CE05C0F6F1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4651" y="4936623"/>
                  <a:ext cx="101063" cy="40568"/>
                </a:xfrm>
                <a:custGeom>
                  <a:avLst/>
                  <a:gdLst>
                    <a:gd name="T0" fmla="*/ 9 w 10"/>
                    <a:gd name="T1" fmla="*/ 2 h 4"/>
                    <a:gd name="T2" fmla="*/ 9 w 10"/>
                    <a:gd name="T3" fmla="*/ 1 h 4"/>
                    <a:gd name="T4" fmla="*/ 6 w 10"/>
                    <a:gd name="T5" fmla="*/ 0 h 4"/>
                    <a:gd name="T6" fmla="*/ 2 w 10"/>
                    <a:gd name="T7" fmla="*/ 2 h 4"/>
                    <a:gd name="T8" fmla="*/ 3 w 10"/>
                    <a:gd name="T9" fmla="*/ 4 h 4"/>
                    <a:gd name="T10" fmla="*/ 9 w 10"/>
                    <a:gd name="T11" fmla="*/ 2 h 4"/>
                    <a:gd name="T12" fmla="*/ 9 w 10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4">
                      <a:moveTo>
                        <a:pt x="9" y="2"/>
                      </a:moveTo>
                      <a:cubicBezTo>
                        <a:pt x="10" y="2"/>
                        <a:pt x="8" y="1"/>
                        <a:pt x="9" y="1"/>
                      </a:cubicBez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1"/>
                        <a:pt x="3" y="1"/>
                        <a:pt x="2" y="2"/>
                      </a:cubicBezTo>
                      <a:cubicBezTo>
                        <a:pt x="0" y="3"/>
                        <a:pt x="2" y="4"/>
                        <a:pt x="3" y="4"/>
                      </a:cubicBezTo>
                      <a:cubicBezTo>
                        <a:pt x="5" y="4"/>
                        <a:pt x="7" y="1"/>
                        <a:pt x="9" y="2"/>
                      </a:cubicBezTo>
                      <a:cubicBezTo>
                        <a:pt x="10" y="2"/>
                        <a:pt x="7" y="1"/>
                        <a:pt x="9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69" name="Freeform 568">
                  <a:extLst>
                    <a:ext uri="{FF2B5EF4-FFF2-40B4-BE49-F238E27FC236}">
                      <a16:creationId xmlns:a16="http://schemas.microsoft.com/office/drawing/2014/main" id="{B6B18160-737A-F1B1-874B-AFAA65B014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22677" y="4999318"/>
                  <a:ext cx="59243" cy="55320"/>
                </a:xfrm>
                <a:custGeom>
                  <a:avLst/>
                  <a:gdLst>
                    <a:gd name="T0" fmla="*/ 6 w 6"/>
                    <a:gd name="T1" fmla="*/ 2 h 5"/>
                    <a:gd name="T2" fmla="*/ 3 w 6"/>
                    <a:gd name="T3" fmla="*/ 2 h 5"/>
                    <a:gd name="T4" fmla="*/ 3 w 6"/>
                    <a:gd name="T5" fmla="*/ 4 h 5"/>
                    <a:gd name="T6" fmla="*/ 0 w 6"/>
                    <a:gd name="T7" fmla="*/ 5 h 5"/>
                    <a:gd name="T8" fmla="*/ 6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3" y="2"/>
                        <a:pt x="3" y="3"/>
                        <a:pt x="3" y="4"/>
                      </a:cubicBezTo>
                      <a:cubicBezTo>
                        <a:pt x="2" y="4"/>
                        <a:pt x="0" y="5"/>
                        <a:pt x="0" y="5"/>
                      </a:cubicBezTo>
                      <a:cubicBezTo>
                        <a:pt x="0" y="5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70" name="Freeform 569">
                  <a:extLst>
                    <a:ext uri="{FF2B5EF4-FFF2-40B4-BE49-F238E27FC236}">
                      <a16:creationId xmlns:a16="http://schemas.microsoft.com/office/drawing/2014/main" id="{5827A190-D08E-5248-E15A-E8A4739763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97191" y="3656936"/>
                  <a:ext cx="212583" cy="140138"/>
                </a:xfrm>
                <a:custGeom>
                  <a:avLst/>
                  <a:gdLst>
                    <a:gd name="T0" fmla="*/ 19 w 21"/>
                    <a:gd name="T1" fmla="*/ 9 h 13"/>
                    <a:gd name="T2" fmla="*/ 18 w 21"/>
                    <a:gd name="T3" fmla="*/ 7 h 13"/>
                    <a:gd name="T4" fmla="*/ 14 w 21"/>
                    <a:gd name="T5" fmla="*/ 4 h 13"/>
                    <a:gd name="T6" fmla="*/ 8 w 21"/>
                    <a:gd name="T7" fmla="*/ 1 h 13"/>
                    <a:gd name="T8" fmla="*/ 5 w 21"/>
                    <a:gd name="T9" fmla="*/ 6 h 13"/>
                    <a:gd name="T10" fmla="*/ 0 w 21"/>
                    <a:gd name="T11" fmla="*/ 8 h 13"/>
                    <a:gd name="T12" fmla="*/ 7 w 21"/>
                    <a:gd name="T13" fmla="*/ 11 h 13"/>
                    <a:gd name="T14" fmla="*/ 15 w 21"/>
                    <a:gd name="T15" fmla="*/ 12 h 13"/>
                    <a:gd name="T16" fmla="*/ 20 w 21"/>
                    <a:gd name="T17" fmla="*/ 9 h 13"/>
                    <a:gd name="T18" fmla="*/ 19 w 21"/>
                    <a:gd name="T19" fmla="*/ 9 h 13"/>
                    <a:gd name="T20" fmla="*/ 19 w 21"/>
                    <a:gd name="T21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13">
                      <a:moveTo>
                        <a:pt x="19" y="9"/>
                      </a:moveTo>
                      <a:cubicBezTo>
                        <a:pt x="15" y="10"/>
                        <a:pt x="19" y="8"/>
                        <a:pt x="18" y="7"/>
                      </a:cubicBezTo>
                      <a:cubicBezTo>
                        <a:pt x="17" y="7"/>
                        <a:pt x="15" y="4"/>
                        <a:pt x="14" y="4"/>
                      </a:cubicBezTo>
                      <a:cubicBezTo>
                        <a:pt x="12" y="4"/>
                        <a:pt x="10" y="1"/>
                        <a:pt x="8" y="1"/>
                      </a:cubicBezTo>
                      <a:cubicBezTo>
                        <a:pt x="6" y="0"/>
                        <a:pt x="6" y="5"/>
                        <a:pt x="5" y="6"/>
                      </a:cubicBezTo>
                      <a:cubicBezTo>
                        <a:pt x="4" y="6"/>
                        <a:pt x="0" y="6"/>
                        <a:pt x="0" y="8"/>
                      </a:cubicBezTo>
                      <a:cubicBezTo>
                        <a:pt x="1" y="10"/>
                        <a:pt x="6" y="11"/>
                        <a:pt x="7" y="11"/>
                      </a:cubicBezTo>
                      <a:cubicBezTo>
                        <a:pt x="9" y="12"/>
                        <a:pt x="13" y="13"/>
                        <a:pt x="15" y="12"/>
                      </a:cubicBezTo>
                      <a:cubicBezTo>
                        <a:pt x="15" y="12"/>
                        <a:pt x="20" y="10"/>
                        <a:pt x="20" y="9"/>
                      </a:cubicBezTo>
                      <a:cubicBezTo>
                        <a:pt x="20" y="9"/>
                        <a:pt x="19" y="9"/>
                        <a:pt x="19" y="9"/>
                      </a:cubicBezTo>
                      <a:cubicBezTo>
                        <a:pt x="18" y="10"/>
                        <a:pt x="21" y="9"/>
                        <a:pt x="19" y="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71" name="Freeform 570">
                  <a:extLst>
                    <a:ext uri="{FF2B5EF4-FFF2-40B4-BE49-F238E27FC236}">
                      <a16:creationId xmlns:a16="http://schemas.microsoft.com/office/drawing/2014/main" id="{97826773-04C5-1F6B-0CF2-8DD4BC8E8F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24009" y="3723319"/>
                  <a:ext cx="52274" cy="40568"/>
                </a:xfrm>
                <a:custGeom>
                  <a:avLst/>
                  <a:gdLst>
                    <a:gd name="T0" fmla="*/ 2 w 5"/>
                    <a:gd name="T1" fmla="*/ 4 h 4"/>
                    <a:gd name="T2" fmla="*/ 4 w 5"/>
                    <a:gd name="T3" fmla="*/ 1 h 4"/>
                    <a:gd name="T4" fmla="*/ 2 w 5"/>
                    <a:gd name="T5" fmla="*/ 4 h 4"/>
                    <a:gd name="T6" fmla="*/ 2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0" y="4"/>
                        <a:pt x="4" y="0"/>
                        <a:pt x="4" y="1"/>
                      </a:cubicBezTo>
                      <a:cubicBezTo>
                        <a:pt x="5" y="1"/>
                        <a:pt x="3" y="4"/>
                        <a:pt x="2" y="4"/>
                      </a:cubicBezTo>
                      <a:cubicBezTo>
                        <a:pt x="1" y="4"/>
                        <a:pt x="4" y="4"/>
                        <a:pt x="2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72" name="Freeform 571">
                  <a:extLst>
                    <a:ext uri="{FF2B5EF4-FFF2-40B4-BE49-F238E27FC236}">
                      <a16:creationId xmlns:a16="http://schemas.microsoft.com/office/drawing/2014/main" id="{331EDBA2-E053-2F25-388A-EDFA7D8FE4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61278" y="3763883"/>
                  <a:ext cx="20911" cy="22128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2" y="0"/>
                        <a:pt x="2" y="2"/>
                        <a:pt x="1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73" name="Freeform 572">
                  <a:extLst>
                    <a:ext uri="{FF2B5EF4-FFF2-40B4-BE49-F238E27FC236}">
                      <a16:creationId xmlns:a16="http://schemas.microsoft.com/office/drawing/2014/main" id="{2368B211-96D1-D9F2-EAD0-F98C6FF0E0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3064" y="3310279"/>
                  <a:ext cx="940942" cy="486798"/>
                </a:xfrm>
                <a:custGeom>
                  <a:avLst/>
                  <a:gdLst>
                    <a:gd name="T0" fmla="*/ 76 w 92"/>
                    <a:gd name="T1" fmla="*/ 41 h 45"/>
                    <a:gd name="T2" fmla="*/ 71 w 92"/>
                    <a:gd name="T3" fmla="*/ 39 h 45"/>
                    <a:gd name="T4" fmla="*/ 61 w 92"/>
                    <a:gd name="T5" fmla="*/ 38 h 45"/>
                    <a:gd name="T6" fmla="*/ 45 w 92"/>
                    <a:gd name="T7" fmla="*/ 43 h 45"/>
                    <a:gd name="T8" fmla="*/ 29 w 92"/>
                    <a:gd name="T9" fmla="*/ 41 h 45"/>
                    <a:gd name="T10" fmla="*/ 21 w 92"/>
                    <a:gd name="T11" fmla="*/ 38 h 45"/>
                    <a:gd name="T12" fmla="*/ 10 w 92"/>
                    <a:gd name="T13" fmla="*/ 31 h 45"/>
                    <a:gd name="T14" fmla="*/ 40 w 92"/>
                    <a:gd name="T15" fmla="*/ 29 h 45"/>
                    <a:gd name="T16" fmla="*/ 9 w 92"/>
                    <a:gd name="T17" fmla="*/ 26 h 45"/>
                    <a:gd name="T18" fmla="*/ 16 w 92"/>
                    <a:gd name="T19" fmla="*/ 19 h 45"/>
                    <a:gd name="T20" fmla="*/ 14 w 92"/>
                    <a:gd name="T21" fmla="*/ 18 h 45"/>
                    <a:gd name="T22" fmla="*/ 7 w 92"/>
                    <a:gd name="T23" fmla="*/ 17 h 45"/>
                    <a:gd name="T24" fmla="*/ 4 w 92"/>
                    <a:gd name="T25" fmla="*/ 11 h 45"/>
                    <a:gd name="T26" fmla="*/ 8 w 92"/>
                    <a:gd name="T27" fmla="*/ 7 h 45"/>
                    <a:gd name="T28" fmla="*/ 24 w 92"/>
                    <a:gd name="T29" fmla="*/ 1 h 45"/>
                    <a:gd name="T30" fmla="*/ 29 w 92"/>
                    <a:gd name="T31" fmla="*/ 7 h 45"/>
                    <a:gd name="T32" fmla="*/ 39 w 92"/>
                    <a:gd name="T33" fmla="*/ 6 h 45"/>
                    <a:gd name="T34" fmla="*/ 43 w 92"/>
                    <a:gd name="T35" fmla="*/ 8 h 45"/>
                    <a:gd name="T36" fmla="*/ 47 w 92"/>
                    <a:gd name="T37" fmla="*/ 9 h 45"/>
                    <a:gd name="T38" fmla="*/ 43 w 92"/>
                    <a:gd name="T39" fmla="*/ 4 h 45"/>
                    <a:gd name="T40" fmla="*/ 54 w 92"/>
                    <a:gd name="T41" fmla="*/ 10 h 45"/>
                    <a:gd name="T42" fmla="*/ 60 w 92"/>
                    <a:gd name="T43" fmla="*/ 14 h 45"/>
                    <a:gd name="T44" fmla="*/ 59 w 92"/>
                    <a:gd name="T45" fmla="*/ 1 h 45"/>
                    <a:gd name="T46" fmla="*/ 69 w 92"/>
                    <a:gd name="T47" fmla="*/ 6 h 45"/>
                    <a:gd name="T48" fmla="*/ 74 w 92"/>
                    <a:gd name="T49" fmla="*/ 19 h 45"/>
                    <a:gd name="T50" fmla="*/ 82 w 92"/>
                    <a:gd name="T51" fmla="*/ 26 h 45"/>
                    <a:gd name="T52" fmla="*/ 92 w 92"/>
                    <a:gd name="T53" fmla="*/ 33 h 45"/>
                    <a:gd name="T54" fmla="*/ 83 w 92"/>
                    <a:gd name="T55" fmla="*/ 35 h 45"/>
                    <a:gd name="T56" fmla="*/ 81 w 92"/>
                    <a:gd name="T57" fmla="*/ 36 h 45"/>
                    <a:gd name="T58" fmla="*/ 85 w 92"/>
                    <a:gd name="T59" fmla="*/ 36 h 45"/>
                    <a:gd name="T60" fmla="*/ 89 w 92"/>
                    <a:gd name="T61" fmla="*/ 39 h 45"/>
                    <a:gd name="T62" fmla="*/ 83 w 92"/>
                    <a:gd name="T63" fmla="*/ 4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2" h="45">
                      <a:moveTo>
                        <a:pt x="83" y="41"/>
                      </a:moveTo>
                      <a:cubicBezTo>
                        <a:pt x="81" y="41"/>
                        <a:pt x="79" y="41"/>
                        <a:pt x="76" y="41"/>
                      </a:cubicBezTo>
                      <a:cubicBezTo>
                        <a:pt x="75" y="41"/>
                        <a:pt x="74" y="41"/>
                        <a:pt x="73" y="41"/>
                      </a:cubicBezTo>
                      <a:cubicBezTo>
                        <a:pt x="72" y="41"/>
                        <a:pt x="72" y="40"/>
                        <a:pt x="71" y="39"/>
                      </a:cubicBezTo>
                      <a:cubicBezTo>
                        <a:pt x="70" y="39"/>
                        <a:pt x="66" y="40"/>
                        <a:pt x="65" y="38"/>
                      </a:cubicBezTo>
                      <a:cubicBezTo>
                        <a:pt x="65" y="35"/>
                        <a:pt x="63" y="37"/>
                        <a:pt x="61" y="38"/>
                      </a:cubicBezTo>
                      <a:cubicBezTo>
                        <a:pt x="58" y="40"/>
                        <a:pt x="56" y="39"/>
                        <a:pt x="54" y="40"/>
                      </a:cubicBezTo>
                      <a:cubicBezTo>
                        <a:pt x="51" y="41"/>
                        <a:pt x="48" y="42"/>
                        <a:pt x="45" y="43"/>
                      </a:cubicBezTo>
                      <a:cubicBezTo>
                        <a:pt x="41" y="43"/>
                        <a:pt x="35" y="45"/>
                        <a:pt x="31" y="43"/>
                      </a:cubicBezTo>
                      <a:cubicBezTo>
                        <a:pt x="31" y="43"/>
                        <a:pt x="29" y="42"/>
                        <a:pt x="29" y="41"/>
                      </a:cubicBezTo>
                      <a:cubicBezTo>
                        <a:pt x="29" y="40"/>
                        <a:pt x="29" y="38"/>
                        <a:pt x="27" y="38"/>
                      </a:cubicBezTo>
                      <a:cubicBezTo>
                        <a:pt x="25" y="38"/>
                        <a:pt x="23" y="38"/>
                        <a:pt x="21" y="38"/>
                      </a:cubicBezTo>
                      <a:cubicBezTo>
                        <a:pt x="19" y="38"/>
                        <a:pt x="17" y="38"/>
                        <a:pt x="15" y="36"/>
                      </a:cubicBezTo>
                      <a:cubicBezTo>
                        <a:pt x="14" y="36"/>
                        <a:pt x="9" y="32"/>
                        <a:pt x="10" y="31"/>
                      </a:cubicBezTo>
                      <a:cubicBezTo>
                        <a:pt x="16" y="28"/>
                        <a:pt x="23" y="29"/>
                        <a:pt x="28" y="29"/>
                      </a:cubicBezTo>
                      <a:cubicBezTo>
                        <a:pt x="29" y="29"/>
                        <a:pt x="40" y="29"/>
                        <a:pt x="40" y="29"/>
                      </a:cubicBezTo>
                      <a:cubicBezTo>
                        <a:pt x="40" y="27"/>
                        <a:pt x="26" y="25"/>
                        <a:pt x="25" y="25"/>
                      </a:cubicBezTo>
                      <a:cubicBezTo>
                        <a:pt x="20" y="25"/>
                        <a:pt x="14" y="28"/>
                        <a:pt x="9" y="26"/>
                      </a:cubicBezTo>
                      <a:cubicBezTo>
                        <a:pt x="7" y="25"/>
                        <a:pt x="3" y="23"/>
                        <a:pt x="7" y="21"/>
                      </a:cubicBezTo>
                      <a:cubicBezTo>
                        <a:pt x="10" y="20"/>
                        <a:pt x="13" y="19"/>
                        <a:pt x="16" y="19"/>
                      </a:cubicBezTo>
                      <a:cubicBezTo>
                        <a:pt x="18" y="18"/>
                        <a:pt x="20" y="18"/>
                        <a:pt x="21" y="18"/>
                      </a:cubicBezTo>
                      <a:cubicBezTo>
                        <a:pt x="19" y="19"/>
                        <a:pt x="16" y="18"/>
                        <a:pt x="14" y="18"/>
                      </a:cubicBezTo>
                      <a:cubicBezTo>
                        <a:pt x="13" y="18"/>
                        <a:pt x="7" y="19"/>
                        <a:pt x="6" y="18"/>
                      </a:cubicBezTo>
                      <a:cubicBezTo>
                        <a:pt x="6" y="18"/>
                        <a:pt x="7" y="17"/>
                        <a:pt x="7" y="17"/>
                      </a:cubicBezTo>
                      <a:cubicBezTo>
                        <a:pt x="7" y="16"/>
                        <a:pt x="0" y="17"/>
                        <a:pt x="1" y="15"/>
                      </a:cubicBezTo>
                      <a:cubicBezTo>
                        <a:pt x="2" y="14"/>
                        <a:pt x="3" y="12"/>
                        <a:pt x="4" y="11"/>
                      </a:cubicBezTo>
                      <a:cubicBezTo>
                        <a:pt x="8" y="10"/>
                        <a:pt x="4" y="10"/>
                        <a:pt x="4" y="9"/>
                      </a:cubicBezTo>
                      <a:cubicBezTo>
                        <a:pt x="4" y="9"/>
                        <a:pt x="7" y="7"/>
                        <a:pt x="8" y="7"/>
                      </a:cubicBezTo>
                      <a:cubicBezTo>
                        <a:pt x="10" y="6"/>
                        <a:pt x="11" y="5"/>
                        <a:pt x="13" y="4"/>
                      </a:cubicBezTo>
                      <a:cubicBezTo>
                        <a:pt x="17" y="2"/>
                        <a:pt x="20" y="1"/>
                        <a:pt x="24" y="1"/>
                      </a:cubicBezTo>
                      <a:cubicBezTo>
                        <a:pt x="29" y="1"/>
                        <a:pt x="24" y="7"/>
                        <a:pt x="24" y="7"/>
                      </a:cubicBezTo>
                      <a:cubicBezTo>
                        <a:pt x="26" y="8"/>
                        <a:pt x="28" y="8"/>
                        <a:pt x="29" y="7"/>
                      </a:cubicBezTo>
                      <a:cubicBezTo>
                        <a:pt x="30" y="7"/>
                        <a:pt x="30" y="4"/>
                        <a:pt x="31" y="4"/>
                      </a:cubicBezTo>
                      <a:cubicBezTo>
                        <a:pt x="33" y="4"/>
                        <a:pt x="37" y="4"/>
                        <a:pt x="39" y="6"/>
                      </a:cubicBezTo>
                      <a:cubicBezTo>
                        <a:pt x="42" y="8"/>
                        <a:pt x="35" y="11"/>
                        <a:pt x="40" y="10"/>
                      </a:cubicBezTo>
                      <a:cubicBezTo>
                        <a:pt x="41" y="10"/>
                        <a:pt x="42" y="9"/>
                        <a:pt x="43" y="8"/>
                      </a:cubicBezTo>
                      <a:cubicBezTo>
                        <a:pt x="44" y="8"/>
                        <a:pt x="44" y="8"/>
                        <a:pt x="45" y="8"/>
                      </a:cubicBezTo>
                      <a:cubicBezTo>
                        <a:pt x="46" y="8"/>
                        <a:pt x="46" y="8"/>
                        <a:pt x="47" y="9"/>
                      </a:cubicBezTo>
                      <a:cubicBezTo>
                        <a:pt x="48" y="9"/>
                        <a:pt x="48" y="7"/>
                        <a:pt x="48" y="6"/>
                      </a:cubicBezTo>
                      <a:cubicBezTo>
                        <a:pt x="47" y="6"/>
                        <a:pt x="44" y="4"/>
                        <a:pt x="43" y="4"/>
                      </a:cubicBezTo>
                      <a:cubicBezTo>
                        <a:pt x="45" y="3"/>
                        <a:pt x="49" y="5"/>
                        <a:pt x="50" y="6"/>
                      </a:cubicBezTo>
                      <a:cubicBezTo>
                        <a:pt x="53" y="7"/>
                        <a:pt x="53" y="8"/>
                        <a:pt x="54" y="10"/>
                      </a:cubicBezTo>
                      <a:cubicBezTo>
                        <a:pt x="54" y="11"/>
                        <a:pt x="54" y="16"/>
                        <a:pt x="56" y="16"/>
                      </a:cubicBezTo>
                      <a:cubicBezTo>
                        <a:pt x="57" y="16"/>
                        <a:pt x="61" y="16"/>
                        <a:pt x="60" y="14"/>
                      </a:cubicBezTo>
                      <a:cubicBezTo>
                        <a:pt x="59" y="10"/>
                        <a:pt x="57" y="7"/>
                        <a:pt x="56" y="3"/>
                      </a:cubicBezTo>
                      <a:cubicBezTo>
                        <a:pt x="55" y="0"/>
                        <a:pt x="58" y="1"/>
                        <a:pt x="59" y="1"/>
                      </a:cubicBezTo>
                      <a:cubicBezTo>
                        <a:pt x="62" y="2"/>
                        <a:pt x="62" y="0"/>
                        <a:pt x="64" y="1"/>
                      </a:cubicBezTo>
                      <a:cubicBezTo>
                        <a:pt x="66" y="3"/>
                        <a:pt x="69" y="4"/>
                        <a:pt x="69" y="6"/>
                      </a:cubicBezTo>
                      <a:cubicBezTo>
                        <a:pt x="70" y="9"/>
                        <a:pt x="71" y="11"/>
                        <a:pt x="73" y="13"/>
                      </a:cubicBezTo>
                      <a:cubicBezTo>
                        <a:pt x="74" y="16"/>
                        <a:pt x="75" y="17"/>
                        <a:pt x="74" y="19"/>
                      </a:cubicBezTo>
                      <a:cubicBezTo>
                        <a:pt x="73" y="22"/>
                        <a:pt x="76" y="25"/>
                        <a:pt x="78" y="26"/>
                      </a:cubicBezTo>
                      <a:cubicBezTo>
                        <a:pt x="79" y="26"/>
                        <a:pt x="81" y="26"/>
                        <a:pt x="82" y="26"/>
                      </a:cubicBezTo>
                      <a:cubicBezTo>
                        <a:pt x="83" y="27"/>
                        <a:pt x="84" y="28"/>
                        <a:pt x="85" y="28"/>
                      </a:cubicBezTo>
                      <a:cubicBezTo>
                        <a:pt x="88" y="29"/>
                        <a:pt x="92" y="29"/>
                        <a:pt x="92" y="33"/>
                      </a:cubicBezTo>
                      <a:cubicBezTo>
                        <a:pt x="92" y="35"/>
                        <a:pt x="83" y="32"/>
                        <a:pt x="83" y="32"/>
                      </a:cubicBezTo>
                      <a:cubicBezTo>
                        <a:pt x="83" y="33"/>
                        <a:pt x="83" y="34"/>
                        <a:pt x="83" y="35"/>
                      </a:cubicBezTo>
                      <a:cubicBezTo>
                        <a:pt x="83" y="35"/>
                        <a:pt x="80" y="35"/>
                        <a:pt x="80" y="35"/>
                      </a:cubicBezTo>
                      <a:cubicBezTo>
                        <a:pt x="81" y="35"/>
                        <a:pt x="81" y="36"/>
                        <a:pt x="81" y="36"/>
                      </a:cubicBezTo>
                      <a:cubicBezTo>
                        <a:pt x="81" y="37"/>
                        <a:pt x="81" y="38"/>
                        <a:pt x="81" y="38"/>
                      </a:cubicBezTo>
                      <a:cubicBezTo>
                        <a:pt x="81" y="38"/>
                        <a:pt x="85" y="36"/>
                        <a:pt x="85" y="36"/>
                      </a:cubicBezTo>
                      <a:cubicBezTo>
                        <a:pt x="87" y="36"/>
                        <a:pt x="86" y="37"/>
                        <a:pt x="86" y="38"/>
                      </a:cubicBezTo>
                      <a:cubicBezTo>
                        <a:pt x="86" y="38"/>
                        <a:pt x="88" y="38"/>
                        <a:pt x="89" y="39"/>
                      </a:cubicBezTo>
                      <a:cubicBezTo>
                        <a:pt x="89" y="39"/>
                        <a:pt x="83" y="41"/>
                        <a:pt x="83" y="41"/>
                      </a:cubicBezTo>
                      <a:cubicBezTo>
                        <a:pt x="81" y="41"/>
                        <a:pt x="86" y="41"/>
                        <a:pt x="83" y="4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74" name="Freeform 573">
                  <a:extLst>
                    <a:ext uri="{FF2B5EF4-FFF2-40B4-BE49-F238E27FC236}">
                      <a16:creationId xmlns:a16="http://schemas.microsoft.com/office/drawing/2014/main" id="{88C775B5-8BA8-F180-8BDC-252590FD6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6877" y="3266024"/>
                  <a:ext cx="142883" cy="99573"/>
                </a:xfrm>
                <a:custGeom>
                  <a:avLst/>
                  <a:gdLst>
                    <a:gd name="T0" fmla="*/ 9 w 14"/>
                    <a:gd name="T1" fmla="*/ 8 h 9"/>
                    <a:gd name="T2" fmla="*/ 5 w 14"/>
                    <a:gd name="T3" fmla="*/ 5 h 9"/>
                    <a:gd name="T4" fmla="*/ 0 w 14"/>
                    <a:gd name="T5" fmla="*/ 3 h 9"/>
                    <a:gd name="T6" fmla="*/ 4 w 14"/>
                    <a:gd name="T7" fmla="*/ 0 h 9"/>
                    <a:gd name="T8" fmla="*/ 10 w 14"/>
                    <a:gd name="T9" fmla="*/ 1 h 9"/>
                    <a:gd name="T10" fmla="*/ 12 w 14"/>
                    <a:gd name="T11" fmla="*/ 4 h 9"/>
                    <a:gd name="T12" fmla="*/ 9 w 14"/>
                    <a:gd name="T13" fmla="*/ 8 h 9"/>
                    <a:gd name="T14" fmla="*/ 9 w 14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cubicBezTo>
                        <a:pt x="7" y="8"/>
                        <a:pt x="6" y="5"/>
                        <a:pt x="5" y="5"/>
                      </a:cubicBezTo>
                      <a:cubicBezTo>
                        <a:pt x="4" y="4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2" y="2"/>
                        <a:pt x="14" y="2"/>
                        <a:pt x="12" y="4"/>
                      </a:cubicBezTo>
                      <a:cubicBezTo>
                        <a:pt x="11" y="5"/>
                        <a:pt x="10" y="9"/>
                        <a:pt x="9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75" name="Freeform 574">
                  <a:extLst>
                    <a:ext uri="{FF2B5EF4-FFF2-40B4-BE49-F238E27FC236}">
                      <a16:creationId xmlns:a16="http://schemas.microsoft.com/office/drawing/2014/main" id="{A31749D4-74C3-F73E-7D29-36431DD29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33399" y="3221769"/>
                  <a:ext cx="324101" cy="317157"/>
                </a:xfrm>
                <a:custGeom>
                  <a:avLst/>
                  <a:gdLst>
                    <a:gd name="T0" fmla="*/ 18 w 32"/>
                    <a:gd name="T1" fmla="*/ 27 h 29"/>
                    <a:gd name="T2" fmla="*/ 10 w 32"/>
                    <a:gd name="T3" fmla="*/ 19 h 29"/>
                    <a:gd name="T4" fmla="*/ 1 w 32"/>
                    <a:gd name="T5" fmla="*/ 15 h 29"/>
                    <a:gd name="T6" fmla="*/ 0 w 32"/>
                    <a:gd name="T7" fmla="*/ 13 h 29"/>
                    <a:gd name="T8" fmla="*/ 4 w 32"/>
                    <a:gd name="T9" fmla="*/ 12 h 29"/>
                    <a:gd name="T10" fmla="*/ 11 w 32"/>
                    <a:gd name="T11" fmla="*/ 14 h 29"/>
                    <a:gd name="T12" fmla="*/ 11 w 32"/>
                    <a:gd name="T13" fmla="*/ 12 h 29"/>
                    <a:gd name="T14" fmla="*/ 13 w 32"/>
                    <a:gd name="T15" fmla="*/ 11 h 29"/>
                    <a:gd name="T16" fmla="*/ 7 w 32"/>
                    <a:gd name="T17" fmla="*/ 8 h 29"/>
                    <a:gd name="T18" fmla="*/ 7 w 32"/>
                    <a:gd name="T19" fmla="*/ 6 h 29"/>
                    <a:gd name="T20" fmla="*/ 10 w 32"/>
                    <a:gd name="T21" fmla="*/ 7 h 29"/>
                    <a:gd name="T22" fmla="*/ 11 w 32"/>
                    <a:gd name="T23" fmla="*/ 5 h 29"/>
                    <a:gd name="T24" fmla="*/ 8 w 32"/>
                    <a:gd name="T25" fmla="*/ 4 h 29"/>
                    <a:gd name="T26" fmla="*/ 10 w 32"/>
                    <a:gd name="T27" fmla="*/ 3 h 29"/>
                    <a:gd name="T28" fmla="*/ 14 w 32"/>
                    <a:gd name="T29" fmla="*/ 4 h 29"/>
                    <a:gd name="T30" fmla="*/ 13 w 32"/>
                    <a:gd name="T31" fmla="*/ 3 h 29"/>
                    <a:gd name="T32" fmla="*/ 19 w 32"/>
                    <a:gd name="T33" fmla="*/ 5 h 29"/>
                    <a:gd name="T34" fmla="*/ 18 w 32"/>
                    <a:gd name="T35" fmla="*/ 3 h 29"/>
                    <a:gd name="T36" fmla="*/ 19 w 32"/>
                    <a:gd name="T37" fmla="*/ 3 h 29"/>
                    <a:gd name="T38" fmla="*/ 17 w 32"/>
                    <a:gd name="T39" fmla="*/ 2 h 29"/>
                    <a:gd name="T40" fmla="*/ 25 w 32"/>
                    <a:gd name="T41" fmla="*/ 1 h 29"/>
                    <a:gd name="T42" fmla="*/ 23 w 32"/>
                    <a:gd name="T43" fmla="*/ 3 h 29"/>
                    <a:gd name="T44" fmla="*/ 28 w 32"/>
                    <a:gd name="T45" fmla="*/ 4 h 29"/>
                    <a:gd name="T46" fmla="*/ 27 w 32"/>
                    <a:gd name="T47" fmla="*/ 7 h 29"/>
                    <a:gd name="T48" fmla="*/ 26 w 32"/>
                    <a:gd name="T49" fmla="*/ 8 h 29"/>
                    <a:gd name="T50" fmla="*/ 23 w 32"/>
                    <a:gd name="T51" fmla="*/ 10 h 29"/>
                    <a:gd name="T52" fmla="*/ 21 w 32"/>
                    <a:gd name="T53" fmla="*/ 13 h 29"/>
                    <a:gd name="T54" fmla="*/ 24 w 32"/>
                    <a:gd name="T55" fmla="*/ 11 h 29"/>
                    <a:gd name="T56" fmla="*/ 26 w 32"/>
                    <a:gd name="T57" fmla="*/ 13 h 29"/>
                    <a:gd name="T58" fmla="*/ 29 w 32"/>
                    <a:gd name="T59" fmla="*/ 13 h 29"/>
                    <a:gd name="T60" fmla="*/ 28 w 32"/>
                    <a:gd name="T61" fmla="*/ 10 h 29"/>
                    <a:gd name="T62" fmla="*/ 30 w 32"/>
                    <a:gd name="T63" fmla="*/ 11 h 29"/>
                    <a:gd name="T64" fmla="*/ 30 w 32"/>
                    <a:gd name="T65" fmla="*/ 14 h 29"/>
                    <a:gd name="T66" fmla="*/ 31 w 32"/>
                    <a:gd name="T67" fmla="*/ 17 h 29"/>
                    <a:gd name="T68" fmla="*/ 28 w 32"/>
                    <a:gd name="T69" fmla="*/ 23 h 29"/>
                    <a:gd name="T70" fmla="*/ 22 w 32"/>
                    <a:gd name="T71" fmla="*/ 23 h 29"/>
                    <a:gd name="T72" fmla="*/ 21 w 32"/>
                    <a:gd name="T73" fmla="*/ 23 h 29"/>
                    <a:gd name="T74" fmla="*/ 23 w 32"/>
                    <a:gd name="T75" fmla="*/ 26 h 29"/>
                    <a:gd name="T76" fmla="*/ 18 w 32"/>
                    <a:gd name="T77" fmla="*/ 27 h 29"/>
                    <a:gd name="T78" fmla="*/ 18 w 32"/>
                    <a:gd name="T79" fmla="*/ 2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29">
                      <a:moveTo>
                        <a:pt x="18" y="27"/>
                      </a:moveTo>
                      <a:cubicBezTo>
                        <a:pt x="15" y="25"/>
                        <a:pt x="13" y="21"/>
                        <a:pt x="10" y="19"/>
                      </a:cubicBezTo>
                      <a:cubicBezTo>
                        <a:pt x="7" y="18"/>
                        <a:pt x="4" y="16"/>
                        <a:pt x="1" y="15"/>
                      </a:cubicBezTo>
                      <a:cubicBezTo>
                        <a:pt x="0" y="14"/>
                        <a:pt x="0" y="14"/>
                        <a:pt x="0" y="13"/>
                      </a:cubicBezTo>
                      <a:cubicBezTo>
                        <a:pt x="0" y="10"/>
                        <a:pt x="2" y="11"/>
                        <a:pt x="4" y="12"/>
                      </a:cubicBezTo>
                      <a:cubicBezTo>
                        <a:pt x="6" y="13"/>
                        <a:pt x="8" y="15"/>
                        <a:pt x="11" y="14"/>
                      </a:cubicBezTo>
                      <a:cubicBezTo>
                        <a:pt x="12" y="14"/>
                        <a:pt x="11" y="12"/>
                        <a:pt x="11" y="12"/>
                      </a:cubicBezTo>
                      <a:cubicBezTo>
                        <a:pt x="11" y="11"/>
                        <a:pt x="13" y="12"/>
                        <a:pt x="13" y="11"/>
                      </a:cubicBezTo>
                      <a:cubicBezTo>
                        <a:pt x="14" y="10"/>
                        <a:pt x="7" y="8"/>
                        <a:pt x="7" y="8"/>
                      </a:cubicBezTo>
                      <a:cubicBezTo>
                        <a:pt x="5" y="7"/>
                        <a:pt x="6" y="6"/>
                        <a:pt x="7" y="6"/>
                      </a:cubicBezTo>
                      <a:cubicBezTo>
                        <a:pt x="9" y="5"/>
                        <a:pt x="9" y="6"/>
                        <a:pt x="10" y="7"/>
                      </a:cubicBezTo>
                      <a:cubicBezTo>
                        <a:pt x="10" y="7"/>
                        <a:pt x="11" y="5"/>
                        <a:pt x="11" y="5"/>
                      </a:cubicBezTo>
                      <a:cubicBezTo>
                        <a:pt x="12" y="5"/>
                        <a:pt x="8" y="4"/>
                        <a:pt x="8" y="4"/>
                      </a:cubicBezTo>
                      <a:cubicBezTo>
                        <a:pt x="8" y="4"/>
                        <a:pt x="10" y="3"/>
                        <a:pt x="10" y="3"/>
                      </a:cubicBezTo>
                      <a:cubicBezTo>
                        <a:pt x="11" y="3"/>
                        <a:pt x="13" y="4"/>
                        <a:pt x="14" y="4"/>
                      </a:cubicBezTo>
                      <a:cubicBezTo>
                        <a:pt x="14" y="4"/>
                        <a:pt x="13" y="3"/>
                        <a:pt x="13" y="3"/>
                      </a:cubicBezTo>
                      <a:cubicBezTo>
                        <a:pt x="14" y="2"/>
                        <a:pt x="18" y="5"/>
                        <a:pt x="19" y="5"/>
                      </a:cubicBezTo>
                      <a:cubicBezTo>
                        <a:pt x="20" y="4"/>
                        <a:pt x="18" y="4"/>
                        <a:pt x="18" y="3"/>
                      </a:cubicBezTo>
                      <a:cubicBezTo>
                        <a:pt x="18" y="3"/>
                        <a:pt x="19" y="3"/>
                        <a:pt x="19" y="3"/>
                      </a:cubicBezTo>
                      <a:cubicBezTo>
                        <a:pt x="19" y="3"/>
                        <a:pt x="17" y="3"/>
                        <a:pt x="17" y="2"/>
                      </a:cubicBezTo>
                      <a:cubicBezTo>
                        <a:pt x="17" y="2"/>
                        <a:pt x="24" y="0"/>
                        <a:pt x="25" y="1"/>
                      </a:cubicBezTo>
                      <a:cubicBezTo>
                        <a:pt x="26" y="1"/>
                        <a:pt x="23" y="2"/>
                        <a:pt x="23" y="3"/>
                      </a:cubicBezTo>
                      <a:cubicBezTo>
                        <a:pt x="24" y="4"/>
                        <a:pt x="27" y="3"/>
                        <a:pt x="28" y="4"/>
                      </a:cubicBezTo>
                      <a:cubicBezTo>
                        <a:pt x="28" y="5"/>
                        <a:pt x="24" y="7"/>
                        <a:pt x="27" y="7"/>
                      </a:cubicBezTo>
                      <a:cubicBezTo>
                        <a:pt x="28" y="7"/>
                        <a:pt x="27" y="8"/>
                        <a:pt x="26" y="8"/>
                      </a:cubicBezTo>
                      <a:cubicBezTo>
                        <a:pt x="25" y="8"/>
                        <a:pt x="24" y="8"/>
                        <a:pt x="23" y="10"/>
                      </a:cubicBezTo>
                      <a:cubicBezTo>
                        <a:pt x="23" y="10"/>
                        <a:pt x="21" y="13"/>
                        <a:pt x="21" y="13"/>
                      </a:cubicBezTo>
                      <a:cubicBezTo>
                        <a:pt x="22" y="13"/>
                        <a:pt x="23" y="11"/>
                        <a:pt x="24" y="11"/>
                      </a:cubicBezTo>
                      <a:cubicBezTo>
                        <a:pt x="25" y="11"/>
                        <a:pt x="25" y="12"/>
                        <a:pt x="26" y="13"/>
                      </a:cubicBezTo>
                      <a:cubicBezTo>
                        <a:pt x="27" y="13"/>
                        <a:pt x="30" y="17"/>
                        <a:pt x="29" y="13"/>
                      </a:cubicBezTo>
                      <a:cubicBezTo>
                        <a:pt x="29" y="12"/>
                        <a:pt x="27" y="11"/>
                        <a:pt x="28" y="10"/>
                      </a:cubicBezTo>
                      <a:cubicBezTo>
                        <a:pt x="29" y="10"/>
                        <a:pt x="30" y="10"/>
                        <a:pt x="30" y="11"/>
                      </a:cubicBezTo>
                      <a:cubicBezTo>
                        <a:pt x="30" y="12"/>
                        <a:pt x="29" y="13"/>
                        <a:pt x="30" y="14"/>
                      </a:cubicBezTo>
                      <a:cubicBezTo>
                        <a:pt x="31" y="15"/>
                        <a:pt x="32" y="16"/>
                        <a:pt x="31" y="17"/>
                      </a:cubicBezTo>
                      <a:cubicBezTo>
                        <a:pt x="29" y="19"/>
                        <a:pt x="32" y="22"/>
                        <a:pt x="28" y="23"/>
                      </a:cubicBezTo>
                      <a:cubicBezTo>
                        <a:pt x="28" y="23"/>
                        <a:pt x="21" y="25"/>
                        <a:pt x="22" y="23"/>
                      </a:cubicBezTo>
                      <a:cubicBezTo>
                        <a:pt x="22" y="22"/>
                        <a:pt x="21" y="22"/>
                        <a:pt x="21" y="23"/>
                      </a:cubicBezTo>
                      <a:cubicBezTo>
                        <a:pt x="22" y="24"/>
                        <a:pt x="22" y="25"/>
                        <a:pt x="23" y="26"/>
                      </a:cubicBezTo>
                      <a:cubicBezTo>
                        <a:pt x="23" y="28"/>
                        <a:pt x="19" y="27"/>
                        <a:pt x="18" y="27"/>
                      </a:cubicBezTo>
                      <a:cubicBezTo>
                        <a:pt x="17" y="26"/>
                        <a:pt x="22" y="29"/>
                        <a:pt x="18" y="2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76" name="Freeform 575">
                  <a:extLst>
                    <a:ext uri="{FF2B5EF4-FFF2-40B4-BE49-F238E27FC236}">
                      <a16:creationId xmlns:a16="http://schemas.microsoft.com/office/drawing/2014/main" id="{C7294A4A-AA00-659A-2D40-B5442C0CC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78410" y="3221769"/>
                  <a:ext cx="285766" cy="239710"/>
                </a:xfrm>
                <a:custGeom>
                  <a:avLst/>
                  <a:gdLst>
                    <a:gd name="T0" fmla="*/ 7 w 28"/>
                    <a:gd name="T1" fmla="*/ 22 h 22"/>
                    <a:gd name="T2" fmla="*/ 3 w 28"/>
                    <a:gd name="T3" fmla="*/ 19 h 22"/>
                    <a:gd name="T4" fmla="*/ 1 w 28"/>
                    <a:gd name="T5" fmla="*/ 11 h 22"/>
                    <a:gd name="T6" fmla="*/ 1 w 28"/>
                    <a:gd name="T7" fmla="*/ 4 h 22"/>
                    <a:gd name="T8" fmla="*/ 6 w 28"/>
                    <a:gd name="T9" fmla="*/ 4 h 22"/>
                    <a:gd name="T10" fmla="*/ 5 w 28"/>
                    <a:gd name="T11" fmla="*/ 1 h 22"/>
                    <a:gd name="T12" fmla="*/ 16 w 28"/>
                    <a:gd name="T13" fmla="*/ 2 h 22"/>
                    <a:gd name="T14" fmla="*/ 25 w 28"/>
                    <a:gd name="T15" fmla="*/ 3 h 22"/>
                    <a:gd name="T16" fmla="*/ 23 w 28"/>
                    <a:gd name="T17" fmla="*/ 8 h 22"/>
                    <a:gd name="T18" fmla="*/ 19 w 28"/>
                    <a:gd name="T19" fmla="*/ 13 h 22"/>
                    <a:gd name="T20" fmla="*/ 12 w 28"/>
                    <a:gd name="T21" fmla="*/ 13 h 22"/>
                    <a:gd name="T22" fmla="*/ 10 w 28"/>
                    <a:gd name="T23" fmla="*/ 14 h 22"/>
                    <a:gd name="T24" fmla="*/ 11 w 28"/>
                    <a:gd name="T25" fmla="*/ 17 h 22"/>
                    <a:gd name="T26" fmla="*/ 7 w 28"/>
                    <a:gd name="T27" fmla="*/ 22 h 22"/>
                    <a:gd name="T28" fmla="*/ 7 w 28"/>
                    <a:gd name="T2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8" h="22">
                      <a:moveTo>
                        <a:pt x="7" y="22"/>
                      </a:moveTo>
                      <a:cubicBezTo>
                        <a:pt x="5" y="21"/>
                        <a:pt x="3" y="21"/>
                        <a:pt x="3" y="19"/>
                      </a:cubicBezTo>
                      <a:cubicBezTo>
                        <a:pt x="3" y="16"/>
                        <a:pt x="0" y="14"/>
                        <a:pt x="1" y="11"/>
                      </a:cubicBezTo>
                      <a:cubicBezTo>
                        <a:pt x="1" y="9"/>
                        <a:pt x="0" y="6"/>
                        <a:pt x="1" y="4"/>
                      </a:cubicBezTo>
                      <a:cubicBezTo>
                        <a:pt x="2" y="4"/>
                        <a:pt x="6" y="5"/>
                        <a:pt x="6" y="4"/>
                      </a:cubicBezTo>
                      <a:cubicBezTo>
                        <a:pt x="6" y="3"/>
                        <a:pt x="0" y="3"/>
                        <a:pt x="5" y="1"/>
                      </a:cubicBezTo>
                      <a:cubicBezTo>
                        <a:pt x="9" y="0"/>
                        <a:pt x="12" y="1"/>
                        <a:pt x="16" y="2"/>
                      </a:cubicBezTo>
                      <a:cubicBezTo>
                        <a:pt x="19" y="2"/>
                        <a:pt x="22" y="2"/>
                        <a:pt x="25" y="3"/>
                      </a:cubicBezTo>
                      <a:cubicBezTo>
                        <a:pt x="28" y="4"/>
                        <a:pt x="25" y="6"/>
                        <a:pt x="23" y="8"/>
                      </a:cubicBezTo>
                      <a:cubicBezTo>
                        <a:pt x="22" y="10"/>
                        <a:pt x="21" y="12"/>
                        <a:pt x="19" y="13"/>
                      </a:cubicBezTo>
                      <a:cubicBezTo>
                        <a:pt x="18" y="15"/>
                        <a:pt x="14" y="13"/>
                        <a:pt x="12" y="13"/>
                      </a:cubicBezTo>
                      <a:cubicBezTo>
                        <a:pt x="12" y="13"/>
                        <a:pt x="9" y="13"/>
                        <a:pt x="10" y="14"/>
                      </a:cubicBezTo>
                      <a:cubicBezTo>
                        <a:pt x="10" y="15"/>
                        <a:pt x="12" y="15"/>
                        <a:pt x="11" y="17"/>
                      </a:cubicBezTo>
                      <a:cubicBezTo>
                        <a:pt x="10" y="17"/>
                        <a:pt x="8" y="22"/>
                        <a:pt x="7" y="22"/>
                      </a:cubicBezTo>
                      <a:cubicBezTo>
                        <a:pt x="5" y="21"/>
                        <a:pt x="8" y="22"/>
                        <a:pt x="7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77" name="Freeform 576">
                  <a:extLst>
                    <a:ext uri="{FF2B5EF4-FFF2-40B4-BE49-F238E27FC236}">
                      <a16:creationId xmlns:a16="http://schemas.microsoft.com/office/drawing/2014/main" id="{7FDB6258-9601-8035-5723-E612B643A8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509" y="3192266"/>
                  <a:ext cx="550626" cy="357723"/>
                </a:xfrm>
                <a:custGeom>
                  <a:avLst/>
                  <a:gdLst>
                    <a:gd name="T0" fmla="*/ 52 w 54"/>
                    <a:gd name="T1" fmla="*/ 10 h 33"/>
                    <a:gd name="T2" fmla="*/ 45 w 54"/>
                    <a:gd name="T3" fmla="*/ 4 h 33"/>
                    <a:gd name="T4" fmla="*/ 41 w 54"/>
                    <a:gd name="T5" fmla="*/ 3 h 33"/>
                    <a:gd name="T6" fmla="*/ 35 w 54"/>
                    <a:gd name="T7" fmla="*/ 4 h 33"/>
                    <a:gd name="T8" fmla="*/ 32 w 54"/>
                    <a:gd name="T9" fmla="*/ 3 h 33"/>
                    <a:gd name="T10" fmla="*/ 27 w 54"/>
                    <a:gd name="T11" fmla="*/ 1 h 33"/>
                    <a:gd name="T12" fmla="*/ 20 w 54"/>
                    <a:gd name="T13" fmla="*/ 0 h 33"/>
                    <a:gd name="T14" fmla="*/ 11 w 54"/>
                    <a:gd name="T15" fmla="*/ 1 h 33"/>
                    <a:gd name="T16" fmla="*/ 8 w 54"/>
                    <a:gd name="T17" fmla="*/ 3 h 33"/>
                    <a:gd name="T18" fmla="*/ 7 w 54"/>
                    <a:gd name="T19" fmla="*/ 11 h 33"/>
                    <a:gd name="T20" fmla="*/ 7 w 54"/>
                    <a:gd name="T21" fmla="*/ 15 h 33"/>
                    <a:gd name="T22" fmla="*/ 4 w 54"/>
                    <a:gd name="T23" fmla="*/ 18 h 33"/>
                    <a:gd name="T24" fmla="*/ 0 w 54"/>
                    <a:gd name="T25" fmla="*/ 24 h 33"/>
                    <a:gd name="T26" fmla="*/ 7 w 54"/>
                    <a:gd name="T27" fmla="*/ 26 h 33"/>
                    <a:gd name="T28" fmla="*/ 15 w 54"/>
                    <a:gd name="T29" fmla="*/ 32 h 33"/>
                    <a:gd name="T30" fmla="*/ 19 w 54"/>
                    <a:gd name="T31" fmla="*/ 30 h 33"/>
                    <a:gd name="T32" fmla="*/ 25 w 54"/>
                    <a:gd name="T33" fmla="*/ 29 h 33"/>
                    <a:gd name="T34" fmla="*/ 28 w 54"/>
                    <a:gd name="T35" fmla="*/ 26 h 33"/>
                    <a:gd name="T36" fmla="*/ 31 w 54"/>
                    <a:gd name="T37" fmla="*/ 21 h 33"/>
                    <a:gd name="T38" fmla="*/ 37 w 54"/>
                    <a:gd name="T39" fmla="*/ 17 h 33"/>
                    <a:gd name="T40" fmla="*/ 46 w 54"/>
                    <a:gd name="T41" fmla="*/ 13 h 33"/>
                    <a:gd name="T42" fmla="*/ 52 w 54"/>
                    <a:gd name="T43" fmla="*/ 10 h 33"/>
                    <a:gd name="T44" fmla="*/ 52 w 54"/>
                    <a:gd name="T45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4" h="33">
                      <a:moveTo>
                        <a:pt x="52" y="10"/>
                      </a:moveTo>
                      <a:cubicBezTo>
                        <a:pt x="50" y="8"/>
                        <a:pt x="48" y="6"/>
                        <a:pt x="45" y="4"/>
                      </a:cubicBezTo>
                      <a:cubicBezTo>
                        <a:pt x="44" y="4"/>
                        <a:pt x="42" y="3"/>
                        <a:pt x="41" y="3"/>
                      </a:cubicBezTo>
                      <a:cubicBezTo>
                        <a:pt x="38" y="2"/>
                        <a:pt x="37" y="3"/>
                        <a:pt x="35" y="4"/>
                      </a:cubicBezTo>
                      <a:cubicBezTo>
                        <a:pt x="34" y="4"/>
                        <a:pt x="33" y="3"/>
                        <a:pt x="32" y="3"/>
                      </a:cubicBezTo>
                      <a:cubicBezTo>
                        <a:pt x="31" y="2"/>
                        <a:pt x="29" y="2"/>
                        <a:pt x="27" y="1"/>
                      </a:cubicBezTo>
                      <a:cubicBezTo>
                        <a:pt x="25" y="1"/>
                        <a:pt x="22" y="0"/>
                        <a:pt x="20" y="0"/>
                      </a:cubicBezTo>
                      <a:cubicBezTo>
                        <a:pt x="17" y="0"/>
                        <a:pt x="14" y="1"/>
                        <a:pt x="11" y="1"/>
                      </a:cubicBezTo>
                      <a:cubicBezTo>
                        <a:pt x="9" y="2"/>
                        <a:pt x="6" y="1"/>
                        <a:pt x="8" y="3"/>
                      </a:cubicBezTo>
                      <a:cubicBezTo>
                        <a:pt x="10" y="7"/>
                        <a:pt x="10" y="8"/>
                        <a:pt x="7" y="11"/>
                      </a:cubicBezTo>
                      <a:cubicBezTo>
                        <a:pt x="5" y="13"/>
                        <a:pt x="7" y="14"/>
                        <a:pt x="7" y="15"/>
                      </a:cubicBezTo>
                      <a:cubicBezTo>
                        <a:pt x="6" y="16"/>
                        <a:pt x="4" y="16"/>
                        <a:pt x="4" y="18"/>
                      </a:cubicBezTo>
                      <a:cubicBezTo>
                        <a:pt x="3" y="20"/>
                        <a:pt x="1" y="22"/>
                        <a:pt x="0" y="24"/>
                      </a:cubicBezTo>
                      <a:cubicBezTo>
                        <a:pt x="0" y="25"/>
                        <a:pt x="6" y="26"/>
                        <a:pt x="7" y="26"/>
                      </a:cubicBezTo>
                      <a:cubicBezTo>
                        <a:pt x="10" y="28"/>
                        <a:pt x="12" y="32"/>
                        <a:pt x="15" y="32"/>
                      </a:cubicBezTo>
                      <a:cubicBezTo>
                        <a:pt x="16" y="33"/>
                        <a:pt x="18" y="31"/>
                        <a:pt x="19" y="30"/>
                      </a:cubicBezTo>
                      <a:cubicBezTo>
                        <a:pt x="21" y="29"/>
                        <a:pt x="23" y="30"/>
                        <a:pt x="25" y="29"/>
                      </a:cubicBezTo>
                      <a:cubicBezTo>
                        <a:pt x="27" y="29"/>
                        <a:pt x="27" y="28"/>
                        <a:pt x="28" y="26"/>
                      </a:cubicBezTo>
                      <a:cubicBezTo>
                        <a:pt x="28" y="24"/>
                        <a:pt x="28" y="23"/>
                        <a:pt x="31" y="21"/>
                      </a:cubicBezTo>
                      <a:cubicBezTo>
                        <a:pt x="33" y="20"/>
                        <a:pt x="34" y="18"/>
                        <a:pt x="37" y="17"/>
                      </a:cubicBezTo>
                      <a:cubicBezTo>
                        <a:pt x="40" y="15"/>
                        <a:pt x="43" y="14"/>
                        <a:pt x="46" y="13"/>
                      </a:cubicBezTo>
                      <a:cubicBezTo>
                        <a:pt x="46" y="13"/>
                        <a:pt x="53" y="10"/>
                        <a:pt x="52" y="10"/>
                      </a:cubicBezTo>
                      <a:cubicBezTo>
                        <a:pt x="51" y="9"/>
                        <a:pt x="54" y="11"/>
                        <a:pt x="52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78" name="Freeform 577">
                  <a:extLst>
                    <a:ext uri="{FF2B5EF4-FFF2-40B4-BE49-F238E27FC236}">
                      <a16:creationId xmlns:a16="http://schemas.microsoft.com/office/drawing/2014/main" id="{3A8C7718-E8D6-AD1E-F8F6-F1F94FA9D9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18395" y="3092694"/>
                  <a:ext cx="73184" cy="44255"/>
                </a:xfrm>
                <a:custGeom>
                  <a:avLst/>
                  <a:gdLst>
                    <a:gd name="T0" fmla="*/ 4 w 7"/>
                    <a:gd name="T1" fmla="*/ 4 h 4"/>
                    <a:gd name="T2" fmla="*/ 1 w 7"/>
                    <a:gd name="T3" fmla="*/ 3 h 4"/>
                    <a:gd name="T4" fmla="*/ 3 w 7"/>
                    <a:gd name="T5" fmla="*/ 0 h 4"/>
                    <a:gd name="T6" fmla="*/ 4 w 7"/>
                    <a:gd name="T7" fmla="*/ 4 h 4"/>
                    <a:gd name="T8" fmla="*/ 4 w 7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cubicBezTo>
                        <a:pt x="3" y="4"/>
                        <a:pt x="1" y="4"/>
                        <a:pt x="1" y="3"/>
                      </a:cubicBezTo>
                      <a:cubicBezTo>
                        <a:pt x="0" y="2"/>
                        <a:pt x="3" y="0"/>
                        <a:pt x="3" y="0"/>
                      </a:cubicBezTo>
                      <a:cubicBezTo>
                        <a:pt x="6" y="0"/>
                        <a:pt x="7" y="4"/>
                        <a:pt x="4" y="4"/>
                      </a:cubicBezTo>
                      <a:cubicBezTo>
                        <a:pt x="1" y="3"/>
                        <a:pt x="6" y="4"/>
                        <a:pt x="4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79" name="Freeform 578">
                  <a:extLst>
                    <a:ext uri="{FF2B5EF4-FFF2-40B4-BE49-F238E27FC236}">
                      <a16:creationId xmlns:a16="http://schemas.microsoft.com/office/drawing/2014/main" id="{8CB4A9C3-0E16-16AB-C854-6A14DB1DD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87616" y="2897239"/>
                  <a:ext cx="613353" cy="306092"/>
                </a:xfrm>
                <a:custGeom>
                  <a:avLst/>
                  <a:gdLst>
                    <a:gd name="T0" fmla="*/ 50 w 60"/>
                    <a:gd name="T1" fmla="*/ 22 h 28"/>
                    <a:gd name="T2" fmla="*/ 48 w 60"/>
                    <a:gd name="T3" fmla="*/ 21 h 28"/>
                    <a:gd name="T4" fmla="*/ 46 w 60"/>
                    <a:gd name="T5" fmla="*/ 23 h 28"/>
                    <a:gd name="T6" fmla="*/ 43 w 60"/>
                    <a:gd name="T7" fmla="*/ 22 h 28"/>
                    <a:gd name="T8" fmla="*/ 40 w 60"/>
                    <a:gd name="T9" fmla="*/ 23 h 28"/>
                    <a:gd name="T10" fmla="*/ 24 w 60"/>
                    <a:gd name="T11" fmla="*/ 27 h 28"/>
                    <a:gd name="T12" fmla="*/ 19 w 60"/>
                    <a:gd name="T13" fmla="*/ 28 h 28"/>
                    <a:gd name="T14" fmla="*/ 17 w 60"/>
                    <a:gd name="T15" fmla="*/ 24 h 28"/>
                    <a:gd name="T16" fmla="*/ 24 w 60"/>
                    <a:gd name="T17" fmla="*/ 22 h 28"/>
                    <a:gd name="T18" fmla="*/ 29 w 60"/>
                    <a:gd name="T19" fmla="*/ 22 h 28"/>
                    <a:gd name="T20" fmla="*/ 31 w 60"/>
                    <a:gd name="T21" fmla="*/ 20 h 28"/>
                    <a:gd name="T22" fmla="*/ 24 w 60"/>
                    <a:gd name="T23" fmla="*/ 20 h 28"/>
                    <a:gd name="T24" fmla="*/ 19 w 60"/>
                    <a:gd name="T25" fmla="*/ 21 h 28"/>
                    <a:gd name="T26" fmla="*/ 19 w 60"/>
                    <a:gd name="T27" fmla="*/ 19 h 28"/>
                    <a:gd name="T28" fmla="*/ 12 w 60"/>
                    <a:gd name="T29" fmla="*/ 21 h 28"/>
                    <a:gd name="T30" fmla="*/ 11 w 60"/>
                    <a:gd name="T31" fmla="*/ 22 h 28"/>
                    <a:gd name="T32" fmla="*/ 9 w 60"/>
                    <a:gd name="T33" fmla="*/ 23 h 28"/>
                    <a:gd name="T34" fmla="*/ 5 w 60"/>
                    <a:gd name="T35" fmla="*/ 21 h 28"/>
                    <a:gd name="T36" fmla="*/ 0 w 60"/>
                    <a:gd name="T37" fmla="*/ 20 h 28"/>
                    <a:gd name="T38" fmla="*/ 4 w 60"/>
                    <a:gd name="T39" fmla="*/ 18 h 28"/>
                    <a:gd name="T40" fmla="*/ 9 w 60"/>
                    <a:gd name="T41" fmla="*/ 17 h 28"/>
                    <a:gd name="T42" fmla="*/ 11 w 60"/>
                    <a:gd name="T43" fmla="*/ 16 h 28"/>
                    <a:gd name="T44" fmla="*/ 5 w 60"/>
                    <a:gd name="T45" fmla="*/ 16 h 28"/>
                    <a:gd name="T46" fmla="*/ 4 w 60"/>
                    <a:gd name="T47" fmla="*/ 14 h 28"/>
                    <a:gd name="T48" fmla="*/ 12 w 60"/>
                    <a:gd name="T49" fmla="*/ 13 h 28"/>
                    <a:gd name="T50" fmla="*/ 4 w 60"/>
                    <a:gd name="T51" fmla="*/ 12 h 28"/>
                    <a:gd name="T52" fmla="*/ 13 w 60"/>
                    <a:gd name="T53" fmla="*/ 10 h 28"/>
                    <a:gd name="T54" fmla="*/ 9 w 60"/>
                    <a:gd name="T55" fmla="*/ 8 h 28"/>
                    <a:gd name="T56" fmla="*/ 14 w 60"/>
                    <a:gd name="T57" fmla="*/ 6 h 28"/>
                    <a:gd name="T58" fmla="*/ 17 w 60"/>
                    <a:gd name="T59" fmla="*/ 10 h 28"/>
                    <a:gd name="T60" fmla="*/ 25 w 60"/>
                    <a:gd name="T61" fmla="*/ 11 h 28"/>
                    <a:gd name="T62" fmla="*/ 29 w 60"/>
                    <a:gd name="T63" fmla="*/ 14 h 28"/>
                    <a:gd name="T64" fmla="*/ 32 w 60"/>
                    <a:gd name="T65" fmla="*/ 17 h 28"/>
                    <a:gd name="T66" fmla="*/ 39 w 60"/>
                    <a:gd name="T67" fmla="*/ 16 h 28"/>
                    <a:gd name="T68" fmla="*/ 37 w 60"/>
                    <a:gd name="T69" fmla="*/ 13 h 28"/>
                    <a:gd name="T70" fmla="*/ 38 w 60"/>
                    <a:gd name="T71" fmla="*/ 9 h 28"/>
                    <a:gd name="T72" fmla="*/ 36 w 60"/>
                    <a:gd name="T73" fmla="*/ 8 h 28"/>
                    <a:gd name="T74" fmla="*/ 38 w 60"/>
                    <a:gd name="T75" fmla="*/ 5 h 28"/>
                    <a:gd name="T76" fmla="*/ 43 w 60"/>
                    <a:gd name="T77" fmla="*/ 3 h 28"/>
                    <a:gd name="T78" fmla="*/ 44 w 60"/>
                    <a:gd name="T79" fmla="*/ 7 h 28"/>
                    <a:gd name="T80" fmla="*/ 45 w 60"/>
                    <a:gd name="T81" fmla="*/ 9 h 28"/>
                    <a:gd name="T82" fmla="*/ 44 w 60"/>
                    <a:gd name="T83" fmla="*/ 10 h 28"/>
                    <a:gd name="T84" fmla="*/ 47 w 60"/>
                    <a:gd name="T85" fmla="*/ 11 h 28"/>
                    <a:gd name="T86" fmla="*/ 51 w 60"/>
                    <a:gd name="T87" fmla="*/ 14 h 28"/>
                    <a:gd name="T88" fmla="*/ 53 w 60"/>
                    <a:gd name="T89" fmla="*/ 13 h 28"/>
                    <a:gd name="T90" fmla="*/ 57 w 60"/>
                    <a:gd name="T91" fmla="*/ 12 h 28"/>
                    <a:gd name="T92" fmla="*/ 59 w 60"/>
                    <a:gd name="T93" fmla="*/ 15 h 28"/>
                    <a:gd name="T94" fmla="*/ 58 w 60"/>
                    <a:gd name="T95" fmla="*/ 20 h 28"/>
                    <a:gd name="T96" fmla="*/ 50 w 60"/>
                    <a:gd name="T97" fmla="*/ 22 h 28"/>
                    <a:gd name="T98" fmla="*/ 50 w 60"/>
                    <a:gd name="T99" fmla="*/ 2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0" h="28">
                      <a:moveTo>
                        <a:pt x="50" y="22"/>
                      </a:moveTo>
                      <a:cubicBezTo>
                        <a:pt x="49" y="22"/>
                        <a:pt x="49" y="21"/>
                        <a:pt x="48" y="21"/>
                      </a:cubicBezTo>
                      <a:cubicBezTo>
                        <a:pt x="48" y="21"/>
                        <a:pt x="46" y="22"/>
                        <a:pt x="46" y="23"/>
                      </a:cubicBezTo>
                      <a:cubicBezTo>
                        <a:pt x="45" y="23"/>
                        <a:pt x="44" y="23"/>
                        <a:pt x="43" y="22"/>
                      </a:cubicBezTo>
                      <a:cubicBezTo>
                        <a:pt x="42" y="22"/>
                        <a:pt x="41" y="22"/>
                        <a:pt x="40" y="23"/>
                      </a:cubicBezTo>
                      <a:cubicBezTo>
                        <a:pt x="35" y="25"/>
                        <a:pt x="30" y="26"/>
                        <a:pt x="24" y="27"/>
                      </a:cubicBezTo>
                      <a:cubicBezTo>
                        <a:pt x="23" y="27"/>
                        <a:pt x="20" y="28"/>
                        <a:pt x="19" y="28"/>
                      </a:cubicBezTo>
                      <a:cubicBezTo>
                        <a:pt x="17" y="27"/>
                        <a:pt x="13" y="26"/>
                        <a:pt x="17" y="24"/>
                      </a:cubicBezTo>
                      <a:cubicBezTo>
                        <a:pt x="19" y="24"/>
                        <a:pt x="22" y="22"/>
                        <a:pt x="24" y="22"/>
                      </a:cubicBezTo>
                      <a:cubicBezTo>
                        <a:pt x="26" y="22"/>
                        <a:pt x="28" y="22"/>
                        <a:pt x="29" y="22"/>
                      </a:cubicBezTo>
                      <a:cubicBezTo>
                        <a:pt x="29" y="22"/>
                        <a:pt x="32" y="20"/>
                        <a:pt x="31" y="20"/>
                      </a:cubicBezTo>
                      <a:cubicBezTo>
                        <a:pt x="30" y="19"/>
                        <a:pt x="25" y="20"/>
                        <a:pt x="24" y="20"/>
                      </a:cubicBezTo>
                      <a:cubicBezTo>
                        <a:pt x="22" y="21"/>
                        <a:pt x="21" y="21"/>
                        <a:pt x="19" y="21"/>
                      </a:cubicBezTo>
                      <a:cubicBezTo>
                        <a:pt x="17" y="21"/>
                        <a:pt x="19" y="20"/>
                        <a:pt x="19" y="19"/>
                      </a:cubicBezTo>
                      <a:cubicBezTo>
                        <a:pt x="19" y="16"/>
                        <a:pt x="13" y="21"/>
                        <a:pt x="12" y="21"/>
                      </a:cubicBezTo>
                      <a:cubicBezTo>
                        <a:pt x="12" y="21"/>
                        <a:pt x="11" y="22"/>
                        <a:pt x="11" y="22"/>
                      </a:cubicBezTo>
                      <a:cubicBezTo>
                        <a:pt x="9" y="20"/>
                        <a:pt x="9" y="22"/>
                        <a:pt x="9" y="23"/>
                      </a:cubicBezTo>
                      <a:cubicBezTo>
                        <a:pt x="9" y="23"/>
                        <a:pt x="6" y="21"/>
                        <a:pt x="5" y="21"/>
                      </a:cubicBezTo>
                      <a:cubicBezTo>
                        <a:pt x="4" y="21"/>
                        <a:pt x="0" y="22"/>
                        <a:pt x="0" y="20"/>
                      </a:cubicBezTo>
                      <a:cubicBezTo>
                        <a:pt x="0" y="18"/>
                        <a:pt x="2" y="19"/>
                        <a:pt x="4" y="18"/>
                      </a:cubicBezTo>
                      <a:cubicBezTo>
                        <a:pt x="6" y="18"/>
                        <a:pt x="8" y="18"/>
                        <a:pt x="9" y="17"/>
                      </a:cubicBezTo>
                      <a:cubicBezTo>
                        <a:pt x="9" y="17"/>
                        <a:pt x="12" y="16"/>
                        <a:pt x="11" y="16"/>
                      </a:cubicBezTo>
                      <a:cubicBezTo>
                        <a:pt x="9" y="15"/>
                        <a:pt x="6" y="16"/>
                        <a:pt x="5" y="16"/>
                      </a:cubicBezTo>
                      <a:cubicBezTo>
                        <a:pt x="2" y="16"/>
                        <a:pt x="0" y="14"/>
                        <a:pt x="4" y="14"/>
                      </a:cubicBezTo>
                      <a:cubicBezTo>
                        <a:pt x="6" y="14"/>
                        <a:pt x="10" y="13"/>
                        <a:pt x="12" y="13"/>
                      </a:cubicBezTo>
                      <a:cubicBezTo>
                        <a:pt x="11" y="13"/>
                        <a:pt x="4" y="14"/>
                        <a:pt x="4" y="12"/>
                      </a:cubicBezTo>
                      <a:cubicBezTo>
                        <a:pt x="3" y="10"/>
                        <a:pt x="12" y="11"/>
                        <a:pt x="13" y="10"/>
                      </a:cubicBezTo>
                      <a:cubicBezTo>
                        <a:pt x="13" y="10"/>
                        <a:pt x="9" y="9"/>
                        <a:pt x="9" y="8"/>
                      </a:cubicBezTo>
                      <a:cubicBezTo>
                        <a:pt x="8" y="7"/>
                        <a:pt x="14" y="6"/>
                        <a:pt x="14" y="6"/>
                      </a:cubicBezTo>
                      <a:cubicBezTo>
                        <a:pt x="17" y="6"/>
                        <a:pt x="15" y="10"/>
                        <a:pt x="17" y="10"/>
                      </a:cubicBezTo>
                      <a:cubicBezTo>
                        <a:pt x="20" y="10"/>
                        <a:pt x="22" y="10"/>
                        <a:pt x="25" y="11"/>
                      </a:cubicBezTo>
                      <a:cubicBezTo>
                        <a:pt x="26" y="12"/>
                        <a:pt x="28" y="13"/>
                        <a:pt x="29" y="14"/>
                      </a:cubicBezTo>
                      <a:cubicBezTo>
                        <a:pt x="31" y="16"/>
                        <a:pt x="30" y="17"/>
                        <a:pt x="32" y="17"/>
                      </a:cubicBezTo>
                      <a:cubicBezTo>
                        <a:pt x="35" y="17"/>
                        <a:pt x="37" y="17"/>
                        <a:pt x="39" y="16"/>
                      </a:cubicBezTo>
                      <a:cubicBezTo>
                        <a:pt x="43" y="15"/>
                        <a:pt x="37" y="14"/>
                        <a:pt x="37" y="13"/>
                      </a:cubicBezTo>
                      <a:cubicBezTo>
                        <a:pt x="37" y="13"/>
                        <a:pt x="45" y="12"/>
                        <a:pt x="38" y="9"/>
                      </a:cubicBezTo>
                      <a:cubicBezTo>
                        <a:pt x="37" y="9"/>
                        <a:pt x="35" y="9"/>
                        <a:pt x="36" y="8"/>
                      </a:cubicBezTo>
                      <a:cubicBezTo>
                        <a:pt x="37" y="7"/>
                        <a:pt x="38" y="6"/>
                        <a:pt x="38" y="5"/>
                      </a:cubicBezTo>
                      <a:cubicBezTo>
                        <a:pt x="39" y="4"/>
                        <a:pt x="43" y="0"/>
                        <a:pt x="43" y="3"/>
                      </a:cubicBezTo>
                      <a:cubicBezTo>
                        <a:pt x="43" y="4"/>
                        <a:pt x="44" y="5"/>
                        <a:pt x="44" y="7"/>
                      </a:cubicBezTo>
                      <a:cubicBezTo>
                        <a:pt x="45" y="7"/>
                        <a:pt x="45" y="8"/>
                        <a:pt x="45" y="9"/>
                      </a:cubicBezTo>
                      <a:cubicBezTo>
                        <a:pt x="46" y="10"/>
                        <a:pt x="44" y="9"/>
                        <a:pt x="44" y="10"/>
                      </a:cubicBezTo>
                      <a:cubicBezTo>
                        <a:pt x="44" y="12"/>
                        <a:pt x="47" y="10"/>
                        <a:pt x="47" y="11"/>
                      </a:cubicBezTo>
                      <a:cubicBezTo>
                        <a:pt x="47" y="13"/>
                        <a:pt x="50" y="14"/>
                        <a:pt x="51" y="14"/>
                      </a:cubicBezTo>
                      <a:cubicBezTo>
                        <a:pt x="53" y="14"/>
                        <a:pt x="53" y="15"/>
                        <a:pt x="53" y="13"/>
                      </a:cubicBezTo>
                      <a:cubicBezTo>
                        <a:pt x="53" y="11"/>
                        <a:pt x="55" y="11"/>
                        <a:pt x="57" y="12"/>
                      </a:cubicBezTo>
                      <a:cubicBezTo>
                        <a:pt x="58" y="12"/>
                        <a:pt x="60" y="14"/>
                        <a:pt x="59" y="15"/>
                      </a:cubicBezTo>
                      <a:cubicBezTo>
                        <a:pt x="59" y="16"/>
                        <a:pt x="58" y="19"/>
                        <a:pt x="58" y="20"/>
                      </a:cubicBezTo>
                      <a:cubicBezTo>
                        <a:pt x="57" y="21"/>
                        <a:pt x="51" y="22"/>
                        <a:pt x="50" y="22"/>
                      </a:cubicBezTo>
                      <a:cubicBezTo>
                        <a:pt x="48" y="21"/>
                        <a:pt x="51" y="22"/>
                        <a:pt x="50" y="2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80" name="Freeform 579">
                  <a:extLst>
                    <a:ext uri="{FF2B5EF4-FFF2-40B4-BE49-F238E27FC236}">
                      <a16:creationId xmlns:a16="http://schemas.microsoft.com/office/drawing/2014/main" id="{00133AC0-DC52-DA10-017B-58BD675569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3064" y="3018939"/>
                  <a:ext cx="104549" cy="73757"/>
                </a:xfrm>
                <a:custGeom>
                  <a:avLst/>
                  <a:gdLst>
                    <a:gd name="T0" fmla="*/ 9 w 10"/>
                    <a:gd name="T1" fmla="*/ 1 h 7"/>
                    <a:gd name="T2" fmla="*/ 0 w 10"/>
                    <a:gd name="T3" fmla="*/ 5 h 7"/>
                    <a:gd name="T4" fmla="*/ 6 w 10"/>
                    <a:gd name="T5" fmla="*/ 5 h 7"/>
                    <a:gd name="T6" fmla="*/ 9 w 10"/>
                    <a:gd name="T7" fmla="*/ 1 h 7"/>
                    <a:gd name="T8" fmla="*/ 9 w 10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7">
                      <a:moveTo>
                        <a:pt x="9" y="1"/>
                      </a:moveTo>
                      <a:cubicBezTo>
                        <a:pt x="8" y="1"/>
                        <a:pt x="0" y="5"/>
                        <a:pt x="0" y="5"/>
                      </a:cubicBezTo>
                      <a:cubicBezTo>
                        <a:pt x="2" y="6"/>
                        <a:pt x="5" y="7"/>
                        <a:pt x="6" y="5"/>
                      </a:cubicBezTo>
                      <a:cubicBezTo>
                        <a:pt x="7" y="4"/>
                        <a:pt x="9" y="0"/>
                        <a:pt x="9" y="1"/>
                      </a:cubicBezTo>
                      <a:cubicBezTo>
                        <a:pt x="7" y="1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81" name="Freeform 580">
                  <a:extLst>
                    <a:ext uri="{FF2B5EF4-FFF2-40B4-BE49-F238E27FC236}">
                      <a16:creationId xmlns:a16="http://schemas.microsoft.com/office/drawing/2014/main" id="{A091D27D-9FEE-DC02-A8E1-BD95B778F5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1847" y="2856674"/>
                  <a:ext cx="376377" cy="184395"/>
                </a:xfrm>
                <a:custGeom>
                  <a:avLst/>
                  <a:gdLst>
                    <a:gd name="T0" fmla="*/ 30 w 37"/>
                    <a:gd name="T1" fmla="*/ 12 h 17"/>
                    <a:gd name="T2" fmla="*/ 27 w 37"/>
                    <a:gd name="T3" fmla="*/ 13 h 17"/>
                    <a:gd name="T4" fmla="*/ 26 w 37"/>
                    <a:gd name="T5" fmla="*/ 10 h 17"/>
                    <a:gd name="T6" fmla="*/ 23 w 37"/>
                    <a:gd name="T7" fmla="*/ 8 h 17"/>
                    <a:gd name="T8" fmla="*/ 22 w 37"/>
                    <a:gd name="T9" fmla="*/ 10 h 17"/>
                    <a:gd name="T10" fmla="*/ 21 w 37"/>
                    <a:gd name="T11" fmla="*/ 9 h 17"/>
                    <a:gd name="T12" fmla="*/ 20 w 37"/>
                    <a:gd name="T13" fmla="*/ 13 h 17"/>
                    <a:gd name="T14" fmla="*/ 17 w 37"/>
                    <a:gd name="T15" fmla="*/ 14 h 17"/>
                    <a:gd name="T16" fmla="*/ 16 w 37"/>
                    <a:gd name="T17" fmla="*/ 16 h 17"/>
                    <a:gd name="T18" fmla="*/ 12 w 37"/>
                    <a:gd name="T19" fmla="*/ 17 h 17"/>
                    <a:gd name="T20" fmla="*/ 10 w 37"/>
                    <a:gd name="T21" fmla="*/ 15 h 17"/>
                    <a:gd name="T22" fmla="*/ 5 w 37"/>
                    <a:gd name="T23" fmla="*/ 16 h 17"/>
                    <a:gd name="T24" fmla="*/ 1 w 37"/>
                    <a:gd name="T25" fmla="*/ 17 h 17"/>
                    <a:gd name="T26" fmla="*/ 2 w 37"/>
                    <a:gd name="T27" fmla="*/ 13 h 17"/>
                    <a:gd name="T28" fmla="*/ 0 w 37"/>
                    <a:gd name="T29" fmla="*/ 14 h 17"/>
                    <a:gd name="T30" fmla="*/ 6 w 37"/>
                    <a:gd name="T31" fmla="*/ 12 h 17"/>
                    <a:gd name="T32" fmla="*/ 9 w 37"/>
                    <a:gd name="T33" fmla="*/ 10 h 17"/>
                    <a:gd name="T34" fmla="*/ 13 w 37"/>
                    <a:gd name="T35" fmla="*/ 7 h 17"/>
                    <a:gd name="T36" fmla="*/ 18 w 37"/>
                    <a:gd name="T37" fmla="*/ 3 h 17"/>
                    <a:gd name="T38" fmla="*/ 24 w 37"/>
                    <a:gd name="T39" fmla="*/ 3 h 17"/>
                    <a:gd name="T40" fmla="*/ 30 w 37"/>
                    <a:gd name="T41" fmla="*/ 3 h 17"/>
                    <a:gd name="T42" fmla="*/ 32 w 37"/>
                    <a:gd name="T43" fmla="*/ 0 h 17"/>
                    <a:gd name="T44" fmla="*/ 36 w 37"/>
                    <a:gd name="T45" fmla="*/ 2 h 17"/>
                    <a:gd name="T46" fmla="*/ 34 w 37"/>
                    <a:gd name="T47" fmla="*/ 4 h 17"/>
                    <a:gd name="T48" fmla="*/ 34 w 37"/>
                    <a:gd name="T49" fmla="*/ 7 h 17"/>
                    <a:gd name="T50" fmla="*/ 35 w 37"/>
                    <a:gd name="T51" fmla="*/ 9 h 17"/>
                    <a:gd name="T52" fmla="*/ 31 w 37"/>
                    <a:gd name="T53" fmla="*/ 10 h 17"/>
                    <a:gd name="T54" fmla="*/ 30 w 37"/>
                    <a:gd name="T55" fmla="*/ 12 h 17"/>
                    <a:gd name="T56" fmla="*/ 30 w 37"/>
                    <a:gd name="T5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7" h="17">
                      <a:moveTo>
                        <a:pt x="30" y="12"/>
                      </a:moveTo>
                      <a:cubicBezTo>
                        <a:pt x="29" y="13"/>
                        <a:pt x="27" y="13"/>
                        <a:pt x="27" y="13"/>
                      </a:cubicBezTo>
                      <a:cubicBezTo>
                        <a:pt x="24" y="13"/>
                        <a:pt x="25" y="11"/>
                        <a:pt x="26" y="10"/>
                      </a:cubicBezTo>
                      <a:cubicBezTo>
                        <a:pt x="27" y="8"/>
                        <a:pt x="24" y="7"/>
                        <a:pt x="23" y="8"/>
                      </a:cubicBezTo>
                      <a:cubicBezTo>
                        <a:pt x="23" y="9"/>
                        <a:pt x="23" y="10"/>
                        <a:pt x="22" y="10"/>
                      </a:cubicBezTo>
                      <a:cubicBezTo>
                        <a:pt x="22" y="10"/>
                        <a:pt x="21" y="10"/>
                        <a:pt x="21" y="9"/>
                      </a:cubicBezTo>
                      <a:cubicBezTo>
                        <a:pt x="20" y="10"/>
                        <a:pt x="21" y="12"/>
                        <a:pt x="20" y="13"/>
                      </a:cubicBezTo>
                      <a:cubicBezTo>
                        <a:pt x="19" y="15"/>
                        <a:pt x="18" y="13"/>
                        <a:pt x="17" y="14"/>
                      </a:cubicBezTo>
                      <a:cubicBezTo>
                        <a:pt x="16" y="14"/>
                        <a:pt x="17" y="16"/>
                        <a:pt x="16" y="16"/>
                      </a:cubicBezTo>
                      <a:cubicBezTo>
                        <a:pt x="16" y="17"/>
                        <a:pt x="13" y="17"/>
                        <a:pt x="12" y="17"/>
                      </a:cubicBezTo>
                      <a:cubicBezTo>
                        <a:pt x="11" y="16"/>
                        <a:pt x="11" y="14"/>
                        <a:pt x="10" y="15"/>
                      </a:cubicBezTo>
                      <a:cubicBezTo>
                        <a:pt x="8" y="16"/>
                        <a:pt x="7" y="16"/>
                        <a:pt x="5" y="16"/>
                      </a:cubicBezTo>
                      <a:cubicBezTo>
                        <a:pt x="4" y="16"/>
                        <a:pt x="2" y="17"/>
                        <a:pt x="1" y="17"/>
                      </a:cubicBezTo>
                      <a:cubicBezTo>
                        <a:pt x="0" y="17"/>
                        <a:pt x="3" y="14"/>
                        <a:pt x="2" y="13"/>
                      </a:cubicBezTo>
                      <a:cubicBezTo>
                        <a:pt x="2" y="13"/>
                        <a:pt x="1" y="14"/>
                        <a:pt x="0" y="14"/>
                      </a:cubicBezTo>
                      <a:cubicBezTo>
                        <a:pt x="0" y="13"/>
                        <a:pt x="5" y="12"/>
                        <a:pt x="6" y="12"/>
                      </a:cubicBezTo>
                      <a:cubicBezTo>
                        <a:pt x="8" y="12"/>
                        <a:pt x="8" y="11"/>
                        <a:pt x="9" y="10"/>
                      </a:cubicBezTo>
                      <a:cubicBezTo>
                        <a:pt x="11" y="8"/>
                        <a:pt x="12" y="8"/>
                        <a:pt x="13" y="7"/>
                      </a:cubicBezTo>
                      <a:cubicBezTo>
                        <a:pt x="15" y="5"/>
                        <a:pt x="16" y="3"/>
                        <a:pt x="18" y="3"/>
                      </a:cubicBezTo>
                      <a:cubicBezTo>
                        <a:pt x="20" y="2"/>
                        <a:pt x="22" y="2"/>
                        <a:pt x="24" y="3"/>
                      </a:cubicBezTo>
                      <a:cubicBezTo>
                        <a:pt x="26" y="3"/>
                        <a:pt x="29" y="4"/>
                        <a:pt x="30" y="3"/>
                      </a:cubicBezTo>
                      <a:cubicBezTo>
                        <a:pt x="31" y="2"/>
                        <a:pt x="30" y="0"/>
                        <a:pt x="32" y="0"/>
                      </a:cubicBezTo>
                      <a:cubicBezTo>
                        <a:pt x="32" y="0"/>
                        <a:pt x="36" y="1"/>
                        <a:pt x="36" y="2"/>
                      </a:cubicBezTo>
                      <a:cubicBezTo>
                        <a:pt x="37" y="2"/>
                        <a:pt x="34" y="3"/>
                        <a:pt x="34" y="4"/>
                      </a:cubicBezTo>
                      <a:cubicBezTo>
                        <a:pt x="34" y="5"/>
                        <a:pt x="37" y="6"/>
                        <a:pt x="34" y="7"/>
                      </a:cubicBezTo>
                      <a:cubicBezTo>
                        <a:pt x="33" y="8"/>
                        <a:pt x="36" y="9"/>
                        <a:pt x="35" y="9"/>
                      </a:cubicBezTo>
                      <a:cubicBezTo>
                        <a:pt x="33" y="10"/>
                        <a:pt x="32" y="10"/>
                        <a:pt x="31" y="10"/>
                      </a:cubicBezTo>
                      <a:cubicBezTo>
                        <a:pt x="31" y="11"/>
                        <a:pt x="31" y="11"/>
                        <a:pt x="30" y="12"/>
                      </a:cubicBezTo>
                      <a:cubicBezTo>
                        <a:pt x="29" y="13"/>
                        <a:pt x="31" y="11"/>
                        <a:pt x="30" y="1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82" name="Freeform 581">
                  <a:extLst>
                    <a:ext uri="{FF2B5EF4-FFF2-40B4-BE49-F238E27FC236}">
                      <a16:creationId xmlns:a16="http://schemas.microsoft.com/office/drawing/2014/main" id="{692EB307-8BD3-C308-19DE-2C749EE3E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9589" y="2930426"/>
                  <a:ext cx="80154" cy="22128"/>
                </a:xfrm>
                <a:custGeom>
                  <a:avLst/>
                  <a:gdLst>
                    <a:gd name="T0" fmla="*/ 6 w 8"/>
                    <a:gd name="T1" fmla="*/ 2 h 2"/>
                    <a:gd name="T2" fmla="*/ 3 w 8"/>
                    <a:gd name="T3" fmla="*/ 0 h 2"/>
                    <a:gd name="T4" fmla="*/ 6 w 8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6" y="2"/>
                      </a:moveTo>
                      <a:cubicBezTo>
                        <a:pt x="4" y="2"/>
                        <a:pt x="0" y="1"/>
                        <a:pt x="3" y="0"/>
                      </a:cubicBezTo>
                      <a:cubicBezTo>
                        <a:pt x="5" y="0"/>
                        <a:pt x="8" y="2"/>
                        <a:pt x="6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83" name="Freeform 582">
                  <a:extLst>
                    <a:ext uri="{FF2B5EF4-FFF2-40B4-BE49-F238E27FC236}">
                      <a16:creationId xmlns:a16="http://schemas.microsoft.com/office/drawing/2014/main" id="{1370175A-D6A2-B2C1-B1EB-586F8F5E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9289" y="2779230"/>
                  <a:ext cx="216069" cy="106947"/>
                </a:xfrm>
                <a:custGeom>
                  <a:avLst/>
                  <a:gdLst>
                    <a:gd name="T0" fmla="*/ 7 w 21"/>
                    <a:gd name="T1" fmla="*/ 9 h 10"/>
                    <a:gd name="T2" fmla="*/ 2 w 21"/>
                    <a:gd name="T3" fmla="*/ 4 h 10"/>
                    <a:gd name="T4" fmla="*/ 9 w 21"/>
                    <a:gd name="T5" fmla="*/ 2 h 10"/>
                    <a:gd name="T6" fmla="*/ 17 w 21"/>
                    <a:gd name="T7" fmla="*/ 0 h 10"/>
                    <a:gd name="T8" fmla="*/ 19 w 21"/>
                    <a:gd name="T9" fmla="*/ 2 h 10"/>
                    <a:gd name="T10" fmla="*/ 14 w 21"/>
                    <a:gd name="T11" fmla="*/ 4 h 10"/>
                    <a:gd name="T12" fmla="*/ 15 w 21"/>
                    <a:gd name="T13" fmla="*/ 7 h 10"/>
                    <a:gd name="T14" fmla="*/ 7 w 21"/>
                    <a:gd name="T15" fmla="*/ 9 h 10"/>
                    <a:gd name="T16" fmla="*/ 7 w 21"/>
                    <a:gd name="T1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10">
                      <a:moveTo>
                        <a:pt x="7" y="9"/>
                      </a:moveTo>
                      <a:cubicBezTo>
                        <a:pt x="6" y="9"/>
                        <a:pt x="0" y="6"/>
                        <a:pt x="2" y="4"/>
                      </a:cubicBezTo>
                      <a:cubicBezTo>
                        <a:pt x="4" y="2"/>
                        <a:pt x="7" y="2"/>
                        <a:pt x="9" y="2"/>
                      </a:cubicBezTo>
                      <a:cubicBezTo>
                        <a:pt x="12" y="1"/>
                        <a:pt x="15" y="0"/>
                        <a:pt x="17" y="0"/>
                      </a:cubicBezTo>
                      <a:cubicBezTo>
                        <a:pt x="18" y="0"/>
                        <a:pt x="21" y="1"/>
                        <a:pt x="19" y="2"/>
                      </a:cubicBezTo>
                      <a:cubicBezTo>
                        <a:pt x="18" y="3"/>
                        <a:pt x="15" y="2"/>
                        <a:pt x="14" y="4"/>
                      </a:cubicBezTo>
                      <a:cubicBezTo>
                        <a:pt x="14" y="4"/>
                        <a:pt x="19" y="6"/>
                        <a:pt x="15" y="7"/>
                      </a:cubicBezTo>
                      <a:cubicBezTo>
                        <a:pt x="13" y="8"/>
                        <a:pt x="10" y="10"/>
                        <a:pt x="7" y="9"/>
                      </a:cubicBezTo>
                      <a:cubicBezTo>
                        <a:pt x="5" y="9"/>
                        <a:pt x="9" y="10"/>
                        <a:pt x="7" y="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84" name="Freeform 583">
                  <a:extLst>
                    <a:ext uri="{FF2B5EF4-FFF2-40B4-BE49-F238E27FC236}">
                      <a16:creationId xmlns:a16="http://schemas.microsoft.com/office/drawing/2014/main" id="{A7013E18-F1AF-6F58-7EA2-34A0386407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8678" y="2801354"/>
                  <a:ext cx="80154" cy="44255"/>
                </a:xfrm>
                <a:custGeom>
                  <a:avLst/>
                  <a:gdLst>
                    <a:gd name="T0" fmla="*/ 6 w 8"/>
                    <a:gd name="T1" fmla="*/ 4 h 4"/>
                    <a:gd name="T2" fmla="*/ 3 w 8"/>
                    <a:gd name="T3" fmla="*/ 0 h 4"/>
                    <a:gd name="T4" fmla="*/ 6 w 8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4">
                      <a:moveTo>
                        <a:pt x="6" y="4"/>
                      </a:moveTo>
                      <a:cubicBezTo>
                        <a:pt x="4" y="4"/>
                        <a:pt x="0" y="0"/>
                        <a:pt x="3" y="0"/>
                      </a:cubicBezTo>
                      <a:cubicBezTo>
                        <a:pt x="6" y="0"/>
                        <a:pt x="8" y="3"/>
                        <a:pt x="6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85" name="Freeform 584">
                  <a:extLst>
                    <a:ext uri="{FF2B5EF4-FFF2-40B4-BE49-F238E27FC236}">
                      <a16:creationId xmlns:a16="http://schemas.microsoft.com/office/drawing/2014/main" id="{D59FD01A-DA72-C7ED-F122-1E07628691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00199" y="2701782"/>
                  <a:ext cx="216069" cy="77445"/>
                </a:xfrm>
                <a:custGeom>
                  <a:avLst/>
                  <a:gdLst>
                    <a:gd name="T0" fmla="*/ 1 w 21"/>
                    <a:gd name="T1" fmla="*/ 5 h 7"/>
                    <a:gd name="T2" fmla="*/ 4 w 21"/>
                    <a:gd name="T3" fmla="*/ 4 h 7"/>
                    <a:gd name="T4" fmla="*/ 9 w 21"/>
                    <a:gd name="T5" fmla="*/ 1 h 7"/>
                    <a:gd name="T6" fmla="*/ 18 w 21"/>
                    <a:gd name="T7" fmla="*/ 3 h 7"/>
                    <a:gd name="T8" fmla="*/ 11 w 21"/>
                    <a:gd name="T9" fmla="*/ 6 h 7"/>
                    <a:gd name="T10" fmla="*/ 6 w 21"/>
                    <a:gd name="T11" fmla="*/ 6 h 7"/>
                    <a:gd name="T12" fmla="*/ 1 w 21"/>
                    <a:gd name="T13" fmla="*/ 5 h 7"/>
                    <a:gd name="T14" fmla="*/ 1 w 21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7">
                      <a:moveTo>
                        <a:pt x="1" y="5"/>
                      </a:moveTo>
                      <a:cubicBezTo>
                        <a:pt x="0" y="5"/>
                        <a:pt x="3" y="4"/>
                        <a:pt x="4" y="4"/>
                      </a:cubicBezTo>
                      <a:cubicBezTo>
                        <a:pt x="6" y="3"/>
                        <a:pt x="7" y="2"/>
                        <a:pt x="9" y="1"/>
                      </a:cubicBezTo>
                      <a:cubicBezTo>
                        <a:pt x="12" y="0"/>
                        <a:pt x="15" y="1"/>
                        <a:pt x="18" y="3"/>
                      </a:cubicBezTo>
                      <a:cubicBezTo>
                        <a:pt x="21" y="6"/>
                        <a:pt x="12" y="6"/>
                        <a:pt x="11" y="6"/>
                      </a:cubicBezTo>
                      <a:cubicBezTo>
                        <a:pt x="9" y="6"/>
                        <a:pt x="8" y="7"/>
                        <a:pt x="6" y="6"/>
                      </a:cubicBezTo>
                      <a:cubicBezTo>
                        <a:pt x="4" y="5"/>
                        <a:pt x="2" y="6"/>
                        <a:pt x="1" y="5"/>
                      </a:cubicBezTo>
                      <a:cubicBezTo>
                        <a:pt x="0" y="4"/>
                        <a:pt x="2" y="6"/>
                        <a:pt x="1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86" name="Freeform 585">
                  <a:extLst>
                    <a:ext uri="{FF2B5EF4-FFF2-40B4-BE49-F238E27FC236}">
                      <a16:creationId xmlns:a16="http://schemas.microsoft.com/office/drawing/2014/main" id="{D55B4315-D953-9B26-7826-BF8C760AAB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2942" y="2930426"/>
                  <a:ext cx="285766" cy="206523"/>
                </a:xfrm>
                <a:custGeom>
                  <a:avLst/>
                  <a:gdLst>
                    <a:gd name="T0" fmla="*/ 22 w 28"/>
                    <a:gd name="T1" fmla="*/ 19 h 19"/>
                    <a:gd name="T2" fmla="*/ 15 w 28"/>
                    <a:gd name="T3" fmla="*/ 19 h 19"/>
                    <a:gd name="T4" fmla="*/ 15 w 28"/>
                    <a:gd name="T5" fmla="*/ 17 h 19"/>
                    <a:gd name="T6" fmla="*/ 12 w 28"/>
                    <a:gd name="T7" fmla="*/ 15 h 19"/>
                    <a:gd name="T8" fmla="*/ 17 w 28"/>
                    <a:gd name="T9" fmla="*/ 13 h 19"/>
                    <a:gd name="T10" fmla="*/ 16 w 28"/>
                    <a:gd name="T11" fmla="*/ 12 h 19"/>
                    <a:gd name="T12" fmla="*/ 9 w 28"/>
                    <a:gd name="T13" fmla="*/ 13 h 19"/>
                    <a:gd name="T14" fmla="*/ 2 w 28"/>
                    <a:gd name="T15" fmla="*/ 13 h 19"/>
                    <a:gd name="T16" fmla="*/ 1 w 28"/>
                    <a:gd name="T17" fmla="*/ 12 h 19"/>
                    <a:gd name="T18" fmla="*/ 7 w 28"/>
                    <a:gd name="T19" fmla="*/ 10 h 19"/>
                    <a:gd name="T20" fmla="*/ 4 w 28"/>
                    <a:gd name="T21" fmla="*/ 8 h 19"/>
                    <a:gd name="T22" fmla="*/ 7 w 28"/>
                    <a:gd name="T23" fmla="*/ 6 h 19"/>
                    <a:gd name="T24" fmla="*/ 3 w 28"/>
                    <a:gd name="T25" fmla="*/ 6 h 19"/>
                    <a:gd name="T26" fmla="*/ 7 w 28"/>
                    <a:gd name="T27" fmla="*/ 4 h 19"/>
                    <a:gd name="T28" fmla="*/ 13 w 28"/>
                    <a:gd name="T29" fmla="*/ 8 h 19"/>
                    <a:gd name="T30" fmla="*/ 16 w 28"/>
                    <a:gd name="T31" fmla="*/ 9 h 19"/>
                    <a:gd name="T32" fmla="*/ 13 w 28"/>
                    <a:gd name="T33" fmla="*/ 7 h 19"/>
                    <a:gd name="T34" fmla="*/ 14 w 28"/>
                    <a:gd name="T35" fmla="*/ 5 h 19"/>
                    <a:gd name="T36" fmla="*/ 11 w 28"/>
                    <a:gd name="T37" fmla="*/ 4 h 19"/>
                    <a:gd name="T38" fmla="*/ 11 w 28"/>
                    <a:gd name="T39" fmla="*/ 2 h 19"/>
                    <a:gd name="T40" fmla="*/ 7 w 28"/>
                    <a:gd name="T41" fmla="*/ 3 h 19"/>
                    <a:gd name="T42" fmla="*/ 13 w 28"/>
                    <a:gd name="T43" fmla="*/ 1 h 19"/>
                    <a:gd name="T44" fmla="*/ 12 w 28"/>
                    <a:gd name="T45" fmla="*/ 2 h 19"/>
                    <a:gd name="T46" fmla="*/ 15 w 28"/>
                    <a:gd name="T47" fmla="*/ 3 h 19"/>
                    <a:gd name="T48" fmla="*/ 21 w 28"/>
                    <a:gd name="T49" fmla="*/ 2 h 19"/>
                    <a:gd name="T50" fmla="*/ 26 w 28"/>
                    <a:gd name="T51" fmla="*/ 8 h 19"/>
                    <a:gd name="T52" fmla="*/ 27 w 28"/>
                    <a:gd name="T53" fmla="*/ 12 h 19"/>
                    <a:gd name="T54" fmla="*/ 26 w 28"/>
                    <a:gd name="T55" fmla="*/ 14 h 19"/>
                    <a:gd name="T56" fmla="*/ 26 w 28"/>
                    <a:gd name="T57" fmla="*/ 17 h 19"/>
                    <a:gd name="T58" fmla="*/ 22 w 28"/>
                    <a:gd name="T5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8" h="19">
                      <a:moveTo>
                        <a:pt x="22" y="19"/>
                      </a:moveTo>
                      <a:cubicBezTo>
                        <a:pt x="20" y="19"/>
                        <a:pt x="17" y="19"/>
                        <a:pt x="15" y="19"/>
                      </a:cubicBezTo>
                      <a:cubicBezTo>
                        <a:pt x="12" y="19"/>
                        <a:pt x="15" y="18"/>
                        <a:pt x="15" y="17"/>
                      </a:cubicBezTo>
                      <a:cubicBezTo>
                        <a:pt x="16" y="16"/>
                        <a:pt x="11" y="16"/>
                        <a:pt x="12" y="15"/>
                      </a:cubicBezTo>
                      <a:cubicBezTo>
                        <a:pt x="13" y="14"/>
                        <a:pt x="15" y="13"/>
                        <a:pt x="17" y="13"/>
                      </a:cubicBezTo>
                      <a:cubicBezTo>
                        <a:pt x="18" y="12"/>
                        <a:pt x="17" y="12"/>
                        <a:pt x="16" y="12"/>
                      </a:cubicBezTo>
                      <a:cubicBezTo>
                        <a:pt x="14" y="11"/>
                        <a:pt x="12" y="12"/>
                        <a:pt x="9" y="13"/>
                      </a:cubicBezTo>
                      <a:cubicBezTo>
                        <a:pt x="7" y="13"/>
                        <a:pt x="5" y="13"/>
                        <a:pt x="2" y="13"/>
                      </a:cubicBezTo>
                      <a:cubicBezTo>
                        <a:pt x="2" y="14"/>
                        <a:pt x="0" y="14"/>
                        <a:pt x="1" y="12"/>
                      </a:cubicBezTo>
                      <a:cubicBezTo>
                        <a:pt x="3" y="10"/>
                        <a:pt x="5" y="11"/>
                        <a:pt x="7" y="10"/>
                      </a:cubicBezTo>
                      <a:cubicBezTo>
                        <a:pt x="11" y="9"/>
                        <a:pt x="4" y="9"/>
                        <a:pt x="4" y="8"/>
                      </a:cubicBezTo>
                      <a:cubicBezTo>
                        <a:pt x="3" y="8"/>
                        <a:pt x="7" y="6"/>
                        <a:pt x="7" y="6"/>
                      </a:cubicBezTo>
                      <a:cubicBezTo>
                        <a:pt x="7" y="6"/>
                        <a:pt x="4" y="6"/>
                        <a:pt x="3" y="6"/>
                      </a:cubicBezTo>
                      <a:cubicBezTo>
                        <a:pt x="3" y="5"/>
                        <a:pt x="6" y="4"/>
                        <a:pt x="7" y="4"/>
                      </a:cubicBezTo>
                      <a:cubicBezTo>
                        <a:pt x="9" y="4"/>
                        <a:pt x="11" y="7"/>
                        <a:pt x="13" y="8"/>
                      </a:cubicBezTo>
                      <a:cubicBezTo>
                        <a:pt x="14" y="8"/>
                        <a:pt x="15" y="10"/>
                        <a:pt x="16" y="9"/>
                      </a:cubicBezTo>
                      <a:cubicBezTo>
                        <a:pt x="19" y="7"/>
                        <a:pt x="13" y="7"/>
                        <a:pt x="13" y="7"/>
                      </a:cubicBezTo>
                      <a:cubicBezTo>
                        <a:pt x="14" y="7"/>
                        <a:pt x="18" y="6"/>
                        <a:pt x="14" y="5"/>
                      </a:cubicBezTo>
                      <a:cubicBezTo>
                        <a:pt x="13" y="5"/>
                        <a:pt x="12" y="5"/>
                        <a:pt x="11" y="4"/>
                      </a:cubicBezTo>
                      <a:cubicBezTo>
                        <a:pt x="9" y="3"/>
                        <a:pt x="11" y="3"/>
                        <a:pt x="11" y="2"/>
                      </a:cubicBezTo>
                      <a:cubicBezTo>
                        <a:pt x="10" y="2"/>
                        <a:pt x="7" y="3"/>
                        <a:pt x="7" y="3"/>
                      </a:cubicBezTo>
                      <a:cubicBezTo>
                        <a:pt x="6" y="2"/>
                        <a:pt x="13" y="1"/>
                        <a:pt x="13" y="1"/>
                      </a:cubicBezTo>
                      <a:cubicBezTo>
                        <a:pt x="13" y="1"/>
                        <a:pt x="12" y="2"/>
                        <a:pt x="12" y="2"/>
                      </a:cubicBezTo>
                      <a:cubicBezTo>
                        <a:pt x="11" y="3"/>
                        <a:pt x="14" y="3"/>
                        <a:pt x="15" y="3"/>
                      </a:cubicBezTo>
                      <a:cubicBezTo>
                        <a:pt x="18" y="4"/>
                        <a:pt x="19" y="4"/>
                        <a:pt x="21" y="2"/>
                      </a:cubicBezTo>
                      <a:cubicBezTo>
                        <a:pt x="24" y="0"/>
                        <a:pt x="27" y="6"/>
                        <a:pt x="26" y="8"/>
                      </a:cubicBezTo>
                      <a:cubicBezTo>
                        <a:pt x="26" y="10"/>
                        <a:pt x="26" y="11"/>
                        <a:pt x="27" y="12"/>
                      </a:cubicBezTo>
                      <a:cubicBezTo>
                        <a:pt x="28" y="14"/>
                        <a:pt x="28" y="15"/>
                        <a:pt x="26" y="14"/>
                      </a:cubicBezTo>
                      <a:cubicBezTo>
                        <a:pt x="24" y="12"/>
                        <a:pt x="25" y="16"/>
                        <a:pt x="26" y="17"/>
                      </a:cubicBezTo>
                      <a:cubicBezTo>
                        <a:pt x="27" y="18"/>
                        <a:pt x="23" y="19"/>
                        <a:pt x="22" y="1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87" name="Freeform 586">
                  <a:extLst>
                    <a:ext uri="{FF2B5EF4-FFF2-40B4-BE49-F238E27FC236}">
                      <a16:creationId xmlns:a16="http://schemas.microsoft.com/office/drawing/2014/main" id="{EEB253AF-426C-7A0D-D168-9CF1723B0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91579" y="3030002"/>
                  <a:ext cx="90610" cy="29502"/>
                </a:xfrm>
                <a:custGeom>
                  <a:avLst/>
                  <a:gdLst>
                    <a:gd name="T0" fmla="*/ 1 w 9"/>
                    <a:gd name="T1" fmla="*/ 3 h 3"/>
                    <a:gd name="T2" fmla="*/ 7 w 9"/>
                    <a:gd name="T3" fmla="*/ 0 h 3"/>
                    <a:gd name="T4" fmla="*/ 1 w 9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1" y="3"/>
                      </a:moveTo>
                      <a:cubicBezTo>
                        <a:pt x="4" y="2"/>
                        <a:pt x="9" y="0"/>
                        <a:pt x="7" y="0"/>
                      </a:cubicBezTo>
                      <a:cubicBezTo>
                        <a:pt x="4" y="0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88" name="Freeform 587">
                  <a:extLst>
                    <a:ext uri="{FF2B5EF4-FFF2-40B4-BE49-F238E27FC236}">
                      <a16:creationId xmlns:a16="http://schemas.microsoft.com/office/drawing/2014/main" id="{20998D3B-53C3-CBD4-8371-AC505A3DAD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0669" y="3018939"/>
                  <a:ext cx="83638" cy="22128"/>
                </a:xfrm>
                <a:custGeom>
                  <a:avLst/>
                  <a:gdLst>
                    <a:gd name="T0" fmla="*/ 1 w 8"/>
                    <a:gd name="T1" fmla="*/ 2 h 2"/>
                    <a:gd name="T2" fmla="*/ 6 w 8"/>
                    <a:gd name="T3" fmla="*/ 0 h 2"/>
                    <a:gd name="T4" fmla="*/ 1 w 8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1" y="2"/>
                      </a:moveTo>
                      <a:cubicBezTo>
                        <a:pt x="0" y="2"/>
                        <a:pt x="4" y="0"/>
                        <a:pt x="6" y="0"/>
                      </a:cubicBezTo>
                      <a:cubicBezTo>
                        <a:pt x="8" y="0"/>
                        <a:pt x="4" y="2"/>
                        <a:pt x="1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89" name="Freeform 588">
                  <a:extLst>
                    <a:ext uri="{FF2B5EF4-FFF2-40B4-BE49-F238E27FC236}">
                      <a16:creationId xmlns:a16="http://schemas.microsoft.com/office/drawing/2014/main" id="{3FF32C59-B68A-A754-B83C-6A6087FEF7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28849" y="2985746"/>
                  <a:ext cx="104549" cy="55320"/>
                </a:xfrm>
                <a:custGeom>
                  <a:avLst/>
                  <a:gdLst>
                    <a:gd name="T0" fmla="*/ 2 w 10"/>
                    <a:gd name="T1" fmla="*/ 3 h 5"/>
                    <a:gd name="T2" fmla="*/ 10 w 10"/>
                    <a:gd name="T3" fmla="*/ 1 h 5"/>
                    <a:gd name="T4" fmla="*/ 2 w 10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5">
                      <a:moveTo>
                        <a:pt x="2" y="3"/>
                      </a:moveTo>
                      <a:cubicBezTo>
                        <a:pt x="0" y="2"/>
                        <a:pt x="10" y="0"/>
                        <a:pt x="10" y="1"/>
                      </a:cubicBezTo>
                      <a:cubicBezTo>
                        <a:pt x="10" y="2"/>
                        <a:pt x="6" y="5"/>
                        <a:pt x="2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90" name="Freeform 589">
                  <a:extLst>
                    <a:ext uri="{FF2B5EF4-FFF2-40B4-BE49-F238E27FC236}">
                      <a16:creationId xmlns:a16="http://schemas.microsoft.com/office/drawing/2014/main" id="{018D7B0E-D477-F20C-BE20-2A05BB5A4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9306" y="2941494"/>
                  <a:ext cx="73184" cy="55320"/>
                </a:xfrm>
                <a:custGeom>
                  <a:avLst/>
                  <a:gdLst>
                    <a:gd name="T0" fmla="*/ 1 w 7"/>
                    <a:gd name="T1" fmla="*/ 5 h 5"/>
                    <a:gd name="T2" fmla="*/ 0 w 7"/>
                    <a:gd name="T3" fmla="*/ 1 h 5"/>
                    <a:gd name="T4" fmla="*/ 4 w 7"/>
                    <a:gd name="T5" fmla="*/ 2 h 5"/>
                    <a:gd name="T6" fmla="*/ 7 w 7"/>
                    <a:gd name="T7" fmla="*/ 4 h 5"/>
                    <a:gd name="T8" fmla="*/ 1 w 7"/>
                    <a:gd name="T9" fmla="*/ 5 h 5"/>
                    <a:gd name="T10" fmla="*/ 1 w 7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1" y="5"/>
                      </a:moveTo>
                      <a:cubicBezTo>
                        <a:pt x="0" y="4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4" y="2"/>
                      </a:cubicBezTo>
                      <a:cubicBezTo>
                        <a:pt x="4" y="2"/>
                        <a:pt x="7" y="3"/>
                        <a:pt x="7" y="4"/>
                      </a:cubicBezTo>
                      <a:cubicBezTo>
                        <a:pt x="7" y="4"/>
                        <a:pt x="2" y="5"/>
                        <a:pt x="1" y="5"/>
                      </a:cubicBezTo>
                      <a:cubicBezTo>
                        <a:pt x="0" y="4"/>
                        <a:pt x="4" y="5"/>
                        <a:pt x="1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91" name="Freeform 590">
                  <a:extLst>
                    <a:ext uri="{FF2B5EF4-FFF2-40B4-BE49-F238E27FC236}">
                      <a16:creationId xmlns:a16="http://schemas.microsoft.com/office/drawing/2014/main" id="{2DBAABB1-F1F9-2FBD-DFE1-9F3917261B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8241" y="2812416"/>
                  <a:ext cx="121974" cy="95888"/>
                </a:xfrm>
                <a:custGeom>
                  <a:avLst/>
                  <a:gdLst>
                    <a:gd name="T0" fmla="*/ 8 w 12"/>
                    <a:gd name="T1" fmla="*/ 8 h 9"/>
                    <a:gd name="T2" fmla="*/ 3 w 12"/>
                    <a:gd name="T3" fmla="*/ 1 h 9"/>
                    <a:gd name="T4" fmla="*/ 8 w 12"/>
                    <a:gd name="T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9">
                      <a:moveTo>
                        <a:pt x="8" y="8"/>
                      </a:moveTo>
                      <a:cubicBezTo>
                        <a:pt x="6" y="9"/>
                        <a:pt x="0" y="0"/>
                        <a:pt x="3" y="1"/>
                      </a:cubicBezTo>
                      <a:cubicBezTo>
                        <a:pt x="6" y="3"/>
                        <a:pt x="12" y="8"/>
                        <a:pt x="8" y="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92" name="Freeform 591">
                  <a:extLst>
                    <a:ext uri="{FF2B5EF4-FFF2-40B4-BE49-F238E27FC236}">
                      <a16:creationId xmlns:a16="http://schemas.microsoft.com/office/drawing/2014/main" id="{54EA1082-0EA8-F7F9-D29A-4C7DA9152A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33399" y="2801354"/>
                  <a:ext cx="90610" cy="33190"/>
                </a:xfrm>
                <a:custGeom>
                  <a:avLst/>
                  <a:gdLst>
                    <a:gd name="T0" fmla="*/ 2 w 9"/>
                    <a:gd name="T1" fmla="*/ 1 h 3"/>
                    <a:gd name="T2" fmla="*/ 8 w 9"/>
                    <a:gd name="T3" fmla="*/ 2 h 3"/>
                    <a:gd name="T4" fmla="*/ 2 w 9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2" y="1"/>
                      </a:moveTo>
                      <a:cubicBezTo>
                        <a:pt x="5" y="0"/>
                        <a:pt x="9" y="2"/>
                        <a:pt x="8" y="2"/>
                      </a:cubicBezTo>
                      <a:cubicBezTo>
                        <a:pt x="3" y="3"/>
                        <a:pt x="0" y="2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93" name="Freeform 592">
                  <a:extLst>
                    <a:ext uri="{FF2B5EF4-FFF2-40B4-BE49-F238E27FC236}">
                      <a16:creationId xmlns:a16="http://schemas.microsoft.com/office/drawing/2014/main" id="{76161683-FA3C-A35C-5A8C-F617317435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59149" y="2628024"/>
                  <a:ext cx="365922" cy="206523"/>
                </a:xfrm>
                <a:custGeom>
                  <a:avLst/>
                  <a:gdLst>
                    <a:gd name="T0" fmla="*/ 28 w 36"/>
                    <a:gd name="T1" fmla="*/ 17 h 19"/>
                    <a:gd name="T2" fmla="*/ 27 w 36"/>
                    <a:gd name="T3" fmla="*/ 15 h 19"/>
                    <a:gd name="T4" fmla="*/ 22 w 36"/>
                    <a:gd name="T5" fmla="*/ 13 h 19"/>
                    <a:gd name="T6" fmla="*/ 14 w 36"/>
                    <a:gd name="T7" fmla="*/ 14 h 19"/>
                    <a:gd name="T8" fmla="*/ 18 w 36"/>
                    <a:gd name="T9" fmla="*/ 12 h 19"/>
                    <a:gd name="T10" fmla="*/ 8 w 36"/>
                    <a:gd name="T11" fmla="*/ 12 h 19"/>
                    <a:gd name="T12" fmla="*/ 13 w 36"/>
                    <a:gd name="T13" fmla="*/ 10 h 19"/>
                    <a:gd name="T14" fmla="*/ 12 w 36"/>
                    <a:gd name="T15" fmla="*/ 9 h 19"/>
                    <a:gd name="T16" fmla="*/ 13 w 36"/>
                    <a:gd name="T17" fmla="*/ 8 h 19"/>
                    <a:gd name="T18" fmla="*/ 11 w 36"/>
                    <a:gd name="T19" fmla="*/ 8 h 19"/>
                    <a:gd name="T20" fmla="*/ 10 w 36"/>
                    <a:gd name="T21" fmla="*/ 6 h 19"/>
                    <a:gd name="T22" fmla="*/ 6 w 36"/>
                    <a:gd name="T23" fmla="*/ 6 h 19"/>
                    <a:gd name="T24" fmla="*/ 3 w 36"/>
                    <a:gd name="T25" fmla="*/ 5 h 19"/>
                    <a:gd name="T26" fmla="*/ 9 w 36"/>
                    <a:gd name="T27" fmla="*/ 2 h 19"/>
                    <a:gd name="T28" fmla="*/ 16 w 36"/>
                    <a:gd name="T29" fmla="*/ 1 h 19"/>
                    <a:gd name="T30" fmla="*/ 18 w 36"/>
                    <a:gd name="T31" fmla="*/ 5 h 19"/>
                    <a:gd name="T32" fmla="*/ 22 w 36"/>
                    <a:gd name="T33" fmla="*/ 4 h 19"/>
                    <a:gd name="T34" fmla="*/ 25 w 36"/>
                    <a:gd name="T35" fmla="*/ 7 h 19"/>
                    <a:gd name="T36" fmla="*/ 30 w 36"/>
                    <a:gd name="T37" fmla="*/ 7 h 19"/>
                    <a:gd name="T38" fmla="*/ 33 w 36"/>
                    <a:gd name="T39" fmla="*/ 12 h 19"/>
                    <a:gd name="T40" fmla="*/ 34 w 36"/>
                    <a:gd name="T41" fmla="*/ 16 h 19"/>
                    <a:gd name="T42" fmla="*/ 28 w 36"/>
                    <a:gd name="T43" fmla="*/ 17 h 19"/>
                    <a:gd name="T44" fmla="*/ 28 w 36"/>
                    <a:gd name="T45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6" h="19">
                      <a:moveTo>
                        <a:pt x="28" y="17"/>
                      </a:moveTo>
                      <a:cubicBezTo>
                        <a:pt x="27" y="17"/>
                        <a:pt x="27" y="16"/>
                        <a:pt x="27" y="15"/>
                      </a:cubicBezTo>
                      <a:cubicBezTo>
                        <a:pt x="26" y="14"/>
                        <a:pt x="23" y="13"/>
                        <a:pt x="22" y="13"/>
                      </a:cubicBezTo>
                      <a:cubicBezTo>
                        <a:pt x="21" y="13"/>
                        <a:pt x="14" y="15"/>
                        <a:pt x="14" y="14"/>
                      </a:cubicBezTo>
                      <a:cubicBezTo>
                        <a:pt x="14" y="14"/>
                        <a:pt x="18" y="12"/>
                        <a:pt x="18" y="12"/>
                      </a:cubicBezTo>
                      <a:cubicBezTo>
                        <a:pt x="15" y="11"/>
                        <a:pt x="11" y="14"/>
                        <a:pt x="8" y="12"/>
                      </a:cubicBezTo>
                      <a:cubicBezTo>
                        <a:pt x="2" y="9"/>
                        <a:pt x="13" y="10"/>
                        <a:pt x="13" y="10"/>
                      </a:cubicBezTo>
                      <a:cubicBezTo>
                        <a:pt x="13" y="10"/>
                        <a:pt x="12" y="9"/>
                        <a:pt x="12" y="9"/>
                      </a:cubicBezTo>
                      <a:cubicBezTo>
                        <a:pt x="12" y="9"/>
                        <a:pt x="13" y="8"/>
                        <a:pt x="13" y="8"/>
                      </a:cubicBezTo>
                      <a:cubicBezTo>
                        <a:pt x="14" y="7"/>
                        <a:pt x="11" y="8"/>
                        <a:pt x="11" y="8"/>
                      </a:cubicBezTo>
                      <a:cubicBezTo>
                        <a:pt x="10" y="7"/>
                        <a:pt x="12" y="6"/>
                        <a:pt x="10" y="6"/>
                      </a:cubicBezTo>
                      <a:cubicBezTo>
                        <a:pt x="9" y="6"/>
                        <a:pt x="7" y="7"/>
                        <a:pt x="6" y="6"/>
                      </a:cubicBezTo>
                      <a:cubicBezTo>
                        <a:pt x="6" y="5"/>
                        <a:pt x="4" y="6"/>
                        <a:pt x="3" y="5"/>
                      </a:cubicBezTo>
                      <a:cubicBezTo>
                        <a:pt x="0" y="0"/>
                        <a:pt x="7" y="2"/>
                        <a:pt x="9" y="2"/>
                      </a:cubicBezTo>
                      <a:cubicBezTo>
                        <a:pt x="11" y="1"/>
                        <a:pt x="14" y="0"/>
                        <a:pt x="16" y="1"/>
                      </a:cubicBezTo>
                      <a:cubicBezTo>
                        <a:pt x="19" y="2"/>
                        <a:pt x="14" y="7"/>
                        <a:pt x="18" y="5"/>
                      </a:cubicBezTo>
                      <a:cubicBezTo>
                        <a:pt x="19" y="5"/>
                        <a:pt x="21" y="3"/>
                        <a:pt x="22" y="4"/>
                      </a:cubicBezTo>
                      <a:cubicBezTo>
                        <a:pt x="23" y="5"/>
                        <a:pt x="24" y="7"/>
                        <a:pt x="25" y="7"/>
                      </a:cubicBezTo>
                      <a:cubicBezTo>
                        <a:pt x="26" y="7"/>
                        <a:pt x="29" y="6"/>
                        <a:pt x="30" y="7"/>
                      </a:cubicBezTo>
                      <a:cubicBezTo>
                        <a:pt x="32" y="8"/>
                        <a:pt x="32" y="11"/>
                        <a:pt x="33" y="12"/>
                      </a:cubicBezTo>
                      <a:cubicBezTo>
                        <a:pt x="34" y="14"/>
                        <a:pt x="36" y="15"/>
                        <a:pt x="34" y="16"/>
                      </a:cubicBezTo>
                      <a:cubicBezTo>
                        <a:pt x="33" y="18"/>
                        <a:pt x="30" y="18"/>
                        <a:pt x="28" y="17"/>
                      </a:cubicBezTo>
                      <a:cubicBezTo>
                        <a:pt x="27" y="16"/>
                        <a:pt x="31" y="19"/>
                        <a:pt x="28" y="1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94" name="Freeform 593">
                  <a:extLst>
                    <a:ext uri="{FF2B5EF4-FFF2-40B4-BE49-F238E27FC236}">
                      <a16:creationId xmlns:a16="http://schemas.microsoft.com/office/drawing/2014/main" id="{70E613FF-8ACE-6891-DE4D-DE21BD16DF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44916" y="2528452"/>
                  <a:ext cx="111517" cy="55320"/>
                </a:xfrm>
                <a:custGeom>
                  <a:avLst/>
                  <a:gdLst>
                    <a:gd name="T0" fmla="*/ 8 w 11"/>
                    <a:gd name="T1" fmla="*/ 5 h 5"/>
                    <a:gd name="T2" fmla="*/ 4 w 11"/>
                    <a:gd name="T3" fmla="*/ 4 h 5"/>
                    <a:gd name="T4" fmla="*/ 2 w 11"/>
                    <a:gd name="T5" fmla="*/ 3 h 5"/>
                    <a:gd name="T6" fmla="*/ 7 w 11"/>
                    <a:gd name="T7" fmla="*/ 2 h 5"/>
                    <a:gd name="T8" fmla="*/ 8 w 11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5">
                      <a:moveTo>
                        <a:pt x="8" y="5"/>
                      </a:moveTo>
                      <a:cubicBezTo>
                        <a:pt x="6" y="5"/>
                        <a:pt x="6" y="4"/>
                        <a:pt x="4" y="4"/>
                      </a:cubicBezTo>
                      <a:cubicBezTo>
                        <a:pt x="4" y="4"/>
                        <a:pt x="0" y="4"/>
                        <a:pt x="2" y="3"/>
                      </a:cubicBezTo>
                      <a:cubicBezTo>
                        <a:pt x="3" y="1"/>
                        <a:pt x="6" y="0"/>
                        <a:pt x="7" y="2"/>
                      </a:cubicBezTo>
                      <a:cubicBezTo>
                        <a:pt x="9" y="3"/>
                        <a:pt x="11" y="5"/>
                        <a:pt x="8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95" name="Freeform 594">
                  <a:extLst>
                    <a:ext uri="{FF2B5EF4-FFF2-40B4-BE49-F238E27FC236}">
                      <a16:creationId xmlns:a16="http://schemas.microsoft.com/office/drawing/2014/main" id="{8B250A2A-AC35-FC88-D6E6-5955DFBEEA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35526" y="2701782"/>
                  <a:ext cx="205612" cy="121701"/>
                </a:xfrm>
                <a:custGeom>
                  <a:avLst/>
                  <a:gdLst>
                    <a:gd name="T0" fmla="*/ 8 w 20"/>
                    <a:gd name="T1" fmla="*/ 7 h 11"/>
                    <a:gd name="T2" fmla="*/ 3 w 20"/>
                    <a:gd name="T3" fmla="*/ 5 h 11"/>
                    <a:gd name="T4" fmla="*/ 4 w 20"/>
                    <a:gd name="T5" fmla="*/ 3 h 11"/>
                    <a:gd name="T6" fmla="*/ 1 w 20"/>
                    <a:gd name="T7" fmla="*/ 1 h 11"/>
                    <a:gd name="T8" fmla="*/ 6 w 20"/>
                    <a:gd name="T9" fmla="*/ 1 h 11"/>
                    <a:gd name="T10" fmla="*/ 12 w 20"/>
                    <a:gd name="T11" fmla="*/ 3 h 11"/>
                    <a:gd name="T12" fmla="*/ 16 w 20"/>
                    <a:gd name="T13" fmla="*/ 3 h 11"/>
                    <a:gd name="T14" fmla="*/ 19 w 20"/>
                    <a:gd name="T15" fmla="*/ 4 h 11"/>
                    <a:gd name="T16" fmla="*/ 18 w 20"/>
                    <a:gd name="T17" fmla="*/ 8 h 11"/>
                    <a:gd name="T18" fmla="*/ 15 w 20"/>
                    <a:gd name="T19" fmla="*/ 10 h 11"/>
                    <a:gd name="T20" fmla="*/ 9 w 20"/>
                    <a:gd name="T21" fmla="*/ 11 h 11"/>
                    <a:gd name="T22" fmla="*/ 4 w 20"/>
                    <a:gd name="T23" fmla="*/ 8 h 11"/>
                    <a:gd name="T24" fmla="*/ 8 w 20"/>
                    <a:gd name="T25" fmla="*/ 7 h 11"/>
                    <a:gd name="T26" fmla="*/ 8 w 20"/>
                    <a:gd name="T27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11">
                      <a:moveTo>
                        <a:pt x="8" y="7"/>
                      </a:moveTo>
                      <a:cubicBezTo>
                        <a:pt x="6" y="7"/>
                        <a:pt x="4" y="6"/>
                        <a:pt x="3" y="5"/>
                      </a:cubicBezTo>
                      <a:cubicBezTo>
                        <a:pt x="0" y="4"/>
                        <a:pt x="4" y="3"/>
                        <a:pt x="4" y="3"/>
                      </a:cubicBezTo>
                      <a:cubicBezTo>
                        <a:pt x="4" y="2"/>
                        <a:pt x="2" y="1"/>
                        <a:pt x="1" y="1"/>
                      </a:cubicBezTo>
                      <a:cubicBezTo>
                        <a:pt x="1" y="0"/>
                        <a:pt x="6" y="1"/>
                        <a:pt x="6" y="1"/>
                      </a:cubicBezTo>
                      <a:cubicBezTo>
                        <a:pt x="8" y="1"/>
                        <a:pt x="10" y="2"/>
                        <a:pt x="12" y="3"/>
                      </a:cubicBezTo>
                      <a:cubicBezTo>
                        <a:pt x="14" y="3"/>
                        <a:pt x="15" y="3"/>
                        <a:pt x="16" y="3"/>
                      </a:cubicBezTo>
                      <a:cubicBezTo>
                        <a:pt x="17" y="3"/>
                        <a:pt x="20" y="4"/>
                        <a:pt x="19" y="4"/>
                      </a:cubicBezTo>
                      <a:cubicBezTo>
                        <a:pt x="17" y="6"/>
                        <a:pt x="16" y="5"/>
                        <a:pt x="18" y="8"/>
                      </a:cubicBezTo>
                      <a:cubicBezTo>
                        <a:pt x="19" y="9"/>
                        <a:pt x="16" y="9"/>
                        <a:pt x="15" y="10"/>
                      </a:cubicBezTo>
                      <a:cubicBezTo>
                        <a:pt x="13" y="10"/>
                        <a:pt x="11" y="11"/>
                        <a:pt x="9" y="11"/>
                      </a:cubicBezTo>
                      <a:cubicBezTo>
                        <a:pt x="8" y="10"/>
                        <a:pt x="4" y="9"/>
                        <a:pt x="4" y="8"/>
                      </a:cubicBezTo>
                      <a:cubicBezTo>
                        <a:pt x="4" y="8"/>
                        <a:pt x="10" y="7"/>
                        <a:pt x="8" y="7"/>
                      </a:cubicBezTo>
                      <a:cubicBezTo>
                        <a:pt x="5" y="6"/>
                        <a:pt x="10" y="7"/>
                        <a:pt x="8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96" name="Freeform 595">
                  <a:extLst>
                    <a:ext uri="{FF2B5EF4-FFF2-40B4-BE49-F238E27FC236}">
                      <a16:creationId xmlns:a16="http://schemas.microsoft.com/office/drawing/2014/main" id="{DE01E9BD-E004-F153-DC2B-AD0A7CDB7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50531" y="2812416"/>
                  <a:ext cx="181217" cy="55320"/>
                </a:xfrm>
                <a:custGeom>
                  <a:avLst/>
                  <a:gdLst>
                    <a:gd name="T0" fmla="*/ 14 w 18"/>
                    <a:gd name="T1" fmla="*/ 5 h 5"/>
                    <a:gd name="T2" fmla="*/ 16 w 18"/>
                    <a:gd name="T3" fmla="*/ 2 h 5"/>
                    <a:gd name="T4" fmla="*/ 13 w 18"/>
                    <a:gd name="T5" fmla="*/ 1 h 5"/>
                    <a:gd name="T6" fmla="*/ 3 w 18"/>
                    <a:gd name="T7" fmla="*/ 1 h 5"/>
                    <a:gd name="T8" fmla="*/ 4 w 18"/>
                    <a:gd name="T9" fmla="*/ 4 h 5"/>
                    <a:gd name="T10" fmla="*/ 14 w 18"/>
                    <a:gd name="T11" fmla="*/ 5 h 5"/>
                    <a:gd name="T12" fmla="*/ 14 w 18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5">
                      <a:moveTo>
                        <a:pt x="14" y="5"/>
                      </a:moveTo>
                      <a:cubicBezTo>
                        <a:pt x="14" y="4"/>
                        <a:pt x="18" y="2"/>
                        <a:pt x="16" y="2"/>
                      </a:cubicBezTo>
                      <a:cubicBezTo>
                        <a:pt x="15" y="1"/>
                        <a:pt x="14" y="1"/>
                        <a:pt x="13" y="1"/>
                      </a:cubicBezTo>
                      <a:cubicBezTo>
                        <a:pt x="10" y="1"/>
                        <a:pt x="6" y="0"/>
                        <a:pt x="3" y="1"/>
                      </a:cubicBezTo>
                      <a:cubicBezTo>
                        <a:pt x="0" y="1"/>
                        <a:pt x="1" y="4"/>
                        <a:pt x="4" y="4"/>
                      </a:cubicBezTo>
                      <a:cubicBezTo>
                        <a:pt x="7" y="4"/>
                        <a:pt x="11" y="5"/>
                        <a:pt x="14" y="5"/>
                      </a:cubicBezTo>
                      <a:cubicBezTo>
                        <a:pt x="16" y="4"/>
                        <a:pt x="12" y="5"/>
                        <a:pt x="14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97" name="Freeform 596">
                  <a:extLst>
                    <a:ext uri="{FF2B5EF4-FFF2-40B4-BE49-F238E27FC236}">
                      <a16:creationId xmlns:a16="http://schemas.microsoft.com/office/drawing/2014/main" id="{2FF72C57-F061-21F7-A632-A639DBF571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40078" y="3059504"/>
                  <a:ext cx="170762" cy="121701"/>
                </a:xfrm>
                <a:custGeom>
                  <a:avLst/>
                  <a:gdLst>
                    <a:gd name="T0" fmla="*/ 7 w 17"/>
                    <a:gd name="T1" fmla="*/ 1 h 11"/>
                    <a:gd name="T2" fmla="*/ 1 w 17"/>
                    <a:gd name="T3" fmla="*/ 6 h 11"/>
                    <a:gd name="T4" fmla="*/ 10 w 17"/>
                    <a:gd name="T5" fmla="*/ 10 h 11"/>
                    <a:gd name="T6" fmla="*/ 15 w 17"/>
                    <a:gd name="T7" fmla="*/ 10 h 11"/>
                    <a:gd name="T8" fmla="*/ 15 w 17"/>
                    <a:gd name="T9" fmla="*/ 8 h 11"/>
                    <a:gd name="T10" fmla="*/ 16 w 17"/>
                    <a:gd name="T11" fmla="*/ 6 h 11"/>
                    <a:gd name="T12" fmla="*/ 7 w 17"/>
                    <a:gd name="T13" fmla="*/ 1 h 11"/>
                    <a:gd name="T14" fmla="*/ 7 w 17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1">
                      <a:moveTo>
                        <a:pt x="7" y="1"/>
                      </a:moveTo>
                      <a:cubicBezTo>
                        <a:pt x="5" y="0"/>
                        <a:pt x="2" y="4"/>
                        <a:pt x="1" y="6"/>
                      </a:cubicBezTo>
                      <a:cubicBezTo>
                        <a:pt x="0" y="8"/>
                        <a:pt x="8" y="10"/>
                        <a:pt x="10" y="10"/>
                      </a:cubicBezTo>
                      <a:cubicBezTo>
                        <a:pt x="11" y="11"/>
                        <a:pt x="14" y="11"/>
                        <a:pt x="15" y="10"/>
                      </a:cubicBezTo>
                      <a:cubicBezTo>
                        <a:pt x="16" y="10"/>
                        <a:pt x="15" y="9"/>
                        <a:pt x="15" y="8"/>
                      </a:cubicBezTo>
                      <a:cubicBezTo>
                        <a:pt x="15" y="7"/>
                        <a:pt x="15" y="6"/>
                        <a:pt x="16" y="6"/>
                      </a:cubicBezTo>
                      <a:cubicBezTo>
                        <a:pt x="17" y="4"/>
                        <a:pt x="9" y="1"/>
                        <a:pt x="7" y="1"/>
                      </a:cubicBezTo>
                      <a:cubicBezTo>
                        <a:pt x="5" y="0"/>
                        <a:pt x="8" y="1"/>
                        <a:pt x="7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98" name="Freeform 597">
                  <a:extLst>
                    <a:ext uri="{FF2B5EF4-FFF2-40B4-BE49-F238E27FC236}">
                      <a16:creationId xmlns:a16="http://schemas.microsoft.com/office/drawing/2014/main" id="{BA685418-F7F7-DFE8-A835-702BA1E5B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20230" y="3030002"/>
                  <a:ext cx="41820" cy="29502"/>
                </a:xfrm>
                <a:custGeom>
                  <a:avLst/>
                  <a:gdLst>
                    <a:gd name="T0" fmla="*/ 3 w 4"/>
                    <a:gd name="T1" fmla="*/ 2 h 3"/>
                    <a:gd name="T2" fmla="*/ 1 w 4"/>
                    <a:gd name="T3" fmla="*/ 1 h 3"/>
                    <a:gd name="T4" fmla="*/ 3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1" y="3"/>
                        <a:pt x="0" y="1"/>
                        <a:pt x="1" y="1"/>
                      </a:cubicBezTo>
                      <a:cubicBezTo>
                        <a:pt x="2" y="0"/>
                        <a:pt x="4" y="2"/>
                        <a:pt x="3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99" name="Freeform 598">
                  <a:extLst>
                    <a:ext uri="{FF2B5EF4-FFF2-40B4-BE49-F238E27FC236}">
                      <a16:creationId xmlns:a16="http://schemas.microsoft.com/office/drawing/2014/main" id="{717F618C-2FC3-105B-4A0E-EEA56B3F1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4933" y="2834544"/>
                  <a:ext cx="90610" cy="62692"/>
                </a:xfrm>
                <a:custGeom>
                  <a:avLst/>
                  <a:gdLst>
                    <a:gd name="T0" fmla="*/ 1 w 9"/>
                    <a:gd name="T1" fmla="*/ 5 h 6"/>
                    <a:gd name="T2" fmla="*/ 1 w 9"/>
                    <a:gd name="T3" fmla="*/ 1 h 6"/>
                    <a:gd name="T4" fmla="*/ 5 w 9"/>
                    <a:gd name="T5" fmla="*/ 1 h 6"/>
                    <a:gd name="T6" fmla="*/ 9 w 9"/>
                    <a:gd name="T7" fmla="*/ 3 h 6"/>
                    <a:gd name="T8" fmla="*/ 5 w 9"/>
                    <a:gd name="T9" fmla="*/ 5 h 6"/>
                    <a:gd name="T10" fmla="*/ 1 w 9"/>
                    <a:gd name="T11" fmla="*/ 5 h 6"/>
                    <a:gd name="T12" fmla="*/ 1 w 9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6">
                      <a:moveTo>
                        <a:pt x="1" y="5"/>
                      </a:moveTo>
                      <a:cubicBezTo>
                        <a:pt x="1" y="5"/>
                        <a:pt x="2" y="2"/>
                        <a:pt x="1" y="1"/>
                      </a:cubicBezTo>
                      <a:cubicBezTo>
                        <a:pt x="1" y="0"/>
                        <a:pt x="4" y="1"/>
                        <a:pt x="5" y="1"/>
                      </a:cubicBezTo>
                      <a:cubicBezTo>
                        <a:pt x="6" y="1"/>
                        <a:pt x="9" y="2"/>
                        <a:pt x="9" y="3"/>
                      </a:cubicBezTo>
                      <a:cubicBezTo>
                        <a:pt x="8" y="4"/>
                        <a:pt x="6" y="5"/>
                        <a:pt x="5" y="5"/>
                      </a:cubicBezTo>
                      <a:cubicBezTo>
                        <a:pt x="3" y="6"/>
                        <a:pt x="3" y="6"/>
                        <a:pt x="1" y="5"/>
                      </a:cubicBezTo>
                      <a:cubicBezTo>
                        <a:pt x="0" y="4"/>
                        <a:pt x="2" y="6"/>
                        <a:pt x="1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00" name="Freeform 599">
                  <a:extLst>
                    <a:ext uri="{FF2B5EF4-FFF2-40B4-BE49-F238E27FC236}">
                      <a16:creationId xmlns:a16="http://schemas.microsoft.com/office/drawing/2014/main" id="{FA037F70-F571-64F7-D370-D516833A88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53722" y="2930426"/>
                  <a:ext cx="31364" cy="44255"/>
                </a:xfrm>
                <a:custGeom>
                  <a:avLst/>
                  <a:gdLst>
                    <a:gd name="T0" fmla="*/ 2 w 3"/>
                    <a:gd name="T1" fmla="*/ 1 h 4"/>
                    <a:gd name="T2" fmla="*/ 1 w 3"/>
                    <a:gd name="T3" fmla="*/ 3 h 4"/>
                    <a:gd name="T4" fmla="*/ 2 w 3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1"/>
                      </a:moveTo>
                      <a:cubicBezTo>
                        <a:pt x="0" y="0"/>
                        <a:pt x="0" y="3"/>
                        <a:pt x="1" y="3"/>
                      </a:cubicBezTo>
                      <a:cubicBezTo>
                        <a:pt x="2" y="4"/>
                        <a:pt x="3" y="2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01" name="Freeform 600">
                  <a:extLst>
                    <a:ext uri="{FF2B5EF4-FFF2-40B4-BE49-F238E27FC236}">
                      <a16:creationId xmlns:a16="http://schemas.microsoft.com/office/drawing/2014/main" id="{27674EA3-8F38-A8D1-DEFA-4E369F4353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19165" y="2897239"/>
                  <a:ext cx="909578" cy="295030"/>
                </a:xfrm>
                <a:custGeom>
                  <a:avLst/>
                  <a:gdLst>
                    <a:gd name="T0" fmla="*/ 17 w 89"/>
                    <a:gd name="T1" fmla="*/ 7 h 27"/>
                    <a:gd name="T2" fmla="*/ 19 w 89"/>
                    <a:gd name="T3" fmla="*/ 4 h 27"/>
                    <a:gd name="T4" fmla="*/ 15 w 89"/>
                    <a:gd name="T5" fmla="*/ 2 h 27"/>
                    <a:gd name="T6" fmla="*/ 12 w 89"/>
                    <a:gd name="T7" fmla="*/ 2 h 27"/>
                    <a:gd name="T8" fmla="*/ 4 w 89"/>
                    <a:gd name="T9" fmla="*/ 1 h 27"/>
                    <a:gd name="T10" fmla="*/ 4 w 89"/>
                    <a:gd name="T11" fmla="*/ 3 h 27"/>
                    <a:gd name="T12" fmla="*/ 0 w 89"/>
                    <a:gd name="T13" fmla="*/ 4 h 27"/>
                    <a:gd name="T14" fmla="*/ 5 w 89"/>
                    <a:gd name="T15" fmla="*/ 5 h 27"/>
                    <a:gd name="T16" fmla="*/ 7 w 89"/>
                    <a:gd name="T17" fmla="*/ 6 h 27"/>
                    <a:gd name="T18" fmla="*/ 6 w 89"/>
                    <a:gd name="T19" fmla="*/ 7 h 27"/>
                    <a:gd name="T20" fmla="*/ 24 w 89"/>
                    <a:gd name="T21" fmla="*/ 13 h 27"/>
                    <a:gd name="T22" fmla="*/ 25 w 89"/>
                    <a:gd name="T23" fmla="*/ 16 h 27"/>
                    <a:gd name="T24" fmla="*/ 24 w 89"/>
                    <a:gd name="T25" fmla="*/ 21 h 27"/>
                    <a:gd name="T26" fmla="*/ 27 w 89"/>
                    <a:gd name="T27" fmla="*/ 25 h 27"/>
                    <a:gd name="T28" fmla="*/ 30 w 89"/>
                    <a:gd name="T29" fmla="*/ 24 h 27"/>
                    <a:gd name="T30" fmla="*/ 33 w 89"/>
                    <a:gd name="T31" fmla="*/ 26 h 27"/>
                    <a:gd name="T32" fmla="*/ 38 w 89"/>
                    <a:gd name="T33" fmla="*/ 26 h 27"/>
                    <a:gd name="T34" fmla="*/ 42 w 89"/>
                    <a:gd name="T35" fmla="*/ 23 h 27"/>
                    <a:gd name="T36" fmla="*/ 45 w 89"/>
                    <a:gd name="T37" fmla="*/ 26 h 27"/>
                    <a:gd name="T38" fmla="*/ 52 w 89"/>
                    <a:gd name="T39" fmla="*/ 27 h 27"/>
                    <a:gd name="T40" fmla="*/ 62 w 89"/>
                    <a:gd name="T41" fmla="*/ 27 h 27"/>
                    <a:gd name="T42" fmla="*/ 65 w 89"/>
                    <a:gd name="T43" fmla="*/ 27 h 27"/>
                    <a:gd name="T44" fmla="*/ 67 w 89"/>
                    <a:gd name="T45" fmla="*/ 24 h 27"/>
                    <a:gd name="T46" fmla="*/ 70 w 89"/>
                    <a:gd name="T47" fmla="*/ 25 h 27"/>
                    <a:gd name="T48" fmla="*/ 76 w 89"/>
                    <a:gd name="T49" fmla="*/ 27 h 27"/>
                    <a:gd name="T50" fmla="*/ 82 w 89"/>
                    <a:gd name="T51" fmla="*/ 26 h 27"/>
                    <a:gd name="T52" fmla="*/ 85 w 89"/>
                    <a:gd name="T53" fmla="*/ 24 h 27"/>
                    <a:gd name="T54" fmla="*/ 85 w 89"/>
                    <a:gd name="T55" fmla="*/ 22 h 27"/>
                    <a:gd name="T56" fmla="*/ 82 w 89"/>
                    <a:gd name="T57" fmla="*/ 22 h 27"/>
                    <a:gd name="T58" fmla="*/ 85 w 89"/>
                    <a:gd name="T59" fmla="*/ 17 h 27"/>
                    <a:gd name="T60" fmla="*/ 80 w 89"/>
                    <a:gd name="T61" fmla="*/ 16 h 27"/>
                    <a:gd name="T62" fmla="*/ 78 w 89"/>
                    <a:gd name="T63" fmla="*/ 14 h 27"/>
                    <a:gd name="T64" fmla="*/ 70 w 89"/>
                    <a:gd name="T65" fmla="*/ 14 h 27"/>
                    <a:gd name="T66" fmla="*/ 65 w 89"/>
                    <a:gd name="T67" fmla="*/ 14 h 27"/>
                    <a:gd name="T68" fmla="*/ 55 w 89"/>
                    <a:gd name="T69" fmla="*/ 17 h 27"/>
                    <a:gd name="T70" fmla="*/ 56 w 89"/>
                    <a:gd name="T71" fmla="*/ 18 h 27"/>
                    <a:gd name="T72" fmla="*/ 52 w 89"/>
                    <a:gd name="T73" fmla="*/ 18 h 27"/>
                    <a:gd name="T74" fmla="*/ 49 w 89"/>
                    <a:gd name="T75" fmla="*/ 16 h 27"/>
                    <a:gd name="T76" fmla="*/ 46 w 89"/>
                    <a:gd name="T77" fmla="*/ 17 h 27"/>
                    <a:gd name="T78" fmla="*/ 42 w 89"/>
                    <a:gd name="T79" fmla="*/ 16 h 27"/>
                    <a:gd name="T80" fmla="*/ 41 w 89"/>
                    <a:gd name="T81" fmla="*/ 18 h 27"/>
                    <a:gd name="T82" fmla="*/ 38 w 89"/>
                    <a:gd name="T83" fmla="*/ 16 h 27"/>
                    <a:gd name="T84" fmla="*/ 39 w 89"/>
                    <a:gd name="T85" fmla="*/ 14 h 27"/>
                    <a:gd name="T86" fmla="*/ 34 w 89"/>
                    <a:gd name="T87" fmla="*/ 12 h 27"/>
                    <a:gd name="T88" fmla="*/ 30 w 89"/>
                    <a:gd name="T89" fmla="*/ 13 h 27"/>
                    <a:gd name="T90" fmla="*/ 32 w 89"/>
                    <a:gd name="T91" fmla="*/ 12 h 27"/>
                    <a:gd name="T92" fmla="*/ 28 w 89"/>
                    <a:gd name="T93" fmla="*/ 9 h 27"/>
                    <a:gd name="T94" fmla="*/ 38 w 89"/>
                    <a:gd name="T95" fmla="*/ 10 h 27"/>
                    <a:gd name="T96" fmla="*/ 33 w 89"/>
                    <a:gd name="T97" fmla="*/ 7 h 27"/>
                    <a:gd name="T98" fmla="*/ 28 w 89"/>
                    <a:gd name="T99" fmla="*/ 7 h 27"/>
                    <a:gd name="T100" fmla="*/ 32 w 89"/>
                    <a:gd name="T101" fmla="*/ 6 h 27"/>
                    <a:gd name="T102" fmla="*/ 27 w 89"/>
                    <a:gd name="T103" fmla="*/ 5 h 27"/>
                    <a:gd name="T104" fmla="*/ 17 w 89"/>
                    <a:gd name="T105" fmla="*/ 7 h 27"/>
                    <a:gd name="T106" fmla="*/ 17 w 89"/>
                    <a:gd name="T107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9" h="27">
                      <a:moveTo>
                        <a:pt x="17" y="7"/>
                      </a:moveTo>
                      <a:cubicBezTo>
                        <a:pt x="18" y="7"/>
                        <a:pt x="20" y="5"/>
                        <a:pt x="19" y="4"/>
                      </a:cubicBezTo>
                      <a:cubicBezTo>
                        <a:pt x="18" y="3"/>
                        <a:pt x="16" y="2"/>
                        <a:pt x="15" y="2"/>
                      </a:cubicBezTo>
                      <a:cubicBezTo>
                        <a:pt x="14" y="2"/>
                        <a:pt x="13" y="2"/>
                        <a:pt x="12" y="2"/>
                      </a:cubicBezTo>
                      <a:cubicBezTo>
                        <a:pt x="9" y="1"/>
                        <a:pt x="7" y="0"/>
                        <a:pt x="4" y="1"/>
                      </a:cubicBezTo>
                      <a:cubicBezTo>
                        <a:pt x="0" y="2"/>
                        <a:pt x="3" y="2"/>
                        <a:pt x="4" y="3"/>
                      </a:cubicBezTo>
                      <a:cubicBezTo>
                        <a:pt x="4" y="3"/>
                        <a:pt x="0" y="3"/>
                        <a:pt x="0" y="4"/>
                      </a:cubicBezTo>
                      <a:cubicBezTo>
                        <a:pt x="0" y="5"/>
                        <a:pt x="4" y="5"/>
                        <a:pt x="5" y="5"/>
                      </a:cubicBezTo>
                      <a:cubicBezTo>
                        <a:pt x="5" y="6"/>
                        <a:pt x="7" y="6"/>
                        <a:pt x="7" y="6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12" y="11"/>
                        <a:pt x="21" y="5"/>
                        <a:pt x="24" y="13"/>
                      </a:cubicBezTo>
                      <a:cubicBezTo>
                        <a:pt x="24" y="14"/>
                        <a:pt x="26" y="15"/>
                        <a:pt x="25" y="16"/>
                      </a:cubicBezTo>
                      <a:cubicBezTo>
                        <a:pt x="24" y="18"/>
                        <a:pt x="23" y="19"/>
                        <a:pt x="24" y="21"/>
                      </a:cubicBezTo>
                      <a:cubicBezTo>
                        <a:pt x="24" y="21"/>
                        <a:pt x="26" y="25"/>
                        <a:pt x="27" y="25"/>
                      </a:cubicBezTo>
                      <a:cubicBezTo>
                        <a:pt x="28" y="26"/>
                        <a:pt x="30" y="23"/>
                        <a:pt x="30" y="24"/>
                      </a:cubicBezTo>
                      <a:cubicBezTo>
                        <a:pt x="31" y="24"/>
                        <a:pt x="32" y="26"/>
                        <a:pt x="33" y="26"/>
                      </a:cubicBezTo>
                      <a:cubicBezTo>
                        <a:pt x="35" y="27"/>
                        <a:pt x="37" y="26"/>
                        <a:pt x="38" y="26"/>
                      </a:cubicBezTo>
                      <a:cubicBezTo>
                        <a:pt x="39" y="25"/>
                        <a:pt x="41" y="23"/>
                        <a:pt x="42" y="23"/>
                      </a:cubicBezTo>
                      <a:cubicBezTo>
                        <a:pt x="42" y="23"/>
                        <a:pt x="44" y="26"/>
                        <a:pt x="45" y="26"/>
                      </a:cubicBezTo>
                      <a:cubicBezTo>
                        <a:pt x="47" y="27"/>
                        <a:pt x="50" y="27"/>
                        <a:pt x="52" y="27"/>
                      </a:cubicBezTo>
                      <a:cubicBezTo>
                        <a:pt x="56" y="27"/>
                        <a:pt x="59" y="27"/>
                        <a:pt x="62" y="27"/>
                      </a:cubicBezTo>
                      <a:cubicBezTo>
                        <a:pt x="63" y="27"/>
                        <a:pt x="64" y="27"/>
                        <a:pt x="65" y="27"/>
                      </a:cubicBezTo>
                      <a:cubicBezTo>
                        <a:pt x="67" y="26"/>
                        <a:pt x="66" y="24"/>
                        <a:pt x="67" y="24"/>
                      </a:cubicBezTo>
                      <a:cubicBezTo>
                        <a:pt x="68" y="23"/>
                        <a:pt x="69" y="24"/>
                        <a:pt x="70" y="25"/>
                      </a:cubicBezTo>
                      <a:cubicBezTo>
                        <a:pt x="71" y="26"/>
                        <a:pt x="74" y="27"/>
                        <a:pt x="76" y="27"/>
                      </a:cubicBezTo>
                      <a:cubicBezTo>
                        <a:pt x="78" y="27"/>
                        <a:pt x="80" y="27"/>
                        <a:pt x="82" y="26"/>
                      </a:cubicBezTo>
                      <a:cubicBezTo>
                        <a:pt x="84" y="26"/>
                        <a:pt x="83" y="24"/>
                        <a:pt x="85" y="24"/>
                      </a:cubicBezTo>
                      <a:cubicBezTo>
                        <a:pt x="86" y="24"/>
                        <a:pt x="87" y="21"/>
                        <a:pt x="85" y="22"/>
                      </a:cubicBezTo>
                      <a:cubicBezTo>
                        <a:pt x="85" y="22"/>
                        <a:pt x="83" y="22"/>
                        <a:pt x="82" y="22"/>
                      </a:cubicBezTo>
                      <a:cubicBezTo>
                        <a:pt x="82" y="22"/>
                        <a:pt x="89" y="18"/>
                        <a:pt x="85" y="17"/>
                      </a:cubicBezTo>
                      <a:cubicBezTo>
                        <a:pt x="84" y="17"/>
                        <a:pt x="82" y="16"/>
                        <a:pt x="80" y="16"/>
                      </a:cubicBezTo>
                      <a:cubicBezTo>
                        <a:pt x="78" y="16"/>
                        <a:pt x="80" y="14"/>
                        <a:pt x="78" y="14"/>
                      </a:cubicBezTo>
                      <a:cubicBezTo>
                        <a:pt x="75" y="14"/>
                        <a:pt x="73" y="14"/>
                        <a:pt x="70" y="14"/>
                      </a:cubicBezTo>
                      <a:cubicBezTo>
                        <a:pt x="68" y="14"/>
                        <a:pt x="67" y="13"/>
                        <a:pt x="65" y="14"/>
                      </a:cubicBezTo>
                      <a:cubicBezTo>
                        <a:pt x="64" y="14"/>
                        <a:pt x="55" y="16"/>
                        <a:pt x="55" y="17"/>
                      </a:cubicBezTo>
                      <a:cubicBezTo>
                        <a:pt x="55" y="17"/>
                        <a:pt x="56" y="17"/>
                        <a:pt x="56" y="18"/>
                      </a:cubicBezTo>
                      <a:cubicBezTo>
                        <a:pt x="56" y="18"/>
                        <a:pt x="53" y="18"/>
                        <a:pt x="52" y="18"/>
                      </a:cubicBezTo>
                      <a:cubicBezTo>
                        <a:pt x="51" y="18"/>
                        <a:pt x="50" y="17"/>
                        <a:pt x="49" y="16"/>
                      </a:cubicBezTo>
                      <a:cubicBezTo>
                        <a:pt x="48" y="16"/>
                        <a:pt x="47" y="17"/>
                        <a:pt x="46" y="17"/>
                      </a:cubicBezTo>
                      <a:cubicBezTo>
                        <a:pt x="45" y="17"/>
                        <a:pt x="43" y="16"/>
                        <a:pt x="42" y="16"/>
                      </a:cubicBezTo>
                      <a:cubicBezTo>
                        <a:pt x="41" y="16"/>
                        <a:pt x="42" y="18"/>
                        <a:pt x="41" y="18"/>
                      </a:cubicBezTo>
                      <a:cubicBezTo>
                        <a:pt x="40" y="18"/>
                        <a:pt x="39" y="16"/>
                        <a:pt x="38" y="16"/>
                      </a:cubicBezTo>
                      <a:cubicBezTo>
                        <a:pt x="35" y="16"/>
                        <a:pt x="39" y="15"/>
                        <a:pt x="39" y="14"/>
                      </a:cubicBezTo>
                      <a:cubicBezTo>
                        <a:pt x="39" y="13"/>
                        <a:pt x="35" y="12"/>
                        <a:pt x="34" y="12"/>
                      </a:cubicBezTo>
                      <a:cubicBezTo>
                        <a:pt x="34" y="12"/>
                        <a:pt x="30" y="13"/>
                        <a:pt x="30" y="13"/>
                      </a:cubicBezTo>
                      <a:cubicBezTo>
                        <a:pt x="30" y="12"/>
                        <a:pt x="32" y="12"/>
                        <a:pt x="32" y="12"/>
                      </a:cubicBezTo>
                      <a:cubicBezTo>
                        <a:pt x="32" y="11"/>
                        <a:pt x="27" y="10"/>
                        <a:pt x="28" y="9"/>
                      </a:cubicBezTo>
                      <a:cubicBezTo>
                        <a:pt x="28" y="9"/>
                        <a:pt x="38" y="10"/>
                        <a:pt x="38" y="10"/>
                      </a:cubicBezTo>
                      <a:cubicBezTo>
                        <a:pt x="38" y="9"/>
                        <a:pt x="34" y="8"/>
                        <a:pt x="33" y="7"/>
                      </a:cubicBezTo>
                      <a:cubicBezTo>
                        <a:pt x="32" y="7"/>
                        <a:pt x="30" y="7"/>
                        <a:pt x="28" y="7"/>
                      </a:cubicBezTo>
                      <a:cubicBezTo>
                        <a:pt x="29" y="7"/>
                        <a:pt x="31" y="7"/>
                        <a:pt x="32" y="6"/>
                      </a:cubicBezTo>
                      <a:cubicBezTo>
                        <a:pt x="32" y="5"/>
                        <a:pt x="27" y="5"/>
                        <a:pt x="27" y="5"/>
                      </a:cubicBezTo>
                      <a:cubicBezTo>
                        <a:pt x="23" y="5"/>
                        <a:pt x="21" y="6"/>
                        <a:pt x="17" y="7"/>
                      </a:cubicBezTo>
                      <a:cubicBezTo>
                        <a:pt x="17" y="7"/>
                        <a:pt x="18" y="7"/>
                        <a:pt x="17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02" name="Freeform 601">
                  <a:extLst>
                    <a:ext uri="{FF2B5EF4-FFF2-40B4-BE49-F238E27FC236}">
                      <a16:creationId xmlns:a16="http://schemas.microsoft.com/office/drawing/2014/main" id="{B6241E41-6B1D-A57B-3E77-B944501E5F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40078" y="2388314"/>
                  <a:ext cx="602900" cy="401977"/>
                </a:xfrm>
                <a:custGeom>
                  <a:avLst/>
                  <a:gdLst>
                    <a:gd name="T0" fmla="*/ 55 w 59"/>
                    <a:gd name="T1" fmla="*/ 21 h 37"/>
                    <a:gd name="T2" fmla="*/ 46 w 59"/>
                    <a:gd name="T3" fmla="*/ 20 h 37"/>
                    <a:gd name="T4" fmla="*/ 46 w 59"/>
                    <a:gd name="T5" fmla="*/ 18 h 37"/>
                    <a:gd name="T6" fmla="*/ 44 w 59"/>
                    <a:gd name="T7" fmla="*/ 15 h 37"/>
                    <a:gd name="T8" fmla="*/ 44 w 59"/>
                    <a:gd name="T9" fmla="*/ 11 h 37"/>
                    <a:gd name="T10" fmla="*/ 43 w 59"/>
                    <a:gd name="T11" fmla="*/ 15 h 37"/>
                    <a:gd name="T12" fmla="*/ 35 w 59"/>
                    <a:gd name="T13" fmla="*/ 10 h 37"/>
                    <a:gd name="T14" fmla="*/ 24 w 59"/>
                    <a:gd name="T15" fmla="*/ 2 h 37"/>
                    <a:gd name="T16" fmla="*/ 12 w 59"/>
                    <a:gd name="T17" fmla="*/ 1 h 37"/>
                    <a:gd name="T18" fmla="*/ 12 w 59"/>
                    <a:gd name="T19" fmla="*/ 3 h 37"/>
                    <a:gd name="T20" fmla="*/ 6 w 59"/>
                    <a:gd name="T21" fmla="*/ 5 h 37"/>
                    <a:gd name="T22" fmla="*/ 11 w 59"/>
                    <a:gd name="T23" fmla="*/ 9 h 37"/>
                    <a:gd name="T24" fmla="*/ 6 w 59"/>
                    <a:gd name="T25" fmla="*/ 9 h 37"/>
                    <a:gd name="T26" fmla="*/ 5 w 59"/>
                    <a:gd name="T27" fmla="*/ 11 h 37"/>
                    <a:gd name="T28" fmla="*/ 6 w 59"/>
                    <a:gd name="T29" fmla="*/ 14 h 37"/>
                    <a:gd name="T30" fmla="*/ 10 w 59"/>
                    <a:gd name="T31" fmla="*/ 14 h 37"/>
                    <a:gd name="T32" fmla="*/ 0 w 59"/>
                    <a:gd name="T33" fmla="*/ 15 h 37"/>
                    <a:gd name="T34" fmla="*/ 7 w 59"/>
                    <a:gd name="T35" fmla="*/ 20 h 37"/>
                    <a:gd name="T36" fmla="*/ 8 w 59"/>
                    <a:gd name="T37" fmla="*/ 23 h 37"/>
                    <a:gd name="T38" fmla="*/ 14 w 59"/>
                    <a:gd name="T39" fmla="*/ 23 h 37"/>
                    <a:gd name="T40" fmla="*/ 26 w 59"/>
                    <a:gd name="T41" fmla="*/ 23 h 37"/>
                    <a:gd name="T42" fmla="*/ 28 w 59"/>
                    <a:gd name="T43" fmla="*/ 24 h 37"/>
                    <a:gd name="T44" fmla="*/ 16 w 59"/>
                    <a:gd name="T45" fmla="*/ 25 h 37"/>
                    <a:gd name="T46" fmla="*/ 16 w 59"/>
                    <a:gd name="T47" fmla="*/ 30 h 37"/>
                    <a:gd name="T48" fmla="*/ 19 w 59"/>
                    <a:gd name="T49" fmla="*/ 33 h 37"/>
                    <a:gd name="T50" fmla="*/ 32 w 59"/>
                    <a:gd name="T51" fmla="*/ 35 h 37"/>
                    <a:gd name="T52" fmla="*/ 34 w 59"/>
                    <a:gd name="T53" fmla="*/ 36 h 37"/>
                    <a:gd name="T54" fmla="*/ 40 w 59"/>
                    <a:gd name="T55" fmla="*/ 35 h 37"/>
                    <a:gd name="T56" fmla="*/ 41 w 59"/>
                    <a:gd name="T57" fmla="*/ 35 h 37"/>
                    <a:gd name="T58" fmla="*/ 41 w 59"/>
                    <a:gd name="T59" fmla="*/ 29 h 37"/>
                    <a:gd name="T60" fmla="*/ 46 w 59"/>
                    <a:gd name="T61" fmla="*/ 30 h 37"/>
                    <a:gd name="T62" fmla="*/ 51 w 59"/>
                    <a:gd name="T63" fmla="*/ 28 h 37"/>
                    <a:gd name="T64" fmla="*/ 54 w 59"/>
                    <a:gd name="T65" fmla="*/ 26 h 37"/>
                    <a:gd name="T66" fmla="*/ 58 w 59"/>
                    <a:gd name="T67" fmla="*/ 2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9" h="37">
                      <a:moveTo>
                        <a:pt x="58" y="24"/>
                      </a:moveTo>
                      <a:cubicBezTo>
                        <a:pt x="58" y="22"/>
                        <a:pt x="56" y="22"/>
                        <a:pt x="55" y="21"/>
                      </a:cubicBezTo>
                      <a:cubicBezTo>
                        <a:pt x="54" y="20"/>
                        <a:pt x="53" y="22"/>
                        <a:pt x="52" y="21"/>
                      </a:cubicBezTo>
                      <a:cubicBezTo>
                        <a:pt x="50" y="19"/>
                        <a:pt x="48" y="21"/>
                        <a:pt x="46" y="20"/>
                      </a:cubicBezTo>
                      <a:cubicBezTo>
                        <a:pt x="46" y="20"/>
                        <a:pt x="48" y="19"/>
                        <a:pt x="48" y="18"/>
                      </a:cubicBezTo>
                      <a:cubicBezTo>
                        <a:pt x="48" y="18"/>
                        <a:pt x="46" y="18"/>
                        <a:pt x="46" y="18"/>
                      </a:cubicBezTo>
                      <a:cubicBezTo>
                        <a:pt x="46" y="17"/>
                        <a:pt x="47" y="17"/>
                        <a:pt x="47" y="16"/>
                      </a:cubicBezTo>
                      <a:cubicBezTo>
                        <a:pt x="47" y="15"/>
                        <a:pt x="44" y="16"/>
                        <a:pt x="44" y="15"/>
                      </a:cubicBezTo>
                      <a:cubicBezTo>
                        <a:pt x="43" y="15"/>
                        <a:pt x="45" y="14"/>
                        <a:pt x="45" y="14"/>
                      </a:cubicBezTo>
                      <a:cubicBezTo>
                        <a:pt x="46" y="13"/>
                        <a:pt x="44" y="12"/>
                        <a:pt x="44" y="11"/>
                      </a:cubicBezTo>
                      <a:cubicBezTo>
                        <a:pt x="43" y="10"/>
                        <a:pt x="38" y="11"/>
                        <a:pt x="38" y="11"/>
                      </a:cubicBezTo>
                      <a:cubicBezTo>
                        <a:pt x="38" y="12"/>
                        <a:pt x="43" y="14"/>
                        <a:pt x="43" y="15"/>
                      </a:cubicBezTo>
                      <a:cubicBezTo>
                        <a:pt x="42" y="16"/>
                        <a:pt x="39" y="14"/>
                        <a:pt x="38" y="13"/>
                      </a:cubicBezTo>
                      <a:cubicBezTo>
                        <a:pt x="36" y="12"/>
                        <a:pt x="39" y="10"/>
                        <a:pt x="35" y="10"/>
                      </a:cubicBezTo>
                      <a:cubicBezTo>
                        <a:pt x="33" y="10"/>
                        <a:pt x="30" y="10"/>
                        <a:pt x="29" y="8"/>
                      </a:cubicBezTo>
                      <a:cubicBezTo>
                        <a:pt x="28" y="6"/>
                        <a:pt x="26" y="3"/>
                        <a:pt x="24" y="2"/>
                      </a:cubicBezTo>
                      <a:cubicBezTo>
                        <a:pt x="21" y="1"/>
                        <a:pt x="18" y="0"/>
                        <a:pt x="16" y="0"/>
                      </a:cubicBezTo>
                      <a:cubicBezTo>
                        <a:pt x="15" y="0"/>
                        <a:pt x="10" y="0"/>
                        <a:pt x="12" y="1"/>
                      </a:cubicBezTo>
                      <a:cubicBezTo>
                        <a:pt x="13" y="1"/>
                        <a:pt x="17" y="2"/>
                        <a:pt x="17" y="2"/>
                      </a:cubicBezTo>
                      <a:cubicBezTo>
                        <a:pt x="17" y="4"/>
                        <a:pt x="13" y="3"/>
                        <a:pt x="12" y="3"/>
                      </a:cubicBezTo>
                      <a:cubicBezTo>
                        <a:pt x="12" y="3"/>
                        <a:pt x="13" y="4"/>
                        <a:pt x="13" y="4"/>
                      </a:cubicBezTo>
                      <a:cubicBezTo>
                        <a:pt x="13" y="5"/>
                        <a:pt x="7" y="2"/>
                        <a:pt x="6" y="5"/>
                      </a:cubicBezTo>
                      <a:cubicBezTo>
                        <a:pt x="6" y="5"/>
                        <a:pt x="11" y="7"/>
                        <a:pt x="12" y="7"/>
                      </a:cubicBezTo>
                      <a:cubicBezTo>
                        <a:pt x="10" y="6"/>
                        <a:pt x="11" y="9"/>
                        <a:pt x="11" y="9"/>
                      </a:cubicBezTo>
                      <a:cubicBezTo>
                        <a:pt x="11" y="10"/>
                        <a:pt x="4" y="7"/>
                        <a:pt x="3" y="8"/>
                      </a:cubicBezTo>
                      <a:cubicBezTo>
                        <a:pt x="3" y="7"/>
                        <a:pt x="6" y="8"/>
                        <a:pt x="6" y="9"/>
                      </a:cubicBezTo>
                      <a:cubicBezTo>
                        <a:pt x="6" y="8"/>
                        <a:pt x="4" y="9"/>
                        <a:pt x="4" y="9"/>
                      </a:cubicBezTo>
                      <a:cubicBezTo>
                        <a:pt x="3" y="10"/>
                        <a:pt x="5" y="11"/>
                        <a:pt x="5" y="11"/>
                      </a:cubicBezTo>
                      <a:cubicBezTo>
                        <a:pt x="6" y="12"/>
                        <a:pt x="2" y="12"/>
                        <a:pt x="1" y="12"/>
                      </a:cubicBezTo>
                      <a:cubicBezTo>
                        <a:pt x="2" y="12"/>
                        <a:pt x="4" y="13"/>
                        <a:pt x="6" y="14"/>
                      </a:cubicBezTo>
                      <a:cubicBezTo>
                        <a:pt x="8" y="14"/>
                        <a:pt x="10" y="13"/>
                        <a:pt x="12" y="13"/>
                      </a:cubicBezTo>
                      <a:cubicBezTo>
                        <a:pt x="12" y="13"/>
                        <a:pt x="10" y="14"/>
                        <a:pt x="10" y="14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1" y="16"/>
                        <a:pt x="0" y="15"/>
                        <a:pt x="0" y="15"/>
                      </a:cubicBezTo>
                      <a:cubicBezTo>
                        <a:pt x="0" y="15"/>
                        <a:pt x="2" y="18"/>
                        <a:pt x="2" y="18"/>
                      </a:cubicBezTo>
                      <a:cubicBezTo>
                        <a:pt x="3" y="19"/>
                        <a:pt x="7" y="21"/>
                        <a:pt x="7" y="20"/>
                      </a:cubicBezTo>
                      <a:cubicBezTo>
                        <a:pt x="7" y="21"/>
                        <a:pt x="5" y="20"/>
                        <a:pt x="6" y="22"/>
                      </a:cubicBezTo>
                      <a:cubicBezTo>
                        <a:pt x="6" y="22"/>
                        <a:pt x="7" y="23"/>
                        <a:pt x="8" y="23"/>
                      </a:cubicBezTo>
                      <a:cubicBezTo>
                        <a:pt x="9" y="24"/>
                        <a:pt x="10" y="23"/>
                        <a:pt x="11" y="23"/>
                      </a:cubicBezTo>
                      <a:cubicBezTo>
                        <a:pt x="12" y="22"/>
                        <a:pt x="13" y="24"/>
                        <a:pt x="14" y="23"/>
                      </a:cubicBezTo>
                      <a:cubicBezTo>
                        <a:pt x="17" y="22"/>
                        <a:pt x="19" y="21"/>
                        <a:pt x="21" y="22"/>
                      </a:cubicBezTo>
                      <a:cubicBezTo>
                        <a:pt x="23" y="23"/>
                        <a:pt x="24" y="23"/>
                        <a:pt x="26" y="23"/>
                      </a:cubicBezTo>
                      <a:cubicBezTo>
                        <a:pt x="25" y="23"/>
                        <a:pt x="23" y="23"/>
                        <a:pt x="21" y="23"/>
                      </a:cubicBezTo>
                      <a:cubicBezTo>
                        <a:pt x="23" y="23"/>
                        <a:pt x="27" y="23"/>
                        <a:pt x="28" y="24"/>
                      </a:cubicBezTo>
                      <a:cubicBezTo>
                        <a:pt x="28" y="24"/>
                        <a:pt x="23" y="25"/>
                        <a:pt x="23" y="25"/>
                      </a:cubicBezTo>
                      <a:cubicBezTo>
                        <a:pt x="21" y="25"/>
                        <a:pt x="18" y="25"/>
                        <a:pt x="16" y="25"/>
                      </a:cubicBezTo>
                      <a:cubicBezTo>
                        <a:pt x="16" y="26"/>
                        <a:pt x="12" y="27"/>
                        <a:pt x="13" y="27"/>
                      </a:cubicBezTo>
                      <a:cubicBezTo>
                        <a:pt x="14" y="28"/>
                        <a:pt x="15" y="28"/>
                        <a:pt x="16" y="30"/>
                      </a:cubicBezTo>
                      <a:cubicBezTo>
                        <a:pt x="16" y="32"/>
                        <a:pt x="22" y="30"/>
                        <a:pt x="23" y="32"/>
                      </a:cubicBezTo>
                      <a:cubicBezTo>
                        <a:pt x="23" y="32"/>
                        <a:pt x="19" y="32"/>
                        <a:pt x="19" y="33"/>
                      </a:cubicBezTo>
                      <a:cubicBezTo>
                        <a:pt x="20" y="34"/>
                        <a:pt x="25" y="36"/>
                        <a:pt x="26" y="36"/>
                      </a:cubicBezTo>
                      <a:cubicBezTo>
                        <a:pt x="26" y="36"/>
                        <a:pt x="32" y="36"/>
                        <a:pt x="32" y="35"/>
                      </a:cubicBezTo>
                      <a:cubicBezTo>
                        <a:pt x="32" y="35"/>
                        <a:pt x="31" y="35"/>
                        <a:pt x="31" y="35"/>
                      </a:cubicBezTo>
                      <a:cubicBezTo>
                        <a:pt x="31" y="33"/>
                        <a:pt x="35" y="36"/>
                        <a:pt x="34" y="36"/>
                      </a:cubicBezTo>
                      <a:cubicBezTo>
                        <a:pt x="35" y="36"/>
                        <a:pt x="33" y="33"/>
                        <a:pt x="33" y="32"/>
                      </a:cubicBezTo>
                      <a:cubicBezTo>
                        <a:pt x="35" y="31"/>
                        <a:pt x="37" y="37"/>
                        <a:pt x="40" y="35"/>
                      </a:cubicBezTo>
                      <a:cubicBezTo>
                        <a:pt x="41" y="34"/>
                        <a:pt x="39" y="32"/>
                        <a:pt x="40" y="32"/>
                      </a:cubicBezTo>
                      <a:cubicBezTo>
                        <a:pt x="41" y="32"/>
                        <a:pt x="41" y="34"/>
                        <a:pt x="41" y="35"/>
                      </a:cubicBezTo>
                      <a:cubicBezTo>
                        <a:pt x="42" y="35"/>
                        <a:pt x="43" y="31"/>
                        <a:pt x="42" y="31"/>
                      </a:cubicBezTo>
                      <a:cubicBezTo>
                        <a:pt x="42" y="30"/>
                        <a:pt x="42" y="29"/>
                        <a:pt x="41" y="29"/>
                      </a:cubicBezTo>
                      <a:cubicBezTo>
                        <a:pt x="41" y="28"/>
                        <a:pt x="42" y="26"/>
                        <a:pt x="43" y="27"/>
                      </a:cubicBezTo>
                      <a:cubicBezTo>
                        <a:pt x="44" y="28"/>
                        <a:pt x="43" y="32"/>
                        <a:pt x="46" y="30"/>
                      </a:cubicBezTo>
                      <a:cubicBezTo>
                        <a:pt x="47" y="29"/>
                        <a:pt x="50" y="25"/>
                        <a:pt x="52" y="27"/>
                      </a:cubicBezTo>
                      <a:cubicBezTo>
                        <a:pt x="53" y="27"/>
                        <a:pt x="51" y="28"/>
                        <a:pt x="51" y="28"/>
                      </a:cubicBezTo>
                      <a:cubicBezTo>
                        <a:pt x="51" y="28"/>
                        <a:pt x="56" y="27"/>
                        <a:pt x="56" y="27"/>
                      </a:cubicBezTo>
                      <a:cubicBezTo>
                        <a:pt x="56" y="27"/>
                        <a:pt x="54" y="27"/>
                        <a:pt x="54" y="26"/>
                      </a:cubicBezTo>
                      <a:cubicBezTo>
                        <a:pt x="54" y="25"/>
                        <a:pt x="59" y="25"/>
                        <a:pt x="58" y="24"/>
                      </a:cubicBezTo>
                      <a:cubicBezTo>
                        <a:pt x="58" y="22"/>
                        <a:pt x="58" y="25"/>
                        <a:pt x="58" y="2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03" name="Freeform 602">
                  <a:extLst>
                    <a:ext uri="{FF2B5EF4-FFF2-40B4-BE49-F238E27FC236}">
                      <a16:creationId xmlns:a16="http://schemas.microsoft.com/office/drawing/2014/main" id="{A091FC5C-5400-785E-D977-DEFC5F4558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84022" y="2141229"/>
                  <a:ext cx="1592632" cy="877710"/>
                </a:xfrm>
                <a:custGeom>
                  <a:avLst/>
                  <a:gdLst>
                    <a:gd name="T0" fmla="*/ 15 w 156"/>
                    <a:gd name="T1" fmla="*/ 77 h 81"/>
                    <a:gd name="T2" fmla="*/ 27 w 156"/>
                    <a:gd name="T3" fmla="*/ 76 h 81"/>
                    <a:gd name="T4" fmla="*/ 37 w 156"/>
                    <a:gd name="T5" fmla="*/ 78 h 81"/>
                    <a:gd name="T6" fmla="*/ 48 w 156"/>
                    <a:gd name="T7" fmla="*/ 77 h 81"/>
                    <a:gd name="T8" fmla="*/ 65 w 156"/>
                    <a:gd name="T9" fmla="*/ 76 h 81"/>
                    <a:gd name="T10" fmla="*/ 59 w 156"/>
                    <a:gd name="T11" fmla="*/ 70 h 81"/>
                    <a:gd name="T12" fmla="*/ 50 w 156"/>
                    <a:gd name="T13" fmla="*/ 65 h 81"/>
                    <a:gd name="T14" fmla="*/ 73 w 156"/>
                    <a:gd name="T15" fmla="*/ 61 h 81"/>
                    <a:gd name="T16" fmla="*/ 76 w 156"/>
                    <a:gd name="T17" fmla="*/ 55 h 81"/>
                    <a:gd name="T18" fmla="*/ 71 w 156"/>
                    <a:gd name="T19" fmla="*/ 50 h 81"/>
                    <a:gd name="T20" fmla="*/ 72 w 156"/>
                    <a:gd name="T21" fmla="*/ 48 h 81"/>
                    <a:gd name="T22" fmla="*/ 78 w 156"/>
                    <a:gd name="T23" fmla="*/ 45 h 81"/>
                    <a:gd name="T24" fmla="*/ 90 w 156"/>
                    <a:gd name="T25" fmla="*/ 44 h 81"/>
                    <a:gd name="T26" fmla="*/ 105 w 156"/>
                    <a:gd name="T27" fmla="*/ 37 h 81"/>
                    <a:gd name="T28" fmla="*/ 105 w 156"/>
                    <a:gd name="T29" fmla="*/ 32 h 81"/>
                    <a:gd name="T30" fmla="*/ 136 w 156"/>
                    <a:gd name="T31" fmla="*/ 21 h 81"/>
                    <a:gd name="T32" fmla="*/ 115 w 156"/>
                    <a:gd name="T33" fmla="*/ 23 h 81"/>
                    <a:gd name="T34" fmla="*/ 134 w 156"/>
                    <a:gd name="T35" fmla="*/ 18 h 81"/>
                    <a:gd name="T36" fmla="*/ 146 w 156"/>
                    <a:gd name="T37" fmla="*/ 10 h 81"/>
                    <a:gd name="T38" fmla="*/ 133 w 156"/>
                    <a:gd name="T39" fmla="*/ 5 h 81"/>
                    <a:gd name="T40" fmla="*/ 121 w 156"/>
                    <a:gd name="T41" fmla="*/ 5 h 81"/>
                    <a:gd name="T42" fmla="*/ 100 w 156"/>
                    <a:gd name="T43" fmla="*/ 2 h 81"/>
                    <a:gd name="T44" fmla="*/ 91 w 156"/>
                    <a:gd name="T45" fmla="*/ 5 h 81"/>
                    <a:gd name="T46" fmla="*/ 80 w 156"/>
                    <a:gd name="T47" fmla="*/ 8 h 81"/>
                    <a:gd name="T48" fmla="*/ 58 w 156"/>
                    <a:gd name="T49" fmla="*/ 4 h 81"/>
                    <a:gd name="T50" fmla="*/ 52 w 156"/>
                    <a:gd name="T51" fmla="*/ 5 h 81"/>
                    <a:gd name="T52" fmla="*/ 46 w 156"/>
                    <a:gd name="T53" fmla="*/ 10 h 81"/>
                    <a:gd name="T54" fmla="*/ 45 w 156"/>
                    <a:gd name="T55" fmla="*/ 12 h 81"/>
                    <a:gd name="T56" fmla="*/ 31 w 156"/>
                    <a:gd name="T57" fmla="*/ 10 h 81"/>
                    <a:gd name="T58" fmla="*/ 34 w 156"/>
                    <a:gd name="T59" fmla="*/ 16 h 81"/>
                    <a:gd name="T60" fmla="*/ 23 w 156"/>
                    <a:gd name="T61" fmla="*/ 16 h 81"/>
                    <a:gd name="T62" fmla="*/ 5 w 156"/>
                    <a:gd name="T63" fmla="*/ 17 h 81"/>
                    <a:gd name="T64" fmla="*/ 11 w 156"/>
                    <a:gd name="T65" fmla="*/ 21 h 81"/>
                    <a:gd name="T66" fmla="*/ 13 w 156"/>
                    <a:gd name="T67" fmla="*/ 26 h 81"/>
                    <a:gd name="T68" fmla="*/ 23 w 156"/>
                    <a:gd name="T69" fmla="*/ 27 h 81"/>
                    <a:gd name="T70" fmla="*/ 20 w 156"/>
                    <a:gd name="T71" fmla="*/ 31 h 81"/>
                    <a:gd name="T72" fmla="*/ 26 w 156"/>
                    <a:gd name="T73" fmla="*/ 30 h 81"/>
                    <a:gd name="T74" fmla="*/ 42 w 156"/>
                    <a:gd name="T75" fmla="*/ 30 h 81"/>
                    <a:gd name="T76" fmla="*/ 52 w 156"/>
                    <a:gd name="T77" fmla="*/ 31 h 81"/>
                    <a:gd name="T78" fmla="*/ 73 w 156"/>
                    <a:gd name="T79" fmla="*/ 21 h 81"/>
                    <a:gd name="T80" fmla="*/ 60 w 156"/>
                    <a:gd name="T81" fmla="*/ 31 h 81"/>
                    <a:gd name="T82" fmla="*/ 44 w 156"/>
                    <a:gd name="T83" fmla="*/ 35 h 81"/>
                    <a:gd name="T84" fmla="*/ 58 w 156"/>
                    <a:gd name="T85" fmla="*/ 42 h 81"/>
                    <a:gd name="T86" fmla="*/ 32 w 156"/>
                    <a:gd name="T87" fmla="*/ 39 h 81"/>
                    <a:gd name="T88" fmla="*/ 42 w 156"/>
                    <a:gd name="T89" fmla="*/ 50 h 81"/>
                    <a:gd name="T90" fmla="*/ 44 w 156"/>
                    <a:gd name="T91" fmla="*/ 52 h 81"/>
                    <a:gd name="T92" fmla="*/ 30 w 156"/>
                    <a:gd name="T93" fmla="*/ 52 h 81"/>
                    <a:gd name="T94" fmla="*/ 27 w 156"/>
                    <a:gd name="T95" fmla="*/ 59 h 81"/>
                    <a:gd name="T96" fmla="*/ 36 w 156"/>
                    <a:gd name="T97" fmla="*/ 57 h 81"/>
                    <a:gd name="T98" fmla="*/ 34 w 156"/>
                    <a:gd name="T99" fmla="*/ 60 h 81"/>
                    <a:gd name="T100" fmla="*/ 37 w 156"/>
                    <a:gd name="T101" fmla="*/ 65 h 81"/>
                    <a:gd name="T102" fmla="*/ 38 w 156"/>
                    <a:gd name="T103" fmla="*/ 68 h 81"/>
                    <a:gd name="T104" fmla="*/ 19 w 156"/>
                    <a:gd name="T105" fmla="*/ 6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6" h="81">
                      <a:moveTo>
                        <a:pt x="26" y="70"/>
                      </a:moveTo>
                      <a:cubicBezTo>
                        <a:pt x="22" y="70"/>
                        <a:pt x="17" y="70"/>
                        <a:pt x="13" y="71"/>
                      </a:cubicBezTo>
                      <a:cubicBezTo>
                        <a:pt x="11" y="72"/>
                        <a:pt x="11" y="75"/>
                        <a:pt x="12" y="76"/>
                      </a:cubicBezTo>
                      <a:cubicBezTo>
                        <a:pt x="13" y="77"/>
                        <a:pt x="15" y="78"/>
                        <a:pt x="15" y="77"/>
                      </a:cubicBezTo>
                      <a:cubicBezTo>
                        <a:pt x="17" y="77"/>
                        <a:pt x="16" y="76"/>
                        <a:pt x="17" y="75"/>
                      </a:cubicBezTo>
                      <a:cubicBezTo>
                        <a:pt x="17" y="75"/>
                        <a:pt x="17" y="78"/>
                        <a:pt x="17" y="78"/>
                      </a:cubicBezTo>
                      <a:cubicBezTo>
                        <a:pt x="19" y="78"/>
                        <a:pt x="22" y="78"/>
                        <a:pt x="24" y="78"/>
                      </a:cubicBezTo>
                      <a:cubicBezTo>
                        <a:pt x="26" y="78"/>
                        <a:pt x="26" y="76"/>
                        <a:pt x="27" y="76"/>
                      </a:cubicBezTo>
                      <a:cubicBezTo>
                        <a:pt x="29" y="76"/>
                        <a:pt x="27" y="78"/>
                        <a:pt x="27" y="78"/>
                      </a:cubicBezTo>
                      <a:cubicBezTo>
                        <a:pt x="27" y="78"/>
                        <a:pt x="37" y="79"/>
                        <a:pt x="37" y="78"/>
                      </a:cubicBezTo>
                      <a:cubicBezTo>
                        <a:pt x="37" y="78"/>
                        <a:pt x="35" y="77"/>
                        <a:pt x="34" y="76"/>
                      </a:cubicBezTo>
                      <a:cubicBezTo>
                        <a:pt x="34" y="76"/>
                        <a:pt x="38" y="77"/>
                        <a:pt x="37" y="78"/>
                      </a:cubicBezTo>
                      <a:cubicBezTo>
                        <a:pt x="38" y="77"/>
                        <a:pt x="37" y="76"/>
                        <a:pt x="38" y="76"/>
                      </a:cubicBezTo>
                      <a:cubicBezTo>
                        <a:pt x="38" y="76"/>
                        <a:pt x="40" y="77"/>
                        <a:pt x="41" y="77"/>
                      </a:cubicBezTo>
                      <a:cubicBezTo>
                        <a:pt x="43" y="79"/>
                        <a:pt x="41" y="76"/>
                        <a:pt x="42" y="75"/>
                      </a:cubicBezTo>
                      <a:cubicBezTo>
                        <a:pt x="42" y="75"/>
                        <a:pt x="48" y="78"/>
                        <a:pt x="48" y="77"/>
                      </a:cubicBezTo>
                      <a:cubicBezTo>
                        <a:pt x="48" y="76"/>
                        <a:pt x="46" y="76"/>
                        <a:pt x="46" y="75"/>
                      </a:cubicBezTo>
                      <a:cubicBezTo>
                        <a:pt x="46" y="75"/>
                        <a:pt x="53" y="76"/>
                        <a:pt x="53" y="76"/>
                      </a:cubicBezTo>
                      <a:cubicBezTo>
                        <a:pt x="57" y="76"/>
                        <a:pt x="52" y="79"/>
                        <a:pt x="52" y="80"/>
                      </a:cubicBezTo>
                      <a:cubicBezTo>
                        <a:pt x="52" y="81"/>
                        <a:pt x="64" y="76"/>
                        <a:pt x="65" y="76"/>
                      </a:cubicBezTo>
                      <a:cubicBezTo>
                        <a:pt x="67" y="76"/>
                        <a:pt x="72" y="73"/>
                        <a:pt x="68" y="72"/>
                      </a:cubicBezTo>
                      <a:cubicBezTo>
                        <a:pt x="66" y="71"/>
                        <a:pt x="63" y="73"/>
                        <a:pt x="61" y="72"/>
                      </a:cubicBezTo>
                      <a:cubicBezTo>
                        <a:pt x="61" y="72"/>
                        <a:pt x="63" y="70"/>
                        <a:pt x="63" y="70"/>
                      </a:cubicBezTo>
                      <a:cubicBezTo>
                        <a:pt x="63" y="69"/>
                        <a:pt x="60" y="70"/>
                        <a:pt x="59" y="70"/>
                      </a:cubicBezTo>
                      <a:cubicBezTo>
                        <a:pt x="57" y="70"/>
                        <a:pt x="56" y="68"/>
                        <a:pt x="54" y="68"/>
                      </a:cubicBezTo>
                      <a:cubicBezTo>
                        <a:pt x="53" y="69"/>
                        <a:pt x="50" y="70"/>
                        <a:pt x="48" y="69"/>
                      </a:cubicBezTo>
                      <a:cubicBezTo>
                        <a:pt x="49" y="69"/>
                        <a:pt x="50" y="69"/>
                        <a:pt x="51" y="69"/>
                      </a:cubicBezTo>
                      <a:cubicBezTo>
                        <a:pt x="52" y="68"/>
                        <a:pt x="50" y="66"/>
                        <a:pt x="50" y="65"/>
                      </a:cubicBezTo>
                      <a:cubicBezTo>
                        <a:pt x="50" y="67"/>
                        <a:pt x="59" y="68"/>
                        <a:pt x="60" y="68"/>
                      </a:cubicBezTo>
                      <a:cubicBezTo>
                        <a:pt x="61" y="68"/>
                        <a:pt x="63" y="68"/>
                        <a:pt x="65" y="68"/>
                      </a:cubicBezTo>
                      <a:cubicBezTo>
                        <a:pt x="67" y="68"/>
                        <a:pt x="69" y="65"/>
                        <a:pt x="68" y="64"/>
                      </a:cubicBezTo>
                      <a:cubicBezTo>
                        <a:pt x="65" y="61"/>
                        <a:pt x="71" y="61"/>
                        <a:pt x="73" y="61"/>
                      </a:cubicBezTo>
                      <a:cubicBezTo>
                        <a:pt x="74" y="61"/>
                        <a:pt x="79" y="61"/>
                        <a:pt x="80" y="60"/>
                      </a:cubicBezTo>
                      <a:cubicBezTo>
                        <a:pt x="80" y="60"/>
                        <a:pt x="75" y="58"/>
                        <a:pt x="75" y="58"/>
                      </a:cubicBezTo>
                      <a:cubicBezTo>
                        <a:pt x="77" y="57"/>
                        <a:pt x="81" y="59"/>
                        <a:pt x="82" y="57"/>
                      </a:cubicBezTo>
                      <a:cubicBezTo>
                        <a:pt x="83" y="56"/>
                        <a:pt x="77" y="55"/>
                        <a:pt x="76" y="55"/>
                      </a:cubicBezTo>
                      <a:cubicBezTo>
                        <a:pt x="77" y="55"/>
                        <a:pt x="84" y="54"/>
                        <a:pt x="85" y="53"/>
                      </a:cubicBezTo>
                      <a:cubicBezTo>
                        <a:pt x="87" y="52"/>
                        <a:pt x="77" y="50"/>
                        <a:pt x="77" y="51"/>
                      </a:cubicBezTo>
                      <a:cubicBezTo>
                        <a:pt x="77" y="50"/>
                        <a:pt x="79" y="50"/>
                        <a:pt x="79" y="50"/>
                      </a:cubicBezTo>
                      <a:cubicBezTo>
                        <a:pt x="79" y="49"/>
                        <a:pt x="72" y="50"/>
                        <a:pt x="71" y="50"/>
                      </a:cubicBezTo>
                      <a:cubicBezTo>
                        <a:pt x="69" y="50"/>
                        <a:pt x="68" y="51"/>
                        <a:pt x="66" y="52"/>
                      </a:cubicBezTo>
                      <a:cubicBezTo>
                        <a:pt x="67" y="52"/>
                        <a:pt x="70" y="49"/>
                        <a:pt x="68" y="49"/>
                      </a:cubicBezTo>
                      <a:cubicBezTo>
                        <a:pt x="68" y="49"/>
                        <a:pt x="64" y="49"/>
                        <a:pt x="64" y="48"/>
                      </a:cubicBezTo>
                      <a:cubicBezTo>
                        <a:pt x="64" y="48"/>
                        <a:pt x="71" y="48"/>
                        <a:pt x="72" y="48"/>
                      </a:cubicBezTo>
                      <a:cubicBezTo>
                        <a:pt x="71" y="48"/>
                        <a:pt x="68" y="47"/>
                        <a:pt x="68" y="47"/>
                      </a:cubicBezTo>
                      <a:cubicBezTo>
                        <a:pt x="69" y="46"/>
                        <a:pt x="72" y="48"/>
                        <a:pt x="74" y="47"/>
                      </a:cubicBezTo>
                      <a:cubicBezTo>
                        <a:pt x="73" y="47"/>
                        <a:pt x="69" y="46"/>
                        <a:pt x="69" y="46"/>
                      </a:cubicBezTo>
                      <a:cubicBezTo>
                        <a:pt x="69" y="45"/>
                        <a:pt x="77" y="46"/>
                        <a:pt x="78" y="45"/>
                      </a:cubicBezTo>
                      <a:cubicBezTo>
                        <a:pt x="78" y="45"/>
                        <a:pt x="75" y="44"/>
                        <a:pt x="75" y="44"/>
                      </a:cubicBezTo>
                      <a:cubicBezTo>
                        <a:pt x="74" y="44"/>
                        <a:pt x="77" y="44"/>
                        <a:pt x="77" y="44"/>
                      </a:cubicBezTo>
                      <a:cubicBezTo>
                        <a:pt x="79" y="45"/>
                        <a:pt x="80" y="46"/>
                        <a:pt x="82" y="46"/>
                      </a:cubicBezTo>
                      <a:cubicBezTo>
                        <a:pt x="84" y="46"/>
                        <a:pt x="87" y="45"/>
                        <a:pt x="90" y="44"/>
                      </a:cubicBezTo>
                      <a:cubicBezTo>
                        <a:pt x="98" y="43"/>
                        <a:pt x="85" y="42"/>
                        <a:pt x="84" y="40"/>
                      </a:cubicBezTo>
                      <a:cubicBezTo>
                        <a:pt x="84" y="39"/>
                        <a:pt x="93" y="40"/>
                        <a:pt x="94" y="41"/>
                      </a:cubicBezTo>
                      <a:cubicBezTo>
                        <a:pt x="96" y="42"/>
                        <a:pt x="97" y="42"/>
                        <a:pt x="100" y="41"/>
                      </a:cubicBezTo>
                      <a:cubicBezTo>
                        <a:pt x="101" y="41"/>
                        <a:pt x="106" y="39"/>
                        <a:pt x="105" y="37"/>
                      </a:cubicBezTo>
                      <a:cubicBezTo>
                        <a:pt x="105" y="36"/>
                        <a:pt x="94" y="41"/>
                        <a:pt x="97" y="36"/>
                      </a:cubicBezTo>
                      <a:cubicBezTo>
                        <a:pt x="96" y="37"/>
                        <a:pt x="101" y="37"/>
                        <a:pt x="101" y="37"/>
                      </a:cubicBezTo>
                      <a:cubicBezTo>
                        <a:pt x="104" y="37"/>
                        <a:pt x="106" y="36"/>
                        <a:pt x="108" y="36"/>
                      </a:cubicBezTo>
                      <a:cubicBezTo>
                        <a:pt x="108" y="35"/>
                        <a:pt x="105" y="32"/>
                        <a:pt x="105" y="32"/>
                      </a:cubicBezTo>
                      <a:cubicBezTo>
                        <a:pt x="106" y="32"/>
                        <a:pt x="107" y="33"/>
                        <a:pt x="107" y="34"/>
                      </a:cubicBezTo>
                      <a:cubicBezTo>
                        <a:pt x="108" y="35"/>
                        <a:pt x="110" y="34"/>
                        <a:pt x="111" y="34"/>
                      </a:cubicBezTo>
                      <a:cubicBezTo>
                        <a:pt x="114" y="32"/>
                        <a:pt x="116" y="30"/>
                        <a:pt x="119" y="29"/>
                      </a:cubicBezTo>
                      <a:cubicBezTo>
                        <a:pt x="121" y="28"/>
                        <a:pt x="136" y="22"/>
                        <a:pt x="136" y="21"/>
                      </a:cubicBezTo>
                      <a:cubicBezTo>
                        <a:pt x="136" y="20"/>
                        <a:pt x="123" y="23"/>
                        <a:pt x="122" y="23"/>
                      </a:cubicBezTo>
                      <a:cubicBezTo>
                        <a:pt x="119" y="24"/>
                        <a:pt x="116" y="24"/>
                        <a:pt x="112" y="25"/>
                      </a:cubicBezTo>
                      <a:cubicBezTo>
                        <a:pt x="112" y="25"/>
                        <a:pt x="108" y="25"/>
                        <a:pt x="108" y="25"/>
                      </a:cubicBezTo>
                      <a:cubicBezTo>
                        <a:pt x="108" y="24"/>
                        <a:pt x="114" y="24"/>
                        <a:pt x="115" y="23"/>
                      </a:cubicBezTo>
                      <a:cubicBezTo>
                        <a:pt x="116" y="23"/>
                        <a:pt x="123" y="22"/>
                        <a:pt x="123" y="21"/>
                      </a:cubicBezTo>
                      <a:cubicBezTo>
                        <a:pt x="123" y="22"/>
                        <a:pt x="113" y="20"/>
                        <a:pt x="114" y="19"/>
                      </a:cubicBezTo>
                      <a:cubicBezTo>
                        <a:pt x="114" y="19"/>
                        <a:pt x="126" y="20"/>
                        <a:pt x="127" y="19"/>
                      </a:cubicBezTo>
                      <a:cubicBezTo>
                        <a:pt x="129" y="19"/>
                        <a:pt x="132" y="18"/>
                        <a:pt x="134" y="18"/>
                      </a:cubicBezTo>
                      <a:cubicBezTo>
                        <a:pt x="135" y="18"/>
                        <a:pt x="137" y="18"/>
                        <a:pt x="138" y="18"/>
                      </a:cubicBezTo>
                      <a:cubicBezTo>
                        <a:pt x="142" y="17"/>
                        <a:pt x="146" y="16"/>
                        <a:pt x="149" y="15"/>
                      </a:cubicBezTo>
                      <a:cubicBezTo>
                        <a:pt x="149" y="15"/>
                        <a:pt x="156" y="11"/>
                        <a:pt x="153" y="10"/>
                      </a:cubicBezTo>
                      <a:cubicBezTo>
                        <a:pt x="151" y="10"/>
                        <a:pt x="148" y="10"/>
                        <a:pt x="146" y="10"/>
                      </a:cubicBezTo>
                      <a:cubicBezTo>
                        <a:pt x="145" y="9"/>
                        <a:pt x="143" y="10"/>
                        <a:pt x="143" y="9"/>
                      </a:cubicBezTo>
                      <a:cubicBezTo>
                        <a:pt x="143" y="7"/>
                        <a:pt x="141" y="7"/>
                        <a:pt x="141" y="5"/>
                      </a:cubicBezTo>
                      <a:cubicBezTo>
                        <a:pt x="141" y="5"/>
                        <a:pt x="137" y="6"/>
                        <a:pt x="136" y="6"/>
                      </a:cubicBezTo>
                      <a:cubicBezTo>
                        <a:pt x="135" y="5"/>
                        <a:pt x="134" y="3"/>
                        <a:pt x="133" y="5"/>
                      </a:cubicBezTo>
                      <a:cubicBezTo>
                        <a:pt x="133" y="5"/>
                        <a:pt x="127" y="6"/>
                        <a:pt x="126" y="6"/>
                      </a:cubicBezTo>
                      <a:cubicBezTo>
                        <a:pt x="124" y="7"/>
                        <a:pt x="122" y="7"/>
                        <a:pt x="120" y="7"/>
                      </a:cubicBezTo>
                      <a:cubicBezTo>
                        <a:pt x="120" y="7"/>
                        <a:pt x="116" y="7"/>
                        <a:pt x="116" y="7"/>
                      </a:cubicBezTo>
                      <a:cubicBezTo>
                        <a:pt x="116" y="6"/>
                        <a:pt x="120" y="6"/>
                        <a:pt x="121" y="5"/>
                      </a:cubicBezTo>
                      <a:cubicBezTo>
                        <a:pt x="123" y="5"/>
                        <a:pt x="125" y="4"/>
                        <a:pt x="126" y="3"/>
                      </a:cubicBezTo>
                      <a:cubicBezTo>
                        <a:pt x="124" y="6"/>
                        <a:pt x="103" y="0"/>
                        <a:pt x="102" y="2"/>
                      </a:cubicBezTo>
                      <a:cubicBezTo>
                        <a:pt x="102" y="3"/>
                        <a:pt x="104" y="3"/>
                        <a:pt x="105" y="4"/>
                      </a:cubicBezTo>
                      <a:cubicBezTo>
                        <a:pt x="105" y="5"/>
                        <a:pt x="100" y="2"/>
                        <a:pt x="100" y="2"/>
                      </a:cubicBezTo>
                      <a:cubicBezTo>
                        <a:pt x="98" y="1"/>
                        <a:pt x="95" y="2"/>
                        <a:pt x="94" y="2"/>
                      </a:cubicBezTo>
                      <a:cubicBezTo>
                        <a:pt x="93" y="2"/>
                        <a:pt x="90" y="2"/>
                        <a:pt x="91" y="3"/>
                      </a:cubicBezTo>
                      <a:cubicBezTo>
                        <a:pt x="92" y="4"/>
                        <a:pt x="94" y="7"/>
                        <a:pt x="95" y="6"/>
                      </a:cubicBezTo>
                      <a:cubicBezTo>
                        <a:pt x="95" y="7"/>
                        <a:pt x="91" y="6"/>
                        <a:pt x="91" y="5"/>
                      </a:cubicBezTo>
                      <a:cubicBezTo>
                        <a:pt x="88" y="5"/>
                        <a:pt x="87" y="2"/>
                        <a:pt x="85" y="2"/>
                      </a:cubicBezTo>
                      <a:cubicBezTo>
                        <a:pt x="81" y="2"/>
                        <a:pt x="78" y="2"/>
                        <a:pt x="75" y="2"/>
                      </a:cubicBezTo>
                      <a:cubicBezTo>
                        <a:pt x="70" y="3"/>
                        <a:pt x="73" y="4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0" y="8"/>
                        <a:pt x="77" y="10"/>
                        <a:pt x="77" y="10"/>
                      </a:cubicBezTo>
                      <a:cubicBezTo>
                        <a:pt x="76" y="10"/>
                        <a:pt x="78" y="9"/>
                        <a:pt x="78" y="9"/>
                      </a:cubicBezTo>
                      <a:cubicBezTo>
                        <a:pt x="78" y="8"/>
                        <a:pt x="71" y="4"/>
                        <a:pt x="70" y="4"/>
                      </a:cubicBezTo>
                      <a:cubicBezTo>
                        <a:pt x="66" y="4"/>
                        <a:pt x="62" y="3"/>
                        <a:pt x="58" y="4"/>
                      </a:cubicBezTo>
                      <a:cubicBezTo>
                        <a:pt x="58" y="4"/>
                        <a:pt x="60" y="6"/>
                        <a:pt x="61" y="6"/>
                      </a:cubicBezTo>
                      <a:cubicBezTo>
                        <a:pt x="62" y="6"/>
                        <a:pt x="64" y="7"/>
                        <a:pt x="66" y="6"/>
                      </a:cubicBezTo>
                      <a:cubicBezTo>
                        <a:pt x="64" y="7"/>
                        <a:pt x="61" y="8"/>
                        <a:pt x="59" y="7"/>
                      </a:cubicBezTo>
                      <a:cubicBezTo>
                        <a:pt x="58" y="7"/>
                        <a:pt x="51" y="4"/>
                        <a:pt x="52" y="5"/>
                      </a:cubicBezTo>
                      <a:cubicBezTo>
                        <a:pt x="52" y="4"/>
                        <a:pt x="57" y="10"/>
                        <a:pt x="53" y="9"/>
                      </a:cubicBezTo>
                      <a:cubicBezTo>
                        <a:pt x="52" y="8"/>
                        <a:pt x="49" y="7"/>
                        <a:pt x="47" y="8"/>
                      </a:cubicBezTo>
                      <a:cubicBezTo>
                        <a:pt x="48" y="8"/>
                        <a:pt x="51" y="9"/>
                        <a:pt x="51" y="9"/>
                      </a:cubicBezTo>
                      <a:cubicBezTo>
                        <a:pt x="50" y="10"/>
                        <a:pt x="46" y="8"/>
                        <a:pt x="46" y="10"/>
                      </a:cubicBezTo>
                      <a:cubicBezTo>
                        <a:pt x="46" y="11"/>
                        <a:pt x="50" y="12"/>
                        <a:pt x="51" y="13"/>
                      </a:cubicBezTo>
                      <a:cubicBezTo>
                        <a:pt x="54" y="13"/>
                        <a:pt x="61" y="14"/>
                        <a:pt x="61" y="17"/>
                      </a:cubicBezTo>
                      <a:cubicBezTo>
                        <a:pt x="61" y="16"/>
                        <a:pt x="54" y="15"/>
                        <a:pt x="52" y="14"/>
                      </a:cubicBezTo>
                      <a:cubicBezTo>
                        <a:pt x="50" y="14"/>
                        <a:pt x="47" y="11"/>
                        <a:pt x="45" y="12"/>
                      </a:cubicBezTo>
                      <a:cubicBezTo>
                        <a:pt x="45" y="12"/>
                        <a:pt x="48" y="14"/>
                        <a:pt x="48" y="14"/>
                      </a:cubicBezTo>
                      <a:cubicBezTo>
                        <a:pt x="48" y="14"/>
                        <a:pt x="45" y="15"/>
                        <a:pt x="45" y="14"/>
                      </a:cubicBezTo>
                      <a:cubicBezTo>
                        <a:pt x="43" y="13"/>
                        <a:pt x="42" y="12"/>
                        <a:pt x="40" y="11"/>
                      </a:cubicBezTo>
                      <a:cubicBezTo>
                        <a:pt x="39" y="10"/>
                        <a:pt x="31" y="10"/>
                        <a:pt x="31" y="10"/>
                      </a:cubicBezTo>
                      <a:cubicBezTo>
                        <a:pt x="31" y="11"/>
                        <a:pt x="34" y="11"/>
                        <a:pt x="31" y="12"/>
                      </a:cubicBezTo>
                      <a:cubicBezTo>
                        <a:pt x="30" y="12"/>
                        <a:pt x="25" y="14"/>
                        <a:pt x="25" y="14"/>
                      </a:cubicBezTo>
                      <a:cubicBezTo>
                        <a:pt x="26" y="14"/>
                        <a:pt x="29" y="13"/>
                        <a:pt x="29" y="13"/>
                      </a:cubicBezTo>
                      <a:cubicBezTo>
                        <a:pt x="30" y="14"/>
                        <a:pt x="34" y="16"/>
                        <a:pt x="34" y="16"/>
                      </a:cubicBezTo>
                      <a:cubicBezTo>
                        <a:pt x="34" y="16"/>
                        <a:pt x="31" y="15"/>
                        <a:pt x="31" y="16"/>
                      </a:cubicBezTo>
                      <a:cubicBezTo>
                        <a:pt x="31" y="16"/>
                        <a:pt x="32" y="19"/>
                        <a:pt x="30" y="17"/>
                      </a:cubicBezTo>
                      <a:cubicBezTo>
                        <a:pt x="29" y="16"/>
                        <a:pt x="28" y="14"/>
                        <a:pt x="26" y="15"/>
                      </a:cubicBezTo>
                      <a:cubicBezTo>
                        <a:pt x="25" y="15"/>
                        <a:pt x="24" y="17"/>
                        <a:pt x="23" y="16"/>
                      </a:cubicBezTo>
                      <a:cubicBezTo>
                        <a:pt x="22" y="15"/>
                        <a:pt x="21" y="14"/>
                        <a:pt x="19" y="14"/>
                      </a:cubicBezTo>
                      <a:cubicBezTo>
                        <a:pt x="18" y="14"/>
                        <a:pt x="15" y="15"/>
                        <a:pt x="14" y="16"/>
                      </a:cubicBezTo>
                      <a:cubicBezTo>
                        <a:pt x="12" y="17"/>
                        <a:pt x="13" y="18"/>
                        <a:pt x="10" y="17"/>
                      </a:cubicBezTo>
                      <a:cubicBezTo>
                        <a:pt x="8" y="16"/>
                        <a:pt x="7" y="17"/>
                        <a:pt x="5" y="17"/>
                      </a:cubicBezTo>
                      <a:cubicBezTo>
                        <a:pt x="4" y="18"/>
                        <a:pt x="0" y="18"/>
                        <a:pt x="0" y="19"/>
                      </a:cubicBezTo>
                      <a:cubicBezTo>
                        <a:pt x="0" y="21"/>
                        <a:pt x="9" y="19"/>
                        <a:pt x="9" y="20"/>
                      </a:cubicBezTo>
                      <a:cubicBezTo>
                        <a:pt x="9" y="21"/>
                        <a:pt x="6" y="21"/>
                        <a:pt x="5" y="22"/>
                      </a:cubicBezTo>
                      <a:cubicBezTo>
                        <a:pt x="5" y="21"/>
                        <a:pt x="10" y="21"/>
                        <a:pt x="11" y="21"/>
                      </a:cubicBezTo>
                      <a:cubicBezTo>
                        <a:pt x="12" y="21"/>
                        <a:pt x="17" y="21"/>
                        <a:pt x="17" y="21"/>
                      </a:cubicBezTo>
                      <a:cubicBezTo>
                        <a:pt x="17" y="21"/>
                        <a:pt x="15" y="22"/>
                        <a:pt x="14" y="22"/>
                      </a:cubicBezTo>
                      <a:cubicBezTo>
                        <a:pt x="12" y="22"/>
                        <a:pt x="11" y="22"/>
                        <a:pt x="9" y="24"/>
                      </a:cubicBezTo>
                      <a:cubicBezTo>
                        <a:pt x="5" y="26"/>
                        <a:pt x="12" y="26"/>
                        <a:pt x="13" y="26"/>
                      </a:cubicBezTo>
                      <a:cubicBezTo>
                        <a:pt x="17" y="27"/>
                        <a:pt x="20" y="27"/>
                        <a:pt x="24" y="26"/>
                      </a:cubicBezTo>
                      <a:cubicBezTo>
                        <a:pt x="26" y="25"/>
                        <a:pt x="31" y="22"/>
                        <a:pt x="34" y="24"/>
                      </a:cubicBezTo>
                      <a:cubicBezTo>
                        <a:pt x="34" y="24"/>
                        <a:pt x="29" y="26"/>
                        <a:pt x="29" y="26"/>
                      </a:cubicBezTo>
                      <a:cubicBezTo>
                        <a:pt x="27" y="26"/>
                        <a:pt x="25" y="26"/>
                        <a:pt x="23" y="27"/>
                      </a:cubicBezTo>
                      <a:cubicBezTo>
                        <a:pt x="22" y="27"/>
                        <a:pt x="20" y="27"/>
                        <a:pt x="18" y="27"/>
                      </a:cubicBezTo>
                      <a:cubicBezTo>
                        <a:pt x="16" y="28"/>
                        <a:pt x="14" y="27"/>
                        <a:pt x="12" y="28"/>
                      </a:cubicBezTo>
                      <a:cubicBezTo>
                        <a:pt x="13" y="28"/>
                        <a:pt x="16" y="29"/>
                        <a:pt x="16" y="29"/>
                      </a:cubicBezTo>
                      <a:cubicBezTo>
                        <a:pt x="17" y="30"/>
                        <a:pt x="18" y="31"/>
                        <a:pt x="20" y="31"/>
                      </a:cubicBezTo>
                      <a:cubicBezTo>
                        <a:pt x="24" y="31"/>
                        <a:pt x="26" y="28"/>
                        <a:pt x="30" y="27"/>
                      </a:cubicBezTo>
                      <a:cubicBezTo>
                        <a:pt x="31" y="27"/>
                        <a:pt x="44" y="26"/>
                        <a:pt x="44" y="25"/>
                      </a:cubicBezTo>
                      <a:cubicBezTo>
                        <a:pt x="44" y="26"/>
                        <a:pt x="38" y="26"/>
                        <a:pt x="37" y="26"/>
                      </a:cubicBezTo>
                      <a:cubicBezTo>
                        <a:pt x="34" y="27"/>
                        <a:pt x="29" y="28"/>
                        <a:pt x="26" y="30"/>
                      </a:cubicBezTo>
                      <a:cubicBezTo>
                        <a:pt x="23" y="33"/>
                        <a:pt x="32" y="32"/>
                        <a:pt x="33" y="32"/>
                      </a:cubicBezTo>
                      <a:cubicBezTo>
                        <a:pt x="35" y="32"/>
                        <a:pt x="37" y="33"/>
                        <a:pt x="39" y="31"/>
                      </a:cubicBezTo>
                      <a:cubicBezTo>
                        <a:pt x="40" y="31"/>
                        <a:pt x="40" y="30"/>
                        <a:pt x="40" y="29"/>
                      </a:cubicBezTo>
                      <a:cubicBezTo>
                        <a:pt x="41" y="29"/>
                        <a:pt x="42" y="29"/>
                        <a:pt x="42" y="30"/>
                      </a:cubicBezTo>
                      <a:cubicBezTo>
                        <a:pt x="42" y="30"/>
                        <a:pt x="42" y="30"/>
                        <a:pt x="41" y="30"/>
                      </a:cubicBezTo>
                      <a:cubicBezTo>
                        <a:pt x="43" y="30"/>
                        <a:pt x="48" y="28"/>
                        <a:pt x="50" y="29"/>
                      </a:cubicBezTo>
                      <a:cubicBezTo>
                        <a:pt x="49" y="28"/>
                        <a:pt x="44" y="32"/>
                        <a:pt x="43" y="32"/>
                      </a:cubicBezTo>
                      <a:cubicBezTo>
                        <a:pt x="44" y="33"/>
                        <a:pt x="50" y="31"/>
                        <a:pt x="52" y="31"/>
                      </a:cubicBezTo>
                      <a:cubicBezTo>
                        <a:pt x="55" y="31"/>
                        <a:pt x="58" y="30"/>
                        <a:pt x="61" y="28"/>
                      </a:cubicBezTo>
                      <a:cubicBezTo>
                        <a:pt x="62" y="27"/>
                        <a:pt x="62" y="25"/>
                        <a:pt x="62" y="25"/>
                      </a:cubicBezTo>
                      <a:cubicBezTo>
                        <a:pt x="64" y="25"/>
                        <a:pt x="64" y="25"/>
                        <a:pt x="65" y="24"/>
                      </a:cubicBezTo>
                      <a:cubicBezTo>
                        <a:pt x="66" y="24"/>
                        <a:pt x="73" y="20"/>
                        <a:pt x="73" y="21"/>
                      </a:cubicBezTo>
                      <a:cubicBezTo>
                        <a:pt x="73" y="21"/>
                        <a:pt x="69" y="24"/>
                        <a:pt x="69" y="24"/>
                      </a:cubicBezTo>
                      <a:cubicBezTo>
                        <a:pt x="68" y="25"/>
                        <a:pt x="64" y="27"/>
                        <a:pt x="64" y="28"/>
                      </a:cubicBezTo>
                      <a:cubicBezTo>
                        <a:pt x="64" y="29"/>
                        <a:pt x="75" y="28"/>
                        <a:pt x="75" y="29"/>
                      </a:cubicBezTo>
                      <a:cubicBezTo>
                        <a:pt x="75" y="28"/>
                        <a:pt x="60" y="32"/>
                        <a:pt x="60" y="31"/>
                      </a:cubicBezTo>
                      <a:cubicBezTo>
                        <a:pt x="60" y="31"/>
                        <a:pt x="69" y="32"/>
                        <a:pt x="68" y="32"/>
                      </a:cubicBezTo>
                      <a:cubicBezTo>
                        <a:pt x="68" y="33"/>
                        <a:pt x="64" y="33"/>
                        <a:pt x="63" y="33"/>
                      </a:cubicBezTo>
                      <a:cubicBezTo>
                        <a:pt x="61" y="33"/>
                        <a:pt x="58" y="33"/>
                        <a:pt x="56" y="34"/>
                      </a:cubicBezTo>
                      <a:cubicBezTo>
                        <a:pt x="52" y="34"/>
                        <a:pt x="48" y="34"/>
                        <a:pt x="44" y="35"/>
                      </a:cubicBezTo>
                      <a:cubicBezTo>
                        <a:pt x="43" y="35"/>
                        <a:pt x="43" y="36"/>
                        <a:pt x="45" y="36"/>
                      </a:cubicBezTo>
                      <a:cubicBezTo>
                        <a:pt x="46" y="37"/>
                        <a:pt x="49" y="38"/>
                        <a:pt x="50" y="39"/>
                      </a:cubicBezTo>
                      <a:cubicBezTo>
                        <a:pt x="52" y="41"/>
                        <a:pt x="50" y="43"/>
                        <a:pt x="53" y="43"/>
                      </a:cubicBezTo>
                      <a:cubicBezTo>
                        <a:pt x="54" y="42"/>
                        <a:pt x="57" y="43"/>
                        <a:pt x="58" y="42"/>
                      </a:cubicBezTo>
                      <a:cubicBezTo>
                        <a:pt x="49" y="47"/>
                        <a:pt x="44" y="36"/>
                        <a:pt x="37" y="36"/>
                      </a:cubicBezTo>
                      <a:cubicBezTo>
                        <a:pt x="35" y="36"/>
                        <a:pt x="26" y="34"/>
                        <a:pt x="26" y="36"/>
                      </a:cubicBezTo>
                      <a:cubicBezTo>
                        <a:pt x="26" y="36"/>
                        <a:pt x="25" y="38"/>
                        <a:pt x="25" y="38"/>
                      </a:cubicBezTo>
                      <a:cubicBezTo>
                        <a:pt x="26" y="38"/>
                        <a:pt x="32" y="38"/>
                        <a:pt x="32" y="39"/>
                      </a:cubicBezTo>
                      <a:cubicBezTo>
                        <a:pt x="32" y="39"/>
                        <a:pt x="26" y="39"/>
                        <a:pt x="26" y="41"/>
                      </a:cubicBezTo>
                      <a:cubicBezTo>
                        <a:pt x="26" y="42"/>
                        <a:pt x="32" y="42"/>
                        <a:pt x="34" y="43"/>
                      </a:cubicBezTo>
                      <a:cubicBezTo>
                        <a:pt x="35" y="44"/>
                        <a:pt x="36" y="45"/>
                        <a:pt x="37" y="46"/>
                      </a:cubicBezTo>
                      <a:cubicBezTo>
                        <a:pt x="38" y="48"/>
                        <a:pt x="40" y="49"/>
                        <a:pt x="42" y="50"/>
                      </a:cubicBezTo>
                      <a:cubicBezTo>
                        <a:pt x="44" y="51"/>
                        <a:pt x="45" y="51"/>
                        <a:pt x="47" y="50"/>
                      </a:cubicBezTo>
                      <a:cubicBezTo>
                        <a:pt x="48" y="50"/>
                        <a:pt x="50" y="49"/>
                        <a:pt x="51" y="50"/>
                      </a:cubicBezTo>
                      <a:cubicBezTo>
                        <a:pt x="51" y="50"/>
                        <a:pt x="50" y="52"/>
                        <a:pt x="50" y="52"/>
                      </a:cubicBezTo>
                      <a:cubicBezTo>
                        <a:pt x="48" y="52"/>
                        <a:pt x="45" y="51"/>
                        <a:pt x="44" y="52"/>
                      </a:cubicBezTo>
                      <a:cubicBezTo>
                        <a:pt x="44" y="51"/>
                        <a:pt x="48" y="54"/>
                        <a:pt x="48" y="54"/>
                      </a:cubicBezTo>
                      <a:cubicBezTo>
                        <a:pt x="48" y="55"/>
                        <a:pt x="43" y="53"/>
                        <a:pt x="43" y="53"/>
                      </a:cubicBezTo>
                      <a:cubicBezTo>
                        <a:pt x="40" y="51"/>
                        <a:pt x="38" y="51"/>
                        <a:pt x="35" y="51"/>
                      </a:cubicBezTo>
                      <a:cubicBezTo>
                        <a:pt x="33" y="51"/>
                        <a:pt x="32" y="51"/>
                        <a:pt x="30" y="52"/>
                      </a:cubicBezTo>
                      <a:cubicBezTo>
                        <a:pt x="28" y="53"/>
                        <a:pt x="27" y="52"/>
                        <a:pt x="26" y="53"/>
                      </a:cubicBezTo>
                      <a:cubicBezTo>
                        <a:pt x="25" y="54"/>
                        <a:pt x="25" y="55"/>
                        <a:pt x="23" y="55"/>
                      </a:cubicBezTo>
                      <a:cubicBezTo>
                        <a:pt x="22" y="56"/>
                        <a:pt x="21" y="59"/>
                        <a:pt x="23" y="59"/>
                      </a:cubicBezTo>
                      <a:cubicBezTo>
                        <a:pt x="25" y="59"/>
                        <a:pt x="27" y="58"/>
                        <a:pt x="27" y="59"/>
                      </a:cubicBezTo>
                      <a:cubicBezTo>
                        <a:pt x="28" y="61"/>
                        <a:pt x="32" y="60"/>
                        <a:pt x="32" y="59"/>
                      </a:cubicBezTo>
                      <a:cubicBezTo>
                        <a:pt x="33" y="59"/>
                        <a:pt x="35" y="56"/>
                        <a:pt x="35" y="55"/>
                      </a:cubicBezTo>
                      <a:cubicBezTo>
                        <a:pt x="35" y="56"/>
                        <a:pt x="35" y="56"/>
                        <a:pt x="35" y="57"/>
                      </a:cubicBezTo>
                      <a:cubicBezTo>
                        <a:pt x="35" y="57"/>
                        <a:pt x="36" y="57"/>
                        <a:pt x="36" y="57"/>
                      </a:cubicBezTo>
                      <a:cubicBezTo>
                        <a:pt x="36" y="57"/>
                        <a:pt x="35" y="58"/>
                        <a:pt x="35" y="59"/>
                      </a:cubicBezTo>
                      <a:cubicBezTo>
                        <a:pt x="35" y="59"/>
                        <a:pt x="35" y="59"/>
                        <a:pt x="36" y="59"/>
                      </a:cubicBezTo>
                      <a:cubicBezTo>
                        <a:pt x="36" y="59"/>
                        <a:pt x="33" y="60"/>
                        <a:pt x="34" y="60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4" y="61"/>
                        <a:pt x="31" y="60"/>
                        <a:pt x="30" y="61"/>
                      </a:cubicBezTo>
                      <a:cubicBezTo>
                        <a:pt x="31" y="61"/>
                        <a:pt x="35" y="61"/>
                        <a:pt x="36" y="62"/>
                      </a:cubicBezTo>
                      <a:cubicBezTo>
                        <a:pt x="36" y="62"/>
                        <a:pt x="31" y="65"/>
                        <a:pt x="32" y="65"/>
                      </a:cubicBezTo>
                      <a:cubicBezTo>
                        <a:pt x="32" y="66"/>
                        <a:pt x="37" y="65"/>
                        <a:pt x="37" y="65"/>
                      </a:cubicBezTo>
                      <a:cubicBezTo>
                        <a:pt x="37" y="65"/>
                        <a:pt x="36" y="65"/>
                        <a:pt x="36" y="65"/>
                      </a:cubicBezTo>
                      <a:cubicBezTo>
                        <a:pt x="36" y="66"/>
                        <a:pt x="41" y="65"/>
                        <a:pt x="42" y="64"/>
                      </a:cubicBezTo>
                      <a:cubicBezTo>
                        <a:pt x="42" y="64"/>
                        <a:pt x="46" y="59"/>
                        <a:pt x="47" y="60"/>
                      </a:cubicBezTo>
                      <a:cubicBezTo>
                        <a:pt x="48" y="61"/>
                        <a:pt x="40" y="67"/>
                        <a:pt x="38" y="68"/>
                      </a:cubicBezTo>
                      <a:cubicBezTo>
                        <a:pt x="35" y="68"/>
                        <a:pt x="33" y="68"/>
                        <a:pt x="30" y="66"/>
                      </a:cubicBezTo>
                      <a:cubicBezTo>
                        <a:pt x="28" y="65"/>
                        <a:pt x="28" y="63"/>
                        <a:pt x="26" y="63"/>
                      </a:cubicBezTo>
                      <a:cubicBezTo>
                        <a:pt x="24" y="62"/>
                        <a:pt x="22" y="62"/>
                        <a:pt x="20" y="62"/>
                      </a:cubicBezTo>
                      <a:cubicBezTo>
                        <a:pt x="17" y="62"/>
                        <a:pt x="17" y="63"/>
                        <a:pt x="19" y="65"/>
                      </a:cubicBezTo>
                      <a:cubicBezTo>
                        <a:pt x="20" y="66"/>
                        <a:pt x="20" y="67"/>
                        <a:pt x="22" y="67"/>
                      </a:cubicBezTo>
                      <a:cubicBezTo>
                        <a:pt x="25" y="67"/>
                        <a:pt x="22" y="67"/>
                        <a:pt x="22" y="68"/>
                      </a:cubicBezTo>
                      <a:cubicBezTo>
                        <a:pt x="22" y="68"/>
                        <a:pt x="26" y="70"/>
                        <a:pt x="26" y="7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04" name="Freeform 604">
                  <a:extLst>
                    <a:ext uri="{FF2B5EF4-FFF2-40B4-BE49-F238E27FC236}">
                      <a16:creationId xmlns:a16="http://schemas.microsoft.com/office/drawing/2014/main" id="{F8B80184-2247-1315-675D-AAB85510C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29809" y="2628024"/>
                  <a:ext cx="142883" cy="55320"/>
                </a:xfrm>
                <a:custGeom>
                  <a:avLst/>
                  <a:gdLst>
                    <a:gd name="T0" fmla="*/ 13 w 14"/>
                    <a:gd name="T1" fmla="*/ 4 h 5"/>
                    <a:gd name="T2" fmla="*/ 11 w 14"/>
                    <a:gd name="T3" fmla="*/ 2 h 5"/>
                    <a:gd name="T4" fmla="*/ 8 w 14"/>
                    <a:gd name="T5" fmla="*/ 2 h 5"/>
                    <a:gd name="T6" fmla="*/ 1 w 14"/>
                    <a:gd name="T7" fmla="*/ 1 h 5"/>
                    <a:gd name="T8" fmla="*/ 2 w 14"/>
                    <a:gd name="T9" fmla="*/ 2 h 5"/>
                    <a:gd name="T10" fmla="*/ 0 w 14"/>
                    <a:gd name="T11" fmla="*/ 3 h 5"/>
                    <a:gd name="T12" fmla="*/ 3 w 14"/>
                    <a:gd name="T13" fmla="*/ 3 h 5"/>
                    <a:gd name="T14" fmla="*/ 8 w 14"/>
                    <a:gd name="T15" fmla="*/ 4 h 5"/>
                    <a:gd name="T16" fmla="*/ 13 w 14"/>
                    <a:gd name="T17" fmla="*/ 4 h 5"/>
                    <a:gd name="T18" fmla="*/ 13 w 14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5">
                      <a:moveTo>
                        <a:pt x="13" y="4"/>
                      </a:moveTo>
                      <a:cubicBezTo>
                        <a:pt x="12" y="3"/>
                        <a:pt x="13" y="3"/>
                        <a:pt x="11" y="2"/>
                      </a:cubicBezTo>
                      <a:cubicBezTo>
                        <a:pt x="10" y="2"/>
                        <a:pt x="9" y="2"/>
                        <a:pt x="8" y="2"/>
                      </a:cubicBezTo>
                      <a:cubicBezTo>
                        <a:pt x="7" y="2"/>
                        <a:pt x="2" y="0"/>
                        <a:pt x="1" y="1"/>
                      </a:cubicBezTo>
                      <a:cubicBezTo>
                        <a:pt x="1" y="1"/>
                        <a:pt x="3" y="2"/>
                        <a:pt x="2" y="2"/>
                      </a:cubicBezTo>
                      <a:cubicBezTo>
                        <a:pt x="2" y="3"/>
                        <a:pt x="0" y="4"/>
                        <a:pt x="0" y="3"/>
                      </a:cubicBezTo>
                      <a:cubicBezTo>
                        <a:pt x="0" y="4"/>
                        <a:pt x="2" y="3"/>
                        <a:pt x="3" y="3"/>
                      </a:cubicBezTo>
                      <a:cubicBezTo>
                        <a:pt x="4" y="3"/>
                        <a:pt x="6" y="4"/>
                        <a:pt x="8" y="4"/>
                      </a:cubicBezTo>
                      <a:cubicBezTo>
                        <a:pt x="9" y="4"/>
                        <a:pt x="13" y="4"/>
                        <a:pt x="13" y="4"/>
                      </a:cubicBezTo>
                      <a:cubicBezTo>
                        <a:pt x="12" y="3"/>
                        <a:pt x="14" y="5"/>
                        <a:pt x="13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05" name="Freeform 605">
                  <a:extLst>
                    <a:ext uri="{FF2B5EF4-FFF2-40B4-BE49-F238E27FC236}">
                      <a16:creationId xmlns:a16="http://schemas.microsoft.com/office/drawing/2014/main" id="{8C672993-B74D-02EF-AD1B-629DA3B51D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32522" y="2672276"/>
                  <a:ext cx="59247" cy="22128"/>
                </a:xfrm>
                <a:custGeom>
                  <a:avLst/>
                  <a:gdLst>
                    <a:gd name="T0" fmla="*/ 5 w 6"/>
                    <a:gd name="T1" fmla="*/ 1 h 2"/>
                    <a:gd name="T2" fmla="*/ 2 w 6"/>
                    <a:gd name="T3" fmla="*/ 0 h 2"/>
                    <a:gd name="T4" fmla="*/ 5 w 6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5" y="1"/>
                      </a:moveTo>
                      <a:cubicBezTo>
                        <a:pt x="4" y="2"/>
                        <a:pt x="0" y="0"/>
                        <a:pt x="2" y="0"/>
                      </a:cubicBezTo>
                      <a:cubicBezTo>
                        <a:pt x="3" y="0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06" name="Freeform 606">
                  <a:extLst>
                    <a:ext uri="{FF2B5EF4-FFF2-40B4-BE49-F238E27FC236}">
                      <a16:creationId xmlns:a16="http://schemas.microsoft.com/office/drawing/2014/main" id="{78A3CD9C-83A3-1363-8C0B-C12946507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7379" y="3007874"/>
                  <a:ext cx="59247" cy="33193"/>
                </a:xfrm>
                <a:custGeom>
                  <a:avLst/>
                  <a:gdLst>
                    <a:gd name="T0" fmla="*/ 4 w 6"/>
                    <a:gd name="T1" fmla="*/ 1 h 3"/>
                    <a:gd name="T2" fmla="*/ 1 w 6"/>
                    <a:gd name="T3" fmla="*/ 2 h 3"/>
                    <a:gd name="T4" fmla="*/ 4 w 6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4" y="1"/>
                      </a:moveTo>
                      <a:cubicBezTo>
                        <a:pt x="3" y="0"/>
                        <a:pt x="0" y="2"/>
                        <a:pt x="1" y="2"/>
                      </a:cubicBezTo>
                      <a:cubicBezTo>
                        <a:pt x="2" y="3"/>
                        <a:pt x="6" y="1"/>
                        <a:pt x="4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07" name="Freeform 607">
                  <a:extLst>
                    <a:ext uri="{FF2B5EF4-FFF2-40B4-BE49-F238E27FC236}">
                      <a16:creationId xmlns:a16="http://schemas.microsoft.com/office/drawing/2014/main" id="{F979AD24-A30A-0293-BCC1-72EF69784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2862" y="4512521"/>
                  <a:ext cx="52274" cy="44255"/>
                </a:xfrm>
                <a:custGeom>
                  <a:avLst/>
                  <a:gdLst>
                    <a:gd name="T0" fmla="*/ 4 w 5"/>
                    <a:gd name="T1" fmla="*/ 1 h 4"/>
                    <a:gd name="T2" fmla="*/ 1 w 5"/>
                    <a:gd name="T3" fmla="*/ 4 h 4"/>
                    <a:gd name="T4" fmla="*/ 4 w 5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3" y="0"/>
                        <a:pt x="0" y="4"/>
                        <a:pt x="1" y="4"/>
                      </a:cubicBezTo>
                      <a:cubicBezTo>
                        <a:pt x="1" y="4"/>
                        <a:pt x="5" y="1"/>
                        <a:pt x="4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08" name="Freeform 608">
                  <a:extLst>
                    <a:ext uri="{FF2B5EF4-FFF2-40B4-BE49-F238E27FC236}">
                      <a16:creationId xmlns:a16="http://schemas.microsoft.com/office/drawing/2014/main" id="{3A5E3F21-D01E-121B-B886-A6D0528A8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6050" y="4501456"/>
                  <a:ext cx="10457" cy="11065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09" name="Freeform 609">
                  <a:extLst>
                    <a:ext uri="{FF2B5EF4-FFF2-40B4-BE49-F238E27FC236}">
                      <a16:creationId xmlns:a16="http://schemas.microsoft.com/office/drawing/2014/main" id="{133A08C4-DAD3-8509-445D-AB30486EE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4041" y="4512521"/>
                  <a:ext cx="69700" cy="66379"/>
                </a:xfrm>
                <a:custGeom>
                  <a:avLst/>
                  <a:gdLst>
                    <a:gd name="T0" fmla="*/ 5 w 7"/>
                    <a:gd name="T1" fmla="*/ 2 h 6"/>
                    <a:gd name="T2" fmla="*/ 1 w 7"/>
                    <a:gd name="T3" fmla="*/ 2 h 6"/>
                    <a:gd name="T4" fmla="*/ 5 w 7"/>
                    <a:gd name="T5" fmla="*/ 2 h 6"/>
                    <a:gd name="T6" fmla="*/ 5 w 7"/>
                    <a:gd name="T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6">
                      <a:moveTo>
                        <a:pt x="5" y="2"/>
                      </a:moveTo>
                      <a:cubicBezTo>
                        <a:pt x="7" y="0"/>
                        <a:pt x="2" y="0"/>
                        <a:pt x="1" y="2"/>
                      </a:cubicBezTo>
                      <a:cubicBezTo>
                        <a:pt x="0" y="3"/>
                        <a:pt x="4" y="5"/>
                        <a:pt x="5" y="2"/>
                      </a:cubicBezTo>
                      <a:cubicBezTo>
                        <a:pt x="6" y="1"/>
                        <a:pt x="3" y="6"/>
                        <a:pt x="5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10" name="Freeform 614">
                  <a:extLst>
                    <a:ext uri="{FF2B5EF4-FFF2-40B4-BE49-F238E27FC236}">
                      <a16:creationId xmlns:a16="http://schemas.microsoft.com/office/drawing/2014/main" id="{A21185AA-DAF2-0D9F-7DF8-1138B3225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94850" y="9941052"/>
                  <a:ext cx="104549" cy="95888"/>
                </a:xfrm>
                <a:custGeom>
                  <a:avLst/>
                  <a:gdLst>
                    <a:gd name="T0" fmla="*/ 4 w 10"/>
                    <a:gd name="T1" fmla="*/ 4 h 9"/>
                    <a:gd name="T2" fmla="*/ 0 w 10"/>
                    <a:gd name="T3" fmla="*/ 8 h 9"/>
                    <a:gd name="T4" fmla="*/ 2 w 10"/>
                    <a:gd name="T5" fmla="*/ 8 h 9"/>
                    <a:gd name="T6" fmla="*/ 5 w 10"/>
                    <a:gd name="T7" fmla="*/ 5 h 9"/>
                    <a:gd name="T8" fmla="*/ 8 w 10"/>
                    <a:gd name="T9" fmla="*/ 0 h 9"/>
                    <a:gd name="T10" fmla="*/ 4 w 10"/>
                    <a:gd name="T11" fmla="*/ 4 h 9"/>
                    <a:gd name="T12" fmla="*/ 4 w 10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9">
                      <a:moveTo>
                        <a:pt x="4" y="4"/>
                      </a:moveTo>
                      <a:cubicBezTo>
                        <a:pt x="4" y="5"/>
                        <a:pt x="1" y="7"/>
                        <a:pt x="0" y="8"/>
                      </a:cubicBezTo>
                      <a:cubicBezTo>
                        <a:pt x="0" y="9"/>
                        <a:pt x="2" y="8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6" y="4"/>
                        <a:pt x="10" y="0"/>
                        <a:pt x="8" y="0"/>
                      </a:cubicBezTo>
                      <a:cubicBezTo>
                        <a:pt x="7" y="0"/>
                        <a:pt x="4" y="3"/>
                        <a:pt x="4" y="4"/>
                      </a:cubicBezTo>
                      <a:cubicBezTo>
                        <a:pt x="4" y="5"/>
                        <a:pt x="4" y="3"/>
                        <a:pt x="4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11" name="Freeform 615">
                  <a:extLst>
                    <a:ext uri="{FF2B5EF4-FFF2-40B4-BE49-F238E27FC236}">
                      <a16:creationId xmlns:a16="http://schemas.microsoft.com/office/drawing/2014/main" id="{33974BD9-3242-11EF-7BA7-A5B4294DE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3131" y="5574626"/>
                  <a:ext cx="73184" cy="33193"/>
                </a:xfrm>
                <a:custGeom>
                  <a:avLst/>
                  <a:gdLst>
                    <a:gd name="T0" fmla="*/ 7 w 7"/>
                    <a:gd name="T1" fmla="*/ 1 h 3"/>
                    <a:gd name="T2" fmla="*/ 1 w 7"/>
                    <a:gd name="T3" fmla="*/ 0 h 3"/>
                    <a:gd name="T4" fmla="*/ 7 w 7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cubicBezTo>
                        <a:pt x="7" y="0"/>
                        <a:pt x="0" y="0"/>
                        <a:pt x="1" y="0"/>
                      </a:cubicBezTo>
                      <a:cubicBezTo>
                        <a:pt x="2" y="0"/>
                        <a:pt x="6" y="3"/>
                        <a:pt x="7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12" name="Freeform 616">
                  <a:extLst>
                    <a:ext uri="{FF2B5EF4-FFF2-40B4-BE49-F238E27FC236}">
                      <a16:creationId xmlns:a16="http://schemas.microsoft.com/office/drawing/2014/main" id="{96154736-27BD-FF34-7C36-8872372396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8002" y="11401441"/>
                  <a:ext cx="184705" cy="173330"/>
                </a:xfrm>
                <a:custGeom>
                  <a:avLst/>
                  <a:gdLst>
                    <a:gd name="T0" fmla="*/ 17 w 18"/>
                    <a:gd name="T1" fmla="*/ 14 h 16"/>
                    <a:gd name="T2" fmla="*/ 8 w 18"/>
                    <a:gd name="T3" fmla="*/ 9 h 16"/>
                    <a:gd name="T4" fmla="*/ 4 w 18"/>
                    <a:gd name="T5" fmla="*/ 5 h 16"/>
                    <a:gd name="T6" fmla="*/ 1 w 18"/>
                    <a:gd name="T7" fmla="*/ 3 h 16"/>
                    <a:gd name="T8" fmla="*/ 2 w 18"/>
                    <a:gd name="T9" fmla="*/ 2 h 16"/>
                    <a:gd name="T10" fmla="*/ 0 w 18"/>
                    <a:gd name="T11" fmla="*/ 0 h 16"/>
                    <a:gd name="T12" fmla="*/ 0 w 18"/>
                    <a:gd name="T13" fmla="*/ 14 h 16"/>
                    <a:gd name="T14" fmla="*/ 7 w 18"/>
                    <a:gd name="T15" fmla="*/ 15 h 16"/>
                    <a:gd name="T16" fmla="*/ 10 w 18"/>
                    <a:gd name="T17" fmla="*/ 16 h 16"/>
                    <a:gd name="T18" fmla="*/ 13 w 18"/>
                    <a:gd name="T19" fmla="*/ 15 h 16"/>
                    <a:gd name="T20" fmla="*/ 18 w 18"/>
                    <a:gd name="T21" fmla="*/ 14 h 16"/>
                    <a:gd name="T22" fmla="*/ 17 w 18"/>
                    <a:gd name="T2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6">
                      <a:moveTo>
                        <a:pt x="17" y="14"/>
                      </a:moveTo>
                      <a:cubicBezTo>
                        <a:pt x="13" y="14"/>
                        <a:pt x="11" y="11"/>
                        <a:pt x="8" y="9"/>
                      </a:cubicBezTo>
                      <a:cubicBezTo>
                        <a:pt x="7" y="7"/>
                        <a:pt x="5" y="6"/>
                        <a:pt x="4" y="5"/>
                      </a:cubicBezTo>
                      <a:cubicBezTo>
                        <a:pt x="3" y="5"/>
                        <a:pt x="1" y="4"/>
                        <a:pt x="1" y="3"/>
                      </a:cubicBezTo>
                      <a:cubicBezTo>
                        <a:pt x="1" y="3"/>
                        <a:pt x="2" y="3"/>
                        <a:pt x="2" y="2"/>
                      </a:cubicBezTo>
                      <a:cubicBezTo>
                        <a:pt x="3" y="2"/>
                        <a:pt x="1" y="0"/>
                        <a:pt x="0" y="0"/>
                      </a:cubicBezTo>
                      <a:cubicBezTo>
                        <a:pt x="0" y="5"/>
                        <a:pt x="0" y="10"/>
                        <a:pt x="0" y="14"/>
                      </a:cubicBezTo>
                      <a:cubicBezTo>
                        <a:pt x="0" y="15"/>
                        <a:pt x="6" y="15"/>
                        <a:pt x="7" y="15"/>
                      </a:cubicBezTo>
                      <a:cubicBezTo>
                        <a:pt x="8" y="15"/>
                        <a:pt x="9" y="15"/>
                        <a:pt x="10" y="16"/>
                      </a:cubicBezTo>
                      <a:cubicBezTo>
                        <a:pt x="12" y="16"/>
                        <a:pt x="12" y="16"/>
                        <a:pt x="13" y="15"/>
                      </a:cubicBezTo>
                      <a:cubicBezTo>
                        <a:pt x="14" y="15"/>
                        <a:pt x="18" y="15"/>
                        <a:pt x="18" y="14"/>
                      </a:cubicBezTo>
                      <a:cubicBezTo>
                        <a:pt x="18" y="14"/>
                        <a:pt x="18" y="13"/>
                        <a:pt x="17" y="1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13" name="Freeform 617">
                  <a:extLst>
                    <a:ext uri="{FF2B5EF4-FFF2-40B4-BE49-F238E27FC236}">
                      <a16:creationId xmlns:a16="http://schemas.microsoft.com/office/drawing/2014/main" id="{34B22BE1-4B1A-9598-4846-C45427704B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52847" y="11379319"/>
                  <a:ext cx="306678" cy="250772"/>
                </a:xfrm>
                <a:custGeom>
                  <a:avLst/>
                  <a:gdLst>
                    <a:gd name="T0" fmla="*/ 19 w 30"/>
                    <a:gd name="T1" fmla="*/ 17 h 23"/>
                    <a:gd name="T2" fmla="*/ 19 w 30"/>
                    <a:gd name="T3" fmla="*/ 7 h 23"/>
                    <a:gd name="T4" fmla="*/ 19 w 30"/>
                    <a:gd name="T5" fmla="*/ 3 h 23"/>
                    <a:gd name="T6" fmla="*/ 15 w 30"/>
                    <a:gd name="T7" fmla="*/ 1 h 23"/>
                    <a:gd name="T8" fmla="*/ 12 w 30"/>
                    <a:gd name="T9" fmla="*/ 3 h 23"/>
                    <a:gd name="T10" fmla="*/ 13 w 30"/>
                    <a:gd name="T11" fmla="*/ 6 h 23"/>
                    <a:gd name="T12" fmla="*/ 15 w 30"/>
                    <a:gd name="T13" fmla="*/ 6 h 23"/>
                    <a:gd name="T14" fmla="*/ 14 w 30"/>
                    <a:gd name="T15" fmla="*/ 8 h 23"/>
                    <a:gd name="T16" fmla="*/ 13 w 30"/>
                    <a:gd name="T17" fmla="*/ 11 h 23"/>
                    <a:gd name="T18" fmla="*/ 16 w 30"/>
                    <a:gd name="T19" fmla="*/ 13 h 23"/>
                    <a:gd name="T20" fmla="*/ 12 w 30"/>
                    <a:gd name="T21" fmla="*/ 13 h 23"/>
                    <a:gd name="T22" fmla="*/ 9 w 30"/>
                    <a:gd name="T23" fmla="*/ 12 h 23"/>
                    <a:gd name="T24" fmla="*/ 10 w 30"/>
                    <a:gd name="T25" fmla="*/ 12 h 23"/>
                    <a:gd name="T26" fmla="*/ 10 w 30"/>
                    <a:gd name="T27" fmla="*/ 9 h 23"/>
                    <a:gd name="T28" fmla="*/ 8 w 30"/>
                    <a:gd name="T29" fmla="*/ 11 h 23"/>
                    <a:gd name="T30" fmla="*/ 5 w 30"/>
                    <a:gd name="T31" fmla="*/ 11 h 23"/>
                    <a:gd name="T32" fmla="*/ 0 w 30"/>
                    <a:gd name="T33" fmla="*/ 12 h 23"/>
                    <a:gd name="T34" fmla="*/ 2 w 30"/>
                    <a:gd name="T35" fmla="*/ 12 h 23"/>
                    <a:gd name="T36" fmla="*/ 3 w 30"/>
                    <a:gd name="T37" fmla="*/ 12 h 23"/>
                    <a:gd name="T38" fmla="*/ 5 w 30"/>
                    <a:gd name="T39" fmla="*/ 12 h 23"/>
                    <a:gd name="T40" fmla="*/ 6 w 30"/>
                    <a:gd name="T41" fmla="*/ 13 h 23"/>
                    <a:gd name="T42" fmla="*/ 4 w 30"/>
                    <a:gd name="T43" fmla="*/ 15 h 23"/>
                    <a:gd name="T44" fmla="*/ 6 w 30"/>
                    <a:gd name="T45" fmla="*/ 15 h 23"/>
                    <a:gd name="T46" fmla="*/ 8 w 30"/>
                    <a:gd name="T47" fmla="*/ 16 h 23"/>
                    <a:gd name="T48" fmla="*/ 7 w 30"/>
                    <a:gd name="T49" fmla="*/ 16 h 23"/>
                    <a:gd name="T50" fmla="*/ 10 w 30"/>
                    <a:gd name="T51" fmla="*/ 17 h 23"/>
                    <a:gd name="T52" fmla="*/ 12 w 30"/>
                    <a:gd name="T53" fmla="*/ 17 h 23"/>
                    <a:gd name="T54" fmla="*/ 17 w 30"/>
                    <a:gd name="T55" fmla="*/ 21 h 23"/>
                    <a:gd name="T56" fmla="*/ 16 w 30"/>
                    <a:gd name="T57" fmla="*/ 20 h 23"/>
                    <a:gd name="T58" fmla="*/ 23 w 30"/>
                    <a:gd name="T59" fmla="*/ 23 h 23"/>
                    <a:gd name="T60" fmla="*/ 19 w 30"/>
                    <a:gd name="T61" fmla="*/ 18 h 23"/>
                    <a:gd name="T62" fmla="*/ 24 w 30"/>
                    <a:gd name="T63" fmla="*/ 19 h 23"/>
                    <a:gd name="T64" fmla="*/ 30 w 30"/>
                    <a:gd name="T65" fmla="*/ 18 h 23"/>
                    <a:gd name="T66" fmla="*/ 19 w 30"/>
                    <a:gd name="T67" fmla="*/ 1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" h="23">
                      <a:moveTo>
                        <a:pt x="19" y="17"/>
                      </a:moveTo>
                      <a:cubicBezTo>
                        <a:pt x="19" y="13"/>
                        <a:pt x="19" y="10"/>
                        <a:pt x="19" y="7"/>
                      </a:cubicBezTo>
                      <a:cubicBezTo>
                        <a:pt x="19" y="6"/>
                        <a:pt x="19" y="4"/>
                        <a:pt x="19" y="3"/>
                      </a:cubicBezTo>
                      <a:cubicBezTo>
                        <a:pt x="19" y="2"/>
                        <a:pt x="16" y="0"/>
                        <a:pt x="15" y="1"/>
                      </a:cubicBezTo>
                      <a:cubicBezTo>
                        <a:pt x="14" y="2"/>
                        <a:pt x="12" y="1"/>
                        <a:pt x="12" y="3"/>
                      </a:cubicBezTo>
                      <a:cubicBezTo>
                        <a:pt x="11" y="5"/>
                        <a:pt x="9" y="7"/>
                        <a:pt x="13" y="6"/>
                      </a:cubicBezTo>
                      <a:cubicBezTo>
                        <a:pt x="13" y="6"/>
                        <a:pt x="15" y="6"/>
                        <a:pt x="15" y="6"/>
                      </a:cubicBezTo>
                      <a:cubicBezTo>
                        <a:pt x="16" y="6"/>
                        <a:pt x="14" y="8"/>
                        <a:pt x="14" y="8"/>
                      </a:cubicBezTo>
                      <a:cubicBezTo>
                        <a:pt x="13" y="8"/>
                        <a:pt x="11" y="10"/>
                        <a:pt x="13" y="11"/>
                      </a:cubicBezTo>
                      <a:cubicBezTo>
                        <a:pt x="13" y="12"/>
                        <a:pt x="16" y="12"/>
                        <a:pt x="16" y="13"/>
                      </a:cubicBezTo>
                      <a:cubicBezTo>
                        <a:pt x="16" y="13"/>
                        <a:pt x="12" y="13"/>
                        <a:pt x="12" y="13"/>
                      </a:cubicBezTo>
                      <a:cubicBezTo>
                        <a:pt x="11" y="13"/>
                        <a:pt x="9" y="12"/>
                        <a:pt x="9" y="12"/>
                      </a:cubicBezTo>
                      <a:cubicBezTo>
                        <a:pt x="9" y="12"/>
                        <a:pt x="10" y="13"/>
                        <a:pt x="10" y="12"/>
                      </a:cubicBezTo>
                      <a:cubicBezTo>
                        <a:pt x="10" y="11"/>
                        <a:pt x="11" y="10"/>
                        <a:pt x="10" y="9"/>
                      </a:cubicBezTo>
                      <a:cubicBezTo>
                        <a:pt x="10" y="9"/>
                        <a:pt x="8" y="11"/>
                        <a:pt x="8" y="11"/>
                      </a:cubicBezTo>
                      <a:cubicBezTo>
                        <a:pt x="7" y="12"/>
                        <a:pt x="6" y="11"/>
                        <a:pt x="5" y="11"/>
                      </a:cubicBezTo>
                      <a:cubicBezTo>
                        <a:pt x="4" y="11"/>
                        <a:pt x="0" y="10"/>
                        <a:pt x="0" y="12"/>
                      </a:cubicBezTo>
                      <a:cubicBezTo>
                        <a:pt x="0" y="13"/>
                        <a:pt x="2" y="12"/>
                        <a:pt x="2" y="12"/>
                      </a:cubicBezTo>
                      <a:cubicBezTo>
                        <a:pt x="3" y="11"/>
                        <a:pt x="2" y="12"/>
                        <a:pt x="3" y="12"/>
                      </a:cubicBezTo>
                      <a:cubicBezTo>
                        <a:pt x="4" y="13"/>
                        <a:pt x="4" y="11"/>
                        <a:pt x="5" y="12"/>
                      </a:cubicBezTo>
                      <a:cubicBezTo>
                        <a:pt x="5" y="12"/>
                        <a:pt x="6" y="13"/>
                        <a:pt x="6" y="13"/>
                      </a:cubicBezTo>
                      <a:cubicBezTo>
                        <a:pt x="6" y="13"/>
                        <a:pt x="2" y="14"/>
                        <a:pt x="4" y="15"/>
                      </a:cubicBezTo>
                      <a:cubicBezTo>
                        <a:pt x="5" y="16"/>
                        <a:pt x="6" y="14"/>
                        <a:pt x="6" y="15"/>
                      </a:cubicBezTo>
                      <a:cubicBezTo>
                        <a:pt x="7" y="15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7" y="16"/>
                      </a:cubicBezTo>
                      <a:cubicBezTo>
                        <a:pt x="7" y="17"/>
                        <a:pt x="9" y="17"/>
                        <a:pt x="10" y="17"/>
                      </a:cubicBezTo>
                      <a:cubicBezTo>
                        <a:pt x="11" y="17"/>
                        <a:pt x="11" y="15"/>
                        <a:pt x="12" y="17"/>
                      </a:cubicBezTo>
                      <a:cubicBezTo>
                        <a:pt x="12" y="17"/>
                        <a:pt x="16" y="22"/>
                        <a:pt x="17" y="21"/>
                      </a:cubicBezTo>
                      <a:cubicBezTo>
                        <a:pt x="17" y="21"/>
                        <a:pt x="16" y="20"/>
                        <a:pt x="16" y="20"/>
                      </a:cubicBezTo>
                      <a:cubicBezTo>
                        <a:pt x="16" y="19"/>
                        <a:pt x="22" y="23"/>
                        <a:pt x="23" y="23"/>
                      </a:cubicBezTo>
                      <a:cubicBezTo>
                        <a:pt x="23" y="22"/>
                        <a:pt x="19" y="19"/>
                        <a:pt x="19" y="18"/>
                      </a:cubicBezTo>
                      <a:cubicBezTo>
                        <a:pt x="20" y="18"/>
                        <a:pt x="24" y="19"/>
                        <a:pt x="24" y="19"/>
                      </a:cubicBezTo>
                      <a:cubicBezTo>
                        <a:pt x="26" y="19"/>
                        <a:pt x="28" y="19"/>
                        <a:pt x="30" y="18"/>
                      </a:cubicBezTo>
                      <a:cubicBezTo>
                        <a:pt x="27" y="16"/>
                        <a:pt x="23" y="17"/>
                        <a:pt x="19" y="1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14" name="Freeform 618">
                  <a:extLst>
                    <a:ext uri="{FF2B5EF4-FFF2-40B4-BE49-F238E27FC236}">
                      <a16:creationId xmlns:a16="http://schemas.microsoft.com/office/drawing/2014/main" id="{762A95B2-9FD5-6BCD-B0EE-F81C19869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4054" y="7621385"/>
                  <a:ext cx="777151" cy="597432"/>
                </a:xfrm>
                <a:custGeom>
                  <a:avLst/>
                  <a:gdLst>
                    <a:gd name="T0" fmla="*/ 63 w 76"/>
                    <a:gd name="T1" fmla="*/ 28 h 55"/>
                    <a:gd name="T2" fmla="*/ 66 w 76"/>
                    <a:gd name="T3" fmla="*/ 24 h 55"/>
                    <a:gd name="T4" fmla="*/ 67 w 76"/>
                    <a:gd name="T5" fmla="*/ 22 h 55"/>
                    <a:gd name="T6" fmla="*/ 67 w 76"/>
                    <a:gd name="T7" fmla="*/ 18 h 55"/>
                    <a:gd name="T8" fmla="*/ 61 w 76"/>
                    <a:gd name="T9" fmla="*/ 15 h 55"/>
                    <a:gd name="T10" fmla="*/ 63 w 76"/>
                    <a:gd name="T11" fmla="*/ 14 h 55"/>
                    <a:gd name="T12" fmla="*/ 64 w 76"/>
                    <a:gd name="T13" fmla="*/ 11 h 55"/>
                    <a:gd name="T14" fmla="*/ 60 w 76"/>
                    <a:gd name="T15" fmla="*/ 9 h 55"/>
                    <a:gd name="T16" fmla="*/ 59 w 76"/>
                    <a:gd name="T17" fmla="*/ 8 h 55"/>
                    <a:gd name="T18" fmla="*/ 57 w 76"/>
                    <a:gd name="T19" fmla="*/ 9 h 55"/>
                    <a:gd name="T20" fmla="*/ 57 w 76"/>
                    <a:gd name="T21" fmla="*/ 7 h 55"/>
                    <a:gd name="T22" fmla="*/ 54 w 76"/>
                    <a:gd name="T23" fmla="*/ 8 h 55"/>
                    <a:gd name="T24" fmla="*/ 54 w 76"/>
                    <a:gd name="T25" fmla="*/ 6 h 55"/>
                    <a:gd name="T26" fmla="*/ 58 w 76"/>
                    <a:gd name="T27" fmla="*/ 5 h 55"/>
                    <a:gd name="T28" fmla="*/ 55 w 76"/>
                    <a:gd name="T29" fmla="*/ 4 h 55"/>
                    <a:gd name="T30" fmla="*/ 49 w 76"/>
                    <a:gd name="T31" fmla="*/ 4 h 55"/>
                    <a:gd name="T32" fmla="*/ 44 w 76"/>
                    <a:gd name="T33" fmla="*/ 7 h 55"/>
                    <a:gd name="T34" fmla="*/ 38 w 76"/>
                    <a:gd name="T35" fmla="*/ 5 h 55"/>
                    <a:gd name="T36" fmla="*/ 29 w 76"/>
                    <a:gd name="T37" fmla="*/ 5 h 55"/>
                    <a:gd name="T38" fmla="*/ 26 w 76"/>
                    <a:gd name="T39" fmla="*/ 2 h 55"/>
                    <a:gd name="T40" fmla="*/ 20 w 76"/>
                    <a:gd name="T41" fmla="*/ 0 h 55"/>
                    <a:gd name="T42" fmla="*/ 11 w 76"/>
                    <a:gd name="T43" fmla="*/ 4 h 55"/>
                    <a:gd name="T44" fmla="*/ 13 w 76"/>
                    <a:gd name="T45" fmla="*/ 12 h 55"/>
                    <a:gd name="T46" fmla="*/ 8 w 76"/>
                    <a:gd name="T47" fmla="*/ 8 h 55"/>
                    <a:gd name="T48" fmla="*/ 10 w 76"/>
                    <a:gd name="T49" fmla="*/ 5 h 55"/>
                    <a:gd name="T50" fmla="*/ 8 w 76"/>
                    <a:gd name="T51" fmla="*/ 1 h 55"/>
                    <a:gd name="T52" fmla="*/ 4 w 76"/>
                    <a:gd name="T53" fmla="*/ 7 h 55"/>
                    <a:gd name="T54" fmla="*/ 3 w 76"/>
                    <a:gd name="T55" fmla="*/ 12 h 55"/>
                    <a:gd name="T56" fmla="*/ 5 w 76"/>
                    <a:gd name="T57" fmla="*/ 13 h 55"/>
                    <a:gd name="T58" fmla="*/ 7 w 76"/>
                    <a:gd name="T59" fmla="*/ 16 h 55"/>
                    <a:gd name="T60" fmla="*/ 10 w 76"/>
                    <a:gd name="T61" fmla="*/ 23 h 55"/>
                    <a:gd name="T62" fmla="*/ 13 w 76"/>
                    <a:gd name="T63" fmla="*/ 23 h 55"/>
                    <a:gd name="T64" fmla="*/ 15 w 76"/>
                    <a:gd name="T65" fmla="*/ 22 h 55"/>
                    <a:gd name="T66" fmla="*/ 21 w 76"/>
                    <a:gd name="T67" fmla="*/ 27 h 55"/>
                    <a:gd name="T68" fmla="*/ 23 w 76"/>
                    <a:gd name="T69" fmla="*/ 27 h 55"/>
                    <a:gd name="T70" fmla="*/ 26 w 76"/>
                    <a:gd name="T71" fmla="*/ 27 h 55"/>
                    <a:gd name="T72" fmla="*/ 31 w 76"/>
                    <a:gd name="T73" fmla="*/ 29 h 55"/>
                    <a:gd name="T74" fmla="*/ 31 w 76"/>
                    <a:gd name="T75" fmla="*/ 38 h 55"/>
                    <a:gd name="T76" fmla="*/ 32 w 76"/>
                    <a:gd name="T77" fmla="*/ 41 h 55"/>
                    <a:gd name="T78" fmla="*/ 30 w 76"/>
                    <a:gd name="T79" fmla="*/ 44 h 55"/>
                    <a:gd name="T80" fmla="*/ 40 w 76"/>
                    <a:gd name="T81" fmla="*/ 53 h 55"/>
                    <a:gd name="T82" fmla="*/ 42 w 76"/>
                    <a:gd name="T83" fmla="*/ 54 h 55"/>
                    <a:gd name="T84" fmla="*/ 45 w 76"/>
                    <a:gd name="T85" fmla="*/ 52 h 55"/>
                    <a:gd name="T86" fmla="*/ 51 w 76"/>
                    <a:gd name="T87" fmla="*/ 47 h 55"/>
                    <a:gd name="T88" fmla="*/ 49 w 76"/>
                    <a:gd name="T89" fmla="*/ 44 h 55"/>
                    <a:gd name="T90" fmla="*/ 48 w 76"/>
                    <a:gd name="T91" fmla="*/ 41 h 55"/>
                    <a:gd name="T92" fmla="*/ 45 w 76"/>
                    <a:gd name="T93" fmla="*/ 38 h 55"/>
                    <a:gd name="T94" fmla="*/ 52 w 76"/>
                    <a:gd name="T95" fmla="*/ 38 h 55"/>
                    <a:gd name="T96" fmla="*/ 54 w 76"/>
                    <a:gd name="T97" fmla="*/ 40 h 55"/>
                    <a:gd name="T98" fmla="*/ 56 w 76"/>
                    <a:gd name="T99" fmla="*/ 38 h 55"/>
                    <a:gd name="T100" fmla="*/ 62 w 76"/>
                    <a:gd name="T101" fmla="*/ 36 h 55"/>
                    <a:gd name="T102" fmla="*/ 67 w 76"/>
                    <a:gd name="T103" fmla="*/ 33 h 55"/>
                    <a:gd name="T104" fmla="*/ 63 w 76"/>
                    <a:gd name="T105" fmla="*/ 2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6" h="55">
                      <a:moveTo>
                        <a:pt x="63" y="28"/>
                      </a:moveTo>
                      <a:cubicBezTo>
                        <a:pt x="63" y="26"/>
                        <a:pt x="63" y="25"/>
                        <a:pt x="66" y="24"/>
                      </a:cubicBezTo>
                      <a:cubicBezTo>
                        <a:pt x="66" y="23"/>
                        <a:pt x="68" y="23"/>
                        <a:pt x="67" y="22"/>
                      </a:cubicBezTo>
                      <a:cubicBezTo>
                        <a:pt x="66" y="21"/>
                        <a:pt x="65" y="19"/>
                        <a:pt x="67" y="18"/>
                      </a:cubicBezTo>
                      <a:cubicBezTo>
                        <a:pt x="76" y="14"/>
                        <a:pt x="61" y="15"/>
                        <a:pt x="61" y="15"/>
                      </a:cubicBezTo>
                      <a:cubicBezTo>
                        <a:pt x="61" y="14"/>
                        <a:pt x="62" y="14"/>
                        <a:pt x="63" y="14"/>
                      </a:cubicBezTo>
                      <a:cubicBezTo>
                        <a:pt x="64" y="14"/>
                        <a:pt x="64" y="12"/>
                        <a:pt x="64" y="11"/>
                      </a:cubicBezTo>
                      <a:cubicBezTo>
                        <a:pt x="64" y="10"/>
                        <a:pt x="60" y="8"/>
                        <a:pt x="60" y="9"/>
                      </a:cubicBezTo>
                      <a:cubicBezTo>
                        <a:pt x="60" y="10"/>
                        <a:pt x="59" y="8"/>
                        <a:pt x="59" y="8"/>
                      </a:cubicBezTo>
                      <a:cubicBezTo>
                        <a:pt x="58" y="8"/>
                        <a:pt x="58" y="10"/>
                        <a:pt x="57" y="9"/>
                      </a:cubicBezTo>
                      <a:cubicBezTo>
                        <a:pt x="57" y="9"/>
                        <a:pt x="57" y="8"/>
                        <a:pt x="57" y="7"/>
                      </a:cubicBezTo>
                      <a:cubicBezTo>
                        <a:pt x="56" y="6"/>
                        <a:pt x="55" y="8"/>
                        <a:pt x="54" y="8"/>
                      </a:cubicBezTo>
                      <a:cubicBezTo>
                        <a:pt x="54" y="8"/>
                        <a:pt x="54" y="6"/>
                        <a:pt x="54" y="6"/>
                      </a:cubicBezTo>
                      <a:cubicBezTo>
                        <a:pt x="54" y="4"/>
                        <a:pt x="57" y="5"/>
                        <a:pt x="58" y="5"/>
                      </a:cubicBezTo>
                      <a:cubicBezTo>
                        <a:pt x="59" y="4"/>
                        <a:pt x="55" y="4"/>
                        <a:pt x="55" y="4"/>
                      </a:cubicBezTo>
                      <a:cubicBezTo>
                        <a:pt x="53" y="4"/>
                        <a:pt x="51" y="3"/>
                        <a:pt x="49" y="4"/>
                      </a:cubicBezTo>
                      <a:cubicBezTo>
                        <a:pt x="47" y="5"/>
                        <a:pt x="46" y="8"/>
                        <a:pt x="44" y="7"/>
                      </a:cubicBezTo>
                      <a:cubicBezTo>
                        <a:pt x="41" y="7"/>
                        <a:pt x="40" y="7"/>
                        <a:pt x="38" y="5"/>
                      </a:cubicBezTo>
                      <a:cubicBezTo>
                        <a:pt x="36" y="3"/>
                        <a:pt x="32" y="5"/>
                        <a:pt x="29" y="5"/>
                      </a:cubicBezTo>
                      <a:cubicBezTo>
                        <a:pt x="27" y="5"/>
                        <a:pt x="27" y="4"/>
                        <a:pt x="26" y="2"/>
                      </a:cubicBezTo>
                      <a:cubicBezTo>
                        <a:pt x="25" y="0"/>
                        <a:pt x="23" y="0"/>
                        <a:pt x="20" y="0"/>
                      </a:cubicBezTo>
                      <a:cubicBezTo>
                        <a:pt x="19" y="0"/>
                        <a:pt x="11" y="1"/>
                        <a:pt x="11" y="4"/>
                      </a:cubicBezTo>
                      <a:cubicBezTo>
                        <a:pt x="11" y="7"/>
                        <a:pt x="15" y="8"/>
                        <a:pt x="13" y="12"/>
                      </a:cubicBezTo>
                      <a:cubicBezTo>
                        <a:pt x="11" y="14"/>
                        <a:pt x="7" y="10"/>
                        <a:pt x="8" y="8"/>
                      </a:cubicBezTo>
                      <a:cubicBezTo>
                        <a:pt x="8" y="7"/>
                        <a:pt x="10" y="6"/>
                        <a:pt x="10" y="5"/>
                      </a:cubicBezTo>
                      <a:cubicBezTo>
                        <a:pt x="11" y="3"/>
                        <a:pt x="8" y="2"/>
                        <a:pt x="8" y="1"/>
                      </a:cubicBezTo>
                      <a:cubicBezTo>
                        <a:pt x="5" y="3"/>
                        <a:pt x="4" y="4"/>
                        <a:pt x="4" y="7"/>
                      </a:cubicBezTo>
                      <a:cubicBezTo>
                        <a:pt x="3" y="8"/>
                        <a:pt x="0" y="12"/>
                        <a:pt x="3" y="12"/>
                      </a:cubicBezTo>
                      <a:cubicBezTo>
                        <a:pt x="3" y="12"/>
                        <a:pt x="4" y="12"/>
                        <a:pt x="5" y="13"/>
                      </a:cubicBezTo>
                      <a:cubicBezTo>
                        <a:pt x="5" y="14"/>
                        <a:pt x="6" y="15"/>
                        <a:pt x="7" y="16"/>
                      </a:cubicBezTo>
                      <a:cubicBezTo>
                        <a:pt x="9" y="18"/>
                        <a:pt x="5" y="22"/>
                        <a:pt x="10" y="23"/>
                      </a:cubicBezTo>
                      <a:cubicBezTo>
                        <a:pt x="10" y="23"/>
                        <a:pt x="12" y="23"/>
                        <a:pt x="13" y="23"/>
                      </a:cubicBezTo>
                      <a:cubicBezTo>
                        <a:pt x="14" y="23"/>
                        <a:pt x="14" y="22"/>
                        <a:pt x="15" y="22"/>
                      </a:cubicBezTo>
                      <a:cubicBezTo>
                        <a:pt x="18" y="22"/>
                        <a:pt x="19" y="25"/>
                        <a:pt x="21" y="27"/>
                      </a:cubicBezTo>
                      <a:cubicBezTo>
                        <a:pt x="21" y="27"/>
                        <a:pt x="22" y="28"/>
                        <a:pt x="23" y="27"/>
                      </a:cubicBezTo>
                      <a:cubicBezTo>
                        <a:pt x="23" y="26"/>
                        <a:pt x="24" y="27"/>
                        <a:pt x="26" y="27"/>
                      </a:cubicBezTo>
                      <a:cubicBezTo>
                        <a:pt x="28" y="28"/>
                        <a:pt x="33" y="25"/>
                        <a:pt x="31" y="29"/>
                      </a:cubicBezTo>
                      <a:cubicBezTo>
                        <a:pt x="29" y="32"/>
                        <a:pt x="29" y="35"/>
                        <a:pt x="31" y="38"/>
                      </a:cubicBezTo>
                      <a:cubicBezTo>
                        <a:pt x="31" y="39"/>
                        <a:pt x="32" y="40"/>
                        <a:pt x="32" y="41"/>
                      </a:cubicBezTo>
                      <a:cubicBezTo>
                        <a:pt x="32" y="42"/>
                        <a:pt x="29" y="43"/>
                        <a:pt x="30" y="44"/>
                      </a:cubicBezTo>
                      <a:cubicBezTo>
                        <a:pt x="33" y="47"/>
                        <a:pt x="34" y="55"/>
                        <a:pt x="40" y="53"/>
                      </a:cubicBezTo>
                      <a:cubicBezTo>
                        <a:pt x="41" y="53"/>
                        <a:pt x="41" y="54"/>
                        <a:pt x="42" y="54"/>
                      </a:cubicBezTo>
                      <a:cubicBezTo>
                        <a:pt x="43" y="54"/>
                        <a:pt x="44" y="53"/>
                        <a:pt x="45" y="52"/>
                      </a:cubicBezTo>
                      <a:cubicBezTo>
                        <a:pt x="47" y="51"/>
                        <a:pt x="48" y="49"/>
                        <a:pt x="51" y="47"/>
                      </a:cubicBezTo>
                      <a:cubicBezTo>
                        <a:pt x="53" y="46"/>
                        <a:pt x="49" y="46"/>
                        <a:pt x="49" y="44"/>
                      </a:cubicBezTo>
                      <a:cubicBezTo>
                        <a:pt x="49" y="43"/>
                        <a:pt x="48" y="42"/>
                        <a:pt x="48" y="41"/>
                      </a:cubicBezTo>
                      <a:cubicBezTo>
                        <a:pt x="48" y="40"/>
                        <a:pt x="45" y="39"/>
                        <a:pt x="45" y="38"/>
                      </a:cubicBezTo>
                      <a:cubicBezTo>
                        <a:pt x="45" y="37"/>
                        <a:pt x="51" y="38"/>
                        <a:pt x="52" y="38"/>
                      </a:cubicBezTo>
                      <a:cubicBezTo>
                        <a:pt x="54" y="38"/>
                        <a:pt x="53" y="39"/>
                        <a:pt x="54" y="40"/>
                      </a:cubicBezTo>
                      <a:cubicBezTo>
                        <a:pt x="55" y="40"/>
                        <a:pt x="55" y="38"/>
                        <a:pt x="56" y="38"/>
                      </a:cubicBezTo>
                      <a:cubicBezTo>
                        <a:pt x="57" y="37"/>
                        <a:pt x="60" y="37"/>
                        <a:pt x="62" y="36"/>
                      </a:cubicBezTo>
                      <a:cubicBezTo>
                        <a:pt x="63" y="35"/>
                        <a:pt x="65" y="34"/>
                        <a:pt x="67" y="33"/>
                      </a:cubicBezTo>
                      <a:cubicBezTo>
                        <a:pt x="66" y="31"/>
                        <a:pt x="63" y="30"/>
                        <a:pt x="63" y="2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15" name="Freeform 619">
                  <a:extLst>
                    <a:ext uri="{FF2B5EF4-FFF2-40B4-BE49-F238E27FC236}">
                      <a16:creationId xmlns:a16="http://schemas.microsoft.com/office/drawing/2014/main" id="{B0CA8B0F-2553-00E1-4F3F-FACD58CB7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7864" y="7783652"/>
                  <a:ext cx="264855" cy="413040"/>
                </a:xfrm>
                <a:custGeom>
                  <a:avLst/>
                  <a:gdLst>
                    <a:gd name="T0" fmla="*/ 22 w 26"/>
                    <a:gd name="T1" fmla="*/ 29 h 38"/>
                    <a:gd name="T2" fmla="*/ 18 w 26"/>
                    <a:gd name="T3" fmla="*/ 21 h 38"/>
                    <a:gd name="T4" fmla="*/ 20 w 26"/>
                    <a:gd name="T5" fmla="*/ 18 h 38"/>
                    <a:gd name="T6" fmla="*/ 22 w 26"/>
                    <a:gd name="T7" fmla="*/ 15 h 38"/>
                    <a:gd name="T8" fmla="*/ 22 w 26"/>
                    <a:gd name="T9" fmla="*/ 13 h 38"/>
                    <a:gd name="T10" fmla="*/ 20 w 26"/>
                    <a:gd name="T11" fmla="*/ 11 h 38"/>
                    <a:gd name="T12" fmla="*/ 16 w 26"/>
                    <a:gd name="T13" fmla="*/ 7 h 38"/>
                    <a:gd name="T14" fmla="*/ 9 w 26"/>
                    <a:gd name="T15" fmla="*/ 0 h 38"/>
                    <a:gd name="T16" fmla="*/ 5 w 26"/>
                    <a:gd name="T17" fmla="*/ 5 h 38"/>
                    <a:gd name="T18" fmla="*/ 6 w 26"/>
                    <a:gd name="T19" fmla="*/ 8 h 38"/>
                    <a:gd name="T20" fmla="*/ 3 w 26"/>
                    <a:gd name="T21" fmla="*/ 10 h 38"/>
                    <a:gd name="T22" fmla="*/ 4 w 26"/>
                    <a:gd name="T23" fmla="*/ 16 h 38"/>
                    <a:gd name="T24" fmla="*/ 7 w 26"/>
                    <a:gd name="T25" fmla="*/ 18 h 38"/>
                    <a:gd name="T26" fmla="*/ 8 w 26"/>
                    <a:gd name="T27" fmla="*/ 20 h 38"/>
                    <a:gd name="T28" fmla="*/ 8 w 26"/>
                    <a:gd name="T29" fmla="*/ 27 h 38"/>
                    <a:gd name="T30" fmla="*/ 11 w 26"/>
                    <a:gd name="T31" fmla="*/ 35 h 38"/>
                    <a:gd name="T32" fmla="*/ 17 w 26"/>
                    <a:gd name="T33" fmla="*/ 35 h 38"/>
                    <a:gd name="T34" fmla="*/ 21 w 26"/>
                    <a:gd name="T35" fmla="*/ 34 h 38"/>
                    <a:gd name="T36" fmla="*/ 26 w 26"/>
                    <a:gd name="T37" fmla="*/ 34 h 38"/>
                    <a:gd name="T38" fmla="*/ 22 w 26"/>
                    <a:gd name="T39" fmla="*/ 29 h 38"/>
                    <a:gd name="T40" fmla="*/ 22 w 26"/>
                    <a:gd name="T41" fmla="*/ 29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38">
                      <a:moveTo>
                        <a:pt x="22" y="29"/>
                      </a:moveTo>
                      <a:cubicBezTo>
                        <a:pt x="22" y="28"/>
                        <a:pt x="17" y="22"/>
                        <a:pt x="18" y="21"/>
                      </a:cubicBezTo>
                      <a:cubicBezTo>
                        <a:pt x="19" y="20"/>
                        <a:pt x="18" y="19"/>
                        <a:pt x="20" y="18"/>
                      </a:cubicBezTo>
                      <a:cubicBezTo>
                        <a:pt x="23" y="18"/>
                        <a:pt x="22" y="16"/>
                        <a:pt x="22" y="15"/>
                      </a:cubicBezTo>
                      <a:cubicBezTo>
                        <a:pt x="22" y="14"/>
                        <a:pt x="22" y="13"/>
                        <a:pt x="22" y="13"/>
                      </a:cubicBezTo>
                      <a:cubicBezTo>
                        <a:pt x="22" y="12"/>
                        <a:pt x="21" y="12"/>
                        <a:pt x="20" y="11"/>
                      </a:cubicBezTo>
                      <a:cubicBezTo>
                        <a:pt x="19" y="9"/>
                        <a:pt x="16" y="9"/>
                        <a:pt x="16" y="7"/>
                      </a:cubicBezTo>
                      <a:cubicBezTo>
                        <a:pt x="15" y="4"/>
                        <a:pt x="11" y="1"/>
                        <a:pt x="9" y="0"/>
                      </a:cubicBezTo>
                      <a:cubicBezTo>
                        <a:pt x="9" y="3"/>
                        <a:pt x="4" y="3"/>
                        <a:pt x="5" y="5"/>
                      </a:cubicBezTo>
                      <a:cubicBezTo>
                        <a:pt x="5" y="6"/>
                        <a:pt x="7" y="7"/>
                        <a:pt x="6" y="8"/>
                      </a:cubicBezTo>
                      <a:cubicBezTo>
                        <a:pt x="5" y="8"/>
                        <a:pt x="3" y="9"/>
                        <a:pt x="3" y="10"/>
                      </a:cubicBezTo>
                      <a:cubicBezTo>
                        <a:pt x="0" y="11"/>
                        <a:pt x="2" y="14"/>
                        <a:pt x="4" y="16"/>
                      </a:cubicBezTo>
                      <a:cubicBezTo>
                        <a:pt x="5" y="17"/>
                        <a:pt x="5" y="18"/>
                        <a:pt x="7" y="18"/>
                      </a:cubicBezTo>
                      <a:cubicBezTo>
                        <a:pt x="8" y="18"/>
                        <a:pt x="7" y="19"/>
                        <a:pt x="8" y="20"/>
                      </a:cubicBezTo>
                      <a:cubicBezTo>
                        <a:pt x="10" y="23"/>
                        <a:pt x="9" y="24"/>
                        <a:pt x="8" y="27"/>
                      </a:cubicBezTo>
                      <a:cubicBezTo>
                        <a:pt x="8" y="30"/>
                        <a:pt x="10" y="33"/>
                        <a:pt x="11" y="35"/>
                      </a:cubicBezTo>
                      <a:cubicBezTo>
                        <a:pt x="14" y="38"/>
                        <a:pt x="15" y="35"/>
                        <a:pt x="17" y="35"/>
                      </a:cubicBezTo>
                      <a:cubicBezTo>
                        <a:pt x="19" y="35"/>
                        <a:pt x="20" y="34"/>
                        <a:pt x="21" y="34"/>
                      </a:cubicBezTo>
                      <a:cubicBezTo>
                        <a:pt x="23" y="33"/>
                        <a:pt x="24" y="33"/>
                        <a:pt x="26" y="34"/>
                      </a:cubicBezTo>
                      <a:cubicBezTo>
                        <a:pt x="25" y="32"/>
                        <a:pt x="24" y="30"/>
                        <a:pt x="22" y="29"/>
                      </a:cubicBezTo>
                      <a:cubicBezTo>
                        <a:pt x="21" y="27"/>
                        <a:pt x="23" y="29"/>
                        <a:pt x="22" y="29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16" name="Freeform 620">
                  <a:extLst>
                    <a:ext uri="{FF2B5EF4-FFF2-40B4-BE49-F238E27FC236}">
                      <a16:creationId xmlns:a16="http://schemas.microsoft.com/office/drawing/2014/main" id="{C8533816-4DBE-3CA2-40A1-E019150E0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8628" y="7912727"/>
                  <a:ext cx="226522" cy="250772"/>
                </a:xfrm>
                <a:custGeom>
                  <a:avLst/>
                  <a:gdLst>
                    <a:gd name="T0" fmla="*/ 19 w 22"/>
                    <a:gd name="T1" fmla="*/ 7 h 23"/>
                    <a:gd name="T2" fmla="*/ 22 w 22"/>
                    <a:gd name="T3" fmla="*/ 2 h 23"/>
                    <a:gd name="T4" fmla="*/ 12 w 22"/>
                    <a:gd name="T5" fmla="*/ 2 h 23"/>
                    <a:gd name="T6" fmla="*/ 9 w 22"/>
                    <a:gd name="T7" fmla="*/ 0 h 23"/>
                    <a:gd name="T8" fmla="*/ 5 w 22"/>
                    <a:gd name="T9" fmla="*/ 1 h 23"/>
                    <a:gd name="T10" fmla="*/ 4 w 22"/>
                    <a:gd name="T11" fmla="*/ 6 h 23"/>
                    <a:gd name="T12" fmla="*/ 1 w 22"/>
                    <a:gd name="T13" fmla="*/ 10 h 23"/>
                    <a:gd name="T14" fmla="*/ 4 w 22"/>
                    <a:gd name="T15" fmla="*/ 15 h 23"/>
                    <a:gd name="T16" fmla="*/ 9 w 22"/>
                    <a:gd name="T17" fmla="*/ 22 h 23"/>
                    <a:gd name="T18" fmla="*/ 12 w 22"/>
                    <a:gd name="T19" fmla="*/ 19 h 23"/>
                    <a:gd name="T20" fmla="*/ 16 w 22"/>
                    <a:gd name="T21" fmla="*/ 18 h 23"/>
                    <a:gd name="T22" fmla="*/ 19 w 22"/>
                    <a:gd name="T23" fmla="*/ 19 h 23"/>
                    <a:gd name="T24" fmla="*/ 20 w 22"/>
                    <a:gd name="T25" fmla="*/ 14 h 23"/>
                    <a:gd name="T26" fmla="*/ 19 w 22"/>
                    <a:gd name="T27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" h="23">
                      <a:moveTo>
                        <a:pt x="19" y="7"/>
                      </a:moveTo>
                      <a:cubicBezTo>
                        <a:pt x="19" y="5"/>
                        <a:pt x="21" y="3"/>
                        <a:pt x="22" y="2"/>
                      </a:cubicBezTo>
                      <a:cubicBezTo>
                        <a:pt x="19" y="1"/>
                        <a:pt x="14" y="0"/>
                        <a:pt x="12" y="2"/>
                      </a:cubicBezTo>
                      <a:cubicBezTo>
                        <a:pt x="10" y="3"/>
                        <a:pt x="9" y="1"/>
                        <a:pt x="9" y="0"/>
                      </a:cubicBezTo>
                      <a:cubicBezTo>
                        <a:pt x="8" y="0"/>
                        <a:pt x="7" y="2"/>
                        <a:pt x="5" y="1"/>
                      </a:cubicBezTo>
                      <a:cubicBezTo>
                        <a:pt x="5" y="2"/>
                        <a:pt x="7" y="6"/>
                        <a:pt x="4" y="6"/>
                      </a:cubicBezTo>
                      <a:cubicBezTo>
                        <a:pt x="2" y="7"/>
                        <a:pt x="0" y="8"/>
                        <a:pt x="1" y="10"/>
                      </a:cubicBezTo>
                      <a:cubicBezTo>
                        <a:pt x="2" y="12"/>
                        <a:pt x="3" y="13"/>
                        <a:pt x="4" y="15"/>
                      </a:cubicBezTo>
                      <a:cubicBezTo>
                        <a:pt x="5" y="17"/>
                        <a:pt x="7" y="19"/>
                        <a:pt x="9" y="22"/>
                      </a:cubicBezTo>
                      <a:cubicBezTo>
                        <a:pt x="12" y="23"/>
                        <a:pt x="10" y="19"/>
                        <a:pt x="12" y="19"/>
                      </a:cubicBezTo>
                      <a:cubicBezTo>
                        <a:pt x="14" y="19"/>
                        <a:pt x="15" y="19"/>
                        <a:pt x="16" y="18"/>
                      </a:cubicBezTo>
                      <a:cubicBezTo>
                        <a:pt x="17" y="18"/>
                        <a:pt x="17" y="20"/>
                        <a:pt x="19" y="19"/>
                      </a:cubicBezTo>
                      <a:cubicBezTo>
                        <a:pt x="20" y="17"/>
                        <a:pt x="21" y="16"/>
                        <a:pt x="20" y="14"/>
                      </a:cubicBezTo>
                      <a:cubicBezTo>
                        <a:pt x="20" y="12"/>
                        <a:pt x="19" y="9"/>
                        <a:pt x="19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17" name="Freeform 621">
                  <a:extLst>
                    <a:ext uri="{FF2B5EF4-FFF2-40B4-BE49-F238E27FC236}">
                      <a16:creationId xmlns:a16="http://schemas.microsoft.com/office/drawing/2014/main" id="{3EFFF223-95A2-0BBE-67FE-81814E6C3C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83333" y="7934858"/>
                  <a:ext cx="163794" cy="195460"/>
                </a:xfrm>
                <a:custGeom>
                  <a:avLst/>
                  <a:gdLst>
                    <a:gd name="T0" fmla="*/ 12 w 16"/>
                    <a:gd name="T1" fmla="*/ 5 h 18"/>
                    <a:gd name="T2" fmla="*/ 5 w 16"/>
                    <a:gd name="T3" fmla="*/ 1 h 18"/>
                    <a:gd name="T4" fmla="*/ 1 w 16"/>
                    <a:gd name="T5" fmla="*/ 6 h 18"/>
                    <a:gd name="T6" fmla="*/ 2 w 16"/>
                    <a:gd name="T7" fmla="*/ 12 h 18"/>
                    <a:gd name="T8" fmla="*/ 0 w 16"/>
                    <a:gd name="T9" fmla="*/ 17 h 18"/>
                    <a:gd name="T10" fmla="*/ 4 w 16"/>
                    <a:gd name="T11" fmla="*/ 17 h 18"/>
                    <a:gd name="T12" fmla="*/ 9 w 16"/>
                    <a:gd name="T13" fmla="*/ 17 h 18"/>
                    <a:gd name="T14" fmla="*/ 16 w 16"/>
                    <a:gd name="T15" fmla="*/ 8 h 18"/>
                    <a:gd name="T16" fmla="*/ 12 w 16"/>
                    <a:gd name="T17" fmla="*/ 5 h 18"/>
                    <a:gd name="T18" fmla="*/ 12 w 16"/>
                    <a:gd name="T19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8">
                      <a:moveTo>
                        <a:pt x="12" y="5"/>
                      </a:moveTo>
                      <a:cubicBezTo>
                        <a:pt x="10" y="3"/>
                        <a:pt x="8" y="1"/>
                        <a:pt x="5" y="1"/>
                      </a:cubicBezTo>
                      <a:cubicBezTo>
                        <a:pt x="3" y="0"/>
                        <a:pt x="0" y="4"/>
                        <a:pt x="1" y="6"/>
                      </a:cubicBezTo>
                      <a:cubicBezTo>
                        <a:pt x="1" y="8"/>
                        <a:pt x="2" y="10"/>
                        <a:pt x="2" y="12"/>
                      </a:cubicBezTo>
                      <a:cubicBezTo>
                        <a:pt x="3" y="14"/>
                        <a:pt x="1" y="16"/>
                        <a:pt x="0" y="17"/>
                      </a:cubicBezTo>
                      <a:cubicBezTo>
                        <a:pt x="1" y="18"/>
                        <a:pt x="3" y="17"/>
                        <a:pt x="4" y="17"/>
                      </a:cubicBezTo>
                      <a:cubicBezTo>
                        <a:pt x="6" y="17"/>
                        <a:pt x="7" y="18"/>
                        <a:pt x="9" y="17"/>
                      </a:cubicBezTo>
                      <a:cubicBezTo>
                        <a:pt x="12" y="16"/>
                        <a:pt x="13" y="10"/>
                        <a:pt x="16" y="8"/>
                      </a:cubicBezTo>
                      <a:cubicBezTo>
                        <a:pt x="14" y="7"/>
                        <a:pt x="13" y="6"/>
                        <a:pt x="12" y="5"/>
                      </a:cubicBezTo>
                      <a:cubicBezTo>
                        <a:pt x="10" y="4"/>
                        <a:pt x="13" y="6"/>
                        <a:pt x="12" y="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18" name="Freeform 622">
                  <a:extLst>
                    <a:ext uri="{FF2B5EF4-FFF2-40B4-BE49-F238E27FC236}">
                      <a16:creationId xmlns:a16="http://schemas.microsoft.com/office/drawing/2014/main" id="{787F56DC-1608-F03A-25E8-23992EFA3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3131" y="7566069"/>
                  <a:ext cx="825940" cy="910903"/>
                </a:xfrm>
                <a:custGeom>
                  <a:avLst/>
                  <a:gdLst>
                    <a:gd name="T0" fmla="*/ 76 w 81"/>
                    <a:gd name="T1" fmla="*/ 39 h 84"/>
                    <a:gd name="T2" fmla="*/ 74 w 81"/>
                    <a:gd name="T3" fmla="*/ 32 h 84"/>
                    <a:gd name="T4" fmla="*/ 69 w 81"/>
                    <a:gd name="T5" fmla="*/ 33 h 84"/>
                    <a:gd name="T6" fmla="*/ 58 w 81"/>
                    <a:gd name="T7" fmla="*/ 28 h 84"/>
                    <a:gd name="T8" fmla="*/ 53 w 81"/>
                    <a:gd name="T9" fmla="*/ 20 h 84"/>
                    <a:gd name="T10" fmla="*/ 50 w 81"/>
                    <a:gd name="T11" fmla="*/ 15 h 84"/>
                    <a:gd name="T12" fmla="*/ 56 w 81"/>
                    <a:gd name="T13" fmla="*/ 5 h 84"/>
                    <a:gd name="T14" fmla="*/ 56 w 81"/>
                    <a:gd name="T15" fmla="*/ 1 h 84"/>
                    <a:gd name="T16" fmla="*/ 44 w 81"/>
                    <a:gd name="T17" fmla="*/ 8 h 84"/>
                    <a:gd name="T18" fmla="*/ 36 w 81"/>
                    <a:gd name="T19" fmla="*/ 16 h 84"/>
                    <a:gd name="T20" fmla="*/ 31 w 81"/>
                    <a:gd name="T21" fmla="*/ 23 h 84"/>
                    <a:gd name="T22" fmla="*/ 25 w 81"/>
                    <a:gd name="T23" fmla="*/ 17 h 84"/>
                    <a:gd name="T24" fmla="*/ 7 w 81"/>
                    <a:gd name="T25" fmla="*/ 18 h 84"/>
                    <a:gd name="T26" fmla="*/ 1 w 81"/>
                    <a:gd name="T27" fmla="*/ 16 h 84"/>
                    <a:gd name="T28" fmla="*/ 1 w 81"/>
                    <a:gd name="T29" fmla="*/ 21 h 84"/>
                    <a:gd name="T30" fmla="*/ 8 w 81"/>
                    <a:gd name="T31" fmla="*/ 24 h 84"/>
                    <a:gd name="T32" fmla="*/ 11 w 81"/>
                    <a:gd name="T33" fmla="*/ 26 h 84"/>
                    <a:gd name="T34" fmla="*/ 13 w 81"/>
                    <a:gd name="T35" fmla="*/ 23 h 84"/>
                    <a:gd name="T36" fmla="*/ 20 w 81"/>
                    <a:gd name="T37" fmla="*/ 18 h 84"/>
                    <a:gd name="T38" fmla="*/ 24 w 81"/>
                    <a:gd name="T39" fmla="*/ 20 h 84"/>
                    <a:gd name="T40" fmla="*/ 25 w 81"/>
                    <a:gd name="T41" fmla="*/ 26 h 84"/>
                    <a:gd name="T42" fmla="*/ 28 w 81"/>
                    <a:gd name="T43" fmla="*/ 42 h 84"/>
                    <a:gd name="T44" fmla="*/ 28 w 81"/>
                    <a:gd name="T45" fmla="*/ 47 h 84"/>
                    <a:gd name="T46" fmla="*/ 22 w 81"/>
                    <a:gd name="T47" fmla="*/ 53 h 84"/>
                    <a:gd name="T48" fmla="*/ 26 w 81"/>
                    <a:gd name="T49" fmla="*/ 58 h 84"/>
                    <a:gd name="T50" fmla="*/ 34 w 81"/>
                    <a:gd name="T51" fmla="*/ 61 h 84"/>
                    <a:gd name="T52" fmla="*/ 41 w 81"/>
                    <a:gd name="T53" fmla="*/ 64 h 84"/>
                    <a:gd name="T54" fmla="*/ 54 w 81"/>
                    <a:gd name="T55" fmla="*/ 76 h 84"/>
                    <a:gd name="T56" fmla="*/ 60 w 81"/>
                    <a:gd name="T57" fmla="*/ 75 h 84"/>
                    <a:gd name="T58" fmla="*/ 64 w 81"/>
                    <a:gd name="T59" fmla="*/ 80 h 84"/>
                    <a:gd name="T60" fmla="*/ 65 w 81"/>
                    <a:gd name="T61" fmla="*/ 84 h 84"/>
                    <a:gd name="T62" fmla="*/ 65 w 81"/>
                    <a:gd name="T63" fmla="*/ 63 h 84"/>
                    <a:gd name="T64" fmla="*/ 70 w 81"/>
                    <a:gd name="T65" fmla="*/ 58 h 84"/>
                    <a:gd name="T66" fmla="*/ 66 w 81"/>
                    <a:gd name="T67" fmla="*/ 55 h 84"/>
                    <a:gd name="T68" fmla="*/ 79 w 81"/>
                    <a:gd name="T69" fmla="*/ 53 h 84"/>
                    <a:gd name="T70" fmla="*/ 77 w 81"/>
                    <a:gd name="T71" fmla="*/ 48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1" h="84">
                      <a:moveTo>
                        <a:pt x="77" y="48"/>
                      </a:moveTo>
                      <a:cubicBezTo>
                        <a:pt x="81" y="45"/>
                        <a:pt x="76" y="42"/>
                        <a:pt x="76" y="39"/>
                      </a:cubicBezTo>
                      <a:cubicBezTo>
                        <a:pt x="76" y="37"/>
                        <a:pt x="78" y="35"/>
                        <a:pt x="78" y="33"/>
                      </a:cubicBezTo>
                      <a:cubicBezTo>
                        <a:pt x="79" y="30"/>
                        <a:pt x="75" y="32"/>
                        <a:pt x="74" y="32"/>
                      </a:cubicBezTo>
                      <a:cubicBezTo>
                        <a:pt x="73" y="32"/>
                        <a:pt x="72" y="32"/>
                        <a:pt x="71" y="32"/>
                      </a:cubicBezTo>
                      <a:cubicBezTo>
                        <a:pt x="70" y="32"/>
                        <a:pt x="70" y="33"/>
                        <a:pt x="69" y="33"/>
                      </a:cubicBezTo>
                      <a:cubicBezTo>
                        <a:pt x="68" y="33"/>
                        <a:pt x="67" y="30"/>
                        <a:pt x="66" y="30"/>
                      </a:cubicBezTo>
                      <a:cubicBezTo>
                        <a:pt x="64" y="26"/>
                        <a:pt x="62" y="28"/>
                        <a:pt x="58" y="28"/>
                      </a:cubicBezTo>
                      <a:cubicBezTo>
                        <a:pt x="56" y="28"/>
                        <a:pt x="55" y="28"/>
                        <a:pt x="54" y="26"/>
                      </a:cubicBezTo>
                      <a:cubicBezTo>
                        <a:pt x="53" y="24"/>
                        <a:pt x="56" y="22"/>
                        <a:pt x="53" y="20"/>
                      </a:cubicBezTo>
                      <a:cubicBezTo>
                        <a:pt x="52" y="19"/>
                        <a:pt x="52" y="17"/>
                        <a:pt x="50" y="17"/>
                      </a:cubicBezTo>
                      <a:cubicBezTo>
                        <a:pt x="48" y="17"/>
                        <a:pt x="49" y="17"/>
                        <a:pt x="50" y="15"/>
                      </a:cubicBezTo>
                      <a:cubicBezTo>
                        <a:pt x="51" y="13"/>
                        <a:pt x="50" y="11"/>
                        <a:pt x="51" y="9"/>
                      </a:cubicBezTo>
                      <a:cubicBezTo>
                        <a:pt x="52" y="7"/>
                        <a:pt x="54" y="6"/>
                        <a:pt x="56" y="5"/>
                      </a:cubicBezTo>
                      <a:cubicBezTo>
                        <a:pt x="57" y="4"/>
                        <a:pt x="59" y="4"/>
                        <a:pt x="60" y="2"/>
                      </a:cubicBezTo>
                      <a:cubicBezTo>
                        <a:pt x="60" y="0"/>
                        <a:pt x="56" y="0"/>
                        <a:pt x="56" y="1"/>
                      </a:cubicBezTo>
                      <a:cubicBezTo>
                        <a:pt x="54" y="3"/>
                        <a:pt x="51" y="6"/>
                        <a:pt x="48" y="6"/>
                      </a:cubicBezTo>
                      <a:cubicBezTo>
                        <a:pt x="45" y="6"/>
                        <a:pt x="45" y="6"/>
                        <a:pt x="44" y="8"/>
                      </a:cubicBezTo>
                      <a:cubicBezTo>
                        <a:pt x="43" y="10"/>
                        <a:pt x="43" y="7"/>
                        <a:pt x="41" y="7"/>
                      </a:cubicBezTo>
                      <a:cubicBezTo>
                        <a:pt x="37" y="8"/>
                        <a:pt x="39" y="14"/>
                        <a:pt x="36" y="16"/>
                      </a:cubicBezTo>
                      <a:cubicBezTo>
                        <a:pt x="35" y="17"/>
                        <a:pt x="33" y="18"/>
                        <a:pt x="32" y="20"/>
                      </a:cubicBezTo>
                      <a:cubicBezTo>
                        <a:pt x="32" y="20"/>
                        <a:pt x="32" y="23"/>
                        <a:pt x="31" y="23"/>
                      </a:cubicBezTo>
                      <a:cubicBezTo>
                        <a:pt x="30" y="21"/>
                        <a:pt x="29" y="20"/>
                        <a:pt x="28" y="19"/>
                      </a:cubicBezTo>
                      <a:cubicBezTo>
                        <a:pt x="27" y="17"/>
                        <a:pt x="26" y="17"/>
                        <a:pt x="25" y="17"/>
                      </a:cubicBezTo>
                      <a:cubicBezTo>
                        <a:pt x="21" y="16"/>
                        <a:pt x="19" y="13"/>
                        <a:pt x="15" y="16"/>
                      </a:cubicBezTo>
                      <a:cubicBezTo>
                        <a:pt x="13" y="17"/>
                        <a:pt x="9" y="20"/>
                        <a:pt x="7" y="18"/>
                      </a:cubicBezTo>
                      <a:cubicBezTo>
                        <a:pt x="6" y="17"/>
                        <a:pt x="5" y="17"/>
                        <a:pt x="4" y="16"/>
                      </a:cubicBezTo>
                      <a:cubicBezTo>
                        <a:pt x="2" y="16"/>
                        <a:pt x="3" y="14"/>
                        <a:pt x="1" y="16"/>
                      </a:cubicBezTo>
                      <a:cubicBezTo>
                        <a:pt x="0" y="17"/>
                        <a:pt x="1" y="17"/>
                        <a:pt x="2" y="18"/>
                      </a:cubicBezTo>
                      <a:cubicBezTo>
                        <a:pt x="2" y="19"/>
                        <a:pt x="1" y="20"/>
                        <a:pt x="1" y="21"/>
                      </a:cubicBezTo>
                      <a:cubicBezTo>
                        <a:pt x="3" y="21"/>
                        <a:pt x="5" y="22"/>
                        <a:pt x="6" y="22"/>
                      </a:cubicBezTo>
                      <a:cubicBezTo>
                        <a:pt x="7" y="23"/>
                        <a:pt x="8" y="23"/>
                        <a:pt x="8" y="24"/>
                      </a:cubicBezTo>
                      <a:cubicBezTo>
                        <a:pt x="9" y="25"/>
                        <a:pt x="9" y="24"/>
                        <a:pt x="10" y="24"/>
                      </a:cubicBezTo>
                      <a:cubicBezTo>
                        <a:pt x="10" y="23"/>
                        <a:pt x="10" y="26"/>
                        <a:pt x="11" y="26"/>
                      </a:cubicBezTo>
                      <a:cubicBezTo>
                        <a:pt x="12" y="27"/>
                        <a:pt x="13" y="26"/>
                        <a:pt x="15" y="25"/>
                      </a:cubicBezTo>
                      <a:cubicBezTo>
                        <a:pt x="16" y="25"/>
                        <a:pt x="13" y="23"/>
                        <a:pt x="13" y="23"/>
                      </a:cubicBezTo>
                      <a:cubicBezTo>
                        <a:pt x="13" y="22"/>
                        <a:pt x="16" y="20"/>
                        <a:pt x="16" y="19"/>
                      </a:cubicBezTo>
                      <a:cubicBezTo>
                        <a:pt x="17" y="18"/>
                        <a:pt x="19" y="17"/>
                        <a:pt x="20" y="18"/>
                      </a:cubicBezTo>
                      <a:cubicBezTo>
                        <a:pt x="21" y="18"/>
                        <a:pt x="23" y="19"/>
                        <a:pt x="23" y="19"/>
                      </a:cubicBezTo>
                      <a:cubicBezTo>
                        <a:pt x="23" y="20"/>
                        <a:pt x="23" y="20"/>
                        <a:pt x="24" y="20"/>
                      </a:cubicBezTo>
                      <a:cubicBezTo>
                        <a:pt x="24" y="21"/>
                        <a:pt x="23" y="22"/>
                        <a:pt x="23" y="22"/>
                      </a:cubicBezTo>
                      <a:cubicBezTo>
                        <a:pt x="23" y="23"/>
                        <a:pt x="25" y="25"/>
                        <a:pt x="25" y="26"/>
                      </a:cubicBezTo>
                      <a:cubicBezTo>
                        <a:pt x="27" y="29"/>
                        <a:pt x="29" y="29"/>
                        <a:pt x="29" y="33"/>
                      </a:cubicBezTo>
                      <a:cubicBezTo>
                        <a:pt x="29" y="36"/>
                        <a:pt x="29" y="39"/>
                        <a:pt x="28" y="42"/>
                      </a:cubicBezTo>
                      <a:cubicBezTo>
                        <a:pt x="28" y="43"/>
                        <a:pt x="30" y="43"/>
                        <a:pt x="30" y="44"/>
                      </a:cubicBezTo>
                      <a:cubicBezTo>
                        <a:pt x="29" y="45"/>
                        <a:pt x="28" y="46"/>
                        <a:pt x="28" y="47"/>
                      </a:cubicBezTo>
                      <a:cubicBezTo>
                        <a:pt x="27" y="48"/>
                        <a:pt x="27" y="50"/>
                        <a:pt x="26" y="50"/>
                      </a:cubicBezTo>
                      <a:cubicBezTo>
                        <a:pt x="24" y="51"/>
                        <a:pt x="22" y="50"/>
                        <a:pt x="22" y="53"/>
                      </a:cubicBezTo>
                      <a:cubicBezTo>
                        <a:pt x="22" y="55"/>
                        <a:pt x="19" y="55"/>
                        <a:pt x="22" y="56"/>
                      </a:cubicBezTo>
                      <a:cubicBezTo>
                        <a:pt x="23" y="57"/>
                        <a:pt x="24" y="57"/>
                        <a:pt x="26" y="58"/>
                      </a:cubicBezTo>
                      <a:cubicBezTo>
                        <a:pt x="27" y="59"/>
                        <a:pt x="28" y="60"/>
                        <a:pt x="29" y="61"/>
                      </a:cubicBezTo>
                      <a:cubicBezTo>
                        <a:pt x="31" y="62"/>
                        <a:pt x="32" y="61"/>
                        <a:pt x="34" y="61"/>
                      </a:cubicBezTo>
                      <a:cubicBezTo>
                        <a:pt x="35" y="61"/>
                        <a:pt x="36" y="62"/>
                        <a:pt x="38" y="63"/>
                      </a:cubicBezTo>
                      <a:cubicBezTo>
                        <a:pt x="39" y="63"/>
                        <a:pt x="40" y="63"/>
                        <a:pt x="41" y="64"/>
                      </a:cubicBezTo>
                      <a:cubicBezTo>
                        <a:pt x="44" y="66"/>
                        <a:pt x="46" y="68"/>
                        <a:pt x="48" y="71"/>
                      </a:cubicBezTo>
                      <a:cubicBezTo>
                        <a:pt x="49" y="74"/>
                        <a:pt x="50" y="75"/>
                        <a:pt x="54" y="76"/>
                      </a:cubicBezTo>
                      <a:cubicBezTo>
                        <a:pt x="55" y="76"/>
                        <a:pt x="56" y="75"/>
                        <a:pt x="57" y="74"/>
                      </a:cubicBezTo>
                      <a:cubicBezTo>
                        <a:pt x="58" y="74"/>
                        <a:pt x="59" y="76"/>
                        <a:pt x="60" y="75"/>
                      </a:cubicBezTo>
                      <a:cubicBezTo>
                        <a:pt x="62" y="74"/>
                        <a:pt x="64" y="75"/>
                        <a:pt x="65" y="76"/>
                      </a:cubicBezTo>
                      <a:cubicBezTo>
                        <a:pt x="65" y="77"/>
                        <a:pt x="64" y="79"/>
                        <a:pt x="64" y="80"/>
                      </a:cubicBezTo>
                      <a:cubicBezTo>
                        <a:pt x="63" y="81"/>
                        <a:pt x="62" y="81"/>
                        <a:pt x="64" y="82"/>
                      </a:cubicBezTo>
                      <a:cubicBezTo>
                        <a:pt x="64" y="82"/>
                        <a:pt x="66" y="84"/>
                        <a:pt x="65" y="84"/>
                      </a:cubicBezTo>
                      <a:cubicBezTo>
                        <a:pt x="67" y="84"/>
                        <a:pt x="68" y="73"/>
                        <a:pt x="69" y="71"/>
                      </a:cubicBezTo>
                      <a:cubicBezTo>
                        <a:pt x="69" y="67"/>
                        <a:pt x="66" y="66"/>
                        <a:pt x="65" y="63"/>
                      </a:cubicBezTo>
                      <a:cubicBezTo>
                        <a:pt x="65" y="61"/>
                        <a:pt x="65" y="60"/>
                        <a:pt x="66" y="60"/>
                      </a:cubicBezTo>
                      <a:cubicBezTo>
                        <a:pt x="67" y="60"/>
                        <a:pt x="70" y="59"/>
                        <a:pt x="70" y="58"/>
                      </a:cubicBezTo>
                      <a:cubicBezTo>
                        <a:pt x="69" y="58"/>
                        <a:pt x="67" y="58"/>
                        <a:pt x="67" y="57"/>
                      </a:cubicBezTo>
                      <a:cubicBezTo>
                        <a:pt x="66" y="57"/>
                        <a:pt x="66" y="55"/>
                        <a:pt x="66" y="55"/>
                      </a:cubicBezTo>
                      <a:cubicBezTo>
                        <a:pt x="68" y="55"/>
                        <a:pt x="70" y="55"/>
                        <a:pt x="72" y="55"/>
                      </a:cubicBezTo>
                      <a:cubicBezTo>
                        <a:pt x="73" y="55"/>
                        <a:pt x="79" y="52"/>
                        <a:pt x="79" y="53"/>
                      </a:cubicBezTo>
                      <a:cubicBezTo>
                        <a:pt x="79" y="51"/>
                        <a:pt x="76" y="48"/>
                        <a:pt x="77" y="48"/>
                      </a:cubicBezTo>
                      <a:cubicBezTo>
                        <a:pt x="78" y="47"/>
                        <a:pt x="76" y="48"/>
                        <a:pt x="77" y="4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19" name="Freeform 623">
                  <a:extLst>
                    <a:ext uri="{FF2B5EF4-FFF2-40B4-BE49-F238E27FC236}">
                      <a16:creationId xmlns:a16="http://schemas.microsoft.com/office/drawing/2014/main" id="{2E135655-620D-4D47-12B8-0431B30229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34648" y="8174565"/>
                  <a:ext cx="285766" cy="357725"/>
                </a:xfrm>
                <a:custGeom>
                  <a:avLst/>
                  <a:gdLst>
                    <a:gd name="T0" fmla="*/ 20 w 28"/>
                    <a:gd name="T1" fmla="*/ 6 h 33"/>
                    <a:gd name="T2" fmla="*/ 15 w 28"/>
                    <a:gd name="T3" fmla="*/ 3 h 33"/>
                    <a:gd name="T4" fmla="*/ 10 w 28"/>
                    <a:gd name="T5" fmla="*/ 0 h 33"/>
                    <a:gd name="T6" fmla="*/ 4 w 28"/>
                    <a:gd name="T7" fmla="*/ 4 h 33"/>
                    <a:gd name="T8" fmla="*/ 3 w 28"/>
                    <a:gd name="T9" fmla="*/ 7 h 33"/>
                    <a:gd name="T10" fmla="*/ 2 w 28"/>
                    <a:gd name="T11" fmla="*/ 10 h 33"/>
                    <a:gd name="T12" fmla="*/ 0 w 28"/>
                    <a:gd name="T13" fmla="*/ 13 h 33"/>
                    <a:gd name="T14" fmla="*/ 0 w 28"/>
                    <a:gd name="T15" fmla="*/ 15 h 33"/>
                    <a:gd name="T16" fmla="*/ 0 w 28"/>
                    <a:gd name="T17" fmla="*/ 18 h 33"/>
                    <a:gd name="T18" fmla="*/ 2 w 28"/>
                    <a:gd name="T19" fmla="*/ 20 h 33"/>
                    <a:gd name="T20" fmla="*/ 5 w 28"/>
                    <a:gd name="T21" fmla="*/ 18 h 33"/>
                    <a:gd name="T22" fmla="*/ 5 w 28"/>
                    <a:gd name="T23" fmla="*/ 20 h 33"/>
                    <a:gd name="T24" fmla="*/ 3 w 28"/>
                    <a:gd name="T25" fmla="*/ 24 h 33"/>
                    <a:gd name="T26" fmla="*/ 3 w 28"/>
                    <a:gd name="T27" fmla="*/ 26 h 33"/>
                    <a:gd name="T28" fmla="*/ 3 w 28"/>
                    <a:gd name="T29" fmla="*/ 28 h 33"/>
                    <a:gd name="T30" fmla="*/ 8 w 28"/>
                    <a:gd name="T31" fmla="*/ 32 h 33"/>
                    <a:gd name="T32" fmla="*/ 11 w 28"/>
                    <a:gd name="T33" fmla="*/ 29 h 33"/>
                    <a:gd name="T34" fmla="*/ 16 w 28"/>
                    <a:gd name="T35" fmla="*/ 22 h 33"/>
                    <a:gd name="T36" fmla="*/ 22 w 28"/>
                    <a:gd name="T37" fmla="*/ 19 h 33"/>
                    <a:gd name="T38" fmla="*/ 27 w 28"/>
                    <a:gd name="T39" fmla="*/ 13 h 33"/>
                    <a:gd name="T40" fmla="*/ 27 w 28"/>
                    <a:gd name="T41" fmla="*/ 8 h 33"/>
                    <a:gd name="T42" fmla="*/ 24 w 28"/>
                    <a:gd name="T43" fmla="*/ 5 h 33"/>
                    <a:gd name="T44" fmla="*/ 20 w 28"/>
                    <a:gd name="T45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33">
                      <a:moveTo>
                        <a:pt x="20" y="6"/>
                      </a:moveTo>
                      <a:cubicBezTo>
                        <a:pt x="18" y="6"/>
                        <a:pt x="17" y="4"/>
                        <a:pt x="15" y="3"/>
                      </a:cubicBezTo>
                      <a:cubicBezTo>
                        <a:pt x="14" y="2"/>
                        <a:pt x="12" y="0"/>
                        <a:pt x="10" y="0"/>
                      </a:cubicBezTo>
                      <a:cubicBezTo>
                        <a:pt x="10" y="3"/>
                        <a:pt x="4" y="1"/>
                        <a:pt x="4" y="4"/>
                      </a:cubicBezTo>
                      <a:cubicBezTo>
                        <a:pt x="4" y="6"/>
                        <a:pt x="4" y="6"/>
                        <a:pt x="3" y="7"/>
                      </a:cubicBezTo>
                      <a:cubicBezTo>
                        <a:pt x="1" y="8"/>
                        <a:pt x="2" y="9"/>
                        <a:pt x="2" y="10"/>
                      </a:cubicBezTo>
                      <a:cubicBezTo>
                        <a:pt x="2" y="11"/>
                        <a:pt x="1" y="12"/>
                        <a:pt x="0" y="13"/>
                      </a:cubicBezTo>
                      <a:cubicBezTo>
                        <a:pt x="0" y="13"/>
                        <a:pt x="0" y="14"/>
                        <a:pt x="0" y="15"/>
                      </a:cubicBezTo>
                      <a:cubicBezTo>
                        <a:pt x="1" y="16"/>
                        <a:pt x="0" y="17"/>
                        <a:pt x="0" y="18"/>
                      </a:cubicBezTo>
                      <a:cubicBezTo>
                        <a:pt x="0" y="18"/>
                        <a:pt x="1" y="21"/>
                        <a:pt x="2" y="20"/>
                      </a:cubicBezTo>
                      <a:cubicBezTo>
                        <a:pt x="4" y="20"/>
                        <a:pt x="4" y="18"/>
                        <a:pt x="5" y="18"/>
                      </a:cubicBezTo>
                      <a:cubicBezTo>
                        <a:pt x="4" y="18"/>
                        <a:pt x="6" y="20"/>
                        <a:pt x="5" y="20"/>
                      </a:cubicBezTo>
                      <a:cubicBezTo>
                        <a:pt x="5" y="22"/>
                        <a:pt x="5" y="23"/>
                        <a:pt x="3" y="24"/>
                      </a:cubicBezTo>
                      <a:cubicBezTo>
                        <a:pt x="3" y="24"/>
                        <a:pt x="4" y="26"/>
                        <a:pt x="3" y="26"/>
                      </a:cubicBezTo>
                      <a:cubicBezTo>
                        <a:pt x="3" y="27"/>
                        <a:pt x="2" y="27"/>
                        <a:pt x="3" y="28"/>
                      </a:cubicBezTo>
                      <a:cubicBezTo>
                        <a:pt x="5" y="29"/>
                        <a:pt x="6" y="29"/>
                        <a:pt x="8" y="32"/>
                      </a:cubicBezTo>
                      <a:cubicBezTo>
                        <a:pt x="9" y="33"/>
                        <a:pt x="10" y="29"/>
                        <a:pt x="11" y="29"/>
                      </a:cubicBezTo>
                      <a:cubicBezTo>
                        <a:pt x="12" y="26"/>
                        <a:pt x="13" y="23"/>
                        <a:pt x="16" y="22"/>
                      </a:cubicBezTo>
                      <a:cubicBezTo>
                        <a:pt x="18" y="21"/>
                        <a:pt x="20" y="21"/>
                        <a:pt x="22" y="19"/>
                      </a:cubicBezTo>
                      <a:cubicBezTo>
                        <a:pt x="24" y="18"/>
                        <a:pt x="26" y="16"/>
                        <a:pt x="27" y="13"/>
                      </a:cubicBezTo>
                      <a:cubicBezTo>
                        <a:pt x="27" y="11"/>
                        <a:pt x="28" y="10"/>
                        <a:pt x="27" y="8"/>
                      </a:cubicBezTo>
                      <a:cubicBezTo>
                        <a:pt x="26" y="7"/>
                        <a:pt x="25" y="6"/>
                        <a:pt x="24" y="5"/>
                      </a:cubicBezTo>
                      <a:cubicBezTo>
                        <a:pt x="23" y="5"/>
                        <a:pt x="21" y="6"/>
                        <a:pt x="20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20" name="Freeform 624">
                  <a:extLst>
                    <a:ext uri="{FF2B5EF4-FFF2-40B4-BE49-F238E27FC236}">
                      <a16:creationId xmlns:a16="http://schemas.microsoft.com/office/drawing/2014/main" id="{0BAF5533-D15D-132C-B383-AFEB25DAC2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3284" y="8240948"/>
                  <a:ext cx="655175" cy="1028915"/>
                </a:xfrm>
                <a:custGeom>
                  <a:avLst/>
                  <a:gdLst>
                    <a:gd name="T0" fmla="*/ 57 w 64"/>
                    <a:gd name="T1" fmla="*/ 21 h 95"/>
                    <a:gd name="T2" fmla="*/ 56 w 64"/>
                    <a:gd name="T3" fmla="*/ 14 h 95"/>
                    <a:gd name="T4" fmla="*/ 50 w 64"/>
                    <a:gd name="T5" fmla="*/ 13 h 95"/>
                    <a:gd name="T6" fmla="*/ 46 w 64"/>
                    <a:gd name="T7" fmla="*/ 14 h 95"/>
                    <a:gd name="T8" fmla="*/ 41 w 64"/>
                    <a:gd name="T9" fmla="*/ 11 h 95"/>
                    <a:gd name="T10" fmla="*/ 38 w 64"/>
                    <a:gd name="T11" fmla="*/ 6 h 95"/>
                    <a:gd name="T12" fmla="*/ 33 w 64"/>
                    <a:gd name="T13" fmla="*/ 2 h 95"/>
                    <a:gd name="T14" fmla="*/ 28 w 64"/>
                    <a:gd name="T15" fmla="*/ 0 h 95"/>
                    <a:gd name="T16" fmla="*/ 31 w 64"/>
                    <a:gd name="T17" fmla="*/ 5 h 95"/>
                    <a:gd name="T18" fmla="*/ 28 w 64"/>
                    <a:gd name="T19" fmla="*/ 10 h 95"/>
                    <a:gd name="T20" fmla="*/ 23 w 64"/>
                    <a:gd name="T21" fmla="*/ 14 h 95"/>
                    <a:gd name="T22" fmla="*/ 17 w 64"/>
                    <a:gd name="T23" fmla="*/ 17 h 95"/>
                    <a:gd name="T24" fmla="*/ 11 w 64"/>
                    <a:gd name="T25" fmla="*/ 26 h 95"/>
                    <a:gd name="T26" fmla="*/ 6 w 64"/>
                    <a:gd name="T27" fmla="*/ 22 h 95"/>
                    <a:gd name="T28" fmla="*/ 6 w 64"/>
                    <a:gd name="T29" fmla="*/ 21 h 95"/>
                    <a:gd name="T30" fmla="*/ 6 w 64"/>
                    <a:gd name="T31" fmla="*/ 18 h 95"/>
                    <a:gd name="T32" fmla="*/ 2 w 64"/>
                    <a:gd name="T33" fmla="*/ 26 h 95"/>
                    <a:gd name="T34" fmla="*/ 3 w 64"/>
                    <a:gd name="T35" fmla="*/ 30 h 95"/>
                    <a:gd name="T36" fmla="*/ 3 w 64"/>
                    <a:gd name="T37" fmla="*/ 32 h 95"/>
                    <a:gd name="T38" fmla="*/ 14 w 64"/>
                    <a:gd name="T39" fmla="*/ 47 h 95"/>
                    <a:gd name="T40" fmla="*/ 23 w 64"/>
                    <a:gd name="T41" fmla="*/ 63 h 95"/>
                    <a:gd name="T42" fmla="*/ 26 w 64"/>
                    <a:gd name="T43" fmla="*/ 70 h 95"/>
                    <a:gd name="T44" fmla="*/ 25 w 64"/>
                    <a:gd name="T45" fmla="*/ 71 h 95"/>
                    <a:gd name="T46" fmla="*/ 28 w 64"/>
                    <a:gd name="T47" fmla="*/ 74 h 95"/>
                    <a:gd name="T48" fmla="*/ 32 w 64"/>
                    <a:gd name="T49" fmla="*/ 79 h 95"/>
                    <a:gd name="T50" fmla="*/ 41 w 64"/>
                    <a:gd name="T51" fmla="*/ 83 h 95"/>
                    <a:gd name="T52" fmla="*/ 48 w 64"/>
                    <a:gd name="T53" fmla="*/ 87 h 95"/>
                    <a:gd name="T54" fmla="*/ 54 w 64"/>
                    <a:gd name="T55" fmla="*/ 93 h 95"/>
                    <a:gd name="T56" fmla="*/ 59 w 64"/>
                    <a:gd name="T57" fmla="*/ 90 h 95"/>
                    <a:gd name="T58" fmla="*/ 61 w 64"/>
                    <a:gd name="T59" fmla="*/ 86 h 95"/>
                    <a:gd name="T60" fmla="*/ 63 w 64"/>
                    <a:gd name="T61" fmla="*/ 82 h 95"/>
                    <a:gd name="T62" fmla="*/ 61 w 64"/>
                    <a:gd name="T63" fmla="*/ 78 h 95"/>
                    <a:gd name="T64" fmla="*/ 61 w 64"/>
                    <a:gd name="T65" fmla="*/ 76 h 95"/>
                    <a:gd name="T66" fmla="*/ 63 w 64"/>
                    <a:gd name="T67" fmla="*/ 74 h 95"/>
                    <a:gd name="T68" fmla="*/ 64 w 64"/>
                    <a:gd name="T69" fmla="*/ 64 h 95"/>
                    <a:gd name="T70" fmla="*/ 62 w 64"/>
                    <a:gd name="T71" fmla="*/ 59 h 95"/>
                    <a:gd name="T72" fmla="*/ 57 w 64"/>
                    <a:gd name="T73" fmla="*/ 57 h 95"/>
                    <a:gd name="T74" fmla="*/ 55 w 64"/>
                    <a:gd name="T75" fmla="*/ 48 h 95"/>
                    <a:gd name="T76" fmla="*/ 50 w 64"/>
                    <a:gd name="T77" fmla="*/ 51 h 95"/>
                    <a:gd name="T78" fmla="*/ 46 w 64"/>
                    <a:gd name="T79" fmla="*/ 51 h 95"/>
                    <a:gd name="T80" fmla="*/ 44 w 64"/>
                    <a:gd name="T81" fmla="*/ 48 h 95"/>
                    <a:gd name="T82" fmla="*/ 40 w 64"/>
                    <a:gd name="T83" fmla="*/ 42 h 95"/>
                    <a:gd name="T84" fmla="*/ 39 w 64"/>
                    <a:gd name="T85" fmla="*/ 35 h 95"/>
                    <a:gd name="T86" fmla="*/ 42 w 64"/>
                    <a:gd name="T87" fmla="*/ 33 h 95"/>
                    <a:gd name="T88" fmla="*/ 42 w 64"/>
                    <a:gd name="T89" fmla="*/ 30 h 95"/>
                    <a:gd name="T90" fmla="*/ 45 w 64"/>
                    <a:gd name="T91" fmla="*/ 25 h 95"/>
                    <a:gd name="T92" fmla="*/ 50 w 64"/>
                    <a:gd name="T93" fmla="*/ 24 h 95"/>
                    <a:gd name="T94" fmla="*/ 53 w 64"/>
                    <a:gd name="T95" fmla="*/ 22 h 95"/>
                    <a:gd name="T96" fmla="*/ 57 w 64"/>
                    <a:gd name="T97" fmla="*/ 21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4" h="95">
                      <a:moveTo>
                        <a:pt x="57" y="21"/>
                      </a:moveTo>
                      <a:cubicBezTo>
                        <a:pt x="53" y="19"/>
                        <a:pt x="59" y="15"/>
                        <a:pt x="56" y="14"/>
                      </a:cubicBezTo>
                      <a:cubicBezTo>
                        <a:pt x="54" y="12"/>
                        <a:pt x="52" y="13"/>
                        <a:pt x="50" y="13"/>
                      </a:cubicBezTo>
                      <a:cubicBezTo>
                        <a:pt x="48" y="12"/>
                        <a:pt x="48" y="14"/>
                        <a:pt x="46" y="14"/>
                      </a:cubicBezTo>
                      <a:cubicBezTo>
                        <a:pt x="44" y="13"/>
                        <a:pt x="42" y="13"/>
                        <a:pt x="41" y="11"/>
                      </a:cubicBezTo>
                      <a:cubicBezTo>
                        <a:pt x="40" y="10"/>
                        <a:pt x="39" y="7"/>
                        <a:pt x="38" y="6"/>
                      </a:cubicBezTo>
                      <a:cubicBezTo>
                        <a:pt x="36" y="5"/>
                        <a:pt x="35" y="3"/>
                        <a:pt x="33" y="2"/>
                      </a:cubicBezTo>
                      <a:cubicBezTo>
                        <a:pt x="32" y="0"/>
                        <a:pt x="30" y="1"/>
                        <a:pt x="28" y="0"/>
                      </a:cubicBezTo>
                      <a:cubicBezTo>
                        <a:pt x="30" y="2"/>
                        <a:pt x="31" y="3"/>
                        <a:pt x="31" y="5"/>
                      </a:cubicBezTo>
                      <a:cubicBezTo>
                        <a:pt x="30" y="7"/>
                        <a:pt x="30" y="9"/>
                        <a:pt x="28" y="10"/>
                      </a:cubicBezTo>
                      <a:cubicBezTo>
                        <a:pt x="26" y="12"/>
                        <a:pt x="25" y="14"/>
                        <a:pt x="23" y="14"/>
                      </a:cubicBezTo>
                      <a:cubicBezTo>
                        <a:pt x="21" y="15"/>
                        <a:pt x="19" y="15"/>
                        <a:pt x="17" y="17"/>
                      </a:cubicBezTo>
                      <a:cubicBezTo>
                        <a:pt x="16" y="18"/>
                        <a:pt x="12" y="27"/>
                        <a:pt x="11" y="26"/>
                      </a:cubicBezTo>
                      <a:cubicBezTo>
                        <a:pt x="9" y="23"/>
                        <a:pt x="8" y="23"/>
                        <a:pt x="6" y="22"/>
                      </a:cubicBezTo>
                      <a:cubicBezTo>
                        <a:pt x="5" y="22"/>
                        <a:pt x="5" y="22"/>
                        <a:pt x="6" y="21"/>
                      </a:cubicBezTo>
                      <a:cubicBezTo>
                        <a:pt x="7" y="20"/>
                        <a:pt x="7" y="19"/>
                        <a:pt x="6" y="18"/>
                      </a:cubicBezTo>
                      <a:cubicBezTo>
                        <a:pt x="4" y="19"/>
                        <a:pt x="0" y="23"/>
                        <a:pt x="2" y="26"/>
                      </a:cubicBezTo>
                      <a:cubicBezTo>
                        <a:pt x="2" y="26"/>
                        <a:pt x="4" y="29"/>
                        <a:pt x="3" y="30"/>
                      </a:cubicBezTo>
                      <a:cubicBezTo>
                        <a:pt x="2" y="30"/>
                        <a:pt x="1" y="31"/>
                        <a:pt x="3" y="32"/>
                      </a:cubicBezTo>
                      <a:cubicBezTo>
                        <a:pt x="8" y="35"/>
                        <a:pt x="12" y="41"/>
                        <a:pt x="14" y="47"/>
                      </a:cubicBezTo>
                      <a:cubicBezTo>
                        <a:pt x="17" y="52"/>
                        <a:pt x="19" y="58"/>
                        <a:pt x="23" y="63"/>
                      </a:cubicBezTo>
                      <a:cubicBezTo>
                        <a:pt x="24" y="65"/>
                        <a:pt x="26" y="67"/>
                        <a:pt x="26" y="70"/>
                      </a:cubicBezTo>
                      <a:cubicBezTo>
                        <a:pt x="26" y="71"/>
                        <a:pt x="25" y="70"/>
                        <a:pt x="25" y="71"/>
                      </a:cubicBezTo>
                      <a:cubicBezTo>
                        <a:pt x="26" y="72"/>
                        <a:pt x="27" y="73"/>
                        <a:pt x="28" y="74"/>
                      </a:cubicBezTo>
                      <a:cubicBezTo>
                        <a:pt x="29" y="76"/>
                        <a:pt x="30" y="78"/>
                        <a:pt x="32" y="79"/>
                      </a:cubicBezTo>
                      <a:cubicBezTo>
                        <a:pt x="35" y="80"/>
                        <a:pt x="38" y="82"/>
                        <a:pt x="41" y="83"/>
                      </a:cubicBezTo>
                      <a:cubicBezTo>
                        <a:pt x="43" y="84"/>
                        <a:pt x="45" y="86"/>
                        <a:pt x="48" y="87"/>
                      </a:cubicBezTo>
                      <a:cubicBezTo>
                        <a:pt x="50" y="89"/>
                        <a:pt x="52" y="91"/>
                        <a:pt x="54" y="93"/>
                      </a:cubicBezTo>
                      <a:cubicBezTo>
                        <a:pt x="58" y="95"/>
                        <a:pt x="57" y="91"/>
                        <a:pt x="59" y="90"/>
                      </a:cubicBezTo>
                      <a:cubicBezTo>
                        <a:pt x="60" y="89"/>
                        <a:pt x="60" y="87"/>
                        <a:pt x="61" y="86"/>
                      </a:cubicBezTo>
                      <a:cubicBezTo>
                        <a:pt x="61" y="85"/>
                        <a:pt x="64" y="83"/>
                        <a:pt x="63" y="82"/>
                      </a:cubicBezTo>
                      <a:cubicBezTo>
                        <a:pt x="61" y="81"/>
                        <a:pt x="60" y="81"/>
                        <a:pt x="61" y="78"/>
                      </a:cubicBezTo>
                      <a:cubicBezTo>
                        <a:pt x="61" y="77"/>
                        <a:pt x="61" y="76"/>
                        <a:pt x="61" y="76"/>
                      </a:cubicBezTo>
                      <a:cubicBezTo>
                        <a:pt x="62" y="75"/>
                        <a:pt x="63" y="74"/>
                        <a:pt x="63" y="74"/>
                      </a:cubicBezTo>
                      <a:cubicBezTo>
                        <a:pt x="64" y="71"/>
                        <a:pt x="62" y="66"/>
                        <a:pt x="64" y="64"/>
                      </a:cubicBezTo>
                      <a:cubicBezTo>
                        <a:pt x="64" y="63"/>
                        <a:pt x="63" y="61"/>
                        <a:pt x="62" y="59"/>
                      </a:cubicBezTo>
                      <a:cubicBezTo>
                        <a:pt x="61" y="56"/>
                        <a:pt x="60" y="56"/>
                        <a:pt x="57" y="57"/>
                      </a:cubicBezTo>
                      <a:cubicBezTo>
                        <a:pt x="53" y="57"/>
                        <a:pt x="55" y="50"/>
                        <a:pt x="55" y="48"/>
                      </a:cubicBezTo>
                      <a:cubicBezTo>
                        <a:pt x="53" y="49"/>
                        <a:pt x="52" y="51"/>
                        <a:pt x="50" y="51"/>
                      </a:cubicBezTo>
                      <a:cubicBezTo>
                        <a:pt x="49" y="51"/>
                        <a:pt x="47" y="51"/>
                        <a:pt x="46" y="51"/>
                      </a:cubicBezTo>
                      <a:cubicBezTo>
                        <a:pt x="45" y="50"/>
                        <a:pt x="45" y="48"/>
                        <a:pt x="44" y="48"/>
                      </a:cubicBezTo>
                      <a:cubicBezTo>
                        <a:pt x="41" y="48"/>
                        <a:pt x="41" y="44"/>
                        <a:pt x="40" y="42"/>
                      </a:cubicBezTo>
                      <a:cubicBezTo>
                        <a:pt x="38" y="40"/>
                        <a:pt x="37" y="37"/>
                        <a:pt x="39" y="35"/>
                      </a:cubicBezTo>
                      <a:cubicBezTo>
                        <a:pt x="40" y="34"/>
                        <a:pt x="42" y="34"/>
                        <a:pt x="42" y="33"/>
                      </a:cubicBezTo>
                      <a:cubicBezTo>
                        <a:pt x="42" y="32"/>
                        <a:pt x="42" y="31"/>
                        <a:pt x="42" y="30"/>
                      </a:cubicBezTo>
                      <a:cubicBezTo>
                        <a:pt x="42" y="27"/>
                        <a:pt x="42" y="26"/>
                        <a:pt x="45" y="25"/>
                      </a:cubicBezTo>
                      <a:cubicBezTo>
                        <a:pt x="47" y="24"/>
                        <a:pt x="48" y="24"/>
                        <a:pt x="50" y="24"/>
                      </a:cubicBezTo>
                      <a:cubicBezTo>
                        <a:pt x="51" y="24"/>
                        <a:pt x="52" y="23"/>
                        <a:pt x="53" y="22"/>
                      </a:cubicBezTo>
                      <a:cubicBezTo>
                        <a:pt x="54" y="22"/>
                        <a:pt x="59" y="23"/>
                        <a:pt x="57" y="2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21" name="Freeform 625">
                  <a:extLst>
                    <a:ext uri="{FF2B5EF4-FFF2-40B4-BE49-F238E27FC236}">
                      <a16:creationId xmlns:a16="http://schemas.microsoft.com/office/drawing/2014/main" id="{01E7F908-49FE-08FE-5831-C76DAD5689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2537" y="9203480"/>
                  <a:ext cx="446075" cy="2297540"/>
                </a:xfrm>
                <a:custGeom>
                  <a:avLst/>
                  <a:gdLst>
                    <a:gd name="T0" fmla="*/ 38 w 44"/>
                    <a:gd name="T1" fmla="*/ 20 h 212"/>
                    <a:gd name="T2" fmla="*/ 36 w 44"/>
                    <a:gd name="T3" fmla="*/ 12 h 212"/>
                    <a:gd name="T4" fmla="*/ 34 w 44"/>
                    <a:gd name="T5" fmla="*/ 5 h 212"/>
                    <a:gd name="T6" fmla="*/ 30 w 44"/>
                    <a:gd name="T7" fmla="*/ 3 h 212"/>
                    <a:gd name="T8" fmla="*/ 28 w 44"/>
                    <a:gd name="T9" fmla="*/ 15 h 212"/>
                    <a:gd name="T10" fmla="*/ 26 w 44"/>
                    <a:gd name="T11" fmla="*/ 31 h 212"/>
                    <a:gd name="T12" fmla="*/ 23 w 44"/>
                    <a:gd name="T13" fmla="*/ 56 h 212"/>
                    <a:gd name="T14" fmla="*/ 21 w 44"/>
                    <a:gd name="T15" fmla="*/ 68 h 212"/>
                    <a:gd name="T16" fmla="*/ 21 w 44"/>
                    <a:gd name="T17" fmla="*/ 80 h 212"/>
                    <a:gd name="T18" fmla="*/ 20 w 44"/>
                    <a:gd name="T19" fmla="*/ 88 h 212"/>
                    <a:gd name="T20" fmla="*/ 11 w 44"/>
                    <a:gd name="T21" fmla="*/ 110 h 212"/>
                    <a:gd name="T22" fmla="*/ 10 w 44"/>
                    <a:gd name="T23" fmla="*/ 132 h 212"/>
                    <a:gd name="T24" fmla="*/ 17 w 44"/>
                    <a:gd name="T25" fmla="*/ 133 h 212"/>
                    <a:gd name="T26" fmla="*/ 16 w 44"/>
                    <a:gd name="T27" fmla="*/ 136 h 212"/>
                    <a:gd name="T28" fmla="*/ 14 w 44"/>
                    <a:gd name="T29" fmla="*/ 145 h 212"/>
                    <a:gd name="T30" fmla="*/ 15 w 44"/>
                    <a:gd name="T31" fmla="*/ 150 h 212"/>
                    <a:gd name="T32" fmla="*/ 13 w 44"/>
                    <a:gd name="T33" fmla="*/ 152 h 212"/>
                    <a:gd name="T34" fmla="*/ 11 w 44"/>
                    <a:gd name="T35" fmla="*/ 158 h 212"/>
                    <a:gd name="T36" fmla="*/ 8 w 44"/>
                    <a:gd name="T37" fmla="*/ 159 h 212"/>
                    <a:gd name="T38" fmla="*/ 4 w 44"/>
                    <a:gd name="T39" fmla="*/ 159 h 212"/>
                    <a:gd name="T40" fmla="*/ 0 w 44"/>
                    <a:gd name="T41" fmla="*/ 164 h 212"/>
                    <a:gd name="T42" fmla="*/ 2 w 44"/>
                    <a:gd name="T43" fmla="*/ 163 h 212"/>
                    <a:gd name="T44" fmla="*/ 7 w 44"/>
                    <a:gd name="T45" fmla="*/ 171 h 212"/>
                    <a:gd name="T46" fmla="*/ 11 w 44"/>
                    <a:gd name="T47" fmla="*/ 173 h 212"/>
                    <a:gd name="T48" fmla="*/ 7 w 44"/>
                    <a:gd name="T49" fmla="*/ 174 h 212"/>
                    <a:gd name="T50" fmla="*/ 7 w 44"/>
                    <a:gd name="T51" fmla="*/ 179 h 212"/>
                    <a:gd name="T52" fmla="*/ 9 w 44"/>
                    <a:gd name="T53" fmla="*/ 182 h 212"/>
                    <a:gd name="T54" fmla="*/ 9 w 44"/>
                    <a:gd name="T55" fmla="*/ 185 h 212"/>
                    <a:gd name="T56" fmla="*/ 7 w 44"/>
                    <a:gd name="T57" fmla="*/ 187 h 212"/>
                    <a:gd name="T58" fmla="*/ 10 w 44"/>
                    <a:gd name="T59" fmla="*/ 190 h 212"/>
                    <a:gd name="T60" fmla="*/ 8 w 44"/>
                    <a:gd name="T61" fmla="*/ 193 h 212"/>
                    <a:gd name="T62" fmla="*/ 11 w 44"/>
                    <a:gd name="T63" fmla="*/ 194 h 212"/>
                    <a:gd name="T64" fmla="*/ 11 w 44"/>
                    <a:gd name="T65" fmla="*/ 198 h 212"/>
                    <a:gd name="T66" fmla="*/ 15 w 44"/>
                    <a:gd name="T67" fmla="*/ 197 h 212"/>
                    <a:gd name="T68" fmla="*/ 15 w 44"/>
                    <a:gd name="T69" fmla="*/ 197 h 212"/>
                    <a:gd name="T70" fmla="*/ 16 w 44"/>
                    <a:gd name="T71" fmla="*/ 198 h 212"/>
                    <a:gd name="T72" fmla="*/ 18 w 44"/>
                    <a:gd name="T73" fmla="*/ 202 h 212"/>
                    <a:gd name="T74" fmla="*/ 16 w 44"/>
                    <a:gd name="T75" fmla="*/ 207 h 212"/>
                    <a:gd name="T76" fmla="*/ 18 w 44"/>
                    <a:gd name="T77" fmla="*/ 209 h 212"/>
                    <a:gd name="T78" fmla="*/ 25 w 44"/>
                    <a:gd name="T79" fmla="*/ 204 h 212"/>
                    <a:gd name="T80" fmla="*/ 26 w 44"/>
                    <a:gd name="T81" fmla="*/ 199 h 212"/>
                    <a:gd name="T82" fmla="*/ 17 w 44"/>
                    <a:gd name="T83" fmla="*/ 192 h 212"/>
                    <a:gd name="T84" fmla="*/ 12 w 44"/>
                    <a:gd name="T85" fmla="*/ 185 h 212"/>
                    <a:gd name="T86" fmla="*/ 15 w 44"/>
                    <a:gd name="T87" fmla="*/ 177 h 212"/>
                    <a:gd name="T88" fmla="*/ 17 w 44"/>
                    <a:gd name="T89" fmla="*/ 169 h 212"/>
                    <a:gd name="T90" fmla="*/ 21 w 44"/>
                    <a:gd name="T91" fmla="*/ 158 h 212"/>
                    <a:gd name="T92" fmla="*/ 21 w 44"/>
                    <a:gd name="T93" fmla="*/ 152 h 212"/>
                    <a:gd name="T94" fmla="*/ 19 w 44"/>
                    <a:gd name="T95" fmla="*/ 140 h 212"/>
                    <a:gd name="T96" fmla="*/ 23 w 44"/>
                    <a:gd name="T97" fmla="*/ 117 h 212"/>
                    <a:gd name="T98" fmla="*/ 26 w 44"/>
                    <a:gd name="T99" fmla="*/ 102 h 212"/>
                    <a:gd name="T100" fmla="*/ 29 w 44"/>
                    <a:gd name="T101" fmla="*/ 85 h 212"/>
                    <a:gd name="T102" fmla="*/ 27 w 44"/>
                    <a:gd name="T103" fmla="*/ 73 h 212"/>
                    <a:gd name="T104" fmla="*/ 30 w 44"/>
                    <a:gd name="T105" fmla="*/ 62 h 212"/>
                    <a:gd name="T106" fmla="*/ 34 w 44"/>
                    <a:gd name="T107" fmla="*/ 54 h 212"/>
                    <a:gd name="T108" fmla="*/ 36 w 44"/>
                    <a:gd name="T109" fmla="*/ 44 h 212"/>
                    <a:gd name="T110" fmla="*/ 40 w 44"/>
                    <a:gd name="T111" fmla="*/ 35 h 212"/>
                    <a:gd name="T112" fmla="*/ 40 w 44"/>
                    <a:gd name="T113" fmla="*/ 28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4" h="212">
                      <a:moveTo>
                        <a:pt x="40" y="28"/>
                      </a:moveTo>
                      <a:cubicBezTo>
                        <a:pt x="38" y="27"/>
                        <a:pt x="40" y="22"/>
                        <a:pt x="38" y="20"/>
                      </a:cubicBezTo>
                      <a:cubicBezTo>
                        <a:pt x="37" y="19"/>
                        <a:pt x="35" y="16"/>
                        <a:pt x="36" y="14"/>
                      </a:cubicBezTo>
                      <a:cubicBezTo>
                        <a:pt x="38" y="13"/>
                        <a:pt x="35" y="13"/>
                        <a:pt x="36" y="12"/>
                      </a:cubicBezTo>
                      <a:cubicBezTo>
                        <a:pt x="37" y="11"/>
                        <a:pt x="36" y="10"/>
                        <a:pt x="35" y="9"/>
                      </a:cubicBezTo>
                      <a:cubicBezTo>
                        <a:pt x="34" y="8"/>
                        <a:pt x="34" y="7"/>
                        <a:pt x="34" y="5"/>
                      </a:cubicBezTo>
                      <a:cubicBezTo>
                        <a:pt x="34" y="3"/>
                        <a:pt x="33" y="2"/>
                        <a:pt x="32" y="0"/>
                      </a:cubicBezTo>
                      <a:cubicBezTo>
                        <a:pt x="31" y="1"/>
                        <a:pt x="30" y="2"/>
                        <a:pt x="30" y="3"/>
                      </a:cubicBezTo>
                      <a:cubicBezTo>
                        <a:pt x="29" y="5"/>
                        <a:pt x="27" y="4"/>
                        <a:pt x="28" y="6"/>
                      </a:cubicBezTo>
                      <a:cubicBezTo>
                        <a:pt x="28" y="9"/>
                        <a:pt x="28" y="12"/>
                        <a:pt x="28" y="15"/>
                      </a:cubicBezTo>
                      <a:cubicBezTo>
                        <a:pt x="28" y="19"/>
                        <a:pt x="29" y="24"/>
                        <a:pt x="28" y="28"/>
                      </a:cubicBezTo>
                      <a:cubicBezTo>
                        <a:pt x="27" y="29"/>
                        <a:pt x="26" y="30"/>
                        <a:pt x="26" y="31"/>
                      </a:cubicBezTo>
                      <a:cubicBezTo>
                        <a:pt x="26" y="33"/>
                        <a:pt x="27" y="35"/>
                        <a:pt x="27" y="37"/>
                      </a:cubicBezTo>
                      <a:cubicBezTo>
                        <a:pt x="27" y="43"/>
                        <a:pt x="25" y="50"/>
                        <a:pt x="23" y="56"/>
                      </a:cubicBezTo>
                      <a:cubicBezTo>
                        <a:pt x="22" y="59"/>
                        <a:pt x="22" y="61"/>
                        <a:pt x="23" y="64"/>
                      </a:cubicBezTo>
                      <a:cubicBezTo>
                        <a:pt x="23" y="66"/>
                        <a:pt x="23" y="67"/>
                        <a:pt x="21" y="68"/>
                      </a:cubicBezTo>
                      <a:cubicBezTo>
                        <a:pt x="20" y="69"/>
                        <a:pt x="21" y="70"/>
                        <a:pt x="21" y="71"/>
                      </a:cubicBezTo>
                      <a:cubicBezTo>
                        <a:pt x="21" y="74"/>
                        <a:pt x="21" y="77"/>
                        <a:pt x="21" y="80"/>
                      </a:cubicBezTo>
                      <a:cubicBezTo>
                        <a:pt x="21" y="81"/>
                        <a:pt x="21" y="83"/>
                        <a:pt x="21" y="84"/>
                      </a:cubicBezTo>
                      <a:cubicBezTo>
                        <a:pt x="20" y="85"/>
                        <a:pt x="21" y="87"/>
                        <a:pt x="20" y="88"/>
                      </a:cubicBezTo>
                      <a:cubicBezTo>
                        <a:pt x="18" y="93"/>
                        <a:pt x="16" y="98"/>
                        <a:pt x="14" y="103"/>
                      </a:cubicBezTo>
                      <a:cubicBezTo>
                        <a:pt x="13" y="106"/>
                        <a:pt x="10" y="107"/>
                        <a:pt x="11" y="110"/>
                      </a:cubicBezTo>
                      <a:cubicBezTo>
                        <a:pt x="12" y="113"/>
                        <a:pt x="14" y="118"/>
                        <a:pt x="12" y="122"/>
                      </a:cubicBezTo>
                      <a:cubicBezTo>
                        <a:pt x="10" y="124"/>
                        <a:pt x="8" y="129"/>
                        <a:pt x="10" y="132"/>
                      </a:cubicBezTo>
                      <a:cubicBezTo>
                        <a:pt x="11" y="134"/>
                        <a:pt x="12" y="134"/>
                        <a:pt x="13" y="133"/>
                      </a:cubicBezTo>
                      <a:cubicBezTo>
                        <a:pt x="14" y="132"/>
                        <a:pt x="18" y="132"/>
                        <a:pt x="17" y="133"/>
                      </a:cubicBezTo>
                      <a:cubicBezTo>
                        <a:pt x="17" y="133"/>
                        <a:pt x="16" y="133"/>
                        <a:pt x="15" y="134"/>
                      </a:cubicBezTo>
                      <a:cubicBezTo>
                        <a:pt x="15" y="135"/>
                        <a:pt x="15" y="135"/>
                        <a:pt x="16" y="136"/>
                      </a:cubicBezTo>
                      <a:cubicBezTo>
                        <a:pt x="16" y="136"/>
                        <a:pt x="15" y="137"/>
                        <a:pt x="15" y="137"/>
                      </a:cubicBezTo>
                      <a:cubicBezTo>
                        <a:pt x="14" y="139"/>
                        <a:pt x="13" y="143"/>
                        <a:pt x="14" y="145"/>
                      </a:cubicBezTo>
                      <a:cubicBezTo>
                        <a:pt x="14" y="146"/>
                        <a:pt x="14" y="146"/>
                        <a:pt x="13" y="148"/>
                      </a:cubicBezTo>
                      <a:cubicBezTo>
                        <a:pt x="12" y="149"/>
                        <a:pt x="14" y="149"/>
                        <a:pt x="15" y="150"/>
                      </a:cubicBezTo>
                      <a:cubicBezTo>
                        <a:pt x="15" y="150"/>
                        <a:pt x="15" y="150"/>
                        <a:pt x="14" y="151"/>
                      </a:cubicBezTo>
                      <a:cubicBezTo>
                        <a:pt x="13" y="151"/>
                        <a:pt x="11" y="152"/>
                        <a:pt x="13" y="152"/>
                      </a:cubicBezTo>
                      <a:cubicBezTo>
                        <a:pt x="12" y="153"/>
                        <a:pt x="13" y="156"/>
                        <a:pt x="14" y="156"/>
                      </a:cubicBezTo>
                      <a:cubicBezTo>
                        <a:pt x="13" y="156"/>
                        <a:pt x="10" y="155"/>
                        <a:pt x="11" y="158"/>
                      </a:cubicBezTo>
                      <a:cubicBezTo>
                        <a:pt x="11" y="158"/>
                        <a:pt x="12" y="163"/>
                        <a:pt x="10" y="162"/>
                      </a:cubicBezTo>
                      <a:cubicBezTo>
                        <a:pt x="10" y="162"/>
                        <a:pt x="8" y="160"/>
                        <a:pt x="8" y="159"/>
                      </a:cubicBezTo>
                      <a:cubicBezTo>
                        <a:pt x="6" y="158"/>
                        <a:pt x="7" y="157"/>
                        <a:pt x="5" y="158"/>
                      </a:cubicBezTo>
                      <a:cubicBezTo>
                        <a:pt x="5" y="158"/>
                        <a:pt x="4" y="159"/>
                        <a:pt x="4" y="159"/>
                      </a:cubicBezTo>
                      <a:cubicBezTo>
                        <a:pt x="4" y="160"/>
                        <a:pt x="5" y="160"/>
                        <a:pt x="4" y="161"/>
                      </a:cubicBezTo>
                      <a:cubicBezTo>
                        <a:pt x="4" y="162"/>
                        <a:pt x="0" y="162"/>
                        <a:pt x="0" y="164"/>
                      </a:cubicBezTo>
                      <a:cubicBezTo>
                        <a:pt x="0" y="164"/>
                        <a:pt x="1" y="165"/>
                        <a:pt x="2" y="165"/>
                      </a:cubicBezTo>
                      <a:cubicBezTo>
                        <a:pt x="2" y="165"/>
                        <a:pt x="1" y="164"/>
                        <a:pt x="2" y="163"/>
                      </a:cubicBezTo>
                      <a:cubicBezTo>
                        <a:pt x="2" y="163"/>
                        <a:pt x="5" y="165"/>
                        <a:pt x="7" y="164"/>
                      </a:cubicBezTo>
                      <a:cubicBezTo>
                        <a:pt x="11" y="163"/>
                        <a:pt x="5" y="170"/>
                        <a:pt x="7" y="171"/>
                      </a:cubicBezTo>
                      <a:cubicBezTo>
                        <a:pt x="8" y="171"/>
                        <a:pt x="10" y="170"/>
                        <a:pt x="11" y="171"/>
                      </a:cubicBezTo>
                      <a:cubicBezTo>
                        <a:pt x="12" y="171"/>
                        <a:pt x="12" y="174"/>
                        <a:pt x="11" y="173"/>
                      </a:cubicBezTo>
                      <a:cubicBezTo>
                        <a:pt x="11" y="173"/>
                        <a:pt x="8" y="171"/>
                        <a:pt x="8" y="172"/>
                      </a:cubicBezTo>
                      <a:cubicBezTo>
                        <a:pt x="7" y="173"/>
                        <a:pt x="6" y="173"/>
                        <a:pt x="7" y="174"/>
                      </a:cubicBezTo>
                      <a:cubicBezTo>
                        <a:pt x="7" y="174"/>
                        <a:pt x="9" y="176"/>
                        <a:pt x="8" y="176"/>
                      </a:cubicBezTo>
                      <a:cubicBezTo>
                        <a:pt x="7" y="176"/>
                        <a:pt x="7" y="179"/>
                        <a:pt x="7" y="179"/>
                      </a:cubicBezTo>
                      <a:cubicBezTo>
                        <a:pt x="6" y="182"/>
                        <a:pt x="9" y="178"/>
                        <a:pt x="9" y="178"/>
                      </a:cubicBezTo>
                      <a:cubicBezTo>
                        <a:pt x="9" y="178"/>
                        <a:pt x="8" y="183"/>
                        <a:pt x="9" y="182"/>
                      </a:cubicBezTo>
                      <a:cubicBezTo>
                        <a:pt x="9" y="182"/>
                        <a:pt x="8" y="182"/>
                        <a:pt x="8" y="183"/>
                      </a:cubicBezTo>
                      <a:cubicBezTo>
                        <a:pt x="7" y="184"/>
                        <a:pt x="8" y="184"/>
                        <a:pt x="9" y="185"/>
                      </a:cubicBezTo>
                      <a:cubicBezTo>
                        <a:pt x="9" y="185"/>
                        <a:pt x="7" y="186"/>
                        <a:pt x="7" y="186"/>
                      </a:cubicBezTo>
                      <a:cubicBezTo>
                        <a:pt x="6" y="186"/>
                        <a:pt x="7" y="186"/>
                        <a:pt x="7" y="187"/>
                      </a:cubicBezTo>
                      <a:cubicBezTo>
                        <a:pt x="6" y="189"/>
                        <a:pt x="10" y="189"/>
                        <a:pt x="10" y="188"/>
                      </a:cubicBezTo>
                      <a:cubicBezTo>
                        <a:pt x="10" y="189"/>
                        <a:pt x="9" y="189"/>
                        <a:pt x="10" y="190"/>
                      </a:cubicBezTo>
                      <a:cubicBezTo>
                        <a:pt x="10" y="190"/>
                        <a:pt x="10" y="190"/>
                        <a:pt x="10" y="190"/>
                      </a:cubicBezTo>
                      <a:cubicBezTo>
                        <a:pt x="10" y="191"/>
                        <a:pt x="8" y="192"/>
                        <a:pt x="8" y="193"/>
                      </a:cubicBezTo>
                      <a:cubicBezTo>
                        <a:pt x="7" y="195"/>
                        <a:pt x="10" y="192"/>
                        <a:pt x="11" y="192"/>
                      </a:cubicBezTo>
                      <a:cubicBezTo>
                        <a:pt x="10" y="193"/>
                        <a:pt x="11" y="194"/>
                        <a:pt x="11" y="194"/>
                      </a:cubicBezTo>
                      <a:cubicBezTo>
                        <a:pt x="11" y="195"/>
                        <a:pt x="8" y="196"/>
                        <a:pt x="8" y="196"/>
                      </a:cubicBezTo>
                      <a:cubicBezTo>
                        <a:pt x="10" y="197"/>
                        <a:pt x="10" y="196"/>
                        <a:pt x="11" y="198"/>
                      </a:cubicBezTo>
                      <a:cubicBezTo>
                        <a:pt x="12" y="200"/>
                        <a:pt x="14" y="195"/>
                        <a:pt x="13" y="195"/>
                      </a:cubicBezTo>
                      <a:cubicBezTo>
                        <a:pt x="14" y="195"/>
                        <a:pt x="14" y="196"/>
                        <a:pt x="15" y="197"/>
                      </a:cubicBezTo>
                      <a:cubicBezTo>
                        <a:pt x="15" y="197"/>
                        <a:pt x="15" y="195"/>
                        <a:pt x="15" y="195"/>
                      </a:cubicBezTo>
                      <a:cubicBezTo>
                        <a:pt x="15" y="195"/>
                        <a:pt x="15" y="197"/>
                        <a:pt x="15" y="197"/>
                      </a:cubicBezTo>
                      <a:cubicBezTo>
                        <a:pt x="16" y="196"/>
                        <a:pt x="16" y="195"/>
                        <a:pt x="16" y="196"/>
                      </a:cubicBezTo>
                      <a:cubicBezTo>
                        <a:pt x="17" y="196"/>
                        <a:pt x="16" y="198"/>
                        <a:pt x="16" y="198"/>
                      </a:cubicBezTo>
                      <a:cubicBezTo>
                        <a:pt x="15" y="199"/>
                        <a:pt x="17" y="199"/>
                        <a:pt x="16" y="200"/>
                      </a:cubicBezTo>
                      <a:cubicBezTo>
                        <a:pt x="15" y="202"/>
                        <a:pt x="17" y="201"/>
                        <a:pt x="18" y="202"/>
                      </a:cubicBezTo>
                      <a:cubicBezTo>
                        <a:pt x="21" y="202"/>
                        <a:pt x="24" y="204"/>
                        <a:pt x="21" y="206"/>
                      </a:cubicBezTo>
                      <a:cubicBezTo>
                        <a:pt x="20" y="207"/>
                        <a:pt x="17" y="206"/>
                        <a:pt x="16" y="207"/>
                      </a:cubicBezTo>
                      <a:cubicBezTo>
                        <a:pt x="15" y="209"/>
                        <a:pt x="18" y="208"/>
                        <a:pt x="19" y="209"/>
                      </a:cubicBezTo>
                      <a:cubicBezTo>
                        <a:pt x="18" y="209"/>
                        <a:pt x="18" y="209"/>
                        <a:pt x="18" y="209"/>
                      </a:cubicBezTo>
                      <a:cubicBezTo>
                        <a:pt x="18" y="209"/>
                        <a:pt x="22" y="212"/>
                        <a:pt x="24" y="210"/>
                      </a:cubicBezTo>
                      <a:cubicBezTo>
                        <a:pt x="25" y="208"/>
                        <a:pt x="23" y="206"/>
                        <a:pt x="25" y="204"/>
                      </a:cubicBezTo>
                      <a:cubicBezTo>
                        <a:pt x="26" y="202"/>
                        <a:pt x="29" y="202"/>
                        <a:pt x="30" y="202"/>
                      </a:cubicBezTo>
                      <a:cubicBezTo>
                        <a:pt x="35" y="199"/>
                        <a:pt x="28" y="199"/>
                        <a:pt x="26" y="199"/>
                      </a:cubicBezTo>
                      <a:cubicBezTo>
                        <a:pt x="24" y="199"/>
                        <a:pt x="21" y="199"/>
                        <a:pt x="19" y="198"/>
                      </a:cubicBezTo>
                      <a:cubicBezTo>
                        <a:pt x="17" y="196"/>
                        <a:pt x="17" y="196"/>
                        <a:pt x="17" y="192"/>
                      </a:cubicBezTo>
                      <a:cubicBezTo>
                        <a:pt x="17" y="188"/>
                        <a:pt x="16" y="191"/>
                        <a:pt x="13" y="189"/>
                      </a:cubicBezTo>
                      <a:cubicBezTo>
                        <a:pt x="12" y="189"/>
                        <a:pt x="12" y="186"/>
                        <a:pt x="12" y="185"/>
                      </a:cubicBezTo>
                      <a:cubicBezTo>
                        <a:pt x="11" y="183"/>
                        <a:pt x="11" y="180"/>
                        <a:pt x="13" y="179"/>
                      </a:cubicBezTo>
                      <a:cubicBezTo>
                        <a:pt x="14" y="178"/>
                        <a:pt x="14" y="178"/>
                        <a:pt x="15" y="177"/>
                      </a:cubicBezTo>
                      <a:cubicBezTo>
                        <a:pt x="15" y="176"/>
                        <a:pt x="16" y="175"/>
                        <a:pt x="17" y="175"/>
                      </a:cubicBezTo>
                      <a:cubicBezTo>
                        <a:pt x="18" y="174"/>
                        <a:pt x="16" y="171"/>
                        <a:pt x="17" y="169"/>
                      </a:cubicBezTo>
                      <a:cubicBezTo>
                        <a:pt x="17" y="168"/>
                        <a:pt x="19" y="167"/>
                        <a:pt x="20" y="165"/>
                      </a:cubicBezTo>
                      <a:cubicBezTo>
                        <a:pt x="20" y="163"/>
                        <a:pt x="20" y="160"/>
                        <a:pt x="21" y="158"/>
                      </a:cubicBezTo>
                      <a:cubicBezTo>
                        <a:pt x="21" y="156"/>
                        <a:pt x="23" y="156"/>
                        <a:pt x="21" y="154"/>
                      </a:cubicBezTo>
                      <a:cubicBezTo>
                        <a:pt x="20" y="153"/>
                        <a:pt x="17" y="153"/>
                        <a:pt x="21" y="152"/>
                      </a:cubicBezTo>
                      <a:cubicBezTo>
                        <a:pt x="26" y="151"/>
                        <a:pt x="20" y="151"/>
                        <a:pt x="19" y="149"/>
                      </a:cubicBezTo>
                      <a:cubicBezTo>
                        <a:pt x="19" y="146"/>
                        <a:pt x="19" y="142"/>
                        <a:pt x="19" y="140"/>
                      </a:cubicBezTo>
                      <a:cubicBezTo>
                        <a:pt x="19" y="136"/>
                        <a:pt x="19" y="131"/>
                        <a:pt x="19" y="127"/>
                      </a:cubicBezTo>
                      <a:cubicBezTo>
                        <a:pt x="20" y="124"/>
                        <a:pt x="21" y="119"/>
                        <a:pt x="23" y="117"/>
                      </a:cubicBezTo>
                      <a:cubicBezTo>
                        <a:pt x="26" y="114"/>
                        <a:pt x="23" y="109"/>
                        <a:pt x="23" y="106"/>
                      </a:cubicBezTo>
                      <a:cubicBezTo>
                        <a:pt x="23" y="104"/>
                        <a:pt x="24" y="103"/>
                        <a:pt x="26" y="102"/>
                      </a:cubicBezTo>
                      <a:cubicBezTo>
                        <a:pt x="28" y="100"/>
                        <a:pt x="27" y="99"/>
                        <a:pt x="27" y="96"/>
                      </a:cubicBezTo>
                      <a:cubicBezTo>
                        <a:pt x="27" y="92"/>
                        <a:pt x="30" y="89"/>
                        <a:pt x="29" y="85"/>
                      </a:cubicBezTo>
                      <a:cubicBezTo>
                        <a:pt x="29" y="82"/>
                        <a:pt x="28" y="79"/>
                        <a:pt x="27" y="76"/>
                      </a:cubicBezTo>
                      <a:cubicBezTo>
                        <a:pt x="27" y="75"/>
                        <a:pt x="26" y="74"/>
                        <a:pt x="27" y="73"/>
                      </a:cubicBezTo>
                      <a:cubicBezTo>
                        <a:pt x="28" y="72"/>
                        <a:pt x="29" y="68"/>
                        <a:pt x="29" y="67"/>
                      </a:cubicBezTo>
                      <a:cubicBezTo>
                        <a:pt x="29" y="66"/>
                        <a:pt x="28" y="64"/>
                        <a:pt x="30" y="62"/>
                      </a:cubicBezTo>
                      <a:cubicBezTo>
                        <a:pt x="31" y="61"/>
                        <a:pt x="30" y="59"/>
                        <a:pt x="31" y="58"/>
                      </a:cubicBezTo>
                      <a:cubicBezTo>
                        <a:pt x="31" y="56"/>
                        <a:pt x="33" y="55"/>
                        <a:pt x="34" y="54"/>
                      </a:cubicBezTo>
                      <a:cubicBezTo>
                        <a:pt x="34" y="53"/>
                        <a:pt x="37" y="50"/>
                        <a:pt x="37" y="49"/>
                      </a:cubicBezTo>
                      <a:cubicBezTo>
                        <a:pt x="37" y="48"/>
                        <a:pt x="36" y="46"/>
                        <a:pt x="36" y="44"/>
                      </a:cubicBezTo>
                      <a:cubicBezTo>
                        <a:pt x="36" y="42"/>
                        <a:pt x="36" y="41"/>
                        <a:pt x="36" y="39"/>
                      </a:cubicBezTo>
                      <a:cubicBezTo>
                        <a:pt x="36" y="36"/>
                        <a:pt x="37" y="36"/>
                        <a:pt x="40" y="35"/>
                      </a:cubicBezTo>
                      <a:cubicBezTo>
                        <a:pt x="44" y="34"/>
                        <a:pt x="44" y="32"/>
                        <a:pt x="44" y="28"/>
                      </a:cubicBezTo>
                      <a:cubicBezTo>
                        <a:pt x="43" y="29"/>
                        <a:pt x="41" y="29"/>
                        <a:pt x="40" y="28"/>
                      </a:cubicBezTo>
                      <a:cubicBezTo>
                        <a:pt x="40" y="28"/>
                        <a:pt x="40" y="29"/>
                        <a:pt x="40" y="28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22" name="Freeform 626">
                  <a:extLst>
                    <a:ext uri="{FF2B5EF4-FFF2-40B4-BE49-F238E27FC236}">
                      <a16:creationId xmlns:a16="http://schemas.microsoft.com/office/drawing/2014/main" id="{EFE1CE81-E034-CF64-B7B3-B2A50E9D30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95729" y="8760935"/>
                  <a:ext cx="655175" cy="756013"/>
                </a:xfrm>
                <a:custGeom>
                  <a:avLst/>
                  <a:gdLst>
                    <a:gd name="T0" fmla="*/ 61 w 64"/>
                    <a:gd name="T1" fmla="*/ 42 h 70"/>
                    <a:gd name="T2" fmla="*/ 58 w 64"/>
                    <a:gd name="T3" fmla="*/ 35 h 70"/>
                    <a:gd name="T4" fmla="*/ 50 w 64"/>
                    <a:gd name="T5" fmla="*/ 35 h 70"/>
                    <a:gd name="T6" fmla="*/ 49 w 64"/>
                    <a:gd name="T7" fmla="*/ 33 h 70"/>
                    <a:gd name="T8" fmla="*/ 47 w 64"/>
                    <a:gd name="T9" fmla="*/ 30 h 70"/>
                    <a:gd name="T10" fmla="*/ 48 w 64"/>
                    <a:gd name="T11" fmla="*/ 28 h 70"/>
                    <a:gd name="T12" fmla="*/ 47 w 64"/>
                    <a:gd name="T13" fmla="*/ 26 h 70"/>
                    <a:gd name="T14" fmla="*/ 47 w 64"/>
                    <a:gd name="T15" fmla="*/ 23 h 70"/>
                    <a:gd name="T16" fmla="*/ 41 w 64"/>
                    <a:gd name="T17" fmla="*/ 21 h 70"/>
                    <a:gd name="T18" fmla="*/ 37 w 64"/>
                    <a:gd name="T19" fmla="*/ 18 h 70"/>
                    <a:gd name="T20" fmla="*/ 33 w 64"/>
                    <a:gd name="T21" fmla="*/ 16 h 70"/>
                    <a:gd name="T22" fmla="*/ 29 w 64"/>
                    <a:gd name="T23" fmla="*/ 16 h 70"/>
                    <a:gd name="T24" fmla="*/ 23 w 64"/>
                    <a:gd name="T25" fmla="*/ 9 h 70"/>
                    <a:gd name="T26" fmla="*/ 23 w 64"/>
                    <a:gd name="T27" fmla="*/ 6 h 70"/>
                    <a:gd name="T28" fmla="*/ 23 w 64"/>
                    <a:gd name="T29" fmla="*/ 4 h 70"/>
                    <a:gd name="T30" fmla="*/ 18 w 64"/>
                    <a:gd name="T31" fmla="*/ 3 h 70"/>
                    <a:gd name="T32" fmla="*/ 10 w 64"/>
                    <a:gd name="T33" fmla="*/ 6 h 70"/>
                    <a:gd name="T34" fmla="*/ 7 w 64"/>
                    <a:gd name="T35" fmla="*/ 9 h 70"/>
                    <a:gd name="T36" fmla="*/ 2 w 64"/>
                    <a:gd name="T37" fmla="*/ 8 h 70"/>
                    <a:gd name="T38" fmla="*/ 6 w 64"/>
                    <a:gd name="T39" fmla="*/ 16 h 70"/>
                    <a:gd name="T40" fmla="*/ 5 w 64"/>
                    <a:gd name="T41" fmla="*/ 23 h 70"/>
                    <a:gd name="T42" fmla="*/ 4 w 64"/>
                    <a:gd name="T43" fmla="*/ 27 h 70"/>
                    <a:gd name="T44" fmla="*/ 3 w 64"/>
                    <a:gd name="T45" fmla="*/ 31 h 70"/>
                    <a:gd name="T46" fmla="*/ 5 w 64"/>
                    <a:gd name="T47" fmla="*/ 35 h 70"/>
                    <a:gd name="T48" fmla="*/ 3 w 64"/>
                    <a:gd name="T49" fmla="*/ 38 h 70"/>
                    <a:gd name="T50" fmla="*/ 4 w 64"/>
                    <a:gd name="T51" fmla="*/ 46 h 70"/>
                    <a:gd name="T52" fmla="*/ 4 w 64"/>
                    <a:gd name="T53" fmla="*/ 49 h 70"/>
                    <a:gd name="T54" fmla="*/ 7 w 64"/>
                    <a:gd name="T55" fmla="*/ 52 h 70"/>
                    <a:gd name="T56" fmla="*/ 7 w 64"/>
                    <a:gd name="T57" fmla="*/ 54 h 70"/>
                    <a:gd name="T58" fmla="*/ 6 w 64"/>
                    <a:gd name="T59" fmla="*/ 56 h 70"/>
                    <a:gd name="T60" fmla="*/ 9 w 64"/>
                    <a:gd name="T61" fmla="*/ 63 h 70"/>
                    <a:gd name="T62" fmla="*/ 13 w 64"/>
                    <a:gd name="T63" fmla="*/ 69 h 70"/>
                    <a:gd name="T64" fmla="*/ 14 w 64"/>
                    <a:gd name="T65" fmla="*/ 67 h 70"/>
                    <a:gd name="T66" fmla="*/ 17 w 64"/>
                    <a:gd name="T67" fmla="*/ 65 h 70"/>
                    <a:gd name="T68" fmla="*/ 20 w 64"/>
                    <a:gd name="T69" fmla="*/ 65 h 70"/>
                    <a:gd name="T70" fmla="*/ 25 w 64"/>
                    <a:gd name="T71" fmla="*/ 65 h 70"/>
                    <a:gd name="T72" fmla="*/ 28 w 64"/>
                    <a:gd name="T73" fmla="*/ 68 h 70"/>
                    <a:gd name="T74" fmla="*/ 31 w 64"/>
                    <a:gd name="T75" fmla="*/ 65 h 70"/>
                    <a:gd name="T76" fmla="*/ 37 w 64"/>
                    <a:gd name="T77" fmla="*/ 64 h 70"/>
                    <a:gd name="T78" fmla="*/ 44 w 64"/>
                    <a:gd name="T79" fmla="*/ 52 h 70"/>
                    <a:gd name="T80" fmla="*/ 52 w 64"/>
                    <a:gd name="T81" fmla="*/ 51 h 70"/>
                    <a:gd name="T82" fmla="*/ 59 w 64"/>
                    <a:gd name="T83" fmla="*/ 54 h 70"/>
                    <a:gd name="T84" fmla="*/ 61 w 64"/>
                    <a:gd name="T85" fmla="*/ 42 h 70"/>
                    <a:gd name="T86" fmla="*/ 61 w 64"/>
                    <a:gd name="T87" fmla="*/ 4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4" h="70">
                      <a:moveTo>
                        <a:pt x="61" y="42"/>
                      </a:moveTo>
                      <a:cubicBezTo>
                        <a:pt x="57" y="40"/>
                        <a:pt x="58" y="39"/>
                        <a:pt x="58" y="35"/>
                      </a:cubicBezTo>
                      <a:cubicBezTo>
                        <a:pt x="55" y="35"/>
                        <a:pt x="52" y="35"/>
                        <a:pt x="50" y="35"/>
                      </a:cubicBezTo>
                      <a:cubicBezTo>
                        <a:pt x="48" y="35"/>
                        <a:pt x="49" y="34"/>
                        <a:pt x="49" y="33"/>
                      </a:cubicBezTo>
                      <a:cubicBezTo>
                        <a:pt x="49" y="32"/>
                        <a:pt x="48" y="30"/>
                        <a:pt x="47" y="30"/>
                      </a:cubicBezTo>
                      <a:cubicBezTo>
                        <a:pt x="47" y="29"/>
                        <a:pt x="48" y="29"/>
                        <a:pt x="48" y="28"/>
                      </a:cubicBezTo>
                      <a:cubicBezTo>
                        <a:pt x="49" y="27"/>
                        <a:pt x="48" y="26"/>
                        <a:pt x="47" y="26"/>
                      </a:cubicBezTo>
                      <a:cubicBezTo>
                        <a:pt x="47" y="25"/>
                        <a:pt x="48" y="24"/>
                        <a:pt x="47" y="23"/>
                      </a:cubicBezTo>
                      <a:cubicBezTo>
                        <a:pt x="45" y="21"/>
                        <a:pt x="43" y="21"/>
                        <a:pt x="41" y="21"/>
                      </a:cubicBezTo>
                      <a:cubicBezTo>
                        <a:pt x="40" y="21"/>
                        <a:pt x="38" y="19"/>
                        <a:pt x="37" y="18"/>
                      </a:cubicBezTo>
                      <a:cubicBezTo>
                        <a:pt x="35" y="18"/>
                        <a:pt x="34" y="16"/>
                        <a:pt x="33" y="16"/>
                      </a:cubicBezTo>
                      <a:cubicBezTo>
                        <a:pt x="31" y="16"/>
                        <a:pt x="30" y="16"/>
                        <a:pt x="29" y="16"/>
                      </a:cubicBezTo>
                      <a:cubicBezTo>
                        <a:pt x="27" y="16"/>
                        <a:pt x="23" y="11"/>
                        <a:pt x="23" y="9"/>
                      </a:cubicBezTo>
                      <a:cubicBezTo>
                        <a:pt x="23" y="8"/>
                        <a:pt x="23" y="7"/>
                        <a:pt x="23" y="6"/>
                      </a:cubicBezTo>
                      <a:cubicBezTo>
                        <a:pt x="23" y="5"/>
                        <a:pt x="23" y="5"/>
                        <a:pt x="23" y="4"/>
                      </a:cubicBezTo>
                      <a:cubicBezTo>
                        <a:pt x="23" y="0"/>
                        <a:pt x="21" y="2"/>
                        <a:pt x="18" y="3"/>
                      </a:cubicBezTo>
                      <a:cubicBezTo>
                        <a:pt x="15" y="3"/>
                        <a:pt x="13" y="6"/>
                        <a:pt x="10" y="6"/>
                      </a:cubicBezTo>
                      <a:cubicBezTo>
                        <a:pt x="8" y="6"/>
                        <a:pt x="8" y="8"/>
                        <a:pt x="7" y="9"/>
                      </a:cubicBezTo>
                      <a:cubicBezTo>
                        <a:pt x="6" y="9"/>
                        <a:pt x="3" y="8"/>
                        <a:pt x="2" y="8"/>
                      </a:cubicBezTo>
                      <a:cubicBezTo>
                        <a:pt x="4" y="9"/>
                        <a:pt x="5" y="14"/>
                        <a:pt x="6" y="16"/>
                      </a:cubicBezTo>
                      <a:cubicBezTo>
                        <a:pt x="4" y="17"/>
                        <a:pt x="5" y="21"/>
                        <a:pt x="5" y="23"/>
                      </a:cubicBezTo>
                      <a:cubicBezTo>
                        <a:pt x="5" y="25"/>
                        <a:pt x="5" y="26"/>
                        <a:pt x="4" y="27"/>
                      </a:cubicBezTo>
                      <a:cubicBezTo>
                        <a:pt x="3" y="28"/>
                        <a:pt x="3" y="30"/>
                        <a:pt x="3" y="31"/>
                      </a:cubicBezTo>
                      <a:cubicBezTo>
                        <a:pt x="2" y="33"/>
                        <a:pt x="5" y="33"/>
                        <a:pt x="5" y="35"/>
                      </a:cubicBezTo>
                      <a:cubicBezTo>
                        <a:pt x="5" y="36"/>
                        <a:pt x="3" y="37"/>
                        <a:pt x="3" y="38"/>
                      </a:cubicBezTo>
                      <a:cubicBezTo>
                        <a:pt x="0" y="41"/>
                        <a:pt x="4" y="42"/>
                        <a:pt x="4" y="46"/>
                      </a:cubicBezTo>
                      <a:cubicBezTo>
                        <a:pt x="4" y="47"/>
                        <a:pt x="4" y="48"/>
                        <a:pt x="4" y="49"/>
                      </a:cubicBezTo>
                      <a:cubicBezTo>
                        <a:pt x="5" y="50"/>
                        <a:pt x="6" y="51"/>
                        <a:pt x="7" y="52"/>
                      </a:cubicBezTo>
                      <a:cubicBezTo>
                        <a:pt x="7" y="53"/>
                        <a:pt x="5" y="53"/>
                        <a:pt x="7" y="54"/>
                      </a:cubicBezTo>
                      <a:cubicBezTo>
                        <a:pt x="7" y="54"/>
                        <a:pt x="6" y="56"/>
                        <a:pt x="6" y="56"/>
                      </a:cubicBezTo>
                      <a:cubicBezTo>
                        <a:pt x="6" y="59"/>
                        <a:pt x="9" y="61"/>
                        <a:pt x="9" y="63"/>
                      </a:cubicBezTo>
                      <a:cubicBezTo>
                        <a:pt x="10" y="66"/>
                        <a:pt x="8" y="69"/>
                        <a:pt x="13" y="69"/>
                      </a:cubicBezTo>
                      <a:cubicBezTo>
                        <a:pt x="14" y="70"/>
                        <a:pt x="14" y="68"/>
                        <a:pt x="14" y="67"/>
                      </a:cubicBezTo>
                      <a:cubicBezTo>
                        <a:pt x="14" y="66"/>
                        <a:pt x="16" y="65"/>
                        <a:pt x="17" y="65"/>
                      </a:cubicBezTo>
                      <a:cubicBezTo>
                        <a:pt x="18" y="64"/>
                        <a:pt x="19" y="63"/>
                        <a:pt x="20" y="65"/>
                      </a:cubicBezTo>
                      <a:cubicBezTo>
                        <a:pt x="22" y="66"/>
                        <a:pt x="24" y="65"/>
                        <a:pt x="25" y="65"/>
                      </a:cubicBezTo>
                      <a:cubicBezTo>
                        <a:pt x="27" y="65"/>
                        <a:pt x="27" y="68"/>
                        <a:pt x="28" y="68"/>
                      </a:cubicBezTo>
                      <a:cubicBezTo>
                        <a:pt x="29" y="68"/>
                        <a:pt x="30" y="66"/>
                        <a:pt x="31" y="65"/>
                      </a:cubicBezTo>
                      <a:cubicBezTo>
                        <a:pt x="32" y="63"/>
                        <a:pt x="36" y="66"/>
                        <a:pt x="37" y="64"/>
                      </a:cubicBezTo>
                      <a:cubicBezTo>
                        <a:pt x="39" y="59"/>
                        <a:pt x="38" y="54"/>
                        <a:pt x="44" y="52"/>
                      </a:cubicBezTo>
                      <a:cubicBezTo>
                        <a:pt x="46" y="51"/>
                        <a:pt x="49" y="51"/>
                        <a:pt x="52" y="51"/>
                      </a:cubicBezTo>
                      <a:cubicBezTo>
                        <a:pt x="55" y="51"/>
                        <a:pt x="57" y="52"/>
                        <a:pt x="59" y="54"/>
                      </a:cubicBezTo>
                      <a:cubicBezTo>
                        <a:pt x="60" y="51"/>
                        <a:pt x="64" y="43"/>
                        <a:pt x="61" y="42"/>
                      </a:cubicBezTo>
                      <a:cubicBezTo>
                        <a:pt x="60" y="41"/>
                        <a:pt x="62" y="42"/>
                        <a:pt x="61" y="4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23" name="Freeform 627">
                  <a:extLst>
                    <a:ext uri="{FF2B5EF4-FFF2-40B4-BE49-F238E27FC236}">
                      <a16:creationId xmlns:a16="http://schemas.microsoft.com/office/drawing/2014/main" id="{31B37CD3-C72A-2965-6F87-066EAC0FE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5137" y="9299363"/>
                  <a:ext cx="460016" cy="479422"/>
                </a:xfrm>
                <a:custGeom>
                  <a:avLst/>
                  <a:gdLst>
                    <a:gd name="T0" fmla="*/ 40 w 45"/>
                    <a:gd name="T1" fmla="*/ 24 h 44"/>
                    <a:gd name="T2" fmla="*/ 36 w 45"/>
                    <a:gd name="T3" fmla="*/ 24 h 44"/>
                    <a:gd name="T4" fmla="*/ 36 w 45"/>
                    <a:gd name="T5" fmla="*/ 20 h 44"/>
                    <a:gd name="T6" fmla="*/ 34 w 45"/>
                    <a:gd name="T7" fmla="*/ 17 h 44"/>
                    <a:gd name="T8" fmla="*/ 29 w 45"/>
                    <a:gd name="T9" fmla="*/ 16 h 44"/>
                    <a:gd name="T10" fmla="*/ 25 w 45"/>
                    <a:gd name="T11" fmla="*/ 15 h 44"/>
                    <a:gd name="T12" fmla="*/ 25 w 45"/>
                    <a:gd name="T13" fmla="*/ 12 h 44"/>
                    <a:gd name="T14" fmla="*/ 24 w 45"/>
                    <a:gd name="T15" fmla="*/ 7 h 44"/>
                    <a:gd name="T16" fmla="*/ 21 w 45"/>
                    <a:gd name="T17" fmla="*/ 3 h 44"/>
                    <a:gd name="T18" fmla="*/ 14 w 45"/>
                    <a:gd name="T19" fmla="*/ 1 h 44"/>
                    <a:gd name="T20" fmla="*/ 5 w 45"/>
                    <a:gd name="T21" fmla="*/ 3 h 44"/>
                    <a:gd name="T22" fmla="*/ 2 w 45"/>
                    <a:gd name="T23" fmla="*/ 11 h 44"/>
                    <a:gd name="T24" fmla="*/ 1 w 45"/>
                    <a:gd name="T25" fmla="*/ 14 h 44"/>
                    <a:gd name="T26" fmla="*/ 2 w 45"/>
                    <a:gd name="T27" fmla="*/ 17 h 44"/>
                    <a:gd name="T28" fmla="*/ 9 w 45"/>
                    <a:gd name="T29" fmla="*/ 24 h 44"/>
                    <a:gd name="T30" fmla="*/ 13 w 45"/>
                    <a:gd name="T31" fmla="*/ 25 h 44"/>
                    <a:gd name="T32" fmla="*/ 17 w 45"/>
                    <a:gd name="T33" fmla="*/ 27 h 44"/>
                    <a:gd name="T34" fmla="*/ 25 w 45"/>
                    <a:gd name="T35" fmla="*/ 35 h 44"/>
                    <a:gd name="T36" fmla="*/ 22 w 45"/>
                    <a:gd name="T37" fmla="*/ 39 h 44"/>
                    <a:gd name="T38" fmla="*/ 20 w 45"/>
                    <a:gd name="T39" fmla="*/ 42 h 44"/>
                    <a:gd name="T40" fmla="*/ 28 w 45"/>
                    <a:gd name="T41" fmla="*/ 44 h 44"/>
                    <a:gd name="T42" fmla="*/ 32 w 45"/>
                    <a:gd name="T43" fmla="*/ 43 h 44"/>
                    <a:gd name="T44" fmla="*/ 37 w 45"/>
                    <a:gd name="T45" fmla="*/ 42 h 44"/>
                    <a:gd name="T46" fmla="*/ 40 w 45"/>
                    <a:gd name="T47" fmla="*/ 39 h 44"/>
                    <a:gd name="T48" fmla="*/ 41 w 45"/>
                    <a:gd name="T49" fmla="*/ 34 h 44"/>
                    <a:gd name="T50" fmla="*/ 40 w 45"/>
                    <a:gd name="T51" fmla="*/ 24 h 44"/>
                    <a:gd name="T52" fmla="*/ 40 w 45"/>
                    <a:gd name="T53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5" h="44">
                      <a:moveTo>
                        <a:pt x="40" y="24"/>
                      </a:moveTo>
                      <a:cubicBezTo>
                        <a:pt x="39" y="25"/>
                        <a:pt x="37" y="26"/>
                        <a:pt x="36" y="24"/>
                      </a:cubicBezTo>
                      <a:cubicBezTo>
                        <a:pt x="35" y="23"/>
                        <a:pt x="37" y="22"/>
                        <a:pt x="36" y="20"/>
                      </a:cubicBezTo>
                      <a:cubicBezTo>
                        <a:pt x="35" y="19"/>
                        <a:pt x="35" y="18"/>
                        <a:pt x="34" y="17"/>
                      </a:cubicBezTo>
                      <a:cubicBezTo>
                        <a:pt x="31" y="15"/>
                        <a:pt x="31" y="17"/>
                        <a:pt x="29" y="16"/>
                      </a:cubicBezTo>
                      <a:cubicBezTo>
                        <a:pt x="28" y="16"/>
                        <a:pt x="27" y="16"/>
                        <a:pt x="25" y="15"/>
                      </a:cubicBezTo>
                      <a:cubicBezTo>
                        <a:pt x="23" y="15"/>
                        <a:pt x="24" y="13"/>
                        <a:pt x="25" y="12"/>
                      </a:cubicBezTo>
                      <a:cubicBezTo>
                        <a:pt x="25" y="10"/>
                        <a:pt x="24" y="8"/>
                        <a:pt x="24" y="7"/>
                      </a:cubicBezTo>
                      <a:cubicBezTo>
                        <a:pt x="23" y="4"/>
                        <a:pt x="24" y="4"/>
                        <a:pt x="21" y="3"/>
                      </a:cubicBezTo>
                      <a:cubicBezTo>
                        <a:pt x="19" y="1"/>
                        <a:pt x="18" y="0"/>
                        <a:pt x="14" y="1"/>
                      </a:cubicBezTo>
                      <a:cubicBezTo>
                        <a:pt x="11" y="1"/>
                        <a:pt x="7" y="2"/>
                        <a:pt x="5" y="3"/>
                      </a:cubicBezTo>
                      <a:cubicBezTo>
                        <a:pt x="2" y="6"/>
                        <a:pt x="3" y="8"/>
                        <a:pt x="2" y="11"/>
                      </a:cubicBezTo>
                      <a:cubicBezTo>
                        <a:pt x="2" y="12"/>
                        <a:pt x="1" y="13"/>
                        <a:pt x="1" y="14"/>
                      </a:cubicBezTo>
                      <a:cubicBezTo>
                        <a:pt x="0" y="15"/>
                        <a:pt x="1" y="15"/>
                        <a:pt x="2" y="17"/>
                      </a:cubicBezTo>
                      <a:cubicBezTo>
                        <a:pt x="4" y="20"/>
                        <a:pt x="6" y="21"/>
                        <a:pt x="9" y="24"/>
                      </a:cubicBezTo>
                      <a:cubicBezTo>
                        <a:pt x="10" y="25"/>
                        <a:pt x="12" y="25"/>
                        <a:pt x="13" y="25"/>
                      </a:cubicBezTo>
                      <a:cubicBezTo>
                        <a:pt x="15" y="25"/>
                        <a:pt x="16" y="26"/>
                        <a:pt x="17" y="27"/>
                      </a:cubicBezTo>
                      <a:cubicBezTo>
                        <a:pt x="19" y="28"/>
                        <a:pt x="27" y="31"/>
                        <a:pt x="25" y="35"/>
                      </a:cubicBezTo>
                      <a:cubicBezTo>
                        <a:pt x="24" y="36"/>
                        <a:pt x="22" y="37"/>
                        <a:pt x="22" y="39"/>
                      </a:cubicBezTo>
                      <a:cubicBezTo>
                        <a:pt x="22" y="41"/>
                        <a:pt x="22" y="41"/>
                        <a:pt x="20" y="42"/>
                      </a:cubicBezTo>
                      <a:cubicBezTo>
                        <a:pt x="19" y="44"/>
                        <a:pt x="27" y="43"/>
                        <a:pt x="28" y="44"/>
                      </a:cubicBezTo>
                      <a:cubicBezTo>
                        <a:pt x="30" y="44"/>
                        <a:pt x="30" y="44"/>
                        <a:pt x="32" y="43"/>
                      </a:cubicBezTo>
                      <a:cubicBezTo>
                        <a:pt x="33" y="41"/>
                        <a:pt x="36" y="43"/>
                        <a:pt x="37" y="42"/>
                      </a:cubicBezTo>
                      <a:cubicBezTo>
                        <a:pt x="38" y="41"/>
                        <a:pt x="39" y="40"/>
                        <a:pt x="40" y="39"/>
                      </a:cubicBezTo>
                      <a:cubicBezTo>
                        <a:pt x="41" y="37"/>
                        <a:pt x="40" y="35"/>
                        <a:pt x="41" y="34"/>
                      </a:cubicBezTo>
                      <a:cubicBezTo>
                        <a:pt x="41" y="32"/>
                        <a:pt x="45" y="24"/>
                        <a:pt x="40" y="24"/>
                      </a:cubicBezTo>
                      <a:cubicBezTo>
                        <a:pt x="40" y="25"/>
                        <a:pt x="41" y="24"/>
                        <a:pt x="40" y="2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24" name="Freeform 628">
                  <a:extLst>
                    <a:ext uri="{FF2B5EF4-FFF2-40B4-BE49-F238E27FC236}">
                      <a16:creationId xmlns:a16="http://schemas.microsoft.com/office/drawing/2014/main" id="{7580FFC3-27E8-3964-A995-8080BC7327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83147" y="7968044"/>
                  <a:ext cx="2031735" cy="2179527"/>
                </a:xfrm>
                <a:custGeom>
                  <a:avLst/>
                  <a:gdLst>
                    <a:gd name="T0" fmla="*/ 188 w 199"/>
                    <a:gd name="T1" fmla="*/ 51 h 201"/>
                    <a:gd name="T2" fmla="*/ 165 w 199"/>
                    <a:gd name="T3" fmla="*/ 41 h 201"/>
                    <a:gd name="T4" fmla="*/ 135 w 199"/>
                    <a:gd name="T5" fmla="*/ 30 h 201"/>
                    <a:gd name="T6" fmla="*/ 122 w 199"/>
                    <a:gd name="T7" fmla="*/ 36 h 201"/>
                    <a:gd name="T8" fmla="*/ 116 w 199"/>
                    <a:gd name="T9" fmla="*/ 29 h 201"/>
                    <a:gd name="T10" fmla="*/ 111 w 199"/>
                    <a:gd name="T11" fmla="*/ 33 h 201"/>
                    <a:gd name="T12" fmla="*/ 120 w 199"/>
                    <a:gd name="T13" fmla="*/ 23 h 201"/>
                    <a:gd name="T14" fmla="*/ 116 w 199"/>
                    <a:gd name="T15" fmla="*/ 8 h 201"/>
                    <a:gd name="T16" fmla="*/ 105 w 199"/>
                    <a:gd name="T17" fmla="*/ 15 h 201"/>
                    <a:gd name="T18" fmla="*/ 93 w 199"/>
                    <a:gd name="T19" fmla="*/ 14 h 201"/>
                    <a:gd name="T20" fmla="*/ 77 w 199"/>
                    <a:gd name="T21" fmla="*/ 19 h 201"/>
                    <a:gd name="T22" fmla="*/ 69 w 199"/>
                    <a:gd name="T23" fmla="*/ 1 h 201"/>
                    <a:gd name="T24" fmla="*/ 56 w 199"/>
                    <a:gd name="T25" fmla="*/ 7 h 201"/>
                    <a:gd name="T26" fmla="*/ 50 w 199"/>
                    <a:gd name="T27" fmla="*/ 11 h 201"/>
                    <a:gd name="T28" fmla="*/ 51 w 199"/>
                    <a:gd name="T29" fmla="*/ 16 h 201"/>
                    <a:gd name="T30" fmla="*/ 41 w 199"/>
                    <a:gd name="T31" fmla="*/ 22 h 201"/>
                    <a:gd name="T32" fmla="*/ 27 w 199"/>
                    <a:gd name="T33" fmla="*/ 18 h 201"/>
                    <a:gd name="T34" fmla="*/ 25 w 199"/>
                    <a:gd name="T35" fmla="*/ 21 h 201"/>
                    <a:gd name="T36" fmla="*/ 22 w 199"/>
                    <a:gd name="T37" fmla="*/ 39 h 201"/>
                    <a:gd name="T38" fmla="*/ 10 w 199"/>
                    <a:gd name="T39" fmla="*/ 49 h 201"/>
                    <a:gd name="T40" fmla="*/ 2 w 199"/>
                    <a:gd name="T41" fmla="*/ 66 h 201"/>
                    <a:gd name="T42" fmla="*/ 9 w 199"/>
                    <a:gd name="T43" fmla="*/ 75 h 201"/>
                    <a:gd name="T44" fmla="*/ 24 w 199"/>
                    <a:gd name="T45" fmla="*/ 81 h 201"/>
                    <a:gd name="T46" fmla="*/ 39 w 199"/>
                    <a:gd name="T47" fmla="*/ 76 h 201"/>
                    <a:gd name="T48" fmla="*/ 49 w 199"/>
                    <a:gd name="T49" fmla="*/ 88 h 201"/>
                    <a:gd name="T50" fmla="*/ 61 w 199"/>
                    <a:gd name="T51" fmla="*/ 94 h 201"/>
                    <a:gd name="T52" fmla="*/ 68 w 199"/>
                    <a:gd name="T53" fmla="*/ 102 h 201"/>
                    <a:gd name="T54" fmla="*/ 80 w 199"/>
                    <a:gd name="T55" fmla="*/ 114 h 201"/>
                    <a:gd name="T56" fmla="*/ 82 w 199"/>
                    <a:gd name="T57" fmla="*/ 135 h 201"/>
                    <a:gd name="T58" fmla="*/ 93 w 199"/>
                    <a:gd name="T59" fmla="*/ 145 h 201"/>
                    <a:gd name="T60" fmla="*/ 98 w 199"/>
                    <a:gd name="T61" fmla="*/ 157 h 201"/>
                    <a:gd name="T62" fmla="*/ 90 w 199"/>
                    <a:gd name="T63" fmla="*/ 173 h 201"/>
                    <a:gd name="T64" fmla="*/ 86 w 199"/>
                    <a:gd name="T65" fmla="*/ 181 h 201"/>
                    <a:gd name="T66" fmla="*/ 94 w 199"/>
                    <a:gd name="T67" fmla="*/ 187 h 201"/>
                    <a:gd name="T68" fmla="*/ 107 w 199"/>
                    <a:gd name="T69" fmla="*/ 197 h 201"/>
                    <a:gd name="T70" fmla="*/ 119 w 199"/>
                    <a:gd name="T71" fmla="*/ 180 h 201"/>
                    <a:gd name="T72" fmla="*/ 128 w 199"/>
                    <a:gd name="T73" fmla="*/ 157 h 201"/>
                    <a:gd name="T74" fmla="*/ 137 w 199"/>
                    <a:gd name="T75" fmla="*/ 149 h 201"/>
                    <a:gd name="T76" fmla="*/ 144 w 199"/>
                    <a:gd name="T77" fmla="*/ 147 h 201"/>
                    <a:gd name="T78" fmla="*/ 155 w 199"/>
                    <a:gd name="T79" fmla="*/ 142 h 201"/>
                    <a:gd name="T80" fmla="*/ 163 w 199"/>
                    <a:gd name="T81" fmla="*/ 139 h 201"/>
                    <a:gd name="T82" fmla="*/ 169 w 199"/>
                    <a:gd name="T83" fmla="*/ 130 h 201"/>
                    <a:gd name="T84" fmla="*/ 175 w 199"/>
                    <a:gd name="T85" fmla="*/ 116 h 201"/>
                    <a:gd name="T86" fmla="*/ 176 w 199"/>
                    <a:gd name="T87" fmla="*/ 98 h 201"/>
                    <a:gd name="T88" fmla="*/ 178 w 199"/>
                    <a:gd name="T89" fmla="*/ 91 h 201"/>
                    <a:gd name="T90" fmla="*/ 182 w 199"/>
                    <a:gd name="T91" fmla="*/ 86 h 201"/>
                    <a:gd name="T92" fmla="*/ 196 w 199"/>
                    <a:gd name="T93" fmla="*/ 57 h 201"/>
                    <a:gd name="T94" fmla="*/ 110 w 199"/>
                    <a:gd name="T95" fmla="*/ 190 h 201"/>
                    <a:gd name="T96" fmla="*/ 115 w 199"/>
                    <a:gd name="T97" fmla="*/ 18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99" h="201">
                      <a:moveTo>
                        <a:pt x="196" y="57"/>
                      </a:moveTo>
                      <a:cubicBezTo>
                        <a:pt x="195" y="55"/>
                        <a:pt x="195" y="53"/>
                        <a:pt x="194" y="52"/>
                      </a:cubicBezTo>
                      <a:cubicBezTo>
                        <a:pt x="192" y="51"/>
                        <a:pt x="189" y="52"/>
                        <a:pt x="188" y="51"/>
                      </a:cubicBezTo>
                      <a:cubicBezTo>
                        <a:pt x="183" y="50"/>
                        <a:pt x="180" y="46"/>
                        <a:pt x="177" y="44"/>
                      </a:cubicBezTo>
                      <a:cubicBezTo>
                        <a:pt x="175" y="43"/>
                        <a:pt x="173" y="42"/>
                        <a:pt x="172" y="41"/>
                      </a:cubicBezTo>
                      <a:cubicBezTo>
                        <a:pt x="169" y="40"/>
                        <a:pt x="168" y="41"/>
                        <a:pt x="165" y="41"/>
                      </a:cubicBezTo>
                      <a:cubicBezTo>
                        <a:pt x="161" y="42"/>
                        <a:pt x="157" y="37"/>
                        <a:pt x="153" y="39"/>
                      </a:cubicBezTo>
                      <a:cubicBezTo>
                        <a:pt x="150" y="40"/>
                        <a:pt x="147" y="35"/>
                        <a:pt x="145" y="34"/>
                      </a:cubicBezTo>
                      <a:cubicBezTo>
                        <a:pt x="142" y="32"/>
                        <a:pt x="138" y="30"/>
                        <a:pt x="135" y="30"/>
                      </a:cubicBezTo>
                      <a:cubicBezTo>
                        <a:pt x="133" y="29"/>
                        <a:pt x="131" y="29"/>
                        <a:pt x="130" y="30"/>
                      </a:cubicBezTo>
                      <a:cubicBezTo>
                        <a:pt x="129" y="33"/>
                        <a:pt x="126" y="34"/>
                        <a:pt x="125" y="36"/>
                      </a:cubicBezTo>
                      <a:cubicBezTo>
                        <a:pt x="123" y="39"/>
                        <a:pt x="124" y="38"/>
                        <a:pt x="122" y="36"/>
                      </a:cubicBezTo>
                      <a:cubicBezTo>
                        <a:pt x="122" y="36"/>
                        <a:pt x="121" y="35"/>
                        <a:pt x="121" y="35"/>
                      </a:cubicBezTo>
                      <a:cubicBezTo>
                        <a:pt x="119" y="34"/>
                        <a:pt x="120" y="36"/>
                        <a:pt x="119" y="37"/>
                      </a:cubicBezTo>
                      <a:cubicBezTo>
                        <a:pt x="118" y="38"/>
                        <a:pt x="115" y="29"/>
                        <a:pt x="116" y="29"/>
                      </a:cubicBezTo>
                      <a:cubicBezTo>
                        <a:pt x="116" y="29"/>
                        <a:pt x="113" y="33"/>
                        <a:pt x="112" y="33"/>
                      </a:cubicBezTo>
                      <a:cubicBezTo>
                        <a:pt x="112" y="33"/>
                        <a:pt x="116" y="30"/>
                        <a:pt x="115" y="29"/>
                      </a:cubicBezTo>
                      <a:cubicBezTo>
                        <a:pt x="113" y="28"/>
                        <a:pt x="113" y="33"/>
                        <a:pt x="111" y="33"/>
                      </a:cubicBezTo>
                      <a:cubicBezTo>
                        <a:pt x="111" y="33"/>
                        <a:pt x="115" y="27"/>
                        <a:pt x="115" y="26"/>
                      </a:cubicBezTo>
                      <a:cubicBezTo>
                        <a:pt x="115" y="25"/>
                        <a:pt x="117" y="25"/>
                        <a:pt x="117" y="24"/>
                      </a:cubicBezTo>
                      <a:cubicBezTo>
                        <a:pt x="118" y="23"/>
                        <a:pt x="119" y="25"/>
                        <a:pt x="120" y="23"/>
                      </a:cubicBezTo>
                      <a:cubicBezTo>
                        <a:pt x="121" y="22"/>
                        <a:pt x="120" y="22"/>
                        <a:pt x="120" y="20"/>
                      </a:cubicBezTo>
                      <a:cubicBezTo>
                        <a:pt x="121" y="19"/>
                        <a:pt x="121" y="17"/>
                        <a:pt x="119" y="16"/>
                      </a:cubicBezTo>
                      <a:cubicBezTo>
                        <a:pt x="116" y="15"/>
                        <a:pt x="116" y="11"/>
                        <a:pt x="116" y="8"/>
                      </a:cubicBezTo>
                      <a:cubicBezTo>
                        <a:pt x="116" y="7"/>
                        <a:pt x="115" y="6"/>
                        <a:pt x="114" y="5"/>
                      </a:cubicBezTo>
                      <a:cubicBezTo>
                        <a:pt x="113" y="4"/>
                        <a:pt x="112" y="7"/>
                        <a:pt x="111" y="8"/>
                      </a:cubicBezTo>
                      <a:cubicBezTo>
                        <a:pt x="110" y="11"/>
                        <a:pt x="108" y="15"/>
                        <a:pt x="105" y="15"/>
                      </a:cubicBezTo>
                      <a:cubicBezTo>
                        <a:pt x="104" y="15"/>
                        <a:pt x="103" y="14"/>
                        <a:pt x="101" y="14"/>
                      </a:cubicBezTo>
                      <a:cubicBezTo>
                        <a:pt x="100" y="14"/>
                        <a:pt x="99" y="15"/>
                        <a:pt x="98" y="14"/>
                      </a:cubicBezTo>
                      <a:cubicBezTo>
                        <a:pt x="96" y="13"/>
                        <a:pt x="95" y="14"/>
                        <a:pt x="93" y="14"/>
                      </a:cubicBezTo>
                      <a:cubicBezTo>
                        <a:pt x="91" y="14"/>
                        <a:pt x="92" y="14"/>
                        <a:pt x="91" y="16"/>
                      </a:cubicBezTo>
                      <a:cubicBezTo>
                        <a:pt x="90" y="17"/>
                        <a:pt x="85" y="16"/>
                        <a:pt x="84" y="17"/>
                      </a:cubicBezTo>
                      <a:cubicBezTo>
                        <a:pt x="82" y="17"/>
                        <a:pt x="79" y="19"/>
                        <a:pt x="77" y="19"/>
                      </a:cubicBezTo>
                      <a:cubicBezTo>
                        <a:pt x="74" y="19"/>
                        <a:pt x="72" y="15"/>
                        <a:pt x="72" y="13"/>
                      </a:cubicBezTo>
                      <a:cubicBezTo>
                        <a:pt x="70" y="10"/>
                        <a:pt x="74" y="8"/>
                        <a:pt x="73" y="5"/>
                      </a:cubicBezTo>
                      <a:cubicBezTo>
                        <a:pt x="72" y="3"/>
                        <a:pt x="71" y="0"/>
                        <a:pt x="69" y="1"/>
                      </a:cubicBezTo>
                      <a:cubicBezTo>
                        <a:pt x="69" y="2"/>
                        <a:pt x="62" y="5"/>
                        <a:pt x="61" y="5"/>
                      </a:cubicBezTo>
                      <a:cubicBezTo>
                        <a:pt x="60" y="5"/>
                        <a:pt x="58" y="5"/>
                        <a:pt x="58" y="6"/>
                      </a:cubicBezTo>
                      <a:cubicBezTo>
                        <a:pt x="57" y="6"/>
                        <a:pt x="57" y="9"/>
                        <a:pt x="56" y="7"/>
                      </a:cubicBezTo>
                      <a:cubicBezTo>
                        <a:pt x="55" y="6"/>
                        <a:pt x="47" y="5"/>
                        <a:pt x="47" y="6"/>
                      </a:cubicBezTo>
                      <a:cubicBezTo>
                        <a:pt x="47" y="6"/>
                        <a:pt x="49" y="7"/>
                        <a:pt x="49" y="7"/>
                      </a:cubicBezTo>
                      <a:cubicBezTo>
                        <a:pt x="50" y="8"/>
                        <a:pt x="50" y="9"/>
                        <a:pt x="50" y="11"/>
                      </a:cubicBezTo>
                      <a:cubicBezTo>
                        <a:pt x="51" y="11"/>
                        <a:pt x="51" y="13"/>
                        <a:pt x="52" y="14"/>
                      </a:cubicBezTo>
                      <a:cubicBezTo>
                        <a:pt x="52" y="14"/>
                        <a:pt x="54" y="14"/>
                        <a:pt x="54" y="14"/>
                      </a:cubicBezTo>
                      <a:cubicBezTo>
                        <a:pt x="54" y="15"/>
                        <a:pt x="52" y="16"/>
                        <a:pt x="51" y="16"/>
                      </a:cubicBezTo>
                      <a:cubicBezTo>
                        <a:pt x="50" y="17"/>
                        <a:pt x="50" y="18"/>
                        <a:pt x="49" y="19"/>
                      </a:cubicBezTo>
                      <a:cubicBezTo>
                        <a:pt x="49" y="19"/>
                        <a:pt x="44" y="23"/>
                        <a:pt x="43" y="22"/>
                      </a:cubicBezTo>
                      <a:cubicBezTo>
                        <a:pt x="43" y="21"/>
                        <a:pt x="42" y="21"/>
                        <a:pt x="41" y="22"/>
                      </a:cubicBezTo>
                      <a:cubicBezTo>
                        <a:pt x="40" y="23"/>
                        <a:pt x="38" y="21"/>
                        <a:pt x="38" y="21"/>
                      </a:cubicBezTo>
                      <a:cubicBezTo>
                        <a:pt x="36" y="20"/>
                        <a:pt x="35" y="16"/>
                        <a:pt x="34" y="16"/>
                      </a:cubicBezTo>
                      <a:cubicBezTo>
                        <a:pt x="32" y="15"/>
                        <a:pt x="29" y="18"/>
                        <a:pt x="27" y="18"/>
                      </a:cubicBezTo>
                      <a:cubicBezTo>
                        <a:pt x="25" y="18"/>
                        <a:pt x="23" y="18"/>
                        <a:pt x="21" y="18"/>
                      </a:cubicBezTo>
                      <a:cubicBezTo>
                        <a:pt x="21" y="18"/>
                        <a:pt x="21" y="20"/>
                        <a:pt x="22" y="20"/>
                      </a:cubicBezTo>
                      <a:cubicBezTo>
                        <a:pt x="22" y="21"/>
                        <a:pt x="24" y="21"/>
                        <a:pt x="25" y="21"/>
                      </a:cubicBezTo>
                      <a:cubicBezTo>
                        <a:pt x="25" y="22"/>
                        <a:pt x="21" y="23"/>
                        <a:pt x="20" y="23"/>
                      </a:cubicBezTo>
                      <a:cubicBezTo>
                        <a:pt x="19" y="24"/>
                        <a:pt x="21" y="27"/>
                        <a:pt x="22" y="28"/>
                      </a:cubicBezTo>
                      <a:cubicBezTo>
                        <a:pt x="24" y="32"/>
                        <a:pt x="24" y="35"/>
                        <a:pt x="22" y="39"/>
                      </a:cubicBezTo>
                      <a:cubicBezTo>
                        <a:pt x="22" y="41"/>
                        <a:pt x="22" y="47"/>
                        <a:pt x="20" y="47"/>
                      </a:cubicBezTo>
                      <a:cubicBezTo>
                        <a:pt x="19" y="48"/>
                        <a:pt x="17" y="47"/>
                        <a:pt x="15" y="48"/>
                      </a:cubicBezTo>
                      <a:cubicBezTo>
                        <a:pt x="14" y="49"/>
                        <a:pt x="11" y="49"/>
                        <a:pt x="10" y="49"/>
                      </a:cubicBezTo>
                      <a:cubicBezTo>
                        <a:pt x="5" y="51"/>
                        <a:pt x="5" y="53"/>
                        <a:pt x="5" y="57"/>
                      </a:cubicBezTo>
                      <a:cubicBezTo>
                        <a:pt x="5" y="59"/>
                        <a:pt x="2" y="59"/>
                        <a:pt x="2" y="60"/>
                      </a:cubicBezTo>
                      <a:cubicBezTo>
                        <a:pt x="2" y="63"/>
                        <a:pt x="0" y="64"/>
                        <a:pt x="2" y="66"/>
                      </a:cubicBezTo>
                      <a:cubicBezTo>
                        <a:pt x="4" y="68"/>
                        <a:pt x="4" y="70"/>
                        <a:pt x="5" y="72"/>
                      </a:cubicBezTo>
                      <a:cubicBezTo>
                        <a:pt x="5" y="73"/>
                        <a:pt x="6" y="73"/>
                        <a:pt x="7" y="73"/>
                      </a:cubicBezTo>
                      <a:cubicBezTo>
                        <a:pt x="8" y="73"/>
                        <a:pt x="8" y="74"/>
                        <a:pt x="9" y="75"/>
                      </a:cubicBezTo>
                      <a:cubicBezTo>
                        <a:pt x="11" y="78"/>
                        <a:pt x="16" y="75"/>
                        <a:pt x="18" y="73"/>
                      </a:cubicBezTo>
                      <a:cubicBezTo>
                        <a:pt x="18" y="76"/>
                        <a:pt x="16" y="81"/>
                        <a:pt x="19" y="82"/>
                      </a:cubicBezTo>
                      <a:cubicBezTo>
                        <a:pt x="20" y="82"/>
                        <a:pt x="23" y="81"/>
                        <a:pt x="24" y="81"/>
                      </a:cubicBezTo>
                      <a:cubicBezTo>
                        <a:pt x="27" y="82"/>
                        <a:pt x="28" y="82"/>
                        <a:pt x="30" y="80"/>
                      </a:cubicBezTo>
                      <a:cubicBezTo>
                        <a:pt x="30" y="79"/>
                        <a:pt x="32" y="79"/>
                        <a:pt x="33" y="79"/>
                      </a:cubicBezTo>
                      <a:cubicBezTo>
                        <a:pt x="35" y="77"/>
                        <a:pt x="37" y="76"/>
                        <a:pt x="39" y="76"/>
                      </a:cubicBezTo>
                      <a:cubicBezTo>
                        <a:pt x="41" y="75"/>
                        <a:pt x="46" y="73"/>
                        <a:pt x="44" y="77"/>
                      </a:cubicBezTo>
                      <a:cubicBezTo>
                        <a:pt x="44" y="79"/>
                        <a:pt x="43" y="81"/>
                        <a:pt x="44" y="83"/>
                      </a:cubicBezTo>
                      <a:cubicBezTo>
                        <a:pt x="45" y="85"/>
                        <a:pt x="47" y="87"/>
                        <a:pt x="49" y="88"/>
                      </a:cubicBezTo>
                      <a:cubicBezTo>
                        <a:pt x="51" y="90"/>
                        <a:pt x="54" y="89"/>
                        <a:pt x="56" y="90"/>
                      </a:cubicBezTo>
                      <a:cubicBezTo>
                        <a:pt x="57" y="91"/>
                        <a:pt x="58" y="92"/>
                        <a:pt x="59" y="92"/>
                      </a:cubicBezTo>
                      <a:cubicBezTo>
                        <a:pt x="60" y="92"/>
                        <a:pt x="61" y="93"/>
                        <a:pt x="61" y="94"/>
                      </a:cubicBezTo>
                      <a:cubicBezTo>
                        <a:pt x="63" y="94"/>
                        <a:pt x="68" y="93"/>
                        <a:pt x="68" y="96"/>
                      </a:cubicBezTo>
                      <a:cubicBezTo>
                        <a:pt x="69" y="98"/>
                        <a:pt x="68" y="98"/>
                        <a:pt x="69" y="100"/>
                      </a:cubicBezTo>
                      <a:cubicBezTo>
                        <a:pt x="70" y="101"/>
                        <a:pt x="69" y="101"/>
                        <a:pt x="68" y="102"/>
                      </a:cubicBezTo>
                      <a:cubicBezTo>
                        <a:pt x="68" y="102"/>
                        <a:pt x="70" y="107"/>
                        <a:pt x="70" y="108"/>
                      </a:cubicBezTo>
                      <a:cubicBezTo>
                        <a:pt x="70" y="109"/>
                        <a:pt x="78" y="108"/>
                        <a:pt x="79" y="108"/>
                      </a:cubicBezTo>
                      <a:cubicBezTo>
                        <a:pt x="79" y="110"/>
                        <a:pt x="78" y="113"/>
                        <a:pt x="80" y="114"/>
                      </a:cubicBezTo>
                      <a:cubicBezTo>
                        <a:pt x="83" y="116"/>
                        <a:pt x="83" y="118"/>
                        <a:pt x="82" y="122"/>
                      </a:cubicBezTo>
                      <a:cubicBezTo>
                        <a:pt x="81" y="124"/>
                        <a:pt x="80" y="127"/>
                        <a:pt x="81" y="130"/>
                      </a:cubicBezTo>
                      <a:cubicBezTo>
                        <a:pt x="81" y="131"/>
                        <a:pt x="82" y="133"/>
                        <a:pt x="82" y="135"/>
                      </a:cubicBezTo>
                      <a:cubicBezTo>
                        <a:pt x="82" y="136"/>
                        <a:pt x="80" y="138"/>
                        <a:pt x="82" y="138"/>
                      </a:cubicBezTo>
                      <a:cubicBezTo>
                        <a:pt x="83" y="139"/>
                        <a:pt x="86" y="140"/>
                        <a:pt x="88" y="139"/>
                      </a:cubicBezTo>
                      <a:cubicBezTo>
                        <a:pt x="90" y="137"/>
                        <a:pt x="94" y="144"/>
                        <a:pt x="93" y="145"/>
                      </a:cubicBezTo>
                      <a:cubicBezTo>
                        <a:pt x="93" y="146"/>
                        <a:pt x="93" y="147"/>
                        <a:pt x="94" y="148"/>
                      </a:cubicBezTo>
                      <a:cubicBezTo>
                        <a:pt x="95" y="149"/>
                        <a:pt x="97" y="147"/>
                        <a:pt x="98" y="148"/>
                      </a:cubicBezTo>
                      <a:cubicBezTo>
                        <a:pt x="102" y="150"/>
                        <a:pt x="98" y="154"/>
                        <a:pt x="98" y="157"/>
                      </a:cubicBezTo>
                      <a:cubicBezTo>
                        <a:pt x="100" y="154"/>
                        <a:pt x="102" y="160"/>
                        <a:pt x="102" y="160"/>
                      </a:cubicBezTo>
                      <a:cubicBezTo>
                        <a:pt x="103" y="164"/>
                        <a:pt x="101" y="165"/>
                        <a:pt x="98" y="166"/>
                      </a:cubicBezTo>
                      <a:cubicBezTo>
                        <a:pt x="94" y="168"/>
                        <a:pt x="92" y="170"/>
                        <a:pt x="90" y="173"/>
                      </a:cubicBezTo>
                      <a:cubicBezTo>
                        <a:pt x="89" y="175"/>
                        <a:pt x="88" y="176"/>
                        <a:pt x="86" y="177"/>
                      </a:cubicBezTo>
                      <a:cubicBezTo>
                        <a:pt x="85" y="179"/>
                        <a:pt x="83" y="180"/>
                        <a:pt x="81" y="182"/>
                      </a:cubicBezTo>
                      <a:cubicBezTo>
                        <a:pt x="83" y="182"/>
                        <a:pt x="85" y="181"/>
                        <a:pt x="86" y="181"/>
                      </a:cubicBezTo>
                      <a:cubicBezTo>
                        <a:pt x="87" y="181"/>
                        <a:pt x="88" y="183"/>
                        <a:pt x="89" y="183"/>
                      </a:cubicBezTo>
                      <a:cubicBezTo>
                        <a:pt x="89" y="184"/>
                        <a:pt x="90" y="185"/>
                        <a:pt x="91" y="186"/>
                      </a:cubicBezTo>
                      <a:cubicBezTo>
                        <a:pt x="92" y="187"/>
                        <a:pt x="93" y="186"/>
                        <a:pt x="94" y="187"/>
                      </a:cubicBezTo>
                      <a:cubicBezTo>
                        <a:pt x="96" y="189"/>
                        <a:pt x="100" y="190"/>
                        <a:pt x="101" y="193"/>
                      </a:cubicBezTo>
                      <a:cubicBezTo>
                        <a:pt x="102" y="195"/>
                        <a:pt x="103" y="199"/>
                        <a:pt x="104" y="201"/>
                      </a:cubicBezTo>
                      <a:cubicBezTo>
                        <a:pt x="105" y="200"/>
                        <a:pt x="106" y="199"/>
                        <a:pt x="107" y="197"/>
                      </a:cubicBezTo>
                      <a:cubicBezTo>
                        <a:pt x="107" y="196"/>
                        <a:pt x="108" y="194"/>
                        <a:pt x="109" y="193"/>
                      </a:cubicBezTo>
                      <a:cubicBezTo>
                        <a:pt x="110" y="190"/>
                        <a:pt x="113" y="189"/>
                        <a:pt x="116" y="187"/>
                      </a:cubicBezTo>
                      <a:cubicBezTo>
                        <a:pt x="118" y="185"/>
                        <a:pt x="118" y="183"/>
                        <a:pt x="119" y="180"/>
                      </a:cubicBezTo>
                      <a:cubicBezTo>
                        <a:pt x="121" y="176"/>
                        <a:pt x="124" y="175"/>
                        <a:pt x="126" y="172"/>
                      </a:cubicBezTo>
                      <a:cubicBezTo>
                        <a:pt x="129" y="169"/>
                        <a:pt x="126" y="165"/>
                        <a:pt x="127" y="161"/>
                      </a:cubicBezTo>
                      <a:cubicBezTo>
                        <a:pt x="128" y="160"/>
                        <a:pt x="128" y="159"/>
                        <a:pt x="128" y="157"/>
                      </a:cubicBezTo>
                      <a:cubicBezTo>
                        <a:pt x="128" y="156"/>
                        <a:pt x="128" y="156"/>
                        <a:pt x="129" y="156"/>
                      </a:cubicBezTo>
                      <a:cubicBezTo>
                        <a:pt x="131" y="155"/>
                        <a:pt x="132" y="153"/>
                        <a:pt x="133" y="152"/>
                      </a:cubicBezTo>
                      <a:cubicBezTo>
                        <a:pt x="134" y="151"/>
                        <a:pt x="135" y="150"/>
                        <a:pt x="137" y="149"/>
                      </a:cubicBezTo>
                      <a:cubicBezTo>
                        <a:pt x="138" y="149"/>
                        <a:pt x="139" y="148"/>
                        <a:pt x="141" y="147"/>
                      </a:cubicBezTo>
                      <a:cubicBezTo>
                        <a:pt x="142" y="147"/>
                        <a:pt x="143" y="148"/>
                        <a:pt x="144" y="148"/>
                      </a:cubicBezTo>
                      <a:cubicBezTo>
                        <a:pt x="145" y="148"/>
                        <a:pt x="144" y="147"/>
                        <a:pt x="144" y="147"/>
                      </a:cubicBezTo>
                      <a:cubicBezTo>
                        <a:pt x="143" y="146"/>
                        <a:pt x="147" y="145"/>
                        <a:pt x="147" y="145"/>
                      </a:cubicBezTo>
                      <a:cubicBezTo>
                        <a:pt x="147" y="145"/>
                        <a:pt x="149" y="142"/>
                        <a:pt x="149" y="143"/>
                      </a:cubicBezTo>
                      <a:cubicBezTo>
                        <a:pt x="150" y="144"/>
                        <a:pt x="155" y="142"/>
                        <a:pt x="155" y="142"/>
                      </a:cubicBezTo>
                      <a:cubicBezTo>
                        <a:pt x="156" y="142"/>
                        <a:pt x="155" y="143"/>
                        <a:pt x="156" y="143"/>
                      </a:cubicBezTo>
                      <a:cubicBezTo>
                        <a:pt x="157" y="143"/>
                        <a:pt x="160" y="143"/>
                        <a:pt x="161" y="142"/>
                      </a:cubicBezTo>
                      <a:cubicBezTo>
                        <a:pt x="162" y="141"/>
                        <a:pt x="162" y="140"/>
                        <a:pt x="163" y="139"/>
                      </a:cubicBezTo>
                      <a:cubicBezTo>
                        <a:pt x="164" y="139"/>
                        <a:pt x="165" y="138"/>
                        <a:pt x="165" y="137"/>
                      </a:cubicBezTo>
                      <a:cubicBezTo>
                        <a:pt x="166" y="136"/>
                        <a:pt x="165" y="134"/>
                        <a:pt x="166" y="133"/>
                      </a:cubicBezTo>
                      <a:cubicBezTo>
                        <a:pt x="167" y="132"/>
                        <a:pt x="168" y="131"/>
                        <a:pt x="169" y="130"/>
                      </a:cubicBezTo>
                      <a:cubicBezTo>
                        <a:pt x="171" y="127"/>
                        <a:pt x="172" y="126"/>
                        <a:pt x="172" y="123"/>
                      </a:cubicBezTo>
                      <a:cubicBezTo>
                        <a:pt x="172" y="121"/>
                        <a:pt x="172" y="120"/>
                        <a:pt x="173" y="118"/>
                      </a:cubicBezTo>
                      <a:cubicBezTo>
                        <a:pt x="173" y="117"/>
                        <a:pt x="174" y="117"/>
                        <a:pt x="175" y="116"/>
                      </a:cubicBezTo>
                      <a:cubicBezTo>
                        <a:pt x="176" y="115"/>
                        <a:pt x="175" y="113"/>
                        <a:pt x="175" y="112"/>
                      </a:cubicBezTo>
                      <a:cubicBezTo>
                        <a:pt x="175" y="110"/>
                        <a:pt x="176" y="109"/>
                        <a:pt x="176" y="107"/>
                      </a:cubicBezTo>
                      <a:cubicBezTo>
                        <a:pt x="177" y="104"/>
                        <a:pt x="176" y="101"/>
                        <a:pt x="176" y="98"/>
                      </a:cubicBezTo>
                      <a:cubicBezTo>
                        <a:pt x="176" y="96"/>
                        <a:pt x="175" y="94"/>
                        <a:pt x="176" y="93"/>
                      </a:cubicBezTo>
                      <a:cubicBezTo>
                        <a:pt x="177" y="91"/>
                        <a:pt x="176" y="92"/>
                        <a:pt x="176" y="90"/>
                      </a:cubicBezTo>
                      <a:cubicBezTo>
                        <a:pt x="176" y="90"/>
                        <a:pt x="178" y="91"/>
                        <a:pt x="178" y="91"/>
                      </a:cubicBezTo>
                      <a:cubicBezTo>
                        <a:pt x="178" y="91"/>
                        <a:pt x="178" y="90"/>
                        <a:pt x="178" y="90"/>
                      </a:cubicBezTo>
                      <a:cubicBezTo>
                        <a:pt x="178" y="90"/>
                        <a:pt x="179" y="90"/>
                        <a:pt x="179" y="90"/>
                      </a:cubicBezTo>
                      <a:cubicBezTo>
                        <a:pt x="181" y="90"/>
                        <a:pt x="182" y="87"/>
                        <a:pt x="182" y="86"/>
                      </a:cubicBezTo>
                      <a:cubicBezTo>
                        <a:pt x="183" y="85"/>
                        <a:pt x="184" y="83"/>
                        <a:pt x="185" y="81"/>
                      </a:cubicBezTo>
                      <a:cubicBezTo>
                        <a:pt x="187" y="79"/>
                        <a:pt x="189" y="79"/>
                        <a:pt x="190" y="77"/>
                      </a:cubicBezTo>
                      <a:cubicBezTo>
                        <a:pt x="195" y="71"/>
                        <a:pt x="199" y="64"/>
                        <a:pt x="196" y="57"/>
                      </a:cubicBezTo>
                      <a:cubicBezTo>
                        <a:pt x="194" y="53"/>
                        <a:pt x="198" y="60"/>
                        <a:pt x="196" y="57"/>
                      </a:cubicBezTo>
                      <a:close/>
                      <a:moveTo>
                        <a:pt x="115" y="186"/>
                      </a:moveTo>
                      <a:cubicBezTo>
                        <a:pt x="113" y="187"/>
                        <a:pt x="112" y="189"/>
                        <a:pt x="110" y="190"/>
                      </a:cubicBezTo>
                      <a:cubicBezTo>
                        <a:pt x="107" y="191"/>
                        <a:pt x="112" y="188"/>
                        <a:pt x="112" y="187"/>
                      </a:cubicBezTo>
                      <a:cubicBezTo>
                        <a:pt x="113" y="186"/>
                        <a:pt x="114" y="184"/>
                        <a:pt x="116" y="182"/>
                      </a:cubicBezTo>
                      <a:cubicBezTo>
                        <a:pt x="118" y="180"/>
                        <a:pt x="117" y="184"/>
                        <a:pt x="115" y="186"/>
                      </a:cubicBezTo>
                      <a:cubicBezTo>
                        <a:pt x="115" y="186"/>
                        <a:pt x="116" y="185"/>
                        <a:pt x="115" y="186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25" name="Freeform 629">
                  <a:extLst>
                    <a:ext uri="{FF2B5EF4-FFF2-40B4-BE49-F238E27FC236}">
                      <a16:creationId xmlns:a16="http://schemas.microsoft.com/office/drawing/2014/main" id="{F16C466C-0C4B-A1E0-4B0F-972A9DC7CE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70749" y="9918925"/>
                  <a:ext cx="275312" cy="302405"/>
                </a:xfrm>
                <a:custGeom>
                  <a:avLst/>
                  <a:gdLst>
                    <a:gd name="T0" fmla="*/ 21 w 27"/>
                    <a:gd name="T1" fmla="*/ 10 h 28"/>
                    <a:gd name="T2" fmla="*/ 17 w 27"/>
                    <a:gd name="T3" fmla="*/ 7 h 28"/>
                    <a:gd name="T4" fmla="*/ 14 w 27"/>
                    <a:gd name="T5" fmla="*/ 6 h 28"/>
                    <a:gd name="T6" fmla="*/ 11 w 27"/>
                    <a:gd name="T7" fmla="*/ 3 h 28"/>
                    <a:gd name="T8" fmla="*/ 6 w 27"/>
                    <a:gd name="T9" fmla="*/ 2 h 28"/>
                    <a:gd name="T10" fmla="*/ 4 w 27"/>
                    <a:gd name="T11" fmla="*/ 3 h 28"/>
                    <a:gd name="T12" fmla="*/ 3 w 27"/>
                    <a:gd name="T13" fmla="*/ 6 h 28"/>
                    <a:gd name="T14" fmla="*/ 3 w 27"/>
                    <a:gd name="T15" fmla="*/ 12 h 28"/>
                    <a:gd name="T16" fmla="*/ 2 w 27"/>
                    <a:gd name="T17" fmla="*/ 17 h 28"/>
                    <a:gd name="T18" fmla="*/ 1 w 27"/>
                    <a:gd name="T19" fmla="*/ 22 h 28"/>
                    <a:gd name="T20" fmla="*/ 4 w 27"/>
                    <a:gd name="T21" fmla="*/ 25 h 28"/>
                    <a:gd name="T22" fmla="*/ 9 w 27"/>
                    <a:gd name="T23" fmla="*/ 26 h 28"/>
                    <a:gd name="T24" fmla="*/ 13 w 27"/>
                    <a:gd name="T25" fmla="*/ 28 h 28"/>
                    <a:gd name="T26" fmla="*/ 19 w 27"/>
                    <a:gd name="T27" fmla="*/ 28 h 28"/>
                    <a:gd name="T28" fmla="*/ 24 w 27"/>
                    <a:gd name="T29" fmla="*/ 25 h 28"/>
                    <a:gd name="T30" fmla="*/ 26 w 27"/>
                    <a:gd name="T31" fmla="*/ 19 h 28"/>
                    <a:gd name="T32" fmla="*/ 24 w 27"/>
                    <a:gd name="T33" fmla="*/ 14 h 28"/>
                    <a:gd name="T34" fmla="*/ 21 w 27"/>
                    <a:gd name="T35" fmla="*/ 10 h 28"/>
                    <a:gd name="T36" fmla="*/ 21 w 27"/>
                    <a:gd name="T37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7" h="28">
                      <a:moveTo>
                        <a:pt x="21" y="10"/>
                      </a:moveTo>
                      <a:cubicBezTo>
                        <a:pt x="20" y="8"/>
                        <a:pt x="18" y="8"/>
                        <a:pt x="17" y="7"/>
                      </a:cubicBezTo>
                      <a:cubicBezTo>
                        <a:pt x="16" y="6"/>
                        <a:pt x="15" y="7"/>
                        <a:pt x="14" y="6"/>
                      </a:cubicBezTo>
                      <a:cubicBezTo>
                        <a:pt x="13" y="5"/>
                        <a:pt x="12" y="4"/>
                        <a:pt x="11" y="3"/>
                      </a:cubicBezTo>
                      <a:cubicBezTo>
                        <a:pt x="10" y="0"/>
                        <a:pt x="9" y="1"/>
                        <a:pt x="6" y="2"/>
                      </a:cubicBezTo>
                      <a:cubicBezTo>
                        <a:pt x="5" y="2"/>
                        <a:pt x="5" y="1"/>
                        <a:pt x="4" y="3"/>
                      </a:cubicBez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3" y="8"/>
                        <a:pt x="3" y="10"/>
                        <a:pt x="3" y="12"/>
                      </a:cubicBezTo>
                      <a:cubicBezTo>
                        <a:pt x="3" y="13"/>
                        <a:pt x="3" y="15"/>
                        <a:pt x="2" y="17"/>
                      </a:cubicBezTo>
                      <a:cubicBezTo>
                        <a:pt x="0" y="19"/>
                        <a:pt x="0" y="19"/>
                        <a:pt x="1" y="22"/>
                      </a:cubicBezTo>
                      <a:cubicBezTo>
                        <a:pt x="2" y="24"/>
                        <a:pt x="2" y="24"/>
                        <a:pt x="4" y="25"/>
                      </a:cubicBezTo>
                      <a:cubicBezTo>
                        <a:pt x="6" y="25"/>
                        <a:pt x="8" y="25"/>
                        <a:pt x="9" y="26"/>
                      </a:cubicBezTo>
                      <a:cubicBezTo>
                        <a:pt x="10" y="26"/>
                        <a:pt x="12" y="28"/>
                        <a:pt x="13" y="28"/>
                      </a:cubicBezTo>
                      <a:cubicBezTo>
                        <a:pt x="15" y="27"/>
                        <a:pt x="17" y="28"/>
                        <a:pt x="19" y="28"/>
                      </a:cubicBezTo>
                      <a:cubicBezTo>
                        <a:pt x="20" y="28"/>
                        <a:pt x="23" y="26"/>
                        <a:pt x="24" y="25"/>
                      </a:cubicBezTo>
                      <a:cubicBezTo>
                        <a:pt x="26" y="23"/>
                        <a:pt x="27" y="21"/>
                        <a:pt x="26" y="19"/>
                      </a:cubicBezTo>
                      <a:cubicBezTo>
                        <a:pt x="25" y="17"/>
                        <a:pt x="25" y="16"/>
                        <a:pt x="24" y="14"/>
                      </a:cubicBezTo>
                      <a:cubicBezTo>
                        <a:pt x="24" y="12"/>
                        <a:pt x="23" y="11"/>
                        <a:pt x="21" y="10"/>
                      </a:cubicBezTo>
                      <a:cubicBezTo>
                        <a:pt x="20" y="9"/>
                        <a:pt x="22" y="10"/>
                        <a:pt x="21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26" name="Freeform 630">
                  <a:extLst>
                    <a:ext uri="{FF2B5EF4-FFF2-40B4-BE49-F238E27FC236}">
                      <a16:creationId xmlns:a16="http://schemas.microsoft.com/office/drawing/2014/main" id="{08A50952-6B90-C745-B9A3-A70A54F45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3147" y="9443189"/>
                  <a:ext cx="1052459" cy="1936127"/>
                </a:xfrm>
                <a:custGeom>
                  <a:avLst/>
                  <a:gdLst>
                    <a:gd name="T0" fmla="*/ 80 w 103"/>
                    <a:gd name="T1" fmla="*/ 52 h 179"/>
                    <a:gd name="T2" fmla="*/ 85 w 103"/>
                    <a:gd name="T3" fmla="*/ 42 h 179"/>
                    <a:gd name="T4" fmla="*/ 102 w 103"/>
                    <a:gd name="T5" fmla="*/ 29 h 179"/>
                    <a:gd name="T6" fmla="*/ 99 w 103"/>
                    <a:gd name="T7" fmla="*/ 21 h 179"/>
                    <a:gd name="T8" fmla="*/ 94 w 103"/>
                    <a:gd name="T9" fmla="*/ 29 h 179"/>
                    <a:gd name="T10" fmla="*/ 82 w 103"/>
                    <a:gd name="T11" fmla="*/ 30 h 179"/>
                    <a:gd name="T12" fmla="*/ 79 w 103"/>
                    <a:gd name="T13" fmla="*/ 28 h 179"/>
                    <a:gd name="T14" fmla="*/ 81 w 103"/>
                    <a:gd name="T15" fmla="*/ 22 h 179"/>
                    <a:gd name="T16" fmla="*/ 64 w 103"/>
                    <a:gd name="T17" fmla="*/ 9 h 179"/>
                    <a:gd name="T18" fmla="*/ 57 w 103"/>
                    <a:gd name="T19" fmla="*/ 2 h 179"/>
                    <a:gd name="T20" fmla="*/ 48 w 103"/>
                    <a:gd name="T21" fmla="*/ 4 h 179"/>
                    <a:gd name="T22" fmla="*/ 39 w 103"/>
                    <a:gd name="T23" fmla="*/ 1 h 179"/>
                    <a:gd name="T24" fmla="*/ 35 w 103"/>
                    <a:gd name="T25" fmla="*/ 9 h 179"/>
                    <a:gd name="T26" fmla="*/ 27 w 103"/>
                    <a:gd name="T27" fmla="*/ 22 h 179"/>
                    <a:gd name="T28" fmla="*/ 25 w 103"/>
                    <a:gd name="T29" fmla="*/ 32 h 179"/>
                    <a:gd name="T30" fmla="*/ 21 w 103"/>
                    <a:gd name="T31" fmla="*/ 39 h 179"/>
                    <a:gd name="T32" fmla="*/ 19 w 103"/>
                    <a:gd name="T33" fmla="*/ 47 h 179"/>
                    <a:gd name="T34" fmla="*/ 17 w 103"/>
                    <a:gd name="T35" fmla="*/ 52 h 179"/>
                    <a:gd name="T36" fmla="*/ 20 w 103"/>
                    <a:gd name="T37" fmla="*/ 61 h 179"/>
                    <a:gd name="T38" fmla="*/ 18 w 103"/>
                    <a:gd name="T39" fmla="*/ 79 h 179"/>
                    <a:gd name="T40" fmla="*/ 15 w 103"/>
                    <a:gd name="T41" fmla="*/ 94 h 179"/>
                    <a:gd name="T42" fmla="*/ 10 w 103"/>
                    <a:gd name="T43" fmla="*/ 117 h 179"/>
                    <a:gd name="T44" fmla="*/ 13 w 103"/>
                    <a:gd name="T45" fmla="*/ 130 h 179"/>
                    <a:gd name="T46" fmla="*/ 12 w 103"/>
                    <a:gd name="T47" fmla="*/ 135 h 179"/>
                    <a:gd name="T48" fmla="*/ 8 w 103"/>
                    <a:gd name="T49" fmla="*/ 147 h 179"/>
                    <a:gd name="T50" fmla="*/ 5 w 103"/>
                    <a:gd name="T51" fmla="*/ 156 h 179"/>
                    <a:gd name="T52" fmla="*/ 8 w 103"/>
                    <a:gd name="T53" fmla="*/ 170 h 179"/>
                    <a:gd name="T54" fmla="*/ 13 w 103"/>
                    <a:gd name="T55" fmla="*/ 176 h 179"/>
                    <a:gd name="T56" fmla="*/ 23 w 103"/>
                    <a:gd name="T57" fmla="*/ 178 h 179"/>
                    <a:gd name="T58" fmla="*/ 27 w 103"/>
                    <a:gd name="T59" fmla="*/ 179 h 179"/>
                    <a:gd name="T60" fmla="*/ 24 w 103"/>
                    <a:gd name="T61" fmla="*/ 169 h 179"/>
                    <a:gd name="T62" fmla="*/ 25 w 103"/>
                    <a:gd name="T63" fmla="*/ 163 h 179"/>
                    <a:gd name="T64" fmla="*/ 28 w 103"/>
                    <a:gd name="T65" fmla="*/ 163 h 179"/>
                    <a:gd name="T66" fmla="*/ 31 w 103"/>
                    <a:gd name="T67" fmla="*/ 157 h 179"/>
                    <a:gd name="T68" fmla="*/ 40 w 103"/>
                    <a:gd name="T69" fmla="*/ 151 h 179"/>
                    <a:gd name="T70" fmla="*/ 41 w 103"/>
                    <a:gd name="T71" fmla="*/ 145 h 179"/>
                    <a:gd name="T72" fmla="*/ 32 w 103"/>
                    <a:gd name="T73" fmla="*/ 140 h 179"/>
                    <a:gd name="T74" fmla="*/ 39 w 103"/>
                    <a:gd name="T75" fmla="*/ 131 h 179"/>
                    <a:gd name="T76" fmla="*/ 43 w 103"/>
                    <a:gd name="T77" fmla="*/ 124 h 179"/>
                    <a:gd name="T78" fmla="*/ 48 w 103"/>
                    <a:gd name="T79" fmla="*/ 116 h 179"/>
                    <a:gd name="T80" fmla="*/ 51 w 103"/>
                    <a:gd name="T81" fmla="*/ 114 h 179"/>
                    <a:gd name="T82" fmla="*/ 45 w 103"/>
                    <a:gd name="T83" fmla="*/ 113 h 179"/>
                    <a:gd name="T84" fmla="*/ 54 w 103"/>
                    <a:gd name="T85" fmla="*/ 108 h 179"/>
                    <a:gd name="T86" fmla="*/ 58 w 103"/>
                    <a:gd name="T87" fmla="*/ 102 h 179"/>
                    <a:gd name="T88" fmla="*/ 59 w 103"/>
                    <a:gd name="T89" fmla="*/ 97 h 179"/>
                    <a:gd name="T90" fmla="*/ 60 w 103"/>
                    <a:gd name="T91" fmla="*/ 96 h 179"/>
                    <a:gd name="T92" fmla="*/ 76 w 103"/>
                    <a:gd name="T93" fmla="*/ 93 h 179"/>
                    <a:gd name="T94" fmla="*/ 84 w 103"/>
                    <a:gd name="T95" fmla="*/ 87 h 179"/>
                    <a:gd name="T96" fmla="*/ 83 w 103"/>
                    <a:gd name="T97" fmla="*/ 78 h 179"/>
                    <a:gd name="T98" fmla="*/ 78 w 103"/>
                    <a:gd name="T99" fmla="*/ 69 h 179"/>
                    <a:gd name="T100" fmla="*/ 78 w 103"/>
                    <a:gd name="T101" fmla="*/ 66 h 179"/>
                    <a:gd name="T102" fmla="*/ 78 w 103"/>
                    <a:gd name="T103" fmla="*/ 6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3" h="179">
                      <a:moveTo>
                        <a:pt x="78" y="62"/>
                      </a:moveTo>
                      <a:cubicBezTo>
                        <a:pt x="81" y="59"/>
                        <a:pt x="79" y="56"/>
                        <a:pt x="80" y="52"/>
                      </a:cubicBezTo>
                      <a:cubicBezTo>
                        <a:pt x="80" y="51"/>
                        <a:pt x="80" y="49"/>
                        <a:pt x="80" y="48"/>
                      </a:cubicBezTo>
                      <a:cubicBezTo>
                        <a:pt x="81" y="45"/>
                        <a:pt x="83" y="44"/>
                        <a:pt x="85" y="42"/>
                      </a:cubicBezTo>
                      <a:cubicBezTo>
                        <a:pt x="89" y="39"/>
                        <a:pt x="91" y="34"/>
                        <a:pt x="95" y="31"/>
                      </a:cubicBezTo>
                      <a:cubicBezTo>
                        <a:pt x="97" y="30"/>
                        <a:pt x="100" y="30"/>
                        <a:pt x="102" y="29"/>
                      </a:cubicBezTo>
                      <a:cubicBezTo>
                        <a:pt x="103" y="27"/>
                        <a:pt x="102" y="24"/>
                        <a:pt x="101" y="23"/>
                      </a:cubicBezTo>
                      <a:cubicBezTo>
                        <a:pt x="100" y="21"/>
                        <a:pt x="101" y="21"/>
                        <a:pt x="99" y="21"/>
                      </a:cubicBezTo>
                      <a:cubicBezTo>
                        <a:pt x="97" y="20"/>
                        <a:pt x="98" y="24"/>
                        <a:pt x="97" y="25"/>
                      </a:cubicBezTo>
                      <a:cubicBezTo>
                        <a:pt x="96" y="26"/>
                        <a:pt x="95" y="28"/>
                        <a:pt x="94" y="29"/>
                      </a:cubicBezTo>
                      <a:cubicBezTo>
                        <a:pt x="93" y="30"/>
                        <a:pt x="90" y="29"/>
                        <a:pt x="88" y="30"/>
                      </a:cubicBezTo>
                      <a:cubicBezTo>
                        <a:pt x="87" y="32"/>
                        <a:pt x="84" y="30"/>
                        <a:pt x="82" y="30"/>
                      </a:cubicBezTo>
                      <a:cubicBezTo>
                        <a:pt x="81" y="30"/>
                        <a:pt x="79" y="31"/>
                        <a:pt x="78" y="30"/>
                      </a:cubicBezTo>
                      <a:cubicBezTo>
                        <a:pt x="76" y="30"/>
                        <a:pt x="79" y="28"/>
                        <a:pt x="79" y="28"/>
                      </a:cubicBezTo>
                      <a:cubicBezTo>
                        <a:pt x="80" y="27"/>
                        <a:pt x="79" y="26"/>
                        <a:pt x="79" y="26"/>
                      </a:cubicBezTo>
                      <a:cubicBezTo>
                        <a:pt x="79" y="24"/>
                        <a:pt x="80" y="23"/>
                        <a:pt x="81" y="22"/>
                      </a:cubicBezTo>
                      <a:cubicBezTo>
                        <a:pt x="85" y="18"/>
                        <a:pt x="77" y="16"/>
                        <a:pt x="74" y="14"/>
                      </a:cubicBezTo>
                      <a:cubicBezTo>
                        <a:pt x="71" y="12"/>
                        <a:pt x="67" y="12"/>
                        <a:pt x="64" y="9"/>
                      </a:cubicBezTo>
                      <a:cubicBezTo>
                        <a:pt x="63" y="8"/>
                        <a:pt x="61" y="7"/>
                        <a:pt x="60" y="6"/>
                      </a:cubicBezTo>
                      <a:cubicBezTo>
                        <a:pt x="59" y="4"/>
                        <a:pt x="58" y="2"/>
                        <a:pt x="57" y="2"/>
                      </a:cubicBezTo>
                      <a:cubicBezTo>
                        <a:pt x="56" y="1"/>
                        <a:pt x="53" y="1"/>
                        <a:pt x="52" y="2"/>
                      </a:cubicBezTo>
                      <a:cubicBezTo>
                        <a:pt x="51" y="3"/>
                        <a:pt x="50" y="6"/>
                        <a:pt x="48" y="4"/>
                      </a:cubicBezTo>
                      <a:cubicBezTo>
                        <a:pt x="47" y="2"/>
                        <a:pt x="45" y="2"/>
                        <a:pt x="43" y="2"/>
                      </a:cubicBezTo>
                      <a:cubicBezTo>
                        <a:pt x="41" y="2"/>
                        <a:pt x="41" y="0"/>
                        <a:pt x="39" y="1"/>
                      </a:cubicBezTo>
                      <a:cubicBezTo>
                        <a:pt x="38" y="2"/>
                        <a:pt x="35" y="3"/>
                        <a:pt x="35" y="4"/>
                      </a:cubicBezTo>
                      <a:cubicBezTo>
                        <a:pt x="34" y="6"/>
                        <a:pt x="35" y="8"/>
                        <a:pt x="35" y="9"/>
                      </a:cubicBezTo>
                      <a:cubicBezTo>
                        <a:pt x="34" y="13"/>
                        <a:pt x="31" y="13"/>
                        <a:pt x="28" y="14"/>
                      </a:cubicBezTo>
                      <a:cubicBezTo>
                        <a:pt x="26" y="15"/>
                        <a:pt x="27" y="20"/>
                        <a:pt x="27" y="22"/>
                      </a:cubicBezTo>
                      <a:cubicBezTo>
                        <a:pt x="27" y="24"/>
                        <a:pt x="28" y="26"/>
                        <a:pt x="28" y="27"/>
                      </a:cubicBezTo>
                      <a:cubicBezTo>
                        <a:pt x="28" y="28"/>
                        <a:pt x="25" y="31"/>
                        <a:pt x="25" y="32"/>
                      </a:cubicBezTo>
                      <a:cubicBezTo>
                        <a:pt x="24" y="33"/>
                        <a:pt x="21" y="35"/>
                        <a:pt x="21" y="36"/>
                      </a:cubicBezTo>
                      <a:cubicBezTo>
                        <a:pt x="21" y="37"/>
                        <a:pt x="21" y="38"/>
                        <a:pt x="21" y="39"/>
                      </a:cubicBezTo>
                      <a:cubicBezTo>
                        <a:pt x="21" y="40"/>
                        <a:pt x="20" y="41"/>
                        <a:pt x="20" y="42"/>
                      </a:cubicBezTo>
                      <a:cubicBezTo>
                        <a:pt x="20" y="43"/>
                        <a:pt x="21" y="46"/>
                        <a:pt x="19" y="47"/>
                      </a:cubicBezTo>
                      <a:cubicBezTo>
                        <a:pt x="19" y="48"/>
                        <a:pt x="19" y="50"/>
                        <a:pt x="19" y="51"/>
                      </a:cubicBezTo>
                      <a:cubicBezTo>
                        <a:pt x="18" y="51"/>
                        <a:pt x="17" y="51"/>
                        <a:pt x="17" y="52"/>
                      </a:cubicBezTo>
                      <a:cubicBezTo>
                        <a:pt x="17" y="54"/>
                        <a:pt x="19" y="55"/>
                        <a:pt x="19" y="57"/>
                      </a:cubicBezTo>
                      <a:cubicBezTo>
                        <a:pt x="19" y="58"/>
                        <a:pt x="19" y="60"/>
                        <a:pt x="20" y="61"/>
                      </a:cubicBezTo>
                      <a:cubicBezTo>
                        <a:pt x="22" y="65"/>
                        <a:pt x="18" y="69"/>
                        <a:pt x="18" y="73"/>
                      </a:cubicBezTo>
                      <a:cubicBezTo>
                        <a:pt x="17" y="75"/>
                        <a:pt x="19" y="77"/>
                        <a:pt x="18" y="79"/>
                      </a:cubicBezTo>
                      <a:cubicBezTo>
                        <a:pt x="17" y="80"/>
                        <a:pt x="15" y="81"/>
                        <a:pt x="14" y="83"/>
                      </a:cubicBezTo>
                      <a:cubicBezTo>
                        <a:pt x="13" y="85"/>
                        <a:pt x="17" y="93"/>
                        <a:pt x="15" y="94"/>
                      </a:cubicBezTo>
                      <a:cubicBezTo>
                        <a:pt x="11" y="96"/>
                        <a:pt x="12" y="101"/>
                        <a:pt x="11" y="105"/>
                      </a:cubicBezTo>
                      <a:cubicBezTo>
                        <a:pt x="9" y="108"/>
                        <a:pt x="10" y="113"/>
                        <a:pt x="10" y="117"/>
                      </a:cubicBezTo>
                      <a:cubicBezTo>
                        <a:pt x="10" y="120"/>
                        <a:pt x="10" y="123"/>
                        <a:pt x="10" y="126"/>
                      </a:cubicBezTo>
                      <a:cubicBezTo>
                        <a:pt x="10" y="127"/>
                        <a:pt x="15" y="130"/>
                        <a:pt x="13" y="130"/>
                      </a:cubicBezTo>
                      <a:cubicBezTo>
                        <a:pt x="13" y="130"/>
                        <a:pt x="9" y="131"/>
                        <a:pt x="11" y="132"/>
                      </a:cubicBezTo>
                      <a:cubicBezTo>
                        <a:pt x="13" y="132"/>
                        <a:pt x="13" y="133"/>
                        <a:pt x="12" y="135"/>
                      </a:cubicBezTo>
                      <a:cubicBezTo>
                        <a:pt x="11" y="137"/>
                        <a:pt x="11" y="139"/>
                        <a:pt x="11" y="142"/>
                      </a:cubicBezTo>
                      <a:cubicBezTo>
                        <a:pt x="11" y="144"/>
                        <a:pt x="9" y="145"/>
                        <a:pt x="8" y="147"/>
                      </a:cubicBezTo>
                      <a:cubicBezTo>
                        <a:pt x="7" y="148"/>
                        <a:pt x="8" y="150"/>
                        <a:pt x="8" y="152"/>
                      </a:cubicBezTo>
                      <a:cubicBezTo>
                        <a:pt x="8" y="153"/>
                        <a:pt x="6" y="156"/>
                        <a:pt x="5" y="156"/>
                      </a:cubicBezTo>
                      <a:cubicBezTo>
                        <a:pt x="0" y="158"/>
                        <a:pt x="3" y="164"/>
                        <a:pt x="4" y="167"/>
                      </a:cubicBezTo>
                      <a:cubicBezTo>
                        <a:pt x="5" y="169"/>
                        <a:pt x="8" y="166"/>
                        <a:pt x="8" y="170"/>
                      </a:cubicBezTo>
                      <a:cubicBezTo>
                        <a:pt x="8" y="171"/>
                        <a:pt x="7" y="174"/>
                        <a:pt x="9" y="175"/>
                      </a:cubicBezTo>
                      <a:cubicBezTo>
                        <a:pt x="10" y="176"/>
                        <a:pt x="11" y="176"/>
                        <a:pt x="13" y="176"/>
                      </a:cubicBezTo>
                      <a:cubicBezTo>
                        <a:pt x="15" y="177"/>
                        <a:pt x="18" y="177"/>
                        <a:pt x="20" y="177"/>
                      </a:cubicBezTo>
                      <a:cubicBezTo>
                        <a:pt x="21" y="177"/>
                        <a:pt x="22" y="177"/>
                        <a:pt x="23" y="178"/>
                      </a:cubicBezTo>
                      <a:cubicBezTo>
                        <a:pt x="23" y="177"/>
                        <a:pt x="24" y="177"/>
                        <a:pt x="25" y="177"/>
                      </a:cubicBezTo>
                      <a:cubicBezTo>
                        <a:pt x="25" y="178"/>
                        <a:pt x="27" y="179"/>
                        <a:pt x="27" y="179"/>
                      </a:cubicBezTo>
                      <a:cubicBezTo>
                        <a:pt x="28" y="179"/>
                        <a:pt x="26" y="176"/>
                        <a:pt x="26" y="175"/>
                      </a:cubicBezTo>
                      <a:cubicBezTo>
                        <a:pt x="24" y="173"/>
                        <a:pt x="24" y="171"/>
                        <a:pt x="24" y="169"/>
                      </a:cubicBezTo>
                      <a:cubicBezTo>
                        <a:pt x="24" y="167"/>
                        <a:pt x="24" y="166"/>
                        <a:pt x="27" y="164"/>
                      </a:cubicBezTo>
                      <a:cubicBezTo>
                        <a:pt x="29" y="163"/>
                        <a:pt x="25" y="163"/>
                        <a:pt x="25" y="163"/>
                      </a:cubicBezTo>
                      <a:cubicBezTo>
                        <a:pt x="25" y="163"/>
                        <a:pt x="27" y="162"/>
                        <a:pt x="26" y="162"/>
                      </a:cubicBezTo>
                      <a:cubicBezTo>
                        <a:pt x="27" y="162"/>
                        <a:pt x="27" y="163"/>
                        <a:pt x="28" y="163"/>
                      </a:cubicBezTo>
                      <a:cubicBezTo>
                        <a:pt x="29" y="164"/>
                        <a:pt x="30" y="163"/>
                        <a:pt x="31" y="163"/>
                      </a:cubicBezTo>
                      <a:cubicBezTo>
                        <a:pt x="32" y="161"/>
                        <a:pt x="31" y="159"/>
                        <a:pt x="31" y="157"/>
                      </a:cubicBezTo>
                      <a:cubicBezTo>
                        <a:pt x="32" y="155"/>
                        <a:pt x="34" y="154"/>
                        <a:pt x="37" y="153"/>
                      </a:cubicBezTo>
                      <a:cubicBezTo>
                        <a:pt x="38" y="152"/>
                        <a:pt x="39" y="152"/>
                        <a:pt x="40" y="151"/>
                      </a:cubicBezTo>
                      <a:cubicBezTo>
                        <a:pt x="41" y="150"/>
                        <a:pt x="39" y="149"/>
                        <a:pt x="39" y="149"/>
                      </a:cubicBezTo>
                      <a:cubicBezTo>
                        <a:pt x="39" y="148"/>
                        <a:pt x="42" y="147"/>
                        <a:pt x="41" y="145"/>
                      </a:cubicBezTo>
                      <a:cubicBezTo>
                        <a:pt x="40" y="143"/>
                        <a:pt x="36" y="145"/>
                        <a:pt x="35" y="143"/>
                      </a:cubicBezTo>
                      <a:cubicBezTo>
                        <a:pt x="34" y="142"/>
                        <a:pt x="33" y="142"/>
                        <a:pt x="32" y="140"/>
                      </a:cubicBezTo>
                      <a:cubicBezTo>
                        <a:pt x="31" y="138"/>
                        <a:pt x="33" y="135"/>
                        <a:pt x="34" y="134"/>
                      </a:cubicBezTo>
                      <a:cubicBezTo>
                        <a:pt x="36" y="133"/>
                        <a:pt x="37" y="131"/>
                        <a:pt x="39" y="131"/>
                      </a:cubicBezTo>
                      <a:cubicBezTo>
                        <a:pt x="41" y="130"/>
                        <a:pt x="41" y="132"/>
                        <a:pt x="42" y="129"/>
                      </a:cubicBezTo>
                      <a:cubicBezTo>
                        <a:pt x="42" y="127"/>
                        <a:pt x="44" y="126"/>
                        <a:pt x="43" y="124"/>
                      </a:cubicBezTo>
                      <a:cubicBezTo>
                        <a:pt x="42" y="121"/>
                        <a:pt x="47" y="121"/>
                        <a:pt x="48" y="119"/>
                      </a:cubicBezTo>
                      <a:cubicBezTo>
                        <a:pt x="48" y="119"/>
                        <a:pt x="43" y="115"/>
                        <a:pt x="48" y="116"/>
                      </a:cubicBezTo>
                      <a:cubicBezTo>
                        <a:pt x="49" y="117"/>
                        <a:pt x="49" y="118"/>
                        <a:pt x="50" y="118"/>
                      </a:cubicBezTo>
                      <a:cubicBezTo>
                        <a:pt x="52" y="118"/>
                        <a:pt x="52" y="115"/>
                        <a:pt x="51" y="114"/>
                      </a:cubicBezTo>
                      <a:cubicBezTo>
                        <a:pt x="51" y="113"/>
                        <a:pt x="49" y="115"/>
                        <a:pt x="49" y="115"/>
                      </a:cubicBezTo>
                      <a:cubicBezTo>
                        <a:pt x="47" y="115"/>
                        <a:pt x="45" y="114"/>
                        <a:pt x="45" y="113"/>
                      </a:cubicBezTo>
                      <a:cubicBezTo>
                        <a:pt x="45" y="112"/>
                        <a:pt x="43" y="105"/>
                        <a:pt x="45" y="105"/>
                      </a:cubicBezTo>
                      <a:cubicBezTo>
                        <a:pt x="48" y="106"/>
                        <a:pt x="50" y="108"/>
                        <a:pt x="54" y="108"/>
                      </a:cubicBezTo>
                      <a:cubicBezTo>
                        <a:pt x="55" y="108"/>
                        <a:pt x="56" y="107"/>
                        <a:pt x="57" y="107"/>
                      </a:cubicBezTo>
                      <a:cubicBezTo>
                        <a:pt x="59" y="105"/>
                        <a:pt x="57" y="104"/>
                        <a:pt x="58" y="102"/>
                      </a:cubicBezTo>
                      <a:cubicBezTo>
                        <a:pt x="58" y="101"/>
                        <a:pt x="59" y="100"/>
                        <a:pt x="59" y="100"/>
                      </a:cubicBezTo>
                      <a:cubicBezTo>
                        <a:pt x="60" y="98"/>
                        <a:pt x="59" y="98"/>
                        <a:pt x="59" y="97"/>
                      </a:cubicBezTo>
                      <a:cubicBezTo>
                        <a:pt x="58" y="96"/>
                        <a:pt x="58" y="94"/>
                        <a:pt x="59" y="94"/>
                      </a:cubicBezTo>
                      <a:cubicBezTo>
                        <a:pt x="61" y="94"/>
                        <a:pt x="60" y="96"/>
                        <a:pt x="60" y="96"/>
                      </a:cubicBezTo>
                      <a:cubicBezTo>
                        <a:pt x="59" y="95"/>
                        <a:pt x="65" y="95"/>
                        <a:pt x="65" y="95"/>
                      </a:cubicBezTo>
                      <a:cubicBezTo>
                        <a:pt x="69" y="95"/>
                        <a:pt x="72" y="93"/>
                        <a:pt x="76" y="93"/>
                      </a:cubicBezTo>
                      <a:cubicBezTo>
                        <a:pt x="77" y="92"/>
                        <a:pt x="80" y="91"/>
                        <a:pt x="82" y="90"/>
                      </a:cubicBezTo>
                      <a:cubicBezTo>
                        <a:pt x="83" y="89"/>
                        <a:pt x="83" y="88"/>
                        <a:pt x="84" y="87"/>
                      </a:cubicBezTo>
                      <a:cubicBezTo>
                        <a:pt x="85" y="86"/>
                        <a:pt x="86" y="85"/>
                        <a:pt x="87" y="83"/>
                      </a:cubicBezTo>
                      <a:cubicBezTo>
                        <a:pt x="87" y="80"/>
                        <a:pt x="85" y="80"/>
                        <a:pt x="83" y="78"/>
                      </a:cubicBezTo>
                      <a:cubicBezTo>
                        <a:pt x="82" y="76"/>
                        <a:pt x="85" y="75"/>
                        <a:pt x="83" y="73"/>
                      </a:cubicBezTo>
                      <a:cubicBezTo>
                        <a:pt x="82" y="72"/>
                        <a:pt x="78" y="71"/>
                        <a:pt x="78" y="69"/>
                      </a:cubicBezTo>
                      <a:cubicBezTo>
                        <a:pt x="78" y="69"/>
                        <a:pt x="78" y="68"/>
                        <a:pt x="79" y="68"/>
                      </a:cubicBezTo>
                      <a:cubicBezTo>
                        <a:pt x="79" y="67"/>
                        <a:pt x="78" y="67"/>
                        <a:pt x="78" y="66"/>
                      </a:cubicBezTo>
                      <a:cubicBezTo>
                        <a:pt x="78" y="65"/>
                        <a:pt x="77" y="63"/>
                        <a:pt x="78" y="62"/>
                      </a:cubicBezTo>
                      <a:cubicBezTo>
                        <a:pt x="79" y="61"/>
                        <a:pt x="77" y="63"/>
                        <a:pt x="78" y="6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27" name="Freeform 631">
                  <a:extLst>
                    <a:ext uri="{FF2B5EF4-FFF2-40B4-BE49-F238E27FC236}">
                      <a16:creationId xmlns:a16="http://schemas.microsoft.com/office/drawing/2014/main" id="{1C941C24-2255-EC23-479B-FE70ABAA8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0091" y="7403805"/>
                  <a:ext cx="223040" cy="261837"/>
                </a:xfrm>
                <a:custGeom>
                  <a:avLst/>
                  <a:gdLst>
                    <a:gd name="T0" fmla="*/ 15 w 22"/>
                    <a:gd name="T1" fmla="*/ 23 h 24"/>
                    <a:gd name="T2" fmla="*/ 19 w 22"/>
                    <a:gd name="T3" fmla="*/ 24 h 24"/>
                    <a:gd name="T4" fmla="*/ 19 w 22"/>
                    <a:gd name="T5" fmla="*/ 17 h 24"/>
                    <a:gd name="T6" fmla="*/ 20 w 22"/>
                    <a:gd name="T7" fmla="*/ 10 h 24"/>
                    <a:gd name="T8" fmla="*/ 21 w 22"/>
                    <a:gd name="T9" fmla="*/ 7 h 24"/>
                    <a:gd name="T10" fmla="*/ 22 w 22"/>
                    <a:gd name="T11" fmla="*/ 3 h 24"/>
                    <a:gd name="T12" fmla="*/ 17 w 22"/>
                    <a:gd name="T13" fmla="*/ 4 h 24"/>
                    <a:gd name="T14" fmla="*/ 12 w 22"/>
                    <a:gd name="T15" fmla="*/ 5 h 24"/>
                    <a:gd name="T16" fmla="*/ 9 w 22"/>
                    <a:gd name="T17" fmla="*/ 8 h 24"/>
                    <a:gd name="T18" fmla="*/ 4 w 22"/>
                    <a:gd name="T19" fmla="*/ 9 h 24"/>
                    <a:gd name="T20" fmla="*/ 3 w 22"/>
                    <a:gd name="T21" fmla="*/ 12 h 24"/>
                    <a:gd name="T22" fmla="*/ 0 w 22"/>
                    <a:gd name="T23" fmla="*/ 13 h 24"/>
                    <a:gd name="T24" fmla="*/ 6 w 22"/>
                    <a:gd name="T25" fmla="*/ 19 h 24"/>
                    <a:gd name="T26" fmla="*/ 11 w 22"/>
                    <a:gd name="T27" fmla="*/ 22 h 24"/>
                    <a:gd name="T28" fmla="*/ 15 w 22"/>
                    <a:gd name="T29" fmla="*/ 23 h 24"/>
                    <a:gd name="T30" fmla="*/ 15 w 22"/>
                    <a:gd name="T31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4">
                      <a:moveTo>
                        <a:pt x="15" y="23"/>
                      </a:moveTo>
                      <a:cubicBezTo>
                        <a:pt x="16" y="24"/>
                        <a:pt x="17" y="24"/>
                        <a:pt x="19" y="24"/>
                      </a:cubicBezTo>
                      <a:cubicBezTo>
                        <a:pt x="17" y="21"/>
                        <a:pt x="19" y="20"/>
                        <a:pt x="19" y="17"/>
                      </a:cubicBezTo>
                      <a:cubicBezTo>
                        <a:pt x="19" y="15"/>
                        <a:pt x="20" y="12"/>
                        <a:pt x="20" y="10"/>
                      </a:cubicBezTo>
                      <a:cubicBezTo>
                        <a:pt x="20" y="9"/>
                        <a:pt x="21" y="8"/>
                        <a:pt x="21" y="7"/>
                      </a:cubicBezTo>
                      <a:cubicBezTo>
                        <a:pt x="22" y="6"/>
                        <a:pt x="21" y="5"/>
                        <a:pt x="22" y="3"/>
                      </a:cubicBezTo>
                      <a:cubicBezTo>
                        <a:pt x="22" y="0"/>
                        <a:pt x="18" y="4"/>
                        <a:pt x="17" y="4"/>
                      </a:cubicBezTo>
                      <a:cubicBezTo>
                        <a:pt x="15" y="4"/>
                        <a:pt x="14" y="3"/>
                        <a:pt x="12" y="5"/>
                      </a:cubicBezTo>
                      <a:cubicBezTo>
                        <a:pt x="12" y="5"/>
                        <a:pt x="10" y="9"/>
                        <a:pt x="9" y="8"/>
                      </a:cubicBezTo>
                      <a:cubicBezTo>
                        <a:pt x="7" y="8"/>
                        <a:pt x="6" y="8"/>
                        <a:pt x="4" y="9"/>
                      </a:cubicBezTo>
                      <a:cubicBezTo>
                        <a:pt x="4" y="10"/>
                        <a:pt x="4" y="12"/>
                        <a:pt x="3" y="12"/>
                      </a:cubicBezTo>
                      <a:cubicBezTo>
                        <a:pt x="3" y="13"/>
                        <a:pt x="1" y="13"/>
                        <a:pt x="0" y="13"/>
                      </a:cubicBezTo>
                      <a:cubicBezTo>
                        <a:pt x="2" y="15"/>
                        <a:pt x="4" y="18"/>
                        <a:pt x="6" y="19"/>
                      </a:cubicBezTo>
                      <a:cubicBezTo>
                        <a:pt x="7" y="21"/>
                        <a:pt x="9" y="22"/>
                        <a:pt x="11" y="22"/>
                      </a:cubicBezTo>
                      <a:cubicBezTo>
                        <a:pt x="12" y="22"/>
                        <a:pt x="14" y="22"/>
                        <a:pt x="15" y="23"/>
                      </a:cubicBezTo>
                      <a:cubicBezTo>
                        <a:pt x="16" y="23"/>
                        <a:pt x="15" y="22"/>
                        <a:pt x="15" y="2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28" name="Freeform 632">
                  <a:extLst>
                    <a:ext uri="{FF2B5EF4-FFF2-40B4-BE49-F238E27FC236}">
                      <a16:creationId xmlns:a16="http://schemas.microsoft.com/office/drawing/2014/main" id="{EF0B74A7-159B-A786-6C4E-1A0BCC56E0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69793" y="7643512"/>
                  <a:ext cx="174248" cy="162265"/>
                </a:xfrm>
                <a:custGeom>
                  <a:avLst/>
                  <a:gdLst>
                    <a:gd name="T0" fmla="*/ 16 w 17"/>
                    <a:gd name="T1" fmla="*/ 10 h 15"/>
                    <a:gd name="T2" fmla="*/ 17 w 17"/>
                    <a:gd name="T3" fmla="*/ 8 h 15"/>
                    <a:gd name="T4" fmla="*/ 15 w 17"/>
                    <a:gd name="T5" fmla="*/ 6 h 15"/>
                    <a:gd name="T6" fmla="*/ 12 w 17"/>
                    <a:gd name="T7" fmla="*/ 2 h 15"/>
                    <a:gd name="T8" fmla="*/ 8 w 17"/>
                    <a:gd name="T9" fmla="*/ 1 h 15"/>
                    <a:gd name="T10" fmla="*/ 3 w 17"/>
                    <a:gd name="T11" fmla="*/ 0 h 15"/>
                    <a:gd name="T12" fmla="*/ 3 w 17"/>
                    <a:gd name="T13" fmla="*/ 6 h 15"/>
                    <a:gd name="T14" fmla="*/ 6 w 17"/>
                    <a:gd name="T15" fmla="*/ 7 h 15"/>
                    <a:gd name="T16" fmla="*/ 4 w 17"/>
                    <a:gd name="T17" fmla="*/ 5 h 15"/>
                    <a:gd name="T18" fmla="*/ 7 w 17"/>
                    <a:gd name="T19" fmla="*/ 7 h 15"/>
                    <a:gd name="T20" fmla="*/ 11 w 17"/>
                    <a:gd name="T21" fmla="*/ 10 h 15"/>
                    <a:gd name="T22" fmla="*/ 14 w 17"/>
                    <a:gd name="T23" fmla="*/ 14 h 15"/>
                    <a:gd name="T24" fmla="*/ 16 w 17"/>
                    <a:gd name="T25" fmla="*/ 10 h 15"/>
                    <a:gd name="T26" fmla="*/ 16 w 17"/>
                    <a:gd name="T27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15">
                      <a:moveTo>
                        <a:pt x="16" y="10"/>
                      </a:moveTo>
                      <a:cubicBezTo>
                        <a:pt x="16" y="9"/>
                        <a:pt x="16" y="8"/>
                        <a:pt x="17" y="8"/>
                      </a:cubicBezTo>
                      <a:cubicBezTo>
                        <a:pt x="16" y="7"/>
                        <a:pt x="16" y="6"/>
                        <a:pt x="15" y="6"/>
                      </a:cubicBezTo>
                      <a:cubicBezTo>
                        <a:pt x="14" y="5"/>
                        <a:pt x="13" y="2"/>
                        <a:pt x="12" y="2"/>
                      </a:cubicBezTo>
                      <a:cubicBezTo>
                        <a:pt x="10" y="2"/>
                        <a:pt x="9" y="2"/>
                        <a:pt x="8" y="1"/>
                      </a:cubicBezTo>
                      <a:cubicBezTo>
                        <a:pt x="7" y="0"/>
                        <a:pt x="4" y="0"/>
                        <a:pt x="3" y="0"/>
                      </a:cubicBezTo>
                      <a:cubicBezTo>
                        <a:pt x="4" y="1"/>
                        <a:pt x="0" y="6"/>
                        <a:pt x="3" y="6"/>
                      </a:cubicBezTo>
                      <a:cubicBezTo>
                        <a:pt x="4" y="6"/>
                        <a:pt x="4" y="8"/>
                        <a:pt x="6" y="7"/>
                      </a:cubicBezTo>
                      <a:cubicBezTo>
                        <a:pt x="7" y="6"/>
                        <a:pt x="4" y="5"/>
                        <a:pt x="4" y="5"/>
                      </a:cubicBezTo>
                      <a:cubicBezTo>
                        <a:pt x="5" y="5"/>
                        <a:pt x="7" y="6"/>
                        <a:pt x="7" y="7"/>
                      </a:cubicBezTo>
                      <a:cubicBezTo>
                        <a:pt x="8" y="9"/>
                        <a:pt x="10" y="8"/>
                        <a:pt x="11" y="10"/>
                      </a:cubicBezTo>
                      <a:cubicBezTo>
                        <a:pt x="12" y="11"/>
                        <a:pt x="12" y="13"/>
                        <a:pt x="14" y="14"/>
                      </a:cubicBezTo>
                      <a:cubicBezTo>
                        <a:pt x="17" y="15"/>
                        <a:pt x="17" y="12"/>
                        <a:pt x="16" y="10"/>
                      </a:cubicBezTo>
                      <a:cubicBezTo>
                        <a:pt x="16" y="9"/>
                        <a:pt x="16" y="11"/>
                        <a:pt x="16" y="1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29" name="Freeform 633">
                  <a:extLst>
                    <a:ext uri="{FF2B5EF4-FFF2-40B4-BE49-F238E27FC236}">
                      <a16:creationId xmlns:a16="http://schemas.microsoft.com/office/drawing/2014/main" id="{DDA8FE3E-7AE2-32D1-22B9-820919FBB4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4632" y="7459121"/>
                  <a:ext cx="115005" cy="95888"/>
                </a:xfrm>
                <a:custGeom>
                  <a:avLst/>
                  <a:gdLst>
                    <a:gd name="T0" fmla="*/ 4 w 11"/>
                    <a:gd name="T1" fmla="*/ 1 h 9"/>
                    <a:gd name="T2" fmla="*/ 4 w 11"/>
                    <a:gd name="T3" fmla="*/ 0 h 9"/>
                    <a:gd name="T4" fmla="*/ 0 w 11"/>
                    <a:gd name="T5" fmla="*/ 4 h 9"/>
                    <a:gd name="T6" fmla="*/ 11 w 11"/>
                    <a:gd name="T7" fmla="*/ 5 h 9"/>
                    <a:gd name="T8" fmla="*/ 4 w 11"/>
                    <a:gd name="T9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4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2" y="5"/>
                        <a:pt x="11" y="9"/>
                        <a:pt x="11" y="5"/>
                      </a:cubicBezTo>
                      <a:cubicBezTo>
                        <a:pt x="11" y="2"/>
                        <a:pt x="6" y="3"/>
                        <a:pt x="4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30" name="Freeform 634">
                  <a:extLst>
                    <a:ext uri="{FF2B5EF4-FFF2-40B4-BE49-F238E27FC236}">
                      <a16:creationId xmlns:a16="http://schemas.microsoft.com/office/drawing/2014/main" id="{77F386B8-4BEC-FCEB-1CA8-43D65DC682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52658" y="7263669"/>
                  <a:ext cx="205617" cy="250772"/>
                </a:xfrm>
                <a:custGeom>
                  <a:avLst/>
                  <a:gdLst>
                    <a:gd name="T0" fmla="*/ 16 w 20"/>
                    <a:gd name="T1" fmla="*/ 16 h 23"/>
                    <a:gd name="T2" fmla="*/ 20 w 20"/>
                    <a:gd name="T3" fmla="*/ 12 h 23"/>
                    <a:gd name="T4" fmla="*/ 16 w 20"/>
                    <a:gd name="T5" fmla="*/ 8 h 23"/>
                    <a:gd name="T6" fmla="*/ 16 w 20"/>
                    <a:gd name="T7" fmla="*/ 1 h 23"/>
                    <a:gd name="T8" fmla="*/ 8 w 20"/>
                    <a:gd name="T9" fmla="*/ 1 h 23"/>
                    <a:gd name="T10" fmla="*/ 7 w 20"/>
                    <a:gd name="T11" fmla="*/ 6 h 23"/>
                    <a:gd name="T12" fmla="*/ 8 w 20"/>
                    <a:gd name="T13" fmla="*/ 10 h 23"/>
                    <a:gd name="T14" fmla="*/ 4 w 20"/>
                    <a:gd name="T15" fmla="*/ 10 h 23"/>
                    <a:gd name="T16" fmla="*/ 2 w 20"/>
                    <a:gd name="T17" fmla="*/ 15 h 23"/>
                    <a:gd name="T18" fmla="*/ 12 w 20"/>
                    <a:gd name="T19" fmla="*/ 21 h 23"/>
                    <a:gd name="T20" fmla="*/ 16 w 20"/>
                    <a:gd name="T21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" h="23">
                      <a:moveTo>
                        <a:pt x="16" y="16"/>
                      </a:moveTo>
                      <a:cubicBezTo>
                        <a:pt x="16" y="14"/>
                        <a:pt x="19" y="13"/>
                        <a:pt x="20" y="12"/>
                      </a:cubicBezTo>
                      <a:cubicBezTo>
                        <a:pt x="17" y="11"/>
                        <a:pt x="16" y="11"/>
                        <a:pt x="16" y="8"/>
                      </a:cubicBezTo>
                      <a:cubicBezTo>
                        <a:pt x="16" y="7"/>
                        <a:pt x="17" y="2"/>
                        <a:pt x="16" y="1"/>
                      </a:cubicBezTo>
                      <a:cubicBezTo>
                        <a:pt x="15" y="0"/>
                        <a:pt x="10" y="1"/>
                        <a:pt x="8" y="1"/>
                      </a:cubicBezTo>
                      <a:cubicBezTo>
                        <a:pt x="6" y="1"/>
                        <a:pt x="6" y="4"/>
                        <a:pt x="7" y="6"/>
                      </a:cubicBezTo>
                      <a:cubicBezTo>
                        <a:pt x="8" y="7"/>
                        <a:pt x="12" y="10"/>
                        <a:pt x="8" y="10"/>
                      </a:cubicBezTo>
                      <a:cubicBezTo>
                        <a:pt x="7" y="10"/>
                        <a:pt x="5" y="10"/>
                        <a:pt x="4" y="10"/>
                      </a:cubicBezTo>
                      <a:cubicBezTo>
                        <a:pt x="2" y="10"/>
                        <a:pt x="2" y="14"/>
                        <a:pt x="2" y="15"/>
                      </a:cubicBezTo>
                      <a:cubicBezTo>
                        <a:pt x="0" y="21"/>
                        <a:pt x="8" y="20"/>
                        <a:pt x="12" y="21"/>
                      </a:cubicBezTo>
                      <a:cubicBezTo>
                        <a:pt x="13" y="23"/>
                        <a:pt x="16" y="17"/>
                        <a:pt x="16" y="1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31" name="Freeform 635">
                  <a:extLst>
                    <a:ext uri="{FF2B5EF4-FFF2-40B4-BE49-F238E27FC236}">
                      <a16:creationId xmlns:a16="http://schemas.microsoft.com/office/drawing/2014/main" id="{7E31857E-5B62-9E70-565B-E93857C6AA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8526" y="6408083"/>
                  <a:ext cx="1529904" cy="1039977"/>
                </a:xfrm>
                <a:custGeom>
                  <a:avLst/>
                  <a:gdLst>
                    <a:gd name="T0" fmla="*/ 132 w 150"/>
                    <a:gd name="T1" fmla="*/ 88 h 96"/>
                    <a:gd name="T2" fmla="*/ 130 w 150"/>
                    <a:gd name="T3" fmla="*/ 80 h 96"/>
                    <a:gd name="T4" fmla="*/ 144 w 150"/>
                    <a:gd name="T5" fmla="*/ 78 h 96"/>
                    <a:gd name="T6" fmla="*/ 146 w 150"/>
                    <a:gd name="T7" fmla="*/ 68 h 96"/>
                    <a:gd name="T8" fmla="*/ 146 w 150"/>
                    <a:gd name="T9" fmla="*/ 61 h 96"/>
                    <a:gd name="T10" fmla="*/ 132 w 150"/>
                    <a:gd name="T11" fmla="*/ 64 h 96"/>
                    <a:gd name="T12" fmla="*/ 126 w 150"/>
                    <a:gd name="T13" fmla="*/ 76 h 96"/>
                    <a:gd name="T14" fmla="*/ 110 w 150"/>
                    <a:gd name="T15" fmla="*/ 76 h 96"/>
                    <a:gd name="T16" fmla="*/ 102 w 150"/>
                    <a:gd name="T17" fmla="*/ 69 h 96"/>
                    <a:gd name="T18" fmla="*/ 96 w 150"/>
                    <a:gd name="T19" fmla="*/ 51 h 96"/>
                    <a:gd name="T20" fmla="*/ 98 w 150"/>
                    <a:gd name="T21" fmla="*/ 38 h 96"/>
                    <a:gd name="T22" fmla="*/ 90 w 150"/>
                    <a:gd name="T23" fmla="*/ 35 h 96"/>
                    <a:gd name="T24" fmla="*/ 82 w 150"/>
                    <a:gd name="T25" fmla="*/ 24 h 96"/>
                    <a:gd name="T26" fmla="*/ 75 w 150"/>
                    <a:gd name="T27" fmla="*/ 17 h 96"/>
                    <a:gd name="T28" fmla="*/ 68 w 150"/>
                    <a:gd name="T29" fmla="*/ 20 h 96"/>
                    <a:gd name="T30" fmla="*/ 59 w 150"/>
                    <a:gd name="T31" fmla="*/ 10 h 96"/>
                    <a:gd name="T32" fmla="*/ 45 w 150"/>
                    <a:gd name="T33" fmla="*/ 6 h 96"/>
                    <a:gd name="T34" fmla="*/ 29 w 150"/>
                    <a:gd name="T35" fmla="*/ 8 h 96"/>
                    <a:gd name="T36" fmla="*/ 13 w 150"/>
                    <a:gd name="T37" fmla="*/ 1 h 96"/>
                    <a:gd name="T38" fmla="*/ 7 w 150"/>
                    <a:gd name="T39" fmla="*/ 16 h 96"/>
                    <a:gd name="T40" fmla="*/ 15 w 150"/>
                    <a:gd name="T41" fmla="*/ 28 h 96"/>
                    <a:gd name="T42" fmla="*/ 15 w 150"/>
                    <a:gd name="T43" fmla="*/ 32 h 96"/>
                    <a:gd name="T44" fmla="*/ 25 w 150"/>
                    <a:gd name="T45" fmla="*/ 38 h 96"/>
                    <a:gd name="T46" fmla="*/ 26 w 150"/>
                    <a:gd name="T47" fmla="*/ 44 h 96"/>
                    <a:gd name="T48" fmla="*/ 36 w 150"/>
                    <a:gd name="T49" fmla="*/ 53 h 96"/>
                    <a:gd name="T50" fmla="*/ 36 w 150"/>
                    <a:gd name="T51" fmla="*/ 47 h 96"/>
                    <a:gd name="T52" fmla="*/ 32 w 150"/>
                    <a:gd name="T53" fmla="*/ 42 h 96"/>
                    <a:gd name="T54" fmla="*/ 26 w 150"/>
                    <a:gd name="T55" fmla="*/ 32 h 96"/>
                    <a:gd name="T56" fmla="*/ 20 w 150"/>
                    <a:gd name="T57" fmla="*/ 23 h 96"/>
                    <a:gd name="T58" fmla="*/ 13 w 150"/>
                    <a:gd name="T59" fmla="*/ 16 h 96"/>
                    <a:gd name="T60" fmla="*/ 11 w 150"/>
                    <a:gd name="T61" fmla="*/ 5 h 96"/>
                    <a:gd name="T62" fmla="*/ 15 w 150"/>
                    <a:gd name="T63" fmla="*/ 7 h 96"/>
                    <a:gd name="T64" fmla="*/ 20 w 150"/>
                    <a:gd name="T65" fmla="*/ 9 h 96"/>
                    <a:gd name="T66" fmla="*/ 23 w 150"/>
                    <a:gd name="T67" fmla="*/ 19 h 96"/>
                    <a:gd name="T68" fmla="*/ 23 w 150"/>
                    <a:gd name="T69" fmla="*/ 20 h 96"/>
                    <a:gd name="T70" fmla="*/ 32 w 150"/>
                    <a:gd name="T71" fmla="*/ 27 h 96"/>
                    <a:gd name="T72" fmla="*/ 36 w 150"/>
                    <a:gd name="T73" fmla="*/ 33 h 96"/>
                    <a:gd name="T74" fmla="*/ 38 w 150"/>
                    <a:gd name="T75" fmla="*/ 38 h 96"/>
                    <a:gd name="T76" fmla="*/ 46 w 150"/>
                    <a:gd name="T77" fmla="*/ 45 h 96"/>
                    <a:gd name="T78" fmla="*/ 54 w 150"/>
                    <a:gd name="T79" fmla="*/ 53 h 96"/>
                    <a:gd name="T80" fmla="*/ 56 w 150"/>
                    <a:gd name="T81" fmla="*/ 59 h 96"/>
                    <a:gd name="T82" fmla="*/ 58 w 150"/>
                    <a:gd name="T83" fmla="*/ 65 h 96"/>
                    <a:gd name="T84" fmla="*/ 60 w 150"/>
                    <a:gd name="T85" fmla="*/ 72 h 96"/>
                    <a:gd name="T86" fmla="*/ 68 w 150"/>
                    <a:gd name="T87" fmla="*/ 77 h 96"/>
                    <a:gd name="T88" fmla="*/ 89 w 150"/>
                    <a:gd name="T89" fmla="*/ 86 h 96"/>
                    <a:gd name="T90" fmla="*/ 113 w 150"/>
                    <a:gd name="T91" fmla="*/ 88 h 96"/>
                    <a:gd name="T92" fmla="*/ 126 w 150"/>
                    <a:gd name="T93" fmla="*/ 8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0" h="96">
                      <a:moveTo>
                        <a:pt x="126" y="89"/>
                      </a:moveTo>
                      <a:cubicBezTo>
                        <a:pt x="127" y="89"/>
                        <a:pt x="134" y="90"/>
                        <a:pt x="132" y="88"/>
                      </a:cubicBezTo>
                      <a:cubicBezTo>
                        <a:pt x="131" y="86"/>
                        <a:pt x="129" y="85"/>
                        <a:pt x="128" y="83"/>
                      </a:cubicBezTo>
                      <a:cubicBezTo>
                        <a:pt x="128" y="83"/>
                        <a:pt x="129" y="80"/>
                        <a:pt x="130" y="80"/>
                      </a:cubicBezTo>
                      <a:cubicBezTo>
                        <a:pt x="131" y="79"/>
                        <a:pt x="136" y="80"/>
                        <a:pt x="138" y="80"/>
                      </a:cubicBezTo>
                      <a:cubicBezTo>
                        <a:pt x="141" y="80"/>
                        <a:pt x="140" y="75"/>
                        <a:pt x="144" y="78"/>
                      </a:cubicBezTo>
                      <a:cubicBezTo>
                        <a:pt x="145" y="76"/>
                        <a:pt x="146" y="75"/>
                        <a:pt x="146" y="73"/>
                      </a:cubicBezTo>
                      <a:cubicBezTo>
                        <a:pt x="146" y="71"/>
                        <a:pt x="145" y="69"/>
                        <a:pt x="146" y="68"/>
                      </a:cubicBezTo>
                      <a:cubicBezTo>
                        <a:pt x="147" y="66"/>
                        <a:pt x="150" y="64"/>
                        <a:pt x="150" y="63"/>
                      </a:cubicBezTo>
                      <a:cubicBezTo>
                        <a:pt x="149" y="61"/>
                        <a:pt x="148" y="61"/>
                        <a:pt x="146" y="61"/>
                      </a:cubicBezTo>
                      <a:cubicBezTo>
                        <a:pt x="143" y="61"/>
                        <a:pt x="139" y="61"/>
                        <a:pt x="136" y="62"/>
                      </a:cubicBezTo>
                      <a:cubicBezTo>
                        <a:pt x="134" y="62"/>
                        <a:pt x="133" y="63"/>
                        <a:pt x="132" y="64"/>
                      </a:cubicBezTo>
                      <a:cubicBezTo>
                        <a:pt x="131" y="66"/>
                        <a:pt x="132" y="68"/>
                        <a:pt x="131" y="70"/>
                      </a:cubicBezTo>
                      <a:cubicBezTo>
                        <a:pt x="131" y="71"/>
                        <a:pt x="126" y="76"/>
                        <a:pt x="126" y="76"/>
                      </a:cubicBezTo>
                      <a:cubicBezTo>
                        <a:pt x="122" y="75"/>
                        <a:pt x="118" y="76"/>
                        <a:pt x="114" y="78"/>
                      </a:cubicBezTo>
                      <a:cubicBezTo>
                        <a:pt x="112" y="78"/>
                        <a:pt x="111" y="77"/>
                        <a:pt x="110" y="76"/>
                      </a:cubicBezTo>
                      <a:cubicBezTo>
                        <a:pt x="109" y="75"/>
                        <a:pt x="107" y="75"/>
                        <a:pt x="105" y="74"/>
                      </a:cubicBezTo>
                      <a:cubicBezTo>
                        <a:pt x="103" y="74"/>
                        <a:pt x="103" y="71"/>
                        <a:pt x="102" y="69"/>
                      </a:cubicBezTo>
                      <a:cubicBezTo>
                        <a:pt x="101" y="67"/>
                        <a:pt x="99" y="66"/>
                        <a:pt x="98" y="64"/>
                      </a:cubicBezTo>
                      <a:cubicBezTo>
                        <a:pt x="97" y="60"/>
                        <a:pt x="95" y="55"/>
                        <a:pt x="96" y="51"/>
                      </a:cubicBezTo>
                      <a:cubicBezTo>
                        <a:pt x="96" y="48"/>
                        <a:pt x="95" y="44"/>
                        <a:pt x="97" y="41"/>
                      </a:cubicBezTo>
                      <a:cubicBezTo>
                        <a:pt x="98" y="40"/>
                        <a:pt x="98" y="39"/>
                        <a:pt x="98" y="38"/>
                      </a:cubicBezTo>
                      <a:cubicBezTo>
                        <a:pt x="99" y="36"/>
                        <a:pt x="97" y="37"/>
                        <a:pt x="96" y="36"/>
                      </a:cubicBezTo>
                      <a:cubicBezTo>
                        <a:pt x="94" y="36"/>
                        <a:pt x="92" y="35"/>
                        <a:pt x="90" y="35"/>
                      </a:cubicBezTo>
                      <a:cubicBezTo>
                        <a:pt x="89" y="34"/>
                        <a:pt x="87" y="32"/>
                        <a:pt x="87" y="30"/>
                      </a:cubicBezTo>
                      <a:cubicBezTo>
                        <a:pt x="87" y="27"/>
                        <a:pt x="84" y="26"/>
                        <a:pt x="82" y="24"/>
                      </a:cubicBezTo>
                      <a:cubicBezTo>
                        <a:pt x="81" y="22"/>
                        <a:pt x="81" y="20"/>
                        <a:pt x="80" y="18"/>
                      </a:cubicBezTo>
                      <a:cubicBezTo>
                        <a:pt x="79" y="17"/>
                        <a:pt x="77" y="17"/>
                        <a:pt x="75" y="17"/>
                      </a:cubicBezTo>
                      <a:cubicBezTo>
                        <a:pt x="74" y="16"/>
                        <a:pt x="72" y="16"/>
                        <a:pt x="71" y="17"/>
                      </a:cubicBezTo>
                      <a:cubicBezTo>
                        <a:pt x="71" y="18"/>
                        <a:pt x="70" y="20"/>
                        <a:pt x="68" y="20"/>
                      </a:cubicBezTo>
                      <a:cubicBezTo>
                        <a:pt x="66" y="20"/>
                        <a:pt x="63" y="18"/>
                        <a:pt x="62" y="16"/>
                      </a:cubicBezTo>
                      <a:cubicBezTo>
                        <a:pt x="61" y="13"/>
                        <a:pt x="61" y="12"/>
                        <a:pt x="59" y="10"/>
                      </a:cubicBezTo>
                      <a:cubicBezTo>
                        <a:pt x="57" y="9"/>
                        <a:pt x="54" y="6"/>
                        <a:pt x="52" y="6"/>
                      </a:cubicBezTo>
                      <a:cubicBezTo>
                        <a:pt x="51" y="5"/>
                        <a:pt x="45" y="5"/>
                        <a:pt x="45" y="6"/>
                      </a:cubicBezTo>
                      <a:cubicBezTo>
                        <a:pt x="43" y="9"/>
                        <a:pt x="42" y="8"/>
                        <a:pt x="39" y="8"/>
                      </a:cubicBezTo>
                      <a:cubicBezTo>
                        <a:pt x="35" y="8"/>
                        <a:pt x="32" y="8"/>
                        <a:pt x="29" y="8"/>
                      </a:cubicBezTo>
                      <a:cubicBezTo>
                        <a:pt x="28" y="8"/>
                        <a:pt x="25" y="6"/>
                        <a:pt x="23" y="5"/>
                      </a:cubicBezTo>
                      <a:cubicBezTo>
                        <a:pt x="20" y="4"/>
                        <a:pt x="17" y="3"/>
                        <a:pt x="13" y="1"/>
                      </a:cubicBezTo>
                      <a:cubicBezTo>
                        <a:pt x="9" y="0"/>
                        <a:pt x="4" y="1"/>
                        <a:pt x="0" y="2"/>
                      </a:cubicBezTo>
                      <a:cubicBezTo>
                        <a:pt x="1" y="7"/>
                        <a:pt x="5" y="11"/>
                        <a:pt x="7" y="16"/>
                      </a:cubicBezTo>
                      <a:cubicBezTo>
                        <a:pt x="8" y="18"/>
                        <a:pt x="11" y="20"/>
                        <a:pt x="13" y="21"/>
                      </a:cubicBezTo>
                      <a:cubicBezTo>
                        <a:pt x="14" y="23"/>
                        <a:pt x="16" y="26"/>
                        <a:pt x="15" y="28"/>
                      </a:cubicBezTo>
                      <a:cubicBezTo>
                        <a:pt x="15" y="28"/>
                        <a:pt x="8" y="26"/>
                        <a:pt x="12" y="29"/>
                      </a:cubicBezTo>
                      <a:cubicBezTo>
                        <a:pt x="13" y="30"/>
                        <a:pt x="14" y="31"/>
                        <a:pt x="15" y="32"/>
                      </a:cubicBezTo>
                      <a:cubicBezTo>
                        <a:pt x="17" y="32"/>
                        <a:pt x="18" y="32"/>
                        <a:pt x="19" y="33"/>
                      </a:cubicBezTo>
                      <a:cubicBezTo>
                        <a:pt x="21" y="34"/>
                        <a:pt x="23" y="36"/>
                        <a:pt x="25" y="38"/>
                      </a:cubicBezTo>
                      <a:cubicBezTo>
                        <a:pt x="26" y="39"/>
                        <a:pt x="25" y="41"/>
                        <a:pt x="24" y="42"/>
                      </a:cubicBezTo>
                      <a:cubicBezTo>
                        <a:pt x="23" y="43"/>
                        <a:pt x="25" y="44"/>
                        <a:pt x="26" y="44"/>
                      </a:cubicBezTo>
                      <a:cubicBezTo>
                        <a:pt x="29" y="46"/>
                        <a:pt x="31" y="48"/>
                        <a:pt x="33" y="50"/>
                      </a:cubicBezTo>
                      <a:cubicBezTo>
                        <a:pt x="34" y="51"/>
                        <a:pt x="35" y="53"/>
                        <a:pt x="36" y="53"/>
                      </a:cubicBezTo>
                      <a:cubicBezTo>
                        <a:pt x="37" y="53"/>
                        <a:pt x="38" y="51"/>
                        <a:pt x="37" y="50"/>
                      </a:cubicBezTo>
                      <a:cubicBezTo>
                        <a:pt x="37" y="49"/>
                        <a:pt x="36" y="48"/>
                        <a:pt x="36" y="47"/>
                      </a:cubicBezTo>
                      <a:cubicBezTo>
                        <a:pt x="35" y="46"/>
                        <a:pt x="33" y="47"/>
                        <a:pt x="32" y="46"/>
                      </a:cubicBezTo>
                      <a:cubicBezTo>
                        <a:pt x="30" y="44"/>
                        <a:pt x="32" y="44"/>
                        <a:pt x="32" y="42"/>
                      </a:cubicBezTo>
                      <a:cubicBezTo>
                        <a:pt x="32" y="42"/>
                        <a:pt x="30" y="40"/>
                        <a:pt x="30" y="39"/>
                      </a:cubicBezTo>
                      <a:cubicBezTo>
                        <a:pt x="28" y="37"/>
                        <a:pt x="28" y="34"/>
                        <a:pt x="26" y="32"/>
                      </a:cubicBezTo>
                      <a:cubicBezTo>
                        <a:pt x="24" y="31"/>
                        <a:pt x="22" y="29"/>
                        <a:pt x="21" y="27"/>
                      </a:cubicBezTo>
                      <a:cubicBezTo>
                        <a:pt x="21" y="26"/>
                        <a:pt x="21" y="24"/>
                        <a:pt x="20" y="23"/>
                      </a:cubicBezTo>
                      <a:cubicBezTo>
                        <a:pt x="19" y="22"/>
                        <a:pt x="18" y="21"/>
                        <a:pt x="17" y="20"/>
                      </a:cubicBezTo>
                      <a:cubicBezTo>
                        <a:pt x="16" y="18"/>
                        <a:pt x="15" y="17"/>
                        <a:pt x="13" y="16"/>
                      </a:cubicBezTo>
                      <a:cubicBezTo>
                        <a:pt x="12" y="15"/>
                        <a:pt x="12" y="13"/>
                        <a:pt x="12" y="12"/>
                      </a:cubicBezTo>
                      <a:cubicBezTo>
                        <a:pt x="12" y="11"/>
                        <a:pt x="10" y="6"/>
                        <a:pt x="11" y="5"/>
                      </a:cubicBezTo>
                      <a:cubicBezTo>
                        <a:pt x="12" y="4"/>
                        <a:pt x="13" y="7"/>
                        <a:pt x="14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7" y="6"/>
                        <a:pt x="17" y="7"/>
                        <a:pt x="18" y="8"/>
                      </a:cubicBezTo>
                      <a:cubicBezTo>
                        <a:pt x="19" y="8"/>
                        <a:pt x="20" y="8"/>
                        <a:pt x="20" y="9"/>
                      </a:cubicBezTo>
                      <a:cubicBezTo>
                        <a:pt x="20" y="11"/>
                        <a:pt x="21" y="13"/>
                        <a:pt x="22" y="15"/>
                      </a:cubicBezTo>
                      <a:cubicBezTo>
                        <a:pt x="22" y="16"/>
                        <a:pt x="23" y="18"/>
                        <a:pt x="23" y="19"/>
                      </a:cubicBezTo>
                      <a:cubicBezTo>
                        <a:pt x="23" y="20"/>
                        <a:pt x="22" y="21"/>
                        <a:pt x="22" y="22"/>
                      </a:cubicBezTo>
                      <a:cubicBezTo>
                        <a:pt x="23" y="22"/>
                        <a:pt x="23" y="20"/>
                        <a:pt x="23" y="20"/>
                      </a:cubicBezTo>
                      <a:cubicBezTo>
                        <a:pt x="24" y="19"/>
                        <a:pt x="25" y="22"/>
                        <a:pt x="26" y="22"/>
                      </a:cubicBezTo>
                      <a:cubicBezTo>
                        <a:pt x="27" y="23"/>
                        <a:pt x="32" y="26"/>
                        <a:pt x="32" y="27"/>
                      </a:cubicBezTo>
                      <a:cubicBezTo>
                        <a:pt x="32" y="29"/>
                        <a:pt x="33" y="30"/>
                        <a:pt x="34" y="30"/>
                      </a:cubicBezTo>
                      <a:cubicBezTo>
                        <a:pt x="35" y="31"/>
                        <a:pt x="35" y="32"/>
                        <a:pt x="36" y="33"/>
                      </a:cubicBezTo>
                      <a:cubicBezTo>
                        <a:pt x="37" y="34"/>
                        <a:pt x="38" y="33"/>
                        <a:pt x="38" y="34"/>
                      </a:cubicBezTo>
                      <a:cubicBezTo>
                        <a:pt x="39" y="35"/>
                        <a:pt x="37" y="36"/>
                        <a:pt x="38" y="38"/>
                      </a:cubicBezTo>
                      <a:cubicBezTo>
                        <a:pt x="40" y="39"/>
                        <a:pt x="42" y="40"/>
                        <a:pt x="44" y="42"/>
                      </a:cubicBezTo>
                      <a:cubicBezTo>
                        <a:pt x="45" y="43"/>
                        <a:pt x="45" y="44"/>
                        <a:pt x="46" y="45"/>
                      </a:cubicBezTo>
                      <a:cubicBezTo>
                        <a:pt x="47" y="46"/>
                        <a:pt x="48" y="46"/>
                        <a:pt x="49" y="48"/>
                      </a:cubicBezTo>
                      <a:cubicBezTo>
                        <a:pt x="51" y="49"/>
                        <a:pt x="52" y="51"/>
                        <a:pt x="54" y="53"/>
                      </a:cubicBezTo>
                      <a:cubicBezTo>
                        <a:pt x="55" y="54"/>
                        <a:pt x="56" y="55"/>
                        <a:pt x="57" y="56"/>
                      </a:cubicBezTo>
                      <a:cubicBezTo>
                        <a:pt x="58" y="58"/>
                        <a:pt x="56" y="58"/>
                        <a:pt x="56" y="59"/>
                      </a:cubicBezTo>
                      <a:cubicBezTo>
                        <a:pt x="56" y="60"/>
                        <a:pt x="59" y="59"/>
                        <a:pt x="59" y="61"/>
                      </a:cubicBezTo>
                      <a:cubicBezTo>
                        <a:pt x="58" y="63"/>
                        <a:pt x="57" y="63"/>
                        <a:pt x="58" y="65"/>
                      </a:cubicBezTo>
                      <a:cubicBezTo>
                        <a:pt x="58" y="65"/>
                        <a:pt x="56" y="67"/>
                        <a:pt x="57" y="68"/>
                      </a:cubicBezTo>
                      <a:cubicBezTo>
                        <a:pt x="58" y="69"/>
                        <a:pt x="59" y="71"/>
                        <a:pt x="60" y="72"/>
                      </a:cubicBezTo>
                      <a:cubicBezTo>
                        <a:pt x="61" y="73"/>
                        <a:pt x="62" y="73"/>
                        <a:pt x="63" y="73"/>
                      </a:cubicBezTo>
                      <a:cubicBezTo>
                        <a:pt x="66" y="74"/>
                        <a:pt x="66" y="76"/>
                        <a:pt x="68" y="77"/>
                      </a:cubicBezTo>
                      <a:cubicBezTo>
                        <a:pt x="71" y="79"/>
                        <a:pt x="75" y="79"/>
                        <a:pt x="77" y="81"/>
                      </a:cubicBezTo>
                      <a:cubicBezTo>
                        <a:pt x="81" y="83"/>
                        <a:pt x="85" y="85"/>
                        <a:pt x="89" y="86"/>
                      </a:cubicBezTo>
                      <a:cubicBezTo>
                        <a:pt x="92" y="88"/>
                        <a:pt x="97" y="90"/>
                        <a:pt x="101" y="91"/>
                      </a:cubicBezTo>
                      <a:cubicBezTo>
                        <a:pt x="105" y="91"/>
                        <a:pt x="108" y="87"/>
                        <a:pt x="113" y="88"/>
                      </a:cubicBezTo>
                      <a:cubicBezTo>
                        <a:pt x="117" y="89"/>
                        <a:pt x="120" y="93"/>
                        <a:pt x="123" y="96"/>
                      </a:cubicBezTo>
                      <a:cubicBezTo>
                        <a:pt x="123" y="95"/>
                        <a:pt x="124" y="90"/>
                        <a:pt x="126" y="89"/>
                      </a:cubicBezTo>
                      <a:cubicBezTo>
                        <a:pt x="127" y="89"/>
                        <a:pt x="125" y="89"/>
                        <a:pt x="126" y="89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32" name="Freeform 636">
                  <a:extLst>
                    <a:ext uri="{FF2B5EF4-FFF2-40B4-BE49-F238E27FC236}">
                      <a16:creationId xmlns:a16="http://schemas.microsoft.com/office/drawing/2014/main" id="{A967A978-F946-4109-5202-EFB4D7E506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05999" y="7374303"/>
                  <a:ext cx="306678" cy="173330"/>
                </a:xfrm>
                <a:custGeom>
                  <a:avLst/>
                  <a:gdLst>
                    <a:gd name="T0" fmla="*/ 12 w 30"/>
                    <a:gd name="T1" fmla="*/ 15 h 16"/>
                    <a:gd name="T2" fmla="*/ 13 w 30"/>
                    <a:gd name="T3" fmla="*/ 13 h 16"/>
                    <a:gd name="T4" fmla="*/ 16 w 30"/>
                    <a:gd name="T5" fmla="*/ 11 h 16"/>
                    <a:gd name="T6" fmla="*/ 20 w 30"/>
                    <a:gd name="T7" fmla="*/ 10 h 16"/>
                    <a:gd name="T8" fmla="*/ 24 w 30"/>
                    <a:gd name="T9" fmla="*/ 7 h 16"/>
                    <a:gd name="T10" fmla="*/ 30 w 30"/>
                    <a:gd name="T11" fmla="*/ 5 h 16"/>
                    <a:gd name="T12" fmla="*/ 20 w 30"/>
                    <a:gd name="T13" fmla="*/ 1 h 16"/>
                    <a:gd name="T14" fmla="*/ 14 w 30"/>
                    <a:gd name="T15" fmla="*/ 2 h 16"/>
                    <a:gd name="T16" fmla="*/ 8 w 30"/>
                    <a:gd name="T17" fmla="*/ 1 h 16"/>
                    <a:gd name="T18" fmla="*/ 2 w 30"/>
                    <a:gd name="T19" fmla="*/ 4 h 16"/>
                    <a:gd name="T20" fmla="*/ 1 w 30"/>
                    <a:gd name="T21" fmla="*/ 9 h 16"/>
                    <a:gd name="T22" fmla="*/ 8 w 30"/>
                    <a:gd name="T23" fmla="*/ 14 h 16"/>
                    <a:gd name="T24" fmla="*/ 10 w 30"/>
                    <a:gd name="T25" fmla="*/ 14 h 16"/>
                    <a:gd name="T26" fmla="*/ 9 w 30"/>
                    <a:gd name="T27" fmla="*/ 16 h 16"/>
                    <a:gd name="T28" fmla="*/ 12 w 30"/>
                    <a:gd name="T2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16">
                      <a:moveTo>
                        <a:pt x="12" y="15"/>
                      </a:moveTo>
                      <a:cubicBezTo>
                        <a:pt x="13" y="15"/>
                        <a:pt x="13" y="14"/>
                        <a:pt x="13" y="13"/>
                      </a:cubicBezTo>
                      <a:cubicBezTo>
                        <a:pt x="13" y="12"/>
                        <a:pt x="15" y="11"/>
                        <a:pt x="16" y="11"/>
                      </a:cubicBezTo>
                      <a:cubicBezTo>
                        <a:pt x="18" y="10"/>
                        <a:pt x="18" y="12"/>
                        <a:pt x="20" y="10"/>
                      </a:cubicBezTo>
                      <a:cubicBezTo>
                        <a:pt x="21" y="9"/>
                        <a:pt x="22" y="6"/>
                        <a:pt x="24" y="7"/>
                      </a:cubicBezTo>
                      <a:cubicBezTo>
                        <a:pt x="27" y="7"/>
                        <a:pt x="27" y="6"/>
                        <a:pt x="30" y="5"/>
                      </a:cubicBezTo>
                      <a:cubicBezTo>
                        <a:pt x="26" y="3"/>
                        <a:pt x="25" y="0"/>
                        <a:pt x="20" y="1"/>
                      </a:cubicBezTo>
                      <a:cubicBezTo>
                        <a:pt x="18" y="1"/>
                        <a:pt x="16" y="2"/>
                        <a:pt x="14" y="2"/>
                      </a:cubicBezTo>
                      <a:cubicBezTo>
                        <a:pt x="12" y="2"/>
                        <a:pt x="10" y="1"/>
                        <a:pt x="8" y="1"/>
                      </a:cubicBezTo>
                      <a:cubicBezTo>
                        <a:pt x="5" y="2"/>
                        <a:pt x="4" y="2"/>
                        <a:pt x="2" y="4"/>
                      </a:cubicBezTo>
                      <a:cubicBezTo>
                        <a:pt x="2" y="5"/>
                        <a:pt x="0" y="7"/>
                        <a:pt x="1" y="9"/>
                      </a:cubicBezTo>
                      <a:cubicBezTo>
                        <a:pt x="4" y="11"/>
                        <a:pt x="8" y="9"/>
                        <a:pt x="8" y="14"/>
                      </a:cubicBezTo>
                      <a:cubicBezTo>
                        <a:pt x="8" y="14"/>
                        <a:pt x="10" y="14"/>
                        <a:pt x="10" y="14"/>
                      </a:cubicBezTo>
                      <a:cubicBezTo>
                        <a:pt x="10" y="14"/>
                        <a:pt x="9" y="16"/>
                        <a:pt x="9" y="16"/>
                      </a:cubicBezTo>
                      <a:cubicBezTo>
                        <a:pt x="10" y="16"/>
                        <a:pt x="12" y="16"/>
                        <a:pt x="12" y="15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33" name="Freeform 637">
                  <a:extLst>
                    <a:ext uri="{FF2B5EF4-FFF2-40B4-BE49-F238E27FC236}">
                      <a16:creationId xmlns:a16="http://schemas.microsoft.com/office/drawing/2014/main" id="{3704AD7A-EDF6-A9C6-83C9-B2B66BD678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05999" y="7230476"/>
                  <a:ext cx="73184" cy="162265"/>
                </a:xfrm>
                <a:custGeom>
                  <a:avLst/>
                  <a:gdLst>
                    <a:gd name="T0" fmla="*/ 5 w 7"/>
                    <a:gd name="T1" fmla="*/ 1 h 15"/>
                    <a:gd name="T2" fmla="*/ 2 w 7"/>
                    <a:gd name="T3" fmla="*/ 4 h 15"/>
                    <a:gd name="T4" fmla="*/ 1 w 7"/>
                    <a:gd name="T5" fmla="*/ 6 h 15"/>
                    <a:gd name="T6" fmla="*/ 2 w 7"/>
                    <a:gd name="T7" fmla="*/ 14 h 15"/>
                    <a:gd name="T8" fmla="*/ 6 w 7"/>
                    <a:gd name="T9" fmla="*/ 8 h 15"/>
                    <a:gd name="T10" fmla="*/ 7 w 7"/>
                    <a:gd name="T11" fmla="*/ 2 h 15"/>
                    <a:gd name="T12" fmla="*/ 5 w 7"/>
                    <a:gd name="T13" fmla="*/ 1 h 15"/>
                    <a:gd name="T14" fmla="*/ 5 w 7"/>
                    <a:gd name="T1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5">
                      <a:moveTo>
                        <a:pt x="5" y="1"/>
                      </a:moveTo>
                      <a:cubicBezTo>
                        <a:pt x="4" y="0"/>
                        <a:pt x="2" y="3"/>
                        <a:pt x="2" y="4"/>
                      </a:cubicBezTo>
                      <a:cubicBezTo>
                        <a:pt x="1" y="5"/>
                        <a:pt x="1" y="4"/>
                        <a:pt x="1" y="6"/>
                      </a:cubicBezTo>
                      <a:cubicBezTo>
                        <a:pt x="1" y="7"/>
                        <a:pt x="0" y="15"/>
                        <a:pt x="2" y="14"/>
                      </a:cubicBezTo>
                      <a:cubicBezTo>
                        <a:pt x="2" y="13"/>
                        <a:pt x="5" y="10"/>
                        <a:pt x="6" y="8"/>
                      </a:cubicBezTo>
                      <a:cubicBezTo>
                        <a:pt x="6" y="5"/>
                        <a:pt x="6" y="4"/>
                        <a:pt x="7" y="2"/>
                      </a:cubicBezTo>
                      <a:cubicBezTo>
                        <a:pt x="7" y="1"/>
                        <a:pt x="6" y="1"/>
                        <a:pt x="5" y="1"/>
                      </a:cubicBezTo>
                      <a:cubicBezTo>
                        <a:pt x="4" y="0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34" name="Freeform 638">
                  <a:extLst>
                    <a:ext uri="{FF2B5EF4-FFF2-40B4-BE49-F238E27FC236}">
                      <a16:creationId xmlns:a16="http://schemas.microsoft.com/office/drawing/2014/main" id="{2EC8850D-58D5-F83E-F24D-324E89DC72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2688" y="7134588"/>
                  <a:ext cx="132428" cy="118010"/>
                </a:xfrm>
                <a:custGeom>
                  <a:avLst/>
                  <a:gdLst>
                    <a:gd name="T0" fmla="*/ 12 w 13"/>
                    <a:gd name="T1" fmla="*/ 3 h 11"/>
                    <a:gd name="T2" fmla="*/ 6 w 13"/>
                    <a:gd name="T3" fmla="*/ 1 h 11"/>
                    <a:gd name="T4" fmla="*/ 7 w 13"/>
                    <a:gd name="T5" fmla="*/ 5 h 11"/>
                    <a:gd name="T6" fmla="*/ 9 w 13"/>
                    <a:gd name="T7" fmla="*/ 9 h 11"/>
                    <a:gd name="T8" fmla="*/ 6 w 13"/>
                    <a:gd name="T9" fmla="*/ 10 h 11"/>
                    <a:gd name="T10" fmla="*/ 5 w 13"/>
                    <a:gd name="T11" fmla="*/ 8 h 11"/>
                    <a:gd name="T12" fmla="*/ 0 w 13"/>
                    <a:gd name="T13" fmla="*/ 9 h 11"/>
                    <a:gd name="T14" fmla="*/ 3 w 13"/>
                    <a:gd name="T15" fmla="*/ 11 h 11"/>
                    <a:gd name="T16" fmla="*/ 13 w 13"/>
                    <a:gd name="T17" fmla="*/ 11 h 11"/>
                    <a:gd name="T18" fmla="*/ 12 w 13"/>
                    <a:gd name="T19" fmla="*/ 3 h 11"/>
                    <a:gd name="T20" fmla="*/ 12 w 13"/>
                    <a:gd name="T21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1">
                      <a:moveTo>
                        <a:pt x="12" y="3"/>
                      </a:moveTo>
                      <a:cubicBezTo>
                        <a:pt x="10" y="3"/>
                        <a:pt x="8" y="0"/>
                        <a:pt x="6" y="1"/>
                      </a:cubicBezTo>
                      <a:cubicBezTo>
                        <a:pt x="3" y="2"/>
                        <a:pt x="7" y="3"/>
                        <a:pt x="7" y="5"/>
                      </a:cubicBezTo>
                      <a:cubicBezTo>
                        <a:pt x="8" y="6"/>
                        <a:pt x="10" y="8"/>
                        <a:pt x="9" y="9"/>
                      </a:cubicBezTo>
                      <a:cubicBezTo>
                        <a:pt x="8" y="10"/>
                        <a:pt x="7" y="10"/>
                        <a:pt x="6" y="10"/>
                      </a:cubicBezTo>
                      <a:cubicBezTo>
                        <a:pt x="4" y="9"/>
                        <a:pt x="6" y="9"/>
                        <a:pt x="5" y="8"/>
                      </a:cubicBezTo>
                      <a:cubicBezTo>
                        <a:pt x="5" y="8"/>
                        <a:pt x="0" y="9"/>
                        <a:pt x="0" y="9"/>
                      </a:cubicBezTo>
                      <a:cubicBezTo>
                        <a:pt x="0" y="11"/>
                        <a:pt x="2" y="11"/>
                        <a:pt x="3" y="11"/>
                      </a:cubicBezTo>
                      <a:cubicBezTo>
                        <a:pt x="6" y="10"/>
                        <a:pt x="9" y="11"/>
                        <a:pt x="13" y="11"/>
                      </a:cubicBezTo>
                      <a:cubicBezTo>
                        <a:pt x="13" y="8"/>
                        <a:pt x="12" y="5"/>
                        <a:pt x="12" y="3"/>
                      </a:cubicBezTo>
                      <a:cubicBezTo>
                        <a:pt x="11" y="3"/>
                        <a:pt x="12" y="5"/>
                        <a:pt x="12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35" name="Freeform 639">
                  <a:extLst>
                    <a:ext uri="{FF2B5EF4-FFF2-40B4-BE49-F238E27FC236}">
                      <a16:creationId xmlns:a16="http://schemas.microsoft.com/office/drawing/2014/main" id="{CC1D2211-42AD-F274-D9FB-A84C2CD80E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94665" y="7134588"/>
                  <a:ext cx="184705" cy="162265"/>
                </a:xfrm>
                <a:custGeom>
                  <a:avLst/>
                  <a:gdLst>
                    <a:gd name="T0" fmla="*/ 14 w 18"/>
                    <a:gd name="T1" fmla="*/ 7 h 15"/>
                    <a:gd name="T2" fmla="*/ 8 w 18"/>
                    <a:gd name="T3" fmla="*/ 3 h 15"/>
                    <a:gd name="T4" fmla="*/ 1 w 18"/>
                    <a:gd name="T5" fmla="*/ 1 h 15"/>
                    <a:gd name="T6" fmla="*/ 0 w 18"/>
                    <a:gd name="T7" fmla="*/ 3 h 15"/>
                    <a:gd name="T8" fmla="*/ 1 w 18"/>
                    <a:gd name="T9" fmla="*/ 10 h 15"/>
                    <a:gd name="T10" fmla="*/ 2 w 18"/>
                    <a:gd name="T11" fmla="*/ 12 h 15"/>
                    <a:gd name="T12" fmla="*/ 4 w 18"/>
                    <a:gd name="T13" fmla="*/ 10 h 15"/>
                    <a:gd name="T14" fmla="*/ 13 w 18"/>
                    <a:gd name="T15" fmla="*/ 10 h 15"/>
                    <a:gd name="T16" fmla="*/ 17 w 18"/>
                    <a:gd name="T17" fmla="*/ 10 h 15"/>
                    <a:gd name="T18" fmla="*/ 14 w 18"/>
                    <a:gd name="T19" fmla="*/ 7 h 15"/>
                    <a:gd name="T20" fmla="*/ 14 w 18"/>
                    <a:gd name="T2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5">
                      <a:moveTo>
                        <a:pt x="14" y="7"/>
                      </a:moveTo>
                      <a:cubicBezTo>
                        <a:pt x="12" y="6"/>
                        <a:pt x="10" y="4"/>
                        <a:pt x="8" y="3"/>
                      </a:cubicBezTo>
                      <a:cubicBezTo>
                        <a:pt x="7" y="2"/>
                        <a:pt x="2" y="0"/>
                        <a:pt x="1" y="1"/>
                      </a:cubicBezTo>
                      <a:cubicBezTo>
                        <a:pt x="1" y="1"/>
                        <a:pt x="3" y="3"/>
                        <a:pt x="0" y="3"/>
                      </a:cubicBezTo>
                      <a:cubicBezTo>
                        <a:pt x="0" y="5"/>
                        <a:pt x="1" y="7"/>
                        <a:pt x="1" y="10"/>
                      </a:cubicBezTo>
                      <a:cubicBezTo>
                        <a:pt x="1" y="11"/>
                        <a:pt x="1" y="11"/>
                        <a:pt x="2" y="12"/>
                      </a:cubicBezTo>
                      <a:cubicBezTo>
                        <a:pt x="3" y="15"/>
                        <a:pt x="3" y="11"/>
                        <a:pt x="4" y="10"/>
                      </a:cubicBezTo>
                      <a:cubicBezTo>
                        <a:pt x="6" y="8"/>
                        <a:pt x="11" y="10"/>
                        <a:pt x="13" y="10"/>
                      </a:cubicBezTo>
                      <a:cubicBezTo>
                        <a:pt x="15" y="10"/>
                        <a:pt x="15" y="11"/>
                        <a:pt x="17" y="10"/>
                      </a:cubicBezTo>
                      <a:cubicBezTo>
                        <a:pt x="18" y="8"/>
                        <a:pt x="17" y="7"/>
                        <a:pt x="14" y="7"/>
                      </a:cubicBezTo>
                      <a:cubicBezTo>
                        <a:pt x="12" y="7"/>
                        <a:pt x="16" y="7"/>
                        <a:pt x="14" y="7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36" name="Freeform 640">
                  <a:extLst>
                    <a:ext uri="{FF2B5EF4-FFF2-40B4-BE49-F238E27FC236}">
                      <a16:creationId xmlns:a16="http://schemas.microsoft.com/office/drawing/2014/main" id="{97936E58-53EB-69BC-5864-DE998D328E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0403" y="3527861"/>
                  <a:ext cx="1982950" cy="1408762"/>
                </a:xfrm>
                <a:custGeom>
                  <a:avLst/>
                  <a:gdLst>
                    <a:gd name="T0" fmla="*/ 184 w 194"/>
                    <a:gd name="T1" fmla="*/ 118 h 130"/>
                    <a:gd name="T2" fmla="*/ 161 w 194"/>
                    <a:gd name="T3" fmla="*/ 97 h 130"/>
                    <a:gd name="T4" fmla="*/ 143 w 194"/>
                    <a:gd name="T5" fmla="*/ 92 h 130"/>
                    <a:gd name="T6" fmla="*/ 138 w 194"/>
                    <a:gd name="T7" fmla="*/ 76 h 130"/>
                    <a:gd name="T8" fmla="*/ 135 w 194"/>
                    <a:gd name="T9" fmla="*/ 14 h 130"/>
                    <a:gd name="T10" fmla="*/ 84 w 194"/>
                    <a:gd name="T11" fmla="*/ 8 h 130"/>
                    <a:gd name="T12" fmla="*/ 71 w 194"/>
                    <a:gd name="T13" fmla="*/ 5 h 130"/>
                    <a:gd name="T14" fmla="*/ 62 w 194"/>
                    <a:gd name="T15" fmla="*/ 1 h 130"/>
                    <a:gd name="T16" fmla="*/ 43 w 194"/>
                    <a:gd name="T17" fmla="*/ 8 h 130"/>
                    <a:gd name="T18" fmla="*/ 32 w 194"/>
                    <a:gd name="T19" fmla="*/ 11 h 130"/>
                    <a:gd name="T20" fmla="*/ 12 w 194"/>
                    <a:gd name="T21" fmla="*/ 23 h 130"/>
                    <a:gd name="T22" fmla="*/ 26 w 194"/>
                    <a:gd name="T23" fmla="*/ 38 h 130"/>
                    <a:gd name="T24" fmla="*/ 33 w 194"/>
                    <a:gd name="T25" fmla="*/ 42 h 130"/>
                    <a:gd name="T26" fmla="*/ 38 w 194"/>
                    <a:gd name="T27" fmla="*/ 45 h 130"/>
                    <a:gd name="T28" fmla="*/ 24 w 194"/>
                    <a:gd name="T29" fmla="*/ 42 h 130"/>
                    <a:gd name="T30" fmla="*/ 9 w 194"/>
                    <a:gd name="T31" fmla="*/ 46 h 130"/>
                    <a:gd name="T32" fmla="*/ 12 w 194"/>
                    <a:gd name="T33" fmla="*/ 58 h 130"/>
                    <a:gd name="T34" fmla="*/ 32 w 194"/>
                    <a:gd name="T35" fmla="*/ 58 h 130"/>
                    <a:gd name="T36" fmla="*/ 38 w 194"/>
                    <a:gd name="T37" fmla="*/ 61 h 130"/>
                    <a:gd name="T38" fmla="*/ 21 w 194"/>
                    <a:gd name="T39" fmla="*/ 71 h 130"/>
                    <a:gd name="T40" fmla="*/ 15 w 194"/>
                    <a:gd name="T41" fmla="*/ 78 h 130"/>
                    <a:gd name="T42" fmla="*/ 17 w 194"/>
                    <a:gd name="T43" fmla="*/ 84 h 130"/>
                    <a:gd name="T44" fmla="*/ 26 w 194"/>
                    <a:gd name="T45" fmla="*/ 89 h 130"/>
                    <a:gd name="T46" fmla="*/ 22 w 194"/>
                    <a:gd name="T47" fmla="*/ 94 h 130"/>
                    <a:gd name="T48" fmla="*/ 31 w 194"/>
                    <a:gd name="T49" fmla="*/ 93 h 130"/>
                    <a:gd name="T50" fmla="*/ 38 w 194"/>
                    <a:gd name="T51" fmla="*/ 102 h 130"/>
                    <a:gd name="T52" fmla="*/ 48 w 194"/>
                    <a:gd name="T53" fmla="*/ 105 h 130"/>
                    <a:gd name="T54" fmla="*/ 54 w 194"/>
                    <a:gd name="T55" fmla="*/ 103 h 130"/>
                    <a:gd name="T56" fmla="*/ 55 w 194"/>
                    <a:gd name="T57" fmla="*/ 106 h 130"/>
                    <a:gd name="T58" fmla="*/ 51 w 194"/>
                    <a:gd name="T59" fmla="*/ 114 h 130"/>
                    <a:gd name="T60" fmla="*/ 41 w 194"/>
                    <a:gd name="T61" fmla="*/ 124 h 130"/>
                    <a:gd name="T62" fmla="*/ 36 w 194"/>
                    <a:gd name="T63" fmla="*/ 126 h 130"/>
                    <a:gd name="T64" fmla="*/ 43 w 194"/>
                    <a:gd name="T65" fmla="*/ 125 h 130"/>
                    <a:gd name="T66" fmla="*/ 54 w 194"/>
                    <a:gd name="T67" fmla="*/ 118 h 130"/>
                    <a:gd name="T68" fmla="*/ 72 w 194"/>
                    <a:gd name="T69" fmla="*/ 107 h 130"/>
                    <a:gd name="T70" fmla="*/ 77 w 194"/>
                    <a:gd name="T71" fmla="*/ 91 h 130"/>
                    <a:gd name="T72" fmla="*/ 94 w 194"/>
                    <a:gd name="T73" fmla="*/ 86 h 130"/>
                    <a:gd name="T74" fmla="*/ 87 w 194"/>
                    <a:gd name="T75" fmla="*/ 97 h 130"/>
                    <a:gd name="T76" fmla="*/ 101 w 194"/>
                    <a:gd name="T77" fmla="*/ 88 h 130"/>
                    <a:gd name="T78" fmla="*/ 119 w 194"/>
                    <a:gd name="T79" fmla="*/ 92 h 130"/>
                    <a:gd name="T80" fmla="*/ 136 w 194"/>
                    <a:gd name="T81" fmla="*/ 95 h 130"/>
                    <a:gd name="T82" fmla="*/ 145 w 194"/>
                    <a:gd name="T83" fmla="*/ 98 h 130"/>
                    <a:gd name="T84" fmla="*/ 160 w 194"/>
                    <a:gd name="T85" fmla="*/ 102 h 130"/>
                    <a:gd name="T86" fmla="*/ 169 w 194"/>
                    <a:gd name="T87" fmla="*/ 104 h 130"/>
                    <a:gd name="T88" fmla="*/ 176 w 194"/>
                    <a:gd name="T89" fmla="*/ 111 h 130"/>
                    <a:gd name="T90" fmla="*/ 184 w 194"/>
                    <a:gd name="T91" fmla="*/ 121 h 130"/>
                    <a:gd name="T92" fmla="*/ 186 w 194"/>
                    <a:gd name="T93" fmla="*/ 125 h 130"/>
                    <a:gd name="T94" fmla="*/ 194 w 194"/>
                    <a:gd name="T95" fmla="*/ 126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94" h="130">
                      <a:moveTo>
                        <a:pt x="194" y="126"/>
                      </a:moveTo>
                      <a:cubicBezTo>
                        <a:pt x="193" y="125"/>
                        <a:pt x="191" y="125"/>
                        <a:pt x="193" y="123"/>
                      </a:cubicBezTo>
                      <a:cubicBezTo>
                        <a:pt x="193" y="122"/>
                        <a:pt x="192" y="122"/>
                        <a:pt x="191" y="122"/>
                      </a:cubicBezTo>
                      <a:cubicBezTo>
                        <a:pt x="189" y="120"/>
                        <a:pt x="185" y="119"/>
                        <a:pt x="184" y="118"/>
                      </a:cubicBezTo>
                      <a:cubicBezTo>
                        <a:pt x="180" y="113"/>
                        <a:pt x="178" y="107"/>
                        <a:pt x="174" y="103"/>
                      </a:cubicBezTo>
                      <a:cubicBezTo>
                        <a:pt x="172" y="102"/>
                        <a:pt x="170" y="100"/>
                        <a:pt x="169" y="99"/>
                      </a:cubicBezTo>
                      <a:cubicBezTo>
                        <a:pt x="167" y="98"/>
                        <a:pt x="167" y="95"/>
                        <a:pt x="165" y="95"/>
                      </a:cubicBezTo>
                      <a:cubicBezTo>
                        <a:pt x="164" y="95"/>
                        <a:pt x="161" y="97"/>
                        <a:pt x="161" y="97"/>
                      </a:cubicBezTo>
                      <a:cubicBezTo>
                        <a:pt x="162" y="99"/>
                        <a:pt x="159" y="100"/>
                        <a:pt x="158" y="100"/>
                      </a:cubicBezTo>
                      <a:cubicBezTo>
                        <a:pt x="155" y="101"/>
                        <a:pt x="152" y="97"/>
                        <a:pt x="150" y="95"/>
                      </a:cubicBezTo>
                      <a:cubicBezTo>
                        <a:pt x="149" y="94"/>
                        <a:pt x="148" y="94"/>
                        <a:pt x="147" y="92"/>
                      </a:cubicBezTo>
                      <a:cubicBezTo>
                        <a:pt x="146" y="90"/>
                        <a:pt x="144" y="91"/>
                        <a:pt x="143" y="92"/>
                      </a:cubicBezTo>
                      <a:cubicBezTo>
                        <a:pt x="141" y="92"/>
                        <a:pt x="141" y="91"/>
                        <a:pt x="139" y="92"/>
                      </a:cubicBezTo>
                      <a:cubicBezTo>
                        <a:pt x="139" y="92"/>
                        <a:pt x="138" y="92"/>
                        <a:pt x="138" y="91"/>
                      </a:cubicBezTo>
                      <a:cubicBezTo>
                        <a:pt x="138" y="90"/>
                        <a:pt x="138" y="90"/>
                        <a:pt x="138" y="89"/>
                      </a:cubicBezTo>
                      <a:cubicBezTo>
                        <a:pt x="138" y="85"/>
                        <a:pt x="138" y="80"/>
                        <a:pt x="138" y="76"/>
                      </a:cubicBezTo>
                      <a:cubicBezTo>
                        <a:pt x="138" y="64"/>
                        <a:pt x="138" y="51"/>
                        <a:pt x="138" y="38"/>
                      </a:cubicBezTo>
                      <a:cubicBezTo>
                        <a:pt x="138" y="33"/>
                        <a:pt x="138" y="27"/>
                        <a:pt x="138" y="21"/>
                      </a:cubicBezTo>
                      <a:cubicBezTo>
                        <a:pt x="138" y="20"/>
                        <a:pt x="138" y="18"/>
                        <a:pt x="138" y="16"/>
                      </a:cubicBezTo>
                      <a:cubicBezTo>
                        <a:pt x="138" y="15"/>
                        <a:pt x="137" y="15"/>
                        <a:pt x="135" y="14"/>
                      </a:cubicBezTo>
                      <a:cubicBezTo>
                        <a:pt x="130" y="12"/>
                        <a:pt x="127" y="12"/>
                        <a:pt x="122" y="12"/>
                      </a:cubicBezTo>
                      <a:cubicBezTo>
                        <a:pt x="117" y="12"/>
                        <a:pt x="113" y="11"/>
                        <a:pt x="108" y="10"/>
                      </a:cubicBezTo>
                      <a:cubicBezTo>
                        <a:pt x="102" y="10"/>
                        <a:pt x="97" y="8"/>
                        <a:pt x="92" y="8"/>
                      </a:cubicBezTo>
                      <a:cubicBezTo>
                        <a:pt x="89" y="8"/>
                        <a:pt x="87" y="9"/>
                        <a:pt x="84" y="8"/>
                      </a:cubicBezTo>
                      <a:cubicBezTo>
                        <a:pt x="84" y="8"/>
                        <a:pt x="80" y="7"/>
                        <a:pt x="80" y="7"/>
                      </a:cubicBezTo>
                      <a:cubicBezTo>
                        <a:pt x="80" y="7"/>
                        <a:pt x="81" y="5"/>
                        <a:pt x="81" y="4"/>
                      </a:cubicBezTo>
                      <a:cubicBezTo>
                        <a:pt x="81" y="4"/>
                        <a:pt x="78" y="4"/>
                        <a:pt x="78" y="4"/>
                      </a:cubicBezTo>
                      <a:cubicBezTo>
                        <a:pt x="76" y="4"/>
                        <a:pt x="73" y="5"/>
                        <a:pt x="71" y="5"/>
                      </a:cubicBezTo>
                      <a:cubicBezTo>
                        <a:pt x="69" y="5"/>
                        <a:pt x="70" y="1"/>
                        <a:pt x="67" y="3"/>
                      </a:cubicBezTo>
                      <a:cubicBezTo>
                        <a:pt x="66" y="3"/>
                        <a:pt x="65" y="5"/>
                        <a:pt x="64" y="4"/>
                      </a:cubicBezTo>
                      <a:cubicBezTo>
                        <a:pt x="62" y="4"/>
                        <a:pt x="62" y="3"/>
                        <a:pt x="64" y="2"/>
                      </a:cubicBezTo>
                      <a:cubicBezTo>
                        <a:pt x="66" y="2"/>
                        <a:pt x="63" y="1"/>
                        <a:pt x="62" y="1"/>
                      </a:cubicBezTo>
                      <a:cubicBezTo>
                        <a:pt x="58" y="0"/>
                        <a:pt x="58" y="1"/>
                        <a:pt x="56" y="3"/>
                      </a:cubicBezTo>
                      <a:cubicBezTo>
                        <a:pt x="53" y="6"/>
                        <a:pt x="49" y="4"/>
                        <a:pt x="45" y="5"/>
                      </a:cubicBezTo>
                      <a:cubicBezTo>
                        <a:pt x="41" y="6"/>
                        <a:pt x="45" y="8"/>
                        <a:pt x="45" y="8"/>
                      </a:cubicBezTo>
                      <a:cubicBezTo>
                        <a:pt x="44" y="8"/>
                        <a:pt x="43" y="8"/>
                        <a:pt x="43" y="8"/>
                      </a:cubicBezTo>
                      <a:cubicBezTo>
                        <a:pt x="43" y="8"/>
                        <a:pt x="44" y="10"/>
                        <a:pt x="43" y="10"/>
                      </a:cubicBezTo>
                      <a:cubicBezTo>
                        <a:pt x="42" y="10"/>
                        <a:pt x="42" y="8"/>
                        <a:pt x="42" y="7"/>
                      </a:cubicBezTo>
                      <a:cubicBezTo>
                        <a:pt x="41" y="7"/>
                        <a:pt x="38" y="10"/>
                        <a:pt x="38" y="10"/>
                      </a:cubicBezTo>
                      <a:cubicBezTo>
                        <a:pt x="36" y="11"/>
                        <a:pt x="34" y="9"/>
                        <a:pt x="32" y="11"/>
                      </a:cubicBezTo>
                      <a:cubicBezTo>
                        <a:pt x="30" y="12"/>
                        <a:pt x="28" y="13"/>
                        <a:pt x="27" y="15"/>
                      </a:cubicBezTo>
                      <a:cubicBezTo>
                        <a:pt x="27" y="17"/>
                        <a:pt x="27" y="19"/>
                        <a:pt x="25" y="20"/>
                      </a:cubicBezTo>
                      <a:cubicBezTo>
                        <a:pt x="23" y="21"/>
                        <a:pt x="22" y="22"/>
                        <a:pt x="20" y="22"/>
                      </a:cubicBezTo>
                      <a:cubicBezTo>
                        <a:pt x="19" y="22"/>
                        <a:pt x="13" y="22"/>
                        <a:pt x="12" y="23"/>
                      </a:cubicBezTo>
                      <a:cubicBezTo>
                        <a:pt x="12" y="24"/>
                        <a:pt x="10" y="27"/>
                        <a:pt x="10" y="27"/>
                      </a:cubicBezTo>
                      <a:cubicBezTo>
                        <a:pt x="11" y="28"/>
                        <a:pt x="14" y="28"/>
                        <a:pt x="15" y="29"/>
                      </a:cubicBezTo>
                      <a:cubicBezTo>
                        <a:pt x="18" y="30"/>
                        <a:pt x="21" y="32"/>
                        <a:pt x="23" y="34"/>
                      </a:cubicBezTo>
                      <a:cubicBezTo>
                        <a:pt x="24" y="35"/>
                        <a:pt x="24" y="37"/>
                        <a:pt x="26" y="38"/>
                      </a:cubicBezTo>
                      <a:cubicBezTo>
                        <a:pt x="28" y="38"/>
                        <a:pt x="29" y="38"/>
                        <a:pt x="31" y="37"/>
                      </a:cubicBezTo>
                      <a:cubicBezTo>
                        <a:pt x="31" y="37"/>
                        <a:pt x="34" y="38"/>
                        <a:pt x="34" y="38"/>
                      </a:cubicBezTo>
                      <a:cubicBezTo>
                        <a:pt x="36" y="41"/>
                        <a:pt x="31" y="39"/>
                        <a:pt x="31" y="39"/>
                      </a:cubicBezTo>
                      <a:cubicBezTo>
                        <a:pt x="29" y="39"/>
                        <a:pt x="32" y="41"/>
                        <a:pt x="33" y="42"/>
                      </a:cubicBezTo>
                      <a:cubicBezTo>
                        <a:pt x="34" y="44"/>
                        <a:pt x="35" y="43"/>
                        <a:pt x="37" y="42"/>
                      </a:cubicBezTo>
                      <a:cubicBezTo>
                        <a:pt x="38" y="41"/>
                        <a:pt x="41" y="41"/>
                        <a:pt x="42" y="42"/>
                      </a:cubicBezTo>
                      <a:cubicBezTo>
                        <a:pt x="43" y="43"/>
                        <a:pt x="38" y="44"/>
                        <a:pt x="38" y="44"/>
                      </a:cubicBezTo>
                      <a:cubicBezTo>
                        <a:pt x="37" y="44"/>
                        <a:pt x="38" y="44"/>
                        <a:pt x="38" y="45"/>
                      </a:cubicBezTo>
                      <a:cubicBezTo>
                        <a:pt x="38" y="46"/>
                        <a:pt x="36" y="45"/>
                        <a:pt x="36" y="45"/>
                      </a:cubicBezTo>
                      <a:cubicBezTo>
                        <a:pt x="35" y="45"/>
                        <a:pt x="34" y="46"/>
                        <a:pt x="32" y="46"/>
                      </a:cubicBezTo>
                      <a:cubicBezTo>
                        <a:pt x="30" y="46"/>
                        <a:pt x="26" y="47"/>
                        <a:pt x="24" y="46"/>
                      </a:cubicBezTo>
                      <a:cubicBezTo>
                        <a:pt x="22" y="45"/>
                        <a:pt x="25" y="43"/>
                        <a:pt x="24" y="42"/>
                      </a:cubicBezTo>
                      <a:cubicBezTo>
                        <a:pt x="23" y="42"/>
                        <a:pt x="21" y="42"/>
                        <a:pt x="20" y="43"/>
                      </a:cubicBezTo>
                      <a:cubicBezTo>
                        <a:pt x="19" y="43"/>
                        <a:pt x="17" y="43"/>
                        <a:pt x="16" y="43"/>
                      </a:cubicBezTo>
                      <a:cubicBezTo>
                        <a:pt x="14" y="44"/>
                        <a:pt x="15" y="46"/>
                        <a:pt x="15" y="46"/>
                      </a:cubicBezTo>
                      <a:cubicBezTo>
                        <a:pt x="13" y="46"/>
                        <a:pt x="11" y="45"/>
                        <a:pt x="9" y="46"/>
                      </a:cubicBezTo>
                      <a:cubicBezTo>
                        <a:pt x="8" y="47"/>
                        <a:pt x="6" y="48"/>
                        <a:pt x="5" y="49"/>
                      </a:cubicBezTo>
                      <a:cubicBezTo>
                        <a:pt x="0" y="52"/>
                        <a:pt x="12" y="52"/>
                        <a:pt x="12" y="53"/>
                      </a:cubicBezTo>
                      <a:cubicBezTo>
                        <a:pt x="11" y="54"/>
                        <a:pt x="8" y="54"/>
                        <a:pt x="10" y="55"/>
                      </a:cubicBezTo>
                      <a:cubicBezTo>
                        <a:pt x="11" y="56"/>
                        <a:pt x="11" y="58"/>
                        <a:pt x="12" y="58"/>
                      </a:cubicBezTo>
                      <a:cubicBezTo>
                        <a:pt x="16" y="59"/>
                        <a:pt x="19" y="58"/>
                        <a:pt x="23" y="58"/>
                      </a:cubicBezTo>
                      <a:cubicBezTo>
                        <a:pt x="24" y="59"/>
                        <a:pt x="25" y="59"/>
                        <a:pt x="26" y="59"/>
                      </a:cubicBezTo>
                      <a:cubicBezTo>
                        <a:pt x="28" y="59"/>
                        <a:pt x="27" y="59"/>
                        <a:pt x="29" y="60"/>
                      </a:cubicBezTo>
                      <a:cubicBezTo>
                        <a:pt x="29" y="60"/>
                        <a:pt x="31" y="58"/>
                        <a:pt x="32" y="58"/>
                      </a:cubicBezTo>
                      <a:cubicBezTo>
                        <a:pt x="33" y="57"/>
                        <a:pt x="34" y="57"/>
                        <a:pt x="35" y="57"/>
                      </a:cubicBezTo>
                      <a:cubicBezTo>
                        <a:pt x="36" y="56"/>
                        <a:pt x="37" y="55"/>
                        <a:pt x="37" y="55"/>
                      </a:cubicBezTo>
                      <a:cubicBezTo>
                        <a:pt x="38" y="56"/>
                        <a:pt x="39" y="57"/>
                        <a:pt x="38" y="58"/>
                      </a:cubicBezTo>
                      <a:cubicBezTo>
                        <a:pt x="37" y="59"/>
                        <a:pt x="36" y="59"/>
                        <a:pt x="38" y="61"/>
                      </a:cubicBezTo>
                      <a:cubicBezTo>
                        <a:pt x="40" y="65"/>
                        <a:pt x="38" y="68"/>
                        <a:pt x="33" y="67"/>
                      </a:cubicBezTo>
                      <a:cubicBezTo>
                        <a:pt x="33" y="67"/>
                        <a:pt x="32" y="66"/>
                        <a:pt x="31" y="67"/>
                      </a:cubicBezTo>
                      <a:cubicBezTo>
                        <a:pt x="30" y="68"/>
                        <a:pt x="29" y="70"/>
                        <a:pt x="28" y="70"/>
                      </a:cubicBezTo>
                      <a:cubicBezTo>
                        <a:pt x="26" y="71"/>
                        <a:pt x="20" y="68"/>
                        <a:pt x="21" y="71"/>
                      </a:cubicBezTo>
                      <a:cubicBezTo>
                        <a:pt x="21" y="71"/>
                        <a:pt x="18" y="73"/>
                        <a:pt x="19" y="73"/>
                      </a:cubicBezTo>
                      <a:cubicBezTo>
                        <a:pt x="19" y="73"/>
                        <a:pt x="20" y="73"/>
                        <a:pt x="20" y="73"/>
                      </a:cubicBezTo>
                      <a:cubicBezTo>
                        <a:pt x="21" y="74"/>
                        <a:pt x="18" y="75"/>
                        <a:pt x="17" y="76"/>
                      </a:cubicBezTo>
                      <a:cubicBezTo>
                        <a:pt x="16" y="76"/>
                        <a:pt x="15" y="77"/>
                        <a:pt x="15" y="78"/>
                      </a:cubicBezTo>
                      <a:cubicBezTo>
                        <a:pt x="14" y="80"/>
                        <a:pt x="16" y="80"/>
                        <a:pt x="14" y="81"/>
                      </a:cubicBezTo>
                      <a:cubicBezTo>
                        <a:pt x="12" y="82"/>
                        <a:pt x="14" y="84"/>
                        <a:pt x="15" y="85"/>
                      </a:cubicBezTo>
                      <a:cubicBezTo>
                        <a:pt x="15" y="86"/>
                        <a:pt x="18" y="81"/>
                        <a:pt x="19" y="81"/>
                      </a:cubicBezTo>
                      <a:cubicBezTo>
                        <a:pt x="19" y="81"/>
                        <a:pt x="17" y="84"/>
                        <a:pt x="17" y="84"/>
                      </a:cubicBezTo>
                      <a:cubicBezTo>
                        <a:pt x="16" y="85"/>
                        <a:pt x="19" y="87"/>
                        <a:pt x="20" y="87"/>
                      </a:cubicBezTo>
                      <a:cubicBezTo>
                        <a:pt x="21" y="88"/>
                        <a:pt x="21" y="89"/>
                        <a:pt x="22" y="88"/>
                      </a:cubicBezTo>
                      <a:cubicBezTo>
                        <a:pt x="23" y="87"/>
                        <a:pt x="24" y="86"/>
                        <a:pt x="24" y="86"/>
                      </a:cubicBezTo>
                      <a:cubicBezTo>
                        <a:pt x="24" y="87"/>
                        <a:pt x="25" y="89"/>
                        <a:pt x="26" y="89"/>
                      </a:cubicBezTo>
                      <a:cubicBezTo>
                        <a:pt x="24" y="90"/>
                        <a:pt x="23" y="89"/>
                        <a:pt x="22" y="89"/>
                      </a:cubicBezTo>
                      <a:cubicBezTo>
                        <a:pt x="21" y="90"/>
                        <a:pt x="20" y="87"/>
                        <a:pt x="19" y="87"/>
                      </a:cubicBezTo>
                      <a:cubicBezTo>
                        <a:pt x="18" y="87"/>
                        <a:pt x="16" y="90"/>
                        <a:pt x="18" y="91"/>
                      </a:cubicBezTo>
                      <a:cubicBezTo>
                        <a:pt x="20" y="92"/>
                        <a:pt x="20" y="93"/>
                        <a:pt x="22" y="94"/>
                      </a:cubicBezTo>
                      <a:cubicBezTo>
                        <a:pt x="23" y="96"/>
                        <a:pt x="25" y="95"/>
                        <a:pt x="27" y="95"/>
                      </a:cubicBezTo>
                      <a:cubicBezTo>
                        <a:pt x="28" y="94"/>
                        <a:pt x="30" y="95"/>
                        <a:pt x="30" y="93"/>
                      </a:cubicBezTo>
                      <a:cubicBezTo>
                        <a:pt x="30" y="91"/>
                        <a:pt x="31" y="88"/>
                        <a:pt x="33" y="89"/>
                      </a:cubicBezTo>
                      <a:cubicBezTo>
                        <a:pt x="33" y="88"/>
                        <a:pt x="31" y="92"/>
                        <a:pt x="31" y="93"/>
                      </a:cubicBezTo>
                      <a:cubicBezTo>
                        <a:pt x="31" y="94"/>
                        <a:pt x="35" y="97"/>
                        <a:pt x="34" y="98"/>
                      </a:cubicBezTo>
                      <a:cubicBezTo>
                        <a:pt x="32" y="100"/>
                        <a:pt x="35" y="101"/>
                        <a:pt x="35" y="101"/>
                      </a:cubicBezTo>
                      <a:cubicBezTo>
                        <a:pt x="34" y="101"/>
                        <a:pt x="32" y="104"/>
                        <a:pt x="32" y="104"/>
                      </a:cubicBezTo>
                      <a:cubicBezTo>
                        <a:pt x="33" y="105"/>
                        <a:pt x="38" y="102"/>
                        <a:pt x="38" y="102"/>
                      </a:cubicBezTo>
                      <a:cubicBezTo>
                        <a:pt x="38" y="103"/>
                        <a:pt x="37" y="103"/>
                        <a:pt x="37" y="104"/>
                      </a:cubicBezTo>
                      <a:cubicBezTo>
                        <a:pt x="37" y="104"/>
                        <a:pt x="39" y="102"/>
                        <a:pt x="40" y="101"/>
                      </a:cubicBezTo>
                      <a:cubicBezTo>
                        <a:pt x="41" y="101"/>
                        <a:pt x="45" y="102"/>
                        <a:pt x="45" y="103"/>
                      </a:cubicBezTo>
                      <a:cubicBezTo>
                        <a:pt x="46" y="104"/>
                        <a:pt x="48" y="107"/>
                        <a:pt x="48" y="105"/>
                      </a:cubicBezTo>
                      <a:cubicBezTo>
                        <a:pt x="48" y="104"/>
                        <a:pt x="50" y="100"/>
                        <a:pt x="50" y="100"/>
                      </a:cubicBezTo>
                      <a:cubicBezTo>
                        <a:pt x="50" y="99"/>
                        <a:pt x="53" y="102"/>
                        <a:pt x="53" y="101"/>
                      </a:cubicBezTo>
                      <a:cubicBezTo>
                        <a:pt x="53" y="101"/>
                        <a:pt x="50" y="101"/>
                        <a:pt x="50" y="102"/>
                      </a:cubicBezTo>
                      <a:cubicBezTo>
                        <a:pt x="50" y="104"/>
                        <a:pt x="53" y="104"/>
                        <a:pt x="54" y="103"/>
                      </a:cubicBezTo>
                      <a:cubicBezTo>
                        <a:pt x="55" y="102"/>
                        <a:pt x="56" y="103"/>
                        <a:pt x="57" y="102"/>
                      </a:cubicBezTo>
                      <a:cubicBezTo>
                        <a:pt x="57" y="102"/>
                        <a:pt x="59" y="100"/>
                        <a:pt x="59" y="100"/>
                      </a:cubicBezTo>
                      <a:cubicBezTo>
                        <a:pt x="59" y="100"/>
                        <a:pt x="57" y="103"/>
                        <a:pt x="56" y="104"/>
                      </a:cubicBezTo>
                      <a:cubicBezTo>
                        <a:pt x="56" y="105"/>
                        <a:pt x="56" y="105"/>
                        <a:pt x="55" y="106"/>
                      </a:cubicBezTo>
                      <a:cubicBezTo>
                        <a:pt x="55" y="107"/>
                        <a:pt x="56" y="106"/>
                        <a:pt x="56" y="107"/>
                      </a:cubicBezTo>
                      <a:cubicBezTo>
                        <a:pt x="56" y="107"/>
                        <a:pt x="55" y="108"/>
                        <a:pt x="54" y="109"/>
                      </a:cubicBezTo>
                      <a:cubicBezTo>
                        <a:pt x="54" y="111"/>
                        <a:pt x="54" y="111"/>
                        <a:pt x="55" y="112"/>
                      </a:cubicBezTo>
                      <a:cubicBezTo>
                        <a:pt x="55" y="112"/>
                        <a:pt x="52" y="114"/>
                        <a:pt x="51" y="114"/>
                      </a:cubicBezTo>
                      <a:cubicBezTo>
                        <a:pt x="50" y="116"/>
                        <a:pt x="49" y="117"/>
                        <a:pt x="47" y="118"/>
                      </a:cubicBezTo>
                      <a:cubicBezTo>
                        <a:pt x="45" y="118"/>
                        <a:pt x="43" y="120"/>
                        <a:pt x="42" y="121"/>
                      </a:cubicBezTo>
                      <a:cubicBezTo>
                        <a:pt x="41" y="121"/>
                        <a:pt x="41" y="122"/>
                        <a:pt x="40" y="122"/>
                      </a:cubicBezTo>
                      <a:cubicBezTo>
                        <a:pt x="40" y="123"/>
                        <a:pt x="41" y="124"/>
                        <a:pt x="41" y="124"/>
                      </a:cubicBezTo>
                      <a:cubicBezTo>
                        <a:pt x="40" y="125"/>
                        <a:pt x="37" y="124"/>
                        <a:pt x="36" y="124"/>
                      </a:cubicBezTo>
                      <a:cubicBezTo>
                        <a:pt x="33" y="124"/>
                        <a:pt x="32" y="125"/>
                        <a:pt x="30" y="127"/>
                      </a:cubicBezTo>
                      <a:cubicBezTo>
                        <a:pt x="29" y="128"/>
                        <a:pt x="30" y="130"/>
                        <a:pt x="31" y="129"/>
                      </a:cubicBezTo>
                      <a:cubicBezTo>
                        <a:pt x="33" y="128"/>
                        <a:pt x="35" y="125"/>
                        <a:pt x="36" y="126"/>
                      </a:cubicBezTo>
                      <a:cubicBezTo>
                        <a:pt x="36" y="125"/>
                        <a:pt x="35" y="129"/>
                        <a:pt x="38" y="126"/>
                      </a:cubicBezTo>
                      <a:cubicBezTo>
                        <a:pt x="38" y="126"/>
                        <a:pt x="40" y="129"/>
                        <a:pt x="41" y="127"/>
                      </a:cubicBezTo>
                      <a:cubicBezTo>
                        <a:pt x="41" y="126"/>
                        <a:pt x="40" y="126"/>
                        <a:pt x="41" y="126"/>
                      </a:cubicBezTo>
                      <a:cubicBezTo>
                        <a:pt x="42" y="125"/>
                        <a:pt x="42" y="125"/>
                        <a:pt x="43" y="125"/>
                      </a:cubicBezTo>
                      <a:cubicBezTo>
                        <a:pt x="44" y="125"/>
                        <a:pt x="44" y="125"/>
                        <a:pt x="45" y="124"/>
                      </a:cubicBezTo>
                      <a:cubicBezTo>
                        <a:pt x="46" y="123"/>
                        <a:pt x="48" y="123"/>
                        <a:pt x="50" y="122"/>
                      </a:cubicBezTo>
                      <a:cubicBezTo>
                        <a:pt x="53" y="121"/>
                        <a:pt x="49" y="121"/>
                        <a:pt x="51" y="120"/>
                      </a:cubicBezTo>
                      <a:cubicBezTo>
                        <a:pt x="52" y="119"/>
                        <a:pt x="53" y="118"/>
                        <a:pt x="54" y="118"/>
                      </a:cubicBezTo>
                      <a:cubicBezTo>
                        <a:pt x="56" y="117"/>
                        <a:pt x="58" y="116"/>
                        <a:pt x="59" y="116"/>
                      </a:cubicBezTo>
                      <a:cubicBezTo>
                        <a:pt x="62" y="114"/>
                        <a:pt x="60" y="115"/>
                        <a:pt x="60" y="113"/>
                      </a:cubicBezTo>
                      <a:cubicBezTo>
                        <a:pt x="60" y="113"/>
                        <a:pt x="68" y="109"/>
                        <a:pt x="69" y="108"/>
                      </a:cubicBezTo>
                      <a:cubicBezTo>
                        <a:pt x="70" y="108"/>
                        <a:pt x="72" y="108"/>
                        <a:pt x="72" y="107"/>
                      </a:cubicBezTo>
                      <a:cubicBezTo>
                        <a:pt x="72" y="104"/>
                        <a:pt x="73" y="105"/>
                        <a:pt x="75" y="104"/>
                      </a:cubicBezTo>
                      <a:cubicBezTo>
                        <a:pt x="78" y="102"/>
                        <a:pt x="69" y="101"/>
                        <a:pt x="73" y="97"/>
                      </a:cubicBezTo>
                      <a:cubicBezTo>
                        <a:pt x="75" y="96"/>
                        <a:pt x="77" y="96"/>
                        <a:pt x="78" y="95"/>
                      </a:cubicBezTo>
                      <a:cubicBezTo>
                        <a:pt x="79" y="94"/>
                        <a:pt x="79" y="91"/>
                        <a:pt x="77" y="91"/>
                      </a:cubicBezTo>
                      <a:cubicBezTo>
                        <a:pt x="79" y="91"/>
                        <a:pt x="79" y="92"/>
                        <a:pt x="81" y="91"/>
                      </a:cubicBezTo>
                      <a:cubicBezTo>
                        <a:pt x="82" y="90"/>
                        <a:pt x="83" y="88"/>
                        <a:pt x="85" y="87"/>
                      </a:cubicBezTo>
                      <a:cubicBezTo>
                        <a:pt x="86" y="86"/>
                        <a:pt x="88" y="84"/>
                        <a:pt x="89" y="84"/>
                      </a:cubicBezTo>
                      <a:cubicBezTo>
                        <a:pt x="90" y="84"/>
                        <a:pt x="95" y="84"/>
                        <a:pt x="94" y="86"/>
                      </a:cubicBezTo>
                      <a:cubicBezTo>
                        <a:pt x="93" y="87"/>
                        <a:pt x="91" y="85"/>
                        <a:pt x="89" y="86"/>
                      </a:cubicBezTo>
                      <a:cubicBezTo>
                        <a:pt x="87" y="87"/>
                        <a:pt x="87" y="88"/>
                        <a:pt x="86" y="90"/>
                      </a:cubicBezTo>
                      <a:cubicBezTo>
                        <a:pt x="86" y="92"/>
                        <a:pt x="84" y="94"/>
                        <a:pt x="84" y="96"/>
                      </a:cubicBezTo>
                      <a:cubicBezTo>
                        <a:pt x="83" y="97"/>
                        <a:pt x="87" y="96"/>
                        <a:pt x="87" y="97"/>
                      </a:cubicBezTo>
                      <a:cubicBezTo>
                        <a:pt x="86" y="97"/>
                        <a:pt x="81" y="99"/>
                        <a:pt x="85" y="99"/>
                      </a:cubicBezTo>
                      <a:cubicBezTo>
                        <a:pt x="88" y="99"/>
                        <a:pt x="90" y="97"/>
                        <a:pt x="93" y="96"/>
                      </a:cubicBezTo>
                      <a:cubicBezTo>
                        <a:pt x="95" y="94"/>
                        <a:pt x="97" y="94"/>
                        <a:pt x="99" y="93"/>
                      </a:cubicBezTo>
                      <a:cubicBezTo>
                        <a:pt x="103" y="92"/>
                        <a:pt x="101" y="90"/>
                        <a:pt x="101" y="88"/>
                      </a:cubicBezTo>
                      <a:cubicBezTo>
                        <a:pt x="100" y="84"/>
                        <a:pt x="109" y="87"/>
                        <a:pt x="111" y="88"/>
                      </a:cubicBezTo>
                      <a:cubicBezTo>
                        <a:pt x="113" y="88"/>
                        <a:pt x="114" y="90"/>
                        <a:pt x="116" y="91"/>
                      </a:cubicBezTo>
                      <a:cubicBezTo>
                        <a:pt x="116" y="91"/>
                        <a:pt x="118" y="88"/>
                        <a:pt x="119" y="89"/>
                      </a:cubicBezTo>
                      <a:cubicBezTo>
                        <a:pt x="119" y="89"/>
                        <a:pt x="119" y="91"/>
                        <a:pt x="119" y="92"/>
                      </a:cubicBezTo>
                      <a:cubicBezTo>
                        <a:pt x="121" y="93"/>
                        <a:pt x="122" y="93"/>
                        <a:pt x="123" y="93"/>
                      </a:cubicBezTo>
                      <a:cubicBezTo>
                        <a:pt x="126" y="93"/>
                        <a:pt x="129" y="92"/>
                        <a:pt x="131" y="93"/>
                      </a:cubicBezTo>
                      <a:cubicBezTo>
                        <a:pt x="132" y="93"/>
                        <a:pt x="133" y="94"/>
                        <a:pt x="134" y="93"/>
                      </a:cubicBezTo>
                      <a:cubicBezTo>
                        <a:pt x="135" y="93"/>
                        <a:pt x="135" y="94"/>
                        <a:pt x="136" y="95"/>
                      </a:cubicBezTo>
                      <a:cubicBezTo>
                        <a:pt x="137" y="95"/>
                        <a:pt x="139" y="96"/>
                        <a:pt x="140" y="96"/>
                      </a:cubicBezTo>
                      <a:cubicBezTo>
                        <a:pt x="142" y="96"/>
                        <a:pt x="143" y="94"/>
                        <a:pt x="144" y="94"/>
                      </a:cubicBezTo>
                      <a:cubicBezTo>
                        <a:pt x="146" y="93"/>
                        <a:pt x="145" y="96"/>
                        <a:pt x="145" y="96"/>
                      </a:cubicBezTo>
                      <a:cubicBezTo>
                        <a:pt x="144" y="97"/>
                        <a:pt x="144" y="97"/>
                        <a:pt x="145" y="98"/>
                      </a:cubicBezTo>
                      <a:cubicBezTo>
                        <a:pt x="148" y="99"/>
                        <a:pt x="150" y="100"/>
                        <a:pt x="152" y="101"/>
                      </a:cubicBezTo>
                      <a:cubicBezTo>
                        <a:pt x="154" y="103"/>
                        <a:pt x="156" y="105"/>
                        <a:pt x="158" y="106"/>
                      </a:cubicBezTo>
                      <a:cubicBezTo>
                        <a:pt x="159" y="106"/>
                        <a:pt x="160" y="105"/>
                        <a:pt x="161" y="105"/>
                      </a:cubicBezTo>
                      <a:cubicBezTo>
                        <a:pt x="162" y="104"/>
                        <a:pt x="160" y="103"/>
                        <a:pt x="160" y="102"/>
                      </a:cubicBezTo>
                      <a:cubicBezTo>
                        <a:pt x="160" y="101"/>
                        <a:pt x="163" y="103"/>
                        <a:pt x="163" y="103"/>
                      </a:cubicBezTo>
                      <a:cubicBezTo>
                        <a:pt x="163" y="104"/>
                        <a:pt x="166" y="106"/>
                        <a:pt x="167" y="105"/>
                      </a:cubicBezTo>
                      <a:cubicBezTo>
                        <a:pt x="167" y="105"/>
                        <a:pt x="165" y="99"/>
                        <a:pt x="165" y="99"/>
                      </a:cubicBezTo>
                      <a:cubicBezTo>
                        <a:pt x="166" y="99"/>
                        <a:pt x="168" y="104"/>
                        <a:pt x="169" y="104"/>
                      </a:cubicBezTo>
                      <a:cubicBezTo>
                        <a:pt x="169" y="105"/>
                        <a:pt x="170" y="107"/>
                        <a:pt x="171" y="107"/>
                      </a:cubicBezTo>
                      <a:cubicBezTo>
                        <a:pt x="172" y="107"/>
                        <a:pt x="173" y="105"/>
                        <a:pt x="173" y="105"/>
                      </a:cubicBezTo>
                      <a:cubicBezTo>
                        <a:pt x="171" y="106"/>
                        <a:pt x="177" y="110"/>
                        <a:pt x="177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5" y="112"/>
                        <a:pt x="177" y="112"/>
                        <a:pt x="177" y="113"/>
                      </a:cubicBezTo>
                      <a:cubicBezTo>
                        <a:pt x="177" y="113"/>
                        <a:pt x="175" y="114"/>
                        <a:pt x="176" y="114"/>
                      </a:cubicBezTo>
                      <a:cubicBezTo>
                        <a:pt x="177" y="115"/>
                        <a:pt x="178" y="116"/>
                        <a:pt x="179" y="117"/>
                      </a:cubicBezTo>
                      <a:cubicBezTo>
                        <a:pt x="181" y="119"/>
                        <a:pt x="182" y="120"/>
                        <a:pt x="184" y="121"/>
                      </a:cubicBezTo>
                      <a:cubicBezTo>
                        <a:pt x="184" y="121"/>
                        <a:pt x="182" y="125"/>
                        <a:pt x="183" y="125"/>
                      </a:cubicBezTo>
                      <a:cubicBezTo>
                        <a:pt x="184" y="126"/>
                        <a:pt x="184" y="124"/>
                        <a:pt x="184" y="124"/>
                      </a:cubicBezTo>
                      <a:cubicBezTo>
                        <a:pt x="185" y="123"/>
                        <a:pt x="185" y="126"/>
                        <a:pt x="186" y="127"/>
                      </a:cubicBezTo>
                      <a:cubicBezTo>
                        <a:pt x="186" y="127"/>
                        <a:pt x="186" y="126"/>
                        <a:pt x="186" y="125"/>
                      </a:cubicBezTo>
                      <a:cubicBezTo>
                        <a:pt x="186" y="127"/>
                        <a:pt x="192" y="130"/>
                        <a:pt x="193" y="127"/>
                      </a:cubicBezTo>
                      <a:cubicBezTo>
                        <a:pt x="193" y="127"/>
                        <a:pt x="193" y="128"/>
                        <a:pt x="193" y="128"/>
                      </a:cubicBezTo>
                      <a:cubicBezTo>
                        <a:pt x="193" y="128"/>
                        <a:pt x="194" y="127"/>
                        <a:pt x="194" y="126"/>
                      </a:cubicBezTo>
                      <a:cubicBezTo>
                        <a:pt x="193" y="126"/>
                        <a:pt x="194" y="127"/>
                        <a:pt x="194" y="12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Freeform 641">
                  <a:extLst>
                    <a:ext uri="{FF2B5EF4-FFF2-40B4-BE49-F238E27FC236}">
                      <a16:creationId xmlns:a16="http://schemas.microsoft.com/office/drawing/2014/main" id="{8204BF2F-C822-E84C-E152-F7A208D0D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751" y="5323848"/>
                  <a:ext cx="2951770" cy="1548902"/>
                </a:xfrm>
                <a:custGeom>
                  <a:avLst/>
                  <a:gdLst>
                    <a:gd name="T0" fmla="*/ 84 w 289"/>
                    <a:gd name="T1" fmla="*/ 106 h 143"/>
                    <a:gd name="T2" fmla="*/ 105 w 289"/>
                    <a:gd name="T3" fmla="*/ 119 h 143"/>
                    <a:gd name="T4" fmla="*/ 125 w 289"/>
                    <a:gd name="T5" fmla="*/ 127 h 143"/>
                    <a:gd name="T6" fmla="*/ 137 w 289"/>
                    <a:gd name="T7" fmla="*/ 127 h 143"/>
                    <a:gd name="T8" fmla="*/ 149 w 289"/>
                    <a:gd name="T9" fmla="*/ 119 h 143"/>
                    <a:gd name="T10" fmla="*/ 162 w 289"/>
                    <a:gd name="T11" fmla="*/ 118 h 143"/>
                    <a:gd name="T12" fmla="*/ 177 w 289"/>
                    <a:gd name="T13" fmla="*/ 119 h 143"/>
                    <a:gd name="T14" fmla="*/ 171 w 289"/>
                    <a:gd name="T15" fmla="*/ 113 h 143"/>
                    <a:gd name="T16" fmla="*/ 186 w 289"/>
                    <a:gd name="T17" fmla="*/ 113 h 143"/>
                    <a:gd name="T18" fmla="*/ 209 w 289"/>
                    <a:gd name="T19" fmla="*/ 122 h 143"/>
                    <a:gd name="T20" fmla="*/ 213 w 289"/>
                    <a:gd name="T21" fmla="*/ 133 h 143"/>
                    <a:gd name="T22" fmla="*/ 220 w 289"/>
                    <a:gd name="T23" fmla="*/ 143 h 143"/>
                    <a:gd name="T24" fmla="*/ 215 w 289"/>
                    <a:gd name="T25" fmla="*/ 108 h 143"/>
                    <a:gd name="T26" fmla="*/ 234 w 289"/>
                    <a:gd name="T27" fmla="*/ 92 h 143"/>
                    <a:gd name="T28" fmla="*/ 239 w 289"/>
                    <a:gd name="T29" fmla="*/ 86 h 143"/>
                    <a:gd name="T30" fmla="*/ 244 w 289"/>
                    <a:gd name="T31" fmla="*/ 82 h 143"/>
                    <a:gd name="T32" fmla="*/ 242 w 289"/>
                    <a:gd name="T33" fmla="*/ 78 h 143"/>
                    <a:gd name="T34" fmla="*/ 238 w 289"/>
                    <a:gd name="T35" fmla="*/ 71 h 143"/>
                    <a:gd name="T36" fmla="*/ 239 w 289"/>
                    <a:gd name="T37" fmla="*/ 69 h 143"/>
                    <a:gd name="T38" fmla="*/ 242 w 289"/>
                    <a:gd name="T39" fmla="*/ 75 h 143"/>
                    <a:gd name="T40" fmla="*/ 246 w 289"/>
                    <a:gd name="T41" fmla="*/ 62 h 143"/>
                    <a:gd name="T42" fmla="*/ 253 w 289"/>
                    <a:gd name="T43" fmla="*/ 52 h 143"/>
                    <a:gd name="T44" fmla="*/ 265 w 289"/>
                    <a:gd name="T45" fmla="*/ 48 h 143"/>
                    <a:gd name="T46" fmla="*/ 271 w 289"/>
                    <a:gd name="T47" fmla="*/ 48 h 143"/>
                    <a:gd name="T48" fmla="*/ 274 w 289"/>
                    <a:gd name="T49" fmla="*/ 35 h 143"/>
                    <a:gd name="T50" fmla="*/ 288 w 289"/>
                    <a:gd name="T51" fmla="*/ 28 h 143"/>
                    <a:gd name="T52" fmla="*/ 276 w 289"/>
                    <a:gd name="T53" fmla="*/ 13 h 143"/>
                    <a:gd name="T54" fmla="*/ 264 w 289"/>
                    <a:gd name="T55" fmla="*/ 28 h 143"/>
                    <a:gd name="T56" fmla="*/ 237 w 289"/>
                    <a:gd name="T57" fmla="*/ 39 h 143"/>
                    <a:gd name="T58" fmla="*/ 224 w 289"/>
                    <a:gd name="T59" fmla="*/ 45 h 143"/>
                    <a:gd name="T60" fmla="*/ 208 w 289"/>
                    <a:gd name="T61" fmla="*/ 44 h 143"/>
                    <a:gd name="T62" fmla="*/ 203 w 289"/>
                    <a:gd name="T63" fmla="*/ 36 h 143"/>
                    <a:gd name="T64" fmla="*/ 196 w 289"/>
                    <a:gd name="T65" fmla="*/ 28 h 143"/>
                    <a:gd name="T66" fmla="*/ 185 w 289"/>
                    <a:gd name="T67" fmla="*/ 48 h 143"/>
                    <a:gd name="T68" fmla="*/ 187 w 289"/>
                    <a:gd name="T69" fmla="*/ 25 h 143"/>
                    <a:gd name="T70" fmla="*/ 196 w 289"/>
                    <a:gd name="T71" fmla="*/ 17 h 143"/>
                    <a:gd name="T72" fmla="*/ 184 w 289"/>
                    <a:gd name="T73" fmla="*/ 13 h 143"/>
                    <a:gd name="T74" fmla="*/ 165 w 289"/>
                    <a:gd name="T75" fmla="*/ 15 h 143"/>
                    <a:gd name="T76" fmla="*/ 158 w 289"/>
                    <a:gd name="T77" fmla="*/ 5 h 143"/>
                    <a:gd name="T78" fmla="*/ 147 w 289"/>
                    <a:gd name="T79" fmla="*/ 4 h 143"/>
                    <a:gd name="T80" fmla="*/ 30 w 289"/>
                    <a:gd name="T81" fmla="*/ 4 h 143"/>
                    <a:gd name="T82" fmla="*/ 7 w 289"/>
                    <a:gd name="T83" fmla="*/ 9 h 143"/>
                    <a:gd name="T84" fmla="*/ 8 w 289"/>
                    <a:gd name="T85" fmla="*/ 21 h 143"/>
                    <a:gd name="T86" fmla="*/ 2 w 289"/>
                    <a:gd name="T87" fmla="*/ 40 h 143"/>
                    <a:gd name="T88" fmla="*/ 5 w 289"/>
                    <a:gd name="T89" fmla="*/ 63 h 143"/>
                    <a:gd name="T90" fmla="*/ 12 w 289"/>
                    <a:gd name="T91" fmla="*/ 73 h 143"/>
                    <a:gd name="T92" fmla="*/ 21 w 289"/>
                    <a:gd name="T93" fmla="*/ 88 h 143"/>
                    <a:gd name="T94" fmla="*/ 39 w 289"/>
                    <a:gd name="T95" fmla="*/ 102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89" h="143">
                      <a:moveTo>
                        <a:pt x="68" y="108"/>
                      </a:moveTo>
                      <a:cubicBezTo>
                        <a:pt x="71" y="108"/>
                        <a:pt x="74" y="108"/>
                        <a:pt x="78" y="108"/>
                      </a:cubicBezTo>
                      <a:cubicBezTo>
                        <a:pt x="79" y="108"/>
                        <a:pt x="81" y="108"/>
                        <a:pt x="82" y="108"/>
                      </a:cubicBezTo>
                      <a:cubicBezTo>
                        <a:pt x="83" y="108"/>
                        <a:pt x="83" y="106"/>
                        <a:pt x="84" y="106"/>
                      </a:cubicBezTo>
                      <a:cubicBezTo>
                        <a:pt x="85" y="105"/>
                        <a:pt x="91" y="105"/>
                        <a:pt x="91" y="106"/>
                      </a:cubicBezTo>
                      <a:cubicBezTo>
                        <a:pt x="94" y="108"/>
                        <a:pt x="97" y="110"/>
                        <a:pt x="100" y="112"/>
                      </a:cubicBezTo>
                      <a:cubicBezTo>
                        <a:pt x="100" y="112"/>
                        <a:pt x="101" y="115"/>
                        <a:pt x="101" y="116"/>
                      </a:cubicBezTo>
                      <a:cubicBezTo>
                        <a:pt x="102" y="118"/>
                        <a:pt x="102" y="118"/>
                        <a:pt x="105" y="119"/>
                      </a:cubicBezTo>
                      <a:cubicBezTo>
                        <a:pt x="107" y="120"/>
                        <a:pt x="108" y="121"/>
                        <a:pt x="109" y="119"/>
                      </a:cubicBezTo>
                      <a:cubicBezTo>
                        <a:pt x="110" y="116"/>
                        <a:pt x="111" y="116"/>
                        <a:pt x="114" y="117"/>
                      </a:cubicBezTo>
                      <a:cubicBezTo>
                        <a:pt x="116" y="117"/>
                        <a:pt x="119" y="118"/>
                        <a:pt x="119" y="120"/>
                      </a:cubicBezTo>
                      <a:cubicBezTo>
                        <a:pt x="121" y="123"/>
                        <a:pt x="123" y="124"/>
                        <a:pt x="125" y="127"/>
                      </a:cubicBezTo>
                      <a:cubicBezTo>
                        <a:pt x="127" y="129"/>
                        <a:pt x="126" y="133"/>
                        <a:pt x="129" y="134"/>
                      </a:cubicBezTo>
                      <a:cubicBezTo>
                        <a:pt x="131" y="136"/>
                        <a:pt x="135" y="136"/>
                        <a:pt x="137" y="137"/>
                      </a:cubicBezTo>
                      <a:cubicBezTo>
                        <a:pt x="137" y="136"/>
                        <a:pt x="135" y="129"/>
                        <a:pt x="135" y="129"/>
                      </a:cubicBezTo>
                      <a:cubicBezTo>
                        <a:pt x="137" y="130"/>
                        <a:pt x="136" y="127"/>
                        <a:pt x="137" y="127"/>
                      </a:cubicBezTo>
                      <a:cubicBezTo>
                        <a:pt x="137" y="126"/>
                        <a:pt x="139" y="126"/>
                        <a:pt x="140" y="125"/>
                      </a:cubicBezTo>
                      <a:cubicBezTo>
                        <a:pt x="141" y="125"/>
                        <a:pt x="142" y="122"/>
                        <a:pt x="142" y="122"/>
                      </a:cubicBezTo>
                      <a:cubicBezTo>
                        <a:pt x="143" y="123"/>
                        <a:pt x="144" y="123"/>
                        <a:pt x="145" y="122"/>
                      </a:cubicBezTo>
                      <a:cubicBezTo>
                        <a:pt x="147" y="121"/>
                        <a:pt x="148" y="121"/>
                        <a:pt x="149" y="119"/>
                      </a:cubicBezTo>
                      <a:cubicBezTo>
                        <a:pt x="151" y="118"/>
                        <a:pt x="148" y="118"/>
                        <a:pt x="148" y="117"/>
                      </a:cubicBezTo>
                      <a:cubicBezTo>
                        <a:pt x="148" y="117"/>
                        <a:pt x="151" y="118"/>
                        <a:pt x="152" y="117"/>
                      </a:cubicBezTo>
                      <a:cubicBezTo>
                        <a:pt x="154" y="116"/>
                        <a:pt x="155" y="116"/>
                        <a:pt x="157" y="116"/>
                      </a:cubicBezTo>
                      <a:cubicBezTo>
                        <a:pt x="159" y="116"/>
                        <a:pt x="160" y="119"/>
                        <a:pt x="162" y="118"/>
                      </a:cubicBezTo>
                      <a:cubicBezTo>
                        <a:pt x="165" y="116"/>
                        <a:pt x="166" y="118"/>
                        <a:pt x="168" y="119"/>
                      </a:cubicBezTo>
                      <a:cubicBezTo>
                        <a:pt x="170" y="120"/>
                        <a:pt x="171" y="118"/>
                        <a:pt x="172" y="118"/>
                      </a:cubicBezTo>
                      <a:cubicBezTo>
                        <a:pt x="173" y="117"/>
                        <a:pt x="176" y="119"/>
                        <a:pt x="176" y="120"/>
                      </a:cubicBezTo>
                      <a:cubicBezTo>
                        <a:pt x="177" y="121"/>
                        <a:pt x="178" y="120"/>
                        <a:pt x="177" y="119"/>
                      </a:cubicBezTo>
                      <a:cubicBezTo>
                        <a:pt x="177" y="119"/>
                        <a:pt x="176" y="118"/>
                        <a:pt x="175" y="118"/>
                      </a:cubicBezTo>
                      <a:cubicBezTo>
                        <a:pt x="174" y="117"/>
                        <a:pt x="176" y="117"/>
                        <a:pt x="176" y="117"/>
                      </a:cubicBezTo>
                      <a:cubicBezTo>
                        <a:pt x="175" y="115"/>
                        <a:pt x="175" y="114"/>
                        <a:pt x="173" y="115"/>
                      </a:cubicBezTo>
                      <a:cubicBezTo>
                        <a:pt x="173" y="115"/>
                        <a:pt x="169" y="115"/>
                        <a:pt x="171" y="113"/>
                      </a:cubicBezTo>
                      <a:cubicBezTo>
                        <a:pt x="173" y="113"/>
                        <a:pt x="174" y="114"/>
                        <a:pt x="175" y="114"/>
                      </a:cubicBezTo>
                      <a:cubicBezTo>
                        <a:pt x="178" y="113"/>
                        <a:pt x="180" y="113"/>
                        <a:pt x="183" y="113"/>
                      </a:cubicBezTo>
                      <a:cubicBezTo>
                        <a:pt x="184" y="113"/>
                        <a:pt x="183" y="113"/>
                        <a:pt x="184" y="114"/>
                      </a:cubicBezTo>
                      <a:cubicBezTo>
                        <a:pt x="184" y="114"/>
                        <a:pt x="185" y="114"/>
                        <a:pt x="186" y="113"/>
                      </a:cubicBezTo>
                      <a:cubicBezTo>
                        <a:pt x="188" y="113"/>
                        <a:pt x="190" y="113"/>
                        <a:pt x="192" y="113"/>
                      </a:cubicBezTo>
                      <a:cubicBezTo>
                        <a:pt x="194" y="113"/>
                        <a:pt x="194" y="115"/>
                        <a:pt x="196" y="116"/>
                      </a:cubicBezTo>
                      <a:cubicBezTo>
                        <a:pt x="198" y="118"/>
                        <a:pt x="200" y="116"/>
                        <a:pt x="202" y="115"/>
                      </a:cubicBezTo>
                      <a:cubicBezTo>
                        <a:pt x="203" y="115"/>
                        <a:pt x="209" y="121"/>
                        <a:pt x="209" y="122"/>
                      </a:cubicBezTo>
                      <a:cubicBezTo>
                        <a:pt x="210" y="123"/>
                        <a:pt x="208" y="125"/>
                        <a:pt x="209" y="126"/>
                      </a:cubicBezTo>
                      <a:cubicBezTo>
                        <a:pt x="210" y="128"/>
                        <a:pt x="209" y="128"/>
                        <a:pt x="210" y="130"/>
                      </a:cubicBezTo>
                      <a:cubicBezTo>
                        <a:pt x="210" y="131"/>
                        <a:pt x="211" y="132"/>
                        <a:pt x="211" y="132"/>
                      </a:cubicBezTo>
                      <a:cubicBezTo>
                        <a:pt x="212" y="132"/>
                        <a:pt x="212" y="133"/>
                        <a:pt x="213" y="133"/>
                      </a:cubicBezTo>
                      <a:cubicBezTo>
                        <a:pt x="214" y="134"/>
                        <a:pt x="213" y="136"/>
                        <a:pt x="214" y="137"/>
                      </a:cubicBezTo>
                      <a:cubicBezTo>
                        <a:pt x="215" y="138"/>
                        <a:pt x="216" y="138"/>
                        <a:pt x="217" y="140"/>
                      </a:cubicBezTo>
                      <a:cubicBezTo>
                        <a:pt x="219" y="143"/>
                        <a:pt x="218" y="140"/>
                        <a:pt x="220" y="141"/>
                      </a:cubicBezTo>
                      <a:cubicBezTo>
                        <a:pt x="220" y="141"/>
                        <a:pt x="220" y="143"/>
                        <a:pt x="220" y="143"/>
                      </a:cubicBezTo>
                      <a:cubicBezTo>
                        <a:pt x="221" y="143"/>
                        <a:pt x="222" y="136"/>
                        <a:pt x="222" y="135"/>
                      </a:cubicBezTo>
                      <a:cubicBezTo>
                        <a:pt x="222" y="132"/>
                        <a:pt x="221" y="130"/>
                        <a:pt x="220" y="126"/>
                      </a:cubicBezTo>
                      <a:cubicBezTo>
                        <a:pt x="218" y="123"/>
                        <a:pt x="218" y="120"/>
                        <a:pt x="217" y="117"/>
                      </a:cubicBezTo>
                      <a:cubicBezTo>
                        <a:pt x="215" y="115"/>
                        <a:pt x="214" y="111"/>
                        <a:pt x="215" y="108"/>
                      </a:cubicBezTo>
                      <a:cubicBezTo>
                        <a:pt x="216" y="105"/>
                        <a:pt x="218" y="103"/>
                        <a:pt x="221" y="101"/>
                      </a:cubicBezTo>
                      <a:cubicBezTo>
                        <a:pt x="222" y="100"/>
                        <a:pt x="223" y="100"/>
                        <a:pt x="224" y="99"/>
                      </a:cubicBezTo>
                      <a:cubicBezTo>
                        <a:pt x="225" y="98"/>
                        <a:pt x="226" y="96"/>
                        <a:pt x="227" y="96"/>
                      </a:cubicBezTo>
                      <a:cubicBezTo>
                        <a:pt x="229" y="94"/>
                        <a:pt x="232" y="94"/>
                        <a:pt x="234" y="92"/>
                      </a:cubicBezTo>
                      <a:cubicBezTo>
                        <a:pt x="235" y="91"/>
                        <a:pt x="236" y="89"/>
                        <a:pt x="238" y="89"/>
                      </a:cubicBezTo>
                      <a:cubicBezTo>
                        <a:pt x="238" y="89"/>
                        <a:pt x="242" y="89"/>
                        <a:pt x="241" y="87"/>
                      </a:cubicBezTo>
                      <a:cubicBezTo>
                        <a:pt x="241" y="87"/>
                        <a:pt x="238" y="88"/>
                        <a:pt x="238" y="88"/>
                      </a:cubicBezTo>
                      <a:cubicBezTo>
                        <a:pt x="238" y="87"/>
                        <a:pt x="240" y="88"/>
                        <a:pt x="239" y="86"/>
                      </a:cubicBezTo>
                      <a:cubicBezTo>
                        <a:pt x="239" y="86"/>
                        <a:pt x="238" y="85"/>
                        <a:pt x="239" y="85"/>
                      </a:cubicBezTo>
                      <a:cubicBezTo>
                        <a:pt x="239" y="84"/>
                        <a:pt x="239" y="85"/>
                        <a:pt x="240" y="84"/>
                      </a:cubicBezTo>
                      <a:cubicBezTo>
                        <a:pt x="239" y="85"/>
                        <a:pt x="241" y="86"/>
                        <a:pt x="241" y="85"/>
                      </a:cubicBezTo>
                      <a:cubicBezTo>
                        <a:pt x="242" y="85"/>
                        <a:pt x="245" y="83"/>
                        <a:pt x="244" y="82"/>
                      </a:cubicBezTo>
                      <a:cubicBezTo>
                        <a:pt x="244" y="83"/>
                        <a:pt x="238" y="82"/>
                        <a:pt x="239" y="81"/>
                      </a:cubicBezTo>
                      <a:cubicBezTo>
                        <a:pt x="239" y="80"/>
                        <a:pt x="240" y="82"/>
                        <a:pt x="241" y="81"/>
                      </a:cubicBezTo>
                      <a:cubicBezTo>
                        <a:pt x="241" y="81"/>
                        <a:pt x="243" y="80"/>
                        <a:pt x="243" y="80"/>
                      </a:cubicBezTo>
                      <a:cubicBezTo>
                        <a:pt x="243" y="80"/>
                        <a:pt x="242" y="79"/>
                        <a:pt x="242" y="78"/>
                      </a:cubicBezTo>
                      <a:cubicBezTo>
                        <a:pt x="243" y="77"/>
                        <a:pt x="243" y="76"/>
                        <a:pt x="241" y="76"/>
                      </a:cubicBezTo>
                      <a:cubicBezTo>
                        <a:pt x="241" y="76"/>
                        <a:pt x="237" y="74"/>
                        <a:pt x="237" y="74"/>
                      </a:cubicBezTo>
                      <a:cubicBezTo>
                        <a:pt x="238" y="73"/>
                        <a:pt x="239" y="74"/>
                        <a:pt x="240" y="74"/>
                      </a:cubicBezTo>
                      <a:cubicBezTo>
                        <a:pt x="241" y="73"/>
                        <a:pt x="239" y="71"/>
                        <a:pt x="238" y="71"/>
                      </a:cubicBezTo>
                      <a:cubicBezTo>
                        <a:pt x="237" y="70"/>
                        <a:pt x="236" y="69"/>
                        <a:pt x="236" y="68"/>
                      </a:cubicBezTo>
                      <a:cubicBezTo>
                        <a:pt x="235" y="67"/>
                        <a:pt x="238" y="65"/>
                        <a:pt x="237" y="64"/>
                      </a:cubicBezTo>
                      <a:cubicBezTo>
                        <a:pt x="238" y="65"/>
                        <a:pt x="237" y="66"/>
                        <a:pt x="237" y="67"/>
                      </a:cubicBezTo>
                      <a:cubicBezTo>
                        <a:pt x="237" y="67"/>
                        <a:pt x="239" y="69"/>
                        <a:pt x="239" y="69"/>
                      </a:cubicBezTo>
                      <a:cubicBezTo>
                        <a:pt x="241" y="67"/>
                        <a:pt x="239" y="62"/>
                        <a:pt x="242" y="61"/>
                      </a:cubicBezTo>
                      <a:cubicBezTo>
                        <a:pt x="241" y="61"/>
                        <a:pt x="241" y="66"/>
                        <a:pt x="242" y="67"/>
                      </a:cubicBezTo>
                      <a:cubicBezTo>
                        <a:pt x="242" y="69"/>
                        <a:pt x="244" y="69"/>
                        <a:pt x="244" y="71"/>
                      </a:cubicBezTo>
                      <a:cubicBezTo>
                        <a:pt x="244" y="72"/>
                        <a:pt x="241" y="74"/>
                        <a:pt x="242" y="75"/>
                      </a:cubicBezTo>
                      <a:cubicBezTo>
                        <a:pt x="242" y="75"/>
                        <a:pt x="248" y="69"/>
                        <a:pt x="247" y="67"/>
                      </a:cubicBezTo>
                      <a:cubicBezTo>
                        <a:pt x="247" y="65"/>
                        <a:pt x="245" y="64"/>
                        <a:pt x="245" y="62"/>
                      </a:cubicBezTo>
                      <a:cubicBezTo>
                        <a:pt x="244" y="61"/>
                        <a:pt x="245" y="58"/>
                        <a:pt x="247" y="59"/>
                      </a:cubicBezTo>
                      <a:cubicBezTo>
                        <a:pt x="246" y="58"/>
                        <a:pt x="245" y="61"/>
                        <a:pt x="246" y="62"/>
                      </a:cubicBezTo>
                      <a:cubicBezTo>
                        <a:pt x="248" y="64"/>
                        <a:pt x="248" y="65"/>
                        <a:pt x="250" y="62"/>
                      </a:cubicBezTo>
                      <a:cubicBezTo>
                        <a:pt x="251" y="61"/>
                        <a:pt x="253" y="58"/>
                        <a:pt x="252" y="56"/>
                      </a:cubicBezTo>
                      <a:cubicBezTo>
                        <a:pt x="252" y="56"/>
                        <a:pt x="251" y="55"/>
                        <a:pt x="252" y="54"/>
                      </a:cubicBezTo>
                      <a:cubicBezTo>
                        <a:pt x="252" y="54"/>
                        <a:pt x="253" y="52"/>
                        <a:pt x="253" y="52"/>
                      </a:cubicBezTo>
                      <a:cubicBezTo>
                        <a:pt x="253" y="52"/>
                        <a:pt x="253" y="54"/>
                        <a:pt x="253" y="54"/>
                      </a:cubicBezTo>
                      <a:cubicBezTo>
                        <a:pt x="253" y="54"/>
                        <a:pt x="258" y="51"/>
                        <a:pt x="260" y="51"/>
                      </a:cubicBezTo>
                      <a:cubicBezTo>
                        <a:pt x="261" y="50"/>
                        <a:pt x="263" y="51"/>
                        <a:pt x="264" y="51"/>
                      </a:cubicBezTo>
                      <a:cubicBezTo>
                        <a:pt x="266" y="50"/>
                        <a:pt x="265" y="49"/>
                        <a:pt x="265" y="48"/>
                      </a:cubicBezTo>
                      <a:cubicBezTo>
                        <a:pt x="266" y="48"/>
                        <a:pt x="266" y="50"/>
                        <a:pt x="267" y="50"/>
                      </a:cubicBezTo>
                      <a:cubicBezTo>
                        <a:pt x="267" y="50"/>
                        <a:pt x="269" y="49"/>
                        <a:pt x="269" y="49"/>
                      </a:cubicBezTo>
                      <a:cubicBezTo>
                        <a:pt x="271" y="51"/>
                        <a:pt x="275" y="46"/>
                        <a:pt x="272" y="46"/>
                      </a:cubicBezTo>
                      <a:cubicBezTo>
                        <a:pt x="272" y="46"/>
                        <a:pt x="272" y="48"/>
                        <a:pt x="271" y="48"/>
                      </a:cubicBezTo>
                      <a:cubicBezTo>
                        <a:pt x="270" y="48"/>
                        <a:pt x="268" y="44"/>
                        <a:pt x="268" y="44"/>
                      </a:cubicBezTo>
                      <a:cubicBezTo>
                        <a:pt x="269" y="43"/>
                        <a:pt x="268" y="42"/>
                        <a:pt x="269" y="41"/>
                      </a:cubicBezTo>
                      <a:cubicBezTo>
                        <a:pt x="270" y="39"/>
                        <a:pt x="271" y="37"/>
                        <a:pt x="272" y="36"/>
                      </a:cubicBezTo>
                      <a:cubicBezTo>
                        <a:pt x="273" y="36"/>
                        <a:pt x="274" y="35"/>
                        <a:pt x="274" y="35"/>
                      </a:cubicBezTo>
                      <a:cubicBezTo>
                        <a:pt x="276" y="36"/>
                        <a:pt x="277" y="33"/>
                        <a:pt x="278" y="32"/>
                      </a:cubicBezTo>
                      <a:cubicBezTo>
                        <a:pt x="278" y="32"/>
                        <a:pt x="280" y="33"/>
                        <a:pt x="281" y="32"/>
                      </a:cubicBezTo>
                      <a:cubicBezTo>
                        <a:pt x="283" y="31"/>
                        <a:pt x="285" y="31"/>
                        <a:pt x="286" y="30"/>
                      </a:cubicBezTo>
                      <a:cubicBezTo>
                        <a:pt x="287" y="30"/>
                        <a:pt x="289" y="29"/>
                        <a:pt x="288" y="28"/>
                      </a:cubicBezTo>
                      <a:cubicBezTo>
                        <a:pt x="286" y="26"/>
                        <a:pt x="286" y="25"/>
                        <a:pt x="285" y="24"/>
                      </a:cubicBezTo>
                      <a:cubicBezTo>
                        <a:pt x="281" y="23"/>
                        <a:pt x="287" y="14"/>
                        <a:pt x="281" y="14"/>
                      </a:cubicBezTo>
                      <a:cubicBezTo>
                        <a:pt x="280" y="13"/>
                        <a:pt x="279" y="15"/>
                        <a:pt x="278" y="14"/>
                      </a:cubicBezTo>
                      <a:cubicBezTo>
                        <a:pt x="277" y="13"/>
                        <a:pt x="277" y="12"/>
                        <a:pt x="276" y="13"/>
                      </a:cubicBezTo>
                      <a:cubicBezTo>
                        <a:pt x="275" y="14"/>
                        <a:pt x="274" y="16"/>
                        <a:pt x="273" y="17"/>
                      </a:cubicBezTo>
                      <a:cubicBezTo>
                        <a:pt x="272" y="18"/>
                        <a:pt x="272" y="20"/>
                        <a:pt x="271" y="21"/>
                      </a:cubicBezTo>
                      <a:cubicBezTo>
                        <a:pt x="271" y="23"/>
                        <a:pt x="270" y="26"/>
                        <a:pt x="268" y="26"/>
                      </a:cubicBezTo>
                      <a:cubicBezTo>
                        <a:pt x="266" y="26"/>
                        <a:pt x="266" y="28"/>
                        <a:pt x="264" y="28"/>
                      </a:cubicBezTo>
                      <a:cubicBezTo>
                        <a:pt x="259" y="28"/>
                        <a:pt x="254" y="28"/>
                        <a:pt x="249" y="28"/>
                      </a:cubicBezTo>
                      <a:cubicBezTo>
                        <a:pt x="247" y="28"/>
                        <a:pt x="247" y="28"/>
                        <a:pt x="246" y="29"/>
                      </a:cubicBezTo>
                      <a:cubicBezTo>
                        <a:pt x="245" y="31"/>
                        <a:pt x="241" y="33"/>
                        <a:pt x="241" y="34"/>
                      </a:cubicBezTo>
                      <a:cubicBezTo>
                        <a:pt x="242" y="37"/>
                        <a:pt x="239" y="39"/>
                        <a:pt x="237" y="39"/>
                      </a:cubicBezTo>
                      <a:cubicBezTo>
                        <a:pt x="235" y="39"/>
                        <a:pt x="234" y="38"/>
                        <a:pt x="232" y="38"/>
                      </a:cubicBezTo>
                      <a:cubicBezTo>
                        <a:pt x="230" y="38"/>
                        <a:pt x="228" y="39"/>
                        <a:pt x="227" y="39"/>
                      </a:cubicBezTo>
                      <a:cubicBezTo>
                        <a:pt x="227" y="39"/>
                        <a:pt x="227" y="42"/>
                        <a:pt x="228" y="42"/>
                      </a:cubicBezTo>
                      <a:cubicBezTo>
                        <a:pt x="227" y="43"/>
                        <a:pt x="226" y="44"/>
                        <a:pt x="224" y="45"/>
                      </a:cubicBezTo>
                      <a:cubicBezTo>
                        <a:pt x="222" y="46"/>
                        <a:pt x="219" y="48"/>
                        <a:pt x="216" y="49"/>
                      </a:cubicBezTo>
                      <a:cubicBezTo>
                        <a:pt x="213" y="50"/>
                        <a:pt x="210" y="50"/>
                        <a:pt x="207" y="49"/>
                      </a:cubicBezTo>
                      <a:cubicBezTo>
                        <a:pt x="206" y="48"/>
                        <a:pt x="205" y="47"/>
                        <a:pt x="206" y="46"/>
                      </a:cubicBezTo>
                      <a:cubicBezTo>
                        <a:pt x="206" y="46"/>
                        <a:pt x="207" y="44"/>
                        <a:pt x="208" y="44"/>
                      </a:cubicBezTo>
                      <a:cubicBezTo>
                        <a:pt x="208" y="44"/>
                        <a:pt x="208" y="45"/>
                        <a:pt x="208" y="46"/>
                      </a:cubicBezTo>
                      <a:cubicBezTo>
                        <a:pt x="210" y="42"/>
                        <a:pt x="211" y="39"/>
                        <a:pt x="209" y="35"/>
                      </a:cubicBezTo>
                      <a:cubicBezTo>
                        <a:pt x="208" y="34"/>
                        <a:pt x="206" y="36"/>
                        <a:pt x="205" y="36"/>
                      </a:cubicBezTo>
                      <a:cubicBezTo>
                        <a:pt x="204" y="37"/>
                        <a:pt x="204" y="36"/>
                        <a:pt x="203" y="36"/>
                      </a:cubicBezTo>
                      <a:cubicBezTo>
                        <a:pt x="202" y="35"/>
                        <a:pt x="204" y="34"/>
                        <a:pt x="204" y="34"/>
                      </a:cubicBezTo>
                      <a:cubicBezTo>
                        <a:pt x="208" y="30"/>
                        <a:pt x="205" y="26"/>
                        <a:pt x="201" y="25"/>
                      </a:cubicBezTo>
                      <a:cubicBezTo>
                        <a:pt x="198" y="24"/>
                        <a:pt x="198" y="25"/>
                        <a:pt x="196" y="26"/>
                      </a:cubicBezTo>
                      <a:cubicBezTo>
                        <a:pt x="196" y="27"/>
                        <a:pt x="196" y="27"/>
                        <a:pt x="196" y="28"/>
                      </a:cubicBezTo>
                      <a:cubicBezTo>
                        <a:pt x="196" y="29"/>
                        <a:pt x="194" y="28"/>
                        <a:pt x="193" y="28"/>
                      </a:cubicBezTo>
                      <a:cubicBezTo>
                        <a:pt x="192" y="28"/>
                        <a:pt x="190" y="36"/>
                        <a:pt x="190" y="37"/>
                      </a:cubicBezTo>
                      <a:cubicBezTo>
                        <a:pt x="191" y="42"/>
                        <a:pt x="192" y="45"/>
                        <a:pt x="188" y="47"/>
                      </a:cubicBezTo>
                      <a:cubicBezTo>
                        <a:pt x="188" y="48"/>
                        <a:pt x="185" y="49"/>
                        <a:pt x="185" y="48"/>
                      </a:cubicBezTo>
                      <a:cubicBezTo>
                        <a:pt x="185" y="46"/>
                        <a:pt x="184" y="44"/>
                        <a:pt x="184" y="42"/>
                      </a:cubicBezTo>
                      <a:cubicBezTo>
                        <a:pt x="184" y="41"/>
                        <a:pt x="186" y="30"/>
                        <a:pt x="186" y="30"/>
                      </a:cubicBezTo>
                      <a:cubicBezTo>
                        <a:pt x="185" y="30"/>
                        <a:pt x="183" y="32"/>
                        <a:pt x="183" y="31"/>
                      </a:cubicBezTo>
                      <a:cubicBezTo>
                        <a:pt x="183" y="30"/>
                        <a:pt x="186" y="26"/>
                        <a:pt x="187" y="25"/>
                      </a:cubicBezTo>
                      <a:cubicBezTo>
                        <a:pt x="188" y="23"/>
                        <a:pt x="191" y="23"/>
                        <a:pt x="193" y="22"/>
                      </a:cubicBezTo>
                      <a:cubicBezTo>
                        <a:pt x="196" y="22"/>
                        <a:pt x="199" y="23"/>
                        <a:pt x="202" y="23"/>
                      </a:cubicBezTo>
                      <a:cubicBezTo>
                        <a:pt x="205" y="23"/>
                        <a:pt x="201" y="20"/>
                        <a:pt x="199" y="20"/>
                      </a:cubicBezTo>
                      <a:cubicBezTo>
                        <a:pt x="197" y="20"/>
                        <a:pt x="199" y="17"/>
                        <a:pt x="196" y="17"/>
                      </a:cubicBezTo>
                      <a:cubicBezTo>
                        <a:pt x="194" y="18"/>
                        <a:pt x="192" y="19"/>
                        <a:pt x="189" y="19"/>
                      </a:cubicBezTo>
                      <a:cubicBezTo>
                        <a:pt x="187" y="19"/>
                        <a:pt x="185" y="17"/>
                        <a:pt x="183" y="16"/>
                      </a:cubicBezTo>
                      <a:cubicBezTo>
                        <a:pt x="183" y="16"/>
                        <a:pt x="180" y="16"/>
                        <a:pt x="181" y="15"/>
                      </a:cubicBezTo>
                      <a:cubicBezTo>
                        <a:pt x="182" y="15"/>
                        <a:pt x="184" y="14"/>
                        <a:pt x="184" y="13"/>
                      </a:cubicBezTo>
                      <a:cubicBezTo>
                        <a:pt x="184" y="13"/>
                        <a:pt x="176" y="16"/>
                        <a:pt x="175" y="16"/>
                      </a:cubicBezTo>
                      <a:cubicBezTo>
                        <a:pt x="174" y="17"/>
                        <a:pt x="173" y="18"/>
                        <a:pt x="172" y="18"/>
                      </a:cubicBezTo>
                      <a:cubicBezTo>
                        <a:pt x="170" y="18"/>
                        <a:pt x="170" y="16"/>
                        <a:pt x="168" y="16"/>
                      </a:cubicBezTo>
                      <a:cubicBezTo>
                        <a:pt x="167" y="16"/>
                        <a:pt x="162" y="18"/>
                        <a:pt x="165" y="15"/>
                      </a:cubicBezTo>
                      <a:cubicBezTo>
                        <a:pt x="168" y="13"/>
                        <a:pt x="171" y="11"/>
                        <a:pt x="174" y="9"/>
                      </a:cubicBezTo>
                      <a:cubicBezTo>
                        <a:pt x="172" y="9"/>
                        <a:pt x="170" y="7"/>
                        <a:pt x="168" y="9"/>
                      </a:cubicBezTo>
                      <a:cubicBezTo>
                        <a:pt x="165" y="10"/>
                        <a:pt x="164" y="8"/>
                        <a:pt x="161" y="7"/>
                      </a:cubicBezTo>
                      <a:cubicBezTo>
                        <a:pt x="160" y="7"/>
                        <a:pt x="159" y="6"/>
                        <a:pt x="158" y="5"/>
                      </a:cubicBezTo>
                      <a:cubicBezTo>
                        <a:pt x="156" y="5"/>
                        <a:pt x="155" y="6"/>
                        <a:pt x="153" y="6"/>
                      </a:cubicBezTo>
                      <a:cubicBezTo>
                        <a:pt x="152" y="5"/>
                        <a:pt x="150" y="5"/>
                        <a:pt x="150" y="3"/>
                      </a:cubicBezTo>
                      <a:cubicBezTo>
                        <a:pt x="150" y="3"/>
                        <a:pt x="148" y="0"/>
                        <a:pt x="148" y="1"/>
                      </a:cubicBezTo>
                      <a:cubicBezTo>
                        <a:pt x="147" y="1"/>
                        <a:pt x="148" y="4"/>
                        <a:pt x="147" y="4"/>
                      </a:cubicBezTo>
                      <a:cubicBezTo>
                        <a:pt x="146" y="4"/>
                        <a:pt x="145" y="4"/>
                        <a:pt x="145" y="4"/>
                      </a:cubicBezTo>
                      <a:cubicBezTo>
                        <a:pt x="142" y="4"/>
                        <a:pt x="139" y="4"/>
                        <a:pt x="136" y="4"/>
                      </a:cubicBezTo>
                      <a:cubicBezTo>
                        <a:pt x="125" y="4"/>
                        <a:pt x="115" y="4"/>
                        <a:pt x="105" y="4"/>
                      </a:cubicBezTo>
                      <a:cubicBezTo>
                        <a:pt x="80" y="4"/>
                        <a:pt x="55" y="4"/>
                        <a:pt x="30" y="4"/>
                      </a:cubicBezTo>
                      <a:cubicBezTo>
                        <a:pt x="24" y="4"/>
                        <a:pt x="17" y="4"/>
                        <a:pt x="11" y="4"/>
                      </a:cubicBezTo>
                      <a:cubicBezTo>
                        <a:pt x="12" y="5"/>
                        <a:pt x="14" y="13"/>
                        <a:pt x="11" y="14"/>
                      </a:cubicBezTo>
                      <a:cubicBezTo>
                        <a:pt x="9" y="14"/>
                        <a:pt x="8" y="14"/>
                        <a:pt x="10" y="12"/>
                      </a:cubicBezTo>
                      <a:cubicBezTo>
                        <a:pt x="12" y="9"/>
                        <a:pt x="9" y="9"/>
                        <a:pt x="7" y="9"/>
                      </a:cubicBezTo>
                      <a:cubicBezTo>
                        <a:pt x="5" y="9"/>
                        <a:pt x="2" y="7"/>
                        <a:pt x="1" y="7"/>
                      </a:cubicBezTo>
                      <a:cubicBezTo>
                        <a:pt x="0" y="8"/>
                        <a:pt x="2" y="12"/>
                        <a:pt x="2" y="12"/>
                      </a:cubicBezTo>
                      <a:cubicBezTo>
                        <a:pt x="3" y="15"/>
                        <a:pt x="4" y="16"/>
                        <a:pt x="4" y="18"/>
                      </a:cubicBezTo>
                      <a:cubicBezTo>
                        <a:pt x="4" y="19"/>
                        <a:pt x="7" y="21"/>
                        <a:pt x="8" y="21"/>
                      </a:cubicBezTo>
                      <a:cubicBezTo>
                        <a:pt x="7" y="21"/>
                        <a:pt x="6" y="21"/>
                        <a:pt x="5" y="22"/>
                      </a:cubicBezTo>
                      <a:cubicBezTo>
                        <a:pt x="4" y="23"/>
                        <a:pt x="5" y="24"/>
                        <a:pt x="5" y="25"/>
                      </a:cubicBezTo>
                      <a:cubicBezTo>
                        <a:pt x="5" y="28"/>
                        <a:pt x="5" y="30"/>
                        <a:pt x="4" y="32"/>
                      </a:cubicBezTo>
                      <a:cubicBezTo>
                        <a:pt x="4" y="35"/>
                        <a:pt x="3" y="37"/>
                        <a:pt x="2" y="40"/>
                      </a:cubicBezTo>
                      <a:cubicBezTo>
                        <a:pt x="1" y="43"/>
                        <a:pt x="3" y="46"/>
                        <a:pt x="4" y="49"/>
                      </a:cubicBezTo>
                      <a:cubicBezTo>
                        <a:pt x="4" y="52"/>
                        <a:pt x="3" y="54"/>
                        <a:pt x="3" y="56"/>
                      </a:cubicBezTo>
                      <a:cubicBezTo>
                        <a:pt x="3" y="57"/>
                        <a:pt x="4" y="58"/>
                        <a:pt x="4" y="59"/>
                      </a:cubicBezTo>
                      <a:cubicBezTo>
                        <a:pt x="5" y="60"/>
                        <a:pt x="5" y="62"/>
                        <a:pt x="5" y="63"/>
                      </a:cubicBezTo>
                      <a:cubicBezTo>
                        <a:pt x="6" y="66"/>
                        <a:pt x="9" y="67"/>
                        <a:pt x="10" y="70"/>
                      </a:cubicBezTo>
                      <a:cubicBezTo>
                        <a:pt x="11" y="72"/>
                        <a:pt x="11" y="71"/>
                        <a:pt x="12" y="70"/>
                      </a:cubicBezTo>
                      <a:cubicBezTo>
                        <a:pt x="12" y="70"/>
                        <a:pt x="13" y="73"/>
                        <a:pt x="13" y="73"/>
                      </a:cubicBezTo>
                      <a:cubicBezTo>
                        <a:pt x="13" y="73"/>
                        <a:pt x="12" y="72"/>
                        <a:pt x="12" y="73"/>
                      </a:cubicBezTo>
                      <a:cubicBezTo>
                        <a:pt x="12" y="74"/>
                        <a:pt x="12" y="75"/>
                        <a:pt x="13" y="76"/>
                      </a:cubicBezTo>
                      <a:cubicBezTo>
                        <a:pt x="14" y="76"/>
                        <a:pt x="14" y="76"/>
                        <a:pt x="15" y="77"/>
                      </a:cubicBezTo>
                      <a:cubicBezTo>
                        <a:pt x="16" y="78"/>
                        <a:pt x="14" y="79"/>
                        <a:pt x="15" y="80"/>
                      </a:cubicBezTo>
                      <a:cubicBezTo>
                        <a:pt x="17" y="83"/>
                        <a:pt x="21" y="85"/>
                        <a:pt x="21" y="88"/>
                      </a:cubicBezTo>
                      <a:cubicBezTo>
                        <a:pt x="22" y="90"/>
                        <a:pt x="23" y="90"/>
                        <a:pt x="25" y="91"/>
                      </a:cubicBezTo>
                      <a:cubicBezTo>
                        <a:pt x="27" y="92"/>
                        <a:pt x="29" y="93"/>
                        <a:pt x="31" y="93"/>
                      </a:cubicBezTo>
                      <a:cubicBezTo>
                        <a:pt x="33" y="93"/>
                        <a:pt x="35" y="95"/>
                        <a:pt x="36" y="96"/>
                      </a:cubicBezTo>
                      <a:cubicBezTo>
                        <a:pt x="36" y="97"/>
                        <a:pt x="40" y="101"/>
                        <a:pt x="39" y="102"/>
                      </a:cubicBezTo>
                      <a:cubicBezTo>
                        <a:pt x="43" y="101"/>
                        <a:pt x="48" y="100"/>
                        <a:pt x="52" y="101"/>
                      </a:cubicBezTo>
                      <a:cubicBezTo>
                        <a:pt x="58" y="103"/>
                        <a:pt x="63" y="106"/>
                        <a:pt x="68" y="10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38" name="Freeform 642">
                  <a:extLst>
                    <a:ext uri="{FF2B5EF4-FFF2-40B4-BE49-F238E27FC236}">
                      <a16:creationId xmlns:a16="http://schemas.microsoft.com/office/drawing/2014/main" id="{51C651E1-634F-FF3F-5A23-0C8642E4A9E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481816" y="3486882"/>
                  <a:ext cx="4359697" cy="2371297"/>
                </a:xfrm>
                <a:custGeom>
                  <a:avLst/>
                  <a:gdLst>
                    <a:gd name="T0" fmla="*/ 255 w 427"/>
                    <a:gd name="T1" fmla="*/ 181 h 219"/>
                    <a:gd name="T2" fmla="*/ 299 w 427"/>
                    <a:gd name="T3" fmla="*/ 195 h 219"/>
                    <a:gd name="T4" fmla="*/ 296 w 427"/>
                    <a:gd name="T5" fmla="*/ 215 h 219"/>
                    <a:gd name="T6" fmla="*/ 332 w 427"/>
                    <a:gd name="T7" fmla="*/ 200 h 219"/>
                    <a:gd name="T8" fmla="*/ 366 w 427"/>
                    <a:gd name="T9" fmla="*/ 196 h 219"/>
                    <a:gd name="T10" fmla="*/ 383 w 427"/>
                    <a:gd name="T11" fmla="*/ 200 h 219"/>
                    <a:gd name="T12" fmla="*/ 391 w 427"/>
                    <a:gd name="T13" fmla="*/ 201 h 219"/>
                    <a:gd name="T14" fmla="*/ 380 w 427"/>
                    <a:gd name="T15" fmla="*/ 188 h 219"/>
                    <a:gd name="T16" fmla="*/ 382 w 427"/>
                    <a:gd name="T17" fmla="*/ 176 h 219"/>
                    <a:gd name="T18" fmla="*/ 354 w 427"/>
                    <a:gd name="T19" fmla="*/ 180 h 219"/>
                    <a:gd name="T20" fmla="*/ 414 w 427"/>
                    <a:gd name="T21" fmla="*/ 160 h 219"/>
                    <a:gd name="T22" fmla="*/ 417 w 427"/>
                    <a:gd name="T23" fmla="*/ 144 h 219"/>
                    <a:gd name="T24" fmla="*/ 415 w 427"/>
                    <a:gd name="T25" fmla="*/ 139 h 219"/>
                    <a:gd name="T26" fmla="*/ 394 w 427"/>
                    <a:gd name="T27" fmla="*/ 126 h 219"/>
                    <a:gd name="T28" fmla="*/ 390 w 427"/>
                    <a:gd name="T29" fmla="*/ 110 h 219"/>
                    <a:gd name="T30" fmla="*/ 378 w 427"/>
                    <a:gd name="T31" fmla="*/ 104 h 219"/>
                    <a:gd name="T32" fmla="*/ 364 w 427"/>
                    <a:gd name="T33" fmla="*/ 112 h 219"/>
                    <a:gd name="T34" fmla="*/ 356 w 427"/>
                    <a:gd name="T35" fmla="*/ 107 h 219"/>
                    <a:gd name="T36" fmla="*/ 342 w 427"/>
                    <a:gd name="T37" fmla="*/ 85 h 219"/>
                    <a:gd name="T38" fmla="*/ 314 w 427"/>
                    <a:gd name="T39" fmla="*/ 91 h 219"/>
                    <a:gd name="T40" fmla="*/ 320 w 427"/>
                    <a:gd name="T41" fmla="*/ 116 h 219"/>
                    <a:gd name="T42" fmla="*/ 306 w 427"/>
                    <a:gd name="T43" fmla="*/ 159 h 219"/>
                    <a:gd name="T44" fmla="*/ 292 w 427"/>
                    <a:gd name="T45" fmla="*/ 135 h 219"/>
                    <a:gd name="T46" fmla="*/ 250 w 427"/>
                    <a:gd name="T47" fmla="*/ 119 h 219"/>
                    <a:gd name="T48" fmla="*/ 237 w 427"/>
                    <a:gd name="T49" fmla="*/ 86 h 219"/>
                    <a:gd name="T50" fmla="*/ 246 w 427"/>
                    <a:gd name="T51" fmla="*/ 77 h 219"/>
                    <a:gd name="T52" fmla="*/ 246 w 427"/>
                    <a:gd name="T53" fmla="*/ 70 h 219"/>
                    <a:gd name="T54" fmla="*/ 263 w 427"/>
                    <a:gd name="T55" fmla="*/ 58 h 219"/>
                    <a:gd name="T56" fmla="*/ 276 w 427"/>
                    <a:gd name="T57" fmla="*/ 48 h 219"/>
                    <a:gd name="T58" fmla="*/ 293 w 427"/>
                    <a:gd name="T59" fmla="*/ 36 h 219"/>
                    <a:gd name="T60" fmla="*/ 276 w 427"/>
                    <a:gd name="T61" fmla="*/ 23 h 219"/>
                    <a:gd name="T62" fmla="*/ 262 w 427"/>
                    <a:gd name="T63" fmla="*/ 35 h 219"/>
                    <a:gd name="T64" fmla="*/ 252 w 427"/>
                    <a:gd name="T65" fmla="*/ 23 h 219"/>
                    <a:gd name="T66" fmla="*/ 241 w 427"/>
                    <a:gd name="T67" fmla="*/ 10 h 219"/>
                    <a:gd name="T68" fmla="*/ 223 w 427"/>
                    <a:gd name="T69" fmla="*/ 6 h 219"/>
                    <a:gd name="T70" fmla="*/ 232 w 427"/>
                    <a:gd name="T71" fmla="*/ 27 h 219"/>
                    <a:gd name="T72" fmla="*/ 226 w 427"/>
                    <a:gd name="T73" fmla="*/ 40 h 219"/>
                    <a:gd name="T74" fmla="*/ 218 w 427"/>
                    <a:gd name="T75" fmla="*/ 37 h 219"/>
                    <a:gd name="T76" fmla="*/ 164 w 427"/>
                    <a:gd name="T77" fmla="*/ 29 h 219"/>
                    <a:gd name="T78" fmla="*/ 166 w 427"/>
                    <a:gd name="T79" fmla="*/ 41 h 219"/>
                    <a:gd name="T80" fmla="*/ 160 w 427"/>
                    <a:gd name="T81" fmla="*/ 40 h 219"/>
                    <a:gd name="T82" fmla="*/ 133 w 427"/>
                    <a:gd name="T83" fmla="*/ 30 h 219"/>
                    <a:gd name="T84" fmla="*/ 83 w 427"/>
                    <a:gd name="T85" fmla="*/ 23 h 219"/>
                    <a:gd name="T86" fmla="*/ 71 w 427"/>
                    <a:gd name="T87" fmla="*/ 18 h 219"/>
                    <a:gd name="T88" fmla="*/ 50 w 427"/>
                    <a:gd name="T89" fmla="*/ 24 h 219"/>
                    <a:gd name="T90" fmla="*/ 49 w 427"/>
                    <a:gd name="T91" fmla="*/ 22 h 219"/>
                    <a:gd name="T92" fmla="*/ 29 w 427"/>
                    <a:gd name="T93" fmla="*/ 23 h 219"/>
                    <a:gd name="T94" fmla="*/ 21 w 427"/>
                    <a:gd name="T95" fmla="*/ 28 h 219"/>
                    <a:gd name="T96" fmla="*/ 3 w 427"/>
                    <a:gd name="T97" fmla="*/ 97 h 219"/>
                    <a:gd name="T98" fmla="*/ 40 w 427"/>
                    <a:gd name="T99" fmla="*/ 116 h 219"/>
                    <a:gd name="T100" fmla="*/ 53 w 427"/>
                    <a:gd name="T101" fmla="*/ 141 h 219"/>
                    <a:gd name="T102" fmla="*/ 62 w 427"/>
                    <a:gd name="T103" fmla="*/ 150 h 219"/>
                    <a:gd name="T104" fmla="*/ 67 w 427"/>
                    <a:gd name="T105" fmla="*/ 160 h 219"/>
                    <a:gd name="T106" fmla="*/ 80 w 427"/>
                    <a:gd name="T107" fmla="*/ 166 h 219"/>
                    <a:gd name="T108" fmla="*/ 133 w 427"/>
                    <a:gd name="T109" fmla="*/ 176 h 219"/>
                    <a:gd name="T110" fmla="*/ 97 w 427"/>
                    <a:gd name="T111" fmla="*/ 57 h 219"/>
                    <a:gd name="T112" fmla="*/ 87 w 427"/>
                    <a:gd name="T113" fmla="*/ 51 h 219"/>
                    <a:gd name="T114" fmla="*/ 113 w 427"/>
                    <a:gd name="T115" fmla="*/ 49 h 219"/>
                    <a:gd name="T116" fmla="*/ 142 w 427"/>
                    <a:gd name="T117" fmla="*/ 85 h 219"/>
                    <a:gd name="T118" fmla="*/ 131 w 427"/>
                    <a:gd name="T119" fmla="*/ 85 h 219"/>
                    <a:gd name="T120" fmla="*/ 160 w 427"/>
                    <a:gd name="T121" fmla="*/ 78 h 219"/>
                    <a:gd name="T122" fmla="*/ 210 w 427"/>
                    <a:gd name="T123" fmla="*/ 150 h 219"/>
                    <a:gd name="T124" fmla="*/ 222 w 427"/>
                    <a:gd name="T125" fmla="*/ 165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27" h="219">
                      <a:moveTo>
                        <a:pt x="229" y="174"/>
                      </a:moveTo>
                      <a:cubicBezTo>
                        <a:pt x="229" y="174"/>
                        <a:pt x="229" y="173"/>
                        <a:pt x="229" y="173"/>
                      </a:cubicBezTo>
                      <a:cubicBezTo>
                        <a:pt x="229" y="173"/>
                        <a:pt x="232" y="177"/>
                        <a:pt x="232" y="177"/>
                      </a:cubicBezTo>
                      <a:cubicBezTo>
                        <a:pt x="234" y="177"/>
                        <a:pt x="235" y="178"/>
                        <a:pt x="236" y="178"/>
                      </a:cubicBezTo>
                      <a:cubicBezTo>
                        <a:pt x="238" y="178"/>
                        <a:pt x="238" y="177"/>
                        <a:pt x="239" y="178"/>
                      </a:cubicBezTo>
                      <a:cubicBezTo>
                        <a:pt x="242" y="179"/>
                        <a:pt x="244" y="180"/>
                        <a:pt x="246" y="181"/>
                      </a:cubicBezTo>
                      <a:cubicBezTo>
                        <a:pt x="247" y="182"/>
                        <a:pt x="248" y="181"/>
                        <a:pt x="249" y="181"/>
                      </a:cubicBezTo>
                      <a:cubicBezTo>
                        <a:pt x="250" y="180"/>
                        <a:pt x="251" y="180"/>
                        <a:pt x="252" y="180"/>
                      </a:cubicBezTo>
                      <a:cubicBezTo>
                        <a:pt x="253" y="180"/>
                        <a:pt x="254" y="181"/>
                        <a:pt x="255" y="181"/>
                      </a:cubicBezTo>
                      <a:cubicBezTo>
                        <a:pt x="257" y="181"/>
                        <a:pt x="258" y="180"/>
                        <a:pt x="259" y="179"/>
                      </a:cubicBezTo>
                      <a:cubicBezTo>
                        <a:pt x="260" y="178"/>
                        <a:pt x="263" y="175"/>
                        <a:pt x="264" y="175"/>
                      </a:cubicBezTo>
                      <a:cubicBezTo>
                        <a:pt x="264" y="175"/>
                        <a:pt x="265" y="176"/>
                        <a:pt x="265" y="176"/>
                      </a:cubicBezTo>
                      <a:cubicBezTo>
                        <a:pt x="267" y="176"/>
                        <a:pt x="268" y="176"/>
                        <a:pt x="269" y="176"/>
                      </a:cubicBezTo>
                      <a:cubicBezTo>
                        <a:pt x="273" y="176"/>
                        <a:pt x="272" y="179"/>
                        <a:pt x="274" y="181"/>
                      </a:cubicBezTo>
                      <a:cubicBezTo>
                        <a:pt x="275" y="182"/>
                        <a:pt x="279" y="181"/>
                        <a:pt x="279" y="183"/>
                      </a:cubicBezTo>
                      <a:cubicBezTo>
                        <a:pt x="279" y="185"/>
                        <a:pt x="280" y="187"/>
                        <a:pt x="281" y="189"/>
                      </a:cubicBezTo>
                      <a:cubicBezTo>
                        <a:pt x="281" y="194"/>
                        <a:pt x="290" y="193"/>
                        <a:pt x="293" y="194"/>
                      </a:cubicBezTo>
                      <a:cubicBezTo>
                        <a:pt x="295" y="194"/>
                        <a:pt x="298" y="194"/>
                        <a:pt x="299" y="195"/>
                      </a:cubicBezTo>
                      <a:cubicBezTo>
                        <a:pt x="300" y="196"/>
                        <a:pt x="305" y="201"/>
                        <a:pt x="304" y="201"/>
                      </a:cubicBezTo>
                      <a:cubicBezTo>
                        <a:pt x="302" y="203"/>
                        <a:pt x="302" y="203"/>
                        <a:pt x="300" y="202"/>
                      </a:cubicBezTo>
                      <a:cubicBezTo>
                        <a:pt x="299" y="201"/>
                        <a:pt x="295" y="199"/>
                        <a:pt x="295" y="199"/>
                      </a:cubicBezTo>
                      <a:cubicBezTo>
                        <a:pt x="295" y="200"/>
                        <a:pt x="298" y="201"/>
                        <a:pt x="297" y="203"/>
                      </a:cubicBezTo>
                      <a:cubicBezTo>
                        <a:pt x="296" y="204"/>
                        <a:pt x="295" y="206"/>
                        <a:pt x="295" y="207"/>
                      </a:cubicBezTo>
                      <a:cubicBezTo>
                        <a:pt x="295" y="209"/>
                        <a:pt x="295" y="210"/>
                        <a:pt x="294" y="211"/>
                      </a:cubicBezTo>
                      <a:cubicBezTo>
                        <a:pt x="294" y="212"/>
                        <a:pt x="291" y="213"/>
                        <a:pt x="291" y="213"/>
                      </a:cubicBezTo>
                      <a:cubicBezTo>
                        <a:pt x="290" y="214"/>
                        <a:pt x="287" y="219"/>
                        <a:pt x="291" y="219"/>
                      </a:cubicBezTo>
                      <a:cubicBezTo>
                        <a:pt x="292" y="219"/>
                        <a:pt x="294" y="217"/>
                        <a:pt x="296" y="215"/>
                      </a:cubicBezTo>
                      <a:cubicBezTo>
                        <a:pt x="298" y="214"/>
                        <a:pt x="299" y="216"/>
                        <a:pt x="301" y="215"/>
                      </a:cubicBezTo>
                      <a:cubicBezTo>
                        <a:pt x="304" y="215"/>
                        <a:pt x="305" y="213"/>
                        <a:pt x="308" y="213"/>
                      </a:cubicBezTo>
                      <a:cubicBezTo>
                        <a:pt x="308" y="211"/>
                        <a:pt x="308" y="212"/>
                        <a:pt x="306" y="211"/>
                      </a:cubicBezTo>
                      <a:cubicBezTo>
                        <a:pt x="305" y="211"/>
                        <a:pt x="305" y="210"/>
                        <a:pt x="306" y="210"/>
                      </a:cubicBezTo>
                      <a:cubicBezTo>
                        <a:pt x="307" y="208"/>
                        <a:pt x="308" y="207"/>
                        <a:pt x="311" y="207"/>
                      </a:cubicBezTo>
                      <a:cubicBezTo>
                        <a:pt x="312" y="207"/>
                        <a:pt x="315" y="205"/>
                        <a:pt x="317" y="206"/>
                      </a:cubicBezTo>
                      <a:cubicBezTo>
                        <a:pt x="319" y="207"/>
                        <a:pt x="320" y="203"/>
                        <a:pt x="322" y="206"/>
                      </a:cubicBezTo>
                      <a:cubicBezTo>
                        <a:pt x="324" y="204"/>
                        <a:pt x="325" y="203"/>
                        <a:pt x="327" y="201"/>
                      </a:cubicBezTo>
                      <a:cubicBezTo>
                        <a:pt x="329" y="200"/>
                        <a:pt x="330" y="200"/>
                        <a:pt x="332" y="200"/>
                      </a:cubicBezTo>
                      <a:cubicBezTo>
                        <a:pt x="335" y="200"/>
                        <a:pt x="339" y="200"/>
                        <a:pt x="342" y="200"/>
                      </a:cubicBezTo>
                      <a:cubicBezTo>
                        <a:pt x="345" y="200"/>
                        <a:pt x="346" y="201"/>
                        <a:pt x="347" y="199"/>
                      </a:cubicBezTo>
                      <a:cubicBezTo>
                        <a:pt x="348" y="198"/>
                        <a:pt x="349" y="199"/>
                        <a:pt x="350" y="198"/>
                      </a:cubicBezTo>
                      <a:cubicBezTo>
                        <a:pt x="351" y="196"/>
                        <a:pt x="352" y="195"/>
                        <a:pt x="352" y="193"/>
                      </a:cubicBezTo>
                      <a:cubicBezTo>
                        <a:pt x="353" y="191"/>
                        <a:pt x="353" y="190"/>
                        <a:pt x="354" y="188"/>
                      </a:cubicBezTo>
                      <a:cubicBezTo>
                        <a:pt x="355" y="187"/>
                        <a:pt x="356" y="186"/>
                        <a:pt x="357" y="185"/>
                      </a:cubicBezTo>
                      <a:cubicBezTo>
                        <a:pt x="358" y="184"/>
                        <a:pt x="359" y="187"/>
                        <a:pt x="361" y="186"/>
                      </a:cubicBezTo>
                      <a:cubicBezTo>
                        <a:pt x="363" y="184"/>
                        <a:pt x="365" y="187"/>
                        <a:pt x="365" y="189"/>
                      </a:cubicBezTo>
                      <a:cubicBezTo>
                        <a:pt x="365" y="190"/>
                        <a:pt x="364" y="196"/>
                        <a:pt x="366" y="196"/>
                      </a:cubicBezTo>
                      <a:cubicBezTo>
                        <a:pt x="367" y="197"/>
                        <a:pt x="368" y="199"/>
                        <a:pt x="369" y="201"/>
                      </a:cubicBezTo>
                      <a:cubicBezTo>
                        <a:pt x="370" y="199"/>
                        <a:pt x="381" y="196"/>
                        <a:pt x="381" y="196"/>
                      </a:cubicBezTo>
                      <a:cubicBezTo>
                        <a:pt x="381" y="195"/>
                        <a:pt x="380" y="195"/>
                        <a:pt x="380" y="194"/>
                      </a:cubicBezTo>
                      <a:cubicBezTo>
                        <a:pt x="380" y="194"/>
                        <a:pt x="382" y="196"/>
                        <a:pt x="382" y="196"/>
                      </a:cubicBezTo>
                      <a:cubicBezTo>
                        <a:pt x="382" y="197"/>
                        <a:pt x="380" y="197"/>
                        <a:pt x="380" y="197"/>
                      </a:cubicBezTo>
                      <a:cubicBezTo>
                        <a:pt x="380" y="197"/>
                        <a:pt x="386" y="198"/>
                        <a:pt x="386" y="198"/>
                      </a:cubicBezTo>
                      <a:cubicBezTo>
                        <a:pt x="386" y="198"/>
                        <a:pt x="386" y="198"/>
                        <a:pt x="386" y="198"/>
                      </a:cubicBezTo>
                      <a:cubicBezTo>
                        <a:pt x="386" y="198"/>
                        <a:pt x="386" y="199"/>
                        <a:pt x="386" y="199"/>
                      </a:cubicBezTo>
                      <a:cubicBezTo>
                        <a:pt x="385" y="199"/>
                        <a:pt x="384" y="199"/>
                        <a:pt x="383" y="200"/>
                      </a:cubicBezTo>
                      <a:cubicBezTo>
                        <a:pt x="383" y="201"/>
                        <a:pt x="382" y="198"/>
                        <a:pt x="382" y="198"/>
                      </a:cubicBezTo>
                      <a:cubicBezTo>
                        <a:pt x="381" y="198"/>
                        <a:pt x="381" y="199"/>
                        <a:pt x="381" y="199"/>
                      </a:cubicBezTo>
                      <a:cubicBezTo>
                        <a:pt x="381" y="199"/>
                        <a:pt x="381" y="198"/>
                        <a:pt x="380" y="199"/>
                      </a:cubicBezTo>
                      <a:cubicBezTo>
                        <a:pt x="379" y="200"/>
                        <a:pt x="378" y="200"/>
                        <a:pt x="377" y="201"/>
                      </a:cubicBezTo>
                      <a:cubicBezTo>
                        <a:pt x="375" y="202"/>
                        <a:pt x="371" y="205"/>
                        <a:pt x="373" y="208"/>
                      </a:cubicBezTo>
                      <a:cubicBezTo>
                        <a:pt x="376" y="210"/>
                        <a:pt x="378" y="208"/>
                        <a:pt x="379" y="207"/>
                      </a:cubicBezTo>
                      <a:cubicBezTo>
                        <a:pt x="380" y="206"/>
                        <a:pt x="384" y="203"/>
                        <a:pt x="384" y="202"/>
                      </a:cubicBezTo>
                      <a:cubicBezTo>
                        <a:pt x="384" y="203"/>
                        <a:pt x="386" y="204"/>
                        <a:pt x="387" y="203"/>
                      </a:cubicBezTo>
                      <a:cubicBezTo>
                        <a:pt x="387" y="202"/>
                        <a:pt x="390" y="201"/>
                        <a:pt x="391" y="201"/>
                      </a:cubicBezTo>
                      <a:cubicBezTo>
                        <a:pt x="393" y="200"/>
                        <a:pt x="395" y="199"/>
                        <a:pt x="397" y="199"/>
                      </a:cubicBezTo>
                      <a:cubicBezTo>
                        <a:pt x="398" y="199"/>
                        <a:pt x="398" y="199"/>
                        <a:pt x="398" y="198"/>
                      </a:cubicBezTo>
                      <a:cubicBezTo>
                        <a:pt x="397" y="197"/>
                        <a:pt x="398" y="197"/>
                        <a:pt x="398" y="197"/>
                      </a:cubicBezTo>
                      <a:cubicBezTo>
                        <a:pt x="398" y="196"/>
                        <a:pt x="396" y="197"/>
                        <a:pt x="395" y="196"/>
                      </a:cubicBezTo>
                      <a:cubicBezTo>
                        <a:pt x="394" y="196"/>
                        <a:pt x="395" y="194"/>
                        <a:pt x="393" y="196"/>
                      </a:cubicBezTo>
                      <a:cubicBezTo>
                        <a:pt x="391" y="197"/>
                        <a:pt x="387" y="196"/>
                        <a:pt x="385" y="195"/>
                      </a:cubicBezTo>
                      <a:cubicBezTo>
                        <a:pt x="384" y="195"/>
                        <a:pt x="385" y="193"/>
                        <a:pt x="384" y="193"/>
                      </a:cubicBezTo>
                      <a:cubicBezTo>
                        <a:pt x="384" y="193"/>
                        <a:pt x="382" y="193"/>
                        <a:pt x="381" y="192"/>
                      </a:cubicBezTo>
                      <a:cubicBezTo>
                        <a:pt x="380" y="192"/>
                        <a:pt x="380" y="189"/>
                        <a:pt x="380" y="188"/>
                      </a:cubicBezTo>
                      <a:cubicBezTo>
                        <a:pt x="380" y="187"/>
                        <a:pt x="378" y="188"/>
                        <a:pt x="377" y="187"/>
                      </a:cubicBezTo>
                      <a:cubicBezTo>
                        <a:pt x="377" y="187"/>
                        <a:pt x="379" y="185"/>
                        <a:pt x="379" y="185"/>
                      </a:cubicBezTo>
                      <a:cubicBezTo>
                        <a:pt x="380" y="184"/>
                        <a:pt x="380" y="181"/>
                        <a:pt x="378" y="181"/>
                      </a:cubicBezTo>
                      <a:cubicBezTo>
                        <a:pt x="378" y="181"/>
                        <a:pt x="376" y="185"/>
                        <a:pt x="375" y="183"/>
                      </a:cubicBezTo>
                      <a:cubicBezTo>
                        <a:pt x="375" y="181"/>
                        <a:pt x="374" y="182"/>
                        <a:pt x="373" y="181"/>
                      </a:cubicBezTo>
                      <a:cubicBezTo>
                        <a:pt x="373" y="180"/>
                        <a:pt x="376" y="181"/>
                        <a:pt x="376" y="181"/>
                      </a:cubicBezTo>
                      <a:cubicBezTo>
                        <a:pt x="378" y="181"/>
                        <a:pt x="379" y="180"/>
                        <a:pt x="380" y="180"/>
                      </a:cubicBezTo>
                      <a:cubicBezTo>
                        <a:pt x="381" y="179"/>
                        <a:pt x="382" y="179"/>
                        <a:pt x="383" y="179"/>
                      </a:cubicBezTo>
                      <a:cubicBezTo>
                        <a:pt x="384" y="178"/>
                        <a:pt x="382" y="176"/>
                        <a:pt x="382" y="176"/>
                      </a:cubicBezTo>
                      <a:cubicBezTo>
                        <a:pt x="382" y="176"/>
                        <a:pt x="383" y="176"/>
                        <a:pt x="383" y="176"/>
                      </a:cubicBezTo>
                      <a:cubicBezTo>
                        <a:pt x="383" y="176"/>
                        <a:pt x="379" y="174"/>
                        <a:pt x="379" y="174"/>
                      </a:cubicBezTo>
                      <a:cubicBezTo>
                        <a:pt x="377" y="173"/>
                        <a:pt x="375" y="173"/>
                        <a:pt x="373" y="174"/>
                      </a:cubicBezTo>
                      <a:cubicBezTo>
                        <a:pt x="369" y="175"/>
                        <a:pt x="366" y="176"/>
                        <a:pt x="363" y="178"/>
                      </a:cubicBezTo>
                      <a:cubicBezTo>
                        <a:pt x="360" y="179"/>
                        <a:pt x="358" y="181"/>
                        <a:pt x="355" y="183"/>
                      </a:cubicBezTo>
                      <a:cubicBezTo>
                        <a:pt x="354" y="184"/>
                        <a:pt x="353" y="185"/>
                        <a:pt x="352" y="187"/>
                      </a:cubicBezTo>
                      <a:cubicBezTo>
                        <a:pt x="352" y="187"/>
                        <a:pt x="348" y="189"/>
                        <a:pt x="348" y="189"/>
                      </a:cubicBezTo>
                      <a:cubicBezTo>
                        <a:pt x="348" y="188"/>
                        <a:pt x="353" y="184"/>
                        <a:pt x="354" y="183"/>
                      </a:cubicBezTo>
                      <a:cubicBezTo>
                        <a:pt x="354" y="182"/>
                        <a:pt x="355" y="181"/>
                        <a:pt x="354" y="180"/>
                      </a:cubicBezTo>
                      <a:cubicBezTo>
                        <a:pt x="353" y="180"/>
                        <a:pt x="351" y="179"/>
                        <a:pt x="350" y="179"/>
                      </a:cubicBezTo>
                      <a:cubicBezTo>
                        <a:pt x="351" y="179"/>
                        <a:pt x="353" y="180"/>
                        <a:pt x="354" y="180"/>
                      </a:cubicBezTo>
                      <a:cubicBezTo>
                        <a:pt x="356" y="181"/>
                        <a:pt x="358" y="178"/>
                        <a:pt x="359" y="177"/>
                      </a:cubicBezTo>
                      <a:cubicBezTo>
                        <a:pt x="360" y="176"/>
                        <a:pt x="361" y="174"/>
                        <a:pt x="363" y="173"/>
                      </a:cubicBezTo>
                      <a:cubicBezTo>
                        <a:pt x="365" y="173"/>
                        <a:pt x="367" y="174"/>
                        <a:pt x="368" y="172"/>
                      </a:cubicBezTo>
                      <a:cubicBezTo>
                        <a:pt x="369" y="168"/>
                        <a:pt x="371" y="167"/>
                        <a:pt x="375" y="167"/>
                      </a:cubicBezTo>
                      <a:cubicBezTo>
                        <a:pt x="379" y="167"/>
                        <a:pt x="383" y="167"/>
                        <a:pt x="387" y="167"/>
                      </a:cubicBezTo>
                      <a:cubicBezTo>
                        <a:pt x="394" y="167"/>
                        <a:pt x="404" y="169"/>
                        <a:pt x="409" y="163"/>
                      </a:cubicBezTo>
                      <a:cubicBezTo>
                        <a:pt x="411" y="161"/>
                        <a:pt x="412" y="160"/>
                        <a:pt x="414" y="160"/>
                      </a:cubicBezTo>
                      <a:cubicBezTo>
                        <a:pt x="416" y="160"/>
                        <a:pt x="418" y="160"/>
                        <a:pt x="421" y="158"/>
                      </a:cubicBezTo>
                      <a:cubicBezTo>
                        <a:pt x="422" y="158"/>
                        <a:pt x="425" y="156"/>
                        <a:pt x="425" y="155"/>
                      </a:cubicBezTo>
                      <a:cubicBezTo>
                        <a:pt x="427" y="152"/>
                        <a:pt x="422" y="153"/>
                        <a:pt x="422" y="152"/>
                      </a:cubicBezTo>
                      <a:cubicBezTo>
                        <a:pt x="422" y="151"/>
                        <a:pt x="424" y="151"/>
                        <a:pt x="424" y="151"/>
                      </a:cubicBezTo>
                      <a:cubicBezTo>
                        <a:pt x="425" y="150"/>
                        <a:pt x="424" y="149"/>
                        <a:pt x="424" y="148"/>
                      </a:cubicBezTo>
                      <a:cubicBezTo>
                        <a:pt x="424" y="148"/>
                        <a:pt x="425" y="147"/>
                        <a:pt x="425" y="147"/>
                      </a:cubicBezTo>
                      <a:cubicBezTo>
                        <a:pt x="425" y="146"/>
                        <a:pt x="423" y="145"/>
                        <a:pt x="423" y="145"/>
                      </a:cubicBezTo>
                      <a:cubicBezTo>
                        <a:pt x="422" y="144"/>
                        <a:pt x="421" y="144"/>
                        <a:pt x="421" y="143"/>
                      </a:cubicBezTo>
                      <a:cubicBezTo>
                        <a:pt x="420" y="143"/>
                        <a:pt x="418" y="146"/>
                        <a:pt x="417" y="144"/>
                      </a:cubicBezTo>
                      <a:cubicBezTo>
                        <a:pt x="417" y="144"/>
                        <a:pt x="419" y="143"/>
                        <a:pt x="418" y="143"/>
                      </a:cubicBezTo>
                      <a:cubicBezTo>
                        <a:pt x="418" y="142"/>
                        <a:pt x="417" y="141"/>
                        <a:pt x="416" y="141"/>
                      </a:cubicBezTo>
                      <a:cubicBezTo>
                        <a:pt x="415" y="140"/>
                        <a:pt x="411" y="141"/>
                        <a:pt x="410" y="142"/>
                      </a:cubicBezTo>
                      <a:cubicBezTo>
                        <a:pt x="409" y="144"/>
                        <a:pt x="406" y="145"/>
                        <a:pt x="404" y="146"/>
                      </a:cubicBezTo>
                      <a:cubicBezTo>
                        <a:pt x="403" y="146"/>
                        <a:pt x="400" y="144"/>
                        <a:pt x="400" y="143"/>
                      </a:cubicBezTo>
                      <a:cubicBezTo>
                        <a:pt x="400" y="142"/>
                        <a:pt x="403" y="145"/>
                        <a:pt x="403" y="145"/>
                      </a:cubicBezTo>
                      <a:cubicBezTo>
                        <a:pt x="404" y="145"/>
                        <a:pt x="408" y="142"/>
                        <a:pt x="408" y="142"/>
                      </a:cubicBezTo>
                      <a:cubicBezTo>
                        <a:pt x="408" y="142"/>
                        <a:pt x="406" y="141"/>
                        <a:pt x="406" y="141"/>
                      </a:cubicBezTo>
                      <a:cubicBezTo>
                        <a:pt x="409" y="140"/>
                        <a:pt x="412" y="140"/>
                        <a:pt x="415" y="139"/>
                      </a:cubicBezTo>
                      <a:cubicBezTo>
                        <a:pt x="415" y="139"/>
                        <a:pt x="417" y="138"/>
                        <a:pt x="416" y="137"/>
                      </a:cubicBezTo>
                      <a:cubicBezTo>
                        <a:pt x="416" y="137"/>
                        <a:pt x="414" y="135"/>
                        <a:pt x="414" y="135"/>
                      </a:cubicBezTo>
                      <a:cubicBezTo>
                        <a:pt x="412" y="136"/>
                        <a:pt x="410" y="136"/>
                        <a:pt x="409" y="134"/>
                      </a:cubicBezTo>
                      <a:cubicBezTo>
                        <a:pt x="408" y="134"/>
                        <a:pt x="404" y="137"/>
                        <a:pt x="404" y="136"/>
                      </a:cubicBezTo>
                      <a:cubicBezTo>
                        <a:pt x="404" y="136"/>
                        <a:pt x="407" y="133"/>
                        <a:pt x="404" y="134"/>
                      </a:cubicBezTo>
                      <a:cubicBezTo>
                        <a:pt x="404" y="134"/>
                        <a:pt x="400" y="135"/>
                        <a:pt x="400" y="135"/>
                      </a:cubicBezTo>
                      <a:cubicBezTo>
                        <a:pt x="401" y="133"/>
                        <a:pt x="404" y="133"/>
                        <a:pt x="402" y="130"/>
                      </a:cubicBezTo>
                      <a:cubicBezTo>
                        <a:pt x="402" y="130"/>
                        <a:pt x="398" y="128"/>
                        <a:pt x="398" y="128"/>
                      </a:cubicBezTo>
                      <a:cubicBezTo>
                        <a:pt x="396" y="128"/>
                        <a:pt x="396" y="126"/>
                        <a:pt x="394" y="126"/>
                      </a:cubicBezTo>
                      <a:cubicBezTo>
                        <a:pt x="395" y="126"/>
                        <a:pt x="392" y="122"/>
                        <a:pt x="392" y="122"/>
                      </a:cubicBezTo>
                      <a:cubicBezTo>
                        <a:pt x="392" y="122"/>
                        <a:pt x="393" y="123"/>
                        <a:pt x="394" y="123"/>
                      </a:cubicBezTo>
                      <a:cubicBezTo>
                        <a:pt x="395" y="124"/>
                        <a:pt x="395" y="122"/>
                        <a:pt x="396" y="122"/>
                      </a:cubicBezTo>
                      <a:cubicBezTo>
                        <a:pt x="400" y="121"/>
                        <a:pt x="393" y="118"/>
                        <a:pt x="392" y="117"/>
                      </a:cubicBezTo>
                      <a:cubicBezTo>
                        <a:pt x="392" y="118"/>
                        <a:pt x="394" y="116"/>
                        <a:pt x="394" y="116"/>
                      </a:cubicBezTo>
                      <a:cubicBezTo>
                        <a:pt x="395" y="115"/>
                        <a:pt x="393" y="115"/>
                        <a:pt x="392" y="114"/>
                      </a:cubicBezTo>
                      <a:cubicBezTo>
                        <a:pt x="392" y="114"/>
                        <a:pt x="391" y="113"/>
                        <a:pt x="390" y="113"/>
                      </a:cubicBezTo>
                      <a:cubicBezTo>
                        <a:pt x="390" y="113"/>
                        <a:pt x="388" y="113"/>
                        <a:pt x="388" y="113"/>
                      </a:cubicBezTo>
                      <a:cubicBezTo>
                        <a:pt x="389" y="112"/>
                        <a:pt x="391" y="113"/>
                        <a:pt x="390" y="110"/>
                      </a:cubicBezTo>
                      <a:cubicBezTo>
                        <a:pt x="389" y="110"/>
                        <a:pt x="386" y="111"/>
                        <a:pt x="386" y="111"/>
                      </a:cubicBezTo>
                      <a:cubicBezTo>
                        <a:pt x="386" y="110"/>
                        <a:pt x="389" y="110"/>
                        <a:pt x="388" y="108"/>
                      </a:cubicBezTo>
                      <a:cubicBezTo>
                        <a:pt x="388" y="107"/>
                        <a:pt x="388" y="106"/>
                        <a:pt x="387" y="105"/>
                      </a:cubicBezTo>
                      <a:cubicBezTo>
                        <a:pt x="387" y="105"/>
                        <a:pt x="386" y="106"/>
                        <a:pt x="386" y="105"/>
                      </a:cubicBezTo>
                      <a:cubicBezTo>
                        <a:pt x="386" y="106"/>
                        <a:pt x="384" y="102"/>
                        <a:pt x="384" y="102"/>
                      </a:cubicBezTo>
                      <a:cubicBezTo>
                        <a:pt x="383" y="100"/>
                        <a:pt x="382" y="99"/>
                        <a:pt x="382" y="98"/>
                      </a:cubicBezTo>
                      <a:cubicBezTo>
                        <a:pt x="381" y="96"/>
                        <a:pt x="381" y="94"/>
                        <a:pt x="379" y="97"/>
                      </a:cubicBezTo>
                      <a:cubicBezTo>
                        <a:pt x="379" y="97"/>
                        <a:pt x="378" y="101"/>
                        <a:pt x="379" y="100"/>
                      </a:cubicBezTo>
                      <a:cubicBezTo>
                        <a:pt x="375" y="101"/>
                        <a:pt x="377" y="101"/>
                        <a:pt x="378" y="104"/>
                      </a:cubicBezTo>
                      <a:cubicBezTo>
                        <a:pt x="378" y="103"/>
                        <a:pt x="377" y="103"/>
                        <a:pt x="377" y="104"/>
                      </a:cubicBezTo>
                      <a:cubicBezTo>
                        <a:pt x="376" y="104"/>
                        <a:pt x="376" y="104"/>
                        <a:pt x="375" y="105"/>
                      </a:cubicBezTo>
                      <a:cubicBezTo>
                        <a:pt x="375" y="105"/>
                        <a:pt x="377" y="106"/>
                        <a:pt x="377" y="106"/>
                      </a:cubicBezTo>
                      <a:cubicBezTo>
                        <a:pt x="376" y="107"/>
                        <a:pt x="374" y="106"/>
                        <a:pt x="374" y="107"/>
                      </a:cubicBezTo>
                      <a:cubicBezTo>
                        <a:pt x="373" y="108"/>
                        <a:pt x="375" y="110"/>
                        <a:pt x="373" y="111"/>
                      </a:cubicBezTo>
                      <a:cubicBezTo>
                        <a:pt x="374" y="111"/>
                        <a:pt x="372" y="107"/>
                        <a:pt x="370" y="109"/>
                      </a:cubicBezTo>
                      <a:cubicBezTo>
                        <a:pt x="370" y="110"/>
                        <a:pt x="366" y="113"/>
                        <a:pt x="366" y="113"/>
                      </a:cubicBezTo>
                      <a:cubicBezTo>
                        <a:pt x="365" y="113"/>
                        <a:pt x="365" y="112"/>
                        <a:pt x="365" y="111"/>
                      </a:cubicBezTo>
                      <a:cubicBezTo>
                        <a:pt x="364" y="111"/>
                        <a:pt x="364" y="112"/>
                        <a:pt x="364" y="112"/>
                      </a:cubicBezTo>
                      <a:cubicBezTo>
                        <a:pt x="363" y="111"/>
                        <a:pt x="364" y="111"/>
                        <a:pt x="364" y="110"/>
                      </a:cubicBezTo>
                      <a:cubicBezTo>
                        <a:pt x="364" y="111"/>
                        <a:pt x="357" y="116"/>
                        <a:pt x="357" y="115"/>
                      </a:cubicBezTo>
                      <a:cubicBezTo>
                        <a:pt x="356" y="114"/>
                        <a:pt x="360" y="113"/>
                        <a:pt x="361" y="113"/>
                      </a:cubicBezTo>
                      <a:cubicBezTo>
                        <a:pt x="363" y="111"/>
                        <a:pt x="363" y="110"/>
                        <a:pt x="362" y="108"/>
                      </a:cubicBezTo>
                      <a:cubicBezTo>
                        <a:pt x="361" y="107"/>
                        <a:pt x="358" y="107"/>
                        <a:pt x="357" y="107"/>
                      </a:cubicBezTo>
                      <a:cubicBezTo>
                        <a:pt x="356" y="107"/>
                        <a:pt x="356" y="108"/>
                        <a:pt x="356" y="108"/>
                      </a:cubicBezTo>
                      <a:cubicBezTo>
                        <a:pt x="355" y="110"/>
                        <a:pt x="353" y="108"/>
                        <a:pt x="352" y="108"/>
                      </a:cubicBezTo>
                      <a:cubicBezTo>
                        <a:pt x="353" y="108"/>
                        <a:pt x="355" y="106"/>
                        <a:pt x="355" y="106"/>
                      </a:cubicBezTo>
                      <a:cubicBezTo>
                        <a:pt x="355" y="106"/>
                        <a:pt x="356" y="107"/>
                        <a:pt x="356" y="107"/>
                      </a:cubicBezTo>
                      <a:cubicBezTo>
                        <a:pt x="355" y="107"/>
                        <a:pt x="357" y="105"/>
                        <a:pt x="357" y="105"/>
                      </a:cubicBezTo>
                      <a:cubicBezTo>
                        <a:pt x="358" y="103"/>
                        <a:pt x="356" y="104"/>
                        <a:pt x="355" y="103"/>
                      </a:cubicBezTo>
                      <a:cubicBezTo>
                        <a:pt x="355" y="103"/>
                        <a:pt x="356" y="98"/>
                        <a:pt x="354" y="99"/>
                      </a:cubicBezTo>
                      <a:cubicBezTo>
                        <a:pt x="355" y="98"/>
                        <a:pt x="356" y="98"/>
                        <a:pt x="355" y="96"/>
                      </a:cubicBezTo>
                      <a:cubicBezTo>
                        <a:pt x="353" y="95"/>
                        <a:pt x="357" y="94"/>
                        <a:pt x="356" y="92"/>
                      </a:cubicBezTo>
                      <a:cubicBezTo>
                        <a:pt x="356" y="91"/>
                        <a:pt x="354" y="93"/>
                        <a:pt x="353" y="92"/>
                      </a:cubicBezTo>
                      <a:cubicBezTo>
                        <a:pt x="352" y="91"/>
                        <a:pt x="350" y="91"/>
                        <a:pt x="349" y="91"/>
                      </a:cubicBezTo>
                      <a:cubicBezTo>
                        <a:pt x="347" y="90"/>
                        <a:pt x="346" y="90"/>
                        <a:pt x="345" y="88"/>
                      </a:cubicBezTo>
                      <a:cubicBezTo>
                        <a:pt x="345" y="86"/>
                        <a:pt x="342" y="87"/>
                        <a:pt x="342" y="85"/>
                      </a:cubicBezTo>
                      <a:cubicBezTo>
                        <a:pt x="342" y="84"/>
                        <a:pt x="340" y="85"/>
                        <a:pt x="340" y="85"/>
                      </a:cubicBezTo>
                      <a:cubicBezTo>
                        <a:pt x="341" y="83"/>
                        <a:pt x="339" y="83"/>
                        <a:pt x="338" y="82"/>
                      </a:cubicBezTo>
                      <a:cubicBezTo>
                        <a:pt x="336" y="81"/>
                        <a:pt x="336" y="80"/>
                        <a:pt x="334" y="81"/>
                      </a:cubicBezTo>
                      <a:cubicBezTo>
                        <a:pt x="332" y="82"/>
                        <a:pt x="331" y="83"/>
                        <a:pt x="329" y="82"/>
                      </a:cubicBezTo>
                      <a:cubicBezTo>
                        <a:pt x="327" y="81"/>
                        <a:pt x="326" y="83"/>
                        <a:pt x="324" y="82"/>
                      </a:cubicBezTo>
                      <a:cubicBezTo>
                        <a:pt x="322" y="80"/>
                        <a:pt x="320" y="80"/>
                        <a:pt x="318" y="80"/>
                      </a:cubicBezTo>
                      <a:cubicBezTo>
                        <a:pt x="316" y="80"/>
                        <a:pt x="314" y="80"/>
                        <a:pt x="313" y="82"/>
                      </a:cubicBezTo>
                      <a:cubicBezTo>
                        <a:pt x="312" y="84"/>
                        <a:pt x="315" y="85"/>
                        <a:pt x="315" y="86"/>
                      </a:cubicBezTo>
                      <a:cubicBezTo>
                        <a:pt x="316" y="87"/>
                        <a:pt x="315" y="90"/>
                        <a:pt x="314" y="91"/>
                      </a:cubicBezTo>
                      <a:cubicBezTo>
                        <a:pt x="314" y="92"/>
                        <a:pt x="314" y="91"/>
                        <a:pt x="313" y="92"/>
                      </a:cubicBezTo>
                      <a:cubicBezTo>
                        <a:pt x="313" y="92"/>
                        <a:pt x="315" y="94"/>
                        <a:pt x="315" y="94"/>
                      </a:cubicBezTo>
                      <a:cubicBezTo>
                        <a:pt x="315" y="96"/>
                        <a:pt x="316" y="98"/>
                        <a:pt x="316" y="99"/>
                      </a:cubicBezTo>
                      <a:cubicBezTo>
                        <a:pt x="316" y="100"/>
                        <a:pt x="316" y="100"/>
                        <a:pt x="316" y="101"/>
                      </a:cubicBezTo>
                      <a:cubicBezTo>
                        <a:pt x="316" y="102"/>
                        <a:pt x="315" y="101"/>
                        <a:pt x="315" y="101"/>
                      </a:cubicBezTo>
                      <a:cubicBezTo>
                        <a:pt x="314" y="102"/>
                        <a:pt x="314" y="104"/>
                        <a:pt x="314" y="104"/>
                      </a:cubicBezTo>
                      <a:cubicBezTo>
                        <a:pt x="313" y="105"/>
                        <a:pt x="312" y="106"/>
                        <a:pt x="312" y="107"/>
                      </a:cubicBezTo>
                      <a:cubicBezTo>
                        <a:pt x="311" y="109"/>
                        <a:pt x="311" y="109"/>
                        <a:pt x="312" y="110"/>
                      </a:cubicBezTo>
                      <a:cubicBezTo>
                        <a:pt x="315" y="112"/>
                        <a:pt x="318" y="114"/>
                        <a:pt x="320" y="116"/>
                      </a:cubicBezTo>
                      <a:cubicBezTo>
                        <a:pt x="321" y="119"/>
                        <a:pt x="322" y="124"/>
                        <a:pt x="321" y="127"/>
                      </a:cubicBezTo>
                      <a:cubicBezTo>
                        <a:pt x="319" y="131"/>
                        <a:pt x="313" y="133"/>
                        <a:pt x="310" y="135"/>
                      </a:cubicBezTo>
                      <a:cubicBezTo>
                        <a:pt x="309" y="136"/>
                        <a:pt x="308" y="136"/>
                        <a:pt x="307" y="137"/>
                      </a:cubicBezTo>
                      <a:cubicBezTo>
                        <a:pt x="304" y="138"/>
                        <a:pt x="308" y="141"/>
                        <a:pt x="308" y="143"/>
                      </a:cubicBezTo>
                      <a:cubicBezTo>
                        <a:pt x="308" y="143"/>
                        <a:pt x="309" y="145"/>
                        <a:pt x="309" y="146"/>
                      </a:cubicBezTo>
                      <a:cubicBezTo>
                        <a:pt x="309" y="148"/>
                        <a:pt x="309" y="149"/>
                        <a:pt x="310" y="151"/>
                      </a:cubicBezTo>
                      <a:cubicBezTo>
                        <a:pt x="311" y="153"/>
                        <a:pt x="311" y="154"/>
                        <a:pt x="309" y="156"/>
                      </a:cubicBezTo>
                      <a:cubicBezTo>
                        <a:pt x="309" y="156"/>
                        <a:pt x="310" y="160"/>
                        <a:pt x="309" y="161"/>
                      </a:cubicBezTo>
                      <a:cubicBezTo>
                        <a:pt x="308" y="161"/>
                        <a:pt x="307" y="157"/>
                        <a:pt x="306" y="159"/>
                      </a:cubicBezTo>
                      <a:cubicBezTo>
                        <a:pt x="305" y="161"/>
                        <a:pt x="307" y="164"/>
                        <a:pt x="307" y="164"/>
                      </a:cubicBezTo>
                      <a:cubicBezTo>
                        <a:pt x="307" y="163"/>
                        <a:pt x="301" y="158"/>
                        <a:pt x="298" y="161"/>
                      </a:cubicBezTo>
                      <a:cubicBezTo>
                        <a:pt x="299" y="160"/>
                        <a:pt x="302" y="159"/>
                        <a:pt x="300" y="157"/>
                      </a:cubicBezTo>
                      <a:cubicBezTo>
                        <a:pt x="299" y="156"/>
                        <a:pt x="298" y="155"/>
                        <a:pt x="297" y="155"/>
                      </a:cubicBezTo>
                      <a:cubicBezTo>
                        <a:pt x="297" y="154"/>
                        <a:pt x="295" y="154"/>
                        <a:pt x="294" y="154"/>
                      </a:cubicBezTo>
                      <a:cubicBezTo>
                        <a:pt x="294" y="153"/>
                        <a:pt x="295" y="153"/>
                        <a:pt x="294" y="151"/>
                      </a:cubicBezTo>
                      <a:cubicBezTo>
                        <a:pt x="293" y="150"/>
                        <a:pt x="292" y="148"/>
                        <a:pt x="293" y="146"/>
                      </a:cubicBezTo>
                      <a:cubicBezTo>
                        <a:pt x="294" y="143"/>
                        <a:pt x="291" y="142"/>
                        <a:pt x="291" y="140"/>
                      </a:cubicBezTo>
                      <a:cubicBezTo>
                        <a:pt x="291" y="138"/>
                        <a:pt x="293" y="137"/>
                        <a:pt x="292" y="135"/>
                      </a:cubicBezTo>
                      <a:cubicBezTo>
                        <a:pt x="290" y="133"/>
                        <a:pt x="286" y="133"/>
                        <a:pt x="283" y="133"/>
                      </a:cubicBezTo>
                      <a:cubicBezTo>
                        <a:pt x="282" y="133"/>
                        <a:pt x="281" y="133"/>
                        <a:pt x="279" y="133"/>
                      </a:cubicBezTo>
                      <a:cubicBezTo>
                        <a:pt x="279" y="133"/>
                        <a:pt x="277" y="135"/>
                        <a:pt x="277" y="135"/>
                      </a:cubicBezTo>
                      <a:cubicBezTo>
                        <a:pt x="277" y="134"/>
                        <a:pt x="278" y="134"/>
                        <a:pt x="277" y="133"/>
                      </a:cubicBezTo>
                      <a:cubicBezTo>
                        <a:pt x="277" y="132"/>
                        <a:pt x="276" y="131"/>
                        <a:pt x="275" y="131"/>
                      </a:cubicBezTo>
                      <a:cubicBezTo>
                        <a:pt x="273" y="130"/>
                        <a:pt x="271" y="130"/>
                        <a:pt x="269" y="129"/>
                      </a:cubicBezTo>
                      <a:cubicBezTo>
                        <a:pt x="266" y="128"/>
                        <a:pt x="264" y="125"/>
                        <a:pt x="261" y="123"/>
                      </a:cubicBezTo>
                      <a:cubicBezTo>
                        <a:pt x="259" y="122"/>
                        <a:pt x="257" y="121"/>
                        <a:pt x="256" y="121"/>
                      </a:cubicBezTo>
                      <a:cubicBezTo>
                        <a:pt x="254" y="121"/>
                        <a:pt x="252" y="119"/>
                        <a:pt x="250" y="119"/>
                      </a:cubicBezTo>
                      <a:cubicBezTo>
                        <a:pt x="249" y="119"/>
                        <a:pt x="240" y="121"/>
                        <a:pt x="240" y="121"/>
                      </a:cubicBezTo>
                      <a:cubicBezTo>
                        <a:pt x="240" y="120"/>
                        <a:pt x="241" y="120"/>
                        <a:pt x="242" y="119"/>
                      </a:cubicBezTo>
                      <a:cubicBezTo>
                        <a:pt x="242" y="118"/>
                        <a:pt x="241" y="117"/>
                        <a:pt x="241" y="117"/>
                      </a:cubicBezTo>
                      <a:cubicBezTo>
                        <a:pt x="240" y="114"/>
                        <a:pt x="239" y="112"/>
                        <a:pt x="238" y="110"/>
                      </a:cubicBezTo>
                      <a:cubicBezTo>
                        <a:pt x="237" y="108"/>
                        <a:pt x="236" y="108"/>
                        <a:pt x="234" y="108"/>
                      </a:cubicBezTo>
                      <a:cubicBezTo>
                        <a:pt x="231" y="108"/>
                        <a:pt x="230" y="108"/>
                        <a:pt x="230" y="105"/>
                      </a:cubicBezTo>
                      <a:cubicBezTo>
                        <a:pt x="231" y="103"/>
                        <a:pt x="230" y="100"/>
                        <a:pt x="230" y="98"/>
                      </a:cubicBezTo>
                      <a:cubicBezTo>
                        <a:pt x="231" y="95"/>
                        <a:pt x="233" y="93"/>
                        <a:pt x="234" y="90"/>
                      </a:cubicBezTo>
                      <a:cubicBezTo>
                        <a:pt x="235" y="88"/>
                        <a:pt x="235" y="87"/>
                        <a:pt x="237" y="86"/>
                      </a:cubicBezTo>
                      <a:cubicBezTo>
                        <a:pt x="238" y="86"/>
                        <a:pt x="237" y="85"/>
                        <a:pt x="237" y="84"/>
                      </a:cubicBezTo>
                      <a:cubicBezTo>
                        <a:pt x="238" y="84"/>
                        <a:pt x="240" y="82"/>
                        <a:pt x="240" y="82"/>
                      </a:cubicBezTo>
                      <a:cubicBezTo>
                        <a:pt x="240" y="82"/>
                        <a:pt x="240" y="82"/>
                        <a:pt x="239" y="81"/>
                      </a:cubicBezTo>
                      <a:cubicBezTo>
                        <a:pt x="239" y="81"/>
                        <a:pt x="240" y="81"/>
                        <a:pt x="240" y="81"/>
                      </a:cubicBezTo>
                      <a:cubicBezTo>
                        <a:pt x="240" y="79"/>
                        <a:pt x="242" y="80"/>
                        <a:pt x="243" y="80"/>
                      </a:cubicBezTo>
                      <a:cubicBezTo>
                        <a:pt x="244" y="80"/>
                        <a:pt x="244" y="79"/>
                        <a:pt x="244" y="79"/>
                      </a:cubicBezTo>
                      <a:cubicBezTo>
                        <a:pt x="245" y="77"/>
                        <a:pt x="243" y="78"/>
                        <a:pt x="242" y="77"/>
                      </a:cubicBezTo>
                      <a:cubicBezTo>
                        <a:pt x="242" y="77"/>
                        <a:pt x="244" y="77"/>
                        <a:pt x="244" y="77"/>
                      </a:cubicBezTo>
                      <a:cubicBezTo>
                        <a:pt x="245" y="76"/>
                        <a:pt x="246" y="77"/>
                        <a:pt x="246" y="77"/>
                      </a:cubicBezTo>
                      <a:cubicBezTo>
                        <a:pt x="248" y="79"/>
                        <a:pt x="248" y="77"/>
                        <a:pt x="250" y="76"/>
                      </a:cubicBezTo>
                      <a:cubicBezTo>
                        <a:pt x="252" y="74"/>
                        <a:pt x="248" y="72"/>
                        <a:pt x="246" y="71"/>
                      </a:cubicBezTo>
                      <a:cubicBezTo>
                        <a:pt x="245" y="71"/>
                        <a:pt x="241" y="72"/>
                        <a:pt x="241" y="72"/>
                      </a:cubicBezTo>
                      <a:cubicBezTo>
                        <a:pt x="240" y="70"/>
                        <a:pt x="243" y="70"/>
                        <a:pt x="240" y="69"/>
                      </a:cubicBezTo>
                      <a:cubicBezTo>
                        <a:pt x="239" y="69"/>
                        <a:pt x="234" y="69"/>
                        <a:pt x="234" y="68"/>
                      </a:cubicBezTo>
                      <a:cubicBezTo>
                        <a:pt x="234" y="67"/>
                        <a:pt x="236" y="67"/>
                        <a:pt x="236" y="67"/>
                      </a:cubicBezTo>
                      <a:cubicBezTo>
                        <a:pt x="237" y="66"/>
                        <a:pt x="237" y="67"/>
                        <a:pt x="238" y="67"/>
                      </a:cubicBezTo>
                      <a:cubicBezTo>
                        <a:pt x="237" y="68"/>
                        <a:pt x="240" y="68"/>
                        <a:pt x="240" y="68"/>
                      </a:cubicBezTo>
                      <a:cubicBezTo>
                        <a:pt x="242" y="68"/>
                        <a:pt x="245" y="70"/>
                        <a:pt x="246" y="70"/>
                      </a:cubicBezTo>
                      <a:cubicBezTo>
                        <a:pt x="247" y="70"/>
                        <a:pt x="248" y="71"/>
                        <a:pt x="249" y="71"/>
                      </a:cubicBezTo>
                      <a:cubicBezTo>
                        <a:pt x="251" y="72"/>
                        <a:pt x="250" y="71"/>
                        <a:pt x="251" y="71"/>
                      </a:cubicBezTo>
                      <a:cubicBezTo>
                        <a:pt x="252" y="71"/>
                        <a:pt x="255" y="71"/>
                        <a:pt x="254" y="70"/>
                      </a:cubicBezTo>
                      <a:cubicBezTo>
                        <a:pt x="253" y="69"/>
                        <a:pt x="254" y="67"/>
                        <a:pt x="255" y="66"/>
                      </a:cubicBezTo>
                      <a:cubicBezTo>
                        <a:pt x="255" y="67"/>
                        <a:pt x="258" y="68"/>
                        <a:pt x="258" y="68"/>
                      </a:cubicBezTo>
                      <a:cubicBezTo>
                        <a:pt x="260" y="68"/>
                        <a:pt x="261" y="68"/>
                        <a:pt x="263" y="67"/>
                      </a:cubicBezTo>
                      <a:cubicBezTo>
                        <a:pt x="264" y="66"/>
                        <a:pt x="265" y="64"/>
                        <a:pt x="266" y="63"/>
                      </a:cubicBezTo>
                      <a:cubicBezTo>
                        <a:pt x="267" y="62"/>
                        <a:pt x="269" y="61"/>
                        <a:pt x="268" y="59"/>
                      </a:cubicBezTo>
                      <a:cubicBezTo>
                        <a:pt x="267" y="57"/>
                        <a:pt x="264" y="58"/>
                        <a:pt x="263" y="58"/>
                      </a:cubicBezTo>
                      <a:cubicBezTo>
                        <a:pt x="260" y="58"/>
                        <a:pt x="258" y="57"/>
                        <a:pt x="256" y="56"/>
                      </a:cubicBezTo>
                      <a:cubicBezTo>
                        <a:pt x="255" y="55"/>
                        <a:pt x="254" y="54"/>
                        <a:pt x="252" y="53"/>
                      </a:cubicBezTo>
                      <a:cubicBezTo>
                        <a:pt x="252" y="53"/>
                        <a:pt x="247" y="53"/>
                        <a:pt x="247" y="53"/>
                      </a:cubicBezTo>
                      <a:cubicBezTo>
                        <a:pt x="247" y="52"/>
                        <a:pt x="252" y="53"/>
                        <a:pt x="253" y="53"/>
                      </a:cubicBezTo>
                      <a:cubicBezTo>
                        <a:pt x="255" y="53"/>
                        <a:pt x="255" y="52"/>
                        <a:pt x="257" y="53"/>
                      </a:cubicBezTo>
                      <a:cubicBezTo>
                        <a:pt x="261" y="55"/>
                        <a:pt x="265" y="59"/>
                        <a:pt x="269" y="56"/>
                      </a:cubicBezTo>
                      <a:cubicBezTo>
                        <a:pt x="271" y="54"/>
                        <a:pt x="272" y="53"/>
                        <a:pt x="273" y="51"/>
                      </a:cubicBezTo>
                      <a:cubicBezTo>
                        <a:pt x="274" y="50"/>
                        <a:pt x="268" y="49"/>
                        <a:pt x="271" y="47"/>
                      </a:cubicBezTo>
                      <a:cubicBezTo>
                        <a:pt x="272" y="47"/>
                        <a:pt x="275" y="47"/>
                        <a:pt x="276" y="48"/>
                      </a:cubicBezTo>
                      <a:cubicBezTo>
                        <a:pt x="279" y="48"/>
                        <a:pt x="279" y="50"/>
                        <a:pt x="282" y="48"/>
                      </a:cubicBezTo>
                      <a:cubicBezTo>
                        <a:pt x="282" y="48"/>
                        <a:pt x="285" y="49"/>
                        <a:pt x="284" y="47"/>
                      </a:cubicBezTo>
                      <a:cubicBezTo>
                        <a:pt x="283" y="46"/>
                        <a:pt x="279" y="44"/>
                        <a:pt x="278" y="44"/>
                      </a:cubicBezTo>
                      <a:cubicBezTo>
                        <a:pt x="280" y="43"/>
                        <a:pt x="282" y="45"/>
                        <a:pt x="284" y="45"/>
                      </a:cubicBezTo>
                      <a:cubicBezTo>
                        <a:pt x="285" y="45"/>
                        <a:pt x="287" y="50"/>
                        <a:pt x="289" y="49"/>
                      </a:cubicBezTo>
                      <a:cubicBezTo>
                        <a:pt x="289" y="49"/>
                        <a:pt x="288" y="48"/>
                        <a:pt x="288" y="48"/>
                      </a:cubicBezTo>
                      <a:cubicBezTo>
                        <a:pt x="289" y="47"/>
                        <a:pt x="290" y="47"/>
                        <a:pt x="292" y="46"/>
                      </a:cubicBezTo>
                      <a:cubicBezTo>
                        <a:pt x="293" y="45"/>
                        <a:pt x="296" y="42"/>
                        <a:pt x="297" y="41"/>
                      </a:cubicBezTo>
                      <a:cubicBezTo>
                        <a:pt x="297" y="38"/>
                        <a:pt x="295" y="38"/>
                        <a:pt x="293" y="36"/>
                      </a:cubicBezTo>
                      <a:cubicBezTo>
                        <a:pt x="293" y="36"/>
                        <a:pt x="290" y="30"/>
                        <a:pt x="290" y="31"/>
                      </a:cubicBezTo>
                      <a:cubicBezTo>
                        <a:pt x="291" y="30"/>
                        <a:pt x="295" y="30"/>
                        <a:pt x="296" y="30"/>
                      </a:cubicBezTo>
                      <a:cubicBezTo>
                        <a:pt x="299" y="29"/>
                        <a:pt x="294" y="28"/>
                        <a:pt x="294" y="27"/>
                      </a:cubicBezTo>
                      <a:cubicBezTo>
                        <a:pt x="293" y="26"/>
                        <a:pt x="297" y="26"/>
                        <a:pt x="297" y="25"/>
                      </a:cubicBezTo>
                      <a:cubicBezTo>
                        <a:pt x="297" y="25"/>
                        <a:pt x="287" y="21"/>
                        <a:pt x="287" y="21"/>
                      </a:cubicBezTo>
                      <a:cubicBezTo>
                        <a:pt x="288" y="21"/>
                        <a:pt x="290" y="20"/>
                        <a:pt x="291" y="20"/>
                      </a:cubicBezTo>
                      <a:cubicBezTo>
                        <a:pt x="288" y="20"/>
                        <a:pt x="285" y="19"/>
                        <a:pt x="282" y="19"/>
                      </a:cubicBezTo>
                      <a:cubicBezTo>
                        <a:pt x="280" y="19"/>
                        <a:pt x="277" y="20"/>
                        <a:pt x="276" y="19"/>
                      </a:cubicBezTo>
                      <a:cubicBezTo>
                        <a:pt x="278" y="20"/>
                        <a:pt x="275" y="21"/>
                        <a:pt x="276" y="23"/>
                      </a:cubicBezTo>
                      <a:cubicBezTo>
                        <a:pt x="277" y="24"/>
                        <a:pt x="280" y="25"/>
                        <a:pt x="280" y="26"/>
                      </a:cubicBezTo>
                      <a:cubicBezTo>
                        <a:pt x="280" y="26"/>
                        <a:pt x="278" y="27"/>
                        <a:pt x="278" y="27"/>
                      </a:cubicBezTo>
                      <a:cubicBezTo>
                        <a:pt x="278" y="27"/>
                        <a:pt x="280" y="28"/>
                        <a:pt x="279" y="28"/>
                      </a:cubicBezTo>
                      <a:cubicBezTo>
                        <a:pt x="277" y="29"/>
                        <a:pt x="276" y="27"/>
                        <a:pt x="275" y="31"/>
                      </a:cubicBezTo>
                      <a:cubicBezTo>
                        <a:pt x="274" y="33"/>
                        <a:pt x="274" y="35"/>
                        <a:pt x="273" y="37"/>
                      </a:cubicBezTo>
                      <a:cubicBezTo>
                        <a:pt x="272" y="37"/>
                        <a:pt x="271" y="38"/>
                        <a:pt x="271" y="39"/>
                      </a:cubicBezTo>
                      <a:cubicBezTo>
                        <a:pt x="271" y="40"/>
                        <a:pt x="270" y="40"/>
                        <a:pt x="270" y="41"/>
                      </a:cubicBezTo>
                      <a:cubicBezTo>
                        <a:pt x="267" y="42"/>
                        <a:pt x="268" y="43"/>
                        <a:pt x="266" y="40"/>
                      </a:cubicBezTo>
                      <a:cubicBezTo>
                        <a:pt x="265" y="39"/>
                        <a:pt x="262" y="37"/>
                        <a:pt x="262" y="35"/>
                      </a:cubicBezTo>
                      <a:cubicBezTo>
                        <a:pt x="262" y="35"/>
                        <a:pt x="262" y="32"/>
                        <a:pt x="263" y="32"/>
                      </a:cubicBezTo>
                      <a:cubicBezTo>
                        <a:pt x="263" y="32"/>
                        <a:pt x="265" y="33"/>
                        <a:pt x="265" y="31"/>
                      </a:cubicBezTo>
                      <a:cubicBezTo>
                        <a:pt x="264" y="29"/>
                        <a:pt x="264" y="28"/>
                        <a:pt x="262" y="26"/>
                      </a:cubicBezTo>
                      <a:cubicBezTo>
                        <a:pt x="260" y="25"/>
                        <a:pt x="258" y="23"/>
                        <a:pt x="256" y="25"/>
                      </a:cubicBezTo>
                      <a:cubicBezTo>
                        <a:pt x="255" y="26"/>
                        <a:pt x="255" y="28"/>
                        <a:pt x="255" y="30"/>
                      </a:cubicBezTo>
                      <a:cubicBezTo>
                        <a:pt x="255" y="31"/>
                        <a:pt x="251" y="31"/>
                        <a:pt x="251" y="30"/>
                      </a:cubicBezTo>
                      <a:cubicBezTo>
                        <a:pt x="251" y="29"/>
                        <a:pt x="251" y="26"/>
                        <a:pt x="250" y="25"/>
                      </a:cubicBezTo>
                      <a:cubicBezTo>
                        <a:pt x="246" y="22"/>
                        <a:pt x="251" y="25"/>
                        <a:pt x="251" y="24"/>
                      </a:cubicBezTo>
                      <a:cubicBezTo>
                        <a:pt x="252" y="24"/>
                        <a:pt x="253" y="23"/>
                        <a:pt x="252" y="23"/>
                      </a:cubicBezTo>
                      <a:cubicBezTo>
                        <a:pt x="252" y="22"/>
                        <a:pt x="251" y="21"/>
                        <a:pt x="250" y="22"/>
                      </a:cubicBezTo>
                      <a:cubicBezTo>
                        <a:pt x="249" y="23"/>
                        <a:pt x="249" y="21"/>
                        <a:pt x="248" y="21"/>
                      </a:cubicBezTo>
                      <a:cubicBezTo>
                        <a:pt x="247" y="20"/>
                        <a:pt x="246" y="22"/>
                        <a:pt x="245" y="21"/>
                      </a:cubicBezTo>
                      <a:cubicBezTo>
                        <a:pt x="243" y="20"/>
                        <a:pt x="242" y="21"/>
                        <a:pt x="243" y="18"/>
                      </a:cubicBezTo>
                      <a:cubicBezTo>
                        <a:pt x="243" y="18"/>
                        <a:pt x="243" y="18"/>
                        <a:pt x="244" y="18"/>
                      </a:cubicBezTo>
                      <a:cubicBezTo>
                        <a:pt x="244" y="17"/>
                        <a:pt x="244" y="17"/>
                        <a:pt x="244" y="16"/>
                      </a:cubicBezTo>
                      <a:cubicBezTo>
                        <a:pt x="245" y="16"/>
                        <a:pt x="245" y="16"/>
                        <a:pt x="246" y="16"/>
                      </a:cubicBezTo>
                      <a:cubicBezTo>
                        <a:pt x="245" y="16"/>
                        <a:pt x="244" y="13"/>
                        <a:pt x="244" y="13"/>
                      </a:cubicBezTo>
                      <a:cubicBezTo>
                        <a:pt x="243" y="11"/>
                        <a:pt x="241" y="11"/>
                        <a:pt x="241" y="10"/>
                      </a:cubicBezTo>
                      <a:cubicBezTo>
                        <a:pt x="239" y="9"/>
                        <a:pt x="240" y="9"/>
                        <a:pt x="239" y="7"/>
                      </a:cubicBezTo>
                      <a:cubicBezTo>
                        <a:pt x="239" y="5"/>
                        <a:pt x="237" y="4"/>
                        <a:pt x="237" y="3"/>
                      </a:cubicBezTo>
                      <a:cubicBezTo>
                        <a:pt x="236" y="1"/>
                        <a:pt x="234" y="1"/>
                        <a:pt x="232" y="1"/>
                      </a:cubicBezTo>
                      <a:cubicBezTo>
                        <a:pt x="231" y="1"/>
                        <a:pt x="232" y="0"/>
                        <a:pt x="230" y="0"/>
                      </a:cubicBezTo>
                      <a:cubicBezTo>
                        <a:pt x="229" y="0"/>
                        <a:pt x="228" y="0"/>
                        <a:pt x="228" y="2"/>
                      </a:cubicBezTo>
                      <a:cubicBezTo>
                        <a:pt x="228" y="2"/>
                        <a:pt x="225" y="3"/>
                        <a:pt x="225" y="3"/>
                      </a:cubicBezTo>
                      <a:cubicBezTo>
                        <a:pt x="226" y="3"/>
                        <a:pt x="228" y="3"/>
                        <a:pt x="228" y="4"/>
                      </a:cubicBezTo>
                      <a:cubicBezTo>
                        <a:pt x="228" y="4"/>
                        <a:pt x="226" y="5"/>
                        <a:pt x="226" y="5"/>
                      </a:cubicBezTo>
                      <a:cubicBezTo>
                        <a:pt x="225" y="6"/>
                        <a:pt x="224" y="4"/>
                        <a:pt x="223" y="6"/>
                      </a:cubicBezTo>
                      <a:cubicBezTo>
                        <a:pt x="222" y="6"/>
                        <a:pt x="221" y="9"/>
                        <a:pt x="221" y="10"/>
                      </a:cubicBezTo>
                      <a:cubicBezTo>
                        <a:pt x="222" y="10"/>
                        <a:pt x="224" y="10"/>
                        <a:pt x="225" y="11"/>
                      </a:cubicBezTo>
                      <a:cubicBezTo>
                        <a:pt x="224" y="10"/>
                        <a:pt x="222" y="14"/>
                        <a:pt x="222" y="15"/>
                      </a:cubicBezTo>
                      <a:cubicBezTo>
                        <a:pt x="222" y="16"/>
                        <a:pt x="224" y="18"/>
                        <a:pt x="225" y="19"/>
                      </a:cubicBezTo>
                      <a:cubicBezTo>
                        <a:pt x="226" y="19"/>
                        <a:pt x="228" y="21"/>
                        <a:pt x="229" y="21"/>
                      </a:cubicBezTo>
                      <a:cubicBezTo>
                        <a:pt x="231" y="20"/>
                        <a:pt x="231" y="20"/>
                        <a:pt x="232" y="21"/>
                      </a:cubicBezTo>
                      <a:cubicBezTo>
                        <a:pt x="233" y="21"/>
                        <a:pt x="235" y="23"/>
                        <a:pt x="235" y="23"/>
                      </a:cubicBezTo>
                      <a:cubicBezTo>
                        <a:pt x="234" y="24"/>
                        <a:pt x="233" y="22"/>
                        <a:pt x="233" y="24"/>
                      </a:cubicBezTo>
                      <a:cubicBezTo>
                        <a:pt x="233" y="26"/>
                        <a:pt x="232" y="26"/>
                        <a:pt x="232" y="27"/>
                      </a:cubicBezTo>
                      <a:cubicBezTo>
                        <a:pt x="231" y="29"/>
                        <a:pt x="233" y="29"/>
                        <a:pt x="234" y="28"/>
                      </a:cubicBezTo>
                      <a:cubicBezTo>
                        <a:pt x="234" y="28"/>
                        <a:pt x="236" y="25"/>
                        <a:pt x="236" y="26"/>
                      </a:cubicBezTo>
                      <a:cubicBezTo>
                        <a:pt x="237" y="27"/>
                        <a:pt x="236" y="29"/>
                        <a:pt x="236" y="30"/>
                      </a:cubicBezTo>
                      <a:cubicBezTo>
                        <a:pt x="235" y="31"/>
                        <a:pt x="234" y="31"/>
                        <a:pt x="233" y="31"/>
                      </a:cubicBezTo>
                      <a:cubicBezTo>
                        <a:pt x="233" y="32"/>
                        <a:pt x="233" y="33"/>
                        <a:pt x="232" y="34"/>
                      </a:cubicBezTo>
                      <a:cubicBezTo>
                        <a:pt x="231" y="34"/>
                        <a:pt x="229" y="34"/>
                        <a:pt x="228" y="35"/>
                      </a:cubicBezTo>
                      <a:cubicBezTo>
                        <a:pt x="227" y="35"/>
                        <a:pt x="226" y="37"/>
                        <a:pt x="226" y="37"/>
                      </a:cubicBezTo>
                      <a:cubicBezTo>
                        <a:pt x="227" y="38"/>
                        <a:pt x="228" y="39"/>
                        <a:pt x="228" y="41"/>
                      </a:cubicBezTo>
                      <a:cubicBezTo>
                        <a:pt x="228" y="42"/>
                        <a:pt x="227" y="41"/>
                        <a:pt x="226" y="40"/>
                      </a:cubicBezTo>
                      <a:cubicBezTo>
                        <a:pt x="226" y="40"/>
                        <a:pt x="225" y="40"/>
                        <a:pt x="225" y="41"/>
                      </a:cubicBezTo>
                      <a:cubicBezTo>
                        <a:pt x="224" y="41"/>
                        <a:pt x="222" y="40"/>
                        <a:pt x="222" y="39"/>
                      </a:cubicBezTo>
                      <a:cubicBezTo>
                        <a:pt x="222" y="38"/>
                        <a:pt x="224" y="35"/>
                        <a:pt x="224" y="34"/>
                      </a:cubicBezTo>
                      <a:cubicBezTo>
                        <a:pt x="225" y="32"/>
                        <a:pt x="222" y="34"/>
                        <a:pt x="222" y="34"/>
                      </a:cubicBezTo>
                      <a:cubicBezTo>
                        <a:pt x="221" y="34"/>
                        <a:pt x="218" y="32"/>
                        <a:pt x="217" y="31"/>
                      </a:cubicBezTo>
                      <a:cubicBezTo>
                        <a:pt x="215" y="30"/>
                        <a:pt x="216" y="32"/>
                        <a:pt x="214" y="32"/>
                      </a:cubicBezTo>
                      <a:cubicBezTo>
                        <a:pt x="213" y="32"/>
                        <a:pt x="210" y="31"/>
                        <a:pt x="212" y="33"/>
                      </a:cubicBezTo>
                      <a:cubicBezTo>
                        <a:pt x="213" y="34"/>
                        <a:pt x="213" y="35"/>
                        <a:pt x="215" y="35"/>
                      </a:cubicBezTo>
                      <a:cubicBezTo>
                        <a:pt x="216" y="35"/>
                        <a:pt x="218" y="35"/>
                        <a:pt x="218" y="37"/>
                      </a:cubicBezTo>
                      <a:cubicBezTo>
                        <a:pt x="220" y="41"/>
                        <a:pt x="214" y="36"/>
                        <a:pt x="213" y="35"/>
                      </a:cubicBezTo>
                      <a:cubicBezTo>
                        <a:pt x="211" y="35"/>
                        <a:pt x="211" y="37"/>
                        <a:pt x="209" y="37"/>
                      </a:cubicBezTo>
                      <a:cubicBezTo>
                        <a:pt x="207" y="37"/>
                        <a:pt x="206" y="36"/>
                        <a:pt x="204" y="36"/>
                      </a:cubicBezTo>
                      <a:cubicBezTo>
                        <a:pt x="200" y="37"/>
                        <a:pt x="197" y="37"/>
                        <a:pt x="193" y="37"/>
                      </a:cubicBezTo>
                      <a:cubicBezTo>
                        <a:pt x="190" y="36"/>
                        <a:pt x="186" y="34"/>
                        <a:pt x="182" y="33"/>
                      </a:cubicBezTo>
                      <a:cubicBezTo>
                        <a:pt x="181" y="33"/>
                        <a:pt x="179" y="33"/>
                        <a:pt x="178" y="32"/>
                      </a:cubicBezTo>
                      <a:cubicBezTo>
                        <a:pt x="177" y="30"/>
                        <a:pt x="177" y="28"/>
                        <a:pt x="176" y="28"/>
                      </a:cubicBezTo>
                      <a:cubicBezTo>
                        <a:pt x="174" y="27"/>
                        <a:pt x="172" y="28"/>
                        <a:pt x="171" y="28"/>
                      </a:cubicBezTo>
                      <a:cubicBezTo>
                        <a:pt x="168" y="29"/>
                        <a:pt x="166" y="29"/>
                        <a:pt x="164" y="29"/>
                      </a:cubicBezTo>
                      <a:cubicBezTo>
                        <a:pt x="163" y="30"/>
                        <a:pt x="161" y="31"/>
                        <a:pt x="161" y="32"/>
                      </a:cubicBezTo>
                      <a:cubicBezTo>
                        <a:pt x="161" y="32"/>
                        <a:pt x="165" y="34"/>
                        <a:pt x="166" y="34"/>
                      </a:cubicBezTo>
                      <a:cubicBezTo>
                        <a:pt x="166" y="34"/>
                        <a:pt x="165" y="31"/>
                        <a:pt x="167" y="32"/>
                      </a:cubicBezTo>
                      <a:cubicBezTo>
                        <a:pt x="168" y="32"/>
                        <a:pt x="168" y="33"/>
                        <a:pt x="169" y="32"/>
                      </a:cubicBezTo>
                      <a:cubicBezTo>
                        <a:pt x="170" y="32"/>
                        <a:pt x="176" y="28"/>
                        <a:pt x="176" y="30"/>
                      </a:cubicBezTo>
                      <a:cubicBezTo>
                        <a:pt x="176" y="31"/>
                        <a:pt x="173" y="32"/>
                        <a:pt x="172" y="33"/>
                      </a:cubicBezTo>
                      <a:cubicBezTo>
                        <a:pt x="171" y="34"/>
                        <a:pt x="169" y="34"/>
                        <a:pt x="167" y="34"/>
                      </a:cubicBezTo>
                      <a:cubicBezTo>
                        <a:pt x="166" y="35"/>
                        <a:pt x="163" y="37"/>
                        <a:pt x="165" y="38"/>
                      </a:cubicBezTo>
                      <a:cubicBezTo>
                        <a:pt x="167" y="38"/>
                        <a:pt x="167" y="39"/>
                        <a:pt x="166" y="41"/>
                      </a:cubicBezTo>
                      <a:cubicBezTo>
                        <a:pt x="166" y="42"/>
                        <a:pt x="168" y="42"/>
                        <a:pt x="168" y="43"/>
                      </a:cubicBezTo>
                      <a:cubicBezTo>
                        <a:pt x="169" y="44"/>
                        <a:pt x="169" y="46"/>
                        <a:pt x="167" y="44"/>
                      </a:cubicBezTo>
                      <a:cubicBezTo>
                        <a:pt x="165" y="42"/>
                        <a:pt x="167" y="46"/>
                        <a:pt x="166" y="45"/>
                      </a:cubicBezTo>
                      <a:cubicBezTo>
                        <a:pt x="165" y="45"/>
                        <a:pt x="163" y="42"/>
                        <a:pt x="162" y="43"/>
                      </a:cubicBezTo>
                      <a:cubicBezTo>
                        <a:pt x="164" y="42"/>
                        <a:pt x="167" y="43"/>
                        <a:pt x="164" y="41"/>
                      </a:cubicBezTo>
                      <a:cubicBezTo>
                        <a:pt x="165" y="41"/>
                        <a:pt x="166" y="40"/>
                        <a:pt x="164" y="39"/>
                      </a:cubicBezTo>
                      <a:cubicBezTo>
                        <a:pt x="166" y="40"/>
                        <a:pt x="161" y="40"/>
                        <a:pt x="162" y="40"/>
                      </a:cubicBezTo>
                      <a:cubicBezTo>
                        <a:pt x="162" y="39"/>
                        <a:pt x="162" y="39"/>
                        <a:pt x="163" y="39"/>
                      </a:cubicBezTo>
                      <a:cubicBezTo>
                        <a:pt x="163" y="38"/>
                        <a:pt x="160" y="40"/>
                        <a:pt x="160" y="40"/>
                      </a:cubicBezTo>
                      <a:cubicBezTo>
                        <a:pt x="159" y="40"/>
                        <a:pt x="160" y="38"/>
                        <a:pt x="159" y="37"/>
                      </a:cubicBezTo>
                      <a:cubicBezTo>
                        <a:pt x="159" y="37"/>
                        <a:pt x="157" y="37"/>
                        <a:pt x="157" y="37"/>
                      </a:cubicBezTo>
                      <a:cubicBezTo>
                        <a:pt x="155" y="37"/>
                        <a:pt x="155" y="34"/>
                        <a:pt x="153" y="35"/>
                      </a:cubicBezTo>
                      <a:cubicBezTo>
                        <a:pt x="151" y="37"/>
                        <a:pt x="150" y="37"/>
                        <a:pt x="147" y="37"/>
                      </a:cubicBezTo>
                      <a:cubicBezTo>
                        <a:pt x="143" y="37"/>
                        <a:pt x="140" y="37"/>
                        <a:pt x="136" y="37"/>
                      </a:cubicBezTo>
                      <a:cubicBezTo>
                        <a:pt x="135" y="37"/>
                        <a:pt x="128" y="37"/>
                        <a:pt x="128" y="36"/>
                      </a:cubicBezTo>
                      <a:cubicBezTo>
                        <a:pt x="127" y="36"/>
                        <a:pt x="130" y="34"/>
                        <a:pt x="131" y="33"/>
                      </a:cubicBezTo>
                      <a:cubicBezTo>
                        <a:pt x="132" y="32"/>
                        <a:pt x="133" y="33"/>
                        <a:pt x="135" y="33"/>
                      </a:cubicBezTo>
                      <a:cubicBezTo>
                        <a:pt x="136" y="32"/>
                        <a:pt x="133" y="30"/>
                        <a:pt x="133" y="30"/>
                      </a:cubicBezTo>
                      <a:cubicBezTo>
                        <a:pt x="131" y="28"/>
                        <a:pt x="130" y="28"/>
                        <a:pt x="128" y="27"/>
                      </a:cubicBezTo>
                      <a:cubicBezTo>
                        <a:pt x="127" y="27"/>
                        <a:pt x="126" y="26"/>
                        <a:pt x="125" y="27"/>
                      </a:cubicBezTo>
                      <a:cubicBezTo>
                        <a:pt x="124" y="28"/>
                        <a:pt x="123" y="29"/>
                        <a:pt x="122" y="28"/>
                      </a:cubicBezTo>
                      <a:cubicBezTo>
                        <a:pt x="119" y="26"/>
                        <a:pt x="116" y="26"/>
                        <a:pt x="113" y="25"/>
                      </a:cubicBezTo>
                      <a:cubicBezTo>
                        <a:pt x="109" y="24"/>
                        <a:pt x="106" y="24"/>
                        <a:pt x="102" y="22"/>
                      </a:cubicBezTo>
                      <a:cubicBezTo>
                        <a:pt x="99" y="20"/>
                        <a:pt x="97" y="19"/>
                        <a:pt x="93" y="19"/>
                      </a:cubicBezTo>
                      <a:cubicBezTo>
                        <a:pt x="92" y="19"/>
                        <a:pt x="91" y="19"/>
                        <a:pt x="90" y="20"/>
                      </a:cubicBezTo>
                      <a:cubicBezTo>
                        <a:pt x="89" y="21"/>
                        <a:pt x="88" y="23"/>
                        <a:pt x="87" y="23"/>
                      </a:cubicBezTo>
                      <a:cubicBezTo>
                        <a:pt x="86" y="23"/>
                        <a:pt x="83" y="24"/>
                        <a:pt x="83" y="23"/>
                      </a:cubicBezTo>
                      <a:cubicBezTo>
                        <a:pt x="83" y="22"/>
                        <a:pt x="85" y="21"/>
                        <a:pt x="85" y="20"/>
                      </a:cubicBezTo>
                      <a:cubicBezTo>
                        <a:pt x="85" y="20"/>
                        <a:pt x="82" y="21"/>
                        <a:pt x="82" y="20"/>
                      </a:cubicBezTo>
                      <a:cubicBezTo>
                        <a:pt x="83" y="19"/>
                        <a:pt x="83" y="18"/>
                        <a:pt x="82" y="17"/>
                      </a:cubicBezTo>
                      <a:cubicBezTo>
                        <a:pt x="82" y="15"/>
                        <a:pt x="78" y="17"/>
                        <a:pt x="78" y="18"/>
                      </a:cubicBezTo>
                      <a:cubicBezTo>
                        <a:pt x="78" y="18"/>
                        <a:pt x="80" y="17"/>
                        <a:pt x="80" y="18"/>
                      </a:cubicBezTo>
                      <a:cubicBezTo>
                        <a:pt x="81" y="18"/>
                        <a:pt x="77" y="20"/>
                        <a:pt x="80" y="20"/>
                      </a:cubicBezTo>
                      <a:cubicBezTo>
                        <a:pt x="79" y="20"/>
                        <a:pt x="78" y="20"/>
                        <a:pt x="78" y="22"/>
                      </a:cubicBezTo>
                      <a:cubicBezTo>
                        <a:pt x="78" y="23"/>
                        <a:pt x="77" y="24"/>
                        <a:pt x="76" y="23"/>
                      </a:cubicBezTo>
                      <a:cubicBezTo>
                        <a:pt x="73" y="22"/>
                        <a:pt x="72" y="21"/>
                        <a:pt x="71" y="18"/>
                      </a:cubicBezTo>
                      <a:cubicBezTo>
                        <a:pt x="70" y="16"/>
                        <a:pt x="68" y="15"/>
                        <a:pt x="66" y="13"/>
                      </a:cubicBezTo>
                      <a:cubicBezTo>
                        <a:pt x="65" y="13"/>
                        <a:pt x="64" y="11"/>
                        <a:pt x="63" y="12"/>
                      </a:cubicBezTo>
                      <a:cubicBezTo>
                        <a:pt x="63" y="14"/>
                        <a:pt x="66" y="15"/>
                        <a:pt x="67" y="16"/>
                      </a:cubicBezTo>
                      <a:cubicBezTo>
                        <a:pt x="67" y="15"/>
                        <a:pt x="63" y="16"/>
                        <a:pt x="63" y="17"/>
                      </a:cubicBezTo>
                      <a:cubicBezTo>
                        <a:pt x="62" y="18"/>
                        <a:pt x="63" y="18"/>
                        <a:pt x="62" y="19"/>
                      </a:cubicBezTo>
                      <a:cubicBezTo>
                        <a:pt x="61" y="19"/>
                        <a:pt x="60" y="21"/>
                        <a:pt x="59" y="20"/>
                      </a:cubicBezTo>
                      <a:cubicBezTo>
                        <a:pt x="59" y="20"/>
                        <a:pt x="59" y="19"/>
                        <a:pt x="59" y="19"/>
                      </a:cubicBezTo>
                      <a:cubicBezTo>
                        <a:pt x="59" y="18"/>
                        <a:pt x="54" y="20"/>
                        <a:pt x="54" y="21"/>
                      </a:cubicBezTo>
                      <a:cubicBezTo>
                        <a:pt x="53" y="22"/>
                        <a:pt x="52" y="23"/>
                        <a:pt x="50" y="24"/>
                      </a:cubicBezTo>
                      <a:cubicBezTo>
                        <a:pt x="49" y="25"/>
                        <a:pt x="50" y="22"/>
                        <a:pt x="49" y="22"/>
                      </a:cubicBezTo>
                      <a:cubicBezTo>
                        <a:pt x="48" y="22"/>
                        <a:pt x="47" y="23"/>
                        <a:pt x="46" y="23"/>
                      </a:cubicBezTo>
                      <a:cubicBezTo>
                        <a:pt x="45" y="23"/>
                        <a:pt x="45" y="25"/>
                        <a:pt x="44" y="25"/>
                      </a:cubicBezTo>
                      <a:cubicBezTo>
                        <a:pt x="43" y="25"/>
                        <a:pt x="40" y="27"/>
                        <a:pt x="41" y="27"/>
                      </a:cubicBezTo>
                      <a:cubicBezTo>
                        <a:pt x="41" y="28"/>
                        <a:pt x="43" y="28"/>
                        <a:pt x="40" y="29"/>
                      </a:cubicBezTo>
                      <a:cubicBezTo>
                        <a:pt x="40" y="29"/>
                        <a:pt x="37" y="29"/>
                        <a:pt x="37" y="28"/>
                      </a:cubicBezTo>
                      <a:cubicBezTo>
                        <a:pt x="37" y="27"/>
                        <a:pt x="40" y="26"/>
                        <a:pt x="40" y="26"/>
                      </a:cubicBezTo>
                      <a:cubicBezTo>
                        <a:pt x="41" y="24"/>
                        <a:pt x="43" y="23"/>
                        <a:pt x="44" y="22"/>
                      </a:cubicBezTo>
                      <a:cubicBezTo>
                        <a:pt x="46" y="21"/>
                        <a:pt x="47" y="21"/>
                        <a:pt x="49" y="22"/>
                      </a:cubicBezTo>
                      <a:cubicBezTo>
                        <a:pt x="48" y="22"/>
                        <a:pt x="56" y="18"/>
                        <a:pt x="56" y="18"/>
                      </a:cubicBezTo>
                      <a:cubicBezTo>
                        <a:pt x="58" y="17"/>
                        <a:pt x="57" y="16"/>
                        <a:pt x="56" y="16"/>
                      </a:cubicBezTo>
                      <a:cubicBezTo>
                        <a:pt x="54" y="16"/>
                        <a:pt x="52" y="16"/>
                        <a:pt x="50" y="17"/>
                      </a:cubicBezTo>
                      <a:cubicBezTo>
                        <a:pt x="49" y="17"/>
                        <a:pt x="49" y="19"/>
                        <a:pt x="47" y="19"/>
                      </a:cubicBezTo>
                      <a:cubicBezTo>
                        <a:pt x="46" y="19"/>
                        <a:pt x="44" y="20"/>
                        <a:pt x="43" y="20"/>
                      </a:cubicBezTo>
                      <a:cubicBezTo>
                        <a:pt x="41" y="20"/>
                        <a:pt x="36" y="25"/>
                        <a:pt x="35" y="24"/>
                      </a:cubicBezTo>
                      <a:cubicBezTo>
                        <a:pt x="34" y="24"/>
                        <a:pt x="36" y="23"/>
                        <a:pt x="36" y="22"/>
                      </a:cubicBezTo>
                      <a:cubicBezTo>
                        <a:pt x="36" y="22"/>
                        <a:pt x="33" y="21"/>
                        <a:pt x="33" y="21"/>
                      </a:cubicBezTo>
                      <a:cubicBezTo>
                        <a:pt x="33" y="21"/>
                        <a:pt x="30" y="23"/>
                        <a:pt x="29" y="23"/>
                      </a:cubicBezTo>
                      <a:cubicBezTo>
                        <a:pt x="28" y="23"/>
                        <a:pt x="26" y="24"/>
                        <a:pt x="25" y="25"/>
                      </a:cubicBezTo>
                      <a:cubicBezTo>
                        <a:pt x="24" y="25"/>
                        <a:pt x="26" y="26"/>
                        <a:pt x="26" y="26"/>
                      </a:cubicBezTo>
                      <a:cubicBezTo>
                        <a:pt x="27" y="26"/>
                        <a:pt x="26" y="27"/>
                        <a:pt x="26" y="27"/>
                      </a:cubicBezTo>
                      <a:cubicBezTo>
                        <a:pt x="26" y="28"/>
                        <a:pt x="30" y="27"/>
                        <a:pt x="30" y="27"/>
                      </a:cubicBezTo>
                      <a:cubicBezTo>
                        <a:pt x="31" y="26"/>
                        <a:pt x="33" y="25"/>
                        <a:pt x="34" y="24"/>
                      </a:cubicBezTo>
                      <a:cubicBezTo>
                        <a:pt x="29" y="26"/>
                        <a:pt x="34" y="27"/>
                        <a:pt x="33" y="29"/>
                      </a:cubicBezTo>
                      <a:cubicBezTo>
                        <a:pt x="33" y="29"/>
                        <a:pt x="32" y="28"/>
                        <a:pt x="32" y="28"/>
                      </a:cubicBezTo>
                      <a:cubicBezTo>
                        <a:pt x="30" y="27"/>
                        <a:pt x="29" y="28"/>
                        <a:pt x="28" y="29"/>
                      </a:cubicBezTo>
                      <a:cubicBezTo>
                        <a:pt x="27" y="29"/>
                        <a:pt x="23" y="28"/>
                        <a:pt x="21" y="28"/>
                      </a:cubicBezTo>
                      <a:cubicBezTo>
                        <a:pt x="19" y="28"/>
                        <a:pt x="16" y="26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10" y="23"/>
                        <a:pt x="9" y="21"/>
                        <a:pt x="10" y="21"/>
                      </a:cubicBezTo>
                      <a:cubicBezTo>
                        <a:pt x="9" y="21"/>
                        <a:pt x="7" y="21"/>
                        <a:pt x="6" y="22"/>
                      </a:cubicBezTo>
                      <a:cubicBezTo>
                        <a:pt x="4" y="22"/>
                        <a:pt x="2" y="22"/>
                        <a:pt x="0" y="21"/>
                      </a:cubicBezTo>
                      <a:cubicBezTo>
                        <a:pt x="0" y="41"/>
                        <a:pt x="0" y="61"/>
                        <a:pt x="0" y="80"/>
                      </a:cubicBezTo>
                      <a:cubicBezTo>
                        <a:pt x="0" y="85"/>
                        <a:pt x="0" y="89"/>
                        <a:pt x="0" y="94"/>
                      </a:cubicBezTo>
                      <a:cubicBezTo>
                        <a:pt x="0" y="95"/>
                        <a:pt x="0" y="96"/>
                        <a:pt x="0" y="97"/>
                      </a:cubicBezTo>
                      <a:cubicBezTo>
                        <a:pt x="0" y="99"/>
                        <a:pt x="2" y="97"/>
                        <a:pt x="3" y="97"/>
                      </a:cubicBezTo>
                      <a:cubicBezTo>
                        <a:pt x="5" y="98"/>
                        <a:pt x="5" y="97"/>
                        <a:pt x="7" y="97"/>
                      </a:cubicBezTo>
                      <a:cubicBezTo>
                        <a:pt x="9" y="97"/>
                        <a:pt x="9" y="98"/>
                        <a:pt x="10" y="99"/>
                      </a:cubicBezTo>
                      <a:cubicBezTo>
                        <a:pt x="11" y="101"/>
                        <a:pt x="16" y="107"/>
                        <a:pt x="18" y="107"/>
                      </a:cubicBezTo>
                      <a:cubicBezTo>
                        <a:pt x="19" y="107"/>
                        <a:pt x="21" y="106"/>
                        <a:pt x="22" y="105"/>
                      </a:cubicBezTo>
                      <a:cubicBezTo>
                        <a:pt x="23" y="104"/>
                        <a:pt x="22" y="103"/>
                        <a:pt x="23" y="102"/>
                      </a:cubicBezTo>
                      <a:cubicBezTo>
                        <a:pt x="24" y="102"/>
                        <a:pt x="28" y="101"/>
                        <a:pt x="28" y="102"/>
                      </a:cubicBezTo>
                      <a:cubicBezTo>
                        <a:pt x="30" y="104"/>
                        <a:pt x="32" y="105"/>
                        <a:pt x="33" y="107"/>
                      </a:cubicBezTo>
                      <a:cubicBezTo>
                        <a:pt x="35" y="109"/>
                        <a:pt x="37" y="110"/>
                        <a:pt x="38" y="112"/>
                      </a:cubicBezTo>
                      <a:cubicBezTo>
                        <a:pt x="39" y="113"/>
                        <a:pt x="39" y="114"/>
                        <a:pt x="40" y="116"/>
                      </a:cubicBezTo>
                      <a:cubicBezTo>
                        <a:pt x="42" y="118"/>
                        <a:pt x="43" y="122"/>
                        <a:pt x="46" y="124"/>
                      </a:cubicBezTo>
                      <a:cubicBezTo>
                        <a:pt x="48" y="126"/>
                        <a:pt x="52" y="127"/>
                        <a:pt x="54" y="128"/>
                      </a:cubicBezTo>
                      <a:cubicBezTo>
                        <a:pt x="56" y="129"/>
                        <a:pt x="53" y="130"/>
                        <a:pt x="54" y="132"/>
                      </a:cubicBezTo>
                      <a:cubicBezTo>
                        <a:pt x="55" y="132"/>
                        <a:pt x="56" y="132"/>
                        <a:pt x="56" y="133"/>
                      </a:cubicBezTo>
                      <a:cubicBezTo>
                        <a:pt x="56" y="133"/>
                        <a:pt x="55" y="136"/>
                        <a:pt x="56" y="135"/>
                      </a:cubicBezTo>
                      <a:cubicBezTo>
                        <a:pt x="55" y="136"/>
                        <a:pt x="53" y="136"/>
                        <a:pt x="53" y="138"/>
                      </a:cubicBezTo>
                      <a:cubicBezTo>
                        <a:pt x="52" y="139"/>
                        <a:pt x="55" y="141"/>
                        <a:pt x="56" y="141"/>
                      </a:cubicBezTo>
                      <a:cubicBezTo>
                        <a:pt x="56" y="141"/>
                        <a:pt x="54" y="143"/>
                        <a:pt x="54" y="143"/>
                      </a:cubicBezTo>
                      <a:cubicBezTo>
                        <a:pt x="54" y="143"/>
                        <a:pt x="53" y="142"/>
                        <a:pt x="53" y="141"/>
                      </a:cubicBezTo>
                      <a:cubicBezTo>
                        <a:pt x="52" y="141"/>
                        <a:pt x="53" y="143"/>
                        <a:pt x="53" y="143"/>
                      </a:cubicBezTo>
                      <a:cubicBezTo>
                        <a:pt x="54" y="144"/>
                        <a:pt x="53" y="145"/>
                        <a:pt x="54" y="146"/>
                      </a:cubicBezTo>
                      <a:cubicBezTo>
                        <a:pt x="55" y="148"/>
                        <a:pt x="55" y="148"/>
                        <a:pt x="57" y="147"/>
                      </a:cubicBezTo>
                      <a:cubicBezTo>
                        <a:pt x="57" y="147"/>
                        <a:pt x="58" y="147"/>
                        <a:pt x="58" y="147"/>
                      </a:cubicBezTo>
                      <a:cubicBezTo>
                        <a:pt x="59" y="147"/>
                        <a:pt x="59" y="145"/>
                        <a:pt x="59" y="145"/>
                      </a:cubicBezTo>
                      <a:cubicBezTo>
                        <a:pt x="59" y="145"/>
                        <a:pt x="60" y="147"/>
                        <a:pt x="61" y="147"/>
                      </a:cubicBezTo>
                      <a:cubicBezTo>
                        <a:pt x="61" y="147"/>
                        <a:pt x="60" y="149"/>
                        <a:pt x="60" y="150"/>
                      </a:cubicBezTo>
                      <a:cubicBezTo>
                        <a:pt x="59" y="151"/>
                        <a:pt x="59" y="152"/>
                        <a:pt x="61" y="151"/>
                      </a:cubicBezTo>
                      <a:cubicBezTo>
                        <a:pt x="61" y="150"/>
                        <a:pt x="62" y="150"/>
                        <a:pt x="62" y="150"/>
                      </a:cubicBezTo>
                      <a:cubicBezTo>
                        <a:pt x="63" y="150"/>
                        <a:pt x="63" y="149"/>
                        <a:pt x="63" y="149"/>
                      </a:cubicBezTo>
                      <a:cubicBezTo>
                        <a:pt x="65" y="148"/>
                        <a:pt x="64" y="151"/>
                        <a:pt x="64" y="152"/>
                      </a:cubicBezTo>
                      <a:cubicBezTo>
                        <a:pt x="64" y="153"/>
                        <a:pt x="65" y="154"/>
                        <a:pt x="66" y="154"/>
                      </a:cubicBezTo>
                      <a:cubicBezTo>
                        <a:pt x="67" y="154"/>
                        <a:pt x="68" y="152"/>
                        <a:pt x="69" y="152"/>
                      </a:cubicBezTo>
                      <a:cubicBezTo>
                        <a:pt x="69" y="152"/>
                        <a:pt x="68" y="153"/>
                        <a:pt x="68" y="153"/>
                      </a:cubicBezTo>
                      <a:cubicBezTo>
                        <a:pt x="68" y="153"/>
                        <a:pt x="70" y="154"/>
                        <a:pt x="70" y="154"/>
                      </a:cubicBezTo>
                      <a:cubicBezTo>
                        <a:pt x="70" y="154"/>
                        <a:pt x="63" y="156"/>
                        <a:pt x="66" y="158"/>
                      </a:cubicBezTo>
                      <a:cubicBezTo>
                        <a:pt x="66" y="158"/>
                        <a:pt x="72" y="157"/>
                        <a:pt x="71" y="158"/>
                      </a:cubicBezTo>
                      <a:cubicBezTo>
                        <a:pt x="71" y="158"/>
                        <a:pt x="66" y="158"/>
                        <a:pt x="67" y="160"/>
                      </a:cubicBezTo>
                      <a:cubicBezTo>
                        <a:pt x="67" y="160"/>
                        <a:pt x="69" y="160"/>
                        <a:pt x="69" y="160"/>
                      </a:cubicBezTo>
                      <a:cubicBezTo>
                        <a:pt x="68" y="161"/>
                        <a:pt x="66" y="161"/>
                        <a:pt x="67" y="162"/>
                      </a:cubicBezTo>
                      <a:cubicBezTo>
                        <a:pt x="69" y="163"/>
                        <a:pt x="71" y="163"/>
                        <a:pt x="72" y="163"/>
                      </a:cubicBezTo>
                      <a:cubicBezTo>
                        <a:pt x="74" y="163"/>
                        <a:pt x="73" y="164"/>
                        <a:pt x="74" y="164"/>
                      </a:cubicBezTo>
                      <a:cubicBezTo>
                        <a:pt x="76" y="165"/>
                        <a:pt x="76" y="162"/>
                        <a:pt x="77" y="162"/>
                      </a:cubicBezTo>
                      <a:cubicBezTo>
                        <a:pt x="78" y="162"/>
                        <a:pt x="77" y="164"/>
                        <a:pt x="77" y="164"/>
                      </a:cubicBezTo>
                      <a:cubicBezTo>
                        <a:pt x="76" y="165"/>
                        <a:pt x="76" y="165"/>
                        <a:pt x="77" y="166"/>
                      </a:cubicBezTo>
                      <a:cubicBezTo>
                        <a:pt x="80" y="168"/>
                        <a:pt x="81" y="163"/>
                        <a:pt x="81" y="163"/>
                      </a:cubicBezTo>
                      <a:cubicBezTo>
                        <a:pt x="81" y="163"/>
                        <a:pt x="81" y="166"/>
                        <a:pt x="80" y="166"/>
                      </a:cubicBezTo>
                      <a:cubicBezTo>
                        <a:pt x="80" y="167"/>
                        <a:pt x="82" y="166"/>
                        <a:pt x="83" y="166"/>
                      </a:cubicBezTo>
                      <a:cubicBezTo>
                        <a:pt x="82" y="168"/>
                        <a:pt x="81" y="169"/>
                        <a:pt x="83" y="170"/>
                      </a:cubicBezTo>
                      <a:cubicBezTo>
                        <a:pt x="85" y="171"/>
                        <a:pt x="86" y="168"/>
                        <a:pt x="86" y="168"/>
                      </a:cubicBezTo>
                      <a:cubicBezTo>
                        <a:pt x="86" y="168"/>
                        <a:pt x="86" y="169"/>
                        <a:pt x="86" y="170"/>
                      </a:cubicBezTo>
                      <a:cubicBezTo>
                        <a:pt x="87" y="172"/>
                        <a:pt x="86" y="171"/>
                        <a:pt x="85" y="171"/>
                      </a:cubicBezTo>
                      <a:cubicBezTo>
                        <a:pt x="84" y="172"/>
                        <a:pt x="90" y="173"/>
                        <a:pt x="89" y="171"/>
                      </a:cubicBezTo>
                      <a:cubicBezTo>
                        <a:pt x="91" y="174"/>
                        <a:pt x="90" y="176"/>
                        <a:pt x="94" y="176"/>
                      </a:cubicBezTo>
                      <a:cubicBezTo>
                        <a:pt x="97" y="176"/>
                        <a:pt x="99" y="176"/>
                        <a:pt x="102" y="176"/>
                      </a:cubicBezTo>
                      <a:cubicBezTo>
                        <a:pt x="113" y="176"/>
                        <a:pt x="123" y="176"/>
                        <a:pt x="133" y="176"/>
                      </a:cubicBezTo>
                      <a:cubicBezTo>
                        <a:pt x="158" y="176"/>
                        <a:pt x="183" y="176"/>
                        <a:pt x="208" y="176"/>
                      </a:cubicBezTo>
                      <a:cubicBezTo>
                        <a:pt x="213" y="176"/>
                        <a:pt x="218" y="176"/>
                        <a:pt x="223" y="176"/>
                      </a:cubicBezTo>
                      <a:cubicBezTo>
                        <a:pt x="224" y="176"/>
                        <a:pt x="229" y="177"/>
                        <a:pt x="229" y="174"/>
                      </a:cubicBezTo>
                      <a:close/>
                      <a:moveTo>
                        <a:pt x="112" y="54"/>
                      </a:moveTo>
                      <a:cubicBezTo>
                        <a:pt x="110" y="54"/>
                        <a:pt x="108" y="53"/>
                        <a:pt x="106" y="54"/>
                      </a:cubicBezTo>
                      <a:cubicBezTo>
                        <a:pt x="104" y="57"/>
                        <a:pt x="108" y="56"/>
                        <a:pt x="108" y="57"/>
                      </a:cubicBezTo>
                      <a:cubicBezTo>
                        <a:pt x="108" y="56"/>
                        <a:pt x="100" y="60"/>
                        <a:pt x="100" y="60"/>
                      </a:cubicBezTo>
                      <a:cubicBezTo>
                        <a:pt x="98" y="59"/>
                        <a:pt x="107" y="53"/>
                        <a:pt x="99" y="56"/>
                      </a:cubicBezTo>
                      <a:cubicBezTo>
                        <a:pt x="98" y="56"/>
                        <a:pt x="97" y="57"/>
                        <a:pt x="97" y="57"/>
                      </a:cubicBezTo>
                      <a:cubicBezTo>
                        <a:pt x="96" y="58"/>
                        <a:pt x="97" y="59"/>
                        <a:pt x="96" y="60"/>
                      </a:cubicBezTo>
                      <a:cubicBezTo>
                        <a:pt x="95" y="60"/>
                        <a:pt x="88" y="59"/>
                        <a:pt x="88" y="59"/>
                      </a:cubicBezTo>
                      <a:cubicBezTo>
                        <a:pt x="88" y="58"/>
                        <a:pt x="91" y="59"/>
                        <a:pt x="91" y="58"/>
                      </a:cubicBezTo>
                      <a:cubicBezTo>
                        <a:pt x="92" y="57"/>
                        <a:pt x="91" y="57"/>
                        <a:pt x="92" y="56"/>
                      </a:cubicBezTo>
                      <a:cubicBezTo>
                        <a:pt x="92" y="55"/>
                        <a:pt x="94" y="54"/>
                        <a:pt x="94" y="54"/>
                      </a:cubicBezTo>
                      <a:cubicBezTo>
                        <a:pt x="94" y="53"/>
                        <a:pt x="91" y="52"/>
                        <a:pt x="94" y="52"/>
                      </a:cubicBezTo>
                      <a:cubicBezTo>
                        <a:pt x="94" y="52"/>
                        <a:pt x="98" y="53"/>
                        <a:pt x="98" y="52"/>
                      </a:cubicBezTo>
                      <a:cubicBezTo>
                        <a:pt x="98" y="51"/>
                        <a:pt x="93" y="50"/>
                        <a:pt x="92" y="50"/>
                      </a:cubicBezTo>
                      <a:cubicBezTo>
                        <a:pt x="91" y="50"/>
                        <a:pt x="89" y="51"/>
                        <a:pt x="87" y="51"/>
                      </a:cubicBezTo>
                      <a:cubicBezTo>
                        <a:pt x="86" y="51"/>
                        <a:pt x="84" y="50"/>
                        <a:pt x="82" y="51"/>
                      </a:cubicBezTo>
                      <a:cubicBezTo>
                        <a:pt x="81" y="51"/>
                        <a:pt x="79" y="53"/>
                        <a:pt x="80" y="51"/>
                      </a:cubicBezTo>
                      <a:cubicBezTo>
                        <a:pt x="81" y="49"/>
                        <a:pt x="83" y="50"/>
                        <a:pt x="84" y="49"/>
                      </a:cubicBezTo>
                      <a:cubicBezTo>
                        <a:pt x="86" y="49"/>
                        <a:pt x="89" y="48"/>
                        <a:pt x="91" y="47"/>
                      </a:cubicBezTo>
                      <a:cubicBezTo>
                        <a:pt x="95" y="46"/>
                        <a:pt x="99" y="46"/>
                        <a:pt x="102" y="44"/>
                      </a:cubicBezTo>
                      <a:cubicBezTo>
                        <a:pt x="104" y="44"/>
                        <a:pt x="107" y="43"/>
                        <a:pt x="108" y="45"/>
                      </a:cubicBezTo>
                      <a:cubicBezTo>
                        <a:pt x="109" y="46"/>
                        <a:pt x="105" y="47"/>
                        <a:pt x="104" y="48"/>
                      </a:cubicBezTo>
                      <a:cubicBezTo>
                        <a:pt x="102" y="49"/>
                        <a:pt x="110" y="49"/>
                        <a:pt x="111" y="49"/>
                      </a:cubicBezTo>
                      <a:cubicBezTo>
                        <a:pt x="111" y="49"/>
                        <a:pt x="113" y="49"/>
                        <a:pt x="113" y="49"/>
                      </a:cubicBezTo>
                      <a:cubicBezTo>
                        <a:pt x="114" y="48"/>
                        <a:pt x="116" y="46"/>
                        <a:pt x="117" y="47"/>
                      </a:cubicBezTo>
                      <a:cubicBezTo>
                        <a:pt x="118" y="48"/>
                        <a:pt x="113" y="54"/>
                        <a:pt x="112" y="54"/>
                      </a:cubicBezTo>
                      <a:cubicBezTo>
                        <a:pt x="110" y="54"/>
                        <a:pt x="114" y="54"/>
                        <a:pt x="112" y="54"/>
                      </a:cubicBezTo>
                      <a:close/>
                      <a:moveTo>
                        <a:pt x="157" y="78"/>
                      </a:moveTo>
                      <a:cubicBezTo>
                        <a:pt x="157" y="78"/>
                        <a:pt x="152" y="78"/>
                        <a:pt x="153" y="78"/>
                      </a:cubicBezTo>
                      <a:cubicBezTo>
                        <a:pt x="153" y="79"/>
                        <a:pt x="155" y="78"/>
                        <a:pt x="155" y="79"/>
                      </a:cubicBezTo>
                      <a:cubicBezTo>
                        <a:pt x="155" y="80"/>
                        <a:pt x="151" y="81"/>
                        <a:pt x="150" y="81"/>
                      </a:cubicBezTo>
                      <a:cubicBezTo>
                        <a:pt x="148" y="81"/>
                        <a:pt x="147" y="83"/>
                        <a:pt x="145" y="84"/>
                      </a:cubicBezTo>
                      <a:cubicBezTo>
                        <a:pt x="145" y="84"/>
                        <a:pt x="141" y="84"/>
                        <a:pt x="142" y="85"/>
                      </a:cubicBezTo>
                      <a:cubicBezTo>
                        <a:pt x="142" y="86"/>
                        <a:pt x="145" y="86"/>
                        <a:pt x="142" y="88"/>
                      </a:cubicBezTo>
                      <a:cubicBezTo>
                        <a:pt x="141" y="88"/>
                        <a:pt x="137" y="88"/>
                        <a:pt x="137" y="89"/>
                      </a:cubicBezTo>
                      <a:cubicBezTo>
                        <a:pt x="136" y="89"/>
                        <a:pt x="137" y="90"/>
                        <a:pt x="137" y="90"/>
                      </a:cubicBezTo>
                      <a:cubicBezTo>
                        <a:pt x="137" y="92"/>
                        <a:pt x="135" y="92"/>
                        <a:pt x="134" y="92"/>
                      </a:cubicBezTo>
                      <a:cubicBezTo>
                        <a:pt x="131" y="93"/>
                        <a:pt x="128" y="93"/>
                        <a:pt x="125" y="93"/>
                      </a:cubicBezTo>
                      <a:cubicBezTo>
                        <a:pt x="125" y="93"/>
                        <a:pt x="120" y="90"/>
                        <a:pt x="120" y="90"/>
                      </a:cubicBezTo>
                      <a:cubicBezTo>
                        <a:pt x="122" y="89"/>
                        <a:pt x="125" y="90"/>
                        <a:pt x="126" y="89"/>
                      </a:cubicBezTo>
                      <a:cubicBezTo>
                        <a:pt x="127" y="89"/>
                        <a:pt x="126" y="87"/>
                        <a:pt x="127" y="87"/>
                      </a:cubicBezTo>
                      <a:cubicBezTo>
                        <a:pt x="128" y="85"/>
                        <a:pt x="130" y="86"/>
                        <a:pt x="131" y="85"/>
                      </a:cubicBezTo>
                      <a:cubicBezTo>
                        <a:pt x="132" y="85"/>
                        <a:pt x="130" y="83"/>
                        <a:pt x="130" y="83"/>
                      </a:cubicBezTo>
                      <a:cubicBezTo>
                        <a:pt x="128" y="82"/>
                        <a:pt x="128" y="82"/>
                        <a:pt x="128" y="81"/>
                      </a:cubicBezTo>
                      <a:cubicBezTo>
                        <a:pt x="128" y="79"/>
                        <a:pt x="126" y="80"/>
                        <a:pt x="126" y="79"/>
                      </a:cubicBezTo>
                      <a:cubicBezTo>
                        <a:pt x="125" y="78"/>
                        <a:pt x="128" y="79"/>
                        <a:pt x="128" y="79"/>
                      </a:cubicBezTo>
                      <a:cubicBezTo>
                        <a:pt x="131" y="80"/>
                        <a:pt x="134" y="81"/>
                        <a:pt x="136" y="82"/>
                      </a:cubicBezTo>
                      <a:cubicBezTo>
                        <a:pt x="138" y="84"/>
                        <a:pt x="142" y="83"/>
                        <a:pt x="144" y="82"/>
                      </a:cubicBezTo>
                      <a:cubicBezTo>
                        <a:pt x="147" y="81"/>
                        <a:pt x="148" y="78"/>
                        <a:pt x="152" y="77"/>
                      </a:cubicBezTo>
                      <a:cubicBezTo>
                        <a:pt x="153" y="76"/>
                        <a:pt x="155" y="76"/>
                        <a:pt x="157" y="77"/>
                      </a:cubicBezTo>
                      <a:cubicBezTo>
                        <a:pt x="157" y="77"/>
                        <a:pt x="160" y="78"/>
                        <a:pt x="160" y="78"/>
                      </a:cubicBezTo>
                      <a:cubicBezTo>
                        <a:pt x="160" y="78"/>
                        <a:pt x="158" y="78"/>
                        <a:pt x="157" y="78"/>
                      </a:cubicBezTo>
                      <a:close/>
                      <a:moveTo>
                        <a:pt x="222" y="165"/>
                      </a:moveTo>
                      <a:cubicBezTo>
                        <a:pt x="221" y="167"/>
                        <a:pt x="219" y="163"/>
                        <a:pt x="219" y="162"/>
                      </a:cubicBezTo>
                      <a:cubicBezTo>
                        <a:pt x="219" y="160"/>
                        <a:pt x="221" y="159"/>
                        <a:pt x="221" y="157"/>
                      </a:cubicBezTo>
                      <a:cubicBezTo>
                        <a:pt x="220" y="156"/>
                        <a:pt x="219" y="159"/>
                        <a:pt x="218" y="158"/>
                      </a:cubicBezTo>
                      <a:cubicBezTo>
                        <a:pt x="218" y="157"/>
                        <a:pt x="218" y="154"/>
                        <a:pt x="216" y="154"/>
                      </a:cubicBezTo>
                      <a:cubicBezTo>
                        <a:pt x="216" y="154"/>
                        <a:pt x="216" y="156"/>
                        <a:pt x="215" y="156"/>
                      </a:cubicBezTo>
                      <a:cubicBezTo>
                        <a:pt x="214" y="155"/>
                        <a:pt x="214" y="154"/>
                        <a:pt x="213" y="153"/>
                      </a:cubicBezTo>
                      <a:cubicBezTo>
                        <a:pt x="212" y="152"/>
                        <a:pt x="211" y="151"/>
                        <a:pt x="210" y="150"/>
                      </a:cubicBezTo>
                      <a:cubicBezTo>
                        <a:pt x="209" y="149"/>
                        <a:pt x="212" y="149"/>
                        <a:pt x="212" y="148"/>
                      </a:cubicBezTo>
                      <a:cubicBezTo>
                        <a:pt x="211" y="147"/>
                        <a:pt x="209" y="148"/>
                        <a:pt x="209" y="147"/>
                      </a:cubicBezTo>
                      <a:cubicBezTo>
                        <a:pt x="209" y="146"/>
                        <a:pt x="210" y="143"/>
                        <a:pt x="210" y="142"/>
                      </a:cubicBezTo>
                      <a:cubicBezTo>
                        <a:pt x="212" y="140"/>
                        <a:pt x="217" y="147"/>
                        <a:pt x="217" y="148"/>
                      </a:cubicBezTo>
                      <a:cubicBezTo>
                        <a:pt x="218" y="150"/>
                        <a:pt x="219" y="151"/>
                        <a:pt x="219" y="153"/>
                      </a:cubicBezTo>
                      <a:cubicBezTo>
                        <a:pt x="220" y="155"/>
                        <a:pt x="220" y="154"/>
                        <a:pt x="221" y="156"/>
                      </a:cubicBezTo>
                      <a:cubicBezTo>
                        <a:pt x="221" y="157"/>
                        <a:pt x="222" y="158"/>
                        <a:pt x="222" y="159"/>
                      </a:cubicBezTo>
                      <a:cubicBezTo>
                        <a:pt x="223" y="161"/>
                        <a:pt x="222" y="163"/>
                        <a:pt x="222" y="165"/>
                      </a:cubicBezTo>
                      <a:cubicBezTo>
                        <a:pt x="221" y="166"/>
                        <a:pt x="222" y="164"/>
                        <a:pt x="222" y="16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39" name="Freeform 777">
                  <a:extLst>
                    <a:ext uri="{FF2B5EF4-FFF2-40B4-BE49-F238E27FC236}">
                      <a16:creationId xmlns:a16="http://schemas.microsoft.com/office/drawing/2014/main" id="{5EE0ACAD-A98C-4FF5-C619-E0664E24F4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2421" y="3612683"/>
                  <a:ext cx="163794" cy="121701"/>
                </a:xfrm>
                <a:custGeom>
                  <a:avLst/>
                  <a:gdLst>
                    <a:gd name="T0" fmla="*/ 16 w 16"/>
                    <a:gd name="T1" fmla="*/ 6 h 11"/>
                    <a:gd name="T2" fmla="*/ 11 w 16"/>
                    <a:gd name="T3" fmla="*/ 3 h 11"/>
                    <a:gd name="T4" fmla="*/ 5 w 16"/>
                    <a:gd name="T5" fmla="*/ 1 h 11"/>
                    <a:gd name="T6" fmla="*/ 1 w 16"/>
                    <a:gd name="T7" fmla="*/ 1 h 11"/>
                    <a:gd name="T8" fmla="*/ 3 w 16"/>
                    <a:gd name="T9" fmla="*/ 3 h 11"/>
                    <a:gd name="T10" fmla="*/ 1 w 16"/>
                    <a:gd name="T11" fmla="*/ 7 h 11"/>
                    <a:gd name="T12" fmla="*/ 5 w 16"/>
                    <a:gd name="T13" fmla="*/ 7 h 11"/>
                    <a:gd name="T14" fmla="*/ 5 w 16"/>
                    <a:gd name="T15" fmla="*/ 9 h 11"/>
                    <a:gd name="T16" fmla="*/ 16 w 16"/>
                    <a:gd name="T17" fmla="*/ 6 h 11"/>
                    <a:gd name="T18" fmla="*/ 16 w 16"/>
                    <a:gd name="T19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1">
                      <a:moveTo>
                        <a:pt x="16" y="6"/>
                      </a:moveTo>
                      <a:cubicBezTo>
                        <a:pt x="15" y="5"/>
                        <a:pt x="11" y="3"/>
                        <a:pt x="11" y="3"/>
                      </a:cubicBezTo>
                      <a:cubicBezTo>
                        <a:pt x="9" y="2"/>
                        <a:pt x="7" y="1"/>
                        <a:pt x="5" y="1"/>
                      </a:cubicBezTo>
                      <a:cubicBezTo>
                        <a:pt x="4" y="1"/>
                        <a:pt x="2" y="0"/>
                        <a:pt x="1" y="1"/>
                      </a:cubicBezTo>
                      <a:cubicBezTo>
                        <a:pt x="0" y="2"/>
                        <a:pt x="3" y="3"/>
                        <a:pt x="3" y="3"/>
                      </a:cubicBezTo>
                      <a:cubicBezTo>
                        <a:pt x="2" y="3"/>
                        <a:pt x="0" y="6"/>
                        <a:pt x="1" y="7"/>
                      </a:cubicBezTo>
                      <a:cubicBezTo>
                        <a:pt x="2" y="7"/>
                        <a:pt x="4" y="6"/>
                        <a:pt x="5" y="7"/>
                      </a:cubicBezTo>
                      <a:cubicBezTo>
                        <a:pt x="7" y="8"/>
                        <a:pt x="5" y="8"/>
                        <a:pt x="5" y="9"/>
                      </a:cubicBezTo>
                      <a:cubicBezTo>
                        <a:pt x="5" y="11"/>
                        <a:pt x="16" y="8"/>
                        <a:pt x="16" y="6"/>
                      </a:cubicBezTo>
                      <a:cubicBezTo>
                        <a:pt x="15" y="5"/>
                        <a:pt x="16" y="7"/>
                        <a:pt x="16" y="6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40" name="Freeform 778">
                  <a:extLst>
                    <a:ext uri="{FF2B5EF4-FFF2-40B4-BE49-F238E27FC236}">
                      <a16:creationId xmlns:a16="http://schemas.microsoft.com/office/drawing/2014/main" id="{A3435192-B16C-AA2F-D694-933E76023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4698" y="3527861"/>
                  <a:ext cx="41820" cy="22128"/>
                </a:xfrm>
                <a:custGeom>
                  <a:avLst/>
                  <a:gdLst>
                    <a:gd name="T0" fmla="*/ 2 w 4"/>
                    <a:gd name="T1" fmla="*/ 2 h 2"/>
                    <a:gd name="T2" fmla="*/ 2 w 4"/>
                    <a:gd name="T3" fmla="*/ 0 h 2"/>
                    <a:gd name="T4" fmla="*/ 2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cubicBezTo>
                        <a:pt x="0" y="2"/>
                        <a:pt x="1" y="0"/>
                        <a:pt x="2" y="0"/>
                      </a:cubicBezTo>
                      <a:cubicBezTo>
                        <a:pt x="3" y="0"/>
                        <a:pt x="4" y="2"/>
                        <a:pt x="2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41" name="Freeform 779">
                  <a:extLst>
                    <a:ext uri="{FF2B5EF4-FFF2-40B4-BE49-F238E27FC236}">
                      <a16:creationId xmlns:a16="http://schemas.microsoft.com/office/drawing/2014/main" id="{CA2BBEC4-E651-5529-405F-12A92A165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46062" y="2248174"/>
                  <a:ext cx="111517" cy="66379"/>
                </a:xfrm>
                <a:custGeom>
                  <a:avLst/>
                  <a:gdLst>
                    <a:gd name="T0" fmla="*/ 9 w 11"/>
                    <a:gd name="T1" fmla="*/ 4 h 6"/>
                    <a:gd name="T2" fmla="*/ 9 w 11"/>
                    <a:gd name="T3" fmla="*/ 5 h 6"/>
                    <a:gd name="T4" fmla="*/ 3 w 11"/>
                    <a:gd name="T5" fmla="*/ 4 h 6"/>
                    <a:gd name="T6" fmla="*/ 2 w 11"/>
                    <a:gd name="T7" fmla="*/ 1 h 6"/>
                    <a:gd name="T8" fmla="*/ 9 w 11"/>
                    <a:gd name="T9" fmla="*/ 4 h 6"/>
                    <a:gd name="T10" fmla="*/ 9 w 11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6">
                      <a:moveTo>
                        <a:pt x="9" y="4"/>
                      </a:moveTo>
                      <a:cubicBezTo>
                        <a:pt x="11" y="5"/>
                        <a:pt x="11" y="6"/>
                        <a:pt x="9" y="5"/>
                      </a:cubicBezTo>
                      <a:cubicBezTo>
                        <a:pt x="7" y="5"/>
                        <a:pt x="4" y="4"/>
                        <a:pt x="3" y="4"/>
                      </a:cubicBezTo>
                      <a:cubicBezTo>
                        <a:pt x="2" y="3"/>
                        <a:pt x="0" y="0"/>
                        <a:pt x="2" y="1"/>
                      </a:cubicBezTo>
                      <a:cubicBezTo>
                        <a:pt x="4" y="2"/>
                        <a:pt x="7" y="3"/>
                        <a:pt x="9" y="4"/>
                      </a:cubicBezTo>
                      <a:cubicBezTo>
                        <a:pt x="11" y="5"/>
                        <a:pt x="7" y="3"/>
                        <a:pt x="9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42" name="Freeform 780">
                  <a:extLst>
                    <a:ext uri="{FF2B5EF4-FFF2-40B4-BE49-F238E27FC236}">
                      <a16:creationId xmlns:a16="http://schemas.microsoft.com/office/drawing/2014/main" id="{40A8F31F-12B0-8589-7AA3-513268B34B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1073" y="2152285"/>
                  <a:ext cx="83638" cy="51630"/>
                </a:xfrm>
                <a:custGeom>
                  <a:avLst/>
                  <a:gdLst>
                    <a:gd name="T0" fmla="*/ 8 w 8"/>
                    <a:gd name="T1" fmla="*/ 3 h 5"/>
                    <a:gd name="T2" fmla="*/ 0 w 8"/>
                    <a:gd name="T3" fmla="*/ 2 h 5"/>
                    <a:gd name="T4" fmla="*/ 8 w 8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5">
                      <a:moveTo>
                        <a:pt x="8" y="3"/>
                      </a:moveTo>
                      <a:cubicBezTo>
                        <a:pt x="8" y="5"/>
                        <a:pt x="0" y="4"/>
                        <a:pt x="0" y="2"/>
                      </a:cubicBezTo>
                      <a:cubicBezTo>
                        <a:pt x="0" y="0"/>
                        <a:pt x="8" y="1"/>
                        <a:pt x="8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43" name="Freeform 782">
                  <a:extLst>
                    <a:ext uri="{FF2B5EF4-FFF2-40B4-BE49-F238E27FC236}">
                      <a16:creationId xmlns:a16="http://schemas.microsoft.com/office/drawing/2014/main" id="{52B9D423-E845-2FC5-C993-AB926E4908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1877" y="2292429"/>
                  <a:ext cx="59247" cy="44255"/>
                </a:xfrm>
                <a:custGeom>
                  <a:avLst/>
                  <a:gdLst>
                    <a:gd name="T0" fmla="*/ 5 w 6"/>
                    <a:gd name="T1" fmla="*/ 3 h 4"/>
                    <a:gd name="T2" fmla="*/ 1 w 6"/>
                    <a:gd name="T3" fmla="*/ 0 h 4"/>
                    <a:gd name="T4" fmla="*/ 5 w 6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4">
                      <a:moveTo>
                        <a:pt x="5" y="3"/>
                      </a:moveTo>
                      <a:cubicBezTo>
                        <a:pt x="4" y="4"/>
                        <a:pt x="0" y="0"/>
                        <a:pt x="1" y="0"/>
                      </a:cubicBezTo>
                      <a:cubicBezTo>
                        <a:pt x="2" y="0"/>
                        <a:pt x="6" y="2"/>
                        <a:pt x="5" y="3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44" name="Freeform 783">
                  <a:extLst>
                    <a:ext uri="{FF2B5EF4-FFF2-40B4-BE49-F238E27FC236}">
                      <a16:creationId xmlns:a16="http://schemas.microsoft.com/office/drawing/2014/main" id="{D002AF18-441B-81BB-AA25-0FF03B844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92033" y="2336680"/>
                  <a:ext cx="52274" cy="11065"/>
                </a:xfrm>
                <a:custGeom>
                  <a:avLst/>
                  <a:gdLst>
                    <a:gd name="T0" fmla="*/ 4 w 5"/>
                    <a:gd name="T1" fmla="*/ 1 h 1"/>
                    <a:gd name="T2" fmla="*/ 2 w 5"/>
                    <a:gd name="T3" fmla="*/ 0 h 1"/>
                    <a:gd name="T4" fmla="*/ 4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4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3" y="0"/>
                        <a:pt x="5" y="1"/>
                        <a:pt x="4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45" name="Freeform 784">
                  <a:extLst>
                    <a:ext uri="{FF2B5EF4-FFF2-40B4-BE49-F238E27FC236}">
                      <a16:creationId xmlns:a16="http://schemas.microsoft.com/office/drawing/2014/main" id="{DE7B5840-D763-4CF6-A6CF-DAD7E17FAE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92033" y="2952554"/>
                  <a:ext cx="41820" cy="77445"/>
                </a:xfrm>
                <a:custGeom>
                  <a:avLst/>
                  <a:gdLst>
                    <a:gd name="T0" fmla="*/ 2 w 4"/>
                    <a:gd name="T1" fmla="*/ 0 h 7"/>
                    <a:gd name="T2" fmla="*/ 4 w 4"/>
                    <a:gd name="T3" fmla="*/ 7 h 7"/>
                    <a:gd name="T4" fmla="*/ 2 w 4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cubicBezTo>
                        <a:pt x="0" y="0"/>
                        <a:pt x="3" y="7"/>
                        <a:pt x="4" y="7"/>
                      </a:cubicBezTo>
                      <a:cubicBezTo>
                        <a:pt x="4" y="7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46" name="Freeform 785">
                  <a:extLst>
                    <a:ext uri="{FF2B5EF4-FFF2-40B4-BE49-F238E27FC236}">
                      <a16:creationId xmlns:a16="http://schemas.microsoft.com/office/drawing/2014/main" id="{DA87DDCF-ECE4-AAE1-CA67-0BB8698881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12941" y="3092689"/>
                  <a:ext cx="69700" cy="44255"/>
                </a:xfrm>
                <a:custGeom>
                  <a:avLst/>
                  <a:gdLst>
                    <a:gd name="T0" fmla="*/ 1 w 7"/>
                    <a:gd name="T1" fmla="*/ 0 h 4"/>
                    <a:gd name="T2" fmla="*/ 1 w 7"/>
                    <a:gd name="T3" fmla="*/ 4 h 4"/>
                    <a:gd name="T4" fmla="*/ 5 w 7"/>
                    <a:gd name="T5" fmla="*/ 4 h 4"/>
                    <a:gd name="T6" fmla="*/ 1 w 7"/>
                    <a:gd name="T7" fmla="*/ 0 h 4"/>
                    <a:gd name="T8" fmla="*/ 1 w 7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4">
                      <a:moveTo>
                        <a:pt x="1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2" y="4"/>
                        <a:pt x="3" y="4"/>
                        <a:pt x="5" y="4"/>
                      </a:cubicBezTo>
                      <a:cubicBezTo>
                        <a:pt x="7" y="4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47" name="Freeform 786">
                  <a:extLst>
                    <a:ext uri="{FF2B5EF4-FFF2-40B4-BE49-F238E27FC236}">
                      <a16:creationId xmlns:a16="http://schemas.microsoft.com/office/drawing/2014/main" id="{B23E99A5-4884-2526-2513-903D4F84B6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27171" y="3332402"/>
                  <a:ext cx="174248" cy="106947"/>
                </a:xfrm>
                <a:custGeom>
                  <a:avLst/>
                  <a:gdLst>
                    <a:gd name="T0" fmla="*/ 0 w 17"/>
                    <a:gd name="T1" fmla="*/ 4 h 10"/>
                    <a:gd name="T2" fmla="*/ 10 w 17"/>
                    <a:gd name="T3" fmla="*/ 2 h 10"/>
                    <a:gd name="T4" fmla="*/ 8 w 17"/>
                    <a:gd name="T5" fmla="*/ 4 h 10"/>
                    <a:gd name="T6" fmla="*/ 12 w 17"/>
                    <a:gd name="T7" fmla="*/ 7 h 10"/>
                    <a:gd name="T8" fmla="*/ 9 w 17"/>
                    <a:gd name="T9" fmla="*/ 7 h 10"/>
                    <a:gd name="T10" fmla="*/ 11 w 17"/>
                    <a:gd name="T11" fmla="*/ 10 h 10"/>
                    <a:gd name="T12" fmla="*/ 8 w 17"/>
                    <a:gd name="T13" fmla="*/ 9 h 10"/>
                    <a:gd name="T14" fmla="*/ 0 w 17"/>
                    <a:gd name="T15" fmla="*/ 4 h 10"/>
                    <a:gd name="T16" fmla="*/ 0 w 17"/>
                    <a:gd name="T1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0">
                      <a:moveTo>
                        <a:pt x="0" y="4"/>
                      </a:moveTo>
                      <a:cubicBezTo>
                        <a:pt x="1" y="0"/>
                        <a:pt x="7" y="2"/>
                        <a:pt x="10" y="2"/>
                      </a:cubicBezTo>
                      <a:cubicBezTo>
                        <a:pt x="17" y="3"/>
                        <a:pt x="8" y="4"/>
                        <a:pt x="8" y="4"/>
                      </a:cubicBezTo>
                      <a:cubicBezTo>
                        <a:pt x="8" y="6"/>
                        <a:pt x="12" y="5"/>
                        <a:pt x="12" y="7"/>
                      </a:cubicBezTo>
                      <a:cubicBezTo>
                        <a:pt x="12" y="7"/>
                        <a:pt x="10" y="6"/>
                        <a:pt x="9" y="7"/>
                      </a:cubicBezTo>
                      <a:cubicBezTo>
                        <a:pt x="9" y="7"/>
                        <a:pt x="12" y="10"/>
                        <a:pt x="11" y="10"/>
                      </a:cubicBezTo>
                      <a:cubicBezTo>
                        <a:pt x="10" y="10"/>
                        <a:pt x="9" y="9"/>
                        <a:pt x="8" y="9"/>
                      </a:cubicBezTo>
                      <a:cubicBezTo>
                        <a:pt x="6" y="8"/>
                        <a:pt x="0" y="7"/>
                        <a:pt x="0" y="4"/>
                      </a:cubicBezTo>
                      <a:cubicBezTo>
                        <a:pt x="0" y="3"/>
                        <a:pt x="0" y="7"/>
                        <a:pt x="0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48" name="Freeform 787">
                  <a:extLst>
                    <a:ext uri="{FF2B5EF4-FFF2-40B4-BE49-F238E27FC236}">
                      <a16:creationId xmlns:a16="http://schemas.microsoft.com/office/drawing/2014/main" id="{997923C3-0A6A-6A32-2503-F69B05EA58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95809" y="3310277"/>
                  <a:ext cx="90610" cy="33193"/>
                </a:xfrm>
                <a:custGeom>
                  <a:avLst/>
                  <a:gdLst>
                    <a:gd name="T0" fmla="*/ 8 w 9"/>
                    <a:gd name="T1" fmla="*/ 1 h 3"/>
                    <a:gd name="T2" fmla="*/ 5 w 9"/>
                    <a:gd name="T3" fmla="*/ 0 h 3"/>
                    <a:gd name="T4" fmla="*/ 0 w 9"/>
                    <a:gd name="T5" fmla="*/ 0 h 3"/>
                    <a:gd name="T6" fmla="*/ 8 w 9"/>
                    <a:gd name="T7" fmla="*/ 1 h 3"/>
                    <a:gd name="T8" fmla="*/ 8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8" y="1"/>
                      </a:moveTo>
                      <a:cubicBezTo>
                        <a:pt x="9" y="1"/>
                        <a:pt x="5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0"/>
                        <a:pt x="6" y="3"/>
                        <a:pt x="8" y="1"/>
                      </a:cubicBezTo>
                      <a:cubicBezTo>
                        <a:pt x="9" y="1"/>
                        <a:pt x="7" y="2"/>
                        <a:pt x="8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49" name="Freeform 788">
                  <a:extLst>
                    <a:ext uri="{FF2B5EF4-FFF2-40B4-BE49-F238E27FC236}">
                      <a16:creationId xmlns:a16="http://schemas.microsoft.com/office/drawing/2014/main" id="{E07E2394-1BDD-C350-A718-5961A9547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52926" y="3538923"/>
                  <a:ext cx="132428" cy="73757"/>
                </a:xfrm>
                <a:custGeom>
                  <a:avLst/>
                  <a:gdLst>
                    <a:gd name="T0" fmla="*/ 12 w 13"/>
                    <a:gd name="T1" fmla="*/ 4 h 7"/>
                    <a:gd name="T2" fmla="*/ 12 w 13"/>
                    <a:gd name="T3" fmla="*/ 1 h 7"/>
                    <a:gd name="T4" fmla="*/ 7 w 13"/>
                    <a:gd name="T5" fmla="*/ 2 h 7"/>
                    <a:gd name="T6" fmla="*/ 3 w 13"/>
                    <a:gd name="T7" fmla="*/ 3 h 7"/>
                    <a:gd name="T8" fmla="*/ 0 w 13"/>
                    <a:gd name="T9" fmla="*/ 5 h 7"/>
                    <a:gd name="T10" fmla="*/ 12 w 13"/>
                    <a:gd name="T11" fmla="*/ 4 h 7"/>
                    <a:gd name="T12" fmla="*/ 12 w 1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7">
                      <a:moveTo>
                        <a:pt x="12" y="4"/>
                      </a:moveTo>
                      <a:cubicBezTo>
                        <a:pt x="13" y="3"/>
                        <a:pt x="13" y="2"/>
                        <a:pt x="12" y="1"/>
                      </a:cubicBezTo>
                      <a:cubicBezTo>
                        <a:pt x="11" y="0"/>
                        <a:pt x="8" y="1"/>
                        <a:pt x="7" y="2"/>
                      </a:cubicBezTo>
                      <a:cubicBezTo>
                        <a:pt x="6" y="2"/>
                        <a:pt x="4" y="2"/>
                        <a:pt x="3" y="3"/>
                      </a:cubicBezTo>
                      <a:cubicBezTo>
                        <a:pt x="3" y="3"/>
                        <a:pt x="0" y="5"/>
                        <a:pt x="0" y="5"/>
                      </a:cubicBezTo>
                      <a:cubicBezTo>
                        <a:pt x="3" y="7"/>
                        <a:pt x="10" y="6"/>
                        <a:pt x="12" y="4"/>
                      </a:cubicBezTo>
                      <a:cubicBezTo>
                        <a:pt x="13" y="3"/>
                        <a:pt x="9" y="6"/>
                        <a:pt x="12" y="4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50" name="Freeform 789">
                  <a:extLst>
                    <a:ext uri="{FF2B5EF4-FFF2-40B4-BE49-F238E27FC236}">
                      <a16:creationId xmlns:a16="http://schemas.microsoft.com/office/drawing/2014/main" id="{7C8AC6BB-687C-5859-8BCD-09C6CC389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47126" y="3645872"/>
                  <a:ext cx="41820" cy="66379"/>
                </a:xfrm>
                <a:custGeom>
                  <a:avLst/>
                  <a:gdLst>
                    <a:gd name="T0" fmla="*/ 3 w 4"/>
                    <a:gd name="T1" fmla="*/ 2 h 6"/>
                    <a:gd name="T2" fmla="*/ 1 w 4"/>
                    <a:gd name="T3" fmla="*/ 3 h 6"/>
                    <a:gd name="T4" fmla="*/ 3 w 4"/>
                    <a:gd name="T5" fmla="*/ 2 h 6"/>
                    <a:gd name="T6" fmla="*/ 3 w 4"/>
                    <a:gd name="T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3" y="2"/>
                      </a:moveTo>
                      <a:cubicBezTo>
                        <a:pt x="2" y="0"/>
                        <a:pt x="1" y="1"/>
                        <a:pt x="1" y="3"/>
                      </a:cubicBezTo>
                      <a:cubicBezTo>
                        <a:pt x="0" y="6"/>
                        <a:pt x="4" y="4"/>
                        <a:pt x="3" y="2"/>
                      </a:cubicBezTo>
                      <a:cubicBezTo>
                        <a:pt x="3" y="2"/>
                        <a:pt x="4" y="3"/>
                        <a:pt x="3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51" name="Freeform 790">
                  <a:extLst>
                    <a:ext uri="{FF2B5EF4-FFF2-40B4-BE49-F238E27FC236}">
                      <a16:creationId xmlns:a16="http://schemas.microsoft.com/office/drawing/2014/main" id="{E3D556D6-51DF-2842-C3A7-FE17AC6C08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56516" y="3505733"/>
                  <a:ext cx="38336" cy="44255"/>
                </a:xfrm>
                <a:custGeom>
                  <a:avLst/>
                  <a:gdLst>
                    <a:gd name="T0" fmla="*/ 4 w 4"/>
                    <a:gd name="T1" fmla="*/ 2 h 4"/>
                    <a:gd name="T2" fmla="*/ 1 w 4"/>
                    <a:gd name="T3" fmla="*/ 1 h 4"/>
                    <a:gd name="T4" fmla="*/ 4 w 4"/>
                    <a:gd name="T5" fmla="*/ 2 h 4"/>
                    <a:gd name="T6" fmla="*/ 4 w 4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3" y="2"/>
                        <a:pt x="1" y="0"/>
                        <a:pt x="1" y="1"/>
                      </a:cubicBezTo>
                      <a:cubicBezTo>
                        <a:pt x="0" y="4"/>
                        <a:pt x="4" y="2"/>
                        <a:pt x="4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52" name="Freeform 791">
                  <a:extLst>
                    <a:ext uri="{FF2B5EF4-FFF2-40B4-BE49-F238E27FC236}">
                      <a16:creationId xmlns:a16="http://schemas.microsoft.com/office/drawing/2014/main" id="{52F6ADF2-6496-560D-D0FA-5EC307CD7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54759" y="2812415"/>
                  <a:ext cx="20911" cy="22128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53" name="Freeform 792">
                  <a:extLst>
                    <a:ext uri="{FF2B5EF4-FFF2-40B4-BE49-F238E27FC236}">
                      <a16:creationId xmlns:a16="http://schemas.microsoft.com/office/drawing/2014/main" id="{20C2980C-20BF-8115-202B-136096F71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71121" y="2694404"/>
                  <a:ext cx="31366" cy="18440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1 h 2"/>
                    <a:gd name="T4" fmla="*/ 2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1"/>
                        <a:pt x="1" y="1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54" name="Freeform 793">
                  <a:extLst>
                    <a:ext uri="{FF2B5EF4-FFF2-40B4-BE49-F238E27FC236}">
                      <a16:creationId xmlns:a16="http://schemas.microsoft.com/office/drawing/2014/main" id="{C03BB847-053C-E5CD-21D4-98DF6FD1F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54759" y="2650148"/>
                  <a:ext cx="27879" cy="33193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0" y="1"/>
                        <a:pt x="1" y="2"/>
                      </a:cubicBezTo>
                      <a:cubicBezTo>
                        <a:pt x="1" y="3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55" name="Freeform 794">
                  <a:extLst>
                    <a:ext uri="{FF2B5EF4-FFF2-40B4-BE49-F238E27FC236}">
                      <a16:creationId xmlns:a16="http://schemas.microsoft.com/office/drawing/2014/main" id="{53384604-FC36-1DA9-41ED-810AB9646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63300" y="2867732"/>
                  <a:ext cx="52274" cy="7374"/>
                </a:xfrm>
                <a:custGeom>
                  <a:avLst/>
                  <a:gdLst>
                    <a:gd name="T0" fmla="*/ 5 w 5"/>
                    <a:gd name="T1" fmla="*/ 1 h 1"/>
                    <a:gd name="T2" fmla="*/ 1 w 5"/>
                    <a:gd name="T3" fmla="*/ 0 h 1"/>
                    <a:gd name="T4" fmla="*/ 5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1"/>
                      </a:moveTo>
                      <a:cubicBezTo>
                        <a:pt x="4" y="0"/>
                        <a:pt x="0" y="0"/>
                        <a:pt x="1" y="0"/>
                      </a:cubicBezTo>
                      <a:cubicBezTo>
                        <a:pt x="2" y="1"/>
                        <a:pt x="5" y="1"/>
                        <a:pt x="5" y="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56" name="Freeform 795">
                  <a:extLst>
                    <a:ext uri="{FF2B5EF4-FFF2-40B4-BE49-F238E27FC236}">
                      <a16:creationId xmlns:a16="http://schemas.microsoft.com/office/drawing/2014/main" id="{0F6585B7-EF56-76C9-0248-C4BD7DC81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26027" y="2867732"/>
                  <a:ext cx="62727" cy="0"/>
                </a:xfrm>
                <a:custGeom>
                  <a:avLst/>
                  <a:gdLst>
                    <a:gd name="T0" fmla="*/ 5 w 6"/>
                    <a:gd name="T1" fmla="*/ 1 w 6"/>
                    <a:gd name="T2" fmla="*/ 5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6">
                      <a:moveTo>
                        <a:pt x="5" y="0"/>
                      </a:moveTo>
                      <a:cubicBezTo>
                        <a:pt x="4" y="0"/>
                        <a:pt x="0" y="0"/>
                        <a:pt x="1" y="0"/>
                      </a:cubicBezTo>
                      <a:cubicBezTo>
                        <a:pt x="2" y="0"/>
                        <a:pt x="6" y="0"/>
                        <a:pt x="5" y="0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57" name="Freeform 796">
                  <a:extLst>
                    <a:ext uri="{FF2B5EF4-FFF2-40B4-BE49-F238E27FC236}">
                      <a16:creationId xmlns:a16="http://schemas.microsoft.com/office/drawing/2014/main" id="{5D3796EA-4E54-0207-89F1-B0985899E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00466" y="2181793"/>
                  <a:ext cx="41820" cy="22128"/>
                </a:xfrm>
                <a:custGeom>
                  <a:avLst/>
                  <a:gdLst>
                    <a:gd name="T0" fmla="*/ 3 w 4"/>
                    <a:gd name="T1" fmla="*/ 2 h 2"/>
                    <a:gd name="T2" fmla="*/ 2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1" y="2"/>
                        <a:pt x="0" y="0"/>
                        <a:pt x="2" y="0"/>
                      </a:cubicBezTo>
                      <a:cubicBezTo>
                        <a:pt x="3" y="0"/>
                        <a:pt x="4" y="2"/>
                        <a:pt x="3" y="2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58" name="Freeform 797">
                  <a:extLst>
                    <a:ext uri="{FF2B5EF4-FFF2-40B4-BE49-F238E27FC236}">
                      <a16:creationId xmlns:a16="http://schemas.microsoft.com/office/drawing/2014/main" id="{7BB446FC-5646-12CF-E277-C121C5754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732" y="4825952"/>
                  <a:ext cx="94095" cy="129075"/>
                </a:xfrm>
                <a:custGeom>
                  <a:avLst/>
                  <a:gdLst>
                    <a:gd name="T0" fmla="*/ 9 w 9"/>
                    <a:gd name="T1" fmla="*/ 11 h 12"/>
                    <a:gd name="T2" fmla="*/ 5 w 9"/>
                    <a:gd name="T3" fmla="*/ 2 h 12"/>
                    <a:gd name="T4" fmla="*/ 2 w 9"/>
                    <a:gd name="T5" fmla="*/ 2 h 12"/>
                    <a:gd name="T6" fmla="*/ 0 w 9"/>
                    <a:gd name="T7" fmla="*/ 3 h 12"/>
                    <a:gd name="T8" fmla="*/ 3 w 9"/>
                    <a:gd name="T9" fmla="*/ 5 h 12"/>
                    <a:gd name="T10" fmla="*/ 3 w 9"/>
                    <a:gd name="T11" fmla="*/ 7 h 12"/>
                    <a:gd name="T12" fmla="*/ 4 w 9"/>
                    <a:gd name="T13" fmla="*/ 7 h 12"/>
                    <a:gd name="T14" fmla="*/ 3 w 9"/>
                    <a:gd name="T15" fmla="*/ 8 h 12"/>
                    <a:gd name="T16" fmla="*/ 6 w 9"/>
                    <a:gd name="T17" fmla="*/ 11 h 12"/>
                    <a:gd name="T18" fmla="*/ 6 w 9"/>
                    <a:gd name="T19" fmla="*/ 9 h 12"/>
                    <a:gd name="T20" fmla="*/ 9 w 9"/>
                    <a:gd name="T21" fmla="*/ 11 h 12"/>
                    <a:gd name="T22" fmla="*/ 9 w 9"/>
                    <a:gd name="T2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2">
                      <a:moveTo>
                        <a:pt x="9" y="11"/>
                      </a:moveTo>
                      <a:cubicBezTo>
                        <a:pt x="8" y="8"/>
                        <a:pt x="7" y="4"/>
                        <a:pt x="5" y="2"/>
                      </a:cubicBezTo>
                      <a:cubicBezTo>
                        <a:pt x="4" y="1"/>
                        <a:pt x="3" y="0"/>
                        <a:pt x="2" y="2"/>
                      </a:cubicBezTo>
                      <a:cubicBezTo>
                        <a:pt x="2" y="2"/>
                        <a:pt x="0" y="2"/>
                        <a:pt x="0" y="3"/>
                      </a:cubicBezTo>
                      <a:cubicBezTo>
                        <a:pt x="1" y="4"/>
                        <a:pt x="3" y="3"/>
                        <a:pt x="3" y="5"/>
                      </a:cubicBezTo>
                      <a:cubicBezTo>
                        <a:pt x="3" y="6"/>
                        <a:pt x="3" y="6"/>
                        <a:pt x="3" y="7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5" y="8"/>
                        <a:pt x="3" y="8"/>
                        <a:pt x="3" y="8"/>
                      </a:cubicBezTo>
                      <a:cubicBezTo>
                        <a:pt x="3" y="9"/>
                        <a:pt x="5" y="11"/>
                        <a:pt x="6" y="11"/>
                      </a:cubicBezTo>
                      <a:cubicBezTo>
                        <a:pt x="6" y="11"/>
                        <a:pt x="2" y="7"/>
                        <a:pt x="6" y="9"/>
                      </a:cubicBezTo>
                      <a:cubicBezTo>
                        <a:pt x="7" y="9"/>
                        <a:pt x="9" y="12"/>
                        <a:pt x="9" y="11"/>
                      </a:cubicBezTo>
                      <a:cubicBezTo>
                        <a:pt x="8" y="10"/>
                        <a:pt x="9" y="12"/>
                        <a:pt x="9" y="11"/>
                      </a:cubicBezTo>
                      <a:close/>
                    </a:path>
                  </a:pathLst>
                </a:custGeom>
                <a:grpFill/>
                <a:ln w="38100" cap="flat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177800" marR="0" lvl="0" indent="-177800" algn="l" defTabSz="711200" rtl="0" eaLnBrk="1" fontAlgn="auto" latinLnBrk="0" hangingPunct="1">
                    <a:lnSpc>
                      <a:spcPct val="100000"/>
                    </a:lnSpc>
                    <a:spcBef>
                      <a:spcPts val="1200"/>
                    </a:spcBef>
                    <a:spcAft>
                      <a:spcPts val="0"/>
                    </a:spcAft>
                    <a:buClrTx/>
                    <a:buSzTx/>
                    <a:buFontTx/>
                    <a:buChar char="•"/>
                    <a:tabLst/>
                    <a:defRPr/>
                  </a:pPr>
                  <a:endParaRPr kumimoji="0" lang="id-ID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Lato Regular" charset="0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055346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77202D-CE2E-AB8C-F45B-A4572FB472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hink-cell data - do not delete" hidden="1">
            <a:extLst>
              <a:ext uri="{FF2B5EF4-FFF2-40B4-BE49-F238E27FC236}">
                <a16:creationId xmlns:a16="http://schemas.microsoft.com/office/drawing/2014/main" id="{ACE01BBE-850D-F04B-9CD3-5700A394792D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421313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5" imgW="592" imgH="591" progId="TCLayout.ActiveDocument.1">
                  <p:embed/>
                </p:oleObj>
              </mc:Choice>
              <mc:Fallback>
                <p:oleObj name="think-cell Slide" r:id="rId75" imgW="592" imgH="591" progId="TCLayout.ActiveDocument.1">
                  <p:embed/>
                  <p:pic>
                    <p:nvPicPr>
                      <p:cNvPr id="3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CE01BBE-850D-F04B-9CD3-5700A39479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6" name="Text Placeholder 10">
            <a:extLst>
              <a:ext uri="{FF2B5EF4-FFF2-40B4-BE49-F238E27FC236}">
                <a16:creationId xmlns:a16="http://schemas.microsoft.com/office/drawing/2014/main" id="{1C63447E-AF28-DC21-CC99-566BA19C80DD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492125" y="1339056"/>
            <a:ext cx="3143250" cy="547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200" b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CO</a:t>
            </a:r>
            <a:r>
              <a:rPr kumimoji="0" lang="en-US" altLang="en-US" sz="1200" b="1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2</a:t>
            </a:r>
            <a:r>
              <a:rPr kumimoji="0" lang="en-US" altLang="en-US" sz="1200" b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e emissions in 2024*: </a:t>
            </a:r>
            <a:r>
              <a:rPr lang="en-US" altLang="en-US" sz="1200" b="1" dirty="0">
                <a:solidFill>
                  <a:srgbClr val="000000"/>
                </a:solidFill>
                <a:latin typeface="Arial"/>
              </a:rPr>
              <a:t>~50</a:t>
            </a:r>
            <a:r>
              <a:rPr kumimoji="0" lang="en-US" altLang="en-US" sz="1200" b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 billion tonnes</a:t>
            </a:r>
          </a:p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200" b="1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</a:endParaRPr>
          </a:p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200" b="1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1662" name="Title 1661">
            <a:extLst>
              <a:ext uri="{FF2B5EF4-FFF2-40B4-BE49-F238E27FC236}">
                <a16:creationId xmlns:a16="http://schemas.microsoft.com/office/drawing/2014/main" id="{D3710386-4093-9E1B-1DD8-5EF93FE8A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762205" cy="574147"/>
          </a:xfrm>
          <a:noFill/>
        </p:spPr>
        <p:txBody>
          <a:bodyPr vert="horz">
            <a:noAutofit/>
          </a:bodyPr>
          <a:lstStyle/>
          <a:p>
            <a:r>
              <a:rPr lang="en-US" sz="2800" dirty="0">
                <a:cs typeface="Arial"/>
              </a:rPr>
              <a:t>In the 2050 Net Zero scenar</a:t>
            </a:r>
            <a:r>
              <a:rPr lang="en-US" dirty="0">
                <a:cs typeface="Arial"/>
              </a:rPr>
              <a:t>io, </a:t>
            </a:r>
            <a:r>
              <a:rPr lang="en-US" sz="2800" dirty="0">
                <a:cs typeface="Arial"/>
              </a:rPr>
              <a:t>biofuel could lower global emissions by up to ~1 GT</a:t>
            </a:r>
            <a:endParaRPr lang="en-US" dirty="0"/>
          </a:p>
        </p:txBody>
      </p:sp>
      <p:sp>
        <p:nvSpPr>
          <p:cNvPr id="5" name="btfpNotesBox111697">
            <a:extLst>
              <a:ext uri="{FF2B5EF4-FFF2-40B4-BE49-F238E27FC236}">
                <a16:creationId xmlns:a16="http://schemas.microsoft.com/office/drawing/2014/main" id="{8091D70E-B374-C7B0-FC6F-792322C33B22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*2024 emissions based on projections.</a:t>
            </a:r>
          </a:p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Rhodium Group,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77"/>
              </a:rPr>
              <a:t>The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7"/>
              </a:rPr>
              <a:t>ClimateDeck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(2024); BloombergNEF,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8"/>
              </a:rPr>
              <a:t>New Energy Outlook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 IRENA,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9"/>
              </a:rPr>
              <a:t>Transport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IEA,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80"/>
              </a:rPr>
              <a:t>Net Zero by 2050: A Roadmap for the Global Energy Sector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Birru Lucha, Theo Moers,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81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82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83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818" name="Rectangle 1817">
            <a:extLst>
              <a:ext uri="{FF2B5EF4-FFF2-40B4-BE49-F238E27FC236}">
                <a16:creationId xmlns:a16="http://schemas.microsoft.com/office/drawing/2014/main" id="{40A4BD14-2CB0-9747-74FA-315B6BF63E61}"/>
              </a:ext>
            </a:extLst>
          </p:cNvPr>
          <p:cNvSpPr/>
          <p:nvPr>
            <p:custDataLst>
              <p:tags r:id="rId5"/>
            </p:custDataLst>
          </p:nvPr>
        </p:nvSpPr>
        <p:spPr bwMode="auto">
          <a:xfrm>
            <a:off x="10561638" y="3925888"/>
            <a:ext cx="784225" cy="2051050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819" name="Rectangle 1818">
            <a:extLst>
              <a:ext uri="{FF2B5EF4-FFF2-40B4-BE49-F238E27FC236}">
                <a16:creationId xmlns:a16="http://schemas.microsoft.com/office/drawing/2014/main" id="{F1CA302B-1F16-21FB-98C5-D6AA7464B987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>
            <a:off x="10561638" y="2876550"/>
            <a:ext cx="784225" cy="1049338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820" name="Rectangle 1819">
            <a:extLst>
              <a:ext uri="{FF2B5EF4-FFF2-40B4-BE49-F238E27FC236}">
                <a16:creationId xmlns:a16="http://schemas.microsoft.com/office/drawing/2014/main" id="{D3D4CFE8-2D44-C8FF-81AD-B413A2EA383A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>
            <a:off x="10561638" y="2092326"/>
            <a:ext cx="784225" cy="784225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792" name="Rectangle 1791">
            <a:extLst>
              <a:ext uri="{FF2B5EF4-FFF2-40B4-BE49-F238E27FC236}">
                <a16:creationId xmlns:a16="http://schemas.microsoft.com/office/drawing/2014/main" id="{3629D9F3-E21C-631A-BE86-BA38111385BC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10561638" y="2060575"/>
            <a:ext cx="784225" cy="31750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810" name="Rectangle 1809">
            <a:extLst>
              <a:ext uri="{FF2B5EF4-FFF2-40B4-BE49-F238E27FC236}">
                <a16:creationId xmlns:a16="http://schemas.microsoft.com/office/drawing/2014/main" id="{111B7B65-5793-95C4-B901-A71A26EDD129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8899525" y="3013076"/>
            <a:ext cx="1662113" cy="2963863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812" name="Rectangle 1811">
            <a:extLst>
              <a:ext uri="{FF2B5EF4-FFF2-40B4-BE49-F238E27FC236}">
                <a16:creationId xmlns:a16="http://schemas.microsoft.com/office/drawing/2014/main" id="{EA6A6B2E-F58F-BBF9-4FF4-DA130C1D73ED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8899525" y="2684464"/>
            <a:ext cx="1662113" cy="328613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CB4DAAEE-35E2-A6E5-DD44-6D71401A649B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8899525" y="2617788"/>
            <a:ext cx="1662113" cy="66675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33A1477D-1E79-2038-BFC6-8AB6A2978D71}"/>
              </a:ext>
            </a:extLst>
          </p:cNvPr>
          <p:cNvSpPr/>
          <p:nvPr>
            <p:custDataLst>
              <p:tags r:id="rId12"/>
            </p:custDataLst>
          </p:nvPr>
        </p:nvSpPr>
        <p:spPr bwMode="auto">
          <a:xfrm>
            <a:off x="8899525" y="2236788"/>
            <a:ext cx="1662113" cy="381000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1" name="Rectangle 1620">
            <a:extLst>
              <a:ext uri="{FF2B5EF4-FFF2-40B4-BE49-F238E27FC236}">
                <a16:creationId xmlns:a16="http://schemas.microsoft.com/office/drawing/2014/main" id="{8422FE89-4F35-5FCE-A8B0-519A0747F20C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8899525" y="2198688"/>
            <a:ext cx="1662113" cy="38100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227418C-773A-F7F9-F7CA-3C19A5E054C2}"/>
              </a:ext>
            </a:extLst>
          </p:cNvPr>
          <p:cNvSpPr/>
          <p:nvPr>
            <p:custDataLst>
              <p:tags r:id="rId14"/>
            </p:custDataLst>
          </p:nvPr>
        </p:nvSpPr>
        <p:spPr bwMode="auto">
          <a:xfrm>
            <a:off x="8899525" y="2151063"/>
            <a:ext cx="1662113" cy="47625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8912466-244D-95C5-83CD-A896B32E5DB4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8899525" y="2060575"/>
            <a:ext cx="1662113" cy="90488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3" name="Rectangle 1802">
            <a:extLst>
              <a:ext uri="{FF2B5EF4-FFF2-40B4-BE49-F238E27FC236}">
                <a16:creationId xmlns:a16="http://schemas.microsoft.com/office/drawing/2014/main" id="{D8C86BCA-6086-38F8-6976-D1F75D5A415E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6713538" y="4927600"/>
            <a:ext cx="2185987" cy="1049338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804" name="Rectangle 1803">
            <a:extLst>
              <a:ext uri="{FF2B5EF4-FFF2-40B4-BE49-F238E27FC236}">
                <a16:creationId xmlns:a16="http://schemas.microsoft.com/office/drawing/2014/main" id="{F1113940-336F-A98E-FBAC-E23777076216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6713538" y="3686175"/>
            <a:ext cx="2185987" cy="1241425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728B09D-A960-D2FD-3BD1-CC401A179505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6713538" y="2876550"/>
            <a:ext cx="2185988" cy="809625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BD7E05C-CC77-3EEF-26D8-7F368DBAD32A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6713538" y="2719388"/>
            <a:ext cx="2185988" cy="157163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F7785AAE-DE32-B865-B112-B4AA7B2D6EBC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6713538" y="2060575"/>
            <a:ext cx="2185988" cy="658813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3" name="Rectangle 1792">
            <a:extLst>
              <a:ext uri="{FF2B5EF4-FFF2-40B4-BE49-F238E27FC236}">
                <a16:creationId xmlns:a16="http://schemas.microsoft.com/office/drawing/2014/main" id="{31E991B6-FB3F-0DE2-52C0-BBD9B5067417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3760788" y="3141663"/>
            <a:ext cx="2952750" cy="2835275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796" name="Rectangle 1795">
            <a:extLst>
              <a:ext uri="{FF2B5EF4-FFF2-40B4-BE49-F238E27FC236}">
                <a16:creationId xmlns:a16="http://schemas.microsoft.com/office/drawing/2014/main" id="{C6E00490-2575-CE9D-2E48-DC3EDBC27526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3760788" y="2249488"/>
            <a:ext cx="2952750" cy="892175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617" name="Rectangle 1616">
            <a:extLst>
              <a:ext uri="{FF2B5EF4-FFF2-40B4-BE49-F238E27FC236}">
                <a16:creationId xmlns:a16="http://schemas.microsoft.com/office/drawing/2014/main" id="{62DC8291-6369-1D87-E6FE-BA3FD4316DA5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3760788" y="2124075"/>
            <a:ext cx="2952750" cy="125413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AA2DC13A-0E25-4F11-0FA4-5092B0DA691A}"/>
              </a:ext>
            </a:extLst>
          </p:cNvPr>
          <p:cNvSpPr/>
          <p:nvPr>
            <p:custDataLst>
              <p:tags r:id="rId24"/>
            </p:custDataLst>
          </p:nvPr>
        </p:nvSpPr>
        <p:spPr bwMode="auto">
          <a:xfrm>
            <a:off x="3760788" y="2057400"/>
            <a:ext cx="2952750" cy="66675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8576DAB-E499-0966-1322-9C8460B022E3}"/>
              </a:ext>
            </a:extLst>
          </p:cNvPr>
          <p:cNvSpPr/>
          <p:nvPr>
            <p:custDataLst>
              <p:tags r:id="rId25"/>
            </p:custDataLst>
          </p:nvPr>
        </p:nvSpPr>
        <p:spPr bwMode="auto">
          <a:xfrm>
            <a:off x="782637" y="5307013"/>
            <a:ext cx="2978150" cy="669925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E5242EC-45F7-A406-E8E9-8F030BB6A8CD}"/>
              </a:ext>
            </a:extLst>
          </p:cNvPr>
          <p:cNvSpPr/>
          <p:nvPr>
            <p:custDataLst>
              <p:tags r:id="rId26"/>
            </p:custDataLst>
          </p:nvPr>
        </p:nvSpPr>
        <p:spPr bwMode="auto">
          <a:xfrm>
            <a:off x="782637" y="4637089"/>
            <a:ext cx="2978150" cy="669925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15C4DD9B-F88A-F0E3-A113-17FABF30B0A0}"/>
              </a:ext>
            </a:extLst>
          </p:cNvPr>
          <p:cNvSpPr/>
          <p:nvPr>
            <p:custDataLst>
              <p:tags r:id="rId27"/>
            </p:custDataLst>
          </p:nvPr>
        </p:nvSpPr>
        <p:spPr bwMode="auto">
          <a:xfrm>
            <a:off x="782637" y="3830637"/>
            <a:ext cx="2978150" cy="806450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4" name="Rectangle 1613">
            <a:extLst>
              <a:ext uri="{FF2B5EF4-FFF2-40B4-BE49-F238E27FC236}">
                <a16:creationId xmlns:a16="http://schemas.microsoft.com/office/drawing/2014/main" id="{A010FC67-E97E-E550-BCDB-0B995C5F4382}"/>
              </a:ext>
            </a:extLst>
          </p:cNvPr>
          <p:cNvSpPr/>
          <p:nvPr>
            <p:custDataLst>
              <p:tags r:id="rId28"/>
            </p:custDataLst>
          </p:nvPr>
        </p:nvSpPr>
        <p:spPr bwMode="auto">
          <a:xfrm>
            <a:off x="782637" y="3251200"/>
            <a:ext cx="2978150" cy="579438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B23513A8-B950-DC72-318A-7E7ADA8088F4}"/>
              </a:ext>
            </a:extLst>
          </p:cNvPr>
          <p:cNvSpPr/>
          <p:nvPr>
            <p:custDataLst>
              <p:tags r:id="rId29"/>
            </p:custDataLst>
          </p:nvPr>
        </p:nvSpPr>
        <p:spPr bwMode="auto">
          <a:xfrm>
            <a:off x="782637" y="3157538"/>
            <a:ext cx="2978150" cy="93663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07A2649-0C38-D248-FA35-BB877A38B1EC}"/>
              </a:ext>
            </a:extLst>
          </p:cNvPr>
          <p:cNvSpPr/>
          <p:nvPr>
            <p:custDataLst>
              <p:tags r:id="rId30"/>
            </p:custDataLst>
          </p:nvPr>
        </p:nvSpPr>
        <p:spPr bwMode="auto">
          <a:xfrm>
            <a:off x="782637" y="2633664"/>
            <a:ext cx="2978150" cy="523875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EBD1BA1-51AB-086C-6E97-A506F435D7FD}"/>
              </a:ext>
            </a:extLst>
          </p:cNvPr>
          <p:cNvSpPr/>
          <p:nvPr>
            <p:custDataLst>
              <p:tags r:id="rId31"/>
            </p:custDataLst>
          </p:nvPr>
        </p:nvSpPr>
        <p:spPr bwMode="auto">
          <a:xfrm>
            <a:off x="782637" y="2359025"/>
            <a:ext cx="2978150" cy="274638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1D766F2-3B5B-6454-E067-35FAF4D7FDE7}"/>
              </a:ext>
            </a:extLst>
          </p:cNvPr>
          <p:cNvSpPr/>
          <p:nvPr>
            <p:custDataLst>
              <p:tags r:id="rId32"/>
            </p:custDataLst>
          </p:nvPr>
        </p:nvSpPr>
        <p:spPr bwMode="auto">
          <a:xfrm>
            <a:off x="782637" y="2292350"/>
            <a:ext cx="2978150" cy="66675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1F8204AE-3C86-5CAA-349D-C6B6554AFA2D}"/>
              </a:ext>
            </a:extLst>
          </p:cNvPr>
          <p:cNvSpPr/>
          <p:nvPr>
            <p:custDataLst>
              <p:tags r:id="rId33"/>
            </p:custDataLst>
          </p:nvPr>
        </p:nvSpPr>
        <p:spPr bwMode="auto">
          <a:xfrm>
            <a:off x="782637" y="2119313"/>
            <a:ext cx="2978150" cy="173038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3ACD4CA3-77A5-D697-43B8-4F1CAE6CC63F}"/>
              </a:ext>
            </a:extLst>
          </p:cNvPr>
          <p:cNvSpPr/>
          <p:nvPr>
            <p:custDataLst>
              <p:tags r:id="rId34"/>
            </p:custDataLst>
          </p:nvPr>
        </p:nvSpPr>
        <p:spPr bwMode="auto">
          <a:xfrm>
            <a:off x="782637" y="2060575"/>
            <a:ext cx="2978150" cy="58738"/>
          </a:xfrm>
          <a:prstGeom prst="rect">
            <a:avLst/>
          </a:prstGeom>
          <a:solidFill>
            <a:schemeClr val="tx2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7800" marR="0" lvl="0" indent="-177800" algn="ctr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DA9D1F6-FAD0-0B10-ECA7-9B6AE4A49D07}"/>
              </a:ext>
            </a:extLst>
          </p:cNvPr>
          <p:cNvCxnSpPr/>
          <p:nvPr>
            <p:custDataLst>
              <p:tags r:id="rId35"/>
            </p:custDataLst>
          </p:nvPr>
        </p:nvCxnSpPr>
        <p:spPr bwMode="auto">
          <a:xfrm>
            <a:off x="777874" y="5976938"/>
            <a:ext cx="10572750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00835D6-BD43-4C19-BCF3-5C3FD5039782}"/>
              </a:ext>
            </a:extLst>
          </p:cNvPr>
          <p:cNvCxnSpPr/>
          <p:nvPr>
            <p:custDataLst>
              <p:tags r:id="rId36"/>
            </p:custDataLst>
          </p:nvPr>
        </p:nvCxnSpPr>
        <p:spPr bwMode="auto">
          <a:xfrm flipV="1">
            <a:off x="665163" y="2060576"/>
            <a:ext cx="79375" cy="7302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82" name="Text Placeholder 10">
            <a:extLst>
              <a:ext uri="{FF2B5EF4-FFF2-40B4-BE49-F238E27FC236}">
                <a16:creationId xmlns:a16="http://schemas.microsoft.com/office/drawing/2014/main" id="{D4E0EB31-3351-4329-BB84-C154936AF2E0}"/>
              </a:ext>
            </a:extLst>
          </p:cNvPr>
          <p:cNvSpPr txBox="1">
            <a:spLocks/>
          </p:cNvSpPr>
          <p:nvPr>
            <p:custDataLst>
              <p:tags r:id="rId37"/>
            </p:custDataLst>
          </p:nvPr>
        </p:nvSpPr>
        <p:spPr bwMode="gray">
          <a:xfrm>
            <a:off x="1789113" y="4789488"/>
            <a:ext cx="9652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2D9E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E535111-A91A-469F-A25B-38638D3CADCA}" type="datetime'Ir''''''on'''' a''''n''d ''s''''t''e''''''''''el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Iron and steel</a:t>
            </a:fld>
            <a:br>
              <a:rPr lang="en-US" altLang="en-US" sz="1200" dirty="0"/>
            </a:br>
            <a:fld id="{5583C522-561B-458D-AD8D-DF4F47EFA1D2}" type="datetime'''''''''''''''''''1''''7''''''%''''''''''''''''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17%</a:t>
            </a:fld>
            <a:endParaRPr lang="en-US" sz="1200" dirty="0"/>
          </a:p>
        </p:txBody>
      </p:sp>
      <p:sp>
        <p:nvSpPr>
          <p:cNvPr id="1833" name="Text Placeholder 10">
            <a:extLst>
              <a:ext uri="{FF2B5EF4-FFF2-40B4-BE49-F238E27FC236}">
                <a16:creationId xmlns:a16="http://schemas.microsoft.com/office/drawing/2014/main" id="{E5B68726-E12D-6D37-0CCA-62D0E0AC5C6B}"/>
              </a:ext>
            </a:extLst>
          </p:cNvPr>
          <p:cNvSpPr txBox="1">
            <a:spLocks/>
          </p:cNvSpPr>
          <p:nvPr>
            <p:custDataLst>
              <p:tags r:id="rId38"/>
            </p:custDataLst>
          </p:nvPr>
        </p:nvSpPr>
        <p:spPr bwMode="gray">
          <a:xfrm>
            <a:off x="1865313" y="4051300"/>
            <a:ext cx="8128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2D9E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088CAF-5919-4548-9E31-2E2BDFDCD23F}" type="datetime'Oi''''''l ''''''''''''''''''an''d ''''''''''g''a''''s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Oil and gas</a:t>
            </a:fld>
            <a:br>
              <a:rPr lang="en-US" altLang="en-US" sz="1200" dirty="0"/>
            </a:br>
            <a:fld id="{C232B04A-8AA0-4965-BA19-A5E7971AE467}" type="datetime'''''''''''''''2''''''1''''''''%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21%</a:t>
            </a:fld>
            <a:endParaRPr lang="en-US" sz="1200" dirty="0"/>
          </a:p>
        </p:txBody>
      </p:sp>
      <p:sp>
        <p:nvSpPr>
          <p:cNvPr id="1756" name="Text Placeholder 10">
            <a:extLst>
              <a:ext uri="{FF2B5EF4-FFF2-40B4-BE49-F238E27FC236}">
                <a16:creationId xmlns:a16="http://schemas.microsoft.com/office/drawing/2014/main" id="{7BE00BFF-CBBB-3F92-6E15-A5AD7CC3302F}"/>
              </a:ext>
            </a:extLst>
          </p:cNvPr>
          <p:cNvSpPr txBox="1">
            <a:spLocks/>
          </p:cNvSpPr>
          <p:nvPr>
            <p:custDataLst>
              <p:tags r:id="rId39"/>
            </p:custDataLst>
          </p:nvPr>
        </p:nvSpPr>
        <p:spPr bwMode="gray">
          <a:xfrm>
            <a:off x="7570788" y="3098800"/>
            <a:ext cx="4699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E965FB3-63C9-423E-B339-58C3E5FA9CFC}" type="datetime'''''''W''''''''''''''''''''a''''''s''''''''te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Waste</a:t>
            </a:fld>
            <a:br>
              <a:rPr lang="en-US" altLang="en-US" sz="1200" dirty="0">
                <a:effectLst/>
              </a:rPr>
            </a:br>
            <a:fld id="{AD37A879-FAEA-4D0B-9C42-14862A7EA026}" type="datetime'''''''''''''''''''''''''''2''''''''1''''''''''%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21%</a:t>
            </a:fld>
            <a:endParaRPr lang="en-US" sz="1200" dirty="0"/>
          </a:p>
        </p:txBody>
      </p:sp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9DDD71D0-A321-206E-3322-3FFE45537A26}"/>
              </a:ext>
            </a:extLst>
          </p:cNvPr>
          <p:cNvSpPr txBox="1">
            <a:spLocks/>
          </p:cNvSpPr>
          <p:nvPr>
            <p:custDataLst>
              <p:tags r:id="rId40"/>
            </p:custDataLst>
          </p:nvPr>
        </p:nvSpPr>
        <p:spPr bwMode="gray">
          <a:xfrm>
            <a:off x="7467600" y="4124325"/>
            <a:ext cx="677863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1579FDA-B105-4714-91D7-6A29A0F66F52}" type="datetime'''''''Liv''''''''''''''''es''''''''t''''o''''''''''c''k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Livestock</a:t>
            </a:fld>
            <a:br>
              <a:rPr lang="en-US" altLang="en-US" sz="1200" dirty="0"/>
            </a:br>
            <a:fld id="{20E549D6-8678-46AF-BB33-6822582626F5}" type="datetime'''''''''''''''''''''''3''''''''''''''''''''''''2''%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32%</a:t>
            </a:fld>
            <a:endParaRPr lang="en-US" sz="1200" dirty="0"/>
          </a:p>
        </p:txBody>
      </p:sp>
      <p:sp>
        <p:nvSpPr>
          <p:cNvPr id="1757" name="Text Placeholder 10">
            <a:extLst>
              <a:ext uri="{FF2B5EF4-FFF2-40B4-BE49-F238E27FC236}">
                <a16:creationId xmlns:a16="http://schemas.microsoft.com/office/drawing/2014/main" id="{A5E14C05-E73E-FFBC-3A84-303FDB1F387A}"/>
              </a:ext>
            </a:extLst>
          </p:cNvPr>
          <p:cNvSpPr txBox="1">
            <a:spLocks/>
          </p:cNvSpPr>
          <p:nvPr>
            <p:custDataLst>
              <p:tags r:id="rId41"/>
            </p:custDataLst>
          </p:nvPr>
        </p:nvSpPr>
        <p:spPr bwMode="gray">
          <a:xfrm>
            <a:off x="6918325" y="2720975"/>
            <a:ext cx="17764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9BE0A2C-560E-4AB2-89E9-A9D406DD6A4E}" type="datetime'A''''gr''ic''ul''t''ure'''' fuel'''' combus''ti''o''''''n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Agriculture fuel combustion</a:t>
            </a:fld>
            <a:r>
              <a:rPr lang="en-US" altLang="en-US" sz="1000" dirty="0"/>
              <a:t> </a:t>
            </a:r>
            <a:fld id="{A0EC32E1-1734-4B00-94ED-F049CBBC7F7A}" type="datetime'''''''''''''''''''''''''''''''''''''''''''''4''''''''''''%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4%</a:t>
            </a:fld>
            <a:endParaRPr lang="en-US" sz="1000" dirty="0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FCB75023-5C2F-C2D6-6B69-940F22222A20}"/>
              </a:ext>
            </a:extLst>
          </p:cNvPr>
          <p:cNvSpPr txBox="1">
            <a:spLocks/>
          </p:cNvSpPr>
          <p:nvPr>
            <p:custDataLst>
              <p:tags r:id="rId42"/>
            </p:custDataLst>
          </p:nvPr>
        </p:nvSpPr>
        <p:spPr bwMode="gray">
          <a:xfrm>
            <a:off x="7581900" y="5268913"/>
            <a:ext cx="449263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2D9E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A637632-5994-44C2-85CB-BB3422C39E50}" type="datetime'''''C''''''''''''''ro''ps'''''''''''''''''''''''''''''''''''">
              <a:rPr lang="en-US" altLang="en-US" sz="12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Crops</a:t>
            </a:fld>
            <a:br>
              <a:rPr lang="en-US" altLang="en-US" sz="1200" dirty="0">
                <a:effectLst/>
              </a:rPr>
            </a:br>
            <a:fld id="{E103EB8A-B612-402F-9ABE-B866AEC93EC9}" type="datetime'27''''''%''''''''''''''''''''''''''''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27%</a:t>
            </a:fld>
            <a:endParaRPr lang="en-US" sz="1200" dirty="0"/>
          </a:p>
        </p:txBody>
      </p:sp>
      <p:sp>
        <p:nvSpPr>
          <p:cNvPr id="1758" name="Text Placeholder 10">
            <a:extLst>
              <a:ext uri="{FF2B5EF4-FFF2-40B4-BE49-F238E27FC236}">
                <a16:creationId xmlns:a16="http://schemas.microsoft.com/office/drawing/2014/main" id="{84811A8B-159E-AA3D-A22B-B88237F12E7A}"/>
              </a:ext>
            </a:extLst>
          </p:cNvPr>
          <p:cNvSpPr txBox="1">
            <a:spLocks/>
          </p:cNvSpPr>
          <p:nvPr>
            <p:custDataLst>
              <p:tags r:id="rId43"/>
            </p:custDataLst>
          </p:nvPr>
        </p:nvSpPr>
        <p:spPr bwMode="gray">
          <a:xfrm>
            <a:off x="7542213" y="2236788"/>
            <a:ext cx="5286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72D41A7-700F-4A75-8AD6-F3BDB129C0E6}" type="datetime'''''''''L''''''''U''''''''''''L''U''''''''C''''''''F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LULUCF</a:t>
            </a:fld>
            <a:br>
              <a:rPr lang="en-US" altLang="en-US" sz="1000" dirty="0">
                <a:effectLst/>
              </a:rPr>
            </a:br>
            <a:fld id="{BD75DD54-4C1A-4871-99A6-891FD2BC7925}" type="datetime'''1''7%''''''''''''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17%</a:t>
            </a:fld>
            <a:endParaRPr lang="en-US" sz="1000" dirty="0"/>
          </a:p>
        </p:txBody>
      </p:sp>
      <p:sp>
        <p:nvSpPr>
          <p:cNvPr id="1860" name="Text Placeholder 10">
            <a:extLst>
              <a:ext uri="{FF2B5EF4-FFF2-40B4-BE49-F238E27FC236}">
                <a16:creationId xmlns:a16="http://schemas.microsoft.com/office/drawing/2014/main" id="{43E3DE59-F696-337D-F305-A292BFA6FD07}"/>
              </a:ext>
            </a:extLst>
          </p:cNvPr>
          <p:cNvSpPr txBox="1">
            <a:spLocks/>
          </p:cNvSpPr>
          <p:nvPr>
            <p:custDataLst>
              <p:tags r:id="rId44"/>
            </p:custDataLst>
          </p:nvPr>
        </p:nvSpPr>
        <p:spPr bwMode="auto">
          <a:xfrm>
            <a:off x="6545262" y="6035675"/>
            <a:ext cx="252253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effectLst/>
              </a:rPr>
              <a:t>Agriculture, land use, and waste</a:t>
            </a:r>
            <a:endParaRPr lang="en-US" sz="1400" dirty="0"/>
          </a:p>
        </p:txBody>
      </p:sp>
      <p:sp>
        <p:nvSpPr>
          <p:cNvPr id="1859" name="Text Placeholder 10">
            <a:extLst>
              <a:ext uri="{FF2B5EF4-FFF2-40B4-BE49-F238E27FC236}">
                <a16:creationId xmlns:a16="http://schemas.microsoft.com/office/drawing/2014/main" id="{EDB9264D-DBFD-AF20-F3D8-8F554706B5BD}"/>
              </a:ext>
            </a:extLst>
          </p:cNvPr>
          <p:cNvSpPr txBox="1">
            <a:spLocks/>
          </p:cNvSpPr>
          <p:nvPr>
            <p:custDataLst>
              <p:tags r:id="rId45"/>
            </p:custDataLst>
          </p:nvPr>
        </p:nvSpPr>
        <p:spPr bwMode="auto">
          <a:xfrm>
            <a:off x="4616451" y="6035675"/>
            <a:ext cx="124142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effectLst/>
              </a:rPr>
              <a:t>Power and heat</a:t>
            </a:r>
            <a:endParaRPr lang="en-US" sz="1400" dirty="0"/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85A7F557-663D-D104-0E60-9DB2654393C0}"/>
              </a:ext>
            </a:extLst>
          </p:cNvPr>
          <p:cNvSpPr txBox="1">
            <a:spLocks/>
          </p:cNvSpPr>
          <p:nvPr>
            <p:custDataLst>
              <p:tags r:id="rId46"/>
            </p:custDataLst>
          </p:nvPr>
        </p:nvSpPr>
        <p:spPr bwMode="gray">
          <a:xfrm>
            <a:off x="9526588" y="4311650"/>
            <a:ext cx="4064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1E795DC-C192-43F7-B532-808CFC3BEB44}" type="datetime'''''''''''''''''''''''''''''R''''''o''a''d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Road</a:t>
            </a:fld>
            <a:br>
              <a:rPr lang="en-US" altLang="en-US" sz="1200" dirty="0"/>
            </a:br>
            <a:fld id="{9D418D64-5F1D-408E-A330-E6A25FA53795}" type="datetime'''''''76''''''''''''''''''''%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76%</a:t>
            </a:fld>
            <a:endParaRPr lang="en-US" sz="1200" dirty="0"/>
          </a:p>
        </p:txBody>
      </p:sp>
      <p:sp>
        <p:nvSpPr>
          <p:cNvPr id="1751" name="Text Placeholder 10">
            <a:extLst>
              <a:ext uri="{FF2B5EF4-FFF2-40B4-BE49-F238E27FC236}">
                <a16:creationId xmlns:a16="http://schemas.microsoft.com/office/drawing/2014/main" id="{E4C43A17-DC7B-920A-BDE8-740B4AEA478D}"/>
              </a:ext>
            </a:extLst>
          </p:cNvPr>
          <p:cNvSpPr txBox="1">
            <a:spLocks/>
          </p:cNvSpPr>
          <p:nvPr>
            <p:custDataLst>
              <p:tags r:id="rId47"/>
            </p:custDataLst>
          </p:nvPr>
        </p:nvSpPr>
        <p:spPr bwMode="gray">
          <a:xfrm>
            <a:off x="5033962" y="2109788"/>
            <a:ext cx="407988" cy="1524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59BD0C2-82C8-4C7E-B00D-7FA45F6EF8CC}" type="datetime'''''''O''''''''''''''''''''''''''i''''l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Oil</a:t>
            </a:fld>
            <a:r>
              <a:rPr lang="en-US" altLang="en-US" sz="1000" dirty="0"/>
              <a:t> </a:t>
            </a:r>
            <a:fld id="{471DB811-F29E-4A51-87F6-93996785A376}" type="datetime'''''''''''''''3''''''''''''''''''''''%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3%</a:t>
            </a:fld>
            <a:endParaRPr lang="en-US" sz="1000" dirty="0"/>
          </a:p>
        </p:txBody>
      </p:sp>
      <p:sp>
        <p:nvSpPr>
          <p:cNvPr id="26" name="Text Placeholder 10">
            <a:extLst>
              <a:ext uri="{FF2B5EF4-FFF2-40B4-BE49-F238E27FC236}">
                <a16:creationId xmlns:a16="http://schemas.microsoft.com/office/drawing/2014/main" id="{7FA1B512-6FC4-100E-2406-279AEE0B83A9}"/>
              </a:ext>
            </a:extLst>
          </p:cNvPr>
          <p:cNvSpPr txBox="1">
            <a:spLocks/>
          </p:cNvSpPr>
          <p:nvPr>
            <p:custDataLst>
              <p:tags r:id="rId48"/>
            </p:custDataLst>
          </p:nvPr>
        </p:nvSpPr>
        <p:spPr bwMode="gray">
          <a:xfrm>
            <a:off x="9309100" y="2757488"/>
            <a:ext cx="8429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C970069-CBB5-4958-9FFF-F61C2D86F052}" type="datetime'Avi''''''''''''a''ti''o''''''''''n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Aviation</a:t>
            </a:fld>
            <a:r>
              <a:rPr lang="en-US" altLang="en-US" sz="1200" dirty="0"/>
              <a:t> </a:t>
            </a:r>
            <a:fld id="{A3B88F5B-EB49-4674-AE95-71535519C5D1}" type="datetime'''''''''''''''''''''''''''''''''''''''''''''''''8%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8%</a:t>
            </a:fld>
            <a:endParaRPr lang="en-US" sz="1200" dirty="0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C4629C3D-2A3D-B677-E0E6-EC718258ED90}"/>
              </a:ext>
            </a:extLst>
          </p:cNvPr>
          <p:cNvSpPr txBox="1">
            <a:spLocks/>
          </p:cNvSpPr>
          <p:nvPr>
            <p:custDataLst>
              <p:tags r:id="rId49"/>
            </p:custDataLst>
          </p:nvPr>
        </p:nvSpPr>
        <p:spPr bwMode="gray">
          <a:xfrm>
            <a:off x="4654550" y="2605088"/>
            <a:ext cx="116681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5960C17-EC4B-4797-B3E2-0E6B299E27C1}" type="datetime'''''''''''''N''''''''a''''''tur''''''al ''''''gas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Natural gas</a:t>
            </a:fld>
            <a:r>
              <a:rPr lang="en-US" altLang="en-US" sz="1200" dirty="0"/>
              <a:t> </a:t>
            </a:r>
            <a:fld id="{3D30A7B0-AE84-414C-84F6-F191265AA51A}" type="datetime'''''''''''''''2''''''''''''''''''''''''3%''''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23%</a:t>
            </a:fld>
            <a:endParaRPr lang="en-US" sz="1200" dirty="0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3B506CC1-3E48-F662-7D7F-462211A08526}"/>
              </a:ext>
            </a:extLst>
          </p:cNvPr>
          <p:cNvSpPr txBox="1">
            <a:spLocks/>
          </p:cNvSpPr>
          <p:nvPr>
            <p:custDataLst>
              <p:tags r:id="rId50"/>
            </p:custDataLst>
          </p:nvPr>
        </p:nvSpPr>
        <p:spPr bwMode="gray">
          <a:xfrm>
            <a:off x="5059362" y="4376738"/>
            <a:ext cx="35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2D9E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9FABB97-3C65-49A4-8FF6-B637D3862AC2}" type="datetime'''''''''C''''''''''o''''''''''a''''''''''''''l'''''''">
              <a:rPr lang="en-US" altLang="en-US" sz="12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Coal</a:t>
            </a:fld>
            <a:br>
              <a:rPr lang="en-US" altLang="en-US" sz="1200" dirty="0">
                <a:effectLst/>
              </a:rPr>
            </a:br>
            <a:fld id="{0EE711BA-A5B5-4AB2-BA8F-E868EFF8F587}" type="datetime'''''''7''''''''''2%''''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72%</a:t>
            </a:fld>
            <a:endParaRPr lang="en-US" sz="1200" dirty="0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A55DCB89-8853-B76B-7284-8A39200D9AD2}"/>
              </a:ext>
            </a:extLst>
          </p:cNvPr>
          <p:cNvSpPr txBox="1">
            <a:spLocks/>
          </p:cNvSpPr>
          <p:nvPr>
            <p:custDataLst>
              <p:tags r:id="rId51"/>
            </p:custDataLst>
          </p:nvPr>
        </p:nvSpPr>
        <p:spPr bwMode="gray">
          <a:xfrm>
            <a:off x="9375775" y="2351088"/>
            <a:ext cx="7096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A2E7C7C-6652-4319-AA87-4235FD16D0E0}" type="datetime'''''''''''''''''''M''''''''ar''''''''''''i''''n''''''''e''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Marine</a:t>
            </a:fld>
            <a:r>
              <a:rPr lang="en-US" altLang="en-US" sz="1000" dirty="0"/>
              <a:t> </a:t>
            </a:r>
            <a:fld id="{A68033A1-C60C-4EE1-A2F4-D18AAAFE4E6B}" type="datetime'''''''''''''''''1''''0''''''''''''''''''''''''''''''''%''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10%</a:t>
            </a:fld>
            <a:endParaRPr lang="en-US" sz="1000" dirty="0"/>
          </a:p>
        </p:txBody>
      </p:sp>
      <p:sp>
        <p:nvSpPr>
          <p:cNvPr id="1857" name="Text Placeholder 10">
            <a:extLst>
              <a:ext uri="{FF2B5EF4-FFF2-40B4-BE49-F238E27FC236}">
                <a16:creationId xmlns:a16="http://schemas.microsoft.com/office/drawing/2014/main" id="{37ED2019-AC59-1BD6-F4DA-18539970497E}"/>
              </a:ext>
            </a:extLst>
          </p:cNvPr>
          <p:cNvSpPr txBox="1">
            <a:spLocks/>
          </p:cNvSpPr>
          <p:nvPr>
            <p:custDataLst>
              <p:tags r:id="rId52"/>
            </p:custDataLst>
          </p:nvPr>
        </p:nvSpPr>
        <p:spPr bwMode="auto">
          <a:xfrm>
            <a:off x="1957388" y="6035675"/>
            <a:ext cx="63023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F132E68-4AD7-4FB5-BDC9-7FC84EB46C34}" type="datetime'I''n''''''''d''''''u''s''''''t''''''''r''y''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Industry</a:t>
            </a:fld>
            <a:endParaRPr lang="en-US" sz="1400" dirty="0"/>
          </a:p>
        </p:txBody>
      </p:sp>
      <p:sp>
        <p:nvSpPr>
          <p:cNvPr id="1788" name="Text Placeholder 10">
            <a:extLst>
              <a:ext uri="{FF2B5EF4-FFF2-40B4-BE49-F238E27FC236}">
                <a16:creationId xmlns:a16="http://schemas.microsoft.com/office/drawing/2014/main" id="{B608A4A6-DC8E-4645-52EA-82DF0044A1B1}"/>
              </a:ext>
            </a:extLst>
          </p:cNvPr>
          <p:cNvSpPr txBox="1">
            <a:spLocks/>
          </p:cNvSpPr>
          <p:nvPr>
            <p:custDataLst>
              <p:tags r:id="rId53"/>
            </p:custDataLst>
          </p:nvPr>
        </p:nvSpPr>
        <p:spPr bwMode="gray">
          <a:xfrm>
            <a:off x="863600" y="2012950"/>
            <a:ext cx="1328738" cy="1524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1E15D7A-1473-45C5-B7BF-27BDF86DAF4B}" type="datetime'N''o''n''''''''-''f''''er''r''''''ous'''''' ''''m''e''ta''ls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Non-ferrous metals</a:t>
            </a:fld>
            <a:r>
              <a:rPr lang="en-US" altLang="en-US" sz="1000" dirty="0">
                <a:effectLst/>
              </a:rPr>
              <a:t> </a:t>
            </a:r>
            <a:fld id="{142464E8-7296-46BC-BC9F-559E9D7713D1}" type="datetime'''2''''''''%''''''''''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2%</a:t>
            </a:fld>
            <a:endParaRPr lang="en-US" sz="1000" dirty="0"/>
          </a:p>
        </p:txBody>
      </p:sp>
      <p:sp>
        <p:nvSpPr>
          <p:cNvPr id="1784" name="Text Placeholder 10">
            <a:extLst>
              <a:ext uri="{FF2B5EF4-FFF2-40B4-BE49-F238E27FC236}">
                <a16:creationId xmlns:a16="http://schemas.microsoft.com/office/drawing/2014/main" id="{D132AF93-E9CC-58D7-0262-F8C2A94B4E47}"/>
              </a:ext>
            </a:extLst>
          </p:cNvPr>
          <p:cNvSpPr txBox="1">
            <a:spLocks/>
          </p:cNvSpPr>
          <p:nvPr>
            <p:custDataLst>
              <p:tags r:id="rId54"/>
            </p:custDataLst>
          </p:nvPr>
        </p:nvSpPr>
        <p:spPr bwMode="gray">
          <a:xfrm>
            <a:off x="2659063" y="2128838"/>
            <a:ext cx="7159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7BA3CB9-7079-4FDF-B39F-883A632908B1}" type="datetime'R''e''''''f''''''''''ini''''n''''''''''''''g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Refining</a:t>
            </a:fld>
            <a:r>
              <a:rPr lang="en-US" altLang="en-US" sz="1000" dirty="0"/>
              <a:t> </a:t>
            </a:r>
            <a:fld id="{53B7B1E6-591D-4A8E-AB08-65569981B975}" type="datetime'''''''''''''''''''''''''''''''4''%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4%</a:t>
            </a:fld>
            <a:endParaRPr lang="en-US" sz="1000" dirty="0"/>
          </a:p>
        </p:txBody>
      </p:sp>
      <p:sp>
        <p:nvSpPr>
          <p:cNvPr id="1861" name="Text Placeholder 10">
            <a:extLst>
              <a:ext uri="{FF2B5EF4-FFF2-40B4-BE49-F238E27FC236}">
                <a16:creationId xmlns:a16="http://schemas.microsoft.com/office/drawing/2014/main" id="{6A3ECB2F-5CE0-5B2E-1FE5-E8824B3B25F1}"/>
              </a:ext>
            </a:extLst>
          </p:cNvPr>
          <p:cNvSpPr txBox="1">
            <a:spLocks/>
          </p:cNvSpPr>
          <p:nvPr>
            <p:custDataLst>
              <p:tags r:id="rId55"/>
            </p:custDataLst>
          </p:nvPr>
        </p:nvSpPr>
        <p:spPr bwMode="auto">
          <a:xfrm>
            <a:off x="9355138" y="6035675"/>
            <a:ext cx="75088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8E703DB-0541-4686-BF21-4E927D29F2D2}" type="datetime'''''''T''''''r''a''''''''''''''ns''p''''o''''''''r''t''''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Transport</a:t>
            </a:fld>
            <a:endParaRPr lang="en-US" sz="1400" dirty="0"/>
          </a:p>
        </p:txBody>
      </p:sp>
      <p:sp>
        <p:nvSpPr>
          <p:cNvPr id="1831" name="Text Placeholder 10">
            <a:extLst>
              <a:ext uri="{FF2B5EF4-FFF2-40B4-BE49-F238E27FC236}">
                <a16:creationId xmlns:a16="http://schemas.microsoft.com/office/drawing/2014/main" id="{DE7D3E20-37F6-816A-6821-EA1048FFB3DE}"/>
              </a:ext>
            </a:extLst>
          </p:cNvPr>
          <p:cNvSpPr txBox="1">
            <a:spLocks/>
          </p:cNvSpPr>
          <p:nvPr>
            <p:custDataLst>
              <p:tags r:id="rId56"/>
            </p:custDataLst>
          </p:nvPr>
        </p:nvSpPr>
        <p:spPr bwMode="gray">
          <a:xfrm>
            <a:off x="1811337" y="3449638"/>
            <a:ext cx="922338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ED04FB0-AEA5-443D-83C4-F1E8122487E9}" type="datetime'''''''''''Ce''''''''m''''''''e''n''''''''''''''''''t'''">
              <a:rPr lang="en-US" altLang="en-US" sz="12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Cement</a:t>
            </a:fld>
            <a:r>
              <a:rPr lang="en-US" altLang="en-US" sz="1200" dirty="0"/>
              <a:t> </a:t>
            </a:r>
            <a:fld id="{173DDE35-33EC-439F-AB41-34FB5A5E638B}" type="datetime'''''''''''''''''''''''''''''''15''''''''%'''''''''''''''''''''">
              <a:rPr lang="en-US" altLang="en-US" sz="12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15%</a:t>
            </a:fld>
            <a:endParaRPr lang="en-US" sz="1200" dirty="0"/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5E344023-9E2D-32E1-1BD8-753BAA0A8DF7}"/>
              </a:ext>
            </a:extLst>
          </p:cNvPr>
          <p:cNvSpPr txBox="1">
            <a:spLocks/>
          </p:cNvSpPr>
          <p:nvPr>
            <p:custDataLst>
              <p:tags r:id="rId57"/>
            </p:custDataLst>
          </p:nvPr>
        </p:nvSpPr>
        <p:spPr bwMode="gray">
          <a:xfrm>
            <a:off x="10771189" y="4554538"/>
            <a:ext cx="365125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 vert="eaVert" wrap="none" lIns="0" tIns="22225" rIns="0" bIns="22225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D9C2872-3722-4FE0-9C67-4326A6F19FF5}" type="datetime'Res''''''''i''''''''''de''n''''''t''i''''''''''''''''''a''''l'">
              <a:rPr lang="en-US" altLang="en-US" sz="12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Residential</a:t>
            </a:fld>
            <a:br>
              <a:rPr lang="en-US" altLang="en-US" sz="1200" dirty="0">
                <a:effectLst/>
              </a:rPr>
            </a:br>
            <a:fld id="{C14967CE-ECF1-4AE6-B527-7BCC4C4752B4}" type="datetime'''''''5''''''''2''''''''%''''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52%</a:t>
            </a:fld>
            <a:endParaRPr lang="en-US" sz="1200" dirty="0"/>
          </a:p>
        </p:txBody>
      </p:sp>
      <p:sp>
        <p:nvSpPr>
          <p:cNvPr id="1794" name="Text Placeholder 10">
            <a:extLst>
              <a:ext uri="{FF2B5EF4-FFF2-40B4-BE49-F238E27FC236}">
                <a16:creationId xmlns:a16="http://schemas.microsoft.com/office/drawing/2014/main" id="{0CFBA5AB-B92E-B9F6-2FC8-E1223CAC652E}"/>
              </a:ext>
            </a:extLst>
          </p:cNvPr>
          <p:cNvSpPr txBox="1">
            <a:spLocks/>
          </p:cNvSpPr>
          <p:nvPr>
            <p:custDataLst>
              <p:tags r:id="rId58"/>
            </p:custDataLst>
          </p:nvPr>
        </p:nvSpPr>
        <p:spPr bwMode="gray">
          <a:xfrm>
            <a:off x="792163" y="2249488"/>
            <a:ext cx="1471613" cy="1524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42D89B4-9B5D-4ACB-AF94-FC306B70A2DE}" type="datetime'''No''n-me''t''''''a''''l''l''''i''''''c'''' minera''''l''''s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Non-metallic minerals</a:t>
            </a:fld>
            <a:r>
              <a:rPr lang="en-US" altLang="en-US" sz="1000" dirty="0"/>
              <a:t> </a:t>
            </a:r>
            <a:fld id="{0C5E721D-9ED4-4992-912A-B06F9F364996}" type="datetime'''''''''''''''2%''''''''''''''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2%</a:t>
            </a:fld>
            <a:endParaRPr lang="en-US" sz="1000" dirty="0"/>
          </a:p>
        </p:txBody>
      </p:sp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2AFC76E1-8B9B-95A2-7F19-8590BB019CAD}"/>
              </a:ext>
            </a:extLst>
          </p:cNvPr>
          <p:cNvSpPr txBox="1">
            <a:spLocks/>
          </p:cNvSpPr>
          <p:nvPr>
            <p:custDataLst>
              <p:tags r:id="rId59"/>
            </p:custDataLst>
          </p:nvPr>
        </p:nvSpPr>
        <p:spPr bwMode="gray">
          <a:xfrm>
            <a:off x="10774364" y="3248025"/>
            <a:ext cx="360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35B7AE-DCC9-4085-BDE9-7D38104E686F}" type="datetime'''H''''''''F''''''''''''''''''''C''''''''''s''''''''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HFCs</a:t>
            </a:fld>
            <a:br>
              <a:rPr lang="en-US" altLang="en-US" sz="1000" dirty="0">
                <a:effectLst/>
              </a:rPr>
            </a:br>
            <a:fld id="{3DAFD3FD-F200-4A61-A655-75578C3980F5}" type="datetime'''''2''''''''''''7''''''''''''''''''''''''''''''''''''''%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27%</a:t>
            </a:fld>
            <a:endParaRPr lang="en-US" sz="1000" dirty="0"/>
          </a:p>
        </p:txBody>
      </p:sp>
      <p:sp>
        <p:nvSpPr>
          <p:cNvPr id="1824" name="Text Placeholder 10">
            <a:extLst>
              <a:ext uri="{FF2B5EF4-FFF2-40B4-BE49-F238E27FC236}">
                <a16:creationId xmlns:a16="http://schemas.microsoft.com/office/drawing/2014/main" id="{3FFEDEA0-5F76-5A68-BCD2-08EC40062C9D}"/>
              </a:ext>
            </a:extLst>
          </p:cNvPr>
          <p:cNvSpPr txBox="1">
            <a:spLocks/>
          </p:cNvSpPr>
          <p:nvPr>
            <p:custDataLst>
              <p:tags r:id="rId60"/>
            </p:custDataLst>
          </p:nvPr>
        </p:nvSpPr>
        <p:spPr bwMode="gray">
          <a:xfrm>
            <a:off x="1811337" y="2419350"/>
            <a:ext cx="9207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25BE668-1795-4755-9371-1881D6E8B600}" type="datetime'''C''''''''''''oa''''''l ''mi''''''n''''i''n''''''''''''''g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Coal mining</a:t>
            </a:fld>
            <a:r>
              <a:rPr lang="en-US" altLang="en-US" sz="1000" dirty="0"/>
              <a:t> </a:t>
            </a:r>
            <a:fld id="{727342F1-DE56-4231-A41B-11F1CB70C854}" type="datetime'''''''''''''7''''''''''''''''''''%''''''''''''''''''''''''''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7%</a:t>
            </a:fld>
            <a:endParaRPr lang="en-US" sz="1000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E854CAC5-1DFE-D7F3-1B4F-B2415A547FF4}"/>
              </a:ext>
            </a:extLst>
          </p:cNvPr>
          <p:cNvSpPr txBox="1">
            <a:spLocks/>
          </p:cNvSpPr>
          <p:nvPr>
            <p:custDataLst>
              <p:tags r:id="rId61"/>
            </p:custDataLst>
          </p:nvPr>
        </p:nvSpPr>
        <p:spPr bwMode="gray">
          <a:xfrm>
            <a:off x="10598150" y="2332038"/>
            <a:ext cx="7127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540A504-B0AA-4319-9ABB-29E2F556306E}" type="datetime'''Co''''''''''''''''''''''''''''m''me''''ri''c''''al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Commerical</a:t>
            </a:fld>
            <a:br>
              <a:rPr lang="en-US" altLang="en-US" sz="1000" dirty="0">
                <a:effectLst/>
              </a:rPr>
            </a:br>
            <a:fld id="{AD5E72BA-0808-4972-9DA5-267D7FB99ACA}" type="datetime'''''''''''''''''''''''''''''''''2''0''''''''%'">
              <a:rPr lang="en-US" altLang="en-US" sz="10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20%</a:t>
            </a:fld>
            <a:endParaRPr lang="en-US" sz="1000" dirty="0"/>
          </a:p>
        </p:txBody>
      </p:sp>
      <p:sp>
        <p:nvSpPr>
          <p:cNvPr id="1828" name="Text Placeholder 10">
            <a:extLst>
              <a:ext uri="{FF2B5EF4-FFF2-40B4-BE49-F238E27FC236}">
                <a16:creationId xmlns:a16="http://schemas.microsoft.com/office/drawing/2014/main" id="{B0B8C525-CC3F-477A-D7A0-A534A3EA688B}"/>
              </a:ext>
            </a:extLst>
          </p:cNvPr>
          <p:cNvSpPr txBox="1">
            <a:spLocks/>
          </p:cNvSpPr>
          <p:nvPr>
            <p:custDataLst>
              <p:tags r:id="rId62"/>
            </p:custDataLst>
          </p:nvPr>
        </p:nvSpPr>
        <p:spPr bwMode="gray">
          <a:xfrm>
            <a:off x="1722437" y="2805113"/>
            <a:ext cx="10985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28E7C39-7B92-4698-B364-43626421ABAB}" type="datetime'C''''''''''''h''e''''''''''''m''''''i''''''c''''''a''''l''s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Chemicals</a:t>
            </a:fld>
            <a:r>
              <a:rPr lang="en-US" altLang="en-US" sz="1200" dirty="0"/>
              <a:t> </a:t>
            </a:r>
            <a:fld id="{16E3C4A5-E4D7-4F0F-AFA1-EFECC7FFB6D6}" type="datetime'13''''''''''''''''''%''''''''''''''''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13%</a:t>
            </a:fld>
            <a:endParaRPr lang="en-US" sz="1200" dirty="0"/>
          </a:p>
        </p:txBody>
      </p:sp>
      <p:sp>
        <p:nvSpPr>
          <p:cNvPr id="1862" name="Text Placeholder 10">
            <a:extLst>
              <a:ext uri="{FF2B5EF4-FFF2-40B4-BE49-F238E27FC236}">
                <a16:creationId xmlns:a16="http://schemas.microsoft.com/office/drawing/2014/main" id="{255C7493-3C3E-A213-3E7D-4EB3396E381C}"/>
              </a:ext>
            </a:extLst>
          </p:cNvPr>
          <p:cNvSpPr txBox="1">
            <a:spLocks/>
          </p:cNvSpPr>
          <p:nvPr>
            <p:custDataLst>
              <p:tags r:id="rId63"/>
            </p:custDataLst>
          </p:nvPr>
        </p:nvSpPr>
        <p:spPr bwMode="auto">
          <a:xfrm>
            <a:off x="10593388" y="6035675"/>
            <a:ext cx="72072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433FAC6-8D4A-41E1-851B-B5E37FD645D4}" type="datetime'''''''''''''''B''''u''''''''''''''''''''i''l''di''''''n''gs''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Buildings</a:t>
            </a:fld>
            <a:endParaRPr lang="en-US" sz="1400" dirty="0"/>
          </a:p>
        </p:txBody>
      </p:sp>
      <p:sp>
        <p:nvSpPr>
          <p:cNvPr id="1844" name="Text Placeholder 10">
            <a:extLst>
              <a:ext uri="{FF2B5EF4-FFF2-40B4-BE49-F238E27FC236}">
                <a16:creationId xmlns:a16="http://schemas.microsoft.com/office/drawing/2014/main" id="{BE1FFAC5-7E64-86DB-6F78-5AD636D6EA21}"/>
              </a:ext>
            </a:extLst>
          </p:cNvPr>
          <p:cNvSpPr txBox="1">
            <a:spLocks/>
          </p:cNvSpPr>
          <p:nvPr>
            <p:custDataLst>
              <p:tags r:id="rId64"/>
            </p:custDataLst>
          </p:nvPr>
        </p:nvSpPr>
        <p:spPr bwMode="gray">
          <a:xfrm>
            <a:off x="2068513" y="1800225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246C15E-BF67-4943-80BF-6FCF90BA63D0}" type="datetime'''2''''''''''''8''''''''%''''''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28%</a:t>
            </a:fld>
            <a:endParaRPr lang="en-US" sz="1400" dirty="0"/>
          </a:p>
        </p:txBody>
      </p:sp>
      <p:sp>
        <p:nvSpPr>
          <p:cNvPr id="1846" name="Text Placeholder 10">
            <a:extLst>
              <a:ext uri="{FF2B5EF4-FFF2-40B4-BE49-F238E27FC236}">
                <a16:creationId xmlns:a16="http://schemas.microsoft.com/office/drawing/2014/main" id="{C16A49D9-89C6-A326-E3C5-F43DB1552849}"/>
              </a:ext>
            </a:extLst>
          </p:cNvPr>
          <p:cNvSpPr txBox="1">
            <a:spLocks/>
          </p:cNvSpPr>
          <p:nvPr>
            <p:custDataLst>
              <p:tags r:id="rId65"/>
            </p:custDataLst>
          </p:nvPr>
        </p:nvSpPr>
        <p:spPr bwMode="gray">
          <a:xfrm>
            <a:off x="5033963" y="1800225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EEF3C59-E00F-4415-9A6B-8DBC05F8E28B}" type="datetime'2''''''''''''''8''''''''''''''''''%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28%</a:t>
            </a:fld>
            <a:endParaRPr lang="en-US" sz="1400" dirty="0"/>
          </a:p>
        </p:txBody>
      </p:sp>
      <p:sp>
        <p:nvSpPr>
          <p:cNvPr id="1847" name="Text Placeholder 10">
            <a:extLst>
              <a:ext uri="{FF2B5EF4-FFF2-40B4-BE49-F238E27FC236}">
                <a16:creationId xmlns:a16="http://schemas.microsoft.com/office/drawing/2014/main" id="{89BA27E9-E22C-62E0-2F60-9F863DD9FC67}"/>
              </a:ext>
            </a:extLst>
          </p:cNvPr>
          <p:cNvSpPr txBox="1">
            <a:spLocks/>
          </p:cNvSpPr>
          <p:nvPr>
            <p:custDataLst>
              <p:tags r:id="rId66"/>
            </p:custDataLst>
          </p:nvPr>
        </p:nvSpPr>
        <p:spPr bwMode="gray">
          <a:xfrm>
            <a:off x="7602538" y="1800225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D40EA6C-34CD-4B33-988F-D42729898E20}" type="datetime'2''''''''''''''''''''''1''''''''%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21%</a:t>
            </a:fld>
            <a:endParaRPr lang="en-US" sz="1400" dirty="0"/>
          </a:p>
        </p:txBody>
      </p:sp>
      <p:sp>
        <p:nvSpPr>
          <p:cNvPr id="1848" name="Text Placeholder 10">
            <a:extLst>
              <a:ext uri="{FF2B5EF4-FFF2-40B4-BE49-F238E27FC236}">
                <a16:creationId xmlns:a16="http://schemas.microsoft.com/office/drawing/2014/main" id="{77B2B33D-DECD-A6BE-0E30-FF31CBC6BD95}"/>
              </a:ext>
            </a:extLst>
          </p:cNvPr>
          <p:cNvSpPr txBox="1">
            <a:spLocks/>
          </p:cNvSpPr>
          <p:nvPr>
            <p:custDataLst>
              <p:tags r:id="rId67"/>
            </p:custDataLst>
          </p:nvPr>
        </p:nvSpPr>
        <p:spPr bwMode="gray">
          <a:xfrm>
            <a:off x="9526588" y="1800225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7144684-3C37-4C66-A362-381559F8C274}" type="datetime'''''''1''6''''''''%''''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16%</a:t>
            </a:fld>
            <a:endParaRPr lang="en-US" sz="1400" dirty="0"/>
          </a:p>
        </p:txBody>
      </p:sp>
      <p:sp>
        <p:nvSpPr>
          <p:cNvPr id="1849" name="Text Placeholder 10">
            <a:extLst>
              <a:ext uri="{FF2B5EF4-FFF2-40B4-BE49-F238E27FC236}">
                <a16:creationId xmlns:a16="http://schemas.microsoft.com/office/drawing/2014/main" id="{F20ECE90-65B1-82F9-F74A-05F911126307}"/>
              </a:ext>
            </a:extLst>
          </p:cNvPr>
          <p:cNvSpPr txBox="1">
            <a:spLocks/>
          </p:cNvSpPr>
          <p:nvPr>
            <p:custDataLst>
              <p:tags r:id="rId68"/>
            </p:custDataLst>
          </p:nvPr>
        </p:nvSpPr>
        <p:spPr bwMode="gray">
          <a:xfrm>
            <a:off x="10799763" y="1800225"/>
            <a:ext cx="3079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4A3C098-85D5-4B55-9987-32ECC678CE71}" type="datetime'''''''''''''''''''''''''''''''''''7''%''''''''''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7%</a:t>
            </a:fld>
            <a:endParaRPr lang="en-US" sz="1400" dirty="0"/>
          </a:p>
        </p:txBody>
      </p:sp>
      <p:sp>
        <p:nvSpPr>
          <p:cNvPr id="82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69"/>
            </p:custDataLst>
          </p:nvPr>
        </p:nvSpPr>
        <p:spPr bwMode="auto">
          <a:xfrm>
            <a:off x="323850" y="2057400"/>
            <a:ext cx="3159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1C873AD0-D2BA-44B5-AE7A-73F539B303D9}" type="datetime'''''''''''''''''''''''O''''''''''''''th''''''''''e''''''''r'">
              <a:rPr lang="en-US" altLang="en-US" sz="1000" smtClean="0">
                <a:effectLst/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Other</a:t>
            </a:fld>
            <a:endParaRPr lang="en-US" sz="1000" dirty="0"/>
          </a:p>
        </p:txBody>
      </p:sp>
      <p:sp>
        <p:nvSpPr>
          <p:cNvPr id="1789" name="Text Placeholder 10">
            <a:extLst>
              <a:ext uri="{FF2B5EF4-FFF2-40B4-BE49-F238E27FC236}">
                <a16:creationId xmlns:a16="http://schemas.microsoft.com/office/drawing/2014/main" id="{7F4B31EB-96E1-8852-19C2-AA0AF217720C}"/>
              </a:ext>
            </a:extLst>
          </p:cNvPr>
          <p:cNvSpPr txBox="1">
            <a:spLocks/>
          </p:cNvSpPr>
          <p:nvPr>
            <p:custDataLst>
              <p:tags r:id="rId70"/>
            </p:custDataLst>
          </p:nvPr>
        </p:nvSpPr>
        <p:spPr bwMode="gray">
          <a:xfrm>
            <a:off x="1600200" y="5459413"/>
            <a:ext cx="134302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C64A313-FC5F-46D8-A7D2-EF3FEBED2E41}" type="datetime'''Rem''ai''''n''in''g'' ''''''''i''n''d''''u''''''s''''try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Remaining industry</a:t>
            </a:fld>
            <a:br>
              <a:rPr lang="en-US" altLang="en-US" sz="1200" dirty="0"/>
            </a:br>
            <a:fld id="{47801682-0238-4B94-A45E-574B4A2DE07E}" type="datetime'1''''''''7''''''''''''''''''%''''''''''''''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17%</a:t>
            </a:fld>
            <a:endParaRPr lang="en-US" sz="1200" dirty="0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273FACD6-B0B0-B388-85AF-5F1D428BF08D}"/>
              </a:ext>
            </a:extLst>
          </p:cNvPr>
          <p:cNvSpPr/>
          <p:nvPr/>
        </p:nvSpPr>
        <p:spPr bwMode="gray">
          <a:xfrm>
            <a:off x="9559084" y="2534920"/>
            <a:ext cx="996511" cy="17232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~2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 in Aviation</a:t>
            </a:r>
          </a:p>
        </p:txBody>
      </p:sp>
      <p:sp>
        <p:nvSpPr>
          <p:cNvPr id="1816" name="Rectangle 1815">
            <a:extLst>
              <a:ext uri="{FF2B5EF4-FFF2-40B4-BE49-F238E27FC236}">
                <a16:creationId xmlns:a16="http://schemas.microsoft.com/office/drawing/2014/main" id="{2B0A9709-FD60-B18B-50E8-6A6B4C32BD69}"/>
              </a:ext>
            </a:extLst>
          </p:cNvPr>
          <p:cNvSpPr/>
          <p:nvPr>
            <p:custDataLst>
              <p:tags r:id="rId71"/>
            </p:custDataLst>
          </p:nvPr>
        </p:nvSpPr>
        <p:spPr bwMode="auto">
          <a:xfrm>
            <a:off x="9185275" y="1527175"/>
            <a:ext cx="179388" cy="133350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799" name="Text Placeholder 10">
            <a:extLst>
              <a:ext uri="{FF2B5EF4-FFF2-40B4-BE49-F238E27FC236}">
                <a16:creationId xmlns:a16="http://schemas.microsoft.com/office/drawing/2014/main" id="{509ACF7C-8009-F16A-4981-DBD6BD67A17A}"/>
              </a:ext>
            </a:extLst>
          </p:cNvPr>
          <p:cNvSpPr txBox="1">
            <a:spLocks/>
          </p:cNvSpPr>
          <p:nvPr>
            <p:custDataLst>
              <p:tags r:id="rId72"/>
            </p:custDataLst>
          </p:nvPr>
        </p:nvSpPr>
        <p:spPr bwMode="auto">
          <a:xfrm>
            <a:off x="9415463" y="1522413"/>
            <a:ext cx="18796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000" dirty="0"/>
              <a:t>Abatement potential from biofuels</a:t>
            </a:r>
          </a:p>
        </p:txBody>
      </p:sp>
      <p:sp>
        <p:nvSpPr>
          <p:cNvPr id="1855" name="Rectangle 1854">
            <a:extLst>
              <a:ext uri="{FF2B5EF4-FFF2-40B4-BE49-F238E27FC236}">
                <a16:creationId xmlns:a16="http://schemas.microsoft.com/office/drawing/2014/main" id="{56015066-0D1E-F4CD-8984-9478D63F659A}"/>
              </a:ext>
            </a:extLst>
          </p:cNvPr>
          <p:cNvSpPr/>
          <p:nvPr/>
        </p:nvSpPr>
        <p:spPr bwMode="gray">
          <a:xfrm>
            <a:off x="1600200" y="3099071"/>
            <a:ext cx="1492250" cy="21607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~2% in Cement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8CA42FB5-8D69-7A74-6F1C-BB1A0FF1B776}"/>
              </a:ext>
            </a:extLst>
          </p:cNvPr>
          <p:cNvSpPr/>
          <p:nvPr/>
        </p:nvSpPr>
        <p:spPr bwMode="gray">
          <a:xfrm>
            <a:off x="5563060" y="2004971"/>
            <a:ext cx="989012" cy="17470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~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2% in Power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8C20D7C1-CCA7-DD0E-DF24-04FAA82B61A7}"/>
              </a:ext>
            </a:extLst>
          </p:cNvPr>
          <p:cNvSpPr/>
          <p:nvPr/>
        </p:nvSpPr>
        <p:spPr bwMode="gray">
          <a:xfrm>
            <a:off x="8996708" y="2079536"/>
            <a:ext cx="643511" cy="104422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Rail 1%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4F937B97-8BC5-127E-32F1-A8F0CAC4C3FA}"/>
              </a:ext>
            </a:extLst>
          </p:cNvPr>
          <p:cNvSpPr/>
          <p:nvPr/>
        </p:nvSpPr>
        <p:spPr bwMode="gray">
          <a:xfrm>
            <a:off x="9559084" y="2121608"/>
            <a:ext cx="996511" cy="17232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~1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 in Marine</a:t>
            </a:r>
          </a:p>
        </p:txBody>
      </p:sp>
      <p:sp>
        <p:nvSpPr>
          <p:cNvPr id="1798" name="Rectangle 1797">
            <a:extLst>
              <a:ext uri="{FF2B5EF4-FFF2-40B4-BE49-F238E27FC236}">
                <a16:creationId xmlns:a16="http://schemas.microsoft.com/office/drawing/2014/main" id="{B842CDF4-C17F-F1EF-AA91-252B9244D13D}"/>
              </a:ext>
            </a:extLst>
          </p:cNvPr>
          <p:cNvSpPr/>
          <p:nvPr/>
        </p:nvSpPr>
        <p:spPr bwMode="gray">
          <a:xfrm>
            <a:off x="10658820" y="2022743"/>
            <a:ext cx="612516" cy="302944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~1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% in Buildings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159117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989ED94-3A22-1D05-B7AB-028B7BA1C58A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7" imgW="7772400" imgH="10058400" progId="TCLayout.ActiveDocument.1">
                  <p:embed/>
                </p:oleObj>
              </mc:Choice>
              <mc:Fallback>
                <p:oleObj name="think-cell Slide" r:id="rId47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989ED94-3A22-1D05-B7AB-028B7BA1C5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DEA5811F-8F44-D921-D00E-8486FAA635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861800" cy="659434"/>
          </a:xfrm>
        </p:spPr>
        <p:txBody>
          <a:bodyPr vert="horz">
            <a:noAutofit/>
          </a:bodyPr>
          <a:lstStyle/>
          <a:p>
            <a:r>
              <a:rPr lang="en-US" dirty="0"/>
              <a:t>Technology still in pilot stage, leading to high costs; coprocessing with existing refineries is being tested but remains low yield</a:t>
            </a:r>
          </a:p>
        </p:txBody>
      </p:sp>
      <p:sp>
        <p:nvSpPr>
          <p:cNvPr id="21" name="TextBox 8">
            <a:extLst>
              <a:ext uri="{FF2B5EF4-FFF2-40B4-BE49-F238E27FC236}">
                <a16:creationId xmlns:a16="http://schemas.microsoft.com/office/drawing/2014/main" id="{DB8F60F3-6DBB-D85C-31F6-EB5B63C7EDAC}"/>
              </a:ext>
            </a:extLst>
          </p:cNvPr>
          <p:cNvSpPr txBox="1"/>
          <p:nvPr/>
        </p:nvSpPr>
        <p:spPr bwMode="gray">
          <a:xfrm>
            <a:off x="7364658" y="1554480"/>
            <a:ext cx="4411971" cy="4330567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Upgrading pyrolysis oil into SAF is currently processed through two main routes: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Hydrogenation carried out as an </a:t>
            </a:r>
            <a:r>
              <a:rPr lang="en-US" sz="850" b="1" dirty="0">
                <a:solidFill>
                  <a:srgbClr val="222222"/>
                </a:solidFill>
                <a:latin typeface="Arial" panose="020B0604020202020204" pitchFamily="34" charset="0"/>
              </a:rPr>
              <a:t>integrated part of the pyrolysis plant facility (stand-alone).</a:t>
            </a:r>
          </a:p>
          <a:p>
            <a:pPr lvl="1"/>
            <a:r>
              <a:rPr lang="en-US" sz="850" b="1" dirty="0">
                <a:solidFill>
                  <a:srgbClr val="222222"/>
                </a:solidFill>
                <a:latin typeface="Arial" panose="020B0604020202020204" pitchFamily="34" charset="0"/>
              </a:rPr>
              <a:t>Coprocessing </a:t>
            </a:r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with fossil fuel in fossil fuel refinery.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Costs vary based on production status between coprocessing or stand-alone plants;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coprocessing has been explored only on a lab scale, and recent focus has been on improving intermediary products such as bio-oil rather than on a final product of pyrolysis oil.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Conversion efficiency is 68% for stand-alone plants and 29% in coprocessing plants, resulting in higher feedstock cost for coprocessing facilities.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Cost reductions will occur mainly on the feedstock level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,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while process improvements and lower cost of capital can provide marginal reductions.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Economies of scale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could further reduce the capital cost, subject to technology advancement.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Stand-alone facilities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have much higher conversion efficiency than coprocessing.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As such, to balance costs and production, a larger data set must be considered.</a:t>
            </a:r>
          </a:p>
        </p:txBody>
      </p:sp>
      <p:sp>
        <p:nvSpPr>
          <p:cNvPr id="22" name="btfpNotesBox111697">
            <a:extLst>
              <a:ext uri="{FF2B5EF4-FFF2-40B4-BE49-F238E27FC236}">
                <a16:creationId xmlns:a16="http://schemas.microsoft.com/office/drawing/2014/main" id="{41847E5D-7199-7BBA-E780-6A28E5332B89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IEA,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9"/>
              </a:rPr>
              <a:t>A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9"/>
              </a:rPr>
              <a:t>dvanced Biofuels</a:t>
            </a:r>
            <a:r>
              <a:rPr lang="en-US" sz="800" dirty="0"/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(2020).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50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51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5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A7673E2-30BE-894E-0C71-DD5AAE8BC580}"/>
              </a:ext>
            </a:extLst>
          </p:cNvPr>
          <p:cNvGrpSpPr/>
          <p:nvPr/>
        </p:nvGrpSpPr>
        <p:grpSpPr>
          <a:xfrm>
            <a:off x="330200" y="1554480"/>
            <a:ext cx="6817852" cy="288147"/>
            <a:chOff x="393700" y="1559144"/>
            <a:chExt cx="6817852" cy="288147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3E9EC07-18C9-BB8C-AF08-ECFC8E99B194}"/>
                </a:ext>
              </a:extLst>
            </p:cNvPr>
            <p:cNvSpPr/>
            <p:nvPr/>
          </p:nvSpPr>
          <p:spPr bwMode="gray">
            <a:xfrm>
              <a:off x="393700" y="1559144"/>
              <a:ext cx="6759589" cy="28814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Pyrolysis oil cost structure in 2020, </a:t>
              </a:r>
              <a:r>
                <a:rPr lang="en-US" sz="1400" b="1" i="1" dirty="0">
                  <a:solidFill>
                    <a:schemeClr val="tx1"/>
                  </a:solidFill>
                </a:rPr>
                <a:t>$/boe </a:t>
              </a:r>
              <a:r>
                <a:rPr lang="en-US" sz="1400" b="1" dirty="0">
                  <a:solidFill>
                    <a:schemeClr val="tx1"/>
                  </a:solidFill>
                </a:rPr>
                <a:t>(1 EUR = $1.15 conversion rate)</a:t>
              </a:r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5094FA1-D074-2216-3911-F0E8C5C47E9B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700" y="1847291"/>
              <a:ext cx="6817852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139" name="Straight Connector 3138">
            <a:extLst>
              <a:ext uri="{FF2B5EF4-FFF2-40B4-BE49-F238E27FC236}">
                <a16:creationId xmlns:a16="http://schemas.microsoft.com/office/drawing/2014/main" id="{74602483-1768-662C-4442-11A9F7C20AB0}"/>
              </a:ext>
            </a:extLst>
          </p:cNvPr>
          <p:cNvCxnSpPr/>
          <p:nvPr>
            <p:custDataLst>
              <p:tags r:id="rId3"/>
            </p:custDataLst>
          </p:nvPr>
        </p:nvCxnSpPr>
        <p:spPr bwMode="auto">
          <a:xfrm>
            <a:off x="4170363" y="4335463"/>
            <a:ext cx="2397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40" name="Straight Connector 3139">
            <a:extLst>
              <a:ext uri="{FF2B5EF4-FFF2-40B4-BE49-F238E27FC236}">
                <a16:creationId xmlns:a16="http://schemas.microsoft.com/office/drawing/2014/main" id="{97D9859F-976A-64C6-9509-000EB5E3B175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4711700" y="4303713"/>
            <a:ext cx="24130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41" name="Straight Connector 3140">
            <a:extLst>
              <a:ext uri="{FF2B5EF4-FFF2-40B4-BE49-F238E27FC236}">
                <a16:creationId xmlns:a16="http://schemas.microsoft.com/office/drawing/2014/main" id="{0C41E00E-61F7-DB12-63F3-1A308574A78E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5254625" y="4303713"/>
            <a:ext cx="24130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42" name="Straight Connector 3141">
            <a:extLst>
              <a:ext uri="{FF2B5EF4-FFF2-40B4-BE49-F238E27FC236}">
                <a16:creationId xmlns:a16="http://schemas.microsoft.com/office/drawing/2014/main" id="{12CA4220-173C-1200-8070-7C5749387DBD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5797550" y="4144963"/>
            <a:ext cx="2397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62" name="Straight Connector 3161">
            <a:extLst>
              <a:ext uri="{FF2B5EF4-FFF2-40B4-BE49-F238E27FC236}">
                <a16:creationId xmlns:a16="http://schemas.microsoft.com/office/drawing/2014/main" id="{8E579646-6D62-1823-DB35-6AFAC97D1FBA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6338888" y="2563813"/>
            <a:ext cx="24130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152" name="Rectangle 3151">
            <a:extLst>
              <a:ext uri="{FF2B5EF4-FFF2-40B4-BE49-F238E27FC236}">
                <a16:creationId xmlns:a16="http://schemas.microsoft.com/office/drawing/2014/main" id="{F7272966-5D1B-9771-66FF-81ED542DB9D6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4953000" y="4300538"/>
            <a:ext cx="301625" cy="6350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graphicFrame>
        <p:nvGraphicFramePr>
          <p:cNvPr id="80" name="Chart 79">
            <a:extLst>
              <a:ext uri="{FF2B5EF4-FFF2-40B4-BE49-F238E27FC236}">
                <a16:creationId xmlns:a16="http://schemas.microsoft.com/office/drawing/2014/main" id="{263C6E7F-C197-46B9-BCCF-F046FEAA518B}"/>
              </a:ext>
            </a:extLst>
          </p:cNvPr>
          <p:cNvGraphicFramePr/>
          <p:nvPr>
            <p:custDataLst>
              <p:tags r:id="rId9"/>
            </p:custDataLst>
          </p:nvPr>
        </p:nvGraphicFramePr>
        <p:xfrm>
          <a:off x="3665538" y="2338388"/>
          <a:ext cx="3419475" cy="3835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3"/>
          </a:graphicData>
        </a:graphic>
      </p:graphicFrame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EF2F5E83-FCAF-E49B-193E-74C4CAE46B8C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3798888" y="5991225"/>
            <a:ext cx="441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CapEx plant</a:t>
            </a:r>
            <a:endParaRPr lang="en-US" sz="1000" dirty="0"/>
          </a:p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endParaRPr lang="en-US" sz="1000" dirty="0"/>
          </a:p>
        </p:txBody>
      </p:sp>
      <p:sp>
        <p:nvSpPr>
          <p:cNvPr id="3145" name="Text Placeholder 10">
            <a:extLst>
              <a:ext uri="{FF2B5EF4-FFF2-40B4-BE49-F238E27FC236}">
                <a16:creationId xmlns:a16="http://schemas.microsoft.com/office/drawing/2014/main" id="{4F0BDA5A-D2E4-0660-791B-CBE1FC2623A9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gray">
          <a:xfrm>
            <a:off x="4508500" y="4243388"/>
            <a:ext cx="10477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B4696C5-17A9-4355-8174-91DB7E5B1D4C}" type="datetime'''''''''2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096" name="Text Placeholder 10">
            <a:extLst>
              <a:ext uri="{FF2B5EF4-FFF2-40B4-BE49-F238E27FC236}">
                <a16:creationId xmlns:a16="http://schemas.microsoft.com/office/drawing/2014/main" id="{6548599A-330F-A1AD-99EC-A8BF857FC489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auto">
          <a:xfrm>
            <a:off x="4319588" y="5991225"/>
            <a:ext cx="4841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CapEx refinery</a:t>
            </a:r>
            <a:endParaRPr lang="en-US" sz="1000" dirty="0"/>
          </a:p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endParaRPr lang="en-US" sz="1000" dirty="0"/>
          </a:p>
        </p:txBody>
      </p:sp>
      <p:sp>
        <p:nvSpPr>
          <p:cNvPr id="3151" name="Text Placeholder 10">
            <a:extLst>
              <a:ext uri="{FF2B5EF4-FFF2-40B4-BE49-F238E27FC236}">
                <a16:creationId xmlns:a16="http://schemas.microsoft.com/office/drawing/2014/main" id="{E6CCDD24-7307-8BEC-5E6B-0DEEA9584020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gray">
          <a:xfrm>
            <a:off x="5051425" y="4227513"/>
            <a:ext cx="10477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54D4B4B-B16A-4D08-AAA6-F7D262972F5E}" type="datetime'''0''''''''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099" name="Text Placeholder 10">
            <a:extLst>
              <a:ext uri="{FF2B5EF4-FFF2-40B4-BE49-F238E27FC236}">
                <a16:creationId xmlns:a16="http://schemas.microsoft.com/office/drawing/2014/main" id="{1F8CB267-D9B4-668E-B916-C70B99B43A5A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auto">
          <a:xfrm>
            <a:off x="4843463" y="5991225"/>
            <a:ext cx="520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O&amp;M pyrolysis</a:t>
            </a:r>
            <a:endParaRPr lang="en-US" sz="1000" dirty="0"/>
          </a:p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endParaRPr lang="en-US" sz="1000" dirty="0"/>
          </a:p>
        </p:txBody>
      </p:sp>
      <p:sp>
        <p:nvSpPr>
          <p:cNvPr id="3102" name="Text Placeholder 10">
            <a:extLst>
              <a:ext uri="{FF2B5EF4-FFF2-40B4-BE49-F238E27FC236}">
                <a16:creationId xmlns:a16="http://schemas.microsoft.com/office/drawing/2014/main" id="{5DA8D625-9A11-FBA0-BB5A-C12BFC3F15D7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auto">
          <a:xfrm>
            <a:off x="5405438" y="5991225"/>
            <a:ext cx="4841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O&amp;M refinery</a:t>
            </a:r>
            <a:endParaRPr lang="en-US" sz="1000" dirty="0"/>
          </a:p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endParaRPr lang="en-US" sz="1000" dirty="0"/>
          </a:p>
        </p:txBody>
      </p:sp>
      <p:sp>
        <p:nvSpPr>
          <p:cNvPr id="3264" name="Text Placeholder 10">
            <a:extLst>
              <a:ext uri="{FF2B5EF4-FFF2-40B4-BE49-F238E27FC236}">
                <a16:creationId xmlns:a16="http://schemas.microsoft.com/office/drawing/2014/main" id="{A7E83E77-EAA4-A937-EFA4-30529766DAA0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gray">
          <a:xfrm>
            <a:off x="5975350" y="3278188"/>
            <a:ext cx="427038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000" dirty="0">
                <a:solidFill>
                  <a:schemeClr val="bg1"/>
                </a:solidFill>
              </a:rPr>
              <a:t>70-135</a:t>
            </a:r>
          </a:p>
        </p:txBody>
      </p:sp>
      <p:sp>
        <p:nvSpPr>
          <p:cNvPr id="3105" name="Text Placeholder 10">
            <a:extLst>
              <a:ext uri="{FF2B5EF4-FFF2-40B4-BE49-F238E27FC236}">
                <a16:creationId xmlns:a16="http://schemas.microsoft.com/office/drawing/2014/main" id="{E21B3747-54EA-8C2D-93BD-8DDFE398EAAE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auto">
          <a:xfrm>
            <a:off x="5891213" y="5991225"/>
            <a:ext cx="5953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E458CC9-8F85-4A42-B667-4E1158B595D6}" type="datetime'''''''''''Fe''''''''''''''''''''e''d''s''''''''t''''''ock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Feedstock</a:t>
            </a:fld>
            <a:endParaRPr lang="en-US" sz="1000" dirty="0"/>
          </a:p>
        </p:txBody>
      </p:sp>
      <p:sp>
        <p:nvSpPr>
          <p:cNvPr id="3160" name="Text Placeholder 10">
            <a:extLst>
              <a:ext uri="{FF2B5EF4-FFF2-40B4-BE49-F238E27FC236}">
                <a16:creationId xmlns:a16="http://schemas.microsoft.com/office/drawing/2014/main" id="{E2AEF6B4-D6B4-AEA7-3E6D-F87E253089AB}"/>
              </a:ext>
            </a:extLst>
          </p:cNvPr>
          <p:cNvSpPr txBox="1">
            <a:spLocks/>
          </p:cNvSpPr>
          <p:nvPr>
            <p:custDataLst>
              <p:tags r:id="rId18"/>
            </p:custDataLst>
          </p:nvPr>
        </p:nvSpPr>
        <p:spPr bwMode="auto">
          <a:xfrm>
            <a:off x="6584950" y="5991225"/>
            <a:ext cx="2936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0B1BCD6-F02E-473A-96F2-15D35482CD8C}" type="datetime'T''''''''''''''o''''''''''''''''''''t''''''al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Total</a:t>
            </a:fld>
            <a:endParaRPr lang="en-US" sz="1000" dirty="0"/>
          </a:p>
        </p:txBody>
      </p:sp>
      <p:sp>
        <p:nvSpPr>
          <p:cNvPr id="3255" name="Text Placeholder 10">
            <a:extLst>
              <a:ext uri="{FF2B5EF4-FFF2-40B4-BE49-F238E27FC236}">
                <a16:creationId xmlns:a16="http://schemas.microsoft.com/office/drawing/2014/main" id="{459063A3-AC6F-0603-03AD-A3F448548F34}"/>
              </a:ext>
            </a:extLst>
          </p:cNvPr>
          <p:cNvSpPr txBox="1">
            <a:spLocks/>
          </p:cNvSpPr>
          <p:nvPr>
            <p:custDataLst>
              <p:tags r:id="rId19"/>
            </p:custDataLst>
          </p:nvPr>
        </p:nvSpPr>
        <p:spPr bwMode="gray">
          <a:xfrm>
            <a:off x="3806825" y="4157663"/>
            <a:ext cx="4270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000" dirty="0"/>
              <a:t>80-130</a:t>
            </a:r>
          </a:p>
        </p:txBody>
      </p:sp>
      <p:sp>
        <p:nvSpPr>
          <p:cNvPr id="3282" name="Text Placeholder 10">
            <a:extLst>
              <a:ext uri="{FF2B5EF4-FFF2-40B4-BE49-F238E27FC236}">
                <a16:creationId xmlns:a16="http://schemas.microsoft.com/office/drawing/2014/main" id="{EF80C2A7-EA29-9178-B5C1-E886DDA8CD77}"/>
              </a:ext>
            </a:extLst>
          </p:cNvPr>
          <p:cNvSpPr txBox="1">
            <a:spLocks/>
          </p:cNvSpPr>
          <p:nvPr>
            <p:custDataLst>
              <p:tags r:id="rId20"/>
            </p:custDataLst>
          </p:nvPr>
        </p:nvSpPr>
        <p:spPr bwMode="gray">
          <a:xfrm>
            <a:off x="6483350" y="2386013"/>
            <a:ext cx="4968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000" dirty="0"/>
              <a:t>160-270</a:t>
            </a:r>
          </a:p>
        </p:txBody>
      </p:sp>
      <p:cxnSp>
        <p:nvCxnSpPr>
          <p:cNvPr id="3197" name="Straight Connector 3196">
            <a:extLst>
              <a:ext uri="{FF2B5EF4-FFF2-40B4-BE49-F238E27FC236}">
                <a16:creationId xmlns:a16="http://schemas.microsoft.com/office/drawing/2014/main" id="{95DEB680-689A-8BC7-B4D8-F6A89E726638}"/>
              </a:ext>
            </a:extLst>
          </p:cNvPr>
          <p:cNvCxnSpPr/>
          <p:nvPr>
            <p:custDataLst>
              <p:tags r:id="rId21"/>
            </p:custDataLst>
          </p:nvPr>
        </p:nvCxnSpPr>
        <p:spPr bwMode="auto">
          <a:xfrm>
            <a:off x="849313" y="4778375"/>
            <a:ext cx="2270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98" name="Straight Connector 3197">
            <a:extLst>
              <a:ext uri="{FF2B5EF4-FFF2-40B4-BE49-F238E27FC236}">
                <a16:creationId xmlns:a16="http://schemas.microsoft.com/office/drawing/2014/main" id="{2075F9B7-01DA-2C0E-E99F-E036D2798B51}"/>
              </a:ext>
            </a:extLst>
          </p:cNvPr>
          <p:cNvCxnSpPr/>
          <p:nvPr>
            <p:custDataLst>
              <p:tags r:id="rId22"/>
            </p:custDataLst>
          </p:nvPr>
        </p:nvCxnSpPr>
        <p:spPr bwMode="auto">
          <a:xfrm>
            <a:off x="1362075" y="4778375"/>
            <a:ext cx="2270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99" name="Straight Connector 3198">
            <a:extLst>
              <a:ext uri="{FF2B5EF4-FFF2-40B4-BE49-F238E27FC236}">
                <a16:creationId xmlns:a16="http://schemas.microsoft.com/office/drawing/2014/main" id="{0256B2FF-A96E-A84B-915C-9E511B50259A}"/>
              </a:ext>
            </a:extLst>
          </p:cNvPr>
          <p:cNvCxnSpPr/>
          <p:nvPr>
            <p:custDataLst>
              <p:tags r:id="rId23"/>
            </p:custDataLst>
          </p:nvPr>
        </p:nvCxnSpPr>
        <p:spPr bwMode="auto">
          <a:xfrm>
            <a:off x="1874838" y="3417888"/>
            <a:ext cx="2270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00" name="Straight Connector 3199">
            <a:extLst>
              <a:ext uri="{FF2B5EF4-FFF2-40B4-BE49-F238E27FC236}">
                <a16:creationId xmlns:a16="http://schemas.microsoft.com/office/drawing/2014/main" id="{BC6625F1-5B10-A456-04B0-5C89C5B6F29C}"/>
              </a:ext>
            </a:extLst>
          </p:cNvPr>
          <p:cNvCxnSpPr/>
          <p:nvPr>
            <p:custDataLst>
              <p:tags r:id="rId24"/>
            </p:custDataLst>
          </p:nvPr>
        </p:nvCxnSpPr>
        <p:spPr bwMode="auto">
          <a:xfrm>
            <a:off x="2386013" y="3417888"/>
            <a:ext cx="2270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01" name="Straight Connector 3200">
            <a:extLst>
              <a:ext uri="{FF2B5EF4-FFF2-40B4-BE49-F238E27FC236}">
                <a16:creationId xmlns:a16="http://schemas.microsoft.com/office/drawing/2014/main" id="{8628E9D6-9BBF-212E-5FCE-8554B226B8BF}"/>
              </a:ext>
            </a:extLst>
          </p:cNvPr>
          <p:cNvCxnSpPr/>
          <p:nvPr>
            <p:custDataLst>
              <p:tags r:id="rId25"/>
            </p:custDataLst>
          </p:nvPr>
        </p:nvCxnSpPr>
        <p:spPr bwMode="auto">
          <a:xfrm>
            <a:off x="2898775" y="2722563"/>
            <a:ext cx="2270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192" name="Rectangle 3191">
            <a:extLst>
              <a:ext uri="{FF2B5EF4-FFF2-40B4-BE49-F238E27FC236}">
                <a16:creationId xmlns:a16="http://schemas.microsoft.com/office/drawing/2014/main" id="{1B4A5296-2F2C-553D-525D-CDE363FC4F96}"/>
              </a:ext>
            </a:extLst>
          </p:cNvPr>
          <p:cNvSpPr/>
          <p:nvPr>
            <p:custDataLst>
              <p:tags r:id="rId26"/>
            </p:custDataLst>
          </p:nvPr>
        </p:nvSpPr>
        <p:spPr bwMode="auto">
          <a:xfrm>
            <a:off x="1076325" y="4775200"/>
            <a:ext cx="285750" cy="6350"/>
          </a:xfrm>
          <a:prstGeom prst="rect">
            <a:avLst/>
          </a:prstGeom>
          <a:solidFill>
            <a:schemeClr val="accent5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215" name="Rectangle 3214">
            <a:extLst>
              <a:ext uri="{FF2B5EF4-FFF2-40B4-BE49-F238E27FC236}">
                <a16:creationId xmlns:a16="http://schemas.microsoft.com/office/drawing/2014/main" id="{8D1438BB-943C-3E73-EF0E-81A8D578359C}"/>
              </a:ext>
            </a:extLst>
          </p:cNvPr>
          <p:cNvSpPr/>
          <p:nvPr>
            <p:custDataLst>
              <p:tags r:id="rId27"/>
            </p:custDataLst>
          </p:nvPr>
        </p:nvSpPr>
        <p:spPr bwMode="auto">
          <a:xfrm>
            <a:off x="2101850" y="3414713"/>
            <a:ext cx="284163" cy="6350"/>
          </a:xfrm>
          <a:prstGeom prst="rect">
            <a:avLst/>
          </a:prstGeom>
          <a:solidFill>
            <a:schemeClr val="accent5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graphicFrame>
        <p:nvGraphicFramePr>
          <p:cNvPr id="76" name="Chart 75">
            <a:extLst>
              <a:ext uri="{FF2B5EF4-FFF2-40B4-BE49-F238E27FC236}">
                <a16:creationId xmlns:a16="http://schemas.microsoft.com/office/drawing/2014/main" id="{E2D4BC2C-68CF-4A14-8424-331B7809B559}"/>
              </a:ext>
            </a:extLst>
          </p:cNvPr>
          <p:cNvGraphicFramePr/>
          <p:nvPr>
            <p:custDataLst>
              <p:tags r:id="rId28"/>
            </p:custDataLst>
          </p:nvPr>
        </p:nvGraphicFramePr>
        <p:xfrm>
          <a:off x="368300" y="2481263"/>
          <a:ext cx="3240088" cy="3549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4"/>
          </a:graphicData>
        </a:graphic>
      </p:graphicFrame>
      <p:sp>
        <p:nvSpPr>
          <p:cNvPr id="3176" name="Text Placeholder 10">
            <a:extLst>
              <a:ext uri="{FF2B5EF4-FFF2-40B4-BE49-F238E27FC236}">
                <a16:creationId xmlns:a16="http://schemas.microsoft.com/office/drawing/2014/main" id="{E1AF0FBB-1147-5161-8D36-04B5617F3E90}"/>
              </a:ext>
            </a:extLst>
          </p:cNvPr>
          <p:cNvSpPr txBox="1">
            <a:spLocks/>
          </p:cNvSpPr>
          <p:nvPr>
            <p:custDataLst>
              <p:tags r:id="rId29"/>
            </p:custDataLst>
          </p:nvPr>
        </p:nvSpPr>
        <p:spPr bwMode="auto">
          <a:xfrm>
            <a:off x="485775" y="5991225"/>
            <a:ext cx="441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CapEx plant</a:t>
            </a:r>
            <a:endParaRPr lang="en-US" sz="1000" dirty="0"/>
          </a:p>
        </p:txBody>
      </p:sp>
      <p:sp>
        <p:nvSpPr>
          <p:cNvPr id="3204" name="Text Placeholder 10">
            <a:extLst>
              <a:ext uri="{FF2B5EF4-FFF2-40B4-BE49-F238E27FC236}">
                <a16:creationId xmlns:a16="http://schemas.microsoft.com/office/drawing/2014/main" id="{9114FA43-5AC4-52F9-0823-8AC193F50E49}"/>
              </a:ext>
            </a:extLst>
          </p:cNvPr>
          <p:cNvSpPr txBox="1">
            <a:spLocks/>
          </p:cNvSpPr>
          <p:nvPr>
            <p:custDataLst>
              <p:tags r:id="rId30"/>
            </p:custDataLst>
          </p:nvPr>
        </p:nvSpPr>
        <p:spPr bwMode="gray">
          <a:xfrm>
            <a:off x="1166813" y="4702175"/>
            <a:ext cx="104775" cy="152400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1814692-E2C6-4E7C-87EB-F41EC6A911FB}" type="datetime'''''''''''''''''0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177" name="Text Placeholder 10">
            <a:extLst>
              <a:ext uri="{FF2B5EF4-FFF2-40B4-BE49-F238E27FC236}">
                <a16:creationId xmlns:a16="http://schemas.microsoft.com/office/drawing/2014/main" id="{C03D1723-A7F9-E556-D160-EBE2CE2C59BF}"/>
              </a:ext>
            </a:extLst>
          </p:cNvPr>
          <p:cNvSpPr txBox="1">
            <a:spLocks/>
          </p:cNvSpPr>
          <p:nvPr>
            <p:custDataLst>
              <p:tags r:id="rId31"/>
            </p:custDataLst>
          </p:nvPr>
        </p:nvSpPr>
        <p:spPr bwMode="auto">
          <a:xfrm>
            <a:off x="977900" y="5991225"/>
            <a:ext cx="4841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CapEx refinery</a:t>
            </a:r>
            <a:endParaRPr lang="en-US" sz="1000" dirty="0"/>
          </a:p>
        </p:txBody>
      </p:sp>
      <p:sp>
        <p:nvSpPr>
          <p:cNvPr id="3302" name="Text Placeholder 10">
            <a:extLst>
              <a:ext uri="{FF2B5EF4-FFF2-40B4-BE49-F238E27FC236}">
                <a16:creationId xmlns:a16="http://schemas.microsoft.com/office/drawing/2014/main" id="{2EC3C306-15D8-2067-FB6B-D3B38588B9A3}"/>
              </a:ext>
            </a:extLst>
          </p:cNvPr>
          <p:cNvSpPr txBox="1">
            <a:spLocks/>
          </p:cNvSpPr>
          <p:nvPr>
            <p:custDataLst>
              <p:tags r:id="rId32"/>
            </p:custDataLst>
          </p:nvPr>
        </p:nvSpPr>
        <p:spPr bwMode="gray">
          <a:xfrm>
            <a:off x="1519238" y="4021138"/>
            <a:ext cx="427038" cy="152400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000" dirty="0">
                <a:solidFill>
                  <a:schemeClr val="bg1"/>
                </a:solidFill>
              </a:rPr>
              <a:t>60-115</a:t>
            </a:r>
          </a:p>
        </p:txBody>
      </p:sp>
      <p:sp>
        <p:nvSpPr>
          <p:cNvPr id="3178" name="Text Placeholder 10">
            <a:extLst>
              <a:ext uri="{FF2B5EF4-FFF2-40B4-BE49-F238E27FC236}">
                <a16:creationId xmlns:a16="http://schemas.microsoft.com/office/drawing/2014/main" id="{1DAC99BC-9601-2C56-5AF4-38E518A34312}"/>
              </a:ext>
            </a:extLst>
          </p:cNvPr>
          <p:cNvSpPr txBox="1">
            <a:spLocks/>
          </p:cNvSpPr>
          <p:nvPr>
            <p:custDataLst>
              <p:tags r:id="rId33"/>
            </p:custDataLst>
          </p:nvPr>
        </p:nvSpPr>
        <p:spPr bwMode="auto">
          <a:xfrm>
            <a:off x="1471613" y="5991225"/>
            <a:ext cx="520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O&amp;M pyrolysis</a:t>
            </a:r>
            <a:endParaRPr lang="en-US" sz="1000" dirty="0"/>
          </a:p>
        </p:txBody>
      </p:sp>
      <p:sp>
        <p:nvSpPr>
          <p:cNvPr id="3214" name="Text Placeholder 10">
            <a:extLst>
              <a:ext uri="{FF2B5EF4-FFF2-40B4-BE49-F238E27FC236}">
                <a16:creationId xmlns:a16="http://schemas.microsoft.com/office/drawing/2014/main" id="{0AAB8A9D-0554-B676-0984-556A9BBBAF57}"/>
              </a:ext>
            </a:extLst>
          </p:cNvPr>
          <p:cNvSpPr txBox="1">
            <a:spLocks/>
          </p:cNvSpPr>
          <p:nvPr>
            <p:custDataLst>
              <p:tags r:id="rId34"/>
            </p:custDataLst>
          </p:nvPr>
        </p:nvSpPr>
        <p:spPr bwMode="gray">
          <a:xfrm>
            <a:off x="2190750" y="3341688"/>
            <a:ext cx="104775" cy="152400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2B84637-F960-4AFD-86AB-2295E6755641}" type="datetime'''''''''''''''''''0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073" name="Text Placeholder 10">
            <a:extLst>
              <a:ext uri="{FF2B5EF4-FFF2-40B4-BE49-F238E27FC236}">
                <a16:creationId xmlns:a16="http://schemas.microsoft.com/office/drawing/2014/main" id="{29232083-D34E-546B-971E-7134A541791F}"/>
              </a:ext>
            </a:extLst>
          </p:cNvPr>
          <p:cNvSpPr txBox="1">
            <a:spLocks/>
          </p:cNvSpPr>
          <p:nvPr>
            <p:custDataLst>
              <p:tags r:id="rId35"/>
            </p:custDataLst>
          </p:nvPr>
        </p:nvSpPr>
        <p:spPr bwMode="auto">
          <a:xfrm>
            <a:off x="2011998" y="5991225"/>
            <a:ext cx="4841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O&amp;M refinery</a:t>
            </a:r>
            <a:endParaRPr lang="en-US" sz="1000" dirty="0"/>
          </a:p>
        </p:txBody>
      </p:sp>
      <p:sp>
        <p:nvSpPr>
          <p:cNvPr id="3309" name="Text Placeholder 10">
            <a:extLst>
              <a:ext uri="{FF2B5EF4-FFF2-40B4-BE49-F238E27FC236}">
                <a16:creationId xmlns:a16="http://schemas.microsoft.com/office/drawing/2014/main" id="{44574F16-FE76-6BB6-3C72-DEEE1C7A4374}"/>
              </a:ext>
            </a:extLst>
          </p:cNvPr>
          <p:cNvSpPr txBox="1">
            <a:spLocks/>
          </p:cNvSpPr>
          <p:nvPr>
            <p:custDataLst>
              <p:tags r:id="rId36"/>
            </p:custDataLst>
          </p:nvPr>
        </p:nvSpPr>
        <p:spPr bwMode="gray">
          <a:xfrm>
            <a:off x="2578100" y="2994025"/>
            <a:ext cx="357188" cy="152400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000" dirty="0">
                <a:solidFill>
                  <a:schemeClr val="bg1"/>
                </a:solidFill>
              </a:rPr>
              <a:t>30-60</a:t>
            </a:r>
          </a:p>
        </p:txBody>
      </p:sp>
      <p:sp>
        <p:nvSpPr>
          <p:cNvPr id="3179" name="Text Placeholder 10">
            <a:extLst>
              <a:ext uri="{FF2B5EF4-FFF2-40B4-BE49-F238E27FC236}">
                <a16:creationId xmlns:a16="http://schemas.microsoft.com/office/drawing/2014/main" id="{C76F7176-D63D-14B1-98F4-A5C2DD775375}"/>
              </a:ext>
            </a:extLst>
          </p:cNvPr>
          <p:cNvSpPr txBox="1">
            <a:spLocks/>
          </p:cNvSpPr>
          <p:nvPr>
            <p:custDataLst>
              <p:tags r:id="rId37"/>
            </p:custDataLst>
          </p:nvPr>
        </p:nvSpPr>
        <p:spPr bwMode="auto">
          <a:xfrm>
            <a:off x="2469198" y="5991225"/>
            <a:ext cx="5953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FDECDDE-484F-4D75-A78E-79E68A1AAA94}" type="datetime'''F''''''''e''e''d''''''s''''t''''o''''''c''''''''''''''k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Feedstock</a:t>
            </a:fld>
            <a:endParaRPr lang="en-US" sz="1000" dirty="0"/>
          </a:p>
        </p:txBody>
      </p:sp>
      <p:sp>
        <p:nvSpPr>
          <p:cNvPr id="3180" name="Text Placeholder 10">
            <a:extLst>
              <a:ext uri="{FF2B5EF4-FFF2-40B4-BE49-F238E27FC236}">
                <a16:creationId xmlns:a16="http://schemas.microsoft.com/office/drawing/2014/main" id="{29AE3BC4-0754-36CC-B7E4-B6EF3DBC983C}"/>
              </a:ext>
            </a:extLst>
          </p:cNvPr>
          <p:cNvSpPr txBox="1">
            <a:spLocks/>
          </p:cNvSpPr>
          <p:nvPr>
            <p:custDataLst>
              <p:tags r:id="rId38"/>
            </p:custDataLst>
          </p:nvPr>
        </p:nvSpPr>
        <p:spPr bwMode="auto">
          <a:xfrm>
            <a:off x="3132773" y="5991225"/>
            <a:ext cx="2936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00F7C5B-EA70-4D4B-937B-3F6F43D93352}" type="datetime'Tot''''''''''''''''''''''''''''''''''a''''''''''''''''l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Total</a:t>
            </a:fld>
            <a:endParaRPr lang="en-US" sz="1000" dirty="0"/>
          </a:p>
        </p:txBody>
      </p:sp>
      <p:sp>
        <p:nvSpPr>
          <p:cNvPr id="3340" name="Text Placeholder 10">
            <a:extLst>
              <a:ext uri="{FF2B5EF4-FFF2-40B4-BE49-F238E27FC236}">
                <a16:creationId xmlns:a16="http://schemas.microsoft.com/office/drawing/2014/main" id="{15FB8995-F624-E54E-00E6-875B4116348F}"/>
              </a:ext>
            </a:extLst>
          </p:cNvPr>
          <p:cNvSpPr txBox="1">
            <a:spLocks/>
          </p:cNvSpPr>
          <p:nvPr>
            <p:custDataLst>
              <p:tags r:id="rId39"/>
            </p:custDataLst>
          </p:nvPr>
        </p:nvSpPr>
        <p:spPr bwMode="gray">
          <a:xfrm>
            <a:off x="3021013" y="2544763"/>
            <a:ext cx="4968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000" dirty="0"/>
              <a:t>150-250</a:t>
            </a:r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40"/>
            </p:custDataLst>
          </p:nvPr>
        </p:nvSpPr>
        <p:spPr bwMode="gray">
          <a:xfrm>
            <a:off x="619125" y="4600575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000" dirty="0"/>
              <a:t>75</a:t>
            </a:r>
          </a:p>
        </p:txBody>
      </p:sp>
      <p:sp>
        <p:nvSpPr>
          <p:cNvPr id="3355" name="Rectangle 3354">
            <a:extLst>
              <a:ext uri="{FF2B5EF4-FFF2-40B4-BE49-F238E27FC236}">
                <a16:creationId xmlns:a16="http://schemas.microsoft.com/office/drawing/2014/main" id="{7AE34781-346D-4FD5-9510-86D386A057A5}"/>
              </a:ext>
            </a:extLst>
          </p:cNvPr>
          <p:cNvSpPr/>
          <p:nvPr>
            <p:custDataLst>
              <p:tags r:id="rId41"/>
            </p:custDataLst>
          </p:nvPr>
        </p:nvSpPr>
        <p:spPr bwMode="auto">
          <a:xfrm>
            <a:off x="3741738" y="2047875"/>
            <a:ext cx="179388" cy="133350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352" name="Text Placeholder 10">
            <a:extLst>
              <a:ext uri="{FF2B5EF4-FFF2-40B4-BE49-F238E27FC236}">
                <a16:creationId xmlns:a16="http://schemas.microsoft.com/office/drawing/2014/main" id="{3CA0F42E-6B00-379D-DF08-B3640D693779}"/>
              </a:ext>
            </a:extLst>
          </p:cNvPr>
          <p:cNvSpPr txBox="1">
            <a:spLocks/>
          </p:cNvSpPr>
          <p:nvPr>
            <p:custDataLst>
              <p:tags r:id="rId42"/>
            </p:custDataLst>
          </p:nvPr>
        </p:nvSpPr>
        <p:spPr bwMode="auto">
          <a:xfrm>
            <a:off x="3971925" y="2043113"/>
            <a:ext cx="12033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Coprocessing facility</a:t>
            </a:r>
            <a:endParaRPr lang="en-US" sz="1000" dirty="0"/>
          </a:p>
        </p:txBody>
      </p:sp>
      <p:sp>
        <p:nvSpPr>
          <p:cNvPr id="3361" name="Rectangle 3360">
            <a:extLst>
              <a:ext uri="{FF2B5EF4-FFF2-40B4-BE49-F238E27FC236}">
                <a16:creationId xmlns:a16="http://schemas.microsoft.com/office/drawing/2014/main" id="{8F0B6E43-2CC5-CCA9-6ED8-3342A039DB43}"/>
              </a:ext>
            </a:extLst>
          </p:cNvPr>
          <p:cNvSpPr/>
          <p:nvPr>
            <p:custDataLst>
              <p:tags r:id="rId43"/>
            </p:custDataLst>
          </p:nvPr>
        </p:nvSpPr>
        <p:spPr bwMode="auto">
          <a:xfrm>
            <a:off x="584200" y="2047875"/>
            <a:ext cx="179388" cy="133350"/>
          </a:xfrm>
          <a:prstGeom prst="rect">
            <a:avLst/>
          </a:prstGeom>
          <a:solidFill>
            <a:schemeClr val="accent5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358" name="Text Placeholder 10">
            <a:extLst>
              <a:ext uri="{FF2B5EF4-FFF2-40B4-BE49-F238E27FC236}">
                <a16:creationId xmlns:a16="http://schemas.microsoft.com/office/drawing/2014/main" id="{97D08CF3-12DA-F9BB-4A9B-2634E4FAECE8}"/>
              </a:ext>
            </a:extLst>
          </p:cNvPr>
          <p:cNvSpPr txBox="1">
            <a:spLocks/>
          </p:cNvSpPr>
          <p:nvPr>
            <p:custDataLst>
              <p:tags r:id="rId44"/>
            </p:custDataLst>
          </p:nvPr>
        </p:nvSpPr>
        <p:spPr bwMode="auto">
          <a:xfrm>
            <a:off x="814388" y="2043113"/>
            <a:ext cx="10239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>
                <a:effectLst/>
              </a:rPr>
              <a:t>Stand-alone facility</a:t>
            </a:r>
            <a:endParaRPr lang="en-US" sz="10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6C6BE7-1FDA-6080-8D0F-8ACFF68BF7A5}"/>
              </a:ext>
            </a:extLst>
          </p:cNvPr>
          <p:cNvSpPr/>
          <p:nvPr/>
        </p:nvSpPr>
        <p:spPr bwMode="gray">
          <a:xfrm>
            <a:off x="0" y="-2643"/>
            <a:ext cx="2419109" cy="317051"/>
          </a:xfrm>
          <a:prstGeom prst="rect">
            <a:avLst/>
          </a:prstGeom>
          <a:solidFill>
            <a:srgbClr val="104C3E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Pyrolysis-derived SAF </a:t>
            </a:r>
            <a:endParaRPr lang="en-US" sz="1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197160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60F6583-BFB3-69F1-5A21-304F1BAF31D9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60F6583-BFB3-69F1-5A21-304F1BAF31D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070A6E76-0F92-EE74-9F89-C7FD4E163A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>
                <a:cs typeface="Arial"/>
              </a:rPr>
              <a:t>Biofuels Policy</a:t>
            </a:r>
            <a:endParaRPr lang="en-GB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2334817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9BEFC5-F4C0-B669-AD72-0AAA57AF38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E924DDDC-E052-83F9-EF63-568971076DC9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924DDDC-E052-83F9-EF63-568971076DC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199" y="615644"/>
            <a:ext cx="3568701" cy="5654321"/>
          </a:xfrm>
          <a:prstGeom prst="rect">
            <a:avLst/>
          </a:prstGeom>
        </p:spPr>
      </p:pic>
      <p:sp>
        <p:nvSpPr>
          <p:cNvPr id="16" name="btfpBulletedList771181">
            <a:extLst>
              <a:ext uri="{FF2B5EF4-FFF2-40B4-BE49-F238E27FC236}">
                <a16:creationId xmlns:a16="http://schemas.microsoft.com/office/drawing/2014/main" id="{2E627A0D-CD03-E38D-73C9-674B75F280E7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4183265" y="615644"/>
            <a:ext cx="7715872" cy="6038439"/>
          </a:xfrm>
          <a:prstGeom prst="rect">
            <a:avLst/>
          </a:prstGeom>
          <a:noFill/>
        </p:spPr>
        <p:txBody>
          <a:bodyPr vert="horz" wrap="square" lIns="36000" tIns="36000" rIns="36000" bIns="36000" rtlCol="0" anchor="t">
            <a:spAutoFit/>
          </a:bodyPr>
          <a:lstStyle/>
          <a:p>
            <a:pPr marL="0" indent="0" defTabSz="711200">
              <a:spcBef>
                <a:spcPts val="600"/>
              </a:spcBef>
              <a:spcAft>
                <a:spcPts val="400"/>
              </a:spcAft>
              <a:buNone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Biofuel policies are rapidly evolving worldwide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with various countries implementing diverse approaches such as market-based incentives, compliance-driven mandates, and direct policy.</a:t>
            </a:r>
          </a:p>
          <a:p>
            <a:pPr marL="0" indent="0">
              <a:spcBef>
                <a:spcPts val="600"/>
              </a:spcBef>
              <a:spcAft>
                <a:spcPts val="400"/>
              </a:spcAft>
              <a:buNone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In the U.S., </a:t>
            </a:r>
            <a:r>
              <a:rPr lang="en-US" sz="1400" b="1" dirty="0">
                <a:solidFill>
                  <a:srgbClr val="000000"/>
                </a:solidFill>
              </a:rPr>
              <a:t>Renewable Fuel Standard (RFS)</a:t>
            </a:r>
            <a:r>
              <a:rPr lang="en-001" sz="1400" b="1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mandates renewable fuel volumes yearly target with a range of </a:t>
            </a:r>
            <a:r>
              <a:rPr lang="en-US" sz="1400" b="1" dirty="0">
                <a:solidFill>
                  <a:srgbClr val="000000"/>
                </a:solidFill>
              </a:rPr>
              <a:t>financial incentives </a:t>
            </a:r>
            <a:r>
              <a:rPr lang="en-US" sz="1400" dirty="0">
                <a:solidFill>
                  <a:srgbClr val="000000"/>
                </a:solidFill>
              </a:rPr>
              <a:t>to promote waste- and residue-based biofuel and SAF.</a:t>
            </a:r>
          </a:p>
          <a:p>
            <a:pPr marL="357188" lvl="1" indent="-173038"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en-US" sz="1200" b="1" dirty="0">
                <a:solidFill>
                  <a:srgbClr val="000000"/>
                </a:solidFill>
              </a:rPr>
              <a:t>Recent OBBBA reinforces </a:t>
            </a:r>
            <a:r>
              <a:rPr lang="en-US" sz="1200" b="1" dirty="0"/>
              <a:t>conventional biofuels</a:t>
            </a:r>
            <a:r>
              <a:rPr lang="en-US" sz="1200" dirty="0"/>
              <a:t> </a:t>
            </a:r>
            <a:r>
              <a:rPr lang="en-US" sz="1200" b="1" dirty="0"/>
              <a:t>but dampens momentum for advanced biofuel and SAF</a:t>
            </a:r>
            <a:r>
              <a:rPr lang="en-US" sz="1200" dirty="0"/>
              <a:t>, reflecting the exclusion of ILUC from carbon-intensity metrics and reduction of SAF incentive caps.</a:t>
            </a:r>
          </a:p>
          <a:p>
            <a:pPr marL="357188" lvl="1" indent="-173038" defTabSz="711200"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en-001" sz="1200" b="1" dirty="0">
                <a:solidFill>
                  <a:srgbClr val="000000"/>
                </a:solidFill>
                <a:latin typeface="Arial"/>
              </a:rPr>
              <a:t>California’s performance-based </a:t>
            </a:r>
            <a:r>
              <a:rPr lang="en-US" sz="1200" b="1" dirty="0">
                <a:solidFill>
                  <a:srgbClr val="000000"/>
                </a:solidFill>
                <a:latin typeface="Arial"/>
              </a:rPr>
              <a:t>Low-Carbon Fuel Standard (LCFS)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drives lower GHG emissions in transportation through a market-based credit system.</a:t>
            </a:r>
            <a:endParaRPr lang="en-US" sz="1200" dirty="0">
              <a:solidFill>
                <a:srgbClr val="000000"/>
              </a:solidFill>
              <a:latin typeface="Arial"/>
              <a:cs typeface="Arial"/>
            </a:endParaRPr>
          </a:p>
          <a:p>
            <a:pPr marL="0" lvl="1" indent="0">
              <a:spcAft>
                <a:spcPts val="400"/>
              </a:spcAft>
              <a:buNone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the EU, the </a:t>
            </a:r>
            <a:r>
              <a:rPr lang="en-US" b="1" dirty="0"/>
              <a:t>Fit for 55 package provides a set of measures to reduce </a:t>
            </a:r>
            <a:r>
              <a:rPr lang="en-001" b="1" dirty="0"/>
              <a:t>GHG </a:t>
            </a:r>
            <a:r>
              <a:rPr lang="en-US" b="1" dirty="0"/>
              <a:t>by 55% by 2030 </a:t>
            </a:r>
            <a:r>
              <a:rPr lang="en-US" dirty="0"/>
              <a:t>compared with 1990 levels.</a:t>
            </a:r>
            <a:endParaRPr lang="en-US" dirty="0">
              <a:cs typeface="Arial"/>
            </a:endParaRPr>
          </a:p>
          <a:p>
            <a:pPr marL="400050" lvl="1" indent="-215900"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solidFill>
                  <a:srgbClr val="000000"/>
                </a:solidFill>
              </a:rPr>
              <a:t>The</a:t>
            </a:r>
            <a:r>
              <a:rPr lang="en-US" sz="1200" b="1" dirty="0">
                <a:solidFill>
                  <a:srgbClr val="000000"/>
                </a:solidFill>
              </a:rPr>
              <a:t> Renewable Energy Directive (RED) sets specific targets for biofuels, </a:t>
            </a:r>
            <a:r>
              <a:rPr lang="en-US" sz="1200" dirty="0">
                <a:solidFill>
                  <a:srgbClr val="000000"/>
                </a:solidFill>
              </a:rPr>
              <a:t>complemented by ReFuelEU Aviation and FuelEU Maritime, which establish specific goals for the aviation and maritime sectors.</a:t>
            </a:r>
            <a:endParaRPr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  <a:p>
            <a:pPr marL="0" lvl="1" indent="0" defTabSz="711200">
              <a:spcAft>
                <a:spcPts val="400"/>
              </a:spcAft>
              <a:buNone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Brazil, a </a:t>
            </a: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“fuel matrix”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combines targets, mandates, efficiency scores, and decarbonization credits for biofuels.</a:t>
            </a:r>
            <a:endParaRPr kumimoji="0" lang="en-US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400050" lvl="1" indent="-219456"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en-US" sz="1200" b="1" dirty="0"/>
              <a:t>RenovaBio </a:t>
            </a:r>
            <a:r>
              <a:rPr lang="en-US" sz="1200" dirty="0"/>
              <a:t>brings together producers, consumers, and investors to create a market for </a:t>
            </a:r>
            <a:r>
              <a:rPr lang="en-US" sz="1200" b="1" dirty="0"/>
              <a:t>decarbonization credit (CBio). </a:t>
            </a:r>
            <a:r>
              <a:rPr lang="en-US" sz="1200" dirty="0">
                <a:solidFill>
                  <a:srgbClr val="000000"/>
                </a:solidFill>
              </a:rPr>
              <a:t>Fuel distributors can purchase CBio to comply with reduction targets, and investors can trade CBio.</a:t>
            </a:r>
            <a:endParaRPr lang="en-US" sz="1200" dirty="0">
              <a:solidFill>
                <a:srgbClr val="000000"/>
              </a:solidFill>
              <a:cs typeface="Arial"/>
            </a:endParaRPr>
          </a:p>
          <a:p>
            <a:pPr marL="0" indent="0" defTabSz="711200">
              <a:spcBef>
                <a:spcPts val="600"/>
              </a:spcBef>
              <a:buNone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In China, Indonesia, and other Asian countries,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biofuel is being adopted as a key pillar of their </a:t>
            </a:r>
            <a:r>
              <a:rPr lang="en-US" sz="1400" b="1" dirty="0">
                <a:solidFill>
                  <a:srgbClr val="000000"/>
                </a:solidFill>
                <a:latin typeface="Arial"/>
              </a:rPr>
              <a:t>renewable energy ambitions.</a:t>
            </a:r>
            <a:r>
              <a:rPr lang="en-US" sz="1400" dirty="0">
                <a:solidFill>
                  <a:srgbClr val="000000"/>
                </a:solidFill>
                <a:latin typeface="Arial"/>
              </a:rPr>
              <a:t> However, efforts are mostly government-led with a varying degree of commitments.</a:t>
            </a:r>
          </a:p>
          <a:p>
            <a:pPr marL="0" indent="0">
              <a:spcBef>
                <a:spcPts val="600"/>
              </a:spcBef>
              <a:buNone/>
              <a:defRPr/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Biofuel policy should align with a country’s renewable energy strategy. </a:t>
            </a:r>
            <a:r>
              <a:rPr lang="en-US" sz="1400" b="1" dirty="0">
                <a:solidFill>
                  <a:srgbClr val="000000"/>
                </a:solidFill>
                <a:latin typeface="Arial"/>
              </a:rPr>
              <a:t>Biofuels can serve either as a transition fuel in road transport as electrification scales</a:t>
            </a:r>
            <a:r>
              <a:rPr lang="en-US" sz="1400" dirty="0">
                <a:solidFill>
                  <a:srgbClr val="000000"/>
                </a:solidFill>
                <a:latin typeface="Arial"/>
              </a:rPr>
              <a:t> (e.g., Norway) or </a:t>
            </a:r>
            <a:r>
              <a:rPr lang="en-US" sz="1400" b="1" dirty="0">
                <a:solidFill>
                  <a:srgbClr val="000000"/>
                </a:solidFill>
                <a:latin typeface="Arial"/>
              </a:rPr>
              <a:t>as a primary fuel across transport modes</a:t>
            </a:r>
            <a:r>
              <a:rPr lang="en-US" sz="1400" dirty="0">
                <a:solidFill>
                  <a:srgbClr val="000000"/>
                </a:solidFill>
                <a:latin typeface="Arial"/>
              </a:rPr>
              <a:t>, alongside other renewables.</a:t>
            </a:r>
            <a:endParaRPr lang="en-US" sz="1400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2EDC161-FA99-BA50-013B-1CEFE5FDCE67}"/>
              </a:ext>
            </a:extLst>
          </p:cNvPr>
          <p:cNvCxnSpPr/>
          <p:nvPr/>
        </p:nvCxnSpPr>
        <p:spPr bwMode="gray">
          <a:xfrm>
            <a:off x="4218177" y="1151939"/>
            <a:ext cx="7680960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itle 2">
            <a:extLst>
              <a:ext uri="{FF2B5EF4-FFF2-40B4-BE49-F238E27FC236}">
                <a16:creationId xmlns:a16="http://schemas.microsoft.com/office/drawing/2014/main" id="{5C3FE82D-379F-85A2-1E80-5AE4ABE347BA}"/>
              </a:ext>
            </a:extLst>
          </p:cNvPr>
          <p:cNvSpPr txBox="1">
            <a:spLocks/>
          </p:cNvSpPr>
          <p:nvPr/>
        </p:nvSpPr>
        <p:spPr>
          <a:xfrm>
            <a:off x="474989" y="5033213"/>
            <a:ext cx="3266585" cy="784830"/>
          </a:xfrm>
          <a:prstGeom prst="rect">
            <a:avLst/>
          </a:prstGeom>
          <a:solidFill>
            <a:srgbClr val="9D9D9D">
              <a:alpha val="67059"/>
            </a:srgbClr>
          </a:solidFill>
        </p:spPr>
        <p:txBody>
          <a:bodyPr vert="horz" wrap="square" lIns="91440" tIns="0" rIns="91440" bIns="45720" rtlCol="0" anchor="b" anchorCtr="0">
            <a:spAutoFit/>
          </a:bodyPr>
          <a:lstStyle>
            <a:lvl1pPr algn="l" defTabSz="7112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8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711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Key messages</a:t>
            </a:r>
            <a:b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</a:br>
            <a:r>
              <a:rPr lang="en-US" sz="2400" b="0" dirty="0">
                <a:solidFill>
                  <a:schemeClr val="bg1"/>
                </a:solidFill>
              </a:rPr>
              <a:t>Biofuels Policy</a:t>
            </a:r>
            <a:endParaRPr lang="en-US" sz="2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0" name="btfpNotesBox111697">
            <a:extLst>
              <a:ext uri="{FF2B5EF4-FFF2-40B4-BE49-F238E27FC236}">
                <a16:creationId xmlns:a16="http://schemas.microsoft.com/office/drawing/2014/main" id="{499CC604-850C-888E-0D61-3D820ECD6D5A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330200" y="6402402"/>
            <a:ext cx="115316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endParaRPr lang="en-US" sz="800" dirty="0">
              <a:cs typeface="Arial"/>
              <a:hlinkClick r:id="" action="ppaction://noaction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Birru Lucha, Heonjae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F0CA18E-7D81-E3C5-BCB5-3D78DD66F99F}"/>
              </a:ext>
            </a:extLst>
          </p:cNvPr>
          <p:cNvCxnSpPr/>
          <p:nvPr/>
        </p:nvCxnSpPr>
        <p:spPr bwMode="gray">
          <a:xfrm>
            <a:off x="4183265" y="2660697"/>
            <a:ext cx="7680960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2A9FC9E-8543-9F32-CD75-D670E8ED826B}"/>
              </a:ext>
            </a:extLst>
          </p:cNvPr>
          <p:cNvCxnSpPr/>
          <p:nvPr/>
        </p:nvCxnSpPr>
        <p:spPr bwMode="gray">
          <a:xfrm>
            <a:off x="4218177" y="3729674"/>
            <a:ext cx="7680960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24487E3B-EE75-D95F-4555-5D3173B138CC}"/>
              </a:ext>
            </a:extLst>
          </p:cNvPr>
          <p:cNvCxnSpPr/>
          <p:nvPr/>
        </p:nvCxnSpPr>
        <p:spPr bwMode="gray">
          <a:xfrm>
            <a:off x="4183265" y="5698301"/>
            <a:ext cx="7680960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4A750DA-1BEA-2706-38B3-76D7B7EF8376}"/>
              </a:ext>
            </a:extLst>
          </p:cNvPr>
          <p:cNvCxnSpPr/>
          <p:nvPr/>
        </p:nvCxnSpPr>
        <p:spPr bwMode="gray">
          <a:xfrm>
            <a:off x="4150608" y="4948873"/>
            <a:ext cx="7680960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354327386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B28265-B974-61F1-C422-D5E11354E2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457B75A-6925-FCDF-67B6-A82D8E016A3F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484" imgH="486" progId="TCLayout.ActiveDocument.1">
                  <p:embed/>
                </p:oleObj>
              </mc:Choice>
              <mc:Fallback>
                <p:oleObj name="think-cell Slide" r:id="rId7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457B75A-6925-FCDF-67B6-A82D8E016A3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D14776B3-6020-D578-8DC7-D8A75B9FE0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1208"/>
            <a:ext cx="11531600" cy="919969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Biofuel policies are evolving quickly with different schemes observed across the globe</a:t>
            </a:r>
          </a:p>
        </p:txBody>
      </p:sp>
      <p:sp>
        <p:nvSpPr>
          <p:cNvPr id="9" name="btfpNotesBox111697">
            <a:extLst>
              <a:ext uri="{FF2B5EF4-FFF2-40B4-BE49-F238E27FC236}">
                <a16:creationId xmlns:a16="http://schemas.microsoft.com/office/drawing/2014/main" id="{9EF708F2-3A43-186F-C95E-D77619796FAD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228571"/>
            <a:ext cx="914400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U.S. EPA,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9"/>
              </a:rPr>
              <a:t>Overview of the Renewable Fuel Standard Program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CATF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,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0"/>
              </a:rPr>
              <a:t>U.S. Renewable Fuel Standard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European Court of Auditors,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1"/>
              </a:rPr>
              <a:t>The EU’s Support for Sustainable Biofuels in Transport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TransportPolicy.net,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2"/>
              </a:rPr>
              <a:t>EU: Fuels: Biofuel Policy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IEA Bioenergy,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3"/>
              </a:rPr>
              <a:t>Biofuels Production and Development in China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(2023); Climate Action Tracker,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4"/>
              </a:rPr>
              <a:t>Indonesia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USDA,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5"/>
              </a:rPr>
              <a:t>China: Biofuels Annual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(2023); IEA,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6"/>
              </a:rPr>
              <a:t>RenovaBio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IEA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7"/>
              </a:rPr>
              <a:t>Biofuel Policy in Brazil, India and the United States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17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Lucha,</a:t>
            </a:r>
            <a:r>
              <a:rPr kumimoji="0" lang="en-US" sz="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Sean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8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9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0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/>
          </a:p>
        </p:txBody>
      </p:sp>
      <p:graphicFrame>
        <p:nvGraphicFramePr>
          <p:cNvPr id="10" name="btfpTable640150">
            <a:extLst>
              <a:ext uri="{FF2B5EF4-FFF2-40B4-BE49-F238E27FC236}">
                <a16:creationId xmlns:a16="http://schemas.microsoft.com/office/drawing/2014/main" id="{FDE7453B-323F-468C-F100-B592B111BA86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2259782954"/>
              </p:ext>
            </p:extLst>
          </p:nvPr>
        </p:nvGraphicFramePr>
        <p:xfrm>
          <a:off x="403123" y="1261499"/>
          <a:ext cx="11670889" cy="4863639"/>
        </p:xfrm>
        <a:graphic>
          <a:graphicData uri="http://schemas.openxmlformats.org/drawingml/2006/table">
            <a:tbl>
              <a:tblPr firstRow="1" firstCol="1">
                <a:tableStyleId>{9D7B26C5-4107-4FEC-AEDC-1716B250A1EF}</a:tableStyleId>
              </a:tblPr>
              <a:tblGrid>
                <a:gridCol w="897760">
                  <a:extLst>
                    <a:ext uri="{9D8B030D-6E8A-4147-A177-3AD203B41FA5}">
                      <a16:colId xmlns:a16="http://schemas.microsoft.com/office/drawing/2014/main" val="640521261"/>
                    </a:ext>
                  </a:extLst>
                </a:gridCol>
                <a:gridCol w="2067313">
                  <a:extLst>
                    <a:ext uri="{9D8B030D-6E8A-4147-A177-3AD203B41FA5}">
                      <a16:colId xmlns:a16="http://schemas.microsoft.com/office/drawing/2014/main" val="2696207705"/>
                    </a:ext>
                  </a:extLst>
                </a:gridCol>
                <a:gridCol w="2176454">
                  <a:extLst>
                    <a:ext uri="{9D8B030D-6E8A-4147-A177-3AD203B41FA5}">
                      <a16:colId xmlns:a16="http://schemas.microsoft.com/office/drawing/2014/main" val="1769969169"/>
                    </a:ext>
                  </a:extLst>
                </a:gridCol>
                <a:gridCol w="2176454">
                  <a:extLst>
                    <a:ext uri="{9D8B030D-6E8A-4147-A177-3AD203B41FA5}">
                      <a16:colId xmlns:a16="http://schemas.microsoft.com/office/drawing/2014/main" val="1749787088"/>
                    </a:ext>
                  </a:extLst>
                </a:gridCol>
                <a:gridCol w="2176454">
                  <a:extLst>
                    <a:ext uri="{9D8B030D-6E8A-4147-A177-3AD203B41FA5}">
                      <a16:colId xmlns:a16="http://schemas.microsoft.com/office/drawing/2014/main" val="782444402"/>
                    </a:ext>
                  </a:extLst>
                </a:gridCol>
                <a:gridCol w="2176454">
                  <a:extLst>
                    <a:ext uri="{9D8B030D-6E8A-4147-A177-3AD203B41FA5}">
                      <a16:colId xmlns:a16="http://schemas.microsoft.com/office/drawing/2014/main" val="1773649832"/>
                    </a:ext>
                  </a:extLst>
                </a:gridCol>
              </a:tblGrid>
              <a:tr h="412907"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i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 defTabSz="711200" rtl="0" eaLnBrk="1" latinLnBrk="0" hangingPunct="1">
                        <a:spcBef>
                          <a:spcPts val="300"/>
                        </a:spcBef>
                        <a:buFontTx/>
                        <a:buNone/>
                      </a:pPr>
                      <a:r>
                        <a:rPr lang="en-001" sz="120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U</a:t>
                      </a:r>
                      <a:r>
                        <a:rPr lang="en-US" sz="120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en-001" sz="120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  <a:r>
                        <a:rPr lang="en-US" sz="120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001" sz="120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EU</a:t>
                      </a:r>
                      <a:endParaRPr lang="en-US" sz="1200" u="non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001" sz="1200" u="non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Brazil</a:t>
                      </a:r>
                      <a:endParaRPr lang="en-US" sz="1200" u="non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001" sz="1200" u="non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China</a:t>
                      </a:r>
                      <a:endParaRPr lang="en-US" sz="1200" u="non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001" sz="1200" u="non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Indonesia</a:t>
                      </a:r>
                      <a:endParaRPr lang="en-US" sz="1200" u="non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8988252"/>
                  </a:ext>
                </a:extLst>
              </a:tr>
              <a:tr h="412907"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i="0" dirty="0">
                          <a:solidFill>
                            <a:schemeClr val="tx1"/>
                          </a:solidFill>
                        </a:rPr>
                        <a:t>Policy</a:t>
                      </a:r>
                      <a:br>
                        <a:rPr lang="en-US" sz="1050" b="1" i="0" dirty="0">
                          <a:solidFill>
                            <a:srgbClr val="000000"/>
                          </a:solidFill>
                        </a:rPr>
                      </a:br>
                      <a:r>
                        <a:rPr lang="en-US" sz="1050" b="1" i="0" dirty="0">
                          <a:solidFill>
                            <a:schemeClr val="tx1"/>
                          </a:solidFill>
                        </a:rPr>
                        <a:t>framework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7800" lvl="0" indent="-177800" algn="l" defTabSz="711200" rtl="0" eaLnBrk="1" latinLnBrk="0" hangingPunct="1">
                        <a:spcBef>
                          <a:spcPts val="300"/>
                        </a:spcBef>
                        <a:buFontTx/>
                        <a:buChar char="•"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Market-based, with government support</a:t>
                      </a:r>
                      <a:r>
                        <a:rPr lang="en-001" sz="1050" u="non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*</a:t>
                      </a:r>
                      <a:endParaRPr lang="en-US" sz="1050" u="non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Regulatory, with market mechanism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Regulatory, with market mechanism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Government-led, with market development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Government-led, with market development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3625501"/>
                  </a:ext>
                </a:extLst>
              </a:tr>
              <a:tr h="259978"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i="0" dirty="0">
                          <a:solidFill>
                            <a:schemeClr val="tx1"/>
                          </a:solidFill>
                        </a:rPr>
                        <a:t>Objective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5"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Reduce reliance on fossil fuels; reduce GHG emission; energy security; stimulate growth of renewable energy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endParaRPr lang="en-US" sz="11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0022823"/>
                  </a:ext>
                </a:extLst>
              </a:tr>
              <a:tr h="573482">
                <a:tc>
                  <a:txBody>
                    <a:bodyPr/>
                    <a:lstStyle/>
                    <a:p>
                      <a:pPr marL="0" indent="0" algn="l">
                        <a:spcBef>
                          <a:spcPts val="0"/>
                        </a:spcBef>
                        <a:buNone/>
                      </a:pPr>
                      <a:r>
                        <a:rPr lang="en-US" sz="1050" b="1" i="0" dirty="0">
                          <a:solidFill>
                            <a:schemeClr val="tx1"/>
                          </a:solidFill>
                        </a:rPr>
                        <a:t>Key </a:t>
                      </a:r>
                    </a:p>
                    <a:p>
                      <a:pPr marL="0" indent="0" algn="l">
                        <a:spcBef>
                          <a:spcPts val="0"/>
                        </a:spcBef>
                        <a:buNone/>
                      </a:pPr>
                      <a:r>
                        <a:rPr lang="en-US" sz="1050" b="1" i="0" dirty="0">
                          <a:solidFill>
                            <a:schemeClr val="tx1"/>
                          </a:solidFill>
                        </a:rPr>
                        <a:t>legislation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Renewable Fuel Standard (RFS)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lvl="0" indent="-177800" algn="l" defTabSz="711200" rtl="0" eaLnBrk="1" latinLnBrk="0" hangingPunct="1">
                        <a:spcBef>
                          <a:spcPts val="300"/>
                        </a:spcBef>
                        <a:buFontTx/>
                        <a:buChar char="•"/>
                      </a:pPr>
                      <a:r>
                        <a:rPr lang="fr-FR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Renewable Energy Directive (RED), ReFuel Aviation, FuelEu Maritime, FQD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lvl="0" indent="-177800" algn="l" defTabSz="711200" rtl="0" eaLnBrk="1" latinLnBrk="0" hangingPunct="1">
                        <a:spcBef>
                          <a:spcPts val="300"/>
                        </a:spcBef>
                        <a:buFontTx/>
                        <a:buChar char="•"/>
                      </a:pPr>
                      <a:r>
                        <a:rPr lang="fr-FR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RenovaBio, ROTA 2030, Proconve, Brazil National Energy Plan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Renewable Energy Law, 14th Five-Year Plan for a Modern Energy System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Ministerial Decree – Energy and Mineral Resources No 12. 2015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3743269"/>
                  </a:ext>
                </a:extLst>
              </a:tr>
              <a:tr h="734058"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i="0" dirty="0">
                          <a:solidFill>
                            <a:schemeClr val="tx1"/>
                          </a:solidFill>
                        </a:rPr>
                        <a:t>Financial</a:t>
                      </a:r>
                      <a:br>
                        <a:rPr lang="en-US" sz="1050" b="1" i="0" dirty="0">
                          <a:solidFill>
                            <a:srgbClr val="000000"/>
                          </a:solidFill>
                        </a:rPr>
                      </a:br>
                      <a:r>
                        <a:rPr lang="en-US" sz="1050" b="1" i="0" dirty="0">
                          <a:solidFill>
                            <a:schemeClr val="tx1"/>
                          </a:solidFill>
                        </a:rPr>
                        <a:t>incentives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Broad incentives in place (e.g., blenders tax credit, biomass crop assistance program)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No uniform incentives across EU; member states have flexibility to introduce national incentives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Decarbonization credits provided based on efficiency scores for producers, traded on stock exchange market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Lack of incentives for biodiesel producer and user</a:t>
                      </a:r>
                    </a:p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Ethanol subsidies for Gen 2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Offers limited financial incentives (e.g., grants, tax credit for producers)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461161"/>
                  </a:ext>
                </a:extLst>
              </a:tr>
              <a:tr h="1255409">
                <a:tc>
                  <a:txBody>
                    <a:bodyPr/>
                    <a:lstStyle/>
                    <a:p>
                      <a:pPr marL="0" indent="0" algn="l">
                        <a:buFontTx/>
                        <a:buNone/>
                      </a:pPr>
                      <a:r>
                        <a:rPr lang="en-GB" sz="1050" b="1" i="0" dirty="0">
                          <a:solidFill>
                            <a:schemeClr val="tx1"/>
                          </a:solidFill>
                        </a:rPr>
                        <a:t>Mandates</a:t>
                      </a:r>
                      <a:endParaRPr lang="en-US" sz="1050" b="1" i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7800" lvl="0" indent="-177800">
                        <a:spcBef>
                          <a:spcPts val="300"/>
                        </a:spcBef>
                        <a:buFont typeface="Arial"/>
                        <a:buChar char="•"/>
                      </a:pPr>
                      <a:r>
                        <a:rPr lang="en-US" sz="1050" u="none" dirty="0">
                          <a:solidFill>
                            <a:srgbClr val="000000"/>
                          </a:solidFill>
                        </a:rPr>
                        <a:t>Lower GHG emission across four biofuel categories: conventional biofuel, advanced biofuel, cellulosic, biomass</a:t>
                      </a:r>
                    </a:p>
                    <a:p>
                      <a:pPr marL="177800" lvl="0" indent="-177800">
                        <a:spcBef>
                          <a:spcPts val="300"/>
                        </a:spcBef>
                        <a:buFont typeface="Arial"/>
                        <a:buChar char="•"/>
                      </a:pPr>
                      <a:r>
                        <a:rPr lang="en-US" sz="1050" u="none" dirty="0">
                          <a:solidFill>
                            <a:srgbClr val="000000"/>
                          </a:solidFill>
                        </a:rPr>
                        <a:t>Annual production target for renewable biofuels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lvl="0" indent="-177800">
                        <a:spcBef>
                          <a:spcPts val="300"/>
                        </a:spcBef>
                        <a:buFont typeface="Arial"/>
                        <a:buChar char="•"/>
                      </a:pPr>
                      <a:r>
                        <a:rPr lang="en-US" sz="1050" u="none" dirty="0">
                          <a:solidFill>
                            <a:srgbClr val="000000"/>
                          </a:solidFill>
                        </a:rPr>
                        <a:t>Road: 16% GHG reduction by 2030</a:t>
                      </a:r>
                    </a:p>
                    <a:p>
                      <a:pPr marL="177800" lvl="0" indent="-177800">
                        <a:spcBef>
                          <a:spcPts val="300"/>
                        </a:spcBef>
                        <a:buFont typeface="Arial"/>
                        <a:buChar char="•"/>
                      </a:pPr>
                      <a:r>
                        <a:rPr lang="en-US" sz="1050" u="none" dirty="0">
                          <a:solidFill>
                            <a:srgbClr val="000000"/>
                          </a:solidFill>
                        </a:rPr>
                        <a:t>Maritime: 6% GHG intensity reduction by 2030, 75% by 2050</a:t>
                      </a:r>
                    </a:p>
                    <a:p>
                      <a:pPr marL="177800" lvl="0" indent="-177800">
                        <a:spcBef>
                          <a:spcPts val="300"/>
                        </a:spcBef>
                        <a:buFont typeface="Arial"/>
                        <a:buChar char="•"/>
                      </a:pPr>
                      <a:r>
                        <a:rPr lang="en-US" sz="1050" u="none" dirty="0">
                          <a:solidFill>
                            <a:srgbClr val="000000"/>
                          </a:solidFill>
                        </a:rPr>
                        <a:t>Aviation: 5% SAF by 2030, 63% SAF by 2050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lvl="0" indent="-177800">
                        <a:spcBef>
                          <a:spcPts val="300"/>
                        </a:spcBef>
                        <a:buFont typeface="Arial"/>
                        <a:buChar char="•"/>
                      </a:pPr>
                      <a:r>
                        <a:rPr lang="en-US" sz="1050" u="none" dirty="0">
                          <a:solidFill>
                            <a:srgbClr val="000000"/>
                          </a:solidFill>
                        </a:rPr>
                        <a:t>National target: 11% reduction until 2033</a:t>
                      </a:r>
                    </a:p>
                    <a:p>
                      <a:pPr marL="177800" lvl="0" indent="-177800">
                        <a:spcBef>
                          <a:spcPts val="300"/>
                        </a:spcBef>
                        <a:buFont typeface="Arial"/>
                        <a:buChar char="•"/>
                      </a:pPr>
                      <a:r>
                        <a:rPr lang="en-US" sz="1050" u="none" dirty="0">
                          <a:solidFill>
                            <a:srgbClr val="000000"/>
                          </a:solidFill>
                        </a:rPr>
                        <a:t>Aviation: 10% reduction per year by 2037</a:t>
                      </a:r>
                    </a:p>
                    <a:p>
                      <a:pPr marL="177800" lvl="0" indent="-177800">
                        <a:spcBef>
                          <a:spcPts val="300"/>
                        </a:spcBef>
                        <a:buFont typeface="Arial"/>
                        <a:buChar char="•"/>
                      </a:pPr>
                      <a:r>
                        <a:rPr lang="en-US" sz="1050" u="none" dirty="0">
                          <a:solidFill>
                            <a:srgbClr val="000000"/>
                          </a:solidFill>
                        </a:rPr>
                        <a:t>Fuels: 27% ethanol mandate and 12% biodiesel mandate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kumimoji="0" lang="en-US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E10 mandate by 2020 but suspended for nationwide implementation due to corn supply concerns</a:t>
                      </a:r>
                      <a:endParaRPr kumimoji="0" lang="en-US" sz="105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kumimoji="0" lang="en-US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B5 mandate implemented in select provinces 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050" dirty="0"/>
                        <a:t>Gradually increased biodiesel blending from 15% in 2015 to 35% in 2023</a:t>
                      </a:r>
                    </a:p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050" dirty="0"/>
                        <a:t>Further hike to 40% expected by 2025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9575209"/>
                  </a:ext>
                </a:extLst>
              </a:tr>
              <a:tr h="412907"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1"/>
                          </a:solidFill>
                        </a:rPr>
                        <a:t>Feedstock</a:t>
                      </a:r>
                      <a:br>
                        <a:rPr lang="en-GB" sz="1050" b="1" i="0" dirty="0">
                          <a:solidFill>
                            <a:srgbClr val="000000"/>
                          </a:solidFill>
                        </a:rPr>
                      </a:br>
                      <a:r>
                        <a:rPr lang="en-GB" sz="1050" b="1" i="0" dirty="0">
                          <a:solidFill>
                            <a:schemeClr val="tx1"/>
                          </a:solidFill>
                        </a:rPr>
                        <a:t>preference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Gen 1 (corn)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Gen 1 (rapeseed oil) but shifting to Gen 2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Gen 1 (soybean oil)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Gen 1 (corn)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Gen1 (palm oil)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1770270"/>
                  </a:ext>
                </a:extLst>
              </a:tr>
              <a:tr h="750274"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i="0" dirty="0">
                          <a:solidFill>
                            <a:schemeClr val="tx1"/>
                          </a:solidFill>
                        </a:rPr>
                        <a:t>Future directions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Expansion of advanced biofuels, cellulosic ethanol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Focus on sustainability, advanced biofuels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Expansion of SAF and cellulosic ethanol, diversification of feedstock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Innovation in feedstocks (cellulosic)</a:t>
                      </a:r>
                    </a:p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Growing focus on electrification (vs. biofuel)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Increased production capacity </a:t>
                      </a:r>
                    </a:p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50" u="non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Diversification of feedstocks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4072372"/>
                  </a:ext>
                </a:extLst>
              </a:tr>
            </a:tbl>
          </a:graphicData>
        </a:graphic>
      </p:graphicFrame>
      <p:pic>
        <p:nvPicPr>
          <p:cNvPr id="4" name="Picture 6" descr="United states of america - Free flags icons">
            <a:extLst>
              <a:ext uri="{FF2B5EF4-FFF2-40B4-BE49-F238E27FC236}">
                <a16:creationId xmlns:a16="http://schemas.microsoft.com/office/drawing/2014/main" id="{067B1759-C56D-AA16-0B2E-7AD58E51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895217" y="1359989"/>
            <a:ext cx="267657" cy="274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European union - Free flags icons">
            <a:extLst>
              <a:ext uri="{FF2B5EF4-FFF2-40B4-BE49-F238E27FC236}">
                <a16:creationId xmlns:a16="http://schemas.microsoft.com/office/drawing/2014/main" id="{42E9C86E-FD42-B3BB-889E-CB70B97ACE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034926" y="1359989"/>
            <a:ext cx="274320" cy="274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Flag of Brazil - Wikipedia">
            <a:extLst>
              <a:ext uri="{FF2B5EF4-FFF2-40B4-BE49-F238E27FC236}">
                <a16:creationId xmlns:a16="http://schemas.microsoft.com/office/drawing/2014/main" id="{C1CABE9F-1D43-C8C6-E584-3D70BAB300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84388" y="1359989"/>
            <a:ext cx="299666" cy="274320"/>
          </a:xfrm>
          <a:prstGeom prst="ellipse">
            <a:avLst/>
          </a:prstGeom>
          <a:noFill/>
          <a:ln>
            <a:solidFill>
              <a:schemeClr val="bg1">
                <a:lumMod val="8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4" descr="China Nylon Flag, 3' x 5'">
            <a:extLst>
              <a:ext uri="{FF2B5EF4-FFF2-40B4-BE49-F238E27FC236}">
                <a16:creationId xmlns:a16="http://schemas.microsoft.com/office/drawing/2014/main" id="{AB523782-36ED-135D-BD8C-0CB2715DF8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86179" y="1359989"/>
            <a:ext cx="274320" cy="263681"/>
          </a:xfrm>
          <a:prstGeom prst="ellipse">
            <a:avLst/>
          </a:prstGeom>
          <a:noFill/>
          <a:ln>
            <a:solidFill>
              <a:schemeClr val="bg1">
                <a:lumMod val="8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6" descr="Flag of Indonesia - Wikipedia">
            <a:extLst>
              <a:ext uri="{FF2B5EF4-FFF2-40B4-BE49-F238E27FC236}">
                <a16:creationId xmlns:a16="http://schemas.microsoft.com/office/drawing/2014/main" id="{0B8F57AD-A693-772A-41E9-02CC83208F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319488" y="1359989"/>
            <a:ext cx="274320" cy="289247"/>
          </a:xfrm>
          <a:prstGeom prst="ellipse">
            <a:avLst/>
          </a:prstGeom>
          <a:ln>
            <a:solidFill>
              <a:schemeClr val="bg1">
                <a:lumMod val="8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8962534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525F2F-7660-083A-3EBD-B480D2A5E0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09F7EAE-B0C3-893A-2956-9CB8883CB9ED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07124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5" imgW="484" imgH="486" progId="TCLayout.ActiveDocument.1">
                  <p:embed/>
                </p:oleObj>
              </mc:Choice>
              <mc:Fallback>
                <p:oleObj name="think-cell Slide" r:id="rId65" imgW="484" imgH="48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09F7EAE-B0C3-893A-2956-9CB8883CB9E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0" name="Rectangle 399">
            <a:extLst>
              <a:ext uri="{FF2B5EF4-FFF2-40B4-BE49-F238E27FC236}">
                <a16:creationId xmlns:a16="http://schemas.microsoft.com/office/drawing/2014/main" id="{0B38F5C8-0116-0C50-D96F-6D2F802E18B3}"/>
              </a:ext>
            </a:extLst>
          </p:cNvPr>
          <p:cNvSpPr/>
          <p:nvPr/>
        </p:nvSpPr>
        <p:spPr bwMode="gray">
          <a:xfrm>
            <a:off x="6855459" y="2496724"/>
            <a:ext cx="4754880" cy="2751932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  <a:spcAft>
                <a:spcPts val="400"/>
              </a:spcAft>
            </a:pPr>
            <a:r>
              <a:rPr lang="en-US" sz="1050" dirty="0">
                <a:solidFill>
                  <a:schemeClr val="tx1"/>
                </a:solidFill>
              </a:rPr>
              <a:t>The U.S. EPA sets </a:t>
            </a:r>
            <a:r>
              <a:rPr lang="en-US" sz="1050" b="1" dirty="0">
                <a:solidFill>
                  <a:schemeClr val="tx1"/>
                </a:solidFill>
              </a:rPr>
              <a:t>specific volume requirements </a:t>
            </a:r>
            <a:r>
              <a:rPr lang="en-US" sz="1050" dirty="0">
                <a:solidFill>
                  <a:schemeClr val="tx1"/>
                </a:solidFill>
              </a:rPr>
              <a:t>for renewable fuels to be blended into gasoline/diesel, which are adjusted annually.</a:t>
            </a:r>
          </a:p>
          <a:p>
            <a:pPr>
              <a:spcBef>
                <a:spcPts val="0"/>
              </a:spcBef>
              <a:spcAft>
                <a:spcPts val="400"/>
              </a:spcAft>
            </a:pPr>
            <a:r>
              <a:rPr lang="en-US" sz="1050" dirty="0">
                <a:solidFill>
                  <a:schemeClr val="tx1"/>
                </a:solidFill>
              </a:rPr>
              <a:t>Categories are based on reduction of lifecycle GHG emission (vs. conventional fuel):</a:t>
            </a:r>
          </a:p>
          <a:p>
            <a:pPr lvl="1">
              <a:spcBef>
                <a:spcPts val="0"/>
              </a:spcBef>
              <a:spcAft>
                <a:spcPts val="400"/>
              </a:spcAft>
            </a:pPr>
            <a:r>
              <a:rPr lang="en-US" sz="1050" dirty="0">
                <a:solidFill>
                  <a:schemeClr val="tx1"/>
                </a:solidFill>
              </a:rPr>
              <a:t>Conventional biofuels (corn ethanol – Gen 1): 20% reduction</a:t>
            </a:r>
          </a:p>
          <a:p>
            <a:pPr lvl="1">
              <a:spcBef>
                <a:spcPts val="0"/>
              </a:spcBef>
              <a:spcAft>
                <a:spcPts val="400"/>
              </a:spcAft>
            </a:pPr>
            <a:r>
              <a:rPr lang="en-US" sz="1050" dirty="0">
                <a:solidFill>
                  <a:schemeClr val="tx1"/>
                </a:solidFill>
              </a:rPr>
              <a:t>Advanced biofuels (Gen 2): 50% reduction</a:t>
            </a:r>
          </a:p>
          <a:p>
            <a:pPr marL="355600" lvl="2" indent="0">
              <a:spcBef>
                <a:spcPts val="0"/>
              </a:spcBef>
              <a:spcAft>
                <a:spcPts val="400"/>
              </a:spcAft>
              <a:buNone/>
            </a:pPr>
            <a:r>
              <a:rPr lang="en-001" sz="1050" dirty="0">
                <a:solidFill>
                  <a:schemeClr val="tx1"/>
                </a:solidFill>
              </a:rPr>
              <a:t>  </a:t>
            </a:r>
            <a:r>
              <a:rPr lang="en-001" sz="1050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sz="1050" dirty="0">
                <a:solidFill>
                  <a:schemeClr val="tx1"/>
                </a:solidFill>
              </a:rPr>
              <a:t>Cellulosic biofuels (non-food biomass – Gen 2): 60% reduction</a:t>
            </a:r>
          </a:p>
          <a:p>
            <a:pPr marL="355600" lvl="2" indent="0">
              <a:spcBef>
                <a:spcPts val="0"/>
              </a:spcBef>
              <a:spcAft>
                <a:spcPts val="400"/>
              </a:spcAft>
              <a:buNone/>
            </a:pPr>
            <a:r>
              <a:rPr lang="en-001" sz="1050" dirty="0">
                <a:solidFill>
                  <a:schemeClr val="tx1"/>
                </a:solidFill>
              </a:rPr>
              <a:t>  </a:t>
            </a:r>
            <a:r>
              <a:rPr lang="en-001" sz="1050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sz="1050" dirty="0">
                <a:solidFill>
                  <a:schemeClr val="tx1"/>
                </a:solidFill>
              </a:rPr>
              <a:t>Biomass-based diesel (Gen 1 and 2): 50% reduction</a:t>
            </a:r>
          </a:p>
          <a:p>
            <a:pPr>
              <a:spcBef>
                <a:spcPts val="0"/>
              </a:spcBef>
              <a:spcAft>
                <a:spcPts val="400"/>
              </a:spcAft>
            </a:pPr>
            <a:r>
              <a:rPr lang="en-US" sz="1050" dirty="0">
                <a:solidFill>
                  <a:schemeClr val="tx1"/>
                </a:solidFill>
              </a:rPr>
              <a:t>The</a:t>
            </a:r>
            <a:r>
              <a:rPr lang="en-US" sz="1050" b="1" dirty="0">
                <a:solidFill>
                  <a:schemeClr val="tx1"/>
                </a:solidFill>
              </a:rPr>
              <a:t> EPA cellulosic target from 2023 was significantly adjusted </a:t>
            </a:r>
            <a:r>
              <a:rPr lang="en-US" sz="1050" dirty="0">
                <a:solidFill>
                  <a:schemeClr val="tx1"/>
                </a:solidFill>
              </a:rPr>
              <a:t>due to technical challenges.</a:t>
            </a:r>
          </a:p>
          <a:p>
            <a:pPr>
              <a:spcBef>
                <a:spcPts val="0"/>
              </a:spcBef>
              <a:spcAft>
                <a:spcPts val="400"/>
              </a:spcAft>
            </a:pPr>
            <a:r>
              <a:rPr lang="en-US" sz="1050" dirty="0">
                <a:solidFill>
                  <a:schemeClr val="tx1"/>
                </a:solidFill>
              </a:rPr>
              <a:t>Despite ongoing debate over the </a:t>
            </a:r>
            <a:r>
              <a:rPr lang="en-US" sz="1050" b="1" dirty="0">
                <a:solidFill>
                  <a:schemeClr val="tx1"/>
                </a:solidFill>
              </a:rPr>
              <a:t>negative environmental impacts of corn ethanol</a:t>
            </a:r>
            <a:r>
              <a:rPr lang="en-US" sz="1050" dirty="0">
                <a:solidFill>
                  <a:schemeClr val="tx1"/>
                </a:solidFill>
              </a:rPr>
              <a:t>, particularly from land-use change, RFS targets continue to include ethanol (conventional fuel) as the majority share of the volume target.</a:t>
            </a:r>
          </a:p>
          <a:p>
            <a:pPr marL="0" indent="0">
              <a:spcBef>
                <a:spcPts val="0"/>
              </a:spcBef>
              <a:buNone/>
            </a:pPr>
            <a:endParaRPr lang="en-US" sz="1050" dirty="0">
              <a:solidFill>
                <a:schemeClr val="tx1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sz="1050" dirty="0">
              <a:solidFill>
                <a:schemeClr val="tx1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sz="1050" dirty="0">
              <a:solidFill>
                <a:schemeClr val="tx1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sz="1050" dirty="0">
              <a:solidFill>
                <a:schemeClr val="tx1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sz="1050" dirty="0">
              <a:solidFill>
                <a:schemeClr val="tx1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3B65EFA-6A6F-01A8-188B-E2B9EBE93A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Regulation through the Renewable Fuel Standard is still the biggest driver of demand for biofuel in the U.S.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457D159-1459-734E-FC20-D109040DBE95}"/>
              </a:ext>
            </a:extLst>
          </p:cNvPr>
          <p:cNvGrpSpPr/>
          <p:nvPr/>
        </p:nvGrpSpPr>
        <p:grpSpPr>
          <a:xfrm>
            <a:off x="6042991" y="1573685"/>
            <a:ext cx="5577840" cy="271667"/>
            <a:chOff x="6042991" y="1652127"/>
            <a:chExt cx="5577840" cy="271667"/>
          </a:xfrm>
        </p:grpSpPr>
        <p:sp>
          <p:nvSpPr>
            <p:cNvPr id="5" name="btfpColumnHeaderBoxText215672">
              <a:extLst>
                <a:ext uri="{FF2B5EF4-FFF2-40B4-BE49-F238E27FC236}">
                  <a16:creationId xmlns:a16="http://schemas.microsoft.com/office/drawing/2014/main" id="{8CE1D8DE-3376-DCE0-0BA6-46AC70F6B6DF}"/>
                </a:ext>
              </a:extLst>
            </p:cNvPr>
            <p:cNvSpPr txBox="1"/>
            <p:nvPr/>
          </p:nvSpPr>
          <p:spPr bwMode="gray">
            <a:xfrm>
              <a:off x="6042991" y="1652127"/>
              <a:ext cx="5551486" cy="271667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001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RFS Overview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4" name="btfpColumnHeaderBoxLine215672">
              <a:extLst>
                <a:ext uri="{FF2B5EF4-FFF2-40B4-BE49-F238E27FC236}">
                  <a16:creationId xmlns:a16="http://schemas.microsoft.com/office/drawing/2014/main" id="{9EE749D2-78A7-264F-8169-8674975406B5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6042991" y="1923794"/>
              <a:ext cx="5577840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btfpColumnHeaderBox653750">
            <a:extLst>
              <a:ext uri="{FF2B5EF4-FFF2-40B4-BE49-F238E27FC236}">
                <a16:creationId xmlns:a16="http://schemas.microsoft.com/office/drawing/2014/main" id="{CAE945B2-E19B-C2C5-AC79-EAB6B92FDFA1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330200" y="1554480"/>
            <a:ext cx="5494338" cy="290872"/>
            <a:chOff x="330200" y="1536943"/>
            <a:chExt cx="2477492" cy="305610"/>
          </a:xfrm>
        </p:grpSpPr>
        <p:sp>
          <p:nvSpPr>
            <p:cNvPr id="19" name="btfpColumnHeaderBoxText653750">
              <a:extLst>
                <a:ext uri="{FF2B5EF4-FFF2-40B4-BE49-F238E27FC236}">
                  <a16:creationId xmlns:a16="http://schemas.microsoft.com/office/drawing/2014/main" id="{3CDE3ED2-B451-75E6-8A54-4E16CB1C42F8}"/>
                </a:ext>
              </a:extLst>
            </p:cNvPr>
            <p:cNvSpPr txBox="1"/>
            <p:nvPr/>
          </p:nvSpPr>
          <p:spPr bwMode="gray">
            <a:xfrm>
              <a:off x="330200" y="1536943"/>
              <a:ext cx="2477492" cy="302822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001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RFS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v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olume</a:t>
              </a:r>
              <a:r>
                <a:rPr lang="en-001" sz="1400" b="1" dirty="0">
                  <a:solidFill>
                    <a:srgbClr val="000000"/>
                  </a:solidFill>
                  <a:latin typeface="Arial"/>
                </a:rPr>
                <a:t>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r</a:t>
              </a:r>
              <a:r>
                <a:rPr lang="en-001" sz="1400" b="1" dirty="0">
                  <a:solidFill>
                    <a:srgbClr val="000000"/>
                  </a:solidFill>
                  <a:latin typeface="Arial"/>
                </a:rPr>
                <a:t>equire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m</a:t>
              </a:r>
              <a:r>
                <a:rPr lang="en-001" sz="1400" b="1" dirty="0">
                  <a:solidFill>
                    <a:srgbClr val="000000"/>
                  </a:solidFill>
                  <a:latin typeface="Arial"/>
                </a:rPr>
                <a:t>ent by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y</a:t>
              </a:r>
              <a:r>
                <a:rPr lang="en-001" sz="1400" b="1" dirty="0">
                  <a:solidFill>
                    <a:srgbClr val="000000"/>
                  </a:solidFill>
                  <a:latin typeface="Arial"/>
                </a:rPr>
                <a:t>ear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, </a:t>
              </a:r>
              <a:r>
                <a:rPr lang="en-US" sz="1400" b="1" i="1" dirty="0">
                  <a:solidFill>
                    <a:srgbClr val="000000"/>
                  </a:solidFill>
                  <a:latin typeface="Arial"/>
                </a:rPr>
                <a:t>b</a:t>
              </a:r>
              <a:r>
                <a:rPr lang="en-001" sz="1400" b="1" i="1" dirty="0">
                  <a:solidFill>
                    <a:srgbClr val="000000"/>
                  </a:solidFill>
                  <a:latin typeface="Arial"/>
                </a:rPr>
                <a:t>illion </a:t>
              </a:r>
              <a:r>
                <a:rPr lang="en-US" sz="1400" b="1" i="1" dirty="0">
                  <a:solidFill>
                    <a:srgbClr val="000000"/>
                  </a:solidFill>
                  <a:latin typeface="Arial"/>
                </a:rPr>
                <a:t>RINs</a:t>
              </a:r>
              <a:endPara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20" name="btfpColumnHeaderBoxLine653750">
              <a:extLst>
                <a:ext uri="{FF2B5EF4-FFF2-40B4-BE49-F238E27FC236}">
                  <a16:creationId xmlns:a16="http://schemas.microsoft.com/office/drawing/2014/main" id="{A91C7C00-F6B2-6991-8635-94B5DA8F7BB0}"/>
                </a:ext>
              </a:extLst>
            </p:cNvPr>
            <p:cNvCxnSpPr/>
            <p:nvPr/>
          </p:nvCxnSpPr>
          <p:spPr bwMode="gray">
            <a:xfrm>
              <a:off x="330200" y="1842553"/>
              <a:ext cx="2477492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btfpNotesBox111697">
            <a:extLst>
              <a:ext uri="{FF2B5EF4-FFF2-40B4-BE49-F238E27FC236}">
                <a16:creationId xmlns:a16="http://schemas.microsoft.com/office/drawing/2014/main" id="{AC0E8256-86D4-458F-CED8-1A425C16F516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325438" y="6156181"/>
            <a:ext cx="914400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lang="en-US" sz="800" dirty="0">
                <a:solidFill>
                  <a:srgbClr val="000000"/>
                </a:solidFill>
              </a:rPr>
              <a:t>Note: Total may not sum exactly due to rounding.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: U.S. EPA,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67"/>
              </a:rPr>
              <a:t>Overview of the Renewable Fuel Standard Program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(2025); U.S. GPO,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68"/>
              </a:rPr>
              <a:t>Standards for 2023-2025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CATF,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69"/>
              </a:rPr>
              <a:t>U.S. Renewable Fuel Standard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CME Group,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70"/>
              </a:rPr>
              <a:t>Biofuel Feedstocks in the United States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(2023); AFPM,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1"/>
              </a:rPr>
              <a:t>How RFS Biofuel Mandates Drive Imports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(2019); WRI,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2"/>
              </a:rPr>
              <a:t>EPA’s New RFS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EPA,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3"/>
              </a:rPr>
              <a:t>Proposed RFS for 2026-27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(2025).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71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Lucha,</a:t>
            </a:r>
            <a:r>
              <a:rPr kumimoji="0" lang="en-US" sz="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001" sz="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Heonjae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7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7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7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/>
          </a:p>
        </p:txBody>
      </p:sp>
      <p:sp>
        <p:nvSpPr>
          <p:cNvPr id="27" name="btfpNumberBubble886180">
            <a:extLst>
              <a:ext uri="{FF2B5EF4-FFF2-40B4-BE49-F238E27FC236}">
                <a16:creationId xmlns:a16="http://schemas.microsoft.com/office/drawing/2014/main" id="{7E013F58-65EC-4D0B-EF33-D9F18A070FEB}"/>
              </a:ext>
            </a:extLst>
          </p:cNvPr>
          <p:cNvSpPr/>
          <p:nvPr/>
        </p:nvSpPr>
        <p:spPr bwMode="gray">
          <a:xfrm>
            <a:off x="7945" y="85658"/>
            <a:ext cx="327018" cy="327018"/>
          </a:xfrm>
          <a:prstGeom prst="ellipse">
            <a:avLst/>
          </a:prstGeom>
          <a:solidFill>
            <a:schemeClr val="accent6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1C4B9A5-E3EA-EF8E-9007-8A177D4C1B7E}"/>
              </a:ext>
            </a:extLst>
          </p:cNvPr>
          <p:cNvSpPr/>
          <p:nvPr/>
        </p:nvSpPr>
        <p:spPr bwMode="gray">
          <a:xfrm>
            <a:off x="424544" y="86394"/>
            <a:ext cx="1847170" cy="317051"/>
          </a:xfrm>
          <a:prstGeom prst="rect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Deep Dive: U.S.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aphicFrame>
        <p:nvGraphicFramePr>
          <p:cNvPr id="298" name="Chart 297">
            <a:extLst>
              <a:ext uri="{FF2B5EF4-FFF2-40B4-BE49-F238E27FC236}">
                <a16:creationId xmlns:a16="http://schemas.microsoft.com/office/drawing/2014/main" id="{09F24E46-84DF-DC43-F680-D67907C5540D}"/>
              </a:ext>
            </a:extLst>
          </p:cNvPr>
          <p:cNvGraphicFramePr/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3213642061"/>
              </p:ext>
            </p:extLst>
          </p:nvPr>
        </p:nvGraphicFramePr>
        <p:xfrm>
          <a:off x="252413" y="2998788"/>
          <a:ext cx="5654675" cy="30353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7"/>
          </a:graphicData>
        </a:graphic>
      </p:graphicFrame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3EBA4050-096D-F50E-2023-3F706FB75082}"/>
              </a:ext>
            </a:extLst>
          </p:cNvPr>
          <p:cNvCxnSpPr>
            <a:cxnSpLocks/>
          </p:cNvCxnSpPr>
          <p:nvPr>
            <p:custDataLst>
              <p:tags r:id="rId6"/>
            </p:custDataLst>
          </p:nvPr>
        </p:nvCxnSpPr>
        <p:spPr bwMode="auto">
          <a:xfrm flipH="1">
            <a:off x="593725" y="4638675"/>
            <a:ext cx="42863" cy="79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0" name="Straight Connector 499">
            <a:extLst>
              <a:ext uri="{FF2B5EF4-FFF2-40B4-BE49-F238E27FC236}">
                <a16:creationId xmlns:a16="http://schemas.microsoft.com/office/drawing/2014/main" id="{57817E9C-C057-15CA-C7DD-C442EA8C9E6F}"/>
              </a:ext>
            </a:extLst>
          </p:cNvPr>
          <p:cNvCxnSpPr>
            <a:cxnSpLocks/>
          </p:cNvCxnSpPr>
          <p:nvPr>
            <p:custDataLst>
              <p:tags r:id="rId7"/>
            </p:custDataLst>
          </p:nvPr>
        </p:nvCxnSpPr>
        <p:spPr bwMode="auto">
          <a:xfrm flipH="1" flipV="1">
            <a:off x="593725" y="4781550"/>
            <a:ext cx="42863" cy="952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2" name="Straight Connector 491">
            <a:extLst>
              <a:ext uri="{FF2B5EF4-FFF2-40B4-BE49-F238E27FC236}">
                <a16:creationId xmlns:a16="http://schemas.microsoft.com/office/drawing/2014/main" id="{94A67BAD-497D-F652-B9E4-8307535C4FF1}"/>
              </a:ext>
            </a:extLst>
          </p:cNvPr>
          <p:cNvCxnSpPr>
            <a:cxnSpLocks/>
          </p:cNvCxnSpPr>
          <p:nvPr>
            <p:custDataLst>
              <p:tags r:id="rId8"/>
            </p:custDataLst>
          </p:nvPr>
        </p:nvCxnSpPr>
        <p:spPr bwMode="auto">
          <a:xfrm flipH="1">
            <a:off x="960438" y="4738688"/>
            <a:ext cx="41275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7492E18-CC0A-5C62-1A03-BADDF1127696}"/>
              </a:ext>
            </a:extLst>
          </p:cNvPr>
          <p:cNvCxnSpPr>
            <a:cxnSpLocks/>
          </p:cNvCxnSpPr>
          <p:nvPr>
            <p:custDataLst>
              <p:tags r:id="rId9"/>
            </p:custDataLst>
          </p:nvPr>
        </p:nvCxnSpPr>
        <p:spPr bwMode="auto">
          <a:xfrm flipH="1">
            <a:off x="960438" y="4540250"/>
            <a:ext cx="41275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3205380B-E6CC-5F24-255E-5DE9793471C1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371475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87541B4-902C-4BD3-BA98-FE32601520DE}" type="datetime'''''''''2''''''''''''''''''''0''13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2013</a:t>
            </a:fld>
            <a:endParaRPr lang="en-US" sz="1000" dirty="0"/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7E22D9CA-2252-B325-DEFF-0811CBDE075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38188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45F492A-AA3C-4D1D-9A9E-977124B87CFC}" type="datetime'''''''''''''''''''''''''2''''''''0''''1''''''''''''''4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2014</a:t>
            </a:fld>
            <a:endParaRPr lang="en-US" sz="1000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B8111DEE-6B80-2172-11E6-CEEDFF27D9E1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gray">
          <a:xfrm>
            <a:off x="1196975" y="4314825"/>
            <a:ext cx="104775" cy="152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709EFC9-1DF1-4787-98F3-BD7A13954B46}" type="datetime'''''''''2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593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gray">
          <a:xfrm>
            <a:off x="1196975" y="4619625"/>
            <a:ext cx="10477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331F61F-ACC3-4CF2-9867-7A0C2114043E}" type="datetime'''''''''''''''''1''''''''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4" name="Text Placeholder 10">
            <a:extLst>
              <a:ext uri="{FF2B5EF4-FFF2-40B4-BE49-F238E27FC236}">
                <a16:creationId xmlns:a16="http://schemas.microsoft.com/office/drawing/2014/main" id="{8E119B37-B70A-BF9A-98A9-C00BB7688DED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1103313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FDAA15B-D147-4E69-98D7-94016D172991}" type="datetime'''2''0''''''''''''1''''''''''''''5'''''''''''''''''''''''''">
              <a:rPr lang="en-US" altLang="en-US" sz="1000" smtClean="0"/>
              <a:pPr/>
              <a:t>2015</a:t>
            </a:fld>
            <a:endParaRPr lang="en-US" sz="1000" dirty="0"/>
          </a:p>
        </p:txBody>
      </p:sp>
      <p:sp>
        <p:nvSpPr>
          <p:cNvPr id="600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gray">
          <a:xfrm>
            <a:off x="1563688" y="4619625"/>
            <a:ext cx="10477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69EAC87-D80D-431F-8947-187DFB763A9D}" type="datetime'''''''''''''''''''''''''''''1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EC395779-AD13-0BDE-0E11-12FC6ABA158D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1470025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72666A4-E174-4198-9EAA-5386D8380C70}" type="datetime'''2''0''1''''''''''''''''''''''''''''''''''''''''''''''''''6'">
              <a:rPr lang="en-US" altLang="en-US" sz="1000" smtClean="0"/>
              <a:pPr/>
              <a:t>2016</a:t>
            </a:fld>
            <a:endParaRPr lang="en-US" sz="1000" dirty="0"/>
          </a:p>
        </p:txBody>
      </p:sp>
      <p:sp>
        <p:nvSpPr>
          <p:cNvPr id="601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gray">
          <a:xfrm>
            <a:off x="1928813" y="4619625"/>
            <a:ext cx="10477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7024CCF-98D0-4481-9200-5DAC6BEF98B1}" type="datetime'''''''''''''''''''''''1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F0ABCE1D-937F-4DCB-6B18-68E28D697B3B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1835150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B44AF949-D149-491F-B170-AC7DA61CBF1F}" type="datetime'''''''''''2017'''''''''''''''''''''''''''''''''''''''">
              <a:rPr lang="en-US" altLang="en-US" sz="1000" smtClean="0"/>
              <a:pPr/>
              <a:t>2017</a:t>
            </a:fld>
            <a:endParaRPr lang="en-US" sz="1000" dirty="0"/>
          </a:p>
        </p:txBody>
      </p:sp>
      <p:sp>
        <p:nvSpPr>
          <p:cNvPr id="582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9"/>
            </p:custDataLst>
          </p:nvPr>
        </p:nvSpPr>
        <p:spPr bwMode="gray">
          <a:xfrm>
            <a:off x="2295525" y="4619625"/>
            <a:ext cx="10477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A6B8ACA-5671-4671-85D8-883443F01EB7}" type="datetime'''''''''''''1''''''''''''''''''''''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510B5382-9A6A-EE0D-008F-B61BCF9DFEED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2201863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3126518-2FC4-485E-9C68-D91B2623E12E}" type="datetime'''''''''''''''''''''''''''2''''0''1''''''''''''''''''''8'''">
              <a:rPr lang="en-US" altLang="en-US" sz="1000" smtClean="0"/>
              <a:pPr/>
              <a:t>2018</a:t>
            </a:fld>
            <a:endParaRPr lang="en-US" sz="1000" dirty="0"/>
          </a:p>
        </p:txBody>
      </p:sp>
      <p:sp>
        <p:nvSpPr>
          <p:cNvPr id="583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gray">
          <a:xfrm>
            <a:off x="2660650" y="4619625"/>
            <a:ext cx="10477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3CEC1FD-3D6C-4872-93B0-6DA37DF64127}" type="datetime'''''''''''''''1''''''''''''''''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5C015963-2701-36AC-45A2-FB81B5235138}"/>
              </a:ext>
            </a:extLst>
          </p:cNvPr>
          <p:cNvSpPr>
            <a:spLocks/>
          </p:cNvSpPr>
          <p:nvPr>
            <p:custDataLst>
              <p:tags r:id="rId22"/>
            </p:custDataLst>
          </p:nvPr>
        </p:nvSpPr>
        <p:spPr bwMode="auto">
          <a:xfrm>
            <a:off x="2566988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BB7F510-CB41-4D88-9C71-FC607F1A4279}" type="datetime'20''''''1''''''''''9'''''''''''''''''''''''">
              <a:rPr lang="en-US" altLang="en-US" sz="1000" smtClean="0"/>
              <a:pPr/>
              <a:t>2019</a:t>
            </a:fld>
            <a:endParaRPr lang="en-US" sz="1000" dirty="0"/>
          </a:p>
        </p:txBody>
      </p:sp>
      <p:sp>
        <p:nvSpPr>
          <p:cNvPr id="584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gray">
          <a:xfrm>
            <a:off x="3027363" y="4619625"/>
            <a:ext cx="10477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B472F16-FA50-4B85-88E8-8A4C97F108C0}" type="datetime'''''''1''''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A399A1B7-9D3F-8981-6EA8-5565BF7073E2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2933700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F54AC10-DAA2-4DB2-8823-5401D8FA915A}" type="datetime'''''2''''''''''''''''02''''''''''''''''''''''''''''''''0'">
              <a:rPr lang="en-US" altLang="en-US" sz="1000" smtClean="0"/>
              <a:pPr/>
              <a:t>2020</a:t>
            </a:fld>
            <a:endParaRPr lang="en-US" sz="1000" dirty="0"/>
          </a:p>
        </p:txBody>
      </p:sp>
      <p:sp>
        <p:nvSpPr>
          <p:cNvPr id="585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5"/>
            </p:custDataLst>
          </p:nvPr>
        </p:nvSpPr>
        <p:spPr bwMode="gray">
          <a:xfrm>
            <a:off x="3392488" y="4619625"/>
            <a:ext cx="10477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1CA9C387-12B0-4448-8DC0-69FE124C7503}" type="datetime'''''''''''''''''''''''1''''''''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6F98B542-6C8B-A1ED-AFD5-B60FC9A653EA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3298825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5E50AADE-9831-41E3-90FD-DF04681FB4C9}" type="datetime'''2''''''''''''''''''0''''''''''''''''''''''2''''1'''">
              <a:rPr lang="en-US" altLang="en-US" sz="1000" smtClean="0"/>
              <a:pPr/>
              <a:t>2021</a:t>
            </a:fld>
            <a:endParaRPr lang="en-US" sz="1000" dirty="0"/>
          </a:p>
        </p:txBody>
      </p:sp>
      <p:sp>
        <p:nvSpPr>
          <p:cNvPr id="49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7"/>
            </p:custDataLst>
          </p:nvPr>
        </p:nvSpPr>
        <p:spPr bwMode="gray">
          <a:xfrm>
            <a:off x="3759200" y="4619625"/>
            <a:ext cx="10477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305C383-12A5-4299-A76C-E7F5FB3CB0B7}" type="datetime'''''''''''''''''''''''''''''''''''''''''''''1''''''''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5E5A703C-DAA2-6D64-5BC5-24A92EC8DA9F}"/>
              </a:ext>
            </a:extLst>
          </p:cNvPr>
          <p:cNvSpPr>
            <a:spLocks/>
          </p:cNvSpPr>
          <p:nvPr>
            <p:custDataLst>
              <p:tags r:id="rId28"/>
            </p:custDataLst>
          </p:nvPr>
        </p:nvSpPr>
        <p:spPr bwMode="auto">
          <a:xfrm>
            <a:off x="3665538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C779AB9-0F93-473D-9A3C-BB204B9A1235}" type="datetime'''''''2''0''''''''2''''''''''''''''''''''''''2'''''''''">
              <a:rPr lang="en-US" altLang="en-US" sz="1000" smtClean="0"/>
              <a:pPr/>
              <a:t>2022</a:t>
            </a:fld>
            <a:endParaRPr lang="en-US" sz="1000" dirty="0"/>
          </a:p>
        </p:txBody>
      </p:sp>
      <p:sp>
        <p:nvSpPr>
          <p:cNvPr id="468" name="Text Placeholder 10">
            <a:extLst>
              <a:ext uri="{FF2B5EF4-FFF2-40B4-BE49-F238E27FC236}">
                <a16:creationId xmlns:a16="http://schemas.microsoft.com/office/drawing/2014/main" id="{6AD02BDC-F344-DBC7-025C-F0BCFF791270}"/>
              </a:ext>
            </a:extLst>
          </p:cNvPr>
          <p:cNvSpPr txBox="1">
            <a:spLocks/>
          </p:cNvSpPr>
          <p:nvPr>
            <p:custDataLst>
              <p:tags r:id="rId29"/>
            </p:custDataLst>
          </p:nvPr>
        </p:nvSpPr>
        <p:spPr bwMode="gray">
          <a:xfrm>
            <a:off x="4124325" y="4302125"/>
            <a:ext cx="104775" cy="1524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0C311AB-2802-4F69-8569-2DF319C072F2}" type="datetime'''''''''1''''''''''''''''''''''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97" name="Text Placeholder 10">
            <a:extLst>
              <a:ext uri="{FF2B5EF4-FFF2-40B4-BE49-F238E27FC236}">
                <a16:creationId xmlns:a16="http://schemas.microsoft.com/office/drawing/2014/main" id="{059C9CD2-73E4-78B8-FAE6-790D4A016AF2}"/>
              </a:ext>
            </a:extLst>
          </p:cNvPr>
          <p:cNvSpPr txBox="1">
            <a:spLocks/>
          </p:cNvSpPr>
          <p:nvPr>
            <p:custDataLst>
              <p:tags r:id="rId30"/>
            </p:custDataLst>
          </p:nvPr>
        </p:nvSpPr>
        <p:spPr bwMode="gray">
          <a:xfrm>
            <a:off x="465138" y="4633913"/>
            <a:ext cx="104775" cy="1524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02440E3-1E97-40AF-A9D7-89D12561A5B4}" type="datetime'''''''''''''''''''''''''''''''''1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69" name="Text Placeholder 10">
            <a:extLst>
              <a:ext uri="{FF2B5EF4-FFF2-40B4-BE49-F238E27FC236}">
                <a16:creationId xmlns:a16="http://schemas.microsoft.com/office/drawing/2014/main" id="{5BA934CE-03A9-7F03-7503-8A8D52170EC7}"/>
              </a:ext>
            </a:extLst>
          </p:cNvPr>
          <p:cNvSpPr txBox="1">
            <a:spLocks/>
          </p:cNvSpPr>
          <p:nvPr>
            <p:custDataLst>
              <p:tags r:id="rId31"/>
            </p:custDataLst>
          </p:nvPr>
        </p:nvSpPr>
        <p:spPr bwMode="gray">
          <a:xfrm>
            <a:off x="4491038" y="4267200"/>
            <a:ext cx="104775" cy="1524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B5241CE-3BBF-40D9-A841-31E8369065C5}" type="datetime'''''''1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A0327D75-1EB5-DA28-FE98-962830B215AD}"/>
              </a:ext>
            </a:extLst>
          </p:cNvPr>
          <p:cNvSpPr>
            <a:spLocks/>
          </p:cNvSpPr>
          <p:nvPr>
            <p:custDataLst>
              <p:tags r:id="rId32"/>
            </p:custDataLst>
          </p:nvPr>
        </p:nvSpPr>
        <p:spPr bwMode="auto">
          <a:xfrm>
            <a:off x="4397375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E6565C2-3916-4C61-ABEF-4A29F497A02B}" type="datetime'''''2''''''''''0''''''''''''''2''''''''''''''4'">
              <a:rPr lang="en-US" altLang="en-US" sz="1000" smtClean="0"/>
              <a:pPr/>
              <a:t>2024</a:t>
            </a:fld>
            <a:endParaRPr lang="en-US" sz="1000" dirty="0"/>
          </a:p>
        </p:txBody>
      </p:sp>
      <p:sp>
        <p:nvSpPr>
          <p:cNvPr id="486" name="Text Placeholder 10">
            <a:extLst>
              <a:ext uri="{FF2B5EF4-FFF2-40B4-BE49-F238E27FC236}">
                <a16:creationId xmlns:a16="http://schemas.microsoft.com/office/drawing/2014/main" id="{1A06829E-E0C6-8BA5-C71A-130F2AED5AF4}"/>
              </a:ext>
            </a:extLst>
          </p:cNvPr>
          <p:cNvSpPr txBox="1">
            <a:spLocks/>
          </p:cNvSpPr>
          <p:nvPr>
            <p:custDataLst>
              <p:tags r:id="rId33"/>
            </p:custDataLst>
          </p:nvPr>
        </p:nvSpPr>
        <p:spPr bwMode="gray">
          <a:xfrm>
            <a:off x="4856163" y="4221163"/>
            <a:ext cx="104775" cy="1524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C11D12D-62C2-4259-A9CA-F102AF2E49A3}" type="datetime'''''''''''''''''''''''''1''''''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/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82" name="Text Placeholder 10">
            <a:extLst>
              <a:ext uri="{FF2B5EF4-FFF2-40B4-BE49-F238E27FC236}">
                <a16:creationId xmlns:a16="http://schemas.microsoft.com/office/drawing/2014/main" id="{1A764CE1-5F17-7964-682F-52E3D7BB5FFD}"/>
              </a:ext>
            </a:extLst>
          </p:cNvPr>
          <p:cNvSpPr>
            <a:spLocks/>
          </p:cNvSpPr>
          <p:nvPr>
            <p:custDataLst>
              <p:tags r:id="rId34"/>
            </p:custDataLst>
          </p:nvPr>
        </p:nvSpPr>
        <p:spPr bwMode="auto">
          <a:xfrm>
            <a:off x="4762500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CBE37716-F99E-4E34-BAAA-B00325DDB6D6}" type="datetime'''''''''2''''''''''0''''''''''''''''''''''''''25'">
              <a:rPr lang="en-US" altLang="en-US" sz="1000" smtClean="0"/>
              <a:pPr/>
              <a:t>2025</a:t>
            </a:fld>
            <a:endParaRPr lang="en-US" sz="1000" dirty="0"/>
          </a:p>
        </p:txBody>
      </p:sp>
      <p:sp>
        <p:nvSpPr>
          <p:cNvPr id="488" name="Text Placeholder 10">
            <a:extLst>
              <a:ext uri="{FF2B5EF4-FFF2-40B4-BE49-F238E27FC236}">
                <a16:creationId xmlns:a16="http://schemas.microsoft.com/office/drawing/2014/main" id="{2A2BB7E4-149B-FF6C-C449-EB9305805A87}"/>
              </a:ext>
            </a:extLst>
          </p:cNvPr>
          <p:cNvSpPr txBox="1">
            <a:spLocks/>
          </p:cNvSpPr>
          <p:nvPr>
            <p:custDataLst>
              <p:tags r:id="rId35"/>
            </p:custDataLst>
          </p:nvPr>
        </p:nvSpPr>
        <p:spPr bwMode="gray">
          <a:xfrm>
            <a:off x="5222875" y="4097338"/>
            <a:ext cx="104775" cy="1524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FFD474C-FF45-48BC-BF93-5926636CE90D}" type="datetime'''''''''''''''''''''''''''''1''''''''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/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83" name="Text Placeholder 10">
            <a:extLst>
              <a:ext uri="{FF2B5EF4-FFF2-40B4-BE49-F238E27FC236}">
                <a16:creationId xmlns:a16="http://schemas.microsoft.com/office/drawing/2014/main" id="{3ED668E2-D1BF-EBE8-A420-1ED6E72B40FF}"/>
              </a:ext>
            </a:extLst>
          </p:cNvPr>
          <p:cNvSpPr>
            <a:spLocks/>
          </p:cNvSpPr>
          <p:nvPr>
            <p:custDataLst>
              <p:tags r:id="rId36"/>
            </p:custDataLst>
          </p:nvPr>
        </p:nvSpPr>
        <p:spPr bwMode="auto">
          <a:xfrm>
            <a:off x="5129213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766464C-27B0-4F76-9A52-ADF95ADA7B01}" type="datetime'20''''''''''''''''''''''''''''''''''''''''''''2''''6'">
              <a:rPr lang="en-US" altLang="en-US" sz="1000" smtClean="0"/>
              <a:pPr/>
              <a:t>2026</a:t>
            </a:fld>
            <a:endParaRPr lang="en-US" sz="1000" dirty="0"/>
          </a:p>
        </p:txBody>
      </p:sp>
      <p:sp>
        <p:nvSpPr>
          <p:cNvPr id="490" name="Text Placeholder 10">
            <a:extLst>
              <a:ext uri="{FF2B5EF4-FFF2-40B4-BE49-F238E27FC236}">
                <a16:creationId xmlns:a16="http://schemas.microsoft.com/office/drawing/2014/main" id="{666D09D3-EABD-655F-4957-05A1B74CC1B5}"/>
              </a:ext>
            </a:extLst>
          </p:cNvPr>
          <p:cNvSpPr txBox="1">
            <a:spLocks/>
          </p:cNvSpPr>
          <p:nvPr>
            <p:custDataLst>
              <p:tags r:id="rId37"/>
            </p:custDataLst>
          </p:nvPr>
        </p:nvSpPr>
        <p:spPr bwMode="gray">
          <a:xfrm>
            <a:off x="5588000" y="4068763"/>
            <a:ext cx="104775" cy="1524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E113025-BCE2-4EF8-8048-146D69C7F5A9}" type="datetime'''''''''''''''''''''''''''''''''''''''1'''">
              <a:rPr lang="en-US" altLang="en-US" sz="1000" smtClean="0">
                <a:solidFill>
                  <a:schemeClr val="bg1"/>
                </a:solidFill>
                <a:effectLst/>
              </a:rPr>
              <a:pPr/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84" name="Text Placeholder 10">
            <a:extLst>
              <a:ext uri="{FF2B5EF4-FFF2-40B4-BE49-F238E27FC236}">
                <a16:creationId xmlns:a16="http://schemas.microsoft.com/office/drawing/2014/main" id="{7D8886FE-CAF5-3474-629B-77901C37D414}"/>
              </a:ext>
            </a:extLst>
          </p:cNvPr>
          <p:cNvSpPr>
            <a:spLocks/>
          </p:cNvSpPr>
          <p:nvPr>
            <p:custDataLst>
              <p:tags r:id="rId38"/>
            </p:custDataLst>
          </p:nvPr>
        </p:nvSpPr>
        <p:spPr bwMode="auto">
          <a:xfrm>
            <a:off x="5494338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D5F6837-8DF0-41F4-B3D2-30CBB6E1CBC1}" type="datetime'''''2''''0''''2''''''''''''''''''''''''''''''7'''''''">
              <a:rPr lang="en-US" altLang="en-US" sz="1000" smtClean="0"/>
              <a:pPr/>
              <a:t>2027</a:t>
            </a:fld>
            <a:endParaRPr lang="en-US" sz="1000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5ECF28F4-16AA-E11F-8296-609749841A75}"/>
              </a:ext>
            </a:extLst>
          </p:cNvPr>
          <p:cNvSpPr>
            <a:spLocks/>
          </p:cNvSpPr>
          <p:nvPr>
            <p:custDataLst>
              <p:tags r:id="rId39"/>
            </p:custDataLst>
          </p:nvPr>
        </p:nvSpPr>
        <p:spPr bwMode="gray">
          <a:xfrm>
            <a:off x="430213" y="4443413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956F0EE-3233-4CF9-867D-29AC9E12ED93}" type="datetime'''1''''''''''''''7'''''''''">
              <a:rPr lang="en-US" altLang="en-US" sz="1000" smtClean="0"/>
              <a:pPr/>
              <a:t>17</a:t>
            </a:fld>
            <a:endParaRPr lang="en-US" sz="1000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010EF160-326C-A49D-9E17-B112F7962D41}"/>
              </a:ext>
            </a:extLst>
          </p:cNvPr>
          <p:cNvSpPr>
            <a:spLocks/>
          </p:cNvSpPr>
          <p:nvPr>
            <p:custDataLst>
              <p:tags r:id="rId40"/>
            </p:custDataLst>
          </p:nvPr>
        </p:nvSpPr>
        <p:spPr bwMode="gray">
          <a:xfrm>
            <a:off x="796925" y="4327525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6E9EFE8-5DDE-4C1D-B313-6A2CA8A42DC6}" type="datetime'''''''''''''''''''''1''''8'''''''''''''''''''''''''">
              <a:rPr lang="en-US" altLang="en-US" sz="1000" smtClean="0"/>
              <a:pPr/>
              <a:t>18</a:t>
            </a:fld>
            <a:endParaRPr lang="en-US" sz="1000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C8E3439D-0EC8-7880-FF14-22F2FA0FC0CE}"/>
              </a:ext>
            </a:extLst>
          </p:cNvPr>
          <p:cNvSpPr>
            <a:spLocks/>
          </p:cNvSpPr>
          <p:nvPr>
            <p:custDataLst>
              <p:tags r:id="rId41"/>
            </p:custDataLst>
          </p:nvPr>
        </p:nvSpPr>
        <p:spPr bwMode="gray">
          <a:xfrm>
            <a:off x="1162050" y="4159250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B304B348-9930-4C18-9D1E-2BB5FC6EAFA5}" type="datetime'''''''''''''''''''''2''''1''''''''''''''''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21</a:t>
            </a:fld>
            <a:endParaRPr lang="en-US" sz="1000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94752653-E826-2A02-E658-04E2042B7B6A}"/>
              </a:ext>
            </a:extLst>
          </p:cNvPr>
          <p:cNvSpPr>
            <a:spLocks/>
          </p:cNvSpPr>
          <p:nvPr>
            <p:custDataLst>
              <p:tags r:id="rId42"/>
            </p:custDataLst>
          </p:nvPr>
        </p:nvSpPr>
        <p:spPr bwMode="gray">
          <a:xfrm>
            <a:off x="1528763" y="4033838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B24B8C4A-18D8-41D7-AC5C-195F95869F11}" type="datetime'''''2''''''''''''''''''''''''''''''2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22</a:t>
            </a:fld>
            <a:endParaRPr lang="en-US" sz="1000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52ECE530-302D-E5C0-B668-1DBE2AAA6241}"/>
              </a:ext>
            </a:extLst>
          </p:cNvPr>
          <p:cNvSpPr>
            <a:spLocks/>
          </p:cNvSpPr>
          <p:nvPr>
            <p:custDataLst>
              <p:tags r:id="rId43"/>
            </p:custDataLst>
          </p:nvPr>
        </p:nvSpPr>
        <p:spPr bwMode="gray">
          <a:xfrm>
            <a:off x="1893888" y="3908425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293F602-A95C-4094-8C2E-9C9461407793}" type="datetime'''''''''''''''''''''''''''''''''''''''''''''''''''2''''4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24</a:t>
            </a:fld>
            <a:endParaRPr lang="en-US" sz="1000" dirty="0"/>
          </a:p>
        </p:txBody>
      </p:sp>
      <p:sp>
        <p:nvSpPr>
          <p:cNvPr id="448" name="Text Placeholder 10">
            <a:extLst>
              <a:ext uri="{FF2B5EF4-FFF2-40B4-BE49-F238E27FC236}">
                <a16:creationId xmlns:a16="http://schemas.microsoft.com/office/drawing/2014/main" id="{81844C37-E399-6395-CD92-BC321672EEA9}"/>
              </a:ext>
            </a:extLst>
          </p:cNvPr>
          <p:cNvSpPr>
            <a:spLocks/>
          </p:cNvSpPr>
          <p:nvPr>
            <p:custDataLst>
              <p:tags r:id="rId44"/>
            </p:custDataLst>
          </p:nvPr>
        </p:nvSpPr>
        <p:spPr bwMode="gray">
          <a:xfrm>
            <a:off x="2260600" y="3763963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30301C5-1D8D-4868-8DCC-5C02E3989D89}" type="datetime'''''''''''''''''''''2''''''''''''''''''''''''''''''''6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26</a:t>
            </a:fld>
            <a:endParaRPr lang="en-US" sz="1000" dirty="0"/>
          </a:p>
        </p:txBody>
      </p:sp>
      <p:sp>
        <p:nvSpPr>
          <p:cNvPr id="449" name="Text Placeholder 10">
            <a:extLst>
              <a:ext uri="{FF2B5EF4-FFF2-40B4-BE49-F238E27FC236}">
                <a16:creationId xmlns:a16="http://schemas.microsoft.com/office/drawing/2014/main" id="{F0A10775-736B-441E-F1C5-F3F7C623A673}"/>
              </a:ext>
            </a:extLst>
          </p:cNvPr>
          <p:cNvSpPr>
            <a:spLocks/>
          </p:cNvSpPr>
          <p:nvPr>
            <p:custDataLst>
              <p:tags r:id="rId45"/>
            </p:custDataLst>
          </p:nvPr>
        </p:nvSpPr>
        <p:spPr bwMode="gray">
          <a:xfrm>
            <a:off x="2625725" y="3621088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B43E58B-9A44-43B4-8CCD-8F230EB9C63E}" type="datetime'''''''''''''''''''2''''''''''''8''''''''''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28</a:t>
            </a:fld>
            <a:endParaRPr lang="en-US" sz="1000" dirty="0"/>
          </a:p>
        </p:txBody>
      </p:sp>
      <p:sp>
        <p:nvSpPr>
          <p:cNvPr id="450" name="Text Placeholder 10">
            <a:extLst>
              <a:ext uri="{FF2B5EF4-FFF2-40B4-BE49-F238E27FC236}">
                <a16:creationId xmlns:a16="http://schemas.microsoft.com/office/drawing/2014/main" id="{E6E202B1-97E9-A5CE-27B2-35CB5874E69C}"/>
              </a:ext>
            </a:extLst>
          </p:cNvPr>
          <p:cNvSpPr>
            <a:spLocks/>
          </p:cNvSpPr>
          <p:nvPr>
            <p:custDataLst>
              <p:tags r:id="rId46"/>
            </p:custDataLst>
          </p:nvPr>
        </p:nvSpPr>
        <p:spPr bwMode="gray">
          <a:xfrm>
            <a:off x="2992438" y="3476625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105C1583-DEAB-47B2-A3B3-65FFF0CEB6A1}" type="datetime'''''''''''''''''''''''''''''''3''''''0''''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30</a:t>
            </a:fld>
            <a:endParaRPr lang="en-US" sz="1000" dirty="0"/>
          </a:p>
        </p:txBody>
      </p:sp>
      <p:sp>
        <p:nvSpPr>
          <p:cNvPr id="451" name="Text Placeholder 10">
            <a:extLst>
              <a:ext uri="{FF2B5EF4-FFF2-40B4-BE49-F238E27FC236}">
                <a16:creationId xmlns:a16="http://schemas.microsoft.com/office/drawing/2014/main" id="{9BEB14DB-A1F1-4E70-F632-88C1635A499F}"/>
              </a:ext>
            </a:extLst>
          </p:cNvPr>
          <p:cNvSpPr>
            <a:spLocks/>
          </p:cNvSpPr>
          <p:nvPr>
            <p:custDataLst>
              <p:tags r:id="rId47"/>
            </p:custDataLst>
          </p:nvPr>
        </p:nvSpPr>
        <p:spPr bwMode="gray">
          <a:xfrm>
            <a:off x="3357563" y="3262313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B51374B-1A6F-4FB8-8B5D-51EE1E2BE0A7}" type="datetime'''3''''''''''''''''''''''''''''''''''''''''3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33</a:t>
            </a:fld>
            <a:endParaRPr lang="en-US" sz="1000" dirty="0"/>
          </a:p>
        </p:txBody>
      </p:sp>
      <p:sp>
        <p:nvSpPr>
          <p:cNvPr id="452" name="Text Placeholder 10">
            <a:extLst>
              <a:ext uri="{FF2B5EF4-FFF2-40B4-BE49-F238E27FC236}">
                <a16:creationId xmlns:a16="http://schemas.microsoft.com/office/drawing/2014/main" id="{E52A98CD-1904-7B6E-871C-1410F01A56D4}"/>
              </a:ext>
            </a:extLst>
          </p:cNvPr>
          <p:cNvSpPr>
            <a:spLocks/>
          </p:cNvSpPr>
          <p:nvPr>
            <p:custDataLst>
              <p:tags r:id="rId48"/>
            </p:custDataLst>
          </p:nvPr>
        </p:nvSpPr>
        <p:spPr bwMode="gray">
          <a:xfrm>
            <a:off x="3724275" y="3046413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01FDDF2-EA98-403B-9B58-10E71692BEC3}" type="datetime'''''''''''''''''''''''''''''3''''''''''''6''''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36</a:t>
            </a:fld>
            <a:endParaRPr lang="en-US" sz="1000" dirty="0"/>
          </a:p>
        </p:txBody>
      </p:sp>
      <p:sp>
        <p:nvSpPr>
          <p:cNvPr id="454" name="Text Placeholder 10">
            <a:extLst>
              <a:ext uri="{FF2B5EF4-FFF2-40B4-BE49-F238E27FC236}">
                <a16:creationId xmlns:a16="http://schemas.microsoft.com/office/drawing/2014/main" id="{80A8555B-77EA-BCCB-ACBD-84E3BF2CEB47}"/>
              </a:ext>
            </a:extLst>
          </p:cNvPr>
          <p:cNvSpPr>
            <a:spLocks/>
          </p:cNvSpPr>
          <p:nvPr>
            <p:custDataLst>
              <p:tags r:id="rId49"/>
            </p:custDataLst>
          </p:nvPr>
        </p:nvSpPr>
        <p:spPr bwMode="gray">
          <a:xfrm>
            <a:off x="4089400" y="3743325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DC12E64-7622-43C4-A86F-4EB6B7EC44FA}" type="datetime'''''''''''''''''''''''''''''''''2''''''''''''6'''''''''''''">
              <a:rPr lang="en-US" altLang="en-US" sz="1000" smtClean="0"/>
              <a:pPr/>
              <a:t>26</a:t>
            </a:fld>
            <a:endParaRPr lang="en-US" sz="1000" dirty="0"/>
          </a:p>
        </p:txBody>
      </p:sp>
      <p:sp>
        <p:nvSpPr>
          <p:cNvPr id="456" name="Text Placeholder 10">
            <a:extLst>
              <a:ext uri="{FF2B5EF4-FFF2-40B4-BE49-F238E27FC236}">
                <a16:creationId xmlns:a16="http://schemas.microsoft.com/office/drawing/2014/main" id="{DDA0BC6C-2D92-2A61-FC91-690BA72E6D22}"/>
              </a:ext>
            </a:extLst>
          </p:cNvPr>
          <p:cNvSpPr>
            <a:spLocks/>
          </p:cNvSpPr>
          <p:nvPr>
            <p:custDataLst>
              <p:tags r:id="rId50"/>
            </p:custDataLst>
          </p:nvPr>
        </p:nvSpPr>
        <p:spPr bwMode="gray">
          <a:xfrm>
            <a:off x="4456113" y="3657600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EB5629F-7969-46EB-93A6-1067A715A0A7}" type="datetime'''2''''''''''''''7'''''''''''''''''''">
              <a:rPr lang="en-US" altLang="en-US" sz="1000" smtClean="0"/>
              <a:pPr/>
              <a:t>27</a:t>
            </a:fld>
            <a:endParaRPr lang="en-US" sz="1000" dirty="0"/>
          </a:p>
        </p:txBody>
      </p:sp>
      <p:sp>
        <p:nvSpPr>
          <p:cNvPr id="485" name="Text Placeholder 10">
            <a:extLst>
              <a:ext uri="{FF2B5EF4-FFF2-40B4-BE49-F238E27FC236}">
                <a16:creationId xmlns:a16="http://schemas.microsoft.com/office/drawing/2014/main" id="{B09598A9-E3BE-EFD5-67E0-2B84EB5C3E9A}"/>
              </a:ext>
            </a:extLst>
          </p:cNvPr>
          <p:cNvSpPr>
            <a:spLocks/>
          </p:cNvSpPr>
          <p:nvPr>
            <p:custDataLst>
              <p:tags r:id="rId51"/>
            </p:custDataLst>
          </p:nvPr>
        </p:nvSpPr>
        <p:spPr bwMode="gray">
          <a:xfrm>
            <a:off x="4821238" y="3543300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5F4D8FDB-2E53-4A14-A403-0B59B5507F37}" type="datetime'''''''''''''''2''''''''''''''''''9'''''''''''''''''''''''">
              <a:rPr lang="en-US" altLang="en-US" sz="1000" smtClean="0"/>
              <a:pPr/>
              <a:t>29</a:t>
            </a:fld>
            <a:endParaRPr lang="en-US" sz="1000" dirty="0"/>
          </a:p>
        </p:txBody>
      </p:sp>
      <p:sp>
        <p:nvSpPr>
          <p:cNvPr id="487" name="Text Placeholder 10">
            <a:extLst>
              <a:ext uri="{FF2B5EF4-FFF2-40B4-BE49-F238E27FC236}">
                <a16:creationId xmlns:a16="http://schemas.microsoft.com/office/drawing/2014/main" id="{9BD3FD51-2071-8903-F74F-4FE5CC11EF3E}"/>
              </a:ext>
            </a:extLst>
          </p:cNvPr>
          <p:cNvSpPr>
            <a:spLocks/>
          </p:cNvSpPr>
          <p:nvPr>
            <p:custDataLst>
              <p:tags r:id="rId52"/>
            </p:custDataLst>
          </p:nvPr>
        </p:nvSpPr>
        <p:spPr bwMode="gray">
          <a:xfrm>
            <a:off x="5187950" y="3302000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A422C0D-3D0D-4689-964E-3FE159ECA059}" type="datetime'''''''''''''''''''''''''''''''''''''3''''''''''''2'''''''">
              <a:rPr lang="en-US" altLang="en-US" sz="1000" smtClean="0"/>
              <a:pPr/>
              <a:t>32</a:t>
            </a:fld>
            <a:endParaRPr lang="en-US" sz="1000" dirty="0"/>
          </a:p>
        </p:txBody>
      </p:sp>
      <p:sp>
        <p:nvSpPr>
          <p:cNvPr id="489" name="Text Placeholder 10">
            <a:extLst>
              <a:ext uri="{FF2B5EF4-FFF2-40B4-BE49-F238E27FC236}">
                <a16:creationId xmlns:a16="http://schemas.microsoft.com/office/drawing/2014/main" id="{4D28BCAF-F386-621F-B9F1-B2A3B2A2FACE}"/>
              </a:ext>
            </a:extLst>
          </p:cNvPr>
          <p:cNvSpPr>
            <a:spLocks/>
          </p:cNvSpPr>
          <p:nvPr>
            <p:custDataLst>
              <p:tags r:id="rId53"/>
            </p:custDataLst>
          </p:nvPr>
        </p:nvSpPr>
        <p:spPr bwMode="gray">
          <a:xfrm>
            <a:off x="5553075" y="3238500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30D130C-080A-41DB-85B1-64E871B0831B}" type="datetime'''''''''''''3''''''''''''''''''3'''''''''''''''''''''''''''">
              <a:rPr lang="en-US" altLang="en-US" sz="1000" smtClean="0"/>
              <a:pPr/>
              <a:t>33</a:t>
            </a:fld>
            <a:endParaRPr lang="en-US" sz="1000" dirty="0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24EEDDB4-0DDF-C210-6942-E862B0D21331}"/>
              </a:ext>
            </a:extLst>
          </p:cNvPr>
          <p:cNvSpPr>
            <a:spLocks/>
          </p:cNvSpPr>
          <p:nvPr>
            <p:custDataLst>
              <p:tags r:id="rId54"/>
            </p:custDataLst>
          </p:nvPr>
        </p:nvSpPr>
        <p:spPr bwMode="auto">
          <a:xfrm>
            <a:off x="4030663" y="58515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69FF4F1-F3C2-45FB-805D-71ED59F7D4C2}" type="datetime'''''''''2''''''''''''''''''''''''''02''''3'''''''''''''''">
              <a:rPr lang="en-US" altLang="en-US" sz="1000" smtClean="0"/>
              <a:pPr/>
              <a:t>2023</a:t>
            </a:fld>
            <a:endParaRPr lang="en-US" sz="1000" dirty="0"/>
          </a:p>
        </p:txBody>
      </p:sp>
      <p:sp>
        <p:nvSpPr>
          <p:cNvPr id="623" name="Rectangle 622">
            <a:extLst>
              <a:ext uri="{FF2B5EF4-FFF2-40B4-BE49-F238E27FC236}">
                <a16:creationId xmlns:a16="http://schemas.microsoft.com/office/drawing/2014/main" id="{3377B6EC-60CD-0231-21C0-8EF94777C911}"/>
              </a:ext>
            </a:extLst>
          </p:cNvPr>
          <p:cNvSpPr/>
          <p:nvPr>
            <p:custDataLst>
              <p:tags r:id="rId55"/>
            </p:custDataLst>
          </p:nvPr>
        </p:nvSpPr>
        <p:spPr bwMode="auto">
          <a:xfrm>
            <a:off x="2020888" y="2176463"/>
            <a:ext cx="179388" cy="133350"/>
          </a:xfrm>
          <a:prstGeom prst="rect">
            <a:avLst/>
          </a:prstGeom>
          <a:solidFill>
            <a:schemeClr val="accent4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620" name="Rectangle 619">
            <a:extLst>
              <a:ext uri="{FF2B5EF4-FFF2-40B4-BE49-F238E27FC236}">
                <a16:creationId xmlns:a16="http://schemas.microsoft.com/office/drawing/2014/main" id="{2EF3A837-2EE4-841D-894D-95F397329829}"/>
              </a:ext>
            </a:extLst>
          </p:cNvPr>
          <p:cNvSpPr/>
          <p:nvPr>
            <p:custDataLst>
              <p:tags r:id="rId56"/>
            </p:custDataLst>
          </p:nvPr>
        </p:nvSpPr>
        <p:spPr bwMode="auto">
          <a:xfrm>
            <a:off x="433388" y="1973263"/>
            <a:ext cx="179388" cy="1333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622" name="Rectangle 621">
            <a:extLst>
              <a:ext uri="{FF2B5EF4-FFF2-40B4-BE49-F238E27FC236}">
                <a16:creationId xmlns:a16="http://schemas.microsoft.com/office/drawing/2014/main" id="{EDD64678-F7EA-9B2E-860D-D6B32C084325}"/>
              </a:ext>
            </a:extLst>
          </p:cNvPr>
          <p:cNvSpPr/>
          <p:nvPr>
            <p:custDataLst>
              <p:tags r:id="rId57"/>
            </p:custDataLst>
          </p:nvPr>
        </p:nvSpPr>
        <p:spPr bwMode="auto">
          <a:xfrm>
            <a:off x="2020888" y="1973263"/>
            <a:ext cx="179388" cy="133350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621" name="Rectangle 620">
            <a:extLst>
              <a:ext uri="{FF2B5EF4-FFF2-40B4-BE49-F238E27FC236}">
                <a16:creationId xmlns:a16="http://schemas.microsoft.com/office/drawing/2014/main" id="{83946606-3C27-A39F-C47D-693DD790F40A}"/>
              </a:ext>
            </a:extLst>
          </p:cNvPr>
          <p:cNvSpPr/>
          <p:nvPr>
            <p:custDataLst>
              <p:tags r:id="rId58"/>
            </p:custDataLst>
          </p:nvPr>
        </p:nvSpPr>
        <p:spPr bwMode="auto">
          <a:xfrm>
            <a:off x="433388" y="2176463"/>
            <a:ext cx="179388" cy="133350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608" name="Text Placeholder 10">
            <a:extLst>
              <a:ext uri="{FF2B5EF4-FFF2-40B4-BE49-F238E27FC236}">
                <a16:creationId xmlns:a16="http://schemas.microsoft.com/office/drawing/2014/main" id="{825E0A27-CC03-59ED-D1C8-E667A50A5C32}"/>
              </a:ext>
            </a:extLst>
          </p:cNvPr>
          <p:cNvSpPr>
            <a:spLocks/>
          </p:cNvSpPr>
          <p:nvPr>
            <p:custDataLst>
              <p:tags r:id="rId59"/>
            </p:custDataLst>
          </p:nvPr>
        </p:nvSpPr>
        <p:spPr bwMode="auto">
          <a:xfrm>
            <a:off x="663575" y="1968500"/>
            <a:ext cx="12557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8428E5FD-2175-4245-8743-02D70CECA5AC}" type="datetime'O''''''t''''''h''e''''r'' Ad''va''nc''''ed F''u''''''e''l''s'">
              <a:rPr lang="en-US" altLang="en-US" sz="1000" smtClean="0"/>
              <a:pPr/>
              <a:t>Other Advanced Fuels</a:t>
            </a:fld>
            <a:endParaRPr lang="en-US" sz="1000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6C1F938D-FAD2-DB9E-9A5D-D8F08A8378DA}"/>
              </a:ext>
            </a:extLst>
          </p:cNvPr>
          <p:cNvSpPr>
            <a:spLocks/>
          </p:cNvSpPr>
          <p:nvPr>
            <p:custDataLst>
              <p:tags r:id="rId60"/>
            </p:custDataLst>
          </p:nvPr>
        </p:nvSpPr>
        <p:spPr bwMode="auto">
          <a:xfrm>
            <a:off x="663575" y="2171700"/>
            <a:ext cx="5429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8DC282A7-80F2-4B29-9D40-868EFBB88ABB}" type="datetime'C''''''''el''''''''''''l''''u''l''''''''''o''si''''c'">
              <a:rPr lang="en-US" altLang="en-US" sz="1000" smtClean="0"/>
              <a:pPr/>
              <a:t>Cellulosic</a:t>
            </a:fld>
            <a:endParaRPr lang="en-US" sz="1000" dirty="0"/>
          </a:p>
        </p:txBody>
      </p:sp>
      <p:sp>
        <p:nvSpPr>
          <p:cNvPr id="603" name="Text Placeholder 10">
            <a:extLst>
              <a:ext uri="{FF2B5EF4-FFF2-40B4-BE49-F238E27FC236}">
                <a16:creationId xmlns:a16="http://schemas.microsoft.com/office/drawing/2014/main" id="{294382F4-C355-BBF0-2206-B0587953E7C8}"/>
              </a:ext>
            </a:extLst>
          </p:cNvPr>
          <p:cNvSpPr>
            <a:spLocks/>
          </p:cNvSpPr>
          <p:nvPr>
            <p:custDataLst>
              <p:tags r:id="rId61"/>
            </p:custDataLst>
          </p:nvPr>
        </p:nvSpPr>
        <p:spPr bwMode="auto">
          <a:xfrm>
            <a:off x="2251075" y="2171700"/>
            <a:ext cx="1684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6B20DDDB-A33C-4C83-87D7-5F261559ABC1}" type="datetime'C''''on''ven''''t''io''n''a''l (''St''arch'''''' Ethanol)'">
              <a:rPr lang="en-US" altLang="en-US" sz="1000" smtClean="0"/>
              <a:pPr/>
              <a:t>Conventional (Starch Ethanol)</a:t>
            </a:fld>
            <a:endParaRPr lang="en-US" sz="1000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60829B38-4ADB-0699-9FFF-A8DC7D9C71DD}"/>
              </a:ext>
            </a:extLst>
          </p:cNvPr>
          <p:cNvSpPr>
            <a:spLocks/>
          </p:cNvSpPr>
          <p:nvPr>
            <p:custDataLst>
              <p:tags r:id="rId62"/>
            </p:custDataLst>
          </p:nvPr>
        </p:nvSpPr>
        <p:spPr bwMode="auto">
          <a:xfrm>
            <a:off x="2251075" y="1968500"/>
            <a:ext cx="12731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6C1C1947-5099-4FA0-8D0E-04F55C6A88D9}" type="datetime'''Biom''a''''''''''s''s-''Ba''''s''''ed'' ''D''''ie''s''el'''">
              <a:rPr lang="en-US" altLang="en-US" sz="1000" smtClean="0"/>
              <a:pPr/>
              <a:t>Biomass-Based Diesel</a:t>
            </a:fld>
            <a:endParaRPr lang="en-US" sz="1000" dirty="0"/>
          </a:p>
        </p:txBody>
      </p:sp>
      <p:sp>
        <p:nvSpPr>
          <p:cNvPr id="266" name="Rectangle 265">
            <a:extLst>
              <a:ext uri="{FF2B5EF4-FFF2-40B4-BE49-F238E27FC236}">
                <a16:creationId xmlns:a16="http://schemas.microsoft.com/office/drawing/2014/main" id="{C1BEA5E1-9506-725A-AEDF-A439DFBBE381}"/>
              </a:ext>
            </a:extLst>
          </p:cNvPr>
          <p:cNvSpPr/>
          <p:nvPr/>
        </p:nvSpPr>
        <p:spPr bwMode="gray">
          <a:xfrm>
            <a:off x="6042991" y="1917290"/>
            <a:ext cx="804672" cy="530352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001" sz="1050" b="1">
                <a:solidFill>
                  <a:schemeClr val="tx1"/>
                </a:solidFill>
              </a:rPr>
              <a:t>Overview</a:t>
            </a:r>
            <a:endParaRPr lang="en-US" sz="1050" b="1" dirty="0">
              <a:solidFill>
                <a:schemeClr val="tx1"/>
              </a:solidFill>
            </a:endParaRPr>
          </a:p>
        </p:txBody>
      </p:sp>
      <p:sp>
        <p:nvSpPr>
          <p:cNvPr id="398" name="Rectangle 397">
            <a:extLst>
              <a:ext uri="{FF2B5EF4-FFF2-40B4-BE49-F238E27FC236}">
                <a16:creationId xmlns:a16="http://schemas.microsoft.com/office/drawing/2014/main" id="{E469833A-21A1-A1EF-FB72-68D1B3F29A29}"/>
              </a:ext>
            </a:extLst>
          </p:cNvPr>
          <p:cNvSpPr/>
          <p:nvPr/>
        </p:nvSpPr>
        <p:spPr bwMode="gray">
          <a:xfrm>
            <a:off x="6855460" y="1917290"/>
            <a:ext cx="4754880" cy="53436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182880">
              <a:spcBef>
                <a:spcPts val="0"/>
              </a:spcBef>
            </a:pPr>
            <a:r>
              <a:rPr lang="en-US" sz="1050" dirty="0">
                <a:solidFill>
                  <a:schemeClr val="tx1"/>
                </a:solidFill>
              </a:rPr>
              <a:t>Oil refiners and gasoline/diesel importers are required to blend biofuels into their supply or purchase RINs (tradeable credits for each gallon produced) to meet the </a:t>
            </a:r>
            <a:r>
              <a:rPr lang="en-US" sz="1050" b="1" dirty="0">
                <a:solidFill>
                  <a:schemeClr val="tx1"/>
                </a:solidFill>
              </a:rPr>
              <a:t>Renewable Volume Obligation (RVO) based on sales.</a:t>
            </a:r>
          </a:p>
        </p:txBody>
      </p:sp>
      <p:sp>
        <p:nvSpPr>
          <p:cNvPr id="399" name="Rectangle 398">
            <a:extLst>
              <a:ext uri="{FF2B5EF4-FFF2-40B4-BE49-F238E27FC236}">
                <a16:creationId xmlns:a16="http://schemas.microsoft.com/office/drawing/2014/main" id="{7743CA8A-CAE8-80D2-2C5F-28832383CB70}"/>
              </a:ext>
            </a:extLst>
          </p:cNvPr>
          <p:cNvSpPr/>
          <p:nvPr/>
        </p:nvSpPr>
        <p:spPr bwMode="gray">
          <a:xfrm>
            <a:off x="6042991" y="2497905"/>
            <a:ext cx="804672" cy="2746192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001" sz="1050" b="1">
                <a:solidFill>
                  <a:schemeClr val="tx1"/>
                </a:solidFill>
              </a:rPr>
              <a:t>Mandates</a:t>
            </a:r>
            <a:endParaRPr lang="en-US" sz="1050" b="1" dirty="0">
              <a:solidFill>
                <a:schemeClr val="tx1"/>
              </a:solidFill>
            </a:endParaRPr>
          </a:p>
        </p:txBody>
      </p:sp>
      <p:sp>
        <p:nvSpPr>
          <p:cNvPr id="401" name="Rectangle 400">
            <a:extLst>
              <a:ext uri="{FF2B5EF4-FFF2-40B4-BE49-F238E27FC236}">
                <a16:creationId xmlns:a16="http://schemas.microsoft.com/office/drawing/2014/main" id="{726C1327-FC36-5A20-6EB4-DA45910F85BC}"/>
              </a:ext>
            </a:extLst>
          </p:cNvPr>
          <p:cNvSpPr/>
          <p:nvPr/>
        </p:nvSpPr>
        <p:spPr bwMode="gray">
          <a:xfrm>
            <a:off x="6042991" y="5247855"/>
            <a:ext cx="804672" cy="740664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50" b="1" dirty="0">
                <a:solidFill>
                  <a:schemeClr val="tx1"/>
                </a:solidFill>
              </a:rPr>
              <a:t>Challenges</a:t>
            </a:r>
          </a:p>
        </p:txBody>
      </p:sp>
      <p:sp>
        <p:nvSpPr>
          <p:cNvPr id="402" name="Rectangle 401">
            <a:extLst>
              <a:ext uri="{FF2B5EF4-FFF2-40B4-BE49-F238E27FC236}">
                <a16:creationId xmlns:a16="http://schemas.microsoft.com/office/drawing/2014/main" id="{0B472213-01F5-41BD-3789-088CB37749D9}"/>
              </a:ext>
            </a:extLst>
          </p:cNvPr>
          <p:cNvSpPr/>
          <p:nvPr/>
        </p:nvSpPr>
        <p:spPr bwMode="gray">
          <a:xfrm>
            <a:off x="6855460" y="5247855"/>
            <a:ext cx="4754880" cy="739552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  <a:spcAft>
                <a:spcPts val="400"/>
              </a:spcAft>
            </a:pPr>
            <a:r>
              <a:rPr lang="en-US" sz="1050" b="1" dirty="0">
                <a:solidFill>
                  <a:schemeClr val="tx1"/>
                </a:solidFill>
              </a:rPr>
              <a:t>Lack of emission-reduction incentives:</a:t>
            </a:r>
            <a:r>
              <a:rPr lang="en-US" sz="1050" dirty="0">
                <a:solidFill>
                  <a:schemeClr val="tx1"/>
                </a:solidFill>
              </a:rPr>
              <a:t> RFS mandates only minimum GHG reductions (20%, 50%, 60%) without incentivizing further reductions.</a:t>
            </a:r>
          </a:p>
          <a:p>
            <a:pPr lvl="1">
              <a:spcBef>
                <a:spcPts val="0"/>
              </a:spcBef>
              <a:spcAft>
                <a:spcPts val="400"/>
              </a:spcAft>
            </a:pPr>
            <a:r>
              <a:rPr lang="en-US" sz="1050" dirty="0">
                <a:solidFill>
                  <a:schemeClr val="tx1"/>
                </a:solidFill>
              </a:rPr>
              <a:t>Unlike California’s LCFS, which is performance-based, the RFS does not reward lower carbon intensity beyond the thresholds mentioned above.</a:t>
            </a:r>
          </a:p>
        </p:txBody>
      </p:sp>
      <p:cxnSp>
        <p:nvCxnSpPr>
          <p:cNvPr id="503" name="Straight Arrow Connector 502">
            <a:extLst>
              <a:ext uri="{FF2B5EF4-FFF2-40B4-BE49-F238E27FC236}">
                <a16:creationId xmlns:a16="http://schemas.microsoft.com/office/drawing/2014/main" id="{24E6DC07-669F-159F-AE83-20320EE22DBD}"/>
              </a:ext>
            </a:extLst>
          </p:cNvPr>
          <p:cNvCxnSpPr>
            <a:cxnSpLocks/>
          </p:cNvCxnSpPr>
          <p:nvPr/>
        </p:nvCxnSpPr>
        <p:spPr bwMode="gray">
          <a:xfrm>
            <a:off x="424544" y="2800350"/>
            <a:ext cx="3439431" cy="0"/>
          </a:xfrm>
          <a:prstGeom prst="straightConnector1">
            <a:avLst/>
          </a:prstGeom>
          <a:ln w="9525" cap="flat">
            <a:solidFill>
              <a:schemeClr val="tx1"/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5" name="TextBox 504">
            <a:extLst>
              <a:ext uri="{FF2B5EF4-FFF2-40B4-BE49-F238E27FC236}">
                <a16:creationId xmlns:a16="http://schemas.microsoft.com/office/drawing/2014/main" id="{C4477D24-4A3D-20AA-1238-E8C7A51DE104}"/>
              </a:ext>
            </a:extLst>
          </p:cNvPr>
          <p:cNvSpPr txBox="1"/>
          <p:nvPr/>
        </p:nvSpPr>
        <p:spPr bwMode="gray">
          <a:xfrm>
            <a:off x="805974" y="2529379"/>
            <a:ext cx="2691289" cy="580534"/>
          </a:xfrm>
          <a:prstGeom prst="rect">
            <a:avLst/>
          </a:prstGeom>
          <a:solidFill>
            <a:schemeClr val="bg1"/>
          </a:solidFill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100" dirty="0"/>
              <a:t>Renewable fuel requirement under the Energy Independence and Security Act (EISA), enacted in 2007</a:t>
            </a:r>
          </a:p>
        </p:txBody>
      </p:sp>
      <p:cxnSp>
        <p:nvCxnSpPr>
          <p:cNvPr id="506" name="Straight Arrow Connector 505">
            <a:extLst>
              <a:ext uri="{FF2B5EF4-FFF2-40B4-BE49-F238E27FC236}">
                <a16:creationId xmlns:a16="http://schemas.microsoft.com/office/drawing/2014/main" id="{5C385076-36E3-77AF-8DD6-7F68780D095F}"/>
              </a:ext>
            </a:extLst>
          </p:cNvPr>
          <p:cNvCxnSpPr>
            <a:cxnSpLocks/>
          </p:cNvCxnSpPr>
          <p:nvPr/>
        </p:nvCxnSpPr>
        <p:spPr bwMode="gray">
          <a:xfrm>
            <a:off x="3910694" y="2800350"/>
            <a:ext cx="1085169" cy="0"/>
          </a:xfrm>
          <a:prstGeom prst="straightConnector1">
            <a:avLst/>
          </a:prstGeom>
          <a:ln w="9525" cap="flat">
            <a:solidFill>
              <a:schemeClr val="tx1"/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8" name="TextBox 507">
            <a:extLst>
              <a:ext uri="{FF2B5EF4-FFF2-40B4-BE49-F238E27FC236}">
                <a16:creationId xmlns:a16="http://schemas.microsoft.com/office/drawing/2014/main" id="{6C424626-7EB1-7C2B-C951-FB7B9CDF3A3D}"/>
              </a:ext>
            </a:extLst>
          </p:cNvPr>
          <p:cNvSpPr txBox="1"/>
          <p:nvPr/>
        </p:nvSpPr>
        <p:spPr bwMode="gray">
          <a:xfrm>
            <a:off x="4110037" y="2529379"/>
            <a:ext cx="731838" cy="580534"/>
          </a:xfrm>
          <a:prstGeom prst="rect">
            <a:avLst/>
          </a:prstGeom>
          <a:solidFill>
            <a:schemeClr val="bg1"/>
          </a:solidFill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100" dirty="0"/>
              <a:t>EPA target as of 2023</a:t>
            </a:r>
          </a:p>
        </p:txBody>
      </p:sp>
      <p:cxnSp>
        <p:nvCxnSpPr>
          <p:cNvPr id="509" name="Straight Arrow Connector 508">
            <a:extLst>
              <a:ext uri="{FF2B5EF4-FFF2-40B4-BE49-F238E27FC236}">
                <a16:creationId xmlns:a16="http://schemas.microsoft.com/office/drawing/2014/main" id="{7AB3A626-3A69-DB95-3132-56107333D171}"/>
              </a:ext>
            </a:extLst>
          </p:cNvPr>
          <p:cNvCxnSpPr>
            <a:cxnSpLocks/>
          </p:cNvCxnSpPr>
          <p:nvPr/>
        </p:nvCxnSpPr>
        <p:spPr bwMode="gray">
          <a:xfrm>
            <a:off x="5010832" y="2800350"/>
            <a:ext cx="896256" cy="0"/>
          </a:xfrm>
          <a:prstGeom prst="straightConnector1">
            <a:avLst/>
          </a:prstGeom>
          <a:ln w="9525" cap="flat">
            <a:solidFill>
              <a:schemeClr val="tx1"/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0" name="TextBox 509">
            <a:extLst>
              <a:ext uri="{FF2B5EF4-FFF2-40B4-BE49-F238E27FC236}">
                <a16:creationId xmlns:a16="http://schemas.microsoft.com/office/drawing/2014/main" id="{C3407448-C506-E12A-F630-DC0B86C1FC40}"/>
              </a:ext>
            </a:extLst>
          </p:cNvPr>
          <p:cNvSpPr txBox="1"/>
          <p:nvPr/>
        </p:nvSpPr>
        <p:spPr bwMode="gray">
          <a:xfrm>
            <a:off x="5153023" y="2529379"/>
            <a:ext cx="621981" cy="580534"/>
          </a:xfrm>
          <a:prstGeom prst="rect">
            <a:avLst/>
          </a:prstGeom>
          <a:solidFill>
            <a:schemeClr val="bg1"/>
          </a:solidFill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100" dirty="0"/>
              <a:t>EPA’s latest proposal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2219916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572463-1561-AA8E-CD95-D5E88C7259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33C40CA-9453-BEB6-0230-6C9E7E7119A2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839165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484" imgH="486" progId="TCLayout.ActiveDocument.1">
                  <p:embed/>
                </p:oleObj>
              </mc:Choice>
              <mc:Fallback>
                <p:oleObj name="think-cell Slide" r:id="rId6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33C40CA-9453-BEB6-0230-6C9E7E7119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52794D4-5EB6-35D4-15C5-A736C8A9CB8A}"/>
              </a:ext>
            </a:extLst>
          </p:cNvPr>
          <p:cNvCxnSpPr/>
          <p:nvPr/>
        </p:nvCxnSpPr>
        <p:spPr bwMode="gray">
          <a:xfrm>
            <a:off x="663614" y="4946192"/>
            <a:ext cx="10474960" cy="0"/>
          </a:xfrm>
          <a:prstGeom prst="line">
            <a:avLst/>
          </a:prstGeom>
          <a:ln w="9525" cap="flat" cmpd="sng" algn="ctr">
            <a:solidFill>
              <a:schemeClr val="bg2">
                <a:lumMod val="60000"/>
                <a:lumOff val="40000"/>
              </a:schemeClr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7FC37795-2336-130C-61E6-201F20209CD2}"/>
              </a:ext>
            </a:extLst>
          </p:cNvPr>
          <p:cNvCxnSpPr>
            <a:cxnSpLocks/>
          </p:cNvCxnSpPr>
          <p:nvPr/>
        </p:nvCxnSpPr>
        <p:spPr bwMode="gray">
          <a:xfrm>
            <a:off x="7650393" y="4944430"/>
            <a:ext cx="0" cy="1336040"/>
          </a:xfrm>
          <a:prstGeom prst="straightConnector1">
            <a:avLst/>
          </a:prstGeom>
          <a:ln w="15875" cap="flat">
            <a:solidFill>
              <a:schemeClr val="tx1">
                <a:lumMod val="50000"/>
                <a:lumOff val="50000"/>
              </a:schemeClr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3040F230-4018-A077-AFF1-4E81261A3747}"/>
              </a:ext>
            </a:extLst>
          </p:cNvPr>
          <p:cNvCxnSpPr>
            <a:cxnSpLocks/>
          </p:cNvCxnSpPr>
          <p:nvPr/>
        </p:nvCxnSpPr>
        <p:spPr bwMode="gray">
          <a:xfrm>
            <a:off x="10273272" y="2268086"/>
            <a:ext cx="0" cy="4007304"/>
          </a:xfrm>
          <a:prstGeom prst="straightConnector1">
            <a:avLst/>
          </a:prstGeom>
          <a:ln w="15875" cap="flat">
            <a:solidFill>
              <a:schemeClr val="tx1">
                <a:lumMod val="50000"/>
                <a:lumOff val="50000"/>
              </a:schemeClr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>
            <a:extLst>
              <a:ext uri="{FF2B5EF4-FFF2-40B4-BE49-F238E27FC236}">
                <a16:creationId xmlns:a16="http://schemas.microsoft.com/office/drawing/2014/main" id="{8621F93B-CAEC-ED51-74B4-8A9175EFCF6B}"/>
              </a:ext>
            </a:extLst>
          </p:cNvPr>
          <p:cNvSpPr/>
          <p:nvPr/>
        </p:nvSpPr>
        <p:spPr bwMode="gray">
          <a:xfrm>
            <a:off x="6699325" y="5127310"/>
            <a:ext cx="2301796" cy="100468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F1C30A0-D382-5B5E-6800-D032BECA907D}"/>
              </a:ext>
            </a:extLst>
          </p:cNvPr>
          <p:cNvSpPr/>
          <p:nvPr/>
        </p:nvSpPr>
        <p:spPr bwMode="gray">
          <a:xfrm>
            <a:off x="9417725" y="4108500"/>
            <a:ext cx="1893698" cy="124945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FCE2515A-6396-CA68-C259-36C94C5868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U.S. pushes biofuel adoption agenda through tax credits and subsidies</a:t>
            </a:r>
          </a:p>
        </p:txBody>
      </p:sp>
      <p:sp>
        <p:nvSpPr>
          <p:cNvPr id="3" name="btfpNotesBox111697">
            <a:extLst>
              <a:ext uri="{FF2B5EF4-FFF2-40B4-BE49-F238E27FC236}">
                <a16:creationId xmlns:a16="http://schemas.microsoft.com/office/drawing/2014/main" id="{4CAFEFE6-E32C-BB1F-F317-DEC16334FEFD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DOE,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8"/>
              </a:rPr>
              <a:t>Federal Laws and Incentives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(2025).</a:t>
            </a: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Heonjae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9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1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4" name="btfpNumberBubble886180">
            <a:extLst>
              <a:ext uri="{FF2B5EF4-FFF2-40B4-BE49-F238E27FC236}">
                <a16:creationId xmlns:a16="http://schemas.microsoft.com/office/drawing/2014/main" id="{37254ABA-EAC4-5F10-F432-C465A098385D}"/>
              </a:ext>
            </a:extLst>
          </p:cNvPr>
          <p:cNvSpPr/>
          <p:nvPr/>
        </p:nvSpPr>
        <p:spPr bwMode="gray">
          <a:xfrm>
            <a:off x="7945" y="85658"/>
            <a:ext cx="327018" cy="327018"/>
          </a:xfrm>
          <a:prstGeom prst="ellipse">
            <a:avLst/>
          </a:prstGeom>
          <a:solidFill>
            <a:schemeClr val="accent6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2769848-17CB-A178-79D9-C04BC3199AAA}"/>
              </a:ext>
            </a:extLst>
          </p:cNvPr>
          <p:cNvSpPr/>
          <p:nvPr/>
        </p:nvSpPr>
        <p:spPr bwMode="gray">
          <a:xfrm>
            <a:off x="424544" y="86394"/>
            <a:ext cx="1847170" cy="317051"/>
          </a:xfrm>
          <a:prstGeom prst="rect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Deep Dive: U.S.</a:t>
            </a:r>
            <a:endParaRPr lang="en-US" sz="1600" b="1" dirty="0">
              <a:solidFill>
                <a:schemeClr val="bg1"/>
              </a:solidFill>
            </a:endParaRPr>
          </a:p>
        </p:txBody>
      </p: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5BB0EE29-C23B-F707-1EF7-BD18954612D6}"/>
              </a:ext>
            </a:extLst>
          </p:cNvPr>
          <p:cNvCxnSpPr>
            <a:cxnSpLocks/>
          </p:cNvCxnSpPr>
          <p:nvPr/>
        </p:nvCxnSpPr>
        <p:spPr bwMode="gray">
          <a:xfrm>
            <a:off x="9259811" y="2268086"/>
            <a:ext cx="0" cy="2683964"/>
          </a:xfrm>
          <a:prstGeom prst="straightConnector1">
            <a:avLst/>
          </a:prstGeom>
          <a:ln w="15875" cap="flat">
            <a:solidFill>
              <a:schemeClr val="tx1">
                <a:lumMod val="50000"/>
                <a:lumOff val="50000"/>
              </a:schemeClr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9DBEBD68-47F3-0BCF-0AC6-CE32FE560026}"/>
              </a:ext>
            </a:extLst>
          </p:cNvPr>
          <p:cNvCxnSpPr>
            <a:cxnSpLocks/>
          </p:cNvCxnSpPr>
          <p:nvPr/>
        </p:nvCxnSpPr>
        <p:spPr bwMode="gray">
          <a:xfrm>
            <a:off x="5883061" y="3601897"/>
            <a:ext cx="0" cy="2678573"/>
          </a:xfrm>
          <a:prstGeom prst="straightConnector1">
            <a:avLst/>
          </a:prstGeom>
          <a:ln w="15875" cap="flat">
            <a:solidFill>
              <a:schemeClr val="tx1">
                <a:lumMod val="50000"/>
                <a:lumOff val="50000"/>
              </a:schemeClr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D2EE23DB-AB6A-89AD-84E3-6BB31516034C}"/>
              </a:ext>
            </a:extLst>
          </p:cNvPr>
          <p:cNvCxnSpPr>
            <a:cxnSpLocks/>
          </p:cNvCxnSpPr>
          <p:nvPr/>
        </p:nvCxnSpPr>
        <p:spPr bwMode="gray">
          <a:xfrm>
            <a:off x="4089821" y="3601897"/>
            <a:ext cx="0" cy="2678573"/>
          </a:xfrm>
          <a:prstGeom prst="straightConnector1">
            <a:avLst/>
          </a:prstGeom>
          <a:ln w="15875" cap="flat">
            <a:solidFill>
              <a:schemeClr val="tx1">
                <a:lumMod val="50000"/>
                <a:lumOff val="50000"/>
              </a:schemeClr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69A91524-90AD-2016-55F4-543FFDE05176}"/>
              </a:ext>
            </a:extLst>
          </p:cNvPr>
          <p:cNvCxnSpPr>
            <a:cxnSpLocks/>
          </p:cNvCxnSpPr>
          <p:nvPr/>
        </p:nvCxnSpPr>
        <p:spPr bwMode="gray">
          <a:xfrm>
            <a:off x="6053865" y="2249798"/>
            <a:ext cx="0" cy="1348432"/>
          </a:xfrm>
          <a:prstGeom prst="straightConnector1">
            <a:avLst/>
          </a:prstGeom>
          <a:ln w="15875" cap="flat">
            <a:solidFill>
              <a:schemeClr val="tx1">
                <a:lumMod val="50000"/>
                <a:lumOff val="50000"/>
              </a:schemeClr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6C1E5E5-9639-588B-AAF1-CDC417AE9790}"/>
              </a:ext>
            </a:extLst>
          </p:cNvPr>
          <p:cNvCxnSpPr/>
          <p:nvPr/>
        </p:nvCxnSpPr>
        <p:spPr bwMode="gray">
          <a:xfrm>
            <a:off x="663614" y="3604580"/>
            <a:ext cx="10474960" cy="0"/>
          </a:xfrm>
          <a:prstGeom prst="line">
            <a:avLst/>
          </a:prstGeom>
          <a:ln w="9525" cap="flat" cmpd="sng" algn="ctr">
            <a:solidFill>
              <a:schemeClr val="bg2">
                <a:lumMod val="60000"/>
                <a:lumOff val="40000"/>
              </a:schemeClr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99698291-EA81-8DBC-AAC1-C9E0469B4944}"/>
              </a:ext>
            </a:extLst>
          </p:cNvPr>
          <p:cNvCxnSpPr>
            <a:cxnSpLocks/>
            <a:stCxn id="20" idx="2"/>
          </p:cNvCxnSpPr>
          <p:nvPr/>
        </p:nvCxnSpPr>
        <p:spPr bwMode="gray">
          <a:xfrm>
            <a:off x="2053075" y="2268086"/>
            <a:ext cx="0" cy="4012384"/>
          </a:xfrm>
          <a:prstGeom prst="straightConnector1">
            <a:avLst/>
          </a:prstGeom>
          <a:ln w="15875" cap="flat">
            <a:solidFill>
              <a:schemeClr val="tx1">
                <a:lumMod val="50000"/>
                <a:lumOff val="50000"/>
              </a:schemeClr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8C69F988-6B8A-036F-5BE7-B29A4556AF08}"/>
              </a:ext>
            </a:extLst>
          </p:cNvPr>
          <p:cNvSpPr/>
          <p:nvPr/>
        </p:nvSpPr>
        <p:spPr bwMode="gray">
          <a:xfrm rot="16200000">
            <a:off x="-169146" y="2768123"/>
            <a:ext cx="1321786" cy="323093"/>
          </a:xfrm>
          <a:prstGeom prst="rect">
            <a:avLst/>
          </a:prstGeom>
          <a:solidFill>
            <a:schemeClr val="accent6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100" dirty="0">
                <a:solidFill>
                  <a:schemeClr val="bg1"/>
                </a:solidFill>
              </a:rPr>
              <a:t>Ethanol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AE868372-2E2E-5E90-7570-BCB58DCF330A}"/>
              </a:ext>
            </a:extLst>
          </p:cNvPr>
          <p:cNvSpPr/>
          <p:nvPr/>
        </p:nvSpPr>
        <p:spPr bwMode="gray">
          <a:xfrm>
            <a:off x="1172862" y="3888537"/>
            <a:ext cx="1800497" cy="766547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001" sz="1000" b="1" i="1" dirty="0">
                <a:solidFill>
                  <a:schemeClr val="accent1">
                    <a:lumMod val="50000"/>
                  </a:schemeClr>
                </a:solidFill>
              </a:rPr>
              <a:t>Advanced </a:t>
            </a:r>
            <a:r>
              <a:rPr lang="en-US" sz="1000" b="1" i="1" dirty="0">
                <a:solidFill>
                  <a:schemeClr val="accent1">
                    <a:lumMod val="50000"/>
                  </a:schemeClr>
                </a:solidFill>
              </a:rPr>
              <a:t>b</a:t>
            </a:r>
            <a:r>
              <a:rPr lang="en-001" sz="1000" b="1" i="1" dirty="0">
                <a:solidFill>
                  <a:schemeClr val="accent1">
                    <a:lumMod val="50000"/>
                  </a:schemeClr>
                </a:solidFill>
              </a:rPr>
              <a:t>iofuel </a:t>
            </a:r>
            <a:r>
              <a:rPr lang="en-US" sz="1000" b="1" i="1" dirty="0">
                <a:solidFill>
                  <a:schemeClr val="accent1">
                    <a:lumMod val="50000"/>
                  </a:schemeClr>
                </a:solidFill>
              </a:rPr>
              <a:t>f</a:t>
            </a:r>
            <a:r>
              <a:rPr lang="en-001" sz="1000" b="1" i="1" dirty="0">
                <a:solidFill>
                  <a:schemeClr val="accent1">
                    <a:lumMod val="50000"/>
                  </a:schemeClr>
                </a:solidFill>
              </a:rPr>
              <a:t>eedstock </a:t>
            </a:r>
            <a:r>
              <a:rPr lang="en-US" sz="1000" b="1" i="1" dirty="0">
                <a:solidFill>
                  <a:schemeClr val="accent1">
                    <a:lumMod val="50000"/>
                  </a:schemeClr>
                </a:solidFill>
              </a:rPr>
              <a:t>i</a:t>
            </a:r>
            <a:r>
              <a:rPr lang="en-001" sz="1000" b="1" i="1" dirty="0">
                <a:solidFill>
                  <a:schemeClr val="accent1">
                    <a:lumMod val="50000"/>
                  </a:schemeClr>
                </a:solidFill>
              </a:rPr>
              <a:t>ncentives</a:t>
            </a:r>
            <a:endParaRPr lang="en-US" sz="1000" b="1" i="1" dirty="0">
              <a:solidFill>
                <a:schemeClr val="accent1">
                  <a:lumMod val="50000"/>
                </a:schemeClr>
              </a:solidFill>
            </a:endParaRPr>
          </a:p>
          <a:p>
            <a:pPr>
              <a:spcBef>
                <a:spcPts val="0"/>
              </a:spcBef>
              <a:buFontTx/>
              <a:buChar char="-"/>
            </a:pPr>
            <a:r>
              <a:rPr lang="en-US" sz="1000" dirty="0">
                <a:solidFill>
                  <a:schemeClr val="tx1"/>
                </a:solidFill>
              </a:rPr>
              <a:t>50% cost reimbursement for establishing a feedstock crop</a:t>
            </a:r>
          </a:p>
        </p:txBody>
      </p:sp>
      <p:sp>
        <p:nvSpPr>
          <p:cNvPr id="20" name="btfpValueChainElement1962701">
            <a:extLst>
              <a:ext uri="{FF2B5EF4-FFF2-40B4-BE49-F238E27FC236}">
                <a16:creationId xmlns:a16="http://schemas.microsoft.com/office/drawing/2014/main" id="{0BC7F49F-B0E7-E561-F1BB-5234E4460CF1}"/>
              </a:ext>
            </a:extLst>
          </p:cNvPr>
          <p:cNvSpPr/>
          <p:nvPr/>
        </p:nvSpPr>
        <p:spPr bwMode="gray">
          <a:xfrm>
            <a:off x="648538" y="1683886"/>
            <a:ext cx="2951316" cy="584200"/>
          </a:xfrm>
          <a:prstGeom prst="homePlate">
            <a:avLst>
              <a:gd name="adj" fmla="val 24348"/>
            </a:avLst>
          </a:prstGeom>
          <a:solidFill>
            <a:schemeClr val="accent6"/>
          </a:solidFill>
          <a:ln w="9525">
            <a:solidFill>
              <a:schemeClr val="bg1">
                <a:lumMod val="9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Feedstock Producers</a:t>
            </a:r>
          </a:p>
        </p:txBody>
      </p:sp>
      <p:sp>
        <p:nvSpPr>
          <p:cNvPr id="23" name="btfpValueChainElement1962704">
            <a:extLst>
              <a:ext uri="{FF2B5EF4-FFF2-40B4-BE49-F238E27FC236}">
                <a16:creationId xmlns:a16="http://schemas.microsoft.com/office/drawing/2014/main" id="{FB1C9AA7-6C03-FA20-CDCE-1D34ED070BB8}"/>
              </a:ext>
            </a:extLst>
          </p:cNvPr>
          <p:cNvSpPr/>
          <p:nvPr/>
        </p:nvSpPr>
        <p:spPr bwMode="gray">
          <a:xfrm>
            <a:off x="3488094" y="1683886"/>
            <a:ext cx="5310359" cy="584200"/>
          </a:xfrm>
          <a:prstGeom prst="chevron">
            <a:avLst>
              <a:gd name="adj" fmla="val 24348"/>
            </a:avLst>
          </a:prstGeom>
          <a:solidFill>
            <a:schemeClr val="accent6"/>
          </a:solidFill>
          <a:ln w="9525">
            <a:solidFill>
              <a:schemeClr val="bg1">
                <a:lumMod val="9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Biofuels Production</a:t>
            </a:r>
          </a:p>
        </p:txBody>
      </p:sp>
      <p:sp>
        <p:nvSpPr>
          <p:cNvPr id="28" name="btfpValueChainElement1962707">
            <a:extLst>
              <a:ext uri="{FF2B5EF4-FFF2-40B4-BE49-F238E27FC236}">
                <a16:creationId xmlns:a16="http://schemas.microsoft.com/office/drawing/2014/main" id="{09C93FC4-6109-D951-B1CF-AFA2161CB54C}"/>
              </a:ext>
            </a:extLst>
          </p:cNvPr>
          <p:cNvSpPr/>
          <p:nvPr/>
        </p:nvSpPr>
        <p:spPr bwMode="gray">
          <a:xfrm>
            <a:off x="8683783" y="1683886"/>
            <a:ext cx="2495716" cy="584200"/>
          </a:xfrm>
          <a:prstGeom prst="chevron">
            <a:avLst>
              <a:gd name="adj" fmla="val 24348"/>
            </a:avLst>
          </a:prstGeom>
          <a:solidFill>
            <a:schemeClr val="accent6"/>
          </a:solidFill>
          <a:ln w="9525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FFFFFF"/>
                </a:solidFill>
                <a:latin typeface="Arial"/>
              </a:rPr>
              <a:t>Connection/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FFFFFF"/>
                </a:solidFill>
                <a:latin typeface="Arial"/>
              </a:rPr>
              <a:t>Infrastructure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9C08516-AEBA-289C-E838-C0D7E85F58CC}"/>
              </a:ext>
            </a:extLst>
          </p:cNvPr>
          <p:cNvSpPr/>
          <p:nvPr/>
        </p:nvSpPr>
        <p:spPr bwMode="gray">
          <a:xfrm rot="16200000">
            <a:off x="-169146" y="4110264"/>
            <a:ext cx="1321786" cy="323093"/>
          </a:xfrm>
          <a:prstGeom prst="rect">
            <a:avLst/>
          </a:prstGeom>
          <a:solidFill>
            <a:schemeClr val="accent6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100" i="1" dirty="0">
                <a:solidFill>
                  <a:schemeClr val="bg1"/>
                </a:solidFill>
              </a:rPr>
              <a:t> </a:t>
            </a:r>
            <a:r>
              <a:rPr lang="en-US" sz="1100" dirty="0">
                <a:solidFill>
                  <a:schemeClr val="bg1"/>
                </a:solidFill>
              </a:rPr>
              <a:t>Biodiesel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8C2557E-5F74-4F7F-F855-8EB332DF1270}"/>
              </a:ext>
            </a:extLst>
          </p:cNvPr>
          <p:cNvSpPr/>
          <p:nvPr/>
        </p:nvSpPr>
        <p:spPr bwMode="gray">
          <a:xfrm rot="16200000">
            <a:off x="-169146" y="5452404"/>
            <a:ext cx="1321786" cy="323093"/>
          </a:xfrm>
          <a:prstGeom prst="rect">
            <a:avLst/>
          </a:prstGeom>
          <a:solidFill>
            <a:schemeClr val="accent6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100" dirty="0">
                <a:solidFill>
                  <a:schemeClr val="bg1"/>
                </a:solidFill>
              </a:rPr>
              <a:t>Advanced/RD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FD5097AE-F88B-58DC-CD70-2F120190A6C6}"/>
              </a:ext>
            </a:extLst>
          </p:cNvPr>
          <p:cNvSpPr/>
          <p:nvPr/>
        </p:nvSpPr>
        <p:spPr bwMode="gray">
          <a:xfrm>
            <a:off x="3146212" y="4353263"/>
            <a:ext cx="1887218" cy="1004689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i="1" dirty="0">
                <a:solidFill>
                  <a:schemeClr val="accent1">
                    <a:lumMod val="50000"/>
                  </a:schemeClr>
                </a:solidFill>
              </a:rPr>
              <a:t>Advanced biofuel production grants and loan guarantees </a:t>
            </a:r>
          </a:p>
          <a:p>
            <a:pPr>
              <a:spcBef>
                <a:spcPts val="0"/>
              </a:spcBef>
              <a:buFontTx/>
              <a:buChar char="-"/>
            </a:pPr>
            <a:r>
              <a:rPr lang="en-US" sz="1000" dirty="0">
                <a:solidFill>
                  <a:schemeClr val="tx1"/>
                </a:solidFill>
              </a:rPr>
              <a:t>Maximum loan guarantee of $250 million</a:t>
            </a:r>
          </a:p>
          <a:p>
            <a:pPr>
              <a:spcBef>
                <a:spcPts val="0"/>
              </a:spcBef>
              <a:buFontTx/>
              <a:buChar char="-"/>
            </a:pPr>
            <a:r>
              <a:rPr lang="en-US" sz="1000" dirty="0">
                <a:solidFill>
                  <a:schemeClr val="tx1"/>
                </a:solidFill>
              </a:rPr>
              <a:t>Maximum grant funding of 50% project costs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2C2ACCFA-D3B2-2697-A5E7-25337950A08F}"/>
              </a:ext>
            </a:extLst>
          </p:cNvPr>
          <p:cNvSpPr/>
          <p:nvPr/>
        </p:nvSpPr>
        <p:spPr bwMode="gray">
          <a:xfrm>
            <a:off x="5066800" y="4353263"/>
            <a:ext cx="1545444" cy="100468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i="1" dirty="0">
                <a:solidFill>
                  <a:schemeClr val="accent1">
                    <a:lumMod val="50000"/>
                  </a:schemeClr>
                </a:solidFill>
              </a:rPr>
              <a:t>Advanced biofuel production payments (Sec. 9005)</a:t>
            </a:r>
          </a:p>
          <a:p>
            <a:pPr>
              <a:spcBef>
                <a:spcPts val="0"/>
              </a:spcBef>
              <a:buFontTx/>
              <a:buChar char="-"/>
            </a:pPr>
            <a:r>
              <a:rPr lang="en-US" sz="1000" dirty="0">
                <a:solidFill>
                  <a:schemeClr val="tx1"/>
                </a:solidFill>
              </a:rPr>
              <a:t>Payment to support expanded production of advanced biofuels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201AAFC5-A285-B9D4-3F53-CB6A65FEFB56}"/>
              </a:ext>
            </a:extLst>
          </p:cNvPr>
          <p:cNvSpPr/>
          <p:nvPr/>
        </p:nvSpPr>
        <p:spPr bwMode="gray">
          <a:xfrm>
            <a:off x="5142514" y="2472992"/>
            <a:ext cx="2001518" cy="913354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i="1" dirty="0">
                <a:solidFill>
                  <a:schemeClr val="accent1">
                    <a:lumMod val="50000"/>
                  </a:schemeClr>
                </a:solidFill>
              </a:rPr>
              <a:t>Integrated biorefineries grant</a:t>
            </a:r>
          </a:p>
          <a:p>
            <a:pPr>
              <a:spcBef>
                <a:spcPts val="0"/>
              </a:spcBef>
              <a:buFontTx/>
              <a:buChar char="-"/>
            </a:pPr>
            <a:r>
              <a:rPr lang="en-US" sz="1000" dirty="0">
                <a:solidFill>
                  <a:schemeClr val="tx1"/>
                </a:solidFill>
              </a:rPr>
              <a:t>Scale-Up/Scale-Up+ Program: DOE funding to reduce carbon emissions in first-gen corn ethanol facilities and scale up integrated biorefineries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F86C71D-4F61-DE11-5F23-6715CD1208E9}"/>
              </a:ext>
            </a:extLst>
          </p:cNvPr>
          <p:cNvSpPr/>
          <p:nvPr/>
        </p:nvSpPr>
        <p:spPr bwMode="gray">
          <a:xfrm>
            <a:off x="6737262" y="5127310"/>
            <a:ext cx="2263859" cy="1004689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i="1" dirty="0">
                <a:solidFill>
                  <a:schemeClr val="accent1">
                    <a:lumMod val="50000"/>
                  </a:schemeClr>
                </a:solidFill>
              </a:rPr>
              <a:t>Clean fuel production credit (45Z)</a:t>
            </a:r>
            <a:endParaRPr lang="en-US" sz="1000" i="1" dirty="0">
              <a:solidFill>
                <a:schemeClr val="tx1"/>
              </a:solidFill>
            </a:endParaRPr>
          </a:p>
          <a:p>
            <a:pPr>
              <a:spcBef>
                <a:spcPts val="0"/>
              </a:spcBef>
              <a:buFontTx/>
              <a:buChar char="-"/>
            </a:pPr>
            <a:r>
              <a:rPr lang="en-US" sz="1000" dirty="0">
                <a:solidFill>
                  <a:schemeClr val="tx1"/>
                </a:solidFill>
              </a:rPr>
              <a:t>Tax credits for the production and sale of low-emission transportation fuels that meet carbon reduction criteria, including sustainable aviation fuel (SAF)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6A17138-2C54-91FD-4E59-A4E3773CA775}"/>
              </a:ext>
            </a:extLst>
          </p:cNvPr>
          <p:cNvSpPr/>
          <p:nvPr/>
        </p:nvSpPr>
        <p:spPr bwMode="gray">
          <a:xfrm>
            <a:off x="8330174" y="3078034"/>
            <a:ext cx="1808752" cy="781294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i="1" dirty="0">
                <a:solidFill>
                  <a:schemeClr val="accent1">
                    <a:lumMod val="50000"/>
                  </a:schemeClr>
                </a:solidFill>
              </a:rPr>
              <a:t>Biodiesel and ethanol infrastructure grants</a:t>
            </a:r>
          </a:p>
          <a:p>
            <a:pPr>
              <a:spcBef>
                <a:spcPts val="0"/>
              </a:spcBef>
              <a:buFontTx/>
              <a:buChar char="-"/>
            </a:pPr>
            <a:r>
              <a:rPr lang="en-US" sz="1000" dirty="0">
                <a:solidFill>
                  <a:schemeClr val="tx1"/>
                </a:solidFill>
              </a:rPr>
              <a:t>50% of total project costs or $3 million (whichever is less)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0B9F90F-5D0C-9D01-328D-4195E073DB97}"/>
              </a:ext>
            </a:extLst>
          </p:cNvPr>
          <p:cNvSpPr/>
          <p:nvPr/>
        </p:nvSpPr>
        <p:spPr bwMode="gray">
          <a:xfrm>
            <a:off x="9417725" y="4136245"/>
            <a:ext cx="1893698" cy="110515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i="1" dirty="0">
                <a:solidFill>
                  <a:schemeClr val="accent1">
                    <a:lumMod val="50000"/>
                  </a:schemeClr>
                </a:solidFill>
              </a:rPr>
              <a:t>Alternative fuel infrastructure tax credit (30C)</a:t>
            </a:r>
          </a:p>
          <a:p>
            <a:pPr>
              <a:spcBef>
                <a:spcPts val="0"/>
              </a:spcBef>
              <a:buFontTx/>
              <a:buChar char="-"/>
            </a:pPr>
            <a:r>
              <a:rPr lang="en-US" sz="1000" dirty="0">
                <a:solidFill>
                  <a:schemeClr val="tx1"/>
                </a:solidFill>
              </a:rPr>
              <a:t>6% of depreciable cost up to 100K per item </a:t>
            </a:r>
          </a:p>
          <a:p>
            <a:pPr>
              <a:spcBef>
                <a:spcPts val="0"/>
              </a:spcBef>
              <a:buFontTx/>
              <a:buChar char="-"/>
            </a:pPr>
            <a:r>
              <a:rPr lang="en-US" sz="1000" dirty="0">
                <a:solidFill>
                  <a:schemeClr val="tx1"/>
                </a:solidFill>
              </a:rPr>
              <a:t>30% of cost with wage and apprenticeship requirements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F421B8A-859A-B093-2C5D-718BF2CC42E7}"/>
              </a:ext>
            </a:extLst>
          </p:cNvPr>
          <p:cNvSpPr/>
          <p:nvPr/>
        </p:nvSpPr>
        <p:spPr bwMode="gray">
          <a:xfrm>
            <a:off x="8510611" y="1391855"/>
            <a:ext cx="196611" cy="16441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960AE3B-97EC-EF55-5E2B-D4D497744EA7}"/>
              </a:ext>
            </a:extLst>
          </p:cNvPr>
          <p:cNvSpPr txBox="1"/>
          <p:nvPr/>
        </p:nvSpPr>
        <p:spPr bwMode="gray">
          <a:xfrm>
            <a:off x="8727333" y="1360766"/>
            <a:ext cx="2574991" cy="226591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dirty="0"/>
              <a:t>Detailed assessment of post-OBBBA impact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7684797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D64B5865-09EF-020C-A94F-C739562A5296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87408695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1" imgW="7772400" imgH="10058400" progId="TCLayout.ActiveDocument.1">
                  <p:embed/>
                </p:oleObj>
              </mc:Choice>
              <mc:Fallback>
                <p:oleObj name="think-cell Slide" r:id="rId11" imgW="7772400" imgH="10058400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4B5865-09EF-020C-A94F-C739562A52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49E3C4AF-E103-7282-6573-7171859209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rIns="91440">
            <a:noAutofit/>
          </a:bodyPr>
          <a:lstStyle/>
          <a:p>
            <a:r>
              <a:rPr lang="en-US" dirty="0"/>
              <a:t>OBBBA extends IRA support for conventional biofuels and undercuts advanced/SAF momentum</a:t>
            </a:r>
          </a:p>
        </p:txBody>
      </p:sp>
      <p:sp>
        <p:nvSpPr>
          <p:cNvPr id="10" name="btfpNumberBubble886180">
            <a:extLst>
              <a:ext uri="{FF2B5EF4-FFF2-40B4-BE49-F238E27FC236}">
                <a16:creationId xmlns:a16="http://schemas.microsoft.com/office/drawing/2014/main" id="{697C308A-2AEF-9030-D477-0DA01DBBE54D}"/>
              </a:ext>
            </a:extLst>
          </p:cNvPr>
          <p:cNvSpPr/>
          <p:nvPr/>
        </p:nvSpPr>
        <p:spPr bwMode="gray">
          <a:xfrm>
            <a:off x="7945" y="85658"/>
            <a:ext cx="327018" cy="327018"/>
          </a:xfrm>
          <a:prstGeom prst="ellipse">
            <a:avLst/>
          </a:prstGeom>
          <a:solidFill>
            <a:schemeClr val="accent6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271F8DA-2741-A205-0D34-89760415A975}"/>
              </a:ext>
            </a:extLst>
          </p:cNvPr>
          <p:cNvSpPr/>
          <p:nvPr/>
        </p:nvSpPr>
        <p:spPr bwMode="gray">
          <a:xfrm>
            <a:off x="424544" y="86394"/>
            <a:ext cx="1847170" cy="317051"/>
          </a:xfrm>
          <a:prstGeom prst="rect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Deep Dive: U.S.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A4A98FE-4047-7785-9FB3-D93F51C3776F}"/>
              </a:ext>
            </a:extLst>
          </p:cNvPr>
          <p:cNvSpPr txBox="1"/>
          <p:nvPr/>
        </p:nvSpPr>
        <p:spPr bwMode="gray">
          <a:xfrm>
            <a:off x="4897729" y="1956610"/>
            <a:ext cx="2450150" cy="23018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>
            <a:spAutoFit/>
          </a:bodyPr>
          <a:lstStyle/>
          <a:p>
            <a:pPr marL="0" lvl="0" indent="0">
              <a:spcBef>
                <a:spcPts val="150"/>
              </a:spcBef>
              <a:spcAft>
                <a:spcPts val="100"/>
              </a:spcAft>
              <a:buNone/>
            </a:pPr>
            <a:r>
              <a:rPr lang="en-US" altLang="zh-CN" sz="900" i="0" dirty="0">
                <a:solidFill>
                  <a:schemeClr val="tx1"/>
                </a:solidFill>
                <a:effectLst/>
                <a:latin typeface="Arial"/>
                <a:ea typeface="宋体"/>
                <a:cs typeface="Arial"/>
              </a:rPr>
              <a:t>Early expiration under OBBBA 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D865E8C-71DB-A329-934F-580462C2E89E}"/>
              </a:ext>
            </a:extLst>
          </p:cNvPr>
          <p:cNvSpPr/>
          <p:nvPr/>
        </p:nvSpPr>
        <p:spPr bwMode="gray">
          <a:xfrm>
            <a:off x="4622579" y="2018523"/>
            <a:ext cx="301625" cy="106363"/>
          </a:xfrm>
          <a:prstGeom prst="rect">
            <a:avLst/>
          </a:prstGeom>
          <a:gradFill flip="none" rotWithShape="1">
            <a:gsLst>
              <a:gs pos="34000">
                <a:schemeClr val="accent5"/>
              </a:gs>
              <a:gs pos="34000">
                <a:schemeClr val="bg1"/>
              </a:gs>
              <a:gs pos="83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E9F3B00-967B-EB24-3745-563F2B80ACC9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7230753" y="1956610"/>
            <a:ext cx="2170008" cy="23018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>
            <a:spAutoFit/>
          </a:bodyPr>
          <a:lstStyle/>
          <a:p>
            <a:pPr marL="0" lvl="0" indent="0">
              <a:spcBef>
                <a:spcPts val="150"/>
              </a:spcBef>
              <a:spcAft>
                <a:spcPts val="100"/>
              </a:spcAft>
              <a:buNone/>
            </a:pPr>
            <a:r>
              <a:rPr lang="en-US" altLang="zh-CN" sz="900" i="0" dirty="0">
                <a:solidFill>
                  <a:schemeClr val="tx1"/>
                </a:solidFill>
                <a:effectLst/>
                <a:latin typeface="Arial"/>
                <a:ea typeface="宋体"/>
                <a:cs typeface="Arial"/>
              </a:rPr>
              <a:t>Extension under OBBBA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4D64D59-5D65-EBEE-C052-867D43489064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548691" y="2547938"/>
            <a:ext cx="4391743" cy="1430338"/>
          </a:xfrm>
          <a:prstGeom prst="rect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lvl="0" indent="0">
              <a:spcBef>
                <a:spcPts val="600"/>
              </a:spcBef>
              <a:buNone/>
            </a:pPr>
            <a:r>
              <a:rPr lang="en-US" sz="900" b="1" dirty="0"/>
              <a:t>45Z </a:t>
            </a:r>
            <a:r>
              <a:rPr lang="en-US" sz="900" dirty="0"/>
              <a:t>(clean fuel production credit): Alternative fuels extended from 2027 to the end of 2029. Other impacts:</a:t>
            </a:r>
          </a:p>
          <a:p>
            <a:pPr lvl="0">
              <a:spcBef>
                <a:spcPts val="600"/>
              </a:spcBef>
              <a:buFontTx/>
              <a:buChar char="-"/>
            </a:pPr>
            <a:r>
              <a:rPr lang="en-US" sz="900" b="1" dirty="0"/>
              <a:t>Foreign feedstock restriction:</a:t>
            </a:r>
            <a:r>
              <a:rPr lang="en-US" sz="900" dirty="0"/>
              <a:t> No credit eligible post-Dec. 31, 2025, for feedstock from outside the U.S., Mexico, or Canada.</a:t>
            </a:r>
          </a:p>
          <a:p>
            <a:pPr>
              <a:spcBef>
                <a:spcPts val="600"/>
              </a:spcBef>
              <a:buFontTx/>
              <a:buChar char="-"/>
            </a:pPr>
            <a:r>
              <a:rPr lang="en-US" sz="900" b="1" dirty="0"/>
              <a:t>Emission factor: </a:t>
            </a:r>
            <a:r>
              <a:rPr lang="en-US" sz="900" dirty="0"/>
              <a:t>Prohibits negative emission rates; exclusion of lifecycle emissions attributed to indirect land use charge (ILUC).</a:t>
            </a:r>
          </a:p>
          <a:p>
            <a:pPr>
              <a:spcBef>
                <a:spcPts val="600"/>
              </a:spcBef>
              <a:buFontTx/>
              <a:buChar char="-"/>
            </a:pPr>
            <a:r>
              <a:rPr lang="en-US" sz="900" b="1" dirty="0"/>
              <a:t>SAF: </a:t>
            </a:r>
            <a:r>
              <a:rPr lang="en-US" sz="900" dirty="0"/>
              <a:t>No “double-dipping” of tax credit under 40B (income tax credit) with 45Z; cap credit rate to maximum $1 per gallon (previously $1.75 per gallon).</a:t>
            </a:r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603D221-DD08-45E3-9E5D-9A7E4D91F1ED}"/>
              </a:ext>
            </a:extLst>
          </p:cNvPr>
          <p:cNvGraphicFramePr/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840125686"/>
              </p:ext>
            </p:extLst>
          </p:nvPr>
        </p:nvGraphicFramePr>
        <p:xfrm>
          <a:off x="249238" y="5456238"/>
          <a:ext cx="8813800" cy="6683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35" name="Rectangle 34">
            <a:extLst>
              <a:ext uri="{FF2B5EF4-FFF2-40B4-BE49-F238E27FC236}">
                <a16:creationId xmlns:a16="http://schemas.microsoft.com/office/drawing/2014/main" id="{701E000E-86CA-8A29-59A5-454F7737B6BB}"/>
              </a:ext>
            </a:extLst>
          </p:cNvPr>
          <p:cNvSpPr/>
          <p:nvPr/>
        </p:nvSpPr>
        <p:spPr bwMode="gray">
          <a:xfrm>
            <a:off x="542991" y="4033838"/>
            <a:ext cx="4400484" cy="142875"/>
          </a:xfrm>
          <a:prstGeom prst="rect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6F7B1765-D49F-B340-58EC-278D2AAB4973}"/>
              </a:ext>
            </a:extLst>
          </p:cNvPr>
          <p:cNvSpPr/>
          <p:nvPr/>
        </p:nvSpPr>
        <p:spPr bwMode="gray">
          <a:xfrm>
            <a:off x="4940434" y="4035425"/>
            <a:ext cx="1631815" cy="141288"/>
          </a:xfrm>
          <a:prstGeom prst="rect">
            <a:avLst/>
          </a:prstGeom>
          <a:pattFill prst="dkUpDiag">
            <a:fgClr>
              <a:schemeClr val="accent6"/>
            </a:fgClr>
            <a:bgClr>
              <a:schemeClr val="bg1"/>
            </a:bgClr>
          </a:patt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9" name="Speech Bubble: Rectangle 2281">
            <a:extLst>
              <a:ext uri="{FF2B5EF4-FFF2-40B4-BE49-F238E27FC236}">
                <a16:creationId xmlns:a16="http://schemas.microsoft.com/office/drawing/2014/main" id="{42DC775E-0780-38FD-98D0-89904DB1A044}"/>
              </a:ext>
            </a:extLst>
          </p:cNvPr>
          <p:cNvSpPr/>
          <p:nvPr/>
        </p:nvSpPr>
        <p:spPr bwMode="gray">
          <a:xfrm flipH="1">
            <a:off x="6785434" y="2733675"/>
            <a:ext cx="2050093" cy="762000"/>
          </a:xfrm>
          <a:prstGeom prst="wedgeRectCallout">
            <a:avLst>
              <a:gd name="adj1" fmla="val 58095"/>
              <a:gd name="adj2" fmla="val -25718"/>
            </a:avLst>
          </a:prstGeom>
          <a:solidFill>
            <a:schemeClr val="accent2">
              <a:lumMod val="10000"/>
              <a:lumOff val="90000"/>
            </a:schemeClr>
          </a:solidFill>
          <a:ln w="9525">
            <a:solidFill>
              <a:schemeClr val="accent2">
                <a:lumMod val="10000"/>
                <a:lumOff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rgbClr val="000000"/>
                </a:solidFill>
              </a:rPr>
              <a:t>All projects onward may be affected by the participation of foreign entities and feedstock origin.</a:t>
            </a:r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B0E72A2-2BE2-D90C-DDBB-94C8BDD427F3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gray">
          <a:xfrm>
            <a:off x="3296865" y="2281238"/>
            <a:ext cx="5538663" cy="254000"/>
          </a:xfrm>
          <a:prstGeom prst="rect">
            <a:avLst/>
          </a:prstGeom>
          <a:solidFill>
            <a:schemeClr val="tx2"/>
          </a:solidFill>
          <a:ln>
            <a:solidFill>
              <a:schemeClr val="bg2"/>
            </a:solidFill>
          </a:ln>
        </p:spPr>
        <p:txBody>
          <a:bodyPr wrap="square">
            <a:spAutoFit/>
          </a:bodyPr>
          <a:lstStyle/>
          <a:p>
            <a:pPr marL="0" lvl="0" indent="0" defTabSz="711200">
              <a:spcBef>
                <a:spcPts val="1200"/>
              </a:spcBef>
              <a:buNone/>
              <a:defRPr/>
            </a:pPr>
            <a:r>
              <a:rPr lang="en-US" sz="1050" b="1" dirty="0"/>
              <a:t>One Big Beautiful Bill Act (OBBBA) </a:t>
            </a:r>
            <a:endParaRPr lang="en-US" sz="1050" b="1" dirty="0">
              <a:latin typeface="+mn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41EE87-38D0-0157-4377-46D6EBCBCCD9}"/>
              </a:ext>
            </a:extLst>
          </p:cNvPr>
          <p:cNvSpPr txBox="1"/>
          <p:nvPr>
            <p:custDataLst>
              <p:tags r:id="rId6"/>
            </p:custDataLst>
          </p:nvPr>
        </p:nvSpPr>
        <p:spPr bwMode="gray">
          <a:xfrm>
            <a:off x="551867" y="2279650"/>
            <a:ext cx="2744999" cy="254000"/>
          </a:xfrm>
          <a:prstGeom prst="rect">
            <a:avLst/>
          </a:prstGeom>
          <a:solidFill>
            <a:schemeClr val="tx2"/>
          </a:solidFill>
          <a:ln>
            <a:solidFill>
              <a:schemeClr val="bg2"/>
            </a:solidFill>
          </a:ln>
        </p:spPr>
        <p:txBody>
          <a:bodyPr wrap="square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50" b="1" dirty="0">
                <a:latin typeface="+mn-lt"/>
              </a:rPr>
              <a:t>Inflation Reduction Act (</a:t>
            </a:r>
            <a:r>
              <a:rPr lang="en-US" sz="1050" b="1" dirty="0"/>
              <a:t>IRA)</a:t>
            </a:r>
            <a:r>
              <a:rPr lang="en-US" sz="1050" b="1" dirty="0">
                <a:latin typeface="+mn-lt"/>
              </a:rPr>
              <a:t> 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F6E2259-C5A3-FEE1-075B-3ECE6C092E8B}"/>
              </a:ext>
            </a:extLst>
          </p:cNvPr>
          <p:cNvSpPr txBox="1"/>
          <p:nvPr>
            <p:custDataLst>
              <p:tags r:id="rId7"/>
            </p:custDataLst>
          </p:nvPr>
        </p:nvSpPr>
        <p:spPr bwMode="gray">
          <a:xfrm>
            <a:off x="551867" y="4310063"/>
            <a:ext cx="3334333" cy="369888"/>
          </a:xfrm>
          <a:prstGeom prst="rect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lvl="0" indent="0">
              <a:spcBef>
                <a:spcPts val="150"/>
              </a:spcBef>
              <a:spcAft>
                <a:spcPts val="100"/>
              </a:spcAft>
              <a:buNone/>
            </a:pPr>
            <a:r>
              <a:rPr lang="en-US" altLang="zh-CN" sz="900" b="1" dirty="0">
                <a:cs typeface="Arial"/>
              </a:rPr>
              <a:t>30C</a:t>
            </a:r>
            <a:r>
              <a:rPr lang="en-US" altLang="zh-CN" sz="900" dirty="0">
                <a:cs typeface="Arial"/>
              </a:rPr>
              <a:t> (a</a:t>
            </a:r>
            <a:r>
              <a:rPr lang="en-US" sz="900" dirty="0"/>
              <a:t>lternative fuel vehicle refueling property credit): Offers </a:t>
            </a:r>
            <a:r>
              <a:rPr lang="en-US" sz="900" b="1" dirty="0"/>
              <a:t>up to $1,000, ends June 30, 2026.</a:t>
            </a:r>
            <a:endParaRPr lang="en-US" altLang="zh-CN" sz="900" b="1" dirty="0">
              <a:cs typeface="Arial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A922DDE1-2727-92DC-8214-03AD5F52BF21}"/>
              </a:ext>
            </a:extLst>
          </p:cNvPr>
          <p:cNvSpPr/>
          <p:nvPr/>
        </p:nvSpPr>
        <p:spPr bwMode="gray">
          <a:xfrm>
            <a:off x="542990" y="4716463"/>
            <a:ext cx="8292537" cy="142875"/>
          </a:xfrm>
          <a:prstGeom prst="rect">
            <a:avLst/>
          </a:prstGeom>
          <a:gradFill flip="none" rotWithShape="1">
            <a:gsLst>
              <a:gs pos="21000">
                <a:schemeClr val="accent5"/>
              </a:gs>
              <a:gs pos="42000">
                <a:schemeClr val="bg1"/>
              </a:gs>
              <a:gs pos="74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B42FE679-5A1D-8DD4-0916-2F382A0A8BDC}"/>
              </a:ext>
            </a:extLst>
          </p:cNvPr>
          <p:cNvSpPr/>
          <p:nvPr/>
        </p:nvSpPr>
        <p:spPr bwMode="gray">
          <a:xfrm>
            <a:off x="6938494" y="2005823"/>
            <a:ext cx="212549" cy="131763"/>
          </a:xfrm>
          <a:prstGeom prst="rect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947A32D4-1AD8-24D0-E20D-676627C07239}"/>
              </a:ext>
            </a:extLst>
          </p:cNvPr>
          <p:cNvSpPr/>
          <p:nvPr/>
        </p:nvSpPr>
        <p:spPr bwMode="gray">
          <a:xfrm>
            <a:off x="7151043" y="2010585"/>
            <a:ext cx="103826" cy="122238"/>
          </a:xfrm>
          <a:prstGeom prst="rect">
            <a:avLst/>
          </a:prstGeom>
          <a:pattFill prst="dkUpDiag">
            <a:fgClr>
              <a:schemeClr val="accent6"/>
            </a:fgClr>
            <a:bgClr>
              <a:schemeClr val="bg1"/>
            </a:bgClr>
          </a:patt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9494DA9-17DC-EC6A-BA0F-9F35073AEF05}"/>
              </a:ext>
            </a:extLst>
          </p:cNvPr>
          <p:cNvGrpSpPr/>
          <p:nvPr/>
        </p:nvGrpSpPr>
        <p:grpSpPr>
          <a:xfrm>
            <a:off x="329184" y="1554480"/>
            <a:ext cx="8595360" cy="288925"/>
            <a:chOff x="520700" y="1334531"/>
            <a:chExt cx="8595360" cy="288925"/>
          </a:xfrm>
        </p:grpSpPr>
        <p:sp>
          <p:nvSpPr>
            <p:cNvPr id="20" name="btfpColumnHeaderBoxText158498">
              <a:extLst>
                <a:ext uri="{FF2B5EF4-FFF2-40B4-BE49-F238E27FC236}">
                  <a16:creationId xmlns:a16="http://schemas.microsoft.com/office/drawing/2014/main" id="{04C1EB5B-3EBD-9EA4-E12E-7239E1AF3EC1}"/>
                </a:ext>
              </a:extLst>
            </p:cNvPr>
            <p:cNvSpPr txBox="1"/>
            <p:nvPr/>
          </p:nvSpPr>
          <p:spPr bwMode="gray">
            <a:xfrm>
              <a:off x="520700" y="1334531"/>
              <a:ext cx="4957076" cy="288925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lvl="0" indent="0" defTabSz="711200">
                <a:spcBef>
                  <a:spcPts val="1200"/>
                </a:spcBef>
                <a:buNone/>
                <a:defRPr/>
              </a:pPr>
              <a:r>
                <a:rPr lang="en-US" sz="1400" b="1" dirty="0"/>
                <a:t>Federal incentives on clean fuels </a:t>
              </a:r>
            </a:p>
          </p:txBody>
        </p:sp>
        <p:cxnSp>
          <p:nvCxnSpPr>
            <p:cNvPr id="55" name="btfpColumnHeaderBoxLine158498">
              <a:extLst>
                <a:ext uri="{FF2B5EF4-FFF2-40B4-BE49-F238E27FC236}">
                  <a16:creationId xmlns:a16="http://schemas.microsoft.com/office/drawing/2014/main" id="{214078CA-5972-C80D-062F-0180854E4B04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520700" y="1617075"/>
              <a:ext cx="8595360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TextBox 8">
            <a:extLst>
              <a:ext uri="{FF2B5EF4-FFF2-40B4-BE49-F238E27FC236}">
                <a16:creationId xmlns:a16="http://schemas.microsoft.com/office/drawing/2014/main" id="{46EF99CF-CD67-F74E-2C2E-706194BF441D}"/>
              </a:ext>
            </a:extLst>
          </p:cNvPr>
          <p:cNvSpPr txBox="1"/>
          <p:nvPr/>
        </p:nvSpPr>
        <p:spPr bwMode="gray">
          <a:xfrm>
            <a:off x="9055600" y="1554480"/>
            <a:ext cx="2721029" cy="2815952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137160" bIns="137160" rtlCol="0">
            <a:noAutofit/>
          </a:bodyPr>
          <a:lstStyle>
            <a:defPPr>
              <a:defRPr lang="en-US"/>
            </a:defPPr>
            <a:lvl1pPr marL="0" indent="0">
              <a:spcAft>
                <a:spcPts val="600"/>
              </a:spcAft>
              <a:buNone/>
              <a:defRPr sz="1200" b="1"/>
            </a:lvl1pPr>
            <a:lvl2pPr marL="356616" lvl="1" indent="-173736">
              <a:spcBef>
                <a:spcPts val="0"/>
              </a:spcBef>
              <a:spcAft>
                <a:spcPts val="400"/>
              </a:spcAft>
              <a:defRPr sz="1100">
                <a:solidFill>
                  <a:srgbClr val="000000"/>
                </a:solidFill>
              </a:defRPr>
            </a:lvl2pPr>
          </a:lstStyle>
          <a:p>
            <a:pPr>
              <a:spcBef>
                <a:spcPts val="600"/>
              </a:spcBef>
              <a:spcAft>
                <a:spcPts val="0"/>
              </a:spcAft>
            </a:pPr>
            <a:r>
              <a:rPr lang="en-US" sz="1250" dirty="0"/>
              <a:t>Observations</a:t>
            </a:r>
          </a:p>
          <a:p>
            <a:pPr marL="171450" indent="-171450"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050" b="0" dirty="0"/>
              <a:t>Linked with the Renewable Fuel Standard target, </a:t>
            </a:r>
            <a:r>
              <a:rPr lang="en-US" sz="1050" dirty="0"/>
              <a:t>OBBBA shifts the marginal credit value toward conventional biofuels, due to:</a:t>
            </a:r>
          </a:p>
          <a:p>
            <a:pPr lvl="1" indent="-171450">
              <a:spcBef>
                <a:spcPts val="600"/>
              </a:spcBef>
              <a:spcAft>
                <a:spcPts val="0"/>
              </a:spcAft>
              <a:buFont typeface="System Font Regular"/>
              <a:buChar char="-"/>
            </a:pPr>
            <a:r>
              <a:rPr lang="en-US" sz="850" dirty="0"/>
              <a:t>Exclusion of ILUC from the carbon emission intensity (CI) calculation, which benefits the crop-based biofuels</a:t>
            </a:r>
          </a:p>
          <a:p>
            <a:pPr lvl="1" indent="-171450">
              <a:spcBef>
                <a:spcPts val="600"/>
              </a:spcBef>
              <a:spcAft>
                <a:spcPts val="0"/>
              </a:spcAft>
              <a:buFont typeface="System Font Regular"/>
              <a:buChar char="-"/>
            </a:pPr>
            <a:r>
              <a:rPr lang="en-US" sz="850" dirty="0"/>
              <a:t>Lower incentive for SAF </a:t>
            </a:r>
          </a:p>
          <a:p>
            <a:pPr marL="171450" indent="-171450"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050" dirty="0"/>
              <a:t>OBBBA promotes lower abatement efficiency per dollar of incentive</a:t>
            </a:r>
            <a:r>
              <a:rPr lang="en-US" sz="1050" b="0" dirty="0"/>
              <a:t> by favoring higher volume, mid-CI fuels over lower volume, very low CI options, absent tighter CI standards or complementary measures.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9B099575-B773-FE89-3ED2-E165AB82C80C}"/>
              </a:ext>
            </a:extLst>
          </p:cNvPr>
          <p:cNvSpPr txBox="1"/>
          <p:nvPr>
            <p:custDataLst>
              <p:tags r:id="rId8"/>
            </p:custDataLst>
          </p:nvPr>
        </p:nvSpPr>
        <p:spPr bwMode="gray">
          <a:xfrm>
            <a:off x="551867" y="4995863"/>
            <a:ext cx="2262771" cy="508000"/>
          </a:xfrm>
          <a:prstGeom prst="rect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indent="0">
              <a:spcBef>
                <a:spcPts val="150"/>
              </a:spcBef>
              <a:spcAft>
                <a:spcPts val="100"/>
              </a:spcAft>
              <a:buNone/>
            </a:pPr>
            <a:r>
              <a:rPr lang="en-US" altLang="zh-CN" sz="900" b="1" dirty="0">
                <a:cs typeface="Arial"/>
              </a:rPr>
              <a:t>Sec. 9005 </a:t>
            </a:r>
            <a:r>
              <a:rPr lang="en-US" altLang="zh-CN" sz="900" dirty="0">
                <a:cs typeface="Arial"/>
              </a:rPr>
              <a:t>(a</a:t>
            </a:r>
            <a:r>
              <a:rPr lang="en-US" sz="900" dirty="0"/>
              <a:t>dvanced biofuel production payments): Extended from December 2024 to end of 2031. </a:t>
            </a:r>
            <a:endParaRPr lang="en-US" altLang="zh-CN" sz="900" b="1" dirty="0">
              <a:cs typeface="Arial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C721C6D4-84D3-CF0B-8138-30CF930C1E2D}"/>
              </a:ext>
            </a:extLst>
          </p:cNvPr>
          <p:cNvSpPr/>
          <p:nvPr/>
        </p:nvSpPr>
        <p:spPr bwMode="gray">
          <a:xfrm>
            <a:off x="542991" y="5559425"/>
            <a:ext cx="2271647" cy="149225"/>
          </a:xfrm>
          <a:prstGeom prst="rect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20B6C9DF-D113-C372-9B18-731B746C0F0E}"/>
              </a:ext>
            </a:extLst>
          </p:cNvPr>
          <p:cNvSpPr/>
          <p:nvPr/>
        </p:nvSpPr>
        <p:spPr bwMode="gray">
          <a:xfrm>
            <a:off x="2814639" y="5562600"/>
            <a:ext cx="5233270" cy="146050"/>
          </a:xfrm>
          <a:prstGeom prst="rect">
            <a:avLst/>
          </a:prstGeom>
          <a:pattFill prst="dkUpDiag">
            <a:fgClr>
              <a:schemeClr val="accent6"/>
            </a:fgClr>
            <a:bgClr>
              <a:schemeClr val="bg1"/>
            </a:bgClr>
          </a:patt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77" name="btfpNotesBox111697">
            <a:extLst>
              <a:ext uri="{FF2B5EF4-FFF2-40B4-BE49-F238E27FC236}">
                <a16:creationId xmlns:a16="http://schemas.microsoft.com/office/drawing/2014/main" id="{ABC5246A-2BA0-6CC2-4349-4A90B32FF6DA}"/>
              </a:ext>
            </a:extLst>
          </p:cNvPr>
          <p:cNvSpPr txBox="1"/>
          <p:nvPr>
            <p:custDataLst>
              <p:tags r:id="rId9"/>
            </p:custDataLst>
          </p:nvPr>
        </p:nvSpPr>
        <p:spPr bwMode="gray">
          <a:xfrm>
            <a:off x="330200" y="638208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Arnold &amp; Porter,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4"/>
              </a:rPr>
              <a:t>From IRA to OBBBA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(2025); RSM,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5"/>
              </a:rPr>
              <a:t>Modified clean fuel tax credit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(2025); DoerenMayhew,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6"/>
              </a:rPr>
              <a:t>OBBBA viewpoints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(2025); CATF,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7"/>
              </a:rPr>
              <a:t>45Z clean fuel tax credit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(2025).</a:t>
            </a: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Birru Lucha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8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9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0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1047703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E0EC73F-53E9-1E54-3CA2-90F9F58099E0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1" imgW="484" imgH="486" progId="TCLayout.ActiveDocument.1">
                  <p:embed/>
                </p:oleObj>
              </mc:Choice>
              <mc:Fallback>
                <p:oleObj name="think-cell Slide" r:id="rId11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E0EC73F-53E9-1E54-3CA2-90F9F58099E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9" name="Group 68">
            <a:extLst>
              <a:ext uri="{FF2B5EF4-FFF2-40B4-BE49-F238E27FC236}">
                <a16:creationId xmlns:a16="http://schemas.microsoft.com/office/drawing/2014/main" id="{1BEF0A66-CD0D-4110-6ADE-88F4CEAF6155}"/>
              </a:ext>
            </a:extLst>
          </p:cNvPr>
          <p:cNvGrpSpPr/>
          <p:nvPr/>
        </p:nvGrpSpPr>
        <p:grpSpPr>
          <a:xfrm>
            <a:off x="835818" y="1995857"/>
            <a:ext cx="10890300" cy="3983441"/>
            <a:chOff x="1116734" y="1916778"/>
            <a:chExt cx="10371369" cy="4355808"/>
          </a:xfrm>
          <a:pattFill prst="ltUpDiag">
            <a:fgClr>
              <a:srgbClr val="D6D6D6"/>
            </a:fgClr>
            <a:bgClr>
              <a:srgbClr val="FFFFFF"/>
            </a:bgClr>
          </a:pattFill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C6CA1C31-C6B3-8940-8726-8EC48A52322D}"/>
                </a:ext>
              </a:extLst>
            </p:cNvPr>
            <p:cNvSpPr/>
            <p:nvPr/>
          </p:nvSpPr>
          <p:spPr bwMode="gray">
            <a:xfrm>
              <a:off x="1116734" y="1916778"/>
              <a:ext cx="5194569" cy="2156406"/>
            </a:xfrm>
            <a:prstGeom prst="rect">
              <a:avLst/>
            </a:prstGeom>
            <a:solidFill>
              <a:schemeClr val="bg2">
                <a:lumMod val="20000"/>
                <a:lumOff val="80000"/>
                <a:alpha val="25000"/>
              </a:schemeClr>
            </a:solidFill>
            <a:ln w="9525" cap="flat" cmpd="sng" algn="ctr">
              <a:solidFill>
                <a:schemeClr val="tx2">
                  <a:lumMod val="7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E3D35B74-9E6B-C2B4-C164-7BADF639833F}"/>
                </a:ext>
              </a:extLst>
            </p:cNvPr>
            <p:cNvSpPr/>
            <p:nvPr/>
          </p:nvSpPr>
          <p:spPr bwMode="gray">
            <a:xfrm>
              <a:off x="6293532" y="4093590"/>
              <a:ext cx="5194571" cy="2178996"/>
            </a:xfrm>
            <a:prstGeom prst="rect">
              <a:avLst/>
            </a:prstGeom>
            <a:solidFill>
              <a:srgbClr val="D6D6D6">
                <a:alpha val="25000"/>
              </a:srgbClr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D6D6D6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8AE7317C-1D78-18B2-423D-24DE5DB8F213}"/>
                </a:ext>
              </a:extLst>
            </p:cNvPr>
            <p:cNvSpPr/>
            <p:nvPr/>
          </p:nvSpPr>
          <p:spPr bwMode="gray">
            <a:xfrm>
              <a:off x="1116734" y="4073184"/>
              <a:ext cx="5194571" cy="2178996"/>
            </a:xfrm>
            <a:prstGeom prst="rect">
              <a:avLst/>
            </a:prstGeom>
            <a:solidFill>
              <a:schemeClr val="bg2">
                <a:lumMod val="20000"/>
                <a:lumOff val="80000"/>
                <a:alpha val="25000"/>
              </a:schemeClr>
            </a:solidFill>
            <a:ln w="9525" cap="flat" cmpd="sng" algn="ctr">
              <a:solidFill>
                <a:schemeClr val="tx2">
                  <a:lumMod val="7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3" name="Rectangle 62">
            <a:extLst>
              <a:ext uri="{FF2B5EF4-FFF2-40B4-BE49-F238E27FC236}">
                <a16:creationId xmlns:a16="http://schemas.microsoft.com/office/drawing/2014/main" id="{E484FDAD-AB49-7C7F-6AAF-AD0F5DC62AA1}"/>
              </a:ext>
            </a:extLst>
          </p:cNvPr>
          <p:cNvSpPr/>
          <p:nvPr/>
        </p:nvSpPr>
        <p:spPr bwMode="gray">
          <a:xfrm>
            <a:off x="6297966" y="1985792"/>
            <a:ext cx="5454480" cy="1972060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5D0C618-EDCB-DAA0-1746-7C0E30522FD0}"/>
              </a:ext>
            </a:extLst>
          </p:cNvPr>
          <p:cNvSpPr/>
          <p:nvPr/>
        </p:nvSpPr>
        <p:spPr bwMode="gray">
          <a:xfrm>
            <a:off x="843483" y="1985792"/>
            <a:ext cx="5454480" cy="1972060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1698986-9212-A33B-6082-9484A14C03AA}"/>
              </a:ext>
            </a:extLst>
          </p:cNvPr>
          <p:cNvSpPr/>
          <p:nvPr/>
        </p:nvSpPr>
        <p:spPr bwMode="gray">
          <a:xfrm>
            <a:off x="6297964" y="3957852"/>
            <a:ext cx="5454482" cy="199271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1291333F-00C0-918F-9F42-7912F25AB988}"/>
              </a:ext>
            </a:extLst>
          </p:cNvPr>
          <p:cNvSpPr/>
          <p:nvPr/>
        </p:nvSpPr>
        <p:spPr bwMode="gray">
          <a:xfrm>
            <a:off x="843483" y="3957852"/>
            <a:ext cx="5454482" cy="199271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" name="btfpBulletedList237389">
            <a:extLst>
              <a:ext uri="{FF2B5EF4-FFF2-40B4-BE49-F238E27FC236}">
                <a16:creationId xmlns:a16="http://schemas.microsoft.com/office/drawing/2014/main" id="{2D641D39-43BE-8818-9062-CB55AD913CF7}"/>
              </a:ext>
            </a:extLst>
          </p:cNvPr>
          <p:cNvSpPr txBox="1"/>
          <p:nvPr/>
        </p:nvSpPr>
        <p:spPr bwMode="gray">
          <a:xfrm>
            <a:off x="8818981" y="2786472"/>
            <a:ext cx="2698533" cy="4420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[Road] State  Fuel Standard (California)</a:t>
            </a:r>
          </a:p>
        </p:txBody>
      </p:sp>
      <p:sp>
        <p:nvSpPr>
          <p:cNvPr id="21" name="btfpBulletedList237389">
            <a:extLst>
              <a:ext uri="{FF2B5EF4-FFF2-40B4-BE49-F238E27FC236}">
                <a16:creationId xmlns:a16="http://schemas.microsoft.com/office/drawing/2014/main" id="{1EEAE76F-26D7-8A83-6633-62A75BE91338}"/>
              </a:ext>
            </a:extLst>
          </p:cNvPr>
          <p:cNvSpPr txBox="1"/>
          <p:nvPr/>
        </p:nvSpPr>
        <p:spPr bwMode="gray">
          <a:xfrm>
            <a:off x="3650162" y="4175936"/>
            <a:ext cx="2402658" cy="40424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[Maritime] Alt. Fuel Vehicle Refueling Property Credit</a:t>
            </a:r>
          </a:p>
        </p:txBody>
      </p:sp>
      <p:sp>
        <p:nvSpPr>
          <p:cNvPr id="22" name="btfpBulletedList237389">
            <a:extLst>
              <a:ext uri="{FF2B5EF4-FFF2-40B4-BE49-F238E27FC236}">
                <a16:creationId xmlns:a16="http://schemas.microsoft.com/office/drawing/2014/main" id="{5C386C76-EAA8-F018-4551-3DE07360AEAE}"/>
              </a:ext>
            </a:extLst>
          </p:cNvPr>
          <p:cNvSpPr txBox="1"/>
          <p:nvPr/>
        </p:nvSpPr>
        <p:spPr bwMode="gray">
          <a:xfrm>
            <a:off x="9123029" y="4037654"/>
            <a:ext cx="2629417" cy="57312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[Road] Advanced Biofuel Payment Program (ABPP) administered by USDA</a:t>
            </a:r>
          </a:p>
        </p:txBody>
      </p:sp>
      <p:sp>
        <p:nvSpPr>
          <p:cNvPr id="23" name="btfpBulletedList237389">
            <a:extLst>
              <a:ext uri="{FF2B5EF4-FFF2-40B4-BE49-F238E27FC236}">
                <a16:creationId xmlns:a16="http://schemas.microsoft.com/office/drawing/2014/main" id="{81EABEDF-EF8A-4BF0-1FF8-740E619FE3BB}"/>
              </a:ext>
            </a:extLst>
          </p:cNvPr>
          <p:cNvSpPr txBox="1"/>
          <p:nvPr/>
        </p:nvSpPr>
        <p:spPr bwMode="gray">
          <a:xfrm>
            <a:off x="3750719" y="2228023"/>
            <a:ext cx="2499855" cy="442035"/>
          </a:xfrm>
          <a:prstGeom prst="rect">
            <a:avLst/>
          </a:prstGeom>
          <a:pattFill prst="wdDnDiag">
            <a:fgClr>
              <a:schemeClr val="bg2">
                <a:lumMod val="20000"/>
                <a:lumOff val="80000"/>
              </a:schemeClr>
            </a:fgClr>
            <a:bgClr>
              <a:schemeClr val="bg1"/>
            </a:bgClr>
          </a:patt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[Road] Blenders Tax Credit for Producer</a:t>
            </a:r>
          </a:p>
        </p:txBody>
      </p:sp>
      <p:sp>
        <p:nvSpPr>
          <p:cNvPr id="35" name="btfpBulletedList237389">
            <a:extLst>
              <a:ext uri="{FF2B5EF4-FFF2-40B4-BE49-F238E27FC236}">
                <a16:creationId xmlns:a16="http://schemas.microsoft.com/office/drawing/2014/main" id="{5590BDFE-EAEC-47BE-359C-BE3CDBEC0468}"/>
              </a:ext>
            </a:extLst>
          </p:cNvPr>
          <p:cNvSpPr txBox="1"/>
          <p:nvPr/>
        </p:nvSpPr>
        <p:spPr bwMode="gray">
          <a:xfrm>
            <a:off x="3650162" y="3051741"/>
            <a:ext cx="2402658" cy="40424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[Road] Alt. Fuel Vehicle Refueling Property Credit</a:t>
            </a:r>
          </a:p>
        </p:txBody>
      </p:sp>
      <p:sp>
        <p:nvSpPr>
          <p:cNvPr id="36" name="btfpBulletedList237389">
            <a:extLst>
              <a:ext uri="{FF2B5EF4-FFF2-40B4-BE49-F238E27FC236}">
                <a16:creationId xmlns:a16="http://schemas.microsoft.com/office/drawing/2014/main" id="{526567A1-29A9-C765-72FD-02A13ADA19AA}"/>
              </a:ext>
            </a:extLst>
          </p:cNvPr>
          <p:cNvSpPr txBox="1"/>
          <p:nvPr/>
        </p:nvSpPr>
        <p:spPr bwMode="gray">
          <a:xfrm>
            <a:off x="6350233" y="4935272"/>
            <a:ext cx="2772796" cy="40424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[Maritime] Maritime Environmental and Technical Assistance (META)</a:t>
            </a:r>
          </a:p>
        </p:txBody>
      </p:sp>
      <p:sp>
        <p:nvSpPr>
          <p:cNvPr id="37" name="btfpBulletedList237389">
            <a:extLst>
              <a:ext uri="{FF2B5EF4-FFF2-40B4-BE49-F238E27FC236}">
                <a16:creationId xmlns:a16="http://schemas.microsoft.com/office/drawing/2014/main" id="{3E9B97E0-E5D0-CCF1-4471-F24A0FA1C6C2}"/>
              </a:ext>
            </a:extLst>
          </p:cNvPr>
          <p:cNvSpPr txBox="1"/>
          <p:nvPr/>
        </p:nvSpPr>
        <p:spPr bwMode="gray">
          <a:xfrm>
            <a:off x="6490452" y="3270521"/>
            <a:ext cx="2121459" cy="442035"/>
          </a:xfrm>
          <a:prstGeom prst="rect">
            <a:avLst/>
          </a:prstGeom>
          <a:pattFill prst="wdDnDiag">
            <a:fgClr>
              <a:schemeClr val="bg2">
                <a:lumMod val="20000"/>
                <a:lumOff val="80000"/>
              </a:schemeClr>
            </a:fgClr>
            <a:bgClr>
              <a:schemeClr val="bg1"/>
            </a:bgClr>
          </a:pattFill>
        </p:spPr>
        <p:txBody>
          <a:bodyPr wrap="square" lIns="36000" tIns="36000" rIns="36000" bIns="36000" rtlCol="0">
            <a:spAutoFit/>
          </a:bodyPr>
          <a:lstStyle>
            <a:defPPr>
              <a:defRPr lang="en-US"/>
            </a:defPPr>
            <a:lvl1pPr marL="0"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defRPr>
            </a:lvl1pPr>
          </a:lstStyle>
          <a:p>
            <a:r>
              <a:rPr lang="en-US" dirty="0"/>
              <a:t>[Aviation] SAF Blenders Tax Credit for Producer</a:t>
            </a:r>
          </a:p>
        </p:txBody>
      </p:sp>
      <p:sp>
        <p:nvSpPr>
          <p:cNvPr id="38" name="btfpBulletedList237389">
            <a:extLst>
              <a:ext uri="{FF2B5EF4-FFF2-40B4-BE49-F238E27FC236}">
                <a16:creationId xmlns:a16="http://schemas.microsoft.com/office/drawing/2014/main" id="{49BEE5F4-15FD-A5F2-B3A9-9740CD49BC74}"/>
              </a:ext>
            </a:extLst>
          </p:cNvPr>
          <p:cNvSpPr txBox="1"/>
          <p:nvPr/>
        </p:nvSpPr>
        <p:spPr bwMode="gray">
          <a:xfrm>
            <a:off x="6350233" y="4663225"/>
            <a:ext cx="2772796" cy="235367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[Aviation] SAF Grand Challenge</a:t>
            </a:r>
          </a:p>
        </p:txBody>
      </p:sp>
      <p:sp>
        <p:nvSpPr>
          <p:cNvPr id="39" name="btfpBulletedList237389">
            <a:extLst>
              <a:ext uri="{FF2B5EF4-FFF2-40B4-BE49-F238E27FC236}">
                <a16:creationId xmlns:a16="http://schemas.microsoft.com/office/drawing/2014/main" id="{71283791-2C3D-B2D4-4D6E-4D76A9E1FB65}"/>
              </a:ext>
            </a:extLst>
          </p:cNvPr>
          <p:cNvSpPr txBox="1"/>
          <p:nvPr/>
        </p:nvSpPr>
        <p:spPr bwMode="gray">
          <a:xfrm>
            <a:off x="9322467" y="5150773"/>
            <a:ext cx="2335197" cy="40424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[Feedstock] Biomass Crop Assistance Program (BCAP)</a:t>
            </a:r>
          </a:p>
        </p:txBody>
      </p:sp>
      <p:sp>
        <p:nvSpPr>
          <p:cNvPr id="40" name="btfpBulletedList237389">
            <a:extLst>
              <a:ext uri="{FF2B5EF4-FFF2-40B4-BE49-F238E27FC236}">
                <a16:creationId xmlns:a16="http://schemas.microsoft.com/office/drawing/2014/main" id="{09A417D6-0197-6552-A3D8-E5B9927A2D3D}"/>
              </a:ext>
            </a:extLst>
          </p:cNvPr>
          <p:cNvSpPr txBox="1"/>
          <p:nvPr/>
        </p:nvSpPr>
        <p:spPr bwMode="gray">
          <a:xfrm>
            <a:off x="9322466" y="4630161"/>
            <a:ext cx="2335197" cy="40424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[Feedstock] Cellulosic Biofuel Production Credit</a:t>
            </a:r>
          </a:p>
        </p:txBody>
      </p:sp>
      <p:sp>
        <p:nvSpPr>
          <p:cNvPr id="42" name="btfpBulletedList237389">
            <a:extLst>
              <a:ext uri="{FF2B5EF4-FFF2-40B4-BE49-F238E27FC236}">
                <a16:creationId xmlns:a16="http://schemas.microsoft.com/office/drawing/2014/main" id="{8B923B77-9ED8-EA93-F248-0879168261E1}"/>
              </a:ext>
            </a:extLst>
          </p:cNvPr>
          <p:cNvSpPr txBox="1"/>
          <p:nvPr/>
        </p:nvSpPr>
        <p:spPr bwMode="gray">
          <a:xfrm>
            <a:off x="1682904" y="3522908"/>
            <a:ext cx="2558555" cy="4420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[Road] USDA Biofuel Infrastructure Partnership for Ethanol</a:t>
            </a:r>
          </a:p>
        </p:txBody>
      </p:sp>
      <p:sp>
        <p:nvSpPr>
          <p:cNvPr id="64" name="btfpBulletedList237389">
            <a:extLst>
              <a:ext uri="{FF2B5EF4-FFF2-40B4-BE49-F238E27FC236}">
                <a16:creationId xmlns:a16="http://schemas.microsoft.com/office/drawing/2014/main" id="{78680257-F91E-4335-EC5B-F8DC1EEC62B0}"/>
              </a:ext>
            </a:extLst>
          </p:cNvPr>
          <p:cNvSpPr txBox="1"/>
          <p:nvPr/>
        </p:nvSpPr>
        <p:spPr bwMode="gray">
          <a:xfrm>
            <a:off x="8818981" y="3256979"/>
            <a:ext cx="2698533" cy="4420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001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[Road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, </a:t>
            </a:r>
            <a:r>
              <a:rPr kumimoji="0" lang="en-001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Aviation]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Clean Fuel Production Credit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FA317AB-B0F0-8831-505C-F9450C24F4AB}"/>
              </a:ext>
            </a:extLst>
          </p:cNvPr>
          <p:cNvSpPr txBox="1"/>
          <p:nvPr/>
        </p:nvSpPr>
        <p:spPr bwMode="gray">
          <a:xfrm>
            <a:off x="1009915" y="2079597"/>
            <a:ext cx="1858790" cy="21425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050" b="1" i="1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Limited Potential Impact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55E88898-2F63-3E6E-857A-528D393EACF8}"/>
              </a:ext>
            </a:extLst>
          </p:cNvPr>
          <p:cNvSpPr txBox="1"/>
          <p:nvPr/>
        </p:nvSpPr>
        <p:spPr bwMode="gray">
          <a:xfrm>
            <a:off x="6379521" y="2079597"/>
            <a:ext cx="1622199" cy="21425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050" b="1" i="1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High Potential Impact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47834CD-95C2-F5B4-5106-381B404DE6AD}"/>
              </a:ext>
            </a:extLst>
          </p:cNvPr>
          <p:cNvSpPr txBox="1"/>
          <p:nvPr/>
        </p:nvSpPr>
        <p:spPr bwMode="gray">
          <a:xfrm>
            <a:off x="1009915" y="4047974"/>
            <a:ext cx="1677428" cy="21425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050" b="1" i="1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Low Potential Impact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8FCE5132-B2C0-EAB2-6D11-2ED8800A3DB3}"/>
              </a:ext>
            </a:extLst>
          </p:cNvPr>
          <p:cNvSpPr txBox="1"/>
          <p:nvPr/>
        </p:nvSpPr>
        <p:spPr bwMode="gray">
          <a:xfrm>
            <a:off x="6324293" y="4047974"/>
            <a:ext cx="2754024" cy="21425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050" b="1" i="1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Underfunded but High Potential Impact</a:t>
            </a:r>
          </a:p>
        </p:txBody>
      </p:sp>
      <p:sp>
        <p:nvSpPr>
          <p:cNvPr id="116" name="btfpLegendSquare600421">
            <a:extLst>
              <a:ext uri="{FF2B5EF4-FFF2-40B4-BE49-F238E27FC236}">
                <a16:creationId xmlns:a16="http://schemas.microsoft.com/office/drawing/2014/main" id="{928B717B-6C55-E56D-12D4-C11441CA0F5D}"/>
              </a:ext>
            </a:extLst>
          </p:cNvPr>
          <p:cNvSpPr/>
          <p:nvPr>
            <p:custDataLst>
              <p:tags r:id="rId3"/>
            </p:custDataLst>
          </p:nvPr>
        </p:nvSpPr>
        <p:spPr bwMode="gray">
          <a:xfrm>
            <a:off x="9374275" y="1791930"/>
            <a:ext cx="113518" cy="98867"/>
          </a:xfrm>
          <a:prstGeom prst="rect">
            <a:avLst/>
          </a:prstGeom>
          <a:solidFill>
            <a:srgbClr val="C5EEFF"/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180181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Road</a:t>
            </a:r>
          </a:p>
        </p:txBody>
      </p:sp>
      <p:sp>
        <p:nvSpPr>
          <p:cNvPr id="117" name="btfpLegendSquare600421">
            <a:extLst>
              <a:ext uri="{FF2B5EF4-FFF2-40B4-BE49-F238E27FC236}">
                <a16:creationId xmlns:a16="http://schemas.microsoft.com/office/drawing/2014/main" id="{BD4BDBD9-B93E-90D0-B505-08B39E4E6686}"/>
              </a:ext>
            </a:extLst>
          </p:cNvPr>
          <p:cNvSpPr/>
          <p:nvPr>
            <p:custDataLst>
              <p:tags r:id="rId4"/>
            </p:custDataLst>
          </p:nvPr>
        </p:nvSpPr>
        <p:spPr bwMode="gray">
          <a:xfrm>
            <a:off x="9893857" y="1791930"/>
            <a:ext cx="113518" cy="98867"/>
          </a:xfrm>
          <a:prstGeom prst="rect">
            <a:avLst/>
          </a:prstGeom>
          <a:solidFill>
            <a:srgbClr val="E2DCED"/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180181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Maritime</a:t>
            </a:r>
          </a:p>
        </p:txBody>
      </p:sp>
      <p:sp>
        <p:nvSpPr>
          <p:cNvPr id="118" name="btfpLegendSquare600421">
            <a:extLst>
              <a:ext uri="{FF2B5EF4-FFF2-40B4-BE49-F238E27FC236}">
                <a16:creationId xmlns:a16="http://schemas.microsoft.com/office/drawing/2014/main" id="{5CA5AE67-A94C-D511-7135-203616637ABC}"/>
              </a:ext>
            </a:extLst>
          </p:cNvPr>
          <p:cNvSpPr/>
          <p:nvPr>
            <p:custDataLst>
              <p:tags r:id="rId5"/>
            </p:custDataLst>
          </p:nvPr>
        </p:nvSpPr>
        <p:spPr bwMode="gray">
          <a:xfrm>
            <a:off x="10527054" y="1791930"/>
            <a:ext cx="113518" cy="98867"/>
          </a:xfrm>
          <a:prstGeom prst="rect">
            <a:avLst/>
          </a:prstGeom>
          <a:solidFill>
            <a:srgbClr val="D2F1EE"/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180181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Aviation</a:t>
            </a:r>
          </a:p>
        </p:txBody>
      </p:sp>
      <p:sp>
        <p:nvSpPr>
          <p:cNvPr id="119" name="btfpLegendSquare600421">
            <a:extLst>
              <a:ext uri="{FF2B5EF4-FFF2-40B4-BE49-F238E27FC236}">
                <a16:creationId xmlns:a16="http://schemas.microsoft.com/office/drawing/2014/main" id="{C86B32AC-408C-D899-A249-E6E426496905}"/>
              </a:ext>
            </a:extLst>
          </p:cNvPr>
          <p:cNvSpPr/>
          <p:nvPr>
            <p:custDataLst>
              <p:tags r:id="rId6"/>
            </p:custDataLst>
          </p:nvPr>
        </p:nvSpPr>
        <p:spPr bwMode="gray">
          <a:xfrm>
            <a:off x="11122646" y="1791930"/>
            <a:ext cx="113518" cy="98867"/>
          </a:xfrm>
          <a:prstGeom prst="rect">
            <a:avLst/>
          </a:prstGeom>
          <a:solidFill>
            <a:srgbClr val="EFD3E2"/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180181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Feedstock</a:t>
            </a: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4B8CA9E9-FBCC-1083-E60B-187EA72F674C}"/>
              </a:ext>
            </a:extLst>
          </p:cNvPr>
          <p:cNvCxnSpPr>
            <a:cxnSpLocks/>
          </p:cNvCxnSpPr>
          <p:nvPr/>
        </p:nvCxnSpPr>
        <p:spPr bwMode="gray">
          <a:xfrm flipV="1">
            <a:off x="676121" y="2416196"/>
            <a:ext cx="0" cy="3052706"/>
          </a:xfrm>
          <a:prstGeom prst="straightConnector1">
            <a:avLst/>
          </a:prstGeom>
          <a:ln w="28575" cap="flat">
            <a:solidFill>
              <a:schemeClr val="accent1"/>
            </a:solidFill>
            <a:miter lim="800000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49182D30-776B-347F-F18F-24FBCB9C1861}"/>
              </a:ext>
            </a:extLst>
          </p:cNvPr>
          <p:cNvSpPr txBox="1"/>
          <p:nvPr/>
        </p:nvSpPr>
        <p:spPr bwMode="gray">
          <a:xfrm rot="16200000">
            <a:off x="77189" y="3860999"/>
            <a:ext cx="808587" cy="30256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Funding</a:t>
            </a:r>
          </a:p>
        </p:txBody>
      </p: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BA4A0150-9A7A-54AD-E73C-87E6F334B75B}"/>
              </a:ext>
            </a:extLst>
          </p:cNvPr>
          <p:cNvCxnSpPr>
            <a:cxnSpLocks/>
            <a:endCxn id="31" idx="1"/>
          </p:cNvCxnSpPr>
          <p:nvPr/>
        </p:nvCxnSpPr>
        <p:spPr bwMode="gray">
          <a:xfrm>
            <a:off x="1682904" y="6076259"/>
            <a:ext cx="9272819" cy="8896"/>
          </a:xfrm>
          <a:prstGeom prst="straightConnector1">
            <a:avLst/>
          </a:prstGeom>
          <a:ln w="19050" cap="flat">
            <a:solidFill>
              <a:schemeClr val="accent1"/>
            </a:solidFill>
            <a:miter lim="800000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CDF4B30A-9BC6-4906-BAC6-0CC91614BAD7}"/>
              </a:ext>
            </a:extLst>
          </p:cNvPr>
          <p:cNvSpPr txBox="1"/>
          <p:nvPr/>
        </p:nvSpPr>
        <p:spPr bwMode="gray">
          <a:xfrm>
            <a:off x="4312829" y="6065259"/>
            <a:ext cx="5637786" cy="23536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Environmental Impact (efforts to promote shift to Gen 2 and 3 feedstock)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19A491D-71BF-48F8-8F26-DE4A5BEF5583}"/>
              </a:ext>
            </a:extLst>
          </p:cNvPr>
          <p:cNvSpPr txBox="1"/>
          <p:nvPr/>
        </p:nvSpPr>
        <p:spPr bwMode="gray">
          <a:xfrm rot="16200000">
            <a:off x="317948" y="2043633"/>
            <a:ext cx="581210" cy="25408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High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E9329A3-E820-0877-CB1C-52336FADCEBC}"/>
              </a:ext>
            </a:extLst>
          </p:cNvPr>
          <p:cNvSpPr txBox="1"/>
          <p:nvPr/>
        </p:nvSpPr>
        <p:spPr bwMode="gray">
          <a:xfrm rot="16200000">
            <a:off x="395732" y="5532924"/>
            <a:ext cx="581210" cy="25408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Low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ADB5EEE-FF08-75D3-778C-155C35CBC51A}"/>
              </a:ext>
            </a:extLst>
          </p:cNvPr>
          <p:cNvSpPr txBox="1"/>
          <p:nvPr/>
        </p:nvSpPr>
        <p:spPr bwMode="gray">
          <a:xfrm>
            <a:off x="1015564" y="5974508"/>
            <a:ext cx="667340" cy="22129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Low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D2216D3-17ED-F0D3-4A16-0A56C757BD65}"/>
              </a:ext>
            </a:extLst>
          </p:cNvPr>
          <p:cNvSpPr txBox="1"/>
          <p:nvPr/>
        </p:nvSpPr>
        <p:spPr bwMode="gray">
          <a:xfrm>
            <a:off x="10955723" y="5974508"/>
            <a:ext cx="667340" cy="22129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High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D6910F1-C3A5-40FE-77CC-8623DCF828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U.S. incentives for Gen 2-3 feedstock vary in funding and impact; opportunities to bolster underfunded initiatives with high potential</a:t>
            </a:r>
          </a:p>
        </p:txBody>
      </p:sp>
      <p:sp>
        <p:nvSpPr>
          <p:cNvPr id="114" name="btfpNumberBubble886180">
            <a:extLst>
              <a:ext uri="{FF2B5EF4-FFF2-40B4-BE49-F238E27FC236}">
                <a16:creationId xmlns:a16="http://schemas.microsoft.com/office/drawing/2014/main" id="{889C2D7E-C9F7-600C-5FBB-8E152AAE6557}"/>
              </a:ext>
            </a:extLst>
          </p:cNvPr>
          <p:cNvSpPr/>
          <p:nvPr/>
        </p:nvSpPr>
        <p:spPr bwMode="gray">
          <a:xfrm>
            <a:off x="7945" y="85658"/>
            <a:ext cx="327018" cy="327018"/>
          </a:xfrm>
          <a:prstGeom prst="ellipse">
            <a:avLst/>
          </a:prstGeom>
          <a:solidFill>
            <a:schemeClr val="accent6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5" name="btfpNotesBox111697">
            <a:extLst>
              <a:ext uri="{FF2B5EF4-FFF2-40B4-BE49-F238E27FC236}">
                <a16:creationId xmlns:a16="http://schemas.microsoft.com/office/drawing/2014/main" id="{CD23E8F1-6248-FAB2-01FC-25C20C849F94}"/>
              </a:ext>
            </a:extLst>
          </p:cNvPr>
          <p:cNvSpPr txBox="1"/>
          <p:nvPr>
            <p:custDataLst>
              <p:tags r:id="rId7"/>
            </p:custDataLst>
          </p:nvPr>
        </p:nvSpPr>
        <p:spPr bwMode="gray">
          <a:xfrm>
            <a:off x="330200" y="63718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U.S. EPA,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3"/>
              </a:rPr>
              <a:t>Overview of the Renewable Fuel Standard Program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 U.S. GPO,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4"/>
              </a:rPr>
              <a:t>Standards for 2023-2025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 U.S. DOE,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5"/>
              </a:rPr>
              <a:t>Biodiesel Laws and Incentives in Federal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U.S. DOT (Transport),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6"/>
              </a:rPr>
              <a:t>META overview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16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7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8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9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6BD6A9C-3E3C-72D1-629E-702650A1F49C}"/>
              </a:ext>
            </a:extLst>
          </p:cNvPr>
          <p:cNvSpPr/>
          <p:nvPr/>
        </p:nvSpPr>
        <p:spPr bwMode="gray">
          <a:xfrm>
            <a:off x="424544" y="86394"/>
            <a:ext cx="1847170" cy="317051"/>
          </a:xfrm>
          <a:prstGeom prst="rect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Deep Dive: U.S.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2D9DFC6-8C7E-6BCE-7D87-93A6BB857D4B}"/>
              </a:ext>
            </a:extLst>
          </p:cNvPr>
          <p:cNvSpPr/>
          <p:nvPr/>
        </p:nvSpPr>
        <p:spPr bwMode="gray">
          <a:xfrm>
            <a:off x="330200" y="1563624"/>
            <a:ext cx="8281711" cy="288147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576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buNone/>
            </a:pPr>
            <a:r>
              <a:rPr lang="en-US" sz="1400" b="1" dirty="0">
                <a:solidFill>
                  <a:schemeClr val="tx1"/>
                </a:solidFill>
              </a:rPr>
              <a:t>U.S. biofuels policy incentives map (positive environmental impact vs. level of funding)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E1008E4-8333-C102-0F6B-357B433CBB54}"/>
              </a:ext>
            </a:extLst>
          </p:cNvPr>
          <p:cNvCxnSpPr>
            <a:cxnSpLocks/>
          </p:cNvCxnSpPr>
          <p:nvPr/>
        </p:nvCxnSpPr>
        <p:spPr bwMode="gray">
          <a:xfrm>
            <a:off x="330200" y="1851771"/>
            <a:ext cx="7589520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btfpLegendSquare600421">
            <a:extLst>
              <a:ext uri="{FF2B5EF4-FFF2-40B4-BE49-F238E27FC236}">
                <a16:creationId xmlns:a16="http://schemas.microsoft.com/office/drawing/2014/main" id="{F4BC3E53-054A-991C-7A47-EB040673573A}"/>
              </a:ext>
            </a:extLst>
          </p:cNvPr>
          <p:cNvSpPr/>
          <p:nvPr>
            <p:custDataLst>
              <p:tags r:id="rId8"/>
            </p:custDataLst>
          </p:nvPr>
        </p:nvSpPr>
        <p:spPr bwMode="gray">
          <a:xfrm>
            <a:off x="8291922" y="1791930"/>
            <a:ext cx="113518" cy="98867"/>
          </a:xfrm>
          <a:prstGeom prst="rect">
            <a:avLst/>
          </a:prstGeom>
          <a:pattFill prst="wdDnDiag">
            <a:fgClr>
              <a:schemeClr val="bg2">
                <a:lumMod val="20000"/>
                <a:lumOff val="80000"/>
              </a:schemeClr>
            </a:fgClr>
            <a:bgClr>
              <a:schemeClr val="bg1"/>
            </a:bgClr>
          </a:patt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180181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Expired/Repealed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3480851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3366D53-6C76-3D18-0A05-595C48540DB3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8" imgW="484" imgH="486" progId="TCLayout.ActiveDocument.1">
                  <p:embed/>
                </p:oleObj>
              </mc:Choice>
              <mc:Fallback>
                <p:oleObj name="think-cell Slide" r:id="rId8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3366D53-6C76-3D18-0A05-595C48540DB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2FC72B41-46B4-4B09-31F2-F41C95B432C0}"/>
              </a:ext>
            </a:extLst>
          </p:cNvPr>
          <p:cNvCxnSpPr>
            <a:cxnSpLocks/>
          </p:cNvCxnSpPr>
          <p:nvPr/>
        </p:nvCxnSpPr>
        <p:spPr bwMode="gray">
          <a:xfrm flipV="1">
            <a:off x="330198" y="2845908"/>
            <a:ext cx="5486400" cy="26824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itle 5">
            <a:extLst>
              <a:ext uri="{FF2B5EF4-FFF2-40B4-BE49-F238E27FC236}">
                <a16:creationId xmlns:a16="http://schemas.microsoft.com/office/drawing/2014/main" id="{51F8A823-A849-DA4C-610A-3648CE37AC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EU promotes biofuel adoption through a compliance approach; opportunity to drive growth through more financial incentives 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46E6D88-7D0E-9826-7F51-68BB10FEF740}"/>
              </a:ext>
            </a:extLst>
          </p:cNvPr>
          <p:cNvGrpSpPr/>
          <p:nvPr/>
        </p:nvGrpSpPr>
        <p:grpSpPr>
          <a:xfrm>
            <a:off x="6366272" y="1554480"/>
            <a:ext cx="5495528" cy="288219"/>
            <a:chOff x="6366272" y="1502849"/>
            <a:chExt cx="5495528" cy="288219"/>
          </a:xfrm>
        </p:grpSpPr>
        <p:sp>
          <p:nvSpPr>
            <p:cNvPr id="9" name="btfpColumnHeaderBoxText215672">
              <a:extLst>
                <a:ext uri="{FF2B5EF4-FFF2-40B4-BE49-F238E27FC236}">
                  <a16:creationId xmlns:a16="http://schemas.microsoft.com/office/drawing/2014/main" id="{FB1D2E62-57FE-FA78-6ACB-506EAA3A66F0}"/>
                </a:ext>
              </a:extLst>
            </p:cNvPr>
            <p:cNvSpPr txBox="1"/>
            <p:nvPr/>
          </p:nvSpPr>
          <p:spPr bwMode="gray">
            <a:xfrm>
              <a:off x="6366272" y="1502849"/>
              <a:ext cx="5495528" cy="288219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… but member states perceive challenges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0" name="btfpColumnHeaderBoxLine215672">
              <a:extLst>
                <a:ext uri="{FF2B5EF4-FFF2-40B4-BE49-F238E27FC236}">
                  <a16:creationId xmlns:a16="http://schemas.microsoft.com/office/drawing/2014/main" id="{7FCB9499-079D-F3B5-3285-E362F83F8F91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6366272" y="1791068"/>
              <a:ext cx="5495528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F3DD1C9-EE31-48F9-4CFD-8053BF046537}"/>
              </a:ext>
            </a:extLst>
          </p:cNvPr>
          <p:cNvGrpSpPr/>
          <p:nvPr/>
        </p:nvGrpSpPr>
        <p:grpSpPr>
          <a:xfrm>
            <a:off x="330200" y="1554480"/>
            <a:ext cx="5760721" cy="288219"/>
            <a:chOff x="330200" y="1502849"/>
            <a:chExt cx="5760721" cy="288219"/>
          </a:xfrm>
        </p:grpSpPr>
        <p:sp>
          <p:nvSpPr>
            <p:cNvPr id="12" name="btfpColumnHeaderBoxText653750">
              <a:extLst>
                <a:ext uri="{FF2B5EF4-FFF2-40B4-BE49-F238E27FC236}">
                  <a16:creationId xmlns:a16="http://schemas.microsoft.com/office/drawing/2014/main" id="{49A9CD97-90A4-8DA0-C5DA-2CE7F9AA31CA}"/>
                </a:ext>
              </a:extLst>
            </p:cNvPr>
            <p:cNvSpPr txBox="1"/>
            <p:nvPr/>
          </p:nvSpPr>
          <p:spPr bwMode="gray">
            <a:xfrm>
              <a:off x="330200" y="1502849"/>
              <a:ext cx="5760721" cy="288219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EU has a robust framework and compliance approach for biofuel…</a:t>
              </a:r>
            </a:p>
          </p:txBody>
        </p:sp>
        <p:cxnSp>
          <p:nvCxnSpPr>
            <p:cNvPr id="13" name="btfpColumnHeaderBoxLine653750">
              <a:extLst>
                <a:ext uri="{FF2B5EF4-FFF2-40B4-BE49-F238E27FC236}">
                  <a16:creationId xmlns:a16="http://schemas.microsoft.com/office/drawing/2014/main" id="{B819A2EF-A602-0138-4FC5-7D44850C00AD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30200" y="1791068"/>
              <a:ext cx="5760721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btfpBulletedList840141">
            <a:extLst>
              <a:ext uri="{FF2B5EF4-FFF2-40B4-BE49-F238E27FC236}">
                <a16:creationId xmlns:a16="http://schemas.microsoft.com/office/drawing/2014/main" id="{AA955649-A5E0-A89B-4C69-F821D6898E57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1169870" y="1861902"/>
            <a:ext cx="4566831" cy="996033"/>
          </a:xfrm>
          <a:prstGeom prst="rect">
            <a:avLst/>
          </a:prstGeom>
          <a:noFill/>
        </p:spPr>
        <p:txBody>
          <a:bodyPr vert="horz" wrap="square" lIns="36000" tIns="36000" rIns="36000" bIns="36000" rtlCol="0" anchor="t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European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Grean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Deal (EGD):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Overarching vision of EU’s climate neutral ambition by 2050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 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Fit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f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or 55: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P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ackage of proposals adopted by the EU Commission (July 2021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)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to achieve EGD ambitions; aims to reduce net GHG emissions by at least 55% by 2030 (vs. 1990 levels) </a:t>
            </a:r>
          </a:p>
        </p:txBody>
      </p:sp>
      <p:sp>
        <p:nvSpPr>
          <p:cNvPr id="26" name="btfpBulletedList840141">
            <a:extLst>
              <a:ext uri="{FF2B5EF4-FFF2-40B4-BE49-F238E27FC236}">
                <a16:creationId xmlns:a16="http://schemas.microsoft.com/office/drawing/2014/main" id="{B75C9D29-2CCB-4023-E87E-CF2F468DB20B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1169870" y="2896125"/>
            <a:ext cx="4566831" cy="3104302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Renewable Energy Directive (RED) III </a:t>
            </a:r>
            <a:r>
              <a:rPr kumimoji="0" 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(provisionally adopted):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Set 14% renewable energy in transport by 2030</a:t>
            </a: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lang="en-001" sz="1100" b="1" dirty="0">
              <a:solidFill>
                <a:srgbClr val="000000"/>
              </a:solidFill>
              <a:latin typeface="Arial"/>
            </a:endParaRPr>
          </a:p>
          <a:p>
            <a:pPr>
              <a:spcBef>
                <a:spcPts val="600"/>
              </a:spcBef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FuelEU Maritime: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Achieve 6% GHG intensity reduction by 2030; 75% by 2050 in maritime</a:t>
            </a: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Fuel Quality Directive (FQD) amendment: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Sets 6% reduction in GHG intensity of fuels by 2030 (vs. 2010)</a:t>
            </a:r>
          </a:p>
        </p:txBody>
      </p:sp>
      <p:sp>
        <p:nvSpPr>
          <p:cNvPr id="4" name="btfpNotesBox111697">
            <a:extLst>
              <a:ext uri="{FF2B5EF4-FFF2-40B4-BE49-F238E27FC236}">
                <a16:creationId xmlns:a16="http://schemas.microsoft.com/office/drawing/2014/main" id="{BE5A6CB3-8C7D-0401-CD46-51F668402A37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gray">
          <a:xfrm>
            <a:off x="330200" y="6033070"/>
            <a:ext cx="9144000" cy="61555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European Court of Auditors,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0"/>
              </a:rPr>
              <a:t>The EU’s Support for Sustainable Biofuels in Transport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TransportPolicy.net,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1"/>
              </a:rPr>
              <a:t>EU: Fuels: Biofuel Policy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(2025); Now.Gmbh.De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2"/>
              </a:rPr>
              <a:t>Renewable Energy Directive III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(2024); KPMG,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3"/>
              </a:rPr>
              <a:t>The European Green Deal &amp; Fit for 55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EcoLogic,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4"/>
              </a:rPr>
              <a:t>Analysis of the Implementation of EU Provisions for the Clean Energy Transition in Selected Member States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(2024); Open Democracy,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5"/>
              </a:rPr>
              <a:t>UK airlines’ new ‘sustainable’ fuels may be causing deforestation in Asia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European Energy Agency,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6"/>
              </a:rPr>
              <a:t>EVs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(2024); NorthStandard,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hlinkClick r:id="rId17"/>
              </a:rPr>
              <a:t>IMO Removes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7"/>
              </a:rPr>
              <a:t>R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hlinkClick r:id="rId17"/>
              </a:rPr>
              <a:t>egulatory Barriers for Biofuel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7"/>
              </a:rPr>
              <a:t>B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hlinkClick r:id="rId17"/>
              </a:rPr>
              <a:t>lends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(2022);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Wallenius Wilhelmse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n,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hlinkClick r:id="rId18"/>
              </a:rPr>
              <a:t>Carbon Intensity Indicato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8"/>
              </a:rPr>
              <a:t>r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(2023).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18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Lucha, Heonjae Lee,</a:t>
            </a:r>
            <a:r>
              <a:rPr kumimoji="0" lang="en-US" sz="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9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20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1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/>
          </a:p>
        </p:txBody>
      </p:sp>
      <p:sp>
        <p:nvSpPr>
          <p:cNvPr id="39" name="btfpNumberBubble886180">
            <a:extLst>
              <a:ext uri="{FF2B5EF4-FFF2-40B4-BE49-F238E27FC236}">
                <a16:creationId xmlns:a16="http://schemas.microsoft.com/office/drawing/2014/main" id="{B8F9E632-0F15-0FBA-FF28-E38F0E6A7217}"/>
              </a:ext>
            </a:extLst>
          </p:cNvPr>
          <p:cNvSpPr/>
          <p:nvPr/>
        </p:nvSpPr>
        <p:spPr bwMode="gray">
          <a:xfrm>
            <a:off x="7945" y="85658"/>
            <a:ext cx="327018" cy="327018"/>
          </a:xfrm>
          <a:prstGeom prst="ellipse">
            <a:avLst/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416D950-9548-C25A-1F64-AAE6923982D6}"/>
              </a:ext>
            </a:extLst>
          </p:cNvPr>
          <p:cNvSpPr/>
          <p:nvPr/>
        </p:nvSpPr>
        <p:spPr bwMode="gray">
          <a:xfrm>
            <a:off x="424544" y="86394"/>
            <a:ext cx="1847170" cy="317051"/>
          </a:xfrm>
          <a:prstGeom prst="rect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Deep Dive: EU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B2BE104-A382-F0E9-7904-3565C5CE6F0F}"/>
              </a:ext>
            </a:extLst>
          </p:cNvPr>
          <p:cNvSpPr/>
          <p:nvPr/>
        </p:nvSpPr>
        <p:spPr bwMode="gray">
          <a:xfrm>
            <a:off x="353391" y="1861902"/>
            <a:ext cx="807389" cy="977900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000" b="1" i="1" dirty="0">
                <a:solidFill>
                  <a:schemeClr val="tx1"/>
                </a:solidFill>
              </a:rPr>
              <a:t>Objective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E07992-4D6A-1354-AD3C-E45986A97838}"/>
              </a:ext>
            </a:extLst>
          </p:cNvPr>
          <p:cNvSpPr/>
          <p:nvPr/>
        </p:nvSpPr>
        <p:spPr bwMode="gray">
          <a:xfrm>
            <a:off x="353391" y="2896125"/>
            <a:ext cx="807389" cy="3226352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GB" sz="1000" b="1" i="1" dirty="0">
                <a:solidFill>
                  <a:schemeClr val="tx1"/>
                </a:solidFill>
              </a:rPr>
              <a:t>Key items: Fit for 55 package</a:t>
            </a:r>
          </a:p>
          <a:p>
            <a:pPr marL="0" indent="0" algn="ctr">
              <a:spcBef>
                <a:spcPts val="0"/>
              </a:spcBef>
              <a:buNone/>
            </a:pPr>
            <a:endParaRPr lang="en-US" sz="1000" b="1" i="1" dirty="0">
              <a:solidFill>
                <a:schemeClr val="tx1"/>
              </a:solidFill>
            </a:endParaRP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D4026D1F-35E0-0076-8FBE-31DD6DECA1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6474541"/>
              </p:ext>
            </p:extLst>
          </p:nvPr>
        </p:nvGraphicFramePr>
        <p:xfrm>
          <a:off x="1374790" y="3343569"/>
          <a:ext cx="4495068" cy="18364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90134">
                  <a:extLst>
                    <a:ext uri="{9D8B030D-6E8A-4147-A177-3AD203B41FA5}">
                      <a16:colId xmlns:a16="http://schemas.microsoft.com/office/drawing/2014/main" val="3756392242"/>
                    </a:ext>
                  </a:extLst>
                </a:gridCol>
                <a:gridCol w="3404934">
                  <a:extLst>
                    <a:ext uri="{9D8B030D-6E8A-4147-A177-3AD203B41FA5}">
                      <a16:colId xmlns:a16="http://schemas.microsoft.com/office/drawing/2014/main" val="1656211665"/>
                    </a:ext>
                  </a:extLst>
                </a:gridCol>
              </a:tblGrid>
              <a:tr h="222987">
                <a:tc gridSpan="2"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RED Biofuel Policy </a:t>
                      </a:r>
                    </a:p>
                  </a:txBody>
                  <a:tcPr marL="100584" marR="100584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62703296"/>
                  </a:ext>
                </a:extLst>
              </a:tr>
              <a:tr h="351373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00" b="1" i="1" dirty="0"/>
                        <a:t>Mandates</a:t>
                      </a:r>
                    </a:p>
                  </a:txBody>
                  <a:tcPr marL="100584" marR="100584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Flexibility to implement specific blending mandates within the overall RED framework</a:t>
                      </a:r>
                    </a:p>
                  </a:txBody>
                  <a:tcPr marL="100584" marR="100584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8835730"/>
                  </a:ext>
                </a:extLst>
              </a:tr>
              <a:tr h="351373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00" b="1" i="1" dirty="0"/>
                        <a:t>Types</a:t>
                      </a:r>
                    </a:p>
                  </a:txBody>
                  <a:tcPr marL="100584" marR="100584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RED promotes the use of advanced biofuels and pushes from Gen 1 to Gen 2 feedstocks (e.g., waste, residues)</a:t>
                      </a:r>
                    </a:p>
                  </a:txBody>
                  <a:tcPr marL="100584" marR="100584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6903901"/>
                  </a:ext>
                </a:extLst>
              </a:tr>
              <a:tr h="351373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00" b="1" i="1" dirty="0"/>
                        <a:t>Certificatio</a:t>
                      </a:r>
                      <a:r>
                        <a:rPr lang="en-001" sz="1000" b="1" i="1" dirty="0"/>
                        <a:t>n</a:t>
                      </a:r>
                      <a:endParaRPr lang="en-US" sz="1000" b="1" i="1" dirty="0"/>
                    </a:p>
                  </a:txBody>
                  <a:tcPr marL="100584" marR="100584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Certification system to ensure that biofuels comply with sustainability criteria and can be traded</a:t>
                      </a:r>
                      <a:r>
                        <a:rPr kumimoji="0" lang="en-001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in EU</a:t>
                      </a:r>
                      <a:endParaRPr kumimoji="0" lang="en-US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0584" marR="100584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34638755"/>
                  </a:ext>
                </a:extLst>
              </a:tr>
              <a:tr h="351373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00" b="1" i="1" dirty="0"/>
                        <a:t>Feedstock</a:t>
                      </a:r>
                    </a:p>
                  </a:txBody>
                  <a:tcPr marL="100584" marR="100584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Specifies which feedstock can be used for biofuel production (to prevent competition with food production)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0584" marR="100584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55541522"/>
                  </a:ext>
                </a:extLst>
              </a:tr>
            </a:tbl>
          </a:graphicData>
        </a:graphic>
      </p:graphicFrame>
      <p:grpSp>
        <p:nvGrpSpPr>
          <p:cNvPr id="23" name="Group 22">
            <a:extLst>
              <a:ext uri="{FF2B5EF4-FFF2-40B4-BE49-F238E27FC236}">
                <a16:creationId xmlns:a16="http://schemas.microsoft.com/office/drawing/2014/main" id="{329526A9-6EC7-047F-4BD0-1CDF99CA72D6}"/>
              </a:ext>
            </a:extLst>
          </p:cNvPr>
          <p:cNvGrpSpPr/>
          <p:nvPr/>
        </p:nvGrpSpPr>
        <p:grpSpPr>
          <a:xfrm>
            <a:off x="6366656" y="1891778"/>
            <a:ext cx="5444344" cy="737122"/>
            <a:chOff x="6366656" y="1901610"/>
            <a:chExt cx="5444344" cy="737122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F01000B0-81E7-9542-4B4F-769FA4B1A34E}"/>
                </a:ext>
              </a:extLst>
            </p:cNvPr>
            <p:cNvSpPr/>
            <p:nvPr/>
          </p:nvSpPr>
          <p:spPr bwMode="gray">
            <a:xfrm>
              <a:off x="6472251" y="1970056"/>
              <a:ext cx="1995093" cy="24180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4">
                  <a:lumMod val="40000"/>
                  <a:lumOff val="60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None/>
                <a:tabLst/>
                <a:defRPr/>
              </a:pPr>
              <a:r>
                <a:rPr kumimoji="0" lang="en-001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</a:t>
              </a: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Financial</a:t>
              </a:r>
              <a:r>
                <a:rPr kumimoji="0" lang="en-001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lang="en-US" sz="1100" b="1" dirty="0">
                  <a:solidFill>
                    <a:srgbClr val="000000"/>
                  </a:solidFill>
                  <a:latin typeface="Arial"/>
                </a:rPr>
                <a:t>i</a:t>
              </a: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ncentives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3284BC3-06CD-1E3C-8AC4-211C36068207}"/>
                </a:ext>
              </a:extLst>
            </p:cNvPr>
            <p:cNvSpPr/>
            <p:nvPr/>
          </p:nvSpPr>
          <p:spPr bwMode="gray">
            <a:xfrm>
              <a:off x="6366656" y="1901610"/>
              <a:ext cx="220429" cy="218246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spcBef>
                  <a:spcPts val="0"/>
                </a:spcBef>
                <a:buNone/>
              </a:pPr>
              <a:r>
                <a:rPr lang="en-US" sz="1100" dirty="0">
                  <a:solidFill>
                    <a:schemeClr val="bg1"/>
                  </a:solidFill>
                </a:rPr>
                <a:t>1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13057174-6545-8B67-B2D8-E2B73ECBAB97}"/>
                </a:ext>
              </a:extLst>
            </p:cNvPr>
            <p:cNvSpPr/>
            <p:nvPr/>
          </p:nvSpPr>
          <p:spPr bwMode="gray">
            <a:xfrm>
              <a:off x="6591300" y="2223728"/>
              <a:ext cx="5219700" cy="415004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lang="en-US" sz="1100" dirty="0">
                  <a:solidFill>
                    <a:srgbClr val="000000"/>
                  </a:solidFill>
                  <a:latin typeface="Arial"/>
                </a:rPr>
                <a:t>M</a:t>
              </a: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ember states vary in incentives to promote biofuel adoption; EU regulations limit government support to avoid distorting competition.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3A7BB17-4838-912A-7591-D779FDB27A1B}"/>
              </a:ext>
            </a:extLst>
          </p:cNvPr>
          <p:cNvGrpSpPr/>
          <p:nvPr/>
        </p:nvGrpSpPr>
        <p:grpSpPr>
          <a:xfrm>
            <a:off x="6366656" y="2968656"/>
            <a:ext cx="5444344" cy="734910"/>
            <a:chOff x="6366656" y="1901610"/>
            <a:chExt cx="5444344" cy="734910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985648C-B7E8-AC58-2FFF-20AF9CA6A4DC}"/>
                </a:ext>
              </a:extLst>
            </p:cNvPr>
            <p:cNvSpPr/>
            <p:nvPr/>
          </p:nvSpPr>
          <p:spPr bwMode="gray">
            <a:xfrm>
              <a:off x="6472251" y="1970056"/>
              <a:ext cx="1995093" cy="24180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4">
                  <a:lumMod val="40000"/>
                  <a:lumOff val="60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Cost competitiveness</a:t>
              </a:r>
              <a:endParaRPr lang="en-US" sz="1100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5D111FA5-DED7-2204-3F94-6690636158F3}"/>
                </a:ext>
              </a:extLst>
            </p:cNvPr>
            <p:cNvSpPr/>
            <p:nvPr/>
          </p:nvSpPr>
          <p:spPr bwMode="gray">
            <a:xfrm>
              <a:off x="6366656" y="1901610"/>
              <a:ext cx="220429" cy="218246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spcBef>
                  <a:spcPts val="0"/>
                </a:spcBef>
                <a:buNone/>
              </a:pPr>
              <a:r>
                <a:rPr lang="en-US" sz="1100" dirty="0">
                  <a:solidFill>
                    <a:schemeClr val="bg1"/>
                  </a:solidFill>
                </a:rPr>
                <a:t>2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EB16BB03-1D6B-C1C5-DC21-1C1B01093F13}"/>
                </a:ext>
              </a:extLst>
            </p:cNvPr>
            <p:cNvSpPr/>
            <p:nvPr/>
          </p:nvSpPr>
          <p:spPr bwMode="gray">
            <a:xfrm>
              <a:off x="6591300" y="2221516"/>
              <a:ext cx="5219700" cy="415004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Biofuels are inherently more expensive than fossil fuels, making them less attractive without subsidies.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581BC05-F2C1-2892-FEEC-9A2ACDF56F2E}"/>
              </a:ext>
            </a:extLst>
          </p:cNvPr>
          <p:cNvGrpSpPr/>
          <p:nvPr/>
        </p:nvGrpSpPr>
        <p:grpSpPr>
          <a:xfrm>
            <a:off x="6366656" y="4043322"/>
            <a:ext cx="5444344" cy="734910"/>
            <a:chOff x="6366656" y="1901610"/>
            <a:chExt cx="5444344" cy="734910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4D399487-4D0E-0C29-3A57-252A1DE7FE6D}"/>
                </a:ext>
              </a:extLst>
            </p:cNvPr>
            <p:cNvSpPr/>
            <p:nvPr/>
          </p:nvSpPr>
          <p:spPr bwMode="gray">
            <a:xfrm>
              <a:off x="6472251" y="1970056"/>
              <a:ext cx="1995093" cy="24180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4">
                  <a:lumMod val="40000"/>
                  <a:lumOff val="60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Electrification</a:t>
              </a:r>
              <a:endParaRPr lang="en-US" sz="1100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8992141-5A6F-5C03-D689-DE1BEE43D5AE}"/>
                </a:ext>
              </a:extLst>
            </p:cNvPr>
            <p:cNvSpPr/>
            <p:nvPr/>
          </p:nvSpPr>
          <p:spPr bwMode="gray">
            <a:xfrm>
              <a:off x="6366656" y="1901610"/>
              <a:ext cx="220429" cy="218246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spcBef>
                  <a:spcPts val="0"/>
                </a:spcBef>
                <a:buNone/>
              </a:pPr>
              <a:r>
                <a:rPr lang="en-US" sz="1100" dirty="0">
                  <a:solidFill>
                    <a:schemeClr val="bg1"/>
                  </a:solidFill>
                </a:rPr>
                <a:t>3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95B429BC-587D-69D5-E08F-3AD89E75478A}"/>
                </a:ext>
              </a:extLst>
            </p:cNvPr>
            <p:cNvSpPr/>
            <p:nvPr/>
          </p:nvSpPr>
          <p:spPr bwMode="gray">
            <a:xfrm>
              <a:off x="6591300" y="2221516"/>
              <a:ext cx="5219700" cy="415004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lang="en-US" sz="1100" dirty="0">
                  <a:solidFill>
                    <a:srgbClr val="000000"/>
                  </a:solidFill>
                  <a:latin typeface="Arial"/>
                </a:rPr>
                <a:t>A h</a:t>
              </a: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eavy bet on electric cars, combined with the planned end of new ICE cars by 2035, may suggest that biofuels have no large-scale future in road transport.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88FA326F-7CE2-FB11-D43B-12C684C79E96}"/>
              </a:ext>
            </a:extLst>
          </p:cNvPr>
          <p:cNvGrpSpPr/>
          <p:nvPr/>
        </p:nvGrpSpPr>
        <p:grpSpPr>
          <a:xfrm>
            <a:off x="6366656" y="5063558"/>
            <a:ext cx="5444344" cy="791552"/>
            <a:chOff x="6366656" y="1847180"/>
            <a:chExt cx="5444344" cy="791552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E2175541-14CD-7114-D6C5-8444F1D6601E}"/>
                </a:ext>
              </a:extLst>
            </p:cNvPr>
            <p:cNvSpPr/>
            <p:nvPr/>
          </p:nvSpPr>
          <p:spPr bwMode="gray">
            <a:xfrm>
              <a:off x="6472251" y="1903381"/>
              <a:ext cx="1995093" cy="24180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4">
                  <a:lumMod val="40000"/>
                  <a:lumOff val="60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Compliance</a:t>
              </a:r>
              <a:endParaRPr lang="en-US" sz="1100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D52FE4A3-5922-695E-90F8-A7CC2A765359}"/>
                </a:ext>
              </a:extLst>
            </p:cNvPr>
            <p:cNvSpPr/>
            <p:nvPr/>
          </p:nvSpPr>
          <p:spPr bwMode="gray">
            <a:xfrm>
              <a:off x="6366656" y="1847180"/>
              <a:ext cx="220429" cy="218246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spcBef>
                  <a:spcPts val="0"/>
                </a:spcBef>
                <a:buNone/>
              </a:pPr>
              <a:r>
                <a:rPr lang="en-US" sz="1100" dirty="0">
                  <a:solidFill>
                    <a:schemeClr val="bg1"/>
                  </a:solidFill>
                </a:rPr>
                <a:t>4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0F988D88-ED28-B752-C5EA-ECD7F2F6A182}"/>
                </a:ext>
              </a:extLst>
            </p:cNvPr>
            <p:cNvSpPr/>
            <p:nvPr/>
          </p:nvSpPr>
          <p:spPr bwMode="gray">
            <a:xfrm>
              <a:off x="6591300" y="2223728"/>
              <a:ext cx="5219700" cy="415004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Biofuel standards vary between countries and transportation subsector, which can make navigating through the ever-evolving regulations complex, hindering biofuel adoption rates.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2996012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668C04-132C-8F36-B9C3-B499836EC1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59CEFB0-C20E-08A2-9EFF-D40F2FBC771C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1" imgW="484" imgH="486" progId="TCLayout.ActiveDocument.1">
                  <p:embed/>
                </p:oleObj>
              </mc:Choice>
              <mc:Fallback>
                <p:oleObj name="think-cell Slide" r:id="rId11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59CEFB0-C20E-08A2-9EFF-D40F2FBC77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637F1B60-933E-AD86-E4E8-91B0773C3C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251485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EU uses a ‘stick’ approach to push SAF adoption, while the U.S. uses a ‘carrot’ approach with tax credits and grants</a:t>
            </a:r>
          </a:p>
        </p:txBody>
      </p:sp>
      <p:sp>
        <p:nvSpPr>
          <p:cNvPr id="1031" name="btfpNumberBubble886180">
            <a:extLst>
              <a:ext uri="{FF2B5EF4-FFF2-40B4-BE49-F238E27FC236}">
                <a16:creationId xmlns:a16="http://schemas.microsoft.com/office/drawing/2014/main" id="{99795C1D-4CE7-A5B1-AE26-7250307F949D}"/>
              </a:ext>
            </a:extLst>
          </p:cNvPr>
          <p:cNvSpPr/>
          <p:nvPr/>
        </p:nvSpPr>
        <p:spPr bwMode="gray">
          <a:xfrm>
            <a:off x="7945" y="85658"/>
            <a:ext cx="327018" cy="327018"/>
          </a:xfrm>
          <a:prstGeom prst="ellipse">
            <a:avLst/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FFFFFF"/>
                </a:solidFill>
                <a:latin typeface="Arial"/>
              </a:rPr>
              <a:t>1+2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" name="btfpNotesBox111697">
            <a:extLst>
              <a:ext uri="{FF2B5EF4-FFF2-40B4-BE49-F238E27FC236}">
                <a16:creationId xmlns:a16="http://schemas.microsoft.com/office/drawing/2014/main" id="{02C35618-4CF2-8386-5133-162EF73EC997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IATA,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3"/>
              </a:rPr>
              <a:t>CORSIA Fact Sheet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European Commission,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4"/>
              </a:rPr>
              <a:t>ReFuelEU Aviation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The Green Mobility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Magazine,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5"/>
              </a:rPr>
              <a:t>Green Mobility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ICAO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6"/>
              </a:rPr>
              <a:t>About ICAO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US DOT (Transport),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7"/>
              </a:rPr>
              <a:t>Biden Harris Administration Announces Nearly $300 Million in Awards for Sustainable Aviation Fuel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(2024).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17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Lucha, Heonjae Lee,</a:t>
            </a:r>
            <a:r>
              <a:rPr kumimoji="0" lang="en-US" sz="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8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9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0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5467F1E-CE77-C8D4-A333-B9955D045E75}"/>
              </a:ext>
            </a:extLst>
          </p:cNvPr>
          <p:cNvSpPr/>
          <p:nvPr/>
        </p:nvSpPr>
        <p:spPr bwMode="gray">
          <a:xfrm>
            <a:off x="424544" y="78290"/>
            <a:ext cx="2622085" cy="329966"/>
          </a:xfrm>
          <a:prstGeom prst="rect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Deep Dive: EU vs. U.S.</a:t>
            </a:r>
            <a:endParaRPr lang="en-US" sz="1600" b="1" dirty="0">
              <a:solidFill>
                <a:schemeClr val="bg1"/>
              </a:solidFill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F7698D3-6D7E-B15D-70CE-456DF0A07C9F}"/>
              </a:ext>
            </a:extLst>
          </p:cNvPr>
          <p:cNvCxnSpPr>
            <a:cxnSpLocks/>
          </p:cNvCxnSpPr>
          <p:nvPr/>
        </p:nvCxnSpPr>
        <p:spPr bwMode="gray">
          <a:xfrm flipV="1">
            <a:off x="349679" y="4863759"/>
            <a:ext cx="10789920" cy="52282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2E44E6ED-3E13-5CA3-87D1-5A85D51AA1E3}"/>
              </a:ext>
            </a:extLst>
          </p:cNvPr>
          <p:cNvSpPr/>
          <p:nvPr/>
        </p:nvSpPr>
        <p:spPr bwMode="gray">
          <a:xfrm>
            <a:off x="330200" y="2083335"/>
            <a:ext cx="807389" cy="738523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tx1"/>
                </a:solidFill>
              </a:rPr>
              <a:t>Objective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4A7CAD5-D7CA-0B84-9057-C39E8E62FC00}"/>
              </a:ext>
            </a:extLst>
          </p:cNvPr>
          <p:cNvSpPr/>
          <p:nvPr/>
        </p:nvSpPr>
        <p:spPr bwMode="gray">
          <a:xfrm>
            <a:off x="330200" y="2903360"/>
            <a:ext cx="807389" cy="196969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GB" sz="1000" b="1" dirty="0">
                <a:solidFill>
                  <a:schemeClr val="tx1"/>
                </a:solidFill>
              </a:rPr>
              <a:t>Key items</a:t>
            </a:r>
          </a:p>
          <a:p>
            <a:pPr marL="0" indent="0" algn="ctr">
              <a:spcBef>
                <a:spcPts val="0"/>
              </a:spcBef>
              <a:buNone/>
            </a:pPr>
            <a:endParaRPr lang="en-US" sz="1000" b="1" dirty="0">
              <a:solidFill>
                <a:schemeClr val="tx1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B5E9A80-9B72-47E9-2E38-66142C099AF5}"/>
              </a:ext>
            </a:extLst>
          </p:cNvPr>
          <p:cNvSpPr/>
          <p:nvPr/>
        </p:nvSpPr>
        <p:spPr bwMode="gray">
          <a:xfrm>
            <a:off x="330200" y="4954555"/>
            <a:ext cx="807389" cy="9779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tx1"/>
                </a:solidFill>
              </a:rPr>
              <a:t>Challenge</a:t>
            </a:r>
          </a:p>
        </p:txBody>
      </p:sp>
      <p:sp>
        <p:nvSpPr>
          <p:cNvPr id="34" name="btfpBulletedList488855">
            <a:extLst>
              <a:ext uri="{FF2B5EF4-FFF2-40B4-BE49-F238E27FC236}">
                <a16:creationId xmlns:a16="http://schemas.microsoft.com/office/drawing/2014/main" id="{D4B1DADD-DB9D-9A97-A6F3-FE440492443C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1295051" y="2083335"/>
            <a:ext cx="4742344" cy="580534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ReFuelEU Aviation</a:t>
            </a:r>
            <a:r>
              <a:rPr kumimoji="0" lang="en-001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L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egal initiative for aviation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as part of the EU’s ambition to reduce GHG emissions by 55% (vs. 1990 levels)</a:t>
            </a:r>
            <a:r>
              <a:rPr kumimoji="0" lang="en-001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by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increasing uptake of sustainable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a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viation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f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uels (SAF)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the EU.</a:t>
            </a:r>
          </a:p>
        </p:txBody>
      </p:sp>
      <p:sp>
        <p:nvSpPr>
          <p:cNvPr id="35" name="btfpBulletedList488855">
            <a:extLst>
              <a:ext uri="{FF2B5EF4-FFF2-40B4-BE49-F238E27FC236}">
                <a16:creationId xmlns:a16="http://schemas.microsoft.com/office/drawing/2014/main" id="{CF6E3019-1C88-CF62-6699-620D47F60994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gray">
          <a:xfrm>
            <a:off x="1295050" y="2908849"/>
            <a:ext cx="4800950" cy="1580808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Aviation fuel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s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uppliers are bound by law to include a certain percentage of SAF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in fuel provided to aircraft operators at EU airports:</a:t>
            </a:r>
          </a:p>
          <a:p>
            <a:pPr marL="355600" marR="0" lvl="1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2% by 2025, reaching 70% by 2050; from 2030, minimum synthetic fuels will be required, starting at 1.2% and increasing to 35% by 2050</a:t>
            </a: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Implementation: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Expected to come into force in 2025; airlines can purchase more SAF than required and sell excess credits</a:t>
            </a: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Monitoring: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Member states responsible for implementing regulation and determining non-compliance penalties </a:t>
            </a:r>
          </a:p>
        </p:txBody>
      </p:sp>
      <p:sp>
        <p:nvSpPr>
          <p:cNvPr id="36" name="btfpBulletedList488855">
            <a:extLst>
              <a:ext uri="{FF2B5EF4-FFF2-40B4-BE49-F238E27FC236}">
                <a16:creationId xmlns:a16="http://schemas.microsoft.com/office/drawing/2014/main" id="{296F51C1-31CC-6755-BD20-78CEFC93D58B}"/>
              </a:ext>
            </a:extLst>
          </p:cNvPr>
          <p:cNvSpPr txBox="1"/>
          <p:nvPr>
            <p:custDataLst>
              <p:tags r:id="rId6"/>
            </p:custDataLst>
          </p:nvPr>
        </p:nvSpPr>
        <p:spPr bwMode="gray">
          <a:xfrm>
            <a:off x="1295051" y="4954555"/>
            <a:ext cx="6500809" cy="903700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Limited SAF production scale;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&gt;2x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more costly than traditional jet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f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uel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;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more government subsidies required</a:t>
            </a: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Feedstock availability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balancing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biofuel needs while avoiding displacement of food crops</a:t>
            </a: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Aligning member states’ SAF incentives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with global standard and policies</a:t>
            </a:r>
          </a:p>
        </p:txBody>
      </p:sp>
      <p:sp>
        <p:nvSpPr>
          <p:cNvPr id="37" name="btfpBulletedList488855">
            <a:extLst>
              <a:ext uri="{FF2B5EF4-FFF2-40B4-BE49-F238E27FC236}">
                <a16:creationId xmlns:a16="http://schemas.microsoft.com/office/drawing/2014/main" id="{0EF7E710-6ECB-C20C-0152-247EDECF83F9}"/>
              </a:ext>
            </a:extLst>
          </p:cNvPr>
          <p:cNvSpPr txBox="1"/>
          <p:nvPr>
            <p:custDataLst>
              <p:tags r:id="rId7"/>
            </p:custDataLst>
          </p:nvPr>
        </p:nvSpPr>
        <p:spPr bwMode="gray">
          <a:xfrm>
            <a:off x="6358664" y="2083335"/>
            <a:ext cx="4736592" cy="411257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defTabSz="914400">
              <a:spcBef>
                <a:spcPts val="600"/>
              </a:spcBef>
              <a:defRPr/>
            </a:pPr>
            <a:r>
              <a:rPr lang="en-US" sz="1100" b="1" dirty="0">
                <a:solidFill>
                  <a:srgbClr val="000000"/>
                </a:solidFill>
                <a:latin typeface="Arial"/>
              </a:rPr>
              <a:t>W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ide range of market-based incentives: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U.S. Sustainable Skies Act (2021), SAF Grand Challenge, etc.</a:t>
            </a:r>
          </a:p>
        </p:txBody>
      </p:sp>
      <p:sp>
        <p:nvSpPr>
          <p:cNvPr id="38" name="btfpBulletedList488855">
            <a:extLst>
              <a:ext uri="{FF2B5EF4-FFF2-40B4-BE49-F238E27FC236}">
                <a16:creationId xmlns:a16="http://schemas.microsoft.com/office/drawing/2014/main" id="{232BE4A5-0FD7-9387-D13C-82C228797BFC}"/>
              </a:ext>
            </a:extLst>
          </p:cNvPr>
          <p:cNvSpPr txBox="1"/>
          <p:nvPr>
            <p:custDataLst>
              <p:tags r:id="rId8"/>
            </p:custDataLst>
          </p:nvPr>
        </p:nvSpPr>
        <p:spPr bwMode="gray">
          <a:xfrm>
            <a:off x="6378332" y="2908849"/>
            <a:ext cx="4736592" cy="1657752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defTabSz="914400">
              <a:spcBef>
                <a:spcPts val="600"/>
              </a:spcBef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</a:t>
            </a:r>
            <a:r>
              <a:rPr kumimoji="0" lang="en-001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lean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</a:t>
            </a:r>
            <a:r>
              <a:rPr kumimoji="0" lang="en-001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uel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p</a:t>
            </a:r>
            <a:r>
              <a:rPr kumimoji="0" lang="en-001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roduction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c</a:t>
            </a:r>
            <a:r>
              <a:rPr kumimoji="0" lang="en-001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redit:</a:t>
            </a:r>
            <a:r>
              <a:rPr kumimoji="0" lang="en-001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</a:t>
            </a:r>
            <a:r>
              <a:rPr kumimoji="0" lang="en-001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rovides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$1 per gallon </a:t>
            </a:r>
            <a:r>
              <a:rPr kumimoji="0" lang="en-001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of SAF production credit when wage apprenticeship requirements are met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Grant of $1 billion over five years to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expand the number of SAF facilities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the U.S.</a:t>
            </a: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Fueling Aviation’s Sustainable Transition (FAST) grants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amounting to $300 million in awards for SAF tech</a:t>
            </a:r>
          </a:p>
          <a:p>
            <a:pPr defTabSz="914400">
              <a:spcBef>
                <a:spcPts val="600"/>
              </a:spcBef>
              <a:defRPr/>
            </a:pPr>
            <a:r>
              <a:rPr lang="en-001" sz="1100" b="1" dirty="0">
                <a:solidFill>
                  <a:srgbClr val="000000"/>
                </a:solidFill>
                <a:latin typeface="Arial"/>
              </a:rPr>
              <a:t>SAF Grand Challe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n</a:t>
            </a:r>
            <a:r>
              <a:rPr lang="en-001" sz="1100" b="1" dirty="0">
                <a:solidFill>
                  <a:srgbClr val="000000"/>
                </a:solidFill>
                <a:latin typeface="Arial"/>
              </a:rPr>
              <a:t>ge:</a:t>
            </a:r>
            <a:r>
              <a:rPr lang="en-001" sz="1100" dirty="0">
                <a:solidFill>
                  <a:srgbClr val="000000"/>
                </a:solidFill>
                <a:latin typeface="Arial"/>
              </a:rPr>
              <a:t>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U.S. </a:t>
            </a:r>
            <a:r>
              <a:rPr kumimoji="0" lang="en-001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increase SAF to at least 3 billion gallons per year by 2030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772329A-D0C8-D249-798A-4F2ECFCA1653}"/>
              </a:ext>
            </a:extLst>
          </p:cNvPr>
          <p:cNvGrpSpPr/>
          <p:nvPr/>
        </p:nvGrpSpPr>
        <p:grpSpPr>
          <a:xfrm>
            <a:off x="6181494" y="1488931"/>
            <a:ext cx="4916321" cy="546346"/>
            <a:chOff x="6243293" y="1488931"/>
            <a:chExt cx="4916321" cy="546346"/>
          </a:xfrm>
          <a:effectLst/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963812F-35F7-2DB8-AB88-D1C0074A6611}"/>
                </a:ext>
              </a:extLst>
            </p:cNvPr>
            <p:cNvSpPr/>
            <p:nvPr/>
          </p:nvSpPr>
          <p:spPr bwMode="gray">
            <a:xfrm>
              <a:off x="6420463" y="1607635"/>
              <a:ext cx="4739151" cy="427642"/>
            </a:xfrm>
            <a:prstGeom prst="rect">
              <a:avLst/>
            </a:prstGeom>
            <a:solidFill>
              <a:schemeClr val="accent4"/>
            </a:solidFill>
            <a:ln w="15875">
              <a:solidFill>
                <a:schemeClr val="accent4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001" sz="1200" b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"/>
                </a:rPr>
                <a:t>  </a:t>
              </a:r>
              <a:r>
                <a:rPr kumimoji="0" lang="en-US" sz="1200" b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"/>
                </a:rPr>
                <a:t>U.S. pushes SAF adoption through</a:t>
              </a:r>
              <a:r>
                <a:rPr lang="en-US" sz="1200" b="1" dirty="0">
                  <a:solidFill>
                    <a:schemeClr val="bg1"/>
                  </a:solidFill>
                  <a:latin typeface="Arial"/>
                </a:rPr>
                <a:t> a</a:t>
              </a:r>
              <a:r>
                <a:rPr kumimoji="0" lang="en-US" sz="1200" b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"/>
                </a:rPr>
                <a:t> series of incentives</a:t>
              </a:r>
            </a:p>
          </p:txBody>
        </p:sp>
        <p:pic>
          <p:nvPicPr>
            <p:cNvPr id="1030" name="Picture 6" descr="United states of america - Free flags icons">
              <a:extLst>
                <a:ext uri="{FF2B5EF4-FFF2-40B4-BE49-F238E27FC236}">
                  <a16:creationId xmlns:a16="http://schemas.microsoft.com/office/drawing/2014/main" id="{4F4A9A1E-B417-D016-B15F-AF47BE9E33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293" y="1488931"/>
              <a:ext cx="316379" cy="3242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07179F4-DB09-DF1D-6225-F5310A9E3E55}"/>
              </a:ext>
            </a:extLst>
          </p:cNvPr>
          <p:cNvGrpSpPr/>
          <p:nvPr/>
        </p:nvGrpSpPr>
        <p:grpSpPr>
          <a:xfrm>
            <a:off x="1128440" y="1469266"/>
            <a:ext cx="4905762" cy="566011"/>
            <a:chOff x="1190239" y="1469266"/>
            <a:chExt cx="4905762" cy="566011"/>
          </a:xfrm>
          <a:effectLst/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70E0218-F3E5-2081-06E3-45EB3B5EF894}"/>
                </a:ext>
              </a:extLst>
            </p:cNvPr>
            <p:cNvSpPr/>
            <p:nvPr/>
          </p:nvSpPr>
          <p:spPr bwMode="gray">
            <a:xfrm>
              <a:off x="1356850" y="1607635"/>
              <a:ext cx="4739151" cy="427642"/>
            </a:xfrm>
            <a:prstGeom prst="rect">
              <a:avLst/>
            </a:prstGeom>
            <a:solidFill>
              <a:schemeClr val="accent4"/>
            </a:solidFill>
            <a:ln w="15875">
              <a:solidFill>
                <a:schemeClr val="accent4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001" sz="1200" b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</a:t>
              </a:r>
              <a:r>
                <a:rPr kumimoji="0" lang="en-US" sz="1200" b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EU drives SAF adoption through compliance measures</a:t>
              </a:r>
            </a:p>
          </p:txBody>
        </p:sp>
        <p:pic>
          <p:nvPicPr>
            <p:cNvPr id="1028" name="Picture 4" descr="European union - Free flags icons">
              <a:extLst>
                <a:ext uri="{FF2B5EF4-FFF2-40B4-BE49-F238E27FC236}">
                  <a16:creationId xmlns:a16="http://schemas.microsoft.com/office/drawing/2014/main" id="{525A99C0-80F8-BB9B-0DF3-E992C5EAA3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90239" y="1469266"/>
              <a:ext cx="324255" cy="3242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B85E0C45-1498-B9F9-F429-AC9CFE4B207C}"/>
              </a:ext>
            </a:extLst>
          </p:cNvPr>
          <p:cNvCxnSpPr>
            <a:cxnSpLocks/>
          </p:cNvCxnSpPr>
          <p:nvPr/>
        </p:nvCxnSpPr>
        <p:spPr bwMode="gray">
          <a:xfrm flipV="1">
            <a:off x="349678" y="2811296"/>
            <a:ext cx="10789920" cy="52426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298756622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633C55-6997-26A7-731E-30B38655DE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8474AC6-5A8E-A5F9-4FD3-14EA61D36CB6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6201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5" imgW="7772400" imgH="10058400" progId="TCLayout.ActiveDocument.1">
                  <p:embed/>
                </p:oleObj>
              </mc:Choice>
              <mc:Fallback>
                <p:oleObj name="think-cell Slide" r:id="rId35" imgW="7772400" imgH="10058400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8474AC6-5A8E-A5F9-4FD3-14EA61D36CB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CB88A45-39E3-2AB6-0854-D2FF4B920D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52844"/>
          </a:xfrm>
        </p:spPr>
        <p:txBody>
          <a:bodyPr vert="horz" rIns="91440">
            <a:noAutofit/>
          </a:bodyPr>
          <a:lstStyle/>
          <a:p>
            <a:r>
              <a:rPr lang="en-US" dirty="0">
                <a:cs typeface="Arial"/>
              </a:rPr>
              <a:t>Biofuel supplies are expected to grow up to 2.5x by 2050, with solid bioenergy taking the majority share </a:t>
            </a:r>
            <a:endParaRPr lang="en-US" dirty="0"/>
          </a:p>
        </p:txBody>
      </p:sp>
      <p:sp>
        <p:nvSpPr>
          <p:cNvPr id="8" name="btfpNotesBox111697">
            <a:extLst>
              <a:ext uri="{FF2B5EF4-FFF2-40B4-BE49-F238E27FC236}">
                <a16:creationId xmlns:a16="http://schemas.microsoft.com/office/drawing/2014/main" id="{5CFBE438-1DD4-FCD5-AC27-B80757B49B1D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156180"/>
            <a:ext cx="914400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buNone/>
            </a:pPr>
            <a:r>
              <a:rPr lang="en-US" sz="800" dirty="0">
                <a:solidFill>
                  <a:srgbClr val="000000"/>
                </a:solidFill>
              </a:rPr>
              <a:t>1) Advanced biofuels are sustainable fuels produced from non‐food crop feedstocks, including HVO, HEFA, alcohol-to-jet, and bio Fischer-Tropsch. 2) </a:t>
            </a:r>
            <a:r>
              <a:rPr lang="en-US" sz="800" dirty="0">
                <a:solidFill>
                  <a:srgbClr val="000000"/>
                </a:solidFill>
                <a:effectLst/>
                <a:latin typeface="Helvetica"/>
                <a:cs typeface="Helvetica"/>
              </a:rPr>
              <a:t>Includes charcoal, fuelwood, dung, agricultural residues, wood waste, and other solid biogenic wastes </a:t>
            </a:r>
            <a:r>
              <a:rPr lang="en-US" sz="800" dirty="0">
                <a:solidFill>
                  <a:srgbClr val="000000"/>
                </a:solidFill>
                <a:latin typeface="Helvetica"/>
                <a:cs typeface="Helvetica"/>
              </a:rPr>
              <a:t>— </a:t>
            </a:r>
            <a:r>
              <a:rPr lang="en-US" sz="800" dirty="0">
                <a:solidFill>
                  <a:srgbClr val="000000"/>
                </a:solidFill>
                <a:effectLst/>
                <a:latin typeface="Helvetica"/>
                <a:cs typeface="Helvetica"/>
              </a:rPr>
              <a:t>except the traditional use of biomass.</a:t>
            </a:r>
            <a:endParaRPr lang="en-US" sz="800" dirty="0">
              <a:solidFill>
                <a:srgbClr val="000000"/>
              </a:solidFill>
              <a:latin typeface="Helvetica"/>
              <a:cs typeface="Helvetica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IEA, </a:t>
            </a:r>
            <a:r>
              <a:rPr lang="en-US" sz="800" dirty="0">
                <a:hlinkClick r:id="rId37"/>
              </a:rPr>
              <a:t>Net Zero Roadmap</a:t>
            </a:r>
            <a:r>
              <a:rPr lang="en-US" sz="800" dirty="0"/>
              <a:t> (2023); IEA, </a:t>
            </a:r>
            <a:r>
              <a:rPr lang="en-US" sz="800" dirty="0">
                <a:hlinkClick r:id="rId38"/>
              </a:rPr>
              <a:t>Renewable fuels </a:t>
            </a:r>
            <a:r>
              <a:rPr lang="en-US" sz="800" dirty="0"/>
              <a:t>(2024).</a:t>
            </a:r>
            <a:endParaRPr lang="en-US" sz="800" dirty="0">
              <a:cs typeface="Arial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</a:t>
            </a:r>
            <a:r>
              <a:rPr lang="en-US" sz="800" dirty="0"/>
              <a:t>Augusto Agazzi, Birru Lucha,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39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40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41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128B153-291B-AFBA-5393-F3D96227EBAA}"/>
              </a:ext>
            </a:extLst>
          </p:cNvPr>
          <p:cNvGrpSpPr/>
          <p:nvPr/>
        </p:nvGrpSpPr>
        <p:grpSpPr>
          <a:xfrm>
            <a:off x="330200" y="1554480"/>
            <a:ext cx="7825260" cy="293202"/>
            <a:chOff x="330199" y="1536407"/>
            <a:chExt cx="7825260" cy="293202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D5B61F5B-CC9F-E948-DFC1-BCB74380DCBF}"/>
                </a:ext>
              </a:extLst>
            </p:cNvPr>
            <p:cNvSpPr txBox="1"/>
            <p:nvPr/>
          </p:nvSpPr>
          <p:spPr bwMode="gray">
            <a:xfrm>
              <a:off x="330199" y="1536407"/>
              <a:ext cx="7825260" cy="288147"/>
            </a:xfrm>
            <a:prstGeom prst="rect">
              <a:avLst/>
            </a:prstGeom>
            <a:noFill/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Global biofuels supply projection in the Net Zero scenario (excl. traditional biomass), </a:t>
              </a:r>
              <a:r>
                <a:rPr lang="en-US" sz="1400" b="1" i="1" dirty="0"/>
                <a:t>EJ</a:t>
              </a:r>
            </a:p>
          </p:txBody>
        </p: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B839634A-0822-590B-482F-B43177062F8A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30199" y="1829609"/>
              <a:ext cx="777441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Oval 56">
            <a:extLst>
              <a:ext uri="{FF2B5EF4-FFF2-40B4-BE49-F238E27FC236}">
                <a16:creationId xmlns:a16="http://schemas.microsoft.com/office/drawing/2014/main" id="{03D2AE29-32A0-663B-DCD0-C06320557370}"/>
              </a:ext>
            </a:extLst>
          </p:cNvPr>
          <p:cNvSpPr/>
          <p:nvPr/>
        </p:nvSpPr>
        <p:spPr bwMode="gray">
          <a:xfrm>
            <a:off x="795733" y="5824379"/>
            <a:ext cx="545308" cy="24622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45%</a:t>
            </a: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1FD3F408-6533-5AFF-EAB5-22D419D87213}"/>
              </a:ext>
            </a:extLst>
          </p:cNvPr>
          <p:cNvSpPr/>
          <p:nvPr/>
        </p:nvSpPr>
        <p:spPr bwMode="gray">
          <a:xfrm>
            <a:off x="2297906" y="5841126"/>
            <a:ext cx="508794" cy="212726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80%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0D4E84C2-D112-7636-00E8-8D0AC26B061C}"/>
              </a:ext>
            </a:extLst>
          </p:cNvPr>
          <p:cNvSpPr/>
          <p:nvPr/>
        </p:nvSpPr>
        <p:spPr bwMode="gray">
          <a:xfrm>
            <a:off x="3763565" y="5841126"/>
            <a:ext cx="468313" cy="212727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85%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8F01FBC4-6D52-1D92-A34A-9691FA548040}"/>
              </a:ext>
            </a:extLst>
          </p:cNvPr>
          <p:cNvSpPr/>
          <p:nvPr/>
        </p:nvSpPr>
        <p:spPr bwMode="gray">
          <a:xfrm>
            <a:off x="5188743" y="5841127"/>
            <a:ext cx="468313" cy="2127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90%</a:t>
            </a: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9D42D6B7-4B90-1083-DDF1-BDB517345D4B}"/>
              </a:ext>
            </a:extLst>
          </p:cNvPr>
          <p:cNvSpPr/>
          <p:nvPr/>
        </p:nvSpPr>
        <p:spPr bwMode="gray">
          <a:xfrm>
            <a:off x="325181" y="2258053"/>
            <a:ext cx="429112" cy="174483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614BAED-F9C1-A444-407D-66C4D7BEE4D0}"/>
              </a:ext>
            </a:extLst>
          </p:cNvPr>
          <p:cNvSpPr txBox="1"/>
          <p:nvPr/>
        </p:nvSpPr>
        <p:spPr bwMode="gray">
          <a:xfrm>
            <a:off x="813336" y="2219657"/>
            <a:ext cx="1717384" cy="234286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50" dirty="0"/>
              <a:t>Share of advanced biofuel</a:t>
            </a:r>
            <a:r>
              <a:rPr lang="en-US" sz="1050" baseline="30000" dirty="0"/>
              <a:t>1</a:t>
            </a:r>
          </a:p>
        </p:txBody>
      </p:sp>
      <p:sp>
        <p:nvSpPr>
          <p:cNvPr id="128" name="Text Placeholder 10">
            <a:extLst>
              <a:ext uri="{FF2B5EF4-FFF2-40B4-BE49-F238E27FC236}">
                <a16:creationId xmlns:a16="http://schemas.microsoft.com/office/drawing/2014/main" id="{82F4A626-80A8-259D-EA2B-E57AAE0190D4}"/>
              </a:ext>
            </a:extLst>
          </p:cNvPr>
          <p:cNvSpPr txBox="1">
            <a:spLocks/>
          </p:cNvSpPr>
          <p:nvPr/>
        </p:nvSpPr>
        <p:spPr bwMode="gray">
          <a:xfrm>
            <a:off x="11002718" y="3633527"/>
            <a:ext cx="2968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endParaRPr lang="en-US" sz="1200" dirty="0"/>
          </a:p>
        </p:txBody>
      </p:sp>
      <p:sp>
        <p:nvSpPr>
          <p:cNvPr id="122" name="Text Placeholder 10">
            <a:extLst>
              <a:ext uri="{FF2B5EF4-FFF2-40B4-BE49-F238E27FC236}">
                <a16:creationId xmlns:a16="http://schemas.microsoft.com/office/drawing/2014/main" id="{7CF0A6E4-AA36-8049-08BE-B98046DB4849}"/>
              </a:ext>
            </a:extLst>
          </p:cNvPr>
          <p:cNvSpPr txBox="1">
            <a:spLocks/>
          </p:cNvSpPr>
          <p:nvPr>
            <p:custDataLst>
              <p:tags r:id="rId3"/>
            </p:custDataLst>
          </p:nvPr>
        </p:nvSpPr>
        <p:spPr bwMode="auto">
          <a:xfrm>
            <a:off x="4498839" y="2145686"/>
            <a:ext cx="541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endParaRPr lang="en-US" sz="1000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B23A70C0-1BFE-9132-5001-1D428C2928CB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 bwMode="gray">
          <a:xfrm>
            <a:off x="9196143" y="3633527"/>
            <a:ext cx="2968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endParaRPr lang="en-US" sz="1200" dirty="0"/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A01DDD3B-A82D-8998-AFC6-2A3E2D670B6C}"/>
              </a:ext>
            </a:extLst>
          </p:cNvPr>
          <p:cNvSpPr txBox="1">
            <a:spLocks/>
          </p:cNvSpPr>
          <p:nvPr/>
        </p:nvSpPr>
        <p:spPr bwMode="gray">
          <a:xfrm>
            <a:off x="10079586" y="3633527"/>
            <a:ext cx="2968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endParaRPr lang="en-US" sz="1200" dirty="0"/>
          </a:p>
        </p:txBody>
      </p: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FA6D872C-CF8A-2A5F-FA05-D8CB69E8F624}"/>
              </a:ext>
            </a:extLst>
          </p:cNvPr>
          <p:cNvGraphicFramePr/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470911014"/>
              </p:ext>
            </p:extLst>
          </p:nvPr>
        </p:nvGraphicFramePr>
        <p:xfrm>
          <a:off x="265113" y="2952750"/>
          <a:ext cx="5934075" cy="2733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2"/>
          </a:graphicData>
        </a:graphic>
      </p:graphicFrame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106A610F-FE2F-8D02-FD54-CDC7CA726B17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1471613" y="4467225"/>
            <a:ext cx="2381250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47371797-EC6A-097A-0E29-5789AB536E41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4052888" y="4467225"/>
            <a:ext cx="1241425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5083B00C-AD06-77C1-24D9-D1EF16032534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>
            <a:off x="5494338" y="4467225"/>
            <a:ext cx="665162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9C0CB94D-F231-DB78-50A0-97A1D6E17C2D}"/>
              </a:ext>
            </a:extLst>
          </p:cNvPr>
          <p:cNvCxnSpPr>
            <a:cxnSpLocks/>
          </p:cNvCxnSpPr>
          <p:nvPr>
            <p:custDataLst>
              <p:tags r:id="rId9"/>
            </p:custDataLst>
          </p:nvPr>
        </p:nvCxnSpPr>
        <p:spPr bwMode="auto">
          <a:xfrm>
            <a:off x="5797550" y="3425825"/>
            <a:ext cx="361950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718D90B9-12DC-FD57-8986-1CCFD3817BAE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 flipV="1">
            <a:off x="6116638" y="3422650"/>
            <a:ext cx="0" cy="1047750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9CB587C9-9694-887E-92CF-F6521E912E6C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 flipV="1">
            <a:off x="1068388" y="2614614"/>
            <a:ext cx="4325938" cy="1160463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0" name="Text Placeholder 10">
            <a:extLst>
              <a:ext uri="{FF2B5EF4-FFF2-40B4-BE49-F238E27FC236}">
                <a16:creationId xmlns:a16="http://schemas.microsoft.com/office/drawing/2014/main" id="{3916546F-E962-2F31-1A40-AC2A66666239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gray">
          <a:xfrm>
            <a:off x="1214438" y="4308475"/>
            <a:ext cx="112713" cy="16033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5BB568E-1263-4CEA-8401-ACDEFFEBD3C5}" type="datetime'''''''''''''''''''''''''''''''''''''''''''''''''''''''''''''4'">
              <a:rPr lang="en-US" altLang="en-US" sz="105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4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172" name="Text Placeholder 10">
            <a:extLst>
              <a:ext uri="{FF2B5EF4-FFF2-40B4-BE49-F238E27FC236}">
                <a16:creationId xmlns:a16="http://schemas.microsoft.com/office/drawing/2014/main" id="{69CA8277-64AC-6ADB-2BAD-C2D485F5DDB2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gray">
          <a:xfrm>
            <a:off x="812800" y="4357688"/>
            <a:ext cx="112713" cy="160338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3D8F509-4930-4CD2-81E7-BEA4EF9A6709}" type="datetime'''''''''''''1'''''''''''''''''''''''''''''''''''''''''''''''''">
              <a:rPr lang="en-US" altLang="en-US" sz="105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267" name="Text Placeholder 10">
            <a:extLst>
              <a:ext uri="{FF2B5EF4-FFF2-40B4-BE49-F238E27FC236}">
                <a16:creationId xmlns:a16="http://schemas.microsoft.com/office/drawing/2014/main" id="{5002EFA6-4750-E607-1D15-F2C302F2E03C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gray">
          <a:xfrm>
            <a:off x="990600" y="5114925"/>
            <a:ext cx="157163" cy="160338"/>
          </a:xfrm>
          <a:prstGeom prst="rect">
            <a:avLst/>
          </a:prstGeom>
          <a:solidFill>
            <a:srgbClr val="D6D7D9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001CC9B-8B6A-4A09-A3F1-5BFB6B1A4C74}" type="datetime'''''''''''''''''''-''''''''''''''''''''''''''''''''''6'''''">
              <a:rPr lang="en-US" altLang="en-US" sz="10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-6</a:t>
            </a:fld>
            <a:endParaRPr lang="en-US" sz="1050" dirty="0"/>
          </a:p>
        </p:txBody>
      </p:sp>
      <p:sp>
        <p:nvSpPr>
          <p:cNvPr id="80" name="Text Placeholder 10">
            <a:extLst>
              <a:ext uri="{FF2B5EF4-FFF2-40B4-BE49-F238E27FC236}">
                <a16:creationId xmlns:a16="http://schemas.microsoft.com/office/drawing/2014/main" id="{6D61DDFD-15E2-7480-0D3B-3A6EE00569C4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auto">
          <a:xfrm>
            <a:off x="912813" y="5494338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73ACB16-8B3E-450E-949F-32F30F27ED8C}" type="datetime'''''''''''''''''''''2''''0''''''2''2''''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1050" dirty="0"/>
          </a:p>
        </p:txBody>
      </p:sp>
      <p:sp>
        <p:nvSpPr>
          <p:cNvPr id="81" name="Text Placeholder 10">
            <a:extLst>
              <a:ext uri="{FF2B5EF4-FFF2-40B4-BE49-F238E27FC236}">
                <a16:creationId xmlns:a16="http://schemas.microsoft.com/office/drawing/2014/main" id="{4C6060D8-DB56-33A9-6C28-6B516BC57EFD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auto">
          <a:xfrm>
            <a:off x="2354263" y="5494338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0F2CC93-7D5E-4B0D-92DF-8D2D3364EAC6}" type="datetime'''''''''2''''0''''''''3''''''''''''''''0''''''''''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2030</a:t>
            </a:fld>
            <a:endParaRPr lang="en-US" sz="1050" dirty="0"/>
          </a:p>
        </p:txBody>
      </p:sp>
      <p:sp>
        <p:nvSpPr>
          <p:cNvPr id="83" name="Text Placeholder 10">
            <a:extLst>
              <a:ext uri="{FF2B5EF4-FFF2-40B4-BE49-F238E27FC236}">
                <a16:creationId xmlns:a16="http://schemas.microsoft.com/office/drawing/2014/main" id="{92293FFA-B698-25C5-EB7B-EBDC291DE8C2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auto">
          <a:xfrm>
            <a:off x="3797300" y="5494338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DA3C0A5-4C62-4FA0-BA47-E1C09BE4F4FF}" type="datetime'''''2''''''''0''''''''3''''''''''''''''''5''''''''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2035</a:t>
            </a:fld>
            <a:endParaRPr lang="en-US" sz="1050" dirty="0"/>
          </a:p>
        </p:txBody>
      </p:sp>
      <p:sp>
        <p:nvSpPr>
          <p:cNvPr id="92" name="Text Placeholder 10">
            <a:extLst>
              <a:ext uri="{FF2B5EF4-FFF2-40B4-BE49-F238E27FC236}">
                <a16:creationId xmlns:a16="http://schemas.microsoft.com/office/drawing/2014/main" id="{FB6939CD-619D-4E98-5B37-58A88EA903AB}"/>
              </a:ext>
            </a:extLst>
          </p:cNvPr>
          <p:cNvSpPr txBox="1">
            <a:spLocks/>
          </p:cNvSpPr>
          <p:nvPr>
            <p:custDataLst>
              <p:tags r:id="rId18"/>
            </p:custDataLst>
          </p:nvPr>
        </p:nvSpPr>
        <p:spPr bwMode="auto">
          <a:xfrm>
            <a:off x="5238750" y="5494338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181D021-3902-490A-A3E1-4147B3058E35}" type="datetime'''''''''''''''''''''''''2''''''05''''''''''''''0''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2050</a:t>
            </a:fld>
            <a:endParaRPr lang="en-US" sz="1050" dirty="0"/>
          </a:p>
        </p:txBody>
      </p:sp>
      <p:sp>
        <p:nvSpPr>
          <p:cNvPr id="87" name="Text Placeholder 10">
            <a:extLst>
              <a:ext uri="{FF2B5EF4-FFF2-40B4-BE49-F238E27FC236}">
                <a16:creationId xmlns:a16="http://schemas.microsoft.com/office/drawing/2014/main" id="{EFB36C9C-AB40-E314-179B-659A8B100DA1}"/>
              </a:ext>
            </a:extLst>
          </p:cNvPr>
          <p:cNvSpPr txBox="1">
            <a:spLocks/>
          </p:cNvSpPr>
          <p:nvPr>
            <p:custDataLst>
              <p:tags r:id="rId19"/>
            </p:custDataLst>
          </p:nvPr>
        </p:nvSpPr>
        <p:spPr bwMode="gray">
          <a:xfrm>
            <a:off x="974725" y="4148138"/>
            <a:ext cx="18732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37EBB8D-E854-47F8-BA0B-4335E4A9107F}" type="datetime'''''''''''''''''''3''''''''''''''4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34</a:t>
            </a:fld>
            <a:endParaRPr lang="en-US" sz="1050" dirty="0"/>
          </a:p>
        </p:txBody>
      </p:sp>
      <p:sp>
        <p:nvSpPr>
          <p:cNvPr id="88" name="Text Placeholder 10">
            <a:extLst>
              <a:ext uri="{FF2B5EF4-FFF2-40B4-BE49-F238E27FC236}">
                <a16:creationId xmlns:a16="http://schemas.microsoft.com/office/drawing/2014/main" id="{058CFFDC-8C71-00E3-83DC-B2697F847373}"/>
              </a:ext>
            </a:extLst>
          </p:cNvPr>
          <p:cNvSpPr txBox="1">
            <a:spLocks/>
          </p:cNvSpPr>
          <p:nvPr>
            <p:custDataLst>
              <p:tags r:id="rId20"/>
            </p:custDataLst>
          </p:nvPr>
        </p:nvSpPr>
        <p:spPr bwMode="gray">
          <a:xfrm>
            <a:off x="2416175" y="3514725"/>
            <a:ext cx="18732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6E69670-08D4-48A8-8AE2-3EDC2FD5485C}" type="datetime'''''''''''''''''''''''5''''''''''''''''''''''9''''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59</a:t>
            </a:fld>
            <a:endParaRPr lang="en-US" sz="1050" dirty="0"/>
          </a:p>
        </p:txBody>
      </p:sp>
      <p:sp>
        <p:nvSpPr>
          <p:cNvPr id="89" name="Text Placeholder 10">
            <a:extLst>
              <a:ext uri="{FF2B5EF4-FFF2-40B4-BE49-F238E27FC236}">
                <a16:creationId xmlns:a16="http://schemas.microsoft.com/office/drawing/2014/main" id="{B5D3FECB-C572-C5A3-EEF1-0CCBBCD63EF4}"/>
              </a:ext>
            </a:extLst>
          </p:cNvPr>
          <p:cNvSpPr txBox="1">
            <a:spLocks/>
          </p:cNvSpPr>
          <p:nvPr>
            <p:custDataLst>
              <p:tags r:id="rId21"/>
            </p:custDataLst>
          </p:nvPr>
        </p:nvSpPr>
        <p:spPr bwMode="gray">
          <a:xfrm>
            <a:off x="3859213" y="3240088"/>
            <a:ext cx="18732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35EFF10-81C9-4D6F-843C-0FC08A8C8407}" type="datetime'''''7''''''''1''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71</a:t>
            </a:fld>
            <a:endParaRPr lang="en-US" sz="1050" dirty="0"/>
          </a:p>
        </p:txBody>
      </p:sp>
      <p:sp>
        <p:nvSpPr>
          <p:cNvPr id="100" name="Text Placeholder 10">
            <a:extLst>
              <a:ext uri="{FF2B5EF4-FFF2-40B4-BE49-F238E27FC236}">
                <a16:creationId xmlns:a16="http://schemas.microsoft.com/office/drawing/2014/main" id="{40649F60-21D5-F395-9760-76C10526C0BD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gray">
          <a:xfrm>
            <a:off x="5300663" y="3003550"/>
            <a:ext cx="18732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9050" tIns="0" rIns="1905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15CA4AA-3D74-45BF-95F3-834EA510FD00}" type="datetime'''''''''''''''''''''''''''''''''''''''''''8''''7'''">
              <a:rPr lang="en-US" altLang="en-US" sz="105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87</a:t>
            </a:fld>
            <a:endParaRPr lang="en-US" sz="1050" dirty="0"/>
          </a:p>
        </p:txBody>
      </p:sp>
      <p:sp>
        <p:nvSpPr>
          <p:cNvPr id="197" name="Text Placeholder 10">
            <a:extLst>
              <a:ext uri="{FF2B5EF4-FFF2-40B4-BE49-F238E27FC236}">
                <a16:creationId xmlns:a16="http://schemas.microsoft.com/office/drawing/2014/main" id="{8CB6EEFF-3412-337E-125C-81D7AD5959C4}"/>
              </a:ext>
            </a:extLst>
          </p:cNvPr>
          <p:cNvSpPr txBox="1">
            <a:spLocks/>
          </p:cNvSpPr>
          <p:nvPr>
            <p:custDataLst>
              <p:tags r:id="rId23"/>
            </p:custDataLst>
          </p:nvPr>
        </p:nvSpPr>
        <p:spPr bwMode="auto">
          <a:xfrm>
            <a:off x="5819775" y="3876675"/>
            <a:ext cx="595313" cy="227013"/>
          </a:xfrm>
          <a:prstGeom prst="ellipse">
            <a:avLst/>
          </a:prstGeom>
          <a:solidFill>
            <a:schemeClr val="bg1"/>
          </a:solidFill>
          <a:ln w="9525" cmpd="sng">
            <a:solidFill>
              <a:schemeClr val="tx1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50" b="1" dirty="0">
                <a:effectLst/>
              </a:rPr>
              <a:t>+150%</a:t>
            </a:r>
            <a:endParaRPr lang="en-US" sz="1050" b="1" dirty="0"/>
          </a:p>
        </p:txBody>
      </p:sp>
      <p:sp>
        <p:nvSpPr>
          <p:cNvPr id="182" name="Text Placeholder 10">
            <a:extLst>
              <a:ext uri="{FF2B5EF4-FFF2-40B4-BE49-F238E27FC236}">
                <a16:creationId xmlns:a16="http://schemas.microsoft.com/office/drawing/2014/main" id="{FD373E59-1382-ED67-8E64-DCD67DBC3CB9}"/>
              </a:ext>
            </a:extLst>
          </p:cNvPr>
          <p:cNvSpPr txBox="1">
            <a:spLocks/>
          </p:cNvSpPr>
          <p:nvPr>
            <p:custDataLst>
              <p:tags r:id="rId24"/>
            </p:custDataLst>
          </p:nvPr>
        </p:nvSpPr>
        <p:spPr bwMode="auto">
          <a:xfrm>
            <a:off x="3038475" y="3081338"/>
            <a:ext cx="384175" cy="227013"/>
          </a:xfrm>
          <a:prstGeom prst="ellipse">
            <a:avLst/>
          </a:prstGeom>
          <a:solidFill>
            <a:schemeClr val="bg1"/>
          </a:solidFill>
          <a:ln w="9525" cmpd="sng">
            <a:solidFill>
              <a:schemeClr val="tx1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E14BFB7-5E86-47F7-9D9C-80FDA2EF5F09}" type="datetime'''+3''''''''''''''''''''''''''%'''''''''''''">
              <a:rPr lang="en-US" altLang="en-US" sz="1050" b="1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+3%</a:t>
            </a:fld>
            <a:endParaRPr lang="en-US" sz="1050" b="1" dirty="0"/>
          </a:p>
        </p:txBody>
      </p:sp>
      <p:sp>
        <p:nvSpPr>
          <p:cNvPr id="176" name="Rectangle 175">
            <a:extLst>
              <a:ext uri="{FF2B5EF4-FFF2-40B4-BE49-F238E27FC236}">
                <a16:creationId xmlns:a16="http://schemas.microsoft.com/office/drawing/2014/main" id="{7455AD8B-DE79-B383-20C3-378B67864A36}"/>
              </a:ext>
            </a:extLst>
          </p:cNvPr>
          <p:cNvSpPr/>
          <p:nvPr>
            <p:custDataLst>
              <p:tags r:id="rId25"/>
            </p:custDataLst>
          </p:nvPr>
        </p:nvSpPr>
        <p:spPr bwMode="auto">
          <a:xfrm>
            <a:off x="347663" y="1966913"/>
            <a:ext cx="187325" cy="139700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77" name="Rectangle 176">
            <a:extLst>
              <a:ext uri="{FF2B5EF4-FFF2-40B4-BE49-F238E27FC236}">
                <a16:creationId xmlns:a16="http://schemas.microsoft.com/office/drawing/2014/main" id="{D91A760C-4ECB-3C33-5AC2-E33611DE2CBF}"/>
              </a:ext>
            </a:extLst>
          </p:cNvPr>
          <p:cNvSpPr/>
          <p:nvPr>
            <p:custDataLst>
              <p:tags r:id="rId26"/>
            </p:custDataLst>
          </p:nvPr>
        </p:nvSpPr>
        <p:spPr bwMode="auto">
          <a:xfrm>
            <a:off x="1544638" y="1966913"/>
            <a:ext cx="187325" cy="139700"/>
          </a:xfrm>
          <a:prstGeom prst="rect">
            <a:avLst/>
          </a:prstGeom>
          <a:solidFill>
            <a:schemeClr val="accent2"/>
          </a:solidFill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78" name="Rectangle 177">
            <a:extLst>
              <a:ext uri="{FF2B5EF4-FFF2-40B4-BE49-F238E27FC236}">
                <a16:creationId xmlns:a16="http://schemas.microsoft.com/office/drawing/2014/main" id="{22E89769-F096-BF16-47DC-BF858F68918B}"/>
              </a:ext>
            </a:extLst>
          </p:cNvPr>
          <p:cNvSpPr/>
          <p:nvPr>
            <p:custDataLst>
              <p:tags r:id="rId27"/>
            </p:custDataLst>
          </p:nvPr>
        </p:nvSpPr>
        <p:spPr bwMode="auto">
          <a:xfrm>
            <a:off x="2435225" y="1966913"/>
            <a:ext cx="187325" cy="139700"/>
          </a:xfrm>
          <a:prstGeom prst="rect">
            <a:avLst/>
          </a:prstGeom>
          <a:solidFill>
            <a:schemeClr val="hlink"/>
          </a:solidFill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70" name="Rectangle 269">
            <a:extLst>
              <a:ext uri="{FF2B5EF4-FFF2-40B4-BE49-F238E27FC236}">
                <a16:creationId xmlns:a16="http://schemas.microsoft.com/office/drawing/2014/main" id="{5367CB20-5C7F-C33C-5FA3-A5FE48F95E3E}"/>
              </a:ext>
            </a:extLst>
          </p:cNvPr>
          <p:cNvSpPr/>
          <p:nvPr>
            <p:custDataLst>
              <p:tags r:id="rId28"/>
            </p:custDataLst>
          </p:nvPr>
        </p:nvSpPr>
        <p:spPr bwMode="auto">
          <a:xfrm>
            <a:off x="4216400" y="1966913"/>
            <a:ext cx="187325" cy="139700"/>
          </a:xfrm>
          <a:prstGeom prst="rect">
            <a:avLst/>
          </a:prstGeom>
          <a:solidFill>
            <a:srgbClr val="D6D7D9"/>
          </a:solidFill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84" name="Text Placeholder 10">
            <a:extLst>
              <a:ext uri="{FF2B5EF4-FFF2-40B4-BE49-F238E27FC236}">
                <a16:creationId xmlns:a16="http://schemas.microsoft.com/office/drawing/2014/main" id="{BBD3550F-6A69-ED77-ADBB-C693068BC89D}"/>
              </a:ext>
            </a:extLst>
          </p:cNvPr>
          <p:cNvSpPr txBox="1">
            <a:spLocks/>
          </p:cNvSpPr>
          <p:nvPr>
            <p:custDataLst>
              <p:tags r:id="rId29"/>
            </p:custDataLst>
          </p:nvPr>
        </p:nvSpPr>
        <p:spPr bwMode="auto">
          <a:xfrm>
            <a:off x="585788" y="1962150"/>
            <a:ext cx="8572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50" dirty="0"/>
              <a:t>Liquid biofuels</a:t>
            </a:r>
            <a:endParaRPr lang="en-US" sz="1050" dirty="0"/>
          </a:p>
        </p:txBody>
      </p:sp>
      <p:sp>
        <p:nvSpPr>
          <p:cNvPr id="85" name="Text Placeholder 10">
            <a:extLst>
              <a:ext uri="{FF2B5EF4-FFF2-40B4-BE49-F238E27FC236}">
                <a16:creationId xmlns:a16="http://schemas.microsoft.com/office/drawing/2014/main" id="{4C1BDC86-4900-3529-2E6D-2C2D2A4B1174}"/>
              </a:ext>
            </a:extLst>
          </p:cNvPr>
          <p:cNvSpPr txBox="1">
            <a:spLocks/>
          </p:cNvSpPr>
          <p:nvPr>
            <p:custDataLst>
              <p:tags r:id="rId30"/>
            </p:custDataLst>
          </p:nvPr>
        </p:nvSpPr>
        <p:spPr bwMode="auto">
          <a:xfrm>
            <a:off x="1782763" y="1962150"/>
            <a:ext cx="55086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50" dirty="0"/>
              <a:t>Biogases</a:t>
            </a:r>
            <a:endParaRPr lang="en-US" sz="1050" dirty="0"/>
          </a:p>
        </p:txBody>
      </p:sp>
      <p:sp>
        <p:nvSpPr>
          <p:cNvPr id="86" name="Text Placeholder 10">
            <a:extLst>
              <a:ext uri="{FF2B5EF4-FFF2-40B4-BE49-F238E27FC236}">
                <a16:creationId xmlns:a16="http://schemas.microsoft.com/office/drawing/2014/main" id="{84D0A177-7960-96BB-BA76-AC3A6AAE4764}"/>
              </a:ext>
            </a:extLst>
          </p:cNvPr>
          <p:cNvSpPr txBox="1">
            <a:spLocks/>
          </p:cNvSpPr>
          <p:nvPr>
            <p:custDataLst>
              <p:tags r:id="rId31"/>
            </p:custDataLst>
          </p:nvPr>
        </p:nvSpPr>
        <p:spPr bwMode="auto">
          <a:xfrm>
            <a:off x="2673350" y="1962150"/>
            <a:ext cx="14414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634F2507-17C8-4A5D-BE60-AFE00FC4375A}" type="datetime'''Mode''''rn soli''''d'' b''i''''o''''''e''n''e''''''''rg''y'">
              <a:rPr lang="en-US" altLang="en-US" sz="10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Modern solid bioenergy</a:t>
            </a:fld>
            <a:r>
              <a:rPr lang="en-US" altLang="en-US" sz="1050" baseline="30000" dirty="0"/>
              <a:t>2</a:t>
            </a:r>
            <a:endParaRPr lang="en-US" sz="1050" baseline="30000" dirty="0"/>
          </a:p>
        </p:txBody>
      </p:sp>
      <p:sp>
        <p:nvSpPr>
          <p:cNvPr id="265" name="Text Placeholder 10">
            <a:extLst>
              <a:ext uri="{FF2B5EF4-FFF2-40B4-BE49-F238E27FC236}">
                <a16:creationId xmlns:a16="http://schemas.microsoft.com/office/drawing/2014/main" id="{F6C58F1B-CC03-F3C0-7E95-9BB2FF5A9DA7}"/>
              </a:ext>
            </a:extLst>
          </p:cNvPr>
          <p:cNvSpPr txBox="1">
            <a:spLocks/>
          </p:cNvSpPr>
          <p:nvPr>
            <p:custDataLst>
              <p:tags r:id="rId32"/>
            </p:custDataLst>
          </p:nvPr>
        </p:nvSpPr>
        <p:spPr bwMode="auto">
          <a:xfrm>
            <a:off x="4454525" y="1962150"/>
            <a:ext cx="1093788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87663256-FB07-4763-9693-DB953C9EE252}" type="datetime'Co''nv''''e''''''r''''''sion loss''''e''''s'''''''''''''">
              <a:rPr lang="en-US" altLang="en-US" sz="1050" smtClean="0"/>
              <a:pPr/>
              <a:t>Conversion losses</a:t>
            </a:fld>
            <a:endParaRPr lang="en-US" sz="1050" dirty="0"/>
          </a:p>
        </p:txBody>
      </p:sp>
      <p:sp>
        <p:nvSpPr>
          <p:cNvPr id="220" name="Right Brace 219">
            <a:extLst>
              <a:ext uri="{FF2B5EF4-FFF2-40B4-BE49-F238E27FC236}">
                <a16:creationId xmlns:a16="http://schemas.microsoft.com/office/drawing/2014/main" id="{92B8A149-1A5A-34B1-D018-D10C1CBEEDFD}"/>
              </a:ext>
            </a:extLst>
          </p:cNvPr>
          <p:cNvSpPr/>
          <p:nvPr/>
        </p:nvSpPr>
        <p:spPr bwMode="gray">
          <a:xfrm>
            <a:off x="6361114" y="3590924"/>
            <a:ext cx="381000" cy="1859757"/>
          </a:xfrm>
          <a:prstGeom prst="rightBrac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198BF738-7CEF-A76A-E50E-B706A7511AC2}"/>
              </a:ext>
            </a:extLst>
          </p:cNvPr>
          <p:cNvSpPr txBox="1"/>
          <p:nvPr/>
        </p:nvSpPr>
        <p:spPr bwMode="gray">
          <a:xfrm>
            <a:off x="6795875" y="4224338"/>
            <a:ext cx="1359584" cy="55745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50" dirty="0"/>
              <a:t>Main applications in </a:t>
            </a:r>
            <a:r>
              <a:rPr lang="en-US" sz="1050" b="1" dirty="0"/>
              <a:t>buildings, industry, power, and heat </a:t>
            </a:r>
          </a:p>
        </p:txBody>
      </p:sp>
      <p:sp>
        <p:nvSpPr>
          <p:cNvPr id="224" name="Right Brace 223">
            <a:extLst>
              <a:ext uri="{FF2B5EF4-FFF2-40B4-BE49-F238E27FC236}">
                <a16:creationId xmlns:a16="http://schemas.microsoft.com/office/drawing/2014/main" id="{0BA21FD7-17AF-53F0-6352-349DDD384F19}"/>
              </a:ext>
            </a:extLst>
          </p:cNvPr>
          <p:cNvSpPr/>
          <p:nvPr/>
        </p:nvSpPr>
        <p:spPr bwMode="gray">
          <a:xfrm>
            <a:off x="6364804" y="3203841"/>
            <a:ext cx="323334" cy="308950"/>
          </a:xfrm>
          <a:prstGeom prst="rightBrac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6B542A9D-DAED-18A4-5175-A2BEC942F1FD}"/>
              </a:ext>
            </a:extLst>
          </p:cNvPr>
          <p:cNvSpPr txBox="1"/>
          <p:nvPr/>
        </p:nvSpPr>
        <p:spPr bwMode="gray">
          <a:xfrm>
            <a:off x="6771504" y="3087039"/>
            <a:ext cx="1507309" cy="55745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50" dirty="0"/>
              <a:t>Main applications in </a:t>
            </a:r>
            <a:r>
              <a:rPr lang="en-US" sz="1050" b="1" dirty="0"/>
              <a:t>transport </a:t>
            </a:r>
            <a:r>
              <a:rPr lang="en-US" sz="1050" dirty="0"/>
              <a:t>sector </a:t>
            </a:r>
            <a:r>
              <a:rPr lang="en-US" sz="1050" b="1" dirty="0"/>
              <a:t>(focus of this document)</a:t>
            </a:r>
          </a:p>
        </p:txBody>
      </p:sp>
      <p:sp>
        <p:nvSpPr>
          <p:cNvPr id="255" name="TextBox 8">
            <a:extLst>
              <a:ext uri="{FF2B5EF4-FFF2-40B4-BE49-F238E27FC236}">
                <a16:creationId xmlns:a16="http://schemas.microsoft.com/office/drawing/2014/main" id="{EB25E75F-67C6-A442-EA0C-FF36BFC78573}"/>
              </a:ext>
            </a:extLst>
          </p:cNvPr>
          <p:cNvSpPr txBox="1"/>
          <p:nvPr/>
        </p:nvSpPr>
        <p:spPr bwMode="gray">
          <a:xfrm>
            <a:off x="8418513" y="1554480"/>
            <a:ext cx="3358116" cy="3296112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 anchor="t">
            <a:noAutofit/>
          </a:bodyPr>
          <a:lstStyle/>
          <a:p>
            <a:pPr algn="just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Modern solid bioenergy </a:t>
            </a:r>
            <a:r>
              <a:rPr lang="en-US" sz="1050" dirty="0"/>
              <a:t>holds a major share in biofuel supply, with demand mainly from </a:t>
            </a:r>
            <a:r>
              <a:rPr lang="en-US" sz="1050" b="1" dirty="0"/>
              <a:t>industry</a:t>
            </a:r>
            <a:r>
              <a:rPr lang="en-US" sz="1050" dirty="0"/>
              <a:t> (e.g., pulp and paper, sugar and ethanol, and cement industries) using feedstock from onsite waste.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Biogas</a:t>
            </a:r>
            <a:r>
              <a:rPr lang="en-US" sz="1050" dirty="0"/>
              <a:t> demand is increasing across sectors, especially in industry, buildings, and power generation.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Liquid biofuel </a:t>
            </a:r>
            <a:r>
              <a:rPr lang="en-US" sz="1050" dirty="0"/>
              <a:t>growth is driven by the transport sector, with most future growth expected from aviation and maritime to help achieve net-zero targets.</a:t>
            </a:r>
            <a:endParaRPr lang="en-US" sz="1050" b="1" dirty="0"/>
          </a:p>
          <a:p>
            <a:pPr>
              <a:spcBef>
                <a:spcPts val="600"/>
              </a:spcBef>
            </a:pPr>
            <a:r>
              <a:rPr lang="en-US" sz="1050" b="1" dirty="0"/>
              <a:t>Advanced feedstock supply will grow considerably, to a 90% share in 2050 </a:t>
            </a:r>
            <a:r>
              <a:rPr lang="en-US" sz="1050" dirty="0"/>
              <a:t>as advanced conversion technology is developed and commercialized.</a:t>
            </a:r>
            <a:endParaRPr lang="en-US" sz="1050" dirty="0"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06359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8DE142-B28F-5F65-DE07-BFFE18AE1F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3DB15D7-9538-033D-D029-777C8799EC82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0" imgW="484" imgH="486" progId="TCLayout.ActiveDocument.1">
                  <p:embed/>
                </p:oleObj>
              </mc:Choice>
              <mc:Fallback>
                <p:oleObj name="think-cell Slide" r:id="rId10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3DB15D7-9538-033D-D029-777C8799EC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52EF02F0-3C4A-5751-CFAB-EBDCB6055A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Brazil uses a ‘fuel matrix,’ combining targets and mandates, efficiency scores, and decarbonization credits to expand biofuels</a:t>
            </a:r>
          </a:p>
        </p:txBody>
      </p:sp>
      <p:grpSp>
        <p:nvGrpSpPr>
          <p:cNvPr id="8" name="btfpColumnHeaderBox215672">
            <a:extLst>
              <a:ext uri="{FF2B5EF4-FFF2-40B4-BE49-F238E27FC236}">
                <a16:creationId xmlns:a16="http://schemas.microsoft.com/office/drawing/2014/main" id="{1D04A8B5-BA5F-8EEA-0CE4-9891A02217F9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6366272" y="1554480"/>
            <a:ext cx="5495528" cy="285432"/>
            <a:chOff x="6366272" y="1527258"/>
            <a:chExt cx="2477492" cy="285432"/>
          </a:xfrm>
        </p:grpSpPr>
        <p:sp>
          <p:nvSpPr>
            <p:cNvPr id="9" name="btfpColumnHeaderBoxText215672">
              <a:extLst>
                <a:ext uri="{FF2B5EF4-FFF2-40B4-BE49-F238E27FC236}">
                  <a16:creationId xmlns:a16="http://schemas.microsoft.com/office/drawing/2014/main" id="{FF57737B-C110-3D59-B391-467DF003BA91}"/>
                </a:ext>
              </a:extLst>
            </p:cNvPr>
            <p:cNvSpPr txBox="1"/>
            <p:nvPr/>
          </p:nvSpPr>
          <p:spPr bwMode="gray">
            <a:xfrm>
              <a:off x="6366272" y="1527258"/>
              <a:ext cx="2477492" cy="285432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Benefits of a long-term integrated strategy</a:t>
              </a:r>
            </a:p>
          </p:txBody>
        </p:sp>
        <p:cxnSp>
          <p:nvCxnSpPr>
            <p:cNvPr id="10" name="btfpColumnHeaderBoxLine215672">
              <a:extLst>
                <a:ext uri="{FF2B5EF4-FFF2-40B4-BE49-F238E27FC236}">
                  <a16:creationId xmlns:a16="http://schemas.microsoft.com/office/drawing/2014/main" id="{BDE61512-352F-EA6A-4CB5-642EB0EA6EB9}"/>
                </a:ext>
              </a:extLst>
            </p:cNvPr>
            <p:cNvCxnSpPr/>
            <p:nvPr/>
          </p:nvCxnSpPr>
          <p:spPr bwMode="gray">
            <a:xfrm>
              <a:off x="6366272" y="1804967"/>
              <a:ext cx="2477492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btfpColumnHeaderBox653750">
            <a:extLst>
              <a:ext uri="{FF2B5EF4-FFF2-40B4-BE49-F238E27FC236}">
                <a16:creationId xmlns:a16="http://schemas.microsoft.com/office/drawing/2014/main" id="{804CDE45-6608-9066-7DF6-01078131D640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330200" y="1554480"/>
            <a:ext cx="5494338" cy="285432"/>
            <a:chOff x="330200" y="1546676"/>
            <a:chExt cx="2477492" cy="285432"/>
          </a:xfrm>
        </p:grpSpPr>
        <p:sp>
          <p:nvSpPr>
            <p:cNvPr id="12" name="btfpColumnHeaderBoxText653750">
              <a:extLst>
                <a:ext uri="{FF2B5EF4-FFF2-40B4-BE49-F238E27FC236}">
                  <a16:creationId xmlns:a16="http://schemas.microsoft.com/office/drawing/2014/main" id="{43746E39-3AC7-711D-4267-03536727FF99}"/>
                </a:ext>
              </a:extLst>
            </p:cNvPr>
            <p:cNvSpPr txBox="1"/>
            <p:nvPr/>
          </p:nvSpPr>
          <p:spPr bwMode="gray">
            <a:xfrm>
              <a:off x="330200" y="1546676"/>
              <a:ext cx="2477492" cy="285432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L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ong-term strategy fo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r biofuels adoption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3" name="btfpColumnHeaderBoxLine653750">
              <a:extLst>
                <a:ext uri="{FF2B5EF4-FFF2-40B4-BE49-F238E27FC236}">
                  <a16:creationId xmlns:a16="http://schemas.microsoft.com/office/drawing/2014/main" id="{4A12EFBF-5D02-6F1B-2B73-EC4A69EB3942}"/>
                </a:ext>
              </a:extLst>
            </p:cNvPr>
            <p:cNvCxnSpPr/>
            <p:nvPr/>
          </p:nvCxnSpPr>
          <p:spPr bwMode="gray">
            <a:xfrm>
              <a:off x="330200" y="1832108"/>
              <a:ext cx="2477492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btfpBulletedList840141">
            <a:extLst>
              <a:ext uri="{FF2B5EF4-FFF2-40B4-BE49-F238E27FC236}">
                <a16:creationId xmlns:a16="http://schemas.microsoft.com/office/drawing/2014/main" id="{6702D33F-294C-6E92-D669-5A908BA224DB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gray">
          <a:xfrm>
            <a:off x="1262469" y="1963420"/>
            <a:ext cx="4566831" cy="996033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b="1" dirty="0">
                <a:solidFill>
                  <a:srgbClr val="000000"/>
                </a:solidFill>
                <a:latin typeface="Arial"/>
              </a:rPr>
              <a:t>Brazil National Energy Plan: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 Sets direction for future energy supply and demand across the country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RenovaBio: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National biofuels policy with three axes that bring together producers, consumers, and investors to create a decarbonization credit market and provide financial benefits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btfpBulletedList840141">
            <a:extLst>
              <a:ext uri="{FF2B5EF4-FFF2-40B4-BE49-F238E27FC236}">
                <a16:creationId xmlns:a16="http://schemas.microsoft.com/office/drawing/2014/main" id="{36946A35-A2A3-3CD0-47AD-B667B809FC75}"/>
              </a:ext>
            </a:extLst>
          </p:cNvPr>
          <p:cNvSpPr txBox="1"/>
          <p:nvPr>
            <p:custDataLst>
              <p:tags r:id="rId6"/>
            </p:custDataLst>
          </p:nvPr>
        </p:nvSpPr>
        <p:spPr bwMode="gray">
          <a:xfrm>
            <a:off x="1262469" y="2974783"/>
            <a:ext cx="4566831" cy="3273579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lang="en-001" sz="1100" b="1" dirty="0">
              <a:solidFill>
                <a:srgbClr val="000000"/>
              </a:solidFill>
              <a:latin typeface="Arial"/>
            </a:endParaRPr>
          </a:p>
          <a:p>
            <a:pPr marL="177800" marR="0" lvl="1" indent="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lang="en-US" sz="1100" b="1" dirty="0">
              <a:solidFill>
                <a:srgbClr val="000000"/>
              </a:solidFill>
              <a:latin typeface="Arial"/>
            </a:endParaRP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Fuel distributors can purchase CBio to comply with reduction targets or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face penalties and sanctions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; investors can trade CBio</a:t>
            </a: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CBio provides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additional income for producers and importers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in addition to sales of biofuels, extra income amounting to R$0.15 per liter produced for producers;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expected market financial volume of $700 million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6D6A4C56-599B-ADC1-4E46-2C400DC53CD9}"/>
              </a:ext>
            </a:extLst>
          </p:cNvPr>
          <p:cNvCxnSpPr>
            <a:cxnSpLocks/>
          </p:cNvCxnSpPr>
          <p:nvPr/>
        </p:nvCxnSpPr>
        <p:spPr bwMode="gray">
          <a:xfrm flipV="1">
            <a:off x="330198" y="2924566"/>
            <a:ext cx="5494340" cy="26824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btfpNotesBox111697">
            <a:extLst>
              <a:ext uri="{FF2B5EF4-FFF2-40B4-BE49-F238E27FC236}">
                <a16:creationId xmlns:a16="http://schemas.microsoft.com/office/drawing/2014/main" id="{11E35448-0D6F-56E4-BEC9-B4E8B0F43018}"/>
              </a:ext>
            </a:extLst>
          </p:cNvPr>
          <p:cNvSpPr txBox="1"/>
          <p:nvPr>
            <p:custDataLst>
              <p:tags r:id="rId7"/>
            </p:custDataLst>
          </p:nvPr>
        </p:nvSpPr>
        <p:spPr bwMode="gray">
          <a:xfrm>
            <a:off x="330200" y="6402402"/>
            <a:ext cx="115316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IEA,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2"/>
              </a:rPr>
              <a:t>RenovaBio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IEA,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3"/>
              </a:rPr>
              <a:t>Global Biofuel Alliance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13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Sean Lee, Heonjae Lee,</a:t>
            </a:r>
            <a:r>
              <a:rPr kumimoji="0" lang="en-US" sz="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39" name="btfpNumberBubble886180">
            <a:extLst>
              <a:ext uri="{FF2B5EF4-FFF2-40B4-BE49-F238E27FC236}">
                <a16:creationId xmlns:a16="http://schemas.microsoft.com/office/drawing/2014/main" id="{9732B784-0FC5-52E6-85AB-4884414CB759}"/>
              </a:ext>
            </a:extLst>
          </p:cNvPr>
          <p:cNvSpPr/>
          <p:nvPr/>
        </p:nvSpPr>
        <p:spPr bwMode="gray">
          <a:xfrm>
            <a:off x="7945" y="85658"/>
            <a:ext cx="327018" cy="327018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FFFFFF"/>
                </a:solidFill>
                <a:latin typeface="Arial"/>
              </a:rPr>
              <a:t>3</a:t>
            </a:r>
            <a:endParaRPr lang="en-US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FBB5D71-4DDD-6BAC-8546-C75B02B713BC}"/>
              </a:ext>
            </a:extLst>
          </p:cNvPr>
          <p:cNvSpPr/>
          <p:nvPr/>
        </p:nvSpPr>
        <p:spPr bwMode="gray">
          <a:xfrm>
            <a:off x="424544" y="86394"/>
            <a:ext cx="1847170" cy="317051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Deep Dive: Brazil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980BD64-3CC2-9F93-0191-4DA1FF86AB9D}"/>
              </a:ext>
            </a:extLst>
          </p:cNvPr>
          <p:cNvSpPr/>
          <p:nvPr/>
        </p:nvSpPr>
        <p:spPr bwMode="gray">
          <a:xfrm>
            <a:off x="353391" y="1940560"/>
            <a:ext cx="807389" cy="977900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tx1"/>
                </a:solidFill>
              </a:rPr>
              <a:t>Objective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0466916-0B28-F5D0-F4CD-E2E525B7787A}"/>
              </a:ext>
            </a:extLst>
          </p:cNvPr>
          <p:cNvSpPr/>
          <p:nvPr/>
        </p:nvSpPr>
        <p:spPr bwMode="gray">
          <a:xfrm>
            <a:off x="353391" y="2974783"/>
            <a:ext cx="807389" cy="3226352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GB" sz="1000" b="1" dirty="0">
                <a:solidFill>
                  <a:schemeClr val="tx1"/>
                </a:solidFill>
              </a:rPr>
              <a:t>RenovaBio and fuel matrix policy integration</a:t>
            </a:r>
          </a:p>
          <a:p>
            <a:pPr marL="0" indent="0">
              <a:spcBef>
                <a:spcPts val="0"/>
              </a:spcBef>
              <a:buNone/>
            </a:pPr>
            <a:endParaRPr lang="en-US" sz="1000" b="1" dirty="0">
              <a:solidFill>
                <a:schemeClr val="tx1"/>
              </a:solidFill>
            </a:endParaRP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4FA4591-1E7D-7784-661D-42BE097C1C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7622342"/>
              </p:ext>
            </p:extLst>
          </p:nvPr>
        </p:nvGraphicFramePr>
        <p:xfrm>
          <a:off x="1329470" y="3053420"/>
          <a:ext cx="4495068" cy="18364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90134">
                  <a:extLst>
                    <a:ext uri="{9D8B030D-6E8A-4147-A177-3AD203B41FA5}">
                      <a16:colId xmlns:a16="http://schemas.microsoft.com/office/drawing/2014/main" val="3756392242"/>
                    </a:ext>
                  </a:extLst>
                </a:gridCol>
                <a:gridCol w="3404934">
                  <a:extLst>
                    <a:ext uri="{9D8B030D-6E8A-4147-A177-3AD203B41FA5}">
                      <a16:colId xmlns:a16="http://schemas.microsoft.com/office/drawing/2014/main" val="1656211665"/>
                    </a:ext>
                  </a:extLst>
                </a:gridCol>
              </a:tblGrid>
              <a:tr h="222391">
                <a:tc gridSpan="2"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RenovaBio axes and policy integration:</a:t>
                      </a:r>
                    </a:p>
                  </a:txBody>
                  <a:tcPr marL="100584" marR="100584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62703296"/>
                  </a:ext>
                </a:extLst>
              </a:tr>
              <a:tr h="361385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00" b="1" i="1" dirty="0"/>
                        <a:t>National targets</a:t>
                      </a:r>
                    </a:p>
                  </a:txBody>
                  <a:tcPr marL="100584" marR="100584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Establishes 11% emissions reduction target until 2033, defined by the National Council for Energy Policy</a:t>
                      </a:r>
                    </a:p>
                  </a:txBody>
                  <a:tcPr marL="100584" marR="100584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8835730"/>
                  </a:ext>
                </a:extLst>
              </a:tr>
              <a:tr h="361385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00" b="1" i="1" dirty="0"/>
                        <a:t>Certification</a:t>
                      </a:r>
                    </a:p>
                  </a:txBody>
                  <a:tcPr marL="100584" marR="100584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Efficiency scores given to producers based on lifecycle analysis from well to tank</a:t>
                      </a:r>
                    </a:p>
                  </a:txBody>
                  <a:tcPr marL="100584" marR="100584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6903901"/>
                  </a:ext>
                </a:extLst>
              </a:tr>
              <a:tr h="361385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00" b="1" i="1" dirty="0"/>
                        <a:t>Decarboni-zation credits</a:t>
                      </a:r>
                    </a:p>
                  </a:txBody>
                  <a:tcPr marL="100584" marR="100584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CBio credits traded on the Brazilian stock exchange based on reduction of emissions</a:t>
                      </a:r>
                    </a:p>
                  </a:txBody>
                  <a:tcPr marL="100584" marR="100584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34638755"/>
                  </a:ext>
                </a:extLst>
              </a:tr>
              <a:tr h="361385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1000" b="1" i="1" dirty="0"/>
                        <a:t>Fuel of the future</a:t>
                      </a:r>
                    </a:p>
                  </a:txBody>
                  <a:tcPr marL="100584" marR="100584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Integration of RenovaBio, Rota 2030 program, air pollution control program, and vehicle labeling program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0584" marR="100584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55541522"/>
                  </a:ext>
                </a:extLst>
              </a:tr>
            </a:tbl>
          </a:graphicData>
        </a:graphic>
      </p:graphicFrame>
      <p:grpSp>
        <p:nvGrpSpPr>
          <p:cNvPr id="23" name="Group 22">
            <a:extLst>
              <a:ext uri="{FF2B5EF4-FFF2-40B4-BE49-F238E27FC236}">
                <a16:creationId xmlns:a16="http://schemas.microsoft.com/office/drawing/2014/main" id="{6AE9C4CA-1447-2348-26F8-20135A8634D0}"/>
              </a:ext>
            </a:extLst>
          </p:cNvPr>
          <p:cNvGrpSpPr/>
          <p:nvPr/>
        </p:nvGrpSpPr>
        <p:grpSpPr>
          <a:xfrm>
            <a:off x="6366656" y="1901610"/>
            <a:ext cx="5444344" cy="997922"/>
            <a:chOff x="6366656" y="1901610"/>
            <a:chExt cx="5444344" cy="997922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F9324FFD-E4C9-2757-A0B0-03A2C57CED79}"/>
                </a:ext>
              </a:extLst>
            </p:cNvPr>
            <p:cNvSpPr/>
            <p:nvPr/>
          </p:nvSpPr>
          <p:spPr bwMode="gray">
            <a:xfrm>
              <a:off x="6472251" y="1970056"/>
              <a:ext cx="1995093" cy="24180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4E6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None/>
                <a:tabLst/>
                <a:defRPr/>
              </a:pPr>
              <a:r>
                <a:rPr kumimoji="0" lang="en-001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</a:t>
              </a:r>
              <a:r>
                <a:rPr lang="en-US" sz="1100" b="1" dirty="0">
                  <a:solidFill>
                    <a:srgbClr val="000000"/>
                  </a:solidFill>
                  <a:latin typeface="Arial"/>
                </a:rPr>
                <a:t>Policy synergies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E09932EF-766E-5606-E941-F9D83FDFA67A}"/>
                </a:ext>
              </a:extLst>
            </p:cNvPr>
            <p:cNvSpPr/>
            <p:nvPr/>
          </p:nvSpPr>
          <p:spPr bwMode="gray">
            <a:xfrm>
              <a:off x="6366656" y="1901610"/>
              <a:ext cx="220429" cy="218246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spcBef>
                  <a:spcPts val="0"/>
                </a:spcBef>
                <a:buNone/>
              </a:pPr>
              <a:r>
                <a:rPr lang="en-US" sz="1100" dirty="0">
                  <a:solidFill>
                    <a:schemeClr val="bg1"/>
                  </a:solidFill>
                </a:rPr>
                <a:t>1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C216868-5031-26A7-1E5C-8095CF3A8CB2}"/>
                </a:ext>
              </a:extLst>
            </p:cNvPr>
            <p:cNvSpPr/>
            <p:nvPr/>
          </p:nvSpPr>
          <p:spPr bwMode="gray">
            <a:xfrm>
              <a:off x="6591300" y="2288490"/>
              <a:ext cx="5219700" cy="61104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lang="en-US" sz="1100" dirty="0">
                  <a:solidFill>
                    <a:srgbClr val="000000"/>
                  </a:solidFill>
                  <a:latin typeface="Arial"/>
                </a:rPr>
                <a:t>RenovaBio plus ROTA 2030 allows for specific goal-setting within the automotive industry; the Proconve program harmonizes the Rota 2030 schedule with air pollution control mechanisms; national SAF and green diesel programs encourage production of biofuels within the energy matrix system.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97E1379-BC6B-D547-18A3-06D0827135F0}"/>
              </a:ext>
            </a:extLst>
          </p:cNvPr>
          <p:cNvGrpSpPr/>
          <p:nvPr/>
        </p:nvGrpSpPr>
        <p:grpSpPr>
          <a:xfrm>
            <a:off x="6366656" y="3055753"/>
            <a:ext cx="5444344" cy="846076"/>
            <a:chOff x="6366656" y="1901610"/>
            <a:chExt cx="5444344" cy="846076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05CC857-7DAD-C522-3F61-8D73E23A0EDA}"/>
                </a:ext>
              </a:extLst>
            </p:cNvPr>
            <p:cNvSpPr/>
            <p:nvPr/>
          </p:nvSpPr>
          <p:spPr bwMode="gray">
            <a:xfrm>
              <a:off x="6472251" y="1970056"/>
              <a:ext cx="1995093" cy="24180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4E6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Investment signals</a:t>
              </a:r>
              <a:endParaRPr lang="en-US" sz="1100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43F42D85-8F84-743B-7081-12162FFA9B10}"/>
                </a:ext>
              </a:extLst>
            </p:cNvPr>
            <p:cNvSpPr/>
            <p:nvPr/>
          </p:nvSpPr>
          <p:spPr bwMode="gray">
            <a:xfrm>
              <a:off x="6366656" y="1901610"/>
              <a:ext cx="220429" cy="218246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spcBef>
                  <a:spcPts val="0"/>
                </a:spcBef>
                <a:buNone/>
              </a:pPr>
              <a:r>
                <a:rPr lang="en-US" sz="1100" dirty="0">
                  <a:solidFill>
                    <a:schemeClr val="bg1"/>
                  </a:solidFill>
                </a:rPr>
                <a:t>2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A273166-A9A6-AB53-BD08-C82F778B8733}"/>
                </a:ext>
              </a:extLst>
            </p:cNvPr>
            <p:cNvSpPr/>
            <p:nvPr/>
          </p:nvSpPr>
          <p:spPr bwMode="gray">
            <a:xfrm>
              <a:off x="6591300" y="2272761"/>
              <a:ext cx="5219700" cy="474925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lang="en-US" sz="1100" dirty="0">
                  <a:solidFill>
                    <a:srgbClr val="000000"/>
                  </a:solidFill>
                  <a:latin typeface="Arial"/>
                </a:rPr>
                <a:t>Clear mandates and policy certainty for ethanol and biodiesel, as well as for blending rates, provide clear signals to investors who are interested in the clean energy economy.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230DE51-5EBF-FC17-89BD-3817ACECB362}"/>
              </a:ext>
            </a:extLst>
          </p:cNvPr>
          <p:cNvGrpSpPr/>
          <p:nvPr/>
        </p:nvGrpSpPr>
        <p:grpSpPr>
          <a:xfrm>
            <a:off x="6366656" y="4053154"/>
            <a:ext cx="5444344" cy="893482"/>
            <a:chOff x="6366656" y="1901610"/>
            <a:chExt cx="5444344" cy="893482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3795F0C9-3093-688E-97BB-F13A1A4E07C4}"/>
                </a:ext>
              </a:extLst>
            </p:cNvPr>
            <p:cNvSpPr/>
            <p:nvPr/>
          </p:nvSpPr>
          <p:spPr bwMode="gray">
            <a:xfrm>
              <a:off x="6472251" y="1970056"/>
              <a:ext cx="1995093" cy="24180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4E6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Financial incentives</a:t>
              </a:r>
              <a:endParaRPr lang="en-US" sz="1100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DDB30E56-0D82-4094-835A-6DE3735CCDA6}"/>
                </a:ext>
              </a:extLst>
            </p:cNvPr>
            <p:cNvSpPr/>
            <p:nvPr/>
          </p:nvSpPr>
          <p:spPr bwMode="gray">
            <a:xfrm>
              <a:off x="6366656" y="1901610"/>
              <a:ext cx="220429" cy="218246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spcBef>
                  <a:spcPts val="0"/>
                </a:spcBef>
                <a:buNone/>
              </a:pPr>
              <a:r>
                <a:rPr lang="en-US" sz="1100" dirty="0">
                  <a:solidFill>
                    <a:schemeClr val="bg1"/>
                  </a:solidFill>
                </a:rPr>
                <a:t>3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20C5643E-1590-7568-9296-59CAFBABA8A6}"/>
                </a:ext>
              </a:extLst>
            </p:cNvPr>
            <p:cNvSpPr/>
            <p:nvPr/>
          </p:nvSpPr>
          <p:spPr bwMode="gray">
            <a:xfrm>
              <a:off x="6591300" y="2380088"/>
              <a:ext cx="5219700" cy="415004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lang="en-US" sz="1100" dirty="0">
                  <a:solidFill>
                    <a:srgbClr val="000000"/>
                  </a:solidFill>
                  <a:latin typeface="Arial"/>
                </a:rPr>
                <a:t>Provides tax incentives for flex-fuel and ethanol vehicles; the Brazil National Bank for Social and Economic Development provides lines of credit for sugar, ethanol, logistics, transport, and feedstock investment, as well as a climate fund focused on reducing carbon intensity.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219DB48-C55F-0C41-E132-81FCEC263E4B}"/>
              </a:ext>
            </a:extLst>
          </p:cNvPr>
          <p:cNvGrpSpPr/>
          <p:nvPr/>
        </p:nvGrpSpPr>
        <p:grpSpPr>
          <a:xfrm>
            <a:off x="6366656" y="5196060"/>
            <a:ext cx="5444344" cy="856258"/>
            <a:chOff x="6366656" y="1901610"/>
            <a:chExt cx="5444344" cy="856258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8F566CF-E2EE-8E69-D31E-AC10F3D1C4FA}"/>
                </a:ext>
              </a:extLst>
            </p:cNvPr>
            <p:cNvSpPr/>
            <p:nvPr/>
          </p:nvSpPr>
          <p:spPr bwMode="gray">
            <a:xfrm>
              <a:off x="6472251" y="1970056"/>
              <a:ext cx="2065462" cy="24180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4E6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Innovation and cooperation</a:t>
              </a:r>
              <a:endParaRPr lang="en-US" sz="1100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709C6A0E-54BB-8F31-1B81-8EB6BB853753}"/>
                </a:ext>
              </a:extLst>
            </p:cNvPr>
            <p:cNvSpPr/>
            <p:nvPr/>
          </p:nvSpPr>
          <p:spPr bwMode="gray">
            <a:xfrm>
              <a:off x="6366656" y="1901610"/>
              <a:ext cx="220429" cy="218246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spcBef>
                  <a:spcPts val="0"/>
                </a:spcBef>
                <a:buNone/>
              </a:pPr>
              <a:r>
                <a:rPr lang="en-US" sz="1100" dirty="0">
                  <a:solidFill>
                    <a:schemeClr val="bg1"/>
                  </a:solidFill>
                </a:rPr>
                <a:t>4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FFDC6A6C-496E-4823-8E24-F4E55E1C2004}"/>
                </a:ext>
              </a:extLst>
            </p:cNvPr>
            <p:cNvSpPr/>
            <p:nvPr/>
          </p:nvSpPr>
          <p:spPr bwMode="gray">
            <a:xfrm>
              <a:off x="6591300" y="2342864"/>
              <a:ext cx="5219700" cy="415004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177800" marR="0" lvl="0" indent="-177800" algn="l" defTabSz="7112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Continual proposal of new measures is aimed at increasing adoption of low-carbon fuels, including participation in global bioenergy partnerships to facilitate industry growth.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93254389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D95034-0A39-A970-F596-B436015B79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CEBE2D6-988C-002D-B6BE-6EFF23BC00E2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8" imgW="484" imgH="486" progId="TCLayout.ActiveDocument.1">
                  <p:embed/>
                </p:oleObj>
              </mc:Choice>
              <mc:Fallback>
                <p:oleObj name="think-cell Slide" r:id="rId8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CEBE2D6-988C-002D-B6BE-6EFF23BC00E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A1BDF41E-797D-E76A-DBA1-E5D3A5D930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251485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>
                <a:ea typeface="+mj-lt"/>
                <a:cs typeface="+mj-lt"/>
              </a:rPr>
              <a:t>Indonesia commits to biodiesel while China shifts focus elsewhere</a:t>
            </a:r>
            <a:endParaRPr lang="en-US" dirty="0"/>
          </a:p>
        </p:txBody>
      </p:sp>
      <p:sp>
        <p:nvSpPr>
          <p:cNvPr id="1031" name="btfpNumberBubble886180">
            <a:extLst>
              <a:ext uri="{FF2B5EF4-FFF2-40B4-BE49-F238E27FC236}">
                <a16:creationId xmlns:a16="http://schemas.microsoft.com/office/drawing/2014/main" id="{113B50CE-B545-A326-D844-52605A249C7A}"/>
              </a:ext>
            </a:extLst>
          </p:cNvPr>
          <p:cNvSpPr/>
          <p:nvPr/>
        </p:nvSpPr>
        <p:spPr bwMode="gray">
          <a:xfrm>
            <a:off x="7945" y="85658"/>
            <a:ext cx="327018" cy="327018"/>
          </a:xfrm>
          <a:prstGeom prst="ellipse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FFFFFF"/>
                </a:solidFill>
                <a:latin typeface="Arial"/>
              </a:rPr>
              <a:t>4+5</a:t>
            </a:r>
            <a:endParaRPr lang="en-US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2" name="btfpNotesBox111697">
            <a:extLst>
              <a:ext uri="{FF2B5EF4-FFF2-40B4-BE49-F238E27FC236}">
                <a16:creationId xmlns:a16="http://schemas.microsoft.com/office/drawing/2014/main" id="{D703AB90-988F-4807-2DFC-E74D1E6AD13F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: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IATA,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0"/>
              </a:rPr>
              <a:t>CORSIA Fact Sheet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 Green Mobility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Magazine,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1"/>
              </a:rPr>
              <a:t>Green mobility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ICAO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2"/>
              </a:rPr>
              <a:t>About ICAO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U.S. DOT (Transport),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3"/>
              </a:rPr>
              <a:t>Biden Harris Administration Announces Nearly $300 Million in Awards for Sustainable Aviation Fuel and Technologies as part of Investing in America Agenda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13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Lucha,</a:t>
            </a:r>
            <a:r>
              <a:rPr kumimoji="0" lang="en-US" sz="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Heonjae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8B2C173-F1C3-0624-AF15-88F49D6C754D}"/>
              </a:ext>
            </a:extLst>
          </p:cNvPr>
          <p:cNvSpPr/>
          <p:nvPr/>
        </p:nvSpPr>
        <p:spPr bwMode="gray">
          <a:xfrm>
            <a:off x="424544" y="87020"/>
            <a:ext cx="3519278" cy="329966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cs typeface="Arial"/>
              </a:rPr>
              <a:t>Deep Dive: China vs. Indonesia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BEA8FA2-6541-AB5B-C33B-BDEA480B28A3}"/>
              </a:ext>
            </a:extLst>
          </p:cNvPr>
          <p:cNvSpPr/>
          <p:nvPr/>
        </p:nvSpPr>
        <p:spPr bwMode="gray">
          <a:xfrm>
            <a:off x="1295964" y="1607635"/>
            <a:ext cx="4739151" cy="427642"/>
          </a:xfrm>
          <a:prstGeom prst="rect">
            <a:avLst/>
          </a:prstGeom>
          <a:solidFill>
            <a:schemeClr val="accent3"/>
          </a:solidFill>
          <a:ln w="15875">
            <a:solidFill>
              <a:schemeClr val="accent3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China: Biofuel ambition dimmed by EV push</a:t>
            </a:r>
          </a:p>
        </p:txBody>
      </p:sp>
      <p:pic>
        <p:nvPicPr>
          <p:cNvPr id="12" name="Picture 4" descr="China Nylon Flag, 3' x 5'">
            <a:extLst>
              <a:ext uri="{FF2B5EF4-FFF2-40B4-BE49-F238E27FC236}">
                <a16:creationId xmlns:a16="http://schemas.microsoft.com/office/drawing/2014/main" id="{D42517AC-B44F-3316-67C8-360581B374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20270" y="1465781"/>
            <a:ext cx="353582" cy="339869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7F5FB53-1EAA-6D69-5B31-CDD549F2B1B0}"/>
              </a:ext>
            </a:extLst>
          </p:cNvPr>
          <p:cNvSpPr/>
          <p:nvPr/>
        </p:nvSpPr>
        <p:spPr bwMode="gray">
          <a:xfrm>
            <a:off x="6354098" y="1607635"/>
            <a:ext cx="4739151" cy="427642"/>
          </a:xfrm>
          <a:prstGeom prst="rect">
            <a:avLst/>
          </a:prstGeom>
          <a:solidFill>
            <a:schemeClr val="accent3"/>
          </a:solidFill>
          <a:ln w="15875">
            <a:solidFill>
              <a:schemeClr val="accent3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Indonesia: Strong push for biodiesel production</a:t>
            </a:r>
          </a:p>
        </p:txBody>
      </p:sp>
      <p:sp>
        <p:nvSpPr>
          <p:cNvPr id="46" name="btfpRowHeaderBoxText489333">
            <a:extLst>
              <a:ext uri="{FF2B5EF4-FFF2-40B4-BE49-F238E27FC236}">
                <a16:creationId xmlns:a16="http://schemas.microsoft.com/office/drawing/2014/main" id="{1F3574F8-CAE4-E0E1-07FB-80F85D7A95B6}"/>
              </a:ext>
            </a:extLst>
          </p:cNvPr>
          <p:cNvSpPr txBox="1"/>
          <p:nvPr/>
        </p:nvSpPr>
        <p:spPr bwMode="gray">
          <a:xfrm>
            <a:off x="330200" y="2082763"/>
            <a:ext cx="810343" cy="678540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i="0" dirty="0"/>
              <a:t>Legislative </a:t>
            </a:r>
            <a:br>
              <a:rPr lang="en-GB" i="0" dirty="0"/>
            </a:br>
            <a:r>
              <a:rPr lang="en-GB" i="0" dirty="0"/>
              <a:t>policy</a:t>
            </a:r>
          </a:p>
        </p:txBody>
      </p:sp>
      <p:cxnSp>
        <p:nvCxnSpPr>
          <p:cNvPr id="47" name="btfpRowHeaderBoxLine489333">
            <a:extLst>
              <a:ext uri="{FF2B5EF4-FFF2-40B4-BE49-F238E27FC236}">
                <a16:creationId xmlns:a16="http://schemas.microsoft.com/office/drawing/2014/main" id="{B9309CD0-8B61-F899-9780-DCDFD5525219}"/>
              </a:ext>
            </a:extLst>
          </p:cNvPr>
          <p:cNvCxnSpPr/>
          <p:nvPr/>
        </p:nvCxnSpPr>
        <p:spPr bwMode="gray">
          <a:xfrm>
            <a:off x="1140543" y="2082763"/>
            <a:ext cx="0" cy="678540"/>
          </a:xfrm>
          <a:prstGeom prst="line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8" name="btfpRowHeaderBoxText489333">
            <a:extLst>
              <a:ext uri="{FF2B5EF4-FFF2-40B4-BE49-F238E27FC236}">
                <a16:creationId xmlns:a16="http://schemas.microsoft.com/office/drawing/2014/main" id="{737467D4-2A0F-3728-329D-FABEA094AB41}"/>
              </a:ext>
            </a:extLst>
          </p:cNvPr>
          <p:cNvSpPr txBox="1"/>
          <p:nvPr/>
        </p:nvSpPr>
        <p:spPr bwMode="gray">
          <a:xfrm>
            <a:off x="330200" y="2855186"/>
            <a:ext cx="810343" cy="1724695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i="0" dirty="0"/>
              <a:t>Key items</a:t>
            </a:r>
          </a:p>
        </p:txBody>
      </p:sp>
      <p:cxnSp>
        <p:nvCxnSpPr>
          <p:cNvPr id="49" name="btfpRowHeaderBoxLine489333">
            <a:extLst>
              <a:ext uri="{FF2B5EF4-FFF2-40B4-BE49-F238E27FC236}">
                <a16:creationId xmlns:a16="http://schemas.microsoft.com/office/drawing/2014/main" id="{BC34888D-4EC2-E5F2-1B3A-24AC4159B6A8}"/>
              </a:ext>
            </a:extLst>
          </p:cNvPr>
          <p:cNvCxnSpPr/>
          <p:nvPr/>
        </p:nvCxnSpPr>
        <p:spPr bwMode="gray">
          <a:xfrm>
            <a:off x="1140543" y="2855477"/>
            <a:ext cx="0" cy="1724695"/>
          </a:xfrm>
          <a:prstGeom prst="line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50" name="btfpRowHeaderBoxText489333">
            <a:extLst>
              <a:ext uri="{FF2B5EF4-FFF2-40B4-BE49-F238E27FC236}">
                <a16:creationId xmlns:a16="http://schemas.microsoft.com/office/drawing/2014/main" id="{64B51AF3-A04A-DD07-0E19-4ED4734E447A}"/>
              </a:ext>
            </a:extLst>
          </p:cNvPr>
          <p:cNvSpPr txBox="1"/>
          <p:nvPr/>
        </p:nvSpPr>
        <p:spPr bwMode="gray">
          <a:xfrm>
            <a:off x="330200" y="4893690"/>
            <a:ext cx="810343" cy="1339570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i="0" dirty="0"/>
              <a:t>Trends</a:t>
            </a:r>
          </a:p>
        </p:txBody>
      </p:sp>
      <p:cxnSp>
        <p:nvCxnSpPr>
          <p:cNvPr id="51" name="btfpRowHeaderBoxLine489333">
            <a:extLst>
              <a:ext uri="{FF2B5EF4-FFF2-40B4-BE49-F238E27FC236}">
                <a16:creationId xmlns:a16="http://schemas.microsoft.com/office/drawing/2014/main" id="{A9D5285E-FD42-1922-F90A-A8C7454B7D96}"/>
              </a:ext>
            </a:extLst>
          </p:cNvPr>
          <p:cNvCxnSpPr/>
          <p:nvPr/>
        </p:nvCxnSpPr>
        <p:spPr bwMode="gray">
          <a:xfrm>
            <a:off x="1140543" y="4673765"/>
            <a:ext cx="0" cy="1339570"/>
          </a:xfrm>
          <a:prstGeom prst="line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7646180-FF0B-BC67-3523-CFBFC563E23C}"/>
              </a:ext>
            </a:extLst>
          </p:cNvPr>
          <p:cNvCxnSpPr>
            <a:cxnSpLocks/>
          </p:cNvCxnSpPr>
          <p:nvPr/>
        </p:nvCxnSpPr>
        <p:spPr bwMode="gray">
          <a:xfrm flipV="1">
            <a:off x="330200" y="2758288"/>
            <a:ext cx="10789920" cy="54071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btfpBulletedList367680">
            <a:extLst>
              <a:ext uri="{FF2B5EF4-FFF2-40B4-BE49-F238E27FC236}">
                <a16:creationId xmlns:a16="http://schemas.microsoft.com/office/drawing/2014/main" id="{A0767256-2EB0-FF31-6948-B2E47E8701B1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1302060" y="2082763"/>
            <a:ext cx="4736592" cy="600164"/>
          </a:xfrm>
          <a:prstGeom prst="rect">
            <a:avLst/>
          </a:prstGeom>
          <a:noFill/>
        </p:spPr>
        <p:txBody>
          <a:bodyPr vert="horz" wrap="square">
            <a:spAutoFit/>
          </a:bodyPr>
          <a:lstStyle>
            <a:defPPr>
              <a:defRPr lang="en-US"/>
            </a:defPPr>
            <a:lvl1pPr marR="0" lvl="0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  <a:defRPr kumimoji="0" sz="12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defRPr>
            </a:lvl1pPr>
            <a:lvl2pPr marR="0" lvl="1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  <a:defRPr kumimoji="0" sz="10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defRPr>
            </a:lvl2pPr>
          </a:lstStyle>
          <a:p>
            <a:r>
              <a:rPr lang="en-US" sz="1100" dirty="0"/>
              <a:t>Renewable Energy Law: </a:t>
            </a:r>
            <a:r>
              <a:rPr lang="en-US" sz="1100" b="0" dirty="0"/>
              <a:t>Provides overarching framework for renewable energy development including biofuels, supplemented by the </a:t>
            </a:r>
            <a:r>
              <a:rPr lang="en-US" sz="1100" dirty="0"/>
              <a:t>14th Five-Year Plan </a:t>
            </a:r>
            <a:r>
              <a:rPr lang="en-US" sz="1100" b="0" dirty="0"/>
              <a:t>(2021-25).</a:t>
            </a:r>
          </a:p>
        </p:txBody>
      </p:sp>
      <p:sp>
        <p:nvSpPr>
          <p:cNvPr id="55" name="btfpBulletedList352864">
            <a:extLst>
              <a:ext uri="{FF2B5EF4-FFF2-40B4-BE49-F238E27FC236}">
                <a16:creationId xmlns:a16="http://schemas.microsoft.com/office/drawing/2014/main" id="{D6834144-E631-CCA3-292B-8A553086A5E9}"/>
              </a:ext>
            </a:extLst>
          </p:cNvPr>
          <p:cNvSpPr txBox="1"/>
          <p:nvPr/>
        </p:nvSpPr>
        <p:spPr bwMode="gray">
          <a:xfrm>
            <a:off x="1302060" y="2855477"/>
            <a:ext cx="4736592" cy="1923604"/>
          </a:xfrm>
          <a:prstGeom prst="rect">
            <a:avLst/>
          </a:prstGeom>
          <a:noFill/>
        </p:spPr>
        <p:txBody>
          <a:bodyPr vert="horz" wrap="square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Mandatory blending: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im is to satisfy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E10 blend mandate by 2020; the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enforcement target was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scaled back nationally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due to feedstock supply concerns.</a:t>
            </a: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The country r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elies on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corn crops as primary feedstock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for bioethanol.</a:t>
            </a: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lang="en-US" sz="1100" b="1" dirty="0">
                <a:solidFill>
                  <a:srgbClr val="000000"/>
                </a:solidFill>
                <a:latin typeface="Arial"/>
              </a:rPr>
              <a:t>S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ome financial incentives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are i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 place,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including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subsidies for ethanol producers and a tax exemption on fuel ethanol.</a:t>
            </a: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China piloted a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B5 biodiesel mandate,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but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implementation has been limited to select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provinces with limited adoption.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F866784-5F92-6BF4-EB5F-A089CE220D5A}"/>
              </a:ext>
            </a:extLst>
          </p:cNvPr>
          <p:cNvSpPr txBox="1"/>
          <p:nvPr/>
        </p:nvSpPr>
        <p:spPr bwMode="gray">
          <a:xfrm>
            <a:off x="1302060" y="4864194"/>
            <a:ext cx="4736592" cy="12618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Exploration of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advanced biofuels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i.e.,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cellulosic ethanol),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 reduce reliance on food crops.</a:t>
            </a: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Focus on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the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commercial application of SAF,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with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 goal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of reaching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more than 50K ton of consumption by 2025.</a:t>
            </a:r>
          </a:p>
          <a:p>
            <a:pPr lvl="0">
              <a:spcBef>
                <a:spcPts val="600"/>
              </a:spcBef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Policy shift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recent years, with more emphasis on </a:t>
            </a:r>
            <a:r>
              <a:rPr lang="en-US" sz="1100" b="1" dirty="0">
                <a:solidFill>
                  <a:srgbClr val="000000"/>
                </a:solidFill>
              </a:rPr>
              <a:t>electrification  </a:t>
            </a:r>
            <a:r>
              <a:rPr lang="en-US" sz="1100" dirty="0">
                <a:solidFill>
                  <a:srgbClr val="000000"/>
                </a:solidFill>
              </a:rPr>
              <a:t>vs.</a:t>
            </a:r>
            <a:r>
              <a:rPr lang="en-US" sz="1100" b="1" dirty="0">
                <a:solidFill>
                  <a:srgbClr val="000000"/>
                </a:solidFill>
              </a:rPr>
              <a:t>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biofuels.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btfpBulletedList367680">
            <a:extLst>
              <a:ext uri="{FF2B5EF4-FFF2-40B4-BE49-F238E27FC236}">
                <a16:creationId xmlns:a16="http://schemas.microsoft.com/office/drawing/2014/main" id="{37220B6F-F2C8-6572-94CD-22EE3DF562FF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gray">
          <a:xfrm>
            <a:off x="6354098" y="2082763"/>
            <a:ext cx="4736592" cy="411257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Ministerial Decree No.12, 2015: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Issued by the Ministry of Energy and Mineral Resources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,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mandates use of biofuels in the country.</a:t>
            </a:r>
          </a:p>
        </p:txBody>
      </p:sp>
      <p:sp>
        <p:nvSpPr>
          <p:cNvPr id="58" name="btfpBulletedList984811">
            <a:extLst>
              <a:ext uri="{FF2B5EF4-FFF2-40B4-BE49-F238E27FC236}">
                <a16:creationId xmlns:a16="http://schemas.microsoft.com/office/drawing/2014/main" id="{7418D027-B17A-BA7F-BA2B-DF280AEDB56E}"/>
              </a:ext>
            </a:extLst>
          </p:cNvPr>
          <p:cNvSpPr txBox="1"/>
          <p:nvPr/>
        </p:nvSpPr>
        <p:spPr bwMode="gray">
          <a:xfrm>
            <a:off x="6296223" y="2855477"/>
            <a:ext cx="4823898" cy="1731243"/>
          </a:xfrm>
          <a:prstGeom prst="rect">
            <a:avLst/>
          </a:prstGeom>
          <a:noFill/>
        </p:spPr>
        <p:txBody>
          <a:bodyPr vert="horz" wrap="square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Mandatory blending: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C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urrent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blend is B30 (30% biodiesel, 70% petroleum) for the transportation/industrial sector, with a gradual increase in target ratio.</a:t>
            </a: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The country relies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on palm oil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as the primary feedstock for biodiesel.</a:t>
            </a: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Biodiesel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mandates have not fully displaced conventional diesel,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partly due to consumer concerns about its impact on vehicles.</a:t>
            </a: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Biodiesel subsidy: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T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he government collects export levies on Crude Palm Oil (CPO) to subsidize biodiesel producers,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to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cover the price differential between biodiesel and petroleum diesel.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1FED91-4D60-3367-0F26-196008A4BDB8}"/>
              </a:ext>
            </a:extLst>
          </p:cNvPr>
          <p:cNvSpPr txBox="1"/>
          <p:nvPr/>
        </p:nvSpPr>
        <p:spPr bwMode="gray">
          <a:xfrm>
            <a:off x="6296222" y="4864194"/>
            <a:ext cx="4736592" cy="10926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P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olicy and implementation heavily skewed toward biodiesel, struggling to meet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the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E5 blending mandate.</a:t>
            </a: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Focus on bolstering biofuel sector by enhancing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biodiesel adoption incentives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revitalizing its dormant bioethanol program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and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diversifying feedstock sources.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4D470A3E-1C11-DDC0-76F9-8C20C8A17057}"/>
              </a:ext>
            </a:extLst>
          </p:cNvPr>
          <p:cNvCxnSpPr>
            <a:cxnSpLocks/>
          </p:cNvCxnSpPr>
          <p:nvPr/>
        </p:nvCxnSpPr>
        <p:spPr bwMode="gray">
          <a:xfrm flipV="1">
            <a:off x="330200" y="4777151"/>
            <a:ext cx="10789920" cy="53902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Picture 6" descr="Flag of Indonesia - Wikipedia">
            <a:extLst>
              <a:ext uri="{FF2B5EF4-FFF2-40B4-BE49-F238E27FC236}">
                <a16:creationId xmlns:a16="http://schemas.microsoft.com/office/drawing/2014/main" id="{EEB8BB25-54E3-FDC0-ADAB-C4985D1DDA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86028" y="1461791"/>
            <a:ext cx="330237" cy="348207"/>
          </a:xfrm>
          <a:prstGeom prst="ellipse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5481196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707E51-3B40-B856-42B0-AC5BD4CB02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FBE4515-00C2-9530-2AD1-8F753C383BC1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741758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7" imgW="484" imgH="486" progId="TCLayout.ActiveDocument.1">
                  <p:embed/>
                </p:oleObj>
              </mc:Choice>
              <mc:Fallback>
                <p:oleObj name="think-cell Slide" r:id="rId67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BE4515-00C2-9530-2AD1-8F753C383BC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2208D6C4-5161-B70B-7203-BEA71F97FB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>
                <a:ea typeface="+mj-lt"/>
                <a:cs typeface="+mj-lt"/>
              </a:rPr>
              <a:t>Biofuel adoption differs by country; in Norway, rapid EV penetration has suppressed biofuel growth</a:t>
            </a:r>
          </a:p>
        </p:txBody>
      </p:sp>
      <p:sp>
        <p:nvSpPr>
          <p:cNvPr id="109" name="btfpNotesBox111697">
            <a:extLst>
              <a:ext uri="{FF2B5EF4-FFF2-40B4-BE49-F238E27FC236}">
                <a16:creationId xmlns:a16="http://schemas.microsoft.com/office/drawing/2014/main" id="{497BF60A-EF82-8EC6-5A0A-07F8A0930430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101650"/>
            <a:ext cx="9144000" cy="61555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Note: Electric car includes fully battery-electric and plug-in hybrids; non-electric car includes petrol, diesel, and non-plug-in hybrid.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Forbes,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69"/>
              </a:rPr>
              <a:t>How Norway Increased EVs to 82% Of New Car Sales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(2024); </a:t>
            </a:r>
            <a:r>
              <a:rPr lang="en-US" sz="800" dirty="0">
                <a:solidFill>
                  <a:srgbClr val="000000"/>
                </a:solidFill>
              </a:rPr>
              <a:t>Vox, </a:t>
            </a:r>
            <a:r>
              <a:rPr lang="en-US" sz="800" dirty="0">
                <a:solidFill>
                  <a:srgbClr val="000000"/>
                </a:solidFill>
                <a:hlinkClick r:id="rId70"/>
              </a:rPr>
              <a:t>Why Norway — the poster child for electric cars — is having second thoughts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(2023); McKinsey,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hlinkClick r:id="rId71"/>
              </a:rPr>
              <a:t>What Norway’s Experience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71"/>
              </a:rPr>
              <a:t>R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hlinkClick r:id="rId71"/>
              </a:rPr>
              <a:t>eveals About the EV Charging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71"/>
              </a:rPr>
              <a:t>M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hlinkClick r:id="rId71"/>
              </a:rPr>
              <a:t>arket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OurWorldInData,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72"/>
              </a:rPr>
              <a:t>Number of new cars sold, by type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 Robbie Andrew, CICERO,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73"/>
              </a:rPr>
              <a:t>Norway EV Sales and Related Data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(2025); </a:t>
            </a:r>
            <a:r>
              <a:rPr lang="en-US" sz="800" dirty="0" err="1">
                <a:solidFill>
                  <a:srgbClr val="000000"/>
                </a:solidFill>
                <a:latin typeface="Arial"/>
              </a:rPr>
              <a:t>GlobalEconomy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74"/>
              </a:rPr>
              <a:t>USA: Biofuels production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(2025); IEA,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75"/>
              </a:rPr>
              <a:t>State Budget – Biofuel blending requirement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(2024).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73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76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77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78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/>
          </a:p>
        </p:txBody>
      </p:sp>
      <p:grpSp>
        <p:nvGrpSpPr>
          <p:cNvPr id="115" name="btfpColumnHeaderBox851636">
            <a:extLst>
              <a:ext uri="{FF2B5EF4-FFF2-40B4-BE49-F238E27FC236}">
                <a16:creationId xmlns:a16="http://schemas.microsoft.com/office/drawing/2014/main" id="{F7FA9880-8D24-1FE1-7F01-6D98E43ED03A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6656439" y="1772577"/>
            <a:ext cx="4640826" cy="288219"/>
            <a:chOff x="7228567" y="1458838"/>
            <a:chExt cx="4633235" cy="355382"/>
          </a:xfrm>
        </p:grpSpPr>
        <p:sp>
          <p:nvSpPr>
            <p:cNvPr id="113" name="btfpColumnHeaderBoxText851636">
              <a:extLst>
                <a:ext uri="{FF2B5EF4-FFF2-40B4-BE49-F238E27FC236}">
                  <a16:creationId xmlns:a16="http://schemas.microsoft.com/office/drawing/2014/main" id="{436B2352-D799-DD2E-ECC6-A1215191DF1C}"/>
                </a:ext>
              </a:extLst>
            </p:cNvPr>
            <p:cNvSpPr txBox="1"/>
            <p:nvPr/>
          </p:nvSpPr>
          <p:spPr bwMode="gray">
            <a:xfrm>
              <a:off x="7228567" y="1458838"/>
              <a:ext cx="4633233" cy="355382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… fueled by the country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’s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aggressive EV subsidies</a:t>
              </a:r>
            </a:p>
          </p:txBody>
        </p:sp>
        <p:cxnSp>
          <p:nvCxnSpPr>
            <p:cNvPr id="114" name="btfpColumnHeaderBoxLine851636">
              <a:extLst>
                <a:ext uri="{FF2B5EF4-FFF2-40B4-BE49-F238E27FC236}">
                  <a16:creationId xmlns:a16="http://schemas.microsoft.com/office/drawing/2014/main" id="{361FE314-BD37-D6EA-B2B6-CF854D83BF71}"/>
                </a:ext>
              </a:extLst>
            </p:cNvPr>
            <p:cNvCxnSpPr/>
            <p:nvPr/>
          </p:nvCxnSpPr>
          <p:spPr bwMode="gray">
            <a:xfrm>
              <a:off x="7228568" y="1812447"/>
              <a:ext cx="4633234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2" name="Rectangle 131">
            <a:extLst>
              <a:ext uri="{FF2B5EF4-FFF2-40B4-BE49-F238E27FC236}">
                <a16:creationId xmlns:a16="http://schemas.microsoft.com/office/drawing/2014/main" id="{7744F645-855D-AE29-329C-25C16BA33D15}"/>
              </a:ext>
            </a:extLst>
          </p:cNvPr>
          <p:cNvSpPr/>
          <p:nvPr/>
        </p:nvSpPr>
        <p:spPr bwMode="gray">
          <a:xfrm>
            <a:off x="0" y="0"/>
            <a:ext cx="2463282" cy="30490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Case Study: Norway EV</a:t>
            </a:r>
          </a:p>
        </p:txBody>
      </p:sp>
      <p:sp>
        <p:nvSpPr>
          <p:cNvPr id="8" name="btfpRowHeaderBoxText489333">
            <a:extLst>
              <a:ext uri="{FF2B5EF4-FFF2-40B4-BE49-F238E27FC236}">
                <a16:creationId xmlns:a16="http://schemas.microsoft.com/office/drawing/2014/main" id="{A71B7AC1-9136-ED9C-DB48-493F3F7B0416}"/>
              </a:ext>
            </a:extLst>
          </p:cNvPr>
          <p:cNvSpPr txBox="1"/>
          <p:nvPr/>
        </p:nvSpPr>
        <p:spPr bwMode="gray">
          <a:xfrm>
            <a:off x="6656439" y="2212448"/>
            <a:ext cx="914400" cy="678540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sz="1100" i="0" dirty="0"/>
              <a:t>Mandate</a:t>
            </a:r>
          </a:p>
        </p:txBody>
      </p:sp>
      <p:cxnSp>
        <p:nvCxnSpPr>
          <p:cNvPr id="9" name="btfpRowHeaderBoxLine489333">
            <a:extLst>
              <a:ext uri="{FF2B5EF4-FFF2-40B4-BE49-F238E27FC236}">
                <a16:creationId xmlns:a16="http://schemas.microsoft.com/office/drawing/2014/main" id="{B95B51BF-1CD4-46D9-2CD3-085D9A2C1296}"/>
              </a:ext>
            </a:extLst>
          </p:cNvPr>
          <p:cNvCxnSpPr>
            <a:cxnSpLocks/>
          </p:cNvCxnSpPr>
          <p:nvPr/>
        </p:nvCxnSpPr>
        <p:spPr bwMode="gray">
          <a:xfrm>
            <a:off x="7466783" y="1925361"/>
            <a:ext cx="0" cy="678540"/>
          </a:xfrm>
          <a:prstGeom prst="line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" name="btfpRowHeaderBoxText489333">
            <a:extLst>
              <a:ext uri="{FF2B5EF4-FFF2-40B4-BE49-F238E27FC236}">
                <a16:creationId xmlns:a16="http://schemas.microsoft.com/office/drawing/2014/main" id="{0C8C3CDE-D2A2-2585-C804-AE9E8E223314}"/>
              </a:ext>
            </a:extLst>
          </p:cNvPr>
          <p:cNvSpPr txBox="1"/>
          <p:nvPr/>
        </p:nvSpPr>
        <p:spPr bwMode="gray">
          <a:xfrm>
            <a:off x="6656439" y="3476177"/>
            <a:ext cx="914400" cy="1387229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sz="1100" i="0" dirty="0"/>
              <a:t>Incentive</a:t>
            </a:r>
          </a:p>
        </p:txBody>
      </p:sp>
      <p:cxnSp>
        <p:nvCxnSpPr>
          <p:cNvPr id="12" name="btfpRowHeaderBoxLine489333">
            <a:extLst>
              <a:ext uri="{FF2B5EF4-FFF2-40B4-BE49-F238E27FC236}">
                <a16:creationId xmlns:a16="http://schemas.microsoft.com/office/drawing/2014/main" id="{211E3F72-2160-896E-846B-5BD753BD0D79}"/>
              </a:ext>
            </a:extLst>
          </p:cNvPr>
          <p:cNvCxnSpPr>
            <a:cxnSpLocks/>
          </p:cNvCxnSpPr>
          <p:nvPr/>
        </p:nvCxnSpPr>
        <p:spPr bwMode="gray">
          <a:xfrm>
            <a:off x="7466783" y="3355309"/>
            <a:ext cx="0" cy="1387229"/>
          </a:xfrm>
          <a:prstGeom prst="line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4" name="btfpRowHeaderBoxText489333">
            <a:extLst>
              <a:ext uri="{FF2B5EF4-FFF2-40B4-BE49-F238E27FC236}">
                <a16:creationId xmlns:a16="http://schemas.microsoft.com/office/drawing/2014/main" id="{5BF389B0-433D-0490-651A-9A8709FD3C55}"/>
              </a:ext>
            </a:extLst>
          </p:cNvPr>
          <p:cNvSpPr txBox="1"/>
          <p:nvPr/>
        </p:nvSpPr>
        <p:spPr bwMode="gray">
          <a:xfrm>
            <a:off x="6656439" y="4686364"/>
            <a:ext cx="914400" cy="770012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sz="1100" i="0" dirty="0"/>
              <a:t>Infra-structure</a:t>
            </a:r>
          </a:p>
        </p:txBody>
      </p:sp>
      <p:cxnSp>
        <p:nvCxnSpPr>
          <p:cNvPr id="15" name="btfpRowHeaderBoxLine489333">
            <a:extLst>
              <a:ext uri="{FF2B5EF4-FFF2-40B4-BE49-F238E27FC236}">
                <a16:creationId xmlns:a16="http://schemas.microsoft.com/office/drawing/2014/main" id="{876A914D-94A9-72BF-E9D2-46889B066714}"/>
              </a:ext>
            </a:extLst>
          </p:cNvPr>
          <p:cNvCxnSpPr>
            <a:cxnSpLocks/>
          </p:cNvCxnSpPr>
          <p:nvPr/>
        </p:nvCxnSpPr>
        <p:spPr bwMode="gray">
          <a:xfrm>
            <a:off x="7466783" y="4886926"/>
            <a:ext cx="0" cy="770012"/>
          </a:xfrm>
          <a:prstGeom prst="line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9" name="btfpRowHeaderBoxText489333">
            <a:extLst>
              <a:ext uri="{FF2B5EF4-FFF2-40B4-BE49-F238E27FC236}">
                <a16:creationId xmlns:a16="http://schemas.microsoft.com/office/drawing/2014/main" id="{0541A974-5A19-EF29-40CF-B5631FDBE2F1}"/>
              </a:ext>
            </a:extLst>
          </p:cNvPr>
          <p:cNvSpPr txBox="1"/>
          <p:nvPr/>
        </p:nvSpPr>
        <p:spPr bwMode="gray">
          <a:xfrm>
            <a:off x="6656439" y="5303923"/>
            <a:ext cx="914400" cy="884312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sz="1100" i="0" dirty="0"/>
              <a:t>Challenges</a:t>
            </a:r>
          </a:p>
        </p:txBody>
      </p:sp>
      <p:sp>
        <p:nvSpPr>
          <p:cNvPr id="16" name="btfpBulletedList367680">
            <a:extLst>
              <a:ext uri="{FF2B5EF4-FFF2-40B4-BE49-F238E27FC236}">
                <a16:creationId xmlns:a16="http://schemas.microsoft.com/office/drawing/2014/main" id="{956342CB-9DF4-6E92-4E73-B5BA097E0ED5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gray">
          <a:xfrm>
            <a:off x="7477067" y="2212448"/>
            <a:ext cx="4572000" cy="1280160"/>
          </a:xfrm>
          <a:prstGeom prst="rect">
            <a:avLst/>
          </a:prstGeom>
          <a:noFill/>
        </p:spPr>
        <p:txBody>
          <a:bodyPr vert="horz" wrap="square">
            <a:spAutoFit/>
          </a:bodyPr>
          <a:lstStyle>
            <a:defPPr>
              <a:defRPr lang="en-US"/>
            </a:defPPr>
            <a:lvl1pPr marR="0" lvl="0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  <a:defRPr kumimoji="0" sz="12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defRPr>
            </a:lvl1pPr>
            <a:lvl2pPr marR="0" lvl="1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  <a:defRPr kumimoji="0" sz="10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defRPr>
            </a:lvl2pPr>
          </a:lstStyle>
          <a:p>
            <a:pPr>
              <a:spcBef>
                <a:spcPts val="600"/>
              </a:spcBef>
            </a:pPr>
            <a:r>
              <a:rPr lang="en-US" sz="1100" dirty="0"/>
              <a:t>Biofuel mandate: </a:t>
            </a:r>
            <a:r>
              <a:rPr lang="en-US" sz="1100" b="0" dirty="0"/>
              <a:t>24.5% of the volume of fuels supplied to be biofuel; a minimum of 9% must be advanced biofuels (in liquid form)</a:t>
            </a:r>
          </a:p>
          <a:p>
            <a:pPr>
              <a:spcBef>
                <a:spcPts val="600"/>
              </a:spcBef>
            </a:pPr>
            <a:r>
              <a:rPr lang="en-US" sz="1100" b="0" dirty="0"/>
              <a:t>Mandated share of biofuel by transport mode: Road at 19%, aviation at 0.5%, and shipping at 6%</a:t>
            </a:r>
          </a:p>
          <a:p>
            <a:pPr>
              <a:spcBef>
                <a:spcPts val="600"/>
              </a:spcBef>
            </a:pPr>
            <a:r>
              <a:rPr lang="en-US" sz="1100" dirty="0"/>
              <a:t>Current biofuel growth is driven more by aviation and shipping</a:t>
            </a:r>
            <a:r>
              <a:rPr lang="en-US" sz="1100" b="0" dirty="0"/>
              <a:t>, also in line with the EU’s </a:t>
            </a:r>
            <a:r>
              <a:rPr lang="fr-FR" sz="1100" b="0" dirty="0"/>
              <a:t>ReFuelEU Aviation and FuelEu Maritime.</a:t>
            </a:r>
            <a:endParaRPr lang="en-US" sz="1100" b="0" dirty="0"/>
          </a:p>
        </p:txBody>
      </p:sp>
      <p:sp>
        <p:nvSpPr>
          <p:cNvPr id="17" name="btfpBulletedList352864">
            <a:extLst>
              <a:ext uri="{FF2B5EF4-FFF2-40B4-BE49-F238E27FC236}">
                <a16:creationId xmlns:a16="http://schemas.microsoft.com/office/drawing/2014/main" id="{231198D1-C98E-F50C-4640-07EE4E8A18D3}"/>
              </a:ext>
            </a:extLst>
          </p:cNvPr>
          <p:cNvSpPr txBox="1"/>
          <p:nvPr/>
        </p:nvSpPr>
        <p:spPr bwMode="gray">
          <a:xfrm>
            <a:off x="7477067" y="3472113"/>
            <a:ext cx="4572000" cy="1261884"/>
          </a:xfrm>
          <a:prstGeom prst="rect">
            <a:avLst/>
          </a:prstGeom>
          <a:noFill/>
        </p:spPr>
        <p:txBody>
          <a:bodyPr vert="horz" wrap="square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Green tax incentives: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EVs are exempt from purchase, import, and road taxes, while fossil fuel cars face a hefty 25% tax.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EV is more price competitive to customers than ICE.</a:t>
            </a:r>
          </a:p>
          <a:p>
            <a:pPr marL="355600" marR="0" lvl="1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One-quarter of cars on Norwegian roads are electric, contributing to an 8.3% decrease in surface transportation emissions from 2014 to 2023.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19059D9-D988-8A87-5CC5-20E124787FE3}"/>
              </a:ext>
            </a:extLst>
          </p:cNvPr>
          <p:cNvSpPr txBox="1"/>
          <p:nvPr/>
        </p:nvSpPr>
        <p:spPr bwMode="gray">
          <a:xfrm>
            <a:off x="7477067" y="4678236"/>
            <a:ext cx="4572000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b="1" dirty="0">
                <a:solidFill>
                  <a:srgbClr val="000000"/>
                </a:solidFill>
                <a:latin typeface="Arial"/>
              </a:rPr>
              <a:t>Network of public charging stations: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One fast-charging station every 50 km (31 miles) on major highways, totaling 15,000 public charging points nationwide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2D1C0-E983-0724-A00D-A5A41625ACBD}"/>
              </a:ext>
            </a:extLst>
          </p:cNvPr>
          <p:cNvSpPr txBox="1"/>
          <p:nvPr/>
        </p:nvSpPr>
        <p:spPr bwMode="gray">
          <a:xfrm>
            <a:off x="7477067" y="5291731"/>
            <a:ext cx="4572000" cy="8463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b="1" dirty="0">
                <a:solidFill>
                  <a:srgbClr val="000000"/>
                </a:solidFill>
                <a:latin typeface="Arial"/>
              </a:rPr>
              <a:t>Large budget allocations for EV subsidies</a:t>
            </a: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b="1" dirty="0">
                <a:solidFill>
                  <a:srgbClr val="000000"/>
                </a:solidFill>
                <a:latin typeface="Arial"/>
              </a:rPr>
              <a:t>Lower public transport rates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,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making it difficult for those without cars, as pricing becomes uncompetitive compared with EV ownership</a:t>
            </a:r>
          </a:p>
        </p:txBody>
      </p:sp>
      <p:grpSp>
        <p:nvGrpSpPr>
          <p:cNvPr id="20" name="btfpColumnHeaderBox851636">
            <a:extLst>
              <a:ext uri="{FF2B5EF4-FFF2-40B4-BE49-F238E27FC236}">
                <a16:creationId xmlns:a16="http://schemas.microsoft.com/office/drawing/2014/main" id="{09D60BB5-605C-0B6F-D830-6550C56FD597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330200" y="1554480"/>
            <a:ext cx="5913284" cy="506316"/>
            <a:chOff x="7228568" y="1223671"/>
            <a:chExt cx="4633234" cy="588776"/>
          </a:xfrm>
        </p:grpSpPr>
        <p:sp>
          <p:nvSpPr>
            <p:cNvPr id="22" name="btfpColumnHeaderBoxText851636">
              <a:extLst>
                <a:ext uri="{FF2B5EF4-FFF2-40B4-BE49-F238E27FC236}">
                  <a16:creationId xmlns:a16="http://schemas.microsoft.com/office/drawing/2014/main" id="{8B27668D-F945-5B61-0B5C-0D8B9F8AAE57}"/>
                </a:ext>
              </a:extLst>
            </p:cNvPr>
            <p:cNvSpPr txBox="1"/>
            <p:nvPr/>
          </p:nvSpPr>
          <p:spPr bwMode="gray">
            <a:xfrm>
              <a:off x="7228568" y="1223671"/>
              <a:ext cx="4633233" cy="585691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lvl="0" indent="0" defTabSz="914400">
                <a:spcBef>
                  <a:spcPts val="0"/>
                </a:spcBef>
                <a:buNone/>
                <a:defRPr/>
              </a:pP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Rapid EV uptake has coincided with slower biofuel growth in Norway relative to the U.S. …</a:t>
              </a:r>
            </a:p>
          </p:txBody>
        </p:sp>
        <p:cxnSp>
          <p:nvCxnSpPr>
            <p:cNvPr id="23" name="btfpColumnHeaderBoxLine851636">
              <a:extLst>
                <a:ext uri="{FF2B5EF4-FFF2-40B4-BE49-F238E27FC236}">
                  <a16:creationId xmlns:a16="http://schemas.microsoft.com/office/drawing/2014/main" id="{8235C485-A1F3-CD85-AD1C-FB74CBCFD09B}"/>
                </a:ext>
              </a:extLst>
            </p:cNvPr>
            <p:cNvCxnSpPr/>
            <p:nvPr/>
          </p:nvCxnSpPr>
          <p:spPr bwMode="gray">
            <a:xfrm>
              <a:off x="7228568" y="1812447"/>
              <a:ext cx="4633234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6DB132F-3030-6DD1-AB26-259D70C67FCF}"/>
              </a:ext>
            </a:extLst>
          </p:cNvPr>
          <p:cNvCxnSpPr>
            <a:cxnSpLocks/>
          </p:cNvCxnSpPr>
          <p:nvPr/>
        </p:nvCxnSpPr>
        <p:spPr bwMode="gray">
          <a:xfrm>
            <a:off x="6656440" y="4686329"/>
            <a:ext cx="4645152" cy="0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67060DA-F59A-3E3A-7D32-4160D3DF603F}"/>
              </a:ext>
            </a:extLst>
          </p:cNvPr>
          <p:cNvCxnSpPr>
            <a:cxnSpLocks/>
          </p:cNvCxnSpPr>
          <p:nvPr/>
        </p:nvCxnSpPr>
        <p:spPr bwMode="gray">
          <a:xfrm>
            <a:off x="6656440" y="5273000"/>
            <a:ext cx="4645152" cy="0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488DC45D-E379-AABC-A6C5-11D65D69C459}"/>
              </a:ext>
            </a:extLst>
          </p:cNvPr>
          <p:cNvCxnSpPr>
            <a:cxnSpLocks/>
          </p:cNvCxnSpPr>
          <p:nvPr/>
        </p:nvCxnSpPr>
        <p:spPr bwMode="gray">
          <a:xfrm>
            <a:off x="6656440" y="3486643"/>
            <a:ext cx="4645152" cy="0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11D8B8F9-49BD-41D9-8677-B41DA987F7A4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 flipH="1">
            <a:off x="671512" y="2814638"/>
            <a:ext cx="460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1" name="Straight Connector 230">
            <a:extLst>
              <a:ext uri="{FF2B5EF4-FFF2-40B4-BE49-F238E27FC236}">
                <a16:creationId xmlns:a16="http://schemas.microsoft.com/office/drawing/2014/main" id="{2FE310CE-1487-26D1-62CB-9DDA137E2AD0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 flipH="1">
            <a:off x="671512" y="3725863"/>
            <a:ext cx="460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6D14C7F0-E685-75F4-34C8-FC2218B1F8B0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 flipH="1">
            <a:off x="671512" y="2578100"/>
            <a:ext cx="460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0166DA37-A0D6-AC99-BE5D-25F622E4215A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 flipH="1">
            <a:off x="671512" y="3287713"/>
            <a:ext cx="460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119E8AFA-9B93-2021-ABCC-1BB3FA32B3E1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 flipH="1">
            <a:off x="671512" y="3051175"/>
            <a:ext cx="460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532" name="Chart 531">
            <a:extLst>
              <a:ext uri="{FF2B5EF4-FFF2-40B4-BE49-F238E27FC236}">
                <a16:creationId xmlns:a16="http://schemas.microsoft.com/office/drawing/2014/main" id="{C692475F-E2ED-E689-DA21-47BF95DE82CC}"/>
              </a:ext>
            </a:extLst>
          </p:cNvPr>
          <p:cNvGraphicFramePr/>
          <p:nvPr>
            <p:custDataLst>
              <p:tags r:id="rId12"/>
            </p:custDataLst>
            <p:extLst>
              <p:ext uri="{D42A27DB-BD31-4B8C-83A1-F6EECF244321}">
                <p14:modId xmlns:p14="http://schemas.microsoft.com/office/powerpoint/2010/main" val="2957668101"/>
              </p:ext>
            </p:extLst>
          </p:nvPr>
        </p:nvGraphicFramePr>
        <p:xfrm>
          <a:off x="392113" y="2495550"/>
          <a:ext cx="5205412" cy="16367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9"/>
          </a:graphicData>
        </a:graphic>
      </p:graphicFrame>
      <p:sp>
        <p:nvSpPr>
          <p:cNvPr id="229" name="Text Placeholder 10">
            <a:extLst>
              <a:ext uri="{FF2B5EF4-FFF2-40B4-BE49-F238E27FC236}">
                <a16:creationId xmlns:a16="http://schemas.microsoft.com/office/drawing/2014/main" id="{8AF0C801-8225-439A-6071-FBA050A10BFC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gray">
          <a:xfrm>
            <a:off x="423863" y="2730500"/>
            <a:ext cx="15557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8CBB648-9C2F-49A5-9A32-FC80D251BAF9}" type="datetime'''8''''0'''''''''''''''''''''''''''''''''''">
              <a:rPr lang="en-US" altLang="en-US" sz="11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80</a:t>
            </a:fld>
            <a:endParaRPr lang="en-US" sz="1100" dirty="0"/>
          </a:p>
        </p:txBody>
      </p:sp>
      <p:sp>
        <p:nvSpPr>
          <p:cNvPr id="228" name="Text Placeholder 10">
            <a:extLst>
              <a:ext uri="{FF2B5EF4-FFF2-40B4-BE49-F238E27FC236}">
                <a16:creationId xmlns:a16="http://schemas.microsoft.com/office/drawing/2014/main" id="{5E392879-2DC9-D958-FCEF-38D6402D16DA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gray">
          <a:xfrm>
            <a:off x="423863" y="2967038"/>
            <a:ext cx="15557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B1CE0DD-4293-458B-89D0-49DEF929143D}" type="datetime'''60'''''''''''''''''''''''''''''''''''''''''">
              <a:rPr lang="en-US" altLang="en-US" sz="11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60</a:t>
            </a:fld>
            <a:endParaRPr lang="en-US" sz="1100" dirty="0"/>
          </a:p>
        </p:txBody>
      </p:sp>
      <p:sp>
        <p:nvSpPr>
          <p:cNvPr id="230" name="Text Placeholder 10">
            <a:extLst>
              <a:ext uri="{FF2B5EF4-FFF2-40B4-BE49-F238E27FC236}">
                <a16:creationId xmlns:a16="http://schemas.microsoft.com/office/drawing/2014/main" id="{951E5BC6-2122-2B57-6B04-15D419EEE7A2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gray">
          <a:xfrm>
            <a:off x="346075" y="2493963"/>
            <a:ext cx="23336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D909F1F-F65A-43DF-BF94-FFFC38095B55}" type="datetime'''''''''1''''''0''''''''''''''''0'''''''''''''''''''''''">
              <a:rPr lang="en-US" altLang="en-US" sz="11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100</a:t>
            </a:fld>
            <a:endParaRPr lang="en-US" sz="1100" dirty="0"/>
          </a:p>
        </p:txBody>
      </p:sp>
      <p:sp>
        <p:nvSpPr>
          <p:cNvPr id="227" name="Text Placeholder 10">
            <a:extLst>
              <a:ext uri="{FF2B5EF4-FFF2-40B4-BE49-F238E27FC236}">
                <a16:creationId xmlns:a16="http://schemas.microsoft.com/office/drawing/2014/main" id="{9161C07A-FA4D-D532-95EC-F0A91C0F00C0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gray">
          <a:xfrm>
            <a:off x="423863" y="3203575"/>
            <a:ext cx="15557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A47582A-7609-4F9D-8DA2-4A6096FA1CD1}" type="datetime'''''''''''''''''''''''''''''''''''4''''0'''''''''''">
              <a:rPr lang="en-US" altLang="en-US" sz="11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40</a:t>
            </a:fld>
            <a:endParaRPr lang="en-US" sz="1100" dirty="0"/>
          </a:p>
        </p:txBody>
      </p:sp>
      <p:sp>
        <p:nvSpPr>
          <p:cNvPr id="226" name="Text Placeholder 10">
            <a:extLst>
              <a:ext uri="{FF2B5EF4-FFF2-40B4-BE49-F238E27FC236}">
                <a16:creationId xmlns:a16="http://schemas.microsoft.com/office/drawing/2014/main" id="{6BEFBEFC-665D-9127-233F-0A8C9B2E7781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gray">
          <a:xfrm>
            <a:off x="501650" y="3641725"/>
            <a:ext cx="7778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B736538-3757-4F24-85B8-A9E1E875449F}" type="datetime'''''0'''''''''''''''''''''''''''''">
              <a:rPr lang="en-US" altLang="en-US" sz="11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0</a:t>
            </a:fld>
            <a:endParaRPr lang="en-US" sz="1100" dirty="0"/>
          </a:p>
        </p:txBody>
      </p:sp>
      <p:sp useBgFill="1">
        <p:nvSpPr>
          <p:cNvPr id="273" name="Freeform 272">
            <a:extLst>
              <a:ext uri="{FF2B5EF4-FFF2-40B4-BE49-F238E27FC236}">
                <a16:creationId xmlns:a16="http://schemas.microsoft.com/office/drawing/2014/main" id="{4BA4D8D6-B2C2-67A9-D24F-A39B6F8A20A6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644525" y="3530600"/>
            <a:ext cx="146051" cy="96839"/>
          </a:xfrm>
          <a:custGeom>
            <a:avLst/>
            <a:gdLst/>
            <a:ahLst/>
            <a:cxnLst/>
            <a:rect l="0" t="0" r="0" b="0"/>
            <a:pathLst>
              <a:path w="146051" h="96839">
                <a:moveTo>
                  <a:pt x="0" y="39688"/>
                </a:moveTo>
                <a:lnTo>
                  <a:pt x="146050" y="0"/>
                </a:lnTo>
                <a:lnTo>
                  <a:pt x="146050" y="57150"/>
                </a:lnTo>
                <a:lnTo>
                  <a:pt x="0" y="96838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72" name="Freeform 271">
            <a:extLst>
              <a:ext uri="{FF2B5EF4-FFF2-40B4-BE49-F238E27FC236}">
                <a16:creationId xmlns:a16="http://schemas.microsoft.com/office/drawing/2014/main" id="{837E67F3-6C2C-6A22-4FD4-29D0C88C357C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644525" y="3587750"/>
            <a:ext cx="146051" cy="39689"/>
          </a:xfrm>
          <a:custGeom>
            <a:avLst/>
            <a:gdLst/>
            <a:ahLst/>
            <a:cxnLst/>
            <a:rect l="0" t="0" r="0" b="0"/>
            <a:pathLst>
              <a:path w="146051" h="39689">
                <a:moveTo>
                  <a:pt x="0" y="39688"/>
                </a:moveTo>
                <a:lnTo>
                  <a:pt x="14605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5F3378ED-64B7-8E2B-FC74-BBFE945DA8E0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644525" y="3530600"/>
            <a:ext cx="146051" cy="39689"/>
          </a:xfrm>
          <a:custGeom>
            <a:avLst/>
            <a:gdLst/>
            <a:ahLst/>
            <a:cxnLst/>
            <a:rect l="0" t="0" r="0" b="0"/>
            <a:pathLst>
              <a:path w="146051" h="39689">
                <a:moveTo>
                  <a:pt x="0" y="39688"/>
                </a:moveTo>
                <a:lnTo>
                  <a:pt x="14605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B1096E8C-7D13-57A5-2B7F-22133C2B8112}"/>
              </a:ext>
            </a:extLst>
          </p:cNvPr>
          <p:cNvCxnSpPr/>
          <p:nvPr>
            <p:custDataLst>
              <p:tags r:id="rId21"/>
            </p:custDataLst>
          </p:nvPr>
        </p:nvCxnSpPr>
        <p:spPr bwMode="gray">
          <a:xfrm>
            <a:off x="4983163" y="2366963"/>
            <a:ext cx="177800" cy="0"/>
          </a:xfrm>
          <a:prstGeom prst="line">
            <a:avLst/>
          </a:prstGeom>
          <a:ln w="19050" cap="rnd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7A21A255-D8EF-A494-C5C8-A4760258208F}"/>
              </a:ext>
            </a:extLst>
          </p:cNvPr>
          <p:cNvCxnSpPr/>
          <p:nvPr>
            <p:custDataLst>
              <p:tags r:id="rId22"/>
            </p:custDataLst>
          </p:nvPr>
        </p:nvCxnSpPr>
        <p:spPr bwMode="gray">
          <a:xfrm>
            <a:off x="5527675" y="2366963"/>
            <a:ext cx="177800" cy="0"/>
          </a:xfrm>
          <a:prstGeom prst="line">
            <a:avLst/>
          </a:prstGeom>
          <a:ln w="19050" cap="rnd" cmpd="sng" algn="ctr">
            <a:solidFill>
              <a:schemeClr val="accent2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14D1939-10D4-D462-6369-0C6D23D03A1B}"/>
              </a:ext>
            </a:extLst>
          </p:cNvPr>
          <p:cNvSpPr txBox="1">
            <a:spLocks/>
          </p:cNvSpPr>
          <p:nvPr>
            <p:custDataLst>
              <p:tags r:id="rId23"/>
            </p:custDataLst>
          </p:nvPr>
        </p:nvSpPr>
        <p:spPr bwMode="auto">
          <a:xfrm>
            <a:off x="5221288" y="2289175"/>
            <a:ext cx="19526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100" dirty="0"/>
              <a:t>U.S.</a:t>
            </a:r>
            <a:endParaRPr lang="en-US" sz="1100" dirty="0"/>
          </a:p>
        </p:txBody>
      </p:sp>
      <p:sp>
        <p:nvSpPr>
          <p:cNvPr id="103" name="Text Placeholder 10">
            <a:extLst>
              <a:ext uri="{FF2B5EF4-FFF2-40B4-BE49-F238E27FC236}">
                <a16:creationId xmlns:a16="http://schemas.microsoft.com/office/drawing/2014/main" id="{87CD8045-B168-ABA6-CB98-DE33272CCC23}"/>
              </a:ext>
            </a:extLst>
          </p:cNvPr>
          <p:cNvSpPr txBox="1">
            <a:spLocks/>
          </p:cNvSpPr>
          <p:nvPr>
            <p:custDataLst>
              <p:tags r:id="rId24"/>
            </p:custDataLst>
          </p:nvPr>
        </p:nvSpPr>
        <p:spPr bwMode="auto">
          <a:xfrm>
            <a:off x="5765800" y="2289175"/>
            <a:ext cx="47466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22F2EB8C-B79B-4957-8014-2BE8F0BF230B}" type="datetime'N''o''''''''''''''''''''''''''rw''''''''''a''y'">
              <a:rPr lang="en-US" altLang="en-US" sz="1100" smtClean="0"/>
              <a:pPr/>
              <a:t>Norway</a:t>
            </a:fld>
            <a:endParaRPr lang="en-US" sz="1100" dirty="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53FC6A4E-65B1-04FD-4BD7-712EB2C981F0}"/>
              </a:ext>
            </a:extLst>
          </p:cNvPr>
          <p:cNvSpPr txBox="1"/>
          <p:nvPr/>
        </p:nvSpPr>
        <p:spPr bwMode="gray">
          <a:xfrm>
            <a:off x="322004" y="2086923"/>
            <a:ext cx="3663430" cy="241980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b="1" dirty="0"/>
              <a:t>Share of EV sales (vs. internal combustion engine)</a:t>
            </a:r>
            <a:r>
              <a:rPr lang="en-US" sz="1100" dirty="0"/>
              <a:t>, %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B7D2D66A-194B-03E9-9712-E5BFEA9431C3}"/>
              </a:ext>
            </a:extLst>
          </p:cNvPr>
          <p:cNvSpPr txBox="1"/>
          <p:nvPr/>
        </p:nvSpPr>
        <p:spPr bwMode="gray">
          <a:xfrm>
            <a:off x="322004" y="4065946"/>
            <a:ext cx="1890508" cy="241980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b="1" dirty="0"/>
              <a:t>Biofuel consumption</a:t>
            </a:r>
            <a:r>
              <a:rPr lang="en-US" sz="1100" dirty="0"/>
              <a:t>, Kbpd</a:t>
            </a:r>
          </a:p>
        </p:txBody>
      </p:sp>
      <p:graphicFrame>
        <p:nvGraphicFramePr>
          <p:cNvPr id="530" name="Chart 529">
            <a:extLst>
              <a:ext uri="{FF2B5EF4-FFF2-40B4-BE49-F238E27FC236}">
                <a16:creationId xmlns:a16="http://schemas.microsoft.com/office/drawing/2014/main" id="{033BF8FA-660A-6DA8-0610-A190954890F5}"/>
              </a:ext>
            </a:extLst>
          </p:cNvPr>
          <p:cNvGraphicFramePr/>
          <p:nvPr>
            <p:custDataLst>
              <p:tags r:id="rId25"/>
            </p:custDataLst>
            <p:extLst>
              <p:ext uri="{D42A27DB-BD31-4B8C-83A1-F6EECF244321}">
                <p14:modId xmlns:p14="http://schemas.microsoft.com/office/powerpoint/2010/main" val="2038556281"/>
              </p:ext>
            </p:extLst>
          </p:nvPr>
        </p:nvGraphicFramePr>
        <p:xfrm>
          <a:off x="373063" y="4541838"/>
          <a:ext cx="5241925" cy="1416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0"/>
          </a:graphicData>
        </a:graphic>
      </p:graphicFrame>
      <p:sp useBgFill="1">
        <p:nvSpPr>
          <p:cNvPr id="529" name="Freeform 528">
            <a:extLst>
              <a:ext uri="{FF2B5EF4-FFF2-40B4-BE49-F238E27FC236}">
                <a16:creationId xmlns:a16="http://schemas.microsoft.com/office/drawing/2014/main" id="{501D8226-E584-2059-9616-FD182F453D7B}"/>
              </a:ext>
            </a:extLst>
          </p:cNvPr>
          <p:cNvSpPr/>
          <p:nvPr>
            <p:custDataLst>
              <p:tags r:id="rId26"/>
            </p:custDataLst>
          </p:nvPr>
        </p:nvSpPr>
        <p:spPr bwMode="auto">
          <a:xfrm>
            <a:off x="4868863" y="5457825"/>
            <a:ext cx="342901" cy="149226"/>
          </a:xfrm>
          <a:custGeom>
            <a:avLst/>
            <a:gdLst/>
            <a:ahLst/>
            <a:cxnLst/>
            <a:rect l="0" t="0" r="0" b="0"/>
            <a:pathLst>
              <a:path w="342901" h="149226">
                <a:moveTo>
                  <a:pt x="0" y="92075"/>
                </a:moveTo>
                <a:lnTo>
                  <a:pt x="342900" y="0"/>
                </a:lnTo>
                <a:lnTo>
                  <a:pt x="342900" y="57150"/>
                </a:lnTo>
                <a:lnTo>
                  <a:pt x="0" y="149225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 useBgFill="1">
        <p:nvSpPr>
          <p:cNvPr id="526" name="Freeform 525">
            <a:extLst>
              <a:ext uri="{FF2B5EF4-FFF2-40B4-BE49-F238E27FC236}">
                <a16:creationId xmlns:a16="http://schemas.microsoft.com/office/drawing/2014/main" id="{AB9AAED4-D171-8F34-0DDF-A81E706AC4E1}"/>
              </a:ext>
            </a:extLst>
          </p:cNvPr>
          <p:cNvSpPr/>
          <p:nvPr>
            <p:custDataLst>
              <p:tags r:id="rId27"/>
            </p:custDataLst>
          </p:nvPr>
        </p:nvSpPr>
        <p:spPr bwMode="auto">
          <a:xfrm>
            <a:off x="4143375" y="5457825"/>
            <a:ext cx="342901" cy="149226"/>
          </a:xfrm>
          <a:custGeom>
            <a:avLst/>
            <a:gdLst/>
            <a:ahLst/>
            <a:cxnLst/>
            <a:rect l="0" t="0" r="0" b="0"/>
            <a:pathLst>
              <a:path w="342901" h="149226">
                <a:moveTo>
                  <a:pt x="0" y="92075"/>
                </a:moveTo>
                <a:lnTo>
                  <a:pt x="342900" y="0"/>
                </a:lnTo>
                <a:lnTo>
                  <a:pt x="342900" y="57150"/>
                </a:lnTo>
                <a:lnTo>
                  <a:pt x="0" y="149225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 useBgFill="1">
        <p:nvSpPr>
          <p:cNvPr id="523" name="Freeform 522">
            <a:extLst>
              <a:ext uri="{FF2B5EF4-FFF2-40B4-BE49-F238E27FC236}">
                <a16:creationId xmlns:a16="http://schemas.microsoft.com/office/drawing/2014/main" id="{14A3BC81-59F7-43CB-1010-6E50C4BC94B9}"/>
              </a:ext>
            </a:extLst>
          </p:cNvPr>
          <p:cNvSpPr/>
          <p:nvPr>
            <p:custDataLst>
              <p:tags r:id="rId28"/>
            </p:custDataLst>
          </p:nvPr>
        </p:nvSpPr>
        <p:spPr bwMode="auto">
          <a:xfrm>
            <a:off x="3417888" y="5457825"/>
            <a:ext cx="342901" cy="149226"/>
          </a:xfrm>
          <a:custGeom>
            <a:avLst/>
            <a:gdLst/>
            <a:ahLst/>
            <a:cxnLst/>
            <a:rect l="0" t="0" r="0" b="0"/>
            <a:pathLst>
              <a:path w="342901" h="149226">
                <a:moveTo>
                  <a:pt x="0" y="92075"/>
                </a:moveTo>
                <a:lnTo>
                  <a:pt x="342900" y="0"/>
                </a:lnTo>
                <a:lnTo>
                  <a:pt x="342900" y="57150"/>
                </a:lnTo>
                <a:lnTo>
                  <a:pt x="0" y="149225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 useBgFill="1">
        <p:nvSpPr>
          <p:cNvPr id="520" name="Freeform 519">
            <a:extLst>
              <a:ext uri="{FF2B5EF4-FFF2-40B4-BE49-F238E27FC236}">
                <a16:creationId xmlns:a16="http://schemas.microsoft.com/office/drawing/2014/main" id="{7DD25CCB-F109-0882-84A3-3EAF20FFEC06}"/>
              </a:ext>
            </a:extLst>
          </p:cNvPr>
          <p:cNvSpPr/>
          <p:nvPr>
            <p:custDataLst>
              <p:tags r:id="rId29"/>
            </p:custDataLst>
          </p:nvPr>
        </p:nvSpPr>
        <p:spPr bwMode="auto">
          <a:xfrm>
            <a:off x="2693988" y="5457825"/>
            <a:ext cx="341313" cy="149226"/>
          </a:xfrm>
          <a:custGeom>
            <a:avLst/>
            <a:gdLst/>
            <a:ahLst/>
            <a:cxnLst/>
            <a:rect l="0" t="0" r="0" b="0"/>
            <a:pathLst>
              <a:path w="341313" h="149226">
                <a:moveTo>
                  <a:pt x="0" y="92075"/>
                </a:moveTo>
                <a:lnTo>
                  <a:pt x="341312" y="0"/>
                </a:lnTo>
                <a:lnTo>
                  <a:pt x="341312" y="57150"/>
                </a:lnTo>
                <a:lnTo>
                  <a:pt x="0" y="149225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 useBgFill="1">
        <p:nvSpPr>
          <p:cNvPr id="517" name="Freeform 516">
            <a:extLst>
              <a:ext uri="{FF2B5EF4-FFF2-40B4-BE49-F238E27FC236}">
                <a16:creationId xmlns:a16="http://schemas.microsoft.com/office/drawing/2014/main" id="{A8E6AF1B-AE16-5789-D1B1-541D14331BC5}"/>
              </a:ext>
            </a:extLst>
          </p:cNvPr>
          <p:cNvSpPr/>
          <p:nvPr>
            <p:custDataLst>
              <p:tags r:id="rId30"/>
            </p:custDataLst>
          </p:nvPr>
        </p:nvSpPr>
        <p:spPr bwMode="auto">
          <a:xfrm>
            <a:off x="1968500" y="5457825"/>
            <a:ext cx="342901" cy="149226"/>
          </a:xfrm>
          <a:custGeom>
            <a:avLst/>
            <a:gdLst/>
            <a:ahLst/>
            <a:cxnLst/>
            <a:rect l="0" t="0" r="0" b="0"/>
            <a:pathLst>
              <a:path w="342901" h="149226">
                <a:moveTo>
                  <a:pt x="0" y="92075"/>
                </a:moveTo>
                <a:lnTo>
                  <a:pt x="342900" y="0"/>
                </a:lnTo>
                <a:lnTo>
                  <a:pt x="342900" y="57150"/>
                </a:lnTo>
                <a:lnTo>
                  <a:pt x="0" y="149225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 useBgFill="1">
        <p:nvSpPr>
          <p:cNvPr id="514" name="Freeform 513">
            <a:extLst>
              <a:ext uri="{FF2B5EF4-FFF2-40B4-BE49-F238E27FC236}">
                <a16:creationId xmlns:a16="http://schemas.microsoft.com/office/drawing/2014/main" id="{ED4C2157-9149-4C2D-0B78-3C8E04758011}"/>
              </a:ext>
            </a:extLst>
          </p:cNvPr>
          <p:cNvSpPr/>
          <p:nvPr>
            <p:custDataLst>
              <p:tags r:id="rId31"/>
            </p:custDataLst>
          </p:nvPr>
        </p:nvSpPr>
        <p:spPr bwMode="auto">
          <a:xfrm>
            <a:off x="1243013" y="5457825"/>
            <a:ext cx="342901" cy="149226"/>
          </a:xfrm>
          <a:custGeom>
            <a:avLst/>
            <a:gdLst/>
            <a:ahLst/>
            <a:cxnLst/>
            <a:rect l="0" t="0" r="0" b="0"/>
            <a:pathLst>
              <a:path w="342901" h="149226">
                <a:moveTo>
                  <a:pt x="0" y="92075"/>
                </a:moveTo>
                <a:lnTo>
                  <a:pt x="342900" y="0"/>
                </a:lnTo>
                <a:lnTo>
                  <a:pt x="342900" y="57150"/>
                </a:lnTo>
                <a:lnTo>
                  <a:pt x="0" y="149225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 useBgFill="1">
        <p:nvSpPr>
          <p:cNvPr id="511" name="Freeform 510">
            <a:extLst>
              <a:ext uri="{FF2B5EF4-FFF2-40B4-BE49-F238E27FC236}">
                <a16:creationId xmlns:a16="http://schemas.microsoft.com/office/drawing/2014/main" id="{4885D0BF-5B1D-589E-B493-F4B0EC92D589}"/>
              </a:ext>
            </a:extLst>
          </p:cNvPr>
          <p:cNvSpPr/>
          <p:nvPr>
            <p:custDataLst>
              <p:tags r:id="rId32"/>
            </p:custDataLst>
          </p:nvPr>
        </p:nvSpPr>
        <p:spPr bwMode="auto">
          <a:xfrm>
            <a:off x="517525" y="5457825"/>
            <a:ext cx="342901" cy="149226"/>
          </a:xfrm>
          <a:custGeom>
            <a:avLst/>
            <a:gdLst/>
            <a:ahLst/>
            <a:cxnLst/>
            <a:rect l="0" t="0" r="0" b="0"/>
            <a:pathLst>
              <a:path w="342901" h="149226">
                <a:moveTo>
                  <a:pt x="0" y="92075"/>
                </a:moveTo>
                <a:lnTo>
                  <a:pt x="342900" y="0"/>
                </a:lnTo>
                <a:lnTo>
                  <a:pt x="342900" y="57150"/>
                </a:lnTo>
                <a:lnTo>
                  <a:pt x="0" y="149225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06CFB5BE-3B97-6926-55AF-D1EE0E2AF1BF}"/>
              </a:ext>
            </a:extLst>
          </p:cNvPr>
          <p:cNvSpPr/>
          <p:nvPr>
            <p:custDataLst>
              <p:tags r:id="rId33"/>
            </p:custDataLst>
          </p:nvPr>
        </p:nvSpPr>
        <p:spPr bwMode="auto">
          <a:xfrm>
            <a:off x="1243013" y="551497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4086FEB5-AB96-D9EA-5F63-7558D36D53BB}"/>
              </a:ext>
            </a:extLst>
          </p:cNvPr>
          <p:cNvSpPr/>
          <p:nvPr>
            <p:custDataLst>
              <p:tags r:id="rId34"/>
            </p:custDataLst>
          </p:nvPr>
        </p:nvSpPr>
        <p:spPr bwMode="auto">
          <a:xfrm>
            <a:off x="4868863" y="551497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F25001C8-63F9-0631-3A7A-A89BFDB55794}"/>
              </a:ext>
            </a:extLst>
          </p:cNvPr>
          <p:cNvSpPr/>
          <p:nvPr>
            <p:custDataLst>
              <p:tags r:id="rId35"/>
            </p:custDataLst>
          </p:nvPr>
        </p:nvSpPr>
        <p:spPr bwMode="auto">
          <a:xfrm>
            <a:off x="4868863" y="545782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987E97FF-6AFC-1FE1-EBD7-BD59A2481E19}"/>
              </a:ext>
            </a:extLst>
          </p:cNvPr>
          <p:cNvSpPr/>
          <p:nvPr>
            <p:custDataLst>
              <p:tags r:id="rId36"/>
            </p:custDataLst>
          </p:nvPr>
        </p:nvSpPr>
        <p:spPr bwMode="auto">
          <a:xfrm>
            <a:off x="4143375" y="551497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id="{0AB59F72-0449-8C7B-2304-B46DE0D18EF9}"/>
              </a:ext>
            </a:extLst>
          </p:cNvPr>
          <p:cNvSpPr/>
          <p:nvPr>
            <p:custDataLst>
              <p:tags r:id="rId37"/>
            </p:custDataLst>
          </p:nvPr>
        </p:nvSpPr>
        <p:spPr bwMode="auto">
          <a:xfrm>
            <a:off x="4143375" y="545782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3F21869E-3028-C52B-23BE-096788BC8577}"/>
              </a:ext>
            </a:extLst>
          </p:cNvPr>
          <p:cNvSpPr/>
          <p:nvPr>
            <p:custDataLst>
              <p:tags r:id="rId38"/>
            </p:custDataLst>
          </p:nvPr>
        </p:nvSpPr>
        <p:spPr bwMode="auto">
          <a:xfrm>
            <a:off x="3417888" y="551497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74E6D5A9-1BBF-501C-AA7E-A17789C02272}"/>
              </a:ext>
            </a:extLst>
          </p:cNvPr>
          <p:cNvSpPr/>
          <p:nvPr>
            <p:custDataLst>
              <p:tags r:id="rId39"/>
            </p:custDataLst>
          </p:nvPr>
        </p:nvSpPr>
        <p:spPr bwMode="auto">
          <a:xfrm>
            <a:off x="517525" y="545782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3D1B2939-642D-DC8C-F1EF-4CBCAF00B731}"/>
              </a:ext>
            </a:extLst>
          </p:cNvPr>
          <p:cNvSpPr/>
          <p:nvPr>
            <p:custDataLst>
              <p:tags r:id="rId40"/>
            </p:custDataLst>
          </p:nvPr>
        </p:nvSpPr>
        <p:spPr bwMode="auto">
          <a:xfrm>
            <a:off x="517525" y="551497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0F21B2C3-975B-4074-2E59-2A94C1572D84}"/>
              </a:ext>
            </a:extLst>
          </p:cNvPr>
          <p:cNvSpPr/>
          <p:nvPr>
            <p:custDataLst>
              <p:tags r:id="rId41"/>
            </p:custDataLst>
          </p:nvPr>
        </p:nvSpPr>
        <p:spPr bwMode="auto">
          <a:xfrm>
            <a:off x="3417888" y="545782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058DA643-F345-AA8A-F913-FDD4B802A564}"/>
              </a:ext>
            </a:extLst>
          </p:cNvPr>
          <p:cNvSpPr/>
          <p:nvPr>
            <p:custDataLst>
              <p:tags r:id="rId42"/>
            </p:custDataLst>
          </p:nvPr>
        </p:nvSpPr>
        <p:spPr bwMode="auto">
          <a:xfrm>
            <a:off x="1243013" y="545782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BD290C3E-DF85-7291-1559-05681B1E7FBA}"/>
              </a:ext>
            </a:extLst>
          </p:cNvPr>
          <p:cNvSpPr/>
          <p:nvPr>
            <p:custDataLst>
              <p:tags r:id="rId43"/>
            </p:custDataLst>
          </p:nvPr>
        </p:nvSpPr>
        <p:spPr bwMode="auto">
          <a:xfrm>
            <a:off x="2693988" y="5514975"/>
            <a:ext cx="341313" cy="92076"/>
          </a:xfrm>
          <a:custGeom>
            <a:avLst/>
            <a:gdLst/>
            <a:ahLst/>
            <a:cxnLst/>
            <a:rect l="0" t="0" r="0" b="0"/>
            <a:pathLst>
              <a:path w="341313" h="92076">
                <a:moveTo>
                  <a:pt x="0" y="92075"/>
                </a:moveTo>
                <a:lnTo>
                  <a:pt x="341312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id="{371006F6-0787-0D95-8B8F-F608FC3EDFE2}"/>
              </a:ext>
            </a:extLst>
          </p:cNvPr>
          <p:cNvSpPr/>
          <p:nvPr>
            <p:custDataLst>
              <p:tags r:id="rId44"/>
            </p:custDataLst>
          </p:nvPr>
        </p:nvSpPr>
        <p:spPr bwMode="auto">
          <a:xfrm>
            <a:off x="2693988" y="5457825"/>
            <a:ext cx="341313" cy="92076"/>
          </a:xfrm>
          <a:custGeom>
            <a:avLst/>
            <a:gdLst/>
            <a:ahLst/>
            <a:cxnLst/>
            <a:rect l="0" t="0" r="0" b="0"/>
            <a:pathLst>
              <a:path w="341313" h="92076">
                <a:moveTo>
                  <a:pt x="0" y="92075"/>
                </a:moveTo>
                <a:lnTo>
                  <a:pt x="341312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906E3E9F-3842-0A5C-F70F-7CC5DA2A5DC3}"/>
              </a:ext>
            </a:extLst>
          </p:cNvPr>
          <p:cNvSpPr/>
          <p:nvPr>
            <p:custDataLst>
              <p:tags r:id="rId45"/>
            </p:custDataLst>
          </p:nvPr>
        </p:nvSpPr>
        <p:spPr bwMode="auto">
          <a:xfrm>
            <a:off x="1968500" y="545782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id="{DAC9D7FF-5409-8D12-C3F6-BCBDABD7803D}"/>
              </a:ext>
            </a:extLst>
          </p:cNvPr>
          <p:cNvSpPr/>
          <p:nvPr>
            <p:custDataLst>
              <p:tags r:id="rId46"/>
            </p:custDataLst>
          </p:nvPr>
        </p:nvSpPr>
        <p:spPr bwMode="auto">
          <a:xfrm>
            <a:off x="1968500" y="5514975"/>
            <a:ext cx="342901" cy="92076"/>
          </a:xfrm>
          <a:custGeom>
            <a:avLst/>
            <a:gdLst/>
            <a:ahLst/>
            <a:cxnLst/>
            <a:rect l="0" t="0" r="0" b="0"/>
            <a:pathLst>
              <a:path w="342901" h="92076">
                <a:moveTo>
                  <a:pt x="0" y="92075"/>
                </a:moveTo>
                <a:lnTo>
                  <a:pt x="342900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0" name="Text Placeholder 10">
            <a:extLst>
              <a:ext uri="{FF2B5EF4-FFF2-40B4-BE49-F238E27FC236}">
                <a16:creationId xmlns:a16="http://schemas.microsoft.com/office/drawing/2014/main" id="{F33A452A-A174-807F-4DFF-BF297DADA88D}"/>
              </a:ext>
            </a:extLst>
          </p:cNvPr>
          <p:cNvSpPr txBox="1">
            <a:spLocks/>
          </p:cNvSpPr>
          <p:nvPr>
            <p:custDataLst>
              <p:tags r:id="rId47"/>
            </p:custDataLst>
          </p:nvPr>
        </p:nvSpPr>
        <p:spPr bwMode="auto">
          <a:xfrm>
            <a:off x="4281488" y="5757863"/>
            <a:ext cx="32385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7DF28EF-4467-46A5-9A61-632316F7DEC4}" type="datetime'''2''''02''''''''''''''''''''''1'''">
              <a:rPr lang="en-US" altLang="en-US" sz="1100" smtClean="0"/>
              <a:pPr/>
              <a:t>2021</a:t>
            </a:fld>
            <a:endParaRPr lang="en-US" sz="1100" dirty="0"/>
          </a:p>
        </p:txBody>
      </p:sp>
      <p:sp>
        <p:nvSpPr>
          <p:cNvPr id="151" name="Text Placeholder 10">
            <a:extLst>
              <a:ext uri="{FF2B5EF4-FFF2-40B4-BE49-F238E27FC236}">
                <a16:creationId xmlns:a16="http://schemas.microsoft.com/office/drawing/2014/main" id="{5DE3EDE4-DCF4-F68B-DFD9-CEFFA5A5B41E}"/>
              </a:ext>
            </a:extLst>
          </p:cNvPr>
          <p:cNvSpPr txBox="1">
            <a:spLocks/>
          </p:cNvSpPr>
          <p:nvPr>
            <p:custDataLst>
              <p:tags r:id="rId48"/>
            </p:custDataLst>
          </p:nvPr>
        </p:nvSpPr>
        <p:spPr bwMode="auto">
          <a:xfrm>
            <a:off x="5006975" y="5757863"/>
            <a:ext cx="32385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F88A39F-A073-4842-B55D-5E66D73FA9DC}" type="datetime'''2''''''''''''''''0''''''''2''''''''2'''''''''''''''">
              <a:rPr lang="en-US" altLang="en-US" sz="1100" smtClean="0"/>
              <a:pPr/>
              <a:t>2022</a:t>
            </a:fld>
            <a:endParaRPr lang="en-US" sz="1100" dirty="0"/>
          </a:p>
        </p:txBody>
      </p:sp>
      <p:sp>
        <p:nvSpPr>
          <p:cNvPr id="184" name="Text Placeholder 10">
            <a:extLst>
              <a:ext uri="{FF2B5EF4-FFF2-40B4-BE49-F238E27FC236}">
                <a16:creationId xmlns:a16="http://schemas.microsoft.com/office/drawing/2014/main" id="{E467279C-6FD9-BC89-F9CA-E7D36C0CF478}"/>
              </a:ext>
            </a:extLst>
          </p:cNvPr>
          <p:cNvSpPr txBox="1">
            <a:spLocks/>
          </p:cNvSpPr>
          <p:nvPr>
            <p:custDataLst>
              <p:tags r:id="rId49"/>
            </p:custDataLst>
          </p:nvPr>
        </p:nvSpPr>
        <p:spPr bwMode="gray">
          <a:xfrm>
            <a:off x="1277937" y="5156200"/>
            <a:ext cx="27463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0638" tIns="0" rIns="2063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32EB331-F642-4BD6-A5EB-8D80C8B2E765}" type="datetime'''''''''''''''''''''''''''''''''''1''''''''4''''3'''''">
              <a:rPr lang="en-US" altLang="en-US" sz="1100" smtClean="0"/>
              <a:pPr/>
              <a:t>143</a:t>
            </a:fld>
            <a:endParaRPr lang="en-US" sz="1100" dirty="0"/>
          </a:p>
        </p:txBody>
      </p:sp>
      <p:sp>
        <p:nvSpPr>
          <p:cNvPr id="149" name="Text Placeholder 10">
            <a:extLst>
              <a:ext uri="{FF2B5EF4-FFF2-40B4-BE49-F238E27FC236}">
                <a16:creationId xmlns:a16="http://schemas.microsoft.com/office/drawing/2014/main" id="{20BF4966-10D5-E494-424E-94E44AEF8A16}"/>
              </a:ext>
            </a:extLst>
          </p:cNvPr>
          <p:cNvSpPr txBox="1">
            <a:spLocks/>
          </p:cNvSpPr>
          <p:nvPr>
            <p:custDataLst>
              <p:tags r:id="rId50"/>
            </p:custDataLst>
          </p:nvPr>
        </p:nvSpPr>
        <p:spPr bwMode="auto">
          <a:xfrm>
            <a:off x="3556000" y="5757863"/>
            <a:ext cx="32385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921802A-95A4-410D-B2E1-62E0610FBFBD}" type="datetime'''''2''''''''''0''''2''''''''''''''''''''''''0'''''''">
              <a:rPr lang="en-US" altLang="en-US" sz="1100" smtClean="0"/>
              <a:pPr/>
              <a:t>2020</a:t>
            </a:fld>
            <a:endParaRPr lang="en-US" sz="1100" dirty="0"/>
          </a:p>
        </p:txBody>
      </p:sp>
      <p:sp>
        <p:nvSpPr>
          <p:cNvPr id="182" name="Text Placeholder 10">
            <a:extLst>
              <a:ext uri="{FF2B5EF4-FFF2-40B4-BE49-F238E27FC236}">
                <a16:creationId xmlns:a16="http://schemas.microsoft.com/office/drawing/2014/main" id="{D68648CB-D9FD-A4E7-5474-EC8B1D22D9B9}"/>
              </a:ext>
            </a:extLst>
          </p:cNvPr>
          <p:cNvSpPr txBox="1">
            <a:spLocks/>
          </p:cNvSpPr>
          <p:nvPr>
            <p:custDataLst>
              <p:tags r:id="rId51"/>
            </p:custDataLst>
          </p:nvPr>
        </p:nvSpPr>
        <p:spPr bwMode="gray">
          <a:xfrm>
            <a:off x="552449" y="5119688"/>
            <a:ext cx="27463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0638" tIns="0" rIns="2063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B62F73-7E94-466E-869A-F0B192E0C6B5}" type="datetime'''''''''''1''''4''''8'''''''''''''''''''''''''''''">
              <a:rPr lang="en-US" altLang="en-US" sz="1100" smtClean="0"/>
              <a:pPr/>
              <a:t>148</a:t>
            </a:fld>
            <a:endParaRPr lang="en-US" sz="1100" dirty="0"/>
          </a:p>
        </p:txBody>
      </p:sp>
      <p:sp>
        <p:nvSpPr>
          <p:cNvPr id="189" name="Text Placeholder 10">
            <a:extLst>
              <a:ext uri="{FF2B5EF4-FFF2-40B4-BE49-F238E27FC236}">
                <a16:creationId xmlns:a16="http://schemas.microsoft.com/office/drawing/2014/main" id="{1FC8CA3E-DF86-9A6B-E5F1-021C4F4F3A88}"/>
              </a:ext>
            </a:extLst>
          </p:cNvPr>
          <p:cNvSpPr txBox="1">
            <a:spLocks/>
          </p:cNvSpPr>
          <p:nvPr>
            <p:custDataLst>
              <p:tags r:id="rId52"/>
            </p:custDataLst>
          </p:nvPr>
        </p:nvSpPr>
        <p:spPr bwMode="gray">
          <a:xfrm>
            <a:off x="4903787" y="4594225"/>
            <a:ext cx="27463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0638" tIns="0" rIns="2063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5F73F3F-2834-4BEC-BF61-055EAB022268}" type="datetime'''''''''''''''''''''''21''''''''''''''''7'''''''''''''''">
              <a:rPr lang="en-US" altLang="en-US" sz="1100" smtClean="0"/>
              <a:pPr/>
              <a:t>217</a:t>
            </a:fld>
            <a:endParaRPr lang="en-US" sz="1100" dirty="0"/>
          </a:p>
        </p:txBody>
      </p:sp>
      <p:sp>
        <p:nvSpPr>
          <p:cNvPr id="148" name="Text Placeholder 10">
            <a:extLst>
              <a:ext uri="{FF2B5EF4-FFF2-40B4-BE49-F238E27FC236}">
                <a16:creationId xmlns:a16="http://schemas.microsoft.com/office/drawing/2014/main" id="{2D2E2498-3C95-601F-3D1F-C329D369825A}"/>
              </a:ext>
            </a:extLst>
          </p:cNvPr>
          <p:cNvSpPr txBox="1">
            <a:spLocks/>
          </p:cNvSpPr>
          <p:nvPr>
            <p:custDataLst>
              <p:tags r:id="rId53"/>
            </p:custDataLst>
          </p:nvPr>
        </p:nvSpPr>
        <p:spPr bwMode="auto">
          <a:xfrm>
            <a:off x="2832100" y="5757863"/>
            <a:ext cx="32385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223C181-D290-4F9F-A39C-71288C71B661}" type="datetime'''''''''''''''''''''2''''''''''''''''''01''''''9'''''''''">
              <a:rPr lang="en-US" altLang="en-US" sz="1100" smtClean="0"/>
              <a:pPr/>
              <a:t>2019</a:t>
            </a:fld>
            <a:endParaRPr lang="en-US" sz="1100" dirty="0"/>
          </a:p>
        </p:txBody>
      </p:sp>
      <p:sp>
        <p:nvSpPr>
          <p:cNvPr id="188" name="Text Placeholder 10">
            <a:extLst>
              <a:ext uri="{FF2B5EF4-FFF2-40B4-BE49-F238E27FC236}">
                <a16:creationId xmlns:a16="http://schemas.microsoft.com/office/drawing/2014/main" id="{5CEE4B77-5129-88C8-ED8E-36A903F9DCFA}"/>
              </a:ext>
            </a:extLst>
          </p:cNvPr>
          <p:cNvSpPr txBox="1">
            <a:spLocks/>
          </p:cNvSpPr>
          <p:nvPr>
            <p:custDataLst>
              <p:tags r:id="rId54"/>
            </p:custDataLst>
          </p:nvPr>
        </p:nvSpPr>
        <p:spPr bwMode="gray">
          <a:xfrm>
            <a:off x="4178299" y="4884738"/>
            <a:ext cx="27463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0638" tIns="0" rIns="2063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DAAC3A1-34E3-451A-A8AE-063286A0FAEE}" type="datetime'''''''''''''1''''''''7''''''''''''''''''''''''9'''''''''''''''">
              <a:rPr lang="en-US" altLang="en-US" sz="1100" smtClean="0"/>
              <a:pPr/>
              <a:t>179</a:t>
            </a:fld>
            <a:endParaRPr lang="en-US" sz="1100" dirty="0"/>
          </a:p>
        </p:txBody>
      </p:sp>
      <p:sp>
        <p:nvSpPr>
          <p:cNvPr id="187" name="Text Placeholder 10">
            <a:extLst>
              <a:ext uri="{FF2B5EF4-FFF2-40B4-BE49-F238E27FC236}">
                <a16:creationId xmlns:a16="http://schemas.microsoft.com/office/drawing/2014/main" id="{4F007C74-6FFB-29B1-49BA-CF93DBB94E59}"/>
              </a:ext>
            </a:extLst>
          </p:cNvPr>
          <p:cNvSpPr txBox="1">
            <a:spLocks/>
          </p:cNvSpPr>
          <p:nvPr>
            <p:custDataLst>
              <p:tags r:id="rId55"/>
            </p:custDataLst>
          </p:nvPr>
        </p:nvSpPr>
        <p:spPr bwMode="gray">
          <a:xfrm>
            <a:off x="3452812" y="5175250"/>
            <a:ext cx="27463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0638" tIns="0" rIns="2063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4E15F7C-A712-4B72-BBB4-F5F9A373D197}" type="datetime'1''''4''''''''''''''''''''''''''''''''''''''1'''''''''''">
              <a:rPr lang="en-US" altLang="en-US" sz="1100" smtClean="0"/>
              <a:pPr/>
              <a:t>141</a:t>
            </a:fld>
            <a:endParaRPr lang="en-US" sz="1100" dirty="0"/>
          </a:p>
        </p:txBody>
      </p:sp>
      <p:sp>
        <p:nvSpPr>
          <p:cNvPr id="139" name="Text Placeholder 10">
            <a:extLst>
              <a:ext uri="{FF2B5EF4-FFF2-40B4-BE49-F238E27FC236}">
                <a16:creationId xmlns:a16="http://schemas.microsoft.com/office/drawing/2014/main" id="{99CA4581-337C-CCB3-D3D0-E0603C1C8E15}"/>
              </a:ext>
            </a:extLst>
          </p:cNvPr>
          <p:cNvSpPr txBox="1">
            <a:spLocks/>
          </p:cNvSpPr>
          <p:nvPr>
            <p:custDataLst>
              <p:tags r:id="rId56"/>
            </p:custDataLst>
          </p:nvPr>
        </p:nvSpPr>
        <p:spPr bwMode="auto">
          <a:xfrm>
            <a:off x="2106613" y="5757863"/>
            <a:ext cx="32385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60F65D3-6E3E-4202-B88C-B89662926730}" type="datetime'2''''0''''''''''1''''''''''''8'''''''''''''''">
              <a:rPr lang="en-US" altLang="en-US" sz="1100" smtClean="0"/>
              <a:pPr/>
              <a:t>2018</a:t>
            </a:fld>
            <a:endParaRPr lang="en-US" sz="1100" dirty="0"/>
          </a:p>
        </p:txBody>
      </p:sp>
      <p:sp>
        <p:nvSpPr>
          <p:cNvPr id="186" name="Text Placeholder 10">
            <a:extLst>
              <a:ext uri="{FF2B5EF4-FFF2-40B4-BE49-F238E27FC236}">
                <a16:creationId xmlns:a16="http://schemas.microsoft.com/office/drawing/2014/main" id="{832C3C01-978B-C521-B506-BB2BCAA5B798}"/>
              </a:ext>
            </a:extLst>
          </p:cNvPr>
          <p:cNvSpPr txBox="1">
            <a:spLocks/>
          </p:cNvSpPr>
          <p:nvPr>
            <p:custDataLst>
              <p:tags r:id="rId57"/>
            </p:custDataLst>
          </p:nvPr>
        </p:nvSpPr>
        <p:spPr bwMode="gray">
          <a:xfrm>
            <a:off x="2727324" y="5214938"/>
            <a:ext cx="27463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0638" tIns="0" rIns="2063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24D917A-480D-4AB3-8E79-18145704211A}" type="datetime'''''''''1''''3''''''''''''''''6'''''''''''">
              <a:rPr lang="en-US" altLang="en-US" sz="1100" smtClean="0"/>
              <a:pPr/>
              <a:t>136</a:t>
            </a:fld>
            <a:endParaRPr lang="en-US" sz="1100" dirty="0"/>
          </a:p>
        </p:txBody>
      </p:sp>
      <p:sp>
        <p:nvSpPr>
          <p:cNvPr id="185" name="Text Placeholder 10">
            <a:extLst>
              <a:ext uri="{FF2B5EF4-FFF2-40B4-BE49-F238E27FC236}">
                <a16:creationId xmlns:a16="http://schemas.microsoft.com/office/drawing/2014/main" id="{EEBD051B-8351-1B89-3E24-74FF49B1BADD}"/>
              </a:ext>
            </a:extLst>
          </p:cNvPr>
          <p:cNvSpPr txBox="1">
            <a:spLocks/>
          </p:cNvSpPr>
          <p:nvPr>
            <p:custDataLst>
              <p:tags r:id="rId58"/>
            </p:custDataLst>
          </p:nvPr>
        </p:nvSpPr>
        <p:spPr bwMode="gray">
          <a:xfrm>
            <a:off x="2003424" y="5238750"/>
            <a:ext cx="27463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0638" tIns="0" rIns="2063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5CE1F7C-6307-48D8-A8A9-310429B671E7}" type="datetime'''''''''''''''1''''''''3''''''''''''''''3'''''''''''''''''">
              <a:rPr lang="en-US" altLang="en-US" sz="1100" smtClean="0"/>
              <a:pPr/>
              <a:t>133</a:t>
            </a:fld>
            <a:endParaRPr lang="en-US" sz="1100" dirty="0"/>
          </a:p>
        </p:txBody>
      </p:sp>
      <p:sp>
        <p:nvSpPr>
          <p:cNvPr id="138" name="Text Placeholder 10">
            <a:extLst>
              <a:ext uri="{FF2B5EF4-FFF2-40B4-BE49-F238E27FC236}">
                <a16:creationId xmlns:a16="http://schemas.microsoft.com/office/drawing/2014/main" id="{0DE9558E-88A3-218E-A7C4-6585C7F3B665}"/>
              </a:ext>
            </a:extLst>
          </p:cNvPr>
          <p:cNvSpPr txBox="1">
            <a:spLocks/>
          </p:cNvSpPr>
          <p:nvPr>
            <p:custDataLst>
              <p:tags r:id="rId59"/>
            </p:custDataLst>
          </p:nvPr>
        </p:nvSpPr>
        <p:spPr bwMode="auto">
          <a:xfrm>
            <a:off x="1381125" y="5757863"/>
            <a:ext cx="32385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939FD53-C375-4EDD-9649-4FA85C468882}" type="datetime'''''''2''''''''''''''''''''''''''''''''''''''''0''1''7'''">
              <a:rPr lang="en-US" altLang="en-US" sz="1100" smtClean="0"/>
              <a:pPr/>
              <a:t>2017</a:t>
            </a:fld>
            <a:endParaRPr lang="en-US" sz="1100" dirty="0"/>
          </a:p>
        </p:txBody>
      </p:sp>
      <p:sp>
        <p:nvSpPr>
          <p:cNvPr id="137" name="Text Placeholder 10">
            <a:extLst>
              <a:ext uri="{FF2B5EF4-FFF2-40B4-BE49-F238E27FC236}">
                <a16:creationId xmlns:a16="http://schemas.microsoft.com/office/drawing/2014/main" id="{BC0BE7BA-7E0F-A279-4D9C-7B71FD4DFE23}"/>
              </a:ext>
            </a:extLst>
          </p:cNvPr>
          <p:cNvSpPr txBox="1">
            <a:spLocks/>
          </p:cNvSpPr>
          <p:nvPr>
            <p:custDataLst>
              <p:tags r:id="rId60"/>
            </p:custDataLst>
          </p:nvPr>
        </p:nvSpPr>
        <p:spPr bwMode="auto">
          <a:xfrm>
            <a:off x="655638" y="5757863"/>
            <a:ext cx="32385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C48D699-3D92-4A19-902D-1BE1CD888E44}" type="datetime'''''2''''''''''''''''''''''''''''''''0''''''''16'">
              <a:rPr lang="en-US" altLang="en-US" sz="1100" smtClean="0"/>
              <a:pPr/>
              <a:t>2016</a:t>
            </a:fld>
            <a:endParaRPr lang="en-US" sz="1100" dirty="0"/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4F9B4092-4A7B-433C-01FB-451FF372EE4A}"/>
              </a:ext>
            </a:extLst>
          </p:cNvPr>
          <p:cNvSpPr/>
          <p:nvPr>
            <p:custDataLst>
              <p:tags r:id="rId61"/>
            </p:custDataLst>
          </p:nvPr>
        </p:nvSpPr>
        <p:spPr bwMode="auto">
          <a:xfrm>
            <a:off x="4973638" y="4329113"/>
            <a:ext cx="196850" cy="147638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E52D5F5F-C777-E21F-7C72-52CC8C7EBA9C}"/>
              </a:ext>
            </a:extLst>
          </p:cNvPr>
          <p:cNvSpPr/>
          <p:nvPr>
            <p:custDataLst>
              <p:tags r:id="rId62"/>
            </p:custDataLst>
          </p:nvPr>
        </p:nvSpPr>
        <p:spPr bwMode="auto">
          <a:xfrm>
            <a:off x="5518150" y="4329113"/>
            <a:ext cx="196850" cy="147638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34" name="Text Placeholder 10">
            <a:extLst>
              <a:ext uri="{FF2B5EF4-FFF2-40B4-BE49-F238E27FC236}">
                <a16:creationId xmlns:a16="http://schemas.microsoft.com/office/drawing/2014/main" id="{4B8D50D3-9D0D-F5AF-6687-85343281D9BB}"/>
              </a:ext>
            </a:extLst>
          </p:cNvPr>
          <p:cNvSpPr txBox="1">
            <a:spLocks/>
          </p:cNvSpPr>
          <p:nvPr>
            <p:custDataLst>
              <p:tags r:id="rId63"/>
            </p:custDataLst>
          </p:nvPr>
        </p:nvSpPr>
        <p:spPr bwMode="auto">
          <a:xfrm>
            <a:off x="5221288" y="4324350"/>
            <a:ext cx="19526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100" dirty="0"/>
              <a:t>U.S.</a:t>
            </a:r>
            <a:endParaRPr lang="en-US" sz="1100" dirty="0"/>
          </a:p>
        </p:txBody>
      </p:sp>
      <p:sp>
        <p:nvSpPr>
          <p:cNvPr id="136" name="Text Placeholder 10">
            <a:extLst>
              <a:ext uri="{FF2B5EF4-FFF2-40B4-BE49-F238E27FC236}">
                <a16:creationId xmlns:a16="http://schemas.microsoft.com/office/drawing/2014/main" id="{90E4F2D9-CD06-DBAE-8997-B48CFAA365F7}"/>
              </a:ext>
            </a:extLst>
          </p:cNvPr>
          <p:cNvSpPr txBox="1">
            <a:spLocks/>
          </p:cNvSpPr>
          <p:nvPr>
            <p:custDataLst>
              <p:tags r:id="rId64"/>
            </p:custDataLst>
          </p:nvPr>
        </p:nvSpPr>
        <p:spPr bwMode="auto">
          <a:xfrm>
            <a:off x="5765800" y="4324350"/>
            <a:ext cx="47466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41279AC-1C92-413F-A2F6-DDA6EF2D2DB7}" type="datetime'''''''N''''''''''''o''r''''w''''''''a''''''''''''y'''''''''">
              <a:rPr lang="en-US" altLang="en-US" sz="1100" smtClean="0"/>
              <a:pPr/>
              <a:t>Norway</a:t>
            </a:fld>
            <a:endParaRPr lang="en-US" sz="1100" dirty="0"/>
          </a:p>
        </p:txBody>
      </p:sp>
      <p:sp>
        <p:nvSpPr>
          <p:cNvPr id="361" name="Oval 360">
            <a:extLst>
              <a:ext uri="{FF2B5EF4-FFF2-40B4-BE49-F238E27FC236}">
                <a16:creationId xmlns:a16="http://schemas.microsoft.com/office/drawing/2014/main" id="{EFE6AA3A-8249-4755-1D64-4F26EBFB66EC}"/>
              </a:ext>
            </a:extLst>
          </p:cNvPr>
          <p:cNvSpPr/>
          <p:nvPr/>
        </p:nvSpPr>
        <p:spPr bwMode="gray">
          <a:xfrm>
            <a:off x="5532438" y="4885134"/>
            <a:ext cx="546099" cy="253089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50" dirty="0">
                <a:solidFill>
                  <a:schemeClr val="bg1"/>
                </a:solidFill>
              </a:rPr>
              <a:t>10%</a:t>
            </a:r>
          </a:p>
        </p:txBody>
      </p:sp>
      <p:sp>
        <p:nvSpPr>
          <p:cNvPr id="362" name="Oval 361">
            <a:extLst>
              <a:ext uri="{FF2B5EF4-FFF2-40B4-BE49-F238E27FC236}">
                <a16:creationId xmlns:a16="http://schemas.microsoft.com/office/drawing/2014/main" id="{25FEAF36-B933-04A6-15BD-03F9695AFB38}"/>
              </a:ext>
            </a:extLst>
          </p:cNvPr>
          <p:cNvSpPr/>
          <p:nvPr/>
        </p:nvSpPr>
        <p:spPr bwMode="gray">
          <a:xfrm>
            <a:off x="5532438" y="5442344"/>
            <a:ext cx="546099" cy="253089"/>
          </a:xfrm>
          <a:prstGeom prst="ellipse">
            <a:avLst/>
          </a:prstGeom>
          <a:solidFill>
            <a:schemeClr val="tx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50" dirty="0">
                <a:solidFill>
                  <a:schemeClr val="bg1"/>
                </a:solidFill>
              </a:rPr>
              <a:t>2%</a:t>
            </a:r>
          </a:p>
        </p:txBody>
      </p:sp>
      <p:sp>
        <p:nvSpPr>
          <p:cNvPr id="408" name="Oval 407">
            <a:extLst>
              <a:ext uri="{FF2B5EF4-FFF2-40B4-BE49-F238E27FC236}">
                <a16:creationId xmlns:a16="http://schemas.microsoft.com/office/drawing/2014/main" id="{082112B6-25A8-9701-CAE9-0ED4F55121B7}"/>
              </a:ext>
            </a:extLst>
          </p:cNvPr>
          <p:cNvSpPr/>
          <p:nvPr/>
        </p:nvSpPr>
        <p:spPr bwMode="gray">
          <a:xfrm>
            <a:off x="3713761" y="4270166"/>
            <a:ext cx="454025" cy="204398"/>
          </a:xfrm>
          <a:prstGeom prst="ellipse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100" dirty="0">
                <a:solidFill>
                  <a:schemeClr val="bg1"/>
                </a:solidFill>
              </a:rPr>
              <a:t>10%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9F8E531C-B14E-E00B-C053-051FE72FCDF6}"/>
              </a:ext>
            </a:extLst>
          </p:cNvPr>
          <p:cNvSpPr txBox="1"/>
          <p:nvPr/>
        </p:nvSpPr>
        <p:spPr bwMode="gray">
          <a:xfrm>
            <a:off x="4223113" y="4265609"/>
            <a:ext cx="481469" cy="241980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dirty="0"/>
              <a:t>CAGR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9698103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5DD3EE8-6E08-4B1C-2B68-3A45944169AD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1" imgW="484" imgH="486" progId="TCLayout.ActiveDocument.1">
                  <p:embed/>
                </p:oleObj>
              </mc:Choice>
              <mc:Fallback>
                <p:oleObj name="think-cell Slide" r:id="rId11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5DD3EE8-6E08-4B1C-2B68-3A45944169A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23042CF7-CEC1-422B-288B-F4B08799A8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199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California’s Low-Carbon Fuel Standard (LCFS) lowers GHG emissions in transportation through a market-based credit system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36D080F-091D-564A-06CB-9516B949D308}"/>
              </a:ext>
            </a:extLst>
          </p:cNvPr>
          <p:cNvSpPr/>
          <p:nvPr/>
        </p:nvSpPr>
        <p:spPr bwMode="gray">
          <a:xfrm>
            <a:off x="0" y="0"/>
            <a:ext cx="3070885" cy="30490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Case Study: California LCFS</a:t>
            </a:r>
          </a:p>
        </p:txBody>
      </p:sp>
      <p:grpSp>
        <p:nvGrpSpPr>
          <p:cNvPr id="15" name="btfpColumnHeaderBox844486">
            <a:extLst>
              <a:ext uri="{FF2B5EF4-FFF2-40B4-BE49-F238E27FC236}">
                <a16:creationId xmlns:a16="http://schemas.microsoft.com/office/drawing/2014/main" id="{AEA699DD-F16B-4825-28FA-1FAA3505AD2E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330199" y="1554480"/>
            <a:ext cx="6504941" cy="290846"/>
            <a:chOff x="330200" y="1510619"/>
            <a:chExt cx="3483504" cy="341484"/>
          </a:xfrm>
        </p:grpSpPr>
        <p:sp>
          <p:nvSpPr>
            <p:cNvPr id="13" name="btfpColumnHeaderBoxText844486">
              <a:extLst>
                <a:ext uri="{FF2B5EF4-FFF2-40B4-BE49-F238E27FC236}">
                  <a16:creationId xmlns:a16="http://schemas.microsoft.com/office/drawing/2014/main" id="{6013B677-BE1A-7551-27EB-4E3AE0AF5065}"/>
                </a:ext>
              </a:extLst>
            </p:cNvPr>
            <p:cNvSpPr txBox="1"/>
            <p:nvPr/>
          </p:nvSpPr>
          <p:spPr bwMode="gray">
            <a:xfrm>
              <a:off x="330200" y="1510619"/>
              <a:ext cx="3483504" cy="338400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California’s LCFS carbon intensity-based trading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system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4" name="btfpColumnHeaderBoxLine844486">
              <a:extLst>
                <a:ext uri="{FF2B5EF4-FFF2-40B4-BE49-F238E27FC236}">
                  <a16:creationId xmlns:a16="http://schemas.microsoft.com/office/drawing/2014/main" id="{233DA79B-E1E6-84C7-FF6B-BA8B899763A9}"/>
                </a:ext>
              </a:extLst>
            </p:cNvPr>
            <p:cNvCxnSpPr/>
            <p:nvPr/>
          </p:nvCxnSpPr>
          <p:spPr bwMode="gray">
            <a:xfrm>
              <a:off x="330200" y="1852103"/>
              <a:ext cx="3483504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0" name="btfpBulletedList493169">
            <a:extLst>
              <a:ext uri="{FF2B5EF4-FFF2-40B4-BE49-F238E27FC236}">
                <a16:creationId xmlns:a16="http://schemas.microsoft.com/office/drawing/2014/main" id="{542B6AB6-CE47-E740-3E39-4BACD20FD172}"/>
              </a:ext>
            </a:extLst>
          </p:cNvPr>
          <p:cNvSpPr txBox="1"/>
          <p:nvPr/>
        </p:nvSpPr>
        <p:spPr bwMode="gray">
          <a:xfrm>
            <a:off x="1149362" y="1902578"/>
            <a:ext cx="5604498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defTabSz="914400" fontAlgn="auto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tabLst/>
              <a:defRPr kumimoji="0" sz="1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defRPr>
            </a:lvl1pPr>
            <a:lvl2pPr marR="0" lvl="1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defRPr>
            </a:lvl2pPr>
          </a:lstStyle>
          <a:p>
            <a:r>
              <a:rPr lang="en-US" dirty="0"/>
              <a:t>LCFS: Designed to reduce GHG emissions from transportation using a market-based mechanism that caps the carbon intensity (CI) of fuels.</a:t>
            </a:r>
          </a:p>
          <a:p>
            <a:pPr lvl="1"/>
            <a:r>
              <a:rPr lang="en-US" sz="1100" dirty="0"/>
              <a:t>CI is a measure of lifecycle GHG emissions associated with the production, distribution, and consumption of transportation fuels.</a:t>
            </a:r>
          </a:p>
          <a:p>
            <a:pPr lvl="1"/>
            <a:r>
              <a:rPr lang="en-US" sz="1100" dirty="0"/>
              <a:t>The California Air Resources Board (CARB) set CI targets to gradually decline 80% from a 2010 baseline by 2030 and remain constant.</a:t>
            </a:r>
          </a:p>
        </p:txBody>
      </p:sp>
      <p:sp>
        <p:nvSpPr>
          <p:cNvPr id="595" name="btfpBulletedList120168">
            <a:extLst>
              <a:ext uri="{FF2B5EF4-FFF2-40B4-BE49-F238E27FC236}">
                <a16:creationId xmlns:a16="http://schemas.microsoft.com/office/drawing/2014/main" id="{7A4B6384-65D0-B420-6008-1C12F0C43EDD}"/>
              </a:ext>
            </a:extLst>
          </p:cNvPr>
          <p:cNvSpPr txBox="1"/>
          <p:nvPr/>
        </p:nvSpPr>
        <p:spPr bwMode="gray">
          <a:xfrm>
            <a:off x="1149361" y="3162123"/>
            <a:ext cx="5604495" cy="1769715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Type of fuels covered: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All fossil fuel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(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gasoline, diesel), CNG, LNG, biofuels, electricity, and hydrogen</a:t>
            </a: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Regulated parties: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F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uel producers/importers, plant owners, electric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d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istribution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u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tilities (EDUs), EV service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p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roviders (EVSPs), and fleet operators fo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r private access charging</a:t>
            </a:r>
            <a:endParaRPr kumimoji="0" lang="en-US" sz="11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 and deficit syste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m: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Fuels with higher CI than the benchmark (gasoline/diesel) generate deficits while those with lower CI generate credits.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355600" marR="0" lvl="1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If a regulated party has a deficit at the end of reporting year, they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must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purchase credit from parties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that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generated a surplus.</a:t>
            </a:r>
          </a:p>
        </p:txBody>
      </p:sp>
      <p:sp>
        <p:nvSpPr>
          <p:cNvPr id="621" name="btfpBulletedList120168">
            <a:extLst>
              <a:ext uri="{FF2B5EF4-FFF2-40B4-BE49-F238E27FC236}">
                <a16:creationId xmlns:a16="http://schemas.microsoft.com/office/drawing/2014/main" id="{42D0E00E-2415-0BE5-574B-80CCCDABC1D3}"/>
              </a:ext>
            </a:extLst>
          </p:cNvPr>
          <p:cNvSpPr txBox="1"/>
          <p:nvPr/>
        </p:nvSpPr>
        <p:spPr bwMode="gray">
          <a:xfrm>
            <a:off x="1149361" y="4935842"/>
            <a:ext cx="5604495" cy="12618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 LCFS credit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=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 Mt CO</a:t>
            </a:r>
            <a:r>
              <a:rPr kumimoji="0" lang="en-US" sz="11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of avoided GHG emissions</a:t>
            </a:r>
            <a:endParaRPr lang="en-US" sz="1100" dirty="0">
              <a:solidFill>
                <a:srgbClr val="000000"/>
              </a:solidFill>
              <a:latin typeface="Arial"/>
            </a:endParaRPr>
          </a:p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ricing drivers: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 D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ifference in CI between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the baseline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 alternative fuel,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v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olume of baseline fuel displaced, energy density, and volume and energy efficiency ratio of the alternative fuel</a:t>
            </a:r>
          </a:p>
          <a:p>
            <a:pPr defTabSz="914400">
              <a:spcBef>
                <a:spcPts val="600"/>
              </a:spcBef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CARB put a $200 cap on credit prices per Mt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2016 dollars, adjusted for inflation annually.</a:t>
            </a:r>
          </a:p>
        </p:txBody>
      </p:sp>
      <p:cxnSp>
        <p:nvCxnSpPr>
          <p:cNvPr id="626" name="Straight Connector 625">
            <a:extLst>
              <a:ext uri="{FF2B5EF4-FFF2-40B4-BE49-F238E27FC236}">
                <a16:creationId xmlns:a16="http://schemas.microsoft.com/office/drawing/2014/main" id="{F815C2B8-35CB-8FC3-9306-46640373FB61}"/>
              </a:ext>
            </a:extLst>
          </p:cNvPr>
          <p:cNvCxnSpPr>
            <a:cxnSpLocks/>
          </p:cNvCxnSpPr>
          <p:nvPr/>
        </p:nvCxnSpPr>
        <p:spPr bwMode="gray">
          <a:xfrm>
            <a:off x="330199" y="3122551"/>
            <a:ext cx="6501384" cy="0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94" name="Chart 1093">
            <a:extLst>
              <a:ext uri="{FF2B5EF4-FFF2-40B4-BE49-F238E27FC236}">
                <a16:creationId xmlns:a16="http://schemas.microsoft.com/office/drawing/2014/main" id="{BE3C7232-1E7E-4459-1BD5-84BEEA20F067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7502525" y="2271713"/>
          <a:ext cx="4022725" cy="2819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0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7605713" y="1944688"/>
            <a:ext cx="21320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Monthly average LCFS credit price</a:t>
            </a:r>
            <a:b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$ between 2013-2024</a:t>
            </a:r>
          </a:p>
        </p:txBody>
      </p:sp>
      <p:grpSp>
        <p:nvGrpSpPr>
          <p:cNvPr id="825" name="btfpColumnHeaderBox936277">
            <a:extLst>
              <a:ext uri="{FF2B5EF4-FFF2-40B4-BE49-F238E27FC236}">
                <a16:creationId xmlns:a16="http://schemas.microsoft.com/office/drawing/2014/main" id="{3DDA5C3C-46E5-CA42-449C-28E2A3FC493F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7528560" y="1557107"/>
            <a:ext cx="3972560" cy="288219"/>
            <a:chOff x="8953160" y="1508880"/>
            <a:chExt cx="1184049" cy="344141"/>
          </a:xfrm>
        </p:grpSpPr>
        <p:sp>
          <p:nvSpPr>
            <p:cNvPr id="823" name="btfpColumnHeaderBoxText936277">
              <a:extLst>
                <a:ext uri="{FF2B5EF4-FFF2-40B4-BE49-F238E27FC236}">
                  <a16:creationId xmlns:a16="http://schemas.microsoft.com/office/drawing/2014/main" id="{8825B8F1-7C22-22F3-B289-A23CBEF2ADDB}"/>
                </a:ext>
              </a:extLst>
            </p:cNvPr>
            <p:cNvSpPr txBox="1"/>
            <p:nvPr/>
          </p:nvSpPr>
          <p:spPr bwMode="gray">
            <a:xfrm>
              <a:off x="8953161" y="1508880"/>
              <a:ext cx="1184048" cy="344141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LCFS credit price drops</a:t>
              </a:r>
            </a:p>
          </p:txBody>
        </p:sp>
        <p:cxnSp>
          <p:nvCxnSpPr>
            <p:cNvPr id="824" name="btfpColumnHeaderBoxLine936277">
              <a:extLst>
                <a:ext uri="{FF2B5EF4-FFF2-40B4-BE49-F238E27FC236}">
                  <a16:creationId xmlns:a16="http://schemas.microsoft.com/office/drawing/2014/main" id="{4E625A6F-57BB-D0B0-963C-413368D10C3F}"/>
                </a:ext>
              </a:extLst>
            </p:cNvPr>
            <p:cNvCxnSpPr/>
            <p:nvPr/>
          </p:nvCxnSpPr>
          <p:spPr bwMode="gray">
            <a:xfrm>
              <a:off x="8953160" y="1849020"/>
              <a:ext cx="1184048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45" name="Straight Connector 1144">
            <a:extLst>
              <a:ext uri="{FF2B5EF4-FFF2-40B4-BE49-F238E27FC236}">
                <a16:creationId xmlns:a16="http://schemas.microsoft.com/office/drawing/2014/main" id="{072CD13F-456F-BAFC-D091-D8CD299A7D86}"/>
              </a:ext>
            </a:extLst>
          </p:cNvPr>
          <p:cNvCxnSpPr>
            <a:cxnSpLocks/>
          </p:cNvCxnSpPr>
          <p:nvPr/>
        </p:nvCxnSpPr>
        <p:spPr bwMode="gray">
          <a:xfrm>
            <a:off x="10824992" y="2446638"/>
            <a:ext cx="0" cy="2828640"/>
          </a:xfrm>
          <a:prstGeom prst="line">
            <a:avLst/>
          </a:prstGeom>
          <a:ln w="9525" cap="flat">
            <a:solidFill>
              <a:srgbClr val="C00000"/>
            </a:solidFill>
            <a:prstDash val="sys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9" name="Straight Connector 1148">
            <a:extLst>
              <a:ext uri="{FF2B5EF4-FFF2-40B4-BE49-F238E27FC236}">
                <a16:creationId xmlns:a16="http://schemas.microsoft.com/office/drawing/2014/main" id="{E4008C42-B7C3-D854-5F2D-08401E11AF72}"/>
              </a:ext>
            </a:extLst>
          </p:cNvPr>
          <p:cNvCxnSpPr>
            <a:cxnSpLocks/>
          </p:cNvCxnSpPr>
          <p:nvPr/>
        </p:nvCxnSpPr>
        <p:spPr bwMode="gray">
          <a:xfrm>
            <a:off x="11300591" y="2446638"/>
            <a:ext cx="0" cy="2828640"/>
          </a:xfrm>
          <a:prstGeom prst="line">
            <a:avLst/>
          </a:prstGeom>
          <a:ln w="9525" cap="flat">
            <a:solidFill>
              <a:srgbClr val="C00000"/>
            </a:solidFill>
            <a:prstDash val="sys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4" name="Straight Connector 1153">
            <a:extLst>
              <a:ext uri="{FF2B5EF4-FFF2-40B4-BE49-F238E27FC236}">
                <a16:creationId xmlns:a16="http://schemas.microsoft.com/office/drawing/2014/main" id="{A884C168-4B40-8AEB-EBD3-A50B26A1E20B}"/>
              </a:ext>
            </a:extLst>
          </p:cNvPr>
          <p:cNvCxnSpPr>
            <a:cxnSpLocks/>
          </p:cNvCxnSpPr>
          <p:nvPr/>
        </p:nvCxnSpPr>
        <p:spPr bwMode="gray">
          <a:xfrm>
            <a:off x="9523414" y="2446638"/>
            <a:ext cx="0" cy="2828640"/>
          </a:xfrm>
          <a:prstGeom prst="line">
            <a:avLst/>
          </a:prstGeom>
          <a:ln w="9525" cap="flat">
            <a:solidFill>
              <a:srgbClr val="C00000"/>
            </a:solidFill>
            <a:prstDash val="sys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5" name="TextBox 1154">
            <a:extLst>
              <a:ext uri="{FF2B5EF4-FFF2-40B4-BE49-F238E27FC236}">
                <a16:creationId xmlns:a16="http://schemas.microsoft.com/office/drawing/2014/main" id="{AD972DC2-8A00-3A5C-91B4-89CE451FFF37}"/>
              </a:ext>
            </a:extLst>
          </p:cNvPr>
          <p:cNvSpPr txBox="1"/>
          <p:nvPr/>
        </p:nvSpPr>
        <p:spPr bwMode="gray">
          <a:xfrm>
            <a:off x="9360283" y="2285888"/>
            <a:ext cx="326262" cy="19581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2018</a:t>
            </a:r>
          </a:p>
        </p:txBody>
      </p:sp>
      <p:sp>
        <p:nvSpPr>
          <p:cNvPr id="1156" name="TextBox 1155">
            <a:extLst>
              <a:ext uri="{FF2B5EF4-FFF2-40B4-BE49-F238E27FC236}">
                <a16:creationId xmlns:a16="http://schemas.microsoft.com/office/drawing/2014/main" id="{6EDCE810-0E89-DA7E-3AFD-83F568071CA6}"/>
              </a:ext>
            </a:extLst>
          </p:cNvPr>
          <p:cNvSpPr txBox="1"/>
          <p:nvPr/>
        </p:nvSpPr>
        <p:spPr bwMode="gray">
          <a:xfrm>
            <a:off x="10665016" y="2285888"/>
            <a:ext cx="326262" cy="19581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2022</a:t>
            </a:r>
          </a:p>
        </p:txBody>
      </p:sp>
      <p:sp>
        <p:nvSpPr>
          <p:cNvPr id="1157" name="TextBox 1156">
            <a:extLst>
              <a:ext uri="{FF2B5EF4-FFF2-40B4-BE49-F238E27FC236}">
                <a16:creationId xmlns:a16="http://schemas.microsoft.com/office/drawing/2014/main" id="{2FB854E7-7883-BB57-818F-F9DE4DE7FC3D}"/>
              </a:ext>
            </a:extLst>
          </p:cNvPr>
          <p:cNvSpPr txBox="1"/>
          <p:nvPr/>
        </p:nvSpPr>
        <p:spPr bwMode="gray">
          <a:xfrm>
            <a:off x="11137459" y="2285888"/>
            <a:ext cx="326262" cy="19581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2024</a:t>
            </a:r>
          </a:p>
        </p:txBody>
      </p:sp>
      <p:sp>
        <p:nvSpPr>
          <p:cNvPr id="1159" name="btfpBulletedList323111">
            <a:extLst>
              <a:ext uri="{FF2B5EF4-FFF2-40B4-BE49-F238E27FC236}">
                <a16:creationId xmlns:a16="http://schemas.microsoft.com/office/drawing/2014/main" id="{F211115F-070D-24D6-A23E-06784C6973A5}"/>
              </a:ext>
            </a:extLst>
          </p:cNvPr>
          <p:cNvSpPr txBox="1"/>
          <p:nvPr>
            <p:custDataLst>
              <p:tags r:id="rId7"/>
            </p:custDataLst>
          </p:nvPr>
        </p:nvSpPr>
        <p:spPr bwMode="gray">
          <a:xfrm>
            <a:off x="7729563" y="5045026"/>
            <a:ext cx="3771557" cy="1030654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137160" bIns="137160" rtlCol="0">
            <a:noAutofit/>
          </a:bodyPr>
          <a:lstStyle>
            <a:defPPr>
              <a:defRPr lang="en-US"/>
            </a:defPPr>
            <a:lvl1pPr marL="0" indent="0">
              <a:spcAft>
                <a:spcPts val="600"/>
              </a:spcAft>
              <a:buNone/>
              <a:defRPr sz="1200" b="1"/>
            </a:lvl1pPr>
            <a:lvl2pPr marL="356616" lvl="1" indent="-173736">
              <a:spcBef>
                <a:spcPts val="0"/>
              </a:spcBef>
              <a:spcAft>
                <a:spcPts val="400"/>
              </a:spcAft>
              <a:defRPr sz="1100">
                <a:solidFill>
                  <a:srgbClr val="000000"/>
                </a:solidFill>
              </a:defRPr>
            </a:lvl2pPr>
          </a:lstStyle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dirty="0"/>
              <a:t>The steep decrease in the LCFS credit price </a:t>
            </a:r>
            <a:r>
              <a:rPr lang="en-US" b="0" dirty="0"/>
              <a:t>was</a:t>
            </a:r>
            <a:r>
              <a:rPr lang="en-US" dirty="0"/>
              <a:t> </a:t>
            </a:r>
            <a:r>
              <a:rPr lang="en-US" b="0" dirty="0"/>
              <a:t>driven by a surplus of credits in the market, caused by an increase in the use of renewable fuels, EVs, and other low-carbon fuels.</a:t>
            </a:r>
          </a:p>
        </p:txBody>
      </p:sp>
      <p:sp>
        <p:nvSpPr>
          <p:cNvPr id="1183" name="btfpSequenceArrow854621">
            <a:extLst>
              <a:ext uri="{FF2B5EF4-FFF2-40B4-BE49-F238E27FC236}">
                <a16:creationId xmlns:a16="http://schemas.microsoft.com/office/drawing/2014/main" id="{830CD7F2-C27B-EB82-3701-52D1BE425C02}"/>
              </a:ext>
            </a:extLst>
          </p:cNvPr>
          <p:cNvSpPr/>
          <p:nvPr/>
        </p:nvSpPr>
        <p:spPr bwMode="gray">
          <a:xfrm>
            <a:off x="7061430" y="3560490"/>
            <a:ext cx="252254" cy="972980"/>
          </a:xfrm>
          <a:custGeom>
            <a:avLst/>
            <a:gdLst/>
            <a:ahLst/>
            <a:cxnLst/>
            <a:rect l="0" t="0" r="0" b="0"/>
            <a:pathLst>
              <a:path w="252255" h="972980">
                <a:moveTo>
                  <a:pt x="38100" y="0"/>
                </a:moveTo>
                <a:lnTo>
                  <a:pt x="252254" y="486489"/>
                </a:lnTo>
                <a:lnTo>
                  <a:pt x="38100" y="972979"/>
                </a:lnTo>
                <a:lnTo>
                  <a:pt x="0" y="972979"/>
                </a:lnTo>
                <a:lnTo>
                  <a:pt x="214154" y="486489"/>
                </a:lnTo>
                <a:lnTo>
                  <a:pt x="0" y="0"/>
                </a:lnTo>
              </a:path>
            </a:pathLst>
          </a:custGeom>
          <a:solidFill>
            <a:schemeClr val="accent1">
              <a:lumMod val="50000"/>
            </a:schemeClr>
          </a:solidFill>
          <a:ln w="9525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endParaRPr lang="en-US" sz="1000" b="1" i="1" dirty="0">
              <a:solidFill>
                <a:schemeClr val="bg1"/>
              </a:solidFill>
            </a:endParaRPr>
          </a:p>
        </p:txBody>
      </p:sp>
      <p:sp>
        <p:nvSpPr>
          <p:cNvPr id="2" name="btfpNotesBox111697">
            <a:extLst>
              <a:ext uri="{FF2B5EF4-FFF2-40B4-BE49-F238E27FC236}">
                <a16:creationId xmlns:a16="http://schemas.microsoft.com/office/drawing/2014/main" id="{435A8C05-369A-CCB9-F6AE-FBBB5D402CC3}"/>
              </a:ext>
            </a:extLst>
          </p:cNvPr>
          <p:cNvSpPr txBox="1"/>
          <p:nvPr>
            <p:custDataLst>
              <p:tags r:id="rId8"/>
            </p:custDataLst>
          </p:nvPr>
        </p:nvSpPr>
        <p:spPr bwMode="gray">
          <a:xfrm>
            <a:off x="330200" y="6402403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California Air Resources Board,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4"/>
              </a:rPr>
              <a:t>LCFS Data Dashboard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14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5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6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7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24" name="btfpRowHeaderBoxText489333">
            <a:extLst>
              <a:ext uri="{FF2B5EF4-FFF2-40B4-BE49-F238E27FC236}">
                <a16:creationId xmlns:a16="http://schemas.microsoft.com/office/drawing/2014/main" id="{79B1267C-9FB3-6953-7046-FA5D378D6F7F}"/>
              </a:ext>
            </a:extLst>
          </p:cNvPr>
          <p:cNvSpPr txBox="1"/>
          <p:nvPr/>
        </p:nvSpPr>
        <p:spPr bwMode="gray">
          <a:xfrm>
            <a:off x="330199" y="1902578"/>
            <a:ext cx="810343" cy="1183522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i="0" dirty="0"/>
              <a:t>Objective</a:t>
            </a:r>
          </a:p>
        </p:txBody>
      </p:sp>
      <p:cxnSp>
        <p:nvCxnSpPr>
          <p:cNvPr id="25" name="btfpRowHeaderBoxLine489333">
            <a:extLst>
              <a:ext uri="{FF2B5EF4-FFF2-40B4-BE49-F238E27FC236}">
                <a16:creationId xmlns:a16="http://schemas.microsoft.com/office/drawing/2014/main" id="{2B7FA2C8-A57F-2766-CAF9-08B76B2E8392}"/>
              </a:ext>
            </a:extLst>
          </p:cNvPr>
          <p:cNvCxnSpPr/>
          <p:nvPr/>
        </p:nvCxnSpPr>
        <p:spPr bwMode="gray">
          <a:xfrm>
            <a:off x="1206908" y="2024889"/>
            <a:ext cx="0" cy="678540"/>
          </a:xfrm>
          <a:prstGeom prst="line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" name="btfpRowHeaderBoxText489333">
            <a:extLst>
              <a:ext uri="{FF2B5EF4-FFF2-40B4-BE49-F238E27FC236}">
                <a16:creationId xmlns:a16="http://schemas.microsoft.com/office/drawing/2014/main" id="{D833CBBA-9649-B557-CA9E-99CEEC4B220A}"/>
              </a:ext>
            </a:extLst>
          </p:cNvPr>
          <p:cNvSpPr txBox="1"/>
          <p:nvPr/>
        </p:nvSpPr>
        <p:spPr bwMode="gray">
          <a:xfrm>
            <a:off x="330199" y="3162123"/>
            <a:ext cx="810343" cy="1697695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i="0" dirty="0"/>
              <a:t>Mandate</a:t>
            </a:r>
          </a:p>
        </p:txBody>
      </p:sp>
      <p:sp>
        <p:nvSpPr>
          <p:cNvPr id="28" name="btfpRowHeaderBoxText489333">
            <a:extLst>
              <a:ext uri="{FF2B5EF4-FFF2-40B4-BE49-F238E27FC236}">
                <a16:creationId xmlns:a16="http://schemas.microsoft.com/office/drawing/2014/main" id="{43357B91-C6ED-9C26-F327-C6F317A3C0A6}"/>
              </a:ext>
            </a:extLst>
          </p:cNvPr>
          <p:cNvSpPr txBox="1"/>
          <p:nvPr/>
        </p:nvSpPr>
        <p:spPr bwMode="gray">
          <a:xfrm>
            <a:off x="330199" y="4935842"/>
            <a:ext cx="810343" cy="1217792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i="0" dirty="0"/>
              <a:t>Pricing</a:t>
            </a:r>
          </a:p>
        </p:txBody>
      </p:sp>
      <p:cxnSp>
        <p:nvCxnSpPr>
          <p:cNvPr id="29" name="btfpRowHeaderBoxLine489333">
            <a:extLst>
              <a:ext uri="{FF2B5EF4-FFF2-40B4-BE49-F238E27FC236}">
                <a16:creationId xmlns:a16="http://schemas.microsoft.com/office/drawing/2014/main" id="{5A799689-C2FA-0090-A0AB-072C982DEAD4}"/>
              </a:ext>
            </a:extLst>
          </p:cNvPr>
          <p:cNvCxnSpPr/>
          <p:nvPr/>
        </p:nvCxnSpPr>
        <p:spPr bwMode="gray">
          <a:xfrm>
            <a:off x="1206908" y="4615891"/>
            <a:ext cx="0" cy="1339570"/>
          </a:xfrm>
          <a:prstGeom prst="line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D92D0248-EB05-6497-6F1F-0001DD094AC4}"/>
              </a:ext>
            </a:extLst>
          </p:cNvPr>
          <p:cNvCxnSpPr>
            <a:cxnSpLocks/>
          </p:cNvCxnSpPr>
          <p:nvPr/>
        </p:nvCxnSpPr>
        <p:spPr bwMode="gray">
          <a:xfrm>
            <a:off x="330199" y="4900879"/>
            <a:ext cx="6501384" cy="0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397424736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8E005CA-AC62-4B26-FDA6-2548946048DB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0" imgW="484" imgH="486" progId="TCLayout.ActiveDocument.1">
                  <p:embed/>
                </p:oleObj>
              </mc:Choice>
              <mc:Fallback>
                <p:oleObj name="think-cell Slide" r:id="rId20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E005CA-AC62-4B26-FDA6-2548946048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5297CAA6-0236-53B1-A867-5B45F077CC4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gray">
          <a:xfrm>
            <a:off x="346538" y="1979103"/>
            <a:ext cx="8065625" cy="4238524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4581858-0D12-5BAC-2F69-783CA530F5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California’s LCFS performance is on track to meet the 2030 carbon intensity (CI) reduction target; LCFS can also support EV adoption</a:t>
            </a:r>
          </a:p>
        </p:txBody>
      </p:sp>
      <p:grpSp>
        <p:nvGrpSpPr>
          <p:cNvPr id="9" name="btfpColumnHeaderBox260920">
            <a:extLst>
              <a:ext uri="{FF2B5EF4-FFF2-40B4-BE49-F238E27FC236}">
                <a16:creationId xmlns:a16="http://schemas.microsoft.com/office/drawing/2014/main" id="{9C8641F3-8819-C7A2-E7FA-80B9FB124EEF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330200" y="1554480"/>
            <a:ext cx="8081963" cy="288219"/>
            <a:chOff x="8378296" y="1514449"/>
            <a:chExt cx="3483504" cy="335160"/>
          </a:xfrm>
        </p:grpSpPr>
        <p:sp>
          <p:nvSpPr>
            <p:cNvPr id="10" name="btfpColumnHeaderBoxText260920">
              <a:extLst>
                <a:ext uri="{FF2B5EF4-FFF2-40B4-BE49-F238E27FC236}">
                  <a16:creationId xmlns:a16="http://schemas.microsoft.com/office/drawing/2014/main" id="{777FE270-DAE8-D783-270D-5CA897474F84}"/>
                </a:ext>
              </a:extLst>
            </p:cNvPr>
            <p:cNvSpPr txBox="1"/>
            <p:nvPr/>
          </p:nvSpPr>
          <p:spPr bwMode="gray">
            <a:xfrm>
              <a:off x="8378296" y="1514449"/>
              <a:ext cx="3483504" cy="335160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CA’s transportation fuel market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appears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on target to fulfill the 2030 CI reduction target</a:t>
              </a:r>
            </a:p>
          </p:txBody>
        </p:sp>
        <p:cxnSp>
          <p:nvCxnSpPr>
            <p:cNvPr id="11" name="btfpColumnHeaderBoxLine260920">
              <a:extLst>
                <a:ext uri="{FF2B5EF4-FFF2-40B4-BE49-F238E27FC236}">
                  <a16:creationId xmlns:a16="http://schemas.microsoft.com/office/drawing/2014/main" id="{F4441E13-4FA3-EDF2-DAB4-69F325FF4A67}"/>
                </a:ext>
              </a:extLst>
            </p:cNvPr>
            <p:cNvCxnSpPr/>
            <p:nvPr/>
          </p:nvCxnSpPr>
          <p:spPr bwMode="gray">
            <a:xfrm>
              <a:off x="8378296" y="1840471"/>
              <a:ext cx="3483504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8EE4B43-48FB-27AE-8858-4F7C15D8DAEB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261938" y="2374900"/>
          <a:ext cx="8266112" cy="3857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88D493F4-87F9-1A1C-6A85-4B781F52DEC7}"/>
              </a:ext>
            </a:extLst>
          </p:cNvPr>
          <p:cNvSpPr txBox="1"/>
          <p:nvPr/>
        </p:nvSpPr>
        <p:spPr bwMode="gray">
          <a:xfrm>
            <a:off x="485433" y="1979103"/>
            <a:ext cx="4042007" cy="41125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Performance of California LCFS carbon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i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ntensity</a:t>
            </a:r>
            <a:b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relative % CI reduction 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from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2010 level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025A12C1-6EFA-450F-2191-A37431884F56}"/>
              </a:ext>
            </a:extLst>
          </p:cNvPr>
          <p:cNvSpPr/>
          <p:nvPr/>
        </p:nvSpPr>
        <p:spPr bwMode="gray">
          <a:xfrm>
            <a:off x="0" y="0"/>
            <a:ext cx="3070885" cy="30490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Case Study: California LCFS</a:t>
            </a:r>
          </a:p>
        </p:txBody>
      </p:sp>
      <p:grpSp>
        <p:nvGrpSpPr>
          <p:cNvPr id="176" name="btfpColumnHeaderBox313704">
            <a:extLst>
              <a:ext uri="{FF2B5EF4-FFF2-40B4-BE49-F238E27FC236}">
                <a16:creationId xmlns:a16="http://schemas.microsoft.com/office/drawing/2014/main" id="{1C5C854C-31CC-5C02-49BC-4330BDFD5979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8582899" y="1554480"/>
            <a:ext cx="3200877" cy="288219"/>
            <a:chOff x="9384308" y="1526081"/>
            <a:chExt cx="2477492" cy="335160"/>
          </a:xfrm>
        </p:grpSpPr>
        <p:sp>
          <p:nvSpPr>
            <p:cNvPr id="174" name="btfpColumnHeaderBoxText313704">
              <a:extLst>
                <a:ext uri="{FF2B5EF4-FFF2-40B4-BE49-F238E27FC236}">
                  <a16:creationId xmlns:a16="http://schemas.microsoft.com/office/drawing/2014/main" id="{C2513A4E-10FD-D6A0-227C-77A64ED8CF82}"/>
                </a:ext>
              </a:extLst>
            </p:cNvPr>
            <p:cNvSpPr txBox="1"/>
            <p:nvPr/>
          </p:nvSpPr>
          <p:spPr bwMode="gray">
            <a:xfrm>
              <a:off x="9384308" y="1526081"/>
              <a:ext cx="2477492" cy="335160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LCFS to support EV adoption </a:t>
              </a:r>
            </a:p>
          </p:txBody>
        </p:sp>
        <p:cxnSp>
          <p:nvCxnSpPr>
            <p:cNvPr id="175" name="btfpColumnHeaderBoxLine313704">
              <a:extLst>
                <a:ext uri="{FF2B5EF4-FFF2-40B4-BE49-F238E27FC236}">
                  <a16:creationId xmlns:a16="http://schemas.microsoft.com/office/drawing/2014/main" id="{AD179AE8-AAD0-8572-1DA7-0ACB9544DE14}"/>
                </a:ext>
              </a:extLst>
            </p:cNvPr>
            <p:cNvCxnSpPr/>
            <p:nvPr/>
          </p:nvCxnSpPr>
          <p:spPr bwMode="gray">
            <a:xfrm>
              <a:off x="9384308" y="1852103"/>
              <a:ext cx="2477492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3" name="btfpNotesBox111697">
            <a:extLst>
              <a:ext uri="{FF2B5EF4-FFF2-40B4-BE49-F238E27FC236}">
                <a16:creationId xmlns:a16="http://schemas.microsoft.com/office/drawing/2014/main" id="{C6EC2507-A1C3-333F-4B30-22D6532B6454}"/>
              </a:ext>
            </a:extLst>
          </p:cNvPr>
          <p:cNvSpPr txBox="1"/>
          <p:nvPr>
            <p:custDataLst>
              <p:tags r:id="rId7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California Air Resources Board,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3"/>
              </a:rPr>
              <a:t>LCFS Data Dashboard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23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2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2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41876F5D-9741-9FB3-0DDC-2D2D154B0E29}"/>
              </a:ext>
            </a:extLst>
          </p:cNvPr>
          <p:cNvCxnSpPr/>
          <p:nvPr>
            <p:custDataLst>
              <p:tags r:id="rId8"/>
            </p:custDataLst>
          </p:nvPr>
        </p:nvCxnSpPr>
        <p:spPr bwMode="gray">
          <a:xfrm>
            <a:off x="6086475" y="3136900"/>
            <a:ext cx="233363" cy="0"/>
          </a:xfrm>
          <a:prstGeom prst="line">
            <a:avLst/>
          </a:prstGeom>
          <a:ln w="19050" cap="rnd" cmpd="sng" algn="ctr">
            <a:solidFill>
              <a:srgbClr val="C30C3E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BDDA1213-216C-8110-135C-D92261DA4949}"/>
              </a:ext>
            </a:extLst>
          </p:cNvPr>
          <p:cNvCxnSpPr/>
          <p:nvPr>
            <p:custDataLst>
              <p:tags r:id="rId9"/>
            </p:custDataLst>
          </p:nvPr>
        </p:nvCxnSpPr>
        <p:spPr bwMode="gray">
          <a:xfrm>
            <a:off x="6086475" y="3340100"/>
            <a:ext cx="233363" cy="0"/>
          </a:xfrm>
          <a:prstGeom prst="line">
            <a:avLst/>
          </a:prstGeom>
          <a:ln w="19050" cap="rnd" cmpd="sng" algn="ctr">
            <a:solidFill>
              <a:schemeClr val="accent2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9B336FC2-C51A-119E-13A5-A46ACB29E7CC}"/>
              </a:ext>
            </a:extLst>
          </p:cNvPr>
          <p:cNvCxnSpPr/>
          <p:nvPr>
            <p:custDataLst>
              <p:tags r:id="rId10"/>
            </p:custDataLst>
          </p:nvPr>
        </p:nvCxnSpPr>
        <p:spPr bwMode="gray">
          <a:xfrm>
            <a:off x="6086475" y="3543300"/>
            <a:ext cx="233363" cy="0"/>
          </a:xfrm>
          <a:prstGeom prst="line">
            <a:avLst/>
          </a:prstGeom>
          <a:ln w="19050" cap="rnd" cmpd="sng" algn="ctr">
            <a:solidFill>
              <a:schemeClr val="accent6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10" name="Oval 209">
            <a:extLst>
              <a:ext uri="{FF2B5EF4-FFF2-40B4-BE49-F238E27FC236}">
                <a16:creationId xmlns:a16="http://schemas.microsoft.com/office/drawing/2014/main" id="{63BD08B0-ACB5-2F87-E998-5E20C3CAE704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6170613" y="3105150"/>
            <a:ext cx="63500" cy="63500"/>
          </a:xfrm>
          <a:prstGeom prst="ellipse">
            <a:avLst/>
          </a:prstGeom>
          <a:solidFill>
            <a:srgbClr val="C30C3E"/>
          </a:solidFill>
          <a:ln w="9525" cap="flat" cmpd="sng" algn="ctr">
            <a:solidFill>
              <a:srgbClr val="C30C3E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D0CFC47E-8A20-6AE9-BA87-0BB53B3E0F4D}"/>
              </a:ext>
            </a:extLst>
          </p:cNvPr>
          <p:cNvSpPr/>
          <p:nvPr>
            <p:custDataLst>
              <p:tags r:id="rId12"/>
            </p:custDataLst>
          </p:nvPr>
        </p:nvSpPr>
        <p:spPr bwMode="auto">
          <a:xfrm>
            <a:off x="6170613" y="3308350"/>
            <a:ext cx="63500" cy="63500"/>
          </a:xfrm>
          <a:prstGeom prst="ellipse">
            <a:avLst/>
          </a:prstGeom>
          <a:solidFill>
            <a:schemeClr val="accent2"/>
          </a:solidFill>
          <a:ln w="9525" cap="flat" cmpd="sng" algn="ctr">
            <a:solidFill>
              <a:schemeClr val="accent2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4F394853-A910-848C-2434-B8FCD9716E66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6170613" y="3511550"/>
            <a:ext cx="63500" cy="63500"/>
          </a:xfrm>
          <a:prstGeom prst="ellipse">
            <a:avLst/>
          </a:prstGeom>
          <a:solidFill>
            <a:schemeClr val="accent6"/>
          </a:solidFill>
          <a:ln w="9525" cap="flat" cmpd="sng" algn="ctr">
            <a:solidFill>
              <a:schemeClr val="accent6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5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6380163" y="3065463"/>
            <a:ext cx="15906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25D0EBC-8037-48FA-8D59-083EBA096540}" type="datetime'H''ist''''''or''''ic ''Co''''mplia''n''''''''c''e Tar''gets''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Historic Compliance Targets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3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6380163" y="3268663"/>
            <a:ext cx="15319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A4690F53-07BD-4046-9F69-5A74BE4E7292}" type="datetime'Fut''''u''re C''om''''p''''''l''''''i''an''ce ''Targe''ts''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Future Compliance Targets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6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6380163" y="3471863"/>
            <a:ext cx="13970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Reported % CI Reduction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14" name="Straight Arrow Connector 213">
            <a:extLst>
              <a:ext uri="{FF2B5EF4-FFF2-40B4-BE49-F238E27FC236}">
                <a16:creationId xmlns:a16="http://schemas.microsoft.com/office/drawing/2014/main" id="{B00B4288-E1DE-E000-FAD1-2339E96AFCEA}"/>
              </a:ext>
            </a:extLst>
          </p:cNvPr>
          <p:cNvCxnSpPr>
            <a:cxnSpLocks/>
          </p:cNvCxnSpPr>
          <p:nvPr/>
        </p:nvCxnSpPr>
        <p:spPr bwMode="gray">
          <a:xfrm>
            <a:off x="5039314" y="4458455"/>
            <a:ext cx="0" cy="355168"/>
          </a:xfrm>
          <a:prstGeom prst="straightConnector1">
            <a:avLst/>
          </a:prstGeom>
          <a:ln w="19050" cap="flat">
            <a:solidFill>
              <a:schemeClr val="accent1"/>
            </a:solidFill>
            <a:miter lim="800000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btfpCallout121925">
            <a:extLst>
              <a:ext uri="{FF2B5EF4-FFF2-40B4-BE49-F238E27FC236}">
                <a16:creationId xmlns:a16="http://schemas.microsoft.com/office/drawing/2014/main" id="{EB8E6453-19CB-6FC4-4D6E-25305D7AC4A8}"/>
              </a:ext>
            </a:extLst>
          </p:cNvPr>
          <p:cNvSpPr/>
          <p:nvPr/>
        </p:nvSpPr>
        <p:spPr bwMode="gray">
          <a:xfrm>
            <a:off x="3029059" y="4590319"/>
            <a:ext cx="1498382" cy="639648"/>
          </a:xfrm>
          <a:prstGeom prst="wedgeRectCallout">
            <a:avLst>
              <a:gd name="adj1" fmla="val 78466"/>
              <a:gd name="adj2" fmla="val -41454"/>
            </a:avLst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73" tIns="72073" rIns="72073" bIns="7207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Gap reflects actual CI being lower than target; producer generates LCFS credits.</a:t>
            </a:r>
          </a:p>
        </p:txBody>
      </p:sp>
      <p:sp>
        <p:nvSpPr>
          <p:cNvPr id="4" name="btfpBulletedList349470">
            <a:extLst>
              <a:ext uri="{FF2B5EF4-FFF2-40B4-BE49-F238E27FC236}">
                <a16:creationId xmlns:a16="http://schemas.microsoft.com/office/drawing/2014/main" id="{0A0F04E4-0729-C5E0-1564-36A57103366B}"/>
              </a:ext>
            </a:extLst>
          </p:cNvPr>
          <p:cNvSpPr txBox="1"/>
          <p:nvPr>
            <p:custDataLst>
              <p:tags r:id="rId17"/>
            </p:custDataLst>
          </p:nvPr>
        </p:nvSpPr>
        <p:spPr bwMode="gray">
          <a:xfrm>
            <a:off x="8582899" y="1979103"/>
            <a:ext cx="3205480" cy="4093428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137160" bIns="137160" rtlCol="0">
            <a:noAutofit/>
          </a:bodyPr>
          <a:lstStyle>
            <a:defPPr>
              <a:defRPr lang="en-US"/>
            </a:defPPr>
            <a:lvl1pPr marL="0" indent="0">
              <a:spcAft>
                <a:spcPts val="600"/>
              </a:spcAft>
              <a:buNone/>
              <a:defRPr sz="1200" b="1"/>
            </a:lvl1pPr>
            <a:lvl2pPr marL="356616" lvl="1" indent="-173736">
              <a:spcBef>
                <a:spcPts val="0"/>
              </a:spcBef>
              <a:spcAft>
                <a:spcPts val="400"/>
              </a:spcAft>
              <a:defRPr sz="1100">
                <a:solidFill>
                  <a:srgbClr val="000000"/>
                </a:solidFill>
              </a:defRPr>
            </a:lvl2pPr>
          </a:lstStyle>
          <a:p>
            <a:r>
              <a:rPr lang="en-US" u="sng" dirty="0"/>
              <a:t>Scenario 1: EV fueling stations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100" dirty="0"/>
              <a:t>Cost of electricity: $0.20-$0.30/kWh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100" dirty="0"/>
              <a:t>EV fueling at public charging stations:</a:t>
            </a:r>
          </a:p>
          <a:p>
            <a:pPr lvl="1">
              <a:buFont typeface="Arial" panose="020B0604020202020204" pitchFamily="34" charset="0"/>
              <a:buChar char="–"/>
            </a:pPr>
            <a:r>
              <a:rPr lang="en-US" dirty="0"/>
              <a:t>Charges higher for additional infrastructure, low utilization from limited EVs on the road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100" dirty="0"/>
              <a:t>Incentives for EV fueling stations, as LCFS credit can cover 50-80% of electricity cost</a:t>
            </a:r>
          </a:p>
          <a:p>
            <a:pPr lvl="1"/>
            <a:r>
              <a:rPr lang="en-US" b="1" dirty="0"/>
              <a:t>Assumption: </a:t>
            </a:r>
            <a:r>
              <a:rPr lang="en-US" dirty="0"/>
              <a:t>With a max LCFS credit price of $200/Mt, a fully charging 65 kWh Chevy Bolt battery could earn $10.25 in LCFS credit, or $0.16/kWh (using an LCFS CARB calculator).</a:t>
            </a:r>
          </a:p>
          <a:p>
            <a:pPr>
              <a:spcBef>
                <a:spcPts val="0"/>
              </a:spcBef>
              <a:spcAft>
                <a:spcPts val="400"/>
              </a:spcAft>
            </a:pPr>
            <a:r>
              <a:rPr lang="en-US" u="sng" dirty="0"/>
              <a:t>Scenario 2: EV fleet operators own fueling stations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100" dirty="0"/>
              <a:t>EV fleet operators can own or partner with EV service providers to share LCFS credit revenue</a:t>
            </a:r>
            <a:r>
              <a:rPr lang="en-US" sz="1100" b="0" dirty="0"/>
              <a:t>, which could lower total cost of ownership by lowering fuel cost.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3447035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DA34957D-DDD0-7085-1FF2-55F6AD919279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14" imgW="484" imgH="486" progId="TCLayout.ActiveDocument.1">
                  <p:embed/>
                </p:oleObj>
              </mc:Choice>
              <mc:Fallback>
                <p:oleObj name="think-cell Slide" r:id="rId114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34957D-DDD0-7085-1FF2-55F6AD91927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7356B1AA-1472-C4D3-285E-00E8D414D8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73542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Ethanol contributes large volume for LCFS but earns less credit than renewable diesel &amp; electricity; producers have positive margin </a:t>
            </a:r>
          </a:p>
        </p:txBody>
      </p:sp>
      <p:grpSp>
        <p:nvGrpSpPr>
          <p:cNvPr id="4" name="btfpColumnHeaderBox571653">
            <a:extLst>
              <a:ext uri="{FF2B5EF4-FFF2-40B4-BE49-F238E27FC236}">
                <a16:creationId xmlns:a16="http://schemas.microsoft.com/office/drawing/2014/main" id="{128FE5A3-2E8B-81D6-0532-974BE35A641A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8378296" y="1554480"/>
            <a:ext cx="3483504" cy="503663"/>
            <a:chOff x="8378296" y="1335805"/>
            <a:chExt cx="3483504" cy="503663"/>
          </a:xfrm>
        </p:grpSpPr>
        <p:sp>
          <p:nvSpPr>
            <p:cNvPr id="2" name="btfpColumnHeaderBoxText571653">
              <a:extLst>
                <a:ext uri="{FF2B5EF4-FFF2-40B4-BE49-F238E27FC236}">
                  <a16:creationId xmlns:a16="http://schemas.microsoft.com/office/drawing/2014/main" id="{3BDDA532-3BD0-6711-A928-1ACBD70586E4}"/>
                </a:ext>
              </a:extLst>
            </p:cNvPr>
            <p:cNvSpPr txBox="1"/>
            <p:nvPr/>
          </p:nvSpPr>
          <p:spPr bwMode="gray">
            <a:xfrm>
              <a:off x="8378296" y="1335805"/>
              <a:ext cx="3483504" cy="498792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E85 has positive margin but lacks demand vs. traditional fuel</a:t>
              </a:r>
            </a:p>
          </p:txBody>
        </p:sp>
        <p:cxnSp>
          <p:nvCxnSpPr>
            <p:cNvPr id="3" name="btfpColumnHeaderBoxLine571653">
              <a:extLst>
                <a:ext uri="{FF2B5EF4-FFF2-40B4-BE49-F238E27FC236}">
                  <a16:creationId xmlns:a16="http://schemas.microsoft.com/office/drawing/2014/main" id="{178261E6-D45E-5381-B5AC-E7D98A88F44B}"/>
                </a:ext>
              </a:extLst>
            </p:cNvPr>
            <p:cNvCxnSpPr/>
            <p:nvPr/>
          </p:nvCxnSpPr>
          <p:spPr bwMode="gray">
            <a:xfrm>
              <a:off x="8378296" y="1839468"/>
              <a:ext cx="3483504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btfpColumnHeaderBox998433">
            <a:extLst>
              <a:ext uri="{FF2B5EF4-FFF2-40B4-BE49-F238E27FC236}">
                <a16:creationId xmlns:a16="http://schemas.microsoft.com/office/drawing/2014/main" id="{11DC610E-4C36-37D4-A3F2-412CF0182DB2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4354247" y="1554480"/>
            <a:ext cx="3483505" cy="503663"/>
            <a:chOff x="4354248" y="1311670"/>
            <a:chExt cx="3483505" cy="503663"/>
          </a:xfrm>
        </p:grpSpPr>
        <p:sp>
          <p:nvSpPr>
            <p:cNvPr id="5" name="btfpColumnHeaderBoxText998433">
              <a:extLst>
                <a:ext uri="{FF2B5EF4-FFF2-40B4-BE49-F238E27FC236}">
                  <a16:creationId xmlns:a16="http://schemas.microsoft.com/office/drawing/2014/main" id="{E1486A81-6937-5E73-FC78-F8AE75E4E268}"/>
                </a:ext>
              </a:extLst>
            </p:cNvPr>
            <p:cNvSpPr txBox="1"/>
            <p:nvPr/>
          </p:nvSpPr>
          <p:spPr bwMode="gray">
            <a:xfrm>
              <a:off x="4354248" y="1311670"/>
              <a:ext cx="3483504" cy="503663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Ethanol is not the largest credit generator for LCFS</a:t>
              </a:r>
            </a:p>
          </p:txBody>
        </p:sp>
        <p:cxnSp>
          <p:nvCxnSpPr>
            <p:cNvPr id="8" name="btfpColumnHeaderBoxLine998433">
              <a:extLst>
                <a:ext uri="{FF2B5EF4-FFF2-40B4-BE49-F238E27FC236}">
                  <a16:creationId xmlns:a16="http://schemas.microsoft.com/office/drawing/2014/main" id="{5FA1CF66-D25B-CBCA-61D3-BC49389FF780}"/>
                </a:ext>
              </a:extLst>
            </p:cNvPr>
            <p:cNvCxnSpPr/>
            <p:nvPr/>
          </p:nvCxnSpPr>
          <p:spPr bwMode="gray">
            <a:xfrm>
              <a:off x="4354248" y="1815333"/>
              <a:ext cx="348350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btfpColumnHeaderBox199672">
            <a:extLst>
              <a:ext uri="{FF2B5EF4-FFF2-40B4-BE49-F238E27FC236}">
                <a16:creationId xmlns:a16="http://schemas.microsoft.com/office/drawing/2014/main" id="{B47FE7A1-DD8A-52D5-905D-73F3C02E11B4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330200" y="1554480"/>
            <a:ext cx="3483504" cy="498792"/>
            <a:chOff x="330200" y="1327068"/>
            <a:chExt cx="3483504" cy="498792"/>
          </a:xfrm>
        </p:grpSpPr>
        <p:sp>
          <p:nvSpPr>
            <p:cNvPr id="10" name="btfpColumnHeaderBoxText199672">
              <a:extLst>
                <a:ext uri="{FF2B5EF4-FFF2-40B4-BE49-F238E27FC236}">
                  <a16:creationId xmlns:a16="http://schemas.microsoft.com/office/drawing/2014/main" id="{B7440CD4-2C01-71A0-07B0-D64392399A5E}"/>
                </a:ext>
              </a:extLst>
            </p:cNvPr>
            <p:cNvSpPr txBox="1"/>
            <p:nvPr/>
          </p:nvSpPr>
          <p:spPr bwMode="gray">
            <a:xfrm>
              <a:off x="330200" y="1327068"/>
              <a:ext cx="3483504" cy="498792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Ethanol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and r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enewable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d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iesel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: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LCFS volume driver</a:t>
              </a:r>
            </a:p>
          </p:txBody>
        </p:sp>
        <p:cxnSp>
          <p:nvCxnSpPr>
            <p:cNvPr id="11" name="btfpColumnHeaderBoxLine199672">
              <a:extLst>
                <a:ext uri="{FF2B5EF4-FFF2-40B4-BE49-F238E27FC236}">
                  <a16:creationId xmlns:a16="http://schemas.microsoft.com/office/drawing/2014/main" id="{34F91A95-1EA4-EF08-3364-422D1E3BD083}"/>
                </a:ext>
              </a:extLst>
            </p:cNvPr>
            <p:cNvCxnSpPr/>
            <p:nvPr/>
          </p:nvCxnSpPr>
          <p:spPr bwMode="gray">
            <a:xfrm>
              <a:off x="330200" y="1825860"/>
              <a:ext cx="3483504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09" name="Chart 308">
            <a:extLst>
              <a:ext uri="{FF2B5EF4-FFF2-40B4-BE49-F238E27FC236}">
                <a16:creationId xmlns:a16="http://schemas.microsoft.com/office/drawing/2014/main" id="{57491ABB-1E8C-51AD-282A-D83AD50087B0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314325" y="2278063"/>
          <a:ext cx="3581400" cy="3022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6"/>
          </a:graphicData>
        </a:graphic>
      </p:graphicFrame>
      <p:sp>
        <p:nvSpPr>
          <p:cNvPr id="305" name="Rectangle 304">
            <a:extLst>
              <a:ext uri="{FF2B5EF4-FFF2-40B4-BE49-F238E27FC236}">
                <a16:creationId xmlns:a16="http://schemas.microsoft.com/office/drawing/2014/main" id="{8C3886B2-AF08-BC60-05A4-3A3C7A9ACCAE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>
            <a:off x="3606800" y="2938463"/>
            <a:ext cx="147638" cy="69850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4" name="Rectangle 303">
            <a:extLst>
              <a:ext uri="{FF2B5EF4-FFF2-40B4-BE49-F238E27FC236}">
                <a16:creationId xmlns:a16="http://schemas.microsoft.com/office/drawing/2014/main" id="{AF134717-7290-A775-93E5-D0A1DB2CEF43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3344863" y="3370263"/>
            <a:ext cx="146050" cy="73660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3" name="Rectangle 302">
            <a:extLst>
              <a:ext uri="{FF2B5EF4-FFF2-40B4-BE49-F238E27FC236}">
                <a16:creationId xmlns:a16="http://schemas.microsoft.com/office/drawing/2014/main" id="{FAA95C6B-138A-2EC1-3F77-D2179BC901A7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3081338" y="3741738"/>
            <a:ext cx="147637" cy="7191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2" name="Rectangle 301">
            <a:extLst>
              <a:ext uri="{FF2B5EF4-FFF2-40B4-BE49-F238E27FC236}">
                <a16:creationId xmlns:a16="http://schemas.microsoft.com/office/drawing/2014/main" id="{20D5E5BB-CA03-3968-CFFB-69CFD9F784AB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2819400" y="4087813"/>
            <a:ext cx="146050" cy="65722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1" name="Rectangle 300">
            <a:extLst>
              <a:ext uri="{FF2B5EF4-FFF2-40B4-BE49-F238E27FC236}">
                <a16:creationId xmlns:a16="http://schemas.microsoft.com/office/drawing/2014/main" id="{717A2505-42F0-986D-58BB-8A8FFB3E42D7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2555875" y="3932238"/>
            <a:ext cx="147638" cy="78898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0" name="Rectangle 299">
            <a:extLst>
              <a:ext uri="{FF2B5EF4-FFF2-40B4-BE49-F238E27FC236}">
                <a16:creationId xmlns:a16="http://schemas.microsoft.com/office/drawing/2014/main" id="{CE429591-D9BF-9336-DA03-1063F0D242F9}"/>
              </a:ext>
            </a:extLst>
          </p:cNvPr>
          <p:cNvSpPr/>
          <p:nvPr>
            <p:custDataLst>
              <p:tags r:id="rId12"/>
            </p:custDataLst>
          </p:nvPr>
        </p:nvSpPr>
        <p:spPr bwMode="auto">
          <a:xfrm>
            <a:off x="2293938" y="4098925"/>
            <a:ext cx="146050" cy="81121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9" name="Rectangle 298">
            <a:extLst>
              <a:ext uri="{FF2B5EF4-FFF2-40B4-BE49-F238E27FC236}">
                <a16:creationId xmlns:a16="http://schemas.microsoft.com/office/drawing/2014/main" id="{C2864F07-F9CB-F771-19CA-B64394455BE2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2030413" y="4151313"/>
            <a:ext cx="147637" cy="79692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8" name="Rectangle 297">
            <a:extLst>
              <a:ext uri="{FF2B5EF4-FFF2-40B4-BE49-F238E27FC236}">
                <a16:creationId xmlns:a16="http://schemas.microsoft.com/office/drawing/2014/main" id="{65832CE0-1D2D-15A6-1DC3-C522925E39A6}"/>
              </a:ext>
            </a:extLst>
          </p:cNvPr>
          <p:cNvSpPr/>
          <p:nvPr>
            <p:custDataLst>
              <p:tags r:id="rId14"/>
            </p:custDataLst>
          </p:nvPr>
        </p:nvSpPr>
        <p:spPr bwMode="auto">
          <a:xfrm>
            <a:off x="1768475" y="4205288"/>
            <a:ext cx="146050" cy="80645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7" name="Rectangle 296">
            <a:extLst>
              <a:ext uri="{FF2B5EF4-FFF2-40B4-BE49-F238E27FC236}">
                <a16:creationId xmlns:a16="http://schemas.microsoft.com/office/drawing/2014/main" id="{2C5D41FE-F6E4-7BC5-73E9-F3E367EBB901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504950" y="4325938"/>
            <a:ext cx="147638" cy="75882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Rectangle 295">
            <a:extLst>
              <a:ext uri="{FF2B5EF4-FFF2-40B4-BE49-F238E27FC236}">
                <a16:creationId xmlns:a16="http://schemas.microsoft.com/office/drawing/2014/main" id="{B08CC593-B461-EC74-1DE1-38DBC63A1295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43013" y="4376738"/>
            <a:ext cx="146050" cy="75088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5" name="Rectangle 294">
            <a:extLst>
              <a:ext uri="{FF2B5EF4-FFF2-40B4-BE49-F238E27FC236}">
                <a16:creationId xmlns:a16="http://schemas.microsoft.com/office/drawing/2014/main" id="{608A9522-7DE7-0E4C-11EB-8F32E553E542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979488" y="4375150"/>
            <a:ext cx="147637" cy="74930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4" name="Rectangle 293">
            <a:extLst>
              <a:ext uri="{FF2B5EF4-FFF2-40B4-BE49-F238E27FC236}">
                <a16:creationId xmlns:a16="http://schemas.microsoft.com/office/drawing/2014/main" id="{61122455-59C5-A59A-C9D7-08CC96A66097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717550" y="4464050"/>
            <a:ext cx="146050" cy="74612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1245E419-9FB8-F103-562B-D181E404E152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454025" y="4462463"/>
            <a:ext cx="147638" cy="75406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6FD8734A-7372-F6FD-01BB-49C620A16202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1255713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B5B6181-07D5-464C-8A5D-E06BA684E49B}" type="datetime'''''''''''''''''''20''''1''''''4''''''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2014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" name="Text Placeholder 10">
            <a:extLst>
              <a:ext uri="{FF2B5EF4-FFF2-40B4-BE49-F238E27FC236}">
                <a16:creationId xmlns:a16="http://schemas.microsoft.com/office/drawing/2014/main" id="{BFBD702B-41C9-7998-886E-4E3D6A565EB8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1517650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88FD59A-A4CF-4522-9601-45ABA43AA6C8}" type="datetime'''''''''''''''''''''''''''''''''''''2''0''''''''''15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2015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D6285C69-D6AD-164A-0492-79B38646E895}"/>
              </a:ext>
            </a:extLst>
          </p:cNvPr>
          <p:cNvSpPr>
            <a:spLocks/>
          </p:cNvSpPr>
          <p:nvPr>
            <p:custDataLst>
              <p:tags r:id="rId22"/>
            </p:custDataLst>
          </p:nvPr>
        </p:nvSpPr>
        <p:spPr bwMode="auto">
          <a:xfrm>
            <a:off x="1781175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E2F59CB2-D172-478F-A1E9-67DA79D2AE13}" type="datetime'''''''''''''20''''''''''''1''''6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2016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29A6B3F5-EE05-66D3-4C07-C1D06AD5B5A6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2043113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8AF52A05-E85C-48FC-AA3C-51DCF517C7D0}" type="datetime'''''''2''''''''''''''''''''''01''''''''''''''''7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2017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EEC229F3-9636-5E3D-9C05-BF38758F0938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2306638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A4672BAB-0C04-4183-930D-62439F5A3688}" type="datetime'2''0''1''''''''8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2018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E135A854-935E-5AB6-F198-EBDB08628F67}"/>
              </a:ext>
            </a:extLst>
          </p:cNvPr>
          <p:cNvSpPr>
            <a:spLocks/>
          </p:cNvSpPr>
          <p:nvPr>
            <p:custDataLst>
              <p:tags r:id="rId25"/>
            </p:custDataLst>
          </p:nvPr>
        </p:nvSpPr>
        <p:spPr bwMode="auto">
          <a:xfrm>
            <a:off x="2568575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EB73C2D4-DD85-4593-A051-DD5A0C71808D}" type="datetime'''''''2''''''''''''''''''0''''''1''''''''''9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2019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615E0C31-D081-3617-FFEC-52BEF9AA9571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2832100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E9F6CC9B-F261-47C0-B4BE-21C7DDA5EF28}" type="datetime'''''''''2''0''''''''''2''''''''''''''0''''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2020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466725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334EEBC-0594-4592-9547-CB8848024D11}" type="datetime'2''''0''''1''''''''''''''1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2011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529E3B64-63EF-8F0E-149F-543E16BBD188}"/>
              </a:ext>
            </a:extLst>
          </p:cNvPr>
          <p:cNvSpPr>
            <a:spLocks/>
          </p:cNvSpPr>
          <p:nvPr>
            <p:custDataLst>
              <p:tags r:id="rId28"/>
            </p:custDataLst>
          </p:nvPr>
        </p:nvSpPr>
        <p:spPr bwMode="auto">
          <a:xfrm>
            <a:off x="3094038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F426CDC5-9D78-4984-A80A-7EBAED11809D}" type="datetime'2''''''''''''0''''''''''''2''''''''1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2021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9"/>
            </p:custDataLst>
          </p:nvPr>
        </p:nvSpPr>
        <p:spPr bwMode="auto">
          <a:xfrm>
            <a:off x="730250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2A1BB548-58A0-4205-8445-EB9626B1FEA8}" type="datetime'''''''2''''''''''''''''''''''''''''''''0''''''''''''''12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2012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867134DF-1740-CB39-1CB4-AB19257079C8}"/>
              </a:ext>
            </a:extLst>
          </p:cNvPr>
          <p:cNvSpPr>
            <a:spLocks/>
          </p:cNvSpPr>
          <p:nvPr>
            <p:custDataLst>
              <p:tags r:id="rId30"/>
            </p:custDataLst>
          </p:nvPr>
        </p:nvSpPr>
        <p:spPr bwMode="auto">
          <a:xfrm>
            <a:off x="3357563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D99C55F5-2703-44F6-A8C5-F61554A042AB}" type="datetime'2''''''0''''''''''''''''2''''''''''''''''''''''2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2022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31"/>
            </p:custDataLst>
          </p:nvPr>
        </p:nvSpPr>
        <p:spPr bwMode="auto">
          <a:xfrm>
            <a:off x="992188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8F6EBFFD-5155-452E-B77B-2E1643CA5E6D}" type="datetime'2''''''''''''''''''0''1''''3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2013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A473864E-25F2-EBFB-C68E-5E34C126DC88}"/>
              </a:ext>
            </a:extLst>
          </p:cNvPr>
          <p:cNvSpPr>
            <a:spLocks/>
          </p:cNvSpPr>
          <p:nvPr>
            <p:custDataLst>
              <p:tags r:id="rId32"/>
            </p:custDataLst>
          </p:nvPr>
        </p:nvSpPr>
        <p:spPr bwMode="auto">
          <a:xfrm>
            <a:off x="3619500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713A1EE1-BC46-4ABD-8D8B-737A136D027E}" type="datetime'''''''''2''''''0''''''2''''''''''''3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2023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33"/>
            </p:custDataLst>
          </p:nvPr>
        </p:nvSpPr>
        <p:spPr bwMode="gray">
          <a:xfrm>
            <a:off x="384175" y="4241800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8DDBA106-067E-4EDE-8D6F-BA8FDA905970}" type="datetime'''''''1'''''''''''''''''''''''',15''''''''''2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1,152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34"/>
            </p:custDataLst>
          </p:nvPr>
        </p:nvSpPr>
        <p:spPr bwMode="gray">
          <a:xfrm>
            <a:off x="684213" y="4229100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B6E8E592-344B-4A22-BBA3-5FB7E3634F42}" type="datetime'''''''''''''''''''''''''1'''''''''''''''',17''''1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1,171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35"/>
            </p:custDataLst>
          </p:nvPr>
        </p:nvSpPr>
        <p:spPr bwMode="gray">
          <a:xfrm>
            <a:off x="909638" y="4095750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F5DF204B-1401-4451-8CE6-AF5A8B40786F}" type="datetime'''''''''''''''''1'''''''''',''''''''''''''''3''5''''''6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1,356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8AE89F7B-7DF5-4DC0-A36B-E87D68FBC48D}"/>
              </a:ext>
            </a:extLst>
          </p:cNvPr>
          <p:cNvSpPr>
            <a:spLocks/>
          </p:cNvSpPr>
          <p:nvPr>
            <p:custDataLst>
              <p:tags r:id="rId36"/>
            </p:custDataLst>
          </p:nvPr>
        </p:nvSpPr>
        <p:spPr bwMode="gray">
          <a:xfrm>
            <a:off x="1209675" y="4065588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E0D46024-BE0F-43BF-AA97-DE9193E43A9E}" type="datetime'''1'''''''''''''',''''''''''''''''''''3''9''''''''''7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1,397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D51A46B7-289D-489F-D7ED-FC8447419784}"/>
              </a:ext>
            </a:extLst>
          </p:cNvPr>
          <p:cNvSpPr>
            <a:spLocks/>
          </p:cNvSpPr>
          <p:nvPr>
            <p:custDataLst>
              <p:tags r:id="rId37"/>
            </p:custDataLst>
          </p:nvPr>
        </p:nvSpPr>
        <p:spPr bwMode="gray">
          <a:xfrm>
            <a:off x="1435100" y="3943350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9E20A87-979A-44CF-B989-AB3DDA8970EC}" type="datetime'''''''1'''''''''''',5''''''''''''''''''''''''''''''5''''1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1,551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4E94FFB0-DBF5-5352-2D9C-D192F3E4C2DA}"/>
              </a:ext>
            </a:extLst>
          </p:cNvPr>
          <p:cNvSpPr>
            <a:spLocks/>
          </p:cNvSpPr>
          <p:nvPr>
            <p:custDataLst>
              <p:tags r:id="rId38"/>
            </p:custDataLst>
          </p:nvPr>
        </p:nvSpPr>
        <p:spPr bwMode="gray">
          <a:xfrm>
            <a:off x="1698625" y="3763963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FB558B40-7E32-46EC-B36A-947EB3B6DB68}" type="datetime'1'''''''',''''''''''''''''8''''''''''''''''17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1,817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19BAA72E-A2DC-3A20-3599-501471FF9765}"/>
              </a:ext>
            </a:extLst>
          </p:cNvPr>
          <p:cNvSpPr>
            <a:spLocks/>
          </p:cNvSpPr>
          <p:nvPr>
            <p:custDataLst>
              <p:tags r:id="rId39"/>
            </p:custDataLst>
          </p:nvPr>
        </p:nvSpPr>
        <p:spPr bwMode="gray">
          <a:xfrm>
            <a:off x="1998663" y="3686175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678DCBAC-7440-458D-8A87-AB8971C0EF57}" type="datetime'''''''''1'''''''''''''''''''''''''',''9''''''''''26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1,926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DE22FAF3-1888-04EB-4978-DE4970D35EAA}"/>
              </a:ext>
            </a:extLst>
          </p:cNvPr>
          <p:cNvSpPr>
            <a:spLocks/>
          </p:cNvSpPr>
          <p:nvPr>
            <p:custDataLst>
              <p:tags r:id="rId40"/>
            </p:custDataLst>
          </p:nvPr>
        </p:nvSpPr>
        <p:spPr bwMode="gray">
          <a:xfrm>
            <a:off x="2224088" y="3563938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8C86597D-E43D-4036-8DF7-8816187B7A3A}" type="datetime'2'''',''''''0''''''6''''1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2,061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D8DC46FB-0468-0562-14CF-F3AAA613B476}"/>
              </a:ext>
            </a:extLst>
          </p:cNvPr>
          <p:cNvSpPr>
            <a:spLocks/>
          </p:cNvSpPr>
          <p:nvPr>
            <p:custDataLst>
              <p:tags r:id="rId41"/>
            </p:custDataLst>
          </p:nvPr>
        </p:nvSpPr>
        <p:spPr bwMode="gray">
          <a:xfrm>
            <a:off x="2486025" y="3381375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3C190E13-89E2-4529-BD15-48D68B8FC6D9}" type="datetime'''''2'''',''''''''''''''''''''''''''''''3''''5''0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2,350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3439F8E1-A709-0A9A-875E-98DED30F2EA5}"/>
              </a:ext>
            </a:extLst>
          </p:cNvPr>
          <p:cNvSpPr>
            <a:spLocks/>
          </p:cNvSpPr>
          <p:nvPr>
            <p:custDataLst>
              <p:tags r:id="rId42"/>
            </p:custDataLst>
          </p:nvPr>
        </p:nvSpPr>
        <p:spPr bwMode="gray">
          <a:xfrm>
            <a:off x="2749550" y="3519488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66DFFC97-80B9-44DC-BBA9-40BB4809E8AA}" type="datetime'2'''''''''''''''''''''''''',''''''''''''''''1''5''''''''''8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2,158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1E7331D5-1838-FF6D-2836-27BF0B5557C9}"/>
              </a:ext>
            </a:extLst>
          </p:cNvPr>
          <p:cNvSpPr>
            <a:spLocks/>
          </p:cNvSpPr>
          <p:nvPr>
            <p:custDataLst>
              <p:tags r:id="rId43"/>
            </p:custDataLst>
          </p:nvPr>
        </p:nvSpPr>
        <p:spPr bwMode="gray">
          <a:xfrm>
            <a:off x="3011488" y="3108325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E59A927A-D86B-4F8B-A5F9-A9C1F11193E0}" type="datetime'''''''''''''''''''2'''''''',''''''7''''''''''''''''30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2,730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72C2C24B-E4B7-8769-9911-5A46DCA65A2A}"/>
              </a:ext>
            </a:extLst>
          </p:cNvPr>
          <p:cNvSpPr>
            <a:spLocks/>
          </p:cNvSpPr>
          <p:nvPr>
            <p:custDataLst>
              <p:tags r:id="rId44"/>
            </p:custDataLst>
          </p:nvPr>
        </p:nvSpPr>
        <p:spPr bwMode="gray">
          <a:xfrm>
            <a:off x="3275013" y="2681288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1E31CBF-A0EA-429D-99D7-1A1E977D5282}" type="datetime'''''''''''''''''''''''''''''''3'',''3''''''''''''''''2''''4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3,324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9BD6E7D9-050F-A360-BFB7-F0DB22B302B0}"/>
              </a:ext>
            </a:extLst>
          </p:cNvPr>
          <p:cNvSpPr>
            <a:spLocks/>
          </p:cNvSpPr>
          <p:nvPr>
            <p:custDataLst>
              <p:tags r:id="rId45"/>
            </p:custDataLst>
          </p:nvPr>
        </p:nvSpPr>
        <p:spPr bwMode="gray">
          <a:xfrm>
            <a:off x="3536950" y="2212975"/>
            <a:ext cx="28575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12E32298-F32E-47EA-81FE-BEC05F9DE7B8}" type="datetime'''''''3'''''''''',''''''''''9''''''''''''''''''''''''''75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3,975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4" name="Rectangle 253">
            <a:extLst>
              <a:ext uri="{FF2B5EF4-FFF2-40B4-BE49-F238E27FC236}">
                <a16:creationId xmlns:a16="http://schemas.microsoft.com/office/drawing/2014/main" id="{7BC4546A-E671-AEB5-A3B6-905302D01CBA}"/>
              </a:ext>
            </a:extLst>
          </p:cNvPr>
          <p:cNvSpPr/>
          <p:nvPr>
            <p:custDataLst>
              <p:tags r:id="rId46"/>
            </p:custDataLst>
          </p:nvPr>
        </p:nvSpPr>
        <p:spPr bwMode="auto">
          <a:xfrm>
            <a:off x="438150" y="5576888"/>
            <a:ext cx="142875" cy="106363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Rectangle 254">
            <a:extLst>
              <a:ext uri="{FF2B5EF4-FFF2-40B4-BE49-F238E27FC236}">
                <a16:creationId xmlns:a16="http://schemas.microsoft.com/office/drawing/2014/main" id="{360151DC-6090-CE25-E1F9-203BEEF14D2F}"/>
              </a:ext>
            </a:extLst>
          </p:cNvPr>
          <p:cNvSpPr/>
          <p:nvPr>
            <p:custDataLst>
              <p:tags r:id="rId47"/>
            </p:custDataLst>
          </p:nvPr>
        </p:nvSpPr>
        <p:spPr bwMode="auto">
          <a:xfrm>
            <a:off x="438150" y="5749925"/>
            <a:ext cx="142875" cy="106363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6" name="Rectangle 255">
            <a:extLst>
              <a:ext uri="{FF2B5EF4-FFF2-40B4-BE49-F238E27FC236}">
                <a16:creationId xmlns:a16="http://schemas.microsoft.com/office/drawing/2014/main" id="{4C560CD1-30B1-7D19-A95F-D347C0AD38DD}"/>
              </a:ext>
            </a:extLst>
          </p:cNvPr>
          <p:cNvSpPr/>
          <p:nvPr>
            <p:custDataLst>
              <p:tags r:id="rId48"/>
            </p:custDataLst>
          </p:nvPr>
        </p:nvSpPr>
        <p:spPr bwMode="auto">
          <a:xfrm>
            <a:off x="1279525" y="5576888"/>
            <a:ext cx="142875" cy="1063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7" name="Rectangle 256">
            <a:extLst>
              <a:ext uri="{FF2B5EF4-FFF2-40B4-BE49-F238E27FC236}">
                <a16:creationId xmlns:a16="http://schemas.microsoft.com/office/drawing/2014/main" id="{B2394E11-AB04-BBC9-7E41-2A7BA3D10A1A}"/>
              </a:ext>
            </a:extLst>
          </p:cNvPr>
          <p:cNvSpPr/>
          <p:nvPr>
            <p:custDataLst>
              <p:tags r:id="rId49"/>
            </p:custDataLst>
          </p:nvPr>
        </p:nvSpPr>
        <p:spPr bwMode="auto">
          <a:xfrm>
            <a:off x="1279525" y="5749925"/>
            <a:ext cx="142875" cy="106363"/>
          </a:xfrm>
          <a:prstGeom prst="rect">
            <a:avLst/>
          </a:prstGeom>
          <a:solidFill>
            <a:schemeClr val="accent4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8" name="Rectangle 257">
            <a:extLst>
              <a:ext uri="{FF2B5EF4-FFF2-40B4-BE49-F238E27FC236}">
                <a16:creationId xmlns:a16="http://schemas.microsoft.com/office/drawing/2014/main" id="{4B12B860-D7B7-F07D-5EF3-74C2A4C47B90}"/>
              </a:ext>
            </a:extLst>
          </p:cNvPr>
          <p:cNvSpPr/>
          <p:nvPr>
            <p:custDataLst>
              <p:tags r:id="rId50"/>
            </p:custDataLst>
          </p:nvPr>
        </p:nvSpPr>
        <p:spPr bwMode="auto">
          <a:xfrm>
            <a:off x="2413000" y="5576888"/>
            <a:ext cx="142875" cy="106363"/>
          </a:xfrm>
          <a:prstGeom prst="rect">
            <a:avLst/>
          </a:prstGeom>
          <a:solidFill>
            <a:schemeClr val="accent5"/>
          </a:solidFill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9" name="Rectangle 258">
            <a:extLst>
              <a:ext uri="{FF2B5EF4-FFF2-40B4-BE49-F238E27FC236}">
                <a16:creationId xmlns:a16="http://schemas.microsoft.com/office/drawing/2014/main" id="{CBB101E6-CBF9-8210-965A-6990B9EB7135}"/>
              </a:ext>
            </a:extLst>
          </p:cNvPr>
          <p:cNvSpPr/>
          <p:nvPr>
            <p:custDataLst>
              <p:tags r:id="rId51"/>
            </p:custDataLst>
          </p:nvPr>
        </p:nvSpPr>
        <p:spPr bwMode="auto">
          <a:xfrm>
            <a:off x="2413000" y="5749925"/>
            <a:ext cx="142875" cy="106363"/>
          </a:xfrm>
          <a:prstGeom prst="rect">
            <a:avLst/>
          </a:prstGeom>
          <a:solidFill>
            <a:schemeClr val="accent6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0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52"/>
            </p:custDataLst>
          </p:nvPr>
        </p:nvSpPr>
        <p:spPr bwMode="auto">
          <a:xfrm>
            <a:off x="631825" y="5572125"/>
            <a:ext cx="414338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1756E61B-B382-4454-94E9-368A2F228146}" type="datetime'''Bi''''''''''''''''''odi''''e''''s''''''''''''''''e''l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Biodiesel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9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53"/>
            </p:custDataLst>
          </p:nvPr>
        </p:nvSpPr>
        <p:spPr bwMode="auto">
          <a:xfrm>
            <a:off x="631825" y="5745163"/>
            <a:ext cx="5461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29EEBA9-4053-4FD1-B2AD-2F44EF4A00A9}" type="datetime'''''Bi''''o''meth''''a''''''''''''n''e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Biomethane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1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54"/>
            </p:custDataLst>
          </p:nvPr>
        </p:nvSpPr>
        <p:spPr bwMode="auto">
          <a:xfrm>
            <a:off x="1473200" y="5572125"/>
            <a:ext cx="8382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16D71DD-D28D-4609-8817-30E3496B548F}" type="datetime'''Fo''s''sil'' ''N''''at''''''''u''''''r''''a''l G''''''a''s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Fossil Natural Gas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55"/>
            </p:custDataLst>
          </p:nvPr>
        </p:nvSpPr>
        <p:spPr bwMode="auto">
          <a:xfrm>
            <a:off x="1473200" y="5745163"/>
            <a:ext cx="43497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AD2EE376-A732-4B8E-AAC0-D5864D0565D1}" type="datetime'''''''''''''El''''''''''e''''''ctricit''y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Electricity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2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56"/>
            </p:custDataLst>
          </p:nvPr>
        </p:nvSpPr>
        <p:spPr bwMode="auto">
          <a:xfrm>
            <a:off x="2606675" y="5572125"/>
            <a:ext cx="347663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626E8EC9-36B6-413B-B4DE-5E8947EFBEF9}" type="datetime'''E''''''''''''''t''ha''''''''''''''''''''''''no''''''''l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Ethanol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6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57"/>
            </p:custDataLst>
          </p:nvPr>
        </p:nvSpPr>
        <p:spPr bwMode="auto">
          <a:xfrm>
            <a:off x="2606675" y="5745163"/>
            <a:ext cx="82232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1F35673D-DB6E-46C4-9E9F-64D29FAC8365}" type="datetime'''''''''''''''R''ene''''w''''''a''''b''''''''le ''Di''es''el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Renewable Diesel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034D33C3-DEAD-A4F9-9E07-255657991021}"/>
              </a:ext>
            </a:extLst>
          </p:cNvPr>
          <p:cNvSpPr txBox="1"/>
          <p:nvPr/>
        </p:nvSpPr>
        <p:spPr bwMode="gray">
          <a:xfrm>
            <a:off x="347598" y="2115439"/>
            <a:ext cx="2570163" cy="3804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Alternative fuel </a:t>
            </a:r>
            <a:r>
              <a:rPr lang="en-US" sz="1000" b="1" dirty="0">
                <a:solidFill>
                  <a:srgbClr val="000000"/>
                </a:solidFill>
                <a:latin typeface="Arial"/>
              </a:rPr>
              <a:t>v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olumes under LCFS</a:t>
            </a:r>
            <a:b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million GGE</a:t>
            </a:r>
          </a:p>
        </p:txBody>
      </p:sp>
      <p:graphicFrame>
        <p:nvGraphicFramePr>
          <p:cNvPr id="368" name="Chart 367">
            <a:extLst>
              <a:ext uri="{FF2B5EF4-FFF2-40B4-BE49-F238E27FC236}">
                <a16:creationId xmlns:a16="http://schemas.microsoft.com/office/drawing/2014/main" id="{E9A06707-3323-68CC-312E-05C92877D5E7}"/>
              </a:ext>
            </a:extLst>
          </p:cNvPr>
          <p:cNvGraphicFramePr/>
          <p:nvPr>
            <p:custDataLst>
              <p:tags r:id="rId58"/>
            </p:custDataLst>
          </p:nvPr>
        </p:nvGraphicFramePr>
        <p:xfrm>
          <a:off x="4271963" y="2278063"/>
          <a:ext cx="3581400" cy="3022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7"/>
          </a:graphicData>
        </a:graphic>
      </p:graphicFrame>
      <p:sp>
        <p:nvSpPr>
          <p:cNvPr id="313" name="Rectangle 312">
            <a:extLst>
              <a:ext uri="{FF2B5EF4-FFF2-40B4-BE49-F238E27FC236}">
                <a16:creationId xmlns:a16="http://schemas.microsoft.com/office/drawing/2014/main" id="{30A5D993-E0F0-99CC-7B20-16E83C3899CF}"/>
              </a:ext>
            </a:extLst>
          </p:cNvPr>
          <p:cNvSpPr/>
          <p:nvPr>
            <p:custDataLst>
              <p:tags r:id="rId59"/>
            </p:custDataLst>
          </p:nvPr>
        </p:nvSpPr>
        <p:spPr bwMode="auto">
          <a:xfrm>
            <a:off x="7564438" y="3757614"/>
            <a:ext cx="147638" cy="32226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4" name="Rectangle 313">
            <a:extLst>
              <a:ext uri="{FF2B5EF4-FFF2-40B4-BE49-F238E27FC236}">
                <a16:creationId xmlns:a16="http://schemas.microsoft.com/office/drawing/2014/main" id="{69AB3B26-F10C-2FA9-08B4-B5D91A1D8652}"/>
              </a:ext>
            </a:extLst>
          </p:cNvPr>
          <p:cNvSpPr/>
          <p:nvPr>
            <p:custDataLst>
              <p:tags r:id="rId60"/>
            </p:custDataLst>
          </p:nvPr>
        </p:nvSpPr>
        <p:spPr bwMode="auto">
          <a:xfrm>
            <a:off x="7302500" y="3943350"/>
            <a:ext cx="146050" cy="357188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5" name="Rectangle 314">
            <a:extLst>
              <a:ext uri="{FF2B5EF4-FFF2-40B4-BE49-F238E27FC236}">
                <a16:creationId xmlns:a16="http://schemas.microsoft.com/office/drawing/2014/main" id="{5528E119-78D5-9B1B-29EE-9D391498AFE8}"/>
              </a:ext>
            </a:extLst>
          </p:cNvPr>
          <p:cNvSpPr/>
          <p:nvPr>
            <p:custDataLst>
              <p:tags r:id="rId61"/>
            </p:custDataLst>
          </p:nvPr>
        </p:nvSpPr>
        <p:spPr bwMode="auto">
          <a:xfrm>
            <a:off x="7038974" y="4227514"/>
            <a:ext cx="147638" cy="36512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6" name="Rectangle 315">
            <a:extLst>
              <a:ext uri="{FF2B5EF4-FFF2-40B4-BE49-F238E27FC236}">
                <a16:creationId xmlns:a16="http://schemas.microsoft.com/office/drawing/2014/main" id="{90F4FA29-AAE4-8DB9-B8F6-D36EB319650B}"/>
              </a:ext>
            </a:extLst>
          </p:cNvPr>
          <p:cNvSpPr/>
          <p:nvPr>
            <p:custDataLst>
              <p:tags r:id="rId62"/>
            </p:custDataLst>
          </p:nvPr>
        </p:nvSpPr>
        <p:spPr bwMode="auto">
          <a:xfrm>
            <a:off x="6777038" y="4424363"/>
            <a:ext cx="146050" cy="357188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" name="Rectangle 316">
            <a:extLst>
              <a:ext uri="{FF2B5EF4-FFF2-40B4-BE49-F238E27FC236}">
                <a16:creationId xmlns:a16="http://schemas.microsoft.com/office/drawing/2014/main" id="{93624616-4495-326F-12C7-6C67150FEDCD}"/>
              </a:ext>
            </a:extLst>
          </p:cNvPr>
          <p:cNvSpPr/>
          <p:nvPr>
            <p:custDataLst>
              <p:tags r:id="rId63"/>
            </p:custDataLst>
          </p:nvPr>
        </p:nvSpPr>
        <p:spPr bwMode="auto">
          <a:xfrm>
            <a:off x="6513513" y="4346576"/>
            <a:ext cx="147638" cy="41592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8" name="Rectangle 317">
            <a:extLst>
              <a:ext uri="{FF2B5EF4-FFF2-40B4-BE49-F238E27FC236}">
                <a16:creationId xmlns:a16="http://schemas.microsoft.com/office/drawing/2014/main" id="{E1BDD683-3A68-B2B9-7C7B-94753A722CC1}"/>
              </a:ext>
            </a:extLst>
          </p:cNvPr>
          <p:cNvSpPr/>
          <p:nvPr>
            <p:custDataLst>
              <p:tags r:id="rId64"/>
            </p:custDataLst>
          </p:nvPr>
        </p:nvSpPr>
        <p:spPr bwMode="auto">
          <a:xfrm>
            <a:off x="6251575" y="4554538"/>
            <a:ext cx="146050" cy="33020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9" name="Rectangle 318">
            <a:extLst>
              <a:ext uri="{FF2B5EF4-FFF2-40B4-BE49-F238E27FC236}">
                <a16:creationId xmlns:a16="http://schemas.microsoft.com/office/drawing/2014/main" id="{A7566DEA-0B12-7C5C-E20E-95502C908F2A}"/>
              </a:ext>
            </a:extLst>
          </p:cNvPr>
          <p:cNvSpPr/>
          <p:nvPr>
            <p:custDataLst>
              <p:tags r:id="rId65"/>
            </p:custDataLst>
          </p:nvPr>
        </p:nvSpPr>
        <p:spPr bwMode="auto">
          <a:xfrm>
            <a:off x="5988049" y="4602163"/>
            <a:ext cx="147638" cy="33337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0" name="Rectangle 319">
            <a:extLst>
              <a:ext uri="{FF2B5EF4-FFF2-40B4-BE49-F238E27FC236}">
                <a16:creationId xmlns:a16="http://schemas.microsoft.com/office/drawing/2014/main" id="{9E950978-D2F0-09B7-2A15-F188B71F900F}"/>
              </a:ext>
            </a:extLst>
          </p:cNvPr>
          <p:cNvSpPr/>
          <p:nvPr>
            <p:custDataLst>
              <p:tags r:id="rId66"/>
            </p:custDataLst>
          </p:nvPr>
        </p:nvSpPr>
        <p:spPr bwMode="auto">
          <a:xfrm>
            <a:off x="5726113" y="4668839"/>
            <a:ext cx="146050" cy="33496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1" name="Rectangle 320">
            <a:extLst>
              <a:ext uri="{FF2B5EF4-FFF2-40B4-BE49-F238E27FC236}">
                <a16:creationId xmlns:a16="http://schemas.microsoft.com/office/drawing/2014/main" id="{73E0AEC7-458B-7D2D-5EBB-26CD754AFF53}"/>
              </a:ext>
            </a:extLst>
          </p:cNvPr>
          <p:cNvSpPr/>
          <p:nvPr>
            <p:custDataLst>
              <p:tags r:id="rId67"/>
            </p:custDataLst>
          </p:nvPr>
        </p:nvSpPr>
        <p:spPr bwMode="auto">
          <a:xfrm>
            <a:off x="5462588" y="4916488"/>
            <a:ext cx="147638" cy="20320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2" name="Rectangle 321">
            <a:extLst>
              <a:ext uri="{FF2B5EF4-FFF2-40B4-BE49-F238E27FC236}">
                <a16:creationId xmlns:a16="http://schemas.microsoft.com/office/drawing/2014/main" id="{359195EA-4CA0-1D4B-C86D-A64CC0769A3E}"/>
              </a:ext>
            </a:extLst>
          </p:cNvPr>
          <p:cNvSpPr/>
          <p:nvPr>
            <p:custDataLst>
              <p:tags r:id="rId68"/>
            </p:custDataLst>
          </p:nvPr>
        </p:nvSpPr>
        <p:spPr bwMode="auto">
          <a:xfrm>
            <a:off x="5200650" y="4943476"/>
            <a:ext cx="146050" cy="19367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3" name="Rectangle 322">
            <a:extLst>
              <a:ext uri="{FF2B5EF4-FFF2-40B4-BE49-F238E27FC236}">
                <a16:creationId xmlns:a16="http://schemas.microsoft.com/office/drawing/2014/main" id="{1222FDFF-1AF1-F267-2D98-DBCC21432D44}"/>
              </a:ext>
            </a:extLst>
          </p:cNvPr>
          <p:cNvSpPr/>
          <p:nvPr>
            <p:custDataLst>
              <p:tags r:id="rId69"/>
            </p:custDataLst>
          </p:nvPr>
        </p:nvSpPr>
        <p:spPr bwMode="auto">
          <a:xfrm>
            <a:off x="4937124" y="4953001"/>
            <a:ext cx="147638" cy="18891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4" name="Rectangle 323">
            <a:extLst>
              <a:ext uri="{FF2B5EF4-FFF2-40B4-BE49-F238E27FC236}">
                <a16:creationId xmlns:a16="http://schemas.microsoft.com/office/drawing/2014/main" id="{22E36131-FF8A-F104-13B3-12E3562942AD}"/>
              </a:ext>
            </a:extLst>
          </p:cNvPr>
          <p:cNvSpPr/>
          <p:nvPr>
            <p:custDataLst>
              <p:tags r:id="rId70"/>
            </p:custDataLst>
          </p:nvPr>
        </p:nvSpPr>
        <p:spPr bwMode="auto">
          <a:xfrm>
            <a:off x="4675188" y="5094288"/>
            <a:ext cx="146050" cy="11747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5" name="Rectangle 324">
            <a:extLst>
              <a:ext uri="{FF2B5EF4-FFF2-40B4-BE49-F238E27FC236}">
                <a16:creationId xmlns:a16="http://schemas.microsoft.com/office/drawing/2014/main" id="{BC012578-7CC7-0338-BA3F-6DC937618791}"/>
              </a:ext>
            </a:extLst>
          </p:cNvPr>
          <p:cNvSpPr/>
          <p:nvPr>
            <p:custDataLst>
              <p:tags r:id="rId71"/>
            </p:custDataLst>
          </p:nvPr>
        </p:nvSpPr>
        <p:spPr bwMode="auto">
          <a:xfrm>
            <a:off x="4411663" y="5118100"/>
            <a:ext cx="147638" cy="9842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9" name="Text Placeholder 10">
            <a:extLst>
              <a:ext uri="{FF2B5EF4-FFF2-40B4-BE49-F238E27FC236}">
                <a16:creationId xmlns:a16="http://schemas.microsoft.com/office/drawing/2014/main" id="{AAEB448E-7025-BCBC-3C02-8F26D7052475}"/>
              </a:ext>
            </a:extLst>
          </p:cNvPr>
          <p:cNvSpPr>
            <a:spLocks/>
          </p:cNvSpPr>
          <p:nvPr>
            <p:custDataLst>
              <p:tags r:id="rId72"/>
            </p:custDataLst>
          </p:nvPr>
        </p:nvSpPr>
        <p:spPr bwMode="auto">
          <a:xfrm>
            <a:off x="4949825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8488EB36-010E-4C49-96FB-71432E0F54EF}" type="datetime'''''''''''2''''0''''1''''''3''''''''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2013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0" name="Text Placeholder 10">
            <a:extLst>
              <a:ext uri="{FF2B5EF4-FFF2-40B4-BE49-F238E27FC236}">
                <a16:creationId xmlns:a16="http://schemas.microsoft.com/office/drawing/2014/main" id="{152A28C3-8455-4555-CCDD-E8A1BDA650ED}"/>
              </a:ext>
            </a:extLst>
          </p:cNvPr>
          <p:cNvSpPr>
            <a:spLocks/>
          </p:cNvSpPr>
          <p:nvPr>
            <p:custDataLst>
              <p:tags r:id="rId73"/>
            </p:custDataLst>
          </p:nvPr>
        </p:nvSpPr>
        <p:spPr bwMode="auto">
          <a:xfrm>
            <a:off x="5213350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BA6D094-671C-4371-BC61-E81A38BA5946}" type="datetime'''''''''''''''''''''''2''''''''''0''''''1''''''''4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2014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1" name="Text Placeholder 10">
            <a:extLst>
              <a:ext uri="{FF2B5EF4-FFF2-40B4-BE49-F238E27FC236}">
                <a16:creationId xmlns:a16="http://schemas.microsoft.com/office/drawing/2014/main" id="{355E3445-C711-79F1-4514-2E5BCD496990}"/>
              </a:ext>
            </a:extLst>
          </p:cNvPr>
          <p:cNvSpPr>
            <a:spLocks/>
          </p:cNvSpPr>
          <p:nvPr>
            <p:custDataLst>
              <p:tags r:id="rId74"/>
            </p:custDataLst>
          </p:nvPr>
        </p:nvSpPr>
        <p:spPr bwMode="auto">
          <a:xfrm>
            <a:off x="5475288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5E2C802A-FF06-46F5-AF48-60A856739A44}" type="datetime'''''''''2''0''''''''''''''''''''''''''15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2015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2" name="Text Placeholder 10">
            <a:extLst>
              <a:ext uri="{FF2B5EF4-FFF2-40B4-BE49-F238E27FC236}">
                <a16:creationId xmlns:a16="http://schemas.microsoft.com/office/drawing/2014/main" id="{81A9726A-5511-3D9B-AC3E-17DD6FEF5767}"/>
              </a:ext>
            </a:extLst>
          </p:cNvPr>
          <p:cNvSpPr>
            <a:spLocks/>
          </p:cNvSpPr>
          <p:nvPr>
            <p:custDataLst>
              <p:tags r:id="rId75"/>
            </p:custDataLst>
          </p:nvPr>
        </p:nvSpPr>
        <p:spPr bwMode="auto">
          <a:xfrm>
            <a:off x="5738813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5B2433B0-3B25-45A5-AF66-4D13B6E4A530}" type="datetime'''''2''''''''''''''''0''1''''''''''''''''''''6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2016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3" name="Text Placeholder 10">
            <a:extLst>
              <a:ext uri="{FF2B5EF4-FFF2-40B4-BE49-F238E27FC236}">
                <a16:creationId xmlns:a16="http://schemas.microsoft.com/office/drawing/2014/main" id="{83703B0E-A96C-5B32-3093-2F09CFEB67AC}"/>
              </a:ext>
            </a:extLst>
          </p:cNvPr>
          <p:cNvSpPr>
            <a:spLocks/>
          </p:cNvSpPr>
          <p:nvPr>
            <p:custDataLst>
              <p:tags r:id="rId76"/>
            </p:custDataLst>
          </p:nvPr>
        </p:nvSpPr>
        <p:spPr bwMode="auto">
          <a:xfrm>
            <a:off x="6000750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5E8711C0-0AE7-48B7-9E76-732BB93E0A38}" type="datetime'''2''''01''''''''''''''''''''''''''''''''''''''''''''''7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2017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4" name="Text Placeholder 10">
            <a:extLst>
              <a:ext uri="{FF2B5EF4-FFF2-40B4-BE49-F238E27FC236}">
                <a16:creationId xmlns:a16="http://schemas.microsoft.com/office/drawing/2014/main" id="{A96154F9-67DB-481A-0961-556ADE953525}"/>
              </a:ext>
            </a:extLst>
          </p:cNvPr>
          <p:cNvSpPr>
            <a:spLocks/>
          </p:cNvSpPr>
          <p:nvPr>
            <p:custDataLst>
              <p:tags r:id="rId77"/>
            </p:custDataLst>
          </p:nvPr>
        </p:nvSpPr>
        <p:spPr bwMode="auto">
          <a:xfrm>
            <a:off x="6264275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995D956D-D021-4CB3-A0B4-B66095736415}" type="datetime'''''''''''''''''''''2''''''0''1''''''8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2018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5" name="Text Placeholder 10">
            <a:extLst>
              <a:ext uri="{FF2B5EF4-FFF2-40B4-BE49-F238E27FC236}">
                <a16:creationId xmlns:a16="http://schemas.microsoft.com/office/drawing/2014/main" id="{2AA7A438-553C-173F-000E-7F27B077EC4B}"/>
              </a:ext>
            </a:extLst>
          </p:cNvPr>
          <p:cNvSpPr>
            <a:spLocks/>
          </p:cNvSpPr>
          <p:nvPr>
            <p:custDataLst>
              <p:tags r:id="rId78"/>
            </p:custDataLst>
          </p:nvPr>
        </p:nvSpPr>
        <p:spPr bwMode="auto">
          <a:xfrm>
            <a:off x="6526213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92ADAE6-F456-403F-89C5-601955D66A61}" type="datetime'''''''''''201''''''''''''''''''''''''''''''''''''''''''9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2019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7" name="Text Placeholder 10">
            <a:extLst>
              <a:ext uri="{FF2B5EF4-FFF2-40B4-BE49-F238E27FC236}">
                <a16:creationId xmlns:a16="http://schemas.microsoft.com/office/drawing/2014/main" id="{8E94E552-70B8-747C-FF58-D6D2147ABD7B}"/>
              </a:ext>
            </a:extLst>
          </p:cNvPr>
          <p:cNvSpPr>
            <a:spLocks/>
          </p:cNvSpPr>
          <p:nvPr>
            <p:custDataLst>
              <p:tags r:id="rId79"/>
            </p:custDataLst>
          </p:nvPr>
        </p:nvSpPr>
        <p:spPr bwMode="auto">
          <a:xfrm>
            <a:off x="7051675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17DE6170-085F-4E80-A4E7-A72D2C18912E}" type="datetime'2''''0''2''''''''''''''''''''''''''''1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2021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2" name="Text Placeholder 10">
            <a:extLst>
              <a:ext uri="{FF2B5EF4-FFF2-40B4-BE49-F238E27FC236}">
                <a16:creationId xmlns:a16="http://schemas.microsoft.com/office/drawing/2014/main" id="{DDBD8E5A-AFB7-7879-85E6-C99D87C0B2CC}"/>
              </a:ext>
            </a:extLst>
          </p:cNvPr>
          <p:cNvSpPr>
            <a:spLocks/>
          </p:cNvSpPr>
          <p:nvPr>
            <p:custDataLst>
              <p:tags r:id="rId80"/>
            </p:custDataLst>
          </p:nvPr>
        </p:nvSpPr>
        <p:spPr bwMode="auto">
          <a:xfrm>
            <a:off x="4424363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8C1FB95-FC1D-49AF-9512-3CD4471161E3}" type="datetime'''''''''2''''''''''''''''0''''''''''''1''''''''''''''1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2011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8" name="Text Placeholder 10">
            <a:extLst>
              <a:ext uri="{FF2B5EF4-FFF2-40B4-BE49-F238E27FC236}">
                <a16:creationId xmlns:a16="http://schemas.microsoft.com/office/drawing/2014/main" id="{A5197787-66D4-1A3F-F2A0-717AED1EF3B2}"/>
              </a:ext>
            </a:extLst>
          </p:cNvPr>
          <p:cNvSpPr>
            <a:spLocks/>
          </p:cNvSpPr>
          <p:nvPr>
            <p:custDataLst>
              <p:tags r:id="rId81"/>
            </p:custDataLst>
          </p:nvPr>
        </p:nvSpPr>
        <p:spPr bwMode="auto">
          <a:xfrm>
            <a:off x="7315200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C74D88B-DFE7-4A97-92A9-B46BB019C156}" type="datetime'''''''''''''''''''''''''''''''''''''''''2''''''0''2''''''''2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2022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8" name="Text Placeholder 10">
            <a:extLst>
              <a:ext uri="{FF2B5EF4-FFF2-40B4-BE49-F238E27FC236}">
                <a16:creationId xmlns:a16="http://schemas.microsoft.com/office/drawing/2014/main" id="{14CC5DDD-3F7E-2659-103C-76B87134CCDD}"/>
              </a:ext>
            </a:extLst>
          </p:cNvPr>
          <p:cNvSpPr>
            <a:spLocks/>
          </p:cNvSpPr>
          <p:nvPr>
            <p:custDataLst>
              <p:tags r:id="rId82"/>
            </p:custDataLst>
          </p:nvPr>
        </p:nvSpPr>
        <p:spPr bwMode="auto">
          <a:xfrm>
            <a:off x="4687888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5DEEA2A-7D55-4DCD-A18E-633A69C2B3CE}" type="datetime'''''''''''2''''0''''''''''''12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2012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9" name="Text Placeholder 10">
            <a:extLst>
              <a:ext uri="{FF2B5EF4-FFF2-40B4-BE49-F238E27FC236}">
                <a16:creationId xmlns:a16="http://schemas.microsoft.com/office/drawing/2014/main" id="{D6005601-656E-C943-915F-B2D950D08E9D}"/>
              </a:ext>
            </a:extLst>
          </p:cNvPr>
          <p:cNvSpPr>
            <a:spLocks/>
          </p:cNvSpPr>
          <p:nvPr>
            <p:custDataLst>
              <p:tags r:id="rId83"/>
            </p:custDataLst>
          </p:nvPr>
        </p:nvSpPr>
        <p:spPr bwMode="auto">
          <a:xfrm>
            <a:off x="7577138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D9233365-2D12-4FED-ADF0-A1CDB6EFB7A5}" type="datetime'''''''''''2''02''''''3''''''''''''''''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2023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0" name="Text Placeholder 10">
            <a:extLst>
              <a:ext uri="{FF2B5EF4-FFF2-40B4-BE49-F238E27FC236}">
                <a16:creationId xmlns:a16="http://schemas.microsoft.com/office/drawing/2014/main" id="{B670ABE9-6530-9E2A-B284-F0238A3F36DE}"/>
              </a:ext>
            </a:extLst>
          </p:cNvPr>
          <p:cNvSpPr>
            <a:spLocks/>
          </p:cNvSpPr>
          <p:nvPr>
            <p:custDataLst>
              <p:tags r:id="rId84"/>
            </p:custDataLst>
          </p:nvPr>
        </p:nvSpPr>
        <p:spPr bwMode="gray">
          <a:xfrm>
            <a:off x="4441826" y="4945063"/>
            <a:ext cx="8572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A4552B45-BDB4-41A7-B02B-FC056D172708}" type="datetime'''''''''''''''''1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6" name="Text Placeholder 10">
            <a:extLst>
              <a:ext uri="{FF2B5EF4-FFF2-40B4-BE49-F238E27FC236}">
                <a16:creationId xmlns:a16="http://schemas.microsoft.com/office/drawing/2014/main" id="{DD6A7988-A07B-BE0A-A85E-DD6872212D6F}"/>
              </a:ext>
            </a:extLst>
          </p:cNvPr>
          <p:cNvSpPr>
            <a:spLocks/>
          </p:cNvSpPr>
          <p:nvPr>
            <p:custDataLst>
              <p:tags r:id="rId85"/>
            </p:custDataLst>
          </p:nvPr>
        </p:nvSpPr>
        <p:spPr bwMode="gray">
          <a:xfrm>
            <a:off x="4705351" y="4911725"/>
            <a:ext cx="8572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33084377-3181-4426-91C0-5727C369B5C3}" type="datetime'''''''''''''''''''''''''''''''2''''''''''''''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7" name="Text Placeholder 10">
            <a:extLst>
              <a:ext uri="{FF2B5EF4-FFF2-40B4-BE49-F238E27FC236}">
                <a16:creationId xmlns:a16="http://schemas.microsoft.com/office/drawing/2014/main" id="{57AEDD5D-2F91-D6D5-2D4C-CFFD40156F20}"/>
              </a:ext>
            </a:extLst>
          </p:cNvPr>
          <p:cNvSpPr>
            <a:spLocks/>
          </p:cNvSpPr>
          <p:nvPr>
            <p:custDataLst>
              <p:tags r:id="rId86"/>
            </p:custDataLst>
          </p:nvPr>
        </p:nvSpPr>
        <p:spPr bwMode="gray">
          <a:xfrm>
            <a:off x="4967289" y="4711700"/>
            <a:ext cx="8572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BC1AA9A9-5139-4A21-88CA-26E089546239}" type="datetime'''''''''''''''4''''''''''''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4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8" name="Text Placeholder 10">
            <a:extLst>
              <a:ext uri="{FF2B5EF4-FFF2-40B4-BE49-F238E27FC236}">
                <a16:creationId xmlns:a16="http://schemas.microsoft.com/office/drawing/2014/main" id="{2A6858A9-CCF8-DE46-C724-BB5BBE3585A5}"/>
              </a:ext>
            </a:extLst>
          </p:cNvPr>
          <p:cNvSpPr>
            <a:spLocks/>
          </p:cNvSpPr>
          <p:nvPr>
            <p:custDataLst>
              <p:tags r:id="rId87"/>
            </p:custDataLst>
          </p:nvPr>
        </p:nvSpPr>
        <p:spPr bwMode="gray">
          <a:xfrm>
            <a:off x="5230814" y="4659313"/>
            <a:ext cx="8572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DB3042D7-6097-4618-B92E-262184FED733}" type="datetime'''''''''''''''''''''''''''''''''4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4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9" name="Text Placeholder 10">
            <a:extLst>
              <a:ext uri="{FF2B5EF4-FFF2-40B4-BE49-F238E27FC236}">
                <a16:creationId xmlns:a16="http://schemas.microsoft.com/office/drawing/2014/main" id="{636B8DFF-B3CE-E797-A4AF-29CEF1452865}"/>
              </a:ext>
            </a:extLst>
          </p:cNvPr>
          <p:cNvSpPr>
            <a:spLocks/>
          </p:cNvSpPr>
          <p:nvPr>
            <p:custDataLst>
              <p:tags r:id="rId88"/>
            </p:custDataLst>
          </p:nvPr>
        </p:nvSpPr>
        <p:spPr bwMode="gray">
          <a:xfrm>
            <a:off x="5492751" y="4545013"/>
            <a:ext cx="8572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893C8425-3A03-4562-8D59-69B4B77480D8}" type="datetime'''''''5''''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5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0" name="Text Placeholder 10">
            <a:extLst>
              <a:ext uri="{FF2B5EF4-FFF2-40B4-BE49-F238E27FC236}">
                <a16:creationId xmlns:a16="http://schemas.microsoft.com/office/drawing/2014/main" id="{E56776B0-D2E4-DC52-E267-ADC2270F1091}"/>
              </a:ext>
            </a:extLst>
          </p:cNvPr>
          <p:cNvSpPr>
            <a:spLocks/>
          </p:cNvSpPr>
          <p:nvPr>
            <p:custDataLst>
              <p:tags r:id="rId89"/>
            </p:custDataLst>
          </p:nvPr>
        </p:nvSpPr>
        <p:spPr bwMode="gray">
          <a:xfrm>
            <a:off x="5756276" y="4186238"/>
            <a:ext cx="8572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EA970897-7802-4C21-B579-19E246891802}" type="datetime'''''''''9''''''''''''''''''''''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9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1" name="Text Placeholder 10">
            <a:extLst>
              <a:ext uri="{FF2B5EF4-FFF2-40B4-BE49-F238E27FC236}">
                <a16:creationId xmlns:a16="http://schemas.microsoft.com/office/drawing/2014/main" id="{3BAE6EFC-587B-DB66-5094-085376FDDEF5}"/>
              </a:ext>
            </a:extLst>
          </p:cNvPr>
          <p:cNvSpPr>
            <a:spLocks/>
          </p:cNvSpPr>
          <p:nvPr>
            <p:custDataLst>
              <p:tags r:id="rId90"/>
            </p:custDataLst>
          </p:nvPr>
        </p:nvSpPr>
        <p:spPr bwMode="gray">
          <a:xfrm>
            <a:off x="5989639" y="4137025"/>
            <a:ext cx="14287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3E93FB18-62D5-4CC7-BBC0-6FF404F9933E}" type="datetime'''''''''''''''''''''1''''0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10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1" name="Text Placeholder 10">
            <a:extLst>
              <a:ext uri="{FF2B5EF4-FFF2-40B4-BE49-F238E27FC236}">
                <a16:creationId xmlns:a16="http://schemas.microsoft.com/office/drawing/2014/main" id="{3EEE5FC2-CAC1-7C92-2B67-12B45122AD0F}"/>
              </a:ext>
            </a:extLst>
          </p:cNvPr>
          <p:cNvSpPr>
            <a:spLocks/>
          </p:cNvSpPr>
          <p:nvPr>
            <p:custDataLst>
              <p:tags r:id="rId91"/>
            </p:custDataLst>
          </p:nvPr>
        </p:nvSpPr>
        <p:spPr bwMode="gray">
          <a:xfrm>
            <a:off x="6253164" y="4005263"/>
            <a:ext cx="14287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754516D2-A395-45CD-AAF5-52174BAB6AF6}" type="datetime'''''''''''1''''''''''1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11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3" name="Text Placeholder 10">
            <a:extLst>
              <a:ext uri="{FF2B5EF4-FFF2-40B4-BE49-F238E27FC236}">
                <a16:creationId xmlns:a16="http://schemas.microsoft.com/office/drawing/2014/main" id="{FC4D6530-2016-2C8E-BA91-ABB059A299BE}"/>
              </a:ext>
            </a:extLst>
          </p:cNvPr>
          <p:cNvSpPr>
            <a:spLocks/>
          </p:cNvSpPr>
          <p:nvPr>
            <p:custDataLst>
              <p:tags r:id="rId92"/>
            </p:custDataLst>
          </p:nvPr>
        </p:nvSpPr>
        <p:spPr bwMode="gray">
          <a:xfrm>
            <a:off x="6515101" y="3665538"/>
            <a:ext cx="14287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D4D68E7E-01E3-4DCC-975A-C0A9EC26B529}" type="datetime'''''''''''''''''''''''1''''''5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15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4" name="Text Placeholder 10">
            <a:extLst>
              <a:ext uri="{FF2B5EF4-FFF2-40B4-BE49-F238E27FC236}">
                <a16:creationId xmlns:a16="http://schemas.microsoft.com/office/drawing/2014/main" id="{B4196A1A-0E7C-7141-EFBE-C58540CDE554}"/>
              </a:ext>
            </a:extLst>
          </p:cNvPr>
          <p:cNvSpPr>
            <a:spLocks/>
          </p:cNvSpPr>
          <p:nvPr>
            <p:custDataLst>
              <p:tags r:id="rId93"/>
            </p:custDataLst>
          </p:nvPr>
        </p:nvSpPr>
        <p:spPr bwMode="gray">
          <a:xfrm>
            <a:off x="6778626" y="3625850"/>
            <a:ext cx="14287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1FC01BFC-C4B0-442C-AFBD-9AB8DC0949D7}" type="datetime'''''''''''''''''''''''''''1''''''''''5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15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5" name="Text Placeholder 10">
            <a:extLst>
              <a:ext uri="{FF2B5EF4-FFF2-40B4-BE49-F238E27FC236}">
                <a16:creationId xmlns:a16="http://schemas.microsoft.com/office/drawing/2014/main" id="{87C5F3C7-5507-BDE1-1C9B-60E1792CA47F}"/>
              </a:ext>
            </a:extLst>
          </p:cNvPr>
          <p:cNvSpPr>
            <a:spLocks/>
          </p:cNvSpPr>
          <p:nvPr>
            <p:custDataLst>
              <p:tags r:id="rId94"/>
            </p:custDataLst>
          </p:nvPr>
        </p:nvSpPr>
        <p:spPr bwMode="gray">
          <a:xfrm>
            <a:off x="7040564" y="3165475"/>
            <a:ext cx="14287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FE9F7F3-7544-4C05-95D9-55722896B457}" type="datetime'''''2''''''''''''''0''''''''''''''''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6" name="Text Placeholder 10">
            <a:extLst>
              <a:ext uri="{FF2B5EF4-FFF2-40B4-BE49-F238E27FC236}">
                <a16:creationId xmlns:a16="http://schemas.microsoft.com/office/drawing/2014/main" id="{DD697D70-1098-E225-F61C-60245FA33CCA}"/>
              </a:ext>
            </a:extLst>
          </p:cNvPr>
          <p:cNvSpPr>
            <a:spLocks/>
          </p:cNvSpPr>
          <p:nvPr>
            <p:custDataLst>
              <p:tags r:id="rId95"/>
            </p:custDataLst>
          </p:nvPr>
        </p:nvSpPr>
        <p:spPr bwMode="gray">
          <a:xfrm>
            <a:off x="7304089" y="2554288"/>
            <a:ext cx="14287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7A9C99E-4F26-4A27-ADCF-4833FA3C56EE}" type="datetime'''''''''2''''''''''''''''''''''''''''''''''''''''6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26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7" name="Text Placeholder 10">
            <a:extLst>
              <a:ext uri="{FF2B5EF4-FFF2-40B4-BE49-F238E27FC236}">
                <a16:creationId xmlns:a16="http://schemas.microsoft.com/office/drawing/2014/main" id="{1ED459B6-0468-2164-FEB5-258CDE5430F1}"/>
              </a:ext>
            </a:extLst>
          </p:cNvPr>
          <p:cNvSpPr>
            <a:spLocks/>
          </p:cNvSpPr>
          <p:nvPr>
            <p:custDataLst>
              <p:tags r:id="rId96"/>
            </p:custDataLst>
          </p:nvPr>
        </p:nvSpPr>
        <p:spPr bwMode="gray">
          <a:xfrm>
            <a:off x="7566026" y="2212975"/>
            <a:ext cx="14287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57A2C1C7-A479-46FD-8755-0D7C5238C500}" type="datetime'''''''''''''''''''''''''''''''''''''3''''''''''''''0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30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6" name="Text Placeholder 10">
            <a:extLst>
              <a:ext uri="{FF2B5EF4-FFF2-40B4-BE49-F238E27FC236}">
                <a16:creationId xmlns:a16="http://schemas.microsoft.com/office/drawing/2014/main" id="{C42B3BA9-6A5A-0DA2-F93F-57A1E87A86D7}"/>
              </a:ext>
            </a:extLst>
          </p:cNvPr>
          <p:cNvSpPr>
            <a:spLocks/>
          </p:cNvSpPr>
          <p:nvPr>
            <p:custDataLst>
              <p:tags r:id="rId97"/>
            </p:custDataLst>
          </p:nvPr>
        </p:nvSpPr>
        <p:spPr bwMode="auto">
          <a:xfrm>
            <a:off x="6789738" y="5251450"/>
            <a:ext cx="1222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eaVert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65938E27-A1B0-4EA0-8A08-615A1C465301}" type="datetime'''2''''''0''''''2''''''''''0''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2020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2" name="Rectangle 351">
            <a:extLst>
              <a:ext uri="{FF2B5EF4-FFF2-40B4-BE49-F238E27FC236}">
                <a16:creationId xmlns:a16="http://schemas.microsoft.com/office/drawing/2014/main" id="{71966F8E-2F97-4A1D-A825-4ACDC9AD2FCB}"/>
              </a:ext>
            </a:extLst>
          </p:cNvPr>
          <p:cNvSpPr/>
          <p:nvPr>
            <p:custDataLst>
              <p:tags r:id="rId98"/>
            </p:custDataLst>
          </p:nvPr>
        </p:nvSpPr>
        <p:spPr bwMode="auto">
          <a:xfrm>
            <a:off x="4395788" y="5576888"/>
            <a:ext cx="142875" cy="106363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3" name="Rectangle 352">
            <a:extLst>
              <a:ext uri="{FF2B5EF4-FFF2-40B4-BE49-F238E27FC236}">
                <a16:creationId xmlns:a16="http://schemas.microsoft.com/office/drawing/2014/main" id="{7C2AAE06-9766-5531-0BF1-040092BAC7C2}"/>
              </a:ext>
            </a:extLst>
          </p:cNvPr>
          <p:cNvSpPr/>
          <p:nvPr>
            <p:custDataLst>
              <p:tags r:id="rId99"/>
            </p:custDataLst>
          </p:nvPr>
        </p:nvSpPr>
        <p:spPr bwMode="auto">
          <a:xfrm>
            <a:off x="4395788" y="5749925"/>
            <a:ext cx="142875" cy="106363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4" name="Rectangle 353">
            <a:extLst>
              <a:ext uri="{FF2B5EF4-FFF2-40B4-BE49-F238E27FC236}">
                <a16:creationId xmlns:a16="http://schemas.microsoft.com/office/drawing/2014/main" id="{353517FE-74E6-0061-C729-A787D5994BB0}"/>
              </a:ext>
            </a:extLst>
          </p:cNvPr>
          <p:cNvSpPr/>
          <p:nvPr>
            <p:custDataLst>
              <p:tags r:id="rId100"/>
            </p:custDataLst>
          </p:nvPr>
        </p:nvSpPr>
        <p:spPr bwMode="auto">
          <a:xfrm>
            <a:off x="5237163" y="5576888"/>
            <a:ext cx="142875" cy="1063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5" name="Rectangle 354">
            <a:extLst>
              <a:ext uri="{FF2B5EF4-FFF2-40B4-BE49-F238E27FC236}">
                <a16:creationId xmlns:a16="http://schemas.microsoft.com/office/drawing/2014/main" id="{5F42B0AC-5D07-DDCA-5128-E2CB05B97017}"/>
              </a:ext>
            </a:extLst>
          </p:cNvPr>
          <p:cNvSpPr/>
          <p:nvPr>
            <p:custDataLst>
              <p:tags r:id="rId101"/>
            </p:custDataLst>
          </p:nvPr>
        </p:nvSpPr>
        <p:spPr bwMode="auto">
          <a:xfrm>
            <a:off x="5237163" y="5749925"/>
            <a:ext cx="142875" cy="106363"/>
          </a:xfrm>
          <a:prstGeom prst="rect">
            <a:avLst/>
          </a:prstGeom>
          <a:solidFill>
            <a:schemeClr val="accent4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6" name="Rectangle 355">
            <a:extLst>
              <a:ext uri="{FF2B5EF4-FFF2-40B4-BE49-F238E27FC236}">
                <a16:creationId xmlns:a16="http://schemas.microsoft.com/office/drawing/2014/main" id="{C315F8B7-7055-3E88-D574-FBCC4F5C21F8}"/>
              </a:ext>
            </a:extLst>
          </p:cNvPr>
          <p:cNvSpPr/>
          <p:nvPr>
            <p:custDataLst>
              <p:tags r:id="rId102"/>
            </p:custDataLst>
          </p:nvPr>
        </p:nvSpPr>
        <p:spPr bwMode="auto">
          <a:xfrm>
            <a:off x="6370638" y="5576888"/>
            <a:ext cx="142875" cy="106363"/>
          </a:xfrm>
          <a:prstGeom prst="rect">
            <a:avLst/>
          </a:prstGeom>
          <a:solidFill>
            <a:schemeClr val="accent5"/>
          </a:solidFill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7" name="Rectangle 356">
            <a:extLst>
              <a:ext uri="{FF2B5EF4-FFF2-40B4-BE49-F238E27FC236}">
                <a16:creationId xmlns:a16="http://schemas.microsoft.com/office/drawing/2014/main" id="{0526BDA7-70E9-2B9D-0E8E-8E44337AC565}"/>
              </a:ext>
            </a:extLst>
          </p:cNvPr>
          <p:cNvSpPr/>
          <p:nvPr>
            <p:custDataLst>
              <p:tags r:id="rId103"/>
            </p:custDataLst>
          </p:nvPr>
        </p:nvSpPr>
        <p:spPr bwMode="auto">
          <a:xfrm>
            <a:off x="6370638" y="5749925"/>
            <a:ext cx="142875" cy="106363"/>
          </a:xfrm>
          <a:prstGeom prst="rect">
            <a:avLst/>
          </a:prstGeom>
          <a:solidFill>
            <a:schemeClr val="accent6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8" name="Text Placeholder 10">
            <a:extLst>
              <a:ext uri="{FF2B5EF4-FFF2-40B4-BE49-F238E27FC236}">
                <a16:creationId xmlns:a16="http://schemas.microsoft.com/office/drawing/2014/main" id="{B48062BB-932A-FD4D-18CA-F5CB0546972A}"/>
              </a:ext>
            </a:extLst>
          </p:cNvPr>
          <p:cNvSpPr>
            <a:spLocks/>
          </p:cNvSpPr>
          <p:nvPr>
            <p:custDataLst>
              <p:tags r:id="rId104"/>
            </p:custDataLst>
          </p:nvPr>
        </p:nvSpPr>
        <p:spPr bwMode="auto">
          <a:xfrm>
            <a:off x="4589463" y="5572125"/>
            <a:ext cx="414338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67F9D7E-F787-4A59-9692-CE70C314A7FD}" type="datetime'''''''''''''''''''Bio''''''''d''i''''''e''''sel''''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Biodiesel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9" name="Text Placeholder 10">
            <a:extLst>
              <a:ext uri="{FF2B5EF4-FFF2-40B4-BE49-F238E27FC236}">
                <a16:creationId xmlns:a16="http://schemas.microsoft.com/office/drawing/2014/main" id="{CD16B030-5AE9-DB8D-C498-FF65C5BAB785}"/>
              </a:ext>
            </a:extLst>
          </p:cNvPr>
          <p:cNvSpPr>
            <a:spLocks/>
          </p:cNvSpPr>
          <p:nvPr>
            <p:custDataLst>
              <p:tags r:id="rId105"/>
            </p:custDataLst>
          </p:nvPr>
        </p:nvSpPr>
        <p:spPr bwMode="auto">
          <a:xfrm>
            <a:off x="4589463" y="5745163"/>
            <a:ext cx="5461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F9CAA0C9-6D68-452E-9DF7-652A23C86A97}" type="datetime'B''''''i''''''o''''''''''''''met''''h''''an''''''e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Biomethane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0" name="Text Placeholder 10">
            <a:extLst>
              <a:ext uri="{FF2B5EF4-FFF2-40B4-BE49-F238E27FC236}">
                <a16:creationId xmlns:a16="http://schemas.microsoft.com/office/drawing/2014/main" id="{5E55ED87-06CF-1531-43BB-0AFA877017A3}"/>
              </a:ext>
            </a:extLst>
          </p:cNvPr>
          <p:cNvSpPr>
            <a:spLocks/>
          </p:cNvSpPr>
          <p:nvPr>
            <p:custDataLst>
              <p:tags r:id="rId106"/>
            </p:custDataLst>
          </p:nvPr>
        </p:nvSpPr>
        <p:spPr bwMode="auto">
          <a:xfrm>
            <a:off x="5430838" y="5572125"/>
            <a:ext cx="8382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B85EAA76-33F9-4BCB-A590-4B552E0BB711}" type="datetime'''F''''oss''''''il'' ''N''atu''ral'''''''''''''' ''Ga''''''s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Fossil Natural Gas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1" name="Text Placeholder 10">
            <a:extLst>
              <a:ext uri="{FF2B5EF4-FFF2-40B4-BE49-F238E27FC236}">
                <a16:creationId xmlns:a16="http://schemas.microsoft.com/office/drawing/2014/main" id="{194546A6-A460-F6C9-00F4-AB2F6DCF66B2}"/>
              </a:ext>
            </a:extLst>
          </p:cNvPr>
          <p:cNvSpPr>
            <a:spLocks/>
          </p:cNvSpPr>
          <p:nvPr>
            <p:custDataLst>
              <p:tags r:id="rId107"/>
            </p:custDataLst>
          </p:nvPr>
        </p:nvSpPr>
        <p:spPr bwMode="auto">
          <a:xfrm>
            <a:off x="5430838" y="5745163"/>
            <a:ext cx="43497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DC7C484C-F54E-4D30-BB69-BA9DD535D141}" type="datetime'El''''''''''e''''ctri''''c''i''''''''''''''''''''ty''''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Electricity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2" name="Text Placeholder 10">
            <a:extLst>
              <a:ext uri="{FF2B5EF4-FFF2-40B4-BE49-F238E27FC236}">
                <a16:creationId xmlns:a16="http://schemas.microsoft.com/office/drawing/2014/main" id="{1FC8CE9E-276F-704D-6373-7AC90B504BAA}"/>
              </a:ext>
            </a:extLst>
          </p:cNvPr>
          <p:cNvSpPr>
            <a:spLocks/>
          </p:cNvSpPr>
          <p:nvPr>
            <p:custDataLst>
              <p:tags r:id="rId108"/>
            </p:custDataLst>
          </p:nvPr>
        </p:nvSpPr>
        <p:spPr bwMode="auto">
          <a:xfrm>
            <a:off x="6564313" y="5572125"/>
            <a:ext cx="347663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B8DB5BFC-F7D6-4980-8E8A-15D3858EABDC}" type="datetime'''''E''''''th''''''''a''''''''''n''''''''''''o''''l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Ethanol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3" name="Text Placeholder 10">
            <a:extLst>
              <a:ext uri="{FF2B5EF4-FFF2-40B4-BE49-F238E27FC236}">
                <a16:creationId xmlns:a16="http://schemas.microsoft.com/office/drawing/2014/main" id="{80FBD214-51A2-C7E9-1AD6-72CF2C303A53}"/>
              </a:ext>
            </a:extLst>
          </p:cNvPr>
          <p:cNvSpPr>
            <a:spLocks/>
          </p:cNvSpPr>
          <p:nvPr>
            <p:custDataLst>
              <p:tags r:id="rId109"/>
            </p:custDataLst>
          </p:nvPr>
        </p:nvSpPr>
        <p:spPr bwMode="auto">
          <a:xfrm>
            <a:off x="6564313" y="5745163"/>
            <a:ext cx="82232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FCC53429-D95C-4BEA-9A44-F1E92E35C8A4}" type="datetime'''''''R''''''''e''''n''''ewa''b''''''le Di''e''s''e''''l'''">
              <a:rPr kumimoji="0" lang="en-US" alt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Renewable Diesel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1970D191-1831-52A6-8F99-3DA1259B316E}"/>
              </a:ext>
            </a:extLst>
          </p:cNvPr>
          <p:cNvSpPr txBox="1"/>
          <p:nvPr/>
        </p:nvSpPr>
        <p:spPr bwMode="gray">
          <a:xfrm>
            <a:off x="4358627" y="2115439"/>
            <a:ext cx="2570163" cy="3804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Alternative fuel </a:t>
            </a:r>
            <a:r>
              <a:rPr lang="en-US" sz="1000" b="1" dirty="0">
                <a:solidFill>
                  <a:srgbClr val="000000"/>
                </a:solidFill>
                <a:latin typeface="Arial"/>
              </a:rPr>
              <a:t>c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redits under LCFS</a:t>
            </a:r>
            <a:b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million Mt</a:t>
            </a:r>
          </a:p>
        </p:txBody>
      </p:sp>
      <p:sp>
        <p:nvSpPr>
          <p:cNvPr id="388" name="btfpSequenceArrow673657">
            <a:extLst>
              <a:ext uri="{FF2B5EF4-FFF2-40B4-BE49-F238E27FC236}">
                <a16:creationId xmlns:a16="http://schemas.microsoft.com/office/drawing/2014/main" id="{9C09D34B-FE2D-599C-3C10-7EB8260160E7}"/>
              </a:ext>
            </a:extLst>
          </p:cNvPr>
          <p:cNvSpPr/>
          <p:nvPr/>
        </p:nvSpPr>
        <p:spPr bwMode="gray">
          <a:xfrm>
            <a:off x="3972003" y="3317239"/>
            <a:ext cx="252255" cy="972980"/>
          </a:xfrm>
          <a:custGeom>
            <a:avLst/>
            <a:gdLst/>
            <a:ahLst/>
            <a:cxnLst/>
            <a:rect l="0" t="0" r="0" b="0"/>
            <a:pathLst>
              <a:path w="252255" h="972980">
                <a:moveTo>
                  <a:pt x="38100" y="0"/>
                </a:moveTo>
                <a:lnTo>
                  <a:pt x="252254" y="486489"/>
                </a:lnTo>
                <a:lnTo>
                  <a:pt x="38100" y="972979"/>
                </a:lnTo>
                <a:lnTo>
                  <a:pt x="0" y="972979"/>
                </a:lnTo>
                <a:lnTo>
                  <a:pt x="214154" y="486489"/>
                </a:lnTo>
                <a:lnTo>
                  <a:pt x="0" y="0"/>
                </a:lnTo>
              </a:path>
            </a:pathLst>
          </a:custGeom>
          <a:solidFill>
            <a:schemeClr val="accent1">
              <a:lumMod val="50000"/>
            </a:schemeClr>
          </a:solidFill>
          <a:ln w="9525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endParaRPr lang="en-US" sz="1000" b="1" i="1" dirty="0">
              <a:solidFill>
                <a:schemeClr val="bg1"/>
              </a:solidFill>
            </a:endParaRPr>
          </a:p>
        </p:txBody>
      </p:sp>
      <p:sp>
        <p:nvSpPr>
          <p:cNvPr id="389" name="btfpSequenceArrow673657">
            <a:extLst>
              <a:ext uri="{FF2B5EF4-FFF2-40B4-BE49-F238E27FC236}">
                <a16:creationId xmlns:a16="http://schemas.microsoft.com/office/drawing/2014/main" id="{5809C5E3-DAE8-D53A-9890-582D52D70B5E}"/>
              </a:ext>
            </a:extLst>
          </p:cNvPr>
          <p:cNvSpPr/>
          <p:nvPr/>
        </p:nvSpPr>
        <p:spPr bwMode="gray">
          <a:xfrm>
            <a:off x="7987587" y="3317239"/>
            <a:ext cx="252255" cy="972980"/>
          </a:xfrm>
          <a:custGeom>
            <a:avLst/>
            <a:gdLst/>
            <a:ahLst/>
            <a:cxnLst/>
            <a:rect l="0" t="0" r="0" b="0"/>
            <a:pathLst>
              <a:path w="252255" h="972980">
                <a:moveTo>
                  <a:pt x="38100" y="0"/>
                </a:moveTo>
                <a:lnTo>
                  <a:pt x="252254" y="486489"/>
                </a:lnTo>
                <a:lnTo>
                  <a:pt x="38100" y="972979"/>
                </a:lnTo>
                <a:lnTo>
                  <a:pt x="0" y="972979"/>
                </a:lnTo>
                <a:lnTo>
                  <a:pt x="214154" y="486489"/>
                </a:lnTo>
                <a:lnTo>
                  <a:pt x="0" y="0"/>
                </a:lnTo>
              </a:path>
            </a:pathLst>
          </a:custGeom>
          <a:solidFill>
            <a:schemeClr val="accent1">
              <a:lumMod val="50000"/>
            </a:schemeClr>
          </a:solidFill>
          <a:ln w="9525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endParaRPr lang="en-US" sz="1000" b="1" i="1" dirty="0">
              <a:solidFill>
                <a:schemeClr val="bg1"/>
              </a:solidFill>
            </a:endParaRPr>
          </a:p>
        </p:txBody>
      </p:sp>
      <p:sp>
        <p:nvSpPr>
          <p:cNvPr id="390" name="btfpBulletedList521738">
            <a:extLst>
              <a:ext uri="{FF2B5EF4-FFF2-40B4-BE49-F238E27FC236}">
                <a16:creationId xmlns:a16="http://schemas.microsoft.com/office/drawing/2014/main" id="{2EF2AF2C-5236-E8D7-C949-E1CA26E6DD08}"/>
              </a:ext>
            </a:extLst>
          </p:cNvPr>
          <p:cNvSpPr txBox="1"/>
          <p:nvPr>
            <p:custDataLst>
              <p:tags r:id="rId110"/>
            </p:custDataLst>
          </p:nvPr>
        </p:nvSpPr>
        <p:spPr bwMode="gray">
          <a:xfrm>
            <a:off x="8378296" y="2124348"/>
            <a:ext cx="3483504" cy="3447777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137160" bIns="137160" rtlCol="0">
            <a:noAutofit/>
          </a:bodyPr>
          <a:lstStyle>
            <a:defPPr>
              <a:defRPr lang="en-US"/>
            </a:defPPr>
            <a:lvl1pPr marL="0" indent="0">
              <a:spcAft>
                <a:spcPts val="600"/>
              </a:spcAft>
              <a:buNone/>
              <a:defRPr sz="1200" b="1"/>
            </a:lvl1pPr>
            <a:lvl2pPr marL="356616" lvl="1" indent="-173736">
              <a:spcBef>
                <a:spcPts val="0"/>
              </a:spcBef>
              <a:spcAft>
                <a:spcPts val="400"/>
              </a:spcAft>
              <a:defRPr sz="1100">
                <a:solidFill>
                  <a:srgbClr val="000000"/>
                </a:solidFill>
              </a:defRPr>
            </a:lvl2pPr>
          </a:lstStyle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100" dirty="0"/>
              <a:t>Average fuel retail price of biofuel in the U.S. (2020):</a:t>
            </a:r>
          </a:p>
          <a:p>
            <a:pPr lvl="1"/>
            <a:r>
              <a:rPr lang="en-US" dirty="0"/>
              <a:t>E85: $2.04 per gallon (vs. $2.65 for gasoline)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100" dirty="0"/>
              <a:t>Estimated cost of producing biofuel in the U.S. (2020):</a:t>
            </a:r>
          </a:p>
          <a:p>
            <a:pPr lvl="1"/>
            <a:r>
              <a:rPr lang="en-US" dirty="0"/>
              <a:t>E85: $1.99 per gallon (vs. $1.90 for gasoline)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100" dirty="0"/>
              <a:t>While E85 can be cheaper by 30 to 70 cents per gallon than gasoline, energy density is lower and requires more gallons per mile.</a:t>
            </a:r>
          </a:p>
          <a:p>
            <a:pPr lvl="1"/>
            <a:r>
              <a:rPr lang="en-US" dirty="0"/>
              <a:t>E85 users tend to have 20-30% less mileage than with traditional gasoline.</a:t>
            </a:r>
          </a:p>
          <a:p>
            <a:pPr lvl="1"/>
            <a:r>
              <a:rPr lang="en-US" dirty="0"/>
              <a:t>In terms of gallon of gasoline equivalent (GGE), the price of E85 must always be ~30% lower than gasoline to be commercially competitive.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100" dirty="0"/>
              <a:t>A limited number of cars in the market are compatible with E85 (only flex-fuel cars).</a:t>
            </a:r>
          </a:p>
        </p:txBody>
      </p:sp>
      <p:sp>
        <p:nvSpPr>
          <p:cNvPr id="435" name="Rectangle 434">
            <a:extLst>
              <a:ext uri="{FF2B5EF4-FFF2-40B4-BE49-F238E27FC236}">
                <a16:creationId xmlns:a16="http://schemas.microsoft.com/office/drawing/2014/main" id="{282EF89B-52AC-0BEA-2F7C-AA0C3163B291}"/>
              </a:ext>
            </a:extLst>
          </p:cNvPr>
          <p:cNvSpPr/>
          <p:nvPr/>
        </p:nvSpPr>
        <p:spPr bwMode="gray">
          <a:xfrm>
            <a:off x="0" y="0"/>
            <a:ext cx="3070885" cy="30490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Case Study: California LCFS</a:t>
            </a:r>
          </a:p>
        </p:txBody>
      </p:sp>
      <p:sp>
        <p:nvSpPr>
          <p:cNvPr id="13" name="btfpNotesBox111697">
            <a:extLst>
              <a:ext uri="{FF2B5EF4-FFF2-40B4-BE49-F238E27FC236}">
                <a16:creationId xmlns:a16="http://schemas.microsoft.com/office/drawing/2014/main" id="{97EAA02A-1445-70B0-BBF3-950590646A88}"/>
              </a:ext>
            </a:extLst>
          </p:cNvPr>
          <p:cNvSpPr txBox="1"/>
          <p:nvPr>
            <p:custDataLst>
              <p:tags r:id="rId111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California Air Resources Board,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18"/>
              </a:rPr>
              <a:t>LCFS Data Dashboard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(2025); U.S. EPA,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19"/>
              </a:rPr>
              <a:t>Science Inventory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119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20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21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2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15" name="Rectangular Callout 14">
            <a:extLst>
              <a:ext uri="{FF2B5EF4-FFF2-40B4-BE49-F238E27FC236}">
                <a16:creationId xmlns:a16="http://schemas.microsoft.com/office/drawing/2014/main" id="{99FEDE98-A57B-7FFC-5A55-561CD3425A27}"/>
              </a:ext>
            </a:extLst>
          </p:cNvPr>
          <p:cNvSpPr/>
          <p:nvPr/>
        </p:nvSpPr>
        <p:spPr bwMode="gray">
          <a:xfrm>
            <a:off x="4362712" y="2773938"/>
            <a:ext cx="1865313" cy="972438"/>
          </a:xfrm>
          <a:prstGeom prst="wedgeRectCallout">
            <a:avLst>
              <a:gd name="adj1" fmla="val 35570"/>
              <a:gd name="adj2" fmla="val 62266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38100" indent="0">
              <a:buNone/>
            </a:pPr>
            <a:r>
              <a:rPr lang="en-US" sz="1050" dirty="0">
                <a:solidFill>
                  <a:schemeClr val="bg1"/>
                </a:solidFill>
              </a:rPr>
              <a:t>Ethanol has less credit despite a high volume contribution due to relatively lower GHG emission reduction vs. other biofuels.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6714489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DC61696A-0615-1A3C-4874-7C29A953D83D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4" imgW="484" imgH="486" progId="TCLayout.ActiveDocument.1">
                  <p:embed/>
                </p:oleObj>
              </mc:Choice>
              <mc:Fallback>
                <p:oleObj name="think-cell Slide" r:id="rId24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C61696A-0615-1A3C-4874-7C29A953D83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" name="Rectangle 101">
            <a:extLst>
              <a:ext uri="{FF2B5EF4-FFF2-40B4-BE49-F238E27FC236}">
                <a16:creationId xmlns:a16="http://schemas.microsoft.com/office/drawing/2014/main" id="{28E4B0A3-FD17-9A5B-5232-BD5436E56C1B}"/>
              </a:ext>
            </a:extLst>
          </p:cNvPr>
          <p:cNvSpPr/>
          <p:nvPr/>
        </p:nvSpPr>
        <p:spPr bwMode="gray">
          <a:xfrm>
            <a:off x="8453120" y="1920009"/>
            <a:ext cx="3383280" cy="3072636"/>
          </a:xfrm>
          <a:prstGeom prst="rect">
            <a:avLst/>
          </a:prstGeom>
          <a:solidFill>
            <a:srgbClr val="E3E8EE"/>
          </a:solidFill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txBody>
          <a:bodyPr wrap="square" lIns="137160" tIns="137160" rIns="137160" bIns="137160" rtlCol="0">
            <a:spAutoFit/>
          </a:bodyPr>
          <a:lstStyle/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</a:pPr>
            <a:r>
              <a:rPr lang="en-US" sz="1100" b="1" dirty="0">
                <a:solidFill>
                  <a:schemeClr val="tx1"/>
                </a:solidFill>
              </a:rPr>
              <a:t>Renewable diesel cost of production: </a:t>
            </a:r>
            <a:r>
              <a:rPr lang="en-US" sz="1100" dirty="0"/>
              <a:t>D</a:t>
            </a:r>
            <a:r>
              <a:rPr lang="en-US" sz="1100" dirty="0">
                <a:solidFill>
                  <a:schemeClr val="tx1"/>
                </a:solidFill>
              </a:rPr>
              <a:t>riven by feedstock price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</a:pPr>
            <a:r>
              <a:rPr lang="en-US" sz="1100" b="1" dirty="0">
                <a:solidFill>
                  <a:schemeClr val="tx1"/>
                </a:solidFill>
              </a:rPr>
              <a:t>Estimated price per barrel cost </a:t>
            </a:r>
            <a:r>
              <a:rPr lang="en-US" sz="1100" b="1" dirty="0"/>
              <a:t>(</a:t>
            </a:r>
            <a:r>
              <a:rPr lang="en-US" sz="1100" b="1" dirty="0">
                <a:solidFill>
                  <a:schemeClr val="tx1"/>
                </a:solidFill>
              </a:rPr>
              <a:t>2020): </a:t>
            </a:r>
            <a:r>
              <a:rPr lang="en-US" sz="1100" dirty="0"/>
              <a:t>B</a:t>
            </a:r>
            <a:r>
              <a:rPr lang="en-US" sz="1100" dirty="0">
                <a:solidFill>
                  <a:schemeClr val="tx1"/>
                </a:solidFill>
              </a:rPr>
              <a:t>etween $100 and $178/boe, or approximately $2.38 per gallon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</a:pPr>
            <a:r>
              <a:rPr lang="en-US" sz="1100" b="1" dirty="0">
                <a:solidFill>
                  <a:schemeClr val="tx1"/>
                </a:solidFill>
              </a:rPr>
              <a:t>Renewable diesel has a gCO2/MJ of 33.6 </a:t>
            </a:r>
            <a:r>
              <a:rPr lang="en-US" sz="1100" dirty="0">
                <a:solidFill>
                  <a:schemeClr val="tx1"/>
                </a:solidFill>
              </a:rPr>
              <a:t>(well-to-wheel estimate).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</a:pPr>
            <a:r>
              <a:rPr lang="en-US" sz="1100" b="1" dirty="0">
                <a:solidFill>
                  <a:schemeClr val="tx1"/>
                </a:solidFill>
              </a:rPr>
              <a:t>Incorporating carbon </a:t>
            </a:r>
            <a:r>
              <a:rPr lang="en-US" sz="1100" b="1" dirty="0"/>
              <a:t>i</a:t>
            </a:r>
            <a:r>
              <a:rPr lang="en-US" sz="1100" b="1" dirty="0">
                <a:solidFill>
                  <a:schemeClr val="tx1"/>
                </a:solidFill>
              </a:rPr>
              <a:t>ntensity of renewable </a:t>
            </a:r>
            <a:r>
              <a:rPr lang="en-US" sz="1100" b="1" dirty="0"/>
              <a:t>d</a:t>
            </a:r>
            <a:r>
              <a:rPr lang="en-US" sz="1100" b="1" dirty="0">
                <a:solidFill>
                  <a:schemeClr val="tx1"/>
                </a:solidFill>
              </a:rPr>
              <a:t>iesel into California’s LCFS credit calculator:</a:t>
            </a:r>
          </a:p>
          <a:p>
            <a:pPr marL="356616" lvl="1" indent="-173736">
              <a:spcBef>
                <a:spcPts val="0"/>
              </a:spcBef>
              <a:spcAft>
                <a:spcPts val="400"/>
              </a:spcAft>
            </a:pPr>
            <a:r>
              <a:rPr lang="en-US" sz="1100" dirty="0">
                <a:solidFill>
                  <a:srgbClr val="000000"/>
                </a:solidFill>
              </a:rPr>
              <a:t>A credit of $0.35 per gallon is produced at the current credit price of $50 per unit.</a:t>
            </a:r>
          </a:p>
          <a:p>
            <a:pPr marL="356616" lvl="1" indent="-173736">
              <a:spcBef>
                <a:spcPts val="0"/>
              </a:spcBef>
              <a:spcAft>
                <a:spcPts val="400"/>
              </a:spcAft>
            </a:pPr>
            <a:r>
              <a:rPr lang="en-US" sz="1100" dirty="0">
                <a:solidFill>
                  <a:srgbClr val="000000"/>
                </a:solidFill>
              </a:rPr>
              <a:t>However, at the peak credit price of $200, the credit from renewable diesel could rise to $1.38 per gallon.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BE2D0FAD-7BE6-BBFF-9019-696E138E35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Today, LCFS credit can reduce the production cost of renewable diesel by approximately 3x more than it does for E85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EA274F-4290-C336-EA57-B268E6092CB6}"/>
              </a:ext>
            </a:extLst>
          </p:cNvPr>
          <p:cNvGrpSpPr/>
          <p:nvPr/>
        </p:nvGrpSpPr>
        <p:grpSpPr>
          <a:xfrm>
            <a:off x="330200" y="1549567"/>
            <a:ext cx="5623560" cy="288219"/>
            <a:chOff x="330200" y="1549567"/>
            <a:chExt cx="5623560" cy="288219"/>
          </a:xfrm>
        </p:grpSpPr>
        <p:sp>
          <p:nvSpPr>
            <p:cNvPr id="8" name="btfpColumnHeaderBoxText492234">
              <a:extLst>
                <a:ext uri="{FF2B5EF4-FFF2-40B4-BE49-F238E27FC236}">
                  <a16:creationId xmlns:a16="http://schemas.microsoft.com/office/drawing/2014/main" id="{7CE93F15-43B4-2B4B-110D-FC5F8ABE79C4}"/>
                </a:ext>
              </a:extLst>
            </p:cNvPr>
            <p:cNvSpPr txBox="1"/>
            <p:nvPr/>
          </p:nvSpPr>
          <p:spPr bwMode="gray">
            <a:xfrm>
              <a:off x="330200" y="1549567"/>
              <a:ext cx="5623560" cy="288219"/>
            </a:xfrm>
            <a:prstGeom prst="rect">
              <a:avLst/>
            </a:prstGeom>
            <a:noFill/>
          </p:spPr>
          <p:txBody>
            <a:bodyPr vert="horz" wrap="square" lIns="36576" tIns="36036" rIns="3657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E85 producers can offset 5% of their production costs …</a:t>
              </a:r>
            </a:p>
          </p:txBody>
        </p:sp>
        <p:cxnSp>
          <p:nvCxnSpPr>
            <p:cNvPr id="9" name="btfpColumnHeaderBoxLine492234">
              <a:extLst>
                <a:ext uri="{FF2B5EF4-FFF2-40B4-BE49-F238E27FC236}">
                  <a16:creationId xmlns:a16="http://schemas.microsoft.com/office/drawing/2014/main" id="{C89249EF-AED0-DD98-28A8-17B097CA438F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30200" y="1837786"/>
              <a:ext cx="5623560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8849FAD-77DD-16F9-89E4-5D081CBE032A}"/>
              </a:ext>
            </a:extLst>
          </p:cNvPr>
          <p:cNvGrpSpPr/>
          <p:nvPr/>
        </p:nvGrpSpPr>
        <p:grpSpPr>
          <a:xfrm>
            <a:off x="6184900" y="1549568"/>
            <a:ext cx="5622925" cy="288219"/>
            <a:chOff x="6184900" y="1549568"/>
            <a:chExt cx="5622925" cy="288219"/>
          </a:xfrm>
        </p:grpSpPr>
        <p:sp>
          <p:nvSpPr>
            <p:cNvPr id="11" name="btfpColumnHeaderBoxText124716">
              <a:extLst>
                <a:ext uri="{FF2B5EF4-FFF2-40B4-BE49-F238E27FC236}">
                  <a16:creationId xmlns:a16="http://schemas.microsoft.com/office/drawing/2014/main" id="{103A615A-A52F-42C5-B5FD-94B92A13E177}"/>
                </a:ext>
              </a:extLst>
            </p:cNvPr>
            <p:cNvSpPr txBox="1"/>
            <p:nvPr/>
          </p:nvSpPr>
          <p:spPr bwMode="gray">
            <a:xfrm>
              <a:off x="6184900" y="1549568"/>
              <a:ext cx="5622925" cy="288219"/>
            </a:xfrm>
            <a:prstGeom prst="rect">
              <a:avLst/>
            </a:prstGeom>
            <a:noFill/>
          </p:spPr>
          <p:txBody>
            <a:bodyPr vert="horz" wrap="square" lIns="36576" tIns="36036" rIns="3657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… while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r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enewable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d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iesel can offset 15% to 58%</a:t>
              </a:r>
            </a:p>
          </p:txBody>
        </p:sp>
        <p:cxnSp>
          <p:nvCxnSpPr>
            <p:cNvPr id="12" name="btfpColumnHeaderBoxLine124716">
              <a:extLst>
                <a:ext uri="{FF2B5EF4-FFF2-40B4-BE49-F238E27FC236}">
                  <a16:creationId xmlns:a16="http://schemas.microsoft.com/office/drawing/2014/main" id="{1082568E-F26A-8C37-B35E-B160D7B6791D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6184900" y="1837787"/>
              <a:ext cx="562292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75D23994-B5D0-BBD4-1512-B05B72FEA63F}"/>
              </a:ext>
            </a:extLst>
          </p:cNvPr>
          <p:cNvSpPr txBox="1"/>
          <p:nvPr/>
        </p:nvSpPr>
        <p:spPr bwMode="gray">
          <a:xfrm>
            <a:off x="6184900" y="1920009"/>
            <a:ext cx="3287713" cy="55745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Breakdown of </a:t>
            </a:r>
            <a:b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renewable </a:t>
            </a:r>
            <a:r>
              <a:rPr lang="en-US" sz="1050" b="1" dirty="0">
                <a:solidFill>
                  <a:srgbClr val="000000"/>
                </a:solidFill>
                <a:latin typeface="Arial"/>
              </a:rPr>
              <a:t>d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iesel </a:t>
            </a:r>
            <a:r>
              <a:rPr lang="en-US" sz="1050" b="1" dirty="0">
                <a:solidFill>
                  <a:srgbClr val="000000"/>
                </a:solidFill>
                <a:latin typeface="Arial"/>
              </a:rPr>
              <a:t>c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ost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50" dirty="0">
                <a:solidFill>
                  <a:srgbClr val="000000"/>
                </a:solidFill>
                <a:latin typeface="Arial"/>
              </a:rPr>
              <a:t>i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 $ per gallon, 2020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AA3BDBEB-CF80-AAB7-8DBD-4B681C7880A5}"/>
              </a:ext>
            </a:extLst>
          </p:cNvPr>
          <p:cNvSpPr/>
          <p:nvPr/>
        </p:nvSpPr>
        <p:spPr bwMode="gray">
          <a:xfrm>
            <a:off x="2636684" y="1920009"/>
            <a:ext cx="3383280" cy="3072636"/>
          </a:xfrm>
          <a:prstGeom prst="rect">
            <a:avLst/>
          </a:prstGeom>
          <a:solidFill>
            <a:srgbClr val="E3E8EE"/>
          </a:solidFill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txBody>
          <a:bodyPr wrap="square" lIns="137160" tIns="137160" rIns="137160" bIns="137160" rtlCol="0">
            <a:spAutoFit/>
          </a:bodyPr>
          <a:lstStyle/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</a:pPr>
            <a:r>
              <a:rPr lang="en-US" sz="1100" b="1" dirty="0">
                <a:solidFill>
                  <a:schemeClr val="tx1"/>
                </a:solidFill>
              </a:rPr>
              <a:t>E85 cost of production: </a:t>
            </a:r>
            <a:r>
              <a:rPr lang="en-US" sz="1100" dirty="0"/>
              <a:t>D</a:t>
            </a:r>
            <a:r>
              <a:rPr lang="en-US" sz="1100" dirty="0">
                <a:solidFill>
                  <a:schemeClr val="tx1"/>
                </a:solidFill>
              </a:rPr>
              <a:t>riven by feedstock price; relatively low CapEx, as it is considered a mature tech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</a:pPr>
            <a:r>
              <a:rPr lang="en-US" sz="1100" b="1" dirty="0">
                <a:solidFill>
                  <a:schemeClr val="tx1"/>
                </a:solidFill>
              </a:rPr>
              <a:t>Estimated price per barrel </a:t>
            </a:r>
            <a:r>
              <a:rPr lang="en-US" sz="1100" b="1" dirty="0"/>
              <a:t>(</a:t>
            </a:r>
            <a:r>
              <a:rPr lang="en-US" sz="1100" b="1" dirty="0">
                <a:solidFill>
                  <a:schemeClr val="tx1"/>
                </a:solidFill>
              </a:rPr>
              <a:t>2020): </a:t>
            </a:r>
            <a:r>
              <a:rPr lang="en-US" sz="1100" dirty="0"/>
              <a:t>B</a:t>
            </a:r>
            <a:r>
              <a:rPr lang="en-US" sz="1100" dirty="0">
                <a:solidFill>
                  <a:schemeClr val="tx1"/>
                </a:solidFill>
              </a:rPr>
              <a:t>etween $85 and $200/</a:t>
            </a:r>
            <a:r>
              <a:rPr lang="en-US" sz="1100" dirty="0"/>
              <a:t>boe,</a:t>
            </a:r>
            <a:r>
              <a:rPr lang="en-US" sz="1100" dirty="0">
                <a:solidFill>
                  <a:schemeClr val="tx1"/>
                </a:solidFill>
              </a:rPr>
              <a:t> or around $2.02 per gallon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</a:pPr>
            <a:r>
              <a:rPr lang="en-US" sz="1100" b="1" dirty="0">
                <a:solidFill>
                  <a:schemeClr val="tx1"/>
                </a:solidFill>
              </a:rPr>
              <a:t>E85 has a gCO2/MJ of 64.7 </a:t>
            </a:r>
            <a:r>
              <a:rPr lang="en-US" sz="1100" dirty="0">
                <a:solidFill>
                  <a:schemeClr val="tx1"/>
                </a:solidFill>
              </a:rPr>
              <a:t>(well-to-wheel estimate).</a:t>
            </a:r>
          </a:p>
          <a:p>
            <a:pPr marL="171450" indent="-17145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</a:pPr>
            <a:r>
              <a:rPr lang="en-US" sz="1100" b="1" dirty="0">
                <a:solidFill>
                  <a:schemeClr val="tx1"/>
                </a:solidFill>
              </a:rPr>
              <a:t>Incorporating carbon </a:t>
            </a:r>
            <a:r>
              <a:rPr lang="en-US" sz="1100" b="1" dirty="0"/>
              <a:t>i</a:t>
            </a:r>
            <a:r>
              <a:rPr lang="en-US" sz="1100" b="1" dirty="0">
                <a:solidFill>
                  <a:schemeClr val="tx1"/>
                </a:solidFill>
              </a:rPr>
              <a:t>ntensity of renewable </a:t>
            </a:r>
            <a:r>
              <a:rPr lang="en-US" sz="1100" b="1" dirty="0"/>
              <a:t>d</a:t>
            </a:r>
            <a:r>
              <a:rPr lang="en-US" sz="1100" b="1" dirty="0">
                <a:solidFill>
                  <a:schemeClr val="tx1"/>
                </a:solidFill>
              </a:rPr>
              <a:t>iesel into California’s LCFS credit calculator:</a:t>
            </a:r>
          </a:p>
          <a:p>
            <a:pPr marL="356616" lvl="1" indent="-173736">
              <a:spcBef>
                <a:spcPts val="0"/>
              </a:spcBef>
              <a:spcAft>
                <a:spcPts val="400"/>
              </a:spcAft>
            </a:pPr>
            <a:r>
              <a:rPr lang="en-US" sz="1100" dirty="0">
                <a:solidFill>
                  <a:srgbClr val="000000"/>
                </a:solidFill>
              </a:rPr>
              <a:t>A credit of $0.09 per gallon is produced at the current credit price of $50 per unit.</a:t>
            </a:r>
          </a:p>
          <a:p>
            <a:pPr marL="356616" lvl="1" indent="-173736">
              <a:spcBef>
                <a:spcPts val="0"/>
              </a:spcBef>
              <a:spcAft>
                <a:spcPts val="400"/>
              </a:spcAft>
            </a:pPr>
            <a:r>
              <a:rPr lang="en-US" sz="1100" dirty="0">
                <a:solidFill>
                  <a:srgbClr val="000000"/>
                </a:solidFill>
              </a:rPr>
              <a:t>However, at the peak credit price of $200, the credit from renewable diesel could rise to $0.36 per gallon.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51CF9B2F-6C26-84C7-888B-1554AA3F2B9B}"/>
              </a:ext>
            </a:extLst>
          </p:cNvPr>
          <p:cNvSpPr txBox="1"/>
          <p:nvPr/>
        </p:nvSpPr>
        <p:spPr bwMode="gray">
          <a:xfrm>
            <a:off x="330200" y="1920009"/>
            <a:ext cx="3287713" cy="396875"/>
          </a:xfrm>
          <a:prstGeom prst="rect">
            <a:avLst/>
          </a:prstGeom>
          <a:noFill/>
        </p:spPr>
        <p:txBody>
          <a:bodyPr wrap="square" lIns="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Breakdown of E85 </a:t>
            </a:r>
            <a:r>
              <a:rPr lang="en-US" sz="1050" b="1" dirty="0">
                <a:solidFill>
                  <a:srgbClr val="000000"/>
                </a:solidFill>
                <a:latin typeface="Arial"/>
              </a:rPr>
              <a:t>c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ost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$ per gallon, 2020</a:t>
            </a:r>
          </a:p>
        </p:txBody>
      </p:sp>
      <p:sp>
        <p:nvSpPr>
          <p:cNvPr id="138" name="btfpNotesBox111697">
            <a:extLst>
              <a:ext uri="{FF2B5EF4-FFF2-40B4-BE49-F238E27FC236}">
                <a16:creationId xmlns:a16="http://schemas.microsoft.com/office/drawing/2014/main" id="{4D6FC7F0-9BAB-7DDC-2D67-9892C01E84E9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IEA,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6"/>
              </a:rPr>
              <a:t>Advanced Biofuels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(2020); </a:t>
            </a:r>
            <a:r>
              <a:rPr lang="en-US" sz="800" dirty="0">
                <a:solidFill>
                  <a:srgbClr val="000000"/>
                </a:solidFill>
              </a:rPr>
              <a:t>California Air Resources Board, </a:t>
            </a:r>
            <a:r>
              <a:rPr lang="en-US" sz="800" dirty="0">
                <a:solidFill>
                  <a:srgbClr val="000000"/>
                </a:solidFill>
                <a:hlinkClick r:id="rId27"/>
              </a:rPr>
              <a:t>LCFS Data Dashboard</a:t>
            </a:r>
            <a:r>
              <a:rPr lang="en-US" sz="800" dirty="0">
                <a:solidFill>
                  <a:srgbClr val="000000"/>
                </a:solidFill>
              </a:rPr>
              <a:t> (2025).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28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Lucha,</a:t>
            </a:r>
            <a:r>
              <a:rPr kumimoji="0" lang="en-US" sz="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29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30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31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65B493B-9CB8-4218-C5C8-E0B7704D3C4E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903288" y="2771775"/>
            <a:ext cx="325438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E1E60D7C-25BD-7941-4FC8-F9AA3DF14167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1638300" y="2882900"/>
            <a:ext cx="327025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127" name="Chart 126">
            <a:extLst>
              <a:ext uri="{FF2B5EF4-FFF2-40B4-BE49-F238E27FC236}">
                <a16:creationId xmlns:a16="http://schemas.microsoft.com/office/drawing/2014/main" id="{B99B036C-369B-4856-2647-0B82D5317286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247650" y="2689225"/>
          <a:ext cx="2373313" cy="2676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25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390525" y="5326063"/>
            <a:ext cx="6159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01498CA-CFD5-42B9-A787-E1DAAC3C6145}" type="datetime'''''''P''''ro''''''''du''ct''''i''''''on ''''Co''s''''''''''t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Production Cost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gray">
          <a:xfrm>
            <a:off x="1273175" y="2751138"/>
            <a:ext cx="322263" cy="152400"/>
          </a:xfrm>
          <a:prstGeom prst="rect">
            <a:avLst/>
          </a:prstGeom>
          <a:solidFill>
            <a:srgbClr val="C30C3E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21CB7356-8639-4771-A447-6B8D9DA68678}" type="datetime'''''''''''''''''''''-''0,''09''''''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-0,09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079500" y="5326063"/>
            <a:ext cx="7096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5E6F5BD1-45C6-448E-BDEC-42ADE946BD5C}" type="datetime'L''''''''''C''''F''''''''S ''C''''r''''''''ed''''''''''it''''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LCFS Credit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D77AEE87-E502-DE1D-B502-6879CAA33968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1876425" y="5326063"/>
            <a:ext cx="5889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B3C4EB5B-ED94-43D6-AE01-6B98FD6309FC}" type="datetime'''''To''t''''''''''''''a''''l ''C''''os''''''''t''''''''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Total Cost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gray">
          <a:xfrm>
            <a:off x="558800" y="2593975"/>
            <a:ext cx="2794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5C272D5A-7FC8-4151-977E-BB672F92895F}" type="datetime'''2'''''''''''''''''''''',''02''''''''''''''''''''''''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2,02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gray">
          <a:xfrm>
            <a:off x="2030413" y="2705100"/>
            <a:ext cx="2794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E794F0FD-D02C-4F2A-8E42-166A108C89F7}" type="datetime'''''''1'',''''''9''''''''''''''''3''''''''''''''''''''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1,93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btfpCallout976367">
            <a:extLst>
              <a:ext uri="{FF2B5EF4-FFF2-40B4-BE49-F238E27FC236}">
                <a16:creationId xmlns:a16="http://schemas.microsoft.com/office/drawing/2014/main" id="{F896A536-D7E2-CAC4-873F-0D3BC510F1B5}"/>
              </a:ext>
            </a:extLst>
          </p:cNvPr>
          <p:cNvSpPr/>
          <p:nvPr/>
        </p:nvSpPr>
        <p:spPr bwMode="gray">
          <a:xfrm>
            <a:off x="554313" y="3035036"/>
            <a:ext cx="1218131" cy="521230"/>
          </a:xfrm>
          <a:prstGeom prst="wedgeRectCallout">
            <a:avLst>
              <a:gd name="adj1" fmla="val 28956"/>
              <a:gd name="adj2" fmla="val -62808"/>
            </a:avLst>
          </a:prstGeom>
          <a:solidFill>
            <a:srgbClr val="FFFFFF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73" tIns="72073" rIns="72073" bIns="7207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LCFS credit can cover 5-18% of production cost depending on credit price.</a:t>
            </a: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48CE5DFC-61CE-BCD2-E9B1-504FFA93D1B4}"/>
              </a:ext>
            </a:extLst>
          </p:cNvPr>
          <p:cNvCxnSpPr/>
          <p:nvPr>
            <p:custDataLst>
              <p:tags r:id="rId13"/>
            </p:custDataLst>
          </p:nvPr>
        </p:nvCxnSpPr>
        <p:spPr bwMode="auto">
          <a:xfrm>
            <a:off x="6757988" y="2771775"/>
            <a:ext cx="325438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6CB1BE0F-E039-B478-10FB-2534ACD4E780}"/>
              </a:ext>
            </a:extLst>
          </p:cNvPr>
          <p:cNvCxnSpPr/>
          <p:nvPr>
            <p:custDataLst>
              <p:tags r:id="rId14"/>
            </p:custDataLst>
          </p:nvPr>
        </p:nvCxnSpPr>
        <p:spPr bwMode="auto">
          <a:xfrm>
            <a:off x="7493000" y="3141663"/>
            <a:ext cx="327025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A416419E-A342-E95A-F642-D8BE1F109577}"/>
              </a:ext>
            </a:extLst>
          </p:cNvPr>
          <p:cNvGraphicFramePr/>
          <p:nvPr>
            <p:custDataLst>
              <p:tags r:id="rId15"/>
            </p:custDataLst>
          </p:nvPr>
        </p:nvGraphicFramePr>
        <p:xfrm>
          <a:off x="6102350" y="2689225"/>
          <a:ext cx="2373313" cy="2676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139" name="Text Placeholder 10">
            <a:extLst>
              <a:ext uri="{FF2B5EF4-FFF2-40B4-BE49-F238E27FC236}">
                <a16:creationId xmlns:a16="http://schemas.microsoft.com/office/drawing/2014/main" id="{9F153EEB-D540-C930-11BC-CB02711B5A6C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6245225" y="5326063"/>
            <a:ext cx="6159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2805196-7699-4B97-9430-649ACF1E6FA8}" type="datetime'''Pr''''''''o''''d''u''c''''''t''i''on'' C''ost''''''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Production Cost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Text Placeholder 10">
            <a:extLst>
              <a:ext uri="{FF2B5EF4-FFF2-40B4-BE49-F238E27FC236}">
                <a16:creationId xmlns:a16="http://schemas.microsoft.com/office/drawing/2014/main" id="{D3228600-D3C6-D2D3-07DC-17286B66026F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gray">
          <a:xfrm>
            <a:off x="7127875" y="2879725"/>
            <a:ext cx="3222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30C3E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A629985-AAD3-4423-8400-7EE6A8543FD1}" type="datetime'''''''''''''''''''''''''''''''''''''-''''''0'',3''''''''5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-0,35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Text Placeholder 10">
            <a:extLst>
              <a:ext uri="{FF2B5EF4-FFF2-40B4-BE49-F238E27FC236}">
                <a16:creationId xmlns:a16="http://schemas.microsoft.com/office/drawing/2014/main" id="{509DA57D-D306-56A7-ED0C-F4396AEB6AD0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934200" y="5326063"/>
            <a:ext cx="7096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7089AA7F-1234-4D3C-BBFD-7D27874D69C5}" type="datetime'''''''''L''C''''''''''''F''S'''''' C''''''''r''ed''''''''it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LCFS Credit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" name="Text Placeholder 10">
            <a:extLst>
              <a:ext uri="{FF2B5EF4-FFF2-40B4-BE49-F238E27FC236}">
                <a16:creationId xmlns:a16="http://schemas.microsoft.com/office/drawing/2014/main" id="{806DBA84-E46D-D237-4445-F9A83BF86623}"/>
              </a:ext>
            </a:extLst>
          </p:cNvPr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7731125" y="5326063"/>
            <a:ext cx="5889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B5C13411-EADC-4681-91C0-7566F79D95E3}" type="datetime'''T''''o''''''t''''a''l'' ''''''''''C''''os''''''''''''''t''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Total Cost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" name="Text Placeholder 10">
            <a:extLst>
              <a:ext uri="{FF2B5EF4-FFF2-40B4-BE49-F238E27FC236}">
                <a16:creationId xmlns:a16="http://schemas.microsoft.com/office/drawing/2014/main" id="{12C20114-B498-A449-B6F2-EF6BFF8698ED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gray">
          <a:xfrm>
            <a:off x="6413500" y="2593975"/>
            <a:ext cx="2794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8E7C25DD-53FF-40FA-B3F8-0FEFA8A9A23F}" type="datetime'2'''''''''''''''',''''''''''''''''''''''''''''''38''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2,38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ext Placeholder 10">
            <a:extLst>
              <a:ext uri="{FF2B5EF4-FFF2-40B4-BE49-F238E27FC236}">
                <a16:creationId xmlns:a16="http://schemas.microsoft.com/office/drawing/2014/main" id="{344D01E3-501A-106D-C25A-4719026C836B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gray">
          <a:xfrm>
            <a:off x="7885113" y="2963863"/>
            <a:ext cx="2794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5D29EB16-7FC9-4459-B27A-E8334F9057EE}" type="datetime'''''''2'''''''''''''''''''''''''''''''''',''''0''''''3'">
              <a:rPr kumimoji="0" lang="en-US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2,03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" name="btfpCallout976367">
            <a:extLst>
              <a:ext uri="{FF2B5EF4-FFF2-40B4-BE49-F238E27FC236}">
                <a16:creationId xmlns:a16="http://schemas.microsoft.com/office/drawing/2014/main" id="{8DFB3C1F-4EC1-BD68-FDE2-5B0FC0DD9CA7}"/>
              </a:ext>
            </a:extLst>
          </p:cNvPr>
          <p:cNvSpPr/>
          <p:nvPr/>
        </p:nvSpPr>
        <p:spPr bwMode="gray">
          <a:xfrm>
            <a:off x="6401209" y="3295270"/>
            <a:ext cx="1219200" cy="521230"/>
          </a:xfrm>
          <a:prstGeom prst="wedgeRectCallout">
            <a:avLst>
              <a:gd name="adj1" fmla="val 28956"/>
              <a:gd name="adj2" fmla="val -62808"/>
            </a:avLst>
          </a:prstGeom>
          <a:solidFill>
            <a:srgbClr val="FFFFFF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73" tIns="72073" rIns="72073" bIns="7207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LCFS credit can cover 15-58% of production cost depending on credit price.</a:t>
            </a: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69E864B1-F3FE-0A4B-41E6-48AEA775A90F}"/>
              </a:ext>
            </a:extLst>
          </p:cNvPr>
          <p:cNvSpPr/>
          <p:nvPr/>
        </p:nvSpPr>
        <p:spPr bwMode="gray">
          <a:xfrm>
            <a:off x="0" y="0"/>
            <a:ext cx="3070885" cy="30490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Case Study: California LCFS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765296F-D9C1-CD90-271C-DA2D5C055174}"/>
              </a:ext>
            </a:extLst>
          </p:cNvPr>
          <p:cNvSpPr txBox="1"/>
          <p:nvPr/>
        </p:nvSpPr>
        <p:spPr bwMode="gray">
          <a:xfrm>
            <a:off x="2636684" y="5466735"/>
            <a:ext cx="3351161" cy="58053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100" b="1" dirty="0">
                <a:solidFill>
                  <a:schemeClr val="tx1"/>
                </a:solidFill>
              </a:rPr>
              <a:t>LCFS credit can cover between 5% and 18% of production costs subject to the volatility of the LCFS credit price.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19E382-FB5F-2AE7-6137-D61D13AD39D6}"/>
              </a:ext>
            </a:extLst>
          </p:cNvPr>
          <p:cNvSpPr txBox="1"/>
          <p:nvPr/>
        </p:nvSpPr>
        <p:spPr bwMode="gray">
          <a:xfrm>
            <a:off x="8453120" y="5466735"/>
            <a:ext cx="3351161" cy="58053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spcBef>
                <a:spcPts val="0"/>
              </a:spcBef>
              <a:spcAft>
                <a:spcPts val="400"/>
              </a:spcAft>
              <a:buNone/>
            </a:pPr>
            <a:r>
              <a:rPr lang="en-US" sz="1100" b="1" dirty="0">
                <a:solidFill>
                  <a:schemeClr val="tx1"/>
                </a:solidFill>
              </a:rPr>
              <a:t>LCFS credit can cover between 15% and 58% of production cost subject to the volatility of the LCFS credit price.</a:t>
            </a:r>
          </a:p>
        </p:txBody>
      </p:sp>
      <p:sp>
        <p:nvSpPr>
          <p:cNvPr id="26" name="btfpSequenceArrow854621">
            <a:extLst>
              <a:ext uri="{FF2B5EF4-FFF2-40B4-BE49-F238E27FC236}">
                <a16:creationId xmlns:a16="http://schemas.microsoft.com/office/drawing/2014/main" id="{5E3528AE-9DE9-059B-4872-D07C65686CCE}"/>
              </a:ext>
            </a:extLst>
          </p:cNvPr>
          <p:cNvSpPr/>
          <p:nvPr/>
        </p:nvSpPr>
        <p:spPr bwMode="gray">
          <a:xfrm rot="5400000">
            <a:off x="4243705" y="4861150"/>
            <a:ext cx="169238" cy="972980"/>
          </a:xfrm>
          <a:custGeom>
            <a:avLst/>
            <a:gdLst/>
            <a:ahLst/>
            <a:cxnLst/>
            <a:rect l="0" t="0" r="0" b="0"/>
            <a:pathLst>
              <a:path w="252255" h="972980">
                <a:moveTo>
                  <a:pt x="38100" y="0"/>
                </a:moveTo>
                <a:lnTo>
                  <a:pt x="252254" y="486489"/>
                </a:lnTo>
                <a:lnTo>
                  <a:pt x="38100" y="972979"/>
                </a:lnTo>
                <a:lnTo>
                  <a:pt x="0" y="972979"/>
                </a:lnTo>
                <a:lnTo>
                  <a:pt x="214154" y="486489"/>
                </a:lnTo>
                <a:lnTo>
                  <a:pt x="0" y="0"/>
                </a:lnTo>
              </a:path>
            </a:pathLst>
          </a:custGeom>
          <a:solidFill>
            <a:schemeClr val="accent1">
              <a:lumMod val="50000"/>
            </a:schemeClr>
          </a:solidFill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endParaRPr lang="en-US" sz="1000" b="1" i="1" dirty="0">
              <a:solidFill>
                <a:schemeClr val="bg1"/>
              </a:solidFill>
            </a:endParaRPr>
          </a:p>
        </p:txBody>
      </p:sp>
      <p:sp>
        <p:nvSpPr>
          <p:cNvPr id="35" name="btfpSequenceArrow854621">
            <a:extLst>
              <a:ext uri="{FF2B5EF4-FFF2-40B4-BE49-F238E27FC236}">
                <a16:creationId xmlns:a16="http://schemas.microsoft.com/office/drawing/2014/main" id="{2B3A9779-D57F-AF65-B453-F1407BF2583E}"/>
              </a:ext>
            </a:extLst>
          </p:cNvPr>
          <p:cNvSpPr/>
          <p:nvPr/>
        </p:nvSpPr>
        <p:spPr bwMode="gray">
          <a:xfrm rot="5400000">
            <a:off x="10060141" y="4861150"/>
            <a:ext cx="169238" cy="972980"/>
          </a:xfrm>
          <a:custGeom>
            <a:avLst/>
            <a:gdLst/>
            <a:ahLst/>
            <a:cxnLst/>
            <a:rect l="0" t="0" r="0" b="0"/>
            <a:pathLst>
              <a:path w="252255" h="972980">
                <a:moveTo>
                  <a:pt x="38100" y="0"/>
                </a:moveTo>
                <a:lnTo>
                  <a:pt x="252254" y="486489"/>
                </a:lnTo>
                <a:lnTo>
                  <a:pt x="38100" y="972979"/>
                </a:lnTo>
                <a:lnTo>
                  <a:pt x="0" y="972979"/>
                </a:lnTo>
                <a:lnTo>
                  <a:pt x="214154" y="486489"/>
                </a:lnTo>
                <a:lnTo>
                  <a:pt x="0" y="0"/>
                </a:lnTo>
              </a:path>
            </a:pathLst>
          </a:custGeom>
          <a:solidFill>
            <a:schemeClr val="accent1">
              <a:lumMod val="50000"/>
            </a:schemeClr>
          </a:solidFill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endParaRPr lang="en-US" sz="1000" b="1" i="1" dirty="0">
              <a:solidFill>
                <a:schemeClr val="bg1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1579594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42E363E-A973-6545-4F11-C01D187681A3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8" imgW="484" imgH="486" progId="TCLayout.ActiveDocument.1">
                  <p:embed/>
                </p:oleObj>
              </mc:Choice>
              <mc:Fallback>
                <p:oleObj name="think-cell Slide" r:id="rId28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2E363E-A973-6545-4F11-C01D187681A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 useBgFill="1">
        <p:nvSpPr>
          <p:cNvPr id="327" name="Freeform: Shape 326">
            <a:extLst>
              <a:ext uri="{FF2B5EF4-FFF2-40B4-BE49-F238E27FC236}">
                <a16:creationId xmlns:a16="http://schemas.microsoft.com/office/drawing/2014/main" id="{F8E8165B-CF8B-8FAF-F3CE-B1588FC4889D}"/>
              </a:ext>
            </a:extLst>
          </p:cNvPr>
          <p:cNvSpPr/>
          <p:nvPr/>
        </p:nvSpPr>
        <p:spPr bwMode="auto">
          <a:xfrm>
            <a:off x="703263" y="2482850"/>
            <a:ext cx="1139826" cy="363539"/>
          </a:xfrm>
          <a:custGeom>
            <a:avLst/>
            <a:gdLst/>
            <a:ahLst/>
            <a:cxnLst/>
            <a:rect l="0" t="0" r="0" b="0"/>
            <a:pathLst>
              <a:path w="1139826" h="363539">
                <a:moveTo>
                  <a:pt x="0" y="306388"/>
                </a:moveTo>
                <a:lnTo>
                  <a:pt x="1139825" y="0"/>
                </a:lnTo>
                <a:lnTo>
                  <a:pt x="1139825" y="57150"/>
                </a:lnTo>
                <a:lnTo>
                  <a:pt x="0" y="363538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gray">
          <a:xfrm>
            <a:off x="1066799" y="2198688"/>
            <a:ext cx="4127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4C9E81B-7317-5479-770C-FF4785FC068C}"/>
                  </a:ext>
                </a:extLst>
              </p14:cNvPr>
              <p14:cNvContentPartPr/>
              <p14:nvPr/>
            </p14:nvContentPartPr>
            <p14:xfrm>
              <a:off x="4583397" y="2574926"/>
              <a:ext cx="90720" cy="30163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4C9E81B-7317-5479-770C-FF4785FC068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74397" y="2565841"/>
                <a:ext cx="108360" cy="47970"/>
              </a:xfrm>
              <a:prstGeom prst="rect">
                <a:avLst/>
              </a:prstGeom>
            </p:spPr>
          </p:pic>
        </mc:Fallback>
      </mc:AlternateContent>
      <p:sp>
        <p:nvSpPr>
          <p:cNvPr id="65" name="Title 5">
            <a:extLst>
              <a:ext uri="{FF2B5EF4-FFF2-40B4-BE49-F238E27FC236}">
                <a16:creationId xmlns:a16="http://schemas.microsoft.com/office/drawing/2014/main" id="{7D13AA1A-DC61-97B1-F535-EF445511CB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Even with subsidies and California's LCFS credit, SAF pricing is still uncompetitive; scaling up is crucial to lower production costs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99DE61F5-C929-4947-EEDB-B09720759822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252413" y="2298700"/>
          <a:ext cx="7667625" cy="31416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286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gray">
          <a:xfrm>
            <a:off x="1414463" y="2652713"/>
            <a:ext cx="339725" cy="18256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28B9D391-52A2-4FCC-9A5E-132C6CEC8769}" type="datetime'''''''''''0'''''',''''''''''''''''''''''''2''''''9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0,29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 Placeholder 10">
            <a:extLst>
              <a:ext uri="{FF2B5EF4-FFF2-40B4-BE49-F238E27FC236}">
                <a16:creationId xmlns:a16="http://schemas.microsoft.com/office/drawing/2014/main" id="{08D2B1F6-6558-A4DE-4269-17520112BD7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gray">
          <a:xfrm>
            <a:off x="1414463" y="2452688"/>
            <a:ext cx="339725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D6A0A9D2-0F3F-4398-8608-8B05C0C3121E}" type="datetime'''''''''1'''''',''''''25''''''''''''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1,25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4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1379538" y="5408613"/>
            <a:ext cx="4111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2C418669-27FB-4079-BD5C-85EE1E46AC15}" type="datetime'H''''''''''''''''''E''''''''''''''''''''''''FA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HEFA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7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gray">
          <a:xfrm>
            <a:off x="3916363" y="5045075"/>
            <a:ext cx="339725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DF456FF4-3192-47CE-9426-DD40D7170CD2}" type="datetime'''''''''''''''1'''''',''''''''''''''''''''''''7''''''''''1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1,71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gray">
          <a:xfrm>
            <a:off x="3916363" y="4754563"/>
            <a:ext cx="339725" cy="18256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1B4D2F2C-7822-45D7-96EF-924990BAAD3E}" type="datetime'''0'',''''''''''''''''''''''''''5''''''2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0,52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9114135-92F1-F328-9DCF-453BDFC3B82A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gray">
          <a:xfrm>
            <a:off x="3916363" y="4524375"/>
            <a:ext cx="339725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0E506D8-A430-4AC3-9633-F60D14D909B3}" type="datetime'''''''''''''''''''''''1'''''''''''',2''''''5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1,25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5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gray">
          <a:xfrm>
            <a:off x="1414463" y="3978275"/>
            <a:ext cx="339725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F11FB169-F139-4936-BFA7-88028911EAE4}" type="datetime'9'''''',''''''''''9''''1''''''''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9,91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1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gray">
          <a:xfrm>
            <a:off x="6416675" y="4799013"/>
            <a:ext cx="339725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9EBCA86B-F921-4F8C-B2F9-340F0D6DF651}" type="datetime'''''3,''''''''''''''60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3,60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937250" y="5408613"/>
            <a:ext cx="1298575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8F36E186-4FA4-47A6-A020-37BAF0BCAC03}" type="datetime'T''''r''''a''di''t''''iona''''l'' ''Fu''el'' ''''J''''e''''t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Traditional Fuel Jet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gray">
          <a:xfrm>
            <a:off x="1377950" y="2173288"/>
            <a:ext cx="4127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AA09DBD2-2D6C-4BFD-BA53-120260A7CB99}" type="datetime'''''''''1''''''''''''''''''''''1'''',''4''''5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11,45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9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gray">
          <a:xfrm>
            <a:off x="3916363" y="4244975"/>
            <a:ext cx="339725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E1C8050E-5178-4858-BC9F-BB50BC2922A5}" type="datetime'''''3'''''''''''''''''''',''''''''''''4''''''''''''''8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3,48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1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gray">
          <a:xfrm>
            <a:off x="6416675" y="4213225"/>
            <a:ext cx="339725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915CF5F-4D95-4E63-9394-6762FADC1237}" type="datetime'''''''''''''''''3'',''''''''6''''''''''''''''0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3,60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6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3444874" y="5408613"/>
            <a:ext cx="128270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B31FE73-F9DB-4540-9C16-98D247622958}" type="datetime'''''FT-S''P''''K (''''''Biom''''''''''''''''''a''''''s''s)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FT-SPK (Biomass)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1" name="Rectangle 280">
            <a:extLst>
              <a:ext uri="{FF2B5EF4-FFF2-40B4-BE49-F238E27FC236}">
                <a16:creationId xmlns:a16="http://schemas.microsoft.com/office/drawing/2014/main" id="{476D57E7-0AE8-E63A-C155-A9CA936AA0F7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6373813" y="2068513"/>
            <a:ext cx="160338" cy="120650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2" name="Rectangle 281">
            <a:extLst>
              <a:ext uri="{FF2B5EF4-FFF2-40B4-BE49-F238E27FC236}">
                <a16:creationId xmlns:a16="http://schemas.microsoft.com/office/drawing/2014/main" id="{6786CB85-ED76-F1B6-5A60-08767F074654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6373813" y="2255838"/>
            <a:ext cx="160338" cy="120650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F06E757-C55E-2F48-61B3-718D357D9895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6373813" y="2443163"/>
            <a:ext cx="160338" cy="1206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7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6584950" y="2065338"/>
            <a:ext cx="10223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9FF6F310-F218-4FFD-9E38-4138228F950D}" type="datetime'''''Net ''''''''P''r''od''u''c''tio''n'' ''C''o''''st'''">
              <a:rPr kumimoji="0" lang="en-US" alt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Net Production Cost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9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2"/>
            </p:custDataLst>
          </p:nvPr>
        </p:nvSpPr>
        <p:spPr bwMode="auto">
          <a:xfrm>
            <a:off x="6584950" y="2252663"/>
            <a:ext cx="6731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BA419C16-0C0D-4FAF-9842-CF24BD2F243B}" type="datetime'L''C''F''S'''''''' ''C''''''r''ed''''i''''t'''''''''''">
              <a:rPr kumimoji="0" lang="en-US" alt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LCFS Credit</a:t>
            </a:fld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5DFD3CFF-3576-39AB-A8C5-0CEA811412EF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6584950" y="2439988"/>
            <a:ext cx="12065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D840C61-F58E-42EC-B3B1-12859CDFBC82}" type="datetime'SAF'' ''''''Ble''''n''''''de''''r'''''' ''Tax'''''' Credit'">
              <a:rPr kumimoji="0" lang="en-US" alt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SAF Blender Tax Credit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" name="btfpBulletedList579154">
            <a:extLst>
              <a:ext uri="{FF2B5EF4-FFF2-40B4-BE49-F238E27FC236}">
                <a16:creationId xmlns:a16="http://schemas.microsoft.com/office/drawing/2014/main" id="{BDA4B2AE-54B2-4D23-40B6-37072AE4D983}"/>
              </a:ext>
            </a:extLst>
          </p:cNvPr>
          <p:cNvSpPr txBox="1"/>
          <p:nvPr>
            <p:custDataLst>
              <p:tags r:id="rId24"/>
            </p:custDataLst>
          </p:nvPr>
        </p:nvSpPr>
        <p:spPr bwMode="gray">
          <a:xfrm>
            <a:off x="8577048" y="1554480"/>
            <a:ext cx="3199581" cy="3338204"/>
          </a:xfrm>
          <a:prstGeom prst="rect">
            <a:avLst/>
          </a:prstGeom>
          <a:solidFill>
            <a:srgbClr val="E3E8EE"/>
          </a:solidFill>
        </p:spPr>
        <p:txBody>
          <a:bodyPr vert="horz" wrap="square" lIns="36000" tIns="36000" rIns="36000" bIns="36000" rtlCol="0" anchor="ctr" anchorCtr="0">
            <a:noAutofit/>
          </a:bodyPr>
          <a:lstStyle/>
          <a:p>
            <a:pPr marL="266700" indent="-180975" defTabSz="914400">
              <a:spcBef>
                <a:spcPts val="600"/>
              </a:spcBef>
              <a:buNone/>
              <a:defRPr/>
            </a:pPr>
            <a:r>
              <a:rPr kumimoji="0" 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Observations</a:t>
            </a:r>
            <a:endParaRPr kumimoji="0" lang="en-US" sz="1250" b="1" i="0" u="sng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3663" indent="-7938" defTabSz="914400">
              <a:spcBef>
                <a:spcPts val="600"/>
              </a:spcBef>
              <a:buNone/>
              <a:defRPr/>
            </a:pPr>
            <a:r>
              <a:rPr kumimoji="0" lang="en-US" sz="1050" b="1" i="0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SAF pricing remains uncompetitive even with subsidies.</a:t>
            </a:r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66700" marR="0" lvl="0" indent="-180975" algn="l" defTabSz="914400" rtl="0" eaLnBrk="1" fontAlgn="auto" latinLnBrk="0" hangingPunct="1">
              <a:spcBef>
                <a:spcPts val="600"/>
              </a:spcBef>
              <a:buClrTx/>
              <a:buSzTx/>
              <a:buFontTx/>
              <a:buChar char="•"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Today, 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SAF HEFA is the most commonly available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SAF in the market.</a:t>
            </a:r>
          </a:p>
          <a:p>
            <a:pPr marL="266700" indent="-180975" defTabSz="914400">
              <a:spcBef>
                <a:spcPts val="600"/>
              </a:spcBef>
              <a:defRPr/>
            </a:pPr>
            <a:r>
              <a:rPr lang="en-US" sz="1050" dirty="0">
                <a:solidFill>
                  <a:srgbClr val="000000"/>
                </a:solidFill>
                <a:latin typeface="Arial"/>
              </a:rPr>
              <a:t>The production cost of sustainable aviation fuel remains higher than traditional jet fuel.</a:t>
            </a:r>
          </a:p>
          <a:p>
            <a:pPr marL="447675" marR="0" lvl="1" indent="-180975" algn="l" defTabSz="914400" rtl="0" eaLnBrk="1" fontAlgn="auto" latinLnBrk="0" hangingPunct="1">
              <a:buClrTx/>
              <a:buSzTx/>
              <a:buFontTx/>
              <a:buChar char="–"/>
              <a:defRPr/>
            </a:pPr>
            <a:r>
              <a:rPr kumimoji="0" lang="en-US" sz="8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 price differential can </a:t>
            </a:r>
            <a:r>
              <a:rPr lang="en-US" sz="850" dirty="0">
                <a:solidFill>
                  <a:srgbClr val="000000"/>
                </a:solidFill>
                <a:latin typeface="Arial"/>
              </a:rPr>
              <a:t>be </a:t>
            </a:r>
            <a:r>
              <a:rPr kumimoji="0" lang="en-US" sz="8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</a:t>
            </a:r>
            <a:r>
              <a:rPr kumimoji="0" lang="en-US" sz="8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$8 per gallon </a:t>
            </a:r>
            <a:r>
              <a:rPr kumimoji="0" lang="en-US" sz="8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depending on feedstock and production techniques.</a:t>
            </a:r>
          </a:p>
          <a:p>
            <a:pPr marL="266700" indent="-180975" defTabSz="914400">
              <a:spcBef>
                <a:spcPts val="600"/>
              </a:spcBef>
              <a:defRPr/>
            </a:pPr>
            <a:r>
              <a:rPr lang="en-US" sz="1050" dirty="0">
                <a:solidFill>
                  <a:srgbClr val="000000"/>
                </a:solidFill>
                <a:latin typeface="Arial"/>
              </a:rPr>
              <a:t>Even with incentives like the SAF blenders tax rate, offering producers $1.25 per gallon and an additional $0.01 per gallon for every 1% reduction in GHG emissions</a:t>
            </a:r>
            <a:r>
              <a:rPr lang="en-US" sz="1050" dirty="0">
                <a:solidFill>
                  <a:srgbClr val="000000"/>
                </a:solidFill>
              </a:rPr>
              <a:t> beyond 50%</a:t>
            </a:r>
            <a:r>
              <a:rPr lang="en-US" sz="1050" dirty="0">
                <a:solidFill>
                  <a:srgbClr val="000000"/>
                </a:solidFill>
                <a:latin typeface="Arial"/>
              </a:rPr>
              <a:t>, HEFA and FT-SPK (biomass) fuels remain uncompetitive with traditional jet fuel.</a:t>
            </a:r>
          </a:p>
          <a:p>
            <a:pPr marL="266700" indent="-180975" defTabSz="914400">
              <a:spcBef>
                <a:spcPts val="600"/>
              </a:spcBef>
              <a:defRPr/>
            </a:pPr>
            <a:r>
              <a:rPr lang="en-US" sz="1050" dirty="0">
                <a:solidFill>
                  <a:srgbClr val="000000"/>
                </a:solidFill>
                <a:latin typeface="Arial"/>
              </a:rPr>
              <a:t>For HEFA, credit must be at least 2-3x of the traditional jet fuel price (per 2022 price).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CDACB10-4CD0-62E3-0DEB-7B218F9A564E}"/>
              </a:ext>
            </a:extLst>
          </p:cNvPr>
          <p:cNvSpPr txBox="1"/>
          <p:nvPr/>
        </p:nvSpPr>
        <p:spPr bwMode="gray">
          <a:xfrm>
            <a:off x="1375156" y="5729740"/>
            <a:ext cx="411163" cy="2419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42.3</a:t>
            </a: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B7C48E83-2326-B69C-C751-1A557115A466}"/>
              </a:ext>
            </a:extLst>
          </p:cNvPr>
          <p:cNvSpPr txBox="1"/>
          <p:nvPr/>
        </p:nvSpPr>
        <p:spPr bwMode="gray">
          <a:xfrm>
            <a:off x="4050506" y="5729740"/>
            <a:ext cx="411163" cy="2419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5.3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EBB4BA4D-83D2-079B-F911-3B2ACD69B374}"/>
              </a:ext>
            </a:extLst>
          </p:cNvPr>
          <p:cNvSpPr txBox="1"/>
          <p:nvPr/>
        </p:nvSpPr>
        <p:spPr bwMode="gray">
          <a:xfrm>
            <a:off x="6453981" y="5729740"/>
            <a:ext cx="411163" cy="2419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84.7</a:t>
            </a:r>
          </a:p>
        </p:txBody>
      </p:sp>
      <p:sp>
        <p:nvSpPr>
          <p:cNvPr id="416" name="TextBox 415">
            <a:extLst>
              <a:ext uri="{FF2B5EF4-FFF2-40B4-BE49-F238E27FC236}">
                <a16:creationId xmlns:a16="http://schemas.microsoft.com/office/drawing/2014/main" id="{1CDD7062-BAA7-8890-B28B-575180AC3931}"/>
              </a:ext>
            </a:extLst>
          </p:cNvPr>
          <p:cNvSpPr txBox="1"/>
          <p:nvPr/>
        </p:nvSpPr>
        <p:spPr bwMode="gray">
          <a:xfrm>
            <a:off x="342689" y="5670550"/>
            <a:ext cx="828040" cy="580534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GHG emission**,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gCO2/MJ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</a:t>
            </a:r>
          </a:p>
        </p:txBody>
      </p:sp>
      <p:sp>
        <p:nvSpPr>
          <p:cNvPr id="417" name="Rectangle 416">
            <a:extLst>
              <a:ext uri="{FF2B5EF4-FFF2-40B4-BE49-F238E27FC236}">
                <a16:creationId xmlns:a16="http://schemas.microsoft.com/office/drawing/2014/main" id="{B0526EB6-F2C6-6491-67C1-D97B25DA6737}"/>
              </a:ext>
            </a:extLst>
          </p:cNvPr>
          <p:cNvSpPr/>
          <p:nvPr/>
        </p:nvSpPr>
        <p:spPr bwMode="gray">
          <a:xfrm>
            <a:off x="330200" y="5670723"/>
            <a:ext cx="7507288" cy="566836"/>
          </a:xfrm>
          <a:prstGeom prst="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8" name="btfpNotesBox111697">
            <a:extLst>
              <a:ext uri="{FF2B5EF4-FFF2-40B4-BE49-F238E27FC236}">
                <a16:creationId xmlns:a16="http://schemas.microsoft.com/office/drawing/2014/main" id="{E6E39FDC-E3DB-60FB-C980-72E20558B1C8}"/>
              </a:ext>
            </a:extLst>
          </p:cNvPr>
          <p:cNvSpPr txBox="1"/>
          <p:nvPr>
            <p:custDataLst>
              <p:tags r:id="rId25"/>
            </p:custDataLst>
          </p:nvPr>
        </p:nvSpPr>
        <p:spPr bwMode="gray">
          <a:xfrm>
            <a:off x="330200" y="6279789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(*) LCFS credit is simulated at the price of $50 per MTCO2e using California’s LCFS. (**) Cradle-to-grave emission.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lang="en-US" sz="800" dirty="0">
                <a:solidFill>
                  <a:srgbClr val="000000"/>
                </a:solidFill>
              </a:rPr>
              <a:t>IEA, </a:t>
            </a:r>
            <a:r>
              <a:rPr lang="en-US" sz="800" dirty="0">
                <a:solidFill>
                  <a:srgbClr val="000000"/>
                </a:solidFill>
                <a:hlinkClick r:id="rId35"/>
              </a:rPr>
              <a:t>Advanced Biofuels</a:t>
            </a:r>
            <a:r>
              <a:rPr lang="en-US" sz="800" dirty="0">
                <a:solidFill>
                  <a:srgbClr val="000000"/>
                </a:solidFill>
              </a:rPr>
              <a:t> (2020); California Air Resources Board, </a:t>
            </a:r>
            <a:r>
              <a:rPr lang="en-US" sz="800" dirty="0">
                <a:solidFill>
                  <a:srgbClr val="000000"/>
                </a:solidFill>
                <a:hlinkClick r:id="rId36"/>
              </a:rPr>
              <a:t>LCFS Data Dashboard</a:t>
            </a:r>
            <a:r>
              <a:rPr lang="en-US" sz="800" dirty="0">
                <a:solidFill>
                  <a:srgbClr val="000000"/>
                </a:solidFill>
              </a:rPr>
              <a:t> (2025).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	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37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38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39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40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/>
          </a:p>
        </p:txBody>
      </p:sp>
      <p:sp>
        <p:nvSpPr>
          <p:cNvPr id="445" name="btfpCallout272530">
            <a:extLst>
              <a:ext uri="{FF2B5EF4-FFF2-40B4-BE49-F238E27FC236}">
                <a16:creationId xmlns:a16="http://schemas.microsoft.com/office/drawing/2014/main" id="{04675679-15F8-D165-8F0A-C7F35DB3C1D8}"/>
              </a:ext>
            </a:extLst>
          </p:cNvPr>
          <p:cNvSpPr/>
          <p:nvPr/>
        </p:nvSpPr>
        <p:spPr bwMode="gray">
          <a:xfrm>
            <a:off x="2731436" y="2119314"/>
            <a:ext cx="1319070" cy="654050"/>
          </a:xfrm>
          <a:prstGeom prst="wedgeRectCallout">
            <a:avLst>
              <a:gd name="adj1" fmla="val -64217"/>
              <a:gd name="adj2" fmla="val 35439"/>
            </a:avLst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73" tIns="72073" rIns="72073" bIns="7207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Production cost for HEFA is ~3x that of traditional </a:t>
            </a:r>
            <a:r>
              <a:rPr lang="en-US" sz="1050" dirty="0">
                <a:solidFill>
                  <a:schemeClr val="bg1"/>
                </a:solidFill>
                <a:latin typeface="Arial"/>
              </a:rPr>
              <a:t>f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uel.</a:t>
            </a:r>
          </a:p>
        </p:txBody>
      </p:sp>
      <p:sp>
        <p:nvSpPr>
          <p:cNvPr id="446" name="btfpCallout272530">
            <a:extLst>
              <a:ext uri="{FF2B5EF4-FFF2-40B4-BE49-F238E27FC236}">
                <a16:creationId xmlns:a16="http://schemas.microsoft.com/office/drawing/2014/main" id="{37C340C9-4404-69AE-C8DD-723F39FE0AAC}"/>
              </a:ext>
            </a:extLst>
          </p:cNvPr>
          <p:cNvSpPr/>
          <p:nvPr/>
        </p:nvSpPr>
        <p:spPr bwMode="gray">
          <a:xfrm>
            <a:off x="4194715" y="3642915"/>
            <a:ext cx="1766888" cy="609997"/>
          </a:xfrm>
          <a:prstGeom prst="wedgeRectCallout">
            <a:avLst>
              <a:gd name="adj1" fmla="val -30051"/>
              <a:gd name="adj2" fmla="val 63410"/>
            </a:avLst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73" tIns="72073" rIns="72073" bIns="7207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1" indent="0" defTabSz="914400">
              <a:spcBef>
                <a:spcPts val="0"/>
              </a:spcBef>
              <a:buNone/>
            </a:pPr>
            <a:r>
              <a:rPr lang="en-US" sz="1050" dirty="0">
                <a:solidFill>
                  <a:schemeClr val="bg1"/>
                </a:solidFill>
                <a:latin typeface="Arial"/>
              </a:rPr>
              <a:t>FT-SPK is still in a developmental phase, as it requires significant CapEx.</a:t>
            </a:r>
          </a:p>
        </p:txBody>
      </p:sp>
      <p:sp>
        <p:nvSpPr>
          <p:cNvPr id="26" name="Right Brace 25">
            <a:extLst>
              <a:ext uri="{FF2B5EF4-FFF2-40B4-BE49-F238E27FC236}">
                <a16:creationId xmlns:a16="http://schemas.microsoft.com/office/drawing/2014/main" id="{8ED4DC4E-C011-F4B4-0887-71A7765D72CB}"/>
              </a:ext>
            </a:extLst>
          </p:cNvPr>
          <p:cNvSpPr/>
          <p:nvPr/>
        </p:nvSpPr>
        <p:spPr bwMode="gray">
          <a:xfrm>
            <a:off x="2325689" y="2381252"/>
            <a:ext cx="244209" cy="2046286"/>
          </a:xfrm>
          <a:prstGeom prst="rightBrace">
            <a:avLst/>
          </a:prstGeom>
          <a:ln w="9525" cap="flat">
            <a:solidFill>
              <a:schemeClr val="accent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C82F45-018B-C3FF-CE0A-E47BCA62EA7B}"/>
              </a:ext>
            </a:extLst>
          </p:cNvPr>
          <p:cNvSpPr txBox="1"/>
          <p:nvPr/>
        </p:nvSpPr>
        <p:spPr bwMode="gray">
          <a:xfrm>
            <a:off x="2588417" y="3017839"/>
            <a:ext cx="861221" cy="62670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9BD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 required to bridge price differential with traditional FJ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34405BD-F162-F384-DF57-F44267FAC76D}"/>
              </a:ext>
            </a:extLst>
          </p:cNvPr>
          <p:cNvGrpSpPr/>
          <p:nvPr/>
        </p:nvGrpSpPr>
        <p:grpSpPr>
          <a:xfrm>
            <a:off x="330200" y="1554480"/>
            <a:ext cx="8686800" cy="288147"/>
            <a:chOff x="330200" y="1503692"/>
            <a:chExt cx="8689738" cy="288147"/>
          </a:xfrm>
        </p:grpSpPr>
        <p:sp>
          <p:nvSpPr>
            <p:cNvPr id="323" name="TextBox 322">
              <a:extLst>
                <a:ext uri="{FF2B5EF4-FFF2-40B4-BE49-F238E27FC236}">
                  <a16:creationId xmlns:a16="http://schemas.microsoft.com/office/drawing/2014/main" id="{FF615C70-8568-0F1B-5FB5-630FBFAD2475}"/>
                </a:ext>
              </a:extLst>
            </p:cNvPr>
            <p:cNvSpPr txBox="1"/>
            <p:nvPr/>
          </p:nvSpPr>
          <p:spPr bwMode="gray">
            <a:xfrm>
              <a:off x="330200" y="1503692"/>
              <a:ext cx="8689738" cy="288147"/>
            </a:xfrm>
            <a:prstGeom prst="rect">
              <a:avLst/>
            </a:prstGeom>
            <a:noFill/>
          </p:spPr>
          <p:txBody>
            <a:bodyPr wrap="square" lIns="36576" tIns="36000" rIns="36000" bIns="3600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SAF production cost in $ per gallon, 2020 (FT-SPK) and 2022 (HEFA)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3B9C9FA-BD1A-5303-9E9F-B991169CF81E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30200" y="1791839"/>
              <a:ext cx="758952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33CF2B1A-7A61-91AC-8930-95209B972E12}"/>
              </a:ext>
            </a:extLst>
          </p:cNvPr>
          <p:cNvSpPr/>
          <p:nvPr/>
        </p:nvSpPr>
        <p:spPr bwMode="gray">
          <a:xfrm>
            <a:off x="0" y="0"/>
            <a:ext cx="3070885" cy="30490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Case Study: California LCFS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6899002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EDBD77-3394-10B2-F71E-D60ED3DC18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6BB63325-71D1-AE94-02A9-54E57F13CD1C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48586256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BB63325-71D1-AE94-02A9-54E57F13CD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3C912067-7988-8E87-2D79-6529B03EC7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7997693"/>
              </p:ext>
            </p:extLst>
          </p:nvPr>
        </p:nvGraphicFramePr>
        <p:xfrm>
          <a:off x="440821" y="1867889"/>
          <a:ext cx="11192876" cy="43320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39802">
                  <a:extLst>
                    <a:ext uri="{9D8B030D-6E8A-4147-A177-3AD203B41FA5}">
                      <a16:colId xmlns:a16="http://schemas.microsoft.com/office/drawing/2014/main" val="2139821540"/>
                    </a:ext>
                  </a:extLst>
                </a:gridCol>
                <a:gridCol w="4302782">
                  <a:extLst>
                    <a:ext uri="{9D8B030D-6E8A-4147-A177-3AD203B41FA5}">
                      <a16:colId xmlns:a16="http://schemas.microsoft.com/office/drawing/2014/main" val="1138263553"/>
                    </a:ext>
                  </a:extLst>
                </a:gridCol>
                <a:gridCol w="753688">
                  <a:extLst>
                    <a:ext uri="{9D8B030D-6E8A-4147-A177-3AD203B41FA5}">
                      <a16:colId xmlns:a16="http://schemas.microsoft.com/office/drawing/2014/main" val="3085765167"/>
                    </a:ext>
                  </a:extLst>
                </a:gridCol>
                <a:gridCol w="4496604">
                  <a:extLst>
                    <a:ext uri="{9D8B030D-6E8A-4147-A177-3AD203B41FA5}">
                      <a16:colId xmlns:a16="http://schemas.microsoft.com/office/drawing/2014/main" val="2903335361"/>
                    </a:ext>
                  </a:extLst>
                </a:gridCol>
              </a:tblGrid>
              <a:tr h="390075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endParaRPr lang="en-US" sz="1200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US" sz="1800" b="1" dirty="0"/>
                        <a:t>Biofuels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endParaRPr lang="en-US" sz="1800" b="1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US" sz="1800" b="1" dirty="0"/>
                        <a:t>Electric vehicles</a:t>
                      </a:r>
                    </a:p>
                  </a:txBody>
                  <a:tcPr>
                    <a:lnL>
                      <a:noFill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2741583"/>
                  </a:ext>
                </a:extLst>
              </a:tr>
              <a:tr h="1678649"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US" sz="1400" b="1" u="none" dirty="0"/>
                        <a:t>Tailwinds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7800" indent="-177800"/>
                      <a:r>
                        <a:rPr lang="en-US" sz="1000" b="1" dirty="0"/>
                        <a:t>Ample resources</a:t>
                      </a:r>
                      <a:r>
                        <a:rPr lang="en-US" sz="1000" b="0" dirty="0"/>
                        <a:t>,</a:t>
                      </a:r>
                      <a:r>
                        <a:rPr lang="en-US" sz="1000" b="1" dirty="0"/>
                        <a:t> </a:t>
                      </a:r>
                      <a:r>
                        <a:rPr lang="en-US" sz="1000" dirty="0"/>
                        <a:t>land availability, and favorable conditions to grow feedstock crops or leverage waste byproducts from other popularly grown crops</a:t>
                      </a:r>
                    </a:p>
                    <a:p>
                      <a:pPr marL="177800" indent="-177800"/>
                      <a:r>
                        <a:rPr lang="en-US" sz="1000" b="1" dirty="0"/>
                        <a:t>Motivated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by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energy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security</a:t>
                      </a:r>
                      <a:r>
                        <a:rPr lang="en-US" sz="1000" b="0" dirty="0"/>
                        <a:t>, </a:t>
                      </a:r>
                      <a:r>
                        <a:rPr lang="en-US" sz="1000" dirty="0"/>
                        <a:t>improved energy access, and reduced reliance on imported energy sources</a:t>
                      </a:r>
                    </a:p>
                    <a:p>
                      <a:pPr marL="177800" indent="-177800"/>
                      <a:r>
                        <a:rPr lang="en-US" sz="1000" b="1" dirty="0"/>
                        <a:t>Favorable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conditions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for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economic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development:</a:t>
                      </a:r>
                    </a:p>
                    <a:p>
                      <a:pPr marL="355600" lvl="1" indent="-177800"/>
                      <a:r>
                        <a:rPr lang="en-US" sz="1000" b="1" dirty="0"/>
                        <a:t>Foreign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investments</a:t>
                      </a:r>
                      <a:r>
                        <a:rPr lang="en-US" sz="1000" dirty="0"/>
                        <a:t> in the sector/country and job creation in the sector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endParaRPr lang="en-US" sz="1200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7800" indent="-177800"/>
                      <a:r>
                        <a:rPr lang="en-US" sz="1000" b="1" dirty="0"/>
                        <a:t>Potential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for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smaller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vehicles</a:t>
                      </a:r>
                      <a:r>
                        <a:rPr lang="en-US" sz="1000" dirty="0"/>
                        <a:t> and growing market demand for E2Ws (two-wheel vehicles) </a:t>
                      </a:r>
                    </a:p>
                    <a:p>
                      <a:pPr marL="355600" lvl="1" indent="-177800"/>
                      <a:r>
                        <a:rPr lang="en-US" sz="1000" dirty="0"/>
                        <a:t>Developing economies represent </a:t>
                      </a:r>
                      <a:r>
                        <a:rPr lang="en-US" sz="1000" b="1" dirty="0"/>
                        <a:t>90% of current market demand </a:t>
                      </a:r>
                      <a:r>
                        <a:rPr lang="en-US" sz="1000" dirty="0"/>
                        <a:t>for 2W and 3W vehicles</a:t>
                      </a:r>
                    </a:p>
                    <a:p>
                      <a:pPr marL="177800" lvl="0" indent="-177800"/>
                      <a:r>
                        <a:rPr lang="en-US" sz="1000" b="1" dirty="0"/>
                        <a:t>International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efforts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to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support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governments</a:t>
                      </a:r>
                      <a:r>
                        <a:rPr lang="en-US" sz="1000" dirty="0"/>
                        <a:t> in EMDEs to advance deployment of EVs, such as through the Global Electric Mobility Programme and financing from multilateral development banks</a:t>
                      </a:r>
                    </a:p>
                  </a:txBody>
                  <a:tcPr>
                    <a:lnL>
                      <a:noFill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2481752"/>
                  </a:ext>
                </a:extLst>
              </a:tr>
              <a:tr h="1244515"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US" sz="1400" b="1" dirty="0"/>
                        <a:t>Headwinds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7800" indent="-177800"/>
                      <a:r>
                        <a:rPr lang="en-US" sz="1000" dirty="0"/>
                        <a:t>Concern for </a:t>
                      </a:r>
                      <a:r>
                        <a:rPr lang="en-US" sz="1000" b="1" dirty="0"/>
                        <a:t>competing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priorities</a:t>
                      </a:r>
                      <a:r>
                        <a:rPr lang="en-US" sz="1000" dirty="0"/>
                        <a:t>, especially between G1 biofuel feedstock and food crops</a:t>
                      </a:r>
                    </a:p>
                    <a:p>
                      <a:pPr marL="177800" indent="-177800"/>
                      <a:r>
                        <a:rPr lang="en-US" sz="1000" b="1" dirty="0"/>
                        <a:t>Need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for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improved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infrastructure</a:t>
                      </a:r>
                      <a:r>
                        <a:rPr lang="en-US" sz="1000" dirty="0"/>
                        <a:t>, particularly connecting fields, refineries, and generators or ports in a cost-effective way</a:t>
                      </a:r>
                    </a:p>
                    <a:p>
                      <a:pPr marL="177800" indent="-177800"/>
                      <a:r>
                        <a:rPr lang="en-US" sz="1000" dirty="0"/>
                        <a:t>Further need for </a:t>
                      </a:r>
                      <a:r>
                        <a:rPr lang="en-US" sz="1000" b="1" dirty="0"/>
                        <a:t>supportive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policy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endParaRPr lang="en-US" sz="1200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7800" indent="-177800"/>
                      <a:r>
                        <a:rPr lang="en-US" sz="1000" dirty="0"/>
                        <a:t>Traditional EVs (E4Ws – four-wheel vehicles) adoption will be hindered by </a:t>
                      </a:r>
                      <a:r>
                        <a:rPr lang="en-US" sz="1000" b="1" dirty="0"/>
                        <a:t>price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hurdles</a:t>
                      </a:r>
                      <a:r>
                        <a:rPr lang="en-US" sz="1000" dirty="0"/>
                        <a:t> for most developing populations</a:t>
                      </a:r>
                    </a:p>
                    <a:p>
                      <a:pPr marL="177800" indent="-177800"/>
                      <a:r>
                        <a:rPr lang="en-US" sz="1000" b="1" dirty="0"/>
                        <a:t>Lack of access to conventional energy </a:t>
                      </a:r>
                      <a:r>
                        <a:rPr lang="en-US" sz="1000" dirty="0"/>
                        <a:t>and </a:t>
                      </a:r>
                      <a:r>
                        <a:rPr lang="en-US" sz="1000" b="1" dirty="0"/>
                        <a:t>limited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grid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reliability</a:t>
                      </a:r>
                      <a:r>
                        <a:rPr lang="en-US" sz="1000" dirty="0"/>
                        <a:t> for current daily activities</a:t>
                      </a:r>
                    </a:p>
                    <a:p>
                      <a:pPr marL="177800" indent="-177800"/>
                      <a:r>
                        <a:rPr lang="en-US" sz="1000" b="1" dirty="0"/>
                        <a:t>Need</a:t>
                      </a:r>
                      <a:r>
                        <a:rPr lang="en-US" sz="1000" dirty="0"/>
                        <a:t> for </a:t>
                      </a:r>
                      <a:r>
                        <a:rPr lang="en-US" sz="1000" b="1" dirty="0"/>
                        <a:t>more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accessible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driving</a:t>
                      </a:r>
                      <a:r>
                        <a:rPr lang="en-US" sz="1000" dirty="0"/>
                        <a:t> and </a:t>
                      </a:r>
                      <a:r>
                        <a:rPr lang="en-US" sz="1000" b="1" dirty="0"/>
                        <a:t>charging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infrastructure</a:t>
                      </a:r>
                      <a:r>
                        <a:rPr lang="en-US" sz="1000" dirty="0"/>
                        <a:t> </a:t>
                      </a:r>
                    </a:p>
                  </a:txBody>
                  <a:tcPr>
                    <a:lnL>
                      <a:noFill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4885493"/>
                  </a:ext>
                </a:extLst>
              </a:tr>
              <a:tr h="774360"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US" sz="1400" b="1" dirty="0"/>
                        <a:t>Policies and commitments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00" dirty="0"/>
                        <a:t>The IEA established the </a:t>
                      </a:r>
                      <a:r>
                        <a:rPr lang="en-US" sz="1000" b="1" dirty="0"/>
                        <a:t>Bioenergy Technology Cooperation Programme</a:t>
                      </a:r>
                      <a:r>
                        <a:rPr lang="en-US" sz="1000" dirty="0"/>
                        <a:t> and the UN </a:t>
                      </a:r>
                      <a:r>
                        <a:rPr lang="en-US" sz="1000" b="1" dirty="0"/>
                        <a:t>Industrial Development Organization.</a:t>
                      </a:r>
                      <a:endParaRPr lang="en-US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7800" marR="0" lvl="0" indent="-177800" algn="l" defTabSz="7112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•"/>
                        <a:tabLst/>
                        <a:defRPr/>
                      </a:pPr>
                      <a:r>
                        <a:rPr lang="en-US" sz="1000" b="1" dirty="0"/>
                        <a:t>Argentina</a:t>
                      </a:r>
                      <a:r>
                        <a:rPr lang="en-US" sz="1000" dirty="0"/>
                        <a:t>, </a:t>
                      </a:r>
                      <a:r>
                        <a:rPr lang="en-US" sz="1000" b="1" dirty="0"/>
                        <a:t>Brazil</a:t>
                      </a:r>
                      <a:r>
                        <a:rPr lang="en-US" sz="1000" dirty="0"/>
                        <a:t>, </a:t>
                      </a:r>
                      <a:r>
                        <a:rPr lang="en-US" sz="1000" b="1" dirty="0"/>
                        <a:t>Colombia</a:t>
                      </a:r>
                      <a:r>
                        <a:rPr lang="en-US" sz="1000" dirty="0"/>
                        <a:t>, </a:t>
                      </a:r>
                      <a:r>
                        <a:rPr lang="en-US" sz="1000" b="1" dirty="0"/>
                        <a:t>Guatemala,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Ethiopia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Kenya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, and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Madagascar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have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implemented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or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expressed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intent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to implement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policies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supporting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biofuel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production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blending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, and </a:t>
                      </a:r>
                      <a:r>
                        <a:rPr lang="en-US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trade.</a:t>
                      </a:r>
                      <a:endParaRPr lang="en-US" sz="1000" b="1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endParaRPr lang="en-US" sz="1000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7800" indent="-177800"/>
                      <a:r>
                        <a:rPr lang="en-US" sz="1000" b="1" dirty="0"/>
                        <a:t>Dominican Republic (5%), Pakistan (50%), and Rwanda (30%)</a:t>
                      </a:r>
                      <a:r>
                        <a:rPr lang="en-US" sz="1000" dirty="0"/>
                        <a:t> have set </a:t>
                      </a:r>
                      <a:r>
                        <a:rPr lang="en-US" sz="1000" b="1" dirty="0"/>
                        <a:t>targets</a:t>
                      </a:r>
                      <a:r>
                        <a:rPr lang="en-US" sz="1000" dirty="0"/>
                        <a:t> to </a:t>
                      </a:r>
                      <a:r>
                        <a:rPr lang="en-US" sz="1000" b="1" dirty="0"/>
                        <a:t>electrify</a:t>
                      </a:r>
                      <a:r>
                        <a:rPr lang="en-US" sz="1000" dirty="0"/>
                        <a:t> a percentage of their 2Ws and 3Ws by </a:t>
                      </a:r>
                      <a:r>
                        <a:rPr lang="en-US" sz="1000" b="1" dirty="0"/>
                        <a:t>2030</a:t>
                      </a:r>
                    </a:p>
                    <a:p>
                      <a:pPr marL="177800" indent="-177800"/>
                      <a:r>
                        <a:rPr lang="en-US" sz="1000" b="1" dirty="0"/>
                        <a:t>Chile, Colombia, Ecuador, Philippines, Solomon Islands, Dominican Republic, Nepal, Pakistan, Panama, Indonesia, Uzbekistan, and Argentina</a:t>
                      </a:r>
                      <a:r>
                        <a:rPr lang="en-US" sz="1000" dirty="0"/>
                        <a:t> have </a:t>
                      </a:r>
                      <a:r>
                        <a:rPr lang="en-US" sz="1000" b="1" dirty="0"/>
                        <a:t>commitments</a:t>
                      </a:r>
                      <a:r>
                        <a:rPr lang="en-US" sz="1000" dirty="0"/>
                        <a:t> to </a:t>
                      </a:r>
                      <a:r>
                        <a:rPr lang="en-US" sz="1000" b="1" dirty="0"/>
                        <a:t>electrify</a:t>
                      </a:r>
                      <a:r>
                        <a:rPr lang="en-US" sz="1000" dirty="0"/>
                        <a:t> their </a:t>
                      </a:r>
                      <a:r>
                        <a:rPr lang="en-US" sz="1000" b="1" dirty="0"/>
                        <a:t>public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bus</a:t>
                      </a:r>
                      <a:r>
                        <a:rPr lang="en-US" sz="1000" dirty="0"/>
                        <a:t> </a:t>
                      </a:r>
                      <a:r>
                        <a:rPr lang="en-US" sz="1000" b="1" dirty="0"/>
                        <a:t>fleets.</a:t>
                      </a:r>
                    </a:p>
                  </a:txBody>
                  <a:tcPr>
                    <a:lnL>
                      <a:noFill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3856203"/>
                  </a:ext>
                </a:extLst>
              </a:tr>
            </a:tbl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E51B29C7-AF5A-21AF-7496-B0C299C4FC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Biofuels are crucial in decarbonizing transportation in developing countries as EVs become accessible and infrastructure develops</a:t>
            </a:r>
          </a:p>
        </p:txBody>
      </p:sp>
      <p:pic>
        <p:nvPicPr>
          <p:cNvPr id="10" name="Graphic 9" descr="Lightning bolt with solid fill">
            <a:extLst>
              <a:ext uri="{FF2B5EF4-FFF2-40B4-BE49-F238E27FC236}">
                <a16:creationId xmlns:a16="http://schemas.microsoft.com/office/drawing/2014/main" id="{2A336B8A-9DBA-C046-C946-B170AFFA662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334006" y="1940858"/>
            <a:ext cx="234709" cy="220075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3A7DCA2A-CF7F-8C97-AE57-9EB45C836DDF}"/>
              </a:ext>
            </a:extLst>
          </p:cNvPr>
          <p:cNvGrpSpPr/>
          <p:nvPr/>
        </p:nvGrpSpPr>
        <p:grpSpPr>
          <a:xfrm>
            <a:off x="4763809" y="1833407"/>
            <a:ext cx="397538" cy="419578"/>
            <a:chOff x="5476875" y="1588652"/>
            <a:chExt cx="619125" cy="619125"/>
          </a:xfrm>
        </p:grpSpPr>
        <p:pic>
          <p:nvPicPr>
            <p:cNvPr id="12" name="Graphic 11" descr="Fuel outline">
              <a:extLst>
                <a:ext uri="{FF2B5EF4-FFF2-40B4-BE49-F238E27FC236}">
                  <a16:creationId xmlns:a16="http://schemas.microsoft.com/office/drawing/2014/main" id="{2CEE2488-3722-F8CF-1F41-09FD504F6D7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5476875" y="1588652"/>
              <a:ext cx="619125" cy="619125"/>
            </a:xfrm>
            <a:prstGeom prst="rect">
              <a:avLst/>
            </a:prstGeom>
          </p:spPr>
        </p:pic>
        <p:pic>
          <p:nvPicPr>
            <p:cNvPr id="15" name="Graphic 14" descr="Leaf with solid fill">
              <a:extLst>
                <a:ext uri="{FF2B5EF4-FFF2-40B4-BE49-F238E27FC236}">
                  <a16:creationId xmlns:a16="http://schemas.microsoft.com/office/drawing/2014/main" id="{5A461E33-7FA2-0E8D-95D7-9EFC37F5383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5567364" y="1831538"/>
              <a:ext cx="290513" cy="290513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417E2EE-AC1C-6BA0-4F54-48C89BAF6B8C}"/>
              </a:ext>
            </a:extLst>
          </p:cNvPr>
          <p:cNvGrpSpPr/>
          <p:nvPr/>
        </p:nvGrpSpPr>
        <p:grpSpPr>
          <a:xfrm>
            <a:off x="330200" y="1554480"/>
            <a:ext cx="11192875" cy="293967"/>
            <a:chOff x="419099" y="1548465"/>
            <a:chExt cx="11192875" cy="293967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2493277-3546-41A0-9494-C413C0D42560}"/>
                </a:ext>
              </a:extLst>
            </p:cNvPr>
            <p:cNvSpPr txBox="1"/>
            <p:nvPr/>
          </p:nvSpPr>
          <p:spPr bwMode="gray">
            <a:xfrm>
              <a:off x="419099" y="1548465"/>
              <a:ext cx="11192875" cy="288147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Most new biofuel demand comes from developing economies </a:t>
              </a:r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3658266A-31F9-98BA-5378-66C942AEE875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419099" y="1842432"/>
              <a:ext cx="11192875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btfpNotesBox111697">
            <a:extLst>
              <a:ext uri="{FF2B5EF4-FFF2-40B4-BE49-F238E27FC236}">
                <a16:creationId xmlns:a16="http://schemas.microsoft.com/office/drawing/2014/main" id="{67AAFD14-42AE-005D-4B0E-647DF77F9DCF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IEA, </a:t>
            </a:r>
            <a:r>
              <a:rPr lang="en-US" sz="800" dirty="0">
                <a:solidFill>
                  <a:srgbClr val="000000"/>
                </a:solidFill>
                <a:hlinkClick r:id="rId13"/>
              </a:rPr>
              <a:t>Bioenergy and Biofuels in Developing Economies</a:t>
            </a:r>
            <a:r>
              <a:rPr lang="en-US" sz="800" dirty="0">
                <a:solidFill>
                  <a:srgbClr val="000000"/>
                </a:solidFill>
              </a:rPr>
              <a:t> (2023); SCOPE, </a:t>
            </a:r>
            <a:r>
              <a:rPr lang="en-US" sz="800" dirty="0">
                <a:solidFill>
                  <a:srgbClr val="000000"/>
                </a:solidFill>
                <a:hlinkClick r:id="rId14"/>
              </a:rPr>
              <a:t>Biofuels in Developing Countries</a:t>
            </a:r>
            <a:r>
              <a:rPr lang="en-US" sz="800" dirty="0">
                <a:solidFill>
                  <a:srgbClr val="000000"/>
                </a:solidFill>
              </a:rPr>
              <a:t> (2009); IEA, </a:t>
            </a:r>
            <a:r>
              <a:rPr lang="en-US" sz="800" dirty="0">
                <a:solidFill>
                  <a:srgbClr val="000000"/>
                </a:solidFill>
                <a:hlinkClick r:id="rId15"/>
              </a:rPr>
              <a:t>Modern Bioenergy</a:t>
            </a:r>
            <a:r>
              <a:rPr lang="en-US" sz="800" dirty="0">
                <a:solidFill>
                  <a:srgbClr val="000000"/>
                </a:solidFill>
              </a:rPr>
              <a:t> (2023); IEA, </a:t>
            </a:r>
            <a:r>
              <a:rPr lang="en-US" sz="800" dirty="0">
                <a:solidFill>
                  <a:srgbClr val="000000"/>
                </a:solidFill>
                <a:hlinkClick r:id="rId16"/>
              </a:rPr>
              <a:t>Outlook for Electric Mobility</a:t>
            </a:r>
            <a:r>
              <a:rPr lang="en-US" sz="800" dirty="0">
                <a:solidFill>
                  <a:srgbClr val="000000"/>
                </a:solidFill>
              </a:rPr>
              <a:t> (2024).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Ariel</a:t>
            </a:r>
            <a:r>
              <a:rPr lang="en-US" sz="800" dirty="0"/>
              <a:t>a Farchi, Hyae Ryung Kim, and </a:t>
            </a:r>
            <a:r>
              <a:rPr lang="en-US" sz="800" dirty="0">
                <a:solidFill>
                  <a:srgbClr val="000000"/>
                </a:solidFill>
                <a:hlinkClick r:id="rId17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8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9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</a:p>
        </p:txBody>
      </p:sp>
    </p:spTree>
    <p:extLst>
      <p:ext uri="{BB962C8B-B14F-4D97-AF65-F5344CB8AC3E}">
        <p14:creationId xmlns:p14="http://schemas.microsoft.com/office/powerpoint/2010/main" val="90930150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BA3EAD-B21E-DD49-F3A2-EDEC28D4FC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4578202-EA34-40B3-66DE-26DB062477BC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484" imgH="486" progId="TCLayout.ActiveDocument.1">
                  <p:embed/>
                </p:oleObj>
              </mc:Choice>
              <mc:Fallback>
                <p:oleObj name="think-cell Slide" r:id="rId5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578202-EA34-40B3-66DE-26DB062477B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8">
            <a:extLst>
              <a:ext uri="{FF2B5EF4-FFF2-40B4-BE49-F238E27FC236}">
                <a16:creationId xmlns:a16="http://schemas.microsoft.com/office/drawing/2014/main" id="{D4DF8135-13BD-8E2A-3FD9-4580D5A570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Biofuel policy to align with country’s renewable energy vision; policy to adapt to growing electrification and SAF demand</a:t>
            </a:r>
          </a:p>
        </p:txBody>
      </p:sp>
      <p:sp>
        <p:nvSpPr>
          <p:cNvPr id="10" name="btfpNotesBox111697">
            <a:extLst>
              <a:ext uri="{FF2B5EF4-FFF2-40B4-BE49-F238E27FC236}">
                <a16:creationId xmlns:a16="http://schemas.microsoft.com/office/drawing/2014/main" id="{104639F9-C42C-64DE-07FB-238B1896F4F7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CKI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a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nalysis.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7" invalidUrl="http://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Lucha, Heonjae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8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9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0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E93CB4B-D162-E4A9-27F1-20C284C1D0B9}"/>
              </a:ext>
            </a:extLst>
          </p:cNvPr>
          <p:cNvSpPr/>
          <p:nvPr/>
        </p:nvSpPr>
        <p:spPr bwMode="gray">
          <a:xfrm>
            <a:off x="330200" y="2435140"/>
            <a:ext cx="804672" cy="923544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tx1"/>
                </a:solidFill>
              </a:rPr>
              <a:t>Mandates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ADD7ECE-5071-7C04-7AA9-20E280F875AD}"/>
              </a:ext>
            </a:extLst>
          </p:cNvPr>
          <p:cNvSpPr/>
          <p:nvPr/>
        </p:nvSpPr>
        <p:spPr bwMode="gray">
          <a:xfrm>
            <a:off x="330200" y="4314598"/>
            <a:ext cx="804672" cy="905256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tx1"/>
                </a:solidFill>
              </a:rPr>
              <a:t>Regulatory framework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023BC24-CEB9-B251-FB96-7E921364E2C3}"/>
              </a:ext>
            </a:extLst>
          </p:cNvPr>
          <p:cNvSpPr/>
          <p:nvPr/>
        </p:nvSpPr>
        <p:spPr bwMode="gray">
          <a:xfrm>
            <a:off x="330200" y="5270270"/>
            <a:ext cx="804672" cy="566928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tx1"/>
                </a:solidFill>
              </a:rPr>
              <a:t>Infrastruc-ture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38AEF3E-0C63-C131-B357-037275CC2C08}"/>
              </a:ext>
            </a:extLst>
          </p:cNvPr>
          <p:cNvSpPr/>
          <p:nvPr/>
        </p:nvSpPr>
        <p:spPr bwMode="gray">
          <a:xfrm>
            <a:off x="330200" y="2008006"/>
            <a:ext cx="805180" cy="393192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tx1"/>
                </a:solidFill>
              </a:rPr>
              <a:t>Strategy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1545A17-984F-985F-AFDC-27AA173E68BB}"/>
              </a:ext>
            </a:extLst>
          </p:cNvPr>
          <p:cNvGrpSpPr/>
          <p:nvPr/>
        </p:nvGrpSpPr>
        <p:grpSpPr>
          <a:xfrm>
            <a:off x="1158303" y="1615850"/>
            <a:ext cx="5215313" cy="343981"/>
            <a:chOff x="1158303" y="1476953"/>
            <a:chExt cx="5215313" cy="343981"/>
          </a:xfrm>
          <a:effectLst/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3F80627-C7E8-8A08-90F1-B231FB862F92}"/>
                </a:ext>
              </a:extLst>
            </p:cNvPr>
            <p:cNvSpPr/>
            <p:nvPr/>
          </p:nvSpPr>
          <p:spPr bwMode="gray">
            <a:xfrm>
              <a:off x="1252976" y="1567581"/>
              <a:ext cx="5120640" cy="253353"/>
            </a:xfrm>
            <a:prstGeom prst="rect">
              <a:avLst/>
            </a:prstGeom>
            <a:solidFill>
              <a:schemeClr val="accent1"/>
            </a:solidFill>
            <a:ln w="158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 defTabSz="914400">
                <a:spcBef>
                  <a:spcPts val="0"/>
                </a:spcBef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/>
                </a:rPr>
                <a:t>Biofuel as a transitional bridge</a:t>
              </a:r>
            </a:p>
          </p:txBody>
        </p:sp>
        <p:sp>
          <p:nvSpPr>
            <p:cNvPr id="13" name="btfpNumberBubble886180">
              <a:extLst>
                <a:ext uri="{FF2B5EF4-FFF2-40B4-BE49-F238E27FC236}">
                  <a16:creationId xmlns:a16="http://schemas.microsoft.com/office/drawing/2014/main" id="{8331553E-602D-3762-9943-2858D2AEC348}"/>
                </a:ext>
              </a:extLst>
            </p:cNvPr>
            <p:cNvSpPr/>
            <p:nvPr/>
          </p:nvSpPr>
          <p:spPr bwMode="gray">
            <a:xfrm>
              <a:off x="1158303" y="1476953"/>
              <a:ext cx="211555" cy="211555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spcBef>
                  <a:spcPts val="0"/>
                </a:spcBef>
                <a:buNone/>
              </a:pPr>
              <a:r>
                <a:rPr lang="en-US" sz="1100" dirty="0">
                  <a:solidFill>
                    <a:schemeClr val="bg1"/>
                  </a:solidFill>
                </a:rPr>
                <a:t>1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CDCDC4A-D392-7229-FFB7-BC3A500C3CF7}"/>
              </a:ext>
            </a:extLst>
          </p:cNvPr>
          <p:cNvGrpSpPr/>
          <p:nvPr/>
        </p:nvGrpSpPr>
        <p:grpSpPr>
          <a:xfrm>
            <a:off x="6414957" y="1615850"/>
            <a:ext cx="5215313" cy="343981"/>
            <a:chOff x="6414957" y="1476953"/>
            <a:chExt cx="5215313" cy="343981"/>
          </a:xfrm>
          <a:effectLst/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CBF542F-9855-A897-F206-64C6E7B21B01}"/>
                </a:ext>
              </a:extLst>
            </p:cNvPr>
            <p:cNvSpPr/>
            <p:nvPr/>
          </p:nvSpPr>
          <p:spPr bwMode="gray">
            <a:xfrm>
              <a:off x="6509630" y="1567581"/>
              <a:ext cx="5120640" cy="253353"/>
            </a:xfrm>
            <a:prstGeom prst="rect">
              <a:avLst/>
            </a:prstGeom>
            <a:solidFill>
              <a:schemeClr val="accent1"/>
            </a:solidFill>
            <a:ln w="158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 defTabSz="914400">
                <a:spcBef>
                  <a:spcPts val="0"/>
                </a:spcBef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/>
                </a:rPr>
                <a:t>Biofuel as the primary driver</a:t>
              </a:r>
            </a:p>
          </p:txBody>
        </p:sp>
        <p:sp>
          <p:nvSpPr>
            <p:cNvPr id="16" name="btfpNumberBubble886180">
              <a:extLst>
                <a:ext uri="{FF2B5EF4-FFF2-40B4-BE49-F238E27FC236}">
                  <a16:creationId xmlns:a16="http://schemas.microsoft.com/office/drawing/2014/main" id="{D4365531-22D0-C1C8-38AC-70F18E622087}"/>
                </a:ext>
              </a:extLst>
            </p:cNvPr>
            <p:cNvSpPr/>
            <p:nvPr/>
          </p:nvSpPr>
          <p:spPr bwMode="gray">
            <a:xfrm>
              <a:off x="6414957" y="1476953"/>
              <a:ext cx="211555" cy="211555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spcBef>
                  <a:spcPts val="0"/>
                </a:spcBef>
                <a:buNone/>
              </a:pPr>
              <a:r>
                <a:rPr lang="en-US" sz="1100" dirty="0">
                  <a:solidFill>
                    <a:schemeClr val="bg1"/>
                  </a:solidFill>
                </a:rPr>
                <a:t>2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F8373C1F-2B54-77E6-8828-8A47A7213999}"/>
              </a:ext>
            </a:extLst>
          </p:cNvPr>
          <p:cNvSpPr/>
          <p:nvPr/>
        </p:nvSpPr>
        <p:spPr bwMode="gray">
          <a:xfrm>
            <a:off x="1252976" y="2008006"/>
            <a:ext cx="5120640" cy="395869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600"/>
              </a:spcBef>
            </a:pPr>
            <a:r>
              <a:rPr lang="en-US" sz="1050" b="1" dirty="0">
                <a:solidFill>
                  <a:schemeClr val="dk1"/>
                </a:solidFill>
              </a:rPr>
              <a:t>Short- to mid-term solution </a:t>
            </a:r>
            <a:r>
              <a:rPr lang="en-US" sz="1050" dirty="0">
                <a:solidFill>
                  <a:schemeClr val="dk1"/>
                </a:solidFill>
              </a:rPr>
              <a:t>during the transition from fossil fuels to electrification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7E039A6-AABA-53B6-88F3-1D379C292384}"/>
              </a:ext>
            </a:extLst>
          </p:cNvPr>
          <p:cNvSpPr/>
          <p:nvPr/>
        </p:nvSpPr>
        <p:spPr bwMode="gray">
          <a:xfrm>
            <a:off x="1252976" y="2435140"/>
            <a:ext cx="5120640" cy="744682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Biofuel blending mandates (e.g., E10) </a:t>
            </a:r>
            <a:r>
              <a:rPr lang="en-US" sz="1050" dirty="0">
                <a:solidFill>
                  <a:schemeClr val="dk1"/>
                </a:solidFill>
              </a:rPr>
              <a:t>while phasing in electrification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Implement GHG emission reduction goals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Mandates on aviation and maritime that are hard to electrify </a:t>
            </a:r>
            <a:r>
              <a:rPr lang="en-US" sz="1050" dirty="0">
                <a:solidFill>
                  <a:schemeClr val="dk1"/>
                </a:solidFill>
              </a:rPr>
              <a:t>(e.g., minimum SAF volume increasing each year)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51C76D-EB89-E2B2-16AB-DBB0851F1293}"/>
              </a:ext>
            </a:extLst>
          </p:cNvPr>
          <p:cNvSpPr/>
          <p:nvPr/>
        </p:nvSpPr>
        <p:spPr bwMode="gray">
          <a:xfrm>
            <a:off x="6509630" y="2008006"/>
            <a:ext cx="5120640" cy="395869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600"/>
              </a:spcBef>
            </a:pPr>
            <a:r>
              <a:rPr lang="en-US" sz="1050" b="1" dirty="0">
                <a:solidFill>
                  <a:schemeClr val="dk1"/>
                </a:solidFill>
              </a:rPr>
              <a:t>Main pillar along with other renewable sources </a:t>
            </a:r>
            <a:r>
              <a:rPr lang="en-US" sz="1050" dirty="0">
                <a:solidFill>
                  <a:schemeClr val="dk1"/>
                </a:solidFill>
              </a:rPr>
              <a:t>of the country’s climate strategy and energy policy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9A79F6D-B1B4-C461-9157-AE1922F90782}"/>
              </a:ext>
            </a:extLst>
          </p:cNvPr>
          <p:cNvSpPr/>
          <p:nvPr/>
        </p:nvSpPr>
        <p:spPr bwMode="gray">
          <a:xfrm>
            <a:off x="6509630" y="2435140"/>
            <a:ext cx="5120640" cy="919089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Aggressive targets for biofuel use across all sectors </a:t>
            </a:r>
            <a:r>
              <a:rPr lang="en-US" sz="1050" dirty="0">
                <a:solidFill>
                  <a:schemeClr val="dk1"/>
                </a:solidFill>
              </a:rPr>
              <a:t>(road, maritime, aviation)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Implement carbon intensity and GHG emission reduction goals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Enforce sustainable feedstock production </a:t>
            </a:r>
            <a:r>
              <a:rPr lang="en-US" sz="1050" dirty="0">
                <a:solidFill>
                  <a:schemeClr val="dk1"/>
                </a:solidFill>
              </a:rPr>
              <a:t>with ambition to shift toward Gen 2 and Gen 3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Develop specific policies </a:t>
            </a:r>
            <a:r>
              <a:rPr lang="en-US" sz="1050" dirty="0">
                <a:solidFill>
                  <a:schemeClr val="dk1"/>
                </a:solidFill>
              </a:rPr>
              <a:t>for different transportation sectors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FBBE279D-9F10-6765-88C4-57BD4A86886B}"/>
              </a:ext>
            </a:extLst>
          </p:cNvPr>
          <p:cNvSpPr/>
          <p:nvPr/>
        </p:nvSpPr>
        <p:spPr bwMode="gray">
          <a:xfrm>
            <a:off x="1252976" y="3409098"/>
            <a:ext cx="5120640" cy="408693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Tax credits, subsidies, grants to producers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Designed to scale down production as electrification matures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8AEE7F4-11AE-A3DF-1B6F-6446FCC47405}"/>
              </a:ext>
            </a:extLst>
          </p:cNvPr>
          <p:cNvSpPr/>
          <p:nvPr/>
        </p:nvSpPr>
        <p:spPr bwMode="gray">
          <a:xfrm>
            <a:off x="330200" y="3409098"/>
            <a:ext cx="804672" cy="411480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tx1"/>
                </a:solidFill>
              </a:rPr>
              <a:t>Incentives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ADB74ACF-941E-1573-AC90-53AB026E97B4}"/>
              </a:ext>
            </a:extLst>
          </p:cNvPr>
          <p:cNvSpPr/>
          <p:nvPr/>
        </p:nvSpPr>
        <p:spPr bwMode="gray">
          <a:xfrm>
            <a:off x="330200" y="3870992"/>
            <a:ext cx="804672" cy="393192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tx1"/>
                </a:solidFill>
              </a:rPr>
              <a:t>Timeline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EC470B1-5C51-1ED6-CBA7-DC5D266D96C7}"/>
              </a:ext>
            </a:extLst>
          </p:cNvPr>
          <p:cNvSpPr/>
          <p:nvPr/>
        </p:nvSpPr>
        <p:spPr bwMode="gray">
          <a:xfrm>
            <a:off x="1252976" y="3870992"/>
            <a:ext cx="5120640" cy="393192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Establish timelines with clear milestones </a:t>
            </a:r>
            <a:r>
              <a:rPr lang="en-US" sz="1050" dirty="0">
                <a:solidFill>
                  <a:schemeClr val="dk1"/>
                </a:solidFill>
              </a:rPr>
              <a:t>(e.g., 50% of new vehicles EVs while biofuels fill the gap for older vehicles)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197935A-2795-6104-0C7D-B0CCBBD0AF9B}"/>
              </a:ext>
            </a:extLst>
          </p:cNvPr>
          <p:cNvSpPr/>
          <p:nvPr/>
        </p:nvSpPr>
        <p:spPr bwMode="gray">
          <a:xfrm>
            <a:off x="1252976" y="4317894"/>
            <a:ext cx="5120640" cy="905256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Compliance driven with market mechanism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Incorporate flexibility into policy to adapt tech advancements </a:t>
            </a:r>
            <a:r>
              <a:rPr lang="en-US" sz="1050" dirty="0">
                <a:solidFill>
                  <a:schemeClr val="dk1"/>
                </a:solidFill>
              </a:rPr>
              <a:t>(adjusting incentives and mandates)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ADEB36D6-C1D6-9BFA-5846-FDD57B3261DD}"/>
              </a:ext>
            </a:extLst>
          </p:cNvPr>
          <p:cNvSpPr/>
          <p:nvPr/>
        </p:nvSpPr>
        <p:spPr bwMode="gray">
          <a:xfrm>
            <a:off x="1252976" y="5270270"/>
            <a:ext cx="5120640" cy="566928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Refinery conversion:</a:t>
            </a:r>
            <a:r>
              <a:rPr lang="en-US" sz="1050" dirty="0">
                <a:solidFill>
                  <a:schemeClr val="dk1"/>
                </a:solidFill>
              </a:rPr>
              <a:t> Modify existing refineries to process biofuels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Charging stations: </a:t>
            </a:r>
            <a:r>
              <a:rPr lang="en-US" sz="1050" dirty="0">
                <a:solidFill>
                  <a:schemeClr val="dk1"/>
                </a:solidFill>
              </a:rPr>
              <a:t>Invest in the deployment of EV stations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9F9E278-2C52-BAA8-ECB6-47B208843327}"/>
              </a:ext>
            </a:extLst>
          </p:cNvPr>
          <p:cNvSpPr/>
          <p:nvPr/>
        </p:nvSpPr>
        <p:spPr bwMode="gray">
          <a:xfrm>
            <a:off x="6509630" y="3409098"/>
            <a:ext cx="5120640" cy="408693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Tax credits, subsidies, grants, R&amp;D funding to key players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Establish a carbon credit market </a:t>
            </a:r>
            <a:r>
              <a:rPr lang="en-US" sz="1050" dirty="0">
                <a:solidFill>
                  <a:schemeClr val="dk1"/>
                </a:solidFill>
              </a:rPr>
              <a:t>for all transport sectors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A83C5079-F8BB-CDA9-415A-77FAEC53B761}"/>
              </a:ext>
            </a:extLst>
          </p:cNvPr>
          <p:cNvSpPr/>
          <p:nvPr/>
        </p:nvSpPr>
        <p:spPr bwMode="gray">
          <a:xfrm>
            <a:off x="6509630" y="3870992"/>
            <a:ext cx="5120640" cy="393192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Establish timelines with clear milestones across three phases</a:t>
            </a:r>
            <a:r>
              <a:rPr lang="en-US" sz="1050" dirty="0">
                <a:solidFill>
                  <a:schemeClr val="dk1"/>
                </a:solidFill>
              </a:rPr>
              <a:t>:</a:t>
            </a:r>
            <a:r>
              <a:rPr lang="en-US" sz="1050" b="1" dirty="0">
                <a:solidFill>
                  <a:schemeClr val="dk1"/>
                </a:solidFill>
              </a:rPr>
              <a:t> </a:t>
            </a:r>
            <a:r>
              <a:rPr lang="en-US" sz="1050" dirty="0">
                <a:solidFill>
                  <a:schemeClr val="dk1"/>
                </a:solidFill>
              </a:rPr>
              <a:t>1) Laying the Foundation, 2) Scaling and Expansion, 3) Maturity and Leadership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E7DD627-964A-B2DF-63A0-BDFEBDB14C5E}"/>
              </a:ext>
            </a:extLst>
          </p:cNvPr>
          <p:cNvSpPr/>
          <p:nvPr/>
        </p:nvSpPr>
        <p:spPr bwMode="gray">
          <a:xfrm>
            <a:off x="6509630" y="4317894"/>
            <a:ext cx="5120640" cy="906265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Market-driven with some degree of government intervention 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Establish a national governing body for monitoring, implementation, and coordination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Cross-sector coordination </a:t>
            </a:r>
            <a:r>
              <a:rPr lang="en-US" sz="1050" dirty="0">
                <a:solidFill>
                  <a:schemeClr val="dk1"/>
                </a:solidFill>
              </a:rPr>
              <a:t>(policy alignment across energy, feedstock origination, transport)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55D847F9-B6FC-DDC1-3CA0-572341F3ABDC}"/>
              </a:ext>
            </a:extLst>
          </p:cNvPr>
          <p:cNvSpPr/>
          <p:nvPr/>
        </p:nvSpPr>
        <p:spPr bwMode="gray">
          <a:xfrm>
            <a:off x="6509630" y="5270270"/>
            <a:ext cx="5120640" cy="566928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Develop national/regional supply chains </a:t>
            </a:r>
            <a:r>
              <a:rPr lang="en-US" sz="1050" dirty="0">
                <a:solidFill>
                  <a:schemeClr val="dk1"/>
                </a:solidFill>
              </a:rPr>
              <a:t>to support large-scale biofuel production and distribution, including refinery conversion</a:t>
            </a:r>
          </a:p>
          <a:p>
            <a:pPr>
              <a:spcBef>
                <a:spcPts val="0"/>
              </a:spcBef>
              <a:spcAft>
                <a:spcPts val="100"/>
              </a:spcAft>
            </a:pPr>
            <a:r>
              <a:rPr lang="en-US" sz="1050" b="1" dirty="0">
                <a:solidFill>
                  <a:schemeClr val="dk1"/>
                </a:solidFill>
              </a:rPr>
              <a:t>Build financing schemes for various investments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CF14644-A74B-6471-6464-F1486B121F0C}"/>
              </a:ext>
            </a:extLst>
          </p:cNvPr>
          <p:cNvCxnSpPr>
            <a:cxnSpLocks/>
          </p:cNvCxnSpPr>
          <p:nvPr/>
        </p:nvCxnSpPr>
        <p:spPr bwMode="gray">
          <a:xfrm flipV="1">
            <a:off x="330787" y="3818309"/>
            <a:ext cx="11292840" cy="30518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68E6DAE-C676-F48E-52B1-0F3C2268107C}"/>
              </a:ext>
            </a:extLst>
          </p:cNvPr>
          <p:cNvCxnSpPr>
            <a:cxnSpLocks/>
          </p:cNvCxnSpPr>
          <p:nvPr/>
        </p:nvCxnSpPr>
        <p:spPr bwMode="gray">
          <a:xfrm flipV="1">
            <a:off x="330787" y="3355210"/>
            <a:ext cx="11292840" cy="30518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F7895276-47AC-5F8B-A9D5-6DD182949D99}"/>
              </a:ext>
            </a:extLst>
          </p:cNvPr>
          <p:cNvCxnSpPr>
            <a:cxnSpLocks/>
          </p:cNvCxnSpPr>
          <p:nvPr/>
        </p:nvCxnSpPr>
        <p:spPr bwMode="gray">
          <a:xfrm flipV="1">
            <a:off x="330787" y="4261089"/>
            <a:ext cx="11292840" cy="30518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D36037C1-6772-86C9-B126-E0C86EC8D532}"/>
              </a:ext>
            </a:extLst>
          </p:cNvPr>
          <p:cNvCxnSpPr>
            <a:cxnSpLocks/>
          </p:cNvCxnSpPr>
          <p:nvPr/>
        </p:nvCxnSpPr>
        <p:spPr bwMode="gray">
          <a:xfrm flipV="1">
            <a:off x="330787" y="5216129"/>
            <a:ext cx="11292840" cy="30518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43BEFF10-AD6A-C5A3-462B-72636244AA9E}"/>
              </a:ext>
            </a:extLst>
          </p:cNvPr>
          <p:cNvCxnSpPr>
            <a:cxnSpLocks/>
          </p:cNvCxnSpPr>
          <p:nvPr/>
        </p:nvCxnSpPr>
        <p:spPr bwMode="gray">
          <a:xfrm flipV="1">
            <a:off x="330787" y="2395090"/>
            <a:ext cx="11292840" cy="30518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41687603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2F8B03C-4B91-56E0-43E6-4108103BDDA2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65343820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8" imgW="7772400" imgH="10058400" progId="TCLayout.ActiveDocument.1">
                  <p:embed/>
                </p:oleObj>
              </mc:Choice>
              <mc:Fallback>
                <p:oleObj name="think-cell Slide" r:id="rId28" imgW="7772400" imgH="10058400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2F8B03C-4B91-56E0-43E6-4108103BDD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7F4DE816-1152-FE71-035A-BC192D88C6A7}"/>
              </a:ext>
            </a:extLst>
          </p:cNvPr>
          <p:cNvSpPr/>
          <p:nvPr/>
        </p:nvSpPr>
        <p:spPr bwMode="gray">
          <a:xfrm>
            <a:off x="3273680" y="2262188"/>
            <a:ext cx="3971270" cy="900113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DE65224-2C2A-8365-8D10-F7E071D95E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900950"/>
          </a:xfrm>
        </p:spPr>
        <p:txBody>
          <a:bodyPr vert="horz" rIns="91440">
            <a:noAutofit/>
          </a:bodyPr>
          <a:lstStyle/>
          <a:p>
            <a:r>
              <a:rPr lang="en-US" dirty="0">
                <a:cs typeface="Arial"/>
              </a:rPr>
              <a:t>Biofuels rapidly expanding in heavy trucking, with long-term growth in power, industry, aviation, and maritime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303903E6-B96F-A9A1-7975-FFCDD8EC2720}"/>
              </a:ext>
            </a:extLst>
          </p:cNvPr>
          <p:cNvGraphicFramePr/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2580516182"/>
              </p:ext>
            </p:extLst>
          </p:nvPr>
        </p:nvGraphicFramePr>
        <p:xfrm>
          <a:off x="277813" y="2608263"/>
          <a:ext cx="2789237" cy="3524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0F79FDE1-83C9-E71D-E16B-3FE860E4FA42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 flipV="1">
            <a:off x="687387" y="2073275"/>
            <a:ext cx="1968500" cy="1773238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8" name="Text Placeholder 10">
            <a:extLst>
              <a:ext uri="{FF2B5EF4-FFF2-40B4-BE49-F238E27FC236}">
                <a16:creationId xmlns:a16="http://schemas.microsoft.com/office/drawing/2014/main" id="{8A662340-1380-E392-3CF0-D96D14B3A6AD}"/>
              </a:ext>
            </a:extLst>
          </p:cNvPr>
          <p:cNvSpPr txBox="1">
            <a:spLocks/>
          </p:cNvSpPr>
          <p:nvPr>
            <p:custDataLst>
              <p:tags r:id="rId5"/>
            </p:custDataLst>
          </p:nvPr>
        </p:nvSpPr>
        <p:spPr bwMode="gray">
          <a:xfrm>
            <a:off x="612775" y="4648200"/>
            <a:ext cx="149225" cy="21272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E6A9E7E-4F38-4228-88DA-0D5BA1DCB136}" type="datetime'''4'''''''''''''''''''''''''''">
              <a:rPr lang="en-US" altLang="en-US" sz="14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4</a:t>
            </a:fld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101" name="Text Placeholder 10">
            <a:extLst>
              <a:ext uri="{FF2B5EF4-FFF2-40B4-BE49-F238E27FC236}">
                <a16:creationId xmlns:a16="http://schemas.microsoft.com/office/drawing/2014/main" id="{692133CE-6DEC-4300-B191-BC6C2AAE5A11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gray">
          <a:xfrm>
            <a:off x="612775" y="5351463"/>
            <a:ext cx="149225" cy="212725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B7D82F1-F9C1-4817-8800-FDDE9859F2D0}" type="datetime'4'''''''''''''''''''''''''''''''''''''''''''''''''">
              <a:rPr lang="en-US" altLang="en-US" sz="14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4</a:t>
            </a:fld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71BFD3C5-A1A4-082D-72F7-9FEDF3435984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484188" y="5884863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93832F7-E4D8-4E20-B49C-C9C322181B00}" type="datetime'''''''''''''''''''''''''''2''''''''''0''''''''2''''''''''2'">
              <a:rPr lang="en-US" altLang="en-US" sz="140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1400" dirty="0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26EAACA9-3130-7887-5DD2-B1E2AA7CB87E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1141413" y="5884863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6456F9D-8D10-4AD3-B6AB-1E4785E94F49}" type="datetime'''''''''''''2''''''''0''''''3''''''''''0''''''''''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2030</a:t>
            </a:fld>
            <a:endParaRPr lang="en-US" sz="1400" dirty="0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2537559E-E43D-3146-CB9A-EC89077A03C4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auto">
          <a:xfrm>
            <a:off x="1797050" y="5884863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D1A95B3-0B23-46D0-BB95-6A05BB407A80}" type="datetime'''''''''''''''''''''''''20''''''''''''3''''''5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2035</a:t>
            </a:fld>
            <a:endParaRPr lang="en-US" sz="1400" dirty="0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99725151-B18F-4E6F-7A57-97CEF5623D58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2452688" y="5884863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5D40F41-DE85-4389-BE4C-2725B40654F7}" type="datetime'''''''2''''''''05''0''''''''''''''''''''''''''''''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2050</a:t>
            </a:fld>
            <a:endParaRPr lang="en-US" sz="1400" dirty="0"/>
          </a:p>
        </p:txBody>
      </p:sp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F38813AF-8E3D-CE2C-2457-7EE018BA4251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gray">
          <a:xfrm>
            <a:off x="563563" y="4435475"/>
            <a:ext cx="2476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665BB47-05D2-483E-B1A0-A187EC643CF6}" type="datetime'''''''''''''''''''''''''''''3''''''''''''''''''''4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34</a:t>
            </a:fld>
            <a:endParaRPr lang="en-US" sz="1400" dirty="0"/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EE984CB0-B0A9-34DC-19D1-020ECAF2A2EF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gray">
          <a:xfrm>
            <a:off x="1220788" y="3613150"/>
            <a:ext cx="2476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2532C8D-E070-4823-A8C0-6364700BF743}" type="datetime'''''5''''''''''''''''''''''''''''''9''''''''''''''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59</a:t>
            </a:fld>
            <a:endParaRPr lang="en-US" sz="1400" dirty="0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FFCDE027-4F2B-3842-4D3C-4B6C8B1E25DD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gray">
          <a:xfrm>
            <a:off x="1876425" y="3211513"/>
            <a:ext cx="2476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A491EAD-BB90-4E16-8EF0-E3BDDAB41EA0}" type="datetime'''''''''''''''''''''''7''''''''1''''''''''''''''''''''''''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71</a:t>
            </a:fld>
            <a:endParaRPr lang="en-US" sz="1400" dirty="0"/>
          </a:p>
        </p:txBody>
      </p:sp>
      <p:sp>
        <p:nvSpPr>
          <p:cNvPr id="26" name="Text Placeholder 10">
            <a:extLst>
              <a:ext uri="{FF2B5EF4-FFF2-40B4-BE49-F238E27FC236}">
                <a16:creationId xmlns:a16="http://schemas.microsoft.com/office/drawing/2014/main" id="{C84CA3ED-4950-4BCE-20C9-5F48EBDF7C63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gray">
          <a:xfrm>
            <a:off x="2532063" y="2676525"/>
            <a:ext cx="2476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6A26D5-D53D-4E0E-B0FF-8BD15D3E72CE}" type="datetime'''''''''''''''''''8''''''''''''''''''''''''''''7'">
              <a:rPr lang="en-US" altLang="en-US" sz="14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87</a:t>
            </a:fld>
            <a:endParaRPr lang="en-US" sz="1400" dirty="0"/>
          </a:p>
        </p:txBody>
      </p:sp>
      <p:sp>
        <p:nvSpPr>
          <p:cNvPr id="95" name="Text Placeholder 10">
            <a:extLst>
              <a:ext uri="{FF2B5EF4-FFF2-40B4-BE49-F238E27FC236}">
                <a16:creationId xmlns:a16="http://schemas.microsoft.com/office/drawing/2014/main" id="{461ADD6A-8645-A925-F91E-41737EAC7FBC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auto">
          <a:xfrm>
            <a:off x="1416051" y="2808288"/>
            <a:ext cx="511175" cy="301625"/>
          </a:xfrm>
          <a:prstGeom prst="ellipse">
            <a:avLst/>
          </a:prstGeom>
          <a:solidFill>
            <a:schemeClr val="bg1"/>
          </a:solidFill>
          <a:ln w="9525" cmpd="sng">
            <a:solidFill>
              <a:schemeClr val="tx1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AF8BCA5-FC1F-43DE-9FAE-399906A1110E}" type="datetime'''''''''+''''''''''3''''''''''%'''''''''''''">
              <a:rPr lang="en-US" altLang="en-US" sz="1400" b="1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+3%</a:t>
            </a:fld>
            <a:endParaRPr lang="en-US" sz="1400" b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56BC9F2-C356-342B-DD9A-FEE10AF795DA}"/>
              </a:ext>
            </a:extLst>
          </p:cNvPr>
          <p:cNvGrpSpPr/>
          <p:nvPr/>
        </p:nvGrpSpPr>
        <p:grpSpPr>
          <a:xfrm>
            <a:off x="330200" y="1554480"/>
            <a:ext cx="6914750" cy="302862"/>
            <a:chOff x="360363" y="1518409"/>
            <a:chExt cx="6935172" cy="288147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0ED4727-F173-FB07-7914-5DFC2AE7304D}"/>
                </a:ext>
              </a:extLst>
            </p:cNvPr>
            <p:cNvSpPr txBox="1"/>
            <p:nvPr/>
          </p:nvSpPr>
          <p:spPr bwMode="gray">
            <a:xfrm>
              <a:off x="360363" y="1518409"/>
              <a:ext cx="6935172" cy="288147"/>
            </a:xfrm>
            <a:prstGeom prst="rect">
              <a:avLst/>
            </a:prstGeom>
            <a:noFill/>
          </p:spPr>
          <p:txBody>
            <a:bodyPr wrap="square" lIns="36000" tIns="36000" rIns="36000" bIns="36000" rtlCol="0" anchor="t">
              <a:noAutofit/>
            </a:bodyPr>
            <a:lstStyle/>
            <a:p>
              <a:pPr marL="0" indent="0">
                <a:buNone/>
              </a:pPr>
              <a:r>
                <a:rPr lang="en-US" sz="1400" b="1" dirty="0"/>
                <a:t>Global biofuels demand projection</a:t>
              </a:r>
              <a:r>
                <a:rPr lang="en-US" sz="1400" b="1" baseline="30000" dirty="0"/>
                <a:t> </a:t>
              </a:r>
              <a:r>
                <a:rPr lang="en-US" sz="1400" b="1" dirty="0"/>
                <a:t>in NZE scenario, </a:t>
              </a:r>
              <a:r>
                <a:rPr lang="en-US" sz="1400" b="1" i="1" dirty="0"/>
                <a:t>EJ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5A2B1F7-6CDB-7938-70ED-9996583FE9D1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60363" y="1806556"/>
              <a:ext cx="6898393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btfpNotesBox111697">
            <a:extLst>
              <a:ext uri="{FF2B5EF4-FFF2-40B4-BE49-F238E27FC236}">
                <a16:creationId xmlns:a16="http://schemas.microsoft.com/office/drawing/2014/main" id="{2733CD98-4661-977B-9D8F-D65BAEE5F5B1}"/>
              </a:ext>
            </a:extLst>
          </p:cNvPr>
          <p:cNvSpPr txBox="1"/>
          <p:nvPr>
            <p:custDataLst>
              <p:tags r:id="rId16"/>
            </p:custDataLst>
          </p:nvPr>
        </p:nvSpPr>
        <p:spPr bwMode="gray">
          <a:xfrm>
            <a:off x="330200" y="6279291"/>
            <a:ext cx="9080018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</a:t>
            </a:r>
            <a:r>
              <a:rPr lang="en-US" sz="800" dirty="0">
                <a:solidFill>
                  <a:srgbClr val="000000"/>
                </a:solidFill>
                <a:effectLst/>
                <a:latin typeface="Helvetica"/>
                <a:cs typeface="Helvetica"/>
              </a:rPr>
              <a:t>Includes charcoal, fuelwood, dung, agricultural residues, wood waste, and other solid biogenic wastes — except the traditional use of biomass.</a:t>
            </a:r>
            <a:endParaRPr lang="en-US" sz="800" dirty="0">
              <a:solidFill>
                <a:srgbClr val="000000"/>
              </a:solidFill>
              <a:latin typeface="Helvetica"/>
              <a:cs typeface="Helvetica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IEA, </a:t>
            </a:r>
            <a:r>
              <a:rPr lang="en-US" sz="800" dirty="0">
                <a:hlinkClick r:id="rId31"/>
              </a:rPr>
              <a:t>Net Zero Roadmap</a:t>
            </a:r>
            <a:r>
              <a:rPr lang="en-US" sz="800" dirty="0"/>
              <a:t> (2023);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IEA,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2"/>
              </a:rPr>
              <a:t>Transport biofuels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(2023); Boston University,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3"/>
              </a:rPr>
              <a:t>What Countries Have the Greatest Bioenergy Power Capacity?</a:t>
            </a:r>
            <a:r>
              <a:rPr lang="en-US" sz="800" dirty="0">
                <a:solidFill>
                  <a:srgbClr val="000000"/>
                </a:solidFill>
                <a:latin typeface="Helvetica"/>
                <a:cs typeface="Helvetica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(2023).</a:t>
            </a:r>
            <a:endParaRPr lang="en-US" sz="800" dirty="0"/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3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3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3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3FD3B946-EC60-8AA7-6864-B37338942191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4335463" y="1989138"/>
            <a:ext cx="160338" cy="1206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65B74651-FAC1-78A2-E226-8B1CB577A212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5137150" y="1989138"/>
            <a:ext cx="160338" cy="120650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C5EEDD2B-5E4F-C092-4F02-27259CF3132F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5856288" y="1989138"/>
            <a:ext cx="160338" cy="120650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35D465C-026D-74CC-3DE2-CB2AB697A843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6575425" y="1989138"/>
            <a:ext cx="160338" cy="120650"/>
          </a:xfrm>
          <a:prstGeom prst="rect">
            <a:avLst/>
          </a:prstGeom>
          <a:solidFill>
            <a:schemeClr val="accent4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A9A9EDA4-B071-F0AA-9D37-1615887951BF}"/>
              </a:ext>
            </a:extLst>
          </p:cNvPr>
          <p:cNvSpPr txBox="1">
            <a:spLocks/>
          </p:cNvSpPr>
          <p:nvPr>
            <p:custDataLst>
              <p:tags r:id="rId21"/>
            </p:custDataLst>
          </p:nvPr>
        </p:nvSpPr>
        <p:spPr bwMode="auto">
          <a:xfrm>
            <a:off x="4546600" y="1985963"/>
            <a:ext cx="4889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73708880-412A-4B7A-9CB4-D8AC13C97D90}" type="datetime'T''r''''''''a''n''''''''s''p''o''''''''r''''''''''''t'''">
              <a:rPr lang="en-US" altLang="en-US" sz="900" smtClean="0"/>
              <a:pPr/>
              <a:t>Transport</a:t>
            </a:fld>
            <a:endParaRPr lang="en-US" sz="900" dirty="0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7162272F-097C-8B94-E256-DD731C2D65EB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auto">
          <a:xfrm>
            <a:off x="5348288" y="1985963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CC2F06BA-94DB-4EFF-BA72-D1276DFE8841}" type="datetime'''In''''''d''''u''''''''''s''''''''''''''t''''''''r''y'">
              <a:rPr lang="en-US" altLang="en-US" sz="900" smtClean="0"/>
              <a:pPr/>
              <a:t>Industry</a:t>
            </a:fld>
            <a:endParaRPr lang="en-US" sz="900" dirty="0"/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9562B906-0655-615A-AD25-92D4F43D30A6}"/>
              </a:ext>
            </a:extLst>
          </p:cNvPr>
          <p:cNvSpPr txBox="1">
            <a:spLocks/>
          </p:cNvSpPr>
          <p:nvPr>
            <p:custDataLst>
              <p:tags r:id="rId23"/>
            </p:custDataLst>
          </p:nvPr>
        </p:nvSpPr>
        <p:spPr bwMode="auto">
          <a:xfrm>
            <a:off x="6067425" y="1985963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82299CA-F979-4097-8F65-1229F7F27DB4}" type="datetime'B''u''il''''''''''''''''''''d''''''''''''''''ing'''''''''''''">
              <a:rPr lang="en-US" altLang="en-US" sz="900" smtClean="0"/>
              <a:pPr/>
              <a:t>Building</a:t>
            </a:fld>
            <a:endParaRPr lang="en-US" sz="900" dirty="0"/>
          </a:p>
        </p:txBody>
      </p:sp>
      <p:sp>
        <p:nvSpPr>
          <p:cNvPr id="25" name="Text Placeholder 10">
            <a:extLst>
              <a:ext uri="{FF2B5EF4-FFF2-40B4-BE49-F238E27FC236}">
                <a16:creationId xmlns:a16="http://schemas.microsoft.com/office/drawing/2014/main" id="{6352C4C8-BB6E-6A49-090B-74B3E13AB4CF}"/>
              </a:ext>
            </a:extLst>
          </p:cNvPr>
          <p:cNvSpPr txBox="1">
            <a:spLocks/>
          </p:cNvSpPr>
          <p:nvPr>
            <p:custDataLst>
              <p:tags r:id="rId24"/>
            </p:custDataLst>
          </p:nvPr>
        </p:nvSpPr>
        <p:spPr bwMode="auto">
          <a:xfrm>
            <a:off x="6786563" y="1985963"/>
            <a:ext cx="3238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8E80C20D-9075-4B3B-B0EA-95687E88F238}" type="datetime'''''P''''''''''''''o''''''''w''''''''''er'''''''''''''''''">
              <a:rPr lang="en-US" altLang="en-US" sz="900" smtClean="0"/>
              <a:pPr/>
              <a:t>Power</a:t>
            </a:fld>
            <a:endParaRPr lang="en-US" sz="900" dirty="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47A6DF3-8A98-C573-208C-FD6C11469A15}"/>
              </a:ext>
            </a:extLst>
          </p:cNvPr>
          <p:cNvSpPr txBox="1"/>
          <p:nvPr/>
        </p:nvSpPr>
        <p:spPr bwMode="gray">
          <a:xfrm>
            <a:off x="3420529" y="4949825"/>
            <a:ext cx="3747912" cy="68825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Power: </a:t>
            </a:r>
            <a:r>
              <a:rPr lang="en-US" sz="1000" dirty="0"/>
              <a:t>The share of bioenergy to power sector for biomethane and modern solid bioenergy will increase.</a:t>
            </a:r>
            <a:r>
              <a:rPr lang="en-US" sz="1000" baseline="30000" dirty="0"/>
              <a:t>1 </a:t>
            </a:r>
            <a:r>
              <a:rPr lang="en-US" sz="1000" dirty="0"/>
              <a:t>Countries with the biggest bioenergy-based power generation are </a:t>
            </a:r>
            <a:r>
              <a:rPr lang="en-US" sz="1000" b="1" dirty="0"/>
              <a:t>Brazil, China, the U.S., and Canada.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56548C62-AE71-B14A-093B-8ABD07CE813C}"/>
              </a:ext>
            </a:extLst>
          </p:cNvPr>
          <p:cNvSpPr txBox="1"/>
          <p:nvPr/>
        </p:nvSpPr>
        <p:spPr bwMode="gray">
          <a:xfrm>
            <a:off x="3420529" y="3914775"/>
            <a:ext cx="3747912" cy="68825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Buildings: </a:t>
            </a:r>
            <a:r>
              <a:rPr lang="en-US" sz="1000" dirty="0"/>
              <a:t>Will mainly use biomethane and modern solid bioenergy-based fuel.</a:t>
            </a:r>
            <a:r>
              <a:rPr lang="en-US" sz="1000" baseline="30000" dirty="0"/>
              <a:t>1</a:t>
            </a:r>
            <a:r>
              <a:rPr lang="en-US" sz="1000" dirty="0"/>
              <a:t> </a:t>
            </a:r>
          </a:p>
          <a:p>
            <a:pPr marL="0" indent="0">
              <a:buNone/>
            </a:pPr>
            <a:r>
              <a:rPr lang="en-US" sz="1000" dirty="0"/>
              <a:t>Note: Buildings’ demand for biofuel excludes traditional biomass.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94746F6-537B-B420-EC2B-05491F9830F9}"/>
              </a:ext>
            </a:extLst>
          </p:cNvPr>
          <p:cNvSpPr txBox="1"/>
          <p:nvPr/>
        </p:nvSpPr>
        <p:spPr bwMode="gray">
          <a:xfrm>
            <a:off x="3438207" y="2319338"/>
            <a:ext cx="3716427" cy="842145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Transport: </a:t>
            </a:r>
            <a:r>
              <a:rPr lang="en-US" sz="1000" dirty="0"/>
              <a:t>Biofuel use will decline post-2035 due to electrification in road transport, especially for passenger cars, though aviation will still have a significant share of biofuels. Shipping will mainly be dominated by ammonia as the primary low-emission fuel uses.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99089DE-2E41-C16B-28A7-42A613DF7C41}"/>
              </a:ext>
            </a:extLst>
          </p:cNvPr>
          <p:cNvSpPr txBox="1"/>
          <p:nvPr/>
        </p:nvSpPr>
        <p:spPr bwMode="gray">
          <a:xfrm>
            <a:off x="3432886" y="3249614"/>
            <a:ext cx="3533416" cy="534368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Industry: </a:t>
            </a:r>
            <a:r>
              <a:rPr lang="en-US" sz="1000" dirty="0"/>
              <a:t>Solid bioenergy-based</a:t>
            </a:r>
            <a:r>
              <a:rPr lang="en-US" sz="1000" baseline="30000" dirty="0"/>
              <a:t>1</a:t>
            </a:r>
            <a:r>
              <a:rPr lang="en-US" sz="1000" dirty="0"/>
              <a:t> fuels will replace fossil fuels (fuel oil and natural gas) to run high-temperature processing units.</a:t>
            </a: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1EEB4DBC-5DEF-474D-AD51-3F6835E97BF3}"/>
              </a:ext>
            </a:extLst>
          </p:cNvPr>
          <p:cNvCxnSpPr/>
          <p:nvPr/>
        </p:nvCxnSpPr>
        <p:spPr bwMode="gray">
          <a:xfrm>
            <a:off x="2935108" y="3600450"/>
            <a:ext cx="440266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AA964AD0-4C1C-6863-930B-3305849B81A1}"/>
              </a:ext>
            </a:extLst>
          </p:cNvPr>
          <p:cNvCxnSpPr/>
          <p:nvPr/>
        </p:nvCxnSpPr>
        <p:spPr bwMode="gray">
          <a:xfrm>
            <a:off x="2932590" y="3027363"/>
            <a:ext cx="440266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B47ADEA4-0B8E-6D90-5456-BF16A3E2A05D}"/>
              </a:ext>
            </a:extLst>
          </p:cNvPr>
          <p:cNvCxnSpPr>
            <a:cxnSpLocks/>
          </p:cNvCxnSpPr>
          <p:nvPr/>
        </p:nvCxnSpPr>
        <p:spPr bwMode="gray">
          <a:xfrm>
            <a:off x="2946396" y="3952875"/>
            <a:ext cx="428977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AFF550DA-BCB9-58AC-51D7-4C7244CFA7C5}"/>
              </a:ext>
            </a:extLst>
          </p:cNvPr>
          <p:cNvCxnSpPr/>
          <p:nvPr/>
        </p:nvCxnSpPr>
        <p:spPr bwMode="gray">
          <a:xfrm>
            <a:off x="2946396" y="5083175"/>
            <a:ext cx="440266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9E53D646-0316-3A7A-C974-78A83D8E0CEF}"/>
              </a:ext>
            </a:extLst>
          </p:cNvPr>
          <p:cNvCxnSpPr>
            <a:cxnSpLocks/>
          </p:cNvCxnSpPr>
          <p:nvPr/>
        </p:nvCxnSpPr>
        <p:spPr bwMode="gray">
          <a:xfrm>
            <a:off x="3385594" y="3263900"/>
            <a:ext cx="0" cy="573088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0AD642E3-9625-BCDF-1CAA-9574E965B75D}"/>
              </a:ext>
            </a:extLst>
          </p:cNvPr>
          <p:cNvCxnSpPr/>
          <p:nvPr/>
        </p:nvCxnSpPr>
        <p:spPr bwMode="gray">
          <a:xfrm>
            <a:off x="3384145" y="2365374"/>
            <a:ext cx="0" cy="744538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E61F9BD7-31E3-2BFF-B1C6-5AEEAEB9E383}"/>
              </a:ext>
            </a:extLst>
          </p:cNvPr>
          <p:cNvCxnSpPr>
            <a:cxnSpLocks/>
          </p:cNvCxnSpPr>
          <p:nvPr/>
        </p:nvCxnSpPr>
        <p:spPr bwMode="gray">
          <a:xfrm>
            <a:off x="3386662" y="3914775"/>
            <a:ext cx="0" cy="842963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21966E-B329-2693-D124-EABA52F1C13D}"/>
              </a:ext>
            </a:extLst>
          </p:cNvPr>
          <p:cNvCxnSpPr>
            <a:cxnSpLocks/>
          </p:cNvCxnSpPr>
          <p:nvPr/>
        </p:nvCxnSpPr>
        <p:spPr bwMode="gray">
          <a:xfrm>
            <a:off x="3386662" y="4941888"/>
            <a:ext cx="0" cy="695325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">
            <a:extLst>
              <a:ext uri="{FF2B5EF4-FFF2-40B4-BE49-F238E27FC236}">
                <a16:creationId xmlns:a16="http://schemas.microsoft.com/office/drawing/2014/main" id="{64D2E434-2155-422D-A743-B7D9EBECF1EB}"/>
              </a:ext>
            </a:extLst>
          </p:cNvPr>
          <p:cNvSpPr txBox="1"/>
          <p:nvPr/>
        </p:nvSpPr>
        <p:spPr bwMode="gray">
          <a:xfrm>
            <a:off x="7459276" y="1554480"/>
            <a:ext cx="4317353" cy="3962623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Power generation will account for a major share of biofuel production toward net-zero emissions, mainly from biomethane and advanced fuels from biomass feedstock</a:t>
            </a:r>
            <a:r>
              <a:rPr lang="en-US" sz="1050" dirty="0"/>
              <a:t>,</a:t>
            </a:r>
            <a:r>
              <a:rPr lang="en-US" sz="1050" b="1" dirty="0"/>
              <a:t> </a:t>
            </a:r>
            <a:r>
              <a:rPr lang="en-US" sz="1050" dirty="0"/>
              <a:t>which will comprise ~60% of total bioenergy. 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Hard to abate industries (e.g., cement) will gradually shift to bioenergy</a:t>
            </a:r>
            <a:r>
              <a:rPr lang="en-US" sz="1050" dirty="0"/>
              <a:t>,</a:t>
            </a:r>
            <a:r>
              <a:rPr lang="en-US" sz="1050" b="1" dirty="0"/>
              <a:t> </a:t>
            </a:r>
            <a:r>
              <a:rPr lang="en-US" sz="1050" dirty="0"/>
              <a:t>in addition to increasing efficiency and expanding electrification and carbon capture efforts.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Transport</a:t>
            </a:r>
            <a:r>
              <a:rPr lang="en-001" sz="1050" b="1" dirty="0"/>
              <a:t>: </a:t>
            </a:r>
            <a:r>
              <a:rPr lang="en-US" sz="1050" b="1" dirty="0"/>
              <a:t>Biofuel growth </a:t>
            </a:r>
            <a:r>
              <a:rPr lang="en-US" sz="1050" dirty="0"/>
              <a:t>in the transport sector is significantly </a:t>
            </a:r>
            <a:r>
              <a:rPr lang="en-US" sz="1050" b="1" dirty="0"/>
              <a:t>influenced by the expansion of electric vehicles </a:t>
            </a:r>
            <a:r>
              <a:rPr lang="en-US" sz="1050" dirty="0"/>
              <a:t>in road transport and the </a:t>
            </a:r>
            <a:r>
              <a:rPr lang="en-US" sz="1050" b="1" dirty="0"/>
              <a:t>cost competitiveness of hydrogen.</a:t>
            </a:r>
          </a:p>
          <a:p>
            <a:pPr lvl="1"/>
            <a:r>
              <a:rPr lang="en-US" sz="850" b="1" dirty="0"/>
              <a:t>Road transport: </a:t>
            </a:r>
            <a:r>
              <a:rPr lang="en-US" sz="850" dirty="0"/>
              <a:t>Biofuels remain the dominant pathway for avoiding oil demand in the diesel segments. EVs outpace biofuels in the gasoline segment, leading to the potential decline of biofuel post-2035. </a:t>
            </a:r>
          </a:p>
          <a:p>
            <a:pPr lvl="1"/>
            <a:r>
              <a:rPr lang="en-US" sz="850" b="1" dirty="0"/>
              <a:t>Aviation:</a:t>
            </a:r>
            <a:r>
              <a:rPr lang="en-US" sz="850" dirty="0"/>
              <a:t> Biofuel and hydrogen-based (synfuel) sustainable aviation fuel will have the majority share. Synfuel share is expected to pick up by 2035, as the technology is maturing.</a:t>
            </a:r>
          </a:p>
          <a:p>
            <a:pPr lvl="1"/>
            <a:r>
              <a:rPr lang="en-US" sz="850" b="1" dirty="0"/>
              <a:t>Shipping: </a:t>
            </a:r>
            <a:r>
              <a:rPr lang="en-US" sz="850" dirty="0"/>
              <a:t>Biodiesel currently holds a small share in the bunker market but is expected to reach ~20% by 2050, with hydrogen and ammonia accounting for the remainder.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5A121DF-6B9D-67A1-E0A9-49B18EDE5D9E}"/>
              </a:ext>
            </a:extLst>
          </p:cNvPr>
          <p:cNvSpPr/>
          <p:nvPr>
            <p:custDataLst>
              <p:tags r:id="rId25"/>
            </p:custDataLst>
          </p:nvPr>
        </p:nvSpPr>
        <p:spPr bwMode="gray">
          <a:xfrm>
            <a:off x="2705100" y="1976438"/>
            <a:ext cx="160338" cy="136525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3A4CD8-432E-093A-292E-AAE6985B4A98}"/>
              </a:ext>
            </a:extLst>
          </p:cNvPr>
          <p:cNvSpPr txBox="1"/>
          <p:nvPr>
            <p:custDataLst>
              <p:tags r:id="rId26"/>
            </p:custDataLst>
          </p:nvPr>
        </p:nvSpPr>
        <p:spPr bwMode="gray">
          <a:xfrm>
            <a:off x="2927350" y="1938338"/>
            <a:ext cx="1265238" cy="211138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900" dirty="0"/>
              <a:t>Focus of this document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3579321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60F6583-BFB3-69F1-5A21-304F1BAF31D9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38647091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60F6583-BFB3-69F1-5A21-304F1BAF31D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070A6E76-0F92-EE74-9F89-C7FD4E163A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>
                <a:cs typeface="Arial"/>
              </a:rPr>
              <a:t>Financial and Investment Landscape</a:t>
            </a:r>
            <a:endParaRPr lang="en-GB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6176817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8F5764-DCB1-FE45-2577-1EF571B29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D4238854-1DBB-70E7-B9BD-A7FA5913BCCD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4238854-1DBB-70E7-B9BD-A7FA5913BC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200" y="615644"/>
            <a:ext cx="3562178" cy="5654321"/>
          </a:xfrm>
          <a:prstGeom prst="rect">
            <a:avLst/>
          </a:prstGeom>
        </p:spPr>
      </p:pic>
      <p:sp>
        <p:nvSpPr>
          <p:cNvPr id="16" name="btfpBulletedList771181">
            <a:extLst>
              <a:ext uri="{FF2B5EF4-FFF2-40B4-BE49-F238E27FC236}">
                <a16:creationId xmlns:a16="http://schemas.microsoft.com/office/drawing/2014/main" id="{2E7A94E7-B0C2-9147-74F9-1388579ECC8C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4125391" y="624391"/>
            <a:ext cx="7498080" cy="503590"/>
          </a:xfrm>
          <a:prstGeom prst="rect">
            <a:avLst/>
          </a:prstGeom>
          <a:noFill/>
        </p:spPr>
        <p:txBody>
          <a:bodyPr vert="horz" wrap="square" lIns="0" tIns="36000" rIns="36000" bIns="36000" rtlCol="0" anchor="t">
            <a:spAutoFit/>
          </a:bodyPr>
          <a:lstStyle/>
          <a:p>
            <a:pPr marL="0" indent="0" defTabSz="711200">
              <a:spcBef>
                <a:spcPts val="900"/>
              </a:spcBef>
              <a:buNone/>
            </a:pP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Three main factors drive investments in biofuels: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energy security, agricultural surpluses, and environmental concerns</a:t>
            </a:r>
            <a:r>
              <a:rPr lang="en-US" sz="1400" b="1" dirty="0">
                <a:solidFill>
                  <a:srgbClr val="000000"/>
                </a:solidFill>
                <a:latin typeface="Arial"/>
              </a:rPr>
              <a:t>.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ED76519-EF32-31E9-FDDE-5CF2858F70C6}"/>
              </a:ext>
            </a:extLst>
          </p:cNvPr>
          <p:cNvCxnSpPr>
            <a:cxnSpLocks/>
          </p:cNvCxnSpPr>
          <p:nvPr/>
        </p:nvCxnSpPr>
        <p:spPr bwMode="gray">
          <a:xfrm>
            <a:off x="4125392" y="1152982"/>
            <a:ext cx="7502525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btfpBulletedList771181">
            <a:extLst>
              <a:ext uri="{FF2B5EF4-FFF2-40B4-BE49-F238E27FC236}">
                <a16:creationId xmlns:a16="http://schemas.microsoft.com/office/drawing/2014/main" id="{F267E0FE-68FC-8581-9FB5-01D13C74EF06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4125391" y="1156250"/>
            <a:ext cx="7498080" cy="1626975"/>
          </a:xfrm>
          <a:prstGeom prst="rect">
            <a:avLst/>
          </a:prstGeom>
          <a:noFill/>
        </p:spPr>
        <p:txBody>
          <a:bodyPr vert="horz" wrap="square" lIns="0" tIns="36000" rIns="36000" bIns="36000" rtlCol="0" anchor="t">
            <a:spAutoFit/>
          </a:bodyPr>
          <a:lstStyle/>
          <a:p>
            <a:pPr marL="0" indent="0" defTabSz="711200">
              <a:spcBef>
                <a:spcPts val="900"/>
              </a:spcBef>
              <a:buNone/>
            </a:pPr>
            <a:r>
              <a:rPr lang="en-US" sz="1400" b="1" dirty="0">
                <a:solidFill>
                  <a:srgbClr val="000000"/>
                </a:solidFill>
                <a:latin typeface="Arial"/>
              </a:rPr>
              <a:t>Industry Landscape Analysis:</a:t>
            </a:r>
          </a:p>
          <a:p>
            <a:pPr marL="227013" lvl="1" indent="-173038">
              <a:buFont typeface="Arial" panose="020B0604020202020204" pitchFamily="34" charset="0"/>
              <a:buChar char="•"/>
            </a:pPr>
            <a:r>
              <a:rPr lang="en-US" sz="1200" b="1" dirty="0">
                <a:solidFill>
                  <a:srgbClr val="000000"/>
                </a:solidFill>
                <a:latin typeface="Arial"/>
              </a:rPr>
              <a:t>Gulf Coast states and California are the largest producers of renewable biofuels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, whereas the Midwestern states lead in both ethanol and biodiesel production.</a:t>
            </a:r>
            <a:endParaRPr lang="en-US" sz="1200" dirty="0">
              <a:latin typeface="Arial"/>
              <a:cs typeface="Arial"/>
            </a:endParaRPr>
          </a:p>
          <a:p>
            <a:pPr marL="227013" lvl="1" indent="-173038"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Arial"/>
              </a:rPr>
              <a:t>The ethanol/biodiesel market has stayed relatively fragmented, and </a:t>
            </a:r>
            <a:r>
              <a:rPr lang="en-US" sz="1200" b="1" dirty="0">
                <a:solidFill>
                  <a:srgbClr val="000000"/>
                </a:solidFill>
                <a:latin typeface="Arial"/>
              </a:rPr>
              <a:t>renewable biofuels are quickly becoming competitive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as new players actively enter the market.</a:t>
            </a:r>
            <a:endParaRPr lang="en-US" sz="1200" dirty="0">
              <a:solidFill>
                <a:srgbClr val="000000"/>
              </a:solidFill>
              <a:latin typeface="Arial"/>
              <a:cs typeface="Arial"/>
            </a:endParaRPr>
          </a:p>
          <a:p>
            <a:pPr marL="227013" lvl="1" indent="-173038">
              <a:buFont typeface="Arial" panose="020B0604020202020204" pitchFamily="34" charset="0"/>
              <a:buChar char="•"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M&amp;A has been largely driven by small-scale </a:t>
            </a:r>
            <a:r>
              <a:rPr lang="en-US" sz="1200" b="1" dirty="0">
                <a:solidFill>
                  <a:srgbClr val="000000"/>
                </a:solidFill>
                <a:latin typeface="Arial"/>
              </a:rPr>
              <a:t>ethanol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plant</a:t>
            </a:r>
            <a:r>
              <a:rPr kumimoji="0" lang="en-US" sz="12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acquisitions </a:t>
            </a:r>
            <a:r>
              <a:rPr kumimoji="0" lang="en-US" sz="12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with a few large-scale renewable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biofuel </a:t>
            </a:r>
            <a:r>
              <a:rPr kumimoji="0" lang="en-US" sz="12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transactions with higher acquisition multiples ($/gallon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).</a:t>
            </a:r>
            <a:endParaRPr lang="en-US" sz="12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D8E1B0A-05CC-633B-A4C9-86A4CE73C86F}"/>
              </a:ext>
            </a:extLst>
          </p:cNvPr>
          <p:cNvCxnSpPr>
            <a:cxnSpLocks/>
          </p:cNvCxnSpPr>
          <p:nvPr/>
        </p:nvCxnSpPr>
        <p:spPr bwMode="gray">
          <a:xfrm>
            <a:off x="4125391" y="2838057"/>
            <a:ext cx="7502525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btfpBulletedList771181">
            <a:extLst>
              <a:ext uri="{FF2B5EF4-FFF2-40B4-BE49-F238E27FC236}">
                <a16:creationId xmlns:a16="http://schemas.microsoft.com/office/drawing/2014/main" id="{8D620714-481D-AE53-52E4-F916A8353175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gray">
          <a:xfrm>
            <a:off x="4125391" y="2831165"/>
            <a:ext cx="7498080" cy="1626975"/>
          </a:xfrm>
          <a:prstGeom prst="rect">
            <a:avLst/>
          </a:prstGeom>
          <a:noFill/>
        </p:spPr>
        <p:txBody>
          <a:bodyPr vert="horz" wrap="square" lIns="0" tIns="36000" rIns="36000" bIns="36000" rtlCol="0" anchor="t">
            <a:spAutoFit/>
          </a:bodyPr>
          <a:lstStyle/>
          <a:p>
            <a:pPr marL="0" indent="0" defTabSz="711200">
              <a:spcBef>
                <a:spcPts val="900"/>
              </a:spcBef>
              <a:buNone/>
            </a:pPr>
            <a:r>
              <a:rPr lang="en-US" sz="1400" b="1" dirty="0">
                <a:solidFill>
                  <a:srgbClr val="000000"/>
                </a:solidFill>
                <a:latin typeface="Arial"/>
              </a:rPr>
              <a:t>Operating Margins and Efficiency Analysis:</a:t>
            </a:r>
          </a:p>
          <a:p>
            <a:pPr marL="227013" lvl="1" indent="-173038">
              <a:buFont typeface="Arial" panose="020B0604020202020204" pitchFamily="34" charset="0"/>
              <a:buChar char="•"/>
            </a:pPr>
            <a:r>
              <a:rPr lang="en-US" sz="1200" b="1" dirty="0">
                <a:solidFill>
                  <a:srgbClr val="000000"/>
                </a:solidFill>
                <a:latin typeface="Arial"/>
              </a:rPr>
              <a:t>Biofuel prices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 have increased steadily over time and are </a:t>
            </a:r>
            <a:r>
              <a:rPr lang="en-US" sz="1200" b="1" dirty="0">
                <a:solidFill>
                  <a:srgbClr val="000000"/>
                </a:solidFill>
                <a:latin typeface="Arial"/>
              </a:rPr>
              <a:t>closely reflecting traditional fuel prices. </a:t>
            </a:r>
            <a:endParaRPr lang="en-US" sz="1200" b="1" dirty="0">
              <a:solidFill>
                <a:srgbClr val="000000"/>
              </a:solidFill>
              <a:latin typeface="Arial"/>
              <a:cs typeface="Arial"/>
            </a:endParaRPr>
          </a:p>
          <a:p>
            <a:pPr marL="227013" lvl="1" indent="-173038"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Arial"/>
              </a:rPr>
              <a:t>Ethanol production has been consistently profitable (operating profit margins of 10% to ~21% during 2020-24), while </a:t>
            </a:r>
            <a:r>
              <a:rPr lang="en-US" sz="1200" b="1" dirty="0">
                <a:solidFill>
                  <a:srgbClr val="000000"/>
                </a:solidFill>
                <a:latin typeface="Arial"/>
              </a:rPr>
              <a:t>renewable biofuel production margins eroded significantly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, </a:t>
            </a:r>
            <a:r>
              <a:rPr lang="en-US" sz="1200" dirty="0">
                <a:solidFill>
                  <a:srgbClr val="000000"/>
                </a:solidFill>
              </a:rPr>
              <a:t>from 50% to 6% (2020-24),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due to oversupply and increased competition.</a:t>
            </a:r>
            <a:endParaRPr lang="en-US" sz="1200" dirty="0">
              <a:solidFill>
                <a:srgbClr val="000000"/>
              </a:solidFill>
              <a:latin typeface="Arial"/>
              <a:cs typeface="Arial"/>
            </a:endParaRPr>
          </a:p>
          <a:p>
            <a:pPr marL="227013" lvl="1" indent="-173038"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</a:rPr>
              <a:t>Biofuels’ </a:t>
            </a:r>
            <a:r>
              <a:rPr lang="en-US" sz="1200" b="1" dirty="0">
                <a:solidFill>
                  <a:srgbClr val="000000"/>
                </a:solidFill>
              </a:rPr>
              <a:t>cost of energy per GGE ($3.80 to ~$5.40) still exceeds that of conventional fuels ($3.20 to ~$3.80); </a:t>
            </a:r>
            <a:r>
              <a:rPr lang="en-US" sz="1200" dirty="0">
                <a:solidFill>
                  <a:srgbClr val="000000"/>
                </a:solidFill>
              </a:rPr>
              <a:t>electricity has the highest cost of energy per GGE ($8.50 to ~$14.90).</a:t>
            </a:r>
            <a:endParaRPr lang="en-US" sz="1200" dirty="0">
              <a:solidFill>
                <a:srgbClr val="000000"/>
              </a:solidFill>
              <a:cs typeface="Arial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85D796C-8DB0-4887-8E3F-1593749FA77B}"/>
              </a:ext>
            </a:extLst>
          </p:cNvPr>
          <p:cNvCxnSpPr>
            <a:cxnSpLocks/>
          </p:cNvCxnSpPr>
          <p:nvPr/>
        </p:nvCxnSpPr>
        <p:spPr bwMode="gray">
          <a:xfrm>
            <a:off x="4125391" y="4546091"/>
            <a:ext cx="7502525" cy="0"/>
          </a:xfrm>
          <a:prstGeom prst="line">
            <a:avLst/>
          </a:prstGeom>
          <a:ln w="19050" cap="flat" cmpd="sng" algn="ctr">
            <a:solidFill>
              <a:srgbClr val="B4B4B4"/>
            </a:solidFill>
            <a:prstDash val="solid"/>
            <a:miter lim="800000"/>
            <a:headEnd type="none" w="med" len="med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btfpBulletedList771181">
            <a:extLst>
              <a:ext uri="{FF2B5EF4-FFF2-40B4-BE49-F238E27FC236}">
                <a16:creationId xmlns:a16="http://schemas.microsoft.com/office/drawing/2014/main" id="{E7913EB0-07C9-07A4-8A62-6FB19F0DBF0A}"/>
              </a:ext>
            </a:extLst>
          </p:cNvPr>
          <p:cNvSpPr txBox="1"/>
          <p:nvPr>
            <p:custDataLst>
              <p:tags r:id="rId6"/>
            </p:custDataLst>
          </p:nvPr>
        </p:nvSpPr>
        <p:spPr bwMode="gray">
          <a:xfrm>
            <a:off x="4125391" y="4539198"/>
            <a:ext cx="7498080" cy="1811641"/>
          </a:xfrm>
          <a:prstGeom prst="rect">
            <a:avLst/>
          </a:prstGeom>
          <a:noFill/>
        </p:spPr>
        <p:txBody>
          <a:bodyPr vert="horz" wrap="square" lIns="0" tIns="36000" rIns="36000" bIns="36000" rtlCol="0" anchor="t">
            <a:spAutoFit/>
          </a:bodyPr>
          <a:lstStyle/>
          <a:p>
            <a:pPr marL="0" indent="0" defTabSz="711200">
              <a:spcBef>
                <a:spcPts val="900"/>
              </a:spcBef>
              <a:buNone/>
            </a:pPr>
            <a:r>
              <a:rPr lang="en-US" sz="1400" b="1" dirty="0">
                <a:solidFill>
                  <a:srgbClr val="000000"/>
                </a:solidFill>
                <a:latin typeface="Arial"/>
              </a:rPr>
              <a:t>Investment challenges:</a:t>
            </a:r>
          </a:p>
          <a:p>
            <a:pPr marL="269875" lvl="1" indent="-173038"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Arial"/>
              </a:rPr>
              <a:t>Biofuel adoption and technology development require </a:t>
            </a:r>
            <a:r>
              <a:rPr lang="en-US" sz="1200" b="1" dirty="0">
                <a:solidFill>
                  <a:srgbClr val="000000"/>
                </a:solidFill>
                <a:latin typeface="Arial"/>
              </a:rPr>
              <a:t>a mix of funding sources to drive market innovation and adoption.</a:t>
            </a:r>
            <a:endParaRPr lang="en-US" sz="1200" b="1" dirty="0">
              <a:solidFill>
                <a:srgbClr val="000000"/>
              </a:solidFill>
              <a:latin typeface="Arial"/>
              <a:cs typeface="Arial"/>
            </a:endParaRPr>
          </a:p>
          <a:p>
            <a:pPr marL="498475" lvl="2" indent="-173038">
              <a:buFont typeface="System Font Regular"/>
              <a:buChar char="-"/>
            </a:pPr>
            <a:r>
              <a:rPr lang="en-US" sz="1200" b="1" dirty="0">
                <a:solidFill>
                  <a:srgbClr val="000000"/>
                </a:solidFill>
                <a:latin typeface="Arial"/>
              </a:rPr>
              <a:t>Various de-risking options for both investors and producers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,</a:t>
            </a:r>
            <a:r>
              <a:rPr lang="en-US" sz="1200" b="1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such as </a:t>
            </a:r>
            <a:r>
              <a:rPr lang="en-US" sz="1200" b="1" dirty="0">
                <a:solidFill>
                  <a:srgbClr val="000000"/>
                </a:solidFill>
                <a:latin typeface="Arial"/>
              </a:rPr>
              <a:t>public-private partnerships and cross-corporation partnerships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, are important to fully increase advanced biofuels production to commercial scale.</a:t>
            </a:r>
            <a:endParaRPr lang="en-US" sz="1200" dirty="0">
              <a:solidFill>
                <a:srgbClr val="000000"/>
              </a:solidFill>
              <a:latin typeface="Arial"/>
              <a:cs typeface="Arial"/>
            </a:endParaRPr>
          </a:p>
          <a:p>
            <a:pPr marL="269875" lvl="1" indent="-173038"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Arial"/>
              </a:rPr>
              <a:t>Developing economies will constitute the newest biofuel demand, while </a:t>
            </a:r>
            <a:r>
              <a:rPr lang="en-US" sz="1200" b="1" dirty="0">
                <a:solidFill>
                  <a:srgbClr val="000000"/>
                </a:solidFill>
                <a:latin typeface="Arial"/>
              </a:rPr>
              <a:t>increasing EV adoption in developed economies will pose a challenge </a:t>
            </a:r>
            <a:r>
              <a:rPr lang="en-US" sz="1200" dirty="0">
                <a:solidFill>
                  <a:srgbClr val="000000"/>
                </a:solidFill>
                <a:latin typeface="Arial"/>
              </a:rPr>
              <a:t>to the industry.</a:t>
            </a:r>
            <a:endParaRPr lang="en-US" sz="1200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4" name="Title 2">
            <a:extLst>
              <a:ext uri="{FF2B5EF4-FFF2-40B4-BE49-F238E27FC236}">
                <a16:creationId xmlns:a16="http://schemas.microsoft.com/office/drawing/2014/main" id="{5C3FE82D-379F-85A2-1E80-5AE4ABE347BA}"/>
              </a:ext>
            </a:extLst>
          </p:cNvPr>
          <p:cNvSpPr txBox="1">
            <a:spLocks/>
          </p:cNvSpPr>
          <p:nvPr/>
        </p:nvSpPr>
        <p:spPr>
          <a:xfrm>
            <a:off x="474989" y="4663881"/>
            <a:ext cx="3266585" cy="1154162"/>
          </a:xfrm>
          <a:prstGeom prst="rect">
            <a:avLst/>
          </a:prstGeom>
          <a:solidFill>
            <a:srgbClr val="9D9D9D">
              <a:alpha val="67059"/>
            </a:srgbClr>
          </a:solidFill>
        </p:spPr>
        <p:txBody>
          <a:bodyPr vert="horz" wrap="square" lIns="91440" tIns="0" rIns="91440" bIns="45720" rtlCol="0" anchor="b" anchorCtr="0">
            <a:spAutoFit/>
          </a:bodyPr>
          <a:lstStyle>
            <a:lvl1pPr algn="l" defTabSz="7112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8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711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Key messages</a:t>
            </a:r>
            <a:b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</a:br>
            <a:r>
              <a:rPr lang="en-US" sz="2400" b="0" dirty="0">
                <a:solidFill>
                  <a:schemeClr val="bg1"/>
                </a:solidFill>
              </a:rPr>
              <a:t>Financial and Investment Landscape</a:t>
            </a:r>
            <a:endParaRPr lang="en-US" sz="2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20" name="btfpNotesBox111697">
            <a:extLst>
              <a:ext uri="{FF2B5EF4-FFF2-40B4-BE49-F238E27FC236}">
                <a16:creationId xmlns:a16="http://schemas.microsoft.com/office/drawing/2014/main" id="{499CC604-850C-888E-0D61-3D820ECD6D5A}"/>
              </a:ext>
            </a:extLst>
          </p:cNvPr>
          <p:cNvSpPr txBox="1"/>
          <p:nvPr>
            <p:custDataLst>
              <p:tags r:id="rId7"/>
            </p:custDataLst>
          </p:nvPr>
        </p:nvSpPr>
        <p:spPr bwMode="gray">
          <a:xfrm>
            <a:off x="330200" y="6402402"/>
            <a:ext cx="115316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endParaRPr lang="en-US" sz="800" dirty="0">
              <a:cs typeface="Arial"/>
              <a:hlinkClick r:id="" action="ppaction://noaction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Birru Lucha, Heonjae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3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4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</a:t>
            </a:r>
            <a:r>
              <a:rPr lang="en-US" sz="800" i="1" dirty="0">
                <a:solidFill>
                  <a:srgbClr val="000000"/>
                </a:solidFill>
                <a:cs typeface="Arial"/>
              </a:rPr>
              <a:t> 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5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9617333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82367B-D961-D691-E8DE-61B8F83676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C6C6FB9-ABDC-7465-3109-36F470911E78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110059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7" imgW="484" imgH="486" progId="TCLayout.ActiveDocument.1">
                  <p:embed/>
                </p:oleObj>
              </mc:Choice>
              <mc:Fallback>
                <p:oleObj name="think-cell Slide" r:id="rId17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C6C6FB9-ABDC-7465-3109-36F470911E7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" name="btfpColumnHeaderBox998433">
            <a:extLst>
              <a:ext uri="{FF2B5EF4-FFF2-40B4-BE49-F238E27FC236}">
                <a16:creationId xmlns:a16="http://schemas.microsoft.com/office/drawing/2014/main" id="{22F7F51D-ADA5-4CEE-1A8A-BC3D6986563B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330200" y="1554480"/>
            <a:ext cx="5486400" cy="274321"/>
            <a:chOff x="4354248" y="1527113"/>
            <a:chExt cx="3483505" cy="288220"/>
          </a:xfrm>
        </p:grpSpPr>
        <p:sp>
          <p:nvSpPr>
            <p:cNvPr id="5" name="btfpColumnHeaderBoxText998433">
              <a:extLst>
                <a:ext uri="{FF2B5EF4-FFF2-40B4-BE49-F238E27FC236}">
                  <a16:creationId xmlns:a16="http://schemas.microsoft.com/office/drawing/2014/main" id="{E0044E18-A326-795B-400E-44DFFC003816}"/>
                </a:ext>
              </a:extLst>
            </p:cNvPr>
            <p:cNvSpPr txBox="1"/>
            <p:nvPr/>
          </p:nvSpPr>
          <p:spPr bwMode="gray">
            <a:xfrm>
              <a:off x="4354248" y="1527113"/>
              <a:ext cx="3483504" cy="288219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Biofuel yearly investment projection globally, </a:t>
              </a:r>
              <a:r>
                <a:rPr kumimoji="0" lang="en-US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$B</a:t>
              </a:r>
            </a:p>
          </p:txBody>
        </p:sp>
        <p:cxnSp>
          <p:nvCxnSpPr>
            <p:cNvPr id="8" name="btfpColumnHeaderBoxLine998433">
              <a:extLst>
                <a:ext uri="{FF2B5EF4-FFF2-40B4-BE49-F238E27FC236}">
                  <a16:creationId xmlns:a16="http://schemas.microsoft.com/office/drawing/2014/main" id="{24FEA428-B6B0-CD56-3E54-0D9D8E9150A3}"/>
                </a:ext>
              </a:extLst>
            </p:cNvPr>
            <p:cNvCxnSpPr/>
            <p:nvPr/>
          </p:nvCxnSpPr>
          <p:spPr bwMode="gray">
            <a:xfrm>
              <a:off x="4354248" y="1815333"/>
              <a:ext cx="348350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95A3C54-ADF0-44FA-A502-DB01F5AC6B6C}"/>
              </a:ext>
            </a:extLst>
          </p:cNvPr>
          <p:cNvGrpSpPr/>
          <p:nvPr/>
        </p:nvGrpSpPr>
        <p:grpSpPr>
          <a:xfrm>
            <a:off x="6054212" y="1554480"/>
            <a:ext cx="5486400" cy="274321"/>
            <a:chOff x="5180452" y="1529001"/>
            <a:chExt cx="6366636" cy="288220"/>
          </a:xfrm>
        </p:grpSpPr>
        <p:sp>
          <p:nvSpPr>
            <p:cNvPr id="387" name="btfpColumnHeaderBoxText998433">
              <a:extLst>
                <a:ext uri="{FF2B5EF4-FFF2-40B4-BE49-F238E27FC236}">
                  <a16:creationId xmlns:a16="http://schemas.microsoft.com/office/drawing/2014/main" id="{AF06DA22-2356-4F55-2E61-FDC1D013C4B5}"/>
                </a:ext>
              </a:extLst>
            </p:cNvPr>
            <p:cNvSpPr txBox="1"/>
            <p:nvPr/>
          </p:nvSpPr>
          <p:spPr bwMode="gray">
            <a:xfrm>
              <a:off x="5180452" y="1529001"/>
              <a:ext cx="6366636" cy="288219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Key investment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factors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388" name="btfpColumnHeaderBoxLine998433">
              <a:extLst>
                <a:ext uri="{FF2B5EF4-FFF2-40B4-BE49-F238E27FC236}">
                  <a16:creationId xmlns:a16="http://schemas.microsoft.com/office/drawing/2014/main" id="{94460001-56B4-BB0D-B185-4C81B291FB7B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5180452" y="1817221"/>
              <a:ext cx="6366636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24" name="Chart 23">
            <a:extLst>
              <a:ext uri="{FF2B5EF4-FFF2-40B4-BE49-F238E27FC236}">
                <a16:creationId xmlns:a16="http://schemas.microsoft.com/office/drawing/2014/main" id="{9B2C644E-BFF8-97AA-53DF-E561AF9BEF53}"/>
              </a:ext>
            </a:extLst>
          </p:cNvPr>
          <p:cNvGraphicFramePr/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1959649454"/>
              </p:ext>
            </p:extLst>
          </p:nvPr>
        </p:nvGraphicFramePr>
        <p:xfrm>
          <a:off x="311150" y="2359025"/>
          <a:ext cx="4000500" cy="35909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0BA9169-2D49-83B3-339E-1FCCB5EEA50A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 flipV="1">
            <a:off x="712788" y="2038350"/>
            <a:ext cx="3195637" cy="1819275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5E5B054E-15DA-D3F2-C4FA-97EF265F0EC7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auto">
          <a:xfrm>
            <a:off x="1816100" y="5734050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D513DFF-F14F-44F4-9688-1445E8DCEDC4}" type="datetime'''''''''''2''''''0''''''''''''''''''''''''3''5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2035</a:t>
            </a:fld>
            <a:endParaRPr lang="en-US" sz="1200" dirty="0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364A1823-4E45-B777-AF2C-14531CA50879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2455863" y="5734050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D8DE7C1-F915-4BB4-955E-CF36392F24A8}" type="datetime'''''''''''''''''''''2''''''0''''''''''''''4''''''''''0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2040</a:t>
            </a:fld>
            <a:endParaRPr lang="en-US" sz="1200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84CEF940-FE84-5103-0360-F15595C9B84F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538163" y="5734050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C88000B-3F86-483C-A1B2-45AEF7C9AF92}" type="datetime'''''''''2''0''''''''''''''2''''''''''''''''''5''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2025</a:t>
            </a:fld>
            <a:endParaRPr lang="en-US" sz="1200" dirty="0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BFBCFEF-99A2-D6C3-34DB-296636C66EEA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auto">
          <a:xfrm>
            <a:off x="3733800" y="5734050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6C655AC-8E03-47A6-868E-22AEC45CC5A3}" type="datetime'''2''''''''''''''''''0''''''''''5''0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2050</a:t>
            </a:fld>
            <a:endParaRPr lang="en-US" sz="1200" dirty="0"/>
          </a:p>
        </p:txBody>
      </p:sp>
      <p:sp>
        <p:nvSpPr>
          <p:cNvPr id="4" name="Text Placeholder 10">
            <a:extLst>
              <a:ext uri="{FF2B5EF4-FFF2-40B4-BE49-F238E27FC236}">
                <a16:creationId xmlns:a16="http://schemas.microsoft.com/office/drawing/2014/main" id="{75F805FC-7243-1D35-EAA3-873C1310CA7F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1177925" y="5734050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B9A5E87-FD12-4F40-8C42-9D1E451935DC}" type="datetime'''''''''''''''''''''''203''''0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2030</a:t>
            </a:fld>
            <a:endParaRPr lang="en-US" sz="1200" dirty="0"/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4AC3EF58-4AD9-3773-0728-467DEE16D85E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auto">
          <a:xfrm>
            <a:off x="3095625" y="5734050"/>
            <a:ext cx="3492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E435A7F-B6F2-4B1E-8D3F-E4C82039590E}" type="datetime'''2''0''''''4''''''''''5'''''''''''''''''''''''''">
              <a:rPr lang="en-US" altLang="en-US" sz="12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2045</a:t>
            </a:fld>
            <a:endParaRPr lang="en-US" sz="1200" dirty="0"/>
          </a:p>
        </p:txBody>
      </p:sp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4A5E6EEB-11E5-71F6-B4DC-E8AD2801A64B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auto">
          <a:xfrm>
            <a:off x="2054225" y="2797175"/>
            <a:ext cx="511175" cy="301625"/>
          </a:xfrm>
          <a:prstGeom prst="ellipse">
            <a:avLst/>
          </a:prstGeom>
          <a:solidFill>
            <a:schemeClr val="bg1"/>
          </a:solidFill>
          <a:ln w="9525" cmpd="sng">
            <a:solidFill>
              <a:schemeClr val="tx1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59470FC-47DE-4850-BFA1-00A564256873}" type="datetime'+''''''''''''''''4''''''''''''''''''''''''''''%'''''''''''''">
              <a:rPr lang="en-US" altLang="en-US" sz="1400" b="1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+4%</a:t>
            </a:fld>
            <a:endParaRPr lang="en-US" sz="1400" b="1" dirty="0"/>
          </a:p>
        </p:txBody>
      </p:sp>
      <p:sp>
        <p:nvSpPr>
          <p:cNvPr id="18" name="btfpNotesBox111697">
            <a:extLst>
              <a:ext uri="{FF2B5EF4-FFF2-40B4-BE49-F238E27FC236}">
                <a16:creationId xmlns:a16="http://schemas.microsoft.com/office/drawing/2014/main" id="{6F4450C5-67F8-C2D2-DFAD-A21ABBCF0AC5}"/>
              </a:ext>
            </a:extLst>
          </p:cNvPr>
          <p:cNvSpPr txBox="1"/>
          <p:nvPr>
            <p:custDataLst>
              <p:tags r:id="rId13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McKinsey,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0"/>
              </a:rPr>
              <a:t>GEP 2023: Sustainable fuel outlook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Asian Sky Group,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1"/>
              </a:rPr>
              <a:t>Shell Aviation Says $1.45 Trillion Investment Needed to Expand SAF Production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(2022)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  <a:ea typeface="+mn-ea"/>
                <a:cs typeface="+mn-cs"/>
              </a:rPr>
              <a:t>S&amp;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P Global,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2"/>
              </a:rPr>
              <a:t>Key Considerations in Financing Biofuels Investments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; Investopedia,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3"/>
              </a:rPr>
              <a:t>World’s 10 Biggest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3"/>
              </a:rPr>
              <a:t>O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3"/>
              </a:rPr>
              <a:t>il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3"/>
              </a:rPr>
              <a:t>E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3"/>
              </a:rPr>
              <a:t>xporters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2024); Statista (KPMG),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4"/>
              </a:rPr>
              <a:t>Crude oil importers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(2023);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OFI,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5"/>
              </a:rPr>
              <a:t>Croplands for biofuels use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(2023).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</a:t>
            </a:r>
            <a:r>
              <a:rPr lang="en-US" sz="800" dirty="0"/>
              <a:t>Birru Lucha, Sean Lee, Heonjae Lee, Hyae Ryung Kim, and </a:t>
            </a:r>
            <a:r>
              <a:rPr lang="en-US" sz="800" dirty="0">
                <a:solidFill>
                  <a:srgbClr val="000000"/>
                </a:solidFill>
                <a:hlinkClick r:id="rId26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27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8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22" name="Rectangular Callout 56">
            <a:extLst>
              <a:ext uri="{FF2B5EF4-FFF2-40B4-BE49-F238E27FC236}">
                <a16:creationId xmlns:a16="http://schemas.microsoft.com/office/drawing/2014/main" id="{7132AA09-0C44-0DD8-849B-F2C82EBE62E6}"/>
              </a:ext>
            </a:extLst>
          </p:cNvPr>
          <p:cNvSpPr/>
          <p:nvPr/>
        </p:nvSpPr>
        <p:spPr bwMode="gray">
          <a:xfrm>
            <a:off x="4410336" y="2343150"/>
            <a:ext cx="1402194" cy="2760663"/>
          </a:xfrm>
          <a:prstGeom prst="wedgeRectCallout">
            <a:avLst>
              <a:gd name="adj1" fmla="val -69040"/>
              <a:gd name="adj2" fmla="val 49612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44450" indent="0">
              <a:buNone/>
            </a:pPr>
            <a:r>
              <a:rPr lang="en-US" sz="1000" dirty="0">
                <a:solidFill>
                  <a:schemeClr val="bg1"/>
                </a:solidFill>
              </a:rPr>
              <a:t>Projected investment share by fuel type in 2050:</a:t>
            </a:r>
          </a:p>
          <a:p>
            <a:pPr marL="180975" indent="-136525">
              <a:spcBef>
                <a:spcPts val="0"/>
              </a:spcBef>
              <a:spcAft>
                <a:spcPts val="200"/>
              </a:spcAft>
            </a:pPr>
            <a:r>
              <a:rPr lang="en-US" sz="1000" b="1" dirty="0">
                <a:solidFill>
                  <a:schemeClr val="bg1"/>
                </a:solidFill>
              </a:rPr>
              <a:t>58%</a:t>
            </a:r>
            <a:r>
              <a:rPr lang="en-US" sz="1000" dirty="0">
                <a:solidFill>
                  <a:schemeClr val="bg1"/>
                </a:solidFill>
              </a:rPr>
              <a:t> to more advanced biofuel, e.g., FT, pyrolysis, alcohol-to-jet </a:t>
            </a:r>
          </a:p>
          <a:p>
            <a:pPr marL="180975" indent="-136525">
              <a:spcBef>
                <a:spcPts val="0"/>
              </a:spcBef>
              <a:spcAft>
                <a:spcPts val="200"/>
              </a:spcAft>
            </a:pPr>
            <a:r>
              <a:rPr lang="en-US" sz="1000" b="1" dirty="0">
                <a:solidFill>
                  <a:schemeClr val="bg1"/>
                </a:solidFill>
              </a:rPr>
              <a:t>24% </a:t>
            </a:r>
            <a:r>
              <a:rPr lang="en-US" sz="1000" dirty="0">
                <a:solidFill>
                  <a:schemeClr val="bg1"/>
                </a:solidFill>
              </a:rPr>
              <a:t>to e-fuels (hydrogen reacted with carbon derived from direct air capture)</a:t>
            </a:r>
          </a:p>
          <a:p>
            <a:pPr marL="180975" indent="-136525">
              <a:spcBef>
                <a:spcPts val="0"/>
              </a:spcBef>
              <a:spcAft>
                <a:spcPts val="200"/>
              </a:spcAft>
            </a:pPr>
            <a:r>
              <a:rPr lang="en-US" sz="1000" b="1" dirty="0">
                <a:solidFill>
                  <a:schemeClr val="bg1"/>
                </a:solidFill>
              </a:rPr>
              <a:t>16% </a:t>
            </a:r>
            <a:r>
              <a:rPr lang="en-US" sz="1000" dirty="0">
                <a:solidFill>
                  <a:schemeClr val="bg1"/>
                </a:solidFill>
              </a:rPr>
              <a:t>to HEFA and HVO</a:t>
            </a:r>
          </a:p>
          <a:p>
            <a:pPr marL="180975" indent="-136525">
              <a:spcBef>
                <a:spcPts val="0"/>
              </a:spcBef>
              <a:spcAft>
                <a:spcPts val="200"/>
              </a:spcAft>
            </a:pPr>
            <a:r>
              <a:rPr lang="en-US" sz="1000" b="1" dirty="0">
                <a:solidFill>
                  <a:schemeClr val="bg1"/>
                </a:solidFill>
              </a:rPr>
              <a:t>&lt;1% </a:t>
            </a:r>
            <a:r>
              <a:rPr lang="en-US" sz="1000" dirty="0">
                <a:solidFill>
                  <a:schemeClr val="bg1"/>
                </a:solidFill>
              </a:rPr>
              <a:t>to conventional biofuel (FAME, bioethanol)</a:t>
            </a:r>
          </a:p>
          <a:p>
            <a:pPr marL="44450" indent="0"/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1" name="btfpRowHeaderBoxText489333">
            <a:extLst>
              <a:ext uri="{FF2B5EF4-FFF2-40B4-BE49-F238E27FC236}">
                <a16:creationId xmlns:a16="http://schemas.microsoft.com/office/drawing/2014/main" id="{A7D11CC1-866B-AD11-634B-5CECA7E1BA77}"/>
              </a:ext>
            </a:extLst>
          </p:cNvPr>
          <p:cNvSpPr txBox="1"/>
          <p:nvPr/>
        </p:nvSpPr>
        <p:spPr bwMode="gray">
          <a:xfrm>
            <a:off x="6054212" y="1856534"/>
            <a:ext cx="810343" cy="1380744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i="0" dirty="0"/>
              <a:t>Energy security</a:t>
            </a:r>
          </a:p>
        </p:txBody>
      </p:sp>
      <p:sp>
        <p:nvSpPr>
          <p:cNvPr id="42" name="btfpRowHeaderBoxText489333">
            <a:extLst>
              <a:ext uri="{FF2B5EF4-FFF2-40B4-BE49-F238E27FC236}">
                <a16:creationId xmlns:a16="http://schemas.microsoft.com/office/drawing/2014/main" id="{599F6E26-916F-6360-00BF-C809F739F7FE}"/>
              </a:ext>
            </a:extLst>
          </p:cNvPr>
          <p:cNvSpPr txBox="1"/>
          <p:nvPr/>
        </p:nvSpPr>
        <p:spPr bwMode="gray">
          <a:xfrm>
            <a:off x="6054212" y="3361247"/>
            <a:ext cx="810343" cy="1347481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i="0" dirty="0"/>
              <a:t>Decarbon-ization</a:t>
            </a:r>
          </a:p>
        </p:txBody>
      </p:sp>
      <p:sp>
        <p:nvSpPr>
          <p:cNvPr id="43" name="btfpRowHeaderBoxText489333">
            <a:extLst>
              <a:ext uri="{FF2B5EF4-FFF2-40B4-BE49-F238E27FC236}">
                <a16:creationId xmlns:a16="http://schemas.microsoft.com/office/drawing/2014/main" id="{58B7B0D5-D2FC-96CC-036C-5F497573C69F}"/>
              </a:ext>
            </a:extLst>
          </p:cNvPr>
          <p:cNvSpPr txBox="1"/>
          <p:nvPr/>
        </p:nvSpPr>
        <p:spPr bwMode="gray">
          <a:xfrm>
            <a:off x="6054212" y="4871001"/>
            <a:ext cx="810343" cy="1093836"/>
          </a:xfrm>
          <a:prstGeom prst="rect">
            <a:avLst/>
          </a:prstGeom>
          <a:noFill/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indent="0" algn="ctr">
              <a:spcBef>
                <a:spcPts val="0"/>
              </a:spcBef>
              <a:buNone/>
              <a:defRPr sz="1000" b="1" i="1">
                <a:solidFill>
                  <a:schemeClr val="tx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GB" i="0" dirty="0"/>
              <a:t>Agriculture</a:t>
            </a:r>
          </a:p>
        </p:txBody>
      </p:sp>
      <p:sp>
        <p:nvSpPr>
          <p:cNvPr id="44" name="btfpBulletedList367680">
            <a:extLst>
              <a:ext uri="{FF2B5EF4-FFF2-40B4-BE49-F238E27FC236}">
                <a16:creationId xmlns:a16="http://schemas.microsoft.com/office/drawing/2014/main" id="{4E7025AC-26B8-0F1F-E6D5-E735DBDC5091}"/>
              </a:ext>
            </a:extLst>
          </p:cNvPr>
          <p:cNvSpPr txBox="1"/>
          <p:nvPr>
            <p:custDataLst>
              <p:tags r:id="rId14"/>
            </p:custDataLst>
          </p:nvPr>
        </p:nvSpPr>
        <p:spPr bwMode="gray">
          <a:xfrm>
            <a:off x="6867466" y="1856534"/>
            <a:ext cx="4704774" cy="1379865"/>
          </a:xfrm>
          <a:prstGeom prst="rect">
            <a:avLst/>
          </a:prstGeom>
          <a:noFill/>
        </p:spPr>
        <p:txBody>
          <a:bodyPr vert="horz" wrap="square">
            <a:spAutoFit/>
          </a:bodyPr>
          <a:lstStyle>
            <a:defPPr>
              <a:defRPr lang="en-US"/>
            </a:defPPr>
            <a:lvl1pPr marR="0" lvl="0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  <a:defRPr kumimoji="0" sz="12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defRPr>
            </a:lvl1pPr>
            <a:lvl2pPr marR="0" lvl="1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  <a:defRPr kumimoji="0" sz="10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defRPr>
            </a:lvl2pPr>
          </a:lstStyle>
          <a:p>
            <a:pPr>
              <a:spcBef>
                <a:spcPts val="0"/>
              </a:spcBef>
              <a:spcAft>
                <a:spcPts val="400"/>
              </a:spcAft>
            </a:pPr>
            <a:r>
              <a:rPr lang="en-US" sz="1100" b="0" dirty="0"/>
              <a:t>Provides </a:t>
            </a:r>
            <a:r>
              <a:rPr lang="en-US" sz="1100" dirty="0"/>
              <a:t>energy importers with new opportunities to establish domestic energy supply chains.</a:t>
            </a:r>
          </a:p>
          <a:p>
            <a:pPr lvl="1">
              <a:spcBef>
                <a:spcPts val="0"/>
              </a:spcBef>
              <a:spcAft>
                <a:spcPts val="400"/>
              </a:spcAft>
            </a:pPr>
            <a:r>
              <a:rPr lang="en-US" sz="1100" b="0" dirty="0"/>
              <a:t>22 countries currently supply over 90% of global oil, may present new opportunities for major importers such as the EU and China, as well as other Asia-Pacific countries.</a:t>
            </a:r>
          </a:p>
          <a:p>
            <a:pPr>
              <a:spcBef>
                <a:spcPts val="0"/>
              </a:spcBef>
              <a:spcAft>
                <a:spcPts val="400"/>
              </a:spcAft>
            </a:pPr>
            <a:r>
              <a:rPr lang="en-US" sz="1100" b="0" dirty="0"/>
              <a:t>Provides </a:t>
            </a:r>
            <a:r>
              <a:rPr lang="en-US" sz="1100" dirty="0"/>
              <a:t>opportunities to fully utilize local feedstock </a:t>
            </a:r>
            <a:r>
              <a:rPr lang="en-US" sz="1100" b="0" dirty="0"/>
              <a:t>(waste, crops, etc.) and create new jobs domestically.</a:t>
            </a:r>
          </a:p>
        </p:txBody>
      </p:sp>
      <p:sp>
        <p:nvSpPr>
          <p:cNvPr id="45" name="btfpBulletedList352864">
            <a:extLst>
              <a:ext uri="{FF2B5EF4-FFF2-40B4-BE49-F238E27FC236}">
                <a16:creationId xmlns:a16="http://schemas.microsoft.com/office/drawing/2014/main" id="{159AD426-AE92-0560-FD47-139556ABBC32}"/>
              </a:ext>
            </a:extLst>
          </p:cNvPr>
          <p:cNvSpPr txBox="1"/>
          <p:nvPr/>
        </p:nvSpPr>
        <p:spPr bwMode="gray">
          <a:xfrm>
            <a:off x="6867465" y="3324394"/>
            <a:ext cx="4709160" cy="1379865"/>
          </a:xfrm>
          <a:prstGeom prst="rect">
            <a:avLst/>
          </a:prstGeom>
          <a:noFill/>
        </p:spPr>
        <p:txBody>
          <a:bodyPr vert="horz" wrap="square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Plays a </a:t>
            </a:r>
            <a:r>
              <a:rPr lang="en-US" sz="1100" b="1" dirty="0">
                <a:solidFill>
                  <a:srgbClr val="000000"/>
                </a:solidFill>
                <a:latin typeface="Arial"/>
              </a:rPr>
              <a:t>critical role in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decarbonizing transport sector</a:t>
            </a:r>
            <a:r>
              <a:rPr lang="en-US" sz="1100" dirty="0">
                <a:solidFill>
                  <a:srgbClr val="000000"/>
                </a:solidFill>
                <a:latin typeface="Arial"/>
              </a:rPr>
              <a:t> as market share of EV and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future share in aviation increase.</a:t>
            </a: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Countries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crafting specific mandates 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the form of fuel standards and investment expectations.</a:t>
            </a: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P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rovides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opportunities to create a circular crops and waste economy</a:t>
            </a:r>
            <a:r>
              <a:rPr kumimoji="0" lang="en-US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where the process of producing biomass feedstock also reduces emissions.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87BBBA0-7D25-7098-8AA6-BAEBAD1D902C}"/>
              </a:ext>
            </a:extLst>
          </p:cNvPr>
          <p:cNvSpPr txBox="1"/>
          <p:nvPr/>
        </p:nvSpPr>
        <p:spPr bwMode="gray">
          <a:xfrm>
            <a:off x="6867465" y="4830383"/>
            <a:ext cx="4709160" cy="12105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Allows agricultural producers to use surpluses for fuel production.</a:t>
            </a:r>
          </a:p>
          <a:p>
            <a:pPr lvl="1">
              <a:spcBef>
                <a:spcPts val="0"/>
              </a:spcBef>
              <a:spcAft>
                <a:spcPts val="400"/>
              </a:spcAft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Countries with structural supply surpluses like Indonesia (palm oil) and the U.S. (corn) are at the forefront of feedstock production.</a:t>
            </a:r>
          </a:p>
          <a:p>
            <a:pPr marL="177800" marR="0" lvl="0" indent="-177800" algn="l" defTabSz="711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Char char="•"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Arial"/>
              </a:rPr>
              <a:t>Municipal waste facilities, landfills, and animal waste collectors are becoming biofuel feedstock producers with an increase in the potential to reduce feedstock cost.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D7FF4D6C-4E33-F7C7-D76B-3D0716D028A1}"/>
              </a:ext>
            </a:extLst>
          </p:cNvPr>
          <p:cNvCxnSpPr>
            <a:cxnSpLocks/>
          </p:cNvCxnSpPr>
          <p:nvPr/>
        </p:nvCxnSpPr>
        <p:spPr bwMode="gray">
          <a:xfrm>
            <a:off x="6054212" y="3275740"/>
            <a:ext cx="5486400" cy="0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881B14F-377B-31AC-7531-CEAE3EFD5BFA}"/>
              </a:ext>
            </a:extLst>
          </p:cNvPr>
          <p:cNvCxnSpPr>
            <a:cxnSpLocks/>
          </p:cNvCxnSpPr>
          <p:nvPr/>
        </p:nvCxnSpPr>
        <p:spPr bwMode="gray">
          <a:xfrm>
            <a:off x="6054212" y="4744876"/>
            <a:ext cx="5486400" cy="0"/>
          </a:xfrm>
          <a:prstGeom prst="line">
            <a:avLst/>
          </a:prstGeom>
          <a:ln w="9525" cap="flat">
            <a:solidFill>
              <a:schemeClr val="bg2">
                <a:lumMod val="40000"/>
                <a:lumOff val="60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3" name="Title 5">
            <a:extLst>
              <a:ext uri="{FF2B5EF4-FFF2-40B4-BE49-F238E27FC236}">
                <a16:creationId xmlns:a16="http://schemas.microsoft.com/office/drawing/2014/main" id="{B72EB425-301F-7315-076C-89C463F325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Global: Investment in biofuels is growing, driven by the need for energy security, decarbonization efforts, and agriculture surpluses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1008111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A8149B-5465-9517-9913-3E21511C5B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5CB1243-9EC8-4A6B-B78F-27507FBCD59C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315128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8" imgW="484" imgH="486" progId="TCLayout.ActiveDocument.1">
                  <p:embed/>
                </p:oleObj>
              </mc:Choice>
              <mc:Fallback>
                <p:oleObj name="think-cell Slide" r:id="rId18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CB1243-9EC8-4A6B-B78F-27507FBCD59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264C6E13-8790-8C50-7E5B-F6BFFE75D3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Gulf Coast states and California are the largest producers of renewable and other advanced biofuels</a:t>
            </a:r>
          </a:p>
        </p:txBody>
      </p:sp>
      <p:grpSp>
        <p:nvGrpSpPr>
          <p:cNvPr id="582" name="Group 581">
            <a:extLst>
              <a:ext uri="{FF2B5EF4-FFF2-40B4-BE49-F238E27FC236}">
                <a16:creationId xmlns:a16="http://schemas.microsoft.com/office/drawing/2014/main" id="{BFAEE11E-D866-C30C-8CBD-B24F21EB4FA1}"/>
              </a:ext>
            </a:extLst>
          </p:cNvPr>
          <p:cNvGrpSpPr/>
          <p:nvPr/>
        </p:nvGrpSpPr>
        <p:grpSpPr>
          <a:xfrm>
            <a:off x="1928573" y="4275138"/>
            <a:ext cx="2407570" cy="1587500"/>
            <a:chOff x="2435845" y="3829615"/>
            <a:chExt cx="3301528" cy="1910525"/>
          </a:xfrm>
          <a:solidFill>
            <a:srgbClr val="C3CFE1">
              <a:alpha val="24000"/>
            </a:srgbClr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3C6BFE0-315F-C946-99A5-70D71D44DEE0}"/>
                </a:ext>
              </a:extLst>
            </p:cNvPr>
            <p:cNvSpPr/>
            <p:nvPr/>
          </p:nvSpPr>
          <p:spPr>
            <a:xfrm>
              <a:off x="5249315" y="4196208"/>
              <a:ext cx="488058" cy="796844"/>
            </a:xfrm>
            <a:custGeom>
              <a:avLst/>
              <a:gdLst>
                <a:gd name="connsiteX0" fmla="*/ 161710 w 488058"/>
                <a:gd name="connsiteY0" fmla="*/ 777820 h 796844"/>
                <a:gd name="connsiteX1" fmla="*/ 164637 w 488058"/>
                <a:gd name="connsiteY1" fmla="*/ 724405 h 796844"/>
                <a:gd name="connsiteX2" fmla="*/ 158052 w 488058"/>
                <a:gd name="connsiteY2" fmla="*/ 715624 h 796844"/>
                <a:gd name="connsiteX3" fmla="*/ 145612 w 488058"/>
                <a:gd name="connsiteY3" fmla="*/ 710502 h 796844"/>
                <a:gd name="connsiteX4" fmla="*/ 127319 w 488058"/>
                <a:gd name="connsiteY4" fmla="*/ 690014 h 796844"/>
                <a:gd name="connsiteX5" fmla="*/ 130978 w 488058"/>
                <a:gd name="connsiteY5" fmla="*/ 668794 h 796844"/>
                <a:gd name="connsiteX6" fmla="*/ 488058 w 488058"/>
                <a:gd name="connsiteY6" fmla="*/ 631476 h 796844"/>
                <a:gd name="connsiteX7" fmla="*/ 482936 w 488058"/>
                <a:gd name="connsiteY7" fmla="*/ 615378 h 796844"/>
                <a:gd name="connsiteX8" fmla="*/ 471961 w 488058"/>
                <a:gd name="connsiteY8" fmla="*/ 604402 h 796844"/>
                <a:gd name="connsiteX9" fmla="*/ 468302 w 488058"/>
                <a:gd name="connsiteY9" fmla="*/ 594158 h 796844"/>
                <a:gd name="connsiteX10" fmla="*/ 472692 w 488058"/>
                <a:gd name="connsiteY10" fmla="*/ 548060 h 796844"/>
                <a:gd name="connsiteX11" fmla="*/ 455131 w 488058"/>
                <a:gd name="connsiteY11" fmla="*/ 506351 h 796844"/>
                <a:gd name="connsiteX12" fmla="*/ 458789 w 488058"/>
                <a:gd name="connsiteY12" fmla="*/ 487327 h 796844"/>
                <a:gd name="connsiteX13" fmla="*/ 460985 w 488058"/>
                <a:gd name="connsiteY13" fmla="*/ 460253 h 796844"/>
                <a:gd name="connsiteX14" fmla="*/ 477082 w 488058"/>
                <a:gd name="connsiteY14" fmla="*/ 432448 h 796844"/>
                <a:gd name="connsiteX15" fmla="*/ 475619 w 488058"/>
                <a:gd name="connsiteY15" fmla="*/ 424399 h 796844"/>
                <a:gd name="connsiteX16" fmla="*/ 463180 w 488058"/>
                <a:gd name="connsiteY16" fmla="*/ 417081 h 796844"/>
                <a:gd name="connsiteX17" fmla="*/ 463180 w 488058"/>
                <a:gd name="connsiteY17" fmla="*/ 393666 h 796844"/>
                <a:gd name="connsiteX18" fmla="*/ 450009 w 488058"/>
                <a:gd name="connsiteY18" fmla="*/ 379764 h 796844"/>
                <a:gd name="connsiteX19" fmla="*/ 428789 w 488058"/>
                <a:gd name="connsiteY19" fmla="*/ 335128 h 796844"/>
                <a:gd name="connsiteX20" fmla="*/ 334397 w 488058"/>
                <a:gd name="connsiteY20" fmla="*/ 0 h 796844"/>
                <a:gd name="connsiteX21" fmla="*/ 0 w 488058"/>
                <a:gd name="connsiteY21" fmla="*/ 29269 h 796844"/>
                <a:gd name="connsiteX22" fmla="*/ 9512 w 488058"/>
                <a:gd name="connsiteY22" fmla="*/ 43903 h 796844"/>
                <a:gd name="connsiteX23" fmla="*/ 0 w 488058"/>
                <a:gd name="connsiteY23" fmla="*/ 534157 h 796844"/>
                <a:gd name="connsiteX24" fmla="*/ 32195 w 488058"/>
                <a:gd name="connsiteY24" fmla="*/ 777088 h 796844"/>
                <a:gd name="connsiteX25" fmla="*/ 38781 w 488058"/>
                <a:gd name="connsiteY25" fmla="*/ 773430 h 796844"/>
                <a:gd name="connsiteX26" fmla="*/ 48293 w 488058"/>
                <a:gd name="connsiteY26" fmla="*/ 774162 h 796844"/>
                <a:gd name="connsiteX27" fmla="*/ 52684 w 488058"/>
                <a:gd name="connsiteY27" fmla="*/ 777088 h 796844"/>
                <a:gd name="connsiteX28" fmla="*/ 58538 w 488058"/>
                <a:gd name="connsiteY28" fmla="*/ 776357 h 796844"/>
                <a:gd name="connsiteX29" fmla="*/ 73172 w 488058"/>
                <a:gd name="connsiteY29" fmla="*/ 748551 h 796844"/>
                <a:gd name="connsiteX30" fmla="*/ 73172 w 488058"/>
                <a:gd name="connsiteY30" fmla="*/ 731722 h 796844"/>
                <a:gd name="connsiteX31" fmla="*/ 81221 w 488058"/>
                <a:gd name="connsiteY31" fmla="*/ 723673 h 796844"/>
                <a:gd name="connsiteX32" fmla="*/ 91465 w 488058"/>
                <a:gd name="connsiteY32" fmla="*/ 727331 h 796844"/>
                <a:gd name="connsiteX33" fmla="*/ 116344 w 488058"/>
                <a:gd name="connsiteY33" fmla="*/ 774162 h 796844"/>
                <a:gd name="connsiteX34" fmla="*/ 116344 w 488058"/>
                <a:gd name="connsiteY34" fmla="*/ 780747 h 796844"/>
                <a:gd name="connsiteX35" fmla="*/ 92197 w 488058"/>
                <a:gd name="connsiteY35" fmla="*/ 796845 h 796844"/>
                <a:gd name="connsiteX36" fmla="*/ 117807 w 488058"/>
                <a:gd name="connsiteY36" fmla="*/ 793918 h 796844"/>
                <a:gd name="connsiteX37" fmla="*/ 153662 w 488058"/>
                <a:gd name="connsiteY37" fmla="*/ 782211 h 79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058" h="796844">
                  <a:moveTo>
                    <a:pt x="161710" y="777820"/>
                  </a:moveTo>
                  <a:lnTo>
                    <a:pt x="164637" y="724405"/>
                  </a:lnTo>
                  <a:lnTo>
                    <a:pt x="158052" y="715624"/>
                  </a:lnTo>
                  <a:lnTo>
                    <a:pt x="145612" y="710502"/>
                  </a:lnTo>
                  <a:lnTo>
                    <a:pt x="127319" y="690014"/>
                  </a:lnTo>
                  <a:lnTo>
                    <a:pt x="130978" y="668794"/>
                  </a:lnTo>
                  <a:lnTo>
                    <a:pt x="488058" y="631476"/>
                  </a:lnTo>
                  <a:lnTo>
                    <a:pt x="482936" y="615378"/>
                  </a:lnTo>
                  <a:lnTo>
                    <a:pt x="471961" y="604402"/>
                  </a:lnTo>
                  <a:lnTo>
                    <a:pt x="468302" y="594158"/>
                  </a:lnTo>
                  <a:lnTo>
                    <a:pt x="472692" y="548060"/>
                  </a:lnTo>
                  <a:lnTo>
                    <a:pt x="455131" y="506351"/>
                  </a:lnTo>
                  <a:lnTo>
                    <a:pt x="458789" y="487327"/>
                  </a:lnTo>
                  <a:lnTo>
                    <a:pt x="460985" y="460253"/>
                  </a:lnTo>
                  <a:lnTo>
                    <a:pt x="477082" y="432448"/>
                  </a:lnTo>
                  <a:lnTo>
                    <a:pt x="475619" y="424399"/>
                  </a:lnTo>
                  <a:lnTo>
                    <a:pt x="463180" y="417081"/>
                  </a:lnTo>
                  <a:lnTo>
                    <a:pt x="463180" y="393666"/>
                  </a:lnTo>
                  <a:lnTo>
                    <a:pt x="450009" y="379764"/>
                  </a:lnTo>
                  <a:lnTo>
                    <a:pt x="428789" y="335128"/>
                  </a:lnTo>
                  <a:lnTo>
                    <a:pt x="334397" y="0"/>
                  </a:lnTo>
                  <a:lnTo>
                    <a:pt x="0" y="29269"/>
                  </a:lnTo>
                  <a:lnTo>
                    <a:pt x="9512" y="43903"/>
                  </a:lnTo>
                  <a:lnTo>
                    <a:pt x="0" y="534157"/>
                  </a:lnTo>
                  <a:lnTo>
                    <a:pt x="32195" y="777088"/>
                  </a:lnTo>
                  <a:lnTo>
                    <a:pt x="38781" y="773430"/>
                  </a:lnTo>
                  <a:lnTo>
                    <a:pt x="48293" y="774162"/>
                  </a:lnTo>
                  <a:lnTo>
                    <a:pt x="52684" y="777088"/>
                  </a:lnTo>
                  <a:lnTo>
                    <a:pt x="58538" y="776357"/>
                  </a:lnTo>
                  <a:lnTo>
                    <a:pt x="73172" y="748551"/>
                  </a:lnTo>
                  <a:lnTo>
                    <a:pt x="73172" y="731722"/>
                  </a:lnTo>
                  <a:lnTo>
                    <a:pt x="81221" y="723673"/>
                  </a:lnTo>
                  <a:lnTo>
                    <a:pt x="91465" y="727331"/>
                  </a:lnTo>
                  <a:lnTo>
                    <a:pt x="116344" y="774162"/>
                  </a:lnTo>
                  <a:lnTo>
                    <a:pt x="116344" y="780747"/>
                  </a:lnTo>
                  <a:lnTo>
                    <a:pt x="92197" y="796845"/>
                  </a:lnTo>
                  <a:lnTo>
                    <a:pt x="117807" y="793918"/>
                  </a:lnTo>
                  <a:lnTo>
                    <a:pt x="153662" y="782211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BC7B94E-3CDB-93A4-84F0-9E4603246A64}"/>
                </a:ext>
              </a:extLst>
            </p:cNvPr>
            <p:cNvSpPr/>
            <p:nvPr/>
          </p:nvSpPr>
          <p:spPr>
            <a:xfrm>
              <a:off x="4397591" y="4000838"/>
              <a:ext cx="649037" cy="583914"/>
            </a:xfrm>
            <a:custGeom>
              <a:avLst/>
              <a:gdLst>
                <a:gd name="connsiteX0" fmla="*/ 583182 w 649037"/>
                <a:gd name="connsiteY0" fmla="*/ 238541 h 583914"/>
                <a:gd name="connsiteX1" fmla="*/ 589768 w 649037"/>
                <a:gd name="connsiteY1" fmla="*/ 222443 h 583914"/>
                <a:gd name="connsiteX2" fmla="*/ 598548 w 649037"/>
                <a:gd name="connsiteY2" fmla="*/ 226102 h 583914"/>
                <a:gd name="connsiteX3" fmla="*/ 603671 w 649037"/>
                <a:gd name="connsiteY3" fmla="*/ 218785 h 583914"/>
                <a:gd name="connsiteX4" fmla="*/ 597817 w 649037"/>
                <a:gd name="connsiteY4" fmla="*/ 213663 h 583914"/>
                <a:gd name="connsiteX5" fmla="*/ 600012 w 649037"/>
                <a:gd name="connsiteY5" fmla="*/ 202687 h 583914"/>
                <a:gd name="connsiteX6" fmla="*/ 591963 w 649037"/>
                <a:gd name="connsiteY6" fmla="*/ 196102 h 583914"/>
                <a:gd name="connsiteX7" fmla="*/ 596353 w 649037"/>
                <a:gd name="connsiteY7" fmla="*/ 188784 h 583914"/>
                <a:gd name="connsiteX8" fmla="*/ 595622 w 649037"/>
                <a:gd name="connsiteY8" fmla="*/ 177809 h 583914"/>
                <a:gd name="connsiteX9" fmla="*/ 587573 w 649037"/>
                <a:gd name="connsiteY9" fmla="*/ 177077 h 583914"/>
                <a:gd name="connsiteX10" fmla="*/ 593426 w 649037"/>
                <a:gd name="connsiteY10" fmla="*/ 171223 h 583914"/>
                <a:gd name="connsiteX11" fmla="*/ 602939 w 649037"/>
                <a:gd name="connsiteY11" fmla="*/ 177077 h 583914"/>
                <a:gd name="connsiteX12" fmla="*/ 605134 w 649037"/>
                <a:gd name="connsiteY12" fmla="*/ 166833 h 583914"/>
                <a:gd name="connsiteX13" fmla="*/ 602207 w 649037"/>
                <a:gd name="connsiteY13" fmla="*/ 158784 h 583914"/>
                <a:gd name="connsiteX14" fmla="*/ 602939 w 649037"/>
                <a:gd name="connsiteY14" fmla="*/ 153662 h 583914"/>
                <a:gd name="connsiteX15" fmla="*/ 617573 w 649037"/>
                <a:gd name="connsiteY15" fmla="*/ 158052 h 583914"/>
                <a:gd name="connsiteX16" fmla="*/ 614646 w 649037"/>
                <a:gd name="connsiteY16" fmla="*/ 147076 h 583914"/>
                <a:gd name="connsiteX17" fmla="*/ 626354 w 649037"/>
                <a:gd name="connsiteY17" fmla="*/ 137564 h 583914"/>
                <a:gd name="connsiteX18" fmla="*/ 622695 w 649037"/>
                <a:gd name="connsiteY18" fmla="*/ 130978 h 583914"/>
                <a:gd name="connsiteX19" fmla="*/ 614646 w 649037"/>
                <a:gd name="connsiteY19" fmla="*/ 131710 h 583914"/>
                <a:gd name="connsiteX20" fmla="*/ 610256 w 649037"/>
                <a:gd name="connsiteY20" fmla="*/ 125124 h 583914"/>
                <a:gd name="connsiteX21" fmla="*/ 616841 w 649037"/>
                <a:gd name="connsiteY21" fmla="*/ 118539 h 583914"/>
                <a:gd name="connsiteX22" fmla="*/ 628549 w 649037"/>
                <a:gd name="connsiteY22" fmla="*/ 117075 h 583914"/>
                <a:gd name="connsiteX23" fmla="*/ 632208 w 649037"/>
                <a:gd name="connsiteY23" fmla="*/ 111222 h 583914"/>
                <a:gd name="connsiteX24" fmla="*/ 642452 w 649037"/>
                <a:gd name="connsiteY24" fmla="*/ 109758 h 583914"/>
                <a:gd name="connsiteX25" fmla="*/ 641720 w 649037"/>
                <a:gd name="connsiteY25" fmla="*/ 103905 h 583914"/>
                <a:gd name="connsiteX26" fmla="*/ 635134 w 649037"/>
                <a:gd name="connsiteY26" fmla="*/ 97319 h 583914"/>
                <a:gd name="connsiteX27" fmla="*/ 635134 w 649037"/>
                <a:gd name="connsiteY27" fmla="*/ 93661 h 583914"/>
                <a:gd name="connsiteX28" fmla="*/ 646110 w 649037"/>
                <a:gd name="connsiteY28" fmla="*/ 93661 h 583914"/>
                <a:gd name="connsiteX29" fmla="*/ 649037 w 649037"/>
                <a:gd name="connsiteY29" fmla="*/ 88538 h 583914"/>
                <a:gd name="connsiteX30" fmla="*/ 638793 w 649037"/>
                <a:gd name="connsiteY30" fmla="*/ 81221 h 583914"/>
                <a:gd name="connsiteX31" fmla="*/ 638062 w 649037"/>
                <a:gd name="connsiteY31" fmla="*/ 76831 h 583914"/>
                <a:gd name="connsiteX32" fmla="*/ 556109 w 649037"/>
                <a:gd name="connsiteY32" fmla="*/ 82685 h 583914"/>
                <a:gd name="connsiteX33" fmla="*/ 576597 w 649037"/>
                <a:gd name="connsiteY33" fmla="*/ 45367 h 583914"/>
                <a:gd name="connsiteX34" fmla="*/ 589036 w 649037"/>
                <a:gd name="connsiteY34" fmla="*/ 34391 h 583914"/>
                <a:gd name="connsiteX35" fmla="*/ 589036 w 649037"/>
                <a:gd name="connsiteY35" fmla="*/ 18293 h 583914"/>
                <a:gd name="connsiteX36" fmla="*/ 577329 w 649037"/>
                <a:gd name="connsiteY36" fmla="*/ 0 h 583914"/>
                <a:gd name="connsiteX37" fmla="*/ 286103 w 649037"/>
                <a:gd name="connsiteY37" fmla="*/ 14634 h 583914"/>
                <a:gd name="connsiteX38" fmla="*/ 0 w 649037"/>
                <a:gd name="connsiteY38" fmla="*/ 19757 h 583914"/>
                <a:gd name="connsiteX39" fmla="*/ 30001 w 649037"/>
                <a:gd name="connsiteY39" fmla="*/ 198297 h 583914"/>
                <a:gd name="connsiteX40" fmla="*/ 24878 w 649037"/>
                <a:gd name="connsiteY40" fmla="*/ 483668 h 583914"/>
                <a:gd name="connsiteX41" fmla="*/ 43903 w 649037"/>
                <a:gd name="connsiteY41" fmla="*/ 500498 h 583914"/>
                <a:gd name="connsiteX42" fmla="*/ 64391 w 649037"/>
                <a:gd name="connsiteY42" fmla="*/ 490985 h 583914"/>
                <a:gd name="connsiteX43" fmla="*/ 87807 w 649037"/>
                <a:gd name="connsiteY43" fmla="*/ 496839 h 583914"/>
                <a:gd name="connsiteX44" fmla="*/ 89270 w 649037"/>
                <a:gd name="connsiteY44" fmla="*/ 583914 h 583914"/>
                <a:gd name="connsiteX45" fmla="*/ 471961 w 649037"/>
                <a:gd name="connsiteY45" fmla="*/ 574402 h 583914"/>
                <a:gd name="connsiteX46" fmla="*/ 480741 w 649037"/>
                <a:gd name="connsiteY46" fmla="*/ 563426 h 583914"/>
                <a:gd name="connsiteX47" fmla="*/ 484400 w 649037"/>
                <a:gd name="connsiteY47" fmla="*/ 541474 h 583914"/>
                <a:gd name="connsiteX48" fmla="*/ 473424 w 649037"/>
                <a:gd name="connsiteY48" fmla="*/ 524645 h 583914"/>
                <a:gd name="connsiteX49" fmla="*/ 469765 w 649037"/>
                <a:gd name="connsiteY49" fmla="*/ 508547 h 583914"/>
                <a:gd name="connsiteX50" fmla="*/ 476351 w 649037"/>
                <a:gd name="connsiteY50" fmla="*/ 503425 h 583914"/>
                <a:gd name="connsiteX51" fmla="*/ 476351 w 649037"/>
                <a:gd name="connsiteY51" fmla="*/ 497571 h 583914"/>
                <a:gd name="connsiteX52" fmla="*/ 463912 w 649037"/>
                <a:gd name="connsiteY52" fmla="*/ 489522 h 583914"/>
                <a:gd name="connsiteX53" fmla="*/ 463180 w 649037"/>
                <a:gd name="connsiteY53" fmla="*/ 484400 h 583914"/>
                <a:gd name="connsiteX54" fmla="*/ 474888 w 649037"/>
                <a:gd name="connsiteY54" fmla="*/ 477814 h 583914"/>
                <a:gd name="connsiteX55" fmla="*/ 466107 w 649037"/>
                <a:gd name="connsiteY55" fmla="*/ 469765 h 583914"/>
                <a:gd name="connsiteX56" fmla="*/ 478546 w 649037"/>
                <a:gd name="connsiteY56" fmla="*/ 417813 h 583914"/>
                <a:gd name="connsiteX57" fmla="*/ 503425 w 649037"/>
                <a:gd name="connsiteY57" fmla="*/ 406106 h 583914"/>
                <a:gd name="connsiteX58" fmla="*/ 503425 w 649037"/>
                <a:gd name="connsiteY58" fmla="*/ 400252 h 583914"/>
                <a:gd name="connsiteX59" fmla="*/ 495376 w 649037"/>
                <a:gd name="connsiteY59" fmla="*/ 390008 h 583914"/>
                <a:gd name="connsiteX60" fmla="*/ 516595 w 649037"/>
                <a:gd name="connsiteY60" fmla="*/ 350495 h 583914"/>
                <a:gd name="connsiteX61" fmla="*/ 530498 w 649037"/>
                <a:gd name="connsiteY61" fmla="*/ 350495 h 583914"/>
                <a:gd name="connsiteX62" fmla="*/ 541474 w 649037"/>
                <a:gd name="connsiteY62" fmla="*/ 341714 h 583914"/>
                <a:gd name="connsiteX63" fmla="*/ 539279 w 649037"/>
                <a:gd name="connsiteY63" fmla="*/ 303665 h 583914"/>
                <a:gd name="connsiteX64" fmla="*/ 561962 w 649037"/>
                <a:gd name="connsiteY64" fmla="*/ 270737 h 583914"/>
                <a:gd name="connsiteX65" fmla="*/ 575133 w 649037"/>
                <a:gd name="connsiteY65" fmla="*/ 266347 h 583914"/>
                <a:gd name="connsiteX66" fmla="*/ 571475 w 649037"/>
                <a:gd name="connsiteY66" fmla="*/ 243663 h 58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49037" h="583914">
                  <a:moveTo>
                    <a:pt x="583182" y="238541"/>
                  </a:moveTo>
                  <a:lnTo>
                    <a:pt x="589768" y="222443"/>
                  </a:lnTo>
                  <a:lnTo>
                    <a:pt x="598548" y="226102"/>
                  </a:lnTo>
                  <a:lnTo>
                    <a:pt x="603671" y="218785"/>
                  </a:lnTo>
                  <a:lnTo>
                    <a:pt x="597817" y="213663"/>
                  </a:lnTo>
                  <a:lnTo>
                    <a:pt x="600012" y="202687"/>
                  </a:lnTo>
                  <a:lnTo>
                    <a:pt x="591963" y="196102"/>
                  </a:lnTo>
                  <a:lnTo>
                    <a:pt x="596353" y="188784"/>
                  </a:lnTo>
                  <a:lnTo>
                    <a:pt x="595622" y="177809"/>
                  </a:lnTo>
                  <a:lnTo>
                    <a:pt x="587573" y="177077"/>
                  </a:lnTo>
                  <a:lnTo>
                    <a:pt x="593426" y="171223"/>
                  </a:lnTo>
                  <a:lnTo>
                    <a:pt x="602939" y="177077"/>
                  </a:lnTo>
                  <a:lnTo>
                    <a:pt x="605134" y="166833"/>
                  </a:lnTo>
                  <a:lnTo>
                    <a:pt x="602207" y="158784"/>
                  </a:lnTo>
                  <a:lnTo>
                    <a:pt x="602939" y="153662"/>
                  </a:lnTo>
                  <a:lnTo>
                    <a:pt x="617573" y="158052"/>
                  </a:lnTo>
                  <a:lnTo>
                    <a:pt x="614646" y="147076"/>
                  </a:lnTo>
                  <a:lnTo>
                    <a:pt x="626354" y="137564"/>
                  </a:lnTo>
                  <a:lnTo>
                    <a:pt x="622695" y="130978"/>
                  </a:lnTo>
                  <a:lnTo>
                    <a:pt x="614646" y="131710"/>
                  </a:lnTo>
                  <a:lnTo>
                    <a:pt x="610256" y="125124"/>
                  </a:lnTo>
                  <a:lnTo>
                    <a:pt x="616841" y="118539"/>
                  </a:lnTo>
                  <a:lnTo>
                    <a:pt x="628549" y="117075"/>
                  </a:lnTo>
                  <a:lnTo>
                    <a:pt x="632208" y="111222"/>
                  </a:lnTo>
                  <a:lnTo>
                    <a:pt x="642452" y="109758"/>
                  </a:lnTo>
                  <a:lnTo>
                    <a:pt x="641720" y="103905"/>
                  </a:lnTo>
                  <a:lnTo>
                    <a:pt x="635134" y="97319"/>
                  </a:lnTo>
                  <a:lnTo>
                    <a:pt x="635134" y="93661"/>
                  </a:lnTo>
                  <a:lnTo>
                    <a:pt x="646110" y="93661"/>
                  </a:lnTo>
                  <a:lnTo>
                    <a:pt x="649037" y="88538"/>
                  </a:lnTo>
                  <a:lnTo>
                    <a:pt x="638793" y="81221"/>
                  </a:lnTo>
                  <a:lnTo>
                    <a:pt x="638062" y="76831"/>
                  </a:lnTo>
                  <a:lnTo>
                    <a:pt x="556109" y="82685"/>
                  </a:lnTo>
                  <a:lnTo>
                    <a:pt x="576597" y="45367"/>
                  </a:lnTo>
                  <a:lnTo>
                    <a:pt x="589036" y="34391"/>
                  </a:lnTo>
                  <a:lnTo>
                    <a:pt x="589036" y="18293"/>
                  </a:lnTo>
                  <a:lnTo>
                    <a:pt x="577329" y="0"/>
                  </a:lnTo>
                  <a:lnTo>
                    <a:pt x="286103" y="14634"/>
                  </a:lnTo>
                  <a:lnTo>
                    <a:pt x="0" y="19757"/>
                  </a:lnTo>
                  <a:lnTo>
                    <a:pt x="30001" y="198297"/>
                  </a:lnTo>
                  <a:lnTo>
                    <a:pt x="24878" y="483668"/>
                  </a:lnTo>
                  <a:lnTo>
                    <a:pt x="43903" y="500498"/>
                  </a:lnTo>
                  <a:lnTo>
                    <a:pt x="64391" y="490985"/>
                  </a:lnTo>
                  <a:lnTo>
                    <a:pt x="87807" y="496839"/>
                  </a:lnTo>
                  <a:lnTo>
                    <a:pt x="89270" y="583914"/>
                  </a:lnTo>
                  <a:lnTo>
                    <a:pt x="471961" y="574402"/>
                  </a:lnTo>
                  <a:lnTo>
                    <a:pt x="480741" y="563426"/>
                  </a:lnTo>
                  <a:lnTo>
                    <a:pt x="484400" y="541474"/>
                  </a:lnTo>
                  <a:lnTo>
                    <a:pt x="473424" y="524645"/>
                  </a:lnTo>
                  <a:lnTo>
                    <a:pt x="469765" y="508547"/>
                  </a:lnTo>
                  <a:lnTo>
                    <a:pt x="476351" y="503425"/>
                  </a:lnTo>
                  <a:lnTo>
                    <a:pt x="476351" y="497571"/>
                  </a:lnTo>
                  <a:lnTo>
                    <a:pt x="463912" y="489522"/>
                  </a:lnTo>
                  <a:lnTo>
                    <a:pt x="463180" y="484400"/>
                  </a:lnTo>
                  <a:lnTo>
                    <a:pt x="474888" y="477814"/>
                  </a:lnTo>
                  <a:lnTo>
                    <a:pt x="466107" y="469765"/>
                  </a:lnTo>
                  <a:lnTo>
                    <a:pt x="478546" y="417813"/>
                  </a:lnTo>
                  <a:lnTo>
                    <a:pt x="503425" y="406106"/>
                  </a:lnTo>
                  <a:lnTo>
                    <a:pt x="503425" y="400252"/>
                  </a:lnTo>
                  <a:lnTo>
                    <a:pt x="495376" y="390008"/>
                  </a:lnTo>
                  <a:lnTo>
                    <a:pt x="516595" y="350495"/>
                  </a:lnTo>
                  <a:lnTo>
                    <a:pt x="530498" y="350495"/>
                  </a:lnTo>
                  <a:lnTo>
                    <a:pt x="541474" y="341714"/>
                  </a:lnTo>
                  <a:lnTo>
                    <a:pt x="539279" y="303665"/>
                  </a:lnTo>
                  <a:lnTo>
                    <a:pt x="561962" y="270737"/>
                  </a:lnTo>
                  <a:lnTo>
                    <a:pt x="575133" y="266347"/>
                  </a:lnTo>
                  <a:lnTo>
                    <a:pt x="571475" y="243663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D97858B-D2D4-8E8A-274E-B2CB08F14661}"/>
                </a:ext>
              </a:extLst>
            </p:cNvPr>
            <p:cNvSpPr/>
            <p:nvPr/>
          </p:nvSpPr>
          <p:spPr>
            <a:xfrm>
              <a:off x="4486861" y="4575240"/>
              <a:ext cx="723672" cy="634402"/>
            </a:xfrm>
            <a:custGeom>
              <a:avLst/>
              <a:gdLst>
                <a:gd name="connsiteX0" fmla="*/ 627817 w 723672"/>
                <a:gd name="connsiteY0" fmla="*/ 438301 h 634402"/>
                <a:gd name="connsiteX1" fmla="*/ 619036 w 723672"/>
                <a:gd name="connsiteY1" fmla="*/ 425130 h 634402"/>
                <a:gd name="connsiteX2" fmla="*/ 621232 w 723672"/>
                <a:gd name="connsiteY2" fmla="*/ 415618 h 634402"/>
                <a:gd name="connsiteX3" fmla="*/ 586109 w 723672"/>
                <a:gd name="connsiteY3" fmla="*/ 365861 h 634402"/>
                <a:gd name="connsiteX4" fmla="*/ 592695 w 723672"/>
                <a:gd name="connsiteY4" fmla="*/ 332202 h 634402"/>
                <a:gd name="connsiteX5" fmla="*/ 600012 w 723672"/>
                <a:gd name="connsiteY5" fmla="*/ 321958 h 634402"/>
                <a:gd name="connsiteX6" fmla="*/ 600743 w 723672"/>
                <a:gd name="connsiteY6" fmla="*/ 311714 h 634402"/>
                <a:gd name="connsiteX7" fmla="*/ 337324 w 723672"/>
                <a:gd name="connsiteY7" fmla="*/ 326348 h 634402"/>
                <a:gd name="connsiteX8" fmla="*/ 349763 w 723672"/>
                <a:gd name="connsiteY8" fmla="*/ 239273 h 634402"/>
                <a:gd name="connsiteX9" fmla="*/ 367324 w 723672"/>
                <a:gd name="connsiteY9" fmla="*/ 204150 h 634402"/>
                <a:gd name="connsiteX10" fmla="*/ 411228 w 723672"/>
                <a:gd name="connsiteY10" fmla="*/ 142686 h 634402"/>
                <a:gd name="connsiteX11" fmla="*/ 398056 w 723672"/>
                <a:gd name="connsiteY11" fmla="*/ 124393 h 634402"/>
                <a:gd name="connsiteX12" fmla="*/ 412691 w 723672"/>
                <a:gd name="connsiteY12" fmla="*/ 124393 h 634402"/>
                <a:gd name="connsiteX13" fmla="*/ 412691 w 723672"/>
                <a:gd name="connsiteY13" fmla="*/ 100246 h 634402"/>
                <a:gd name="connsiteX14" fmla="*/ 395130 w 723672"/>
                <a:gd name="connsiteY14" fmla="*/ 81953 h 634402"/>
                <a:gd name="connsiteX15" fmla="*/ 398788 w 723672"/>
                <a:gd name="connsiteY15" fmla="*/ 69514 h 634402"/>
                <a:gd name="connsiteX16" fmla="*/ 390008 w 723672"/>
                <a:gd name="connsiteY16" fmla="*/ 62196 h 634402"/>
                <a:gd name="connsiteX17" fmla="*/ 378300 w 723672"/>
                <a:gd name="connsiteY17" fmla="*/ 10244 h 634402"/>
                <a:gd name="connsiteX18" fmla="*/ 382690 w 723672"/>
                <a:gd name="connsiteY18" fmla="*/ 0 h 634402"/>
                <a:gd name="connsiteX19" fmla="*/ 0 w 723672"/>
                <a:gd name="connsiteY19" fmla="*/ 9513 h 634402"/>
                <a:gd name="connsiteX20" fmla="*/ 3659 w 723672"/>
                <a:gd name="connsiteY20" fmla="*/ 155125 h 634402"/>
                <a:gd name="connsiteX21" fmla="*/ 8781 w 723672"/>
                <a:gd name="connsiteY21" fmla="*/ 180004 h 634402"/>
                <a:gd name="connsiteX22" fmla="*/ 27805 w 723672"/>
                <a:gd name="connsiteY22" fmla="*/ 200492 h 634402"/>
                <a:gd name="connsiteX23" fmla="*/ 32927 w 723672"/>
                <a:gd name="connsiteY23" fmla="*/ 240005 h 634402"/>
                <a:gd name="connsiteX24" fmla="*/ 60733 w 723672"/>
                <a:gd name="connsiteY24" fmla="*/ 273664 h 634402"/>
                <a:gd name="connsiteX25" fmla="*/ 66587 w 723672"/>
                <a:gd name="connsiteY25" fmla="*/ 305128 h 634402"/>
                <a:gd name="connsiteX26" fmla="*/ 73904 w 723672"/>
                <a:gd name="connsiteY26" fmla="*/ 305128 h 634402"/>
                <a:gd name="connsiteX27" fmla="*/ 73172 w 723672"/>
                <a:gd name="connsiteY27" fmla="*/ 358544 h 634402"/>
                <a:gd name="connsiteX28" fmla="*/ 49025 w 723672"/>
                <a:gd name="connsiteY28" fmla="*/ 405374 h 634402"/>
                <a:gd name="connsiteX29" fmla="*/ 58538 w 723672"/>
                <a:gd name="connsiteY29" fmla="*/ 422204 h 634402"/>
                <a:gd name="connsiteX30" fmla="*/ 49025 w 723672"/>
                <a:gd name="connsiteY30" fmla="*/ 433179 h 634402"/>
                <a:gd name="connsiteX31" fmla="*/ 54147 w 723672"/>
                <a:gd name="connsiteY31" fmla="*/ 455131 h 634402"/>
                <a:gd name="connsiteX32" fmla="*/ 53416 w 723672"/>
                <a:gd name="connsiteY32" fmla="*/ 486595 h 634402"/>
                <a:gd name="connsiteX33" fmla="*/ 37318 w 723672"/>
                <a:gd name="connsiteY33" fmla="*/ 512205 h 634402"/>
                <a:gd name="connsiteX34" fmla="*/ 36586 w 723672"/>
                <a:gd name="connsiteY34" fmla="*/ 518059 h 634402"/>
                <a:gd name="connsiteX35" fmla="*/ 24147 w 723672"/>
                <a:gd name="connsiteY35" fmla="*/ 526840 h 634402"/>
                <a:gd name="connsiteX36" fmla="*/ 31464 w 723672"/>
                <a:gd name="connsiteY36" fmla="*/ 540011 h 634402"/>
                <a:gd name="connsiteX37" fmla="*/ 40245 w 723672"/>
                <a:gd name="connsiteY37" fmla="*/ 548060 h 634402"/>
                <a:gd name="connsiteX38" fmla="*/ 51952 w 723672"/>
                <a:gd name="connsiteY38" fmla="*/ 538547 h 634402"/>
                <a:gd name="connsiteX39" fmla="*/ 90733 w 723672"/>
                <a:gd name="connsiteY39" fmla="*/ 531962 h 634402"/>
                <a:gd name="connsiteX40" fmla="*/ 135369 w 723672"/>
                <a:gd name="connsiteY40" fmla="*/ 531230 h 634402"/>
                <a:gd name="connsiteX41" fmla="*/ 205614 w 723672"/>
                <a:gd name="connsiteY41" fmla="*/ 559035 h 634402"/>
                <a:gd name="connsiteX42" fmla="*/ 264151 w 723672"/>
                <a:gd name="connsiteY42" fmla="*/ 566353 h 634402"/>
                <a:gd name="connsiteX43" fmla="*/ 275127 w 723672"/>
                <a:gd name="connsiteY43" fmla="*/ 556109 h 634402"/>
                <a:gd name="connsiteX44" fmla="*/ 288298 w 723672"/>
                <a:gd name="connsiteY44" fmla="*/ 554645 h 634402"/>
                <a:gd name="connsiteX45" fmla="*/ 323421 w 723672"/>
                <a:gd name="connsiteY45" fmla="*/ 570743 h 634402"/>
                <a:gd name="connsiteX46" fmla="*/ 335129 w 723672"/>
                <a:gd name="connsiteY46" fmla="*/ 567816 h 634402"/>
                <a:gd name="connsiteX47" fmla="*/ 343177 w 723672"/>
                <a:gd name="connsiteY47" fmla="*/ 556840 h 634402"/>
                <a:gd name="connsiteX48" fmla="*/ 312445 w 723672"/>
                <a:gd name="connsiteY48" fmla="*/ 543669 h 634402"/>
                <a:gd name="connsiteX49" fmla="*/ 296347 w 723672"/>
                <a:gd name="connsiteY49" fmla="*/ 550987 h 634402"/>
                <a:gd name="connsiteX50" fmla="*/ 288298 w 723672"/>
                <a:gd name="connsiteY50" fmla="*/ 549523 h 634402"/>
                <a:gd name="connsiteX51" fmla="*/ 278054 w 723672"/>
                <a:gd name="connsiteY51" fmla="*/ 534889 h 634402"/>
                <a:gd name="connsiteX52" fmla="*/ 302201 w 723672"/>
                <a:gd name="connsiteY52" fmla="*/ 518791 h 634402"/>
                <a:gd name="connsiteX53" fmla="*/ 313908 w 723672"/>
                <a:gd name="connsiteY53" fmla="*/ 518059 h 634402"/>
                <a:gd name="connsiteX54" fmla="*/ 313908 w 723672"/>
                <a:gd name="connsiteY54" fmla="*/ 530498 h 634402"/>
                <a:gd name="connsiteX55" fmla="*/ 324884 w 723672"/>
                <a:gd name="connsiteY55" fmla="*/ 529767 h 634402"/>
                <a:gd name="connsiteX56" fmla="*/ 349763 w 723672"/>
                <a:gd name="connsiteY56" fmla="*/ 527571 h 634402"/>
                <a:gd name="connsiteX57" fmla="*/ 352690 w 723672"/>
                <a:gd name="connsiteY57" fmla="*/ 544401 h 634402"/>
                <a:gd name="connsiteX58" fmla="*/ 360739 w 723672"/>
                <a:gd name="connsiteY58" fmla="*/ 547328 h 634402"/>
                <a:gd name="connsiteX59" fmla="*/ 365129 w 723672"/>
                <a:gd name="connsiteY59" fmla="*/ 561231 h 634402"/>
                <a:gd name="connsiteX60" fmla="*/ 400252 w 723672"/>
                <a:gd name="connsiteY60" fmla="*/ 568548 h 634402"/>
                <a:gd name="connsiteX61" fmla="*/ 412691 w 723672"/>
                <a:gd name="connsiteY61" fmla="*/ 580256 h 634402"/>
                <a:gd name="connsiteX62" fmla="*/ 412691 w 723672"/>
                <a:gd name="connsiteY62" fmla="*/ 585377 h 634402"/>
                <a:gd name="connsiteX63" fmla="*/ 403911 w 723672"/>
                <a:gd name="connsiteY63" fmla="*/ 585377 h 634402"/>
                <a:gd name="connsiteX64" fmla="*/ 392935 w 723672"/>
                <a:gd name="connsiteY64" fmla="*/ 597817 h 634402"/>
                <a:gd name="connsiteX65" fmla="*/ 405374 w 723672"/>
                <a:gd name="connsiteY65" fmla="*/ 606597 h 634402"/>
                <a:gd name="connsiteX66" fmla="*/ 444887 w 723672"/>
                <a:gd name="connsiteY66" fmla="*/ 613915 h 634402"/>
                <a:gd name="connsiteX67" fmla="*/ 464643 w 723672"/>
                <a:gd name="connsiteY67" fmla="*/ 634403 h 634402"/>
                <a:gd name="connsiteX68" fmla="*/ 496839 w 723672"/>
                <a:gd name="connsiteY68" fmla="*/ 627086 h 634402"/>
                <a:gd name="connsiteX69" fmla="*/ 469765 w 723672"/>
                <a:gd name="connsiteY69" fmla="*/ 628549 h 634402"/>
                <a:gd name="connsiteX70" fmla="*/ 469034 w 723672"/>
                <a:gd name="connsiteY70" fmla="*/ 624159 h 634402"/>
                <a:gd name="connsiteX71" fmla="*/ 489522 w 723672"/>
                <a:gd name="connsiteY71" fmla="*/ 619037 h 634402"/>
                <a:gd name="connsiteX72" fmla="*/ 490985 w 723672"/>
                <a:gd name="connsiteY72" fmla="*/ 605866 h 634402"/>
                <a:gd name="connsiteX73" fmla="*/ 499766 w 723672"/>
                <a:gd name="connsiteY73" fmla="*/ 603670 h 634402"/>
                <a:gd name="connsiteX74" fmla="*/ 499766 w 723672"/>
                <a:gd name="connsiteY74" fmla="*/ 593426 h 634402"/>
                <a:gd name="connsiteX75" fmla="*/ 507815 w 723672"/>
                <a:gd name="connsiteY75" fmla="*/ 594158 h 634402"/>
                <a:gd name="connsiteX76" fmla="*/ 507815 w 723672"/>
                <a:gd name="connsiteY76" fmla="*/ 605866 h 634402"/>
                <a:gd name="connsiteX77" fmla="*/ 526108 w 723672"/>
                <a:gd name="connsiteY77" fmla="*/ 606597 h 634402"/>
                <a:gd name="connsiteX78" fmla="*/ 531962 w 723672"/>
                <a:gd name="connsiteY78" fmla="*/ 592695 h 634402"/>
                <a:gd name="connsiteX79" fmla="*/ 538547 w 723672"/>
                <a:gd name="connsiteY79" fmla="*/ 594890 h 634402"/>
                <a:gd name="connsiteX80" fmla="*/ 540011 w 723672"/>
                <a:gd name="connsiteY80" fmla="*/ 613183 h 634402"/>
                <a:gd name="connsiteX81" fmla="*/ 548791 w 723672"/>
                <a:gd name="connsiteY81" fmla="*/ 614646 h 634402"/>
                <a:gd name="connsiteX82" fmla="*/ 535620 w 723672"/>
                <a:gd name="connsiteY82" fmla="*/ 629281 h 634402"/>
                <a:gd name="connsiteX83" fmla="*/ 554645 w 723672"/>
                <a:gd name="connsiteY83" fmla="*/ 622695 h 634402"/>
                <a:gd name="connsiteX84" fmla="*/ 569279 w 723672"/>
                <a:gd name="connsiteY84" fmla="*/ 614646 h 634402"/>
                <a:gd name="connsiteX85" fmla="*/ 590500 w 723672"/>
                <a:gd name="connsiteY85" fmla="*/ 590500 h 634402"/>
                <a:gd name="connsiteX86" fmla="*/ 585377 w 723672"/>
                <a:gd name="connsiteY86" fmla="*/ 590500 h 634402"/>
                <a:gd name="connsiteX87" fmla="*/ 575865 w 723672"/>
                <a:gd name="connsiteY87" fmla="*/ 599280 h 634402"/>
                <a:gd name="connsiteX88" fmla="*/ 572938 w 723672"/>
                <a:gd name="connsiteY88" fmla="*/ 598549 h 634402"/>
                <a:gd name="connsiteX89" fmla="*/ 569279 w 723672"/>
                <a:gd name="connsiteY89" fmla="*/ 592695 h 634402"/>
                <a:gd name="connsiteX90" fmla="*/ 575865 w 723672"/>
                <a:gd name="connsiteY90" fmla="*/ 583914 h 634402"/>
                <a:gd name="connsiteX91" fmla="*/ 575865 w 723672"/>
                <a:gd name="connsiteY91" fmla="*/ 567084 h 634402"/>
                <a:gd name="connsiteX92" fmla="*/ 583914 w 723672"/>
                <a:gd name="connsiteY92" fmla="*/ 561231 h 634402"/>
                <a:gd name="connsiteX93" fmla="*/ 589036 w 723672"/>
                <a:gd name="connsiteY93" fmla="*/ 566353 h 634402"/>
                <a:gd name="connsiteX94" fmla="*/ 596353 w 723672"/>
                <a:gd name="connsiteY94" fmla="*/ 560499 h 634402"/>
                <a:gd name="connsiteX95" fmla="*/ 603671 w 723672"/>
                <a:gd name="connsiteY95" fmla="*/ 559767 h 634402"/>
                <a:gd name="connsiteX96" fmla="*/ 608061 w 723672"/>
                <a:gd name="connsiteY96" fmla="*/ 569280 h 634402"/>
                <a:gd name="connsiteX97" fmla="*/ 603671 w 723672"/>
                <a:gd name="connsiteY97" fmla="*/ 583182 h 634402"/>
                <a:gd name="connsiteX98" fmla="*/ 621232 w 723672"/>
                <a:gd name="connsiteY98" fmla="*/ 583182 h 634402"/>
                <a:gd name="connsiteX99" fmla="*/ 658550 w 723672"/>
                <a:gd name="connsiteY99" fmla="*/ 595621 h 634402"/>
                <a:gd name="connsiteX100" fmla="*/ 662208 w 723672"/>
                <a:gd name="connsiteY100" fmla="*/ 605134 h 634402"/>
                <a:gd name="connsiteX101" fmla="*/ 673916 w 723672"/>
                <a:gd name="connsiteY101" fmla="*/ 615378 h 634402"/>
                <a:gd name="connsiteX102" fmla="*/ 694404 w 723672"/>
                <a:gd name="connsiteY102" fmla="*/ 616110 h 634402"/>
                <a:gd name="connsiteX103" fmla="*/ 703916 w 723672"/>
                <a:gd name="connsiteY103" fmla="*/ 621232 h 634402"/>
                <a:gd name="connsiteX104" fmla="*/ 717087 w 723672"/>
                <a:gd name="connsiteY104" fmla="*/ 613915 h 634402"/>
                <a:gd name="connsiteX105" fmla="*/ 723673 w 723672"/>
                <a:gd name="connsiteY105" fmla="*/ 601475 h 634402"/>
                <a:gd name="connsiteX106" fmla="*/ 723673 w 723672"/>
                <a:gd name="connsiteY106" fmla="*/ 589036 h 634402"/>
                <a:gd name="connsiteX107" fmla="*/ 713429 w 723672"/>
                <a:gd name="connsiteY107" fmla="*/ 589036 h 634402"/>
                <a:gd name="connsiteX108" fmla="*/ 704648 w 723672"/>
                <a:gd name="connsiteY108" fmla="*/ 578792 h 634402"/>
                <a:gd name="connsiteX109" fmla="*/ 696599 w 723672"/>
                <a:gd name="connsiteY109" fmla="*/ 570743 h 634402"/>
                <a:gd name="connsiteX110" fmla="*/ 673184 w 723672"/>
                <a:gd name="connsiteY110" fmla="*/ 564158 h 634402"/>
                <a:gd name="connsiteX111" fmla="*/ 654159 w 723672"/>
                <a:gd name="connsiteY111" fmla="*/ 565621 h 634402"/>
                <a:gd name="connsiteX112" fmla="*/ 623427 w 723672"/>
                <a:gd name="connsiteY112" fmla="*/ 548060 h 634402"/>
                <a:gd name="connsiteX113" fmla="*/ 623427 w 723672"/>
                <a:gd name="connsiteY113" fmla="*/ 531230 h 634402"/>
                <a:gd name="connsiteX114" fmla="*/ 632939 w 723672"/>
                <a:gd name="connsiteY114" fmla="*/ 523913 h 634402"/>
                <a:gd name="connsiteX115" fmla="*/ 650500 w 723672"/>
                <a:gd name="connsiteY115" fmla="*/ 528303 h 634402"/>
                <a:gd name="connsiteX116" fmla="*/ 627817 w 723672"/>
                <a:gd name="connsiteY116" fmla="*/ 516596 h 634402"/>
                <a:gd name="connsiteX117" fmla="*/ 629281 w 723672"/>
                <a:gd name="connsiteY117" fmla="*/ 510742 h 634402"/>
                <a:gd name="connsiteX118" fmla="*/ 655623 w 723672"/>
                <a:gd name="connsiteY118" fmla="*/ 510742 h 634402"/>
                <a:gd name="connsiteX119" fmla="*/ 674648 w 723672"/>
                <a:gd name="connsiteY119" fmla="*/ 485132 h 634402"/>
                <a:gd name="connsiteX120" fmla="*/ 655623 w 723672"/>
                <a:gd name="connsiteY120" fmla="*/ 471961 h 634402"/>
                <a:gd name="connsiteX121" fmla="*/ 661476 w 723672"/>
                <a:gd name="connsiteY121" fmla="*/ 460985 h 634402"/>
                <a:gd name="connsiteX122" fmla="*/ 652696 w 723672"/>
                <a:gd name="connsiteY122" fmla="*/ 455131 h 634402"/>
                <a:gd name="connsiteX123" fmla="*/ 646842 w 723672"/>
                <a:gd name="connsiteY123" fmla="*/ 455131 h 634402"/>
                <a:gd name="connsiteX124" fmla="*/ 632207 w 723672"/>
                <a:gd name="connsiteY124" fmla="*/ 470497 h 634402"/>
                <a:gd name="connsiteX125" fmla="*/ 632207 w 723672"/>
                <a:gd name="connsiteY125" fmla="*/ 485863 h 634402"/>
                <a:gd name="connsiteX126" fmla="*/ 627817 w 723672"/>
                <a:gd name="connsiteY126" fmla="*/ 490985 h 634402"/>
                <a:gd name="connsiteX127" fmla="*/ 619768 w 723672"/>
                <a:gd name="connsiteY127" fmla="*/ 490254 h 634402"/>
                <a:gd name="connsiteX128" fmla="*/ 608061 w 723672"/>
                <a:gd name="connsiteY128" fmla="*/ 480010 h 634402"/>
                <a:gd name="connsiteX129" fmla="*/ 598548 w 723672"/>
                <a:gd name="connsiteY129" fmla="*/ 480010 h 634402"/>
                <a:gd name="connsiteX130" fmla="*/ 598548 w 723672"/>
                <a:gd name="connsiteY130" fmla="*/ 469034 h 634402"/>
                <a:gd name="connsiteX131" fmla="*/ 602939 w 723672"/>
                <a:gd name="connsiteY131" fmla="*/ 463912 h 634402"/>
                <a:gd name="connsiteX132" fmla="*/ 608793 w 723672"/>
                <a:gd name="connsiteY132" fmla="*/ 469034 h 634402"/>
                <a:gd name="connsiteX133" fmla="*/ 621232 w 723672"/>
                <a:gd name="connsiteY133" fmla="*/ 457326 h 634402"/>
                <a:gd name="connsiteX134" fmla="*/ 626354 w 723672"/>
                <a:gd name="connsiteY134" fmla="*/ 445619 h 634402"/>
                <a:gd name="connsiteX135" fmla="*/ 632207 w 723672"/>
                <a:gd name="connsiteY135" fmla="*/ 443423 h 634402"/>
                <a:gd name="connsiteX136" fmla="*/ 552450 w 723672"/>
                <a:gd name="connsiteY136" fmla="*/ 418545 h 634402"/>
                <a:gd name="connsiteX137" fmla="*/ 566352 w 723672"/>
                <a:gd name="connsiteY137" fmla="*/ 425862 h 634402"/>
                <a:gd name="connsiteX138" fmla="*/ 572207 w 723672"/>
                <a:gd name="connsiteY138" fmla="*/ 433911 h 634402"/>
                <a:gd name="connsiteX139" fmla="*/ 590500 w 723672"/>
                <a:gd name="connsiteY139" fmla="*/ 434643 h 634402"/>
                <a:gd name="connsiteX140" fmla="*/ 601475 w 723672"/>
                <a:gd name="connsiteY140" fmla="*/ 440497 h 634402"/>
                <a:gd name="connsiteX141" fmla="*/ 602939 w 723672"/>
                <a:gd name="connsiteY141" fmla="*/ 450741 h 634402"/>
                <a:gd name="connsiteX142" fmla="*/ 600012 w 723672"/>
                <a:gd name="connsiteY142" fmla="*/ 455131 h 634402"/>
                <a:gd name="connsiteX143" fmla="*/ 593426 w 723672"/>
                <a:gd name="connsiteY143" fmla="*/ 444155 h 634402"/>
                <a:gd name="connsiteX144" fmla="*/ 583182 w 723672"/>
                <a:gd name="connsiteY144" fmla="*/ 452936 h 634402"/>
                <a:gd name="connsiteX145" fmla="*/ 576597 w 723672"/>
                <a:gd name="connsiteY145" fmla="*/ 463180 h 634402"/>
                <a:gd name="connsiteX146" fmla="*/ 556109 w 723672"/>
                <a:gd name="connsiteY146" fmla="*/ 469034 h 634402"/>
                <a:gd name="connsiteX147" fmla="*/ 544401 w 723672"/>
                <a:gd name="connsiteY147" fmla="*/ 469765 h 634402"/>
                <a:gd name="connsiteX148" fmla="*/ 517327 w 723672"/>
                <a:gd name="connsiteY148" fmla="*/ 462448 h 634402"/>
                <a:gd name="connsiteX149" fmla="*/ 518059 w 723672"/>
                <a:gd name="connsiteY149" fmla="*/ 450009 h 634402"/>
                <a:gd name="connsiteX150" fmla="*/ 532693 w 723672"/>
                <a:gd name="connsiteY150" fmla="*/ 435374 h 634402"/>
                <a:gd name="connsiteX151" fmla="*/ 540742 w 723672"/>
                <a:gd name="connsiteY151" fmla="*/ 417813 h 634402"/>
                <a:gd name="connsiteX152" fmla="*/ 518059 w 723672"/>
                <a:gd name="connsiteY152" fmla="*/ 427325 h 634402"/>
                <a:gd name="connsiteX153" fmla="*/ 518059 w 723672"/>
                <a:gd name="connsiteY153" fmla="*/ 435374 h 634402"/>
                <a:gd name="connsiteX154" fmla="*/ 504888 w 723672"/>
                <a:gd name="connsiteY154" fmla="*/ 450009 h 634402"/>
                <a:gd name="connsiteX155" fmla="*/ 496107 w 723672"/>
                <a:gd name="connsiteY155" fmla="*/ 450009 h 634402"/>
                <a:gd name="connsiteX156" fmla="*/ 496107 w 723672"/>
                <a:gd name="connsiteY156" fmla="*/ 433911 h 634402"/>
                <a:gd name="connsiteX157" fmla="*/ 507815 w 723672"/>
                <a:gd name="connsiteY157" fmla="*/ 422935 h 63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723672" h="634402">
                  <a:moveTo>
                    <a:pt x="627817" y="438301"/>
                  </a:moveTo>
                  <a:lnTo>
                    <a:pt x="619036" y="425130"/>
                  </a:lnTo>
                  <a:lnTo>
                    <a:pt x="621232" y="415618"/>
                  </a:lnTo>
                  <a:lnTo>
                    <a:pt x="586109" y="365861"/>
                  </a:lnTo>
                  <a:lnTo>
                    <a:pt x="592695" y="332202"/>
                  </a:lnTo>
                  <a:lnTo>
                    <a:pt x="600012" y="321958"/>
                  </a:lnTo>
                  <a:lnTo>
                    <a:pt x="600743" y="311714"/>
                  </a:lnTo>
                  <a:lnTo>
                    <a:pt x="337324" y="326348"/>
                  </a:lnTo>
                  <a:lnTo>
                    <a:pt x="349763" y="239273"/>
                  </a:lnTo>
                  <a:lnTo>
                    <a:pt x="367324" y="204150"/>
                  </a:lnTo>
                  <a:lnTo>
                    <a:pt x="411228" y="142686"/>
                  </a:lnTo>
                  <a:lnTo>
                    <a:pt x="398056" y="124393"/>
                  </a:lnTo>
                  <a:lnTo>
                    <a:pt x="412691" y="124393"/>
                  </a:lnTo>
                  <a:lnTo>
                    <a:pt x="412691" y="100246"/>
                  </a:lnTo>
                  <a:lnTo>
                    <a:pt x="395130" y="81953"/>
                  </a:lnTo>
                  <a:lnTo>
                    <a:pt x="398788" y="69514"/>
                  </a:lnTo>
                  <a:lnTo>
                    <a:pt x="390008" y="62196"/>
                  </a:lnTo>
                  <a:lnTo>
                    <a:pt x="378300" y="10244"/>
                  </a:lnTo>
                  <a:lnTo>
                    <a:pt x="382690" y="0"/>
                  </a:lnTo>
                  <a:lnTo>
                    <a:pt x="0" y="9513"/>
                  </a:lnTo>
                  <a:lnTo>
                    <a:pt x="3659" y="155125"/>
                  </a:lnTo>
                  <a:lnTo>
                    <a:pt x="8781" y="180004"/>
                  </a:lnTo>
                  <a:lnTo>
                    <a:pt x="27805" y="200492"/>
                  </a:lnTo>
                  <a:lnTo>
                    <a:pt x="32927" y="240005"/>
                  </a:lnTo>
                  <a:lnTo>
                    <a:pt x="60733" y="273664"/>
                  </a:lnTo>
                  <a:lnTo>
                    <a:pt x="66587" y="305128"/>
                  </a:lnTo>
                  <a:lnTo>
                    <a:pt x="73904" y="305128"/>
                  </a:lnTo>
                  <a:lnTo>
                    <a:pt x="73172" y="358544"/>
                  </a:lnTo>
                  <a:lnTo>
                    <a:pt x="49025" y="405374"/>
                  </a:lnTo>
                  <a:lnTo>
                    <a:pt x="58538" y="422204"/>
                  </a:lnTo>
                  <a:lnTo>
                    <a:pt x="49025" y="433179"/>
                  </a:lnTo>
                  <a:lnTo>
                    <a:pt x="54147" y="455131"/>
                  </a:lnTo>
                  <a:lnTo>
                    <a:pt x="53416" y="486595"/>
                  </a:lnTo>
                  <a:lnTo>
                    <a:pt x="37318" y="512205"/>
                  </a:lnTo>
                  <a:lnTo>
                    <a:pt x="36586" y="518059"/>
                  </a:lnTo>
                  <a:lnTo>
                    <a:pt x="24147" y="526840"/>
                  </a:lnTo>
                  <a:lnTo>
                    <a:pt x="31464" y="540011"/>
                  </a:lnTo>
                  <a:lnTo>
                    <a:pt x="40245" y="548060"/>
                  </a:lnTo>
                  <a:lnTo>
                    <a:pt x="51952" y="538547"/>
                  </a:lnTo>
                  <a:lnTo>
                    <a:pt x="90733" y="531962"/>
                  </a:lnTo>
                  <a:lnTo>
                    <a:pt x="135369" y="531230"/>
                  </a:lnTo>
                  <a:lnTo>
                    <a:pt x="205614" y="559035"/>
                  </a:lnTo>
                  <a:lnTo>
                    <a:pt x="264151" y="566353"/>
                  </a:lnTo>
                  <a:lnTo>
                    <a:pt x="275127" y="556109"/>
                  </a:lnTo>
                  <a:lnTo>
                    <a:pt x="288298" y="554645"/>
                  </a:lnTo>
                  <a:lnTo>
                    <a:pt x="323421" y="570743"/>
                  </a:lnTo>
                  <a:lnTo>
                    <a:pt x="335129" y="567816"/>
                  </a:lnTo>
                  <a:lnTo>
                    <a:pt x="343177" y="556840"/>
                  </a:lnTo>
                  <a:lnTo>
                    <a:pt x="312445" y="543669"/>
                  </a:lnTo>
                  <a:lnTo>
                    <a:pt x="296347" y="550987"/>
                  </a:lnTo>
                  <a:lnTo>
                    <a:pt x="288298" y="549523"/>
                  </a:lnTo>
                  <a:lnTo>
                    <a:pt x="278054" y="534889"/>
                  </a:lnTo>
                  <a:lnTo>
                    <a:pt x="302201" y="518791"/>
                  </a:lnTo>
                  <a:lnTo>
                    <a:pt x="313908" y="518059"/>
                  </a:lnTo>
                  <a:lnTo>
                    <a:pt x="313908" y="530498"/>
                  </a:lnTo>
                  <a:lnTo>
                    <a:pt x="324884" y="529767"/>
                  </a:lnTo>
                  <a:lnTo>
                    <a:pt x="349763" y="527571"/>
                  </a:lnTo>
                  <a:lnTo>
                    <a:pt x="352690" y="544401"/>
                  </a:lnTo>
                  <a:lnTo>
                    <a:pt x="360739" y="547328"/>
                  </a:lnTo>
                  <a:lnTo>
                    <a:pt x="365129" y="561231"/>
                  </a:lnTo>
                  <a:lnTo>
                    <a:pt x="400252" y="568548"/>
                  </a:lnTo>
                  <a:lnTo>
                    <a:pt x="412691" y="580256"/>
                  </a:lnTo>
                  <a:lnTo>
                    <a:pt x="412691" y="585377"/>
                  </a:lnTo>
                  <a:lnTo>
                    <a:pt x="403911" y="585377"/>
                  </a:lnTo>
                  <a:lnTo>
                    <a:pt x="392935" y="597817"/>
                  </a:lnTo>
                  <a:lnTo>
                    <a:pt x="405374" y="606597"/>
                  </a:lnTo>
                  <a:lnTo>
                    <a:pt x="444887" y="613915"/>
                  </a:lnTo>
                  <a:lnTo>
                    <a:pt x="464643" y="634403"/>
                  </a:lnTo>
                  <a:lnTo>
                    <a:pt x="496839" y="627086"/>
                  </a:lnTo>
                  <a:lnTo>
                    <a:pt x="469765" y="628549"/>
                  </a:lnTo>
                  <a:lnTo>
                    <a:pt x="469034" y="624159"/>
                  </a:lnTo>
                  <a:lnTo>
                    <a:pt x="489522" y="619037"/>
                  </a:lnTo>
                  <a:lnTo>
                    <a:pt x="490985" y="605866"/>
                  </a:lnTo>
                  <a:lnTo>
                    <a:pt x="499766" y="603670"/>
                  </a:lnTo>
                  <a:lnTo>
                    <a:pt x="499766" y="593426"/>
                  </a:lnTo>
                  <a:lnTo>
                    <a:pt x="507815" y="594158"/>
                  </a:lnTo>
                  <a:lnTo>
                    <a:pt x="507815" y="605866"/>
                  </a:lnTo>
                  <a:lnTo>
                    <a:pt x="526108" y="606597"/>
                  </a:lnTo>
                  <a:lnTo>
                    <a:pt x="531962" y="592695"/>
                  </a:lnTo>
                  <a:lnTo>
                    <a:pt x="538547" y="594890"/>
                  </a:lnTo>
                  <a:lnTo>
                    <a:pt x="540011" y="613183"/>
                  </a:lnTo>
                  <a:lnTo>
                    <a:pt x="548791" y="614646"/>
                  </a:lnTo>
                  <a:lnTo>
                    <a:pt x="535620" y="629281"/>
                  </a:lnTo>
                  <a:lnTo>
                    <a:pt x="554645" y="622695"/>
                  </a:lnTo>
                  <a:lnTo>
                    <a:pt x="569279" y="614646"/>
                  </a:lnTo>
                  <a:lnTo>
                    <a:pt x="590500" y="590500"/>
                  </a:lnTo>
                  <a:lnTo>
                    <a:pt x="585377" y="590500"/>
                  </a:lnTo>
                  <a:lnTo>
                    <a:pt x="575865" y="599280"/>
                  </a:lnTo>
                  <a:lnTo>
                    <a:pt x="572938" y="598549"/>
                  </a:lnTo>
                  <a:lnTo>
                    <a:pt x="569279" y="592695"/>
                  </a:lnTo>
                  <a:lnTo>
                    <a:pt x="575865" y="583914"/>
                  </a:lnTo>
                  <a:lnTo>
                    <a:pt x="575865" y="567084"/>
                  </a:lnTo>
                  <a:lnTo>
                    <a:pt x="583914" y="561231"/>
                  </a:lnTo>
                  <a:lnTo>
                    <a:pt x="589036" y="566353"/>
                  </a:lnTo>
                  <a:lnTo>
                    <a:pt x="596353" y="560499"/>
                  </a:lnTo>
                  <a:lnTo>
                    <a:pt x="603671" y="559767"/>
                  </a:lnTo>
                  <a:lnTo>
                    <a:pt x="608061" y="569280"/>
                  </a:lnTo>
                  <a:lnTo>
                    <a:pt x="603671" y="583182"/>
                  </a:lnTo>
                  <a:lnTo>
                    <a:pt x="621232" y="583182"/>
                  </a:lnTo>
                  <a:lnTo>
                    <a:pt x="658550" y="595621"/>
                  </a:lnTo>
                  <a:lnTo>
                    <a:pt x="662208" y="605134"/>
                  </a:lnTo>
                  <a:lnTo>
                    <a:pt x="673916" y="615378"/>
                  </a:lnTo>
                  <a:lnTo>
                    <a:pt x="694404" y="616110"/>
                  </a:lnTo>
                  <a:lnTo>
                    <a:pt x="703916" y="621232"/>
                  </a:lnTo>
                  <a:lnTo>
                    <a:pt x="717087" y="613915"/>
                  </a:lnTo>
                  <a:lnTo>
                    <a:pt x="723673" y="601475"/>
                  </a:lnTo>
                  <a:lnTo>
                    <a:pt x="723673" y="589036"/>
                  </a:lnTo>
                  <a:lnTo>
                    <a:pt x="713429" y="589036"/>
                  </a:lnTo>
                  <a:lnTo>
                    <a:pt x="704648" y="578792"/>
                  </a:lnTo>
                  <a:lnTo>
                    <a:pt x="696599" y="570743"/>
                  </a:lnTo>
                  <a:lnTo>
                    <a:pt x="673184" y="564158"/>
                  </a:lnTo>
                  <a:lnTo>
                    <a:pt x="654159" y="565621"/>
                  </a:lnTo>
                  <a:lnTo>
                    <a:pt x="623427" y="548060"/>
                  </a:lnTo>
                  <a:lnTo>
                    <a:pt x="623427" y="531230"/>
                  </a:lnTo>
                  <a:lnTo>
                    <a:pt x="632939" y="523913"/>
                  </a:lnTo>
                  <a:lnTo>
                    <a:pt x="650500" y="528303"/>
                  </a:lnTo>
                  <a:lnTo>
                    <a:pt x="627817" y="516596"/>
                  </a:lnTo>
                  <a:lnTo>
                    <a:pt x="629281" y="510742"/>
                  </a:lnTo>
                  <a:lnTo>
                    <a:pt x="655623" y="510742"/>
                  </a:lnTo>
                  <a:lnTo>
                    <a:pt x="674648" y="485132"/>
                  </a:lnTo>
                  <a:lnTo>
                    <a:pt x="655623" y="471961"/>
                  </a:lnTo>
                  <a:lnTo>
                    <a:pt x="661476" y="460985"/>
                  </a:lnTo>
                  <a:lnTo>
                    <a:pt x="652696" y="455131"/>
                  </a:lnTo>
                  <a:lnTo>
                    <a:pt x="646842" y="455131"/>
                  </a:lnTo>
                  <a:lnTo>
                    <a:pt x="632207" y="470497"/>
                  </a:lnTo>
                  <a:lnTo>
                    <a:pt x="632207" y="485863"/>
                  </a:lnTo>
                  <a:lnTo>
                    <a:pt x="627817" y="490985"/>
                  </a:lnTo>
                  <a:lnTo>
                    <a:pt x="619768" y="490254"/>
                  </a:lnTo>
                  <a:lnTo>
                    <a:pt x="608061" y="480010"/>
                  </a:lnTo>
                  <a:lnTo>
                    <a:pt x="598548" y="480010"/>
                  </a:lnTo>
                  <a:lnTo>
                    <a:pt x="598548" y="469034"/>
                  </a:lnTo>
                  <a:lnTo>
                    <a:pt x="602939" y="463912"/>
                  </a:lnTo>
                  <a:lnTo>
                    <a:pt x="608793" y="469034"/>
                  </a:lnTo>
                  <a:lnTo>
                    <a:pt x="621232" y="457326"/>
                  </a:lnTo>
                  <a:lnTo>
                    <a:pt x="626354" y="445619"/>
                  </a:lnTo>
                  <a:lnTo>
                    <a:pt x="632207" y="443423"/>
                  </a:lnTo>
                  <a:close/>
                  <a:moveTo>
                    <a:pt x="552450" y="418545"/>
                  </a:moveTo>
                  <a:lnTo>
                    <a:pt x="566352" y="425862"/>
                  </a:lnTo>
                  <a:lnTo>
                    <a:pt x="572207" y="433911"/>
                  </a:lnTo>
                  <a:lnTo>
                    <a:pt x="590500" y="434643"/>
                  </a:lnTo>
                  <a:lnTo>
                    <a:pt x="601475" y="440497"/>
                  </a:lnTo>
                  <a:lnTo>
                    <a:pt x="602939" y="450741"/>
                  </a:lnTo>
                  <a:lnTo>
                    <a:pt x="600012" y="455131"/>
                  </a:lnTo>
                  <a:lnTo>
                    <a:pt x="593426" y="444155"/>
                  </a:lnTo>
                  <a:lnTo>
                    <a:pt x="583182" y="452936"/>
                  </a:lnTo>
                  <a:lnTo>
                    <a:pt x="576597" y="463180"/>
                  </a:lnTo>
                  <a:lnTo>
                    <a:pt x="556109" y="469034"/>
                  </a:lnTo>
                  <a:lnTo>
                    <a:pt x="544401" y="469765"/>
                  </a:lnTo>
                  <a:lnTo>
                    <a:pt x="517327" y="462448"/>
                  </a:lnTo>
                  <a:lnTo>
                    <a:pt x="518059" y="450009"/>
                  </a:lnTo>
                  <a:lnTo>
                    <a:pt x="532693" y="435374"/>
                  </a:lnTo>
                  <a:lnTo>
                    <a:pt x="540742" y="417813"/>
                  </a:lnTo>
                  <a:close/>
                  <a:moveTo>
                    <a:pt x="518059" y="427325"/>
                  </a:moveTo>
                  <a:lnTo>
                    <a:pt x="518059" y="435374"/>
                  </a:lnTo>
                  <a:lnTo>
                    <a:pt x="504888" y="450009"/>
                  </a:lnTo>
                  <a:lnTo>
                    <a:pt x="496107" y="450009"/>
                  </a:lnTo>
                  <a:lnTo>
                    <a:pt x="496107" y="433911"/>
                  </a:lnTo>
                  <a:lnTo>
                    <a:pt x="507815" y="422935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45B3E2F-C785-8515-9A8A-F23DC5D5503B}"/>
                </a:ext>
              </a:extLst>
            </p:cNvPr>
            <p:cNvSpPr/>
            <p:nvPr/>
          </p:nvSpPr>
          <p:spPr>
            <a:xfrm>
              <a:off x="4824185" y="4225477"/>
              <a:ext cx="457326" cy="793918"/>
            </a:xfrm>
            <a:custGeom>
              <a:avLst/>
              <a:gdLst>
                <a:gd name="connsiteX0" fmla="*/ 446350 w 457326"/>
                <a:gd name="connsiteY0" fmla="*/ 757332 h 793918"/>
                <a:gd name="connsiteX1" fmla="*/ 409764 w 457326"/>
                <a:gd name="connsiteY1" fmla="*/ 758064 h 793918"/>
                <a:gd name="connsiteX2" fmla="*/ 392203 w 457326"/>
                <a:gd name="connsiteY2" fmla="*/ 747088 h 793918"/>
                <a:gd name="connsiteX3" fmla="*/ 334397 w 457326"/>
                <a:gd name="connsiteY3" fmla="*/ 765381 h 793918"/>
                <a:gd name="connsiteX4" fmla="*/ 327811 w 457326"/>
                <a:gd name="connsiteY4" fmla="*/ 760259 h 793918"/>
                <a:gd name="connsiteX5" fmla="*/ 324153 w 457326"/>
                <a:gd name="connsiteY5" fmla="*/ 761722 h 793918"/>
                <a:gd name="connsiteX6" fmla="*/ 323421 w 457326"/>
                <a:gd name="connsiteY6" fmla="*/ 773430 h 793918"/>
                <a:gd name="connsiteX7" fmla="*/ 319031 w 457326"/>
                <a:gd name="connsiteY7" fmla="*/ 774162 h 793918"/>
                <a:gd name="connsiteX8" fmla="*/ 300006 w 457326"/>
                <a:gd name="connsiteY8" fmla="*/ 793918 h 793918"/>
                <a:gd name="connsiteX9" fmla="*/ 294884 w 457326"/>
                <a:gd name="connsiteY9" fmla="*/ 793186 h 793918"/>
                <a:gd name="connsiteX10" fmla="*/ 290494 w 457326"/>
                <a:gd name="connsiteY10" fmla="*/ 788064 h 793918"/>
                <a:gd name="connsiteX11" fmla="*/ 281713 w 457326"/>
                <a:gd name="connsiteY11" fmla="*/ 774893 h 793918"/>
                <a:gd name="connsiteX12" fmla="*/ 283908 w 457326"/>
                <a:gd name="connsiteY12" fmla="*/ 765381 h 793918"/>
                <a:gd name="connsiteX13" fmla="*/ 248785 w 457326"/>
                <a:gd name="connsiteY13" fmla="*/ 715624 h 793918"/>
                <a:gd name="connsiteX14" fmla="*/ 255371 w 457326"/>
                <a:gd name="connsiteY14" fmla="*/ 681965 h 793918"/>
                <a:gd name="connsiteX15" fmla="*/ 262688 w 457326"/>
                <a:gd name="connsiteY15" fmla="*/ 671721 h 793918"/>
                <a:gd name="connsiteX16" fmla="*/ 263420 w 457326"/>
                <a:gd name="connsiteY16" fmla="*/ 661476 h 793918"/>
                <a:gd name="connsiteX17" fmla="*/ 0 w 457326"/>
                <a:gd name="connsiteY17" fmla="*/ 676111 h 793918"/>
                <a:gd name="connsiteX18" fmla="*/ 12439 w 457326"/>
                <a:gd name="connsiteY18" fmla="*/ 589036 h 793918"/>
                <a:gd name="connsiteX19" fmla="*/ 30001 w 457326"/>
                <a:gd name="connsiteY19" fmla="*/ 553913 h 793918"/>
                <a:gd name="connsiteX20" fmla="*/ 73904 w 457326"/>
                <a:gd name="connsiteY20" fmla="*/ 492449 h 793918"/>
                <a:gd name="connsiteX21" fmla="*/ 60733 w 457326"/>
                <a:gd name="connsiteY21" fmla="*/ 474156 h 793918"/>
                <a:gd name="connsiteX22" fmla="*/ 75367 w 457326"/>
                <a:gd name="connsiteY22" fmla="*/ 474156 h 793918"/>
                <a:gd name="connsiteX23" fmla="*/ 75367 w 457326"/>
                <a:gd name="connsiteY23" fmla="*/ 450009 h 793918"/>
                <a:gd name="connsiteX24" fmla="*/ 57806 w 457326"/>
                <a:gd name="connsiteY24" fmla="*/ 431716 h 793918"/>
                <a:gd name="connsiteX25" fmla="*/ 61465 w 457326"/>
                <a:gd name="connsiteY25" fmla="*/ 419276 h 793918"/>
                <a:gd name="connsiteX26" fmla="*/ 52684 w 457326"/>
                <a:gd name="connsiteY26" fmla="*/ 411959 h 793918"/>
                <a:gd name="connsiteX27" fmla="*/ 40977 w 457326"/>
                <a:gd name="connsiteY27" fmla="*/ 360007 h 793918"/>
                <a:gd name="connsiteX28" fmla="*/ 45367 w 457326"/>
                <a:gd name="connsiteY28" fmla="*/ 349763 h 793918"/>
                <a:gd name="connsiteX29" fmla="*/ 54148 w 457326"/>
                <a:gd name="connsiteY29" fmla="*/ 338787 h 793918"/>
                <a:gd name="connsiteX30" fmla="*/ 57806 w 457326"/>
                <a:gd name="connsiteY30" fmla="*/ 316835 h 793918"/>
                <a:gd name="connsiteX31" fmla="*/ 46830 w 457326"/>
                <a:gd name="connsiteY31" fmla="*/ 300006 h 793918"/>
                <a:gd name="connsiteX32" fmla="*/ 43172 w 457326"/>
                <a:gd name="connsiteY32" fmla="*/ 283908 h 793918"/>
                <a:gd name="connsiteX33" fmla="*/ 49757 w 457326"/>
                <a:gd name="connsiteY33" fmla="*/ 278786 h 793918"/>
                <a:gd name="connsiteX34" fmla="*/ 49757 w 457326"/>
                <a:gd name="connsiteY34" fmla="*/ 272932 h 793918"/>
                <a:gd name="connsiteX35" fmla="*/ 37318 w 457326"/>
                <a:gd name="connsiteY35" fmla="*/ 264883 h 793918"/>
                <a:gd name="connsiteX36" fmla="*/ 36586 w 457326"/>
                <a:gd name="connsiteY36" fmla="*/ 259761 h 793918"/>
                <a:gd name="connsiteX37" fmla="*/ 48294 w 457326"/>
                <a:gd name="connsiteY37" fmla="*/ 253176 h 793918"/>
                <a:gd name="connsiteX38" fmla="*/ 39513 w 457326"/>
                <a:gd name="connsiteY38" fmla="*/ 245127 h 793918"/>
                <a:gd name="connsiteX39" fmla="*/ 51953 w 457326"/>
                <a:gd name="connsiteY39" fmla="*/ 193175 h 793918"/>
                <a:gd name="connsiteX40" fmla="*/ 76831 w 457326"/>
                <a:gd name="connsiteY40" fmla="*/ 181467 h 793918"/>
                <a:gd name="connsiteX41" fmla="*/ 76831 w 457326"/>
                <a:gd name="connsiteY41" fmla="*/ 175613 h 793918"/>
                <a:gd name="connsiteX42" fmla="*/ 68782 w 457326"/>
                <a:gd name="connsiteY42" fmla="*/ 165369 h 793918"/>
                <a:gd name="connsiteX43" fmla="*/ 90002 w 457326"/>
                <a:gd name="connsiteY43" fmla="*/ 125856 h 793918"/>
                <a:gd name="connsiteX44" fmla="*/ 103905 w 457326"/>
                <a:gd name="connsiteY44" fmla="*/ 125856 h 793918"/>
                <a:gd name="connsiteX45" fmla="*/ 114880 w 457326"/>
                <a:gd name="connsiteY45" fmla="*/ 117075 h 793918"/>
                <a:gd name="connsiteX46" fmla="*/ 112685 w 457326"/>
                <a:gd name="connsiteY46" fmla="*/ 79026 h 793918"/>
                <a:gd name="connsiteX47" fmla="*/ 135369 w 457326"/>
                <a:gd name="connsiteY47" fmla="*/ 46098 h 793918"/>
                <a:gd name="connsiteX48" fmla="*/ 148539 w 457326"/>
                <a:gd name="connsiteY48" fmla="*/ 41708 h 793918"/>
                <a:gd name="connsiteX49" fmla="*/ 144881 w 457326"/>
                <a:gd name="connsiteY49" fmla="*/ 19025 h 793918"/>
                <a:gd name="connsiteX50" fmla="*/ 425131 w 457326"/>
                <a:gd name="connsiteY50" fmla="*/ 0 h 793918"/>
                <a:gd name="connsiteX51" fmla="*/ 434643 w 457326"/>
                <a:gd name="connsiteY51" fmla="*/ 14634 h 793918"/>
                <a:gd name="connsiteX52" fmla="*/ 425131 w 457326"/>
                <a:gd name="connsiteY52" fmla="*/ 504888 h 793918"/>
                <a:gd name="connsiteX53" fmla="*/ 457326 w 457326"/>
                <a:gd name="connsiteY53" fmla="*/ 747820 h 79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57326" h="793918">
                  <a:moveTo>
                    <a:pt x="446350" y="757332"/>
                  </a:moveTo>
                  <a:lnTo>
                    <a:pt x="409764" y="758064"/>
                  </a:lnTo>
                  <a:lnTo>
                    <a:pt x="392203" y="747088"/>
                  </a:lnTo>
                  <a:lnTo>
                    <a:pt x="334397" y="765381"/>
                  </a:lnTo>
                  <a:lnTo>
                    <a:pt x="327811" y="760259"/>
                  </a:lnTo>
                  <a:lnTo>
                    <a:pt x="324153" y="761722"/>
                  </a:lnTo>
                  <a:lnTo>
                    <a:pt x="323421" y="773430"/>
                  </a:lnTo>
                  <a:lnTo>
                    <a:pt x="319031" y="774162"/>
                  </a:lnTo>
                  <a:lnTo>
                    <a:pt x="300006" y="793918"/>
                  </a:lnTo>
                  <a:lnTo>
                    <a:pt x="294884" y="793186"/>
                  </a:lnTo>
                  <a:lnTo>
                    <a:pt x="290494" y="788064"/>
                  </a:lnTo>
                  <a:lnTo>
                    <a:pt x="281713" y="774893"/>
                  </a:lnTo>
                  <a:lnTo>
                    <a:pt x="283908" y="765381"/>
                  </a:lnTo>
                  <a:lnTo>
                    <a:pt x="248785" y="715624"/>
                  </a:lnTo>
                  <a:lnTo>
                    <a:pt x="255371" y="681965"/>
                  </a:lnTo>
                  <a:lnTo>
                    <a:pt x="262688" y="671721"/>
                  </a:lnTo>
                  <a:lnTo>
                    <a:pt x="263420" y="661476"/>
                  </a:lnTo>
                  <a:lnTo>
                    <a:pt x="0" y="676111"/>
                  </a:lnTo>
                  <a:lnTo>
                    <a:pt x="12439" y="589036"/>
                  </a:lnTo>
                  <a:lnTo>
                    <a:pt x="30001" y="553913"/>
                  </a:lnTo>
                  <a:lnTo>
                    <a:pt x="73904" y="492449"/>
                  </a:lnTo>
                  <a:lnTo>
                    <a:pt x="60733" y="474156"/>
                  </a:lnTo>
                  <a:lnTo>
                    <a:pt x="75367" y="474156"/>
                  </a:lnTo>
                  <a:lnTo>
                    <a:pt x="75367" y="450009"/>
                  </a:lnTo>
                  <a:lnTo>
                    <a:pt x="57806" y="431716"/>
                  </a:lnTo>
                  <a:lnTo>
                    <a:pt x="61465" y="419276"/>
                  </a:lnTo>
                  <a:lnTo>
                    <a:pt x="52684" y="411959"/>
                  </a:lnTo>
                  <a:lnTo>
                    <a:pt x="40977" y="360007"/>
                  </a:lnTo>
                  <a:lnTo>
                    <a:pt x="45367" y="349763"/>
                  </a:lnTo>
                  <a:lnTo>
                    <a:pt x="54148" y="338787"/>
                  </a:lnTo>
                  <a:lnTo>
                    <a:pt x="57806" y="316835"/>
                  </a:lnTo>
                  <a:lnTo>
                    <a:pt x="46830" y="300006"/>
                  </a:lnTo>
                  <a:lnTo>
                    <a:pt x="43172" y="283908"/>
                  </a:lnTo>
                  <a:lnTo>
                    <a:pt x="49757" y="278786"/>
                  </a:lnTo>
                  <a:lnTo>
                    <a:pt x="49757" y="272932"/>
                  </a:lnTo>
                  <a:lnTo>
                    <a:pt x="37318" y="264883"/>
                  </a:lnTo>
                  <a:lnTo>
                    <a:pt x="36586" y="259761"/>
                  </a:lnTo>
                  <a:lnTo>
                    <a:pt x="48294" y="253176"/>
                  </a:lnTo>
                  <a:lnTo>
                    <a:pt x="39513" y="245127"/>
                  </a:lnTo>
                  <a:lnTo>
                    <a:pt x="51953" y="193175"/>
                  </a:lnTo>
                  <a:lnTo>
                    <a:pt x="76831" y="181467"/>
                  </a:lnTo>
                  <a:lnTo>
                    <a:pt x="76831" y="175613"/>
                  </a:lnTo>
                  <a:lnTo>
                    <a:pt x="68782" y="165369"/>
                  </a:lnTo>
                  <a:lnTo>
                    <a:pt x="90002" y="125856"/>
                  </a:lnTo>
                  <a:lnTo>
                    <a:pt x="103905" y="125856"/>
                  </a:lnTo>
                  <a:lnTo>
                    <a:pt x="114880" y="117075"/>
                  </a:lnTo>
                  <a:lnTo>
                    <a:pt x="112685" y="79026"/>
                  </a:lnTo>
                  <a:lnTo>
                    <a:pt x="135369" y="46098"/>
                  </a:lnTo>
                  <a:lnTo>
                    <a:pt x="148539" y="41708"/>
                  </a:lnTo>
                  <a:lnTo>
                    <a:pt x="144881" y="19025"/>
                  </a:lnTo>
                  <a:lnTo>
                    <a:pt x="425131" y="0"/>
                  </a:lnTo>
                  <a:lnTo>
                    <a:pt x="434643" y="14634"/>
                  </a:lnTo>
                  <a:lnTo>
                    <a:pt x="425131" y="504888"/>
                  </a:lnTo>
                  <a:lnTo>
                    <a:pt x="457326" y="747820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13F718C-EC20-C7CF-B2CD-0735F2111CE7}"/>
                </a:ext>
              </a:extLst>
            </p:cNvPr>
            <p:cNvSpPr/>
            <p:nvPr/>
          </p:nvSpPr>
          <p:spPr>
            <a:xfrm>
              <a:off x="2435845" y="3829615"/>
              <a:ext cx="890505" cy="924164"/>
            </a:xfrm>
            <a:custGeom>
              <a:avLst/>
              <a:gdLst>
                <a:gd name="connsiteX0" fmla="*/ 886115 w 890505"/>
                <a:gd name="connsiteY0" fmla="*/ 160247 h 924164"/>
                <a:gd name="connsiteX1" fmla="*/ 880261 w 890505"/>
                <a:gd name="connsiteY1" fmla="*/ 160247 h 924164"/>
                <a:gd name="connsiteX2" fmla="*/ 822455 w 890505"/>
                <a:gd name="connsiteY2" fmla="*/ 886847 h 924164"/>
                <a:gd name="connsiteX3" fmla="*/ 589768 w 890505"/>
                <a:gd name="connsiteY3" fmla="*/ 867822 h 924164"/>
                <a:gd name="connsiteX4" fmla="*/ 338056 w 890505"/>
                <a:gd name="connsiteY4" fmla="*/ 841480 h 924164"/>
                <a:gd name="connsiteX5" fmla="*/ 335860 w 890505"/>
                <a:gd name="connsiteY5" fmla="*/ 863432 h 924164"/>
                <a:gd name="connsiteX6" fmla="*/ 350495 w 890505"/>
                <a:gd name="connsiteY6" fmla="*/ 879530 h 924164"/>
                <a:gd name="connsiteX7" fmla="*/ 125124 w 890505"/>
                <a:gd name="connsiteY7" fmla="*/ 849529 h 924164"/>
                <a:gd name="connsiteX8" fmla="*/ 114880 w 890505"/>
                <a:gd name="connsiteY8" fmla="*/ 924165 h 924164"/>
                <a:gd name="connsiteX9" fmla="*/ 0 w 890505"/>
                <a:gd name="connsiteY9" fmla="*/ 908067 h 924164"/>
                <a:gd name="connsiteX10" fmla="*/ 127320 w 890505"/>
                <a:gd name="connsiteY10" fmla="*/ 0 h 924164"/>
                <a:gd name="connsiteX11" fmla="*/ 512205 w 890505"/>
                <a:gd name="connsiteY11" fmla="*/ 47562 h 924164"/>
                <a:gd name="connsiteX12" fmla="*/ 890506 w 890505"/>
                <a:gd name="connsiteY12" fmla="*/ 82684 h 9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0505" h="924164">
                  <a:moveTo>
                    <a:pt x="886115" y="160247"/>
                  </a:moveTo>
                  <a:lnTo>
                    <a:pt x="880261" y="160247"/>
                  </a:lnTo>
                  <a:lnTo>
                    <a:pt x="822455" y="886847"/>
                  </a:lnTo>
                  <a:lnTo>
                    <a:pt x="589768" y="867822"/>
                  </a:lnTo>
                  <a:lnTo>
                    <a:pt x="338056" y="841480"/>
                  </a:lnTo>
                  <a:lnTo>
                    <a:pt x="335860" y="863432"/>
                  </a:lnTo>
                  <a:lnTo>
                    <a:pt x="350495" y="879530"/>
                  </a:lnTo>
                  <a:lnTo>
                    <a:pt x="125124" y="849529"/>
                  </a:lnTo>
                  <a:lnTo>
                    <a:pt x="114880" y="924165"/>
                  </a:lnTo>
                  <a:lnTo>
                    <a:pt x="0" y="908067"/>
                  </a:lnTo>
                  <a:lnTo>
                    <a:pt x="127320" y="0"/>
                  </a:lnTo>
                  <a:lnTo>
                    <a:pt x="512205" y="47562"/>
                  </a:lnTo>
                  <a:lnTo>
                    <a:pt x="890506" y="82684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0B5DB67-8AB3-D062-864F-B9F22EA05A05}"/>
                </a:ext>
              </a:extLst>
            </p:cNvPr>
            <p:cNvSpPr/>
            <p:nvPr/>
          </p:nvSpPr>
          <p:spPr>
            <a:xfrm>
              <a:off x="3321960" y="3912300"/>
              <a:ext cx="1105631" cy="572206"/>
            </a:xfrm>
            <a:custGeom>
              <a:avLst/>
              <a:gdLst>
                <a:gd name="connsiteX0" fmla="*/ 1053679 w 1105631"/>
                <a:gd name="connsiteY0" fmla="*/ 558304 h 572206"/>
                <a:gd name="connsiteX1" fmla="*/ 1020020 w 1105631"/>
                <a:gd name="connsiteY1" fmla="*/ 530498 h 572206"/>
                <a:gd name="connsiteX2" fmla="*/ 1003922 w 1105631"/>
                <a:gd name="connsiteY2" fmla="*/ 523913 h 572206"/>
                <a:gd name="connsiteX3" fmla="*/ 1000264 w 1105631"/>
                <a:gd name="connsiteY3" fmla="*/ 535620 h 572206"/>
                <a:gd name="connsiteX4" fmla="*/ 962946 w 1105631"/>
                <a:gd name="connsiteY4" fmla="*/ 537816 h 572206"/>
                <a:gd name="connsiteX5" fmla="*/ 958556 w 1105631"/>
                <a:gd name="connsiteY5" fmla="*/ 526840 h 572206"/>
                <a:gd name="connsiteX6" fmla="*/ 921969 w 1105631"/>
                <a:gd name="connsiteY6" fmla="*/ 545133 h 572206"/>
                <a:gd name="connsiteX7" fmla="*/ 910262 w 1105631"/>
                <a:gd name="connsiteY7" fmla="*/ 540011 h 572206"/>
                <a:gd name="connsiteX8" fmla="*/ 883188 w 1105631"/>
                <a:gd name="connsiteY8" fmla="*/ 542206 h 572206"/>
                <a:gd name="connsiteX9" fmla="*/ 878798 w 1105631"/>
                <a:gd name="connsiteY9" fmla="*/ 554645 h 572206"/>
                <a:gd name="connsiteX10" fmla="*/ 852456 w 1105631"/>
                <a:gd name="connsiteY10" fmla="*/ 561231 h 572206"/>
                <a:gd name="connsiteX11" fmla="*/ 842944 w 1105631"/>
                <a:gd name="connsiteY11" fmla="*/ 552450 h 572206"/>
                <a:gd name="connsiteX12" fmla="*/ 834163 w 1105631"/>
                <a:gd name="connsiteY12" fmla="*/ 553182 h 572206"/>
                <a:gd name="connsiteX13" fmla="*/ 819528 w 1105631"/>
                <a:gd name="connsiteY13" fmla="*/ 540011 h 572206"/>
                <a:gd name="connsiteX14" fmla="*/ 804162 w 1105631"/>
                <a:gd name="connsiteY14" fmla="*/ 545133 h 572206"/>
                <a:gd name="connsiteX15" fmla="*/ 789528 w 1105631"/>
                <a:gd name="connsiteY15" fmla="*/ 541474 h 572206"/>
                <a:gd name="connsiteX16" fmla="*/ 776357 w 1105631"/>
                <a:gd name="connsiteY16" fmla="*/ 526840 h 572206"/>
                <a:gd name="connsiteX17" fmla="*/ 758064 w 1105631"/>
                <a:gd name="connsiteY17" fmla="*/ 557572 h 572206"/>
                <a:gd name="connsiteX18" fmla="*/ 749283 w 1105631"/>
                <a:gd name="connsiteY18" fmla="*/ 563426 h 572206"/>
                <a:gd name="connsiteX19" fmla="*/ 741966 w 1105631"/>
                <a:gd name="connsiteY19" fmla="*/ 550255 h 572206"/>
                <a:gd name="connsiteX20" fmla="*/ 744161 w 1105631"/>
                <a:gd name="connsiteY20" fmla="*/ 535620 h 572206"/>
                <a:gd name="connsiteX21" fmla="*/ 735380 w 1105631"/>
                <a:gd name="connsiteY21" fmla="*/ 530498 h 572206"/>
                <a:gd name="connsiteX22" fmla="*/ 718551 w 1105631"/>
                <a:gd name="connsiteY22" fmla="*/ 548791 h 572206"/>
                <a:gd name="connsiteX23" fmla="*/ 706112 w 1105631"/>
                <a:gd name="connsiteY23" fmla="*/ 540011 h 572206"/>
                <a:gd name="connsiteX24" fmla="*/ 705380 w 1105631"/>
                <a:gd name="connsiteY24" fmla="*/ 529035 h 572206"/>
                <a:gd name="connsiteX25" fmla="*/ 695868 w 1105631"/>
                <a:gd name="connsiteY25" fmla="*/ 532694 h 572206"/>
                <a:gd name="connsiteX26" fmla="*/ 676843 w 1105631"/>
                <a:gd name="connsiteY26" fmla="*/ 520254 h 572206"/>
                <a:gd name="connsiteX27" fmla="*/ 654891 w 1105631"/>
                <a:gd name="connsiteY27" fmla="*/ 539279 h 572206"/>
                <a:gd name="connsiteX28" fmla="*/ 638062 w 1105631"/>
                <a:gd name="connsiteY28" fmla="*/ 531230 h 572206"/>
                <a:gd name="connsiteX29" fmla="*/ 643183 w 1105631"/>
                <a:gd name="connsiteY29" fmla="*/ 515864 h 572206"/>
                <a:gd name="connsiteX30" fmla="*/ 626354 w 1105631"/>
                <a:gd name="connsiteY30" fmla="*/ 516596 h 572206"/>
                <a:gd name="connsiteX31" fmla="*/ 612451 w 1105631"/>
                <a:gd name="connsiteY31" fmla="*/ 494644 h 572206"/>
                <a:gd name="connsiteX32" fmla="*/ 586841 w 1105631"/>
                <a:gd name="connsiteY32" fmla="*/ 486595 h 572206"/>
                <a:gd name="connsiteX33" fmla="*/ 572207 w 1105631"/>
                <a:gd name="connsiteY33" fmla="*/ 503425 h 572206"/>
                <a:gd name="connsiteX34" fmla="*/ 555377 w 1105631"/>
                <a:gd name="connsiteY34" fmla="*/ 487327 h 572206"/>
                <a:gd name="connsiteX35" fmla="*/ 545133 w 1105631"/>
                <a:gd name="connsiteY35" fmla="*/ 490254 h 572206"/>
                <a:gd name="connsiteX36" fmla="*/ 530498 w 1105631"/>
                <a:gd name="connsiteY36" fmla="*/ 490985 h 572206"/>
                <a:gd name="connsiteX37" fmla="*/ 504888 w 1105631"/>
                <a:gd name="connsiteY37" fmla="*/ 477083 h 572206"/>
                <a:gd name="connsiteX38" fmla="*/ 488059 w 1105631"/>
                <a:gd name="connsiteY38" fmla="*/ 477814 h 572206"/>
                <a:gd name="connsiteX39" fmla="*/ 479278 w 1105631"/>
                <a:gd name="connsiteY39" fmla="*/ 472692 h 572206"/>
                <a:gd name="connsiteX40" fmla="*/ 475619 w 1105631"/>
                <a:gd name="connsiteY40" fmla="*/ 451472 h 572206"/>
                <a:gd name="connsiteX41" fmla="*/ 458790 w 1105631"/>
                <a:gd name="connsiteY41" fmla="*/ 439033 h 572206"/>
                <a:gd name="connsiteX42" fmla="*/ 450741 w 1105631"/>
                <a:gd name="connsiteY42" fmla="*/ 450009 h 572206"/>
                <a:gd name="connsiteX43" fmla="*/ 440497 w 1105631"/>
                <a:gd name="connsiteY43" fmla="*/ 442692 h 572206"/>
                <a:gd name="connsiteX44" fmla="*/ 431716 w 1105631"/>
                <a:gd name="connsiteY44" fmla="*/ 439765 h 572206"/>
                <a:gd name="connsiteX45" fmla="*/ 423667 w 1105631"/>
                <a:gd name="connsiteY45" fmla="*/ 447082 h 572206"/>
                <a:gd name="connsiteX46" fmla="*/ 412691 w 1105631"/>
                <a:gd name="connsiteY46" fmla="*/ 444887 h 572206"/>
                <a:gd name="connsiteX47" fmla="*/ 394398 w 1105631"/>
                <a:gd name="connsiteY47" fmla="*/ 422935 h 572206"/>
                <a:gd name="connsiteX48" fmla="*/ 374642 w 1105631"/>
                <a:gd name="connsiteY48" fmla="*/ 413423 h 572206"/>
                <a:gd name="connsiteX49" fmla="*/ 384886 w 1105631"/>
                <a:gd name="connsiteY49" fmla="*/ 100978 h 572206"/>
                <a:gd name="connsiteX50" fmla="*/ 0 w 1105631"/>
                <a:gd name="connsiteY50" fmla="*/ 77563 h 572206"/>
                <a:gd name="connsiteX51" fmla="*/ 4390 w 1105631"/>
                <a:gd name="connsiteY51" fmla="*/ 0 h 572206"/>
                <a:gd name="connsiteX52" fmla="*/ 125124 w 1105631"/>
                <a:gd name="connsiteY52" fmla="*/ 7317 h 572206"/>
                <a:gd name="connsiteX53" fmla="*/ 620500 w 1105631"/>
                <a:gd name="connsiteY53" fmla="*/ 28537 h 572206"/>
                <a:gd name="connsiteX54" fmla="*/ 1074168 w 1105631"/>
                <a:gd name="connsiteY54" fmla="*/ 29269 h 572206"/>
                <a:gd name="connsiteX55" fmla="*/ 1075631 w 1105631"/>
                <a:gd name="connsiteY55" fmla="*/ 108295 h 572206"/>
                <a:gd name="connsiteX56" fmla="*/ 1105632 w 1105631"/>
                <a:gd name="connsiteY56" fmla="*/ 286835 h 572206"/>
                <a:gd name="connsiteX57" fmla="*/ 1100510 w 1105631"/>
                <a:gd name="connsiteY57" fmla="*/ 572207 h 57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05631" h="572206">
                  <a:moveTo>
                    <a:pt x="1053679" y="558304"/>
                  </a:moveTo>
                  <a:lnTo>
                    <a:pt x="1020020" y="530498"/>
                  </a:lnTo>
                  <a:lnTo>
                    <a:pt x="1003922" y="523913"/>
                  </a:lnTo>
                  <a:lnTo>
                    <a:pt x="1000264" y="535620"/>
                  </a:lnTo>
                  <a:lnTo>
                    <a:pt x="962946" y="537816"/>
                  </a:lnTo>
                  <a:lnTo>
                    <a:pt x="958556" y="526840"/>
                  </a:lnTo>
                  <a:lnTo>
                    <a:pt x="921969" y="545133"/>
                  </a:lnTo>
                  <a:lnTo>
                    <a:pt x="910262" y="540011"/>
                  </a:lnTo>
                  <a:lnTo>
                    <a:pt x="883188" y="542206"/>
                  </a:lnTo>
                  <a:lnTo>
                    <a:pt x="878798" y="554645"/>
                  </a:lnTo>
                  <a:lnTo>
                    <a:pt x="852456" y="561231"/>
                  </a:lnTo>
                  <a:lnTo>
                    <a:pt x="842944" y="552450"/>
                  </a:lnTo>
                  <a:lnTo>
                    <a:pt x="834163" y="553182"/>
                  </a:lnTo>
                  <a:lnTo>
                    <a:pt x="819528" y="540011"/>
                  </a:lnTo>
                  <a:lnTo>
                    <a:pt x="804162" y="545133"/>
                  </a:lnTo>
                  <a:lnTo>
                    <a:pt x="789528" y="541474"/>
                  </a:lnTo>
                  <a:lnTo>
                    <a:pt x="776357" y="526840"/>
                  </a:lnTo>
                  <a:lnTo>
                    <a:pt x="758064" y="557572"/>
                  </a:lnTo>
                  <a:lnTo>
                    <a:pt x="749283" y="563426"/>
                  </a:lnTo>
                  <a:lnTo>
                    <a:pt x="741966" y="550255"/>
                  </a:lnTo>
                  <a:lnTo>
                    <a:pt x="744161" y="535620"/>
                  </a:lnTo>
                  <a:lnTo>
                    <a:pt x="735380" y="530498"/>
                  </a:lnTo>
                  <a:lnTo>
                    <a:pt x="718551" y="548791"/>
                  </a:lnTo>
                  <a:lnTo>
                    <a:pt x="706112" y="540011"/>
                  </a:lnTo>
                  <a:lnTo>
                    <a:pt x="705380" y="529035"/>
                  </a:lnTo>
                  <a:lnTo>
                    <a:pt x="695868" y="532694"/>
                  </a:lnTo>
                  <a:lnTo>
                    <a:pt x="676843" y="520254"/>
                  </a:lnTo>
                  <a:lnTo>
                    <a:pt x="654891" y="539279"/>
                  </a:lnTo>
                  <a:lnTo>
                    <a:pt x="638062" y="531230"/>
                  </a:lnTo>
                  <a:lnTo>
                    <a:pt x="643183" y="515864"/>
                  </a:lnTo>
                  <a:lnTo>
                    <a:pt x="626354" y="516596"/>
                  </a:lnTo>
                  <a:lnTo>
                    <a:pt x="612451" y="494644"/>
                  </a:lnTo>
                  <a:lnTo>
                    <a:pt x="586841" y="486595"/>
                  </a:lnTo>
                  <a:lnTo>
                    <a:pt x="572207" y="503425"/>
                  </a:lnTo>
                  <a:lnTo>
                    <a:pt x="555377" y="487327"/>
                  </a:lnTo>
                  <a:lnTo>
                    <a:pt x="545133" y="490254"/>
                  </a:lnTo>
                  <a:lnTo>
                    <a:pt x="530498" y="490985"/>
                  </a:lnTo>
                  <a:lnTo>
                    <a:pt x="504888" y="477083"/>
                  </a:lnTo>
                  <a:lnTo>
                    <a:pt x="488059" y="477814"/>
                  </a:lnTo>
                  <a:lnTo>
                    <a:pt x="479278" y="472692"/>
                  </a:lnTo>
                  <a:lnTo>
                    <a:pt x="475619" y="451472"/>
                  </a:lnTo>
                  <a:lnTo>
                    <a:pt x="458790" y="439033"/>
                  </a:lnTo>
                  <a:lnTo>
                    <a:pt x="450741" y="450009"/>
                  </a:lnTo>
                  <a:lnTo>
                    <a:pt x="440497" y="442692"/>
                  </a:lnTo>
                  <a:lnTo>
                    <a:pt x="431716" y="439765"/>
                  </a:lnTo>
                  <a:lnTo>
                    <a:pt x="423667" y="447082"/>
                  </a:lnTo>
                  <a:lnTo>
                    <a:pt x="412691" y="444887"/>
                  </a:lnTo>
                  <a:lnTo>
                    <a:pt x="394398" y="422935"/>
                  </a:lnTo>
                  <a:lnTo>
                    <a:pt x="374642" y="413423"/>
                  </a:lnTo>
                  <a:lnTo>
                    <a:pt x="384886" y="100978"/>
                  </a:lnTo>
                  <a:lnTo>
                    <a:pt x="0" y="77563"/>
                  </a:lnTo>
                  <a:lnTo>
                    <a:pt x="4390" y="0"/>
                  </a:lnTo>
                  <a:lnTo>
                    <a:pt x="125124" y="7317"/>
                  </a:lnTo>
                  <a:lnTo>
                    <a:pt x="620500" y="28537"/>
                  </a:lnTo>
                  <a:lnTo>
                    <a:pt x="1074168" y="29269"/>
                  </a:lnTo>
                  <a:lnTo>
                    <a:pt x="1075631" y="108295"/>
                  </a:lnTo>
                  <a:lnTo>
                    <a:pt x="1105632" y="286835"/>
                  </a:lnTo>
                  <a:lnTo>
                    <a:pt x="1100510" y="572207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D7B15DF7-71AD-341D-2AE3-CD870A9911D4}"/>
                </a:ext>
              </a:extLst>
            </p:cNvPr>
            <p:cNvSpPr/>
            <p:nvPr/>
          </p:nvSpPr>
          <p:spPr>
            <a:xfrm>
              <a:off x="2771705" y="3989862"/>
              <a:ext cx="1789059" cy="1750278"/>
            </a:xfrm>
            <a:custGeom>
              <a:avLst/>
              <a:gdLst>
                <a:gd name="connsiteX0" fmla="*/ 0 w 1789059"/>
                <a:gd name="connsiteY0" fmla="*/ 703185 h 1750278"/>
                <a:gd name="connsiteX1" fmla="*/ 2195 w 1789059"/>
                <a:gd name="connsiteY1" fmla="*/ 681233 h 1750278"/>
                <a:gd name="connsiteX2" fmla="*/ 253908 w 1789059"/>
                <a:gd name="connsiteY2" fmla="*/ 707575 h 1750278"/>
                <a:gd name="connsiteX3" fmla="*/ 486595 w 1789059"/>
                <a:gd name="connsiteY3" fmla="*/ 726600 h 1750278"/>
                <a:gd name="connsiteX4" fmla="*/ 544401 w 1789059"/>
                <a:gd name="connsiteY4" fmla="*/ 0 h 1750278"/>
                <a:gd name="connsiteX5" fmla="*/ 550255 w 1789059"/>
                <a:gd name="connsiteY5" fmla="*/ 0 h 1750278"/>
                <a:gd name="connsiteX6" fmla="*/ 935141 w 1789059"/>
                <a:gd name="connsiteY6" fmla="*/ 23415 h 1750278"/>
                <a:gd name="connsiteX7" fmla="*/ 924897 w 1789059"/>
                <a:gd name="connsiteY7" fmla="*/ 335860 h 1750278"/>
                <a:gd name="connsiteX8" fmla="*/ 944653 w 1789059"/>
                <a:gd name="connsiteY8" fmla="*/ 345373 h 1750278"/>
                <a:gd name="connsiteX9" fmla="*/ 962946 w 1789059"/>
                <a:gd name="connsiteY9" fmla="*/ 367324 h 1750278"/>
                <a:gd name="connsiteX10" fmla="*/ 973922 w 1789059"/>
                <a:gd name="connsiteY10" fmla="*/ 369520 h 1750278"/>
                <a:gd name="connsiteX11" fmla="*/ 981971 w 1789059"/>
                <a:gd name="connsiteY11" fmla="*/ 362202 h 1750278"/>
                <a:gd name="connsiteX12" fmla="*/ 990752 w 1789059"/>
                <a:gd name="connsiteY12" fmla="*/ 365129 h 1750278"/>
                <a:gd name="connsiteX13" fmla="*/ 1000996 w 1789059"/>
                <a:gd name="connsiteY13" fmla="*/ 372446 h 1750278"/>
                <a:gd name="connsiteX14" fmla="*/ 1009045 w 1789059"/>
                <a:gd name="connsiteY14" fmla="*/ 361471 h 1750278"/>
                <a:gd name="connsiteX15" fmla="*/ 1025874 w 1789059"/>
                <a:gd name="connsiteY15" fmla="*/ 373910 h 1750278"/>
                <a:gd name="connsiteX16" fmla="*/ 1029533 w 1789059"/>
                <a:gd name="connsiteY16" fmla="*/ 395130 h 1750278"/>
                <a:gd name="connsiteX17" fmla="*/ 1038313 w 1789059"/>
                <a:gd name="connsiteY17" fmla="*/ 400252 h 1750278"/>
                <a:gd name="connsiteX18" fmla="*/ 1055143 w 1789059"/>
                <a:gd name="connsiteY18" fmla="*/ 399520 h 1750278"/>
                <a:gd name="connsiteX19" fmla="*/ 1080753 w 1789059"/>
                <a:gd name="connsiteY19" fmla="*/ 413423 h 1750278"/>
                <a:gd name="connsiteX20" fmla="*/ 1095388 w 1789059"/>
                <a:gd name="connsiteY20" fmla="*/ 412691 h 1750278"/>
                <a:gd name="connsiteX21" fmla="*/ 1105632 w 1789059"/>
                <a:gd name="connsiteY21" fmla="*/ 409764 h 1750278"/>
                <a:gd name="connsiteX22" fmla="*/ 1122461 w 1789059"/>
                <a:gd name="connsiteY22" fmla="*/ 425862 h 1750278"/>
                <a:gd name="connsiteX23" fmla="*/ 1137096 w 1789059"/>
                <a:gd name="connsiteY23" fmla="*/ 409032 h 1750278"/>
                <a:gd name="connsiteX24" fmla="*/ 1162706 w 1789059"/>
                <a:gd name="connsiteY24" fmla="*/ 417081 h 1750278"/>
                <a:gd name="connsiteX25" fmla="*/ 1176609 w 1789059"/>
                <a:gd name="connsiteY25" fmla="*/ 439033 h 1750278"/>
                <a:gd name="connsiteX26" fmla="*/ 1193438 w 1789059"/>
                <a:gd name="connsiteY26" fmla="*/ 438301 h 1750278"/>
                <a:gd name="connsiteX27" fmla="*/ 1188316 w 1789059"/>
                <a:gd name="connsiteY27" fmla="*/ 453668 h 1750278"/>
                <a:gd name="connsiteX28" fmla="*/ 1205146 w 1789059"/>
                <a:gd name="connsiteY28" fmla="*/ 461716 h 1750278"/>
                <a:gd name="connsiteX29" fmla="*/ 1227098 w 1789059"/>
                <a:gd name="connsiteY29" fmla="*/ 442692 h 1750278"/>
                <a:gd name="connsiteX30" fmla="*/ 1246122 w 1789059"/>
                <a:gd name="connsiteY30" fmla="*/ 455131 h 1750278"/>
                <a:gd name="connsiteX31" fmla="*/ 1255635 w 1789059"/>
                <a:gd name="connsiteY31" fmla="*/ 451472 h 1750278"/>
                <a:gd name="connsiteX32" fmla="*/ 1256366 w 1789059"/>
                <a:gd name="connsiteY32" fmla="*/ 462448 h 1750278"/>
                <a:gd name="connsiteX33" fmla="*/ 1268806 w 1789059"/>
                <a:gd name="connsiteY33" fmla="*/ 471229 h 1750278"/>
                <a:gd name="connsiteX34" fmla="*/ 1285635 w 1789059"/>
                <a:gd name="connsiteY34" fmla="*/ 452936 h 1750278"/>
                <a:gd name="connsiteX35" fmla="*/ 1294416 w 1789059"/>
                <a:gd name="connsiteY35" fmla="*/ 458058 h 1750278"/>
                <a:gd name="connsiteX36" fmla="*/ 1292221 w 1789059"/>
                <a:gd name="connsiteY36" fmla="*/ 472692 h 1750278"/>
                <a:gd name="connsiteX37" fmla="*/ 1299538 w 1789059"/>
                <a:gd name="connsiteY37" fmla="*/ 485863 h 1750278"/>
                <a:gd name="connsiteX38" fmla="*/ 1308319 w 1789059"/>
                <a:gd name="connsiteY38" fmla="*/ 480010 h 1750278"/>
                <a:gd name="connsiteX39" fmla="*/ 1326612 w 1789059"/>
                <a:gd name="connsiteY39" fmla="*/ 449277 h 1750278"/>
                <a:gd name="connsiteX40" fmla="*/ 1339783 w 1789059"/>
                <a:gd name="connsiteY40" fmla="*/ 463912 h 1750278"/>
                <a:gd name="connsiteX41" fmla="*/ 1354417 w 1789059"/>
                <a:gd name="connsiteY41" fmla="*/ 467570 h 1750278"/>
                <a:gd name="connsiteX42" fmla="*/ 1369783 w 1789059"/>
                <a:gd name="connsiteY42" fmla="*/ 462448 h 1750278"/>
                <a:gd name="connsiteX43" fmla="*/ 1384418 w 1789059"/>
                <a:gd name="connsiteY43" fmla="*/ 475619 h 1750278"/>
                <a:gd name="connsiteX44" fmla="*/ 1393199 w 1789059"/>
                <a:gd name="connsiteY44" fmla="*/ 474887 h 1750278"/>
                <a:gd name="connsiteX45" fmla="*/ 1402711 w 1789059"/>
                <a:gd name="connsiteY45" fmla="*/ 483668 h 1750278"/>
                <a:gd name="connsiteX46" fmla="*/ 1429053 w 1789059"/>
                <a:gd name="connsiteY46" fmla="*/ 477083 h 1750278"/>
                <a:gd name="connsiteX47" fmla="*/ 1433443 w 1789059"/>
                <a:gd name="connsiteY47" fmla="*/ 464643 h 1750278"/>
                <a:gd name="connsiteX48" fmla="*/ 1460517 w 1789059"/>
                <a:gd name="connsiteY48" fmla="*/ 462448 h 1750278"/>
                <a:gd name="connsiteX49" fmla="*/ 1472224 w 1789059"/>
                <a:gd name="connsiteY49" fmla="*/ 467570 h 1750278"/>
                <a:gd name="connsiteX50" fmla="*/ 1508810 w 1789059"/>
                <a:gd name="connsiteY50" fmla="*/ 449277 h 1750278"/>
                <a:gd name="connsiteX51" fmla="*/ 1513201 w 1789059"/>
                <a:gd name="connsiteY51" fmla="*/ 460253 h 1750278"/>
                <a:gd name="connsiteX52" fmla="*/ 1550519 w 1789059"/>
                <a:gd name="connsiteY52" fmla="*/ 458058 h 1750278"/>
                <a:gd name="connsiteX53" fmla="*/ 1554177 w 1789059"/>
                <a:gd name="connsiteY53" fmla="*/ 446350 h 1750278"/>
                <a:gd name="connsiteX54" fmla="*/ 1570275 w 1789059"/>
                <a:gd name="connsiteY54" fmla="*/ 452936 h 1750278"/>
                <a:gd name="connsiteX55" fmla="*/ 1603934 w 1789059"/>
                <a:gd name="connsiteY55" fmla="*/ 480741 h 1750278"/>
                <a:gd name="connsiteX56" fmla="*/ 1650764 w 1789059"/>
                <a:gd name="connsiteY56" fmla="*/ 494644 h 1750278"/>
                <a:gd name="connsiteX57" fmla="*/ 1669789 w 1789059"/>
                <a:gd name="connsiteY57" fmla="*/ 511473 h 1750278"/>
                <a:gd name="connsiteX58" fmla="*/ 1690277 w 1789059"/>
                <a:gd name="connsiteY58" fmla="*/ 501961 h 1750278"/>
                <a:gd name="connsiteX59" fmla="*/ 1713693 w 1789059"/>
                <a:gd name="connsiteY59" fmla="*/ 507815 h 1750278"/>
                <a:gd name="connsiteX60" fmla="*/ 1715156 w 1789059"/>
                <a:gd name="connsiteY60" fmla="*/ 594890 h 1750278"/>
                <a:gd name="connsiteX61" fmla="*/ 1718815 w 1789059"/>
                <a:gd name="connsiteY61" fmla="*/ 740503 h 1750278"/>
                <a:gd name="connsiteX62" fmla="*/ 1723937 w 1789059"/>
                <a:gd name="connsiteY62" fmla="*/ 765381 h 1750278"/>
                <a:gd name="connsiteX63" fmla="*/ 1742961 w 1789059"/>
                <a:gd name="connsiteY63" fmla="*/ 785869 h 1750278"/>
                <a:gd name="connsiteX64" fmla="*/ 1748084 w 1789059"/>
                <a:gd name="connsiteY64" fmla="*/ 825382 h 1750278"/>
                <a:gd name="connsiteX65" fmla="*/ 1775889 w 1789059"/>
                <a:gd name="connsiteY65" fmla="*/ 859041 h 1750278"/>
                <a:gd name="connsiteX66" fmla="*/ 1781743 w 1789059"/>
                <a:gd name="connsiteY66" fmla="*/ 890505 h 1750278"/>
                <a:gd name="connsiteX67" fmla="*/ 1789060 w 1789059"/>
                <a:gd name="connsiteY67" fmla="*/ 890505 h 1750278"/>
                <a:gd name="connsiteX68" fmla="*/ 1788328 w 1789059"/>
                <a:gd name="connsiteY68" fmla="*/ 943921 h 1750278"/>
                <a:gd name="connsiteX69" fmla="*/ 1764182 w 1789059"/>
                <a:gd name="connsiteY69" fmla="*/ 990751 h 1750278"/>
                <a:gd name="connsiteX70" fmla="*/ 1773694 w 1789059"/>
                <a:gd name="connsiteY70" fmla="*/ 1007581 h 1750278"/>
                <a:gd name="connsiteX71" fmla="*/ 1764182 w 1789059"/>
                <a:gd name="connsiteY71" fmla="*/ 1018557 h 1750278"/>
                <a:gd name="connsiteX72" fmla="*/ 1769303 w 1789059"/>
                <a:gd name="connsiteY72" fmla="*/ 1040508 h 1750278"/>
                <a:gd name="connsiteX73" fmla="*/ 1768572 w 1789059"/>
                <a:gd name="connsiteY73" fmla="*/ 1071972 h 1750278"/>
                <a:gd name="connsiteX74" fmla="*/ 1752474 w 1789059"/>
                <a:gd name="connsiteY74" fmla="*/ 1097583 h 1750278"/>
                <a:gd name="connsiteX75" fmla="*/ 1751742 w 1789059"/>
                <a:gd name="connsiteY75" fmla="*/ 1103437 h 1750278"/>
                <a:gd name="connsiteX76" fmla="*/ 1739303 w 1789059"/>
                <a:gd name="connsiteY76" fmla="*/ 1112217 h 1750278"/>
                <a:gd name="connsiteX77" fmla="*/ 1746620 w 1789059"/>
                <a:gd name="connsiteY77" fmla="*/ 1125388 h 1750278"/>
                <a:gd name="connsiteX78" fmla="*/ 1755401 w 1789059"/>
                <a:gd name="connsiteY78" fmla="*/ 1133437 h 1750278"/>
                <a:gd name="connsiteX79" fmla="*/ 1729791 w 1789059"/>
                <a:gd name="connsiteY79" fmla="*/ 1135632 h 1750278"/>
                <a:gd name="connsiteX80" fmla="*/ 1668326 w 1789059"/>
                <a:gd name="connsiteY80" fmla="*/ 1164169 h 1750278"/>
                <a:gd name="connsiteX81" fmla="*/ 1642715 w 1789059"/>
                <a:gd name="connsiteY81" fmla="*/ 1174413 h 1750278"/>
                <a:gd name="connsiteX82" fmla="*/ 1629545 w 1789059"/>
                <a:gd name="connsiteY82" fmla="*/ 1187585 h 1750278"/>
                <a:gd name="connsiteX83" fmla="*/ 1624422 w 1789059"/>
                <a:gd name="connsiteY83" fmla="*/ 1183926 h 1750278"/>
                <a:gd name="connsiteX84" fmla="*/ 1639789 w 1789059"/>
                <a:gd name="connsiteY84" fmla="*/ 1167096 h 1750278"/>
                <a:gd name="connsiteX85" fmla="*/ 1652960 w 1789059"/>
                <a:gd name="connsiteY85" fmla="*/ 1161974 h 1750278"/>
                <a:gd name="connsiteX86" fmla="*/ 1656618 w 1789059"/>
                <a:gd name="connsiteY86" fmla="*/ 1155389 h 1750278"/>
                <a:gd name="connsiteX87" fmla="*/ 1635398 w 1789059"/>
                <a:gd name="connsiteY87" fmla="*/ 1154657 h 1750278"/>
                <a:gd name="connsiteX88" fmla="*/ 1630276 w 1789059"/>
                <a:gd name="connsiteY88" fmla="*/ 1148803 h 1750278"/>
                <a:gd name="connsiteX89" fmla="*/ 1636130 w 1789059"/>
                <a:gd name="connsiteY89" fmla="*/ 1134169 h 1750278"/>
                <a:gd name="connsiteX90" fmla="*/ 1629545 w 1789059"/>
                <a:gd name="connsiteY90" fmla="*/ 1120998 h 1750278"/>
                <a:gd name="connsiteX91" fmla="*/ 1625154 w 1789059"/>
                <a:gd name="connsiteY91" fmla="*/ 1120998 h 1750278"/>
                <a:gd name="connsiteX92" fmla="*/ 1607593 w 1789059"/>
                <a:gd name="connsiteY92" fmla="*/ 1130510 h 1750278"/>
                <a:gd name="connsiteX93" fmla="*/ 1593690 w 1789059"/>
                <a:gd name="connsiteY93" fmla="*/ 1149535 h 1750278"/>
                <a:gd name="connsiteX94" fmla="*/ 1595885 w 1789059"/>
                <a:gd name="connsiteY94" fmla="*/ 1161974 h 1750278"/>
                <a:gd name="connsiteX95" fmla="*/ 1620032 w 1789059"/>
                <a:gd name="connsiteY95" fmla="*/ 1186853 h 1750278"/>
                <a:gd name="connsiteX96" fmla="*/ 1629545 w 1789059"/>
                <a:gd name="connsiteY96" fmla="*/ 1189048 h 1750278"/>
                <a:gd name="connsiteX97" fmla="*/ 1629545 w 1789059"/>
                <a:gd name="connsiteY97" fmla="*/ 1194902 h 1750278"/>
                <a:gd name="connsiteX98" fmla="*/ 1612715 w 1789059"/>
                <a:gd name="connsiteY98" fmla="*/ 1206609 h 1750278"/>
                <a:gd name="connsiteX99" fmla="*/ 1576861 w 1789059"/>
                <a:gd name="connsiteY99" fmla="*/ 1235878 h 1750278"/>
                <a:gd name="connsiteX100" fmla="*/ 1547592 w 1789059"/>
                <a:gd name="connsiteY100" fmla="*/ 1264415 h 1750278"/>
                <a:gd name="connsiteX101" fmla="*/ 1524177 w 1789059"/>
                <a:gd name="connsiteY101" fmla="*/ 1274659 h 1750278"/>
                <a:gd name="connsiteX102" fmla="*/ 1487591 w 1789059"/>
                <a:gd name="connsiteY102" fmla="*/ 1296611 h 1750278"/>
                <a:gd name="connsiteX103" fmla="*/ 1460517 w 1789059"/>
                <a:gd name="connsiteY103" fmla="*/ 1311245 h 1750278"/>
                <a:gd name="connsiteX104" fmla="*/ 1427589 w 1789059"/>
                <a:gd name="connsiteY104" fmla="*/ 1325148 h 1750278"/>
                <a:gd name="connsiteX105" fmla="*/ 1397589 w 1789059"/>
                <a:gd name="connsiteY105" fmla="*/ 1343441 h 1750278"/>
                <a:gd name="connsiteX106" fmla="*/ 1421004 w 1789059"/>
                <a:gd name="connsiteY106" fmla="*/ 1321490 h 1750278"/>
                <a:gd name="connsiteX107" fmla="*/ 1421004 w 1789059"/>
                <a:gd name="connsiteY107" fmla="*/ 1313441 h 1750278"/>
                <a:gd name="connsiteX108" fmla="*/ 1425394 w 1789059"/>
                <a:gd name="connsiteY108" fmla="*/ 1307587 h 1750278"/>
                <a:gd name="connsiteX109" fmla="*/ 1423931 w 1789059"/>
                <a:gd name="connsiteY109" fmla="*/ 1294416 h 1750278"/>
                <a:gd name="connsiteX110" fmla="*/ 1412955 w 1789059"/>
                <a:gd name="connsiteY110" fmla="*/ 1293684 h 1750278"/>
                <a:gd name="connsiteX111" fmla="*/ 1404906 w 1789059"/>
                <a:gd name="connsiteY111" fmla="*/ 1304660 h 1750278"/>
                <a:gd name="connsiteX112" fmla="*/ 1385881 w 1789059"/>
                <a:gd name="connsiteY112" fmla="*/ 1314172 h 1750278"/>
                <a:gd name="connsiteX113" fmla="*/ 1372710 w 1789059"/>
                <a:gd name="connsiteY113" fmla="*/ 1305392 h 1750278"/>
                <a:gd name="connsiteX114" fmla="*/ 1370515 w 1789059"/>
                <a:gd name="connsiteY114" fmla="*/ 1292952 h 1750278"/>
                <a:gd name="connsiteX115" fmla="*/ 1359539 w 1789059"/>
                <a:gd name="connsiteY115" fmla="*/ 1292952 h 1750278"/>
                <a:gd name="connsiteX116" fmla="*/ 1365393 w 1789059"/>
                <a:gd name="connsiteY116" fmla="*/ 1309050 h 1750278"/>
                <a:gd name="connsiteX117" fmla="*/ 1375637 w 1789059"/>
                <a:gd name="connsiteY117" fmla="*/ 1314172 h 1750278"/>
                <a:gd name="connsiteX118" fmla="*/ 1384418 w 1789059"/>
                <a:gd name="connsiteY118" fmla="*/ 1320758 h 1750278"/>
                <a:gd name="connsiteX119" fmla="*/ 1397589 w 1789059"/>
                <a:gd name="connsiteY119" fmla="*/ 1332465 h 1750278"/>
                <a:gd name="connsiteX120" fmla="*/ 1392467 w 1789059"/>
                <a:gd name="connsiteY120" fmla="*/ 1338319 h 1750278"/>
                <a:gd name="connsiteX121" fmla="*/ 1363930 w 1789059"/>
                <a:gd name="connsiteY121" fmla="*/ 1350758 h 1750278"/>
                <a:gd name="connsiteX122" fmla="*/ 1351490 w 1789059"/>
                <a:gd name="connsiteY122" fmla="*/ 1351490 h 1750278"/>
                <a:gd name="connsiteX123" fmla="*/ 1342710 w 1789059"/>
                <a:gd name="connsiteY123" fmla="*/ 1342710 h 1750278"/>
                <a:gd name="connsiteX124" fmla="*/ 1339051 w 1789059"/>
                <a:gd name="connsiteY124" fmla="*/ 1358076 h 1750278"/>
                <a:gd name="connsiteX125" fmla="*/ 1342710 w 1789059"/>
                <a:gd name="connsiteY125" fmla="*/ 1366124 h 1750278"/>
                <a:gd name="connsiteX126" fmla="*/ 1322953 w 1789059"/>
                <a:gd name="connsiteY126" fmla="*/ 1380759 h 1750278"/>
                <a:gd name="connsiteX127" fmla="*/ 1311977 w 1789059"/>
                <a:gd name="connsiteY127" fmla="*/ 1382222 h 1750278"/>
                <a:gd name="connsiteX128" fmla="*/ 1306123 w 1789059"/>
                <a:gd name="connsiteY128" fmla="*/ 1387345 h 1750278"/>
                <a:gd name="connsiteX129" fmla="*/ 1303197 w 1789059"/>
                <a:gd name="connsiteY129" fmla="*/ 1399784 h 1750278"/>
                <a:gd name="connsiteX130" fmla="*/ 1290026 w 1789059"/>
                <a:gd name="connsiteY130" fmla="*/ 1423931 h 1750278"/>
                <a:gd name="connsiteX131" fmla="*/ 1278318 w 1789059"/>
                <a:gd name="connsiteY131" fmla="*/ 1429053 h 1750278"/>
                <a:gd name="connsiteX132" fmla="*/ 1266611 w 1789059"/>
                <a:gd name="connsiteY132" fmla="*/ 1424662 h 1750278"/>
                <a:gd name="connsiteX133" fmla="*/ 1253440 w 1789059"/>
                <a:gd name="connsiteY133" fmla="*/ 1432711 h 1750278"/>
                <a:gd name="connsiteX134" fmla="*/ 1255635 w 1789059"/>
                <a:gd name="connsiteY134" fmla="*/ 1442955 h 1750278"/>
                <a:gd name="connsiteX135" fmla="*/ 1265147 w 1789059"/>
                <a:gd name="connsiteY135" fmla="*/ 1448809 h 1750278"/>
                <a:gd name="connsiteX136" fmla="*/ 1272464 w 1789059"/>
                <a:gd name="connsiteY136" fmla="*/ 1454663 h 1750278"/>
                <a:gd name="connsiteX137" fmla="*/ 1259293 w 1789059"/>
                <a:gd name="connsiteY137" fmla="*/ 1480273 h 1750278"/>
                <a:gd name="connsiteX138" fmla="*/ 1257098 w 1789059"/>
                <a:gd name="connsiteY138" fmla="*/ 1500761 h 1750278"/>
                <a:gd name="connsiteX139" fmla="*/ 1249781 w 1789059"/>
                <a:gd name="connsiteY139" fmla="*/ 1513201 h 1750278"/>
                <a:gd name="connsiteX140" fmla="*/ 1239537 w 1789059"/>
                <a:gd name="connsiteY140" fmla="*/ 1520518 h 1750278"/>
                <a:gd name="connsiteX141" fmla="*/ 1218317 w 1789059"/>
                <a:gd name="connsiteY141" fmla="*/ 1523445 h 1750278"/>
                <a:gd name="connsiteX142" fmla="*/ 1231488 w 1789059"/>
                <a:gd name="connsiteY142" fmla="*/ 1527835 h 1750278"/>
                <a:gd name="connsiteX143" fmla="*/ 1245391 w 1789059"/>
                <a:gd name="connsiteY143" fmla="*/ 1523445 h 1750278"/>
                <a:gd name="connsiteX144" fmla="*/ 1242464 w 1789059"/>
                <a:gd name="connsiteY144" fmla="*/ 1546860 h 1750278"/>
                <a:gd name="connsiteX145" fmla="*/ 1234415 w 1789059"/>
                <a:gd name="connsiteY145" fmla="*/ 1546128 h 1750278"/>
                <a:gd name="connsiteX146" fmla="*/ 1235878 w 1789059"/>
                <a:gd name="connsiteY146" fmla="*/ 1554909 h 1750278"/>
                <a:gd name="connsiteX147" fmla="*/ 1238073 w 1789059"/>
                <a:gd name="connsiteY147" fmla="*/ 1565153 h 1750278"/>
                <a:gd name="connsiteX148" fmla="*/ 1228561 w 1789059"/>
                <a:gd name="connsiteY148" fmla="*/ 1571739 h 1750278"/>
                <a:gd name="connsiteX149" fmla="*/ 1228561 w 1789059"/>
                <a:gd name="connsiteY149" fmla="*/ 1594422 h 1750278"/>
                <a:gd name="connsiteX150" fmla="*/ 1240269 w 1789059"/>
                <a:gd name="connsiteY150" fmla="*/ 1604666 h 1750278"/>
                <a:gd name="connsiteX151" fmla="*/ 1244659 w 1789059"/>
                <a:gd name="connsiteY151" fmla="*/ 1627349 h 1750278"/>
                <a:gd name="connsiteX152" fmla="*/ 1241732 w 1789059"/>
                <a:gd name="connsiteY152" fmla="*/ 1643447 h 1750278"/>
                <a:gd name="connsiteX153" fmla="*/ 1234415 w 1789059"/>
                <a:gd name="connsiteY153" fmla="*/ 1646374 h 1750278"/>
                <a:gd name="connsiteX154" fmla="*/ 1237342 w 1789059"/>
                <a:gd name="connsiteY154" fmla="*/ 1657350 h 1750278"/>
                <a:gd name="connsiteX155" fmla="*/ 1245391 w 1789059"/>
                <a:gd name="connsiteY155" fmla="*/ 1660277 h 1750278"/>
                <a:gd name="connsiteX156" fmla="*/ 1251244 w 1789059"/>
                <a:gd name="connsiteY156" fmla="*/ 1672716 h 1750278"/>
                <a:gd name="connsiteX157" fmla="*/ 1251244 w 1789059"/>
                <a:gd name="connsiteY157" fmla="*/ 1691741 h 1750278"/>
                <a:gd name="connsiteX158" fmla="*/ 1259293 w 1789059"/>
                <a:gd name="connsiteY158" fmla="*/ 1707107 h 1750278"/>
                <a:gd name="connsiteX159" fmla="*/ 1275391 w 1789059"/>
                <a:gd name="connsiteY159" fmla="*/ 1726132 h 1750278"/>
                <a:gd name="connsiteX160" fmla="*/ 1274660 w 1789059"/>
                <a:gd name="connsiteY160" fmla="*/ 1731254 h 1750278"/>
                <a:gd name="connsiteX161" fmla="*/ 1258562 w 1789059"/>
                <a:gd name="connsiteY161" fmla="*/ 1729790 h 1750278"/>
                <a:gd name="connsiteX162" fmla="*/ 1246854 w 1789059"/>
                <a:gd name="connsiteY162" fmla="*/ 1740035 h 1750278"/>
                <a:gd name="connsiteX163" fmla="*/ 1248317 w 1789059"/>
                <a:gd name="connsiteY163" fmla="*/ 1750278 h 1750278"/>
                <a:gd name="connsiteX164" fmla="*/ 1241732 w 1789059"/>
                <a:gd name="connsiteY164" fmla="*/ 1748083 h 1750278"/>
                <a:gd name="connsiteX165" fmla="*/ 1231488 w 1789059"/>
                <a:gd name="connsiteY165" fmla="*/ 1746620 h 1750278"/>
                <a:gd name="connsiteX166" fmla="*/ 1206609 w 1789059"/>
                <a:gd name="connsiteY166" fmla="*/ 1719546 h 1750278"/>
                <a:gd name="connsiteX167" fmla="*/ 1189780 w 1789059"/>
                <a:gd name="connsiteY167" fmla="*/ 1715156 h 1750278"/>
                <a:gd name="connsiteX168" fmla="*/ 1137827 w 1789059"/>
                <a:gd name="connsiteY168" fmla="*/ 1715156 h 1750278"/>
                <a:gd name="connsiteX169" fmla="*/ 1117339 w 1789059"/>
                <a:gd name="connsiteY169" fmla="*/ 1709302 h 1750278"/>
                <a:gd name="connsiteX170" fmla="*/ 1090997 w 1789059"/>
                <a:gd name="connsiteY170" fmla="*/ 1687350 h 1750278"/>
                <a:gd name="connsiteX171" fmla="*/ 1078558 w 1789059"/>
                <a:gd name="connsiteY171" fmla="*/ 1680033 h 1750278"/>
                <a:gd name="connsiteX172" fmla="*/ 1063192 w 1789059"/>
                <a:gd name="connsiteY172" fmla="*/ 1680765 h 1750278"/>
                <a:gd name="connsiteX173" fmla="*/ 1039777 w 1789059"/>
                <a:gd name="connsiteY173" fmla="*/ 1661740 h 1750278"/>
                <a:gd name="connsiteX174" fmla="*/ 1000264 w 1789059"/>
                <a:gd name="connsiteY174" fmla="*/ 1650033 h 1750278"/>
                <a:gd name="connsiteX175" fmla="*/ 1000264 w 1789059"/>
                <a:gd name="connsiteY175" fmla="*/ 1640520 h 1750278"/>
                <a:gd name="connsiteX176" fmla="*/ 990020 w 1789059"/>
                <a:gd name="connsiteY176" fmla="*/ 1627349 h 1750278"/>
                <a:gd name="connsiteX177" fmla="*/ 983434 w 1789059"/>
                <a:gd name="connsiteY177" fmla="*/ 1592958 h 1750278"/>
                <a:gd name="connsiteX178" fmla="*/ 975385 w 1789059"/>
                <a:gd name="connsiteY178" fmla="*/ 1580519 h 1750278"/>
                <a:gd name="connsiteX179" fmla="*/ 962946 w 1789059"/>
                <a:gd name="connsiteY179" fmla="*/ 1570275 h 1750278"/>
                <a:gd name="connsiteX180" fmla="*/ 962946 w 1789059"/>
                <a:gd name="connsiteY180" fmla="*/ 1558568 h 1750278"/>
                <a:gd name="connsiteX181" fmla="*/ 952702 w 1789059"/>
                <a:gd name="connsiteY181" fmla="*/ 1554177 h 1750278"/>
                <a:gd name="connsiteX182" fmla="*/ 957092 w 1789059"/>
                <a:gd name="connsiteY182" fmla="*/ 1535152 h 1750278"/>
                <a:gd name="connsiteX183" fmla="*/ 954897 w 1789059"/>
                <a:gd name="connsiteY183" fmla="*/ 1519054 h 1750278"/>
                <a:gd name="connsiteX184" fmla="*/ 945385 w 1789059"/>
                <a:gd name="connsiteY184" fmla="*/ 1508810 h 1750278"/>
                <a:gd name="connsiteX185" fmla="*/ 950507 w 1789059"/>
                <a:gd name="connsiteY185" fmla="*/ 1486859 h 1750278"/>
                <a:gd name="connsiteX186" fmla="*/ 944653 w 1789059"/>
                <a:gd name="connsiteY186" fmla="*/ 1463444 h 1750278"/>
                <a:gd name="connsiteX187" fmla="*/ 932214 w 1789059"/>
                <a:gd name="connsiteY187" fmla="*/ 1453200 h 1750278"/>
                <a:gd name="connsiteX188" fmla="*/ 924165 w 1789059"/>
                <a:gd name="connsiteY188" fmla="*/ 1453200 h 1750278"/>
                <a:gd name="connsiteX189" fmla="*/ 894896 w 1789059"/>
                <a:gd name="connsiteY189" fmla="*/ 1427589 h 1750278"/>
                <a:gd name="connsiteX190" fmla="*/ 895628 w 1789059"/>
                <a:gd name="connsiteY190" fmla="*/ 1413686 h 1750278"/>
                <a:gd name="connsiteX191" fmla="*/ 889774 w 1789059"/>
                <a:gd name="connsiteY191" fmla="*/ 1401247 h 1750278"/>
                <a:gd name="connsiteX192" fmla="*/ 883920 w 1789059"/>
                <a:gd name="connsiteY192" fmla="*/ 1399784 h 1750278"/>
                <a:gd name="connsiteX193" fmla="*/ 877335 w 1789059"/>
                <a:gd name="connsiteY193" fmla="*/ 1382222 h 1750278"/>
                <a:gd name="connsiteX194" fmla="*/ 862700 w 1789059"/>
                <a:gd name="connsiteY194" fmla="*/ 1370515 h 1750278"/>
                <a:gd name="connsiteX195" fmla="*/ 841480 w 1789059"/>
                <a:gd name="connsiteY195" fmla="*/ 1352222 h 1750278"/>
                <a:gd name="connsiteX196" fmla="*/ 840017 w 1789059"/>
                <a:gd name="connsiteY196" fmla="*/ 1336856 h 1750278"/>
                <a:gd name="connsiteX197" fmla="*/ 832700 w 1789059"/>
                <a:gd name="connsiteY197" fmla="*/ 1331734 h 1750278"/>
                <a:gd name="connsiteX198" fmla="*/ 834163 w 1789059"/>
                <a:gd name="connsiteY198" fmla="*/ 1320026 h 1750278"/>
                <a:gd name="connsiteX199" fmla="*/ 837821 w 1789059"/>
                <a:gd name="connsiteY199" fmla="*/ 1314904 h 1750278"/>
                <a:gd name="connsiteX200" fmla="*/ 827577 w 1789059"/>
                <a:gd name="connsiteY200" fmla="*/ 1303928 h 1750278"/>
                <a:gd name="connsiteX201" fmla="*/ 828309 w 1789059"/>
                <a:gd name="connsiteY201" fmla="*/ 1298806 h 1750278"/>
                <a:gd name="connsiteX202" fmla="*/ 813675 w 1789059"/>
                <a:gd name="connsiteY202" fmla="*/ 1282708 h 1750278"/>
                <a:gd name="connsiteX203" fmla="*/ 814407 w 1789059"/>
                <a:gd name="connsiteY203" fmla="*/ 1267342 h 1750278"/>
                <a:gd name="connsiteX204" fmla="*/ 794650 w 1789059"/>
                <a:gd name="connsiteY204" fmla="*/ 1231488 h 1750278"/>
                <a:gd name="connsiteX205" fmla="*/ 793918 w 1789059"/>
                <a:gd name="connsiteY205" fmla="*/ 1219049 h 1750278"/>
                <a:gd name="connsiteX206" fmla="*/ 780747 w 1789059"/>
                <a:gd name="connsiteY206" fmla="*/ 1196365 h 1750278"/>
                <a:gd name="connsiteX207" fmla="*/ 743429 w 1789059"/>
                <a:gd name="connsiteY207" fmla="*/ 1161243 h 1750278"/>
                <a:gd name="connsiteX208" fmla="*/ 743429 w 1789059"/>
                <a:gd name="connsiteY208" fmla="*/ 1153194 h 1750278"/>
                <a:gd name="connsiteX209" fmla="*/ 719283 w 1789059"/>
                <a:gd name="connsiteY209" fmla="*/ 1140754 h 1750278"/>
                <a:gd name="connsiteX210" fmla="*/ 718551 w 1789059"/>
                <a:gd name="connsiteY210" fmla="*/ 1127583 h 1750278"/>
                <a:gd name="connsiteX211" fmla="*/ 709770 w 1789059"/>
                <a:gd name="connsiteY211" fmla="*/ 1124656 h 1750278"/>
                <a:gd name="connsiteX212" fmla="*/ 709770 w 1789059"/>
                <a:gd name="connsiteY212" fmla="*/ 1119534 h 1750278"/>
                <a:gd name="connsiteX213" fmla="*/ 703916 w 1789059"/>
                <a:gd name="connsiteY213" fmla="*/ 1118071 h 1750278"/>
                <a:gd name="connsiteX214" fmla="*/ 688550 w 1789059"/>
                <a:gd name="connsiteY214" fmla="*/ 1097583 h 1750278"/>
                <a:gd name="connsiteX215" fmla="*/ 682697 w 1789059"/>
                <a:gd name="connsiteY215" fmla="*/ 1097583 h 1750278"/>
                <a:gd name="connsiteX216" fmla="*/ 677574 w 1789059"/>
                <a:gd name="connsiteY216" fmla="*/ 1093192 h 1750278"/>
                <a:gd name="connsiteX217" fmla="*/ 668062 w 1789059"/>
                <a:gd name="connsiteY217" fmla="*/ 1101241 h 1750278"/>
                <a:gd name="connsiteX218" fmla="*/ 651964 w 1789059"/>
                <a:gd name="connsiteY218" fmla="*/ 1101241 h 1750278"/>
                <a:gd name="connsiteX219" fmla="*/ 632939 w 1789059"/>
                <a:gd name="connsiteY219" fmla="*/ 1093192 h 1750278"/>
                <a:gd name="connsiteX220" fmla="*/ 599280 w 1789059"/>
                <a:gd name="connsiteY220" fmla="*/ 1093192 h 1750278"/>
                <a:gd name="connsiteX221" fmla="*/ 568548 w 1789059"/>
                <a:gd name="connsiteY221" fmla="*/ 1077826 h 1750278"/>
                <a:gd name="connsiteX222" fmla="*/ 559036 w 1789059"/>
                <a:gd name="connsiteY222" fmla="*/ 1091729 h 1750278"/>
                <a:gd name="connsiteX223" fmla="*/ 542938 w 1789059"/>
                <a:gd name="connsiteY223" fmla="*/ 1087339 h 1750278"/>
                <a:gd name="connsiteX224" fmla="*/ 518791 w 1789059"/>
                <a:gd name="connsiteY224" fmla="*/ 1096119 h 1750278"/>
                <a:gd name="connsiteX225" fmla="*/ 506352 w 1789059"/>
                <a:gd name="connsiteY225" fmla="*/ 1116608 h 1750278"/>
                <a:gd name="connsiteX226" fmla="*/ 491717 w 1789059"/>
                <a:gd name="connsiteY226" fmla="*/ 1140023 h 1750278"/>
                <a:gd name="connsiteX227" fmla="*/ 483668 w 1789059"/>
                <a:gd name="connsiteY227" fmla="*/ 1172218 h 1750278"/>
                <a:gd name="connsiteX228" fmla="*/ 473424 w 1789059"/>
                <a:gd name="connsiteY228" fmla="*/ 1180999 h 1750278"/>
                <a:gd name="connsiteX229" fmla="*/ 465375 w 1789059"/>
                <a:gd name="connsiteY229" fmla="*/ 1181731 h 1750278"/>
                <a:gd name="connsiteX230" fmla="*/ 458790 w 1789059"/>
                <a:gd name="connsiteY230" fmla="*/ 1193438 h 1750278"/>
                <a:gd name="connsiteX231" fmla="*/ 449277 w 1789059"/>
                <a:gd name="connsiteY231" fmla="*/ 1197829 h 1750278"/>
                <a:gd name="connsiteX232" fmla="*/ 448546 w 1789059"/>
                <a:gd name="connsiteY232" fmla="*/ 1211000 h 1750278"/>
                <a:gd name="connsiteX233" fmla="*/ 427326 w 1789059"/>
                <a:gd name="connsiteY233" fmla="*/ 1211731 h 1750278"/>
                <a:gd name="connsiteX234" fmla="*/ 414155 w 1789059"/>
                <a:gd name="connsiteY234" fmla="*/ 1200756 h 1750278"/>
                <a:gd name="connsiteX235" fmla="*/ 406837 w 1789059"/>
                <a:gd name="connsiteY235" fmla="*/ 1200756 h 1750278"/>
                <a:gd name="connsiteX236" fmla="*/ 392203 w 1789059"/>
                <a:gd name="connsiteY236" fmla="*/ 1179536 h 1750278"/>
                <a:gd name="connsiteX237" fmla="*/ 365861 w 1789059"/>
                <a:gd name="connsiteY237" fmla="*/ 1175877 h 1750278"/>
                <a:gd name="connsiteX238" fmla="*/ 353422 w 1789059"/>
                <a:gd name="connsiteY238" fmla="*/ 1159047 h 1750278"/>
                <a:gd name="connsiteX239" fmla="*/ 343909 w 1789059"/>
                <a:gd name="connsiteY239" fmla="*/ 1157584 h 1750278"/>
                <a:gd name="connsiteX240" fmla="*/ 328543 w 1789059"/>
                <a:gd name="connsiteY240" fmla="*/ 1151730 h 1750278"/>
                <a:gd name="connsiteX241" fmla="*/ 303665 w 1789059"/>
                <a:gd name="connsiteY241" fmla="*/ 1126852 h 1750278"/>
                <a:gd name="connsiteX242" fmla="*/ 305128 w 1789059"/>
                <a:gd name="connsiteY242" fmla="*/ 1120998 h 1750278"/>
                <a:gd name="connsiteX243" fmla="*/ 293420 w 1789059"/>
                <a:gd name="connsiteY243" fmla="*/ 1112217 h 1750278"/>
                <a:gd name="connsiteX244" fmla="*/ 286103 w 1789059"/>
                <a:gd name="connsiteY244" fmla="*/ 1111485 h 1750278"/>
                <a:gd name="connsiteX245" fmla="*/ 261225 w 1789059"/>
                <a:gd name="connsiteY245" fmla="*/ 1088802 h 1750278"/>
                <a:gd name="connsiteX246" fmla="*/ 260493 w 1789059"/>
                <a:gd name="connsiteY246" fmla="*/ 1074168 h 1750278"/>
                <a:gd name="connsiteX247" fmla="*/ 243663 w 1789059"/>
                <a:gd name="connsiteY247" fmla="*/ 1044899 h 1750278"/>
                <a:gd name="connsiteX248" fmla="*/ 245127 w 1789059"/>
                <a:gd name="connsiteY248" fmla="*/ 1033191 h 1750278"/>
                <a:gd name="connsiteX249" fmla="*/ 240005 w 1789059"/>
                <a:gd name="connsiteY249" fmla="*/ 1023679 h 1750278"/>
                <a:gd name="connsiteX250" fmla="*/ 245859 w 1789059"/>
                <a:gd name="connsiteY250" fmla="*/ 1012703 h 1750278"/>
                <a:gd name="connsiteX251" fmla="*/ 245127 w 1789059"/>
                <a:gd name="connsiteY251" fmla="*/ 995142 h 1750278"/>
                <a:gd name="connsiteX252" fmla="*/ 226102 w 1789059"/>
                <a:gd name="connsiteY252" fmla="*/ 965141 h 1750278"/>
                <a:gd name="connsiteX253" fmla="*/ 221712 w 1789059"/>
                <a:gd name="connsiteY253" fmla="*/ 934409 h 1750278"/>
                <a:gd name="connsiteX254" fmla="*/ 210004 w 1789059"/>
                <a:gd name="connsiteY254" fmla="*/ 922701 h 1750278"/>
                <a:gd name="connsiteX255" fmla="*/ 210004 w 1789059"/>
                <a:gd name="connsiteY255" fmla="*/ 915384 h 1750278"/>
                <a:gd name="connsiteX256" fmla="*/ 201224 w 1789059"/>
                <a:gd name="connsiteY256" fmla="*/ 913920 h 1750278"/>
                <a:gd name="connsiteX257" fmla="*/ 196102 w 1789059"/>
                <a:gd name="connsiteY257" fmla="*/ 905872 h 1750278"/>
                <a:gd name="connsiteX258" fmla="*/ 178540 w 1789059"/>
                <a:gd name="connsiteY258" fmla="*/ 893432 h 1750278"/>
                <a:gd name="connsiteX259" fmla="*/ 171955 w 1789059"/>
                <a:gd name="connsiteY259" fmla="*/ 892701 h 1750278"/>
                <a:gd name="connsiteX260" fmla="*/ 158052 w 1789059"/>
                <a:gd name="connsiteY260" fmla="*/ 880993 h 1750278"/>
                <a:gd name="connsiteX261" fmla="*/ 158052 w 1789059"/>
                <a:gd name="connsiteY261" fmla="*/ 872944 h 1750278"/>
                <a:gd name="connsiteX262" fmla="*/ 136832 w 1789059"/>
                <a:gd name="connsiteY262" fmla="*/ 859773 h 1750278"/>
                <a:gd name="connsiteX263" fmla="*/ 132442 w 1789059"/>
                <a:gd name="connsiteY263" fmla="*/ 844407 h 1750278"/>
                <a:gd name="connsiteX264" fmla="*/ 113417 w 1789059"/>
                <a:gd name="connsiteY264" fmla="*/ 827577 h 1750278"/>
                <a:gd name="connsiteX265" fmla="*/ 90002 w 1789059"/>
                <a:gd name="connsiteY265" fmla="*/ 795382 h 1750278"/>
                <a:gd name="connsiteX266" fmla="*/ 68050 w 1789059"/>
                <a:gd name="connsiteY266" fmla="*/ 785869 h 1750278"/>
                <a:gd name="connsiteX267" fmla="*/ 52684 w 1789059"/>
                <a:gd name="connsiteY267" fmla="*/ 772698 h 1750278"/>
                <a:gd name="connsiteX268" fmla="*/ 54148 w 1789059"/>
                <a:gd name="connsiteY268" fmla="*/ 763917 h 1750278"/>
                <a:gd name="connsiteX269" fmla="*/ 44635 w 1789059"/>
                <a:gd name="connsiteY269" fmla="*/ 753673 h 1750278"/>
                <a:gd name="connsiteX270" fmla="*/ 32196 w 1789059"/>
                <a:gd name="connsiteY270" fmla="*/ 726600 h 1750278"/>
                <a:gd name="connsiteX271" fmla="*/ 14634 w 1789059"/>
                <a:gd name="connsiteY271" fmla="*/ 719283 h 1750278"/>
                <a:gd name="connsiteX272" fmla="*/ 1279782 w 1789059"/>
                <a:gd name="connsiteY272" fmla="*/ 1715156 h 1750278"/>
                <a:gd name="connsiteX273" fmla="*/ 1285635 w 1789059"/>
                <a:gd name="connsiteY273" fmla="*/ 1715888 h 1750278"/>
                <a:gd name="connsiteX274" fmla="*/ 1281245 w 1789059"/>
                <a:gd name="connsiteY274" fmla="*/ 1680765 h 1750278"/>
                <a:gd name="connsiteX275" fmla="*/ 1255635 w 1789059"/>
                <a:gd name="connsiteY275" fmla="*/ 1590763 h 1750278"/>
                <a:gd name="connsiteX276" fmla="*/ 1254171 w 1789059"/>
                <a:gd name="connsiteY276" fmla="*/ 1531494 h 1750278"/>
                <a:gd name="connsiteX277" fmla="*/ 1290026 w 1789059"/>
                <a:gd name="connsiteY277" fmla="*/ 1454663 h 1750278"/>
                <a:gd name="connsiteX278" fmla="*/ 1334661 w 1789059"/>
                <a:gd name="connsiteY278" fmla="*/ 1394662 h 1750278"/>
                <a:gd name="connsiteX279" fmla="*/ 1387345 w 1789059"/>
                <a:gd name="connsiteY279" fmla="*/ 1357344 h 1750278"/>
                <a:gd name="connsiteX280" fmla="*/ 1387345 w 1789059"/>
                <a:gd name="connsiteY280" fmla="*/ 1352222 h 1750278"/>
                <a:gd name="connsiteX281" fmla="*/ 1381491 w 1789059"/>
                <a:gd name="connsiteY281" fmla="*/ 1352222 h 1750278"/>
                <a:gd name="connsiteX282" fmla="*/ 1362466 w 1789059"/>
                <a:gd name="connsiteY282" fmla="*/ 1359539 h 1750278"/>
                <a:gd name="connsiteX283" fmla="*/ 1336124 w 1789059"/>
                <a:gd name="connsiteY283" fmla="*/ 1376369 h 1750278"/>
                <a:gd name="connsiteX284" fmla="*/ 1331002 w 1789059"/>
                <a:gd name="connsiteY284" fmla="*/ 1387345 h 1750278"/>
                <a:gd name="connsiteX285" fmla="*/ 1271001 w 1789059"/>
                <a:gd name="connsiteY285" fmla="*/ 1472224 h 1750278"/>
                <a:gd name="connsiteX286" fmla="*/ 1250513 w 1789059"/>
                <a:gd name="connsiteY286" fmla="*/ 1530030 h 1750278"/>
                <a:gd name="connsiteX287" fmla="*/ 1250513 w 1789059"/>
                <a:gd name="connsiteY287" fmla="*/ 1594422 h 1750278"/>
                <a:gd name="connsiteX288" fmla="*/ 1276855 w 1789059"/>
                <a:gd name="connsiteY288" fmla="*/ 1682228 h 175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</a:cxnLst>
              <a:rect l="l" t="t" r="r" b="b"/>
              <a:pathLst>
                <a:path w="1789059" h="1750278">
                  <a:moveTo>
                    <a:pt x="0" y="703185"/>
                  </a:moveTo>
                  <a:lnTo>
                    <a:pt x="2195" y="681233"/>
                  </a:lnTo>
                  <a:lnTo>
                    <a:pt x="253908" y="707575"/>
                  </a:lnTo>
                  <a:lnTo>
                    <a:pt x="486595" y="726600"/>
                  </a:lnTo>
                  <a:lnTo>
                    <a:pt x="544401" y="0"/>
                  </a:lnTo>
                  <a:lnTo>
                    <a:pt x="550255" y="0"/>
                  </a:lnTo>
                  <a:lnTo>
                    <a:pt x="935141" y="23415"/>
                  </a:lnTo>
                  <a:lnTo>
                    <a:pt x="924897" y="335860"/>
                  </a:lnTo>
                  <a:lnTo>
                    <a:pt x="944653" y="345373"/>
                  </a:lnTo>
                  <a:lnTo>
                    <a:pt x="962946" y="367324"/>
                  </a:lnTo>
                  <a:lnTo>
                    <a:pt x="973922" y="369520"/>
                  </a:lnTo>
                  <a:lnTo>
                    <a:pt x="981971" y="362202"/>
                  </a:lnTo>
                  <a:lnTo>
                    <a:pt x="990752" y="365129"/>
                  </a:lnTo>
                  <a:lnTo>
                    <a:pt x="1000996" y="372446"/>
                  </a:lnTo>
                  <a:lnTo>
                    <a:pt x="1009045" y="361471"/>
                  </a:lnTo>
                  <a:lnTo>
                    <a:pt x="1025874" y="373910"/>
                  </a:lnTo>
                  <a:lnTo>
                    <a:pt x="1029533" y="395130"/>
                  </a:lnTo>
                  <a:lnTo>
                    <a:pt x="1038313" y="400252"/>
                  </a:lnTo>
                  <a:lnTo>
                    <a:pt x="1055143" y="399520"/>
                  </a:lnTo>
                  <a:lnTo>
                    <a:pt x="1080753" y="413423"/>
                  </a:lnTo>
                  <a:lnTo>
                    <a:pt x="1095388" y="412691"/>
                  </a:lnTo>
                  <a:lnTo>
                    <a:pt x="1105632" y="409764"/>
                  </a:lnTo>
                  <a:lnTo>
                    <a:pt x="1122461" y="425862"/>
                  </a:lnTo>
                  <a:lnTo>
                    <a:pt x="1137096" y="409032"/>
                  </a:lnTo>
                  <a:lnTo>
                    <a:pt x="1162706" y="417081"/>
                  </a:lnTo>
                  <a:lnTo>
                    <a:pt x="1176609" y="439033"/>
                  </a:lnTo>
                  <a:lnTo>
                    <a:pt x="1193438" y="438301"/>
                  </a:lnTo>
                  <a:lnTo>
                    <a:pt x="1188316" y="453668"/>
                  </a:lnTo>
                  <a:lnTo>
                    <a:pt x="1205146" y="461716"/>
                  </a:lnTo>
                  <a:lnTo>
                    <a:pt x="1227098" y="442692"/>
                  </a:lnTo>
                  <a:lnTo>
                    <a:pt x="1246122" y="455131"/>
                  </a:lnTo>
                  <a:lnTo>
                    <a:pt x="1255635" y="451472"/>
                  </a:lnTo>
                  <a:lnTo>
                    <a:pt x="1256366" y="462448"/>
                  </a:lnTo>
                  <a:lnTo>
                    <a:pt x="1268806" y="471229"/>
                  </a:lnTo>
                  <a:lnTo>
                    <a:pt x="1285635" y="452936"/>
                  </a:lnTo>
                  <a:lnTo>
                    <a:pt x="1294416" y="458058"/>
                  </a:lnTo>
                  <a:lnTo>
                    <a:pt x="1292221" y="472692"/>
                  </a:lnTo>
                  <a:lnTo>
                    <a:pt x="1299538" y="485863"/>
                  </a:lnTo>
                  <a:lnTo>
                    <a:pt x="1308319" y="480010"/>
                  </a:lnTo>
                  <a:lnTo>
                    <a:pt x="1326612" y="449277"/>
                  </a:lnTo>
                  <a:lnTo>
                    <a:pt x="1339783" y="463912"/>
                  </a:lnTo>
                  <a:lnTo>
                    <a:pt x="1354417" y="467570"/>
                  </a:lnTo>
                  <a:lnTo>
                    <a:pt x="1369783" y="462448"/>
                  </a:lnTo>
                  <a:lnTo>
                    <a:pt x="1384418" y="475619"/>
                  </a:lnTo>
                  <a:lnTo>
                    <a:pt x="1393199" y="474887"/>
                  </a:lnTo>
                  <a:lnTo>
                    <a:pt x="1402711" y="483668"/>
                  </a:lnTo>
                  <a:lnTo>
                    <a:pt x="1429053" y="477083"/>
                  </a:lnTo>
                  <a:lnTo>
                    <a:pt x="1433443" y="464643"/>
                  </a:lnTo>
                  <a:lnTo>
                    <a:pt x="1460517" y="462448"/>
                  </a:lnTo>
                  <a:lnTo>
                    <a:pt x="1472224" y="467570"/>
                  </a:lnTo>
                  <a:lnTo>
                    <a:pt x="1508810" y="449277"/>
                  </a:lnTo>
                  <a:lnTo>
                    <a:pt x="1513201" y="460253"/>
                  </a:lnTo>
                  <a:lnTo>
                    <a:pt x="1550519" y="458058"/>
                  </a:lnTo>
                  <a:lnTo>
                    <a:pt x="1554177" y="446350"/>
                  </a:lnTo>
                  <a:lnTo>
                    <a:pt x="1570275" y="452936"/>
                  </a:lnTo>
                  <a:lnTo>
                    <a:pt x="1603934" y="480741"/>
                  </a:lnTo>
                  <a:lnTo>
                    <a:pt x="1650764" y="494644"/>
                  </a:lnTo>
                  <a:lnTo>
                    <a:pt x="1669789" y="511473"/>
                  </a:lnTo>
                  <a:lnTo>
                    <a:pt x="1690277" y="501961"/>
                  </a:lnTo>
                  <a:lnTo>
                    <a:pt x="1713693" y="507815"/>
                  </a:lnTo>
                  <a:lnTo>
                    <a:pt x="1715156" y="594890"/>
                  </a:lnTo>
                  <a:lnTo>
                    <a:pt x="1718815" y="740503"/>
                  </a:lnTo>
                  <a:lnTo>
                    <a:pt x="1723937" y="765381"/>
                  </a:lnTo>
                  <a:lnTo>
                    <a:pt x="1742961" y="785869"/>
                  </a:lnTo>
                  <a:lnTo>
                    <a:pt x="1748084" y="825382"/>
                  </a:lnTo>
                  <a:lnTo>
                    <a:pt x="1775889" y="859041"/>
                  </a:lnTo>
                  <a:lnTo>
                    <a:pt x="1781743" y="890505"/>
                  </a:lnTo>
                  <a:lnTo>
                    <a:pt x="1789060" y="890505"/>
                  </a:lnTo>
                  <a:lnTo>
                    <a:pt x="1788328" y="943921"/>
                  </a:lnTo>
                  <a:lnTo>
                    <a:pt x="1764182" y="990751"/>
                  </a:lnTo>
                  <a:lnTo>
                    <a:pt x="1773694" y="1007581"/>
                  </a:lnTo>
                  <a:lnTo>
                    <a:pt x="1764182" y="1018557"/>
                  </a:lnTo>
                  <a:lnTo>
                    <a:pt x="1769303" y="1040508"/>
                  </a:lnTo>
                  <a:lnTo>
                    <a:pt x="1768572" y="1071972"/>
                  </a:lnTo>
                  <a:lnTo>
                    <a:pt x="1752474" y="1097583"/>
                  </a:lnTo>
                  <a:lnTo>
                    <a:pt x="1751742" y="1103437"/>
                  </a:lnTo>
                  <a:lnTo>
                    <a:pt x="1739303" y="1112217"/>
                  </a:lnTo>
                  <a:lnTo>
                    <a:pt x="1746620" y="1125388"/>
                  </a:lnTo>
                  <a:lnTo>
                    <a:pt x="1755401" y="1133437"/>
                  </a:lnTo>
                  <a:lnTo>
                    <a:pt x="1729791" y="1135632"/>
                  </a:lnTo>
                  <a:lnTo>
                    <a:pt x="1668326" y="1164169"/>
                  </a:lnTo>
                  <a:lnTo>
                    <a:pt x="1642715" y="1174413"/>
                  </a:lnTo>
                  <a:lnTo>
                    <a:pt x="1629545" y="1187585"/>
                  </a:lnTo>
                  <a:lnTo>
                    <a:pt x="1624422" y="1183926"/>
                  </a:lnTo>
                  <a:lnTo>
                    <a:pt x="1639789" y="1167096"/>
                  </a:lnTo>
                  <a:lnTo>
                    <a:pt x="1652960" y="1161974"/>
                  </a:lnTo>
                  <a:lnTo>
                    <a:pt x="1656618" y="1155389"/>
                  </a:lnTo>
                  <a:lnTo>
                    <a:pt x="1635398" y="1154657"/>
                  </a:lnTo>
                  <a:lnTo>
                    <a:pt x="1630276" y="1148803"/>
                  </a:lnTo>
                  <a:lnTo>
                    <a:pt x="1636130" y="1134169"/>
                  </a:lnTo>
                  <a:lnTo>
                    <a:pt x="1629545" y="1120998"/>
                  </a:lnTo>
                  <a:lnTo>
                    <a:pt x="1625154" y="1120998"/>
                  </a:lnTo>
                  <a:lnTo>
                    <a:pt x="1607593" y="1130510"/>
                  </a:lnTo>
                  <a:lnTo>
                    <a:pt x="1593690" y="1149535"/>
                  </a:lnTo>
                  <a:lnTo>
                    <a:pt x="1595885" y="1161974"/>
                  </a:lnTo>
                  <a:lnTo>
                    <a:pt x="1620032" y="1186853"/>
                  </a:lnTo>
                  <a:lnTo>
                    <a:pt x="1629545" y="1189048"/>
                  </a:lnTo>
                  <a:lnTo>
                    <a:pt x="1629545" y="1194902"/>
                  </a:lnTo>
                  <a:lnTo>
                    <a:pt x="1612715" y="1206609"/>
                  </a:lnTo>
                  <a:lnTo>
                    <a:pt x="1576861" y="1235878"/>
                  </a:lnTo>
                  <a:lnTo>
                    <a:pt x="1547592" y="1264415"/>
                  </a:lnTo>
                  <a:lnTo>
                    <a:pt x="1524177" y="1274659"/>
                  </a:lnTo>
                  <a:lnTo>
                    <a:pt x="1487591" y="1296611"/>
                  </a:lnTo>
                  <a:lnTo>
                    <a:pt x="1460517" y="1311245"/>
                  </a:lnTo>
                  <a:lnTo>
                    <a:pt x="1427589" y="1325148"/>
                  </a:lnTo>
                  <a:lnTo>
                    <a:pt x="1397589" y="1343441"/>
                  </a:lnTo>
                  <a:lnTo>
                    <a:pt x="1421004" y="1321490"/>
                  </a:lnTo>
                  <a:lnTo>
                    <a:pt x="1421004" y="1313441"/>
                  </a:lnTo>
                  <a:lnTo>
                    <a:pt x="1425394" y="1307587"/>
                  </a:lnTo>
                  <a:lnTo>
                    <a:pt x="1423931" y="1294416"/>
                  </a:lnTo>
                  <a:lnTo>
                    <a:pt x="1412955" y="1293684"/>
                  </a:lnTo>
                  <a:lnTo>
                    <a:pt x="1404906" y="1304660"/>
                  </a:lnTo>
                  <a:lnTo>
                    <a:pt x="1385881" y="1314172"/>
                  </a:lnTo>
                  <a:lnTo>
                    <a:pt x="1372710" y="1305392"/>
                  </a:lnTo>
                  <a:lnTo>
                    <a:pt x="1370515" y="1292952"/>
                  </a:lnTo>
                  <a:lnTo>
                    <a:pt x="1359539" y="1292952"/>
                  </a:lnTo>
                  <a:lnTo>
                    <a:pt x="1365393" y="1309050"/>
                  </a:lnTo>
                  <a:lnTo>
                    <a:pt x="1375637" y="1314172"/>
                  </a:lnTo>
                  <a:lnTo>
                    <a:pt x="1384418" y="1320758"/>
                  </a:lnTo>
                  <a:lnTo>
                    <a:pt x="1397589" y="1332465"/>
                  </a:lnTo>
                  <a:lnTo>
                    <a:pt x="1392467" y="1338319"/>
                  </a:lnTo>
                  <a:lnTo>
                    <a:pt x="1363930" y="1350758"/>
                  </a:lnTo>
                  <a:lnTo>
                    <a:pt x="1351490" y="1351490"/>
                  </a:lnTo>
                  <a:lnTo>
                    <a:pt x="1342710" y="1342710"/>
                  </a:lnTo>
                  <a:lnTo>
                    <a:pt x="1339051" y="1358076"/>
                  </a:lnTo>
                  <a:lnTo>
                    <a:pt x="1342710" y="1366124"/>
                  </a:lnTo>
                  <a:lnTo>
                    <a:pt x="1322953" y="1380759"/>
                  </a:lnTo>
                  <a:lnTo>
                    <a:pt x="1311977" y="1382222"/>
                  </a:lnTo>
                  <a:lnTo>
                    <a:pt x="1306123" y="1387345"/>
                  </a:lnTo>
                  <a:lnTo>
                    <a:pt x="1303197" y="1399784"/>
                  </a:lnTo>
                  <a:lnTo>
                    <a:pt x="1290026" y="1423931"/>
                  </a:lnTo>
                  <a:lnTo>
                    <a:pt x="1278318" y="1429053"/>
                  </a:lnTo>
                  <a:lnTo>
                    <a:pt x="1266611" y="1424662"/>
                  </a:lnTo>
                  <a:lnTo>
                    <a:pt x="1253440" y="1432711"/>
                  </a:lnTo>
                  <a:lnTo>
                    <a:pt x="1255635" y="1442955"/>
                  </a:lnTo>
                  <a:lnTo>
                    <a:pt x="1265147" y="1448809"/>
                  </a:lnTo>
                  <a:lnTo>
                    <a:pt x="1272464" y="1454663"/>
                  </a:lnTo>
                  <a:lnTo>
                    <a:pt x="1259293" y="1480273"/>
                  </a:lnTo>
                  <a:lnTo>
                    <a:pt x="1257098" y="1500761"/>
                  </a:lnTo>
                  <a:lnTo>
                    <a:pt x="1249781" y="1513201"/>
                  </a:lnTo>
                  <a:lnTo>
                    <a:pt x="1239537" y="1520518"/>
                  </a:lnTo>
                  <a:lnTo>
                    <a:pt x="1218317" y="1523445"/>
                  </a:lnTo>
                  <a:lnTo>
                    <a:pt x="1231488" y="1527835"/>
                  </a:lnTo>
                  <a:lnTo>
                    <a:pt x="1245391" y="1523445"/>
                  </a:lnTo>
                  <a:lnTo>
                    <a:pt x="1242464" y="1546860"/>
                  </a:lnTo>
                  <a:lnTo>
                    <a:pt x="1234415" y="1546128"/>
                  </a:lnTo>
                  <a:lnTo>
                    <a:pt x="1235878" y="1554909"/>
                  </a:lnTo>
                  <a:lnTo>
                    <a:pt x="1238073" y="1565153"/>
                  </a:lnTo>
                  <a:lnTo>
                    <a:pt x="1228561" y="1571739"/>
                  </a:lnTo>
                  <a:lnTo>
                    <a:pt x="1228561" y="1594422"/>
                  </a:lnTo>
                  <a:lnTo>
                    <a:pt x="1240269" y="1604666"/>
                  </a:lnTo>
                  <a:lnTo>
                    <a:pt x="1244659" y="1627349"/>
                  </a:lnTo>
                  <a:lnTo>
                    <a:pt x="1241732" y="1643447"/>
                  </a:lnTo>
                  <a:lnTo>
                    <a:pt x="1234415" y="1646374"/>
                  </a:lnTo>
                  <a:lnTo>
                    <a:pt x="1237342" y="1657350"/>
                  </a:lnTo>
                  <a:lnTo>
                    <a:pt x="1245391" y="1660277"/>
                  </a:lnTo>
                  <a:lnTo>
                    <a:pt x="1251244" y="1672716"/>
                  </a:lnTo>
                  <a:lnTo>
                    <a:pt x="1251244" y="1691741"/>
                  </a:lnTo>
                  <a:lnTo>
                    <a:pt x="1259293" y="1707107"/>
                  </a:lnTo>
                  <a:lnTo>
                    <a:pt x="1275391" y="1726132"/>
                  </a:lnTo>
                  <a:lnTo>
                    <a:pt x="1274660" y="1731254"/>
                  </a:lnTo>
                  <a:lnTo>
                    <a:pt x="1258562" y="1729790"/>
                  </a:lnTo>
                  <a:lnTo>
                    <a:pt x="1246854" y="1740035"/>
                  </a:lnTo>
                  <a:lnTo>
                    <a:pt x="1248317" y="1750278"/>
                  </a:lnTo>
                  <a:lnTo>
                    <a:pt x="1241732" y="1748083"/>
                  </a:lnTo>
                  <a:lnTo>
                    <a:pt x="1231488" y="1746620"/>
                  </a:lnTo>
                  <a:lnTo>
                    <a:pt x="1206609" y="1719546"/>
                  </a:lnTo>
                  <a:lnTo>
                    <a:pt x="1189780" y="1715156"/>
                  </a:lnTo>
                  <a:lnTo>
                    <a:pt x="1137827" y="1715156"/>
                  </a:lnTo>
                  <a:lnTo>
                    <a:pt x="1117339" y="1709302"/>
                  </a:lnTo>
                  <a:lnTo>
                    <a:pt x="1090997" y="1687350"/>
                  </a:lnTo>
                  <a:lnTo>
                    <a:pt x="1078558" y="1680033"/>
                  </a:lnTo>
                  <a:lnTo>
                    <a:pt x="1063192" y="1680765"/>
                  </a:lnTo>
                  <a:lnTo>
                    <a:pt x="1039777" y="1661740"/>
                  </a:lnTo>
                  <a:lnTo>
                    <a:pt x="1000264" y="1650033"/>
                  </a:lnTo>
                  <a:lnTo>
                    <a:pt x="1000264" y="1640520"/>
                  </a:lnTo>
                  <a:lnTo>
                    <a:pt x="990020" y="1627349"/>
                  </a:lnTo>
                  <a:lnTo>
                    <a:pt x="983434" y="1592958"/>
                  </a:lnTo>
                  <a:lnTo>
                    <a:pt x="975385" y="1580519"/>
                  </a:lnTo>
                  <a:lnTo>
                    <a:pt x="962946" y="1570275"/>
                  </a:lnTo>
                  <a:lnTo>
                    <a:pt x="962946" y="1558568"/>
                  </a:lnTo>
                  <a:lnTo>
                    <a:pt x="952702" y="1554177"/>
                  </a:lnTo>
                  <a:lnTo>
                    <a:pt x="957092" y="1535152"/>
                  </a:lnTo>
                  <a:lnTo>
                    <a:pt x="954897" y="1519054"/>
                  </a:lnTo>
                  <a:lnTo>
                    <a:pt x="945385" y="1508810"/>
                  </a:lnTo>
                  <a:lnTo>
                    <a:pt x="950507" y="1486859"/>
                  </a:lnTo>
                  <a:lnTo>
                    <a:pt x="944653" y="1463444"/>
                  </a:lnTo>
                  <a:lnTo>
                    <a:pt x="932214" y="1453200"/>
                  </a:lnTo>
                  <a:lnTo>
                    <a:pt x="924165" y="1453200"/>
                  </a:lnTo>
                  <a:lnTo>
                    <a:pt x="894896" y="1427589"/>
                  </a:lnTo>
                  <a:lnTo>
                    <a:pt x="895628" y="1413686"/>
                  </a:lnTo>
                  <a:lnTo>
                    <a:pt x="889774" y="1401247"/>
                  </a:lnTo>
                  <a:lnTo>
                    <a:pt x="883920" y="1399784"/>
                  </a:lnTo>
                  <a:lnTo>
                    <a:pt x="877335" y="1382222"/>
                  </a:lnTo>
                  <a:lnTo>
                    <a:pt x="862700" y="1370515"/>
                  </a:lnTo>
                  <a:lnTo>
                    <a:pt x="841480" y="1352222"/>
                  </a:lnTo>
                  <a:lnTo>
                    <a:pt x="840017" y="1336856"/>
                  </a:lnTo>
                  <a:lnTo>
                    <a:pt x="832700" y="1331734"/>
                  </a:lnTo>
                  <a:lnTo>
                    <a:pt x="834163" y="1320026"/>
                  </a:lnTo>
                  <a:lnTo>
                    <a:pt x="837821" y="1314904"/>
                  </a:lnTo>
                  <a:lnTo>
                    <a:pt x="827577" y="1303928"/>
                  </a:lnTo>
                  <a:lnTo>
                    <a:pt x="828309" y="1298806"/>
                  </a:lnTo>
                  <a:lnTo>
                    <a:pt x="813675" y="1282708"/>
                  </a:lnTo>
                  <a:lnTo>
                    <a:pt x="814407" y="1267342"/>
                  </a:lnTo>
                  <a:lnTo>
                    <a:pt x="794650" y="1231488"/>
                  </a:lnTo>
                  <a:lnTo>
                    <a:pt x="793918" y="1219049"/>
                  </a:lnTo>
                  <a:lnTo>
                    <a:pt x="780747" y="1196365"/>
                  </a:lnTo>
                  <a:lnTo>
                    <a:pt x="743429" y="1161243"/>
                  </a:lnTo>
                  <a:lnTo>
                    <a:pt x="743429" y="1153194"/>
                  </a:lnTo>
                  <a:lnTo>
                    <a:pt x="719283" y="1140754"/>
                  </a:lnTo>
                  <a:lnTo>
                    <a:pt x="718551" y="1127583"/>
                  </a:lnTo>
                  <a:lnTo>
                    <a:pt x="709770" y="1124656"/>
                  </a:lnTo>
                  <a:lnTo>
                    <a:pt x="709770" y="1119534"/>
                  </a:lnTo>
                  <a:lnTo>
                    <a:pt x="703916" y="1118071"/>
                  </a:lnTo>
                  <a:lnTo>
                    <a:pt x="688550" y="1097583"/>
                  </a:lnTo>
                  <a:lnTo>
                    <a:pt x="682697" y="1097583"/>
                  </a:lnTo>
                  <a:lnTo>
                    <a:pt x="677574" y="1093192"/>
                  </a:lnTo>
                  <a:lnTo>
                    <a:pt x="668062" y="1101241"/>
                  </a:lnTo>
                  <a:lnTo>
                    <a:pt x="651964" y="1101241"/>
                  </a:lnTo>
                  <a:lnTo>
                    <a:pt x="632939" y="1093192"/>
                  </a:lnTo>
                  <a:lnTo>
                    <a:pt x="599280" y="1093192"/>
                  </a:lnTo>
                  <a:lnTo>
                    <a:pt x="568548" y="1077826"/>
                  </a:lnTo>
                  <a:lnTo>
                    <a:pt x="559036" y="1091729"/>
                  </a:lnTo>
                  <a:lnTo>
                    <a:pt x="542938" y="1087339"/>
                  </a:lnTo>
                  <a:lnTo>
                    <a:pt x="518791" y="1096119"/>
                  </a:lnTo>
                  <a:lnTo>
                    <a:pt x="506352" y="1116608"/>
                  </a:lnTo>
                  <a:lnTo>
                    <a:pt x="491717" y="1140023"/>
                  </a:lnTo>
                  <a:lnTo>
                    <a:pt x="483668" y="1172218"/>
                  </a:lnTo>
                  <a:lnTo>
                    <a:pt x="473424" y="1180999"/>
                  </a:lnTo>
                  <a:lnTo>
                    <a:pt x="465375" y="1181731"/>
                  </a:lnTo>
                  <a:lnTo>
                    <a:pt x="458790" y="1193438"/>
                  </a:lnTo>
                  <a:lnTo>
                    <a:pt x="449277" y="1197829"/>
                  </a:lnTo>
                  <a:lnTo>
                    <a:pt x="448546" y="1211000"/>
                  </a:lnTo>
                  <a:lnTo>
                    <a:pt x="427326" y="1211731"/>
                  </a:lnTo>
                  <a:lnTo>
                    <a:pt x="414155" y="1200756"/>
                  </a:lnTo>
                  <a:lnTo>
                    <a:pt x="406837" y="1200756"/>
                  </a:lnTo>
                  <a:lnTo>
                    <a:pt x="392203" y="1179536"/>
                  </a:lnTo>
                  <a:lnTo>
                    <a:pt x="365861" y="1175877"/>
                  </a:lnTo>
                  <a:lnTo>
                    <a:pt x="353422" y="1159047"/>
                  </a:lnTo>
                  <a:lnTo>
                    <a:pt x="343909" y="1157584"/>
                  </a:lnTo>
                  <a:lnTo>
                    <a:pt x="328543" y="1151730"/>
                  </a:lnTo>
                  <a:lnTo>
                    <a:pt x="303665" y="1126852"/>
                  </a:lnTo>
                  <a:lnTo>
                    <a:pt x="305128" y="1120998"/>
                  </a:lnTo>
                  <a:lnTo>
                    <a:pt x="293420" y="1112217"/>
                  </a:lnTo>
                  <a:lnTo>
                    <a:pt x="286103" y="1111485"/>
                  </a:lnTo>
                  <a:lnTo>
                    <a:pt x="261225" y="1088802"/>
                  </a:lnTo>
                  <a:lnTo>
                    <a:pt x="260493" y="1074168"/>
                  </a:lnTo>
                  <a:lnTo>
                    <a:pt x="243663" y="1044899"/>
                  </a:lnTo>
                  <a:lnTo>
                    <a:pt x="245127" y="1033191"/>
                  </a:lnTo>
                  <a:lnTo>
                    <a:pt x="240005" y="1023679"/>
                  </a:lnTo>
                  <a:lnTo>
                    <a:pt x="245859" y="1012703"/>
                  </a:lnTo>
                  <a:lnTo>
                    <a:pt x="245127" y="995142"/>
                  </a:lnTo>
                  <a:lnTo>
                    <a:pt x="226102" y="965141"/>
                  </a:lnTo>
                  <a:lnTo>
                    <a:pt x="221712" y="934409"/>
                  </a:lnTo>
                  <a:lnTo>
                    <a:pt x="210004" y="922701"/>
                  </a:lnTo>
                  <a:lnTo>
                    <a:pt x="210004" y="915384"/>
                  </a:lnTo>
                  <a:lnTo>
                    <a:pt x="201224" y="913920"/>
                  </a:lnTo>
                  <a:lnTo>
                    <a:pt x="196102" y="905872"/>
                  </a:lnTo>
                  <a:lnTo>
                    <a:pt x="178540" y="893432"/>
                  </a:lnTo>
                  <a:lnTo>
                    <a:pt x="171955" y="892701"/>
                  </a:lnTo>
                  <a:lnTo>
                    <a:pt x="158052" y="880993"/>
                  </a:lnTo>
                  <a:lnTo>
                    <a:pt x="158052" y="872944"/>
                  </a:lnTo>
                  <a:lnTo>
                    <a:pt x="136832" y="859773"/>
                  </a:lnTo>
                  <a:lnTo>
                    <a:pt x="132442" y="844407"/>
                  </a:lnTo>
                  <a:lnTo>
                    <a:pt x="113417" y="827577"/>
                  </a:lnTo>
                  <a:lnTo>
                    <a:pt x="90002" y="795382"/>
                  </a:lnTo>
                  <a:lnTo>
                    <a:pt x="68050" y="785869"/>
                  </a:lnTo>
                  <a:lnTo>
                    <a:pt x="52684" y="772698"/>
                  </a:lnTo>
                  <a:lnTo>
                    <a:pt x="54148" y="763917"/>
                  </a:lnTo>
                  <a:lnTo>
                    <a:pt x="44635" y="753673"/>
                  </a:lnTo>
                  <a:lnTo>
                    <a:pt x="32196" y="726600"/>
                  </a:lnTo>
                  <a:lnTo>
                    <a:pt x="14634" y="719283"/>
                  </a:lnTo>
                  <a:close/>
                  <a:moveTo>
                    <a:pt x="1279782" y="1715156"/>
                  </a:moveTo>
                  <a:lnTo>
                    <a:pt x="1285635" y="1715888"/>
                  </a:lnTo>
                  <a:lnTo>
                    <a:pt x="1281245" y="1680765"/>
                  </a:lnTo>
                  <a:lnTo>
                    <a:pt x="1255635" y="1590763"/>
                  </a:lnTo>
                  <a:lnTo>
                    <a:pt x="1254171" y="1531494"/>
                  </a:lnTo>
                  <a:lnTo>
                    <a:pt x="1290026" y="1454663"/>
                  </a:lnTo>
                  <a:lnTo>
                    <a:pt x="1334661" y="1394662"/>
                  </a:lnTo>
                  <a:lnTo>
                    <a:pt x="1387345" y="1357344"/>
                  </a:lnTo>
                  <a:lnTo>
                    <a:pt x="1387345" y="1352222"/>
                  </a:lnTo>
                  <a:lnTo>
                    <a:pt x="1381491" y="1352222"/>
                  </a:lnTo>
                  <a:lnTo>
                    <a:pt x="1362466" y="1359539"/>
                  </a:lnTo>
                  <a:lnTo>
                    <a:pt x="1336124" y="1376369"/>
                  </a:lnTo>
                  <a:lnTo>
                    <a:pt x="1331002" y="1387345"/>
                  </a:lnTo>
                  <a:lnTo>
                    <a:pt x="1271001" y="1472224"/>
                  </a:lnTo>
                  <a:lnTo>
                    <a:pt x="1250513" y="1530030"/>
                  </a:lnTo>
                  <a:lnTo>
                    <a:pt x="1250513" y="1594422"/>
                  </a:lnTo>
                  <a:lnTo>
                    <a:pt x="1276855" y="1682228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587" name="Group 586">
            <a:extLst>
              <a:ext uri="{FF2B5EF4-FFF2-40B4-BE49-F238E27FC236}">
                <a16:creationId xmlns:a16="http://schemas.microsoft.com/office/drawing/2014/main" id="{A1AC95FE-13CF-15E4-AA40-CC947E4C1B04}"/>
              </a:ext>
            </a:extLst>
          </p:cNvPr>
          <p:cNvGrpSpPr/>
          <p:nvPr/>
        </p:nvGrpSpPr>
        <p:grpSpPr>
          <a:xfrm>
            <a:off x="536819" y="2305050"/>
            <a:ext cx="1764412" cy="3559175"/>
            <a:chOff x="778438" y="1592010"/>
            <a:chExt cx="2419860" cy="4287487"/>
          </a:xfrm>
          <a:solidFill>
            <a:srgbClr val="46647B">
              <a:alpha val="29000"/>
            </a:srgbClr>
          </a:solidFill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CBCDDA5-AC16-111E-501F-469DEBDDB493}"/>
                </a:ext>
              </a:extLst>
            </p:cNvPr>
            <p:cNvSpPr/>
            <p:nvPr/>
          </p:nvSpPr>
          <p:spPr>
            <a:xfrm>
              <a:off x="2372185" y="5284278"/>
              <a:ext cx="826113" cy="539279"/>
            </a:xfrm>
            <a:custGeom>
              <a:avLst/>
              <a:gdLst>
                <a:gd name="connsiteX0" fmla="*/ 653428 w 826113"/>
                <a:gd name="connsiteY0" fmla="*/ 321226 h 539279"/>
                <a:gd name="connsiteX1" fmla="*/ 651964 w 826113"/>
                <a:gd name="connsiteY1" fmla="*/ 344641 h 539279"/>
                <a:gd name="connsiteX2" fmla="*/ 664403 w 826113"/>
                <a:gd name="connsiteY2" fmla="*/ 358544 h 539279"/>
                <a:gd name="connsiteX3" fmla="*/ 665135 w 826113"/>
                <a:gd name="connsiteY3" fmla="*/ 367324 h 539279"/>
                <a:gd name="connsiteX4" fmla="*/ 630012 w 826113"/>
                <a:gd name="connsiteY4" fmla="*/ 400252 h 539279"/>
                <a:gd name="connsiteX5" fmla="*/ 629281 w 826113"/>
                <a:gd name="connsiteY5" fmla="*/ 409033 h 539279"/>
                <a:gd name="connsiteX6" fmla="*/ 643184 w 826113"/>
                <a:gd name="connsiteY6" fmla="*/ 432448 h 539279"/>
                <a:gd name="connsiteX7" fmla="*/ 655623 w 826113"/>
                <a:gd name="connsiteY7" fmla="*/ 463180 h 539279"/>
                <a:gd name="connsiteX8" fmla="*/ 655623 w 826113"/>
                <a:gd name="connsiteY8" fmla="*/ 482205 h 539279"/>
                <a:gd name="connsiteX9" fmla="*/ 651964 w 826113"/>
                <a:gd name="connsiteY9" fmla="*/ 490986 h 539279"/>
                <a:gd name="connsiteX10" fmla="*/ 652696 w 826113"/>
                <a:gd name="connsiteY10" fmla="*/ 515864 h 539279"/>
                <a:gd name="connsiteX11" fmla="*/ 682696 w 826113"/>
                <a:gd name="connsiteY11" fmla="*/ 531230 h 539279"/>
                <a:gd name="connsiteX12" fmla="*/ 690745 w 826113"/>
                <a:gd name="connsiteY12" fmla="*/ 539279 h 539279"/>
                <a:gd name="connsiteX13" fmla="*/ 699526 w 826113"/>
                <a:gd name="connsiteY13" fmla="*/ 531230 h 539279"/>
                <a:gd name="connsiteX14" fmla="*/ 714892 w 826113"/>
                <a:gd name="connsiteY14" fmla="*/ 504888 h 539279"/>
                <a:gd name="connsiteX15" fmla="*/ 747820 w 826113"/>
                <a:gd name="connsiteY15" fmla="*/ 483668 h 539279"/>
                <a:gd name="connsiteX16" fmla="*/ 771967 w 826113"/>
                <a:gd name="connsiteY16" fmla="*/ 480010 h 539279"/>
                <a:gd name="connsiteX17" fmla="*/ 790260 w 826113"/>
                <a:gd name="connsiteY17" fmla="*/ 472693 h 539279"/>
                <a:gd name="connsiteX18" fmla="*/ 802699 w 826113"/>
                <a:gd name="connsiteY18" fmla="*/ 463912 h 539279"/>
                <a:gd name="connsiteX19" fmla="*/ 826114 w 826113"/>
                <a:gd name="connsiteY19" fmla="*/ 438302 h 539279"/>
                <a:gd name="connsiteX20" fmla="*/ 805626 w 826113"/>
                <a:gd name="connsiteY20" fmla="*/ 430252 h 539279"/>
                <a:gd name="connsiteX21" fmla="*/ 795382 w 826113"/>
                <a:gd name="connsiteY21" fmla="*/ 420008 h 539279"/>
                <a:gd name="connsiteX22" fmla="*/ 796113 w 826113"/>
                <a:gd name="connsiteY22" fmla="*/ 407569 h 539279"/>
                <a:gd name="connsiteX23" fmla="*/ 792455 w 826113"/>
                <a:gd name="connsiteY23" fmla="*/ 403179 h 539279"/>
                <a:gd name="connsiteX24" fmla="*/ 777820 w 826113"/>
                <a:gd name="connsiteY24" fmla="*/ 403179 h 539279"/>
                <a:gd name="connsiteX25" fmla="*/ 779284 w 826113"/>
                <a:gd name="connsiteY25" fmla="*/ 384886 h 539279"/>
                <a:gd name="connsiteX26" fmla="*/ 774162 w 826113"/>
                <a:gd name="connsiteY26" fmla="*/ 376105 h 539279"/>
                <a:gd name="connsiteX27" fmla="*/ 755137 w 826113"/>
                <a:gd name="connsiteY27" fmla="*/ 359276 h 539279"/>
                <a:gd name="connsiteX28" fmla="*/ 722209 w 826113"/>
                <a:gd name="connsiteY28" fmla="*/ 345373 h 539279"/>
                <a:gd name="connsiteX29" fmla="*/ 701721 w 826113"/>
                <a:gd name="connsiteY29" fmla="*/ 343909 h 539279"/>
                <a:gd name="connsiteX30" fmla="*/ 677574 w 826113"/>
                <a:gd name="connsiteY30" fmla="*/ 324153 h 539279"/>
                <a:gd name="connsiteX31" fmla="*/ 668794 w 826113"/>
                <a:gd name="connsiteY31" fmla="*/ 319763 h 539279"/>
                <a:gd name="connsiteX32" fmla="*/ 541474 w 826113"/>
                <a:gd name="connsiteY32" fmla="*/ 196833 h 539279"/>
                <a:gd name="connsiteX33" fmla="*/ 533425 w 826113"/>
                <a:gd name="connsiteY33" fmla="*/ 207809 h 539279"/>
                <a:gd name="connsiteX34" fmla="*/ 532694 w 826113"/>
                <a:gd name="connsiteY34" fmla="*/ 220249 h 539279"/>
                <a:gd name="connsiteX35" fmla="*/ 552450 w 826113"/>
                <a:gd name="connsiteY35" fmla="*/ 237810 h 539279"/>
                <a:gd name="connsiteX36" fmla="*/ 566353 w 826113"/>
                <a:gd name="connsiteY36" fmla="*/ 241468 h 539279"/>
                <a:gd name="connsiteX37" fmla="*/ 570743 w 826113"/>
                <a:gd name="connsiteY37" fmla="*/ 248785 h 539279"/>
                <a:gd name="connsiteX38" fmla="*/ 573670 w 826113"/>
                <a:gd name="connsiteY38" fmla="*/ 270737 h 539279"/>
                <a:gd name="connsiteX39" fmla="*/ 600012 w 826113"/>
                <a:gd name="connsiteY39" fmla="*/ 272201 h 539279"/>
                <a:gd name="connsiteX40" fmla="*/ 638793 w 826113"/>
                <a:gd name="connsiteY40" fmla="*/ 253176 h 539279"/>
                <a:gd name="connsiteX41" fmla="*/ 638061 w 826113"/>
                <a:gd name="connsiteY41" fmla="*/ 234883 h 539279"/>
                <a:gd name="connsiteX42" fmla="*/ 627817 w 826113"/>
                <a:gd name="connsiteY42" fmla="*/ 231224 h 539279"/>
                <a:gd name="connsiteX43" fmla="*/ 602207 w 826113"/>
                <a:gd name="connsiteY43" fmla="*/ 212199 h 539279"/>
                <a:gd name="connsiteX44" fmla="*/ 589036 w 826113"/>
                <a:gd name="connsiteY44" fmla="*/ 210004 h 539279"/>
                <a:gd name="connsiteX45" fmla="*/ 567816 w 826113"/>
                <a:gd name="connsiteY45" fmla="*/ 219517 h 539279"/>
                <a:gd name="connsiteX46" fmla="*/ 556840 w 826113"/>
                <a:gd name="connsiteY46" fmla="*/ 199760 h 539279"/>
                <a:gd name="connsiteX47" fmla="*/ 530498 w 826113"/>
                <a:gd name="connsiteY47" fmla="*/ 280981 h 539279"/>
                <a:gd name="connsiteX48" fmla="*/ 537084 w 826113"/>
                <a:gd name="connsiteY48" fmla="*/ 270737 h 539279"/>
                <a:gd name="connsiteX49" fmla="*/ 555377 w 826113"/>
                <a:gd name="connsiteY49" fmla="*/ 268542 h 539279"/>
                <a:gd name="connsiteX50" fmla="*/ 559767 w 826113"/>
                <a:gd name="connsiteY50" fmla="*/ 281713 h 539279"/>
                <a:gd name="connsiteX51" fmla="*/ 479278 w 826113"/>
                <a:gd name="connsiteY51" fmla="*/ 217321 h 539279"/>
                <a:gd name="connsiteX52" fmla="*/ 491717 w 826113"/>
                <a:gd name="connsiteY52" fmla="*/ 246590 h 539279"/>
                <a:gd name="connsiteX53" fmla="*/ 514400 w 826113"/>
                <a:gd name="connsiteY53" fmla="*/ 242200 h 539279"/>
                <a:gd name="connsiteX54" fmla="*/ 516596 w 826113"/>
                <a:gd name="connsiteY54" fmla="*/ 227566 h 539279"/>
                <a:gd name="connsiteX55" fmla="*/ 506351 w 826113"/>
                <a:gd name="connsiteY55" fmla="*/ 216590 h 539279"/>
                <a:gd name="connsiteX56" fmla="*/ 449277 w 826113"/>
                <a:gd name="connsiteY56" fmla="*/ 168296 h 539279"/>
                <a:gd name="connsiteX57" fmla="*/ 441228 w 826113"/>
                <a:gd name="connsiteY57" fmla="*/ 185858 h 539279"/>
                <a:gd name="connsiteX58" fmla="*/ 477814 w 826113"/>
                <a:gd name="connsiteY58" fmla="*/ 185858 h 539279"/>
                <a:gd name="connsiteX59" fmla="*/ 512937 w 826113"/>
                <a:gd name="connsiteY59" fmla="*/ 197565 h 539279"/>
                <a:gd name="connsiteX60" fmla="*/ 531230 w 826113"/>
                <a:gd name="connsiteY60" fmla="*/ 185858 h 539279"/>
                <a:gd name="connsiteX61" fmla="*/ 532694 w 826113"/>
                <a:gd name="connsiteY61" fmla="*/ 174882 h 539279"/>
                <a:gd name="connsiteX62" fmla="*/ 497571 w 826113"/>
                <a:gd name="connsiteY62" fmla="*/ 176345 h 539279"/>
                <a:gd name="connsiteX63" fmla="*/ 332202 w 826113"/>
                <a:gd name="connsiteY63" fmla="*/ 90734 h 539279"/>
                <a:gd name="connsiteX64" fmla="*/ 318299 w 826113"/>
                <a:gd name="connsiteY64" fmla="*/ 106100 h 539279"/>
                <a:gd name="connsiteX65" fmla="*/ 297079 w 826113"/>
                <a:gd name="connsiteY65" fmla="*/ 110490 h 539279"/>
                <a:gd name="connsiteX66" fmla="*/ 302933 w 826113"/>
                <a:gd name="connsiteY66" fmla="*/ 126588 h 539279"/>
                <a:gd name="connsiteX67" fmla="*/ 319031 w 826113"/>
                <a:gd name="connsiteY67" fmla="*/ 147076 h 539279"/>
                <a:gd name="connsiteX68" fmla="*/ 319762 w 826113"/>
                <a:gd name="connsiteY68" fmla="*/ 154394 h 539279"/>
                <a:gd name="connsiteX69" fmla="*/ 335129 w 826113"/>
                <a:gd name="connsiteY69" fmla="*/ 152198 h 539279"/>
                <a:gd name="connsiteX70" fmla="*/ 351958 w 826113"/>
                <a:gd name="connsiteY70" fmla="*/ 152930 h 539279"/>
                <a:gd name="connsiteX71" fmla="*/ 364397 w 826113"/>
                <a:gd name="connsiteY71" fmla="*/ 161711 h 539279"/>
                <a:gd name="connsiteX72" fmla="*/ 390008 w 826113"/>
                <a:gd name="connsiteY72" fmla="*/ 155857 h 539279"/>
                <a:gd name="connsiteX73" fmla="*/ 390008 w 826113"/>
                <a:gd name="connsiteY73" fmla="*/ 150735 h 539279"/>
                <a:gd name="connsiteX74" fmla="*/ 382691 w 826113"/>
                <a:gd name="connsiteY74" fmla="*/ 144881 h 539279"/>
                <a:gd name="connsiteX75" fmla="*/ 379032 w 826113"/>
                <a:gd name="connsiteY75" fmla="*/ 129515 h 539279"/>
                <a:gd name="connsiteX76" fmla="*/ 373178 w 826113"/>
                <a:gd name="connsiteY76" fmla="*/ 127320 h 539279"/>
                <a:gd name="connsiteX77" fmla="*/ 369520 w 826113"/>
                <a:gd name="connsiteY77" fmla="*/ 134637 h 539279"/>
                <a:gd name="connsiteX78" fmla="*/ 360739 w 826113"/>
                <a:gd name="connsiteY78" fmla="*/ 125125 h 539279"/>
                <a:gd name="connsiteX79" fmla="*/ 362202 w 826113"/>
                <a:gd name="connsiteY79" fmla="*/ 114880 h 539279"/>
                <a:gd name="connsiteX80" fmla="*/ 349031 w 826113"/>
                <a:gd name="connsiteY80" fmla="*/ 90734 h 539279"/>
                <a:gd name="connsiteX81" fmla="*/ 340982 w 826113"/>
                <a:gd name="connsiteY81" fmla="*/ 85612 h 539279"/>
                <a:gd name="connsiteX82" fmla="*/ 99514 w 826113"/>
                <a:gd name="connsiteY82" fmla="*/ 0 h 539279"/>
                <a:gd name="connsiteX83" fmla="*/ 68782 w 826113"/>
                <a:gd name="connsiteY83" fmla="*/ 21220 h 539279"/>
                <a:gd name="connsiteX84" fmla="*/ 70245 w 826113"/>
                <a:gd name="connsiteY84" fmla="*/ 38050 h 539279"/>
                <a:gd name="connsiteX85" fmla="*/ 87807 w 826113"/>
                <a:gd name="connsiteY85" fmla="*/ 46830 h 539279"/>
                <a:gd name="connsiteX86" fmla="*/ 101709 w 826113"/>
                <a:gd name="connsiteY86" fmla="*/ 56343 h 539279"/>
                <a:gd name="connsiteX87" fmla="*/ 121466 w 826113"/>
                <a:gd name="connsiteY87" fmla="*/ 59270 h 539279"/>
                <a:gd name="connsiteX88" fmla="*/ 140491 w 826113"/>
                <a:gd name="connsiteY88" fmla="*/ 43172 h 539279"/>
                <a:gd name="connsiteX89" fmla="*/ 139027 w 826113"/>
                <a:gd name="connsiteY89" fmla="*/ 29269 h 539279"/>
                <a:gd name="connsiteX90" fmla="*/ 144881 w 826113"/>
                <a:gd name="connsiteY90" fmla="*/ 16830 h 539279"/>
                <a:gd name="connsiteX91" fmla="*/ 144881 w 826113"/>
                <a:gd name="connsiteY91" fmla="*/ 6586 h 539279"/>
                <a:gd name="connsiteX92" fmla="*/ 137564 w 826113"/>
                <a:gd name="connsiteY92" fmla="*/ 0 h 539279"/>
                <a:gd name="connsiteX93" fmla="*/ 20488 w 826113"/>
                <a:gd name="connsiteY93" fmla="*/ 35123 h 539279"/>
                <a:gd name="connsiteX94" fmla="*/ 18293 w 826113"/>
                <a:gd name="connsiteY94" fmla="*/ 43903 h 539279"/>
                <a:gd name="connsiteX95" fmla="*/ 4390 w 826113"/>
                <a:gd name="connsiteY95" fmla="*/ 50489 h 539279"/>
                <a:gd name="connsiteX96" fmla="*/ 0 w 826113"/>
                <a:gd name="connsiteY96" fmla="*/ 63660 h 539279"/>
                <a:gd name="connsiteX97" fmla="*/ 7317 w 826113"/>
                <a:gd name="connsiteY97" fmla="*/ 69514 h 539279"/>
                <a:gd name="connsiteX98" fmla="*/ 15366 w 826113"/>
                <a:gd name="connsiteY98" fmla="*/ 58538 h 539279"/>
                <a:gd name="connsiteX99" fmla="*/ 29269 w 826113"/>
                <a:gd name="connsiteY99" fmla="*/ 54148 h 539279"/>
                <a:gd name="connsiteX100" fmla="*/ 32196 w 826113"/>
                <a:gd name="connsiteY100" fmla="*/ 35123 h 5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826113" h="539279">
                  <a:moveTo>
                    <a:pt x="653428" y="321226"/>
                  </a:moveTo>
                  <a:lnTo>
                    <a:pt x="651964" y="344641"/>
                  </a:lnTo>
                  <a:lnTo>
                    <a:pt x="664403" y="358544"/>
                  </a:lnTo>
                  <a:lnTo>
                    <a:pt x="665135" y="367324"/>
                  </a:lnTo>
                  <a:lnTo>
                    <a:pt x="630012" y="400252"/>
                  </a:lnTo>
                  <a:lnTo>
                    <a:pt x="629281" y="409033"/>
                  </a:lnTo>
                  <a:lnTo>
                    <a:pt x="643184" y="432448"/>
                  </a:lnTo>
                  <a:lnTo>
                    <a:pt x="655623" y="463180"/>
                  </a:lnTo>
                  <a:lnTo>
                    <a:pt x="655623" y="482205"/>
                  </a:lnTo>
                  <a:lnTo>
                    <a:pt x="651964" y="490986"/>
                  </a:lnTo>
                  <a:lnTo>
                    <a:pt x="652696" y="515864"/>
                  </a:lnTo>
                  <a:lnTo>
                    <a:pt x="682696" y="531230"/>
                  </a:lnTo>
                  <a:lnTo>
                    <a:pt x="690745" y="539279"/>
                  </a:lnTo>
                  <a:lnTo>
                    <a:pt x="699526" y="531230"/>
                  </a:lnTo>
                  <a:lnTo>
                    <a:pt x="714892" y="504888"/>
                  </a:lnTo>
                  <a:lnTo>
                    <a:pt x="747820" y="483668"/>
                  </a:lnTo>
                  <a:lnTo>
                    <a:pt x="771967" y="480010"/>
                  </a:lnTo>
                  <a:lnTo>
                    <a:pt x="790260" y="472693"/>
                  </a:lnTo>
                  <a:lnTo>
                    <a:pt x="802699" y="463912"/>
                  </a:lnTo>
                  <a:lnTo>
                    <a:pt x="826114" y="438302"/>
                  </a:lnTo>
                  <a:lnTo>
                    <a:pt x="805626" y="430252"/>
                  </a:lnTo>
                  <a:lnTo>
                    <a:pt x="795382" y="420008"/>
                  </a:lnTo>
                  <a:lnTo>
                    <a:pt x="796113" y="407569"/>
                  </a:lnTo>
                  <a:lnTo>
                    <a:pt x="792455" y="403179"/>
                  </a:lnTo>
                  <a:lnTo>
                    <a:pt x="777820" y="403179"/>
                  </a:lnTo>
                  <a:lnTo>
                    <a:pt x="779284" y="384886"/>
                  </a:lnTo>
                  <a:lnTo>
                    <a:pt x="774162" y="376105"/>
                  </a:lnTo>
                  <a:lnTo>
                    <a:pt x="755137" y="359276"/>
                  </a:lnTo>
                  <a:lnTo>
                    <a:pt x="722209" y="345373"/>
                  </a:lnTo>
                  <a:lnTo>
                    <a:pt x="701721" y="343909"/>
                  </a:lnTo>
                  <a:lnTo>
                    <a:pt x="677574" y="324153"/>
                  </a:lnTo>
                  <a:lnTo>
                    <a:pt x="668794" y="319763"/>
                  </a:lnTo>
                  <a:close/>
                  <a:moveTo>
                    <a:pt x="541474" y="196833"/>
                  </a:moveTo>
                  <a:lnTo>
                    <a:pt x="533425" y="207809"/>
                  </a:lnTo>
                  <a:lnTo>
                    <a:pt x="532694" y="220249"/>
                  </a:lnTo>
                  <a:lnTo>
                    <a:pt x="552450" y="237810"/>
                  </a:lnTo>
                  <a:lnTo>
                    <a:pt x="566353" y="241468"/>
                  </a:lnTo>
                  <a:lnTo>
                    <a:pt x="570743" y="248785"/>
                  </a:lnTo>
                  <a:lnTo>
                    <a:pt x="573670" y="270737"/>
                  </a:lnTo>
                  <a:lnTo>
                    <a:pt x="600012" y="272201"/>
                  </a:lnTo>
                  <a:lnTo>
                    <a:pt x="638793" y="253176"/>
                  </a:lnTo>
                  <a:lnTo>
                    <a:pt x="638061" y="234883"/>
                  </a:lnTo>
                  <a:lnTo>
                    <a:pt x="627817" y="231224"/>
                  </a:lnTo>
                  <a:lnTo>
                    <a:pt x="602207" y="212199"/>
                  </a:lnTo>
                  <a:lnTo>
                    <a:pt x="589036" y="210004"/>
                  </a:lnTo>
                  <a:lnTo>
                    <a:pt x="567816" y="219517"/>
                  </a:lnTo>
                  <a:lnTo>
                    <a:pt x="556840" y="199760"/>
                  </a:lnTo>
                  <a:close/>
                  <a:moveTo>
                    <a:pt x="530498" y="280981"/>
                  </a:moveTo>
                  <a:lnTo>
                    <a:pt x="537084" y="270737"/>
                  </a:lnTo>
                  <a:lnTo>
                    <a:pt x="555377" y="268542"/>
                  </a:lnTo>
                  <a:lnTo>
                    <a:pt x="559767" y="281713"/>
                  </a:lnTo>
                  <a:close/>
                  <a:moveTo>
                    <a:pt x="479278" y="217321"/>
                  </a:moveTo>
                  <a:lnTo>
                    <a:pt x="491717" y="246590"/>
                  </a:lnTo>
                  <a:lnTo>
                    <a:pt x="514400" y="242200"/>
                  </a:lnTo>
                  <a:lnTo>
                    <a:pt x="516596" y="227566"/>
                  </a:lnTo>
                  <a:lnTo>
                    <a:pt x="506351" y="216590"/>
                  </a:lnTo>
                  <a:close/>
                  <a:moveTo>
                    <a:pt x="449277" y="168296"/>
                  </a:moveTo>
                  <a:lnTo>
                    <a:pt x="441228" y="185858"/>
                  </a:lnTo>
                  <a:lnTo>
                    <a:pt x="477814" y="185858"/>
                  </a:lnTo>
                  <a:lnTo>
                    <a:pt x="512937" y="197565"/>
                  </a:lnTo>
                  <a:lnTo>
                    <a:pt x="531230" y="185858"/>
                  </a:lnTo>
                  <a:lnTo>
                    <a:pt x="532694" y="174882"/>
                  </a:lnTo>
                  <a:lnTo>
                    <a:pt x="497571" y="176345"/>
                  </a:lnTo>
                  <a:close/>
                  <a:moveTo>
                    <a:pt x="332202" y="90734"/>
                  </a:moveTo>
                  <a:lnTo>
                    <a:pt x="318299" y="106100"/>
                  </a:lnTo>
                  <a:lnTo>
                    <a:pt x="297079" y="110490"/>
                  </a:lnTo>
                  <a:lnTo>
                    <a:pt x="302933" y="126588"/>
                  </a:lnTo>
                  <a:lnTo>
                    <a:pt x="319031" y="147076"/>
                  </a:lnTo>
                  <a:lnTo>
                    <a:pt x="319762" y="154394"/>
                  </a:lnTo>
                  <a:lnTo>
                    <a:pt x="335129" y="152198"/>
                  </a:lnTo>
                  <a:lnTo>
                    <a:pt x="351958" y="152930"/>
                  </a:lnTo>
                  <a:lnTo>
                    <a:pt x="364397" y="161711"/>
                  </a:lnTo>
                  <a:lnTo>
                    <a:pt x="390008" y="155857"/>
                  </a:lnTo>
                  <a:lnTo>
                    <a:pt x="390008" y="150735"/>
                  </a:lnTo>
                  <a:lnTo>
                    <a:pt x="382691" y="144881"/>
                  </a:lnTo>
                  <a:lnTo>
                    <a:pt x="379032" y="129515"/>
                  </a:lnTo>
                  <a:lnTo>
                    <a:pt x="373178" y="127320"/>
                  </a:lnTo>
                  <a:lnTo>
                    <a:pt x="369520" y="134637"/>
                  </a:lnTo>
                  <a:lnTo>
                    <a:pt x="360739" y="125125"/>
                  </a:lnTo>
                  <a:lnTo>
                    <a:pt x="362202" y="114880"/>
                  </a:lnTo>
                  <a:lnTo>
                    <a:pt x="349031" y="90734"/>
                  </a:lnTo>
                  <a:lnTo>
                    <a:pt x="340982" y="85612"/>
                  </a:lnTo>
                  <a:close/>
                  <a:moveTo>
                    <a:pt x="99514" y="0"/>
                  </a:moveTo>
                  <a:lnTo>
                    <a:pt x="68782" y="21220"/>
                  </a:lnTo>
                  <a:lnTo>
                    <a:pt x="70245" y="38050"/>
                  </a:lnTo>
                  <a:lnTo>
                    <a:pt x="87807" y="46830"/>
                  </a:lnTo>
                  <a:lnTo>
                    <a:pt x="101709" y="56343"/>
                  </a:lnTo>
                  <a:lnTo>
                    <a:pt x="121466" y="59270"/>
                  </a:lnTo>
                  <a:lnTo>
                    <a:pt x="140491" y="43172"/>
                  </a:lnTo>
                  <a:lnTo>
                    <a:pt x="139027" y="29269"/>
                  </a:lnTo>
                  <a:lnTo>
                    <a:pt x="144881" y="16830"/>
                  </a:lnTo>
                  <a:lnTo>
                    <a:pt x="144881" y="6586"/>
                  </a:lnTo>
                  <a:lnTo>
                    <a:pt x="137564" y="0"/>
                  </a:lnTo>
                  <a:close/>
                  <a:moveTo>
                    <a:pt x="20488" y="35123"/>
                  </a:moveTo>
                  <a:lnTo>
                    <a:pt x="18293" y="43903"/>
                  </a:lnTo>
                  <a:lnTo>
                    <a:pt x="4390" y="50489"/>
                  </a:lnTo>
                  <a:lnTo>
                    <a:pt x="0" y="63660"/>
                  </a:lnTo>
                  <a:lnTo>
                    <a:pt x="7317" y="69514"/>
                  </a:lnTo>
                  <a:lnTo>
                    <a:pt x="15366" y="58538"/>
                  </a:lnTo>
                  <a:lnTo>
                    <a:pt x="29269" y="54148"/>
                  </a:lnTo>
                  <a:lnTo>
                    <a:pt x="32196" y="35123"/>
                  </a:lnTo>
                  <a:close/>
                </a:path>
              </a:pathLst>
            </a:custGeom>
            <a:grpFill/>
            <a:ln w="9525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586" name="Group 585">
              <a:extLst>
                <a:ext uri="{FF2B5EF4-FFF2-40B4-BE49-F238E27FC236}">
                  <a16:creationId xmlns:a16="http://schemas.microsoft.com/office/drawing/2014/main" id="{0AF204E6-1F73-D67A-376E-D8BD8AD16C7F}"/>
                </a:ext>
              </a:extLst>
            </p:cNvPr>
            <p:cNvGrpSpPr/>
            <p:nvPr/>
          </p:nvGrpSpPr>
          <p:grpSpPr>
            <a:xfrm>
              <a:off x="778438" y="1592010"/>
              <a:ext cx="1784726" cy="4287487"/>
              <a:chOff x="778438" y="1592010"/>
              <a:chExt cx="1784726" cy="4287487"/>
            </a:xfrm>
            <a:grpFill/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C9920FB-34A8-02DC-64E4-B03358B74080}"/>
                  </a:ext>
                </a:extLst>
              </p:cNvPr>
              <p:cNvSpPr/>
              <p:nvPr/>
            </p:nvSpPr>
            <p:spPr>
              <a:xfrm>
                <a:off x="778438" y="4740207"/>
                <a:ext cx="1524908" cy="1139290"/>
              </a:xfrm>
              <a:custGeom>
                <a:avLst/>
                <a:gdLst>
                  <a:gd name="connsiteX0" fmla="*/ 43903 w 1524908"/>
                  <a:gd name="connsiteY0" fmla="*/ 1021484 h 1139290"/>
                  <a:gd name="connsiteX1" fmla="*/ 61465 w 1524908"/>
                  <a:gd name="connsiteY1" fmla="*/ 1021484 h 1139290"/>
                  <a:gd name="connsiteX2" fmla="*/ 66587 w 1524908"/>
                  <a:gd name="connsiteY2" fmla="*/ 1026606 h 1139290"/>
                  <a:gd name="connsiteX3" fmla="*/ 59269 w 1524908"/>
                  <a:gd name="connsiteY3" fmla="*/ 1035387 h 1139290"/>
                  <a:gd name="connsiteX4" fmla="*/ 45367 w 1524908"/>
                  <a:gd name="connsiteY4" fmla="*/ 1036850 h 1139290"/>
                  <a:gd name="connsiteX5" fmla="*/ 27074 w 1524908"/>
                  <a:gd name="connsiteY5" fmla="*/ 1046362 h 1139290"/>
                  <a:gd name="connsiteX6" fmla="*/ 0 w 1524908"/>
                  <a:gd name="connsiteY6" fmla="*/ 1045630 h 1139290"/>
                  <a:gd name="connsiteX7" fmla="*/ 16098 w 1524908"/>
                  <a:gd name="connsiteY7" fmla="*/ 1039045 h 1139290"/>
                  <a:gd name="connsiteX8" fmla="*/ 18293 w 1524908"/>
                  <a:gd name="connsiteY8" fmla="*/ 1030996 h 1139290"/>
                  <a:gd name="connsiteX9" fmla="*/ 36586 w 1524908"/>
                  <a:gd name="connsiteY9" fmla="*/ 1028801 h 1139290"/>
                  <a:gd name="connsiteX10" fmla="*/ 104636 w 1524908"/>
                  <a:gd name="connsiteY10" fmla="*/ 1009044 h 1139290"/>
                  <a:gd name="connsiteX11" fmla="*/ 114149 w 1524908"/>
                  <a:gd name="connsiteY11" fmla="*/ 1012703 h 1139290"/>
                  <a:gd name="connsiteX12" fmla="*/ 120734 w 1524908"/>
                  <a:gd name="connsiteY12" fmla="*/ 1012703 h 1139290"/>
                  <a:gd name="connsiteX13" fmla="*/ 124393 w 1524908"/>
                  <a:gd name="connsiteY13" fmla="*/ 1021484 h 1139290"/>
                  <a:gd name="connsiteX14" fmla="*/ 126588 w 1524908"/>
                  <a:gd name="connsiteY14" fmla="*/ 1017093 h 1139290"/>
                  <a:gd name="connsiteX15" fmla="*/ 133173 w 1524908"/>
                  <a:gd name="connsiteY15" fmla="*/ 1018557 h 1139290"/>
                  <a:gd name="connsiteX16" fmla="*/ 141222 w 1524908"/>
                  <a:gd name="connsiteY16" fmla="*/ 1029532 h 1139290"/>
                  <a:gd name="connsiteX17" fmla="*/ 141222 w 1524908"/>
                  <a:gd name="connsiteY17" fmla="*/ 1033191 h 1139290"/>
                  <a:gd name="connsiteX18" fmla="*/ 110490 w 1524908"/>
                  <a:gd name="connsiteY18" fmla="*/ 1047094 h 1139290"/>
                  <a:gd name="connsiteX19" fmla="*/ 92929 w 1524908"/>
                  <a:gd name="connsiteY19" fmla="*/ 1046362 h 1139290"/>
                  <a:gd name="connsiteX20" fmla="*/ 85611 w 1524908"/>
                  <a:gd name="connsiteY20" fmla="*/ 1042704 h 1139290"/>
                  <a:gd name="connsiteX21" fmla="*/ 77563 w 1524908"/>
                  <a:gd name="connsiteY21" fmla="*/ 1047825 h 1139290"/>
                  <a:gd name="connsiteX22" fmla="*/ 62928 w 1524908"/>
                  <a:gd name="connsiteY22" fmla="*/ 1047825 h 1139290"/>
                  <a:gd name="connsiteX23" fmla="*/ 54879 w 1524908"/>
                  <a:gd name="connsiteY23" fmla="*/ 1037582 h 1139290"/>
                  <a:gd name="connsiteX24" fmla="*/ 89270 w 1524908"/>
                  <a:gd name="connsiteY24" fmla="*/ 1033923 h 1139290"/>
                  <a:gd name="connsiteX25" fmla="*/ 144149 w 1524908"/>
                  <a:gd name="connsiteY25" fmla="*/ 1008313 h 1139290"/>
                  <a:gd name="connsiteX26" fmla="*/ 151466 w 1524908"/>
                  <a:gd name="connsiteY26" fmla="*/ 1009044 h 1139290"/>
                  <a:gd name="connsiteX27" fmla="*/ 156588 w 1524908"/>
                  <a:gd name="connsiteY27" fmla="*/ 1014166 h 1139290"/>
                  <a:gd name="connsiteX28" fmla="*/ 156588 w 1524908"/>
                  <a:gd name="connsiteY28" fmla="*/ 1021484 h 1139290"/>
                  <a:gd name="connsiteX29" fmla="*/ 147076 w 1524908"/>
                  <a:gd name="connsiteY29" fmla="*/ 1022215 h 1139290"/>
                  <a:gd name="connsiteX30" fmla="*/ 140491 w 1524908"/>
                  <a:gd name="connsiteY30" fmla="*/ 1014166 h 1139290"/>
                  <a:gd name="connsiteX31" fmla="*/ 162442 w 1524908"/>
                  <a:gd name="connsiteY31" fmla="*/ 1010508 h 1139290"/>
                  <a:gd name="connsiteX32" fmla="*/ 171955 w 1524908"/>
                  <a:gd name="connsiteY32" fmla="*/ 1009776 h 1139290"/>
                  <a:gd name="connsiteX33" fmla="*/ 171223 w 1524908"/>
                  <a:gd name="connsiteY33" fmla="*/ 1017093 h 1139290"/>
                  <a:gd name="connsiteX34" fmla="*/ 163174 w 1524908"/>
                  <a:gd name="connsiteY34" fmla="*/ 1021484 h 1139290"/>
                  <a:gd name="connsiteX35" fmla="*/ 164637 w 1524908"/>
                  <a:gd name="connsiteY35" fmla="*/ 1026606 h 1139290"/>
                  <a:gd name="connsiteX36" fmla="*/ 189516 w 1524908"/>
                  <a:gd name="connsiteY36" fmla="*/ 1025874 h 1139290"/>
                  <a:gd name="connsiteX37" fmla="*/ 190979 w 1524908"/>
                  <a:gd name="connsiteY37" fmla="*/ 1033923 h 1139290"/>
                  <a:gd name="connsiteX38" fmla="*/ 181467 w 1524908"/>
                  <a:gd name="connsiteY38" fmla="*/ 1034655 h 1139290"/>
                  <a:gd name="connsiteX39" fmla="*/ 179272 w 1524908"/>
                  <a:gd name="connsiteY39" fmla="*/ 1030996 h 1139290"/>
                  <a:gd name="connsiteX40" fmla="*/ 173418 w 1524908"/>
                  <a:gd name="connsiteY40" fmla="*/ 1035387 h 1139290"/>
                  <a:gd name="connsiteX41" fmla="*/ 170491 w 1524908"/>
                  <a:gd name="connsiteY41" fmla="*/ 1030996 h 1139290"/>
                  <a:gd name="connsiteX42" fmla="*/ 163906 w 1524908"/>
                  <a:gd name="connsiteY42" fmla="*/ 1029532 h 1139290"/>
                  <a:gd name="connsiteX43" fmla="*/ 1381491 w 1524908"/>
                  <a:gd name="connsiteY43" fmla="*/ 1082216 h 1139290"/>
                  <a:gd name="connsiteX44" fmla="*/ 1396857 w 1524908"/>
                  <a:gd name="connsiteY44" fmla="*/ 1082948 h 1139290"/>
                  <a:gd name="connsiteX45" fmla="*/ 1389540 w 1524908"/>
                  <a:gd name="connsiteY45" fmla="*/ 1096851 h 1139290"/>
                  <a:gd name="connsiteX46" fmla="*/ 1381491 w 1524908"/>
                  <a:gd name="connsiteY46" fmla="*/ 1096119 h 1139290"/>
                  <a:gd name="connsiteX47" fmla="*/ 1378564 w 1524908"/>
                  <a:gd name="connsiteY47" fmla="*/ 1090266 h 1139290"/>
                  <a:gd name="connsiteX48" fmla="*/ 1382223 w 1524908"/>
                  <a:gd name="connsiteY48" fmla="*/ 1080753 h 1139290"/>
                  <a:gd name="connsiteX49" fmla="*/ 1374174 w 1524908"/>
                  <a:gd name="connsiteY49" fmla="*/ 1059533 h 1139290"/>
                  <a:gd name="connsiteX50" fmla="*/ 1378564 w 1524908"/>
                  <a:gd name="connsiteY50" fmla="*/ 1050021 h 1139290"/>
                  <a:gd name="connsiteX51" fmla="*/ 1377100 w 1524908"/>
                  <a:gd name="connsiteY51" fmla="*/ 1033191 h 1139290"/>
                  <a:gd name="connsiteX52" fmla="*/ 1394662 w 1524908"/>
                  <a:gd name="connsiteY52" fmla="*/ 1029532 h 1139290"/>
                  <a:gd name="connsiteX53" fmla="*/ 1427589 w 1524908"/>
                  <a:gd name="connsiteY53" fmla="*/ 1061728 h 1139290"/>
                  <a:gd name="connsiteX54" fmla="*/ 1437102 w 1524908"/>
                  <a:gd name="connsiteY54" fmla="*/ 1086607 h 1139290"/>
                  <a:gd name="connsiteX55" fmla="*/ 1451004 w 1524908"/>
                  <a:gd name="connsiteY55" fmla="*/ 1098314 h 1139290"/>
                  <a:gd name="connsiteX56" fmla="*/ 1453199 w 1524908"/>
                  <a:gd name="connsiteY56" fmla="*/ 1135632 h 1139290"/>
                  <a:gd name="connsiteX57" fmla="*/ 1442955 w 1524908"/>
                  <a:gd name="connsiteY57" fmla="*/ 1135632 h 1139290"/>
                  <a:gd name="connsiteX58" fmla="*/ 1433443 w 1524908"/>
                  <a:gd name="connsiteY58" fmla="*/ 1118803 h 1139290"/>
                  <a:gd name="connsiteX59" fmla="*/ 1410760 w 1524908"/>
                  <a:gd name="connsiteY59" fmla="*/ 1101242 h 1139290"/>
                  <a:gd name="connsiteX60" fmla="*/ 1406369 w 1524908"/>
                  <a:gd name="connsiteY60" fmla="*/ 1101242 h 1139290"/>
                  <a:gd name="connsiteX61" fmla="*/ 1414418 w 1524908"/>
                  <a:gd name="connsiteY61" fmla="*/ 1121730 h 1139290"/>
                  <a:gd name="connsiteX62" fmla="*/ 1426858 w 1524908"/>
                  <a:gd name="connsiteY62" fmla="*/ 1123193 h 1139290"/>
                  <a:gd name="connsiteX63" fmla="*/ 1428321 w 1524908"/>
                  <a:gd name="connsiteY63" fmla="*/ 1138559 h 1139290"/>
                  <a:gd name="connsiteX64" fmla="*/ 1421736 w 1524908"/>
                  <a:gd name="connsiteY64" fmla="*/ 1139291 h 1139290"/>
                  <a:gd name="connsiteX65" fmla="*/ 1391735 w 1524908"/>
                  <a:gd name="connsiteY65" fmla="*/ 1107095 h 1139290"/>
                  <a:gd name="connsiteX66" fmla="*/ 1391003 w 1524908"/>
                  <a:gd name="connsiteY66" fmla="*/ 1100510 h 1139290"/>
                  <a:gd name="connsiteX67" fmla="*/ 1404906 w 1524908"/>
                  <a:gd name="connsiteY67" fmla="*/ 1093192 h 1139290"/>
                  <a:gd name="connsiteX68" fmla="*/ 1404906 w 1524908"/>
                  <a:gd name="connsiteY68" fmla="*/ 1085875 h 1139290"/>
                  <a:gd name="connsiteX69" fmla="*/ 1401247 w 1524908"/>
                  <a:gd name="connsiteY69" fmla="*/ 1080021 h 1139290"/>
                  <a:gd name="connsiteX70" fmla="*/ 1389540 w 1524908"/>
                  <a:gd name="connsiteY70" fmla="*/ 1075631 h 1139290"/>
                  <a:gd name="connsiteX71" fmla="*/ 1377100 w 1524908"/>
                  <a:gd name="connsiteY71" fmla="*/ 1066119 h 1139290"/>
                  <a:gd name="connsiteX72" fmla="*/ 1387345 w 1524908"/>
                  <a:gd name="connsiteY72" fmla="*/ 1066851 h 1139290"/>
                  <a:gd name="connsiteX73" fmla="*/ 1391003 w 1524908"/>
                  <a:gd name="connsiteY73" fmla="*/ 1063923 h 1139290"/>
                  <a:gd name="connsiteX74" fmla="*/ 1386613 w 1524908"/>
                  <a:gd name="connsiteY74" fmla="*/ 1057338 h 1139290"/>
                  <a:gd name="connsiteX75" fmla="*/ 1382223 w 1524908"/>
                  <a:gd name="connsiteY75" fmla="*/ 1060997 h 1139290"/>
                  <a:gd name="connsiteX76" fmla="*/ 1347832 w 1524908"/>
                  <a:gd name="connsiteY76" fmla="*/ 992946 h 1139290"/>
                  <a:gd name="connsiteX77" fmla="*/ 1357344 w 1524908"/>
                  <a:gd name="connsiteY77" fmla="*/ 993678 h 1139290"/>
                  <a:gd name="connsiteX78" fmla="*/ 1374905 w 1524908"/>
                  <a:gd name="connsiteY78" fmla="*/ 1011971 h 1139290"/>
                  <a:gd name="connsiteX79" fmla="*/ 1373442 w 1524908"/>
                  <a:gd name="connsiteY79" fmla="*/ 1017825 h 1139290"/>
                  <a:gd name="connsiteX80" fmla="*/ 1367588 w 1524908"/>
                  <a:gd name="connsiteY80" fmla="*/ 1017093 h 1139290"/>
                  <a:gd name="connsiteX81" fmla="*/ 1366856 w 1524908"/>
                  <a:gd name="connsiteY81" fmla="*/ 1030264 h 1139290"/>
                  <a:gd name="connsiteX82" fmla="*/ 1370515 w 1524908"/>
                  <a:gd name="connsiteY82" fmla="*/ 1033923 h 1139290"/>
                  <a:gd name="connsiteX83" fmla="*/ 1370515 w 1524908"/>
                  <a:gd name="connsiteY83" fmla="*/ 1044899 h 1139290"/>
                  <a:gd name="connsiteX84" fmla="*/ 1364661 w 1524908"/>
                  <a:gd name="connsiteY84" fmla="*/ 1047094 h 1139290"/>
                  <a:gd name="connsiteX85" fmla="*/ 1361734 w 1524908"/>
                  <a:gd name="connsiteY85" fmla="*/ 1055875 h 1139290"/>
                  <a:gd name="connsiteX86" fmla="*/ 1355881 w 1524908"/>
                  <a:gd name="connsiteY86" fmla="*/ 1052948 h 1139290"/>
                  <a:gd name="connsiteX87" fmla="*/ 1352954 w 1524908"/>
                  <a:gd name="connsiteY87" fmla="*/ 1036850 h 1139290"/>
                  <a:gd name="connsiteX88" fmla="*/ 1361003 w 1524908"/>
                  <a:gd name="connsiteY88" fmla="*/ 1026606 h 1139290"/>
                  <a:gd name="connsiteX89" fmla="*/ 1345636 w 1524908"/>
                  <a:gd name="connsiteY89" fmla="*/ 1010508 h 1139290"/>
                  <a:gd name="connsiteX90" fmla="*/ 1346368 w 1524908"/>
                  <a:gd name="connsiteY90" fmla="*/ 1001727 h 1139290"/>
                  <a:gd name="connsiteX91" fmla="*/ 1358807 w 1524908"/>
                  <a:gd name="connsiteY91" fmla="*/ 981970 h 1139290"/>
                  <a:gd name="connsiteX92" fmla="*/ 1372710 w 1524908"/>
                  <a:gd name="connsiteY92" fmla="*/ 983434 h 1139290"/>
                  <a:gd name="connsiteX93" fmla="*/ 1391003 w 1524908"/>
                  <a:gd name="connsiteY93" fmla="*/ 984166 h 1139290"/>
                  <a:gd name="connsiteX94" fmla="*/ 1415882 w 1524908"/>
                  <a:gd name="connsiteY94" fmla="*/ 1007581 h 1139290"/>
                  <a:gd name="connsiteX95" fmla="*/ 1414418 w 1524908"/>
                  <a:gd name="connsiteY95" fmla="*/ 1011239 h 1139290"/>
                  <a:gd name="connsiteX96" fmla="*/ 1406369 w 1524908"/>
                  <a:gd name="connsiteY96" fmla="*/ 1015630 h 1139290"/>
                  <a:gd name="connsiteX97" fmla="*/ 1398320 w 1524908"/>
                  <a:gd name="connsiteY97" fmla="*/ 1014166 h 1139290"/>
                  <a:gd name="connsiteX98" fmla="*/ 1397589 w 1524908"/>
                  <a:gd name="connsiteY98" fmla="*/ 1009044 h 1139290"/>
                  <a:gd name="connsiteX99" fmla="*/ 1388808 w 1524908"/>
                  <a:gd name="connsiteY99" fmla="*/ 997337 h 1139290"/>
                  <a:gd name="connsiteX100" fmla="*/ 1386613 w 1524908"/>
                  <a:gd name="connsiteY100" fmla="*/ 1002459 h 1139290"/>
                  <a:gd name="connsiteX101" fmla="*/ 1393930 w 1524908"/>
                  <a:gd name="connsiteY101" fmla="*/ 1011971 h 1139290"/>
                  <a:gd name="connsiteX102" fmla="*/ 1392467 w 1524908"/>
                  <a:gd name="connsiteY102" fmla="*/ 1020752 h 1139290"/>
                  <a:gd name="connsiteX103" fmla="*/ 1386613 w 1524908"/>
                  <a:gd name="connsiteY103" fmla="*/ 1020020 h 1139290"/>
                  <a:gd name="connsiteX104" fmla="*/ 1377100 w 1524908"/>
                  <a:gd name="connsiteY104" fmla="*/ 1021484 h 1139290"/>
                  <a:gd name="connsiteX105" fmla="*/ 1376369 w 1524908"/>
                  <a:gd name="connsiteY105" fmla="*/ 1009044 h 1139290"/>
                  <a:gd name="connsiteX106" fmla="*/ 1357344 w 1524908"/>
                  <a:gd name="connsiteY106" fmla="*/ 988556 h 1139290"/>
                  <a:gd name="connsiteX107" fmla="*/ 1265879 w 1524908"/>
                  <a:gd name="connsiteY107" fmla="*/ 916848 h 1139290"/>
                  <a:gd name="connsiteX108" fmla="*/ 1272464 w 1524908"/>
                  <a:gd name="connsiteY108" fmla="*/ 913920 h 1139290"/>
                  <a:gd name="connsiteX109" fmla="*/ 1284172 w 1524908"/>
                  <a:gd name="connsiteY109" fmla="*/ 913920 h 1139290"/>
                  <a:gd name="connsiteX110" fmla="*/ 1289294 w 1524908"/>
                  <a:gd name="connsiteY110" fmla="*/ 910262 h 1139290"/>
                  <a:gd name="connsiteX111" fmla="*/ 1319294 w 1524908"/>
                  <a:gd name="connsiteY111" fmla="*/ 926360 h 1139290"/>
                  <a:gd name="connsiteX112" fmla="*/ 1320026 w 1524908"/>
                  <a:gd name="connsiteY112" fmla="*/ 937336 h 1139290"/>
                  <a:gd name="connsiteX113" fmla="*/ 1316368 w 1524908"/>
                  <a:gd name="connsiteY113" fmla="*/ 940994 h 1139290"/>
                  <a:gd name="connsiteX114" fmla="*/ 1310514 w 1524908"/>
                  <a:gd name="connsiteY114" fmla="*/ 940994 h 1139290"/>
                  <a:gd name="connsiteX115" fmla="*/ 1300270 w 1524908"/>
                  <a:gd name="connsiteY115" fmla="*/ 935872 h 1139290"/>
                  <a:gd name="connsiteX116" fmla="*/ 1308319 w 1524908"/>
                  <a:gd name="connsiteY116" fmla="*/ 945384 h 1139290"/>
                  <a:gd name="connsiteX117" fmla="*/ 1321490 w 1524908"/>
                  <a:gd name="connsiteY117" fmla="*/ 945384 h 1139290"/>
                  <a:gd name="connsiteX118" fmla="*/ 1325148 w 1524908"/>
                  <a:gd name="connsiteY118" fmla="*/ 960019 h 1139290"/>
                  <a:gd name="connsiteX119" fmla="*/ 1318563 w 1524908"/>
                  <a:gd name="connsiteY119" fmla="*/ 960019 h 1139290"/>
                  <a:gd name="connsiteX120" fmla="*/ 1302465 w 1524908"/>
                  <a:gd name="connsiteY120" fmla="*/ 949043 h 1139290"/>
                  <a:gd name="connsiteX121" fmla="*/ 1294416 w 1524908"/>
                  <a:gd name="connsiteY121" fmla="*/ 947580 h 1139290"/>
                  <a:gd name="connsiteX122" fmla="*/ 1298806 w 1524908"/>
                  <a:gd name="connsiteY122" fmla="*/ 957092 h 1139290"/>
                  <a:gd name="connsiteX123" fmla="*/ 1299538 w 1524908"/>
                  <a:gd name="connsiteY123" fmla="*/ 963677 h 1139290"/>
                  <a:gd name="connsiteX124" fmla="*/ 1305392 w 1524908"/>
                  <a:gd name="connsiteY124" fmla="*/ 959287 h 1139290"/>
                  <a:gd name="connsiteX125" fmla="*/ 1317831 w 1524908"/>
                  <a:gd name="connsiteY125" fmla="*/ 968068 h 1139290"/>
                  <a:gd name="connsiteX126" fmla="*/ 1327343 w 1524908"/>
                  <a:gd name="connsiteY126" fmla="*/ 967336 h 1139290"/>
                  <a:gd name="connsiteX127" fmla="*/ 1325880 w 1524908"/>
                  <a:gd name="connsiteY127" fmla="*/ 973190 h 1139290"/>
                  <a:gd name="connsiteX128" fmla="*/ 1339783 w 1524908"/>
                  <a:gd name="connsiteY128" fmla="*/ 1004654 h 1139290"/>
                  <a:gd name="connsiteX129" fmla="*/ 1339783 w 1524908"/>
                  <a:gd name="connsiteY129" fmla="*/ 1029532 h 1139290"/>
                  <a:gd name="connsiteX130" fmla="*/ 1342710 w 1524908"/>
                  <a:gd name="connsiteY130" fmla="*/ 1044899 h 1139290"/>
                  <a:gd name="connsiteX131" fmla="*/ 1336856 w 1524908"/>
                  <a:gd name="connsiteY131" fmla="*/ 1047094 h 1139290"/>
                  <a:gd name="connsiteX132" fmla="*/ 1328075 w 1524908"/>
                  <a:gd name="connsiteY132" fmla="*/ 1032459 h 1139290"/>
                  <a:gd name="connsiteX133" fmla="*/ 1324417 w 1524908"/>
                  <a:gd name="connsiteY133" fmla="*/ 1021484 h 1139290"/>
                  <a:gd name="connsiteX134" fmla="*/ 1312709 w 1524908"/>
                  <a:gd name="connsiteY134" fmla="*/ 1009776 h 1139290"/>
                  <a:gd name="connsiteX135" fmla="*/ 1311246 w 1524908"/>
                  <a:gd name="connsiteY135" fmla="*/ 990020 h 1139290"/>
                  <a:gd name="connsiteX136" fmla="*/ 1306855 w 1524908"/>
                  <a:gd name="connsiteY136" fmla="*/ 977580 h 1139290"/>
                  <a:gd name="connsiteX137" fmla="*/ 1301733 w 1524908"/>
                  <a:gd name="connsiteY137" fmla="*/ 977580 h 1139290"/>
                  <a:gd name="connsiteX138" fmla="*/ 1303928 w 1524908"/>
                  <a:gd name="connsiteY138" fmla="*/ 985629 h 1139290"/>
                  <a:gd name="connsiteX139" fmla="*/ 1303928 w 1524908"/>
                  <a:gd name="connsiteY139" fmla="*/ 989288 h 1139290"/>
                  <a:gd name="connsiteX140" fmla="*/ 1293684 w 1524908"/>
                  <a:gd name="connsiteY140" fmla="*/ 996605 h 1139290"/>
                  <a:gd name="connsiteX141" fmla="*/ 1294416 w 1524908"/>
                  <a:gd name="connsiteY141" fmla="*/ 972458 h 1139290"/>
                  <a:gd name="connsiteX142" fmla="*/ 1282708 w 1524908"/>
                  <a:gd name="connsiteY142" fmla="*/ 960751 h 1139290"/>
                  <a:gd name="connsiteX143" fmla="*/ 1273196 w 1524908"/>
                  <a:gd name="connsiteY143" fmla="*/ 943921 h 1139290"/>
                  <a:gd name="connsiteX144" fmla="*/ 1264415 w 1524908"/>
                  <a:gd name="connsiteY144" fmla="*/ 935141 h 1139290"/>
                  <a:gd name="connsiteX145" fmla="*/ 1318563 w 1524908"/>
                  <a:gd name="connsiteY145" fmla="*/ 900018 h 1139290"/>
                  <a:gd name="connsiteX146" fmla="*/ 1326612 w 1524908"/>
                  <a:gd name="connsiteY146" fmla="*/ 913189 h 1139290"/>
                  <a:gd name="connsiteX147" fmla="*/ 1344173 w 1524908"/>
                  <a:gd name="connsiteY147" fmla="*/ 912457 h 1139290"/>
                  <a:gd name="connsiteX148" fmla="*/ 1351490 w 1524908"/>
                  <a:gd name="connsiteY148" fmla="*/ 927823 h 1139290"/>
                  <a:gd name="connsiteX149" fmla="*/ 1347100 w 1524908"/>
                  <a:gd name="connsiteY149" fmla="*/ 932214 h 1139290"/>
                  <a:gd name="connsiteX150" fmla="*/ 1361734 w 1524908"/>
                  <a:gd name="connsiteY150" fmla="*/ 955629 h 1139290"/>
                  <a:gd name="connsiteX151" fmla="*/ 1361734 w 1524908"/>
                  <a:gd name="connsiteY151" fmla="*/ 965141 h 1139290"/>
                  <a:gd name="connsiteX152" fmla="*/ 1352954 w 1524908"/>
                  <a:gd name="connsiteY152" fmla="*/ 970995 h 1139290"/>
                  <a:gd name="connsiteX153" fmla="*/ 1352954 w 1524908"/>
                  <a:gd name="connsiteY153" fmla="*/ 976117 h 1139290"/>
                  <a:gd name="connsiteX154" fmla="*/ 1338319 w 1524908"/>
                  <a:gd name="connsiteY154" fmla="*/ 990020 h 1139290"/>
                  <a:gd name="connsiteX155" fmla="*/ 1334661 w 1524908"/>
                  <a:gd name="connsiteY155" fmla="*/ 979775 h 1139290"/>
                  <a:gd name="connsiteX156" fmla="*/ 1333929 w 1524908"/>
                  <a:gd name="connsiteY156" fmla="*/ 970263 h 1139290"/>
                  <a:gd name="connsiteX157" fmla="*/ 1338319 w 1524908"/>
                  <a:gd name="connsiteY157" fmla="*/ 965141 h 1139290"/>
                  <a:gd name="connsiteX158" fmla="*/ 1338319 w 1524908"/>
                  <a:gd name="connsiteY158" fmla="*/ 957092 h 1139290"/>
                  <a:gd name="connsiteX159" fmla="*/ 1327343 w 1524908"/>
                  <a:gd name="connsiteY159" fmla="*/ 943189 h 1139290"/>
                  <a:gd name="connsiteX160" fmla="*/ 1323685 w 1524908"/>
                  <a:gd name="connsiteY160" fmla="*/ 916116 h 1139290"/>
                  <a:gd name="connsiteX161" fmla="*/ 1317099 w 1524908"/>
                  <a:gd name="connsiteY161" fmla="*/ 905140 h 1139290"/>
                  <a:gd name="connsiteX162" fmla="*/ 903676 w 1524908"/>
                  <a:gd name="connsiteY162" fmla="*/ 766113 h 1139290"/>
                  <a:gd name="connsiteX163" fmla="*/ 874408 w 1524908"/>
                  <a:gd name="connsiteY163" fmla="*/ 796113 h 1139290"/>
                  <a:gd name="connsiteX164" fmla="*/ 874408 w 1524908"/>
                  <a:gd name="connsiteY164" fmla="*/ 807821 h 1139290"/>
                  <a:gd name="connsiteX165" fmla="*/ 889774 w 1524908"/>
                  <a:gd name="connsiteY165" fmla="*/ 801967 h 1139290"/>
                  <a:gd name="connsiteX166" fmla="*/ 895627 w 1524908"/>
                  <a:gd name="connsiteY166" fmla="*/ 788064 h 1139290"/>
                  <a:gd name="connsiteX167" fmla="*/ 911725 w 1524908"/>
                  <a:gd name="connsiteY167" fmla="*/ 770503 h 1139290"/>
                  <a:gd name="connsiteX168" fmla="*/ 672452 w 1524908"/>
                  <a:gd name="connsiteY168" fmla="*/ 887579 h 1139290"/>
                  <a:gd name="connsiteX169" fmla="*/ 672452 w 1524908"/>
                  <a:gd name="connsiteY169" fmla="*/ 891969 h 1139290"/>
                  <a:gd name="connsiteX170" fmla="*/ 685623 w 1524908"/>
                  <a:gd name="connsiteY170" fmla="*/ 900750 h 1139290"/>
                  <a:gd name="connsiteX171" fmla="*/ 687087 w 1524908"/>
                  <a:gd name="connsiteY171" fmla="*/ 890505 h 1139290"/>
                  <a:gd name="connsiteX172" fmla="*/ 691477 w 1524908"/>
                  <a:gd name="connsiteY172" fmla="*/ 897091 h 1139290"/>
                  <a:gd name="connsiteX173" fmla="*/ 717087 w 1524908"/>
                  <a:gd name="connsiteY173" fmla="*/ 897822 h 1139290"/>
                  <a:gd name="connsiteX174" fmla="*/ 722209 w 1524908"/>
                  <a:gd name="connsiteY174" fmla="*/ 893432 h 1139290"/>
                  <a:gd name="connsiteX175" fmla="*/ 723673 w 1524908"/>
                  <a:gd name="connsiteY175" fmla="*/ 880261 h 1139290"/>
                  <a:gd name="connsiteX176" fmla="*/ 720014 w 1524908"/>
                  <a:gd name="connsiteY176" fmla="*/ 875139 h 1139290"/>
                  <a:gd name="connsiteX177" fmla="*/ 709770 w 1524908"/>
                  <a:gd name="connsiteY177" fmla="*/ 875139 h 1139290"/>
                  <a:gd name="connsiteX178" fmla="*/ 709770 w 1524908"/>
                  <a:gd name="connsiteY178" fmla="*/ 869286 h 1139290"/>
                  <a:gd name="connsiteX179" fmla="*/ 712697 w 1524908"/>
                  <a:gd name="connsiteY179" fmla="*/ 864895 h 1139290"/>
                  <a:gd name="connsiteX180" fmla="*/ 712697 w 1524908"/>
                  <a:gd name="connsiteY180" fmla="*/ 861968 h 1139290"/>
                  <a:gd name="connsiteX181" fmla="*/ 701721 w 1524908"/>
                  <a:gd name="connsiteY181" fmla="*/ 859773 h 1139290"/>
                  <a:gd name="connsiteX182" fmla="*/ 677574 w 1524908"/>
                  <a:gd name="connsiteY182" fmla="*/ 886115 h 1139290"/>
                  <a:gd name="connsiteX183" fmla="*/ 613183 w 1524908"/>
                  <a:gd name="connsiteY183" fmla="*/ 932945 h 1139290"/>
                  <a:gd name="connsiteX184" fmla="*/ 624159 w 1524908"/>
                  <a:gd name="connsiteY184" fmla="*/ 975385 h 1139290"/>
                  <a:gd name="connsiteX185" fmla="*/ 639525 w 1524908"/>
                  <a:gd name="connsiteY185" fmla="*/ 975385 h 1139290"/>
                  <a:gd name="connsiteX186" fmla="*/ 657086 w 1524908"/>
                  <a:gd name="connsiteY186" fmla="*/ 957092 h 1139290"/>
                  <a:gd name="connsiteX187" fmla="*/ 659281 w 1524908"/>
                  <a:gd name="connsiteY187" fmla="*/ 965873 h 1139290"/>
                  <a:gd name="connsiteX188" fmla="*/ 705380 w 1524908"/>
                  <a:gd name="connsiteY188" fmla="*/ 936604 h 1139290"/>
                  <a:gd name="connsiteX189" fmla="*/ 710502 w 1524908"/>
                  <a:gd name="connsiteY189" fmla="*/ 929287 h 1139290"/>
                  <a:gd name="connsiteX190" fmla="*/ 703185 w 1524908"/>
                  <a:gd name="connsiteY190" fmla="*/ 921238 h 1139290"/>
                  <a:gd name="connsiteX191" fmla="*/ 703185 w 1524908"/>
                  <a:gd name="connsiteY191" fmla="*/ 916116 h 1139290"/>
                  <a:gd name="connsiteX192" fmla="*/ 706843 w 1524908"/>
                  <a:gd name="connsiteY192" fmla="*/ 906603 h 1139290"/>
                  <a:gd name="connsiteX193" fmla="*/ 700258 w 1524908"/>
                  <a:gd name="connsiteY193" fmla="*/ 905872 h 1139290"/>
                  <a:gd name="connsiteX194" fmla="*/ 685623 w 1524908"/>
                  <a:gd name="connsiteY194" fmla="*/ 913189 h 1139290"/>
                  <a:gd name="connsiteX195" fmla="*/ 685623 w 1524908"/>
                  <a:gd name="connsiteY195" fmla="*/ 904408 h 1139290"/>
                  <a:gd name="connsiteX196" fmla="*/ 665867 w 1524908"/>
                  <a:gd name="connsiteY196" fmla="*/ 900018 h 1139290"/>
                  <a:gd name="connsiteX197" fmla="*/ 648306 w 1524908"/>
                  <a:gd name="connsiteY197" fmla="*/ 902213 h 1139290"/>
                  <a:gd name="connsiteX198" fmla="*/ 646842 w 1524908"/>
                  <a:gd name="connsiteY198" fmla="*/ 927091 h 1139290"/>
                  <a:gd name="connsiteX199" fmla="*/ 640988 w 1524908"/>
                  <a:gd name="connsiteY199" fmla="*/ 912457 h 1139290"/>
                  <a:gd name="connsiteX200" fmla="*/ 630013 w 1524908"/>
                  <a:gd name="connsiteY200" fmla="*/ 911725 h 1139290"/>
                  <a:gd name="connsiteX201" fmla="*/ 622695 w 1524908"/>
                  <a:gd name="connsiteY201" fmla="*/ 916116 h 1139290"/>
                  <a:gd name="connsiteX202" fmla="*/ 597085 w 1524908"/>
                  <a:gd name="connsiteY202" fmla="*/ 992946 h 1139290"/>
                  <a:gd name="connsiteX203" fmla="*/ 597817 w 1524908"/>
                  <a:gd name="connsiteY203" fmla="*/ 987825 h 1139290"/>
                  <a:gd name="connsiteX204" fmla="*/ 613183 w 1524908"/>
                  <a:gd name="connsiteY204" fmla="*/ 978312 h 1139290"/>
                  <a:gd name="connsiteX205" fmla="*/ 617573 w 1524908"/>
                  <a:gd name="connsiteY205" fmla="*/ 980507 h 1139290"/>
                  <a:gd name="connsiteX206" fmla="*/ 627086 w 1524908"/>
                  <a:gd name="connsiteY206" fmla="*/ 981970 h 1139290"/>
                  <a:gd name="connsiteX207" fmla="*/ 636598 w 1524908"/>
                  <a:gd name="connsiteY207" fmla="*/ 990751 h 1139290"/>
                  <a:gd name="connsiteX208" fmla="*/ 620500 w 1524908"/>
                  <a:gd name="connsiteY208" fmla="*/ 989288 h 1139290"/>
                  <a:gd name="connsiteX209" fmla="*/ 617573 w 1524908"/>
                  <a:gd name="connsiteY209" fmla="*/ 984898 h 1139290"/>
                  <a:gd name="connsiteX210" fmla="*/ 610256 w 1524908"/>
                  <a:gd name="connsiteY210" fmla="*/ 989288 h 1139290"/>
                  <a:gd name="connsiteX211" fmla="*/ 559035 w 1524908"/>
                  <a:gd name="connsiteY211" fmla="*/ 1017093 h 1139290"/>
                  <a:gd name="connsiteX212" fmla="*/ 550987 w 1524908"/>
                  <a:gd name="connsiteY212" fmla="*/ 1022947 h 1139290"/>
                  <a:gd name="connsiteX213" fmla="*/ 561962 w 1524908"/>
                  <a:gd name="connsiteY213" fmla="*/ 1033191 h 1139290"/>
                  <a:gd name="connsiteX214" fmla="*/ 567816 w 1524908"/>
                  <a:gd name="connsiteY214" fmla="*/ 1028069 h 1139290"/>
                  <a:gd name="connsiteX215" fmla="*/ 567084 w 1524908"/>
                  <a:gd name="connsiteY215" fmla="*/ 1018557 h 1139290"/>
                  <a:gd name="connsiteX216" fmla="*/ 512937 w 1524908"/>
                  <a:gd name="connsiteY216" fmla="*/ 959287 h 1139290"/>
                  <a:gd name="connsiteX217" fmla="*/ 523181 w 1524908"/>
                  <a:gd name="connsiteY217" fmla="*/ 960019 h 1139290"/>
                  <a:gd name="connsiteX218" fmla="*/ 526108 w 1524908"/>
                  <a:gd name="connsiteY218" fmla="*/ 964409 h 1139290"/>
                  <a:gd name="connsiteX219" fmla="*/ 512937 w 1524908"/>
                  <a:gd name="connsiteY219" fmla="*/ 965141 h 1139290"/>
                  <a:gd name="connsiteX220" fmla="*/ 411228 w 1524908"/>
                  <a:gd name="connsiteY220" fmla="*/ 1046362 h 1139290"/>
                  <a:gd name="connsiteX221" fmla="*/ 411228 w 1524908"/>
                  <a:gd name="connsiteY221" fmla="*/ 1050021 h 1139290"/>
                  <a:gd name="connsiteX222" fmla="*/ 416350 w 1524908"/>
                  <a:gd name="connsiteY222" fmla="*/ 1050753 h 1139290"/>
                  <a:gd name="connsiteX223" fmla="*/ 415618 w 1524908"/>
                  <a:gd name="connsiteY223" fmla="*/ 1046362 h 1139290"/>
                  <a:gd name="connsiteX224" fmla="*/ 408301 w 1524908"/>
                  <a:gd name="connsiteY224" fmla="*/ 1022947 h 1139290"/>
                  <a:gd name="connsiteX225" fmla="*/ 400984 w 1524908"/>
                  <a:gd name="connsiteY225" fmla="*/ 1030264 h 1139290"/>
                  <a:gd name="connsiteX226" fmla="*/ 400984 w 1524908"/>
                  <a:gd name="connsiteY226" fmla="*/ 1033923 h 1139290"/>
                  <a:gd name="connsiteX227" fmla="*/ 406106 w 1524908"/>
                  <a:gd name="connsiteY227" fmla="*/ 1041972 h 1139290"/>
                  <a:gd name="connsiteX228" fmla="*/ 413423 w 1524908"/>
                  <a:gd name="connsiteY228" fmla="*/ 1034655 h 1139290"/>
                  <a:gd name="connsiteX229" fmla="*/ 408301 w 1524908"/>
                  <a:gd name="connsiteY229" fmla="*/ 1033923 h 1139290"/>
                  <a:gd name="connsiteX230" fmla="*/ 393666 w 1524908"/>
                  <a:gd name="connsiteY230" fmla="*/ 1017093 h 1139290"/>
                  <a:gd name="connsiteX231" fmla="*/ 391471 w 1524908"/>
                  <a:gd name="connsiteY231" fmla="*/ 1024411 h 1139290"/>
                  <a:gd name="connsiteX232" fmla="*/ 381959 w 1524908"/>
                  <a:gd name="connsiteY232" fmla="*/ 1025142 h 1139290"/>
                  <a:gd name="connsiteX233" fmla="*/ 379032 w 1524908"/>
                  <a:gd name="connsiteY233" fmla="*/ 1026606 h 1139290"/>
                  <a:gd name="connsiteX234" fmla="*/ 379032 w 1524908"/>
                  <a:gd name="connsiteY234" fmla="*/ 1036118 h 1139290"/>
                  <a:gd name="connsiteX235" fmla="*/ 375373 w 1524908"/>
                  <a:gd name="connsiteY235" fmla="*/ 1042704 h 1139290"/>
                  <a:gd name="connsiteX236" fmla="*/ 379764 w 1524908"/>
                  <a:gd name="connsiteY236" fmla="*/ 1042704 h 1139290"/>
                  <a:gd name="connsiteX237" fmla="*/ 384886 w 1524908"/>
                  <a:gd name="connsiteY237" fmla="*/ 1036118 h 1139290"/>
                  <a:gd name="connsiteX238" fmla="*/ 390739 w 1524908"/>
                  <a:gd name="connsiteY238" fmla="*/ 1035387 h 1139290"/>
                  <a:gd name="connsiteX239" fmla="*/ 397325 w 1524908"/>
                  <a:gd name="connsiteY239" fmla="*/ 1028069 h 1139290"/>
                  <a:gd name="connsiteX240" fmla="*/ 398788 w 1524908"/>
                  <a:gd name="connsiteY240" fmla="*/ 1018557 h 1139290"/>
                  <a:gd name="connsiteX241" fmla="*/ 361471 w 1524908"/>
                  <a:gd name="connsiteY241" fmla="*/ 1002459 h 1139290"/>
                  <a:gd name="connsiteX242" fmla="*/ 360007 w 1524908"/>
                  <a:gd name="connsiteY242" fmla="*/ 1015630 h 1139290"/>
                  <a:gd name="connsiteX243" fmla="*/ 370251 w 1524908"/>
                  <a:gd name="connsiteY243" fmla="*/ 1021484 h 1139290"/>
                  <a:gd name="connsiteX244" fmla="*/ 379032 w 1524908"/>
                  <a:gd name="connsiteY244" fmla="*/ 1017093 h 1139290"/>
                  <a:gd name="connsiteX245" fmla="*/ 379032 w 1524908"/>
                  <a:gd name="connsiteY245" fmla="*/ 1009776 h 1139290"/>
                  <a:gd name="connsiteX246" fmla="*/ 391471 w 1524908"/>
                  <a:gd name="connsiteY246" fmla="*/ 1007581 h 1139290"/>
                  <a:gd name="connsiteX247" fmla="*/ 390739 w 1524908"/>
                  <a:gd name="connsiteY247" fmla="*/ 1003191 h 1139290"/>
                  <a:gd name="connsiteX248" fmla="*/ 384154 w 1524908"/>
                  <a:gd name="connsiteY248" fmla="*/ 1001727 h 1139290"/>
                  <a:gd name="connsiteX249" fmla="*/ 379032 w 1524908"/>
                  <a:gd name="connsiteY249" fmla="*/ 1006118 h 1139290"/>
                  <a:gd name="connsiteX250" fmla="*/ 372446 w 1524908"/>
                  <a:gd name="connsiteY250" fmla="*/ 1002459 h 1139290"/>
                  <a:gd name="connsiteX251" fmla="*/ 325616 w 1524908"/>
                  <a:gd name="connsiteY251" fmla="*/ 1001727 h 1139290"/>
                  <a:gd name="connsiteX252" fmla="*/ 332933 w 1524908"/>
                  <a:gd name="connsiteY252" fmla="*/ 1006849 h 1139290"/>
                  <a:gd name="connsiteX253" fmla="*/ 330738 w 1524908"/>
                  <a:gd name="connsiteY253" fmla="*/ 1015630 h 1139290"/>
                  <a:gd name="connsiteX254" fmla="*/ 320494 w 1524908"/>
                  <a:gd name="connsiteY254" fmla="*/ 1007581 h 1139290"/>
                  <a:gd name="connsiteX255" fmla="*/ 294884 w 1524908"/>
                  <a:gd name="connsiteY255" fmla="*/ 1011239 h 1139290"/>
                  <a:gd name="connsiteX256" fmla="*/ 305128 w 1524908"/>
                  <a:gd name="connsiteY256" fmla="*/ 1011971 h 1139290"/>
                  <a:gd name="connsiteX257" fmla="*/ 300006 w 1524908"/>
                  <a:gd name="connsiteY257" fmla="*/ 1017825 h 1139290"/>
                  <a:gd name="connsiteX258" fmla="*/ 269274 w 1524908"/>
                  <a:gd name="connsiteY258" fmla="*/ 1033191 h 1139290"/>
                  <a:gd name="connsiteX259" fmla="*/ 282445 w 1524908"/>
                  <a:gd name="connsiteY259" fmla="*/ 1041240 h 1139290"/>
                  <a:gd name="connsiteX260" fmla="*/ 270005 w 1524908"/>
                  <a:gd name="connsiteY260" fmla="*/ 1041972 h 1139290"/>
                  <a:gd name="connsiteX261" fmla="*/ 83416 w 1524908"/>
                  <a:gd name="connsiteY261" fmla="*/ 804894 h 1139290"/>
                  <a:gd name="connsiteX262" fmla="*/ 92197 w 1524908"/>
                  <a:gd name="connsiteY262" fmla="*/ 809284 h 1139290"/>
                  <a:gd name="connsiteX263" fmla="*/ 86343 w 1524908"/>
                  <a:gd name="connsiteY263" fmla="*/ 813674 h 1139290"/>
                  <a:gd name="connsiteX264" fmla="*/ 78294 w 1524908"/>
                  <a:gd name="connsiteY264" fmla="*/ 758795 h 1139290"/>
                  <a:gd name="connsiteX265" fmla="*/ 81221 w 1524908"/>
                  <a:gd name="connsiteY265" fmla="*/ 767576 h 1139290"/>
                  <a:gd name="connsiteX266" fmla="*/ 87075 w 1524908"/>
                  <a:gd name="connsiteY266" fmla="*/ 758795 h 1139290"/>
                  <a:gd name="connsiteX267" fmla="*/ 256103 w 1524908"/>
                  <a:gd name="connsiteY267" fmla="*/ 617573 h 1139290"/>
                  <a:gd name="connsiteX268" fmla="*/ 267078 w 1524908"/>
                  <a:gd name="connsiteY268" fmla="*/ 616842 h 1139290"/>
                  <a:gd name="connsiteX269" fmla="*/ 273664 w 1524908"/>
                  <a:gd name="connsiteY269" fmla="*/ 619768 h 1139290"/>
                  <a:gd name="connsiteX270" fmla="*/ 281713 w 1524908"/>
                  <a:gd name="connsiteY270" fmla="*/ 616110 h 1139290"/>
                  <a:gd name="connsiteX271" fmla="*/ 291225 w 1524908"/>
                  <a:gd name="connsiteY271" fmla="*/ 615378 h 1139290"/>
                  <a:gd name="connsiteX272" fmla="*/ 302933 w 1524908"/>
                  <a:gd name="connsiteY272" fmla="*/ 621232 h 1139290"/>
                  <a:gd name="connsiteX273" fmla="*/ 308787 w 1524908"/>
                  <a:gd name="connsiteY273" fmla="*/ 635135 h 1139290"/>
                  <a:gd name="connsiteX274" fmla="*/ 308055 w 1524908"/>
                  <a:gd name="connsiteY274" fmla="*/ 641720 h 1139290"/>
                  <a:gd name="connsiteX275" fmla="*/ 299274 w 1524908"/>
                  <a:gd name="connsiteY275" fmla="*/ 656354 h 1139290"/>
                  <a:gd name="connsiteX276" fmla="*/ 281713 w 1524908"/>
                  <a:gd name="connsiteY276" fmla="*/ 654891 h 1139290"/>
                  <a:gd name="connsiteX277" fmla="*/ 266347 w 1524908"/>
                  <a:gd name="connsiteY277" fmla="*/ 641720 h 1139290"/>
                  <a:gd name="connsiteX278" fmla="*/ 259030 w 1524908"/>
                  <a:gd name="connsiteY278" fmla="*/ 638793 h 1139290"/>
                  <a:gd name="connsiteX279" fmla="*/ 250981 w 1524908"/>
                  <a:gd name="connsiteY279" fmla="*/ 624159 h 1139290"/>
                  <a:gd name="connsiteX280" fmla="*/ 101709 w 1524908"/>
                  <a:gd name="connsiteY280" fmla="*/ 512205 h 1139290"/>
                  <a:gd name="connsiteX281" fmla="*/ 102441 w 1524908"/>
                  <a:gd name="connsiteY281" fmla="*/ 526108 h 1139290"/>
                  <a:gd name="connsiteX282" fmla="*/ 117075 w 1524908"/>
                  <a:gd name="connsiteY282" fmla="*/ 540742 h 1139290"/>
                  <a:gd name="connsiteX283" fmla="*/ 117075 w 1524908"/>
                  <a:gd name="connsiteY283" fmla="*/ 544401 h 1139290"/>
                  <a:gd name="connsiteX284" fmla="*/ 111222 w 1524908"/>
                  <a:gd name="connsiteY284" fmla="*/ 542938 h 1139290"/>
                  <a:gd name="connsiteX285" fmla="*/ 98782 w 1524908"/>
                  <a:gd name="connsiteY285" fmla="*/ 537084 h 1139290"/>
                  <a:gd name="connsiteX286" fmla="*/ 96587 w 1524908"/>
                  <a:gd name="connsiteY286" fmla="*/ 529035 h 1139290"/>
                  <a:gd name="connsiteX287" fmla="*/ 94392 w 1524908"/>
                  <a:gd name="connsiteY287" fmla="*/ 517327 h 1139290"/>
                  <a:gd name="connsiteX288" fmla="*/ 235614 w 1524908"/>
                  <a:gd name="connsiteY288" fmla="*/ 341714 h 1139290"/>
                  <a:gd name="connsiteX289" fmla="*/ 235614 w 1524908"/>
                  <a:gd name="connsiteY289" fmla="*/ 350495 h 1139290"/>
                  <a:gd name="connsiteX290" fmla="*/ 249517 w 1524908"/>
                  <a:gd name="connsiteY290" fmla="*/ 363666 h 1139290"/>
                  <a:gd name="connsiteX291" fmla="*/ 266347 w 1524908"/>
                  <a:gd name="connsiteY291" fmla="*/ 363666 h 1139290"/>
                  <a:gd name="connsiteX292" fmla="*/ 270737 w 1524908"/>
                  <a:gd name="connsiteY292" fmla="*/ 371715 h 1139290"/>
                  <a:gd name="connsiteX293" fmla="*/ 270737 w 1524908"/>
                  <a:gd name="connsiteY293" fmla="*/ 383422 h 1139290"/>
                  <a:gd name="connsiteX294" fmla="*/ 286103 w 1524908"/>
                  <a:gd name="connsiteY294" fmla="*/ 397325 h 1139290"/>
                  <a:gd name="connsiteX295" fmla="*/ 299274 w 1524908"/>
                  <a:gd name="connsiteY295" fmla="*/ 406106 h 1139290"/>
                  <a:gd name="connsiteX296" fmla="*/ 298542 w 1524908"/>
                  <a:gd name="connsiteY296" fmla="*/ 411228 h 1139290"/>
                  <a:gd name="connsiteX297" fmla="*/ 293420 w 1524908"/>
                  <a:gd name="connsiteY297" fmla="*/ 419277 h 1139290"/>
                  <a:gd name="connsiteX298" fmla="*/ 283176 w 1524908"/>
                  <a:gd name="connsiteY298" fmla="*/ 410496 h 1139290"/>
                  <a:gd name="connsiteX299" fmla="*/ 267810 w 1524908"/>
                  <a:gd name="connsiteY299" fmla="*/ 411228 h 1139290"/>
                  <a:gd name="connsiteX300" fmla="*/ 261956 w 1524908"/>
                  <a:gd name="connsiteY300" fmla="*/ 405374 h 1139290"/>
                  <a:gd name="connsiteX301" fmla="*/ 255371 w 1524908"/>
                  <a:gd name="connsiteY301" fmla="*/ 390008 h 1139290"/>
                  <a:gd name="connsiteX302" fmla="*/ 244395 w 1524908"/>
                  <a:gd name="connsiteY302" fmla="*/ 373910 h 1139290"/>
                  <a:gd name="connsiteX303" fmla="*/ 225370 w 1524908"/>
                  <a:gd name="connsiteY303" fmla="*/ 373178 h 1139290"/>
                  <a:gd name="connsiteX304" fmla="*/ 218053 w 1524908"/>
                  <a:gd name="connsiteY304" fmla="*/ 368056 h 1139290"/>
                  <a:gd name="connsiteX305" fmla="*/ 225370 w 1524908"/>
                  <a:gd name="connsiteY305" fmla="*/ 352690 h 1139290"/>
                  <a:gd name="connsiteX306" fmla="*/ 358544 w 1524908"/>
                  <a:gd name="connsiteY306" fmla="*/ 308787 h 1139290"/>
                  <a:gd name="connsiteX307" fmla="*/ 365861 w 1524908"/>
                  <a:gd name="connsiteY307" fmla="*/ 308787 h 1139290"/>
                  <a:gd name="connsiteX308" fmla="*/ 366593 w 1524908"/>
                  <a:gd name="connsiteY308" fmla="*/ 316836 h 1139290"/>
                  <a:gd name="connsiteX309" fmla="*/ 359275 w 1524908"/>
                  <a:gd name="connsiteY309" fmla="*/ 316836 h 1139290"/>
                  <a:gd name="connsiteX310" fmla="*/ 477083 w 1524908"/>
                  <a:gd name="connsiteY310" fmla="*/ 452936 h 1139290"/>
                  <a:gd name="connsiteX311" fmla="*/ 483668 w 1524908"/>
                  <a:gd name="connsiteY311" fmla="*/ 453668 h 1139290"/>
                  <a:gd name="connsiteX312" fmla="*/ 483668 w 1524908"/>
                  <a:gd name="connsiteY312" fmla="*/ 462448 h 1139290"/>
                  <a:gd name="connsiteX313" fmla="*/ 471229 w 1524908"/>
                  <a:gd name="connsiteY313" fmla="*/ 458790 h 1139290"/>
                  <a:gd name="connsiteX314" fmla="*/ 1412223 w 1524908"/>
                  <a:gd name="connsiteY314" fmla="*/ 1021484 h 1139290"/>
                  <a:gd name="connsiteX315" fmla="*/ 1403443 w 1524908"/>
                  <a:gd name="connsiteY315" fmla="*/ 1024411 h 1139290"/>
                  <a:gd name="connsiteX316" fmla="*/ 1402711 w 1524908"/>
                  <a:gd name="connsiteY316" fmla="*/ 1032459 h 1139290"/>
                  <a:gd name="connsiteX317" fmla="*/ 1411491 w 1524908"/>
                  <a:gd name="connsiteY317" fmla="*/ 1032459 h 1139290"/>
                  <a:gd name="connsiteX318" fmla="*/ 259030 w 1524908"/>
                  <a:gd name="connsiteY318" fmla="*/ 988556 h 1139290"/>
                  <a:gd name="connsiteX319" fmla="*/ 249517 w 1524908"/>
                  <a:gd name="connsiteY319" fmla="*/ 985629 h 1139290"/>
                  <a:gd name="connsiteX320" fmla="*/ 219517 w 1524908"/>
                  <a:gd name="connsiteY320" fmla="*/ 990020 h 1139290"/>
                  <a:gd name="connsiteX321" fmla="*/ 199028 w 1524908"/>
                  <a:gd name="connsiteY321" fmla="*/ 1000264 h 1139290"/>
                  <a:gd name="connsiteX322" fmla="*/ 198297 w 1524908"/>
                  <a:gd name="connsiteY322" fmla="*/ 1014166 h 1139290"/>
                  <a:gd name="connsiteX323" fmla="*/ 212199 w 1524908"/>
                  <a:gd name="connsiteY323" fmla="*/ 1019289 h 1139290"/>
                  <a:gd name="connsiteX324" fmla="*/ 223175 w 1524908"/>
                  <a:gd name="connsiteY324" fmla="*/ 1012703 h 1139290"/>
                  <a:gd name="connsiteX325" fmla="*/ 235614 w 1524908"/>
                  <a:gd name="connsiteY325" fmla="*/ 1011971 h 1139290"/>
                  <a:gd name="connsiteX326" fmla="*/ 270005 w 1524908"/>
                  <a:gd name="connsiteY326" fmla="*/ 1022215 h 1139290"/>
                  <a:gd name="connsiteX327" fmla="*/ 270737 w 1524908"/>
                  <a:gd name="connsiteY327" fmla="*/ 1012703 h 1139290"/>
                  <a:gd name="connsiteX328" fmla="*/ 259030 w 1524908"/>
                  <a:gd name="connsiteY328" fmla="*/ 1004654 h 1139290"/>
                  <a:gd name="connsiteX329" fmla="*/ 274396 w 1524908"/>
                  <a:gd name="connsiteY329" fmla="*/ 1005386 h 1139290"/>
                  <a:gd name="connsiteX330" fmla="*/ 271469 w 1524908"/>
                  <a:gd name="connsiteY330" fmla="*/ 995142 h 1139290"/>
                  <a:gd name="connsiteX331" fmla="*/ 280249 w 1524908"/>
                  <a:gd name="connsiteY331" fmla="*/ 996605 h 1139290"/>
                  <a:gd name="connsiteX332" fmla="*/ 280981 w 1524908"/>
                  <a:gd name="connsiteY332" fmla="*/ 1006849 h 1139290"/>
                  <a:gd name="connsiteX333" fmla="*/ 294152 w 1524908"/>
                  <a:gd name="connsiteY333" fmla="*/ 1006849 h 1139290"/>
                  <a:gd name="connsiteX334" fmla="*/ 297079 w 1524908"/>
                  <a:gd name="connsiteY334" fmla="*/ 988556 h 1139290"/>
                  <a:gd name="connsiteX335" fmla="*/ 299274 w 1524908"/>
                  <a:gd name="connsiteY335" fmla="*/ 1006118 h 1139290"/>
                  <a:gd name="connsiteX336" fmla="*/ 317567 w 1524908"/>
                  <a:gd name="connsiteY336" fmla="*/ 1005386 h 1139290"/>
                  <a:gd name="connsiteX337" fmla="*/ 340982 w 1524908"/>
                  <a:gd name="connsiteY337" fmla="*/ 981239 h 1139290"/>
                  <a:gd name="connsiteX338" fmla="*/ 346836 w 1524908"/>
                  <a:gd name="connsiteY338" fmla="*/ 981970 h 1139290"/>
                  <a:gd name="connsiteX339" fmla="*/ 341714 w 1524908"/>
                  <a:gd name="connsiteY339" fmla="*/ 991483 h 1139290"/>
                  <a:gd name="connsiteX340" fmla="*/ 351958 w 1524908"/>
                  <a:gd name="connsiteY340" fmla="*/ 998068 h 1139290"/>
                  <a:gd name="connsiteX341" fmla="*/ 382691 w 1524908"/>
                  <a:gd name="connsiteY341" fmla="*/ 996605 h 1139290"/>
                  <a:gd name="connsiteX342" fmla="*/ 401715 w 1524908"/>
                  <a:gd name="connsiteY342" fmla="*/ 987825 h 1139290"/>
                  <a:gd name="connsiteX343" fmla="*/ 411959 w 1524908"/>
                  <a:gd name="connsiteY343" fmla="*/ 987093 h 1139290"/>
                  <a:gd name="connsiteX344" fmla="*/ 414155 w 1524908"/>
                  <a:gd name="connsiteY344" fmla="*/ 998068 h 1139290"/>
                  <a:gd name="connsiteX345" fmla="*/ 418545 w 1524908"/>
                  <a:gd name="connsiteY345" fmla="*/ 994410 h 1139290"/>
                  <a:gd name="connsiteX346" fmla="*/ 421472 w 1524908"/>
                  <a:gd name="connsiteY346" fmla="*/ 984166 h 1139290"/>
                  <a:gd name="connsiteX347" fmla="*/ 464643 w 1524908"/>
                  <a:gd name="connsiteY347" fmla="*/ 985629 h 1139290"/>
                  <a:gd name="connsiteX348" fmla="*/ 478546 w 1524908"/>
                  <a:gd name="connsiteY348" fmla="*/ 973922 h 1139290"/>
                  <a:gd name="connsiteX349" fmla="*/ 469034 w 1524908"/>
                  <a:gd name="connsiteY349" fmla="*/ 965873 h 1139290"/>
                  <a:gd name="connsiteX350" fmla="*/ 473424 w 1524908"/>
                  <a:gd name="connsiteY350" fmla="*/ 957092 h 1139290"/>
                  <a:gd name="connsiteX351" fmla="*/ 492449 w 1524908"/>
                  <a:gd name="connsiteY351" fmla="*/ 958556 h 1139290"/>
                  <a:gd name="connsiteX352" fmla="*/ 490985 w 1524908"/>
                  <a:gd name="connsiteY352" fmla="*/ 949775 h 1139290"/>
                  <a:gd name="connsiteX353" fmla="*/ 509278 w 1524908"/>
                  <a:gd name="connsiteY353" fmla="*/ 951239 h 1139290"/>
                  <a:gd name="connsiteX354" fmla="*/ 514400 w 1524908"/>
                  <a:gd name="connsiteY354" fmla="*/ 943189 h 1139290"/>
                  <a:gd name="connsiteX355" fmla="*/ 522449 w 1524908"/>
                  <a:gd name="connsiteY355" fmla="*/ 944653 h 1139290"/>
                  <a:gd name="connsiteX356" fmla="*/ 556109 w 1524908"/>
                  <a:gd name="connsiteY356" fmla="*/ 930750 h 1139290"/>
                  <a:gd name="connsiteX357" fmla="*/ 557572 w 1524908"/>
                  <a:gd name="connsiteY357" fmla="*/ 918311 h 1139290"/>
                  <a:gd name="connsiteX358" fmla="*/ 598548 w 1524908"/>
                  <a:gd name="connsiteY358" fmla="*/ 900750 h 1139290"/>
                  <a:gd name="connsiteX359" fmla="*/ 613183 w 1524908"/>
                  <a:gd name="connsiteY359" fmla="*/ 886847 h 1139290"/>
                  <a:gd name="connsiteX360" fmla="*/ 621964 w 1524908"/>
                  <a:gd name="connsiteY360" fmla="*/ 882457 h 1139290"/>
                  <a:gd name="connsiteX361" fmla="*/ 631476 w 1524908"/>
                  <a:gd name="connsiteY361" fmla="*/ 888310 h 1139290"/>
                  <a:gd name="connsiteX362" fmla="*/ 648306 w 1524908"/>
                  <a:gd name="connsiteY362" fmla="*/ 881725 h 1139290"/>
                  <a:gd name="connsiteX363" fmla="*/ 656354 w 1524908"/>
                  <a:gd name="connsiteY363" fmla="*/ 867822 h 1139290"/>
                  <a:gd name="connsiteX364" fmla="*/ 660013 w 1524908"/>
                  <a:gd name="connsiteY364" fmla="*/ 858310 h 1139290"/>
                  <a:gd name="connsiteX365" fmla="*/ 672452 w 1524908"/>
                  <a:gd name="connsiteY365" fmla="*/ 851724 h 1139290"/>
                  <a:gd name="connsiteX366" fmla="*/ 683428 w 1524908"/>
                  <a:gd name="connsiteY366" fmla="*/ 846602 h 1139290"/>
                  <a:gd name="connsiteX367" fmla="*/ 686355 w 1524908"/>
                  <a:gd name="connsiteY367" fmla="*/ 836358 h 1139290"/>
                  <a:gd name="connsiteX368" fmla="*/ 678306 w 1524908"/>
                  <a:gd name="connsiteY368" fmla="*/ 823919 h 1139290"/>
                  <a:gd name="connsiteX369" fmla="*/ 662208 w 1524908"/>
                  <a:gd name="connsiteY369" fmla="*/ 822455 h 1139290"/>
                  <a:gd name="connsiteX370" fmla="*/ 660745 w 1524908"/>
                  <a:gd name="connsiteY370" fmla="*/ 812943 h 1139290"/>
                  <a:gd name="connsiteX371" fmla="*/ 666599 w 1524908"/>
                  <a:gd name="connsiteY371" fmla="*/ 801236 h 1139290"/>
                  <a:gd name="connsiteX372" fmla="*/ 676843 w 1524908"/>
                  <a:gd name="connsiteY372" fmla="*/ 799772 h 1139290"/>
                  <a:gd name="connsiteX373" fmla="*/ 686355 w 1524908"/>
                  <a:gd name="connsiteY373" fmla="*/ 788796 h 1139290"/>
                  <a:gd name="connsiteX374" fmla="*/ 700258 w 1524908"/>
                  <a:gd name="connsiteY374" fmla="*/ 788064 h 1139290"/>
                  <a:gd name="connsiteX375" fmla="*/ 725136 w 1524908"/>
                  <a:gd name="connsiteY375" fmla="*/ 764649 h 1139290"/>
                  <a:gd name="connsiteX376" fmla="*/ 728063 w 1524908"/>
                  <a:gd name="connsiteY376" fmla="*/ 754405 h 1139290"/>
                  <a:gd name="connsiteX377" fmla="*/ 739039 w 1524908"/>
                  <a:gd name="connsiteY377" fmla="*/ 737576 h 1139290"/>
                  <a:gd name="connsiteX378" fmla="*/ 766844 w 1524908"/>
                  <a:gd name="connsiteY378" fmla="*/ 707575 h 1139290"/>
                  <a:gd name="connsiteX379" fmla="*/ 785138 w 1524908"/>
                  <a:gd name="connsiteY379" fmla="*/ 700990 h 1139290"/>
                  <a:gd name="connsiteX380" fmla="*/ 799040 w 1524908"/>
                  <a:gd name="connsiteY380" fmla="*/ 694404 h 1139290"/>
                  <a:gd name="connsiteX381" fmla="*/ 814406 w 1524908"/>
                  <a:gd name="connsiteY381" fmla="*/ 700258 h 1139290"/>
                  <a:gd name="connsiteX382" fmla="*/ 824650 w 1524908"/>
                  <a:gd name="connsiteY382" fmla="*/ 719283 h 1139290"/>
                  <a:gd name="connsiteX383" fmla="*/ 813675 w 1524908"/>
                  <a:gd name="connsiteY383" fmla="*/ 719283 h 1139290"/>
                  <a:gd name="connsiteX384" fmla="*/ 803431 w 1524908"/>
                  <a:gd name="connsiteY384" fmla="*/ 708307 h 1139290"/>
                  <a:gd name="connsiteX385" fmla="*/ 781479 w 1524908"/>
                  <a:gd name="connsiteY385" fmla="*/ 722941 h 1139290"/>
                  <a:gd name="connsiteX386" fmla="*/ 769040 w 1524908"/>
                  <a:gd name="connsiteY386" fmla="*/ 723673 h 1139290"/>
                  <a:gd name="connsiteX387" fmla="*/ 767576 w 1524908"/>
                  <a:gd name="connsiteY387" fmla="*/ 746356 h 1139290"/>
                  <a:gd name="connsiteX388" fmla="*/ 744893 w 1524908"/>
                  <a:gd name="connsiteY388" fmla="*/ 782211 h 1139290"/>
                  <a:gd name="connsiteX389" fmla="*/ 749283 w 1524908"/>
                  <a:gd name="connsiteY389" fmla="*/ 796845 h 1139290"/>
                  <a:gd name="connsiteX390" fmla="*/ 766113 w 1524908"/>
                  <a:gd name="connsiteY390" fmla="*/ 796845 h 1139290"/>
                  <a:gd name="connsiteX391" fmla="*/ 761722 w 1524908"/>
                  <a:gd name="connsiteY391" fmla="*/ 804162 h 1139290"/>
                  <a:gd name="connsiteX392" fmla="*/ 751478 w 1524908"/>
                  <a:gd name="connsiteY392" fmla="*/ 804894 h 1139290"/>
                  <a:gd name="connsiteX393" fmla="*/ 733917 w 1524908"/>
                  <a:gd name="connsiteY393" fmla="*/ 818065 h 1139290"/>
                  <a:gd name="connsiteX394" fmla="*/ 733917 w 1524908"/>
                  <a:gd name="connsiteY394" fmla="*/ 824650 h 1139290"/>
                  <a:gd name="connsiteX395" fmla="*/ 747820 w 1524908"/>
                  <a:gd name="connsiteY395" fmla="*/ 831968 h 1139290"/>
                  <a:gd name="connsiteX396" fmla="*/ 772698 w 1524908"/>
                  <a:gd name="connsiteY396" fmla="*/ 827577 h 1139290"/>
                  <a:gd name="connsiteX397" fmla="*/ 782942 w 1524908"/>
                  <a:gd name="connsiteY397" fmla="*/ 815138 h 1139290"/>
                  <a:gd name="connsiteX398" fmla="*/ 793186 w 1524908"/>
                  <a:gd name="connsiteY398" fmla="*/ 815870 h 1139290"/>
                  <a:gd name="connsiteX399" fmla="*/ 815138 w 1524908"/>
                  <a:gd name="connsiteY399" fmla="*/ 803431 h 1139290"/>
                  <a:gd name="connsiteX400" fmla="*/ 818797 w 1524908"/>
                  <a:gd name="connsiteY400" fmla="*/ 786601 h 1139290"/>
                  <a:gd name="connsiteX401" fmla="*/ 830504 w 1524908"/>
                  <a:gd name="connsiteY401" fmla="*/ 785869 h 1139290"/>
                  <a:gd name="connsiteX402" fmla="*/ 876603 w 1524908"/>
                  <a:gd name="connsiteY402" fmla="*/ 791723 h 1139290"/>
                  <a:gd name="connsiteX403" fmla="*/ 883920 w 1524908"/>
                  <a:gd name="connsiteY403" fmla="*/ 783674 h 1139290"/>
                  <a:gd name="connsiteX404" fmla="*/ 891237 w 1524908"/>
                  <a:gd name="connsiteY404" fmla="*/ 750747 h 1139290"/>
                  <a:gd name="connsiteX405" fmla="*/ 879530 w 1524908"/>
                  <a:gd name="connsiteY405" fmla="*/ 758795 h 1139290"/>
                  <a:gd name="connsiteX406" fmla="*/ 883920 w 1524908"/>
                  <a:gd name="connsiteY406" fmla="*/ 742698 h 1139290"/>
                  <a:gd name="connsiteX407" fmla="*/ 872212 w 1524908"/>
                  <a:gd name="connsiteY407" fmla="*/ 732454 h 1139290"/>
                  <a:gd name="connsiteX408" fmla="*/ 878066 w 1524908"/>
                  <a:gd name="connsiteY408" fmla="*/ 721478 h 1139290"/>
                  <a:gd name="connsiteX409" fmla="*/ 878798 w 1524908"/>
                  <a:gd name="connsiteY409" fmla="*/ 732454 h 1139290"/>
                  <a:gd name="connsiteX410" fmla="*/ 903676 w 1524908"/>
                  <a:gd name="connsiteY410" fmla="*/ 732454 h 1139290"/>
                  <a:gd name="connsiteX411" fmla="*/ 908798 w 1524908"/>
                  <a:gd name="connsiteY411" fmla="*/ 725136 h 1139290"/>
                  <a:gd name="connsiteX412" fmla="*/ 920506 w 1524908"/>
                  <a:gd name="connsiteY412" fmla="*/ 724405 h 1139290"/>
                  <a:gd name="connsiteX413" fmla="*/ 918311 w 1524908"/>
                  <a:gd name="connsiteY413" fmla="*/ 736844 h 1139290"/>
                  <a:gd name="connsiteX414" fmla="*/ 932214 w 1524908"/>
                  <a:gd name="connsiteY414" fmla="*/ 737576 h 1139290"/>
                  <a:gd name="connsiteX415" fmla="*/ 918311 w 1524908"/>
                  <a:gd name="connsiteY415" fmla="*/ 747088 h 1139290"/>
                  <a:gd name="connsiteX416" fmla="*/ 948311 w 1524908"/>
                  <a:gd name="connsiteY416" fmla="*/ 755137 h 1139290"/>
                  <a:gd name="connsiteX417" fmla="*/ 922701 w 1524908"/>
                  <a:gd name="connsiteY417" fmla="*/ 758064 h 1139290"/>
                  <a:gd name="connsiteX418" fmla="*/ 913189 w 1524908"/>
                  <a:gd name="connsiteY418" fmla="*/ 766845 h 1139290"/>
                  <a:gd name="connsiteX419" fmla="*/ 919774 w 1524908"/>
                  <a:gd name="connsiteY419" fmla="*/ 777088 h 1139290"/>
                  <a:gd name="connsiteX420" fmla="*/ 953434 w 1524908"/>
                  <a:gd name="connsiteY420" fmla="*/ 764649 h 1139290"/>
                  <a:gd name="connsiteX421" fmla="*/ 970263 w 1524908"/>
                  <a:gd name="connsiteY421" fmla="*/ 777088 h 1139290"/>
                  <a:gd name="connsiteX422" fmla="*/ 975385 w 1524908"/>
                  <a:gd name="connsiteY422" fmla="*/ 770503 h 1139290"/>
                  <a:gd name="connsiteX423" fmla="*/ 979775 w 1524908"/>
                  <a:gd name="connsiteY423" fmla="*/ 780747 h 1139290"/>
                  <a:gd name="connsiteX424" fmla="*/ 1009044 w 1524908"/>
                  <a:gd name="connsiteY424" fmla="*/ 797577 h 1139290"/>
                  <a:gd name="connsiteX425" fmla="*/ 1030264 w 1524908"/>
                  <a:gd name="connsiteY425" fmla="*/ 797577 h 1139290"/>
                  <a:gd name="connsiteX426" fmla="*/ 1058801 w 1524908"/>
                  <a:gd name="connsiteY426" fmla="*/ 793918 h 1139290"/>
                  <a:gd name="connsiteX427" fmla="*/ 1090266 w 1524908"/>
                  <a:gd name="connsiteY427" fmla="*/ 801967 h 1139290"/>
                  <a:gd name="connsiteX428" fmla="*/ 1104900 w 1524908"/>
                  <a:gd name="connsiteY428" fmla="*/ 815870 h 1139290"/>
                  <a:gd name="connsiteX429" fmla="*/ 1137827 w 1524908"/>
                  <a:gd name="connsiteY429" fmla="*/ 818797 h 1139290"/>
                  <a:gd name="connsiteX430" fmla="*/ 1150998 w 1524908"/>
                  <a:gd name="connsiteY430" fmla="*/ 807821 h 1139290"/>
                  <a:gd name="connsiteX431" fmla="*/ 1156852 w 1524908"/>
                  <a:gd name="connsiteY431" fmla="*/ 825382 h 1139290"/>
                  <a:gd name="connsiteX432" fmla="*/ 1143681 w 1524908"/>
                  <a:gd name="connsiteY432" fmla="*/ 830504 h 1139290"/>
                  <a:gd name="connsiteX433" fmla="*/ 1152462 w 1524908"/>
                  <a:gd name="connsiteY433" fmla="*/ 839285 h 1139290"/>
                  <a:gd name="connsiteX434" fmla="*/ 1206609 w 1524908"/>
                  <a:gd name="connsiteY434" fmla="*/ 867091 h 1139290"/>
                  <a:gd name="connsiteX435" fmla="*/ 1216853 w 1524908"/>
                  <a:gd name="connsiteY435" fmla="*/ 885384 h 1139290"/>
                  <a:gd name="connsiteX436" fmla="*/ 1256366 w 1524908"/>
                  <a:gd name="connsiteY436" fmla="*/ 915384 h 1139290"/>
                  <a:gd name="connsiteX437" fmla="*/ 1280513 w 1524908"/>
                  <a:gd name="connsiteY437" fmla="*/ 900750 h 1139290"/>
                  <a:gd name="connsiteX438" fmla="*/ 1276123 w 1524908"/>
                  <a:gd name="connsiteY438" fmla="*/ 884652 h 1139290"/>
                  <a:gd name="connsiteX439" fmla="*/ 1250513 w 1524908"/>
                  <a:gd name="connsiteY439" fmla="*/ 870017 h 1139290"/>
                  <a:gd name="connsiteX440" fmla="*/ 1273196 w 1524908"/>
                  <a:gd name="connsiteY440" fmla="*/ 878798 h 1139290"/>
                  <a:gd name="connsiteX441" fmla="*/ 1276855 w 1524908"/>
                  <a:gd name="connsiteY441" fmla="*/ 873676 h 1139290"/>
                  <a:gd name="connsiteX442" fmla="*/ 1283440 w 1524908"/>
                  <a:gd name="connsiteY442" fmla="*/ 883188 h 1139290"/>
                  <a:gd name="connsiteX443" fmla="*/ 1283440 w 1524908"/>
                  <a:gd name="connsiteY443" fmla="*/ 902945 h 1139290"/>
                  <a:gd name="connsiteX444" fmla="*/ 1298806 w 1524908"/>
                  <a:gd name="connsiteY444" fmla="*/ 898554 h 1139290"/>
                  <a:gd name="connsiteX445" fmla="*/ 1314172 w 1524908"/>
                  <a:gd name="connsiteY445" fmla="*/ 911725 h 1139290"/>
                  <a:gd name="connsiteX446" fmla="*/ 1295879 w 1524908"/>
                  <a:gd name="connsiteY446" fmla="*/ 840017 h 1139290"/>
                  <a:gd name="connsiteX447" fmla="*/ 1304660 w 1524908"/>
                  <a:gd name="connsiteY447" fmla="*/ 849529 h 1139290"/>
                  <a:gd name="connsiteX448" fmla="*/ 1314904 w 1524908"/>
                  <a:gd name="connsiteY448" fmla="*/ 893432 h 1139290"/>
                  <a:gd name="connsiteX449" fmla="*/ 1331002 w 1524908"/>
                  <a:gd name="connsiteY449" fmla="*/ 911725 h 1139290"/>
                  <a:gd name="connsiteX450" fmla="*/ 1348563 w 1524908"/>
                  <a:gd name="connsiteY450" fmla="*/ 908798 h 1139290"/>
                  <a:gd name="connsiteX451" fmla="*/ 1361734 w 1524908"/>
                  <a:gd name="connsiteY451" fmla="*/ 934409 h 1139290"/>
                  <a:gd name="connsiteX452" fmla="*/ 1368320 w 1524908"/>
                  <a:gd name="connsiteY452" fmla="*/ 934409 h 1139290"/>
                  <a:gd name="connsiteX453" fmla="*/ 1372710 w 1524908"/>
                  <a:gd name="connsiteY453" fmla="*/ 975385 h 1139290"/>
                  <a:gd name="connsiteX454" fmla="*/ 1397589 w 1524908"/>
                  <a:gd name="connsiteY454" fmla="*/ 979044 h 1139290"/>
                  <a:gd name="connsiteX455" fmla="*/ 1409296 w 1524908"/>
                  <a:gd name="connsiteY455" fmla="*/ 995142 h 1139290"/>
                  <a:gd name="connsiteX456" fmla="*/ 1422467 w 1524908"/>
                  <a:gd name="connsiteY456" fmla="*/ 1003191 h 1139290"/>
                  <a:gd name="connsiteX457" fmla="*/ 1425394 w 1524908"/>
                  <a:gd name="connsiteY457" fmla="*/ 1023679 h 1139290"/>
                  <a:gd name="connsiteX458" fmla="*/ 1412223 w 1524908"/>
                  <a:gd name="connsiteY458" fmla="*/ 1042704 h 1139290"/>
                  <a:gd name="connsiteX459" fmla="*/ 1433443 w 1524908"/>
                  <a:gd name="connsiteY459" fmla="*/ 1054411 h 1139290"/>
                  <a:gd name="connsiteX460" fmla="*/ 1442224 w 1524908"/>
                  <a:gd name="connsiteY460" fmla="*/ 1036850 h 1139290"/>
                  <a:gd name="connsiteX461" fmla="*/ 1440760 w 1524908"/>
                  <a:gd name="connsiteY461" fmla="*/ 1059533 h 1139290"/>
                  <a:gd name="connsiteX462" fmla="*/ 1434906 w 1524908"/>
                  <a:gd name="connsiteY462" fmla="*/ 1066119 h 1139290"/>
                  <a:gd name="connsiteX463" fmla="*/ 1445151 w 1524908"/>
                  <a:gd name="connsiteY463" fmla="*/ 1078558 h 1139290"/>
                  <a:gd name="connsiteX464" fmla="*/ 1450273 w 1524908"/>
                  <a:gd name="connsiteY464" fmla="*/ 1060997 h 1139290"/>
                  <a:gd name="connsiteX465" fmla="*/ 1448809 w 1524908"/>
                  <a:gd name="connsiteY465" fmla="*/ 1052216 h 1139290"/>
                  <a:gd name="connsiteX466" fmla="*/ 1454663 w 1524908"/>
                  <a:gd name="connsiteY466" fmla="*/ 1053680 h 1139290"/>
                  <a:gd name="connsiteX467" fmla="*/ 1459053 w 1524908"/>
                  <a:gd name="connsiteY467" fmla="*/ 1070509 h 1139290"/>
                  <a:gd name="connsiteX468" fmla="*/ 1451736 w 1524908"/>
                  <a:gd name="connsiteY468" fmla="*/ 1080753 h 1139290"/>
                  <a:gd name="connsiteX469" fmla="*/ 1456126 w 1524908"/>
                  <a:gd name="connsiteY469" fmla="*/ 1099778 h 1139290"/>
                  <a:gd name="connsiteX470" fmla="*/ 1459785 w 1524908"/>
                  <a:gd name="connsiteY470" fmla="*/ 1102705 h 1139290"/>
                  <a:gd name="connsiteX471" fmla="*/ 1461980 w 1524908"/>
                  <a:gd name="connsiteY471" fmla="*/ 1090997 h 1139290"/>
                  <a:gd name="connsiteX472" fmla="*/ 1467102 w 1524908"/>
                  <a:gd name="connsiteY472" fmla="*/ 1095387 h 1139290"/>
                  <a:gd name="connsiteX473" fmla="*/ 1464907 w 1524908"/>
                  <a:gd name="connsiteY473" fmla="*/ 1110022 h 1139290"/>
                  <a:gd name="connsiteX474" fmla="*/ 1473688 w 1524908"/>
                  <a:gd name="connsiteY474" fmla="*/ 1111485 h 1139290"/>
                  <a:gd name="connsiteX475" fmla="*/ 1470761 w 1524908"/>
                  <a:gd name="connsiteY475" fmla="*/ 1118071 h 1139290"/>
                  <a:gd name="connsiteX476" fmla="*/ 1483200 w 1524908"/>
                  <a:gd name="connsiteY476" fmla="*/ 1117339 h 1139290"/>
                  <a:gd name="connsiteX477" fmla="*/ 1483200 w 1524908"/>
                  <a:gd name="connsiteY477" fmla="*/ 1110022 h 1139290"/>
                  <a:gd name="connsiteX478" fmla="*/ 1475883 w 1524908"/>
                  <a:gd name="connsiteY478" fmla="*/ 1110022 h 1139290"/>
                  <a:gd name="connsiteX479" fmla="*/ 1476615 w 1524908"/>
                  <a:gd name="connsiteY479" fmla="*/ 1097583 h 1139290"/>
                  <a:gd name="connsiteX480" fmla="*/ 1470761 w 1524908"/>
                  <a:gd name="connsiteY480" fmla="*/ 1093192 h 1139290"/>
                  <a:gd name="connsiteX481" fmla="*/ 1483200 w 1524908"/>
                  <a:gd name="connsiteY481" fmla="*/ 1090997 h 1139290"/>
                  <a:gd name="connsiteX482" fmla="*/ 1486859 w 1524908"/>
                  <a:gd name="connsiteY482" fmla="*/ 1085144 h 1139290"/>
                  <a:gd name="connsiteX483" fmla="*/ 1486859 w 1524908"/>
                  <a:gd name="connsiteY483" fmla="*/ 1073436 h 1139290"/>
                  <a:gd name="connsiteX484" fmla="*/ 1490517 w 1524908"/>
                  <a:gd name="connsiteY484" fmla="*/ 1082948 h 1139290"/>
                  <a:gd name="connsiteX485" fmla="*/ 1486127 w 1524908"/>
                  <a:gd name="connsiteY485" fmla="*/ 1096119 h 1139290"/>
                  <a:gd name="connsiteX486" fmla="*/ 1494908 w 1524908"/>
                  <a:gd name="connsiteY486" fmla="*/ 1124656 h 1139290"/>
                  <a:gd name="connsiteX487" fmla="*/ 1508079 w 1524908"/>
                  <a:gd name="connsiteY487" fmla="*/ 1125388 h 1139290"/>
                  <a:gd name="connsiteX488" fmla="*/ 1524177 w 1524908"/>
                  <a:gd name="connsiteY488" fmla="*/ 1094656 h 1139290"/>
                  <a:gd name="connsiteX489" fmla="*/ 1524908 w 1524908"/>
                  <a:gd name="connsiteY489" fmla="*/ 1080753 h 1139290"/>
                  <a:gd name="connsiteX490" fmla="*/ 1515396 w 1524908"/>
                  <a:gd name="connsiteY490" fmla="*/ 1051484 h 1139290"/>
                  <a:gd name="connsiteX491" fmla="*/ 1514664 w 1524908"/>
                  <a:gd name="connsiteY491" fmla="*/ 1042704 h 1139290"/>
                  <a:gd name="connsiteX492" fmla="*/ 1518323 w 1524908"/>
                  <a:gd name="connsiteY492" fmla="*/ 1033923 h 1139290"/>
                  <a:gd name="connsiteX493" fmla="*/ 1513201 w 1524908"/>
                  <a:gd name="connsiteY493" fmla="*/ 1028801 h 1139290"/>
                  <a:gd name="connsiteX494" fmla="*/ 1500761 w 1524908"/>
                  <a:gd name="connsiteY494" fmla="*/ 1029532 h 1139290"/>
                  <a:gd name="connsiteX495" fmla="*/ 1482468 w 1524908"/>
                  <a:gd name="connsiteY495" fmla="*/ 1014898 h 1139290"/>
                  <a:gd name="connsiteX496" fmla="*/ 1470029 w 1524908"/>
                  <a:gd name="connsiteY496" fmla="*/ 1014898 h 1139290"/>
                  <a:gd name="connsiteX497" fmla="*/ 1455395 w 1524908"/>
                  <a:gd name="connsiteY497" fmla="*/ 1004654 h 1139290"/>
                  <a:gd name="connsiteX498" fmla="*/ 1444419 w 1524908"/>
                  <a:gd name="connsiteY498" fmla="*/ 1004654 h 1139290"/>
                  <a:gd name="connsiteX499" fmla="*/ 1440760 w 1524908"/>
                  <a:gd name="connsiteY499" fmla="*/ 992946 h 1139290"/>
                  <a:gd name="connsiteX500" fmla="*/ 1430516 w 1524908"/>
                  <a:gd name="connsiteY500" fmla="*/ 990751 h 1139290"/>
                  <a:gd name="connsiteX501" fmla="*/ 1429053 w 1524908"/>
                  <a:gd name="connsiteY501" fmla="*/ 979775 h 1139290"/>
                  <a:gd name="connsiteX502" fmla="*/ 1421736 w 1524908"/>
                  <a:gd name="connsiteY502" fmla="*/ 976117 h 1139290"/>
                  <a:gd name="connsiteX503" fmla="*/ 1422467 w 1524908"/>
                  <a:gd name="connsiteY503" fmla="*/ 963677 h 1139290"/>
                  <a:gd name="connsiteX504" fmla="*/ 1385149 w 1524908"/>
                  <a:gd name="connsiteY504" fmla="*/ 909530 h 1139290"/>
                  <a:gd name="connsiteX505" fmla="*/ 1371978 w 1524908"/>
                  <a:gd name="connsiteY505" fmla="*/ 898554 h 1139290"/>
                  <a:gd name="connsiteX506" fmla="*/ 1371978 w 1524908"/>
                  <a:gd name="connsiteY506" fmla="*/ 889774 h 1139290"/>
                  <a:gd name="connsiteX507" fmla="*/ 1340514 w 1524908"/>
                  <a:gd name="connsiteY507" fmla="*/ 864163 h 1139290"/>
                  <a:gd name="connsiteX508" fmla="*/ 1335392 w 1524908"/>
                  <a:gd name="connsiteY508" fmla="*/ 856115 h 1139290"/>
                  <a:gd name="connsiteX509" fmla="*/ 1323685 w 1524908"/>
                  <a:gd name="connsiteY509" fmla="*/ 841480 h 1139290"/>
                  <a:gd name="connsiteX510" fmla="*/ 1309782 w 1524908"/>
                  <a:gd name="connsiteY510" fmla="*/ 837090 h 1139290"/>
                  <a:gd name="connsiteX511" fmla="*/ 1309782 w 1524908"/>
                  <a:gd name="connsiteY511" fmla="*/ 820992 h 1139290"/>
                  <a:gd name="connsiteX512" fmla="*/ 1301001 w 1524908"/>
                  <a:gd name="connsiteY512" fmla="*/ 811479 h 1139290"/>
                  <a:gd name="connsiteX513" fmla="*/ 1288562 w 1524908"/>
                  <a:gd name="connsiteY513" fmla="*/ 806357 h 1139290"/>
                  <a:gd name="connsiteX514" fmla="*/ 1273196 w 1524908"/>
                  <a:gd name="connsiteY514" fmla="*/ 815870 h 1139290"/>
                  <a:gd name="connsiteX515" fmla="*/ 1261488 w 1524908"/>
                  <a:gd name="connsiteY515" fmla="*/ 831236 h 1139290"/>
                  <a:gd name="connsiteX516" fmla="*/ 1258562 w 1524908"/>
                  <a:gd name="connsiteY516" fmla="*/ 848797 h 1139290"/>
                  <a:gd name="connsiteX517" fmla="*/ 1247586 w 1524908"/>
                  <a:gd name="connsiteY517" fmla="*/ 849529 h 1139290"/>
                  <a:gd name="connsiteX518" fmla="*/ 1229293 w 1524908"/>
                  <a:gd name="connsiteY518" fmla="*/ 869286 h 1139290"/>
                  <a:gd name="connsiteX519" fmla="*/ 1223439 w 1524908"/>
                  <a:gd name="connsiteY519" fmla="*/ 867091 h 1139290"/>
                  <a:gd name="connsiteX520" fmla="*/ 1223439 w 1524908"/>
                  <a:gd name="connsiteY520" fmla="*/ 848797 h 1139290"/>
                  <a:gd name="connsiteX521" fmla="*/ 1205878 w 1524908"/>
                  <a:gd name="connsiteY521" fmla="*/ 832700 h 1139290"/>
                  <a:gd name="connsiteX522" fmla="*/ 1189048 w 1524908"/>
                  <a:gd name="connsiteY522" fmla="*/ 818065 h 1139290"/>
                  <a:gd name="connsiteX523" fmla="*/ 1185389 w 1524908"/>
                  <a:gd name="connsiteY523" fmla="*/ 803431 h 1139290"/>
                  <a:gd name="connsiteX524" fmla="*/ 1167096 w 1524908"/>
                  <a:gd name="connsiteY524" fmla="*/ 793918 h 1139290"/>
                  <a:gd name="connsiteX525" fmla="*/ 1168560 w 1524908"/>
                  <a:gd name="connsiteY525" fmla="*/ 777820 h 1139290"/>
                  <a:gd name="connsiteX526" fmla="*/ 1148072 w 1524908"/>
                  <a:gd name="connsiteY526" fmla="*/ 777088 h 1139290"/>
                  <a:gd name="connsiteX527" fmla="*/ 1142950 w 1524908"/>
                  <a:gd name="connsiteY527" fmla="*/ 785138 h 1139290"/>
                  <a:gd name="connsiteX528" fmla="*/ 1134169 w 1524908"/>
                  <a:gd name="connsiteY528" fmla="*/ 785138 h 1139290"/>
                  <a:gd name="connsiteX529" fmla="*/ 1129047 w 1524908"/>
                  <a:gd name="connsiteY529" fmla="*/ 780015 h 1139290"/>
                  <a:gd name="connsiteX530" fmla="*/ 1120266 w 1524908"/>
                  <a:gd name="connsiteY530" fmla="*/ 785869 h 1139290"/>
                  <a:gd name="connsiteX531" fmla="*/ 1107095 w 1524908"/>
                  <a:gd name="connsiteY531" fmla="*/ 777088 h 1139290"/>
                  <a:gd name="connsiteX532" fmla="*/ 1107095 w 1524908"/>
                  <a:gd name="connsiteY532" fmla="*/ 149271 h 1139290"/>
                  <a:gd name="connsiteX533" fmla="*/ 1056606 w 1524908"/>
                  <a:gd name="connsiteY533" fmla="*/ 119271 h 1139290"/>
                  <a:gd name="connsiteX534" fmla="*/ 1043435 w 1524908"/>
                  <a:gd name="connsiteY534" fmla="*/ 115612 h 1139290"/>
                  <a:gd name="connsiteX535" fmla="*/ 1027337 w 1524908"/>
                  <a:gd name="connsiteY535" fmla="*/ 123661 h 1139290"/>
                  <a:gd name="connsiteX536" fmla="*/ 1011240 w 1524908"/>
                  <a:gd name="connsiteY536" fmla="*/ 124393 h 1139290"/>
                  <a:gd name="connsiteX537" fmla="*/ 994410 w 1524908"/>
                  <a:gd name="connsiteY537" fmla="*/ 112685 h 1139290"/>
                  <a:gd name="connsiteX538" fmla="*/ 962946 w 1524908"/>
                  <a:gd name="connsiteY538" fmla="*/ 108295 h 1139290"/>
                  <a:gd name="connsiteX539" fmla="*/ 920506 w 1524908"/>
                  <a:gd name="connsiteY539" fmla="*/ 81953 h 1139290"/>
                  <a:gd name="connsiteX540" fmla="*/ 878798 w 1524908"/>
                  <a:gd name="connsiteY540" fmla="*/ 79026 h 1139290"/>
                  <a:gd name="connsiteX541" fmla="*/ 864163 w 1524908"/>
                  <a:gd name="connsiteY541" fmla="*/ 82685 h 1139290"/>
                  <a:gd name="connsiteX542" fmla="*/ 862700 w 1524908"/>
                  <a:gd name="connsiteY542" fmla="*/ 69514 h 1139290"/>
                  <a:gd name="connsiteX543" fmla="*/ 849529 w 1524908"/>
                  <a:gd name="connsiteY543" fmla="*/ 64392 h 1139290"/>
                  <a:gd name="connsiteX544" fmla="*/ 857578 w 1524908"/>
                  <a:gd name="connsiteY544" fmla="*/ 57074 h 1139290"/>
                  <a:gd name="connsiteX545" fmla="*/ 856115 w 1524908"/>
                  <a:gd name="connsiteY545" fmla="*/ 50489 h 1139290"/>
                  <a:gd name="connsiteX546" fmla="*/ 832699 w 1524908"/>
                  <a:gd name="connsiteY546" fmla="*/ 42440 h 1139290"/>
                  <a:gd name="connsiteX547" fmla="*/ 815138 w 1524908"/>
                  <a:gd name="connsiteY547" fmla="*/ 42440 h 1139290"/>
                  <a:gd name="connsiteX548" fmla="*/ 812211 w 1524908"/>
                  <a:gd name="connsiteY548" fmla="*/ 45367 h 1139290"/>
                  <a:gd name="connsiteX549" fmla="*/ 805626 w 1524908"/>
                  <a:gd name="connsiteY549" fmla="*/ 40976 h 1139290"/>
                  <a:gd name="connsiteX550" fmla="*/ 806357 w 1524908"/>
                  <a:gd name="connsiteY550" fmla="*/ 21952 h 1139290"/>
                  <a:gd name="connsiteX551" fmla="*/ 800504 w 1524908"/>
                  <a:gd name="connsiteY551" fmla="*/ 15366 h 1139290"/>
                  <a:gd name="connsiteX552" fmla="*/ 782211 w 1524908"/>
                  <a:gd name="connsiteY552" fmla="*/ 36586 h 1139290"/>
                  <a:gd name="connsiteX553" fmla="*/ 776357 w 1524908"/>
                  <a:gd name="connsiteY553" fmla="*/ 35854 h 1139290"/>
                  <a:gd name="connsiteX554" fmla="*/ 776357 w 1524908"/>
                  <a:gd name="connsiteY554" fmla="*/ 30001 h 1139290"/>
                  <a:gd name="connsiteX555" fmla="*/ 788796 w 1524908"/>
                  <a:gd name="connsiteY555" fmla="*/ 24147 h 1139290"/>
                  <a:gd name="connsiteX556" fmla="*/ 788796 w 1524908"/>
                  <a:gd name="connsiteY556" fmla="*/ 18293 h 1139290"/>
                  <a:gd name="connsiteX557" fmla="*/ 774893 w 1524908"/>
                  <a:gd name="connsiteY557" fmla="*/ 732 h 1139290"/>
                  <a:gd name="connsiteX558" fmla="*/ 766844 w 1524908"/>
                  <a:gd name="connsiteY558" fmla="*/ 0 h 1139290"/>
                  <a:gd name="connsiteX559" fmla="*/ 733917 w 1524908"/>
                  <a:gd name="connsiteY559" fmla="*/ 22683 h 1139290"/>
                  <a:gd name="connsiteX560" fmla="*/ 705380 w 1524908"/>
                  <a:gd name="connsiteY560" fmla="*/ 22683 h 1139290"/>
                  <a:gd name="connsiteX561" fmla="*/ 708307 w 1524908"/>
                  <a:gd name="connsiteY561" fmla="*/ 16098 h 1139290"/>
                  <a:gd name="connsiteX562" fmla="*/ 695136 w 1524908"/>
                  <a:gd name="connsiteY562" fmla="*/ 15366 h 1139290"/>
                  <a:gd name="connsiteX563" fmla="*/ 657086 w 1524908"/>
                  <a:gd name="connsiteY563" fmla="*/ 40245 h 1139290"/>
                  <a:gd name="connsiteX564" fmla="*/ 643915 w 1524908"/>
                  <a:gd name="connsiteY564" fmla="*/ 40245 h 1139290"/>
                  <a:gd name="connsiteX565" fmla="*/ 639525 w 1524908"/>
                  <a:gd name="connsiteY565" fmla="*/ 34391 h 1139290"/>
                  <a:gd name="connsiteX566" fmla="*/ 619768 w 1524908"/>
                  <a:gd name="connsiteY566" fmla="*/ 45367 h 1139290"/>
                  <a:gd name="connsiteX567" fmla="*/ 593426 w 1524908"/>
                  <a:gd name="connsiteY567" fmla="*/ 72440 h 1139290"/>
                  <a:gd name="connsiteX568" fmla="*/ 572938 w 1524908"/>
                  <a:gd name="connsiteY568" fmla="*/ 92197 h 1139290"/>
                  <a:gd name="connsiteX569" fmla="*/ 561962 w 1524908"/>
                  <a:gd name="connsiteY569" fmla="*/ 100978 h 1139290"/>
                  <a:gd name="connsiteX570" fmla="*/ 542938 w 1524908"/>
                  <a:gd name="connsiteY570" fmla="*/ 101709 h 1139290"/>
                  <a:gd name="connsiteX571" fmla="*/ 526840 w 1524908"/>
                  <a:gd name="connsiteY571" fmla="*/ 98782 h 1139290"/>
                  <a:gd name="connsiteX572" fmla="*/ 510010 w 1524908"/>
                  <a:gd name="connsiteY572" fmla="*/ 89270 h 1139290"/>
                  <a:gd name="connsiteX573" fmla="*/ 510010 w 1524908"/>
                  <a:gd name="connsiteY573" fmla="*/ 89270 h 1139290"/>
                  <a:gd name="connsiteX574" fmla="*/ 489522 w 1524908"/>
                  <a:gd name="connsiteY574" fmla="*/ 117807 h 1139290"/>
                  <a:gd name="connsiteX575" fmla="*/ 488790 w 1524908"/>
                  <a:gd name="connsiteY575" fmla="*/ 135369 h 1139290"/>
                  <a:gd name="connsiteX576" fmla="*/ 507815 w 1524908"/>
                  <a:gd name="connsiteY576" fmla="*/ 152930 h 1139290"/>
                  <a:gd name="connsiteX577" fmla="*/ 523181 w 1524908"/>
                  <a:gd name="connsiteY577" fmla="*/ 185857 h 1139290"/>
                  <a:gd name="connsiteX578" fmla="*/ 524645 w 1524908"/>
                  <a:gd name="connsiteY578" fmla="*/ 224639 h 1139290"/>
                  <a:gd name="connsiteX579" fmla="*/ 545864 w 1524908"/>
                  <a:gd name="connsiteY579" fmla="*/ 239273 h 1139290"/>
                  <a:gd name="connsiteX580" fmla="*/ 570743 w 1524908"/>
                  <a:gd name="connsiteY580" fmla="*/ 242200 h 1139290"/>
                  <a:gd name="connsiteX581" fmla="*/ 575865 w 1524908"/>
                  <a:gd name="connsiteY581" fmla="*/ 248054 h 1139290"/>
                  <a:gd name="connsiteX582" fmla="*/ 564889 w 1524908"/>
                  <a:gd name="connsiteY582" fmla="*/ 264883 h 1139290"/>
                  <a:gd name="connsiteX583" fmla="*/ 570011 w 1524908"/>
                  <a:gd name="connsiteY583" fmla="*/ 284640 h 1139290"/>
                  <a:gd name="connsiteX584" fmla="*/ 557572 w 1524908"/>
                  <a:gd name="connsiteY584" fmla="*/ 265615 h 1139290"/>
                  <a:gd name="connsiteX585" fmla="*/ 557572 w 1524908"/>
                  <a:gd name="connsiteY585" fmla="*/ 248054 h 1139290"/>
                  <a:gd name="connsiteX586" fmla="*/ 546596 w 1524908"/>
                  <a:gd name="connsiteY586" fmla="*/ 245859 h 1139290"/>
                  <a:gd name="connsiteX587" fmla="*/ 547328 w 1524908"/>
                  <a:gd name="connsiteY587" fmla="*/ 254639 h 1139290"/>
                  <a:gd name="connsiteX588" fmla="*/ 552450 w 1524908"/>
                  <a:gd name="connsiteY588" fmla="*/ 270005 h 1139290"/>
                  <a:gd name="connsiteX589" fmla="*/ 573670 w 1524908"/>
                  <a:gd name="connsiteY589" fmla="*/ 297079 h 1139290"/>
                  <a:gd name="connsiteX590" fmla="*/ 563426 w 1524908"/>
                  <a:gd name="connsiteY590" fmla="*/ 297079 h 1139290"/>
                  <a:gd name="connsiteX591" fmla="*/ 547328 w 1524908"/>
                  <a:gd name="connsiteY591" fmla="*/ 305128 h 1139290"/>
                  <a:gd name="connsiteX592" fmla="*/ 501961 w 1524908"/>
                  <a:gd name="connsiteY592" fmla="*/ 286835 h 1139290"/>
                  <a:gd name="connsiteX593" fmla="*/ 501229 w 1524908"/>
                  <a:gd name="connsiteY593" fmla="*/ 272201 h 1139290"/>
                  <a:gd name="connsiteX594" fmla="*/ 511474 w 1524908"/>
                  <a:gd name="connsiteY594" fmla="*/ 262688 h 1139290"/>
                  <a:gd name="connsiteX595" fmla="*/ 511474 w 1524908"/>
                  <a:gd name="connsiteY595" fmla="*/ 252444 h 1139290"/>
                  <a:gd name="connsiteX596" fmla="*/ 496107 w 1524908"/>
                  <a:gd name="connsiteY596" fmla="*/ 248785 h 1139290"/>
                  <a:gd name="connsiteX597" fmla="*/ 479278 w 1524908"/>
                  <a:gd name="connsiteY597" fmla="*/ 250249 h 1139290"/>
                  <a:gd name="connsiteX598" fmla="*/ 444155 w 1524908"/>
                  <a:gd name="connsiteY598" fmla="*/ 251712 h 1139290"/>
                  <a:gd name="connsiteX599" fmla="*/ 455131 w 1524908"/>
                  <a:gd name="connsiteY599" fmla="*/ 268542 h 1139290"/>
                  <a:gd name="connsiteX600" fmla="*/ 441228 w 1524908"/>
                  <a:gd name="connsiteY600" fmla="*/ 255371 h 1139290"/>
                  <a:gd name="connsiteX601" fmla="*/ 379764 w 1524908"/>
                  <a:gd name="connsiteY601" fmla="*/ 264152 h 1139290"/>
                  <a:gd name="connsiteX602" fmla="*/ 373910 w 1524908"/>
                  <a:gd name="connsiteY602" fmla="*/ 275127 h 1139290"/>
                  <a:gd name="connsiteX603" fmla="*/ 409764 w 1524908"/>
                  <a:gd name="connsiteY603" fmla="*/ 309518 h 1139290"/>
                  <a:gd name="connsiteX604" fmla="*/ 403910 w 1524908"/>
                  <a:gd name="connsiteY604" fmla="*/ 319763 h 1139290"/>
                  <a:gd name="connsiteX605" fmla="*/ 401715 w 1524908"/>
                  <a:gd name="connsiteY605" fmla="*/ 334397 h 1139290"/>
                  <a:gd name="connsiteX606" fmla="*/ 396593 w 1524908"/>
                  <a:gd name="connsiteY606" fmla="*/ 340251 h 1139290"/>
                  <a:gd name="connsiteX607" fmla="*/ 395862 w 1524908"/>
                  <a:gd name="connsiteY607" fmla="*/ 354153 h 1139290"/>
                  <a:gd name="connsiteX608" fmla="*/ 428057 w 1524908"/>
                  <a:gd name="connsiteY608" fmla="*/ 380495 h 1139290"/>
                  <a:gd name="connsiteX609" fmla="*/ 458058 w 1524908"/>
                  <a:gd name="connsiteY609" fmla="*/ 381959 h 1139290"/>
                  <a:gd name="connsiteX610" fmla="*/ 491717 w 1524908"/>
                  <a:gd name="connsiteY610" fmla="*/ 395862 h 1139290"/>
                  <a:gd name="connsiteX611" fmla="*/ 506351 w 1524908"/>
                  <a:gd name="connsiteY611" fmla="*/ 395862 h 1139290"/>
                  <a:gd name="connsiteX612" fmla="*/ 512205 w 1524908"/>
                  <a:gd name="connsiteY612" fmla="*/ 391471 h 1139290"/>
                  <a:gd name="connsiteX613" fmla="*/ 540011 w 1524908"/>
                  <a:gd name="connsiteY613" fmla="*/ 392203 h 1139290"/>
                  <a:gd name="connsiteX614" fmla="*/ 540742 w 1524908"/>
                  <a:gd name="connsiteY614" fmla="*/ 386349 h 1139290"/>
                  <a:gd name="connsiteX615" fmla="*/ 549523 w 1524908"/>
                  <a:gd name="connsiteY615" fmla="*/ 394398 h 1139290"/>
                  <a:gd name="connsiteX616" fmla="*/ 550255 w 1524908"/>
                  <a:gd name="connsiteY616" fmla="*/ 409032 h 1139290"/>
                  <a:gd name="connsiteX617" fmla="*/ 531962 w 1524908"/>
                  <a:gd name="connsiteY617" fmla="*/ 408301 h 1139290"/>
                  <a:gd name="connsiteX618" fmla="*/ 532693 w 1524908"/>
                  <a:gd name="connsiteY618" fmla="*/ 432448 h 1139290"/>
                  <a:gd name="connsiteX619" fmla="*/ 536352 w 1524908"/>
                  <a:gd name="connsiteY619" fmla="*/ 455863 h 1139290"/>
                  <a:gd name="connsiteX620" fmla="*/ 515132 w 1524908"/>
                  <a:gd name="connsiteY620" fmla="*/ 475619 h 1139290"/>
                  <a:gd name="connsiteX621" fmla="*/ 501229 w 1524908"/>
                  <a:gd name="connsiteY621" fmla="*/ 474887 h 1139290"/>
                  <a:gd name="connsiteX622" fmla="*/ 486595 w 1524908"/>
                  <a:gd name="connsiteY622" fmla="*/ 469034 h 1139290"/>
                  <a:gd name="connsiteX623" fmla="*/ 479278 w 1524908"/>
                  <a:gd name="connsiteY623" fmla="*/ 469765 h 1139290"/>
                  <a:gd name="connsiteX624" fmla="*/ 456594 w 1524908"/>
                  <a:gd name="connsiteY624" fmla="*/ 485132 h 1139290"/>
                  <a:gd name="connsiteX625" fmla="*/ 444155 w 1524908"/>
                  <a:gd name="connsiteY625" fmla="*/ 486595 h 1139290"/>
                  <a:gd name="connsiteX626" fmla="*/ 433911 w 1524908"/>
                  <a:gd name="connsiteY626" fmla="*/ 466107 h 1139290"/>
                  <a:gd name="connsiteX627" fmla="*/ 411228 w 1524908"/>
                  <a:gd name="connsiteY627" fmla="*/ 466107 h 1139290"/>
                  <a:gd name="connsiteX628" fmla="*/ 395130 w 1524908"/>
                  <a:gd name="connsiteY628" fmla="*/ 480741 h 1139290"/>
                  <a:gd name="connsiteX629" fmla="*/ 391471 w 1524908"/>
                  <a:gd name="connsiteY629" fmla="*/ 493912 h 1139290"/>
                  <a:gd name="connsiteX630" fmla="*/ 367324 w 1524908"/>
                  <a:gd name="connsiteY630" fmla="*/ 507083 h 1139290"/>
                  <a:gd name="connsiteX631" fmla="*/ 328543 w 1524908"/>
                  <a:gd name="connsiteY631" fmla="*/ 538547 h 1139290"/>
                  <a:gd name="connsiteX632" fmla="*/ 326348 w 1524908"/>
                  <a:gd name="connsiteY632" fmla="*/ 561231 h 1139290"/>
                  <a:gd name="connsiteX633" fmla="*/ 331470 w 1524908"/>
                  <a:gd name="connsiteY633" fmla="*/ 577328 h 1139290"/>
                  <a:gd name="connsiteX634" fmla="*/ 338787 w 1524908"/>
                  <a:gd name="connsiteY634" fmla="*/ 586109 h 1139290"/>
                  <a:gd name="connsiteX635" fmla="*/ 346104 w 1524908"/>
                  <a:gd name="connsiteY635" fmla="*/ 583182 h 1139290"/>
                  <a:gd name="connsiteX636" fmla="*/ 352690 w 1524908"/>
                  <a:gd name="connsiteY636" fmla="*/ 590499 h 1139290"/>
                  <a:gd name="connsiteX637" fmla="*/ 346836 w 1524908"/>
                  <a:gd name="connsiteY637" fmla="*/ 594890 h 1139290"/>
                  <a:gd name="connsiteX638" fmla="*/ 335860 w 1524908"/>
                  <a:gd name="connsiteY638" fmla="*/ 601475 h 1139290"/>
                  <a:gd name="connsiteX639" fmla="*/ 343909 w 1524908"/>
                  <a:gd name="connsiteY639" fmla="*/ 612451 h 1139290"/>
                  <a:gd name="connsiteX640" fmla="*/ 324884 w 1524908"/>
                  <a:gd name="connsiteY640" fmla="*/ 620500 h 1139290"/>
                  <a:gd name="connsiteX641" fmla="*/ 330738 w 1524908"/>
                  <a:gd name="connsiteY641" fmla="*/ 636598 h 1139290"/>
                  <a:gd name="connsiteX642" fmla="*/ 343178 w 1524908"/>
                  <a:gd name="connsiteY642" fmla="*/ 653428 h 1139290"/>
                  <a:gd name="connsiteX643" fmla="*/ 349031 w 1524908"/>
                  <a:gd name="connsiteY643" fmla="*/ 683428 h 1139290"/>
                  <a:gd name="connsiteX644" fmla="*/ 378300 w 1524908"/>
                  <a:gd name="connsiteY644" fmla="*/ 694404 h 1139290"/>
                  <a:gd name="connsiteX645" fmla="*/ 397325 w 1524908"/>
                  <a:gd name="connsiteY645" fmla="*/ 688550 h 1139290"/>
                  <a:gd name="connsiteX646" fmla="*/ 409764 w 1524908"/>
                  <a:gd name="connsiteY646" fmla="*/ 680501 h 1139290"/>
                  <a:gd name="connsiteX647" fmla="*/ 413423 w 1524908"/>
                  <a:gd name="connsiteY647" fmla="*/ 695867 h 1139290"/>
                  <a:gd name="connsiteX648" fmla="*/ 415618 w 1524908"/>
                  <a:gd name="connsiteY648" fmla="*/ 728063 h 1139290"/>
                  <a:gd name="connsiteX649" fmla="*/ 401715 w 1524908"/>
                  <a:gd name="connsiteY649" fmla="*/ 738307 h 1139290"/>
                  <a:gd name="connsiteX650" fmla="*/ 401715 w 1524908"/>
                  <a:gd name="connsiteY650" fmla="*/ 770503 h 1139290"/>
                  <a:gd name="connsiteX651" fmla="*/ 397325 w 1524908"/>
                  <a:gd name="connsiteY651" fmla="*/ 777088 h 1139290"/>
                  <a:gd name="connsiteX652" fmla="*/ 384886 w 1524908"/>
                  <a:gd name="connsiteY652" fmla="*/ 777088 h 1139290"/>
                  <a:gd name="connsiteX653" fmla="*/ 397325 w 1524908"/>
                  <a:gd name="connsiteY653" fmla="*/ 785869 h 1139290"/>
                  <a:gd name="connsiteX654" fmla="*/ 412691 w 1524908"/>
                  <a:gd name="connsiteY654" fmla="*/ 785138 h 1139290"/>
                  <a:gd name="connsiteX655" fmla="*/ 415618 w 1524908"/>
                  <a:gd name="connsiteY655" fmla="*/ 777820 h 1139290"/>
                  <a:gd name="connsiteX656" fmla="*/ 449277 w 1524908"/>
                  <a:gd name="connsiteY656" fmla="*/ 773430 h 1139290"/>
                  <a:gd name="connsiteX657" fmla="*/ 463912 w 1524908"/>
                  <a:gd name="connsiteY657" fmla="*/ 792455 h 1139290"/>
                  <a:gd name="connsiteX658" fmla="*/ 473424 w 1524908"/>
                  <a:gd name="connsiteY658" fmla="*/ 787333 h 1139290"/>
                  <a:gd name="connsiteX659" fmla="*/ 482936 w 1524908"/>
                  <a:gd name="connsiteY659" fmla="*/ 824650 h 1139290"/>
                  <a:gd name="connsiteX660" fmla="*/ 490254 w 1524908"/>
                  <a:gd name="connsiteY660" fmla="*/ 828309 h 1139290"/>
                  <a:gd name="connsiteX661" fmla="*/ 497571 w 1524908"/>
                  <a:gd name="connsiteY661" fmla="*/ 823187 h 1139290"/>
                  <a:gd name="connsiteX662" fmla="*/ 498303 w 1524908"/>
                  <a:gd name="connsiteY662" fmla="*/ 805626 h 1139290"/>
                  <a:gd name="connsiteX663" fmla="*/ 504888 w 1524908"/>
                  <a:gd name="connsiteY663" fmla="*/ 798309 h 1139290"/>
                  <a:gd name="connsiteX664" fmla="*/ 510010 w 1524908"/>
                  <a:gd name="connsiteY664" fmla="*/ 806357 h 1139290"/>
                  <a:gd name="connsiteX665" fmla="*/ 511474 w 1524908"/>
                  <a:gd name="connsiteY665" fmla="*/ 818065 h 1139290"/>
                  <a:gd name="connsiteX666" fmla="*/ 523181 w 1524908"/>
                  <a:gd name="connsiteY666" fmla="*/ 820992 h 1139290"/>
                  <a:gd name="connsiteX667" fmla="*/ 557572 w 1524908"/>
                  <a:gd name="connsiteY667" fmla="*/ 812211 h 1139290"/>
                  <a:gd name="connsiteX668" fmla="*/ 559035 w 1524908"/>
                  <a:gd name="connsiteY668" fmla="*/ 820992 h 1139290"/>
                  <a:gd name="connsiteX669" fmla="*/ 544401 w 1524908"/>
                  <a:gd name="connsiteY669" fmla="*/ 829041 h 1139290"/>
                  <a:gd name="connsiteX670" fmla="*/ 532693 w 1524908"/>
                  <a:gd name="connsiteY670" fmla="*/ 841480 h 1139290"/>
                  <a:gd name="connsiteX671" fmla="*/ 512205 w 1524908"/>
                  <a:gd name="connsiteY671" fmla="*/ 892701 h 1139290"/>
                  <a:gd name="connsiteX672" fmla="*/ 480741 w 1524908"/>
                  <a:gd name="connsiteY672" fmla="*/ 907335 h 1139290"/>
                  <a:gd name="connsiteX673" fmla="*/ 470497 w 1524908"/>
                  <a:gd name="connsiteY673" fmla="*/ 918311 h 1139290"/>
                  <a:gd name="connsiteX674" fmla="*/ 468302 w 1524908"/>
                  <a:gd name="connsiteY674" fmla="*/ 928555 h 1139290"/>
                  <a:gd name="connsiteX675" fmla="*/ 460985 w 1524908"/>
                  <a:gd name="connsiteY675" fmla="*/ 924165 h 1139290"/>
                  <a:gd name="connsiteX676" fmla="*/ 392935 w 1524908"/>
                  <a:gd name="connsiteY676" fmla="*/ 948311 h 1139290"/>
                  <a:gd name="connsiteX677" fmla="*/ 379764 w 1524908"/>
                  <a:gd name="connsiteY677" fmla="*/ 978312 h 1139290"/>
                  <a:gd name="connsiteX678" fmla="*/ 370251 w 1524908"/>
                  <a:gd name="connsiteY678" fmla="*/ 975385 h 1139290"/>
                  <a:gd name="connsiteX679" fmla="*/ 373910 w 1524908"/>
                  <a:gd name="connsiteY679" fmla="*/ 967336 h 1139290"/>
                  <a:gd name="connsiteX680" fmla="*/ 362934 w 1524908"/>
                  <a:gd name="connsiteY680" fmla="*/ 957092 h 1139290"/>
                  <a:gd name="connsiteX681" fmla="*/ 337324 w 1524908"/>
                  <a:gd name="connsiteY681" fmla="*/ 955629 h 1139290"/>
                  <a:gd name="connsiteX682" fmla="*/ 298542 w 1524908"/>
                  <a:gd name="connsiteY682" fmla="*/ 979044 h 1139290"/>
                  <a:gd name="connsiteX683" fmla="*/ 282445 w 1524908"/>
                  <a:gd name="connsiteY683" fmla="*/ 988556 h 1139290"/>
                  <a:gd name="connsiteX684" fmla="*/ 265615 w 1524908"/>
                  <a:gd name="connsiteY684" fmla="*/ 988556 h 1139290"/>
                  <a:gd name="connsiteX685" fmla="*/ 261956 w 1524908"/>
                  <a:gd name="connsiteY685" fmla="*/ 1006118 h 1139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</a:cxnLst>
                <a:rect l="l" t="t" r="r" b="b"/>
                <a:pathLst>
                  <a:path w="1524908" h="1139290">
                    <a:moveTo>
                      <a:pt x="43903" y="1021484"/>
                    </a:moveTo>
                    <a:lnTo>
                      <a:pt x="61465" y="1021484"/>
                    </a:lnTo>
                    <a:lnTo>
                      <a:pt x="66587" y="1026606"/>
                    </a:lnTo>
                    <a:lnTo>
                      <a:pt x="59269" y="1035387"/>
                    </a:lnTo>
                    <a:lnTo>
                      <a:pt x="45367" y="1036850"/>
                    </a:lnTo>
                    <a:lnTo>
                      <a:pt x="27074" y="1046362"/>
                    </a:lnTo>
                    <a:lnTo>
                      <a:pt x="0" y="1045630"/>
                    </a:lnTo>
                    <a:lnTo>
                      <a:pt x="16098" y="1039045"/>
                    </a:lnTo>
                    <a:lnTo>
                      <a:pt x="18293" y="1030996"/>
                    </a:lnTo>
                    <a:lnTo>
                      <a:pt x="36586" y="1028801"/>
                    </a:lnTo>
                    <a:close/>
                    <a:moveTo>
                      <a:pt x="104636" y="1009044"/>
                    </a:moveTo>
                    <a:lnTo>
                      <a:pt x="114149" y="1012703"/>
                    </a:lnTo>
                    <a:lnTo>
                      <a:pt x="120734" y="1012703"/>
                    </a:lnTo>
                    <a:lnTo>
                      <a:pt x="124393" y="1021484"/>
                    </a:lnTo>
                    <a:lnTo>
                      <a:pt x="126588" y="1017093"/>
                    </a:lnTo>
                    <a:lnTo>
                      <a:pt x="133173" y="1018557"/>
                    </a:lnTo>
                    <a:lnTo>
                      <a:pt x="141222" y="1029532"/>
                    </a:lnTo>
                    <a:lnTo>
                      <a:pt x="141222" y="1033191"/>
                    </a:lnTo>
                    <a:lnTo>
                      <a:pt x="110490" y="1047094"/>
                    </a:lnTo>
                    <a:lnTo>
                      <a:pt x="92929" y="1046362"/>
                    </a:lnTo>
                    <a:lnTo>
                      <a:pt x="85611" y="1042704"/>
                    </a:lnTo>
                    <a:lnTo>
                      <a:pt x="77563" y="1047825"/>
                    </a:lnTo>
                    <a:lnTo>
                      <a:pt x="62928" y="1047825"/>
                    </a:lnTo>
                    <a:lnTo>
                      <a:pt x="54879" y="1037582"/>
                    </a:lnTo>
                    <a:lnTo>
                      <a:pt x="89270" y="1033923"/>
                    </a:lnTo>
                    <a:close/>
                    <a:moveTo>
                      <a:pt x="144149" y="1008313"/>
                    </a:moveTo>
                    <a:lnTo>
                      <a:pt x="151466" y="1009044"/>
                    </a:lnTo>
                    <a:lnTo>
                      <a:pt x="156588" y="1014166"/>
                    </a:lnTo>
                    <a:lnTo>
                      <a:pt x="156588" y="1021484"/>
                    </a:lnTo>
                    <a:lnTo>
                      <a:pt x="147076" y="1022215"/>
                    </a:lnTo>
                    <a:lnTo>
                      <a:pt x="140491" y="1014166"/>
                    </a:lnTo>
                    <a:close/>
                    <a:moveTo>
                      <a:pt x="162442" y="1010508"/>
                    </a:moveTo>
                    <a:lnTo>
                      <a:pt x="171955" y="1009776"/>
                    </a:lnTo>
                    <a:lnTo>
                      <a:pt x="171223" y="1017093"/>
                    </a:lnTo>
                    <a:lnTo>
                      <a:pt x="163174" y="1021484"/>
                    </a:lnTo>
                    <a:close/>
                    <a:moveTo>
                      <a:pt x="164637" y="1026606"/>
                    </a:moveTo>
                    <a:lnTo>
                      <a:pt x="189516" y="1025874"/>
                    </a:lnTo>
                    <a:lnTo>
                      <a:pt x="190979" y="1033923"/>
                    </a:lnTo>
                    <a:lnTo>
                      <a:pt x="181467" y="1034655"/>
                    </a:lnTo>
                    <a:lnTo>
                      <a:pt x="179272" y="1030996"/>
                    </a:lnTo>
                    <a:lnTo>
                      <a:pt x="173418" y="1035387"/>
                    </a:lnTo>
                    <a:lnTo>
                      <a:pt x="170491" y="1030996"/>
                    </a:lnTo>
                    <a:lnTo>
                      <a:pt x="163906" y="1029532"/>
                    </a:lnTo>
                    <a:close/>
                    <a:moveTo>
                      <a:pt x="1381491" y="1082216"/>
                    </a:moveTo>
                    <a:lnTo>
                      <a:pt x="1396857" y="1082948"/>
                    </a:lnTo>
                    <a:lnTo>
                      <a:pt x="1389540" y="1096851"/>
                    </a:lnTo>
                    <a:lnTo>
                      <a:pt x="1381491" y="1096119"/>
                    </a:lnTo>
                    <a:lnTo>
                      <a:pt x="1378564" y="1090266"/>
                    </a:lnTo>
                    <a:lnTo>
                      <a:pt x="1382223" y="1080753"/>
                    </a:lnTo>
                    <a:moveTo>
                      <a:pt x="1374174" y="1059533"/>
                    </a:moveTo>
                    <a:lnTo>
                      <a:pt x="1378564" y="1050021"/>
                    </a:lnTo>
                    <a:lnTo>
                      <a:pt x="1377100" y="1033191"/>
                    </a:lnTo>
                    <a:lnTo>
                      <a:pt x="1394662" y="1029532"/>
                    </a:lnTo>
                    <a:lnTo>
                      <a:pt x="1427589" y="1061728"/>
                    </a:lnTo>
                    <a:lnTo>
                      <a:pt x="1437102" y="1086607"/>
                    </a:lnTo>
                    <a:lnTo>
                      <a:pt x="1451004" y="1098314"/>
                    </a:lnTo>
                    <a:lnTo>
                      <a:pt x="1453199" y="1135632"/>
                    </a:lnTo>
                    <a:lnTo>
                      <a:pt x="1442955" y="1135632"/>
                    </a:lnTo>
                    <a:lnTo>
                      <a:pt x="1433443" y="1118803"/>
                    </a:lnTo>
                    <a:lnTo>
                      <a:pt x="1410760" y="1101242"/>
                    </a:lnTo>
                    <a:lnTo>
                      <a:pt x="1406369" y="1101242"/>
                    </a:lnTo>
                    <a:lnTo>
                      <a:pt x="1414418" y="1121730"/>
                    </a:lnTo>
                    <a:lnTo>
                      <a:pt x="1426858" y="1123193"/>
                    </a:lnTo>
                    <a:lnTo>
                      <a:pt x="1428321" y="1138559"/>
                    </a:lnTo>
                    <a:lnTo>
                      <a:pt x="1421736" y="1139291"/>
                    </a:lnTo>
                    <a:lnTo>
                      <a:pt x="1391735" y="1107095"/>
                    </a:lnTo>
                    <a:lnTo>
                      <a:pt x="1391003" y="1100510"/>
                    </a:lnTo>
                    <a:lnTo>
                      <a:pt x="1404906" y="1093192"/>
                    </a:lnTo>
                    <a:lnTo>
                      <a:pt x="1404906" y="1085875"/>
                    </a:lnTo>
                    <a:lnTo>
                      <a:pt x="1401247" y="1080021"/>
                    </a:lnTo>
                    <a:lnTo>
                      <a:pt x="1389540" y="1075631"/>
                    </a:lnTo>
                    <a:lnTo>
                      <a:pt x="1377100" y="1066119"/>
                    </a:lnTo>
                    <a:lnTo>
                      <a:pt x="1387345" y="1066851"/>
                    </a:lnTo>
                    <a:lnTo>
                      <a:pt x="1391003" y="1063923"/>
                    </a:lnTo>
                    <a:lnTo>
                      <a:pt x="1386613" y="1057338"/>
                    </a:lnTo>
                    <a:lnTo>
                      <a:pt x="1382223" y="1060997"/>
                    </a:lnTo>
                    <a:close/>
                    <a:moveTo>
                      <a:pt x="1347832" y="992946"/>
                    </a:moveTo>
                    <a:lnTo>
                      <a:pt x="1357344" y="993678"/>
                    </a:lnTo>
                    <a:lnTo>
                      <a:pt x="1374905" y="1011971"/>
                    </a:lnTo>
                    <a:lnTo>
                      <a:pt x="1373442" y="1017825"/>
                    </a:lnTo>
                    <a:lnTo>
                      <a:pt x="1367588" y="1017093"/>
                    </a:lnTo>
                    <a:lnTo>
                      <a:pt x="1366856" y="1030264"/>
                    </a:lnTo>
                    <a:lnTo>
                      <a:pt x="1370515" y="1033923"/>
                    </a:lnTo>
                    <a:lnTo>
                      <a:pt x="1370515" y="1044899"/>
                    </a:lnTo>
                    <a:lnTo>
                      <a:pt x="1364661" y="1047094"/>
                    </a:lnTo>
                    <a:lnTo>
                      <a:pt x="1361734" y="1055875"/>
                    </a:lnTo>
                    <a:lnTo>
                      <a:pt x="1355881" y="1052948"/>
                    </a:lnTo>
                    <a:lnTo>
                      <a:pt x="1352954" y="1036850"/>
                    </a:lnTo>
                    <a:lnTo>
                      <a:pt x="1361003" y="1026606"/>
                    </a:lnTo>
                    <a:lnTo>
                      <a:pt x="1345636" y="1010508"/>
                    </a:lnTo>
                    <a:lnTo>
                      <a:pt x="1346368" y="1001727"/>
                    </a:lnTo>
                    <a:close/>
                    <a:moveTo>
                      <a:pt x="1358807" y="981970"/>
                    </a:moveTo>
                    <a:lnTo>
                      <a:pt x="1372710" y="983434"/>
                    </a:lnTo>
                    <a:lnTo>
                      <a:pt x="1391003" y="984166"/>
                    </a:lnTo>
                    <a:lnTo>
                      <a:pt x="1415882" y="1007581"/>
                    </a:lnTo>
                    <a:lnTo>
                      <a:pt x="1414418" y="1011239"/>
                    </a:lnTo>
                    <a:lnTo>
                      <a:pt x="1406369" y="1015630"/>
                    </a:lnTo>
                    <a:lnTo>
                      <a:pt x="1398320" y="1014166"/>
                    </a:lnTo>
                    <a:lnTo>
                      <a:pt x="1397589" y="1009044"/>
                    </a:lnTo>
                    <a:lnTo>
                      <a:pt x="1388808" y="997337"/>
                    </a:lnTo>
                    <a:lnTo>
                      <a:pt x="1386613" y="1002459"/>
                    </a:lnTo>
                    <a:lnTo>
                      <a:pt x="1393930" y="1011971"/>
                    </a:lnTo>
                    <a:lnTo>
                      <a:pt x="1392467" y="1020752"/>
                    </a:lnTo>
                    <a:lnTo>
                      <a:pt x="1386613" y="1020020"/>
                    </a:lnTo>
                    <a:lnTo>
                      <a:pt x="1377100" y="1021484"/>
                    </a:lnTo>
                    <a:lnTo>
                      <a:pt x="1376369" y="1009044"/>
                    </a:lnTo>
                    <a:lnTo>
                      <a:pt x="1357344" y="988556"/>
                    </a:lnTo>
                    <a:close/>
                    <a:moveTo>
                      <a:pt x="1265879" y="916848"/>
                    </a:moveTo>
                    <a:lnTo>
                      <a:pt x="1272464" y="913920"/>
                    </a:lnTo>
                    <a:lnTo>
                      <a:pt x="1284172" y="913920"/>
                    </a:lnTo>
                    <a:lnTo>
                      <a:pt x="1289294" y="910262"/>
                    </a:lnTo>
                    <a:lnTo>
                      <a:pt x="1319294" y="926360"/>
                    </a:lnTo>
                    <a:lnTo>
                      <a:pt x="1320026" y="937336"/>
                    </a:lnTo>
                    <a:lnTo>
                      <a:pt x="1316368" y="940994"/>
                    </a:lnTo>
                    <a:lnTo>
                      <a:pt x="1310514" y="940994"/>
                    </a:lnTo>
                    <a:lnTo>
                      <a:pt x="1300270" y="935872"/>
                    </a:lnTo>
                    <a:lnTo>
                      <a:pt x="1308319" y="945384"/>
                    </a:lnTo>
                    <a:lnTo>
                      <a:pt x="1321490" y="945384"/>
                    </a:lnTo>
                    <a:lnTo>
                      <a:pt x="1325148" y="960019"/>
                    </a:lnTo>
                    <a:lnTo>
                      <a:pt x="1318563" y="960019"/>
                    </a:lnTo>
                    <a:lnTo>
                      <a:pt x="1302465" y="949043"/>
                    </a:lnTo>
                    <a:lnTo>
                      <a:pt x="1294416" y="947580"/>
                    </a:lnTo>
                    <a:lnTo>
                      <a:pt x="1298806" y="957092"/>
                    </a:lnTo>
                    <a:lnTo>
                      <a:pt x="1299538" y="963677"/>
                    </a:lnTo>
                    <a:lnTo>
                      <a:pt x="1305392" y="959287"/>
                    </a:lnTo>
                    <a:lnTo>
                      <a:pt x="1317831" y="968068"/>
                    </a:lnTo>
                    <a:lnTo>
                      <a:pt x="1327343" y="967336"/>
                    </a:lnTo>
                    <a:lnTo>
                      <a:pt x="1325880" y="973190"/>
                    </a:lnTo>
                    <a:lnTo>
                      <a:pt x="1339783" y="1004654"/>
                    </a:lnTo>
                    <a:lnTo>
                      <a:pt x="1339783" y="1029532"/>
                    </a:lnTo>
                    <a:lnTo>
                      <a:pt x="1342710" y="1044899"/>
                    </a:lnTo>
                    <a:lnTo>
                      <a:pt x="1336856" y="1047094"/>
                    </a:lnTo>
                    <a:lnTo>
                      <a:pt x="1328075" y="1032459"/>
                    </a:lnTo>
                    <a:lnTo>
                      <a:pt x="1324417" y="1021484"/>
                    </a:lnTo>
                    <a:lnTo>
                      <a:pt x="1312709" y="1009776"/>
                    </a:lnTo>
                    <a:lnTo>
                      <a:pt x="1311246" y="990020"/>
                    </a:lnTo>
                    <a:lnTo>
                      <a:pt x="1306855" y="977580"/>
                    </a:lnTo>
                    <a:lnTo>
                      <a:pt x="1301733" y="977580"/>
                    </a:lnTo>
                    <a:lnTo>
                      <a:pt x="1303928" y="985629"/>
                    </a:lnTo>
                    <a:lnTo>
                      <a:pt x="1303928" y="989288"/>
                    </a:lnTo>
                    <a:lnTo>
                      <a:pt x="1293684" y="996605"/>
                    </a:lnTo>
                    <a:lnTo>
                      <a:pt x="1294416" y="972458"/>
                    </a:lnTo>
                    <a:lnTo>
                      <a:pt x="1282708" y="960751"/>
                    </a:lnTo>
                    <a:lnTo>
                      <a:pt x="1273196" y="943921"/>
                    </a:lnTo>
                    <a:lnTo>
                      <a:pt x="1264415" y="935141"/>
                    </a:lnTo>
                    <a:close/>
                    <a:moveTo>
                      <a:pt x="1318563" y="900018"/>
                    </a:moveTo>
                    <a:lnTo>
                      <a:pt x="1326612" y="913189"/>
                    </a:lnTo>
                    <a:lnTo>
                      <a:pt x="1344173" y="912457"/>
                    </a:lnTo>
                    <a:lnTo>
                      <a:pt x="1351490" y="927823"/>
                    </a:lnTo>
                    <a:lnTo>
                      <a:pt x="1347100" y="932214"/>
                    </a:lnTo>
                    <a:lnTo>
                      <a:pt x="1361734" y="955629"/>
                    </a:lnTo>
                    <a:lnTo>
                      <a:pt x="1361734" y="965141"/>
                    </a:lnTo>
                    <a:lnTo>
                      <a:pt x="1352954" y="970995"/>
                    </a:lnTo>
                    <a:lnTo>
                      <a:pt x="1352954" y="976117"/>
                    </a:lnTo>
                    <a:lnTo>
                      <a:pt x="1338319" y="990020"/>
                    </a:lnTo>
                    <a:lnTo>
                      <a:pt x="1334661" y="979775"/>
                    </a:lnTo>
                    <a:lnTo>
                      <a:pt x="1333929" y="970263"/>
                    </a:lnTo>
                    <a:lnTo>
                      <a:pt x="1338319" y="965141"/>
                    </a:lnTo>
                    <a:lnTo>
                      <a:pt x="1338319" y="957092"/>
                    </a:lnTo>
                    <a:lnTo>
                      <a:pt x="1327343" y="943189"/>
                    </a:lnTo>
                    <a:lnTo>
                      <a:pt x="1323685" y="916116"/>
                    </a:lnTo>
                    <a:lnTo>
                      <a:pt x="1317099" y="905140"/>
                    </a:lnTo>
                    <a:close/>
                    <a:moveTo>
                      <a:pt x="903676" y="766113"/>
                    </a:moveTo>
                    <a:lnTo>
                      <a:pt x="874408" y="796113"/>
                    </a:lnTo>
                    <a:lnTo>
                      <a:pt x="874408" y="807821"/>
                    </a:lnTo>
                    <a:lnTo>
                      <a:pt x="889774" y="801967"/>
                    </a:lnTo>
                    <a:lnTo>
                      <a:pt x="895627" y="788064"/>
                    </a:lnTo>
                    <a:lnTo>
                      <a:pt x="911725" y="770503"/>
                    </a:lnTo>
                    <a:close/>
                    <a:moveTo>
                      <a:pt x="672452" y="887579"/>
                    </a:moveTo>
                    <a:lnTo>
                      <a:pt x="672452" y="891969"/>
                    </a:lnTo>
                    <a:lnTo>
                      <a:pt x="685623" y="900750"/>
                    </a:lnTo>
                    <a:lnTo>
                      <a:pt x="687087" y="890505"/>
                    </a:lnTo>
                    <a:lnTo>
                      <a:pt x="691477" y="897091"/>
                    </a:lnTo>
                    <a:lnTo>
                      <a:pt x="717087" y="897822"/>
                    </a:lnTo>
                    <a:lnTo>
                      <a:pt x="722209" y="893432"/>
                    </a:lnTo>
                    <a:lnTo>
                      <a:pt x="723673" y="880261"/>
                    </a:lnTo>
                    <a:lnTo>
                      <a:pt x="720014" y="875139"/>
                    </a:lnTo>
                    <a:lnTo>
                      <a:pt x="709770" y="875139"/>
                    </a:lnTo>
                    <a:lnTo>
                      <a:pt x="709770" y="869286"/>
                    </a:lnTo>
                    <a:lnTo>
                      <a:pt x="712697" y="864895"/>
                    </a:lnTo>
                    <a:lnTo>
                      <a:pt x="712697" y="861968"/>
                    </a:lnTo>
                    <a:lnTo>
                      <a:pt x="701721" y="859773"/>
                    </a:lnTo>
                    <a:lnTo>
                      <a:pt x="677574" y="886115"/>
                    </a:lnTo>
                    <a:close/>
                    <a:moveTo>
                      <a:pt x="613183" y="932945"/>
                    </a:moveTo>
                    <a:lnTo>
                      <a:pt x="624159" y="975385"/>
                    </a:lnTo>
                    <a:lnTo>
                      <a:pt x="639525" y="975385"/>
                    </a:lnTo>
                    <a:lnTo>
                      <a:pt x="657086" y="957092"/>
                    </a:lnTo>
                    <a:lnTo>
                      <a:pt x="659281" y="965873"/>
                    </a:lnTo>
                    <a:lnTo>
                      <a:pt x="705380" y="936604"/>
                    </a:lnTo>
                    <a:lnTo>
                      <a:pt x="710502" y="929287"/>
                    </a:lnTo>
                    <a:lnTo>
                      <a:pt x="703185" y="921238"/>
                    </a:lnTo>
                    <a:lnTo>
                      <a:pt x="703185" y="916116"/>
                    </a:lnTo>
                    <a:lnTo>
                      <a:pt x="706843" y="906603"/>
                    </a:lnTo>
                    <a:lnTo>
                      <a:pt x="700258" y="905872"/>
                    </a:lnTo>
                    <a:lnTo>
                      <a:pt x="685623" y="913189"/>
                    </a:lnTo>
                    <a:lnTo>
                      <a:pt x="685623" y="904408"/>
                    </a:lnTo>
                    <a:lnTo>
                      <a:pt x="665867" y="900018"/>
                    </a:lnTo>
                    <a:lnTo>
                      <a:pt x="648306" y="902213"/>
                    </a:lnTo>
                    <a:lnTo>
                      <a:pt x="646842" y="927091"/>
                    </a:lnTo>
                    <a:lnTo>
                      <a:pt x="640988" y="912457"/>
                    </a:lnTo>
                    <a:lnTo>
                      <a:pt x="630013" y="911725"/>
                    </a:lnTo>
                    <a:lnTo>
                      <a:pt x="622695" y="916116"/>
                    </a:lnTo>
                    <a:close/>
                    <a:moveTo>
                      <a:pt x="597085" y="992946"/>
                    </a:moveTo>
                    <a:lnTo>
                      <a:pt x="597817" y="987825"/>
                    </a:lnTo>
                    <a:lnTo>
                      <a:pt x="613183" y="978312"/>
                    </a:lnTo>
                    <a:lnTo>
                      <a:pt x="617573" y="980507"/>
                    </a:lnTo>
                    <a:lnTo>
                      <a:pt x="627086" y="981970"/>
                    </a:lnTo>
                    <a:lnTo>
                      <a:pt x="636598" y="990751"/>
                    </a:lnTo>
                    <a:lnTo>
                      <a:pt x="620500" y="989288"/>
                    </a:lnTo>
                    <a:lnTo>
                      <a:pt x="617573" y="984898"/>
                    </a:lnTo>
                    <a:lnTo>
                      <a:pt x="610256" y="989288"/>
                    </a:lnTo>
                    <a:close/>
                    <a:moveTo>
                      <a:pt x="559035" y="1017093"/>
                    </a:moveTo>
                    <a:lnTo>
                      <a:pt x="550987" y="1022947"/>
                    </a:lnTo>
                    <a:lnTo>
                      <a:pt x="561962" y="1033191"/>
                    </a:lnTo>
                    <a:lnTo>
                      <a:pt x="567816" y="1028069"/>
                    </a:lnTo>
                    <a:lnTo>
                      <a:pt x="567084" y="1018557"/>
                    </a:lnTo>
                    <a:close/>
                    <a:moveTo>
                      <a:pt x="512937" y="959287"/>
                    </a:moveTo>
                    <a:lnTo>
                      <a:pt x="523181" y="960019"/>
                    </a:lnTo>
                    <a:lnTo>
                      <a:pt x="526108" y="964409"/>
                    </a:lnTo>
                    <a:lnTo>
                      <a:pt x="512937" y="965141"/>
                    </a:lnTo>
                    <a:close/>
                    <a:moveTo>
                      <a:pt x="411228" y="1046362"/>
                    </a:moveTo>
                    <a:lnTo>
                      <a:pt x="411228" y="1050021"/>
                    </a:lnTo>
                    <a:lnTo>
                      <a:pt x="416350" y="1050753"/>
                    </a:lnTo>
                    <a:lnTo>
                      <a:pt x="415618" y="1046362"/>
                    </a:lnTo>
                    <a:close/>
                    <a:moveTo>
                      <a:pt x="408301" y="1022947"/>
                    </a:moveTo>
                    <a:lnTo>
                      <a:pt x="400984" y="1030264"/>
                    </a:lnTo>
                    <a:lnTo>
                      <a:pt x="400984" y="1033923"/>
                    </a:lnTo>
                    <a:lnTo>
                      <a:pt x="406106" y="1041972"/>
                    </a:lnTo>
                    <a:lnTo>
                      <a:pt x="413423" y="1034655"/>
                    </a:lnTo>
                    <a:lnTo>
                      <a:pt x="408301" y="1033923"/>
                    </a:lnTo>
                    <a:close/>
                    <a:moveTo>
                      <a:pt x="393666" y="1017093"/>
                    </a:moveTo>
                    <a:lnTo>
                      <a:pt x="391471" y="1024411"/>
                    </a:lnTo>
                    <a:lnTo>
                      <a:pt x="381959" y="1025142"/>
                    </a:lnTo>
                    <a:lnTo>
                      <a:pt x="379032" y="1026606"/>
                    </a:lnTo>
                    <a:lnTo>
                      <a:pt x="379032" y="1036118"/>
                    </a:lnTo>
                    <a:lnTo>
                      <a:pt x="375373" y="1042704"/>
                    </a:lnTo>
                    <a:lnTo>
                      <a:pt x="379764" y="1042704"/>
                    </a:lnTo>
                    <a:lnTo>
                      <a:pt x="384886" y="1036118"/>
                    </a:lnTo>
                    <a:lnTo>
                      <a:pt x="390739" y="1035387"/>
                    </a:lnTo>
                    <a:lnTo>
                      <a:pt x="397325" y="1028069"/>
                    </a:lnTo>
                    <a:lnTo>
                      <a:pt x="398788" y="1018557"/>
                    </a:lnTo>
                    <a:close/>
                    <a:moveTo>
                      <a:pt x="361471" y="1002459"/>
                    </a:moveTo>
                    <a:lnTo>
                      <a:pt x="360007" y="1015630"/>
                    </a:lnTo>
                    <a:lnTo>
                      <a:pt x="370251" y="1021484"/>
                    </a:lnTo>
                    <a:lnTo>
                      <a:pt x="379032" y="1017093"/>
                    </a:lnTo>
                    <a:lnTo>
                      <a:pt x="379032" y="1009776"/>
                    </a:lnTo>
                    <a:lnTo>
                      <a:pt x="391471" y="1007581"/>
                    </a:lnTo>
                    <a:lnTo>
                      <a:pt x="390739" y="1003191"/>
                    </a:lnTo>
                    <a:lnTo>
                      <a:pt x="384154" y="1001727"/>
                    </a:lnTo>
                    <a:lnTo>
                      <a:pt x="379032" y="1006118"/>
                    </a:lnTo>
                    <a:lnTo>
                      <a:pt x="372446" y="1002459"/>
                    </a:lnTo>
                    <a:close/>
                    <a:moveTo>
                      <a:pt x="325616" y="1001727"/>
                    </a:moveTo>
                    <a:lnTo>
                      <a:pt x="332933" y="1006849"/>
                    </a:lnTo>
                    <a:lnTo>
                      <a:pt x="330738" y="1015630"/>
                    </a:lnTo>
                    <a:lnTo>
                      <a:pt x="320494" y="1007581"/>
                    </a:lnTo>
                    <a:close/>
                    <a:moveTo>
                      <a:pt x="294884" y="1011239"/>
                    </a:moveTo>
                    <a:lnTo>
                      <a:pt x="305128" y="1011971"/>
                    </a:lnTo>
                    <a:lnTo>
                      <a:pt x="300006" y="1017825"/>
                    </a:lnTo>
                    <a:close/>
                    <a:moveTo>
                      <a:pt x="269274" y="1033191"/>
                    </a:moveTo>
                    <a:lnTo>
                      <a:pt x="282445" y="1041240"/>
                    </a:lnTo>
                    <a:lnTo>
                      <a:pt x="270005" y="1041972"/>
                    </a:lnTo>
                    <a:close/>
                    <a:moveTo>
                      <a:pt x="83416" y="804894"/>
                    </a:moveTo>
                    <a:lnTo>
                      <a:pt x="92197" y="809284"/>
                    </a:lnTo>
                    <a:lnTo>
                      <a:pt x="86343" y="813674"/>
                    </a:lnTo>
                    <a:close/>
                    <a:moveTo>
                      <a:pt x="78294" y="758795"/>
                    </a:moveTo>
                    <a:lnTo>
                      <a:pt x="81221" y="767576"/>
                    </a:lnTo>
                    <a:lnTo>
                      <a:pt x="87075" y="758795"/>
                    </a:lnTo>
                    <a:close/>
                    <a:moveTo>
                      <a:pt x="256103" y="617573"/>
                    </a:moveTo>
                    <a:lnTo>
                      <a:pt x="267078" y="616842"/>
                    </a:lnTo>
                    <a:lnTo>
                      <a:pt x="273664" y="619768"/>
                    </a:lnTo>
                    <a:lnTo>
                      <a:pt x="281713" y="616110"/>
                    </a:lnTo>
                    <a:lnTo>
                      <a:pt x="291225" y="615378"/>
                    </a:lnTo>
                    <a:lnTo>
                      <a:pt x="302933" y="621232"/>
                    </a:lnTo>
                    <a:lnTo>
                      <a:pt x="308787" y="635135"/>
                    </a:lnTo>
                    <a:lnTo>
                      <a:pt x="308055" y="641720"/>
                    </a:lnTo>
                    <a:lnTo>
                      <a:pt x="299274" y="656354"/>
                    </a:lnTo>
                    <a:lnTo>
                      <a:pt x="281713" y="654891"/>
                    </a:lnTo>
                    <a:lnTo>
                      <a:pt x="266347" y="641720"/>
                    </a:lnTo>
                    <a:lnTo>
                      <a:pt x="259030" y="638793"/>
                    </a:lnTo>
                    <a:lnTo>
                      <a:pt x="250981" y="624159"/>
                    </a:lnTo>
                    <a:close/>
                    <a:moveTo>
                      <a:pt x="101709" y="512205"/>
                    </a:moveTo>
                    <a:lnTo>
                      <a:pt x="102441" y="526108"/>
                    </a:lnTo>
                    <a:lnTo>
                      <a:pt x="117075" y="540742"/>
                    </a:lnTo>
                    <a:lnTo>
                      <a:pt x="117075" y="544401"/>
                    </a:lnTo>
                    <a:lnTo>
                      <a:pt x="111222" y="542938"/>
                    </a:lnTo>
                    <a:lnTo>
                      <a:pt x="98782" y="537084"/>
                    </a:lnTo>
                    <a:lnTo>
                      <a:pt x="96587" y="529035"/>
                    </a:lnTo>
                    <a:lnTo>
                      <a:pt x="94392" y="517327"/>
                    </a:lnTo>
                    <a:close/>
                    <a:moveTo>
                      <a:pt x="235614" y="341714"/>
                    </a:moveTo>
                    <a:lnTo>
                      <a:pt x="235614" y="350495"/>
                    </a:lnTo>
                    <a:lnTo>
                      <a:pt x="249517" y="363666"/>
                    </a:lnTo>
                    <a:lnTo>
                      <a:pt x="266347" y="363666"/>
                    </a:lnTo>
                    <a:lnTo>
                      <a:pt x="270737" y="371715"/>
                    </a:lnTo>
                    <a:lnTo>
                      <a:pt x="270737" y="383422"/>
                    </a:lnTo>
                    <a:lnTo>
                      <a:pt x="286103" y="397325"/>
                    </a:lnTo>
                    <a:lnTo>
                      <a:pt x="299274" y="406106"/>
                    </a:lnTo>
                    <a:lnTo>
                      <a:pt x="298542" y="411228"/>
                    </a:lnTo>
                    <a:lnTo>
                      <a:pt x="293420" y="419277"/>
                    </a:lnTo>
                    <a:lnTo>
                      <a:pt x="283176" y="410496"/>
                    </a:lnTo>
                    <a:lnTo>
                      <a:pt x="267810" y="411228"/>
                    </a:lnTo>
                    <a:lnTo>
                      <a:pt x="261956" y="405374"/>
                    </a:lnTo>
                    <a:lnTo>
                      <a:pt x="255371" y="390008"/>
                    </a:lnTo>
                    <a:lnTo>
                      <a:pt x="244395" y="373910"/>
                    </a:lnTo>
                    <a:lnTo>
                      <a:pt x="225370" y="373178"/>
                    </a:lnTo>
                    <a:lnTo>
                      <a:pt x="218053" y="368056"/>
                    </a:lnTo>
                    <a:lnTo>
                      <a:pt x="225370" y="352690"/>
                    </a:lnTo>
                    <a:close/>
                    <a:moveTo>
                      <a:pt x="358544" y="308787"/>
                    </a:moveTo>
                    <a:lnTo>
                      <a:pt x="365861" y="308787"/>
                    </a:lnTo>
                    <a:lnTo>
                      <a:pt x="366593" y="316836"/>
                    </a:lnTo>
                    <a:lnTo>
                      <a:pt x="359275" y="316836"/>
                    </a:lnTo>
                    <a:close/>
                    <a:moveTo>
                      <a:pt x="477083" y="452936"/>
                    </a:moveTo>
                    <a:lnTo>
                      <a:pt x="483668" y="453668"/>
                    </a:lnTo>
                    <a:lnTo>
                      <a:pt x="483668" y="462448"/>
                    </a:lnTo>
                    <a:lnTo>
                      <a:pt x="471229" y="458790"/>
                    </a:lnTo>
                    <a:close/>
                    <a:moveTo>
                      <a:pt x="1412223" y="1021484"/>
                    </a:moveTo>
                    <a:lnTo>
                      <a:pt x="1403443" y="1024411"/>
                    </a:lnTo>
                    <a:lnTo>
                      <a:pt x="1402711" y="1032459"/>
                    </a:lnTo>
                    <a:lnTo>
                      <a:pt x="1411491" y="1032459"/>
                    </a:lnTo>
                    <a:close/>
                    <a:moveTo>
                      <a:pt x="259030" y="988556"/>
                    </a:moveTo>
                    <a:lnTo>
                      <a:pt x="249517" y="985629"/>
                    </a:lnTo>
                    <a:lnTo>
                      <a:pt x="219517" y="990020"/>
                    </a:lnTo>
                    <a:lnTo>
                      <a:pt x="199028" y="1000264"/>
                    </a:lnTo>
                    <a:lnTo>
                      <a:pt x="198297" y="1014166"/>
                    </a:lnTo>
                    <a:lnTo>
                      <a:pt x="212199" y="1019289"/>
                    </a:lnTo>
                    <a:lnTo>
                      <a:pt x="223175" y="1012703"/>
                    </a:lnTo>
                    <a:lnTo>
                      <a:pt x="235614" y="1011971"/>
                    </a:lnTo>
                    <a:lnTo>
                      <a:pt x="270005" y="1022215"/>
                    </a:lnTo>
                    <a:lnTo>
                      <a:pt x="270737" y="1012703"/>
                    </a:lnTo>
                    <a:lnTo>
                      <a:pt x="259030" y="1004654"/>
                    </a:lnTo>
                    <a:close/>
                    <a:moveTo>
                      <a:pt x="274396" y="1005386"/>
                    </a:moveTo>
                    <a:lnTo>
                      <a:pt x="271469" y="995142"/>
                    </a:lnTo>
                    <a:lnTo>
                      <a:pt x="280249" y="996605"/>
                    </a:lnTo>
                    <a:lnTo>
                      <a:pt x="280981" y="1006849"/>
                    </a:lnTo>
                    <a:lnTo>
                      <a:pt x="294152" y="1006849"/>
                    </a:lnTo>
                    <a:lnTo>
                      <a:pt x="297079" y="988556"/>
                    </a:lnTo>
                    <a:lnTo>
                      <a:pt x="299274" y="1006118"/>
                    </a:lnTo>
                    <a:lnTo>
                      <a:pt x="317567" y="1005386"/>
                    </a:lnTo>
                    <a:lnTo>
                      <a:pt x="340982" y="981239"/>
                    </a:lnTo>
                    <a:lnTo>
                      <a:pt x="346836" y="981970"/>
                    </a:lnTo>
                    <a:lnTo>
                      <a:pt x="341714" y="991483"/>
                    </a:lnTo>
                    <a:lnTo>
                      <a:pt x="351958" y="998068"/>
                    </a:lnTo>
                    <a:lnTo>
                      <a:pt x="382691" y="996605"/>
                    </a:lnTo>
                    <a:lnTo>
                      <a:pt x="401715" y="987825"/>
                    </a:lnTo>
                    <a:lnTo>
                      <a:pt x="411959" y="987093"/>
                    </a:lnTo>
                    <a:lnTo>
                      <a:pt x="414155" y="998068"/>
                    </a:lnTo>
                    <a:lnTo>
                      <a:pt x="418545" y="994410"/>
                    </a:lnTo>
                    <a:lnTo>
                      <a:pt x="421472" y="984166"/>
                    </a:lnTo>
                    <a:lnTo>
                      <a:pt x="464643" y="985629"/>
                    </a:lnTo>
                    <a:lnTo>
                      <a:pt x="478546" y="973922"/>
                    </a:lnTo>
                    <a:lnTo>
                      <a:pt x="469034" y="965873"/>
                    </a:lnTo>
                    <a:lnTo>
                      <a:pt x="473424" y="957092"/>
                    </a:lnTo>
                    <a:lnTo>
                      <a:pt x="492449" y="958556"/>
                    </a:lnTo>
                    <a:lnTo>
                      <a:pt x="490985" y="949775"/>
                    </a:lnTo>
                    <a:lnTo>
                      <a:pt x="509278" y="951239"/>
                    </a:lnTo>
                    <a:lnTo>
                      <a:pt x="514400" y="943189"/>
                    </a:lnTo>
                    <a:lnTo>
                      <a:pt x="522449" y="944653"/>
                    </a:lnTo>
                    <a:lnTo>
                      <a:pt x="556109" y="930750"/>
                    </a:lnTo>
                    <a:lnTo>
                      <a:pt x="557572" y="918311"/>
                    </a:lnTo>
                    <a:lnTo>
                      <a:pt x="598548" y="900750"/>
                    </a:lnTo>
                    <a:lnTo>
                      <a:pt x="613183" y="886847"/>
                    </a:lnTo>
                    <a:lnTo>
                      <a:pt x="621964" y="882457"/>
                    </a:lnTo>
                    <a:lnTo>
                      <a:pt x="631476" y="888310"/>
                    </a:lnTo>
                    <a:lnTo>
                      <a:pt x="648306" y="881725"/>
                    </a:lnTo>
                    <a:lnTo>
                      <a:pt x="656354" y="867822"/>
                    </a:lnTo>
                    <a:lnTo>
                      <a:pt x="660013" y="858310"/>
                    </a:lnTo>
                    <a:lnTo>
                      <a:pt x="672452" y="851724"/>
                    </a:lnTo>
                    <a:lnTo>
                      <a:pt x="683428" y="846602"/>
                    </a:lnTo>
                    <a:lnTo>
                      <a:pt x="686355" y="836358"/>
                    </a:lnTo>
                    <a:lnTo>
                      <a:pt x="678306" y="823919"/>
                    </a:lnTo>
                    <a:lnTo>
                      <a:pt x="662208" y="822455"/>
                    </a:lnTo>
                    <a:lnTo>
                      <a:pt x="660745" y="812943"/>
                    </a:lnTo>
                    <a:lnTo>
                      <a:pt x="666599" y="801236"/>
                    </a:lnTo>
                    <a:lnTo>
                      <a:pt x="676843" y="799772"/>
                    </a:lnTo>
                    <a:lnTo>
                      <a:pt x="686355" y="788796"/>
                    </a:lnTo>
                    <a:lnTo>
                      <a:pt x="700258" y="788064"/>
                    </a:lnTo>
                    <a:lnTo>
                      <a:pt x="725136" y="764649"/>
                    </a:lnTo>
                    <a:lnTo>
                      <a:pt x="728063" y="754405"/>
                    </a:lnTo>
                    <a:lnTo>
                      <a:pt x="739039" y="737576"/>
                    </a:lnTo>
                    <a:lnTo>
                      <a:pt x="766844" y="707575"/>
                    </a:lnTo>
                    <a:lnTo>
                      <a:pt x="785138" y="700990"/>
                    </a:lnTo>
                    <a:lnTo>
                      <a:pt x="799040" y="694404"/>
                    </a:lnTo>
                    <a:lnTo>
                      <a:pt x="814406" y="700258"/>
                    </a:lnTo>
                    <a:lnTo>
                      <a:pt x="824650" y="719283"/>
                    </a:lnTo>
                    <a:lnTo>
                      <a:pt x="813675" y="719283"/>
                    </a:lnTo>
                    <a:lnTo>
                      <a:pt x="803431" y="708307"/>
                    </a:lnTo>
                    <a:lnTo>
                      <a:pt x="781479" y="722941"/>
                    </a:lnTo>
                    <a:lnTo>
                      <a:pt x="769040" y="723673"/>
                    </a:lnTo>
                    <a:lnTo>
                      <a:pt x="767576" y="746356"/>
                    </a:lnTo>
                    <a:lnTo>
                      <a:pt x="744893" y="782211"/>
                    </a:lnTo>
                    <a:lnTo>
                      <a:pt x="749283" y="796845"/>
                    </a:lnTo>
                    <a:lnTo>
                      <a:pt x="766113" y="796845"/>
                    </a:lnTo>
                    <a:lnTo>
                      <a:pt x="761722" y="804162"/>
                    </a:lnTo>
                    <a:lnTo>
                      <a:pt x="751478" y="804894"/>
                    </a:lnTo>
                    <a:lnTo>
                      <a:pt x="733917" y="818065"/>
                    </a:lnTo>
                    <a:lnTo>
                      <a:pt x="733917" y="824650"/>
                    </a:lnTo>
                    <a:lnTo>
                      <a:pt x="747820" y="831968"/>
                    </a:lnTo>
                    <a:lnTo>
                      <a:pt x="772698" y="827577"/>
                    </a:lnTo>
                    <a:lnTo>
                      <a:pt x="782942" y="815138"/>
                    </a:lnTo>
                    <a:lnTo>
                      <a:pt x="793186" y="815870"/>
                    </a:lnTo>
                    <a:lnTo>
                      <a:pt x="815138" y="803431"/>
                    </a:lnTo>
                    <a:lnTo>
                      <a:pt x="818797" y="786601"/>
                    </a:lnTo>
                    <a:lnTo>
                      <a:pt x="830504" y="785869"/>
                    </a:lnTo>
                    <a:lnTo>
                      <a:pt x="876603" y="791723"/>
                    </a:lnTo>
                    <a:lnTo>
                      <a:pt x="883920" y="783674"/>
                    </a:lnTo>
                    <a:lnTo>
                      <a:pt x="891237" y="750747"/>
                    </a:lnTo>
                    <a:lnTo>
                      <a:pt x="879530" y="758795"/>
                    </a:lnTo>
                    <a:lnTo>
                      <a:pt x="883920" y="742698"/>
                    </a:lnTo>
                    <a:lnTo>
                      <a:pt x="872212" y="732454"/>
                    </a:lnTo>
                    <a:lnTo>
                      <a:pt x="878066" y="721478"/>
                    </a:lnTo>
                    <a:lnTo>
                      <a:pt x="878798" y="732454"/>
                    </a:lnTo>
                    <a:lnTo>
                      <a:pt x="903676" y="732454"/>
                    </a:lnTo>
                    <a:lnTo>
                      <a:pt x="908798" y="725136"/>
                    </a:lnTo>
                    <a:lnTo>
                      <a:pt x="920506" y="724405"/>
                    </a:lnTo>
                    <a:lnTo>
                      <a:pt x="918311" y="736844"/>
                    </a:lnTo>
                    <a:lnTo>
                      <a:pt x="932214" y="737576"/>
                    </a:lnTo>
                    <a:lnTo>
                      <a:pt x="918311" y="747088"/>
                    </a:lnTo>
                    <a:lnTo>
                      <a:pt x="948311" y="755137"/>
                    </a:lnTo>
                    <a:lnTo>
                      <a:pt x="922701" y="758064"/>
                    </a:lnTo>
                    <a:lnTo>
                      <a:pt x="913189" y="766845"/>
                    </a:lnTo>
                    <a:lnTo>
                      <a:pt x="919774" y="777088"/>
                    </a:lnTo>
                    <a:lnTo>
                      <a:pt x="953434" y="764649"/>
                    </a:lnTo>
                    <a:lnTo>
                      <a:pt x="970263" y="777088"/>
                    </a:lnTo>
                    <a:lnTo>
                      <a:pt x="975385" y="770503"/>
                    </a:lnTo>
                    <a:lnTo>
                      <a:pt x="979775" y="780747"/>
                    </a:lnTo>
                    <a:lnTo>
                      <a:pt x="1009044" y="797577"/>
                    </a:lnTo>
                    <a:lnTo>
                      <a:pt x="1030264" y="797577"/>
                    </a:lnTo>
                    <a:lnTo>
                      <a:pt x="1058801" y="793918"/>
                    </a:lnTo>
                    <a:lnTo>
                      <a:pt x="1090266" y="801967"/>
                    </a:lnTo>
                    <a:lnTo>
                      <a:pt x="1104900" y="815870"/>
                    </a:lnTo>
                    <a:lnTo>
                      <a:pt x="1137827" y="818797"/>
                    </a:lnTo>
                    <a:lnTo>
                      <a:pt x="1150998" y="807821"/>
                    </a:lnTo>
                    <a:lnTo>
                      <a:pt x="1156852" y="825382"/>
                    </a:lnTo>
                    <a:lnTo>
                      <a:pt x="1143681" y="830504"/>
                    </a:lnTo>
                    <a:lnTo>
                      <a:pt x="1152462" y="839285"/>
                    </a:lnTo>
                    <a:lnTo>
                      <a:pt x="1206609" y="867091"/>
                    </a:lnTo>
                    <a:lnTo>
                      <a:pt x="1216853" y="885384"/>
                    </a:lnTo>
                    <a:lnTo>
                      <a:pt x="1256366" y="915384"/>
                    </a:lnTo>
                    <a:lnTo>
                      <a:pt x="1280513" y="900750"/>
                    </a:lnTo>
                    <a:lnTo>
                      <a:pt x="1276123" y="884652"/>
                    </a:lnTo>
                    <a:lnTo>
                      <a:pt x="1250513" y="870017"/>
                    </a:lnTo>
                    <a:lnTo>
                      <a:pt x="1273196" y="878798"/>
                    </a:lnTo>
                    <a:lnTo>
                      <a:pt x="1276855" y="873676"/>
                    </a:lnTo>
                    <a:lnTo>
                      <a:pt x="1283440" y="883188"/>
                    </a:lnTo>
                    <a:lnTo>
                      <a:pt x="1283440" y="902945"/>
                    </a:lnTo>
                    <a:lnTo>
                      <a:pt x="1298806" y="898554"/>
                    </a:lnTo>
                    <a:lnTo>
                      <a:pt x="1314172" y="911725"/>
                    </a:lnTo>
                    <a:lnTo>
                      <a:pt x="1295879" y="840017"/>
                    </a:lnTo>
                    <a:lnTo>
                      <a:pt x="1304660" y="849529"/>
                    </a:lnTo>
                    <a:lnTo>
                      <a:pt x="1314904" y="893432"/>
                    </a:lnTo>
                    <a:lnTo>
                      <a:pt x="1331002" y="911725"/>
                    </a:lnTo>
                    <a:lnTo>
                      <a:pt x="1348563" y="908798"/>
                    </a:lnTo>
                    <a:lnTo>
                      <a:pt x="1361734" y="934409"/>
                    </a:lnTo>
                    <a:lnTo>
                      <a:pt x="1368320" y="934409"/>
                    </a:lnTo>
                    <a:lnTo>
                      <a:pt x="1372710" y="975385"/>
                    </a:lnTo>
                    <a:lnTo>
                      <a:pt x="1397589" y="979044"/>
                    </a:lnTo>
                    <a:lnTo>
                      <a:pt x="1409296" y="995142"/>
                    </a:lnTo>
                    <a:lnTo>
                      <a:pt x="1422467" y="1003191"/>
                    </a:lnTo>
                    <a:lnTo>
                      <a:pt x="1425394" y="1023679"/>
                    </a:lnTo>
                    <a:lnTo>
                      <a:pt x="1412223" y="1042704"/>
                    </a:lnTo>
                    <a:lnTo>
                      <a:pt x="1433443" y="1054411"/>
                    </a:lnTo>
                    <a:lnTo>
                      <a:pt x="1442224" y="1036850"/>
                    </a:lnTo>
                    <a:lnTo>
                      <a:pt x="1440760" y="1059533"/>
                    </a:lnTo>
                    <a:lnTo>
                      <a:pt x="1434906" y="1066119"/>
                    </a:lnTo>
                    <a:lnTo>
                      <a:pt x="1445151" y="1078558"/>
                    </a:lnTo>
                    <a:lnTo>
                      <a:pt x="1450273" y="1060997"/>
                    </a:lnTo>
                    <a:lnTo>
                      <a:pt x="1448809" y="1052216"/>
                    </a:lnTo>
                    <a:lnTo>
                      <a:pt x="1454663" y="1053680"/>
                    </a:lnTo>
                    <a:lnTo>
                      <a:pt x="1459053" y="1070509"/>
                    </a:lnTo>
                    <a:lnTo>
                      <a:pt x="1451736" y="1080753"/>
                    </a:lnTo>
                    <a:lnTo>
                      <a:pt x="1456126" y="1099778"/>
                    </a:lnTo>
                    <a:lnTo>
                      <a:pt x="1459785" y="1102705"/>
                    </a:lnTo>
                    <a:lnTo>
                      <a:pt x="1461980" y="1090997"/>
                    </a:lnTo>
                    <a:lnTo>
                      <a:pt x="1467102" y="1095387"/>
                    </a:lnTo>
                    <a:lnTo>
                      <a:pt x="1464907" y="1110022"/>
                    </a:lnTo>
                    <a:lnTo>
                      <a:pt x="1473688" y="1111485"/>
                    </a:lnTo>
                    <a:lnTo>
                      <a:pt x="1470761" y="1118071"/>
                    </a:lnTo>
                    <a:lnTo>
                      <a:pt x="1483200" y="1117339"/>
                    </a:lnTo>
                    <a:lnTo>
                      <a:pt x="1483200" y="1110022"/>
                    </a:lnTo>
                    <a:lnTo>
                      <a:pt x="1475883" y="1110022"/>
                    </a:lnTo>
                    <a:lnTo>
                      <a:pt x="1476615" y="1097583"/>
                    </a:lnTo>
                    <a:lnTo>
                      <a:pt x="1470761" y="1093192"/>
                    </a:lnTo>
                    <a:lnTo>
                      <a:pt x="1483200" y="1090997"/>
                    </a:lnTo>
                    <a:lnTo>
                      <a:pt x="1486859" y="1085144"/>
                    </a:lnTo>
                    <a:lnTo>
                      <a:pt x="1486859" y="1073436"/>
                    </a:lnTo>
                    <a:lnTo>
                      <a:pt x="1490517" y="1082948"/>
                    </a:lnTo>
                    <a:lnTo>
                      <a:pt x="1486127" y="1096119"/>
                    </a:lnTo>
                    <a:lnTo>
                      <a:pt x="1494908" y="1124656"/>
                    </a:lnTo>
                    <a:lnTo>
                      <a:pt x="1508079" y="1125388"/>
                    </a:lnTo>
                    <a:lnTo>
                      <a:pt x="1524177" y="1094656"/>
                    </a:lnTo>
                    <a:lnTo>
                      <a:pt x="1524908" y="1080753"/>
                    </a:lnTo>
                    <a:lnTo>
                      <a:pt x="1515396" y="1051484"/>
                    </a:lnTo>
                    <a:lnTo>
                      <a:pt x="1514664" y="1042704"/>
                    </a:lnTo>
                    <a:lnTo>
                      <a:pt x="1518323" y="1033923"/>
                    </a:lnTo>
                    <a:lnTo>
                      <a:pt x="1513201" y="1028801"/>
                    </a:lnTo>
                    <a:lnTo>
                      <a:pt x="1500761" y="1029532"/>
                    </a:lnTo>
                    <a:lnTo>
                      <a:pt x="1482468" y="1014898"/>
                    </a:lnTo>
                    <a:lnTo>
                      <a:pt x="1470029" y="1014898"/>
                    </a:lnTo>
                    <a:lnTo>
                      <a:pt x="1455395" y="1004654"/>
                    </a:lnTo>
                    <a:lnTo>
                      <a:pt x="1444419" y="1004654"/>
                    </a:lnTo>
                    <a:lnTo>
                      <a:pt x="1440760" y="992946"/>
                    </a:lnTo>
                    <a:lnTo>
                      <a:pt x="1430516" y="990751"/>
                    </a:lnTo>
                    <a:lnTo>
                      <a:pt x="1429053" y="979775"/>
                    </a:lnTo>
                    <a:lnTo>
                      <a:pt x="1421736" y="976117"/>
                    </a:lnTo>
                    <a:lnTo>
                      <a:pt x="1422467" y="963677"/>
                    </a:lnTo>
                    <a:lnTo>
                      <a:pt x="1385149" y="909530"/>
                    </a:lnTo>
                    <a:lnTo>
                      <a:pt x="1371978" y="898554"/>
                    </a:lnTo>
                    <a:lnTo>
                      <a:pt x="1371978" y="889774"/>
                    </a:lnTo>
                    <a:lnTo>
                      <a:pt x="1340514" y="864163"/>
                    </a:lnTo>
                    <a:lnTo>
                      <a:pt x="1335392" y="856115"/>
                    </a:lnTo>
                    <a:lnTo>
                      <a:pt x="1323685" y="841480"/>
                    </a:lnTo>
                    <a:lnTo>
                      <a:pt x="1309782" y="837090"/>
                    </a:lnTo>
                    <a:lnTo>
                      <a:pt x="1309782" y="820992"/>
                    </a:lnTo>
                    <a:lnTo>
                      <a:pt x="1301001" y="811479"/>
                    </a:lnTo>
                    <a:lnTo>
                      <a:pt x="1288562" y="806357"/>
                    </a:lnTo>
                    <a:lnTo>
                      <a:pt x="1273196" y="815870"/>
                    </a:lnTo>
                    <a:lnTo>
                      <a:pt x="1261488" y="831236"/>
                    </a:lnTo>
                    <a:lnTo>
                      <a:pt x="1258562" y="848797"/>
                    </a:lnTo>
                    <a:lnTo>
                      <a:pt x="1247586" y="849529"/>
                    </a:lnTo>
                    <a:lnTo>
                      <a:pt x="1229293" y="869286"/>
                    </a:lnTo>
                    <a:lnTo>
                      <a:pt x="1223439" y="867091"/>
                    </a:lnTo>
                    <a:lnTo>
                      <a:pt x="1223439" y="848797"/>
                    </a:lnTo>
                    <a:lnTo>
                      <a:pt x="1205878" y="832700"/>
                    </a:lnTo>
                    <a:lnTo>
                      <a:pt x="1189048" y="818065"/>
                    </a:lnTo>
                    <a:lnTo>
                      <a:pt x="1185389" y="803431"/>
                    </a:lnTo>
                    <a:lnTo>
                      <a:pt x="1167096" y="793918"/>
                    </a:lnTo>
                    <a:lnTo>
                      <a:pt x="1168560" y="777820"/>
                    </a:lnTo>
                    <a:lnTo>
                      <a:pt x="1148072" y="777088"/>
                    </a:lnTo>
                    <a:lnTo>
                      <a:pt x="1142950" y="785138"/>
                    </a:lnTo>
                    <a:lnTo>
                      <a:pt x="1134169" y="785138"/>
                    </a:lnTo>
                    <a:lnTo>
                      <a:pt x="1129047" y="780015"/>
                    </a:lnTo>
                    <a:lnTo>
                      <a:pt x="1120266" y="785869"/>
                    </a:lnTo>
                    <a:lnTo>
                      <a:pt x="1107095" y="777088"/>
                    </a:lnTo>
                    <a:lnTo>
                      <a:pt x="1107095" y="149271"/>
                    </a:lnTo>
                    <a:lnTo>
                      <a:pt x="1056606" y="119271"/>
                    </a:lnTo>
                    <a:lnTo>
                      <a:pt x="1043435" y="115612"/>
                    </a:lnTo>
                    <a:lnTo>
                      <a:pt x="1027337" y="123661"/>
                    </a:lnTo>
                    <a:lnTo>
                      <a:pt x="1011240" y="124393"/>
                    </a:lnTo>
                    <a:lnTo>
                      <a:pt x="994410" y="112685"/>
                    </a:lnTo>
                    <a:lnTo>
                      <a:pt x="962946" y="108295"/>
                    </a:lnTo>
                    <a:lnTo>
                      <a:pt x="920506" y="81953"/>
                    </a:lnTo>
                    <a:lnTo>
                      <a:pt x="878798" y="79026"/>
                    </a:lnTo>
                    <a:lnTo>
                      <a:pt x="864163" y="82685"/>
                    </a:lnTo>
                    <a:lnTo>
                      <a:pt x="862700" y="69514"/>
                    </a:lnTo>
                    <a:lnTo>
                      <a:pt x="849529" y="64392"/>
                    </a:lnTo>
                    <a:lnTo>
                      <a:pt x="857578" y="57074"/>
                    </a:lnTo>
                    <a:lnTo>
                      <a:pt x="856115" y="50489"/>
                    </a:lnTo>
                    <a:lnTo>
                      <a:pt x="832699" y="42440"/>
                    </a:lnTo>
                    <a:lnTo>
                      <a:pt x="815138" y="42440"/>
                    </a:lnTo>
                    <a:lnTo>
                      <a:pt x="812211" y="45367"/>
                    </a:lnTo>
                    <a:lnTo>
                      <a:pt x="805626" y="40976"/>
                    </a:lnTo>
                    <a:lnTo>
                      <a:pt x="806357" y="21952"/>
                    </a:lnTo>
                    <a:lnTo>
                      <a:pt x="800504" y="15366"/>
                    </a:lnTo>
                    <a:lnTo>
                      <a:pt x="782211" y="36586"/>
                    </a:lnTo>
                    <a:lnTo>
                      <a:pt x="776357" y="35854"/>
                    </a:lnTo>
                    <a:lnTo>
                      <a:pt x="776357" y="30001"/>
                    </a:lnTo>
                    <a:lnTo>
                      <a:pt x="788796" y="24147"/>
                    </a:lnTo>
                    <a:lnTo>
                      <a:pt x="788796" y="18293"/>
                    </a:lnTo>
                    <a:lnTo>
                      <a:pt x="774893" y="732"/>
                    </a:lnTo>
                    <a:lnTo>
                      <a:pt x="766844" y="0"/>
                    </a:lnTo>
                    <a:lnTo>
                      <a:pt x="733917" y="22683"/>
                    </a:lnTo>
                    <a:lnTo>
                      <a:pt x="705380" y="22683"/>
                    </a:lnTo>
                    <a:lnTo>
                      <a:pt x="708307" y="16098"/>
                    </a:lnTo>
                    <a:lnTo>
                      <a:pt x="695136" y="15366"/>
                    </a:lnTo>
                    <a:lnTo>
                      <a:pt x="657086" y="40245"/>
                    </a:lnTo>
                    <a:lnTo>
                      <a:pt x="643915" y="40245"/>
                    </a:lnTo>
                    <a:lnTo>
                      <a:pt x="639525" y="34391"/>
                    </a:lnTo>
                    <a:lnTo>
                      <a:pt x="619768" y="45367"/>
                    </a:lnTo>
                    <a:lnTo>
                      <a:pt x="593426" y="72440"/>
                    </a:lnTo>
                    <a:lnTo>
                      <a:pt x="572938" y="92197"/>
                    </a:lnTo>
                    <a:lnTo>
                      <a:pt x="561962" y="100978"/>
                    </a:lnTo>
                    <a:lnTo>
                      <a:pt x="542938" y="101709"/>
                    </a:lnTo>
                    <a:lnTo>
                      <a:pt x="526840" y="98782"/>
                    </a:lnTo>
                    <a:lnTo>
                      <a:pt x="510010" y="89270"/>
                    </a:lnTo>
                    <a:lnTo>
                      <a:pt x="510010" y="89270"/>
                    </a:lnTo>
                    <a:lnTo>
                      <a:pt x="489522" y="117807"/>
                    </a:lnTo>
                    <a:lnTo>
                      <a:pt x="488790" y="135369"/>
                    </a:lnTo>
                    <a:lnTo>
                      <a:pt x="507815" y="152930"/>
                    </a:lnTo>
                    <a:lnTo>
                      <a:pt x="523181" y="185857"/>
                    </a:lnTo>
                    <a:lnTo>
                      <a:pt x="524645" y="224639"/>
                    </a:lnTo>
                    <a:lnTo>
                      <a:pt x="545864" y="239273"/>
                    </a:lnTo>
                    <a:lnTo>
                      <a:pt x="570743" y="242200"/>
                    </a:lnTo>
                    <a:lnTo>
                      <a:pt x="575865" y="248054"/>
                    </a:lnTo>
                    <a:lnTo>
                      <a:pt x="564889" y="264883"/>
                    </a:lnTo>
                    <a:lnTo>
                      <a:pt x="570011" y="284640"/>
                    </a:lnTo>
                    <a:lnTo>
                      <a:pt x="557572" y="265615"/>
                    </a:lnTo>
                    <a:lnTo>
                      <a:pt x="557572" y="248054"/>
                    </a:lnTo>
                    <a:lnTo>
                      <a:pt x="546596" y="245859"/>
                    </a:lnTo>
                    <a:lnTo>
                      <a:pt x="547328" y="254639"/>
                    </a:lnTo>
                    <a:lnTo>
                      <a:pt x="552450" y="270005"/>
                    </a:lnTo>
                    <a:lnTo>
                      <a:pt x="573670" y="297079"/>
                    </a:lnTo>
                    <a:lnTo>
                      <a:pt x="563426" y="297079"/>
                    </a:lnTo>
                    <a:lnTo>
                      <a:pt x="547328" y="305128"/>
                    </a:lnTo>
                    <a:lnTo>
                      <a:pt x="501961" y="286835"/>
                    </a:lnTo>
                    <a:lnTo>
                      <a:pt x="501229" y="272201"/>
                    </a:lnTo>
                    <a:lnTo>
                      <a:pt x="511474" y="262688"/>
                    </a:lnTo>
                    <a:lnTo>
                      <a:pt x="511474" y="252444"/>
                    </a:lnTo>
                    <a:lnTo>
                      <a:pt x="496107" y="248785"/>
                    </a:lnTo>
                    <a:lnTo>
                      <a:pt x="479278" y="250249"/>
                    </a:lnTo>
                    <a:lnTo>
                      <a:pt x="444155" y="251712"/>
                    </a:lnTo>
                    <a:lnTo>
                      <a:pt x="455131" y="268542"/>
                    </a:lnTo>
                    <a:lnTo>
                      <a:pt x="441228" y="255371"/>
                    </a:lnTo>
                    <a:lnTo>
                      <a:pt x="379764" y="264152"/>
                    </a:lnTo>
                    <a:lnTo>
                      <a:pt x="373910" y="275127"/>
                    </a:lnTo>
                    <a:lnTo>
                      <a:pt x="409764" y="309518"/>
                    </a:lnTo>
                    <a:lnTo>
                      <a:pt x="403910" y="319763"/>
                    </a:lnTo>
                    <a:lnTo>
                      <a:pt x="401715" y="334397"/>
                    </a:lnTo>
                    <a:lnTo>
                      <a:pt x="396593" y="340251"/>
                    </a:lnTo>
                    <a:lnTo>
                      <a:pt x="395862" y="354153"/>
                    </a:lnTo>
                    <a:lnTo>
                      <a:pt x="428057" y="380495"/>
                    </a:lnTo>
                    <a:lnTo>
                      <a:pt x="458058" y="381959"/>
                    </a:lnTo>
                    <a:lnTo>
                      <a:pt x="491717" y="395862"/>
                    </a:lnTo>
                    <a:lnTo>
                      <a:pt x="506351" y="395862"/>
                    </a:lnTo>
                    <a:lnTo>
                      <a:pt x="512205" y="391471"/>
                    </a:lnTo>
                    <a:lnTo>
                      <a:pt x="540011" y="392203"/>
                    </a:lnTo>
                    <a:lnTo>
                      <a:pt x="540742" y="386349"/>
                    </a:lnTo>
                    <a:lnTo>
                      <a:pt x="549523" y="394398"/>
                    </a:lnTo>
                    <a:lnTo>
                      <a:pt x="550255" y="409032"/>
                    </a:lnTo>
                    <a:lnTo>
                      <a:pt x="531962" y="408301"/>
                    </a:lnTo>
                    <a:lnTo>
                      <a:pt x="532693" y="432448"/>
                    </a:lnTo>
                    <a:lnTo>
                      <a:pt x="536352" y="455863"/>
                    </a:lnTo>
                    <a:lnTo>
                      <a:pt x="515132" y="475619"/>
                    </a:lnTo>
                    <a:lnTo>
                      <a:pt x="501229" y="474887"/>
                    </a:lnTo>
                    <a:lnTo>
                      <a:pt x="486595" y="469034"/>
                    </a:lnTo>
                    <a:lnTo>
                      <a:pt x="479278" y="469765"/>
                    </a:lnTo>
                    <a:lnTo>
                      <a:pt x="456594" y="485132"/>
                    </a:lnTo>
                    <a:lnTo>
                      <a:pt x="444155" y="486595"/>
                    </a:lnTo>
                    <a:lnTo>
                      <a:pt x="433911" y="466107"/>
                    </a:lnTo>
                    <a:lnTo>
                      <a:pt x="411228" y="466107"/>
                    </a:lnTo>
                    <a:lnTo>
                      <a:pt x="395130" y="480741"/>
                    </a:lnTo>
                    <a:lnTo>
                      <a:pt x="391471" y="493912"/>
                    </a:lnTo>
                    <a:lnTo>
                      <a:pt x="367324" y="507083"/>
                    </a:lnTo>
                    <a:lnTo>
                      <a:pt x="328543" y="538547"/>
                    </a:lnTo>
                    <a:lnTo>
                      <a:pt x="326348" y="561231"/>
                    </a:lnTo>
                    <a:lnTo>
                      <a:pt x="331470" y="577328"/>
                    </a:lnTo>
                    <a:lnTo>
                      <a:pt x="338787" y="586109"/>
                    </a:lnTo>
                    <a:lnTo>
                      <a:pt x="346104" y="583182"/>
                    </a:lnTo>
                    <a:lnTo>
                      <a:pt x="352690" y="590499"/>
                    </a:lnTo>
                    <a:lnTo>
                      <a:pt x="346836" y="594890"/>
                    </a:lnTo>
                    <a:lnTo>
                      <a:pt x="335860" y="601475"/>
                    </a:lnTo>
                    <a:lnTo>
                      <a:pt x="343909" y="612451"/>
                    </a:lnTo>
                    <a:lnTo>
                      <a:pt x="324884" y="620500"/>
                    </a:lnTo>
                    <a:lnTo>
                      <a:pt x="330738" y="636598"/>
                    </a:lnTo>
                    <a:lnTo>
                      <a:pt x="343178" y="653428"/>
                    </a:lnTo>
                    <a:lnTo>
                      <a:pt x="349031" y="683428"/>
                    </a:lnTo>
                    <a:lnTo>
                      <a:pt x="378300" y="694404"/>
                    </a:lnTo>
                    <a:lnTo>
                      <a:pt x="397325" y="688550"/>
                    </a:lnTo>
                    <a:lnTo>
                      <a:pt x="409764" y="680501"/>
                    </a:lnTo>
                    <a:lnTo>
                      <a:pt x="413423" y="695867"/>
                    </a:lnTo>
                    <a:lnTo>
                      <a:pt x="415618" y="728063"/>
                    </a:lnTo>
                    <a:lnTo>
                      <a:pt x="401715" y="738307"/>
                    </a:lnTo>
                    <a:lnTo>
                      <a:pt x="401715" y="770503"/>
                    </a:lnTo>
                    <a:lnTo>
                      <a:pt x="397325" y="777088"/>
                    </a:lnTo>
                    <a:lnTo>
                      <a:pt x="384886" y="777088"/>
                    </a:lnTo>
                    <a:lnTo>
                      <a:pt x="397325" y="785869"/>
                    </a:lnTo>
                    <a:lnTo>
                      <a:pt x="412691" y="785138"/>
                    </a:lnTo>
                    <a:lnTo>
                      <a:pt x="415618" y="777820"/>
                    </a:lnTo>
                    <a:lnTo>
                      <a:pt x="449277" y="773430"/>
                    </a:lnTo>
                    <a:lnTo>
                      <a:pt x="463912" y="792455"/>
                    </a:lnTo>
                    <a:lnTo>
                      <a:pt x="473424" y="787333"/>
                    </a:lnTo>
                    <a:lnTo>
                      <a:pt x="482936" y="824650"/>
                    </a:lnTo>
                    <a:lnTo>
                      <a:pt x="490254" y="828309"/>
                    </a:lnTo>
                    <a:lnTo>
                      <a:pt x="497571" y="823187"/>
                    </a:lnTo>
                    <a:lnTo>
                      <a:pt x="498303" y="805626"/>
                    </a:lnTo>
                    <a:lnTo>
                      <a:pt x="504888" y="798309"/>
                    </a:lnTo>
                    <a:lnTo>
                      <a:pt x="510010" y="806357"/>
                    </a:lnTo>
                    <a:lnTo>
                      <a:pt x="511474" y="818065"/>
                    </a:lnTo>
                    <a:lnTo>
                      <a:pt x="523181" y="820992"/>
                    </a:lnTo>
                    <a:lnTo>
                      <a:pt x="557572" y="812211"/>
                    </a:lnTo>
                    <a:lnTo>
                      <a:pt x="559035" y="820992"/>
                    </a:lnTo>
                    <a:lnTo>
                      <a:pt x="544401" y="829041"/>
                    </a:lnTo>
                    <a:lnTo>
                      <a:pt x="532693" y="841480"/>
                    </a:lnTo>
                    <a:lnTo>
                      <a:pt x="512205" y="892701"/>
                    </a:lnTo>
                    <a:lnTo>
                      <a:pt x="480741" y="907335"/>
                    </a:lnTo>
                    <a:lnTo>
                      <a:pt x="470497" y="918311"/>
                    </a:lnTo>
                    <a:lnTo>
                      <a:pt x="468302" y="928555"/>
                    </a:lnTo>
                    <a:lnTo>
                      <a:pt x="460985" y="924165"/>
                    </a:lnTo>
                    <a:lnTo>
                      <a:pt x="392935" y="948311"/>
                    </a:lnTo>
                    <a:lnTo>
                      <a:pt x="379764" y="978312"/>
                    </a:lnTo>
                    <a:lnTo>
                      <a:pt x="370251" y="975385"/>
                    </a:lnTo>
                    <a:lnTo>
                      <a:pt x="373910" y="967336"/>
                    </a:lnTo>
                    <a:lnTo>
                      <a:pt x="362934" y="957092"/>
                    </a:lnTo>
                    <a:lnTo>
                      <a:pt x="337324" y="955629"/>
                    </a:lnTo>
                    <a:lnTo>
                      <a:pt x="298542" y="979044"/>
                    </a:lnTo>
                    <a:lnTo>
                      <a:pt x="282445" y="988556"/>
                    </a:lnTo>
                    <a:lnTo>
                      <a:pt x="265615" y="988556"/>
                    </a:lnTo>
                    <a:lnTo>
                      <a:pt x="261956" y="1006118"/>
                    </a:lnTo>
                    <a:close/>
                  </a:path>
                </a:pathLst>
              </a:custGeom>
              <a:grpFill/>
              <a:ln w="9525" cap="flat">
                <a:solidFill>
                  <a:schemeClr val="bg2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585" name="Group 584">
                <a:extLst>
                  <a:ext uri="{FF2B5EF4-FFF2-40B4-BE49-F238E27FC236}">
                    <a16:creationId xmlns:a16="http://schemas.microsoft.com/office/drawing/2014/main" id="{8582A1C4-3FD3-6743-EB58-AE255BDA694C}"/>
                  </a:ext>
                </a:extLst>
              </p:cNvPr>
              <p:cNvGrpSpPr/>
              <p:nvPr/>
            </p:nvGrpSpPr>
            <p:grpSpPr>
              <a:xfrm>
                <a:off x="808496" y="1592010"/>
                <a:ext cx="1754668" cy="3145672"/>
                <a:chOff x="808496" y="1592010"/>
                <a:chExt cx="1754668" cy="3145672"/>
              </a:xfrm>
              <a:grpFill/>
            </p:grpSpPr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B9A88BFD-1B87-0703-3A19-C2A66F908C76}"/>
                    </a:ext>
                  </a:extLst>
                </p:cNvPr>
                <p:cNvSpPr/>
                <p:nvPr/>
              </p:nvSpPr>
              <p:spPr>
                <a:xfrm>
                  <a:off x="1693147" y="3725711"/>
                  <a:ext cx="870017" cy="1011971"/>
                </a:xfrm>
                <a:custGeom>
                  <a:avLst/>
                  <a:gdLst>
                    <a:gd name="connsiteX0" fmla="*/ 34391 w 870017"/>
                    <a:gd name="connsiteY0" fmla="*/ 664404 h 1011971"/>
                    <a:gd name="connsiteX1" fmla="*/ 56343 w 870017"/>
                    <a:gd name="connsiteY1" fmla="*/ 648306 h 1011971"/>
                    <a:gd name="connsiteX2" fmla="*/ 62196 w 870017"/>
                    <a:gd name="connsiteY2" fmla="*/ 630744 h 1011971"/>
                    <a:gd name="connsiteX3" fmla="*/ 54879 w 870017"/>
                    <a:gd name="connsiteY3" fmla="*/ 619037 h 1011971"/>
                    <a:gd name="connsiteX4" fmla="*/ 41708 w 870017"/>
                    <a:gd name="connsiteY4" fmla="*/ 617573 h 1011971"/>
                    <a:gd name="connsiteX5" fmla="*/ 33659 w 870017"/>
                    <a:gd name="connsiteY5" fmla="*/ 605866 h 1011971"/>
                    <a:gd name="connsiteX6" fmla="*/ 41708 w 870017"/>
                    <a:gd name="connsiteY6" fmla="*/ 555377 h 1011971"/>
                    <a:gd name="connsiteX7" fmla="*/ 53416 w 870017"/>
                    <a:gd name="connsiteY7" fmla="*/ 553182 h 1011971"/>
                    <a:gd name="connsiteX8" fmla="*/ 70977 w 870017"/>
                    <a:gd name="connsiteY8" fmla="*/ 529767 h 1011971"/>
                    <a:gd name="connsiteX9" fmla="*/ 82685 w 870017"/>
                    <a:gd name="connsiteY9" fmla="*/ 478546 h 1011971"/>
                    <a:gd name="connsiteX10" fmla="*/ 100246 w 870017"/>
                    <a:gd name="connsiteY10" fmla="*/ 452204 h 1011971"/>
                    <a:gd name="connsiteX11" fmla="*/ 135369 w 870017"/>
                    <a:gd name="connsiteY11" fmla="*/ 439765 h 1011971"/>
                    <a:gd name="connsiteX12" fmla="*/ 144881 w 870017"/>
                    <a:gd name="connsiteY12" fmla="*/ 430253 h 1011971"/>
                    <a:gd name="connsiteX13" fmla="*/ 141954 w 870017"/>
                    <a:gd name="connsiteY13" fmla="*/ 416350 h 1011971"/>
                    <a:gd name="connsiteX14" fmla="*/ 125124 w 870017"/>
                    <a:gd name="connsiteY14" fmla="*/ 398057 h 1011971"/>
                    <a:gd name="connsiteX15" fmla="*/ 116344 w 870017"/>
                    <a:gd name="connsiteY15" fmla="*/ 355617 h 1011971"/>
                    <a:gd name="connsiteX16" fmla="*/ 106100 w 870017"/>
                    <a:gd name="connsiteY16" fmla="*/ 342446 h 1011971"/>
                    <a:gd name="connsiteX17" fmla="*/ 96587 w 870017"/>
                    <a:gd name="connsiteY17" fmla="*/ 317567 h 1011971"/>
                    <a:gd name="connsiteX18" fmla="*/ 103173 w 870017"/>
                    <a:gd name="connsiteY18" fmla="*/ 302201 h 1011971"/>
                    <a:gd name="connsiteX19" fmla="*/ 113417 w 870017"/>
                    <a:gd name="connsiteY19" fmla="*/ 280250 h 1011971"/>
                    <a:gd name="connsiteX20" fmla="*/ 117075 w 870017"/>
                    <a:gd name="connsiteY20" fmla="*/ 259030 h 1011971"/>
                    <a:gd name="connsiteX21" fmla="*/ 113417 w 870017"/>
                    <a:gd name="connsiteY21" fmla="*/ 223175 h 1011971"/>
                    <a:gd name="connsiteX22" fmla="*/ 120734 w 870017"/>
                    <a:gd name="connsiteY22" fmla="*/ 123661 h 1011971"/>
                    <a:gd name="connsiteX23" fmla="*/ 146344 w 870017"/>
                    <a:gd name="connsiteY23" fmla="*/ 119271 h 1011971"/>
                    <a:gd name="connsiteX24" fmla="*/ 173418 w 870017"/>
                    <a:gd name="connsiteY24" fmla="*/ 129515 h 1011971"/>
                    <a:gd name="connsiteX25" fmla="*/ 182199 w 870017"/>
                    <a:gd name="connsiteY25" fmla="*/ 149271 h 1011971"/>
                    <a:gd name="connsiteX26" fmla="*/ 196833 w 870017"/>
                    <a:gd name="connsiteY26" fmla="*/ 149271 h 1011971"/>
                    <a:gd name="connsiteX27" fmla="*/ 214395 w 870017"/>
                    <a:gd name="connsiteY27" fmla="*/ 128051 h 1011971"/>
                    <a:gd name="connsiteX28" fmla="*/ 239273 w 870017"/>
                    <a:gd name="connsiteY28" fmla="*/ 0 h 1011971"/>
                    <a:gd name="connsiteX29" fmla="*/ 577329 w 870017"/>
                    <a:gd name="connsiteY29" fmla="*/ 60001 h 1011971"/>
                    <a:gd name="connsiteX30" fmla="*/ 870017 w 870017"/>
                    <a:gd name="connsiteY30" fmla="*/ 103905 h 1011971"/>
                    <a:gd name="connsiteX31" fmla="*/ 742698 w 870017"/>
                    <a:gd name="connsiteY31" fmla="*/ 1011971 h 1011971"/>
                    <a:gd name="connsiteX32" fmla="*/ 469765 w 870017"/>
                    <a:gd name="connsiteY32" fmla="*/ 972458 h 1011971"/>
                    <a:gd name="connsiteX33" fmla="*/ 0 w 870017"/>
                    <a:gd name="connsiteY33" fmla="*/ 698063 h 1011971"/>
                    <a:gd name="connsiteX34" fmla="*/ 3659 w 870017"/>
                    <a:gd name="connsiteY34" fmla="*/ 676843 h 1011971"/>
                    <a:gd name="connsiteX35" fmla="*/ 18293 w 870017"/>
                    <a:gd name="connsiteY35" fmla="*/ 663672 h 1011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70017" h="1011971">
                      <a:moveTo>
                        <a:pt x="34391" y="664404"/>
                      </a:moveTo>
                      <a:lnTo>
                        <a:pt x="56343" y="648306"/>
                      </a:lnTo>
                      <a:lnTo>
                        <a:pt x="62196" y="630744"/>
                      </a:lnTo>
                      <a:lnTo>
                        <a:pt x="54879" y="619037"/>
                      </a:lnTo>
                      <a:lnTo>
                        <a:pt x="41708" y="617573"/>
                      </a:lnTo>
                      <a:lnTo>
                        <a:pt x="33659" y="605866"/>
                      </a:lnTo>
                      <a:lnTo>
                        <a:pt x="41708" y="555377"/>
                      </a:lnTo>
                      <a:lnTo>
                        <a:pt x="53416" y="553182"/>
                      </a:lnTo>
                      <a:lnTo>
                        <a:pt x="70977" y="529767"/>
                      </a:lnTo>
                      <a:lnTo>
                        <a:pt x="82685" y="478546"/>
                      </a:lnTo>
                      <a:lnTo>
                        <a:pt x="100246" y="452204"/>
                      </a:lnTo>
                      <a:lnTo>
                        <a:pt x="135369" y="439765"/>
                      </a:lnTo>
                      <a:lnTo>
                        <a:pt x="144881" y="430253"/>
                      </a:lnTo>
                      <a:lnTo>
                        <a:pt x="141954" y="416350"/>
                      </a:lnTo>
                      <a:lnTo>
                        <a:pt x="125124" y="398057"/>
                      </a:lnTo>
                      <a:lnTo>
                        <a:pt x="116344" y="355617"/>
                      </a:lnTo>
                      <a:lnTo>
                        <a:pt x="106100" y="342446"/>
                      </a:lnTo>
                      <a:lnTo>
                        <a:pt x="96587" y="317567"/>
                      </a:lnTo>
                      <a:lnTo>
                        <a:pt x="103173" y="302201"/>
                      </a:lnTo>
                      <a:lnTo>
                        <a:pt x="113417" y="280250"/>
                      </a:lnTo>
                      <a:lnTo>
                        <a:pt x="117075" y="259030"/>
                      </a:lnTo>
                      <a:lnTo>
                        <a:pt x="113417" y="223175"/>
                      </a:lnTo>
                      <a:lnTo>
                        <a:pt x="120734" y="123661"/>
                      </a:lnTo>
                      <a:lnTo>
                        <a:pt x="146344" y="119271"/>
                      </a:lnTo>
                      <a:lnTo>
                        <a:pt x="173418" y="129515"/>
                      </a:lnTo>
                      <a:lnTo>
                        <a:pt x="182199" y="149271"/>
                      </a:lnTo>
                      <a:lnTo>
                        <a:pt x="196833" y="149271"/>
                      </a:lnTo>
                      <a:lnTo>
                        <a:pt x="214395" y="128051"/>
                      </a:lnTo>
                      <a:lnTo>
                        <a:pt x="239273" y="0"/>
                      </a:lnTo>
                      <a:lnTo>
                        <a:pt x="577329" y="60001"/>
                      </a:lnTo>
                      <a:lnTo>
                        <a:pt x="870017" y="103905"/>
                      </a:lnTo>
                      <a:lnTo>
                        <a:pt x="742698" y="1011971"/>
                      </a:lnTo>
                      <a:lnTo>
                        <a:pt x="469765" y="972458"/>
                      </a:lnTo>
                      <a:lnTo>
                        <a:pt x="0" y="698063"/>
                      </a:lnTo>
                      <a:lnTo>
                        <a:pt x="3659" y="676843"/>
                      </a:lnTo>
                      <a:lnTo>
                        <a:pt x="18293" y="66367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chemeClr val="bg2">
                      <a:lumMod val="20000"/>
                      <a:lumOff val="8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1209C69F-DC42-D3D6-9521-F85A869A1BEB}"/>
                    </a:ext>
                  </a:extLst>
                </p:cNvPr>
                <p:cNvSpPr/>
                <p:nvPr/>
              </p:nvSpPr>
              <p:spPr>
                <a:xfrm>
                  <a:off x="808496" y="2636177"/>
                  <a:ext cx="1029532" cy="1753937"/>
                </a:xfrm>
                <a:custGeom>
                  <a:avLst/>
                  <a:gdLst>
                    <a:gd name="connsiteX0" fmla="*/ 405374 w 1029532"/>
                    <a:gd name="connsiteY0" fmla="*/ 1592958 h 1753937"/>
                    <a:gd name="connsiteX1" fmla="*/ 430252 w 1029532"/>
                    <a:gd name="connsiteY1" fmla="*/ 1631008 h 1753937"/>
                    <a:gd name="connsiteX2" fmla="*/ 420008 w 1029532"/>
                    <a:gd name="connsiteY2" fmla="*/ 1631740 h 1753937"/>
                    <a:gd name="connsiteX3" fmla="*/ 406837 w 1029532"/>
                    <a:gd name="connsiteY3" fmla="*/ 1617837 h 1753937"/>
                    <a:gd name="connsiteX4" fmla="*/ 419277 w 1029532"/>
                    <a:gd name="connsiteY4" fmla="*/ 1521250 h 1753937"/>
                    <a:gd name="connsiteX5" fmla="*/ 432448 w 1029532"/>
                    <a:gd name="connsiteY5" fmla="*/ 1551250 h 1753937"/>
                    <a:gd name="connsiteX6" fmla="*/ 451472 w 1029532"/>
                    <a:gd name="connsiteY6" fmla="*/ 1558567 h 1753937"/>
                    <a:gd name="connsiteX7" fmla="*/ 456594 w 1029532"/>
                    <a:gd name="connsiteY7" fmla="*/ 1554177 h 1753937"/>
                    <a:gd name="connsiteX8" fmla="*/ 447082 w 1029532"/>
                    <a:gd name="connsiteY8" fmla="*/ 1535884 h 1753937"/>
                    <a:gd name="connsiteX9" fmla="*/ 428057 w 1029532"/>
                    <a:gd name="connsiteY9" fmla="*/ 1518323 h 1753937"/>
                    <a:gd name="connsiteX10" fmla="*/ 273664 w 1029532"/>
                    <a:gd name="connsiteY10" fmla="*/ 1382222 h 1753937"/>
                    <a:gd name="connsiteX11" fmla="*/ 273664 w 1029532"/>
                    <a:gd name="connsiteY11" fmla="*/ 1399784 h 1753937"/>
                    <a:gd name="connsiteX12" fmla="*/ 288298 w 1029532"/>
                    <a:gd name="connsiteY12" fmla="*/ 1408564 h 1753937"/>
                    <a:gd name="connsiteX13" fmla="*/ 320494 w 1029532"/>
                    <a:gd name="connsiteY13" fmla="*/ 1407101 h 1753937"/>
                    <a:gd name="connsiteX14" fmla="*/ 327811 w 1029532"/>
                    <a:gd name="connsiteY14" fmla="*/ 1399784 h 1753937"/>
                    <a:gd name="connsiteX15" fmla="*/ 305128 w 1029532"/>
                    <a:gd name="connsiteY15" fmla="*/ 1398320 h 1753937"/>
                    <a:gd name="connsiteX16" fmla="*/ 230492 w 1029532"/>
                    <a:gd name="connsiteY16" fmla="*/ 1382954 h 1753937"/>
                    <a:gd name="connsiteX17" fmla="*/ 254639 w 1029532"/>
                    <a:gd name="connsiteY17" fmla="*/ 1386613 h 1753937"/>
                    <a:gd name="connsiteX18" fmla="*/ 264883 w 1029532"/>
                    <a:gd name="connsiteY18" fmla="*/ 1402711 h 1753937"/>
                    <a:gd name="connsiteX19" fmla="*/ 237078 w 1029532"/>
                    <a:gd name="connsiteY19" fmla="*/ 1402711 h 1753937"/>
                    <a:gd name="connsiteX20" fmla="*/ 580987 w 1029532"/>
                    <a:gd name="connsiteY20" fmla="*/ 1715888 h 1753937"/>
                    <a:gd name="connsiteX21" fmla="*/ 573670 w 1029532"/>
                    <a:gd name="connsiteY21" fmla="*/ 1693936 h 1753937"/>
                    <a:gd name="connsiteX22" fmla="*/ 575133 w 1029532"/>
                    <a:gd name="connsiteY22" fmla="*/ 1671984 h 1753937"/>
                    <a:gd name="connsiteX23" fmla="*/ 572206 w 1029532"/>
                    <a:gd name="connsiteY23" fmla="*/ 1614178 h 1753937"/>
                    <a:gd name="connsiteX24" fmla="*/ 559035 w 1029532"/>
                    <a:gd name="connsiteY24" fmla="*/ 1579056 h 1753937"/>
                    <a:gd name="connsiteX25" fmla="*/ 550255 w 1029532"/>
                    <a:gd name="connsiteY25" fmla="*/ 1568811 h 1753937"/>
                    <a:gd name="connsiteX26" fmla="*/ 545864 w 1029532"/>
                    <a:gd name="connsiteY26" fmla="*/ 1557836 h 1753937"/>
                    <a:gd name="connsiteX27" fmla="*/ 494644 w 1029532"/>
                    <a:gd name="connsiteY27" fmla="*/ 1494908 h 1753937"/>
                    <a:gd name="connsiteX28" fmla="*/ 468302 w 1029532"/>
                    <a:gd name="connsiteY28" fmla="*/ 1495639 h 1753937"/>
                    <a:gd name="connsiteX29" fmla="*/ 453668 w 1029532"/>
                    <a:gd name="connsiteY29" fmla="*/ 1481737 h 1753937"/>
                    <a:gd name="connsiteX30" fmla="*/ 461716 w 1029532"/>
                    <a:gd name="connsiteY30" fmla="*/ 1468566 h 1753937"/>
                    <a:gd name="connsiteX31" fmla="*/ 456594 w 1029532"/>
                    <a:gd name="connsiteY31" fmla="*/ 1441492 h 1753937"/>
                    <a:gd name="connsiteX32" fmla="*/ 440497 w 1029532"/>
                    <a:gd name="connsiteY32" fmla="*/ 1432711 h 1753937"/>
                    <a:gd name="connsiteX33" fmla="*/ 411959 w 1029532"/>
                    <a:gd name="connsiteY33" fmla="*/ 1428321 h 1753937"/>
                    <a:gd name="connsiteX34" fmla="*/ 391471 w 1029532"/>
                    <a:gd name="connsiteY34" fmla="*/ 1418808 h 1753937"/>
                    <a:gd name="connsiteX35" fmla="*/ 380495 w 1029532"/>
                    <a:gd name="connsiteY35" fmla="*/ 1404906 h 1753937"/>
                    <a:gd name="connsiteX36" fmla="*/ 347568 w 1029532"/>
                    <a:gd name="connsiteY36" fmla="*/ 1356612 h 1753937"/>
                    <a:gd name="connsiteX37" fmla="*/ 327811 w 1029532"/>
                    <a:gd name="connsiteY37" fmla="*/ 1340514 h 1753937"/>
                    <a:gd name="connsiteX38" fmla="*/ 300738 w 1029532"/>
                    <a:gd name="connsiteY38" fmla="*/ 1336856 h 1753937"/>
                    <a:gd name="connsiteX39" fmla="*/ 278054 w 1029532"/>
                    <a:gd name="connsiteY39" fmla="*/ 1320026 h 1753937"/>
                    <a:gd name="connsiteX40" fmla="*/ 243663 w 1029532"/>
                    <a:gd name="connsiteY40" fmla="*/ 1309050 h 1753937"/>
                    <a:gd name="connsiteX41" fmla="*/ 223175 w 1029532"/>
                    <a:gd name="connsiteY41" fmla="*/ 1306855 h 1753937"/>
                    <a:gd name="connsiteX42" fmla="*/ 204882 w 1029532"/>
                    <a:gd name="connsiteY42" fmla="*/ 1288562 h 1753937"/>
                    <a:gd name="connsiteX43" fmla="*/ 206346 w 1029532"/>
                    <a:gd name="connsiteY43" fmla="*/ 1268074 h 1753937"/>
                    <a:gd name="connsiteX44" fmla="*/ 212199 w 1029532"/>
                    <a:gd name="connsiteY44" fmla="*/ 1232951 h 1753937"/>
                    <a:gd name="connsiteX45" fmla="*/ 225370 w 1029532"/>
                    <a:gd name="connsiteY45" fmla="*/ 1195633 h 1753937"/>
                    <a:gd name="connsiteX46" fmla="*/ 215126 w 1029532"/>
                    <a:gd name="connsiteY46" fmla="*/ 1183926 h 1753937"/>
                    <a:gd name="connsiteX47" fmla="*/ 185857 w 1029532"/>
                    <a:gd name="connsiteY47" fmla="*/ 1115144 h 1753937"/>
                    <a:gd name="connsiteX48" fmla="*/ 166101 w 1029532"/>
                    <a:gd name="connsiteY48" fmla="*/ 1088070 h 1753937"/>
                    <a:gd name="connsiteX49" fmla="*/ 163174 w 1029532"/>
                    <a:gd name="connsiteY49" fmla="*/ 1066119 h 1753937"/>
                    <a:gd name="connsiteX50" fmla="*/ 151466 w 1029532"/>
                    <a:gd name="connsiteY50" fmla="*/ 1049289 h 1753937"/>
                    <a:gd name="connsiteX51" fmla="*/ 152930 w 1029532"/>
                    <a:gd name="connsiteY51" fmla="*/ 1030996 h 1753937"/>
                    <a:gd name="connsiteX52" fmla="*/ 138295 w 1029532"/>
                    <a:gd name="connsiteY52" fmla="*/ 994410 h 1753937"/>
                    <a:gd name="connsiteX53" fmla="*/ 117075 w 1029532"/>
                    <a:gd name="connsiteY53" fmla="*/ 974653 h 1753937"/>
                    <a:gd name="connsiteX54" fmla="*/ 121466 w 1029532"/>
                    <a:gd name="connsiteY54" fmla="*/ 922701 h 1753937"/>
                    <a:gd name="connsiteX55" fmla="*/ 139027 w 1029532"/>
                    <a:gd name="connsiteY55" fmla="*/ 916848 h 1753937"/>
                    <a:gd name="connsiteX56" fmla="*/ 152198 w 1029532"/>
                    <a:gd name="connsiteY56" fmla="*/ 894164 h 1753937"/>
                    <a:gd name="connsiteX57" fmla="*/ 149271 w 1029532"/>
                    <a:gd name="connsiteY57" fmla="*/ 870749 h 1753937"/>
                    <a:gd name="connsiteX58" fmla="*/ 141954 w 1029532"/>
                    <a:gd name="connsiteY58" fmla="*/ 864163 h 1753937"/>
                    <a:gd name="connsiteX59" fmla="*/ 123661 w 1029532"/>
                    <a:gd name="connsiteY59" fmla="*/ 864163 h 1753937"/>
                    <a:gd name="connsiteX60" fmla="*/ 105368 w 1029532"/>
                    <a:gd name="connsiteY60" fmla="*/ 840017 h 1753937"/>
                    <a:gd name="connsiteX61" fmla="*/ 94392 w 1029532"/>
                    <a:gd name="connsiteY61" fmla="*/ 814406 h 1753937"/>
                    <a:gd name="connsiteX62" fmla="*/ 94392 w 1029532"/>
                    <a:gd name="connsiteY62" fmla="*/ 759527 h 1753937"/>
                    <a:gd name="connsiteX63" fmla="*/ 103173 w 1029532"/>
                    <a:gd name="connsiteY63" fmla="*/ 728795 h 1753937"/>
                    <a:gd name="connsiteX64" fmla="*/ 104636 w 1029532"/>
                    <a:gd name="connsiteY64" fmla="*/ 713429 h 1753937"/>
                    <a:gd name="connsiteX65" fmla="*/ 122929 w 1029532"/>
                    <a:gd name="connsiteY65" fmla="*/ 714892 h 1753937"/>
                    <a:gd name="connsiteX66" fmla="*/ 122198 w 1029532"/>
                    <a:gd name="connsiteY66" fmla="*/ 726600 h 1753937"/>
                    <a:gd name="connsiteX67" fmla="*/ 116344 w 1029532"/>
                    <a:gd name="connsiteY67" fmla="*/ 731722 h 1753937"/>
                    <a:gd name="connsiteX68" fmla="*/ 116344 w 1029532"/>
                    <a:gd name="connsiteY68" fmla="*/ 750015 h 1753937"/>
                    <a:gd name="connsiteX69" fmla="*/ 143417 w 1029532"/>
                    <a:gd name="connsiteY69" fmla="*/ 773430 h 1753937"/>
                    <a:gd name="connsiteX70" fmla="*/ 143417 w 1029532"/>
                    <a:gd name="connsiteY70" fmla="*/ 739039 h 1753937"/>
                    <a:gd name="connsiteX71" fmla="*/ 133173 w 1029532"/>
                    <a:gd name="connsiteY71" fmla="*/ 714161 h 1753937"/>
                    <a:gd name="connsiteX72" fmla="*/ 136832 w 1029532"/>
                    <a:gd name="connsiteY72" fmla="*/ 706112 h 1753937"/>
                    <a:gd name="connsiteX73" fmla="*/ 129515 w 1029532"/>
                    <a:gd name="connsiteY73" fmla="*/ 693672 h 1753937"/>
                    <a:gd name="connsiteX74" fmla="*/ 150003 w 1029532"/>
                    <a:gd name="connsiteY74" fmla="*/ 682696 h 1753937"/>
                    <a:gd name="connsiteX75" fmla="*/ 136100 w 1029532"/>
                    <a:gd name="connsiteY75" fmla="*/ 660745 h 1753937"/>
                    <a:gd name="connsiteX76" fmla="*/ 125856 w 1029532"/>
                    <a:gd name="connsiteY76" fmla="*/ 664403 h 1753937"/>
                    <a:gd name="connsiteX77" fmla="*/ 114880 w 1029532"/>
                    <a:gd name="connsiteY77" fmla="*/ 692209 h 1753937"/>
                    <a:gd name="connsiteX78" fmla="*/ 118539 w 1029532"/>
                    <a:gd name="connsiteY78" fmla="*/ 701721 h 1753937"/>
                    <a:gd name="connsiteX79" fmla="*/ 112685 w 1029532"/>
                    <a:gd name="connsiteY79" fmla="*/ 709038 h 1753937"/>
                    <a:gd name="connsiteX80" fmla="*/ 106100 w 1029532"/>
                    <a:gd name="connsiteY80" fmla="*/ 708307 h 1753937"/>
                    <a:gd name="connsiteX81" fmla="*/ 66587 w 1029532"/>
                    <a:gd name="connsiteY81" fmla="*/ 663672 h 1753937"/>
                    <a:gd name="connsiteX82" fmla="*/ 71709 w 1029532"/>
                    <a:gd name="connsiteY82" fmla="*/ 622695 h 1753937"/>
                    <a:gd name="connsiteX83" fmla="*/ 63660 w 1029532"/>
                    <a:gd name="connsiteY83" fmla="*/ 594158 h 1753937"/>
                    <a:gd name="connsiteX84" fmla="*/ 16098 w 1029532"/>
                    <a:gd name="connsiteY84" fmla="*/ 500498 h 1753937"/>
                    <a:gd name="connsiteX85" fmla="*/ 21952 w 1029532"/>
                    <a:gd name="connsiteY85" fmla="*/ 422204 h 1753937"/>
                    <a:gd name="connsiteX86" fmla="*/ 38781 w 1029532"/>
                    <a:gd name="connsiteY86" fmla="*/ 395862 h 1753937"/>
                    <a:gd name="connsiteX87" fmla="*/ 40245 w 1029532"/>
                    <a:gd name="connsiteY87" fmla="*/ 349031 h 1753937"/>
                    <a:gd name="connsiteX88" fmla="*/ 0 w 1029532"/>
                    <a:gd name="connsiteY88" fmla="*/ 267810 h 1753937"/>
                    <a:gd name="connsiteX89" fmla="*/ 2195 w 1029532"/>
                    <a:gd name="connsiteY89" fmla="*/ 229761 h 1753937"/>
                    <a:gd name="connsiteX90" fmla="*/ 52684 w 1029532"/>
                    <a:gd name="connsiteY90" fmla="*/ 174882 h 1753937"/>
                    <a:gd name="connsiteX91" fmla="*/ 65123 w 1029532"/>
                    <a:gd name="connsiteY91" fmla="*/ 157320 h 1753937"/>
                    <a:gd name="connsiteX92" fmla="*/ 64392 w 1029532"/>
                    <a:gd name="connsiteY92" fmla="*/ 147076 h 1753937"/>
                    <a:gd name="connsiteX93" fmla="*/ 93660 w 1029532"/>
                    <a:gd name="connsiteY93" fmla="*/ 79758 h 1753937"/>
                    <a:gd name="connsiteX94" fmla="*/ 94392 w 1029532"/>
                    <a:gd name="connsiteY94" fmla="*/ 18293 h 1753937"/>
                    <a:gd name="connsiteX95" fmla="*/ 100978 w 1029532"/>
                    <a:gd name="connsiteY95" fmla="*/ 0 h 1753937"/>
                    <a:gd name="connsiteX96" fmla="*/ 584646 w 1029532"/>
                    <a:gd name="connsiteY96" fmla="*/ 136100 h 1753937"/>
                    <a:gd name="connsiteX97" fmla="*/ 464643 w 1029532"/>
                    <a:gd name="connsiteY97" fmla="*/ 597817 h 1753937"/>
                    <a:gd name="connsiteX98" fmla="*/ 472692 w 1029532"/>
                    <a:gd name="connsiteY98" fmla="*/ 623427 h 1753937"/>
                    <a:gd name="connsiteX99" fmla="*/ 987824 w 1029532"/>
                    <a:gd name="connsiteY99" fmla="*/ 1391735 h 1753937"/>
                    <a:gd name="connsiteX100" fmla="*/ 981239 w 1029532"/>
                    <a:gd name="connsiteY100" fmla="*/ 1407101 h 1753937"/>
                    <a:gd name="connsiteX101" fmla="*/ 990751 w 1029532"/>
                    <a:gd name="connsiteY101" fmla="*/ 1431980 h 1753937"/>
                    <a:gd name="connsiteX102" fmla="*/ 1000995 w 1029532"/>
                    <a:gd name="connsiteY102" fmla="*/ 1445151 h 1753937"/>
                    <a:gd name="connsiteX103" fmla="*/ 1009776 w 1029532"/>
                    <a:gd name="connsiteY103" fmla="*/ 1487591 h 1753937"/>
                    <a:gd name="connsiteX104" fmla="*/ 1026606 w 1029532"/>
                    <a:gd name="connsiteY104" fmla="*/ 1505884 h 1753937"/>
                    <a:gd name="connsiteX105" fmla="*/ 1029533 w 1029532"/>
                    <a:gd name="connsiteY105" fmla="*/ 1519786 h 1753937"/>
                    <a:gd name="connsiteX106" fmla="*/ 1020020 w 1029532"/>
                    <a:gd name="connsiteY106" fmla="*/ 1529299 h 1753937"/>
                    <a:gd name="connsiteX107" fmla="*/ 984898 w 1029532"/>
                    <a:gd name="connsiteY107" fmla="*/ 1541738 h 1753937"/>
                    <a:gd name="connsiteX108" fmla="*/ 967336 w 1029532"/>
                    <a:gd name="connsiteY108" fmla="*/ 1568080 h 1753937"/>
                    <a:gd name="connsiteX109" fmla="*/ 955629 w 1029532"/>
                    <a:gd name="connsiteY109" fmla="*/ 1619300 h 1753937"/>
                    <a:gd name="connsiteX110" fmla="*/ 938067 w 1029532"/>
                    <a:gd name="connsiteY110" fmla="*/ 1642715 h 1753937"/>
                    <a:gd name="connsiteX111" fmla="*/ 926360 w 1029532"/>
                    <a:gd name="connsiteY111" fmla="*/ 1644911 h 1753937"/>
                    <a:gd name="connsiteX112" fmla="*/ 918311 w 1029532"/>
                    <a:gd name="connsiteY112" fmla="*/ 1695399 h 1753937"/>
                    <a:gd name="connsiteX113" fmla="*/ 926360 w 1029532"/>
                    <a:gd name="connsiteY113" fmla="*/ 1707107 h 1753937"/>
                    <a:gd name="connsiteX114" fmla="*/ 939531 w 1029532"/>
                    <a:gd name="connsiteY114" fmla="*/ 1708570 h 1753937"/>
                    <a:gd name="connsiteX115" fmla="*/ 946848 w 1029532"/>
                    <a:gd name="connsiteY115" fmla="*/ 1720278 h 1753937"/>
                    <a:gd name="connsiteX116" fmla="*/ 940994 w 1029532"/>
                    <a:gd name="connsiteY116" fmla="*/ 1737839 h 1753937"/>
                    <a:gd name="connsiteX117" fmla="*/ 919043 w 1029532"/>
                    <a:gd name="connsiteY117" fmla="*/ 1753937 h 1753937"/>
                    <a:gd name="connsiteX118" fmla="*/ 902945 w 1029532"/>
                    <a:gd name="connsiteY118" fmla="*/ 1753205 h 1753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1029532" h="1753937">
                      <a:moveTo>
                        <a:pt x="405374" y="1592958"/>
                      </a:moveTo>
                      <a:lnTo>
                        <a:pt x="430252" y="1631008"/>
                      </a:lnTo>
                      <a:lnTo>
                        <a:pt x="420008" y="1631740"/>
                      </a:lnTo>
                      <a:lnTo>
                        <a:pt x="406837" y="1617837"/>
                      </a:lnTo>
                      <a:close/>
                      <a:moveTo>
                        <a:pt x="419277" y="1521250"/>
                      </a:moveTo>
                      <a:lnTo>
                        <a:pt x="432448" y="1551250"/>
                      </a:lnTo>
                      <a:lnTo>
                        <a:pt x="451472" y="1558567"/>
                      </a:lnTo>
                      <a:lnTo>
                        <a:pt x="456594" y="1554177"/>
                      </a:lnTo>
                      <a:lnTo>
                        <a:pt x="447082" y="1535884"/>
                      </a:lnTo>
                      <a:lnTo>
                        <a:pt x="428057" y="1518323"/>
                      </a:lnTo>
                      <a:close/>
                      <a:moveTo>
                        <a:pt x="273664" y="1382222"/>
                      </a:moveTo>
                      <a:lnTo>
                        <a:pt x="273664" y="1399784"/>
                      </a:lnTo>
                      <a:lnTo>
                        <a:pt x="288298" y="1408564"/>
                      </a:lnTo>
                      <a:lnTo>
                        <a:pt x="320494" y="1407101"/>
                      </a:lnTo>
                      <a:lnTo>
                        <a:pt x="327811" y="1399784"/>
                      </a:lnTo>
                      <a:lnTo>
                        <a:pt x="305128" y="1398320"/>
                      </a:lnTo>
                      <a:close/>
                      <a:moveTo>
                        <a:pt x="230492" y="1382954"/>
                      </a:moveTo>
                      <a:lnTo>
                        <a:pt x="254639" y="1386613"/>
                      </a:lnTo>
                      <a:lnTo>
                        <a:pt x="264883" y="1402711"/>
                      </a:lnTo>
                      <a:lnTo>
                        <a:pt x="237078" y="1402711"/>
                      </a:lnTo>
                      <a:close/>
                      <a:moveTo>
                        <a:pt x="580987" y="1715888"/>
                      </a:moveTo>
                      <a:lnTo>
                        <a:pt x="573670" y="1693936"/>
                      </a:lnTo>
                      <a:lnTo>
                        <a:pt x="575133" y="1671984"/>
                      </a:lnTo>
                      <a:lnTo>
                        <a:pt x="572206" y="1614178"/>
                      </a:lnTo>
                      <a:lnTo>
                        <a:pt x="559035" y="1579056"/>
                      </a:lnTo>
                      <a:lnTo>
                        <a:pt x="550255" y="1568811"/>
                      </a:lnTo>
                      <a:lnTo>
                        <a:pt x="545864" y="1557836"/>
                      </a:lnTo>
                      <a:lnTo>
                        <a:pt x="494644" y="1494908"/>
                      </a:lnTo>
                      <a:lnTo>
                        <a:pt x="468302" y="1495639"/>
                      </a:lnTo>
                      <a:lnTo>
                        <a:pt x="453668" y="1481737"/>
                      </a:lnTo>
                      <a:lnTo>
                        <a:pt x="461716" y="1468566"/>
                      </a:lnTo>
                      <a:lnTo>
                        <a:pt x="456594" y="1441492"/>
                      </a:lnTo>
                      <a:lnTo>
                        <a:pt x="440497" y="1432711"/>
                      </a:lnTo>
                      <a:lnTo>
                        <a:pt x="411959" y="1428321"/>
                      </a:lnTo>
                      <a:lnTo>
                        <a:pt x="391471" y="1418808"/>
                      </a:lnTo>
                      <a:lnTo>
                        <a:pt x="380495" y="1404906"/>
                      </a:lnTo>
                      <a:lnTo>
                        <a:pt x="347568" y="1356612"/>
                      </a:lnTo>
                      <a:lnTo>
                        <a:pt x="327811" y="1340514"/>
                      </a:lnTo>
                      <a:lnTo>
                        <a:pt x="300738" y="1336856"/>
                      </a:lnTo>
                      <a:lnTo>
                        <a:pt x="278054" y="1320026"/>
                      </a:lnTo>
                      <a:lnTo>
                        <a:pt x="243663" y="1309050"/>
                      </a:lnTo>
                      <a:lnTo>
                        <a:pt x="223175" y="1306855"/>
                      </a:lnTo>
                      <a:lnTo>
                        <a:pt x="204882" y="1288562"/>
                      </a:lnTo>
                      <a:lnTo>
                        <a:pt x="206346" y="1268074"/>
                      </a:lnTo>
                      <a:lnTo>
                        <a:pt x="212199" y="1232951"/>
                      </a:lnTo>
                      <a:lnTo>
                        <a:pt x="225370" y="1195633"/>
                      </a:lnTo>
                      <a:lnTo>
                        <a:pt x="215126" y="1183926"/>
                      </a:lnTo>
                      <a:lnTo>
                        <a:pt x="185857" y="1115144"/>
                      </a:lnTo>
                      <a:lnTo>
                        <a:pt x="166101" y="1088070"/>
                      </a:lnTo>
                      <a:lnTo>
                        <a:pt x="163174" y="1066119"/>
                      </a:lnTo>
                      <a:lnTo>
                        <a:pt x="151466" y="1049289"/>
                      </a:lnTo>
                      <a:lnTo>
                        <a:pt x="152930" y="1030996"/>
                      </a:lnTo>
                      <a:lnTo>
                        <a:pt x="138295" y="994410"/>
                      </a:lnTo>
                      <a:lnTo>
                        <a:pt x="117075" y="974653"/>
                      </a:lnTo>
                      <a:lnTo>
                        <a:pt x="121466" y="922701"/>
                      </a:lnTo>
                      <a:lnTo>
                        <a:pt x="139027" y="916848"/>
                      </a:lnTo>
                      <a:lnTo>
                        <a:pt x="152198" y="894164"/>
                      </a:lnTo>
                      <a:lnTo>
                        <a:pt x="149271" y="870749"/>
                      </a:lnTo>
                      <a:lnTo>
                        <a:pt x="141954" y="864163"/>
                      </a:lnTo>
                      <a:lnTo>
                        <a:pt x="123661" y="864163"/>
                      </a:lnTo>
                      <a:lnTo>
                        <a:pt x="105368" y="840017"/>
                      </a:lnTo>
                      <a:lnTo>
                        <a:pt x="94392" y="814406"/>
                      </a:lnTo>
                      <a:lnTo>
                        <a:pt x="94392" y="759527"/>
                      </a:lnTo>
                      <a:lnTo>
                        <a:pt x="103173" y="728795"/>
                      </a:lnTo>
                      <a:lnTo>
                        <a:pt x="104636" y="713429"/>
                      </a:lnTo>
                      <a:lnTo>
                        <a:pt x="122929" y="714892"/>
                      </a:lnTo>
                      <a:lnTo>
                        <a:pt x="122198" y="726600"/>
                      </a:lnTo>
                      <a:lnTo>
                        <a:pt x="116344" y="731722"/>
                      </a:lnTo>
                      <a:lnTo>
                        <a:pt x="116344" y="750015"/>
                      </a:lnTo>
                      <a:lnTo>
                        <a:pt x="143417" y="773430"/>
                      </a:lnTo>
                      <a:lnTo>
                        <a:pt x="143417" y="739039"/>
                      </a:lnTo>
                      <a:lnTo>
                        <a:pt x="133173" y="714161"/>
                      </a:lnTo>
                      <a:lnTo>
                        <a:pt x="136832" y="706112"/>
                      </a:lnTo>
                      <a:lnTo>
                        <a:pt x="129515" y="693672"/>
                      </a:lnTo>
                      <a:lnTo>
                        <a:pt x="150003" y="682696"/>
                      </a:lnTo>
                      <a:lnTo>
                        <a:pt x="136100" y="660745"/>
                      </a:lnTo>
                      <a:lnTo>
                        <a:pt x="125856" y="664403"/>
                      </a:lnTo>
                      <a:lnTo>
                        <a:pt x="114880" y="692209"/>
                      </a:lnTo>
                      <a:lnTo>
                        <a:pt x="118539" y="701721"/>
                      </a:lnTo>
                      <a:lnTo>
                        <a:pt x="112685" y="709038"/>
                      </a:lnTo>
                      <a:lnTo>
                        <a:pt x="106100" y="708307"/>
                      </a:lnTo>
                      <a:lnTo>
                        <a:pt x="66587" y="663672"/>
                      </a:lnTo>
                      <a:lnTo>
                        <a:pt x="71709" y="622695"/>
                      </a:lnTo>
                      <a:lnTo>
                        <a:pt x="63660" y="594158"/>
                      </a:lnTo>
                      <a:lnTo>
                        <a:pt x="16098" y="500498"/>
                      </a:lnTo>
                      <a:lnTo>
                        <a:pt x="21952" y="422204"/>
                      </a:lnTo>
                      <a:lnTo>
                        <a:pt x="38781" y="395862"/>
                      </a:lnTo>
                      <a:lnTo>
                        <a:pt x="40245" y="349031"/>
                      </a:lnTo>
                      <a:lnTo>
                        <a:pt x="0" y="267810"/>
                      </a:lnTo>
                      <a:lnTo>
                        <a:pt x="2195" y="229761"/>
                      </a:lnTo>
                      <a:lnTo>
                        <a:pt x="52684" y="174882"/>
                      </a:lnTo>
                      <a:lnTo>
                        <a:pt x="65123" y="157320"/>
                      </a:lnTo>
                      <a:lnTo>
                        <a:pt x="64392" y="147076"/>
                      </a:lnTo>
                      <a:lnTo>
                        <a:pt x="93660" y="79758"/>
                      </a:lnTo>
                      <a:lnTo>
                        <a:pt x="94392" y="18293"/>
                      </a:lnTo>
                      <a:lnTo>
                        <a:pt x="100978" y="0"/>
                      </a:lnTo>
                      <a:lnTo>
                        <a:pt x="584646" y="136100"/>
                      </a:lnTo>
                      <a:lnTo>
                        <a:pt x="464643" y="597817"/>
                      </a:lnTo>
                      <a:lnTo>
                        <a:pt x="472692" y="623427"/>
                      </a:lnTo>
                      <a:lnTo>
                        <a:pt x="987824" y="1391735"/>
                      </a:lnTo>
                      <a:lnTo>
                        <a:pt x="981239" y="1407101"/>
                      </a:lnTo>
                      <a:lnTo>
                        <a:pt x="990751" y="1431980"/>
                      </a:lnTo>
                      <a:lnTo>
                        <a:pt x="1000995" y="1445151"/>
                      </a:lnTo>
                      <a:lnTo>
                        <a:pt x="1009776" y="1487591"/>
                      </a:lnTo>
                      <a:lnTo>
                        <a:pt x="1026606" y="1505884"/>
                      </a:lnTo>
                      <a:lnTo>
                        <a:pt x="1029533" y="1519786"/>
                      </a:lnTo>
                      <a:lnTo>
                        <a:pt x="1020020" y="1529299"/>
                      </a:lnTo>
                      <a:lnTo>
                        <a:pt x="984898" y="1541738"/>
                      </a:lnTo>
                      <a:lnTo>
                        <a:pt x="967336" y="1568080"/>
                      </a:lnTo>
                      <a:lnTo>
                        <a:pt x="955629" y="1619300"/>
                      </a:lnTo>
                      <a:lnTo>
                        <a:pt x="938067" y="1642715"/>
                      </a:lnTo>
                      <a:lnTo>
                        <a:pt x="926360" y="1644911"/>
                      </a:lnTo>
                      <a:lnTo>
                        <a:pt x="918311" y="1695399"/>
                      </a:lnTo>
                      <a:lnTo>
                        <a:pt x="926360" y="1707107"/>
                      </a:lnTo>
                      <a:lnTo>
                        <a:pt x="939531" y="1708570"/>
                      </a:lnTo>
                      <a:lnTo>
                        <a:pt x="946848" y="1720278"/>
                      </a:lnTo>
                      <a:lnTo>
                        <a:pt x="940994" y="1737839"/>
                      </a:lnTo>
                      <a:lnTo>
                        <a:pt x="919043" y="1753937"/>
                      </a:lnTo>
                      <a:lnTo>
                        <a:pt x="902945" y="175320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chemeClr val="bg2">
                      <a:lumMod val="20000"/>
                      <a:lumOff val="8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4EC7EE1C-55B3-30C6-2C25-D17C67B5352B}"/>
                    </a:ext>
                  </a:extLst>
                </p:cNvPr>
                <p:cNvSpPr/>
                <p:nvPr/>
              </p:nvSpPr>
              <p:spPr>
                <a:xfrm>
                  <a:off x="1273139" y="2772277"/>
                  <a:ext cx="812942" cy="1255634"/>
                </a:xfrm>
                <a:custGeom>
                  <a:avLst/>
                  <a:gdLst>
                    <a:gd name="connsiteX0" fmla="*/ 659281 w 812942"/>
                    <a:gd name="connsiteY0" fmla="*/ 953433 h 1255634"/>
                    <a:gd name="connsiteX1" fmla="*/ 634403 w 812942"/>
                    <a:gd name="connsiteY1" fmla="*/ 1081485 h 1255634"/>
                    <a:gd name="connsiteX2" fmla="*/ 616842 w 812942"/>
                    <a:gd name="connsiteY2" fmla="*/ 1102705 h 1255634"/>
                    <a:gd name="connsiteX3" fmla="*/ 602207 w 812942"/>
                    <a:gd name="connsiteY3" fmla="*/ 1102705 h 1255634"/>
                    <a:gd name="connsiteX4" fmla="*/ 593426 w 812942"/>
                    <a:gd name="connsiteY4" fmla="*/ 1082948 h 1255634"/>
                    <a:gd name="connsiteX5" fmla="*/ 566353 w 812942"/>
                    <a:gd name="connsiteY5" fmla="*/ 1072704 h 1255634"/>
                    <a:gd name="connsiteX6" fmla="*/ 540742 w 812942"/>
                    <a:gd name="connsiteY6" fmla="*/ 1077095 h 1255634"/>
                    <a:gd name="connsiteX7" fmla="*/ 533425 w 812942"/>
                    <a:gd name="connsiteY7" fmla="*/ 1176609 h 1255634"/>
                    <a:gd name="connsiteX8" fmla="*/ 537084 w 812942"/>
                    <a:gd name="connsiteY8" fmla="*/ 1212463 h 1255634"/>
                    <a:gd name="connsiteX9" fmla="*/ 533425 w 812942"/>
                    <a:gd name="connsiteY9" fmla="*/ 1233683 h 1255634"/>
                    <a:gd name="connsiteX10" fmla="*/ 523181 w 812942"/>
                    <a:gd name="connsiteY10" fmla="*/ 1255635 h 1255634"/>
                    <a:gd name="connsiteX11" fmla="*/ 8049 w 812942"/>
                    <a:gd name="connsiteY11" fmla="*/ 487327 h 1255634"/>
                    <a:gd name="connsiteX12" fmla="*/ 0 w 812942"/>
                    <a:gd name="connsiteY12" fmla="*/ 461716 h 1255634"/>
                    <a:gd name="connsiteX13" fmla="*/ 120002 w 812942"/>
                    <a:gd name="connsiteY13" fmla="*/ 0 h 1255634"/>
                    <a:gd name="connsiteX14" fmla="*/ 463912 w 812942"/>
                    <a:gd name="connsiteY14" fmla="*/ 81953 h 1255634"/>
                    <a:gd name="connsiteX15" fmla="*/ 642452 w 812942"/>
                    <a:gd name="connsiteY15" fmla="*/ 121466 h 1255634"/>
                    <a:gd name="connsiteX16" fmla="*/ 812943 w 812942"/>
                    <a:gd name="connsiteY16" fmla="*/ 155857 h 125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12942" h="1255634">
                      <a:moveTo>
                        <a:pt x="659281" y="953433"/>
                      </a:moveTo>
                      <a:lnTo>
                        <a:pt x="634403" y="1081485"/>
                      </a:lnTo>
                      <a:lnTo>
                        <a:pt x="616842" y="1102705"/>
                      </a:lnTo>
                      <a:lnTo>
                        <a:pt x="602207" y="1102705"/>
                      </a:lnTo>
                      <a:lnTo>
                        <a:pt x="593426" y="1082948"/>
                      </a:lnTo>
                      <a:lnTo>
                        <a:pt x="566353" y="1072704"/>
                      </a:lnTo>
                      <a:lnTo>
                        <a:pt x="540742" y="1077095"/>
                      </a:lnTo>
                      <a:lnTo>
                        <a:pt x="533425" y="1176609"/>
                      </a:lnTo>
                      <a:lnTo>
                        <a:pt x="537084" y="1212463"/>
                      </a:lnTo>
                      <a:lnTo>
                        <a:pt x="533425" y="1233683"/>
                      </a:lnTo>
                      <a:lnTo>
                        <a:pt x="523181" y="1255635"/>
                      </a:lnTo>
                      <a:lnTo>
                        <a:pt x="8049" y="487327"/>
                      </a:lnTo>
                      <a:lnTo>
                        <a:pt x="0" y="461716"/>
                      </a:lnTo>
                      <a:lnTo>
                        <a:pt x="120002" y="0"/>
                      </a:lnTo>
                      <a:lnTo>
                        <a:pt x="463912" y="81953"/>
                      </a:lnTo>
                      <a:lnTo>
                        <a:pt x="642452" y="121466"/>
                      </a:lnTo>
                      <a:lnTo>
                        <a:pt x="812943" y="15585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chemeClr val="bg2">
                      <a:lumMod val="20000"/>
                      <a:lumOff val="8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2DF972B5-0A2D-7A05-D435-7245A33428E1}"/>
                    </a:ext>
                  </a:extLst>
                </p:cNvPr>
                <p:cNvSpPr/>
                <p:nvPr/>
              </p:nvSpPr>
              <p:spPr>
                <a:xfrm>
                  <a:off x="899961" y="1989335"/>
                  <a:ext cx="1028800" cy="864895"/>
                </a:xfrm>
                <a:custGeom>
                  <a:avLst/>
                  <a:gdLst>
                    <a:gd name="connsiteX0" fmla="*/ 493181 w 1028800"/>
                    <a:gd name="connsiteY0" fmla="*/ 782942 h 864895"/>
                    <a:gd name="connsiteX1" fmla="*/ 837090 w 1028800"/>
                    <a:gd name="connsiteY1" fmla="*/ 864895 h 864895"/>
                    <a:gd name="connsiteX2" fmla="*/ 899286 w 1028800"/>
                    <a:gd name="connsiteY2" fmla="*/ 591963 h 864895"/>
                    <a:gd name="connsiteX3" fmla="*/ 920506 w 1028800"/>
                    <a:gd name="connsiteY3" fmla="*/ 549523 h 864895"/>
                    <a:gd name="connsiteX4" fmla="*/ 923433 w 1028800"/>
                    <a:gd name="connsiteY4" fmla="*/ 534157 h 864895"/>
                    <a:gd name="connsiteX5" fmla="*/ 929287 w 1028800"/>
                    <a:gd name="connsiteY5" fmla="*/ 527571 h 864895"/>
                    <a:gd name="connsiteX6" fmla="*/ 922701 w 1028800"/>
                    <a:gd name="connsiteY6" fmla="*/ 512937 h 864895"/>
                    <a:gd name="connsiteX7" fmla="*/ 901481 w 1028800"/>
                    <a:gd name="connsiteY7" fmla="*/ 504156 h 864895"/>
                    <a:gd name="connsiteX8" fmla="*/ 902945 w 1028800"/>
                    <a:gd name="connsiteY8" fmla="*/ 473424 h 864895"/>
                    <a:gd name="connsiteX9" fmla="*/ 932214 w 1028800"/>
                    <a:gd name="connsiteY9" fmla="*/ 430984 h 864895"/>
                    <a:gd name="connsiteX10" fmla="*/ 950507 w 1028800"/>
                    <a:gd name="connsiteY10" fmla="*/ 425130 h 864895"/>
                    <a:gd name="connsiteX11" fmla="*/ 962214 w 1028800"/>
                    <a:gd name="connsiteY11" fmla="*/ 408301 h 864895"/>
                    <a:gd name="connsiteX12" fmla="*/ 961482 w 1028800"/>
                    <a:gd name="connsiteY12" fmla="*/ 396593 h 864895"/>
                    <a:gd name="connsiteX13" fmla="*/ 974653 w 1028800"/>
                    <a:gd name="connsiteY13" fmla="*/ 384886 h 864895"/>
                    <a:gd name="connsiteX14" fmla="*/ 998069 w 1028800"/>
                    <a:gd name="connsiteY14" fmla="*/ 344641 h 864895"/>
                    <a:gd name="connsiteX15" fmla="*/ 1028801 w 1028800"/>
                    <a:gd name="connsiteY15" fmla="*/ 309518 h 864895"/>
                    <a:gd name="connsiteX16" fmla="*/ 1025142 w 1028800"/>
                    <a:gd name="connsiteY16" fmla="*/ 286103 h 864895"/>
                    <a:gd name="connsiteX17" fmla="*/ 999532 w 1028800"/>
                    <a:gd name="connsiteY17" fmla="*/ 263420 h 864895"/>
                    <a:gd name="connsiteX18" fmla="*/ 987824 w 1028800"/>
                    <a:gd name="connsiteY18" fmla="*/ 237078 h 864895"/>
                    <a:gd name="connsiteX19" fmla="*/ 766113 w 1028800"/>
                    <a:gd name="connsiteY19" fmla="*/ 183662 h 864895"/>
                    <a:gd name="connsiteX20" fmla="*/ 745624 w 1028800"/>
                    <a:gd name="connsiteY20" fmla="*/ 190979 h 864895"/>
                    <a:gd name="connsiteX21" fmla="*/ 706112 w 1028800"/>
                    <a:gd name="connsiteY21" fmla="*/ 184394 h 864895"/>
                    <a:gd name="connsiteX22" fmla="*/ 692941 w 1028800"/>
                    <a:gd name="connsiteY22" fmla="*/ 177808 h 864895"/>
                    <a:gd name="connsiteX23" fmla="*/ 681965 w 1028800"/>
                    <a:gd name="connsiteY23" fmla="*/ 186589 h 864895"/>
                    <a:gd name="connsiteX24" fmla="*/ 657818 w 1028800"/>
                    <a:gd name="connsiteY24" fmla="*/ 183662 h 864895"/>
                    <a:gd name="connsiteX25" fmla="*/ 624890 w 1028800"/>
                    <a:gd name="connsiteY25" fmla="*/ 187321 h 864895"/>
                    <a:gd name="connsiteX26" fmla="*/ 618305 w 1028800"/>
                    <a:gd name="connsiteY26" fmla="*/ 192443 h 864895"/>
                    <a:gd name="connsiteX27" fmla="*/ 587573 w 1028800"/>
                    <a:gd name="connsiteY27" fmla="*/ 189516 h 864895"/>
                    <a:gd name="connsiteX28" fmla="*/ 581719 w 1028800"/>
                    <a:gd name="connsiteY28" fmla="*/ 177808 h 864895"/>
                    <a:gd name="connsiteX29" fmla="*/ 572938 w 1028800"/>
                    <a:gd name="connsiteY29" fmla="*/ 176345 h 864895"/>
                    <a:gd name="connsiteX30" fmla="*/ 540742 w 1028800"/>
                    <a:gd name="connsiteY30" fmla="*/ 185857 h 864895"/>
                    <a:gd name="connsiteX31" fmla="*/ 529035 w 1028800"/>
                    <a:gd name="connsiteY31" fmla="*/ 177808 h 864895"/>
                    <a:gd name="connsiteX32" fmla="*/ 512937 w 1028800"/>
                    <a:gd name="connsiteY32" fmla="*/ 183662 h 864895"/>
                    <a:gd name="connsiteX33" fmla="*/ 511474 w 1028800"/>
                    <a:gd name="connsiteY33" fmla="*/ 170491 h 864895"/>
                    <a:gd name="connsiteX34" fmla="*/ 494644 w 1028800"/>
                    <a:gd name="connsiteY34" fmla="*/ 161711 h 864895"/>
                    <a:gd name="connsiteX35" fmla="*/ 483668 w 1028800"/>
                    <a:gd name="connsiteY35" fmla="*/ 160247 h 864895"/>
                    <a:gd name="connsiteX36" fmla="*/ 476351 w 1028800"/>
                    <a:gd name="connsiteY36" fmla="*/ 152198 h 864895"/>
                    <a:gd name="connsiteX37" fmla="*/ 454399 w 1028800"/>
                    <a:gd name="connsiteY37" fmla="*/ 154393 h 864895"/>
                    <a:gd name="connsiteX38" fmla="*/ 445619 w 1028800"/>
                    <a:gd name="connsiteY38" fmla="*/ 148540 h 864895"/>
                    <a:gd name="connsiteX39" fmla="*/ 436838 w 1028800"/>
                    <a:gd name="connsiteY39" fmla="*/ 148540 h 864895"/>
                    <a:gd name="connsiteX40" fmla="*/ 428057 w 1028800"/>
                    <a:gd name="connsiteY40" fmla="*/ 155125 h 864895"/>
                    <a:gd name="connsiteX41" fmla="*/ 387813 w 1028800"/>
                    <a:gd name="connsiteY41" fmla="*/ 160247 h 864895"/>
                    <a:gd name="connsiteX42" fmla="*/ 339519 w 1028800"/>
                    <a:gd name="connsiteY42" fmla="*/ 129515 h 864895"/>
                    <a:gd name="connsiteX43" fmla="*/ 347568 w 1028800"/>
                    <a:gd name="connsiteY43" fmla="*/ 88538 h 864895"/>
                    <a:gd name="connsiteX44" fmla="*/ 344641 w 1028800"/>
                    <a:gd name="connsiteY44" fmla="*/ 58538 h 864895"/>
                    <a:gd name="connsiteX45" fmla="*/ 321226 w 1028800"/>
                    <a:gd name="connsiteY45" fmla="*/ 31464 h 864895"/>
                    <a:gd name="connsiteX46" fmla="*/ 294152 w 1028800"/>
                    <a:gd name="connsiteY46" fmla="*/ 32196 h 864895"/>
                    <a:gd name="connsiteX47" fmla="*/ 291225 w 1028800"/>
                    <a:gd name="connsiteY47" fmla="*/ 24147 h 864895"/>
                    <a:gd name="connsiteX48" fmla="*/ 294152 w 1028800"/>
                    <a:gd name="connsiteY48" fmla="*/ 15366 h 864895"/>
                    <a:gd name="connsiteX49" fmla="*/ 289030 w 1028800"/>
                    <a:gd name="connsiteY49" fmla="*/ 9512 h 864895"/>
                    <a:gd name="connsiteX50" fmla="*/ 281713 w 1028800"/>
                    <a:gd name="connsiteY50" fmla="*/ 10244 h 864895"/>
                    <a:gd name="connsiteX51" fmla="*/ 273664 w 1028800"/>
                    <a:gd name="connsiteY51" fmla="*/ 19756 h 864895"/>
                    <a:gd name="connsiteX52" fmla="*/ 262688 w 1028800"/>
                    <a:gd name="connsiteY52" fmla="*/ 18293 h 864895"/>
                    <a:gd name="connsiteX53" fmla="*/ 259030 w 1028800"/>
                    <a:gd name="connsiteY53" fmla="*/ 10244 h 864895"/>
                    <a:gd name="connsiteX54" fmla="*/ 251712 w 1028800"/>
                    <a:gd name="connsiteY54" fmla="*/ 9512 h 864895"/>
                    <a:gd name="connsiteX55" fmla="*/ 246590 w 1028800"/>
                    <a:gd name="connsiteY55" fmla="*/ 13903 h 864895"/>
                    <a:gd name="connsiteX56" fmla="*/ 231956 w 1028800"/>
                    <a:gd name="connsiteY56" fmla="*/ 0 h 864895"/>
                    <a:gd name="connsiteX57" fmla="*/ 231956 w 1028800"/>
                    <a:gd name="connsiteY57" fmla="*/ 31464 h 864895"/>
                    <a:gd name="connsiteX58" fmla="*/ 222443 w 1028800"/>
                    <a:gd name="connsiteY58" fmla="*/ 40976 h 864895"/>
                    <a:gd name="connsiteX59" fmla="*/ 214394 w 1028800"/>
                    <a:gd name="connsiteY59" fmla="*/ 66587 h 864895"/>
                    <a:gd name="connsiteX60" fmla="*/ 213663 w 1028800"/>
                    <a:gd name="connsiteY60" fmla="*/ 83416 h 864895"/>
                    <a:gd name="connsiteX61" fmla="*/ 180735 w 1028800"/>
                    <a:gd name="connsiteY61" fmla="*/ 173418 h 864895"/>
                    <a:gd name="connsiteX62" fmla="*/ 84148 w 1028800"/>
                    <a:gd name="connsiteY62" fmla="*/ 402447 h 864895"/>
                    <a:gd name="connsiteX63" fmla="*/ 60733 w 1028800"/>
                    <a:gd name="connsiteY63" fmla="*/ 436106 h 864895"/>
                    <a:gd name="connsiteX64" fmla="*/ 49025 w 1028800"/>
                    <a:gd name="connsiteY64" fmla="*/ 435374 h 864895"/>
                    <a:gd name="connsiteX65" fmla="*/ 49757 w 1028800"/>
                    <a:gd name="connsiteY65" fmla="*/ 450741 h 864895"/>
                    <a:gd name="connsiteX66" fmla="*/ 11708 w 1028800"/>
                    <a:gd name="connsiteY66" fmla="*/ 502693 h 864895"/>
                    <a:gd name="connsiteX67" fmla="*/ 9512 w 1028800"/>
                    <a:gd name="connsiteY67" fmla="*/ 526840 h 864895"/>
                    <a:gd name="connsiteX68" fmla="*/ 16830 w 1028800"/>
                    <a:gd name="connsiteY68" fmla="*/ 536352 h 864895"/>
                    <a:gd name="connsiteX69" fmla="*/ 17561 w 1028800"/>
                    <a:gd name="connsiteY69" fmla="*/ 553913 h 864895"/>
                    <a:gd name="connsiteX70" fmla="*/ 8781 w 1028800"/>
                    <a:gd name="connsiteY70" fmla="*/ 561962 h 864895"/>
                    <a:gd name="connsiteX71" fmla="*/ 0 w 1028800"/>
                    <a:gd name="connsiteY71" fmla="*/ 583914 h 864895"/>
                    <a:gd name="connsiteX72" fmla="*/ 732 w 1028800"/>
                    <a:gd name="connsiteY72" fmla="*/ 625622 h 864895"/>
                    <a:gd name="connsiteX73" fmla="*/ 9512 w 1028800"/>
                    <a:gd name="connsiteY73" fmla="*/ 646842 h 864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1028800" h="864895">
                      <a:moveTo>
                        <a:pt x="493181" y="782942"/>
                      </a:moveTo>
                      <a:lnTo>
                        <a:pt x="837090" y="864895"/>
                      </a:lnTo>
                      <a:lnTo>
                        <a:pt x="899286" y="591963"/>
                      </a:lnTo>
                      <a:lnTo>
                        <a:pt x="920506" y="549523"/>
                      </a:lnTo>
                      <a:lnTo>
                        <a:pt x="923433" y="534157"/>
                      </a:lnTo>
                      <a:lnTo>
                        <a:pt x="929287" y="527571"/>
                      </a:lnTo>
                      <a:lnTo>
                        <a:pt x="922701" y="512937"/>
                      </a:lnTo>
                      <a:lnTo>
                        <a:pt x="901481" y="504156"/>
                      </a:lnTo>
                      <a:lnTo>
                        <a:pt x="902945" y="473424"/>
                      </a:lnTo>
                      <a:lnTo>
                        <a:pt x="932214" y="430984"/>
                      </a:lnTo>
                      <a:lnTo>
                        <a:pt x="950507" y="425130"/>
                      </a:lnTo>
                      <a:lnTo>
                        <a:pt x="962214" y="408301"/>
                      </a:lnTo>
                      <a:lnTo>
                        <a:pt x="961482" y="396593"/>
                      </a:lnTo>
                      <a:lnTo>
                        <a:pt x="974653" y="384886"/>
                      </a:lnTo>
                      <a:lnTo>
                        <a:pt x="998069" y="344641"/>
                      </a:lnTo>
                      <a:lnTo>
                        <a:pt x="1028801" y="309518"/>
                      </a:lnTo>
                      <a:lnTo>
                        <a:pt x="1025142" y="286103"/>
                      </a:lnTo>
                      <a:lnTo>
                        <a:pt x="999532" y="263420"/>
                      </a:lnTo>
                      <a:lnTo>
                        <a:pt x="987824" y="237078"/>
                      </a:lnTo>
                      <a:lnTo>
                        <a:pt x="766113" y="183662"/>
                      </a:lnTo>
                      <a:lnTo>
                        <a:pt x="745624" y="190979"/>
                      </a:lnTo>
                      <a:lnTo>
                        <a:pt x="706112" y="184394"/>
                      </a:lnTo>
                      <a:lnTo>
                        <a:pt x="692941" y="177808"/>
                      </a:lnTo>
                      <a:lnTo>
                        <a:pt x="681965" y="186589"/>
                      </a:lnTo>
                      <a:lnTo>
                        <a:pt x="657818" y="183662"/>
                      </a:lnTo>
                      <a:lnTo>
                        <a:pt x="624890" y="187321"/>
                      </a:lnTo>
                      <a:lnTo>
                        <a:pt x="618305" y="192443"/>
                      </a:lnTo>
                      <a:lnTo>
                        <a:pt x="587573" y="189516"/>
                      </a:lnTo>
                      <a:lnTo>
                        <a:pt x="581719" y="177808"/>
                      </a:lnTo>
                      <a:lnTo>
                        <a:pt x="572938" y="176345"/>
                      </a:lnTo>
                      <a:lnTo>
                        <a:pt x="540742" y="185857"/>
                      </a:lnTo>
                      <a:lnTo>
                        <a:pt x="529035" y="177808"/>
                      </a:lnTo>
                      <a:lnTo>
                        <a:pt x="512937" y="183662"/>
                      </a:lnTo>
                      <a:lnTo>
                        <a:pt x="511474" y="170491"/>
                      </a:lnTo>
                      <a:lnTo>
                        <a:pt x="494644" y="161711"/>
                      </a:lnTo>
                      <a:lnTo>
                        <a:pt x="483668" y="160247"/>
                      </a:lnTo>
                      <a:lnTo>
                        <a:pt x="476351" y="152198"/>
                      </a:lnTo>
                      <a:lnTo>
                        <a:pt x="454399" y="154393"/>
                      </a:lnTo>
                      <a:lnTo>
                        <a:pt x="445619" y="148540"/>
                      </a:lnTo>
                      <a:lnTo>
                        <a:pt x="436838" y="148540"/>
                      </a:lnTo>
                      <a:lnTo>
                        <a:pt x="428057" y="155125"/>
                      </a:lnTo>
                      <a:lnTo>
                        <a:pt x="387813" y="160247"/>
                      </a:lnTo>
                      <a:lnTo>
                        <a:pt x="339519" y="129515"/>
                      </a:lnTo>
                      <a:lnTo>
                        <a:pt x="347568" y="88538"/>
                      </a:lnTo>
                      <a:lnTo>
                        <a:pt x="344641" y="58538"/>
                      </a:lnTo>
                      <a:lnTo>
                        <a:pt x="321226" y="31464"/>
                      </a:lnTo>
                      <a:lnTo>
                        <a:pt x="294152" y="32196"/>
                      </a:lnTo>
                      <a:lnTo>
                        <a:pt x="291225" y="24147"/>
                      </a:lnTo>
                      <a:lnTo>
                        <a:pt x="294152" y="15366"/>
                      </a:lnTo>
                      <a:lnTo>
                        <a:pt x="289030" y="9512"/>
                      </a:lnTo>
                      <a:lnTo>
                        <a:pt x="281713" y="10244"/>
                      </a:lnTo>
                      <a:lnTo>
                        <a:pt x="273664" y="19756"/>
                      </a:lnTo>
                      <a:lnTo>
                        <a:pt x="262688" y="18293"/>
                      </a:lnTo>
                      <a:lnTo>
                        <a:pt x="259030" y="10244"/>
                      </a:lnTo>
                      <a:lnTo>
                        <a:pt x="251712" y="9512"/>
                      </a:lnTo>
                      <a:lnTo>
                        <a:pt x="246590" y="13903"/>
                      </a:lnTo>
                      <a:lnTo>
                        <a:pt x="231956" y="0"/>
                      </a:lnTo>
                      <a:lnTo>
                        <a:pt x="231956" y="31464"/>
                      </a:lnTo>
                      <a:lnTo>
                        <a:pt x="222443" y="40976"/>
                      </a:lnTo>
                      <a:lnTo>
                        <a:pt x="214394" y="66587"/>
                      </a:lnTo>
                      <a:lnTo>
                        <a:pt x="213663" y="83416"/>
                      </a:lnTo>
                      <a:lnTo>
                        <a:pt x="180735" y="173418"/>
                      </a:lnTo>
                      <a:lnTo>
                        <a:pt x="84148" y="402447"/>
                      </a:lnTo>
                      <a:lnTo>
                        <a:pt x="60733" y="436106"/>
                      </a:lnTo>
                      <a:lnTo>
                        <a:pt x="49025" y="435374"/>
                      </a:lnTo>
                      <a:lnTo>
                        <a:pt x="49757" y="450741"/>
                      </a:lnTo>
                      <a:lnTo>
                        <a:pt x="11708" y="502693"/>
                      </a:lnTo>
                      <a:lnTo>
                        <a:pt x="9512" y="526840"/>
                      </a:lnTo>
                      <a:lnTo>
                        <a:pt x="16830" y="536352"/>
                      </a:lnTo>
                      <a:lnTo>
                        <a:pt x="17561" y="553913"/>
                      </a:lnTo>
                      <a:lnTo>
                        <a:pt x="8781" y="561962"/>
                      </a:lnTo>
                      <a:lnTo>
                        <a:pt x="0" y="583914"/>
                      </a:lnTo>
                      <a:lnTo>
                        <a:pt x="732" y="625622"/>
                      </a:lnTo>
                      <a:lnTo>
                        <a:pt x="9512" y="64684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chemeClr val="bg2">
                      <a:lumMod val="20000"/>
                      <a:lumOff val="8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3A2861A6-37FC-15F3-C6BE-FDBC689B2449}"/>
                    </a:ext>
                  </a:extLst>
                </p:cNvPr>
                <p:cNvSpPr/>
                <p:nvPr/>
              </p:nvSpPr>
              <p:spPr>
                <a:xfrm>
                  <a:off x="1126063" y="1592010"/>
                  <a:ext cx="857577" cy="634402"/>
                </a:xfrm>
                <a:custGeom>
                  <a:avLst/>
                  <a:gdLst>
                    <a:gd name="connsiteX0" fmla="*/ 764649 w 857577"/>
                    <a:gd name="connsiteY0" fmla="*/ 573670 h 634402"/>
                    <a:gd name="connsiteX1" fmla="*/ 769771 w 857577"/>
                    <a:gd name="connsiteY1" fmla="*/ 602939 h 634402"/>
                    <a:gd name="connsiteX2" fmla="*/ 761722 w 857577"/>
                    <a:gd name="connsiteY2" fmla="*/ 634403 h 634402"/>
                    <a:gd name="connsiteX3" fmla="*/ 540011 w 857577"/>
                    <a:gd name="connsiteY3" fmla="*/ 580987 h 634402"/>
                    <a:gd name="connsiteX4" fmla="*/ 519522 w 857577"/>
                    <a:gd name="connsiteY4" fmla="*/ 588304 h 634402"/>
                    <a:gd name="connsiteX5" fmla="*/ 480010 w 857577"/>
                    <a:gd name="connsiteY5" fmla="*/ 581719 h 634402"/>
                    <a:gd name="connsiteX6" fmla="*/ 466838 w 857577"/>
                    <a:gd name="connsiteY6" fmla="*/ 575133 h 634402"/>
                    <a:gd name="connsiteX7" fmla="*/ 455863 w 857577"/>
                    <a:gd name="connsiteY7" fmla="*/ 583914 h 634402"/>
                    <a:gd name="connsiteX8" fmla="*/ 431716 w 857577"/>
                    <a:gd name="connsiteY8" fmla="*/ 580987 h 634402"/>
                    <a:gd name="connsiteX9" fmla="*/ 398788 w 857577"/>
                    <a:gd name="connsiteY9" fmla="*/ 584646 h 634402"/>
                    <a:gd name="connsiteX10" fmla="*/ 392203 w 857577"/>
                    <a:gd name="connsiteY10" fmla="*/ 589768 h 634402"/>
                    <a:gd name="connsiteX11" fmla="*/ 361471 w 857577"/>
                    <a:gd name="connsiteY11" fmla="*/ 586841 h 634402"/>
                    <a:gd name="connsiteX12" fmla="*/ 355617 w 857577"/>
                    <a:gd name="connsiteY12" fmla="*/ 575133 h 634402"/>
                    <a:gd name="connsiteX13" fmla="*/ 346836 w 857577"/>
                    <a:gd name="connsiteY13" fmla="*/ 573670 h 634402"/>
                    <a:gd name="connsiteX14" fmla="*/ 314640 w 857577"/>
                    <a:gd name="connsiteY14" fmla="*/ 583182 h 634402"/>
                    <a:gd name="connsiteX15" fmla="*/ 302933 w 857577"/>
                    <a:gd name="connsiteY15" fmla="*/ 575133 h 634402"/>
                    <a:gd name="connsiteX16" fmla="*/ 286835 w 857577"/>
                    <a:gd name="connsiteY16" fmla="*/ 580987 h 634402"/>
                    <a:gd name="connsiteX17" fmla="*/ 285372 w 857577"/>
                    <a:gd name="connsiteY17" fmla="*/ 567816 h 634402"/>
                    <a:gd name="connsiteX18" fmla="*/ 268542 w 857577"/>
                    <a:gd name="connsiteY18" fmla="*/ 559035 h 634402"/>
                    <a:gd name="connsiteX19" fmla="*/ 257566 w 857577"/>
                    <a:gd name="connsiteY19" fmla="*/ 557572 h 634402"/>
                    <a:gd name="connsiteX20" fmla="*/ 250249 w 857577"/>
                    <a:gd name="connsiteY20" fmla="*/ 549523 h 634402"/>
                    <a:gd name="connsiteX21" fmla="*/ 228297 w 857577"/>
                    <a:gd name="connsiteY21" fmla="*/ 551718 h 634402"/>
                    <a:gd name="connsiteX22" fmla="*/ 219517 w 857577"/>
                    <a:gd name="connsiteY22" fmla="*/ 545864 h 634402"/>
                    <a:gd name="connsiteX23" fmla="*/ 210736 w 857577"/>
                    <a:gd name="connsiteY23" fmla="*/ 545864 h 634402"/>
                    <a:gd name="connsiteX24" fmla="*/ 201955 w 857577"/>
                    <a:gd name="connsiteY24" fmla="*/ 552450 h 634402"/>
                    <a:gd name="connsiteX25" fmla="*/ 161711 w 857577"/>
                    <a:gd name="connsiteY25" fmla="*/ 557572 h 634402"/>
                    <a:gd name="connsiteX26" fmla="*/ 113417 w 857577"/>
                    <a:gd name="connsiteY26" fmla="*/ 526840 h 634402"/>
                    <a:gd name="connsiteX27" fmla="*/ 121466 w 857577"/>
                    <a:gd name="connsiteY27" fmla="*/ 485863 h 634402"/>
                    <a:gd name="connsiteX28" fmla="*/ 118539 w 857577"/>
                    <a:gd name="connsiteY28" fmla="*/ 455863 h 634402"/>
                    <a:gd name="connsiteX29" fmla="*/ 95124 w 857577"/>
                    <a:gd name="connsiteY29" fmla="*/ 428789 h 634402"/>
                    <a:gd name="connsiteX30" fmla="*/ 68050 w 857577"/>
                    <a:gd name="connsiteY30" fmla="*/ 429521 h 634402"/>
                    <a:gd name="connsiteX31" fmla="*/ 65123 w 857577"/>
                    <a:gd name="connsiteY31" fmla="*/ 421472 h 634402"/>
                    <a:gd name="connsiteX32" fmla="*/ 68050 w 857577"/>
                    <a:gd name="connsiteY32" fmla="*/ 412691 h 634402"/>
                    <a:gd name="connsiteX33" fmla="*/ 62928 w 857577"/>
                    <a:gd name="connsiteY33" fmla="*/ 406837 h 634402"/>
                    <a:gd name="connsiteX34" fmla="*/ 55611 w 857577"/>
                    <a:gd name="connsiteY34" fmla="*/ 407569 h 634402"/>
                    <a:gd name="connsiteX35" fmla="*/ 40245 w 857577"/>
                    <a:gd name="connsiteY35" fmla="*/ 396593 h 634402"/>
                    <a:gd name="connsiteX36" fmla="*/ 31464 w 857577"/>
                    <a:gd name="connsiteY36" fmla="*/ 399520 h 634402"/>
                    <a:gd name="connsiteX37" fmla="*/ 16830 w 857577"/>
                    <a:gd name="connsiteY37" fmla="*/ 398788 h 634402"/>
                    <a:gd name="connsiteX38" fmla="*/ 11708 w 857577"/>
                    <a:gd name="connsiteY38" fmla="*/ 387813 h 634402"/>
                    <a:gd name="connsiteX39" fmla="*/ 0 w 857577"/>
                    <a:gd name="connsiteY39" fmla="*/ 385617 h 634402"/>
                    <a:gd name="connsiteX40" fmla="*/ 18293 w 857577"/>
                    <a:gd name="connsiteY40" fmla="*/ 330738 h 634402"/>
                    <a:gd name="connsiteX41" fmla="*/ 13171 w 857577"/>
                    <a:gd name="connsiteY41" fmla="*/ 374642 h 634402"/>
                    <a:gd name="connsiteX42" fmla="*/ 16830 w 857577"/>
                    <a:gd name="connsiteY42" fmla="*/ 378300 h 634402"/>
                    <a:gd name="connsiteX43" fmla="*/ 16830 w 857577"/>
                    <a:gd name="connsiteY43" fmla="*/ 363666 h 634402"/>
                    <a:gd name="connsiteX44" fmla="*/ 22683 w 857577"/>
                    <a:gd name="connsiteY44" fmla="*/ 362202 h 634402"/>
                    <a:gd name="connsiteX45" fmla="*/ 30732 w 857577"/>
                    <a:gd name="connsiteY45" fmla="*/ 379032 h 634402"/>
                    <a:gd name="connsiteX46" fmla="*/ 27074 w 857577"/>
                    <a:gd name="connsiteY46" fmla="*/ 362934 h 634402"/>
                    <a:gd name="connsiteX47" fmla="*/ 35854 w 857577"/>
                    <a:gd name="connsiteY47" fmla="*/ 332202 h 634402"/>
                    <a:gd name="connsiteX48" fmla="*/ 49025 w 857577"/>
                    <a:gd name="connsiteY48" fmla="*/ 335129 h 634402"/>
                    <a:gd name="connsiteX49" fmla="*/ 40976 w 857577"/>
                    <a:gd name="connsiteY49" fmla="*/ 320494 h 634402"/>
                    <a:gd name="connsiteX50" fmla="*/ 33659 w 857577"/>
                    <a:gd name="connsiteY50" fmla="*/ 322689 h 634402"/>
                    <a:gd name="connsiteX51" fmla="*/ 22683 w 857577"/>
                    <a:gd name="connsiteY51" fmla="*/ 319762 h 634402"/>
                    <a:gd name="connsiteX52" fmla="*/ 24147 w 857577"/>
                    <a:gd name="connsiteY52" fmla="*/ 289030 h 634402"/>
                    <a:gd name="connsiteX53" fmla="*/ 25610 w 857577"/>
                    <a:gd name="connsiteY53" fmla="*/ 300006 h 634402"/>
                    <a:gd name="connsiteX54" fmla="*/ 32196 w 857577"/>
                    <a:gd name="connsiteY54" fmla="*/ 303665 h 634402"/>
                    <a:gd name="connsiteX55" fmla="*/ 36586 w 857577"/>
                    <a:gd name="connsiteY55" fmla="*/ 291957 h 634402"/>
                    <a:gd name="connsiteX56" fmla="*/ 60001 w 857577"/>
                    <a:gd name="connsiteY56" fmla="*/ 291957 h 634402"/>
                    <a:gd name="connsiteX57" fmla="*/ 43903 w 857577"/>
                    <a:gd name="connsiteY57" fmla="*/ 283176 h 634402"/>
                    <a:gd name="connsiteX58" fmla="*/ 31464 w 857577"/>
                    <a:gd name="connsiteY58" fmla="*/ 269274 h 634402"/>
                    <a:gd name="connsiteX59" fmla="*/ 21220 w 857577"/>
                    <a:gd name="connsiteY59" fmla="*/ 280981 h 634402"/>
                    <a:gd name="connsiteX60" fmla="*/ 30001 w 857577"/>
                    <a:gd name="connsiteY60" fmla="*/ 258298 h 634402"/>
                    <a:gd name="connsiteX61" fmla="*/ 27805 w 857577"/>
                    <a:gd name="connsiteY61" fmla="*/ 224639 h 634402"/>
                    <a:gd name="connsiteX62" fmla="*/ 26342 w 857577"/>
                    <a:gd name="connsiteY62" fmla="*/ 198297 h 634402"/>
                    <a:gd name="connsiteX63" fmla="*/ 32927 w 857577"/>
                    <a:gd name="connsiteY63" fmla="*/ 153662 h 634402"/>
                    <a:gd name="connsiteX64" fmla="*/ 29269 w 857577"/>
                    <a:gd name="connsiteY64" fmla="*/ 139027 h 634402"/>
                    <a:gd name="connsiteX65" fmla="*/ 19025 w 857577"/>
                    <a:gd name="connsiteY65" fmla="*/ 123661 h 634402"/>
                    <a:gd name="connsiteX66" fmla="*/ 19756 w 857577"/>
                    <a:gd name="connsiteY66" fmla="*/ 94392 h 634402"/>
                    <a:gd name="connsiteX67" fmla="*/ 22683 w 857577"/>
                    <a:gd name="connsiteY67" fmla="*/ 74636 h 634402"/>
                    <a:gd name="connsiteX68" fmla="*/ 37318 w 857577"/>
                    <a:gd name="connsiteY68" fmla="*/ 57806 h 634402"/>
                    <a:gd name="connsiteX69" fmla="*/ 32196 w 857577"/>
                    <a:gd name="connsiteY69" fmla="*/ 47562 h 634402"/>
                    <a:gd name="connsiteX70" fmla="*/ 33659 w 857577"/>
                    <a:gd name="connsiteY70" fmla="*/ 43172 h 634402"/>
                    <a:gd name="connsiteX71" fmla="*/ 40245 w 857577"/>
                    <a:gd name="connsiteY71" fmla="*/ 43903 h 634402"/>
                    <a:gd name="connsiteX72" fmla="*/ 97319 w 857577"/>
                    <a:gd name="connsiteY72" fmla="*/ 99514 h 634402"/>
                    <a:gd name="connsiteX73" fmla="*/ 131710 w 857577"/>
                    <a:gd name="connsiteY73" fmla="*/ 113417 h 634402"/>
                    <a:gd name="connsiteX74" fmla="*/ 169028 w 857577"/>
                    <a:gd name="connsiteY74" fmla="*/ 131710 h 634402"/>
                    <a:gd name="connsiteX75" fmla="*/ 192443 w 857577"/>
                    <a:gd name="connsiteY75" fmla="*/ 130978 h 634402"/>
                    <a:gd name="connsiteX76" fmla="*/ 193906 w 857577"/>
                    <a:gd name="connsiteY76" fmla="*/ 152930 h 634402"/>
                    <a:gd name="connsiteX77" fmla="*/ 201224 w 857577"/>
                    <a:gd name="connsiteY77" fmla="*/ 141222 h 634402"/>
                    <a:gd name="connsiteX78" fmla="*/ 206346 w 857577"/>
                    <a:gd name="connsiteY78" fmla="*/ 141222 h 634402"/>
                    <a:gd name="connsiteX79" fmla="*/ 210736 w 857577"/>
                    <a:gd name="connsiteY79" fmla="*/ 160979 h 634402"/>
                    <a:gd name="connsiteX80" fmla="*/ 214394 w 857577"/>
                    <a:gd name="connsiteY80" fmla="*/ 141954 h 634402"/>
                    <a:gd name="connsiteX81" fmla="*/ 224639 w 857577"/>
                    <a:gd name="connsiteY81" fmla="*/ 140491 h 634402"/>
                    <a:gd name="connsiteX82" fmla="*/ 228297 w 857577"/>
                    <a:gd name="connsiteY82" fmla="*/ 145613 h 634402"/>
                    <a:gd name="connsiteX83" fmla="*/ 220248 w 857577"/>
                    <a:gd name="connsiteY83" fmla="*/ 150003 h 634402"/>
                    <a:gd name="connsiteX84" fmla="*/ 220980 w 857577"/>
                    <a:gd name="connsiteY84" fmla="*/ 161711 h 634402"/>
                    <a:gd name="connsiteX85" fmla="*/ 226102 w 857577"/>
                    <a:gd name="connsiteY85" fmla="*/ 150735 h 634402"/>
                    <a:gd name="connsiteX86" fmla="*/ 234151 w 857577"/>
                    <a:gd name="connsiteY86" fmla="*/ 150735 h 634402"/>
                    <a:gd name="connsiteX87" fmla="*/ 231224 w 857577"/>
                    <a:gd name="connsiteY87" fmla="*/ 169759 h 634402"/>
                    <a:gd name="connsiteX88" fmla="*/ 223175 w 857577"/>
                    <a:gd name="connsiteY88" fmla="*/ 163906 h 634402"/>
                    <a:gd name="connsiteX89" fmla="*/ 226102 w 857577"/>
                    <a:gd name="connsiteY89" fmla="*/ 174150 h 634402"/>
                    <a:gd name="connsiteX90" fmla="*/ 225370 w 857577"/>
                    <a:gd name="connsiteY90" fmla="*/ 185126 h 634402"/>
                    <a:gd name="connsiteX91" fmla="*/ 219517 w 857577"/>
                    <a:gd name="connsiteY91" fmla="*/ 190248 h 634402"/>
                    <a:gd name="connsiteX92" fmla="*/ 201224 w 857577"/>
                    <a:gd name="connsiteY92" fmla="*/ 211468 h 634402"/>
                    <a:gd name="connsiteX93" fmla="*/ 210004 w 857577"/>
                    <a:gd name="connsiteY93" fmla="*/ 186589 h 634402"/>
                    <a:gd name="connsiteX94" fmla="*/ 198297 w 857577"/>
                    <a:gd name="connsiteY94" fmla="*/ 189516 h 634402"/>
                    <a:gd name="connsiteX95" fmla="*/ 195370 w 857577"/>
                    <a:gd name="connsiteY95" fmla="*/ 204882 h 634402"/>
                    <a:gd name="connsiteX96" fmla="*/ 167564 w 857577"/>
                    <a:gd name="connsiteY96" fmla="*/ 225370 h 634402"/>
                    <a:gd name="connsiteX97" fmla="*/ 164637 w 857577"/>
                    <a:gd name="connsiteY97" fmla="*/ 232688 h 634402"/>
                    <a:gd name="connsiteX98" fmla="*/ 149271 w 857577"/>
                    <a:gd name="connsiteY98" fmla="*/ 248785 h 634402"/>
                    <a:gd name="connsiteX99" fmla="*/ 148539 w 857577"/>
                    <a:gd name="connsiteY99" fmla="*/ 256103 h 634402"/>
                    <a:gd name="connsiteX100" fmla="*/ 164637 w 857577"/>
                    <a:gd name="connsiteY100" fmla="*/ 256103 h 634402"/>
                    <a:gd name="connsiteX101" fmla="*/ 182199 w 857577"/>
                    <a:gd name="connsiteY101" fmla="*/ 254639 h 634402"/>
                    <a:gd name="connsiteX102" fmla="*/ 185857 w 857577"/>
                    <a:gd name="connsiteY102" fmla="*/ 248054 h 634402"/>
                    <a:gd name="connsiteX103" fmla="*/ 157320 w 857577"/>
                    <a:gd name="connsiteY103" fmla="*/ 251712 h 634402"/>
                    <a:gd name="connsiteX104" fmla="*/ 157320 w 857577"/>
                    <a:gd name="connsiteY104" fmla="*/ 247322 h 634402"/>
                    <a:gd name="connsiteX105" fmla="*/ 176345 w 857577"/>
                    <a:gd name="connsiteY105" fmla="*/ 226834 h 634402"/>
                    <a:gd name="connsiteX106" fmla="*/ 189516 w 857577"/>
                    <a:gd name="connsiteY106" fmla="*/ 220980 h 634402"/>
                    <a:gd name="connsiteX107" fmla="*/ 203419 w 857577"/>
                    <a:gd name="connsiteY107" fmla="*/ 219517 h 634402"/>
                    <a:gd name="connsiteX108" fmla="*/ 210736 w 857577"/>
                    <a:gd name="connsiteY108" fmla="*/ 207809 h 634402"/>
                    <a:gd name="connsiteX109" fmla="*/ 232688 w 857577"/>
                    <a:gd name="connsiteY109" fmla="*/ 190979 h 634402"/>
                    <a:gd name="connsiteX110" fmla="*/ 232688 w 857577"/>
                    <a:gd name="connsiteY110" fmla="*/ 180735 h 634402"/>
                    <a:gd name="connsiteX111" fmla="*/ 240736 w 857577"/>
                    <a:gd name="connsiteY111" fmla="*/ 180735 h 634402"/>
                    <a:gd name="connsiteX112" fmla="*/ 241468 w 857577"/>
                    <a:gd name="connsiteY112" fmla="*/ 210004 h 634402"/>
                    <a:gd name="connsiteX113" fmla="*/ 230492 w 857577"/>
                    <a:gd name="connsiteY113" fmla="*/ 210004 h 634402"/>
                    <a:gd name="connsiteX114" fmla="*/ 226102 w 857577"/>
                    <a:gd name="connsiteY114" fmla="*/ 215858 h 634402"/>
                    <a:gd name="connsiteX115" fmla="*/ 218053 w 857577"/>
                    <a:gd name="connsiteY115" fmla="*/ 209272 h 634402"/>
                    <a:gd name="connsiteX116" fmla="*/ 220248 w 857577"/>
                    <a:gd name="connsiteY116" fmla="*/ 217321 h 634402"/>
                    <a:gd name="connsiteX117" fmla="*/ 220248 w 857577"/>
                    <a:gd name="connsiteY117" fmla="*/ 229761 h 634402"/>
                    <a:gd name="connsiteX118" fmla="*/ 215126 w 857577"/>
                    <a:gd name="connsiteY118" fmla="*/ 234883 h 634402"/>
                    <a:gd name="connsiteX119" fmla="*/ 212931 w 857577"/>
                    <a:gd name="connsiteY119" fmla="*/ 223175 h 634402"/>
                    <a:gd name="connsiteX120" fmla="*/ 207077 w 857577"/>
                    <a:gd name="connsiteY120" fmla="*/ 229029 h 634402"/>
                    <a:gd name="connsiteX121" fmla="*/ 212199 w 857577"/>
                    <a:gd name="connsiteY121" fmla="*/ 233419 h 634402"/>
                    <a:gd name="connsiteX122" fmla="*/ 205614 w 857577"/>
                    <a:gd name="connsiteY122" fmla="*/ 241468 h 634402"/>
                    <a:gd name="connsiteX123" fmla="*/ 215126 w 857577"/>
                    <a:gd name="connsiteY123" fmla="*/ 241468 h 634402"/>
                    <a:gd name="connsiteX124" fmla="*/ 220248 w 857577"/>
                    <a:gd name="connsiteY124" fmla="*/ 237810 h 634402"/>
                    <a:gd name="connsiteX125" fmla="*/ 220980 w 857577"/>
                    <a:gd name="connsiteY125" fmla="*/ 252444 h 634402"/>
                    <a:gd name="connsiteX126" fmla="*/ 213663 w 857577"/>
                    <a:gd name="connsiteY126" fmla="*/ 266347 h 634402"/>
                    <a:gd name="connsiteX127" fmla="*/ 207077 w 857577"/>
                    <a:gd name="connsiteY127" fmla="*/ 273664 h 634402"/>
                    <a:gd name="connsiteX128" fmla="*/ 206346 w 857577"/>
                    <a:gd name="connsiteY128" fmla="*/ 286835 h 634402"/>
                    <a:gd name="connsiteX129" fmla="*/ 199028 w 857577"/>
                    <a:gd name="connsiteY129" fmla="*/ 285372 h 634402"/>
                    <a:gd name="connsiteX130" fmla="*/ 197565 w 857577"/>
                    <a:gd name="connsiteY130" fmla="*/ 275127 h 634402"/>
                    <a:gd name="connsiteX131" fmla="*/ 204150 w 857577"/>
                    <a:gd name="connsiteY131" fmla="*/ 267078 h 634402"/>
                    <a:gd name="connsiteX132" fmla="*/ 198297 w 857577"/>
                    <a:gd name="connsiteY132" fmla="*/ 263420 h 634402"/>
                    <a:gd name="connsiteX133" fmla="*/ 192443 w 857577"/>
                    <a:gd name="connsiteY133" fmla="*/ 268542 h 634402"/>
                    <a:gd name="connsiteX134" fmla="*/ 187321 w 857577"/>
                    <a:gd name="connsiteY134" fmla="*/ 284640 h 634402"/>
                    <a:gd name="connsiteX135" fmla="*/ 181467 w 857577"/>
                    <a:gd name="connsiteY135" fmla="*/ 291225 h 634402"/>
                    <a:gd name="connsiteX136" fmla="*/ 180735 w 857577"/>
                    <a:gd name="connsiteY136" fmla="*/ 276591 h 634402"/>
                    <a:gd name="connsiteX137" fmla="*/ 186589 w 857577"/>
                    <a:gd name="connsiteY137" fmla="*/ 268542 h 634402"/>
                    <a:gd name="connsiteX138" fmla="*/ 185126 w 857577"/>
                    <a:gd name="connsiteY138" fmla="*/ 260493 h 634402"/>
                    <a:gd name="connsiteX139" fmla="*/ 176345 w 857577"/>
                    <a:gd name="connsiteY139" fmla="*/ 269274 h 634402"/>
                    <a:gd name="connsiteX140" fmla="*/ 177077 w 857577"/>
                    <a:gd name="connsiteY140" fmla="*/ 285372 h 634402"/>
                    <a:gd name="connsiteX141" fmla="*/ 172686 w 857577"/>
                    <a:gd name="connsiteY141" fmla="*/ 288298 h 634402"/>
                    <a:gd name="connsiteX142" fmla="*/ 157320 w 857577"/>
                    <a:gd name="connsiteY142" fmla="*/ 285372 h 634402"/>
                    <a:gd name="connsiteX143" fmla="*/ 147808 w 857577"/>
                    <a:gd name="connsiteY143" fmla="*/ 294152 h 634402"/>
                    <a:gd name="connsiteX144" fmla="*/ 163906 w 857577"/>
                    <a:gd name="connsiteY144" fmla="*/ 289762 h 634402"/>
                    <a:gd name="connsiteX145" fmla="*/ 162442 w 857577"/>
                    <a:gd name="connsiteY145" fmla="*/ 305860 h 634402"/>
                    <a:gd name="connsiteX146" fmla="*/ 169759 w 857577"/>
                    <a:gd name="connsiteY146" fmla="*/ 292689 h 634402"/>
                    <a:gd name="connsiteX147" fmla="*/ 172686 w 857577"/>
                    <a:gd name="connsiteY147" fmla="*/ 302933 h 634402"/>
                    <a:gd name="connsiteX148" fmla="*/ 176345 w 857577"/>
                    <a:gd name="connsiteY148" fmla="*/ 295616 h 634402"/>
                    <a:gd name="connsiteX149" fmla="*/ 181467 w 857577"/>
                    <a:gd name="connsiteY149" fmla="*/ 308787 h 634402"/>
                    <a:gd name="connsiteX150" fmla="*/ 186589 w 857577"/>
                    <a:gd name="connsiteY150" fmla="*/ 308787 h 634402"/>
                    <a:gd name="connsiteX151" fmla="*/ 191711 w 857577"/>
                    <a:gd name="connsiteY151" fmla="*/ 302933 h 634402"/>
                    <a:gd name="connsiteX152" fmla="*/ 196101 w 857577"/>
                    <a:gd name="connsiteY152" fmla="*/ 302201 h 634402"/>
                    <a:gd name="connsiteX153" fmla="*/ 210736 w 857577"/>
                    <a:gd name="connsiteY153" fmla="*/ 288298 h 634402"/>
                    <a:gd name="connsiteX154" fmla="*/ 212199 w 857577"/>
                    <a:gd name="connsiteY154" fmla="*/ 279518 h 634402"/>
                    <a:gd name="connsiteX155" fmla="*/ 218053 w 857577"/>
                    <a:gd name="connsiteY155" fmla="*/ 283908 h 634402"/>
                    <a:gd name="connsiteX156" fmla="*/ 220248 w 857577"/>
                    <a:gd name="connsiteY156" fmla="*/ 290494 h 634402"/>
                    <a:gd name="connsiteX157" fmla="*/ 225370 w 857577"/>
                    <a:gd name="connsiteY157" fmla="*/ 288298 h 634402"/>
                    <a:gd name="connsiteX158" fmla="*/ 226102 w 857577"/>
                    <a:gd name="connsiteY158" fmla="*/ 279518 h 634402"/>
                    <a:gd name="connsiteX159" fmla="*/ 235614 w 857577"/>
                    <a:gd name="connsiteY159" fmla="*/ 279518 h 634402"/>
                    <a:gd name="connsiteX160" fmla="*/ 237078 w 857577"/>
                    <a:gd name="connsiteY160" fmla="*/ 258298 h 634402"/>
                    <a:gd name="connsiteX161" fmla="*/ 236346 w 857577"/>
                    <a:gd name="connsiteY161" fmla="*/ 238541 h 634402"/>
                    <a:gd name="connsiteX162" fmla="*/ 242932 w 857577"/>
                    <a:gd name="connsiteY162" fmla="*/ 240736 h 634402"/>
                    <a:gd name="connsiteX163" fmla="*/ 237810 w 857577"/>
                    <a:gd name="connsiteY163" fmla="*/ 225370 h 634402"/>
                    <a:gd name="connsiteX164" fmla="*/ 248054 w 857577"/>
                    <a:gd name="connsiteY164" fmla="*/ 219517 h 634402"/>
                    <a:gd name="connsiteX165" fmla="*/ 249517 w 857577"/>
                    <a:gd name="connsiteY165" fmla="*/ 201955 h 634402"/>
                    <a:gd name="connsiteX166" fmla="*/ 266347 w 857577"/>
                    <a:gd name="connsiteY166" fmla="*/ 185857 h 634402"/>
                    <a:gd name="connsiteX167" fmla="*/ 273664 w 857577"/>
                    <a:gd name="connsiteY167" fmla="*/ 186589 h 634402"/>
                    <a:gd name="connsiteX168" fmla="*/ 275859 w 857577"/>
                    <a:gd name="connsiteY168" fmla="*/ 176345 h 634402"/>
                    <a:gd name="connsiteX169" fmla="*/ 267078 w 857577"/>
                    <a:gd name="connsiteY169" fmla="*/ 166101 h 634402"/>
                    <a:gd name="connsiteX170" fmla="*/ 266347 w 857577"/>
                    <a:gd name="connsiteY170" fmla="*/ 140491 h 634402"/>
                    <a:gd name="connsiteX171" fmla="*/ 260493 w 857577"/>
                    <a:gd name="connsiteY171" fmla="*/ 147076 h 634402"/>
                    <a:gd name="connsiteX172" fmla="*/ 265615 w 857577"/>
                    <a:gd name="connsiteY172" fmla="*/ 168296 h 634402"/>
                    <a:gd name="connsiteX173" fmla="*/ 261225 w 857577"/>
                    <a:gd name="connsiteY173" fmla="*/ 169028 h 634402"/>
                    <a:gd name="connsiteX174" fmla="*/ 256834 w 857577"/>
                    <a:gd name="connsiteY174" fmla="*/ 155125 h 634402"/>
                    <a:gd name="connsiteX175" fmla="*/ 252444 w 857577"/>
                    <a:gd name="connsiteY175" fmla="*/ 151466 h 634402"/>
                    <a:gd name="connsiteX176" fmla="*/ 254639 w 857577"/>
                    <a:gd name="connsiteY176" fmla="*/ 134637 h 634402"/>
                    <a:gd name="connsiteX177" fmla="*/ 267810 w 857577"/>
                    <a:gd name="connsiteY177" fmla="*/ 133905 h 634402"/>
                    <a:gd name="connsiteX178" fmla="*/ 270005 w 857577"/>
                    <a:gd name="connsiteY178" fmla="*/ 139027 h 634402"/>
                    <a:gd name="connsiteX179" fmla="*/ 272201 w 857577"/>
                    <a:gd name="connsiteY179" fmla="*/ 127320 h 634402"/>
                    <a:gd name="connsiteX180" fmla="*/ 260493 w 857577"/>
                    <a:gd name="connsiteY180" fmla="*/ 114880 h 634402"/>
                    <a:gd name="connsiteX181" fmla="*/ 256103 w 857577"/>
                    <a:gd name="connsiteY181" fmla="*/ 103173 h 634402"/>
                    <a:gd name="connsiteX182" fmla="*/ 254639 w 857577"/>
                    <a:gd name="connsiteY182" fmla="*/ 117807 h 634402"/>
                    <a:gd name="connsiteX183" fmla="*/ 261225 w 857577"/>
                    <a:gd name="connsiteY183" fmla="*/ 125856 h 634402"/>
                    <a:gd name="connsiteX184" fmla="*/ 256103 w 857577"/>
                    <a:gd name="connsiteY184" fmla="*/ 128783 h 634402"/>
                    <a:gd name="connsiteX185" fmla="*/ 248785 w 857577"/>
                    <a:gd name="connsiteY185" fmla="*/ 122929 h 634402"/>
                    <a:gd name="connsiteX186" fmla="*/ 235614 w 857577"/>
                    <a:gd name="connsiteY186" fmla="*/ 132442 h 634402"/>
                    <a:gd name="connsiteX187" fmla="*/ 246590 w 857577"/>
                    <a:gd name="connsiteY187" fmla="*/ 136100 h 634402"/>
                    <a:gd name="connsiteX188" fmla="*/ 248054 w 857577"/>
                    <a:gd name="connsiteY188" fmla="*/ 153662 h 634402"/>
                    <a:gd name="connsiteX189" fmla="*/ 245859 w 857577"/>
                    <a:gd name="connsiteY189" fmla="*/ 166833 h 634402"/>
                    <a:gd name="connsiteX190" fmla="*/ 252444 w 857577"/>
                    <a:gd name="connsiteY190" fmla="*/ 157320 h 634402"/>
                    <a:gd name="connsiteX191" fmla="*/ 262688 w 857577"/>
                    <a:gd name="connsiteY191" fmla="*/ 174150 h 634402"/>
                    <a:gd name="connsiteX192" fmla="*/ 259761 w 857577"/>
                    <a:gd name="connsiteY192" fmla="*/ 188052 h 634402"/>
                    <a:gd name="connsiteX193" fmla="*/ 248785 w 857577"/>
                    <a:gd name="connsiteY193" fmla="*/ 188052 h 634402"/>
                    <a:gd name="connsiteX194" fmla="*/ 248785 w 857577"/>
                    <a:gd name="connsiteY194" fmla="*/ 179272 h 634402"/>
                    <a:gd name="connsiteX195" fmla="*/ 237810 w 857577"/>
                    <a:gd name="connsiteY195" fmla="*/ 170491 h 634402"/>
                    <a:gd name="connsiteX196" fmla="*/ 241468 w 857577"/>
                    <a:gd name="connsiteY196" fmla="*/ 148540 h 634402"/>
                    <a:gd name="connsiteX197" fmla="*/ 227565 w 857577"/>
                    <a:gd name="connsiteY197" fmla="*/ 129515 h 634402"/>
                    <a:gd name="connsiteX198" fmla="*/ 247322 w 857577"/>
                    <a:gd name="connsiteY198" fmla="*/ 107563 h 634402"/>
                    <a:gd name="connsiteX199" fmla="*/ 251712 w 857577"/>
                    <a:gd name="connsiteY199" fmla="*/ 77563 h 634402"/>
                    <a:gd name="connsiteX200" fmla="*/ 258298 w 857577"/>
                    <a:gd name="connsiteY200" fmla="*/ 77563 h 634402"/>
                    <a:gd name="connsiteX201" fmla="*/ 268542 w 857577"/>
                    <a:gd name="connsiteY201" fmla="*/ 100978 h 634402"/>
                    <a:gd name="connsiteX202" fmla="*/ 268542 w 857577"/>
                    <a:gd name="connsiteY202" fmla="*/ 81953 h 634402"/>
                    <a:gd name="connsiteX203" fmla="*/ 277323 w 857577"/>
                    <a:gd name="connsiteY203" fmla="*/ 84148 h 634402"/>
                    <a:gd name="connsiteX204" fmla="*/ 277323 w 857577"/>
                    <a:gd name="connsiteY204" fmla="*/ 60001 h 634402"/>
                    <a:gd name="connsiteX205" fmla="*/ 270737 w 857577"/>
                    <a:gd name="connsiteY205" fmla="*/ 54147 h 634402"/>
                    <a:gd name="connsiteX206" fmla="*/ 261956 w 857577"/>
                    <a:gd name="connsiteY206" fmla="*/ 72440 h 634402"/>
                    <a:gd name="connsiteX207" fmla="*/ 254639 w 857577"/>
                    <a:gd name="connsiteY207" fmla="*/ 50489 h 634402"/>
                    <a:gd name="connsiteX208" fmla="*/ 264152 w 857577"/>
                    <a:gd name="connsiteY208" fmla="*/ 49757 h 634402"/>
                    <a:gd name="connsiteX209" fmla="*/ 253176 w 857577"/>
                    <a:gd name="connsiteY209" fmla="*/ 13903 h 634402"/>
                    <a:gd name="connsiteX210" fmla="*/ 267078 w 857577"/>
                    <a:gd name="connsiteY210" fmla="*/ 9512 h 634402"/>
                    <a:gd name="connsiteX211" fmla="*/ 452936 w 857577"/>
                    <a:gd name="connsiteY211" fmla="*/ 64392 h 634402"/>
                    <a:gd name="connsiteX212" fmla="*/ 684892 w 857577"/>
                    <a:gd name="connsiteY212" fmla="*/ 122929 h 634402"/>
                    <a:gd name="connsiteX213" fmla="*/ 857578 w 857577"/>
                    <a:gd name="connsiteY213" fmla="*/ 163174 h 634402"/>
                    <a:gd name="connsiteX214" fmla="*/ 188784 w 857577"/>
                    <a:gd name="connsiteY214" fmla="*/ 285372 h 634402"/>
                    <a:gd name="connsiteX215" fmla="*/ 192443 w 857577"/>
                    <a:gd name="connsiteY215" fmla="*/ 285372 h 634402"/>
                    <a:gd name="connsiteX216" fmla="*/ 193175 w 857577"/>
                    <a:gd name="connsiteY216" fmla="*/ 291225 h 634402"/>
                    <a:gd name="connsiteX217" fmla="*/ 189516 w 857577"/>
                    <a:gd name="connsiteY217" fmla="*/ 293420 h 634402"/>
                    <a:gd name="connsiteX218" fmla="*/ 190248 w 857577"/>
                    <a:gd name="connsiteY218" fmla="*/ 297811 h 634402"/>
                    <a:gd name="connsiteX219" fmla="*/ 185126 w 857577"/>
                    <a:gd name="connsiteY219" fmla="*/ 300738 h 634402"/>
                    <a:gd name="connsiteX220" fmla="*/ 183662 w 857577"/>
                    <a:gd name="connsiteY220" fmla="*/ 294152 h 634402"/>
                    <a:gd name="connsiteX221" fmla="*/ 187321 w 857577"/>
                    <a:gd name="connsiteY221" fmla="*/ 291225 h 634402"/>
                    <a:gd name="connsiteX222" fmla="*/ 225370 w 857577"/>
                    <a:gd name="connsiteY222" fmla="*/ 253907 h 634402"/>
                    <a:gd name="connsiteX223" fmla="*/ 216590 w 857577"/>
                    <a:gd name="connsiteY223" fmla="*/ 267810 h 634402"/>
                    <a:gd name="connsiteX224" fmla="*/ 215858 w 857577"/>
                    <a:gd name="connsiteY224" fmla="*/ 273664 h 634402"/>
                    <a:gd name="connsiteX225" fmla="*/ 218785 w 857577"/>
                    <a:gd name="connsiteY225" fmla="*/ 275127 h 634402"/>
                    <a:gd name="connsiteX226" fmla="*/ 222443 w 857577"/>
                    <a:gd name="connsiteY226" fmla="*/ 270737 h 634402"/>
                    <a:gd name="connsiteX227" fmla="*/ 230492 w 857577"/>
                    <a:gd name="connsiteY227" fmla="*/ 271469 h 634402"/>
                    <a:gd name="connsiteX228" fmla="*/ 222443 w 857577"/>
                    <a:gd name="connsiteY228" fmla="*/ 95856 h 634402"/>
                    <a:gd name="connsiteX229" fmla="*/ 226102 w 857577"/>
                    <a:gd name="connsiteY229" fmla="*/ 100246 h 634402"/>
                    <a:gd name="connsiteX230" fmla="*/ 235614 w 857577"/>
                    <a:gd name="connsiteY230" fmla="*/ 98051 h 634402"/>
                    <a:gd name="connsiteX231" fmla="*/ 237078 w 857577"/>
                    <a:gd name="connsiteY231" fmla="*/ 90734 h 634402"/>
                    <a:gd name="connsiteX232" fmla="*/ 245859 w 857577"/>
                    <a:gd name="connsiteY232" fmla="*/ 77563 h 634402"/>
                    <a:gd name="connsiteX233" fmla="*/ 238541 w 857577"/>
                    <a:gd name="connsiteY233" fmla="*/ 74636 h 634402"/>
                    <a:gd name="connsiteX234" fmla="*/ 233419 w 857577"/>
                    <a:gd name="connsiteY234" fmla="*/ 86343 h 634402"/>
                    <a:gd name="connsiteX235" fmla="*/ 232688 w 857577"/>
                    <a:gd name="connsiteY235" fmla="*/ 74636 h 634402"/>
                    <a:gd name="connsiteX236" fmla="*/ 224639 w 857577"/>
                    <a:gd name="connsiteY236" fmla="*/ 76099 h 634402"/>
                    <a:gd name="connsiteX237" fmla="*/ 219517 w 857577"/>
                    <a:gd name="connsiteY237" fmla="*/ 86343 h 634402"/>
                    <a:gd name="connsiteX238" fmla="*/ 245859 w 857577"/>
                    <a:gd name="connsiteY238" fmla="*/ 55611 h 634402"/>
                    <a:gd name="connsiteX239" fmla="*/ 250981 w 857577"/>
                    <a:gd name="connsiteY239" fmla="*/ 66587 h 634402"/>
                    <a:gd name="connsiteX240" fmla="*/ 244395 w 857577"/>
                    <a:gd name="connsiteY240" fmla="*/ 68050 h 634402"/>
                    <a:gd name="connsiteX241" fmla="*/ 238541 w 857577"/>
                    <a:gd name="connsiteY241" fmla="*/ 70977 h 634402"/>
                    <a:gd name="connsiteX242" fmla="*/ 237078 w 857577"/>
                    <a:gd name="connsiteY242" fmla="*/ 53416 h 634402"/>
                    <a:gd name="connsiteX243" fmla="*/ 226102 w 857577"/>
                    <a:gd name="connsiteY243" fmla="*/ 43903 h 634402"/>
                    <a:gd name="connsiteX244" fmla="*/ 218053 w 857577"/>
                    <a:gd name="connsiteY244" fmla="*/ 42440 h 634402"/>
                    <a:gd name="connsiteX245" fmla="*/ 221712 w 857577"/>
                    <a:gd name="connsiteY245" fmla="*/ 52684 h 634402"/>
                    <a:gd name="connsiteX246" fmla="*/ 218785 w 857577"/>
                    <a:gd name="connsiteY246" fmla="*/ 62196 h 634402"/>
                    <a:gd name="connsiteX247" fmla="*/ 224639 w 857577"/>
                    <a:gd name="connsiteY247" fmla="*/ 65123 h 634402"/>
                    <a:gd name="connsiteX248" fmla="*/ 221712 w 857577"/>
                    <a:gd name="connsiteY248" fmla="*/ 73172 h 634402"/>
                    <a:gd name="connsiteX249" fmla="*/ 234151 w 857577"/>
                    <a:gd name="connsiteY249" fmla="*/ 69514 h 634402"/>
                    <a:gd name="connsiteX250" fmla="*/ 232688 w 857577"/>
                    <a:gd name="connsiteY250" fmla="*/ 53416 h 634402"/>
                    <a:gd name="connsiteX251" fmla="*/ 226102 w 857577"/>
                    <a:gd name="connsiteY251" fmla="*/ 51952 h 634402"/>
                    <a:gd name="connsiteX252" fmla="*/ 199028 w 857577"/>
                    <a:gd name="connsiteY252" fmla="*/ 59269 h 634402"/>
                    <a:gd name="connsiteX253" fmla="*/ 201224 w 857577"/>
                    <a:gd name="connsiteY253" fmla="*/ 79026 h 634402"/>
                    <a:gd name="connsiteX254" fmla="*/ 212931 w 857577"/>
                    <a:gd name="connsiteY254" fmla="*/ 88538 h 634402"/>
                    <a:gd name="connsiteX255" fmla="*/ 217321 w 857577"/>
                    <a:gd name="connsiteY255" fmla="*/ 74636 h 634402"/>
                    <a:gd name="connsiteX256" fmla="*/ 209272 w 857577"/>
                    <a:gd name="connsiteY256" fmla="*/ 58538 h 634402"/>
                    <a:gd name="connsiteX257" fmla="*/ 212931 w 857577"/>
                    <a:gd name="connsiteY257" fmla="*/ 51221 h 634402"/>
                    <a:gd name="connsiteX258" fmla="*/ 204882 w 857577"/>
                    <a:gd name="connsiteY258" fmla="*/ 43903 h 634402"/>
                    <a:gd name="connsiteX259" fmla="*/ 198297 w 857577"/>
                    <a:gd name="connsiteY259" fmla="*/ 44635 h 634402"/>
                    <a:gd name="connsiteX260" fmla="*/ 211468 w 857577"/>
                    <a:gd name="connsiteY260" fmla="*/ 55611 h 634402"/>
                    <a:gd name="connsiteX261" fmla="*/ 236346 w 857577"/>
                    <a:gd name="connsiteY261" fmla="*/ 0 h 634402"/>
                    <a:gd name="connsiteX262" fmla="*/ 227565 w 857577"/>
                    <a:gd name="connsiteY262" fmla="*/ 0 h 634402"/>
                    <a:gd name="connsiteX263" fmla="*/ 227565 w 857577"/>
                    <a:gd name="connsiteY263" fmla="*/ 5854 h 634402"/>
                    <a:gd name="connsiteX264" fmla="*/ 236346 w 857577"/>
                    <a:gd name="connsiteY264" fmla="*/ 10244 h 634402"/>
                    <a:gd name="connsiteX265" fmla="*/ 229761 w 857577"/>
                    <a:gd name="connsiteY265" fmla="*/ 237810 h 634402"/>
                    <a:gd name="connsiteX266" fmla="*/ 232688 w 857577"/>
                    <a:gd name="connsiteY266" fmla="*/ 218053 h 634402"/>
                    <a:gd name="connsiteX267" fmla="*/ 224639 w 857577"/>
                    <a:gd name="connsiteY267" fmla="*/ 218053 h 634402"/>
                    <a:gd name="connsiteX268" fmla="*/ 223175 w 857577"/>
                    <a:gd name="connsiteY268" fmla="*/ 231956 h 634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</a:cxnLst>
                  <a:rect l="l" t="t" r="r" b="b"/>
                  <a:pathLst>
                    <a:path w="857577" h="634402">
                      <a:moveTo>
                        <a:pt x="764649" y="573670"/>
                      </a:moveTo>
                      <a:lnTo>
                        <a:pt x="769771" y="602939"/>
                      </a:lnTo>
                      <a:lnTo>
                        <a:pt x="761722" y="634403"/>
                      </a:lnTo>
                      <a:lnTo>
                        <a:pt x="540011" y="580987"/>
                      </a:lnTo>
                      <a:lnTo>
                        <a:pt x="519522" y="588304"/>
                      </a:lnTo>
                      <a:lnTo>
                        <a:pt x="480010" y="581719"/>
                      </a:lnTo>
                      <a:lnTo>
                        <a:pt x="466838" y="575133"/>
                      </a:lnTo>
                      <a:lnTo>
                        <a:pt x="455863" y="583914"/>
                      </a:lnTo>
                      <a:lnTo>
                        <a:pt x="431716" y="580987"/>
                      </a:lnTo>
                      <a:lnTo>
                        <a:pt x="398788" y="584646"/>
                      </a:lnTo>
                      <a:lnTo>
                        <a:pt x="392203" y="589768"/>
                      </a:lnTo>
                      <a:lnTo>
                        <a:pt x="361471" y="586841"/>
                      </a:lnTo>
                      <a:lnTo>
                        <a:pt x="355617" y="575133"/>
                      </a:lnTo>
                      <a:lnTo>
                        <a:pt x="346836" y="573670"/>
                      </a:lnTo>
                      <a:lnTo>
                        <a:pt x="314640" y="583182"/>
                      </a:lnTo>
                      <a:lnTo>
                        <a:pt x="302933" y="575133"/>
                      </a:lnTo>
                      <a:lnTo>
                        <a:pt x="286835" y="580987"/>
                      </a:lnTo>
                      <a:lnTo>
                        <a:pt x="285372" y="567816"/>
                      </a:lnTo>
                      <a:lnTo>
                        <a:pt x="268542" y="559035"/>
                      </a:lnTo>
                      <a:lnTo>
                        <a:pt x="257566" y="557572"/>
                      </a:lnTo>
                      <a:lnTo>
                        <a:pt x="250249" y="549523"/>
                      </a:lnTo>
                      <a:lnTo>
                        <a:pt x="228297" y="551718"/>
                      </a:lnTo>
                      <a:lnTo>
                        <a:pt x="219517" y="545864"/>
                      </a:lnTo>
                      <a:lnTo>
                        <a:pt x="210736" y="545864"/>
                      </a:lnTo>
                      <a:lnTo>
                        <a:pt x="201955" y="552450"/>
                      </a:lnTo>
                      <a:lnTo>
                        <a:pt x="161711" y="557572"/>
                      </a:lnTo>
                      <a:lnTo>
                        <a:pt x="113417" y="526840"/>
                      </a:lnTo>
                      <a:lnTo>
                        <a:pt x="121466" y="485863"/>
                      </a:lnTo>
                      <a:lnTo>
                        <a:pt x="118539" y="455863"/>
                      </a:lnTo>
                      <a:lnTo>
                        <a:pt x="95124" y="428789"/>
                      </a:lnTo>
                      <a:lnTo>
                        <a:pt x="68050" y="429521"/>
                      </a:lnTo>
                      <a:lnTo>
                        <a:pt x="65123" y="421472"/>
                      </a:lnTo>
                      <a:lnTo>
                        <a:pt x="68050" y="412691"/>
                      </a:lnTo>
                      <a:lnTo>
                        <a:pt x="62928" y="406837"/>
                      </a:lnTo>
                      <a:lnTo>
                        <a:pt x="55611" y="407569"/>
                      </a:lnTo>
                      <a:lnTo>
                        <a:pt x="40245" y="396593"/>
                      </a:lnTo>
                      <a:lnTo>
                        <a:pt x="31464" y="399520"/>
                      </a:lnTo>
                      <a:lnTo>
                        <a:pt x="16830" y="398788"/>
                      </a:lnTo>
                      <a:lnTo>
                        <a:pt x="11708" y="387813"/>
                      </a:lnTo>
                      <a:lnTo>
                        <a:pt x="0" y="385617"/>
                      </a:lnTo>
                      <a:lnTo>
                        <a:pt x="18293" y="330738"/>
                      </a:lnTo>
                      <a:lnTo>
                        <a:pt x="13171" y="374642"/>
                      </a:lnTo>
                      <a:lnTo>
                        <a:pt x="16830" y="378300"/>
                      </a:lnTo>
                      <a:lnTo>
                        <a:pt x="16830" y="363666"/>
                      </a:lnTo>
                      <a:lnTo>
                        <a:pt x="22683" y="362202"/>
                      </a:lnTo>
                      <a:lnTo>
                        <a:pt x="30732" y="379032"/>
                      </a:lnTo>
                      <a:lnTo>
                        <a:pt x="27074" y="362934"/>
                      </a:lnTo>
                      <a:lnTo>
                        <a:pt x="35854" y="332202"/>
                      </a:lnTo>
                      <a:lnTo>
                        <a:pt x="49025" y="335129"/>
                      </a:lnTo>
                      <a:lnTo>
                        <a:pt x="40976" y="320494"/>
                      </a:lnTo>
                      <a:lnTo>
                        <a:pt x="33659" y="322689"/>
                      </a:lnTo>
                      <a:lnTo>
                        <a:pt x="22683" y="319762"/>
                      </a:lnTo>
                      <a:lnTo>
                        <a:pt x="24147" y="289030"/>
                      </a:lnTo>
                      <a:lnTo>
                        <a:pt x="25610" y="300006"/>
                      </a:lnTo>
                      <a:lnTo>
                        <a:pt x="32196" y="303665"/>
                      </a:lnTo>
                      <a:lnTo>
                        <a:pt x="36586" y="291957"/>
                      </a:lnTo>
                      <a:lnTo>
                        <a:pt x="60001" y="291957"/>
                      </a:lnTo>
                      <a:lnTo>
                        <a:pt x="43903" y="283176"/>
                      </a:lnTo>
                      <a:lnTo>
                        <a:pt x="31464" y="269274"/>
                      </a:lnTo>
                      <a:lnTo>
                        <a:pt x="21220" y="280981"/>
                      </a:lnTo>
                      <a:lnTo>
                        <a:pt x="30001" y="258298"/>
                      </a:lnTo>
                      <a:lnTo>
                        <a:pt x="27805" y="224639"/>
                      </a:lnTo>
                      <a:lnTo>
                        <a:pt x="26342" y="198297"/>
                      </a:lnTo>
                      <a:lnTo>
                        <a:pt x="32927" y="153662"/>
                      </a:lnTo>
                      <a:lnTo>
                        <a:pt x="29269" y="139027"/>
                      </a:lnTo>
                      <a:lnTo>
                        <a:pt x="19025" y="123661"/>
                      </a:lnTo>
                      <a:lnTo>
                        <a:pt x="19756" y="94392"/>
                      </a:lnTo>
                      <a:lnTo>
                        <a:pt x="22683" y="74636"/>
                      </a:lnTo>
                      <a:lnTo>
                        <a:pt x="37318" y="57806"/>
                      </a:lnTo>
                      <a:lnTo>
                        <a:pt x="32196" y="47562"/>
                      </a:lnTo>
                      <a:lnTo>
                        <a:pt x="33659" y="43172"/>
                      </a:lnTo>
                      <a:lnTo>
                        <a:pt x="40245" y="43903"/>
                      </a:lnTo>
                      <a:lnTo>
                        <a:pt x="97319" y="99514"/>
                      </a:lnTo>
                      <a:lnTo>
                        <a:pt x="131710" y="113417"/>
                      </a:lnTo>
                      <a:lnTo>
                        <a:pt x="169028" y="131710"/>
                      </a:lnTo>
                      <a:lnTo>
                        <a:pt x="192443" y="130978"/>
                      </a:lnTo>
                      <a:lnTo>
                        <a:pt x="193906" y="152930"/>
                      </a:lnTo>
                      <a:lnTo>
                        <a:pt x="201224" y="141222"/>
                      </a:lnTo>
                      <a:lnTo>
                        <a:pt x="206346" y="141222"/>
                      </a:lnTo>
                      <a:lnTo>
                        <a:pt x="210736" y="160979"/>
                      </a:lnTo>
                      <a:lnTo>
                        <a:pt x="214394" y="141954"/>
                      </a:lnTo>
                      <a:lnTo>
                        <a:pt x="224639" y="140491"/>
                      </a:lnTo>
                      <a:lnTo>
                        <a:pt x="228297" y="145613"/>
                      </a:lnTo>
                      <a:lnTo>
                        <a:pt x="220248" y="150003"/>
                      </a:lnTo>
                      <a:lnTo>
                        <a:pt x="220980" y="161711"/>
                      </a:lnTo>
                      <a:lnTo>
                        <a:pt x="226102" y="150735"/>
                      </a:lnTo>
                      <a:lnTo>
                        <a:pt x="234151" y="150735"/>
                      </a:lnTo>
                      <a:lnTo>
                        <a:pt x="231224" y="169759"/>
                      </a:lnTo>
                      <a:lnTo>
                        <a:pt x="223175" y="163906"/>
                      </a:lnTo>
                      <a:lnTo>
                        <a:pt x="226102" y="174150"/>
                      </a:lnTo>
                      <a:lnTo>
                        <a:pt x="225370" y="185126"/>
                      </a:lnTo>
                      <a:lnTo>
                        <a:pt x="219517" y="190248"/>
                      </a:lnTo>
                      <a:lnTo>
                        <a:pt x="201224" y="211468"/>
                      </a:lnTo>
                      <a:lnTo>
                        <a:pt x="210004" y="186589"/>
                      </a:lnTo>
                      <a:lnTo>
                        <a:pt x="198297" y="189516"/>
                      </a:lnTo>
                      <a:lnTo>
                        <a:pt x="195370" y="204882"/>
                      </a:lnTo>
                      <a:lnTo>
                        <a:pt x="167564" y="225370"/>
                      </a:lnTo>
                      <a:lnTo>
                        <a:pt x="164637" y="232688"/>
                      </a:lnTo>
                      <a:lnTo>
                        <a:pt x="149271" y="248785"/>
                      </a:lnTo>
                      <a:lnTo>
                        <a:pt x="148539" y="256103"/>
                      </a:lnTo>
                      <a:lnTo>
                        <a:pt x="164637" y="256103"/>
                      </a:lnTo>
                      <a:lnTo>
                        <a:pt x="182199" y="254639"/>
                      </a:lnTo>
                      <a:lnTo>
                        <a:pt x="185857" y="248054"/>
                      </a:lnTo>
                      <a:lnTo>
                        <a:pt x="157320" y="251712"/>
                      </a:lnTo>
                      <a:lnTo>
                        <a:pt x="157320" y="247322"/>
                      </a:lnTo>
                      <a:lnTo>
                        <a:pt x="176345" y="226834"/>
                      </a:lnTo>
                      <a:lnTo>
                        <a:pt x="189516" y="220980"/>
                      </a:lnTo>
                      <a:lnTo>
                        <a:pt x="203419" y="219517"/>
                      </a:lnTo>
                      <a:lnTo>
                        <a:pt x="210736" y="207809"/>
                      </a:lnTo>
                      <a:lnTo>
                        <a:pt x="232688" y="190979"/>
                      </a:lnTo>
                      <a:lnTo>
                        <a:pt x="232688" y="180735"/>
                      </a:lnTo>
                      <a:lnTo>
                        <a:pt x="240736" y="180735"/>
                      </a:lnTo>
                      <a:lnTo>
                        <a:pt x="241468" y="210004"/>
                      </a:lnTo>
                      <a:lnTo>
                        <a:pt x="230492" y="210004"/>
                      </a:lnTo>
                      <a:lnTo>
                        <a:pt x="226102" y="215858"/>
                      </a:lnTo>
                      <a:lnTo>
                        <a:pt x="218053" y="209272"/>
                      </a:lnTo>
                      <a:lnTo>
                        <a:pt x="220248" y="217321"/>
                      </a:lnTo>
                      <a:lnTo>
                        <a:pt x="220248" y="229761"/>
                      </a:lnTo>
                      <a:lnTo>
                        <a:pt x="215126" y="234883"/>
                      </a:lnTo>
                      <a:lnTo>
                        <a:pt x="212931" y="223175"/>
                      </a:lnTo>
                      <a:lnTo>
                        <a:pt x="207077" y="229029"/>
                      </a:lnTo>
                      <a:lnTo>
                        <a:pt x="212199" y="233419"/>
                      </a:lnTo>
                      <a:lnTo>
                        <a:pt x="205614" y="241468"/>
                      </a:lnTo>
                      <a:lnTo>
                        <a:pt x="215126" y="241468"/>
                      </a:lnTo>
                      <a:lnTo>
                        <a:pt x="220248" y="237810"/>
                      </a:lnTo>
                      <a:lnTo>
                        <a:pt x="220980" y="252444"/>
                      </a:lnTo>
                      <a:lnTo>
                        <a:pt x="213663" y="266347"/>
                      </a:lnTo>
                      <a:lnTo>
                        <a:pt x="207077" y="273664"/>
                      </a:lnTo>
                      <a:lnTo>
                        <a:pt x="206346" y="286835"/>
                      </a:lnTo>
                      <a:lnTo>
                        <a:pt x="199028" y="285372"/>
                      </a:lnTo>
                      <a:lnTo>
                        <a:pt x="197565" y="275127"/>
                      </a:lnTo>
                      <a:lnTo>
                        <a:pt x="204150" y="267078"/>
                      </a:lnTo>
                      <a:lnTo>
                        <a:pt x="198297" y="263420"/>
                      </a:lnTo>
                      <a:lnTo>
                        <a:pt x="192443" y="268542"/>
                      </a:lnTo>
                      <a:lnTo>
                        <a:pt x="187321" y="284640"/>
                      </a:lnTo>
                      <a:lnTo>
                        <a:pt x="181467" y="291225"/>
                      </a:lnTo>
                      <a:lnTo>
                        <a:pt x="180735" y="276591"/>
                      </a:lnTo>
                      <a:lnTo>
                        <a:pt x="186589" y="268542"/>
                      </a:lnTo>
                      <a:lnTo>
                        <a:pt x="185126" y="260493"/>
                      </a:lnTo>
                      <a:lnTo>
                        <a:pt x="176345" y="269274"/>
                      </a:lnTo>
                      <a:lnTo>
                        <a:pt x="177077" y="285372"/>
                      </a:lnTo>
                      <a:lnTo>
                        <a:pt x="172686" y="288298"/>
                      </a:lnTo>
                      <a:lnTo>
                        <a:pt x="157320" y="285372"/>
                      </a:lnTo>
                      <a:lnTo>
                        <a:pt x="147808" y="294152"/>
                      </a:lnTo>
                      <a:lnTo>
                        <a:pt x="163906" y="289762"/>
                      </a:lnTo>
                      <a:lnTo>
                        <a:pt x="162442" y="305860"/>
                      </a:lnTo>
                      <a:lnTo>
                        <a:pt x="169759" y="292689"/>
                      </a:lnTo>
                      <a:lnTo>
                        <a:pt x="172686" y="302933"/>
                      </a:lnTo>
                      <a:lnTo>
                        <a:pt x="176345" y="295616"/>
                      </a:lnTo>
                      <a:lnTo>
                        <a:pt x="181467" y="308787"/>
                      </a:lnTo>
                      <a:lnTo>
                        <a:pt x="186589" y="308787"/>
                      </a:lnTo>
                      <a:lnTo>
                        <a:pt x="191711" y="302933"/>
                      </a:lnTo>
                      <a:lnTo>
                        <a:pt x="196101" y="302201"/>
                      </a:lnTo>
                      <a:lnTo>
                        <a:pt x="210736" y="288298"/>
                      </a:lnTo>
                      <a:lnTo>
                        <a:pt x="212199" y="279518"/>
                      </a:lnTo>
                      <a:lnTo>
                        <a:pt x="218053" y="283908"/>
                      </a:lnTo>
                      <a:lnTo>
                        <a:pt x="220248" y="290494"/>
                      </a:lnTo>
                      <a:lnTo>
                        <a:pt x="225370" y="288298"/>
                      </a:lnTo>
                      <a:lnTo>
                        <a:pt x="226102" y="279518"/>
                      </a:lnTo>
                      <a:lnTo>
                        <a:pt x="235614" y="279518"/>
                      </a:lnTo>
                      <a:lnTo>
                        <a:pt x="237078" y="258298"/>
                      </a:lnTo>
                      <a:lnTo>
                        <a:pt x="236346" y="238541"/>
                      </a:lnTo>
                      <a:lnTo>
                        <a:pt x="242932" y="240736"/>
                      </a:lnTo>
                      <a:lnTo>
                        <a:pt x="237810" y="225370"/>
                      </a:lnTo>
                      <a:lnTo>
                        <a:pt x="248054" y="219517"/>
                      </a:lnTo>
                      <a:lnTo>
                        <a:pt x="249517" y="201955"/>
                      </a:lnTo>
                      <a:lnTo>
                        <a:pt x="266347" y="185857"/>
                      </a:lnTo>
                      <a:lnTo>
                        <a:pt x="273664" y="186589"/>
                      </a:lnTo>
                      <a:lnTo>
                        <a:pt x="275859" y="176345"/>
                      </a:lnTo>
                      <a:lnTo>
                        <a:pt x="267078" y="166101"/>
                      </a:lnTo>
                      <a:lnTo>
                        <a:pt x="266347" y="140491"/>
                      </a:lnTo>
                      <a:lnTo>
                        <a:pt x="260493" y="147076"/>
                      </a:lnTo>
                      <a:lnTo>
                        <a:pt x="265615" y="168296"/>
                      </a:lnTo>
                      <a:lnTo>
                        <a:pt x="261225" y="169028"/>
                      </a:lnTo>
                      <a:lnTo>
                        <a:pt x="256834" y="155125"/>
                      </a:lnTo>
                      <a:lnTo>
                        <a:pt x="252444" y="151466"/>
                      </a:lnTo>
                      <a:lnTo>
                        <a:pt x="254639" y="134637"/>
                      </a:lnTo>
                      <a:lnTo>
                        <a:pt x="267810" y="133905"/>
                      </a:lnTo>
                      <a:lnTo>
                        <a:pt x="270005" y="139027"/>
                      </a:lnTo>
                      <a:lnTo>
                        <a:pt x="272201" y="127320"/>
                      </a:lnTo>
                      <a:lnTo>
                        <a:pt x="260493" y="114880"/>
                      </a:lnTo>
                      <a:lnTo>
                        <a:pt x="256103" y="103173"/>
                      </a:lnTo>
                      <a:lnTo>
                        <a:pt x="254639" y="117807"/>
                      </a:lnTo>
                      <a:lnTo>
                        <a:pt x="261225" y="125856"/>
                      </a:lnTo>
                      <a:lnTo>
                        <a:pt x="256103" y="128783"/>
                      </a:lnTo>
                      <a:lnTo>
                        <a:pt x="248785" y="122929"/>
                      </a:lnTo>
                      <a:lnTo>
                        <a:pt x="235614" y="132442"/>
                      </a:lnTo>
                      <a:lnTo>
                        <a:pt x="246590" y="136100"/>
                      </a:lnTo>
                      <a:lnTo>
                        <a:pt x="248054" y="153662"/>
                      </a:lnTo>
                      <a:lnTo>
                        <a:pt x="245859" y="166833"/>
                      </a:lnTo>
                      <a:lnTo>
                        <a:pt x="252444" y="157320"/>
                      </a:lnTo>
                      <a:lnTo>
                        <a:pt x="262688" y="174150"/>
                      </a:lnTo>
                      <a:lnTo>
                        <a:pt x="259761" y="188052"/>
                      </a:lnTo>
                      <a:lnTo>
                        <a:pt x="248785" y="188052"/>
                      </a:lnTo>
                      <a:lnTo>
                        <a:pt x="248785" y="179272"/>
                      </a:lnTo>
                      <a:lnTo>
                        <a:pt x="237810" y="170491"/>
                      </a:lnTo>
                      <a:lnTo>
                        <a:pt x="241468" y="148540"/>
                      </a:lnTo>
                      <a:lnTo>
                        <a:pt x="227565" y="129515"/>
                      </a:lnTo>
                      <a:lnTo>
                        <a:pt x="247322" y="107563"/>
                      </a:lnTo>
                      <a:lnTo>
                        <a:pt x="251712" y="77563"/>
                      </a:lnTo>
                      <a:lnTo>
                        <a:pt x="258298" y="77563"/>
                      </a:lnTo>
                      <a:lnTo>
                        <a:pt x="268542" y="100978"/>
                      </a:lnTo>
                      <a:lnTo>
                        <a:pt x="268542" y="81953"/>
                      </a:lnTo>
                      <a:lnTo>
                        <a:pt x="277323" y="84148"/>
                      </a:lnTo>
                      <a:lnTo>
                        <a:pt x="277323" y="60001"/>
                      </a:lnTo>
                      <a:lnTo>
                        <a:pt x="270737" y="54147"/>
                      </a:lnTo>
                      <a:lnTo>
                        <a:pt x="261956" y="72440"/>
                      </a:lnTo>
                      <a:lnTo>
                        <a:pt x="254639" y="50489"/>
                      </a:lnTo>
                      <a:lnTo>
                        <a:pt x="264152" y="49757"/>
                      </a:lnTo>
                      <a:lnTo>
                        <a:pt x="253176" y="13903"/>
                      </a:lnTo>
                      <a:lnTo>
                        <a:pt x="267078" y="9512"/>
                      </a:lnTo>
                      <a:lnTo>
                        <a:pt x="452936" y="64392"/>
                      </a:lnTo>
                      <a:lnTo>
                        <a:pt x="684892" y="122929"/>
                      </a:lnTo>
                      <a:lnTo>
                        <a:pt x="857578" y="163174"/>
                      </a:lnTo>
                      <a:close/>
                      <a:moveTo>
                        <a:pt x="188784" y="285372"/>
                      </a:moveTo>
                      <a:lnTo>
                        <a:pt x="192443" y="285372"/>
                      </a:lnTo>
                      <a:lnTo>
                        <a:pt x="193175" y="291225"/>
                      </a:lnTo>
                      <a:lnTo>
                        <a:pt x="189516" y="293420"/>
                      </a:lnTo>
                      <a:lnTo>
                        <a:pt x="190248" y="297811"/>
                      </a:lnTo>
                      <a:lnTo>
                        <a:pt x="185126" y="300738"/>
                      </a:lnTo>
                      <a:lnTo>
                        <a:pt x="183662" y="294152"/>
                      </a:lnTo>
                      <a:lnTo>
                        <a:pt x="187321" y="291225"/>
                      </a:lnTo>
                      <a:close/>
                      <a:moveTo>
                        <a:pt x="225370" y="253907"/>
                      </a:moveTo>
                      <a:lnTo>
                        <a:pt x="216590" y="267810"/>
                      </a:lnTo>
                      <a:lnTo>
                        <a:pt x="215858" y="273664"/>
                      </a:lnTo>
                      <a:lnTo>
                        <a:pt x="218785" y="275127"/>
                      </a:lnTo>
                      <a:lnTo>
                        <a:pt x="222443" y="270737"/>
                      </a:lnTo>
                      <a:lnTo>
                        <a:pt x="230492" y="271469"/>
                      </a:lnTo>
                      <a:close/>
                      <a:moveTo>
                        <a:pt x="222443" y="95856"/>
                      </a:moveTo>
                      <a:lnTo>
                        <a:pt x="226102" y="100246"/>
                      </a:lnTo>
                      <a:lnTo>
                        <a:pt x="235614" y="98051"/>
                      </a:lnTo>
                      <a:lnTo>
                        <a:pt x="237078" y="90734"/>
                      </a:lnTo>
                      <a:lnTo>
                        <a:pt x="245859" y="77563"/>
                      </a:lnTo>
                      <a:lnTo>
                        <a:pt x="238541" y="74636"/>
                      </a:lnTo>
                      <a:lnTo>
                        <a:pt x="233419" y="86343"/>
                      </a:lnTo>
                      <a:lnTo>
                        <a:pt x="232688" y="74636"/>
                      </a:lnTo>
                      <a:lnTo>
                        <a:pt x="224639" y="76099"/>
                      </a:lnTo>
                      <a:lnTo>
                        <a:pt x="219517" y="86343"/>
                      </a:lnTo>
                      <a:close/>
                      <a:moveTo>
                        <a:pt x="245859" y="55611"/>
                      </a:moveTo>
                      <a:lnTo>
                        <a:pt x="250981" y="66587"/>
                      </a:lnTo>
                      <a:lnTo>
                        <a:pt x="244395" y="68050"/>
                      </a:lnTo>
                      <a:lnTo>
                        <a:pt x="238541" y="70977"/>
                      </a:lnTo>
                      <a:lnTo>
                        <a:pt x="237078" y="53416"/>
                      </a:lnTo>
                      <a:close/>
                      <a:moveTo>
                        <a:pt x="226102" y="43903"/>
                      </a:moveTo>
                      <a:lnTo>
                        <a:pt x="218053" y="42440"/>
                      </a:lnTo>
                      <a:lnTo>
                        <a:pt x="221712" y="52684"/>
                      </a:lnTo>
                      <a:close/>
                      <a:moveTo>
                        <a:pt x="218785" y="62196"/>
                      </a:moveTo>
                      <a:lnTo>
                        <a:pt x="224639" y="65123"/>
                      </a:lnTo>
                      <a:lnTo>
                        <a:pt x="221712" y="73172"/>
                      </a:lnTo>
                      <a:lnTo>
                        <a:pt x="234151" y="69514"/>
                      </a:lnTo>
                      <a:lnTo>
                        <a:pt x="232688" y="53416"/>
                      </a:lnTo>
                      <a:lnTo>
                        <a:pt x="226102" y="51952"/>
                      </a:lnTo>
                      <a:close/>
                      <a:moveTo>
                        <a:pt x="199028" y="59269"/>
                      </a:moveTo>
                      <a:lnTo>
                        <a:pt x="201224" y="79026"/>
                      </a:lnTo>
                      <a:lnTo>
                        <a:pt x="212931" y="88538"/>
                      </a:lnTo>
                      <a:lnTo>
                        <a:pt x="217321" y="74636"/>
                      </a:lnTo>
                      <a:lnTo>
                        <a:pt x="209272" y="58538"/>
                      </a:lnTo>
                      <a:close/>
                      <a:moveTo>
                        <a:pt x="212931" y="51221"/>
                      </a:moveTo>
                      <a:lnTo>
                        <a:pt x="204882" y="43903"/>
                      </a:lnTo>
                      <a:lnTo>
                        <a:pt x="198297" y="44635"/>
                      </a:lnTo>
                      <a:lnTo>
                        <a:pt x="211468" y="55611"/>
                      </a:lnTo>
                      <a:close/>
                      <a:moveTo>
                        <a:pt x="236346" y="0"/>
                      </a:moveTo>
                      <a:lnTo>
                        <a:pt x="227565" y="0"/>
                      </a:lnTo>
                      <a:lnTo>
                        <a:pt x="227565" y="5854"/>
                      </a:lnTo>
                      <a:lnTo>
                        <a:pt x="236346" y="10244"/>
                      </a:lnTo>
                      <a:close/>
                      <a:moveTo>
                        <a:pt x="229761" y="237810"/>
                      </a:moveTo>
                      <a:lnTo>
                        <a:pt x="232688" y="218053"/>
                      </a:lnTo>
                      <a:lnTo>
                        <a:pt x="224639" y="218053"/>
                      </a:lnTo>
                      <a:lnTo>
                        <a:pt x="223175" y="23195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chemeClr val="bg2">
                      <a:lumMod val="20000"/>
                      <a:lumOff val="8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</p:grpSp>
      <p:grpSp>
        <p:nvGrpSpPr>
          <p:cNvPr id="588" name="Group 587">
            <a:extLst>
              <a:ext uri="{FF2B5EF4-FFF2-40B4-BE49-F238E27FC236}">
                <a16:creationId xmlns:a16="http://schemas.microsoft.com/office/drawing/2014/main" id="{7AF10C24-6D65-EC25-9490-D6DC3DEDED94}"/>
              </a:ext>
            </a:extLst>
          </p:cNvPr>
          <p:cNvGrpSpPr/>
          <p:nvPr/>
        </p:nvGrpSpPr>
        <p:grpSpPr>
          <a:xfrm>
            <a:off x="2707711" y="2492375"/>
            <a:ext cx="2076033" cy="1906588"/>
            <a:chOff x="3250251" y="1946895"/>
            <a:chExt cx="2847129" cy="2297606"/>
          </a:xfrm>
          <a:solidFill>
            <a:srgbClr val="B1E5FB">
              <a:alpha val="20000"/>
            </a:srgbClr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B77C6EC-1FCE-568A-122D-5774CC9AC446}"/>
                </a:ext>
              </a:extLst>
            </p:cNvPr>
            <p:cNvSpPr/>
            <p:nvPr/>
          </p:nvSpPr>
          <p:spPr>
            <a:xfrm>
              <a:off x="4770038" y="3011550"/>
              <a:ext cx="512936" cy="902212"/>
            </a:xfrm>
            <a:custGeom>
              <a:avLst/>
              <a:gdLst>
                <a:gd name="connsiteX0" fmla="*/ 498302 w 512936"/>
                <a:gd name="connsiteY0" fmla="*/ 488058 h 902212"/>
                <a:gd name="connsiteX1" fmla="*/ 490985 w 512936"/>
                <a:gd name="connsiteY1" fmla="*/ 526108 h 902212"/>
                <a:gd name="connsiteX2" fmla="*/ 490985 w 512936"/>
                <a:gd name="connsiteY2" fmla="*/ 540742 h 902212"/>
                <a:gd name="connsiteX3" fmla="*/ 508547 w 512936"/>
                <a:gd name="connsiteY3" fmla="*/ 566353 h 902212"/>
                <a:gd name="connsiteX4" fmla="*/ 508547 w 512936"/>
                <a:gd name="connsiteY4" fmla="*/ 571475 h 902212"/>
                <a:gd name="connsiteX5" fmla="*/ 506351 w 512936"/>
                <a:gd name="connsiteY5" fmla="*/ 578060 h 902212"/>
                <a:gd name="connsiteX6" fmla="*/ 512937 w 512936"/>
                <a:gd name="connsiteY6" fmla="*/ 591963 h 902212"/>
                <a:gd name="connsiteX7" fmla="*/ 510742 w 512936"/>
                <a:gd name="connsiteY7" fmla="*/ 609524 h 902212"/>
                <a:gd name="connsiteX8" fmla="*/ 499034 w 512936"/>
                <a:gd name="connsiteY8" fmla="*/ 622695 h 902212"/>
                <a:gd name="connsiteX9" fmla="*/ 489522 w 512936"/>
                <a:gd name="connsiteY9" fmla="*/ 653428 h 902212"/>
                <a:gd name="connsiteX10" fmla="*/ 461716 w 512936"/>
                <a:gd name="connsiteY10" fmla="*/ 692209 h 902212"/>
                <a:gd name="connsiteX11" fmla="*/ 460985 w 512936"/>
                <a:gd name="connsiteY11" fmla="*/ 743429 h 902212"/>
                <a:gd name="connsiteX12" fmla="*/ 453668 w 512936"/>
                <a:gd name="connsiteY12" fmla="*/ 743429 h 902212"/>
                <a:gd name="connsiteX13" fmla="*/ 460253 w 512936"/>
                <a:gd name="connsiteY13" fmla="*/ 757332 h 902212"/>
                <a:gd name="connsiteX14" fmla="*/ 460253 w 512936"/>
                <a:gd name="connsiteY14" fmla="*/ 763918 h 902212"/>
                <a:gd name="connsiteX15" fmla="*/ 444155 w 512936"/>
                <a:gd name="connsiteY15" fmla="*/ 783674 h 902212"/>
                <a:gd name="connsiteX16" fmla="*/ 444887 w 512936"/>
                <a:gd name="connsiteY16" fmla="*/ 791723 h 902212"/>
                <a:gd name="connsiteX17" fmla="*/ 455863 w 512936"/>
                <a:gd name="connsiteY17" fmla="*/ 807821 h 902212"/>
                <a:gd name="connsiteX18" fmla="*/ 455131 w 512936"/>
                <a:gd name="connsiteY18" fmla="*/ 814406 h 902212"/>
                <a:gd name="connsiteX19" fmla="*/ 428057 w 512936"/>
                <a:gd name="connsiteY19" fmla="*/ 818797 h 902212"/>
                <a:gd name="connsiteX20" fmla="*/ 423667 w 512936"/>
                <a:gd name="connsiteY20" fmla="*/ 827577 h 902212"/>
                <a:gd name="connsiteX21" fmla="*/ 414886 w 512936"/>
                <a:gd name="connsiteY21" fmla="*/ 823187 h 902212"/>
                <a:gd name="connsiteX22" fmla="*/ 407569 w 512936"/>
                <a:gd name="connsiteY22" fmla="*/ 826846 h 902212"/>
                <a:gd name="connsiteX23" fmla="*/ 404642 w 512936"/>
                <a:gd name="connsiteY23" fmla="*/ 850992 h 902212"/>
                <a:gd name="connsiteX24" fmla="*/ 417081 w 512936"/>
                <a:gd name="connsiteY24" fmla="*/ 864163 h 902212"/>
                <a:gd name="connsiteX25" fmla="*/ 414154 w 512936"/>
                <a:gd name="connsiteY25" fmla="*/ 881725 h 902212"/>
                <a:gd name="connsiteX26" fmla="*/ 403179 w 512936"/>
                <a:gd name="connsiteY26" fmla="*/ 883920 h 902212"/>
                <a:gd name="connsiteX27" fmla="*/ 352690 w 512936"/>
                <a:gd name="connsiteY27" fmla="*/ 861968 h 902212"/>
                <a:gd name="connsiteX28" fmla="*/ 323421 w 512936"/>
                <a:gd name="connsiteY28" fmla="*/ 889042 h 902212"/>
                <a:gd name="connsiteX29" fmla="*/ 325616 w 512936"/>
                <a:gd name="connsiteY29" fmla="*/ 902213 h 902212"/>
                <a:gd name="connsiteX30" fmla="*/ 305128 w 512936"/>
                <a:gd name="connsiteY30" fmla="*/ 902213 h 902212"/>
                <a:gd name="connsiteX31" fmla="*/ 294884 w 512936"/>
                <a:gd name="connsiteY31" fmla="*/ 891237 h 902212"/>
                <a:gd name="connsiteX32" fmla="*/ 281713 w 512936"/>
                <a:gd name="connsiteY32" fmla="*/ 863432 h 902212"/>
                <a:gd name="connsiteX33" fmla="*/ 281713 w 512936"/>
                <a:gd name="connsiteY33" fmla="*/ 849529 h 902212"/>
                <a:gd name="connsiteX34" fmla="*/ 287567 w 512936"/>
                <a:gd name="connsiteY34" fmla="*/ 845139 h 902212"/>
                <a:gd name="connsiteX35" fmla="*/ 288298 w 512936"/>
                <a:gd name="connsiteY35" fmla="*/ 835626 h 902212"/>
                <a:gd name="connsiteX36" fmla="*/ 275859 w 512936"/>
                <a:gd name="connsiteY36" fmla="*/ 821724 h 902212"/>
                <a:gd name="connsiteX37" fmla="*/ 269274 w 512936"/>
                <a:gd name="connsiteY37" fmla="*/ 803431 h 902212"/>
                <a:gd name="connsiteX38" fmla="*/ 249517 w 512936"/>
                <a:gd name="connsiteY38" fmla="*/ 773430 h 902212"/>
                <a:gd name="connsiteX39" fmla="*/ 214394 w 512936"/>
                <a:gd name="connsiteY39" fmla="*/ 763918 h 902212"/>
                <a:gd name="connsiteX40" fmla="*/ 160247 w 512936"/>
                <a:gd name="connsiteY40" fmla="*/ 711965 h 902212"/>
                <a:gd name="connsiteX41" fmla="*/ 157320 w 512936"/>
                <a:gd name="connsiteY41" fmla="*/ 694404 h 902212"/>
                <a:gd name="connsiteX42" fmla="*/ 177808 w 512936"/>
                <a:gd name="connsiteY42" fmla="*/ 638793 h 902212"/>
                <a:gd name="connsiteX43" fmla="*/ 174881 w 512936"/>
                <a:gd name="connsiteY43" fmla="*/ 624890 h 902212"/>
                <a:gd name="connsiteX44" fmla="*/ 183662 w 512936"/>
                <a:gd name="connsiteY44" fmla="*/ 616841 h 902212"/>
                <a:gd name="connsiteX45" fmla="*/ 183662 w 512936"/>
                <a:gd name="connsiteY45" fmla="*/ 607329 h 902212"/>
                <a:gd name="connsiteX46" fmla="*/ 163174 w 512936"/>
                <a:gd name="connsiteY46" fmla="*/ 596353 h 902212"/>
                <a:gd name="connsiteX47" fmla="*/ 141222 w 512936"/>
                <a:gd name="connsiteY47" fmla="*/ 591231 h 902212"/>
                <a:gd name="connsiteX48" fmla="*/ 116344 w 512936"/>
                <a:gd name="connsiteY48" fmla="*/ 600012 h 902212"/>
                <a:gd name="connsiteX49" fmla="*/ 106831 w 512936"/>
                <a:gd name="connsiteY49" fmla="*/ 583182 h 902212"/>
                <a:gd name="connsiteX50" fmla="*/ 111221 w 512936"/>
                <a:gd name="connsiteY50" fmla="*/ 569280 h 902212"/>
                <a:gd name="connsiteX51" fmla="*/ 106100 w 512936"/>
                <a:gd name="connsiteY51" fmla="*/ 551718 h 902212"/>
                <a:gd name="connsiteX52" fmla="*/ 43171 w 512936"/>
                <a:gd name="connsiteY52" fmla="*/ 490254 h 902212"/>
                <a:gd name="connsiteX53" fmla="*/ 27073 w 512936"/>
                <a:gd name="connsiteY53" fmla="*/ 479278 h 902212"/>
                <a:gd name="connsiteX54" fmla="*/ 8780 w 512936"/>
                <a:gd name="connsiteY54" fmla="*/ 436106 h 902212"/>
                <a:gd name="connsiteX55" fmla="*/ 0 w 512936"/>
                <a:gd name="connsiteY55" fmla="*/ 396593 h 902212"/>
                <a:gd name="connsiteX56" fmla="*/ 10244 w 512936"/>
                <a:gd name="connsiteY56" fmla="*/ 369520 h 902212"/>
                <a:gd name="connsiteX57" fmla="*/ 15366 w 512936"/>
                <a:gd name="connsiteY57" fmla="*/ 364397 h 902212"/>
                <a:gd name="connsiteX58" fmla="*/ 16098 w 512936"/>
                <a:gd name="connsiteY58" fmla="*/ 347568 h 902212"/>
                <a:gd name="connsiteX59" fmla="*/ 10976 w 512936"/>
                <a:gd name="connsiteY59" fmla="*/ 340982 h 902212"/>
                <a:gd name="connsiteX60" fmla="*/ 18293 w 512936"/>
                <a:gd name="connsiteY60" fmla="*/ 330007 h 902212"/>
                <a:gd name="connsiteX61" fmla="*/ 31464 w 512936"/>
                <a:gd name="connsiteY61" fmla="*/ 325616 h 902212"/>
                <a:gd name="connsiteX62" fmla="*/ 38049 w 512936"/>
                <a:gd name="connsiteY62" fmla="*/ 323421 h 902212"/>
                <a:gd name="connsiteX63" fmla="*/ 45366 w 512936"/>
                <a:gd name="connsiteY63" fmla="*/ 314640 h 902212"/>
                <a:gd name="connsiteX64" fmla="*/ 45366 w 512936"/>
                <a:gd name="connsiteY64" fmla="*/ 297079 h 902212"/>
                <a:gd name="connsiteX65" fmla="*/ 57806 w 512936"/>
                <a:gd name="connsiteY65" fmla="*/ 279518 h 902212"/>
                <a:gd name="connsiteX66" fmla="*/ 61464 w 512936"/>
                <a:gd name="connsiteY66" fmla="*/ 275859 h 902212"/>
                <a:gd name="connsiteX67" fmla="*/ 62196 w 512936"/>
                <a:gd name="connsiteY67" fmla="*/ 250249 h 902212"/>
                <a:gd name="connsiteX68" fmla="*/ 55611 w 512936"/>
                <a:gd name="connsiteY68" fmla="*/ 240005 h 902212"/>
                <a:gd name="connsiteX69" fmla="*/ 48293 w 512936"/>
                <a:gd name="connsiteY69" fmla="*/ 237810 h 902212"/>
                <a:gd name="connsiteX70" fmla="*/ 40245 w 512936"/>
                <a:gd name="connsiteY70" fmla="*/ 226102 h 902212"/>
                <a:gd name="connsiteX71" fmla="*/ 47562 w 512936"/>
                <a:gd name="connsiteY71" fmla="*/ 196833 h 902212"/>
                <a:gd name="connsiteX72" fmla="*/ 69514 w 512936"/>
                <a:gd name="connsiteY72" fmla="*/ 190979 h 902212"/>
                <a:gd name="connsiteX73" fmla="*/ 87075 w 512936"/>
                <a:gd name="connsiteY73" fmla="*/ 190979 h 902212"/>
                <a:gd name="connsiteX74" fmla="*/ 117807 w 512936"/>
                <a:gd name="connsiteY74" fmla="*/ 177808 h 902212"/>
                <a:gd name="connsiteX75" fmla="*/ 130246 w 512936"/>
                <a:gd name="connsiteY75" fmla="*/ 161711 h 902212"/>
                <a:gd name="connsiteX76" fmla="*/ 130978 w 512936"/>
                <a:gd name="connsiteY76" fmla="*/ 144149 h 902212"/>
                <a:gd name="connsiteX77" fmla="*/ 139027 w 512936"/>
                <a:gd name="connsiteY77" fmla="*/ 134637 h 902212"/>
                <a:gd name="connsiteX78" fmla="*/ 148539 w 512936"/>
                <a:gd name="connsiteY78" fmla="*/ 111222 h 902212"/>
                <a:gd name="connsiteX79" fmla="*/ 147807 w 512936"/>
                <a:gd name="connsiteY79" fmla="*/ 92197 h 902212"/>
                <a:gd name="connsiteX80" fmla="*/ 127319 w 512936"/>
                <a:gd name="connsiteY80" fmla="*/ 66587 h 902212"/>
                <a:gd name="connsiteX81" fmla="*/ 118539 w 512936"/>
                <a:gd name="connsiteY81" fmla="*/ 66587 h 902212"/>
                <a:gd name="connsiteX82" fmla="*/ 111953 w 512936"/>
                <a:gd name="connsiteY82" fmla="*/ 58538 h 902212"/>
                <a:gd name="connsiteX83" fmla="*/ 113417 w 512936"/>
                <a:gd name="connsiteY83" fmla="*/ 46830 h 902212"/>
                <a:gd name="connsiteX84" fmla="*/ 100978 w 512936"/>
                <a:gd name="connsiteY84" fmla="*/ 34391 h 902212"/>
                <a:gd name="connsiteX85" fmla="*/ 82684 w 512936"/>
                <a:gd name="connsiteY85" fmla="*/ 24879 h 902212"/>
                <a:gd name="connsiteX86" fmla="*/ 86343 w 512936"/>
                <a:gd name="connsiteY86" fmla="*/ 20488 h 902212"/>
                <a:gd name="connsiteX87" fmla="*/ 422203 w 512936"/>
                <a:gd name="connsiteY87" fmla="*/ 0 h 902212"/>
                <a:gd name="connsiteX88" fmla="*/ 422935 w 512936"/>
                <a:gd name="connsiteY88" fmla="*/ 33659 h 902212"/>
                <a:gd name="connsiteX89" fmla="*/ 447813 w 512936"/>
                <a:gd name="connsiteY89" fmla="*/ 67318 h 902212"/>
                <a:gd name="connsiteX90" fmla="*/ 456594 w 512936"/>
                <a:gd name="connsiteY90" fmla="*/ 97319 h 902212"/>
                <a:gd name="connsiteX91" fmla="*/ 468302 w 512936"/>
                <a:gd name="connsiteY91" fmla="*/ 120734 h 902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512936" h="902212">
                  <a:moveTo>
                    <a:pt x="498302" y="488058"/>
                  </a:moveTo>
                  <a:lnTo>
                    <a:pt x="490985" y="526108"/>
                  </a:lnTo>
                  <a:lnTo>
                    <a:pt x="490985" y="540742"/>
                  </a:lnTo>
                  <a:lnTo>
                    <a:pt x="508547" y="566353"/>
                  </a:lnTo>
                  <a:lnTo>
                    <a:pt x="508547" y="571475"/>
                  </a:lnTo>
                  <a:lnTo>
                    <a:pt x="506351" y="578060"/>
                  </a:lnTo>
                  <a:lnTo>
                    <a:pt x="512937" y="591963"/>
                  </a:lnTo>
                  <a:lnTo>
                    <a:pt x="510742" y="609524"/>
                  </a:lnTo>
                  <a:lnTo>
                    <a:pt x="499034" y="622695"/>
                  </a:lnTo>
                  <a:lnTo>
                    <a:pt x="489522" y="653428"/>
                  </a:lnTo>
                  <a:lnTo>
                    <a:pt x="461716" y="692209"/>
                  </a:lnTo>
                  <a:lnTo>
                    <a:pt x="460985" y="743429"/>
                  </a:lnTo>
                  <a:lnTo>
                    <a:pt x="453668" y="743429"/>
                  </a:lnTo>
                  <a:lnTo>
                    <a:pt x="460253" y="757332"/>
                  </a:lnTo>
                  <a:lnTo>
                    <a:pt x="460253" y="763918"/>
                  </a:lnTo>
                  <a:lnTo>
                    <a:pt x="444155" y="783674"/>
                  </a:lnTo>
                  <a:lnTo>
                    <a:pt x="444887" y="791723"/>
                  </a:lnTo>
                  <a:lnTo>
                    <a:pt x="455863" y="807821"/>
                  </a:lnTo>
                  <a:lnTo>
                    <a:pt x="455131" y="814406"/>
                  </a:lnTo>
                  <a:lnTo>
                    <a:pt x="428057" y="818797"/>
                  </a:lnTo>
                  <a:lnTo>
                    <a:pt x="423667" y="827577"/>
                  </a:lnTo>
                  <a:lnTo>
                    <a:pt x="414886" y="823187"/>
                  </a:lnTo>
                  <a:lnTo>
                    <a:pt x="407569" y="826846"/>
                  </a:lnTo>
                  <a:lnTo>
                    <a:pt x="404642" y="850992"/>
                  </a:lnTo>
                  <a:lnTo>
                    <a:pt x="417081" y="864163"/>
                  </a:lnTo>
                  <a:lnTo>
                    <a:pt x="414154" y="881725"/>
                  </a:lnTo>
                  <a:lnTo>
                    <a:pt x="403179" y="883920"/>
                  </a:lnTo>
                  <a:lnTo>
                    <a:pt x="352690" y="861968"/>
                  </a:lnTo>
                  <a:lnTo>
                    <a:pt x="323421" y="889042"/>
                  </a:lnTo>
                  <a:lnTo>
                    <a:pt x="325616" y="902213"/>
                  </a:lnTo>
                  <a:lnTo>
                    <a:pt x="305128" y="902213"/>
                  </a:lnTo>
                  <a:lnTo>
                    <a:pt x="294884" y="891237"/>
                  </a:lnTo>
                  <a:lnTo>
                    <a:pt x="281713" y="863432"/>
                  </a:lnTo>
                  <a:lnTo>
                    <a:pt x="281713" y="849529"/>
                  </a:lnTo>
                  <a:lnTo>
                    <a:pt x="287567" y="845139"/>
                  </a:lnTo>
                  <a:lnTo>
                    <a:pt x="288298" y="835626"/>
                  </a:lnTo>
                  <a:lnTo>
                    <a:pt x="275859" y="821724"/>
                  </a:lnTo>
                  <a:lnTo>
                    <a:pt x="269274" y="803431"/>
                  </a:lnTo>
                  <a:lnTo>
                    <a:pt x="249517" y="773430"/>
                  </a:lnTo>
                  <a:lnTo>
                    <a:pt x="214394" y="763918"/>
                  </a:lnTo>
                  <a:lnTo>
                    <a:pt x="160247" y="711965"/>
                  </a:lnTo>
                  <a:lnTo>
                    <a:pt x="157320" y="694404"/>
                  </a:lnTo>
                  <a:lnTo>
                    <a:pt x="177808" y="638793"/>
                  </a:lnTo>
                  <a:lnTo>
                    <a:pt x="174881" y="624890"/>
                  </a:lnTo>
                  <a:lnTo>
                    <a:pt x="183662" y="616841"/>
                  </a:lnTo>
                  <a:lnTo>
                    <a:pt x="183662" y="607329"/>
                  </a:lnTo>
                  <a:lnTo>
                    <a:pt x="163174" y="596353"/>
                  </a:lnTo>
                  <a:lnTo>
                    <a:pt x="141222" y="591231"/>
                  </a:lnTo>
                  <a:lnTo>
                    <a:pt x="116344" y="600012"/>
                  </a:lnTo>
                  <a:lnTo>
                    <a:pt x="106831" y="583182"/>
                  </a:lnTo>
                  <a:lnTo>
                    <a:pt x="111221" y="569280"/>
                  </a:lnTo>
                  <a:lnTo>
                    <a:pt x="106100" y="551718"/>
                  </a:lnTo>
                  <a:lnTo>
                    <a:pt x="43171" y="490254"/>
                  </a:lnTo>
                  <a:lnTo>
                    <a:pt x="27073" y="479278"/>
                  </a:lnTo>
                  <a:lnTo>
                    <a:pt x="8780" y="436106"/>
                  </a:lnTo>
                  <a:lnTo>
                    <a:pt x="0" y="396593"/>
                  </a:lnTo>
                  <a:lnTo>
                    <a:pt x="10244" y="369520"/>
                  </a:lnTo>
                  <a:lnTo>
                    <a:pt x="15366" y="364397"/>
                  </a:lnTo>
                  <a:lnTo>
                    <a:pt x="16098" y="347568"/>
                  </a:lnTo>
                  <a:lnTo>
                    <a:pt x="10976" y="340982"/>
                  </a:lnTo>
                  <a:lnTo>
                    <a:pt x="18293" y="330007"/>
                  </a:lnTo>
                  <a:lnTo>
                    <a:pt x="31464" y="325616"/>
                  </a:lnTo>
                  <a:lnTo>
                    <a:pt x="38049" y="323421"/>
                  </a:lnTo>
                  <a:lnTo>
                    <a:pt x="45366" y="314640"/>
                  </a:lnTo>
                  <a:lnTo>
                    <a:pt x="45366" y="297079"/>
                  </a:lnTo>
                  <a:lnTo>
                    <a:pt x="57806" y="279518"/>
                  </a:lnTo>
                  <a:lnTo>
                    <a:pt x="61464" y="275859"/>
                  </a:lnTo>
                  <a:lnTo>
                    <a:pt x="62196" y="250249"/>
                  </a:lnTo>
                  <a:lnTo>
                    <a:pt x="55611" y="240005"/>
                  </a:lnTo>
                  <a:lnTo>
                    <a:pt x="48293" y="237810"/>
                  </a:lnTo>
                  <a:lnTo>
                    <a:pt x="40245" y="226102"/>
                  </a:lnTo>
                  <a:lnTo>
                    <a:pt x="47562" y="196833"/>
                  </a:lnTo>
                  <a:lnTo>
                    <a:pt x="69514" y="190979"/>
                  </a:lnTo>
                  <a:lnTo>
                    <a:pt x="87075" y="190979"/>
                  </a:lnTo>
                  <a:lnTo>
                    <a:pt x="117807" y="177808"/>
                  </a:lnTo>
                  <a:lnTo>
                    <a:pt x="130246" y="161711"/>
                  </a:lnTo>
                  <a:lnTo>
                    <a:pt x="130978" y="144149"/>
                  </a:lnTo>
                  <a:lnTo>
                    <a:pt x="139027" y="134637"/>
                  </a:lnTo>
                  <a:lnTo>
                    <a:pt x="148539" y="111222"/>
                  </a:lnTo>
                  <a:lnTo>
                    <a:pt x="147807" y="92197"/>
                  </a:lnTo>
                  <a:lnTo>
                    <a:pt x="127319" y="66587"/>
                  </a:lnTo>
                  <a:lnTo>
                    <a:pt x="118539" y="66587"/>
                  </a:lnTo>
                  <a:lnTo>
                    <a:pt x="111953" y="58538"/>
                  </a:lnTo>
                  <a:lnTo>
                    <a:pt x="113417" y="46830"/>
                  </a:lnTo>
                  <a:lnTo>
                    <a:pt x="100978" y="34391"/>
                  </a:lnTo>
                  <a:lnTo>
                    <a:pt x="82684" y="24879"/>
                  </a:lnTo>
                  <a:lnTo>
                    <a:pt x="86343" y="20488"/>
                  </a:lnTo>
                  <a:lnTo>
                    <a:pt x="422203" y="0"/>
                  </a:lnTo>
                  <a:lnTo>
                    <a:pt x="422935" y="33659"/>
                  </a:lnTo>
                  <a:lnTo>
                    <a:pt x="447813" y="67318"/>
                  </a:lnTo>
                  <a:lnTo>
                    <a:pt x="456594" y="97319"/>
                  </a:lnTo>
                  <a:lnTo>
                    <a:pt x="468302" y="120734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C50914F-E847-3DF0-FF1D-0AD452639730}"/>
                </a:ext>
              </a:extLst>
            </p:cNvPr>
            <p:cNvSpPr/>
            <p:nvPr/>
          </p:nvSpPr>
          <p:spPr>
            <a:xfrm>
              <a:off x="5223705" y="3089113"/>
              <a:ext cx="391471" cy="685623"/>
            </a:xfrm>
            <a:custGeom>
              <a:avLst/>
              <a:gdLst>
                <a:gd name="connsiteX0" fmla="*/ 86343 w 391471"/>
                <a:gd name="connsiteY0" fmla="*/ 36586 h 685623"/>
                <a:gd name="connsiteX1" fmla="*/ 49025 w 391471"/>
                <a:gd name="connsiteY1" fmla="*/ 53416 h 685623"/>
                <a:gd name="connsiteX2" fmla="*/ 14634 w 391471"/>
                <a:gd name="connsiteY2" fmla="*/ 43172 h 685623"/>
                <a:gd name="connsiteX3" fmla="*/ 44635 w 391471"/>
                <a:gd name="connsiteY3" fmla="*/ 410496 h 685623"/>
                <a:gd name="connsiteX4" fmla="*/ 37318 w 391471"/>
                <a:gd name="connsiteY4" fmla="*/ 448545 h 685623"/>
                <a:gd name="connsiteX5" fmla="*/ 37318 w 391471"/>
                <a:gd name="connsiteY5" fmla="*/ 463180 h 685623"/>
                <a:gd name="connsiteX6" fmla="*/ 54879 w 391471"/>
                <a:gd name="connsiteY6" fmla="*/ 488790 h 685623"/>
                <a:gd name="connsiteX7" fmla="*/ 54879 w 391471"/>
                <a:gd name="connsiteY7" fmla="*/ 493912 h 685623"/>
                <a:gd name="connsiteX8" fmla="*/ 52684 w 391471"/>
                <a:gd name="connsiteY8" fmla="*/ 500498 h 685623"/>
                <a:gd name="connsiteX9" fmla="*/ 59269 w 391471"/>
                <a:gd name="connsiteY9" fmla="*/ 514400 h 685623"/>
                <a:gd name="connsiteX10" fmla="*/ 57074 w 391471"/>
                <a:gd name="connsiteY10" fmla="*/ 531962 h 685623"/>
                <a:gd name="connsiteX11" fmla="*/ 45366 w 391471"/>
                <a:gd name="connsiteY11" fmla="*/ 545133 h 685623"/>
                <a:gd name="connsiteX12" fmla="*/ 35854 w 391471"/>
                <a:gd name="connsiteY12" fmla="*/ 575865 h 685623"/>
                <a:gd name="connsiteX13" fmla="*/ 8049 w 391471"/>
                <a:gd name="connsiteY13" fmla="*/ 614646 h 685623"/>
                <a:gd name="connsiteX14" fmla="*/ 7317 w 391471"/>
                <a:gd name="connsiteY14" fmla="*/ 665867 h 685623"/>
                <a:gd name="connsiteX15" fmla="*/ 0 w 391471"/>
                <a:gd name="connsiteY15" fmla="*/ 665867 h 685623"/>
                <a:gd name="connsiteX16" fmla="*/ 6585 w 391471"/>
                <a:gd name="connsiteY16" fmla="*/ 679770 h 685623"/>
                <a:gd name="connsiteX17" fmla="*/ 14634 w 391471"/>
                <a:gd name="connsiteY17" fmla="*/ 685623 h 685623"/>
                <a:gd name="connsiteX18" fmla="*/ 19025 w 391471"/>
                <a:gd name="connsiteY18" fmla="*/ 678306 h 685623"/>
                <a:gd name="connsiteX19" fmla="*/ 13902 w 391471"/>
                <a:gd name="connsiteY19" fmla="*/ 665867 h 685623"/>
                <a:gd name="connsiteX20" fmla="*/ 47562 w 391471"/>
                <a:gd name="connsiteY20" fmla="*/ 662208 h 685623"/>
                <a:gd name="connsiteX21" fmla="*/ 49025 w 391471"/>
                <a:gd name="connsiteY21" fmla="*/ 670989 h 685623"/>
                <a:gd name="connsiteX22" fmla="*/ 57074 w 391471"/>
                <a:gd name="connsiteY22" fmla="*/ 672452 h 685623"/>
                <a:gd name="connsiteX23" fmla="*/ 60001 w 391471"/>
                <a:gd name="connsiteY23" fmla="*/ 665867 h 685623"/>
                <a:gd name="connsiteX24" fmla="*/ 55611 w 391471"/>
                <a:gd name="connsiteY24" fmla="*/ 656354 h 685623"/>
                <a:gd name="connsiteX25" fmla="*/ 57806 w 391471"/>
                <a:gd name="connsiteY25" fmla="*/ 650501 h 685623"/>
                <a:gd name="connsiteX26" fmla="*/ 67318 w 391471"/>
                <a:gd name="connsiteY26" fmla="*/ 656354 h 685623"/>
                <a:gd name="connsiteX27" fmla="*/ 79757 w 391471"/>
                <a:gd name="connsiteY27" fmla="*/ 653428 h 685623"/>
                <a:gd name="connsiteX28" fmla="*/ 92197 w 391471"/>
                <a:gd name="connsiteY28" fmla="*/ 657818 h 685623"/>
                <a:gd name="connsiteX29" fmla="*/ 117075 w 391471"/>
                <a:gd name="connsiteY29" fmla="*/ 673184 h 685623"/>
                <a:gd name="connsiteX30" fmla="*/ 130246 w 391471"/>
                <a:gd name="connsiteY30" fmla="*/ 652696 h 685623"/>
                <a:gd name="connsiteX31" fmla="*/ 155857 w 391471"/>
                <a:gd name="connsiteY31" fmla="*/ 636598 h 685623"/>
                <a:gd name="connsiteX32" fmla="*/ 177808 w 391471"/>
                <a:gd name="connsiteY32" fmla="*/ 660745 h 685623"/>
                <a:gd name="connsiteX33" fmla="*/ 189516 w 391471"/>
                <a:gd name="connsiteY33" fmla="*/ 645379 h 685623"/>
                <a:gd name="connsiteX34" fmla="*/ 191711 w 391471"/>
                <a:gd name="connsiteY34" fmla="*/ 625622 h 685623"/>
                <a:gd name="connsiteX35" fmla="*/ 219517 w 391471"/>
                <a:gd name="connsiteY35" fmla="*/ 608793 h 685623"/>
                <a:gd name="connsiteX36" fmla="*/ 220980 w 391471"/>
                <a:gd name="connsiteY36" fmla="*/ 618305 h 685623"/>
                <a:gd name="connsiteX37" fmla="*/ 234883 w 391471"/>
                <a:gd name="connsiteY37" fmla="*/ 627086 h 685623"/>
                <a:gd name="connsiteX38" fmla="*/ 256834 w 391471"/>
                <a:gd name="connsiteY38" fmla="*/ 625622 h 685623"/>
                <a:gd name="connsiteX39" fmla="*/ 265615 w 391471"/>
                <a:gd name="connsiteY39" fmla="*/ 620500 h 685623"/>
                <a:gd name="connsiteX40" fmla="*/ 266346 w 391471"/>
                <a:gd name="connsiteY40" fmla="*/ 595622 h 685623"/>
                <a:gd name="connsiteX41" fmla="*/ 284640 w 391471"/>
                <a:gd name="connsiteY41" fmla="*/ 568548 h 685623"/>
                <a:gd name="connsiteX42" fmla="*/ 318299 w 391471"/>
                <a:gd name="connsiteY42" fmla="*/ 536352 h 685623"/>
                <a:gd name="connsiteX43" fmla="*/ 317567 w 391471"/>
                <a:gd name="connsiteY43" fmla="*/ 523913 h 685623"/>
                <a:gd name="connsiteX44" fmla="*/ 326348 w 391471"/>
                <a:gd name="connsiteY44" fmla="*/ 496107 h 685623"/>
                <a:gd name="connsiteX45" fmla="*/ 342446 w 391471"/>
                <a:gd name="connsiteY45" fmla="*/ 503425 h 685623"/>
                <a:gd name="connsiteX46" fmla="*/ 391471 w 391471"/>
                <a:gd name="connsiteY46" fmla="*/ 470497 h 685623"/>
                <a:gd name="connsiteX47" fmla="*/ 388544 w 391471"/>
                <a:gd name="connsiteY47" fmla="*/ 458058 h 685623"/>
                <a:gd name="connsiteX48" fmla="*/ 377568 w 391471"/>
                <a:gd name="connsiteY48" fmla="*/ 442692 h 685623"/>
                <a:gd name="connsiteX49" fmla="*/ 384886 w 391471"/>
                <a:gd name="connsiteY49" fmla="*/ 428789 h 685623"/>
                <a:gd name="connsiteX50" fmla="*/ 336592 w 391471"/>
                <a:gd name="connsiteY50" fmla="*/ 10244 h 685623"/>
                <a:gd name="connsiteX51" fmla="*/ 335860 w 391471"/>
                <a:gd name="connsiteY51" fmla="*/ 0 h 685623"/>
                <a:gd name="connsiteX52" fmla="*/ 98782 w 391471"/>
                <a:gd name="connsiteY52" fmla="*/ 24878 h 68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91471" h="685623">
                  <a:moveTo>
                    <a:pt x="86343" y="36586"/>
                  </a:moveTo>
                  <a:lnTo>
                    <a:pt x="49025" y="53416"/>
                  </a:lnTo>
                  <a:lnTo>
                    <a:pt x="14634" y="43172"/>
                  </a:lnTo>
                  <a:lnTo>
                    <a:pt x="44635" y="410496"/>
                  </a:lnTo>
                  <a:lnTo>
                    <a:pt x="37318" y="448545"/>
                  </a:lnTo>
                  <a:lnTo>
                    <a:pt x="37318" y="463180"/>
                  </a:lnTo>
                  <a:lnTo>
                    <a:pt x="54879" y="488790"/>
                  </a:lnTo>
                  <a:lnTo>
                    <a:pt x="54879" y="493912"/>
                  </a:lnTo>
                  <a:lnTo>
                    <a:pt x="52684" y="500498"/>
                  </a:lnTo>
                  <a:lnTo>
                    <a:pt x="59269" y="514400"/>
                  </a:lnTo>
                  <a:lnTo>
                    <a:pt x="57074" y="531962"/>
                  </a:lnTo>
                  <a:lnTo>
                    <a:pt x="45366" y="545133"/>
                  </a:lnTo>
                  <a:lnTo>
                    <a:pt x="35854" y="575865"/>
                  </a:lnTo>
                  <a:lnTo>
                    <a:pt x="8049" y="614646"/>
                  </a:lnTo>
                  <a:lnTo>
                    <a:pt x="7317" y="665867"/>
                  </a:lnTo>
                  <a:lnTo>
                    <a:pt x="0" y="665867"/>
                  </a:lnTo>
                  <a:lnTo>
                    <a:pt x="6585" y="679770"/>
                  </a:lnTo>
                  <a:lnTo>
                    <a:pt x="14634" y="685623"/>
                  </a:lnTo>
                  <a:lnTo>
                    <a:pt x="19025" y="678306"/>
                  </a:lnTo>
                  <a:lnTo>
                    <a:pt x="13902" y="665867"/>
                  </a:lnTo>
                  <a:lnTo>
                    <a:pt x="47562" y="662208"/>
                  </a:lnTo>
                  <a:lnTo>
                    <a:pt x="49025" y="670989"/>
                  </a:lnTo>
                  <a:lnTo>
                    <a:pt x="57074" y="672452"/>
                  </a:lnTo>
                  <a:lnTo>
                    <a:pt x="60001" y="665867"/>
                  </a:lnTo>
                  <a:lnTo>
                    <a:pt x="55611" y="656354"/>
                  </a:lnTo>
                  <a:lnTo>
                    <a:pt x="57806" y="650501"/>
                  </a:lnTo>
                  <a:lnTo>
                    <a:pt x="67318" y="656354"/>
                  </a:lnTo>
                  <a:lnTo>
                    <a:pt x="79757" y="653428"/>
                  </a:lnTo>
                  <a:lnTo>
                    <a:pt x="92197" y="657818"/>
                  </a:lnTo>
                  <a:lnTo>
                    <a:pt x="117075" y="673184"/>
                  </a:lnTo>
                  <a:lnTo>
                    <a:pt x="130246" y="652696"/>
                  </a:lnTo>
                  <a:lnTo>
                    <a:pt x="155857" y="636598"/>
                  </a:lnTo>
                  <a:lnTo>
                    <a:pt x="177808" y="660745"/>
                  </a:lnTo>
                  <a:lnTo>
                    <a:pt x="189516" y="645379"/>
                  </a:lnTo>
                  <a:lnTo>
                    <a:pt x="191711" y="625622"/>
                  </a:lnTo>
                  <a:lnTo>
                    <a:pt x="219517" y="608793"/>
                  </a:lnTo>
                  <a:lnTo>
                    <a:pt x="220980" y="618305"/>
                  </a:lnTo>
                  <a:lnTo>
                    <a:pt x="234883" y="627086"/>
                  </a:lnTo>
                  <a:lnTo>
                    <a:pt x="256834" y="625622"/>
                  </a:lnTo>
                  <a:lnTo>
                    <a:pt x="265615" y="620500"/>
                  </a:lnTo>
                  <a:lnTo>
                    <a:pt x="266346" y="595622"/>
                  </a:lnTo>
                  <a:lnTo>
                    <a:pt x="284640" y="568548"/>
                  </a:lnTo>
                  <a:lnTo>
                    <a:pt x="318299" y="536352"/>
                  </a:lnTo>
                  <a:lnTo>
                    <a:pt x="317567" y="523913"/>
                  </a:lnTo>
                  <a:lnTo>
                    <a:pt x="326348" y="496107"/>
                  </a:lnTo>
                  <a:lnTo>
                    <a:pt x="342446" y="503425"/>
                  </a:lnTo>
                  <a:lnTo>
                    <a:pt x="391471" y="470497"/>
                  </a:lnTo>
                  <a:lnTo>
                    <a:pt x="388544" y="458058"/>
                  </a:lnTo>
                  <a:lnTo>
                    <a:pt x="377568" y="442692"/>
                  </a:lnTo>
                  <a:lnTo>
                    <a:pt x="384886" y="428789"/>
                  </a:lnTo>
                  <a:lnTo>
                    <a:pt x="336592" y="10244"/>
                  </a:lnTo>
                  <a:lnTo>
                    <a:pt x="335860" y="0"/>
                  </a:lnTo>
                  <a:lnTo>
                    <a:pt x="98782" y="24878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0DADDBB-0342-C31E-FE4B-F9FC1049D011}"/>
                </a:ext>
              </a:extLst>
            </p:cNvPr>
            <p:cNvSpPr/>
            <p:nvPr/>
          </p:nvSpPr>
          <p:spPr>
            <a:xfrm>
              <a:off x="4153928" y="2873986"/>
              <a:ext cx="764649" cy="507083"/>
            </a:xfrm>
            <a:custGeom>
              <a:avLst/>
              <a:gdLst>
                <a:gd name="connsiteX0" fmla="*/ 627086 w 764649"/>
                <a:gd name="connsiteY0" fmla="*/ 19025 h 507083"/>
                <a:gd name="connsiteX1" fmla="*/ 642452 w 764649"/>
                <a:gd name="connsiteY1" fmla="*/ 30732 h 507083"/>
                <a:gd name="connsiteX2" fmla="*/ 646842 w 764649"/>
                <a:gd name="connsiteY2" fmla="*/ 38781 h 507083"/>
                <a:gd name="connsiteX3" fmla="*/ 635134 w 764649"/>
                <a:gd name="connsiteY3" fmla="*/ 62928 h 507083"/>
                <a:gd name="connsiteX4" fmla="*/ 634403 w 764649"/>
                <a:gd name="connsiteY4" fmla="*/ 81221 h 507083"/>
                <a:gd name="connsiteX5" fmla="*/ 649037 w 764649"/>
                <a:gd name="connsiteY5" fmla="*/ 121466 h 507083"/>
                <a:gd name="connsiteX6" fmla="*/ 668793 w 764649"/>
                <a:gd name="connsiteY6" fmla="*/ 132442 h 507083"/>
                <a:gd name="connsiteX7" fmla="*/ 692941 w 764649"/>
                <a:gd name="connsiteY7" fmla="*/ 137564 h 507083"/>
                <a:gd name="connsiteX8" fmla="*/ 702453 w 764649"/>
                <a:gd name="connsiteY8" fmla="*/ 158052 h 507083"/>
                <a:gd name="connsiteX9" fmla="*/ 698794 w 764649"/>
                <a:gd name="connsiteY9" fmla="*/ 162442 h 507083"/>
                <a:gd name="connsiteX10" fmla="*/ 717087 w 764649"/>
                <a:gd name="connsiteY10" fmla="*/ 171955 h 507083"/>
                <a:gd name="connsiteX11" fmla="*/ 729527 w 764649"/>
                <a:gd name="connsiteY11" fmla="*/ 184394 h 507083"/>
                <a:gd name="connsiteX12" fmla="*/ 728063 w 764649"/>
                <a:gd name="connsiteY12" fmla="*/ 196101 h 507083"/>
                <a:gd name="connsiteX13" fmla="*/ 734648 w 764649"/>
                <a:gd name="connsiteY13" fmla="*/ 204150 h 507083"/>
                <a:gd name="connsiteX14" fmla="*/ 743429 w 764649"/>
                <a:gd name="connsiteY14" fmla="*/ 204150 h 507083"/>
                <a:gd name="connsiteX15" fmla="*/ 763917 w 764649"/>
                <a:gd name="connsiteY15" fmla="*/ 229761 h 507083"/>
                <a:gd name="connsiteX16" fmla="*/ 764649 w 764649"/>
                <a:gd name="connsiteY16" fmla="*/ 248785 h 507083"/>
                <a:gd name="connsiteX17" fmla="*/ 755137 w 764649"/>
                <a:gd name="connsiteY17" fmla="*/ 272201 h 507083"/>
                <a:gd name="connsiteX18" fmla="*/ 747088 w 764649"/>
                <a:gd name="connsiteY18" fmla="*/ 281713 h 507083"/>
                <a:gd name="connsiteX19" fmla="*/ 746356 w 764649"/>
                <a:gd name="connsiteY19" fmla="*/ 299274 h 507083"/>
                <a:gd name="connsiteX20" fmla="*/ 733917 w 764649"/>
                <a:gd name="connsiteY20" fmla="*/ 315372 h 507083"/>
                <a:gd name="connsiteX21" fmla="*/ 703184 w 764649"/>
                <a:gd name="connsiteY21" fmla="*/ 328543 h 507083"/>
                <a:gd name="connsiteX22" fmla="*/ 685623 w 764649"/>
                <a:gd name="connsiteY22" fmla="*/ 328543 h 507083"/>
                <a:gd name="connsiteX23" fmla="*/ 663672 w 764649"/>
                <a:gd name="connsiteY23" fmla="*/ 334397 h 507083"/>
                <a:gd name="connsiteX24" fmla="*/ 656355 w 764649"/>
                <a:gd name="connsiteY24" fmla="*/ 363666 h 507083"/>
                <a:gd name="connsiteX25" fmla="*/ 664403 w 764649"/>
                <a:gd name="connsiteY25" fmla="*/ 375373 h 507083"/>
                <a:gd name="connsiteX26" fmla="*/ 671721 w 764649"/>
                <a:gd name="connsiteY26" fmla="*/ 377568 h 507083"/>
                <a:gd name="connsiteX27" fmla="*/ 678306 w 764649"/>
                <a:gd name="connsiteY27" fmla="*/ 387813 h 507083"/>
                <a:gd name="connsiteX28" fmla="*/ 677574 w 764649"/>
                <a:gd name="connsiteY28" fmla="*/ 413423 h 507083"/>
                <a:gd name="connsiteX29" fmla="*/ 673916 w 764649"/>
                <a:gd name="connsiteY29" fmla="*/ 417081 h 507083"/>
                <a:gd name="connsiteX30" fmla="*/ 661476 w 764649"/>
                <a:gd name="connsiteY30" fmla="*/ 434643 h 507083"/>
                <a:gd name="connsiteX31" fmla="*/ 661476 w 764649"/>
                <a:gd name="connsiteY31" fmla="*/ 452204 h 507083"/>
                <a:gd name="connsiteX32" fmla="*/ 654159 w 764649"/>
                <a:gd name="connsiteY32" fmla="*/ 460985 h 507083"/>
                <a:gd name="connsiteX33" fmla="*/ 647574 w 764649"/>
                <a:gd name="connsiteY33" fmla="*/ 463180 h 507083"/>
                <a:gd name="connsiteX34" fmla="*/ 634403 w 764649"/>
                <a:gd name="connsiteY34" fmla="*/ 467570 h 507083"/>
                <a:gd name="connsiteX35" fmla="*/ 627086 w 764649"/>
                <a:gd name="connsiteY35" fmla="*/ 478546 h 507083"/>
                <a:gd name="connsiteX36" fmla="*/ 632207 w 764649"/>
                <a:gd name="connsiteY36" fmla="*/ 485132 h 507083"/>
                <a:gd name="connsiteX37" fmla="*/ 631476 w 764649"/>
                <a:gd name="connsiteY37" fmla="*/ 501961 h 507083"/>
                <a:gd name="connsiteX38" fmla="*/ 626354 w 764649"/>
                <a:gd name="connsiteY38" fmla="*/ 507083 h 507083"/>
                <a:gd name="connsiteX39" fmla="*/ 615378 w 764649"/>
                <a:gd name="connsiteY39" fmla="*/ 501229 h 507083"/>
                <a:gd name="connsiteX40" fmla="*/ 607329 w 764649"/>
                <a:gd name="connsiteY40" fmla="*/ 493181 h 507083"/>
                <a:gd name="connsiteX41" fmla="*/ 602939 w 764649"/>
                <a:gd name="connsiteY41" fmla="*/ 481473 h 507083"/>
                <a:gd name="connsiteX42" fmla="*/ 590500 w 764649"/>
                <a:gd name="connsiteY42" fmla="*/ 471961 h 507083"/>
                <a:gd name="connsiteX43" fmla="*/ 485863 w 764649"/>
                <a:gd name="connsiteY43" fmla="*/ 477814 h 507083"/>
                <a:gd name="connsiteX44" fmla="*/ 286835 w 764649"/>
                <a:gd name="connsiteY44" fmla="*/ 486595 h 507083"/>
                <a:gd name="connsiteX45" fmla="*/ 97319 w 764649"/>
                <a:gd name="connsiteY45" fmla="*/ 485863 h 507083"/>
                <a:gd name="connsiteX46" fmla="*/ 84148 w 764649"/>
                <a:gd name="connsiteY46" fmla="*/ 453668 h 507083"/>
                <a:gd name="connsiteX47" fmla="*/ 89270 w 764649"/>
                <a:gd name="connsiteY47" fmla="*/ 437570 h 507083"/>
                <a:gd name="connsiteX48" fmla="*/ 83416 w 764649"/>
                <a:gd name="connsiteY48" fmla="*/ 413423 h 507083"/>
                <a:gd name="connsiteX49" fmla="*/ 84880 w 764649"/>
                <a:gd name="connsiteY49" fmla="*/ 392203 h 507083"/>
                <a:gd name="connsiteX50" fmla="*/ 75367 w 764649"/>
                <a:gd name="connsiteY50" fmla="*/ 387081 h 507083"/>
                <a:gd name="connsiteX51" fmla="*/ 72440 w 764649"/>
                <a:gd name="connsiteY51" fmla="*/ 342446 h 507083"/>
                <a:gd name="connsiteX52" fmla="*/ 51952 w 764649"/>
                <a:gd name="connsiteY52" fmla="*/ 305860 h 507083"/>
                <a:gd name="connsiteX53" fmla="*/ 50489 w 764649"/>
                <a:gd name="connsiteY53" fmla="*/ 278786 h 507083"/>
                <a:gd name="connsiteX54" fmla="*/ 34391 w 764649"/>
                <a:gd name="connsiteY54" fmla="*/ 247322 h 507083"/>
                <a:gd name="connsiteX55" fmla="*/ 24878 w 764649"/>
                <a:gd name="connsiteY55" fmla="*/ 220248 h 507083"/>
                <a:gd name="connsiteX56" fmla="*/ 24878 w 764649"/>
                <a:gd name="connsiteY56" fmla="*/ 210004 h 507083"/>
                <a:gd name="connsiteX57" fmla="*/ 20488 w 764649"/>
                <a:gd name="connsiteY57" fmla="*/ 197565 h 507083"/>
                <a:gd name="connsiteX58" fmla="*/ 20488 w 764649"/>
                <a:gd name="connsiteY58" fmla="*/ 180735 h 507083"/>
                <a:gd name="connsiteX59" fmla="*/ 16830 w 764649"/>
                <a:gd name="connsiteY59" fmla="*/ 174150 h 507083"/>
                <a:gd name="connsiteX60" fmla="*/ 11707 w 764649"/>
                <a:gd name="connsiteY60" fmla="*/ 161711 h 507083"/>
                <a:gd name="connsiteX61" fmla="*/ 9512 w 764649"/>
                <a:gd name="connsiteY61" fmla="*/ 152198 h 507083"/>
                <a:gd name="connsiteX62" fmla="*/ 0 w 764649"/>
                <a:gd name="connsiteY62" fmla="*/ 143418 h 507083"/>
                <a:gd name="connsiteX63" fmla="*/ 7317 w 764649"/>
                <a:gd name="connsiteY63" fmla="*/ 111953 h 507083"/>
                <a:gd name="connsiteX64" fmla="*/ 19756 w 764649"/>
                <a:gd name="connsiteY64" fmla="*/ 74636 h 507083"/>
                <a:gd name="connsiteX65" fmla="*/ 14634 w 764649"/>
                <a:gd name="connsiteY65" fmla="*/ 60001 h 507083"/>
                <a:gd name="connsiteX66" fmla="*/ 5122 w 764649"/>
                <a:gd name="connsiteY66" fmla="*/ 57074 h 507083"/>
                <a:gd name="connsiteX67" fmla="*/ 2195 w 764649"/>
                <a:gd name="connsiteY67" fmla="*/ 45367 h 507083"/>
                <a:gd name="connsiteX68" fmla="*/ 9512 w 764649"/>
                <a:gd name="connsiteY68" fmla="*/ 41708 h 507083"/>
                <a:gd name="connsiteX69" fmla="*/ 10244 w 764649"/>
                <a:gd name="connsiteY69" fmla="*/ 33659 h 507083"/>
                <a:gd name="connsiteX70" fmla="*/ 732 w 764649"/>
                <a:gd name="connsiteY70" fmla="*/ 22683 h 507083"/>
                <a:gd name="connsiteX71" fmla="*/ 1463 w 764649"/>
                <a:gd name="connsiteY71" fmla="*/ 10976 h 507083"/>
                <a:gd name="connsiteX72" fmla="*/ 17561 w 764649"/>
                <a:gd name="connsiteY72" fmla="*/ 11708 h 507083"/>
                <a:gd name="connsiteX73" fmla="*/ 223907 w 764649"/>
                <a:gd name="connsiteY73" fmla="*/ 11708 h 507083"/>
                <a:gd name="connsiteX74" fmla="*/ 489522 w 764649"/>
                <a:gd name="connsiteY74" fmla="*/ 5122 h 507083"/>
                <a:gd name="connsiteX75" fmla="*/ 625622 w 764649"/>
                <a:gd name="connsiteY75" fmla="*/ 0 h 507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64649" h="507083">
                  <a:moveTo>
                    <a:pt x="627086" y="19025"/>
                  </a:moveTo>
                  <a:lnTo>
                    <a:pt x="642452" y="30732"/>
                  </a:lnTo>
                  <a:lnTo>
                    <a:pt x="646842" y="38781"/>
                  </a:lnTo>
                  <a:lnTo>
                    <a:pt x="635134" y="62928"/>
                  </a:lnTo>
                  <a:lnTo>
                    <a:pt x="634403" y="81221"/>
                  </a:lnTo>
                  <a:lnTo>
                    <a:pt x="649037" y="121466"/>
                  </a:lnTo>
                  <a:lnTo>
                    <a:pt x="668793" y="132442"/>
                  </a:lnTo>
                  <a:lnTo>
                    <a:pt x="692941" y="137564"/>
                  </a:lnTo>
                  <a:lnTo>
                    <a:pt x="702453" y="158052"/>
                  </a:lnTo>
                  <a:lnTo>
                    <a:pt x="698794" y="162442"/>
                  </a:lnTo>
                  <a:lnTo>
                    <a:pt x="717087" y="171955"/>
                  </a:lnTo>
                  <a:lnTo>
                    <a:pt x="729527" y="184394"/>
                  </a:lnTo>
                  <a:lnTo>
                    <a:pt x="728063" y="196101"/>
                  </a:lnTo>
                  <a:lnTo>
                    <a:pt x="734648" y="204150"/>
                  </a:lnTo>
                  <a:lnTo>
                    <a:pt x="743429" y="204150"/>
                  </a:lnTo>
                  <a:lnTo>
                    <a:pt x="763917" y="229761"/>
                  </a:lnTo>
                  <a:lnTo>
                    <a:pt x="764649" y="248785"/>
                  </a:lnTo>
                  <a:lnTo>
                    <a:pt x="755137" y="272201"/>
                  </a:lnTo>
                  <a:lnTo>
                    <a:pt x="747088" y="281713"/>
                  </a:lnTo>
                  <a:lnTo>
                    <a:pt x="746356" y="299274"/>
                  </a:lnTo>
                  <a:lnTo>
                    <a:pt x="733917" y="315372"/>
                  </a:lnTo>
                  <a:lnTo>
                    <a:pt x="703184" y="328543"/>
                  </a:lnTo>
                  <a:lnTo>
                    <a:pt x="685623" y="328543"/>
                  </a:lnTo>
                  <a:lnTo>
                    <a:pt x="663672" y="334397"/>
                  </a:lnTo>
                  <a:lnTo>
                    <a:pt x="656355" y="363666"/>
                  </a:lnTo>
                  <a:lnTo>
                    <a:pt x="664403" y="375373"/>
                  </a:lnTo>
                  <a:lnTo>
                    <a:pt x="671721" y="377568"/>
                  </a:lnTo>
                  <a:lnTo>
                    <a:pt x="678306" y="387813"/>
                  </a:lnTo>
                  <a:lnTo>
                    <a:pt x="677574" y="413423"/>
                  </a:lnTo>
                  <a:lnTo>
                    <a:pt x="673916" y="417081"/>
                  </a:lnTo>
                  <a:lnTo>
                    <a:pt x="661476" y="434643"/>
                  </a:lnTo>
                  <a:lnTo>
                    <a:pt x="661476" y="452204"/>
                  </a:lnTo>
                  <a:lnTo>
                    <a:pt x="654159" y="460985"/>
                  </a:lnTo>
                  <a:lnTo>
                    <a:pt x="647574" y="463180"/>
                  </a:lnTo>
                  <a:lnTo>
                    <a:pt x="634403" y="467570"/>
                  </a:lnTo>
                  <a:lnTo>
                    <a:pt x="627086" y="478546"/>
                  </a:lnTo>
                  <a:lnTo>
                    <a:pt x="632207" y="485132"/>
                  </a:lnTo>
                  <a:lnTo>
                    <a:pt x="631476" y="501961"/>
                  </a:lnTo>
                  <a:lnTo>
                    <a:pt x="626354" y="507083"/>
                  </a:lnTo>
                  <a:lnTo>
                    <a:pt x="615378" y="501229"/>
                  </a:lnTo>
                  <a:lnTo>
                    <a:pt x="607329" y="493181"/>
                  </a:lnTo>
                  <a:lnTo>
                    <a:pt x="602939" y="481473"/>
                  </a:lnTo>
                  <a:lnTo>
                    <a:pt x="590500" y="471961"/>
                  </a:lnTo>
                  <a:lnTo>
                    <a:pt x="485863" y="477814"/>
                  </a:lnTo>
                  <a:lnTo>
                    <a:pt x="286835" y="486595"/>
                  </a:lnTo>
                  <a:lnTo>
                    <a:pt x="97319" y="485863"/>
                  </a:lnTo>
                  <a:lnTo>
                    <a:pt x="84148" y="453668"/>
                  </a:lnTo>
                  <a:lnTo>
                    <a:pt x="89270" y="437570"/>
                  </a:lnTo>
                  <a:lnTo>
                    <a:pt x="83416" y="413423"/>
                  </a:lnTo>
                  <a:lnTo>
                    <a:pt x="84880" y="392203"/>
                  </a:lnTo>
                  <a:lnTo>
                    <a:pt x="75367" y="387081"/>
                  </a:lnTo>
                  <a:lnTo>
                    <a:pt x="72440" y="342446"/>
                  </a:lnTo>
                  <a:lnTo>
                    <a:pt x="51952" y="305860"/>
                  </a:lnTo>
                  <a:lnTo>
                    <a:pt x="50489" y="278786"/>
                  </a:lnTo>
                  <a:lnTo>
                    <a:pt x="34391" y="247322"/>
                  </a:lnTo>
                  <a:lnTo>
                    <a:pt x="24878" y="220248"/>
                  </a:lnTo>
                  <a:lnTo>
                    <a:pt x="24878" y="210004"/>
                  </a:lnTo>
                  <a:lnTo>
                    <a:pt x="20488" y="197565"/>
                  </a:lnTo>
                  <a:lnTo>
                    <a:pt x="20488" y="180735"/>
                  </a:lnTo>
                  <a:lnTo>
                    <a:pt x="16830" y="174150"/>
                  </a:lnTo>
                  <a:lnTo>
                    <a:pt x="11707" y="161711"/>
                  </a:lnTo>
                  <a:lnTo>
                    <a:pt x="9512" y="152198"/>
                  </a:lnTo>
                  <a:lnTo>
                    <a:pt x="0" y="143418"/>
                  </a:lnTo>
                  <a:lnTo>
                    <a:pt x="7317" y="111953"/>
                  </a:lnTo>
                  <a:lnTo>
                    <a:pt x="19756" y="74636"/>
                  </a:lnTo>
                  <a:lnTo>
                    <a:pt x="14634" y="60001"/>
                  </a:lnTo>
                  <a:lnTo>
                    <a:pt x="5122" y="57074"/>
                  </a:lnTo>
                  <a:lnTo>
                    <a:pt x="2195" y="45367"/>
                  </a:lnTo>
                  <a:lnTo>
                    <a:pt x="9512" y="41708"/>
                  </a:lnTo>
                  <a:lnTo>
                    <a:pt x="10244" y="33659"/>
                  </a:lnTo>
                  <a:lnTo>
                    <a:pt x="732" y="22683"/>
                  </a:lnTo>
                  <a:lnTo>
                    <a:pt x="1463" y="10976"/>
                  </a:lnTo>
                  <a:lnTo>
                    <a:pt x="17561" y="11708"/>
                  </a:lnTo>
                  <a:lnTo>
                    <a:pt x="223907" y="11708"/>
                  </a:lnTo>
                  <a:lnTo>
                    <a:pt x="489522" y="5122"/>
                  </a:lnTo>
                  <a:lnTo>
                    <a:pt x="625622" y="0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00D87D2-E815-7CF3-9A3B-FEAE83B8B025}"/>
                </a:ext>
              </a:extLst>
            </p:cNvPr>
            <p:cNvSpPr/>
            <p:nvPr/>
          </p:nvSpPr>
          <p:spPr>
            <a:xfrm>
              <a:off x="3447084" y="3429363"/>
              <a:ext cx="949043" cy="512205"/>
            </a:xfrm>
            <a:custGeom>
              <a:avLst/>
              <a:gdLst>
                <a:gd name="connsiteX0" fmla="*/ 618305 w 949043"/>
                <a:gd name="connsiteY0" fmla="*/ 23415 h 512205"/>
                <a:gd name="connsiteX1" fmla="*/ 298542 w 949043"/>
                <a:gd name="connsiteY1" fmla="*/ 14634 h 512205"/>
                <a:gd name="connsiteX2" fmla="*/ 35123 w 949043"/>
                <a:gd name="connsiteY2" fmla="*/ 0 h 512205"/>
                <a:gd name="connsiteX3" fmla="*/ 0 w 949043"/>
                <a:gd name="connsiteY3" fmla="*/ 490254 h 512205"/>
                <a:gd name="connsiteX4" fmla="*/ 495376 w 949043"/>
                <a:gd name="connsiteY4" fmla="*/ 511474 h 512205"/>
                <a:gd name="connsiteX5" fmla="*/ 949043 w 949043"/>
                <a:gd name="connsiteY5" fmla="*/ 512205 h 512205"/>
                <a:gd name="connsiteX6" fmla="*/ 945384 w 949043"/>
                <a:gd name="connsiteY6" fmla="*/ 160247 h 512205"/>
                <a:gd name="connsiteX7" fmla="*/ 921969 w 949043"/>
                <a:gd name="connsiteY7" fmla="*/ 155125 h 512205"/>
                <a:gd name="connsiteX8" fmla="*/ 902945 w 949043"/>
                <a:gd name="connsiteY8" fmla="*/ 120734 h 512205"/>
                <a:gd name="connsiteX9" fmla="*/ 884652 w 949043"/>
                <a:gd name="connsiteY9" fmla="*/ 102441 h 512205"/>
                <a:gd name="connsiteX10" fmla="*/ 888310 w 949043"/>
                <a:gd name="connsiteY10" fmla="*/ 85612 h 512205"/>
                <a:gd name="connsiteX11" fmla="*/ 908067 w 949043"/>
                <a:gd name="connsiteY11" fmla="*/ 66587 h 512205"/>
                <a:gd name="connsiteX12" fmla="*/ 908798 w 949043"/>
                <a:gd name="connsiteY12" fmla="*/ 57806 h 512205"/>
                <a:gd name="connsiteX13" fmla="*/ 897823 w 949043"/>
                <a:gd name="connsiteY13" fmla="*/ 42440 h 512205"/>
                <a:gd name="connsiteX14" fmla="*/ 891237 w 949043"/>
                <a:gd name="connsiteY14" fmla="*/ 49757 h 512205"/>
                <a:gd name="connsiteX15" fmla="*/ 876603 w 949043"/>
                <a:gd name="connsiteY15" fmla="*/ 45367 h 512205"/>
                <a:gd name="connsiteX16" fmla="*/ 855383 w 949043"/>
                <a:gd name="connsiteY16" fmla="*/ 23415 h 51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9043" h="512205">
                  <a:moveTo>
                    <a:pt x="618305" y="23415"/>
                  </a:moveTo>
                  <a:lnTo>
                    <a:pt x="298542" y="14634"/>
                  </a:lnTo>
                  <a:lnTo>
                    <a:pt x="35123" y="0"/>
                  </a:lnTo>
                  <a:lnTo>
                    <a:pt x="0" y="490254"/>
                  </a:lnTo>
                  <a:lnTo>
                    <a:pt x="495376" y="511474"/>
                  </a:lnTo>
                  <a:lnTo>
                    <a:pt x="949043" y="512205"/>
                  </a:lnTo>
                  <a:lnTo>
                    <a:pt x="945384" y="160247"/>
                  </a:lnTo>
                  <a:lnTo>
                    <a:pt x="921969" y="155125"/>
                  </a:lnTo>
                  <a:lnTo>
                    <a:pt x="902945" y="120734"/>
                  </a:lnTo>
                  <a:lnTo>
                    <a:pt x="884652" y="102441"/>
                  </a:lnTo>
                  <a:lnTo>
                    <a:pt x="888310" y="85612"/>
                  </a:lnTo>
                  <a:lnTo>
                    <a:pt x="908067" y="66587"/>
                  </a:lnTo>
                  <a:lnTo>
                    <a:pt x="908798" y="57806"/>
                  </a:lnTo>
                  <a:lnTo>
                    <a:pt x="897823" y="42440"/>
                  </a:lnTo>
                  <a:lnTo>
                    <a:pt x="891237" y="49757"/>
                  </a:lnTo>
                  <a:lnTo>
                    <a:pt x="876603" y="45367"/>
                  </a:lnTo>
                  <a:lnTo>
                    <a:pt x="855383" y="23415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91F99BC-75E0-0153-F00F-4A27E588D917}"/>
                </a:ext>
              </a:extLst>
            </p:cNvPr>
            <p:cNvSpPr/>
            <p:nvPr/>
          </p:nvSpPr>
          <p:spPr>
            <a:xfrm>
              <a:off x="5048092" y="3516438"/>
              <a:ext cx="946116" cy="480009"/>
            </a:xfrm>
            <a:custGeom>
              <a:avLst/>
              <a:gdLst>
                <a:gd name="connsiteX0" fmla="*/ 722209 w 946116"/>
                <a:gd name="connsiteY0" fmla="*/ 397325 h 480009"/>
                <a:gd name="connsiteX1" fmla="*/ 572206 w 946116"/>
                <a:gd name="connsiteY1" fmla="*/ 407569 h 480009"/>
                <a:gd name="connsiteX2" fmla="*/ 534157 w 946116"/>
                <a:gd name="connsiteY2" fmla="*/ 413423 h 480009"/>
                <a:gd name="connsiteX3" fmla="*/ 406837 w 946116"/>
                <a:gd name="connsiteY3" fmla="*/ 420740 h 480009"/>
                <a:gd name="connsiteX4" fmla="*/ 387813 w 946116"/>
                <a:gd name="connsiteY4" fmla="*/ 426594 h 480009"/>
                <a:gd name="connsiteX5" fmla="*/ 222443 w 946116"/>
                <a:gd name="connsiteY5" fmla="*/ 441228 h 480009"/>
                <a:gd name="connsiteX6" fmla="*/ 217321 w 946116"/>
                <a:gd name="connsiteY6" fmla="*/ 436838 h 480009"/>
                <a:gd name="connsiteX7" fmla="*/ 190248 w 946116"/>
                <a:gd name="connsiteY7" fmla="*/ 436838 h 480009"/>
                <a:gd name="connsiteX8" fmla="*/ 199028 w 946116"/>
                <a:gd name="connsiteY8" fmla="*/ 460253 h 480009"/>
                <a:gd name="connsiteX9" fmla="*/ 194638 w 946116"/>
                <a:gd name="connsiteY9" fmla="*/ 466838 h 480009"/>
                <a:gd name="connsiteX10" fmla="*/ 24147 w 946116"/>
                <a:gd name="connsiteY10" fmla="*/ 477814 h 480009"/>
                <a:gd name="connsiteX11" fmla="*/ 31464 w 946116"/>
                <a:gd name="connsiteY11" fmla="*/ 458058 h 480009"/>
                <a:gd name="connsiteX12" fmla="*/ 41708 w 946116"/>
                <a:gd name="connsiteY12" fmla="*/ 464643 h 480009"/>
                <a:gd name="connsiteX13" fmla="*/ 46830 w 946116"/>
                <a:gd name="connsiteY13" fmla="*/ 461716 h 480009"/>
                <a:gd name="connsiteX14" fmla="*/ 55611 w 946116"/>
                <a:gd name="connsiteY14" fmla="*/ 431716 h 480009"/>
                <a:gd name="connsiteX15" fmla="*/ 48293 w 946116"/>
                <a:gd name="connsiteY15" fmla="*/ 424399 h 480009"/>
                <a:gd name="connsiteX16" fmla="*/ 55611 w 946116"/>
                <a:gd name="connsiteY16" fmla="*/ 409764 h 480009"/>
                <a:gd name="connsiteX17" fmla="*/ 57074 w 946116"/>
                <a:gd name="connsiteY17" fmla="*/ 403179 h 480009"/>
                <a:gd name="connsiteX18" fmla="*/ 47562 w 946116"/>
                <a:gd name="connsiteY18" fmla="*/ 397325 h 480009"/>
                <a:gd name="connsiteX19" fmla="*/ 45366 w 946116"/>
                <a:gd name="connsiteY19" fmla="*/ 384154 h 480009"/>
                <a:gd name="connsiteX20" fmla="*/ 74635 w 946116"/>
                <a:gd name="connsiteY20" fmla="*/ 357080 h 480009"/>
                <a:gd name="connsiteX21" fmla="*/ 125124 w 946116"/>
                <a:gd name="connsiteY21" fmla="*/ 379032 h 480009"/>
                <a:gd name="connsiteX22" fmla="*/ 136100 w 946116"/>
                <a:gd name="connsiteY22" fmla="*/ 376837 h 480009"/>
                <a:gd name="connsiteX23" fmla="*/ 139027 w 946116"/>
                <a:gd name="connsiteY23" fmla="*/ 359275 h 480009"/>
                <a:gd name="connsiteX24" fmla="*/ 126588 w 946116"/>
                <a:gd name="connsiteY24" fmla="*/ 346104 h 480009"/>
                <a:gd name="connsiteX25" fmla="*/ 129514 w 946116"/>
                <a:gd name="connsiteY25" fmla="*/ 321958 h 480009"/>
                <a:gd name="connsiteX26" fmla="*/ 136832 w 946116"/>
                <a:gd name="connsiteY26" fmla="*/ 318299 h 480009"/>
                <a:gd name="connsiteX27" fmla="*/ 145612 w 946116"/>
                <a:gd name="connsiteY27" fmla="*/ 322689 h 480009"/>
                <a:gd name="connsiteX28" fmla="*/ 150003 w 946116"/>
                <a:gd name="connsiteY28" fmla="*/ 313909 h 480009"/>
                <a:gd name="connsiteX29" fmla="*/ 177076 w 946116"/>
                <a:gd name="connsiteY29" fmla="*/ 309518 h 480009"/>
                <a:gd name="connsiteX30" fmla="*/ 177808 w 946116"/>
                <a:gd name="connsiteY30" fmla="*/ 302933 h 480009"/>
                <a:gd name="connsiteX31" fmla="*/ 166832 w 946116"/>
                <a:gd name="connsiteY31" fmla="*/ 286835 h 480009"/>
                <a:gd name="connsiteX32" fmla="*/ 166100 w 946116"/>
                <a:gd name="connsiteY32" fmla="*/ 278786 h 480009"/>
                <a:gd name="connsiteX33" fmla="*/ 182198 w 946116"/>
                <a:gd name="connsiteY33" fmla="*/ 259029 h 480009"/>
                <a:gd name="connsiteX34" fmla="*/ 182198 w 946116"/>
                <a:gd name="connsiteY34" fmla="*/ 252444 h 480009"/>
                <a:gd name="connsiteX35" fmla="*/ 190248 w 946116"/>
                <a:gd name="connsiteY35" fmla="*/ 258298 h 480009"/>
                <a:gd name="connsiteX36" fmla="*/ 194638 w 946116"/>
                <a:gd name="connsiteY36" fmla="*/ 250980 h 480009"/>
                <a:gd name="connsiteX37" fmla="*/ 189516 w 946116"/>
                <a:gd name="connsiteY37" fmla="*/ 238541 h 480009"/>
                <a:gd name="connsiteX38" fmla="*/ 223175 w 946116"/>
                <a:gd name="connsiteY38" fmla="*/ 234883 h 480009"/>
                <a:gd name="connsiteX39" fmla="*/ 224638 w 946116"/>
                <a:gd name="connsiteY39" fmla="*/ 243663 h 480009"/>
                <a:gd name="connsiteX40" fmla="*/ 232687 w 946116"/>
                <a:gd name="connsiteY40" fmla="*/ 245127 h 480009"/>
                <a:gd name="connsiteX41" fmla="*/ 235614 w 946116"/>
                <a:gd name="connsiteY41" fmla="*/ 238541 h 480009"/>
                <a:gd name="connsiteX42" fmla="*/ 231224 w 946116"/>
                <a:gd name="connsiteY42" fmla="*/ 229029 h 480009"/>
                <a:gd name="connsiteX43" fmla="*/ 233419 w 946116"/>
                <a:gd name="connsiteY43" fmla="*/ 223175 h 480009"/>
                <a:gd name="connsiteX44" fmla="*/ 242931 w 946116"/>
                <a:gd name="connsiteY44" fmla="*/ 229029 h 480009"/>
                <a:gd name="connsiteX45" fmla="*/ 255371 w 946116"/>
                <a:gd name="connsiteY45" fmla="*/ 226102 h 480009"/>
                <a:gd name="connsiteX46" fmla="*/ 267810 w 946116"/>
                <a:gd name="connsiteY46" fmla="*/ 230492 h 480009"/>
                <a:gd name="connsiteX47" fmla="*/ 292689 w 946116"/>
                <a:gd name="connsiteY47" fmla="*/ 245858 h 480009"/>
                <a:gd name="connsiteX48" fmla="*/ 305860 w 946116"/>
                <a:gd name="connsiteY48" fmla="*/ 225370 h 480009"/>
                <a:gd name="connsiteX49" fmla="*/ 331470 w 946116"/>
                <a:gd name="connsiteY49" fmla="*/ 209272 h 480009"/>
                <a:gd name="connsiteX50" fmla="*/ 353422 w 946116"/>
                <a:gd name="connsiteY50" fmla="*/ 233419 h 480009"/>
                <a:gd name="connsiteX51" fmla="*/ 365129 w 946116"/>
                <a:gd name="connsiteY51" fmla="*/ 218053 h 480009"/>
                <a:gd name="connsiteX52" fmla="*/ 367324 w 946116"/>
                <a:gd name="connsiteY52" fmla="*/ 198296 h 480009"/>
                <a:gd name="connsiteX53" fmla="*/ 395130 w 946116"/>
                <a:gd name="connsiteY53" fmla="*/ 181467 h 480009"/>
                <a:gd name="connsiteX54" fmla="*/ 396593 w 946116"/>
                <a:gd name="connsiteY54" fmla="*/ 190979 h 480009"/>
                <a:gd name="connsiteX55" fmla="*/ 410496 w 946116"/>
                <a:gd name="connsiteY55" fmla="*/ 199760 h 480009"/>
                <a:gd name="connsiteX56" fmla="*/ 432447 w 946116"/>
                <a:gd name="connsiteY56" fmla="*/ 198296 h 480009"/>
                <a:gd name="connsiteX57" fmla="*/ 441228 w 946116"/>
                <a:gd name="connsiteY57" fmla="*/ 193175 h 480009"/>
                <a:gd name="connsiteX58" fmla="*/ 441960 w 946116"/>
                <a:gd name="connsiteY58" fmla="*/ 168296 h 480009"/>
                <a:gd name="connsiteX59" fmla="*/ 460253 w 946116"/>
                <a:gd name="connsiteY59" fmla="*/ 141222 h 480009"/>
                <a:gd name="connsiteX60" fmla="*/ 493912 w 946116"/>
                <a:gd name="connsiteY60" fmla="*/ 109027 h 480009"/>
                <a:gd name="connsiteX61" fmla="*/ 493180 w 946116"/>
                <a:gd name="connsiteY61" fmla="*/ 96587 h 480009"/>
                <a:gd name="connsiteX62" fmla="*/ 501961 w 946116"/>
                <a:gd name="connsiteY62" fmla="*/ 68782 h 480009"/>
                <a:gd name="connsiteX63" fmla="*/ 518059 w 946116"/>
                <a:gd name="connsiteY63" fmla="*/ 76099 h 480009"/>
                <a:gd name="connsiteX64" fmla="*/ 567084 w 946116"/>
                <a:gd name="connsiteY64" fmla="*/ 43172 h 480009"/>
                <a:gd name="connsiteX65" fmla="*/ 564157 w 946116"/>
                <a:gd name="connsiteY65" fmla="*/ 30732 h 480009"/>
                <a:gd name="connsiteX66" fmla="*/ 553182 w 946116"/>
                <a:gd name="connsiteY66" fmla="*/ 15366 h 480009"/>
                <a:gd name="connsiteX67" fmla="*/ 560499 w 946116"/>
                <a:gd name="connsiteY67" fmla="*/ 1463 h 480009"/>
                <a:gd name="connsiteX68" fmla="*/ 570011 w 946116"/>
                <a:gd name="connsiteY68" fmla="*/ 5122 h 480009"/>
                <a:gd name="connsiteX69" fmla="*/ 586109 w 946116"/>
                <a:gd name="connsiteY69" fmla="*/ 5854 h 480009"/>
                <a:gd name="connsiteX70" fmla="*/ 600012 w 946116"/>
                <a:gd name="connsiteY70" fmla="*/ 0 h 480009"/>
                <a:gd name="connsiteX71" fmla="*/ 621232 w 946116"/>
                <a:gd name="connsiteY71" fmla="*/ 8781 h 480009"/>
                <a:gd name="connsiteX72" fmla="*/ 637330 w 946116"/>
                <a:gd name="connsiteY72" fmla="*/ 33659 h 480009"/>
                <a:gd name="connsiteX73" fmla="*/ 637330 w 946116"/>
                <a:gd name="connsiteY73" fmla="*/ 40976 h 480009"/>
                <a:gd name="connsiteX74" fmla="*/ 667330 w 946116"/>
                <a:gd name="connsiteY74" fmla="*/ 46098 h 480009"/>
                <a:gd name="connsiteX75" fmla="*/ 684160 w 946116"/>
                <a:gd name="connsiteY75" fmla="*/ 44635 h 480009"/>
                <a:gd name="connsiteX76" fmla="*/ 698062 w 946116"/>
                <a:gd name="connsiteY76" fmla="*/ 60001 h 480009"/>
                <a:gd name="connsiteX77" fmla="*/ 714160 w 946116"/>
                <a:gd name="connsiteY77" fmla="*/ 61465 h 480009"/>
                <a:gd name="connsiteX78" fmla="*/ 714160 w 946116"/>
                <a:gd name="connsiteY78" fmla="*/ 54147 h 480009"/>
                <a:gd name="connsiteX79" fmla="*/ 728063 w 946116"/>
                <a:gd name="connsiteY79" fmla="*/ 48293 h 480009"/>
                <a:gd name="connsiteX80" fmla="*/ 750015 w 946116"/>
                <a:gd name="connsiteY80" fmla="*/ 54147 h 480009"/>
                <a:gd name="connsiteX81" fmla="*/ 758795 w 946116"/>
                <a:gd name="connsiteY81" fmla="*/ 60001 h 480009"/>
                <a:gd name="connsiteX82" fmla="*/ 768308 w 946116"/>
                <a:gd name="connsiteY82" fmla="*/ 54879 h 480009"/>
                <a:gd name="connsiteX83" fmla="*/ 774893 w 946116"/>
                <a:gd name="connsiteY83" fmla="*/ 54879 h 480009"/>
                <a:gd name="connsiteX84" fmla="*/ 779284 w 946116"/>
                <a:gd name="connsiteY84" fmla="*/ 42440 h 480009"/>
                <a:gd name="connsiteX85" fmla="*/ 804162 w 946116"/>
                <a:gd name="connsiteY85" fmla="*/ 29269 h 480009"/>
                <a:gd name="connsiteX86" fmla="*/ 807821 w 946116"/>
                <a:gd name="connsiteY86" fmla="*/ 35123 h 480009"/>
                <a:gd name="connsiteX87" fmla="*/ 813674 w 946116"/>
                <a:gd name="connsiteY87" fmla="*/ 56342 h 480009"/>
                <a:gd name="connsiteX88" fmla="*/ 839285 w 946116"/>
                <a:gd name="connsiteY88" fmla="*/ 66587 h 480009"/>
                <a:gd name="connsiteX89" fmla="*/ 848065 w 946116"/>
                <a:gd name="connsiteY89" fmla="*/ 81953 h 480009"/>
                <a:gd name="connsiteX90" fmla="*/ 847334 w 946116"/>
                <a:gd name="connsiteY90" fmla="*/ 90002 h 480009"/>
                <a:gd name="connsiteX91" fmla="*/ 851724 w 946116"/>
                <a:gd name="connsiteY91" fmla="*/ 97319 h 480009"/>
                <a:gd name="connsiteX92" fmla="*/ 847334 w 946116"/>
                <a:gd name="connsiteY92" fmla="*/ 123661 h 480009"/>
                <a:gd name="connsiteX93" fmla="*/ 861236 w 946116"/>
                <a:gd name="connsiteY93" fmla="*/ 135369 h 480009"/>
                <a:gd name="connsiteX94" fmla="*/ 867090 w 946116"/>
                <a:gd name="connsiteY94" fmla="*/ 143417 h 480009"/>
                <a:gd name="connsiteX95" fmla="*/ 874408 w 946116"/>
                <a:gd name="connsiteY95" fmla="*/ 147808 h 480009"/>
                <a:gd name="connsiteX96" fmla="*/ 873676 w 946116"/>
                <a:gd name="connsiteY96" fmla="*/ 154393 h 480009"/>
                <a:gd name="connsiteX97" fmla="*/ 905872 w 946116"/>
                <a:gd name="connsiteY97" fmla="*/ 195370 h 480009"/>
                <a:gd name="connsiteX98" fmla="*/ 916115 w 946116"/>
                <a:gd name="connsiteY98" fmla="*/ 195370 h 480009"/>
                <a:gd name="connsiteX99" fmla="*/ 927091 w 946116"/>
                <a:gd name="connsiteY99" fmla="*/ 208541 h 480009"/>
                <a:gd name="connsiteX100" fmla="*/ 935872 w 946116"/>
                <a:gd name="connsiteY100" fmla="*/ 210736 h 480009"/>
                <a:gd name="connsiteX101" fmla="*/ 946116 w 946116"/>
                <a:gd name="connsiteY101" fmla="*/ 210004 h 480009"/>
                <a:gd name="connsiteX102" fmla="*/ 910262 w 946116"/>
                <a:gd name="connsiteY102" fmla="*/ 258298 h 480009"/>
                <a:gd name="connsiteX103" fmla="*/ 889042 w 946116"/>
                <a:gd name="connsiteY103" fmla="*/ 265615 h 480009"/>
                <a:gd name="connsiteX104" fmla="*/ 867090 w 946116"/>
                <a:gd name="connsiteY104" fmla="*/ 287567 h 480009"/>
                <a:gd name="connsiteX105" fmla="*/ 864163 w 946116"/>
                <a:gd name="connsiteY105" fmla="*/ 303665 h 480009"/>
                <a:gd name="connsiteX106" fmla="*/ 848797 w 946116"/>
                <a:gd name="connsiteY106" fmla="*/ 313177 h 480009"/>
                <a:gd name="connsiteX107" fmla="*/ 848065 w 946116"/>
                <a:gd name="connsiteY107" fmla="*/ 325616 h 480009"/>
                <a:gd name="connsiteX108" fmla="*/ 837821 w 946116"/>
                <a:gd name="connsiteY108" fmla="*/ 335860 h 480009"/>
                <a:gd name="connsiteX109" fmla="*/ 824650 w 946116"/>
                <a:gd name="connsiteY109" fmla="*/ 339519 h 480009"/>
                <a:gd name="connsiteX110" fmla="*/ 820992 w 946116"/>
                <a:gd name="connsiteY110" fmla="*/ 353422 h 480009"/>
                <a:gd name="connsiteX111" fmla="*/ 813674 w 946116"/>
                <a:gd name="connsiteY111" fmla="*/ 356348 h 480009"/>
                <a:gd name="connsiteX112" fmla="*/ 763186 w 946116"/>
                <a:gd name="connsiteY112" fmla="*/ 387081 h 480009"/>
                <a:gd name="connsiteX113" fmla="*/ 5122 w 946116"/>
                <a:gd name="connsiteY113" fmla="*/ 480009 h 480009"/>
                <a:gd name="connsiteX114" fmla="*/ 0 w 946116"/>
                <a:gd name="connsiteY114" fmla="*/ 474887 h 480009"/>
                <a:gd name="connsiteX115" fmla="*/ 1463 w 946116"/>
                <a:gd name="connsiteY115" fmla="*/ 467570 h 480009"/>
                <a:gd name="connsiteX116" fmla="*/ 9512 w 946116"/>
                <a:gd name="connsiteY116" fmla="*/ 467570 h 480009"/>
                <a:gd name="connsiteX117" fmla="*/ 14634 w 946116"/>
                <a:gd name="connsiteY117" fmla="*/ 472692 h 480009"/>
                <a:gd name="connsiteX118" fmla="*/ 12439 w 946116"/>
                <a:gd name="connsiteY118" fmla="*/ 480009 h 4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946116" h="480009">
                  <a:moveTo>
                    <a:pt x="722209" y="397325"/>
                  </a:moveTo>
                  <a:lnTo>
                    <a:pt x="572206" y="407569"/>
                  </a:lnTo>
                  <a:lnTo>
                    <a:pt x="534157" y="413423"/>
                  </a:lnTo>
                  <a:lnTo>
                    <a:pt x="406837" y="420740"/>
                  </a:lnTo>
                  <a:lnTo>
                    <a:pt x="387813" y="426594"/>
                  </a:lnTo>
                  <a:lnTo>
                    <a:pt x="222443" y="441228"/>
                  </a:lnTo>
                  <a:lnTo>
                    <a:pt x="217321" y="436838"/>
                  </a:lnTo>
                  <a:lnTo>
                    <a:pt x="190248" y="436838"/>
                  </a:lnTo>
                  <a:lnTo>
                    <a:pt x="199028" y="460253"/>
                  </a:lnTo>
                  <a:lnTo>
                    <a:pt x="194638" y="466838"/>
                  </a:lnTo>
                  <a:lnTo>
                    <a:pt x="24147" y="477814"/>
                  </a:lnTo>
                  <a:lnTo>
                    <a:pt x="31464" y="458058"/>
                  </a:lnTo>
                  <a:lnTo>
                    <a:pt x="41708" y="464643"/>
                  </a:lnTo>
                  <a:lnTo>
                    <a:pt x="46830" y="461716"/>
                  </a:lnTo>
                  <a:lnTo>
                    <a:pt x="55611" y="431716"/>
                  </a:lnTo>
                  <a:lnTo>
                    <a:pt x="48293" y="424399"/>
                  </a:lnTo>
                  <a:lnTo>
                    <a:pt x="55611" y="409764"/>
                  </a:lnTo>
                  <a:lnTo>
                    <a:pt x="57074" y="403179"/>
                  </a:lnTo>
                  <a:lnTo>
                    <a:pt x="47562" y="397325"/>
                  </a:lnTo>
                  <a:lnTo>
                    <a:pt x="45366" y="384154"/>
                  </a:lnTo>
                  <a:lnTo>
                    <a:pt x="74635" y="357080"/>
                  </a:lnTo>
                  <a:lnTo>
                    <a:pt x="125124" y="379032"/>
                  </a:lnTo>
                  <a:lnTo>
                    <a:pt x="136100" y="376837"/>
                  </a:lnTo>
                  <a:lnTo>
                    <a:pt x="139027" y="359275"/>
                  </a:lnTo>
                  <a:lnTo>
                    <a:pt x="126588" y="346104"/>
                  </a:lnTo>
                  <a:lnTo>
                    <a:pt x="129514" y="321958"/>
                  </a:lnTo>
                  <a:lnTo>
                    <a:pt x="136832" y="318299"/>
                  </a:lnTo>
                  <a:lnTo>
                    <a:pt x="145612" y="322689"/>
                  </a:lnTo>
                  <a:lnTo>
                    <a:pt x="150003" y="313909"/>
                  </a:lnTo>
                  <a:lnTo>
                    <a:pt x="177076" y="309518"/>
                  </a:lnTo>
                  <a:lnTo>
                    <a:pt x="177808" y="302933"/>
                  </a:lnTo>
                  <a:lnTo>
                    <a:pt x="166832" y="286835"/>
                  </a:lnTo>
                  <a:lnTo>
                    <a:pt x="166100" y="278786"/>
                  </a:lnTo>
                  <a:lnTo>
                    <a:pt x="182198" y="259029"/>
                  </a:lnTo>
                  <a:lnTo>
                    <a:pt x="182198" y="252444"/>
                  </a:lnTo>
                  <a:lnTo>
                    <a:pt x="190248" y="258298"/>
                  </a:lnTo>
                  <a:lnTo>
                    <a:pt x="194638" y="250980"/>
                  </a:lnTo>
                  <a:lnTo>
                    <a:pt x="189516" y="238541"/>
                  </a:lnTo>
                  <a:lnTo>
                    <a:pt x="223175" y="234883"/>
                  </a:lnTo>
                  <a:lnTo>
                    <a:pt x="224638" y="243663"/>
                  </a:lnTo>
                  <a:lnTo>
                    <a:pt x="232687" y="245127"/>
                  </a:lnTo>
                  <a:lnTo>
                    <a:pt x="235614" y="238541"/>
                  </a:lnTo>
                  <a:lnTo>
                    <a:pt x="231224" y="229029"/>
                  </a:lnTo>
                  <a:lnTo>
                    <a:pt x="233419" y="223175"/>
                  </a:lnTo>
                  <a:lnTo>
                    <a:pt x="242931" y="229029"/>
                  </a:lnTo>
                  <a:lnTo>
                    <a:pt x="255371" y="226102"/>
                  </a:lnTo>
                  <a:lnTo>
                    <a:pt x="267810" y="230492"/>
                  </a:lnTo>
                  <a:lnTo>
                    <a:pt x="292689" y="245858"/>
                  </a:lnTo>
                  <a:lnTo>
                    <a:pt x="305860" y="225370"/>
                  </a:lnTo>
                  <a:lnTo>
                    <a:pt x="331470" y="209272"/>
                  </a:lnTo>
                  <a:lnTo>
                    <a:pt x="353422" y="233419"/>
                  </a:lnTo>
                  <a:lnTo>
                    <a:pt x="365129" y="218053"/>
                  </a:lnTo>
                  <a:lnTo>
                    <a:pt x="367324" y="198296"/>
                  </a:lnTo>
                  <a:lnTo>
                    <a:pt x="395130" y="181467"/>
                  </a:lnTo>
                  <a:lnTo>
                    <a:pt x="396593" y="190979"/>
                  </a:lnTo>
                  <a:lnTo>
                    <a:pt x="410496" y="199760"/>
                  </a:lnTo>
                  <a:lnTo>
                    <a:pt x="432447" y="198296"/>
                  </a:lnTo>
                  <a:lnTo>
                    <a:pt x="441228" y="193175"/>
                  </a:lnTo>
                  <a:lnTo>
                    <a:pt x="441960" y="168296"/>
                  </a:lnTo>
                  <a:lnTo>
                    <a:pt x="460253" y="141222"/>
                  </a:lnTo>
                  <a:lnTo>
                    <a:pt x="493912" y="109027"/>
                  </a:lnTo>
                  <a:lnTo>
                    <a:pt x="493180" y="96587"/>
                  </a:lnTo>
                  <a:lnTo>
                    <a:pt x="501961" y="68782"/>
                  </a:lnTo>
                  <a:lnTo>
                    <a:pt x="518059" y="76099"/>
                  </a:lnTo>
                  <a:lnTo>
                    <a:pt x="567084" y="43172"/>
                  </a:lnTo>
                  <a:lnTo>
                    <a:pt x="564157" y="30732"/>
                  </a:lnTo>
                  <a:lnTo>
                    <a:pt x="553182" y="15366"/>
                  </a:lnTo>
                  <a:lnTo>
                    <a:pt x="560499" y="1463"/>
                  </a:lnTo>
                  <a:lnTo>
                    <a:pt x="570011" y="5122"/>
                  </a:lnTo>
                  <a:lnTo>
                    <a:pt x="586109" y="5854"/>
                  </a:lnTo>
                  <a:lnTo>
                    <a:pt x="600012" y="0"/>
                  </a:lnTo>
                  <a:lnTo>
                    <a:pt x="621232" y="8781"/>
                  </a:lnTo>
                  <a:lnTo>
                    <a:pt x="637330" y="33659"/>
                  </a:lnTo>
                  <a:lnTo>
                    <a:pt x="637330" y="40976"/>
                  </a:lnTo>
                  <a:lnTo>
                    <a:pt x="667330" y="46098"/>
                  </a:lnTo>
                  <a:lnTo>
                    <a:pt x="684160" y="44635"/>
                  </a:lnTo>
                  <a:lnTo>
                    <a:pt x="698062" y="60001"/>
                  </a:lnTo>
                  <a:lnTo>
                    <a:pt x="714160" y="61465"/>
                  </a:lnTo>
                  <a:lnTo>
                    <a:pt x="714160" y="54147"/>
                  </a:lnTo>
                  <a:lnTo>
                    <a:pt x="728063" y="48293"/>
                  </a:lnTo>
                  <a:lnTo>
                    <a:pt x="750015" y="54147"/>
                  </a:lnTo>
                  <a:lnTo>
                    <a:pt x="758795" y="60001"/>
                  </a:lnTo>
                  <a:lnTo>
                    <a:pt x="768308" y="54879"/>
                  </a:lnTo>
                  <a:lnTo>
                    <a:pt x="774893" y="54879"/>
                  </a:lnTo>
                  <a:lnTo>
                    <a:pt x="779284" y="42440"/>
                  </a:lnTo>
                  <a:lnTo>
                    <a:pt x="804162" y="29269"/>
                  </a:lnTo>
                  <a:lnTo>
                    <a:pt x="807821" y="35123"/>
                  </a:lnTo>
                  <a:lnTo>
                    <a:pt x="813674" y="56342"/>
                  </a:lnTo>
                  <a:lnTo>
                    <a:pt x="839285" y="66587"/>
                  </a:lnTo>
                  <a:lnTo>
                    <a:pt x="848065" y="81953"/>
                  </a:lnTo>
                  <a:lnTo>
                    <a:pt x="847334" y="90002"/>
                  </a:lnTo>
                  <a:lnTo>
                    <a:pt x="851724" y="97319"/>
                  </a:lnTo>
                  <a:lnTo>
                    <a:pt x="847334" y="123661"/>
                  </a:lnTo>
                  <a:lnTo>
                    <a:pt x="861236" y="135369"/>
                  </a:lnTo>
                  <a:lnTo>
                    <a:pt x="867090" y="143417"/>
                  </a:lnTo>
                  <a:lnTo>
                    <a:pt x="874408" y="147808"/>
                  </a:lnTo>
                  <a:lnTo>
                    <a:pt x="873676" y="154393"/>
                  </a:lnTo>
                  <a:lnTo>
                    <a:pt x="905872" y="195370"/>
                  </a:lnTo>
                  <a:lnTo>
                    <a:pt x="916115" y="195370"/>
                  </a:lnTo>
                  <a:lnTo>
                    <a:pt x="927091" y="208541"/>
                  </a:lnTo>
                  <a:lnTo>
                    <a:pt x="935872" y="210736"/>
                  </a:lnTo>
                  <a:lnTo>
                    <a:pt x="946116" y="210004"/>
                  </a:lnTo>
                  <a:lnTo>
                    <a:pt x="910262" y="258298"/>
                  </a:lnTo>
                  <a:lnTo>
                    <a:pt x="889042" y="265615"/>
                  </a:lnTo>
                  <a:lnTo>
                    <a:pt x="867090" y="287567"/>
                  </a:lnTo>
                  <a:lnTo>
                    <a:pt x="864163" y="303665"/>
                  </a:lnTo>
                  <a:lnTo>
                    <a:pt x="848797" y="313177"/>
                  </a:lnTo>
                  <a:lnTo>
                    <a:pt x="848065" y="325616"/>
                  </a:lnTo>
                  <a:lnTo>
                    <a:pt x="837821" y="335860"/>
                  </a:lnTo>
                  <a:lnTo>
                    <a:pt x="824650" y="339519"/>
                  </a:lnTo>
                  <a:lnTo>
                    <a:pt x="820992" y="353422"/>
                  </a:lnTo>
                  <a:lnTo>
                    <a:pt x="813674" y="356348"/>
                  </a:lnTo>
                  <a:lnTo>
                    <a:pt x="763186" y="387081"/>
                  </a:lnTo>
                  <a:close/>
                  <a:moveTo>
                    <a:pt x="5122" y="480009"/>
                  </a:moveTo>
                  <a:lnTo>
                    <a:pt x="0" y="474887"/>
                  </a:lnTo>
                  <a:lnTo>
                    <a:pt x="1463" y="467570"/>
                  </a:lnTo>
                  <a:lnTo>
                    <a:pt x="9512" y="467570"/>
                  </a:lnTo>
                  <a:lnTo>
                    <a:pt x="14634" y="472692"/>
                  </a:lnTo>
                  <a:lnTo>
                    <a:pt x="12439" y="480009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0C5A4B3-419B-3666-9228-076463119635}"/>
                </a:ext>
              </a:extLst>
            </p:cNvPr>
            <p:cNvSpPr/>
            <p:nvPr/>
          </p:nvSpPr>
          <p:spPr>
            <a:xfrm>
              <a:off x="4844673" y="2102020"/>
              <a:ext cx="970994" cy="1011971"/>
            </a:xfrm>
            <a:custGeom>
              <a:avLst/>
              <a:gdLst>
                <a:gd name="connsiteX0" fmla="*/ 714892 w 970994"/>
                <a:gd name="connsiteY0" fmla="*/ 987093 h 1011971"/>
                <a:gd name="connsiteX1" fmla="*/ 715624 w 970994"/>
                <a:gd name="connsiteY1" fmla="*/ 997337 h 1011971"/>
                <a:gd name="connsiteX2" fmla="*/ 872212 w 970994"/>
                <a:gd name="connsiteY2" fmla="*/ 971726 h 1011971"/>
                <a:gd name="connsiteX3" fmla="*/ 875871 w 970994"/>
                <a:gd name="connsiteY3" fmla="*/ 962946 h 1011971"/>
                <a:gd name="connsiteX4" fmla="*/ 904408 w 970994"/>
                <a:gd name="connsiteY4" fmla="*/ 919774 h 1011971"/>
                <a:gd name="connsiteX5" fmla="*/ 904408 w 970994"/>
                <a:gd name="connsiteY5" fmla="*/ 888310 h 1011971"/>
                <a:gd name="connsiteX6" fmla="*/ 910262 w 970994"/>
                <a:gd name="connsiteY6" fmla="*/ 872944 h 1011971"/>
                <a:gd name="connsiteX7" fmla="*/ 926360 w 970994"/>
                <a:gd name="connsiteY7" fmla="*/ 867090 h 1011971"/>
                <a:gd name="connsiteX8" fmla="*/ 940995 w 970994"/>
                <a:gd name="connsiteY8" fmla="*/ 810016 h 1011971"/>
                <a:gd name="connsiteX9" fmla="*/ 948312 w 970994"/>
                <a:gd name="connsiteY9" fmla="*/ 806357 h 1011971"/>
                <a:gd name="connsiteX10" fmla="*/ 955629 w 970994"/>
                <a:gd name="connsiteY10" fmla="*/ 810748 h 1011971"/>
                <a:gd name="connsiteX11" fmla="*/ 954165 w 970994"/>
                <a:gd name="connsiteY11" fmla="*/ 815138 h 1011971"/>
                <a:gd name="connsiteX12" fmla="*/ 946117 w 970994"/>
                <a:gd name="connsiteY12" fmla="*/ 820992 h 1011971"/>
                <a:gd name="connsiteX13" fmla="*/ 948312 w 970994"/>
                <a:gd name="connsiteY13" fmla="*/ 827577 h 1011971"/>
                <a:gd name="connsiteX14" fmla="*/ 954165 w 970994"/>
                <a:gd name="connsiteY14" fmla="*/ 830504 h 1011971"/>
                <a:gd name="connsiteX15" fmla="*/ 968068 w 970994"/>
                <a:gd name="connsiteY15" fmla="*/ 820260 h 1011971"/>
                <a:gd name="connsiteX16" fmla="*/ 970995 w 970994"/>
                <a:gd name="connsiteY16" fmla="*/ 748551 h 1011971"/>
                <a:gd name="connsiteX17" fmla="*/ 959288 w 970994"/>
                <a:gd name="connsiteY17" fmla="*/ 731722 h 1011971"/>
                <a:gd name="connsiteX18" fmla="*/ 950507 w 970994"/>
                <a:gd name="connsiteY18" fmla="*/ 704648 h 1011971"/>
                <a:gd name="connsiteX19" fmla="*/ 950507 w 970994"/>
                <a:gd name="connsiteY19" fmla="*/ 686355 h 1011971"/>
                <a:gd name="connsiteX20" fmla="*/ 933677 w 970994"/>
                <a:gd name="connsiteY20" fmla="*/ 654159 h 1011971"/>
                <a:gd name="connsiteX21" fmla="*/ 933677 w 970994"/>
                <a:gd name="connsiteY21" fmla="*/ 640988 h 1011971"/>
                <a:gd name="connsiteX22" fmla="*/ 924897 w 970994"/>
                <a:gd name="connsiteY22" fmla="*/ 616841 h 1011971"/>
                <a:gd name="connsiteX23" fmla="*/ 908067 w 970994"/>
                <a:gd name="connsiteY23" fmla="*/ 594890 h 1011971"/>
                <a:gd name="connsiteX24" fmla="*/ 886847 w 970994"/>
                <a:gd name="connsiteY24" fmla="*/ 587573 h 1011971"/>
                <a:gd name="connsiteX25" fmla="*/ 851724 w 970994"/>
                <a:gd name="connsiteY25" fmla="*/ 609524 h 1011971"/>
                <a:gd name="connsiteX26" fmla="*/ 833431 w 970994"/>
                <a:gd name="connsiteY26" fmla="*/ 643183 h 1011971"/>
                <a:gd name="connsiteX27" fmla="*/ 831968 w 970994"/>
                <a:gd name="connsiteY27" fmla="*/ 649769 h 1011971"/>
                <a:gd name="connsiteX28" fmla="*/ 810016 w 970994"/>
                <a:gd name="connsiteY28" fmla="*/ 675379 h 1011971"/>
                <a:gd name="connsiteX29" fmla="*/ 799040 w 970994"/>
                <a:gd name="connsiteY29" fmla="*/ 673916 h 1011971"/>
                <a:gd name="connsiteX30" fmla="*/ 777821 w 970994"/>
                <a:gd name="connsiteY30" fmla="*/ 653428 h 1011971"/>
                <a:gd name="connsiteX31" fmla="*/ 777089 w 970994"/>
                <a:gd name="connsiteY31" fmla="*/ 628549 h 1011971"/>
                <a:gd name="connsiteX32" fmla="*/ 788064 w 970994"/>
                <a:gd name="connsiteY32" fmla="*/ 614646 h 1011971"/>
                <a:gd name="connsiteX33" fmla="*/ 802699 w 970994"/>
                <a:gd name="connsiteY33" fmla="*/ 613183 h 1011971"/>
                <a:gd name="connsiteX34" fmla="*/ 811480 w 970994"/>
                <a:gd name="connsiteY34" fmla="*/ 600744 h 1011971"/>
                <a:gd name="connsiteX35" fmla="*/ 812943 w 970994"/>
                <a:gd name="connsiteY35" fmla="*/ 571475 h 1011971"/>
                <a:gd name="connsiteX36" fmla="*/ 818797 w 970994"/>
                <a:gd name="connsiteY36" fmla="*/ 565621 h 1011971"/>
                <a:gd name="connsiteX37" fmla="*/ 826846 w 970994"/>
                <a:gd name="connsiteY37" fmla="*/ 564889 h 1011971"/>
                <a:gd name="connsiteX38" fmla="*/ 833431 w 970994"/>
                <a:gd name="connsiteY38" fmla="*/ 552450 h 1011971"/>
                <a:gd name="connsiteX39" fmla="*/ 831968 w 970994"/>
                <a:gd name="connsiteY39" fmla="*/ 482205 h 1011971"/>
                <a:gd name="connsiteX40" fmla="*/ 829773 w 970994"/>
                <a:gd name="connsiteY40" fmla="*/ 472692 h 1011971"/>
                <a:gd name="connsiteX41" fmla="*/ 820992 w 970994"/>
                <a:gd name="connsiteY41" fmla="*/ 463912 h 1011971"/>
                <a:gd name="connsiteX42" fmla="*/ 808553 w 970994"/>
                <a:gd name="connsiteY42" fmla="*/ 456594 h 1011971"/>
                <a:gd name="connsiteX43" fmla="*/ 807821 w 970994"/>
                <a:gd name="connsiteY43" fmla="*/ 443423 h 1011971"/>
                <a:gd name="connsiteX44" fmla="*/ 812943 w 970994"/>
                <a:gd name="connsiteY44" fmla="*/ 439033 h 1011971"/>
                <a:gd name="connsiteX45" fmla="*/ 826114 w 970994"/>
                <a:gd name="connsiteY45" fmla="*/ 444887 h 1011971"/>
                <a:gd name="connsiteX46" fmla="*/ 823919 w 970994"/>
                <a:gd name="connsiteY46" fmla="*/ 432448 h 1011971"/>
                <a:gd name="connsiteX47" fmla="*/ 810016 w 970994"/>
                <a:gd name="connsiteY47" fmla="*/ 412691 h 1011971"/>
                <a:gd name="connsiteX48" fmla="*/ 804894 w 970994"/>
                <a:gd name="connsiteY48" fmla="*/ 400984 h 1011971"/>
                <a:gd name="connsiteX49" fmla="*/ 796845 w 970994"/>
                <a:gd name="connsiteY49" fmla="*/ 392935 h 1011971"/>
                <a:gd name="connsiteX50" fmla="*/ 780747 w 970994"/>
                <a:gd name="connsiteY50" fmla="*/ 392935 h 1011971"/>
                <a:gd name="connsiteX51" fmla="*/ 721478 w 970994"/>
                <a:gd name="connsiteY51" fmla="*/ 371715 h 1011971"/>
                <a:gd name="connsiteX52" fmla="*/ 711234 w 970994"/>
                <a:gd name="connsiteY52" fmla="*/ 359275 h 1011971"/>
                <a:gd name="connsiteX53" fmla="*/ 688551 w 970994"/>
                <a:gd name="connsiteY53" fmla="*/ 357080 h 1011971"/>
                <a:gd name="connsiteX54" fmla="*/ 679770 w 970994"/>
                <a:gd name="connsiteY54" fmla="*/ 359275 h 1011971"/>
                <a:gd name="connsiteX55" fmla="*/ 647574 w 970994"/>
                <a:gd name="connsiteY55" fmla="*/ 342446 h 1011971"/>
                <a:gd name="connsiteX56" fmla="*/ 637330 w 970994"/>
                <a:gd name="connsiteY56" fmla="*/ 342446 h 1011971"/>
                <a:gd name="connsiteX57" fmla="*/ 640989 w 970994"/>
                <a:gd name="connsiteY57" fmla="*/ 349763 h 1011971"/>
                <a:gd name="connsiteX58" fmla="*/ 621232 w 970994"/>
                <a:gd name="connsiteY58" fmla="*/ 349031 h 1011971"/>
                <a:gd name="connsiteX59" fmla="*/ 621964 w 970994"/>
                <a:gd name="connsiteY59" fmla="*/ 353422 h 1011971"/>
                <a:gd name="connsiteX60" fmla="*/ 626354 w 970994"/>
                <a:gd name="connsiteY60" fmla="*/ 357812 h 1011971"/>
                <a:gd name="connsiteX61" fmla="*/ 608061 w 970994"/>
                <a:gd name="connsiteY61" fmla="*/ 373178 h 1011971"/>
                <a:gd name="connsiteX62" fmla="*/ 608793 w 970994"/>
                <a:gd name="connsiteY62" fmla="*/ 386349 h 1011971"/>
                <a:gd name="connsiteX63" fmla="*/ 619768 w 970994"/>
                <a:gd name="connsiteY63" fmla="*/ 403179 h 1011971"/>
                <a:gd name="connsiteX64" fmla="*/ 630744 w 970994"/>
                <a:gd name="connsiteY64" fmla="*/ 404642 h 1011971"/>
                <a:gd name="connsiteX65" fmla="*/ 630744 w 970994"/>
                <a:gd name="connsiteY65" fmla="*/ 409032 h 1011971"/>
                <a:gd name="connsiteX66" fmla="*/ 619768 w 970994"/>
                <a:gd name="connsiteY66" fmla="*/ 412691 h 1011971"/>
                <a:gd name="connsiteX67" fmla="*/ 604403 w 970994"/>
                <a:gd name="connsiteY67" fmla="*/ 411959 h 1011971"/>
                <a:gd name="connsiteX68" fmla="*/ 583914 w 970994"/>
                <a:gd name="connsiteY68" fmla="*/ 430252 h 1011971"/>
                <a:gd name="connsiteX69" fmla="*/ 584646 w 970994"/>
                <a:gd name="connsiteY69" fmla="*/ 448545 h 1011971"/>
                <a:gd name="connsiteX70" fmla="*/ 587573 w 970994"/>
                <a:gd name="connsiteY70" fmla="*/ 490985 h 1011971"/>
                <a:gd name="connsiteX71" fmla="*/ 571475 w 970994"/>
                <a:gd name="connsiteY71" fmla="*/ 515864 h 1011971"/>
                <a:gd name="connsiteX72" fmla="*/ 577329 w 970994"/>
                <a:gd name="connsiteY72" fmla="*/ 482936 h 1011971"/>
                <a:gd name="connsiteX73" fmla="*/ 571475 w 970994"/>
                <a:gd name="connsiteY73" fmla="*/ 478546 h 1011971"/>
                <a:gd name="connsiteX74" fmla="*/ 564889 w 970994"/>
                <a:gd name="connsiteY74" fmla="*/ 517327 h 1011971"/>
                <a:gd name="connsiteX75" fmla="*/ 557572 w 970994"/>
                <a:gd name="connsiteY75" fmla="*/ 500498 h 1011971"/>
                <a:gd name="connsiteX76" fmla="*/ 561231 w 970994"/>
                <a:gd name="connsiteY76" fmla="*/ 483668 h 1011971"/>
                <a:gd name="connsiteX77" fmla="*/ 557572 w 970994"/>
                <a:gd name="connsiteY77" fmla="*/ 476351 h 1011971"/>
                <a:gd name="connsiteX78" fmla="*/ 561963 w 970994"/>
                <a:gd name="connsiteY78" fmla="*/ 466838 h 1011971"/>
                <a:gd name="connsiteX79" fmla="*/ 557572 w 970994"/>
                <a:gd name="connsiteY79" fmla="*/ 458790 h 1011971"/>
                <a:gd name="connsiteX80" fmla="*/ 564889 w 970994"/>
                <a:gd name="connsiteY80" fmla="*/ 451472 h 1011971"/>
                <a:gd name="connsiteX81" fmla="*/ 564889 w 970994"/>
                <a:gd name="connsiteY81" fmla="*/ 442692 h 1011971"/>
                <a:gd name="connsiteX82" fmla="*/ 555377 w 970994"/>
                <a:gd name="connsiteY82" fmla="*/ 447082 h 1011971"/>
                <a:gd name="connsiteX83" fmla="*/ 545865 w 970994"/>
                <a:gd name="connsiteY83" fmla="*/ 469765 h 1011971"/>
                <a:gd name="connsiteX84" fmla="*/ 540743 w 970994"/>
                <a:gd name="connsiteY84" fmla="*/ 474887 h 1011971"/>
                <a:gd name="connsiteX85" fmla="*/ 531230 w 970994"/>
                <a:gd name="connsiteY85" fmla="*/ 492449 h 1011971"/>
                <a:gd name="connsiteX86" fmla="*/ 518791 w 970994"/>
                <a:gd name="connsiteY86" fmla="*/ 490985 h 1011971"/>
                <a:gd name="connsiteX87" fmla="*/ 518059 w 970994"/>
                <a:gd name="connsiteY87" fmla="*/ 499766 h 1011971"/>
                <a:gd name="connsiteX88" fmla="*/ 506352 w 970994"/>
                <a:gd name="connsiteY88" fmla="*/ 499766 h 1011971"/>
                <a:gd name="connsiteX89" fmla="*/ 507815 w 970994"/>
                <a:gd name="connsiteY89" fmla="*/ 510742 h 1011971"/>
                <a:gd name="connsiteX90" fmla="*/ 509279 w 970994"/>
                <a:gd name="connsiteY90" fmla="*/ 525376 h 1011971"/>
                <a:gd name="connsiteX91" fmla="*/ 487327 w 970994"/>
                <a:gd name="connsiteY91" fmla="*/ 534157 h 1011971"/>
                <a:gd name="connsiteX92" fmla="*/ 488059 w 970994"/>
                <a:gd name="connsiteY92" fmla="*/ 543669 h 1011971"/>
                <a:gd name="connsiteX93" fmla="*/ 495376 w 970994"/>
                <a:gd name="connsiteY93" fmla="*/ 556109 h 1011971"/>
                <a:gd name="connsiteX94" fmla="*/ 494644 w 970994"/>
                <a:gd name="connsiteY94" fmla="*/ 594158 h 1011971"/>
                <a:gd name="connsiteX95" fmla="*/ 485132 w 970994"/>
                <a:gd name="connsiteY95" fmla="*/ 626354 h 1011971"/>
                <a:gd name="connsiteX96" fmla="*/ 472693 w 970994"/>
                <a:gd name="connsiteY96" fmla="*/ 644647 h 1011971"/>
                <a:gd name="connsiteX97" fmla="*/ 481473 w 970994"/>
                <a:gd name="connsiteY97" fmla="*/ 654891 h 1011971"/>
                <a:gd name="connsiteX98" fmla="*/ 487327 w 970994"/>
                <a:gd name="connsiteY98" fmla="*/ 680501 h 1011971"/>
                <a:gd name="connsiteX99" fmla="*/ 480010 w 970994"/>
                <a:gd name="connsiteY99" fmla="*/ 698794 h 1011971"/>
                <a:gd name="connsiteX100" fmla="*/ 478546 w 970994"/>
                <a:gd name="connsiteY100" fmla="*/ 714160 h 1011971"/>
                <a:gd name="connsiteX101" fmla="*/ 490986 w 970994"/>
                <a:gd name="connsiteY101" fmla="*/ 739039 h 1011971"/>
                <a:gd name="connsiteX102" fmla="*/ 509279 w 970994"/>
                <a:gd name="connsiteY102" fmla="*/ 774893 h 1011971"/>
                <a:gd name="connsiteX103" fmla="*/ 518059 w 970994"/>
                <a:gd name="connsiteY103" fmla="*/ 788796 h 1011971"/>
                <a:gd name="connsiteX104" fmla="*/ 529767 w 970994"/>
                <a:gd name="connsiteY104" fmla="*/ 839285 h 1011971"/>
                <a:gd name="connsiteX105" fmla="*/ 529035 w 970994"/>
                <a:gd name="connsiteY105" fmla="*/ 903676 h 1011971"/>
                <a:gd name="connsiteX106" fmla="*/ 522450 w 970994"/>
                <a:gd name="connsiteY106" fmla="*/ 932214 h 1011971"/>
                <a:gd name="connsiteX107" fmla="*/ 507815 w 970994"/>
                <a:gd name="connsiteY107" fmla="*/ 955629 h 1011971"/>
                <a:gd name="connsiteX108" fmla="*/ 501229 w 970994"/>
                <a:gd name="connsiteY108" fmla="*/ 982702 h 1011971"/>
                <a:gd name="connsiteX109" fmla="*/ 486595 w 970994"/>
                <a:gd name="connsiteY109" fmla="*/ 1004654 h 1011971"/>
                <a:gd name="connsiteX110" fmla="*/ 477815 w 970994"/>
                <a:gd name="connsiteY110" fmla="*/ 1011971 h 1011971"/>
                <a:gd name="connsiteX111" fmla="*/ 13903 w 970994"/>
                <a:gd name="connsiteY111" fmla="*/ 278786 h 1011971"/>
                <a:gd name="connsiteX112" fmla="*/ 35855 w 970994"/>
                <a:gd name="connsiteY112" fmla="*/ 306591 h 1011971"/>
                <a:gd name="connsiteX113" fmla="*/ 160247 w 970994"/>
                <a:gd name="connsiteY113" fmla="*/ 334397 h 1011971"/>
                <a:gd name="connsiteX114" fmla="*/ 170492 w 970994"/>
                <a:gd name="connsiteY114" fmla="*/ 341714 h 1011971"/>
                <a:gd name="connsiteX115" fmla="*/ 199760 w 970994"/>
                <a:gd name="connsiteY115" fmla="*/ 347568 h 1011971"/>
                <a:gd name="connsiteX116" fmla="*/ 204882 w 970994"/>
                <a:gd name="connsiteY116" fmla="*/ 351226 h 1011971"/>
                <a:gd name="connsiteX117" fmla="*/ 225371 w 970994"/>
                <a:gd name="connsiteY117" fmla="*/ 349763 h 1011971"/>
                <a:gd name="connsiteX118" fmla="*/ 261225 w 970994"/>
                <a:gd name="connsiteY118" fmla="*/ 355617 h 1011971"/>
                <a:gd name="connsiteX119" fmla="*/ 271469 w 970994"/>
                <a:gd name="connsiteY119" fmla="*/ 366593 h 1011971"/>
                <a:gd name="connsiteX120" fmla="*/ 264152 w 970994"/>
                <a:gd name="connsiteY120" fmla="*/ 373910 h 1011971"/>
                <a:gd name="connsiteX121" fmla="*/ 270006 w 970994"/>
                <a:gd name="connsiteY121" fmla="*/ 379764 h 1011971"/>
                <a:gd name="connsiteX122" fmla="*/ 297811 w 970994"/>
                <a:gd name="connsiteY122" fmla="*/ 384886 h 1011971"/>
                <a:gd name="connsiteX123" fmla="*/ 306592 w 970994"/>
                <a:gd name="connsiteY123" fmla="*/ 393666 h 1011971"/>
                <a:gd name="connsiteX124" fmla="*/ 307323 w 970994"/>
                <a:gd name="connsiteY124" fmla="*/ 425862 h 1011971"/>
                <a:gd name="connsiteX125" fmla="*/ 297811 w 970994"/>
                <a:gd name="connsiteY125" fmla="*/ 446350 h 1011971"/>
                <a:gd name="connsiteX126" fmla="*/ 312445 w 970994"/>
                <a:gd name="connsiteY126" fmla="*/ 447082 h 1011971"/>
                <a:gd name="connsiteX127" fmla="*/ 319763 w 970994"/>
                <a:gd name="connsiteY127" fmla="*/ 441228 h 1011971"/>
                <a:gd name="connsiteX128" fmla="*/ 326348 w 970994"/>
                <a:gd name="connsiteY128" fmla="*/ 447082 h 1011971"/>
                <a:gd name="connsiteX129" fmla="*/ 318299 w 970994"/>
                <a:gd name="connsiteY129" fmla="*/ 469765 h 1011971"/>
                <a:gd name="connsiteX130" fmla="*/ 325616 w 970994"/>
                <a:gd name="connsiteY130" fmla="*/ 481473 h 1011971"/>
                <a:gd name="connsiteX131" fmla="*/ 334397 w 970994"/>
                <a:gd name="connsiteY131" fmla="*/ 483668 h 1011971"/>
                <a:gd name="connsiteX132" fmla="*/ 340251 w 970994"/>
                <a:gd name="connsiteY132" fmla="*/ 470497 h 1011971"/>
                <a:gd name="connsiteX133" fmla="*/ 361471 w 970994"/>
                <a:gd name="connsiteY133" fmla="*/ 436838 h 1011971"/>
                <a:gd name="connsiteX134" fmla="*/ 373178 w 970994"/>
                <a:gd name="connsiteY134" fmla="*/ 392935 h 1011971"/>
                <a:gd name="connsiteX135" fmla="*/ 390008 w 970994"/>
                <a:gd name="connsiteY135" fmla="*/ 378300 h 1011971"/>
                <a:gd name="connsiteX136" fmla="*/ 386349 w 970994"/>
                <a:gd name="connsiteY136" fmla="*/ 366593 h 1011971"/>
                <a:gd name="connsiteX137" fmla="*/ 390008 w 970994"/>
                <a:gd name="connsiteY137" fmla="*/ 360007 h 1011971"/>
                <a:gd name="connsiteX138" fmla="*/ 397325 w 970994"/>
                <a:gd name="connsiteY138" fmla="*/ 371715 h 1011971"/>
                <a:gd name="connsiteX139" fmla="*/ 395130 w 970994"/>
                <a:gd name="connsiteY139" fmla="*/ 387813 h 1011971"/>
                <a:gd name="connsiteX140" fmla="*/ 416350 w 970994"/>
                <a:gd name="connsiteY140" fmla="*/ 371715 h 1011971"/>
                <a:gd name="connsiteX141" fmla="*/ 417813 w 970994"/>
                <a:gd name="connsiteY141" fmla="*/ 354885 h 1011971"/>
                <a:gd name="connsiteX142" fmla="*/ 433179 w 970994"/>
                <a:gd name="connsiteY142" fmla="*/ 359275 h 1011971"/>
                <a:gd name="connsiteX143" fmla="*/ 439033 w 970994"/>
                <a:gd name="connsiteY143" fmla="*/ 347568 h 1011971"/>
                <a:gd name="connsiteX144" fmla="*/ 444155 w 970994"/>
                <a:gd name="connsiteY144" fmla="*/ 351958 h 1011971"/>
                <a:gd name="connsiteX145" fmla="*/ 439033 w 970994"/>
                <a:gd name="connsiteY145" fmla="*/ 362934 h 1011971"/>
                <a:gd name="connsiteX146" fmla="*/ 431716 w 970994"/>
                <a:gd name="connsiteY146" fmla="*/ 366593 h 1011971"/>
                <a:gd name="connsiteX147" fmla="*/ 424399 w 970994"/>
                <a:gd name="connsiteY147" fmla="*/ 381227 h 1011971"/>
                <a:gd name="connsiteX148" fmla="*/ 434643 w 970994"/>
                <a:gd name="connsiteY148" fmla="*/ 394398 h 1011971"/>
                <a:gd name="connsiteX149" fmla="*/ 442692 w 970994"/>
                <a:gd name="connsiteY149" fmla="*/ 390739 h 1011971"/>
                <a:gd name="connsiteX150" fmla="*/ 439033 w 970994"/>
                <a:gd name="connsiteY150" fmla="*/ 385617 h 1011971"/>
                <a:gd name="connsiteX151" fmla="*/ 446350 w 970994"/>
                <a:gd name="connsiteY151" fmla="*/ 374642 h 1011971"/>
                <a:gd name="connsiteX152" fmla="*/ 460253 w 970994"/>
                <a:gd name="connsiteY152" fmla="*/ 362202 h 1011971"/>
                <a:gd name="connsiteX153" fmla="*/ 466107 w 970994"/>
                <a:gd name="connsiteY153" fmla="*/ 362202 h 1011971"/>
                <a:gd name="connsiteX154" fmla="*/ 467570 w 970994"/>
                <a:gd name="connsiteY154" fmla="*/ 343178 h 1011971"/>
                <a:gd name="connsiteX155" fmla="*/ 482205 w 970994"/>
                <a:gd name="connsiteY155" fmla="*/ 330007 h 1011971"/>
                <a:gd name="connsiteX156" fmla="*/ 540011 w 970994"/>
                <a:gd name="connsiteY156" fmla="*/ 326348 h 1011971"/>
                <a:gd name="connsiteX157" fmla="*/ 553914 w 970994"/>
                <a:gd name="connsiteY157" fmla="*/ 303665 h 1011971"/>
                <a:gd name="connsiteX158" fmla="*/ 581719 w 970994"/>
                <a:gd name="connsiteY158" fmla="*/ 301469 h 1011971"/>
                <a:gd name="connsiteX159" fmla="*/ 609525 w 970994"/>
                <a:gd name="connsiteY159" fmla="*/ 310250 h 1011971"/>
                <a:gd name="connsiteX160" fmla="*/ 640257 w 970994"/>
                <a:gd name="connsiteY160" fmla="*/ 330007 h 1011971"/>
                <a:gd name="connsiteX161" fmla="*/ 645379 w 970994"/>
                <a:gd name="connsiteY161" fmla="*/ 328543 h 1011971"/>
                <a:gd name="connsiteX162" fmla="*/ 643915 w 970994"/>
                <a:gd name="connsiteY162" fmla="*/ 302933 h 1011971"/>
                <a:gd name="connsiteX163" fmla="*/ 649037 w 970994"/>
                <a:gd name="connsiteY163" fmla="*/ 301469 h 1011971"/>
                <a:gd name="connsiteX164" fmla="*/ 681965 w 970994"/>
                <a:gd name="connsiteY164" fmla="*/ 309518 h 1011971"/>
                <a:gd name="connsiteX165" fmla="*/ 692941 w 970994"/>
                <a:gd name="connsiteY165" fmla="*/ 308055 h 1011971"/>
                <a:gd name="connsiteX166" fmla="*/ 714161 w 970994"/>
                <a:gd name="connsiteY166" fmla="*/ 302933 h 1011971"/>
                <a:gd name="connsiteX167" fmla="*/ 726600 w 970994"/>
                <a:gd name="connsiteY167" fmla="*/ 305860 h 1011971"/>
                <a:gd name="connsiteX168" fmla="*/ 739771 w 970994"/>
                <a:gd name="connsiteY168" fmla="*/ 306591 h 1011971"/>
                <a:gd name="connsiteX169" fmla="*/ 739771 w 970994"/>
                <a:gd name="connsiteY169" fmla="*/ 298542 h 1011971"/>
                <a:gd name="connsiteX170" fmla="*/ 734649 w 970994"/>
                <a:gd name="connsiteY170" fmla="*/ 291957 h 1011971"/>
                <a:gd name="connsiteX171" fmla="*/ 723673 w 970994"/>
                <a:gd name="connsiteY171" fmla="*/ 290494 h 1011971"/>
                <a:gd name="connsiteX172" fmla="*/ 715624 w 970994"/>
                <a:gd name="connsiteY172" fmla="*/ 284640 h 1011971"/>
                <a:gd name="connsiteX173" fmla="*/ 719283 w 970994"/>
                <a:gd name="connsiteY173" fmla="*/ 274396 h 1011971"/>
                <a:gd name="connsiteX174" fmla="*/ 713429 w 970994"/>
                <a:gd name="connsiteY174" fmla="*/ 272200 h 1011971"/>
                <a:gd name="connsiteX175" fmla="*/ 694404 w 970994"/>
                <a:gd name="connsiteY175" fmla="*/ 272932 h 1011971"/>
                <a:gd name="connsiteX176" fmla="*/ 693673 w 970994"/>
                <a:gd name="connsiteY176" fmla="*/ 265615 h 1011971"/>
                <a:gd name="connsiteX177" fmla="*/ 701721 w 970994"/>
                <a:gd name="connsiteY177" fmla="*/ 259761 h 1011971"/>
                <a:gd name="connsiteX178" fmla="*/ 706112 w 970994"/>
                <a:gd name="connsiteY178" fmla="*/ 265615 h 1011971"/>
                <a:gd name="connsiteX179" fmla="*/ 709770 w 970994"/>
                <a:gd name="connsiteY179" fmla="*/ 252444 h 1011971"/>
                <a:gd name="connsiteX180" fmla="*/ 704648 w 970994"/>
                <a:gd name="connsiteY180" fmla="*/ 247322 h 1011971"/>
                <a:gd name="connsiteX181" fmla="*/ 709770 w 970994"/>
                <a:gd name="connsiteY181" fmla="*/ 245859 h 1011971"/>
                <a:gd name="connsiteX182" fmla="*/ 699526 w 970994"/>
                <a:gd name="connsiteY182" fmla="*/ 236346 h 1011971"/>
                <a:gd name="connsiteX183" fmla="*/ 701721 w 970994"/>
                <a:gd name="connsiteY183" fmla="*/ 226834 h 1011971"/>
                <a:gd name="connsiteX184" fmla="*/ 702453 w 970994"/>
                <a:gd name="connsiteY184" fmla="*/ 212931 h 1011971"/>
                <a:gd name="connsiteX185" fmla="*/ 692941 w 970994"/>
                <a:gd name="connsiteY185" fmla="*/ 212931 h 1011971"/>
                <a:gd name="connsiteX186" fmla="*/ 681965 w 970994"/>
                <a:gd name="connsiteY186" fmla="*/ 220248 h 1011971"/>
                <a:gd name="connsiteX187" fmla="*/ 668062 w 970994"/>
                <a:gd name="connsiteY187" fmla="*/ 220980 h 1011971"/>
                <a:gd name="connsiteX188" fmla="*/ 664404 w 970994"/>
                <a:gd name="connsiteY188" fmla="*/ 234151 h 1011971"/>
                <a:gd name="connsiteX189" fmla="*/ 650501 w 970994"/>
                <a:gd name="connsiteY189" fmla="*/ 235614 h 1011971"/>
                <a:gd name="connsiteX190" fmla="*/ 648306 w 970994"/>
                <a:gd name="connsiteY190" fmla="*/ 226834 h 1011971"/>
                <a:gd name="connsiteX191" fmla="*/ 632208 w 970994"/>
                <a:gd name="connsiteY191" fmla="*/ 227565 h 1011971"/>
                <a:gd name="connsiteX192" fmla="*/ 624891 w 970994"/>
                <a:gd name="connsiteY192" fmla="*/ 236346 h 1011971"/>
                <a:gd name="connsiteX193" fmla="*/ 619768 w 970994"/>
                <a:gd name="connsiteY193" fmla="*/ 235614 h 1011971"/>
                <a:gd name="connsiteX194" fmla="*/ 618305 w 970994"/>
                <a:gd name="connsiteY194" fmla="*/ 229761 h 1011971"/>
                <a:gd name="connsiteX195" fmla="*/ 599280 w 970994"/>
                <a:gd name="connsiteY195" fmla="*/ 232687 h 1011971"/>
                <a:gd name="connsiteX196" fmla="*/ 598549 w 970994"/>
                <a:gd name="connsiteY196" fmla="*/ 197565 h 1011971"/>
                <a:gd name="connsiteX197" fmla="*/ 605866 w 970994"/>
                <a:gd name="connsiteY197" fmla="*/ 182930 h 1011971"/>
                <a:gd name="connsiteX198" fmla="*/ 600744 w 970994"/>
                <a:gd name="connsiteY198" fmla="*/ 182199 h 1011971"/>
                <a:gd name="connsiteX199" fmla="*/ 587573 w 970994"/>
                <a:gd name="connsiteY199" fmla="*/ 190248 h 1011971"/>
                <a:gd name="connsiteX200" fmla="*/ 571475 w 970994"/>
                <a:gd name="connsiteY200" fmla="*/ 190248 h 1011971"/>
                <a:gd name="connsiteX201" fmla="*/ 543670 w 970994"/>
                <a:gd name="connsiteY201" fmla="*/ 210004 h 1011971"/>
                <a:gd name="connsiteX202" fmla="*/ 498303 w 970994"/>
                <a:gd name="connsiteY202" fmla="*/ 212199 h 1011971"/>
                <a:gd name="connsiteX203" fmla="*/ 468302 w 970994"/>
                <a:gd name="connsiteY203" fmla="*/ 218053 h 1011971"/>
                <a:gd name="connsiteX204" fmla="*/ 454400 w 970994"/>
                <a:gd name="connsiteY204" fmla="*/ 229029 h 1011971"/>
                <a:gd name="connsiteX205" fmla="*/ 444155 w 970994"/>
                <a:gd name="connsiteY205" fmla="*/ 238541 h 1011971"/>
                <a:gd name="connsiteX206" fmla="*/ 425862 w 970994"/>
                <a:gd name="connsiteY206" fmla="*/ 250981 h 1011971"/>
                <a:gd name="connsiteX207" fmla="*/ 423667 w 970994"/>
                <a:gd name="connsiteY207" fmla="*/ 256834 h 1011971"/>
                <a:gd name="connsiteX208" fmla="*/ 419277 w 970994"/>
                <a:gd name="connsiteY208" fmla="*/ 244395 h 1011971"/>
                <a:gd name="connsiteX209" fmla="*/ 409764 w 970994"/>
                <a:gd name="connsiteY209" fmla="*/ 240005 h 1011971"/>
                <a:gd name="connsiteX210" fmla="*/ 409764 w 970994"/>
                <a:gd name="connsiteY210" fmla="*/ 244395 h 1011971"/>
                <a:gd name="connsiteX211" fmla="*/ 414886 w 970994"/>
                <a:gd name="connsiteY211" fmla="*/ 249517 h 1011971"/>
                <a:gd name="connsiteX212" fmla="*/ 414886 w 970994"/>
                <a:gd name="connsiteY212" fmla="*/ 259030 h 1011971"/>
                <a:gd name="connsiteX213" fmla="*/ 403911 w 970994"/>
                <a:gd name="connsiteY213" fmla="*/ 254639 h 1011971"/>
                <a:gd name="connsiteX214" fmla="*/ 399520 w 970994"/>
                <a:gd name="connsiteY214" fmla="*/ 254639 h 1011971"/>
                <a:gd name="connsiteX215" fmla="*/ 397325 w 970994"/>
                <a:gd name="connsiteY215" fmla="*/ 263420 h 1011971"/>
                <a:gd name="connsiteX216" fmla="*/ 382691 w 970994"/>
                <a:gd name="connsiteY216" fmla="*/ 249517 h 1011971"/>
                <a:gd name="connsiteX217" fmla="*/ 373178 w 970994"/>
                <a:gd name="connsiteY217" fmla="*/ 248054 h 1011971"/>
                <a:gd name="connsiteX218" fmla="*/ 363666 w 970994"/>
                <a:gd name="connsiteY218" fmla="*/ 259030 h 1011971"/>
                <a:gd name="connsiteX219" fmla="*/ 340251 w 970994"/>
                <a:gd name="connsiteY219" fmla="*/ 258298 h 1011971"/>
                <a:gd name="connsiteX220" fmla="*/ 336592 w 970994"/>
                <a:gd name="connsiteY220" fmla="*/ 248054 h 1011971"/>
                <a:gd name="connsiteX221" fmla="*/ 321958 w 970994"/>
                <a:gd name="connsiteY221" fmla="*/ 234151 h 1011971"/>
                <a:gd name="connsiteX222" fmla="*/ 312445 w 970994"/>
                <a:gd name="connsiteY222" fmla="*/ 222443 h 1011971"/>
                <a:gd name="connsiteX223" fmla="*/ 312445 w 970994"/>
                <a:gd name="connsiteY223" fmla="*/ 217321 h 1011971"/>
                <a:gd name="connsiteX224" fmla="*/ 304397 w 970994"/>
                <a:gd name="connsiteY224" fmla="*/ 207077 h 1011971"/>
                <a:gd name="connsiteX225" fmla="*/ 285372 w 970994"/>
                <a:gd name="connsiteY225" fmla="*/ 198297 h 1011971"/>
                <a:gd name="connsiteX226" fmla="*/ 261225 w 970994"/>
                <a:gd name="connsiteY226" fmla="*/ 197565 h 1011971"/>
                <a:gd name="connsiteX227" fmla="*/ 253176 w 970994"/>
                <a:gd name="connsiteY227" fmla="*/ 190979 h 1011971"/>
                <a:gd name="connsiteX228" fmla="*/ 242932 w 970994"/>
                <a:gd name="connsiteY228" fmla="*/ 190979 h 1011971"/>
                <a:gd name="connsiteX229" fmla="*/ 237810 w 970994"/>
                <a:gd name="connsiteY229" fmla="*/ 193906 h 1011971"/>
                <a:gd name="connsiteX230" fmla="*/ 221712 w 970994"/>
                <a:gd name="connsiteY230" fmla="*/ 210004 h 1011971"/>
                <a:gd name="connsiteX231" fmla="*/ 216590 w 970994"/>
                <a:gd name="connsiteY231" fmla="*/ 218053 h 1011971"/>
                <a:gd name="connsiteX232" fmla="*/ 209273 w 970994"/>
                <a:gd name="connsiteY232" fmla="*/ 212931 h 1011971"/>
                <a:gd name="connsiteX233" fmla="*/ 210736 w 970994"/>
                <a:gd name="connsiteY233" fmla="*/ 205614 h 1011971"/>
                <a:gd name="connsiteX234" fmla="*/ 216590 w 970994"/>
                <a:gd name="connsiteY234" fmla="*/ 190248 h 1011971"/>
                <a:gd name="connsiteX235" fmla="*/ 240005 w 970994"/>
                <a:gd name="connsiteY235" fmla="*/ 153662 h 1011971"/>
                <a:gd name="connsiteX236" fmla="*/ 245859 w 970994"/>
                <a:gd name="connsiteY236" fmla="*/ 152198 h 1011971"/>
                <a:gd name="connsiteX237" fmla="*/ 258298 w 970994"/>
                <a:gd name="connsiteY237" fmla="*/ 138295 h 1011971"/>
                <a:gd name="connsiteX238" fmla="*/ 263420 w 970994"/>
                <a:gd name="connsiteY238" fmla="*/ 126588 h 1011971"/>
                <a:gd name="connsiteX239" fmla="*/ 285372 w 970994"/>
                <a:gd name="connsiteY239" fmla="*/ 122198 h 1011971"/>
                <a:gd name="connsiteX240" fmla="*/ 291226 w 970994"/>
                <a:gd name="connsiteY240" fmla="*/ 117807 h 1011971"/>
                <a:gd name="connsiteX241" fmla="*/ 290494 w 970994"/>
                <a:gd name="connsiteY241" fmla="*/ 110490 h 1011971"/>
                <a:gd name="connsiteX242" fmla="*/ 286835 w 970994"/>
                <a:gd name="connsiteY242" fmla="*/ 106831 h 1011971"/>
                <a:gd name="connsiteX243" fmla="*/ 253908 w 970994"/>
                <a:gd name="connsiteY243" fmla="*/ 108295 h 1011971"/>
                <a:gd name="connsiteX244" fmla="*/ 239273 w 970994"/>
                <a:gd name="connsiteY244" fmla="*/ 111953 h 1011971"/>
                <a:gd name="connsiteX245" fmla="*/ 220249 w 970994"/>
                <a:gd name="connsiteY245" fmla="*/ 120734 h 1011971"/>
                <a:gd name="connsiteX246" fmla="*/ 211468 w 970994"/>
                <a:gd name="connsiteY246" fmla="*/ 129515 h 1011971"/>
                <a:gd name="connsiteX247" fmla="*/ 199028 w 970994"/>
                <a:gd name="connsiteY247" fmla="*/ 145613 h 1011971"/>
                <a:gd name="connsiteX248" fmla="*/ 185858 w 970994"/>
                <a:gd name="connsiteY248" fmla="*/ 152930 h 1011971"/>
                <a:gd name="connsiteX249" fmla="*/ 161711 w 970994"/>
                <a:gd name="connsiteY249" fmla="*/ 177808 h 1011971"/>
                <a:gd name="connsiteX250" fmla="*/ 158784 w 970994"/>
                <a:gd name="connsiteY250" fmla="*/ 189516 h 1011971"/>
                <a:gd name="connsiteX251" fmla="*/ 104637 w 970994"/>
                <a:gd name="connsiteY251" fmla="*/ 223175 h 1011971"/>
                <a:gd name="connsiteX252" fmla="*/ 75368 w 970994"/>
                <a:gd name="connsiteY252" fmla="*/ 226834 h 1011971"/>
                <a:gd name="connsiteX253" fmla="*/ 62196 w 970994"/>
                <a:gd name="connsiteY253" fmla="*/ 229761 h 1011971"/>
                <a:gd name="connsiteX254" fmla="*/ 45367 w 970994"/>
                <a:gd name="connsiteY254" fmla="*/ 251712 h 1011971"/>
                <a:gd name="connsiteX255" fmla="*/ 32196 w 970994"/>
                <a:gd name="connsiteY255" fmla="*/ 256834 h 1011971"/>
                <a:gd name="connsiteX256" fmla="*/ 0 w 970994"/>
                <a:gd name="connsiteY256" fmla="*/ 273664 h 1011971"/>
                <a:gd name="connsiteX257" fmla="*/ 750747 w 970994"/>
                <a:gd name="connsiteY257" fmla="*/ 306591 h 1011971"/>
                <a:gd name="connsiteX258" fmla="*/ 778552 w 970994"/>
                <a:gd name="connsiteY258" fmla="*/ 307323 h 1011971"/>
                <a:gd name="connsiteX259" fmla="*/ 782942 w 970994"/>
                <a:gd name="connsiteY259" fmla="*/ 303665 h 1011971"/>
                <a:gd name="connsiteX260" fmla="*/ 781479 w 970994"/>
                <a:gd name="connsiteY260" fmla="*/ 289030 h 1011971"/>
                <a:gd name="connsiteX261" fmla="*/ 769040 w 970994"/>
                <a:gd name="connsiteY261" fmla="*/ 275859 h 1011971"/>
                <a:gd name="connsiteX262" fmla="*/ 755137 w 970994"/>
                <a:gd name="connsiteY262" fmla="*/ 276591 h 1011971"/>
                <a:gd name="connsiteX263" fmla="*/ 754405 w 970994"/>
                <a:gd name="connsiteY263" fmla="*/ 280249 h 1011971"/>
                <a:gd name="connsiteX264" fmla="*/ 762454 w 970994"/>
                <a:gd name="connsiteY264" fmla="*/ 283176 h 1011971"/>
                <a:gd name="connsiteX265" fmla="*/ 750747 w 970994"/>
                <a:gd name="connsiteY265" fmla="*/ 289030 h 1011971"/>
                <a:gd name="connsiteX266" fmla="*/ 748552 w 970994"/>
                <a:gd name="connsiteY266" fmla="*/ 296347 h 1011971"/>
                <a:gd name="connsiteX267" fmla="*/ 744161 w 970994"/>
                <a:gd name="connsiteY267" fmla="*/ 291957 h 1011971"/>
                <a:gd name="connsiteX268" fmla="*/ 741235 w 970994"/>
                <a:gd name="connsiteY268" fmla="*/ 297811 h 1011971"/>
                <a:gd name="connsiteX269" fmla="*/ 201224 w 970994"/>
                <a:gd name="connsiteY269" fmla="*/ 0 h 1011971"/>
                <a:gd name="connsiteX270" fmla="*/ 184394 w 970994"/>
                <a:gd name="connsiteY270" fmla="*/ 1463 h 1011971"/>
                <a:gd name="connsiteX271" fmla="*/ 164637 w 970994"/>
                <a:gd name="connsiteY271" fmla="*/ 15366 h 1011971"/>
                <a:gd name="connsiteX272" fmla="*/ 112685 w 970994"/>
                <a:gd name="connsiteY272" fmla="*/ 54147 h 1011971"/>
                <a:gd name="connsiteX273" fmla="*/ 118539 w 970994"/>
                <a:gd name="connsiteY273" fmla="*/ 61465 h 1011971"/>
                <a:gd name="connsiteX274" fmla="*/ 131710 w 970994"/>
                <a:gd name="connsiteY274" fmla="*/ 63660 h 1011971"/>
                <a:gd name="connsiteX275" fmla="*/ 152198 w 970994"/>
                <a:gd name="connsiteY275" fmla="*/ 49025 h 1011971"/>
                <a:gd name="connsiteX276" fmla="*/ 144149 w 970994"/>
                <a:gd name="connsiteY276" fmla="*/ 45367 h 1011971"/>
                <a:gd name="connsiteX277" fmla="*/ 160979 w 970994"/>
                <a:gd name="connsiteY277" fmla="*/ 33659 h 1011971"/>
                <a:gd name="connsiteX278" fmla="*/ 168296 w 970994"/>
                <a:gd name="connsiteY278" fmla="*/ 33659 h 1011971"/>
                <a:gd name="connsiteX279" fmla="*/ 190248 w 970994"/>
                <a:gd name="connsiteY279" fmla="*/ 19756 h 1011971"/>
                <a:gd name="connsiteX280" fmla="*/ 189516 w 970994"/>
                <a:gd name="connsiteY280" fmla="*/ 13171 h 1011971"/>
                <a:gd name="connsiteX281" fmla="*/ 501961 w 970994"/>
                <a:gd name="connsiteY281" fmla="*/ 459521 h 1011971"/>
                <a:gd name="connsiteX282" fmla="*/ 501961 w 970994"/>
                <a:gd name="connsiteY282" fmla="*/ 466838 h 1011971"/>
                <a:gd name="connsiteX283" fmla="*/ 517327 w 970994"/>
                <a:gd name="connsiteY283" fmla="*/ 478546 h 1011971"/>
                <a:gd name="connsiteX284" fmla="*/ 515864 w 970994"/>
                <a:gd name="connsiteY284" fmla="*/ 460985 h 1011971"/>
                <a:gd name="connsiteX285" fmla="*/ 496839 w 970994"/>
                <a:gd name="connsiteY285" fmla="*/ 480009 h 1011971"/>
                <a:gd name="connsiteX286" fmla="*/ 504888 w 970994"/>
                <a:gd name="connsiteY286" fmla="*/ 480741 h 1011971"/>
                <a:gd name="connsiteX287" fmla="*/ 504888 w 970994"/>
                <a:gd name="connsiteY287" fmla="*/ 487327 h 1011971"/>
                <a:gd name="connsiteX288" fmla="*/ 497571 w 970994"/>
                <a:gd name="connsiteY288" fmla="*/ 487327 h 1011971"/>
                <a:gd name="connsiteX289" fmla="*/ 653428 w 970994"/>
                <a:gd name="connsiteY289" fmla="*/ 324153 h 1011971"/>
                <a:gd name="connsiteX290" fmla="*/ 653428 w 970994"/>
                <a:gd name="connsiteY290" fmla="*/ 330738 h 1011971"/>
                <a:gd name="connsiteX291" fmla="*/ 659282 w 970994"/>
                <a:gd name="connsiteY291" fmla="*/ 329275 h 1011971"/>
                <a:gd name="connsiteX292" fmla="*/ 659282 w 970994"/>
                <a:gd name="connsiteY292" fmla="*/ 325616 h 1011971"/>
                <a:gd name="connsiteX293" fmla="*/ 687819 w 970994"/>
                <a:gd name="connsiteY293" fmla="*/ 346836 h 1011971"/>
                <a:gd name="connsiteX294" fmla="*/ 687087 w 970994"/>
                <a:gd name="connsiteY294" fmla="*/ 338787 h 1011971"/>
                <a:gd name="connsiteX295" fmla="*/ 675380 w 970994"/>
                <a:gd name="connsiteY295" fmla="*/ 337324 h 1011971"/>
                <a:gd name="connsiteX296" fmla="*/ 670989 w 970994"/>
                <a:gd name="connsiteY296" fmla="*/ 334397 h 1011971"/>
                <a:gd name="connsiteX297" fmla="*/ 664404 w 970994"/>
                <a:gd name="connsiteY297" fmla="*/ 334397 h 1011971"/>
                <a:gd name="connsiteX298" fmla="*/ 661477 w 970994"/>
                <a:gd name="connsiteY298" fmla="*/ 336592 h 1011971"/>
                <a:gd name="connsiteX299" fmla="*/ 668062 w 970994"/>
                <a:gd name="connsiteY299" fmla="*/ 339519 h 1011971"/>
                <a:gd name="connsiteX300" fmla="*/ 676111 w 970994"/>
                <a:gd name="connsiteY300" fmla="*/ 347568 h 1011971"/>
                <a:gd name="connsiteX301" fmla="*/ 556109 w 970994"/>
                <a:gd name="connsiteY301" fmla="*/ 355617 h 1011971"/>
                <a:gd name="connsiteX302" fmla="*/ 555377 w 970994"/>
                <a:gd name="connsiteY302" fmla="*/ 363666 h 1011971"/>
                <a:gd name="connsiteX303" fmla="*/ 553182 w 970994"/>
                <a:gd name="connsiteY303" fmla="*/ 368788 h 1011971"/>
                <a:gd name="connsiteX304" fmla="*/ 554646 w 970994"/>
                <a:gd name="connsiteY304" fmla="*/ 384886 h 1011971"/>
                <a:gd name="connsiteX305" fmla="*/ 557572 w 970994"/>
                <a:gd name="connsiteY305" fmla="*/ 387081 h 1011971"/>
                <a:gd name="connsiteX306" fmla="*/ 562694 w 970994"/>
                <a:gd name="connsiteY306" fmla="*/ 387813 h 1011971"/>
                <a:gd name="connsiteX307" fmla="*/ 566353 w 970994"/>
                <a:gd name="connsiteY307" fmla="*/ 381227 h 1011971"/>
                <a:gd name="connsiteX308" fmla="*/ 567084 w 970994"/>
                <a:gd name="connsiteY308" fmla="*/ 369520 h 1011971"/>
                <a:gd name="connsiteX309" fmla="*/ 564889 w 970994"/>
                <a:gd name="connsiteY309" fmla="*/ 365129 h 1011971"/>
                <a:gd name="connsiteX310" fmla="*/ 564158 w 970994"/>
                <a:gd name="connsiteY310" fmla="*/ 357080 h 101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</a:cxnLst>
              <a:rect l="l" t="t" r="r" b="b"/>
              <a:pathLst>
                <a:path w="970994" h="1011971">
                  <a:moveTo>
                    <a:pt x="714892" y="987093"/>
                  </a:moveTo>
                  <a:lnTo>
                    <a:pt x="715624" y="997337"/>
                  </a:lnTo>
                  <a:lnTo>
                    <a:pt x="872212" y="971726"/>
                  </a:lnTo>
                  <a:lnTo>
                    <a:pt x="875871" y="962946"/>
                  </a:lnTo>
                  <a:lnTo>
                    <a:pt x="904408" y="919774"/>
                  </a:lnTo>
                  <a:lnTo>
                    <a:pt x="904408" y="888310"/>
                  </a:lnTo>
                  <a:lnTo>
                    <a:pt x="910262" y="872944"/>
                  </a:lnTo>
                  <a:lnTo>
                    <a:pt x="926360" y="867090"/>
                  </a:lnTo>
                  <a:lnTo>
                    <a:pt x="940995" y="810016"/>
                  </a:lnTo>
                  <a:lnTo>
                    <a:pt x="948312" y="806357"/>
                  </a:lnTo>
                  <a:lnTo>
                    <a:pt x="955629" y="810748"/>
                  </a:lnTo>
                  <a:lnTo>
                    <a:pt x="954165" y="815138"/>
                  </a:lnTo>
                  <a:lnTo>
                    <a:pt x="946117" y="820992"/>
                  </a:lnTo>
                  <a:lnTo>
                    <a:pt x="948312" y="827577"/>
                  </a:lnTo>
                  <a:lnTo>
                    <a:pt x="954165" y="830504"/>
                  </a:lnTo>
                  <a:lnTo>
                    <a:pt x="968068" y="820260"/>
                  </a:lnTo>
                  <a:lnTo>
                    <a:pt x="970995" y="748551"/>
                  </a:lnTo>
                  <a:lnTo>
                    <a:pt x="959288" y="731722"/>
                  </a:lnTo>
                  <a:lnTo>
                    <a:pt x="950507" y="704648"/>
                  </a:lnTo>
                  <a:lnTo>
                    <a:pt x="950507" y="686355"/>
                  </a:lnTo>
                  <a:lnTo>
                    <a:pt x="933677" y="654159"/>
                  </a:lnTo>
                  <a:lnTo>
                    <a:pt x="933677" y="640988"/>
                  </a:lnTo>
                  <a:lnTo>
                    <a:pt x="924897" y="616841"/>
                  </a:lnTo>
                  <a:lnTo>
                    <a:pt x="908067" y="594890"/>
                  </a:lnTo>
                  <a:lnTo>
                    <a:pt x="886847" y="587573"/>
                  </a:lnTo>
                  <a:lnTo>
                    <a:pt x="851724" y="609524"/>
                  </a:lnTo>
                  <a:lnTo>
                    <a:pt x="833431" y="643183"/>
                  </a:lnTo>
                  <a:lnTo>
                    <a:pt x="831968" y="649769"/>
                  </a:lnTo>
                  <a:lnTo>
                    <a:pt x="810016" y="675379"/>
                  </a:lnTo>
                  <a:lnTo>
                    <a:pt x="799040" y="673916"/>
                  </a:lnTo>
                  <a:lnTo>
                    <a:pt x="777821" y="653428"/>
                  </a:lnTo>
                  <a:lnTo>
                    <a:pt x="777089" y="628549"/>
                  </a:lnTo>
                  <a:lnTo>
                    <a:pt x="788064" y="614646"/>
                  </a:lnTo>
                  <a:lnTo>
                    <a:pt x="802699" y="613183"/>
                  </a:lnTo>
                  <a:lnTo>
                    <a:pt x="811480" y="600744"/>
                  </a:lnTo>
                  <a:lnTo>
                    <a:pt x="812943" y="571475"/>
                  </a:lnTo>
                  <a:lnTo>
                    <a:pt x="818797" y="565621"/>
                  </a:lnTo>
                  <a:lnTo>
                    <a:pt x="826846" y="564889"/>
                  </a:lnTo>
                  <a:lnTo>
                    <a:pt x="833431" y="552450"/>
                  </a:lnTo>
                  <a:lnTo>
                    <a:pt x="831968" y="482205"/>
                  </a:lnTo>
                  <a:lnTo>
                    <a:pt x="829773" y="472692"/>
                  </a:lnTo>
                  <a:lnTo>
                    <a:pt x="820992" y="463912"/>
                  </a:lnTo>
                  <a:lnTo>
                    <a:pt x="808553" y="456594"/>
                  </a:lnTo>
                  <a:lnTo>
                    <a:pt x="807821" y="443423"/>
                  </a:lnTo>
                  <a:lnTo>
                    <a:pt x="812943" y="439033"/>
                  </a:lnTo>
                  <a:lnTo>
                    <a:pt x="826114" y="444887"/>
                  </a:lnTo>
                  <a:lnTo>
                    <a:pt x="823919" y="432448"/>
                  </a:lnTo>
                  <a:lnTo>
                    <a:pt x="810016" y="412691"/>
                  </a:lnTo>
                  <a:lnTo>
                    <a:pt x="804894" y="400984"/>
                  </a:lnTo>
                  <a:lnTo>
                    <a:pt x="796845" y="392935"/>
                  </a:lnTo>
                  <a:lnTo>
                    <a:pt x="780747" y="392935"/>
                  </a:lnTo>
                  <a:lnTo>
                    <a:pt x="721478" y="371715"/>
                  </a:lnTo>
                  <a:lnTo>
                    <a:pt x="711234" y="359275"/>
                  </a:lnTo>
                  <a:lnTo>
                    <a:pt x="688551" y="357080"/>
                  </a:lnTo>
                  <a:lnTo>
                    <a:pt x="679770" y="359275"/>
                  </a:lnTo>
                  <a:lnTo>
                    <a:pt x="647574" y="342446"/>
                  </a:lnTo>
                  <a:lnTo>
                    <a:pt x="637330" y="342446"/>
                  </a:lnTo>
                  <a:lnTo>
                    <a:pt x="640989" y="349763"/>
                  </a:lnTo>
                  <a:lnTo>
                    <a:pt x="621232" y="349031"/>
                  </a:lnTo>
                  <a:lnTo>
                    <a:pt x="621964" y="353422"/>
                  </a:lnTo>
                  <a:lnTo>
                    <a:pt x="626354" y="357812"/>
                  </a:lnTo>
                  <a:lnTo>
                    <a:pt x="608061" y="373178"/>
                  </a:lnTo>
                  <a:lnTo>
                    <a:pt x="608793" y="386349"/>
                  </a:lnTo>
                  <a:lnTo>
                    <a:pt x="619768" y="403179"/>
                  </a:lnTo>
                  <a:lnTo>
                    <a:pt x="630744" y="404642"/>
                  </a:lnTo>
                  <a:lnTo>
                    <a:pt x="630744" y="409032"/>
                  </a:lnTo>
                  <a:lnTo>
                    <a:pt x="619768" y="412691"/>
                  </a:lnTo>
                  <a:lnTo>
                    <a:pt x="604403" y="411959"/>
                  </a:lnTo>
                  <a:lnTo>
                    <a:pt x="583914" y="430252"/>
                  </a:lnTo>
                  <a:lnTo>
                    <a:pt x="584646" y="448545"/>
                  </a:lnTo>
                  <a:lnTo>
                    <a:pt x="587573" y="490985"/>
                  </a:lnTo>
                  <a:lnTo>
                    <a:pt x="571475" y="515864"/>
                  </a:lnTo>
                  <a:lnTo>
                    <a:pt x="577329" y="482936"/>
                  </a:lnTo>
                  <a:lnTo>
                    <a:pt x="571475" y="478546"/>
                  </a:lnTo>
                  <a:lnTo>
                    <a:pt x="564889" y="517327"/>
                  </a:lnTo>
                  <a:lnTo>
                    <a:pt x="557572" y="500498"/>
                  </a:lnTo>
                  <a:lnTo>
                    <a:pt x="561231" y="483668"/>
                  </a:lnTo>
                  <a:lnTo>
                    <a:pt x="557572" y="476351"/>
                  </a:lnTo>
                  <a:lnTo>
                    <a:pt x="561963" y="466838"/>
                  </a:lnTo>
                  <a:lnTo>
                    <a:pt x="557572" y="458790"/>
                  </a:lnTo>
                  <a:lnTo>
                    <a:pt x="564889" y="451472"/>
                  </a:lnTo>
                  <a:lnTo>
                    <a:pt x="564889" y="442692"/>
                  </a:lnTo>
                  <a:lnTo>
                    <a:pt x="555377" y="447082"/>
                  </a:lnTo>
                  <a:lnTo>
                    <a:pt x="545865" y="469765"/>
                  </a:lnTo>
                  <a:lnTo>
                    <a:pt x="540743" y="474887"/>
                  </a:lnTo>
                  <a:lnTo>
                    <a:pt x="531230" y="492449"/>
                  </a:lnTo>
                  <a:lnTo>
                    <a:pt x="518791" y="490985"/>
                  </a:lnTo>
                  <a:lnTo>
                    <a:pt x="518059" y="499766"/>
                  </a:lnTo>
                  <a:lnTo>
                    <a:pt x="506352" y="499766"/>
                  </a:lnTo>
                  <a:lnTo>
                    <a:pt x="507815" y="510742"/>
                  </a:lnTo>
                  <a:lnTo>
                    <a:pt x="509279" y="525376"/>
                  </a:lnTo>
                  <a:lnTo>
                    <a:pt x="487327" y="534157"/>
                  </a:lnTo>
                  <a:lnTo>
                    <a:pt x="488059" y="543669"/>
                  </a:lnTo>
                  <a:lnTo>
                    <a:pt x="495376" y="556109"/>
                  </a:lnTo>
                  <a:lnTo>
                    <a:pt x="494644" y="594158"/>
                  </a:lnTo>
                  <a:lnTo>
                    <a:pt x="485132" y="626354"/>
                  </a:lnTo>
                  <a:lnTo>
                    <a:pt x="472693" y="644647"/>
                  </a:lnTo>
                  <a:lnTo>
                    <a:pt x="481473" y="654891"/>
                  </a:lnTo>
                  <a:lnTo>
                    <a:pt x="487327" y="680501"/>
                  </a:lnTo>
                  <a:lnTo>
                    <a:pt x="480010" y="698794"/>
                  </a:lnTo>
                  <a:lnTo>
                    <a:pt x="478546" y="714160"/>
                  </a:lnTo>
                  <a:lnTo>
                    <a:pt x="490986" y="739039"/>
                  </a:lnTo>
                  <a:lnTo>
                    <a:pt x="509279" y="774893"/>
                  </a:lnTo>
                  <a:lnTo>
                    <a:pt x="518059" y="788796"/>
                  </a:lnTo>
                  <a:lnTo>
                    <a:pt x="529767" y="839285"/>
                  </a:lnTo>
                  <a:lnTo>
                    <a:pt x="529035" y="903676"/>
                  </a:lnTo>
                  <a:lnTo>
                    <a:pt x="522450" y="932214"/>
                  </a:lnTo>
                  <a:lnTo>
                    <a:pt x="507815" y="955629"/>
                  </a:lnTo>
                  <a:lnTo>
                    <a:pt x="501229" y="982702"/>
                  </a:lnTo>
                  <a:lnTo>
                    <a:pt x="486595" y="1004654"/>
                  </a:lnTo>
                  <a:lnTo>
                    <a:pt x="477815" y="1011971"/>
                  </a:lnTo>
                  <a:close/>
                  <a:moveTo>
                    <a:pt x="13903" y="278786"/>
                  </a:moveTo>
                  <a:lnTo>
                    <a:pt x="35855" y="306591"/>
                  </a:lnTo>
                  <a:lnTo>
                    <a:pt x="160247" y="334397"/>
                  </a:lnTo>
                  <a:lnTo>
                    <a:pt x="170492" y="341714"/>
                  </a:lnTo>
                  <a:lnTo>
                    <a:pt x="199760" y="347568"/>
                  </a:lnTo>
                  <a:lnTo>
                    <a:pt x="204882" y="351226"/>
                  </a:lnTo>
                  <a:lnTo>
                    <a:pt x="225371" y="349763"/>
                  </a:lnTo>
                  <a:lnTo>
                    <a:pt x="261225" y="355617"/>
                  </a:lnTo>
                  <a:lnTo>
                    <a:pt x="271469" y="366593"/>
                  </a:lnTo>
                  <a:lnTo>
                    <a:pt x="264152" y="373910"/>
                  </a:lnTo>
                  <a:lnTo>
                    <a:pt x="270006" y="379764"/>
                  </a:lnTo>
                  <a:lnTo>
                    <a:pt x="297811" y="384886"/>
                  </a:lnTo>
                  <a:lnTo>
                    <a:pt x="306592" y="393666"/>
                  </a:lnTo>
                  <a:lnTo>
                    <a:pt x="307323" y="425862"/>
                  </a:lnTo>
                  <a:lnTo>
                    <a:pt x="297811" y="446350"/>
                  </a:lnTo>
                  <a:lnTo>
                    <a:pt x="312445" y="447082"/>
                  </a:lnTo>
                  <a:lnTo>
                    <a:pt x="319763" y="441228"/>
                  </a:lnTo>
                  <a:lnTo>
                    <a:pt x="326348" y="447082"/>
                  </a:lnTo>
                  <a:lnTo>
                    <a:pt x="318299" y="469765"/>
                  </a:lnTo>
                  <a:lnTo>
                    <a:pt x="325616" y="481473"/>
                  </a:lnTo>
                  <a:lnTo>
                    <a:pt x="334397" y="483668"/>
                  </a:lnTo>
                  <a:lnTo>
                    <a:pt x="340251" y="470497"/>
                  </a:lnTo>
                  <a:lnTo>
                    <a:pt x="361471" y="436838"/>
                  </a:lnTo>
                  <a:lnTo>
                    <a:pt x="373178" y="392935"/>
                  </a:lnTo>
                  <a:lnTo>
                    <a:pt x="390008" y="378300"/>
                  </a:lnTo>
                  <a:lnTo>
                    <a:pt x="386349" y="366593"/>
                  </a:lnTo>
                  <a:lnTo>
                    <a:pt x="390008" y="360007"/>
                  </a:lnTo>
                  <a:lnTo>
                    <a:pt x="397325" y="371715"/>
                  </a:lnTo>
                  <a:lnTo>
                    <a:pt x="395130" y="387813"/>
                  </a:lnTo>
                  <a:lnTo>
                    <a:pt x="416350" y="371715"/>
                  </a:lnTo>
                  <a:lnTo>
                    <a:pt x="417813" y="354885"/>
                  </a:lnTo>
                  <a:lnTo>
                    <a:pt x="433179" y="359275"/>
                  </a:lnTo>
                  <a:lnTo>
                    <a:pt x="439033" y="347568"/>
                  </a:lnTo>
                  <a:lnTo>
                    <a:pt x="444155" y="351958"/>
                  </a:lnTo>
                  <a:lnTo>
                    <a:pt x="439033" y="362934"/>
                  </a:lnTo>
                  <a:lnTo>
                    <a:pt x="431716" y="366593"/>
                  </a:lnTo>
                  <a:lnTo>
                    <a:pt x="424399" y="381227"/>
                  </a:lnTo>
                  <a:lnTo>
                    <a:pt x="434643" y="394398"/>
                  </a:lnTo>
                  <a:lnTo>
                    <a:pt x="442692" y="390739"/>
                  </a:lnTo>
                  <a:lnTo>
                    <a:pt x="439033" y="385617"/>
                  </a:lnTo>
                  <a:lnTo>
                    <a:pt x="446350" y="374642"/>
                  </a:lnTo>
                  <a:lnTo>
                    <a:pt x="460253" y="362202"/>
                  </a:lnTo>
                  <a:lnTo>
                    <a:pt x="466107" y="362202"/>
                  </a:lnTo>
                  <a:lnTo>
                    <a:pt x="467570" y="343178"/>
                  </a:lnTo>
                  <a:lnTo>
                    <a:pt x="482205" y="330007"/>
                  </a:lnTo>
                  <a:lnTo>
                    <a:pt x="540011" y="326348"/>
                  </a:lnTo>
                  <a:lnTo>
                    <a:pt x="553914" y="303665"/>
                  </a:lnTo>
                  <a:lnTo>
                    <a:pt x="581719" y="301469"/>
                  </a:lnTo>
                  <a:lnTo>
                    <a:pt x="609525" y="310250"/>
                  </a:lnTo>
                  <a:lnTo>
                    <a:pt x="640257" y="330007"/>
                  </a:lnTo>
                  <a:lnTo>
                    <a:pt x="645379" y="328543"/>
                  </a:lnTo>
                  <a:lnTo>
                    <a:pt x="643915" y="302933"/>
                  </a:lnTo>
                  <a:lnTo>
                    <a:pt x="649037" y="301469"/>
                  </a:lnTo>
                  <a:lnTo>
                    <a:pt x="681965" y="309518"/>
                  </a:lnTo>
                  <a:lnTo>
                    <a:pt x="692941" y="308055"/>
                  </a:lnTo>
                  <a:lnTo>
                    <a:pt x="714161" y="302933"/>
                  </a:lnTo>
                  <a:lnTo>
                    <a:pt x="726600" y="305860"/>
                  </a:lnTo>
                  <a:lnTo>
                    <a:pt x="739771" y="306591"/>
                  </a:lnTo>
                  <a:lnTo>
                    <a:pt x="739771" y="298542"/>
                  </a:lnTo>
                  <a:lnTo>
                    <a:pt x="734649" y="291957"/>
                  </a:lnTo>
                  <a:lnTo>
                    <a:pt x="723673" y="290494"/>
                  </a:lnTo>
                  <a:lnTo>
                    <a:pt x="715624" y="284640"/>
                  </a:lnTo>
                  <a:lnTo>
                    <a:pt x="719283" y="274396"/>
                  </a:lnTo>
                  <a:lnTo>
                    <a:pt x="713429" y="272200"/>
                  </a:lnTo>
                  <a:lnTo>
                    <a:pt x="694404" y="272932"/>
                  </a:lnTo>
                  <a:lnTo>
                    <a:pt x="693673" y="265615"/>
                  </a:lnTo>
                  <a:lnTo>
                    <a:pt x="701721" y="259761"/>
                  </a:lnTo>
                  <a:lnTo>
                    <a:pt x="706112" y="265615"/>
                  </a:lnTo>
                  <a:lnTo>
                    <a:pt x="709770" y="252444"/>
                  </a:lnTo>
                  <a:lnTo>
                    <a:pt x="704648" y="247322"/>
                  </a:lnTo>
                  <a:lnTo>
                    <a:pt x="709770" y="245859"/>
                  </a:lnTo>
                  <a:lnTo>
                    <a:pt x="699526" y="236346"/>
                  </a:lnTo>
                  <a:lnTo>
                    <a:pt x="701721" y="226834"/>
                  </a:lnTo>
                  <a:lnTo>
                    <a:pt x="702453" y="212931"/>
                  </a:lnTo>
                  <a:lnTo>
                    <a:pt x="692941" y="212931"/>
                  </a:lnTo>
                  <a:lnTo>
                    <a:pt x="681965" y="220248"/>
                  </a:lnTo>
                  <a:lnTo>
                    <a:pt x="668062" y="220980"/>
                  </a:lnTo>
                  <a:lnTo>
                    <a:pt x="664404" y="234151"/>
                  </a:lnTo>
                  <a:lnTo>
                    <a:pt x="650501" y="235614"/>
                  </a:lnTo>
                  <a:lnTo>
                    <a:pt x="648306" y="226834"/>
                  </a:lnTo>
                  <a:lnTo>
                    <a:pt x="632208" y="227565"/>
                  </a:lnTo>
                  <a:lnTo>
                    <a:pt x="624891" y="236346"/>
                  </a:lnTo>
                  <a:lnTo>
                    <a:pt x="619768" y="235614"/>
                  </a:lnTo>
                  <a:lnTo>
                    <a:pt x="618305" y="229761"/>
                  </a:lnTo>
                  <a:lnTo>
                    <a:pt x="599280" y="232687"/>
                  </a:lnTo>
                  <a:lnTo>
                    <a:pt x="598549" y="197565"/>
                  </a:lnTo>
                  <a:lnTo>
                    <a:pt x="605866" y="182930"/>
                  </a:lnTo>
                  <a:lnTo>
                    <a:pt x="600744" y="182199"/>
                  </a:lnTo>
                  <a:lnTo>
                    <a:pt x="587573" y="190248"/>
                  </a:lnTo>
                  <a:lnTo>
                    <a:pt x="571475" y="190248"/>
                  </a:lnTo>
                  <a:lnTo>
                    <a:pt x="543670" y="210004"/>
                  </a:lnTo>
                  <a:lnTo>
                    <a:pt x="498303" y="212199"/>
                  </a:lnTo>
                  <a:lnTo>
                    <a:pt x="468302" y="218053"/>
                  </a:lnTo>
                  <a:lnTo>
                    <a:pt x="454400" y="229029"/>
                  </a:lnTo>
                  <a:lnTo>
                    <a:pt x="444155" y="238541"/>
                  </a:lnTo>
                  <a:lnTo>
                    <a:pt x="425862" y="250981"/>
                  </a:lnTo>
                  <a:lnTo>
                    <a:pt x="423667" y="256834"/>
                  </a:lnTo>
                  <a:lnTo>
                    <a:pt x="419277" y="244395"/>
                  </a:lnTo>
                  <a:lnTo>
                    <a:pt x="409764" y="240005"/>
                  </a:lnTo>
                  <a:lnTo>
                    <a:pt x="409764" y="244395"/>
                  </a:lnTo>
                  <a:lnTo>
                    <a:pt x="414886" y="249517"/>
                  </a:lnTo>
                  <a:lnTo>
                    <a:pt x="414886" y="259030"/>
                  </a:lnTo>
                  <a:lnTo>
                    <a:pt x="403911" y="254639"/>
                  </a:lnTo>
                  <a:lnTo>
                    <a:pt x="399520" y="254639"/>
                  </a:lnTo>
                  <a:lnTo>
                    <a:pt x="397325" y="263420"/>
                  </a:lnTo>
                  <a:lnTo>
                    <a:pt x="382691" y="249517"/>
                  </a:lnTo>
                  <a:lnTo>
                    <a:pt x="373178" y="248054"/>
                  </a:lnTo>
                  <a:lnTo>
                    <a:pt x="363666" y="259030"/>
                  </a:lnTo>
                  <a:lnTo>
                    <a:pt x="340251" y="258298"/>
                  </a:lnTo>
                  <a:lnTo>
                    <a:pt x="336592" y="248054"/>
                  </a:lnTo>
                  <a:lnTo>
                    <a:pt x="321958" y="234151"/>
                  </a:lnTo>
                  <a:lnTo>
                    <a:pt x="312445" y="222443"/>
                  </a:lnTo>
                  <a:lnTo>
                    <a:pt x="312445" y="217321"/>
                  </a:lnTo>
                  <a:lnTo>
                    <a:pt x="304397" y="207077"/>
                  </a:lnTo>
                  <a:lnTo>
                    <a:pt x="285372" y="198297"/>
                  </a:lnTo>
                  <a:lnTo>
                    <a:pt x="261225" y="197565"/>
                  </a:lnTo>
                  <a:lnTo>
                    <a:pt x="253176" y="190979"/>
                  </a:lnTo>
                  <a:lnTo>
                    <a:pt x="242932" y="190979"/>
                  </a:lnTo>
                  <a:lnTo>
                    <a:pt x="237810" y="193906"/>
                  </a:lnTo>
                  <a:lnTo>
                    <a:pt x="221712" y="210004"/>
                  </a:lnTo>
                  <a:lnTo>
                    <a:pt x="216590" y="218053"/>
                  </a:lnTo>
                  <a:lnTo>
                    <a:pt x="209273" y="212931"/>
                  </a:lnTo>
                  <a:lnTo>
                    <a:pt x="210736" y="205614"/>
                  </a:lnTo>
                  <a:lnTo>
                    <a:pt x="216590" y="190248"/>
                  </a:lnTo>
                  <a:lnTo>
                    <a:pt x="240005" y="153662"/>
                  </a:lnTo>
                  <a:lnTo>
                    <a:pt x="245859" y="152198"/>
                  </a:lnTo>
                  <a:lnTo>
                    <a:pt x="258298" y="138295"/>
                  </a:lnTo>
                  <a:lnTo>
                    <a:pt x="263420" y="126588"/>
                  </a:lnTo>
                  <a:lnTo>
                    <a:pt x="285372" y="122198"/>
                  </a:lnTo>
                  <a:lnTo>
                    <a:pt x="291226" y="117807"/>
                  </a:lnTo>
                  <a:lnTo>
                    <a:pt x="290494" y="110490"/>
                  </a:lnTo>
                  <a:lnTo>
                    <a:pt x="286835" y="106831"/>
                  </a:lnTo>
                  <a:lnTo>
                    <a:pt x="253908" y="108295"/>
                  </a:lnTo>
                  <a:lnTo>
                    <a:pt x="239273" y="111953"/>
                  </a:lnTo>
                  <a:lnTo>
                    <a:pt x="220249" y="120734"/>
                  </a:lnTo>
                  <a:lnTo>
                    <a:pt x="211468" y="129515"/>
                  </a:lnTo>
                  <a:lnTo>
                    <a:pt x="199028" y="145613"/>
                  </a:lnTo>
                  <a:lnTo>
                    <a:pt x="185858" y="152930"/>
                  </a:lnTo>
                  <a:lnTo>
                    <a:pt x="161711" y="177808"/>
                  </a:lnTo>
                  <a:lnTo>
                    <a:pt x="158784" y="189516"/>
                  </a:lnTo>
                  <a:lnTo>
                    <a:pt x="104637" y="223175"/>
                  </a:lnTo>
                  <a:lnTo>
                    <a:pt x="75368" y="226834"/>
                  </a:lnTo>
                  <a:lnTo>
                    <a:pt x="62196" y="229761"/>
                  </a:lnTo>
                  <a:lnTo>
                    <a:pt x="45367" y="251712"/>
                  </a:lnTo>
                  <a:lnTo>
                    <a:pt x="32196" y="256834"/>
                  </a:lnTo>
                  <a:lnTo>
                    <a:pt x="0" y="273664"/>
                  </a:lnTo>
                  <a:close/>
                  <a:moveTo>
                    <a:pt x="750747" y="306591"/>
                  </a:moveTo>
                  <a:lnTo>
                    <a:pt x="778552" y="307323"/>
                  </a:lnTo>
                  <a:lnTo>
                    <a:pt x="782942" y="303665"/>
                  </a:lnTo>
                  <a:lnTo>
                    <a:pt x="781479" y="289030"/>
                  </a:lnTo>
                  <a:lnTo>
                    <a:pt x="769040" y="275859"/>
                  </a:lnTo>
                  <a:lnTo>
                    <a:pt x="755137" y="276591"/>
                  </a:lnTo>
                  <a:lnTo>
                    <a:pt x="754405" y="280249"/>
                  </a:lnTo>
                  <a:lnTo>
                    <a:pt x="762454" y="283176"/>
                  </a:lnTo>
                  <a:lnTo>
                    <a:pt x="750747" y="289030"/>
                  </a:lnTo>
                  <a:lnTo>
                    <a:pt x="748552" y="296347"/>
                  </a:lnTo>
                  <a:lnTo>
                    <a:pt x="744161" y="291957"/>
                  </a:lnTo>
                  <a:lnTo>
                    <a:pt x="741235" y="297811"/>
                  </a:lnTo>
                  <a:close/>
                  <a:moveTo>
                    <a:pt x="201224" y="0"/>
                  </a:moveTo>
                  <a:lnTo>
                    <a:pt x="184394" y="1463"/>
                  </a:lnTo>
                  <a:lnTo>
                    <a:pt x="164637" y="15366"/>
                  </a:lnTo>
                  <a:lnTo>
                    <a:pt x="112685" y="54147"/>
                  </a:lnTo>
                  <a:lnTo>
                    <a:pt x="118539" y="61465"/>
                  </a:lnTo>
                  <a:lnTo>
                    <a:pt x="131710" y="63660"/>
                  </a:lnTo>
                  <a:lnTo>
                    <a:pt x="152198" y="49025"/>
                  </a:lnTo>
                  <a:lnTo>
                    <a:pt x="144149" y="45367"/>
                  </a:lnTo>
                  <a:lnTo>
                    <a:pt x="160979" y="33659"/>
                  </a:lnTo>
                  <a:lnTo>
                    <a:pt x="168296" y="33659"/>
                  </a:lnTo>
                  <a:lnTo>
                    <a:pt x="190248" y="19756"/>
                  </a:lnTo>
                  <a:lnTo>
                    <a:pt x="189516" y="13171"/>
                  </a:lnTo>
                  <a:close/>
                  <a:moveTo>
                    <a:pt x="501961" y="459521"/>
                  </a:moveTo>
                  <a:lnTo>
                    <a:pt x="501961" y="466838"/>
                  </a:lnTo>
                  <a:lnTo>
                    <a:pt x="517327" y="478546"/>
                  </a:lnTo>
                  <a:lnTo>
                    <a:pt x="515864" y="460985"/>
                  </a:lnTo>
                  <a:close/>
                  <a:moveTo>
                    <a:pt x="496839" y="480009"/>
                  </a:moveTo>
                  <a:lnTo>
                    <a:pt x="504888" y="480741"/>
                  </a:lnTo>
                  <a:lnTo>
                    <a:pt x="504888" y="487327"/>
                  </a:lnTo>
                  <a:lnTo>
                    <a:pt x="497571" y="487327"/>
                  </a:lnTo>
                  <a:close/>
                  <a:moveTo>
                    <a:pt x="653428" y="324153"/>
                  </a:moveTo>
                  <a:lnTo>
                    <a:pt x="653428" y="330738"/>
                  </a:lnTo>
                  <a:lnTo>
                    <a:pt x="659282" y="329275"/>
                  </a:lnTo>
                  <a:lnTo>
                    <a:pt x="659282" y="325616"/>
                  </a:lnTo>
                  <a:close/>
                  <a:moveTo>
                    <a:pt x="687819" y="346836"/>
                  </a:moveTo>
                  <a:lnTo>
                    <a:pt x="687087" y="338787"/>
                  </a:lnTo>
                  <a:lnTo>
                    <a:pt x="675380" y="337324"/>
                  </a:lnTo>
                  <a:lnTo>
                    <a:pt x="670989" y="334397"/>
                  </a:lnTo>
                  <a:lnTo>
                    <a:pt x="664404" y="334397"/>
                  </a:lnTo>
                  <a:lnTo>
                    <a:pt x="661477" y="336592"/>
                  </a:lnTo>
                  <a:lnTo>
                    <a:pt x="668062" y="339519"/>
                  </a:lnTo>
                  <a:lnTo>
                    <a:pt x="676111" y="347568"/>
                  </a:lnTo>
                  <a:close/>
                  <a:moveTo>
                    <a:pt x="556109" y="355617"/>
                  </a:moveTo>
                  <a:lnTo>
                    <a:pt x="555377" y="363666"/>
                  </a:lnTo>
                  <a:lnTo>
                    <a:pt x="553182" y="368788"/>
                  </a:lnTo>
                  <a:lnTo>
                    <a:pt x="554646" y="384886"/>
                  </a:lnTo>
                  <a:lnTo>
                    <a:pt x="557572" y="387081"/>
                  </a:lnTo>
                  <a:lnTo>
                    <a:pt x="562694" y="387813"/>
                  </a:lnTo>
                  <a:lnTo>
                    <a:pt x="566353" y="381227"/>
                  </a:lnTo>
                  <a:lnTo>
                    <a:pt x="567084" y="369520"/>
                  </a:lnTo>
                  <a:lnTo>
                    <a:pt x="564889" y="365129"/>
                  </a:lnTo>
                  <a:lnTo>
                    <a:pt x="564158" y="357080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D9A81A8-DD2E-3C56-C9DB-43F2823A9AB6}"/>
                </a:ext>
              </a:extLst>
            </p:cNvPr>
            <p:cNvSpPr/>
            <p:nvPr/>
          </p:nvSpPr>
          <p:spPr>
            <a:xfrm>
              <a:off x="4088804" y="1946895"/>
              <a:ext cx="847333" cy="938799"/>
            </a:xfrm>
            <a:custGeom>
              <a:avLst/>
              <a:gdLst>
                <a:gd name="connsiteX0" fmla="*/ 17562 w 847333"/>
                <a:gd name="connsiteY0" fmla="*/ 109027 h 938799"/>
                <a:gd name="connsiteX1" fmla="*/ 9513 w 847333"/>
                <a:gd name="connsiteY1" fmla="*/ 129515 h 938799"/>
                <a:gd name="connsiteX2" fmla="*/ 15366 w 847333"/>
                <a:gd name="connsiteY2" fmla="*/ 139759 h 938799"/>
                <a:gd name="connsiteX3" fmla="*/ 13171 w 847333"/>
                <a:gd name="connsiteY3" fmla="*/ 177077 h 938799"/>
                <a:gd name="connsiteX4" fmla="*/ 9513 w 847333"/>
                <a:gd name="connsiteY4" fmla="*/ 185126 h 938799"/>
                <a:gd name="connsiteX5" fmla="*/ 29269 w 847333"/>
                <a:gd name="connsiteY5" fmla="*/ 251712 h 938799"/>
                <a:gd name="connsiteX6" fmla="*/ 38781 w 847333"/>
                <a:gd name="connsiteY6" fmla="*/ 270005 h 938799"/>
                <a:gd name="connsiteX7" fmla="*/ 43903 w 847333"/>
                <a:gd name="connsiteY7" fmla="*/ 372446 h 938799"/>
                <a:gd name="connsiteX8" fmla="*/ 51221 w 847333"/>
                <a:gd name="connsiteY8" fmla="*/ 392203 h 938799"/>
                <a:gd name="connsiteX9" fmla="*/ 48294 w 847333"/>
                <a:gd name="connsiteY9" fmla="*/ 434643 h 938799"/>
                <a:gd name="connsiteX10" fmla="*/ 69514 w 847333"/>
                <a:gd name="connsiteY10" fmla="*/ 488790 h 938799"/>
                <a:gd name="connsiteX11" fmla="*/ 71709 w 847333"/>
                <a:gd name="connsiteY11" fmla="*/ 531230 h 938799"/>
                <a:gd name="connsiteX12" fmla="*/ 70977 w 847333"/>
                <a:gd name="connsiteY12" fmla="*/ 546596 h 938799"/>
                <a:gd name="connsiteX13" fmla="*/ 70245 w 847333"/>
                <a:gd name="connsiteY13" fmla="*/ 562694 h 938799"/>
                <a:gd name="connsiteX14" fmla="*/ 63660 w 847333"/>
                <a:gd name="connsiteY14" fmla="*/ 577329 h 938799"/>
                <a:gd name="connsiteX15" fmla="*/ 40976 w 847333"/>
                <a:gd name="connsiteY15" fmla="*/ 591231 h 938799"/>
                <a:gd name="connsiteX16" fmla="*/ 38781 w 847333"/>
                <a:gd name="connsiteY16" fmla="*/ 600012 h 938799"/>
                <a:gd name="connsiteX17" fmla="*/ 51221 w 847333"/>
                <a:gd name="connsiteY17" fmla="*/ 618305 h 938799"/>
                <a:gd name="connsiteX18" fmla="*/ 54148 w 847333"/>
                <a:gd name="connsiteY18" fmla="*/ 631476 h 938799"/>
                <a:gd name="connsiteX19" fmla="*/ 73172 w 847333"/>
                <a:gd name="connsiteY19" fmla="*/ 635866 h 938799"/>
                <a:gd name="connsiteX20" fmla="*/ 84148 w 847333"/>
                <a:gd name="connsiteY20" fmla="*/ 649769 h 938799"/>
                <a:gd name="connsiteX21" fmla="*/ 82685 w 847333"/>
                <a:gd name="connsiteY21" fmla="*/ 938799 h 938799"/>
                <a:gd name="connsiteX22" fmla="*/ 289030 w 847333"/>
                <a:gd name="connsiteY22" fmla="*/ 938799 h 938799"/>
                <a:gd name="connsiteX23" fmla="*/ 554645 w 847333"/>
                <a:gd name="connsiteY23" fmla="*/ 932214 h 938799"/>
                <a:gd name="connsiteX24" fmla="*/ 690746 w 847333"/>
                <a:gd name="connsiteY24" fmla="*/ 927091 h 938799"/>
                <a:gd name="connsiteX25" fmla="*/ 682696 w 847333"/>
                <a:gd name="connsiteY25" fmla="*/ 894164 h 938799"/>
                <a:gd name="connsiteX26" fmla="*/ 681233 w 847333"/>
                <a:gd name="connsiteY26" fmla="*/ 872212 h 938799"/>
                <a:gd name="connsiteX27" fmla="*/ 665135 w 847333"/>
                <a:gd name="connsiteY27" fmla="*/ 850261 h 938799"/>
                <a:gd name="connsiteX28" fmla="*/ 644647 w 847333"/>
                <a:gd name="connsiteY28" fmla="*/ 845139 h 938799"/>
                <a:gd name="connsiteX29" fmla="*/ 606598 w 847333"/>
                <a:gd name="connsiteY29" fmla="*/ 818797 h 938799"/>
                <a:gd name="connsiteX30" fmla="*/ 602207 w 847333"/>
                <a:gd name="connsiteY30" fmla="*/ 794650 h 938799"/>
                <a:gd name="connsiteX31" fmla="*/ 556109 w 847333"/>
                <a:gd name="connsiteY31" fmla="*/ 771966 h 938799"/>
                <a:gd name="connsiteX32" fmla="*/ 554645 w 847333"/>
                <a:gd name="connsiteY32" fmla="*/ 762454 h 938799"/>
                <a:gd name="connsiteX33" fmla="*/ 530498 w 847333"/>
                <a:gd name="connsiteY33" fmla="*/ 762454 h 938799"/>
                <a:gd name="connsiteX34" fmla="*/ 514400 w 847333"/>
                <a:gd name="connsiteY34" fmla="*/ 743429 h 938799"/>
                <a:gd name="connsiteX35" fmla="*/ 499766 w 847333"/>
                <a:gd name="connsiteY35" fmla="*/ 733917 h 938799"/>
                <a:gd name="connsiteX36" fmla="*/ 504888 w 847333"/>
                <a:gd name="connsiteY36" fmla="*/ 696599 h 938799"/>
                <a:gd name="connsiteX37" fmla="*/ 498303 w 847333"/>
                <a:gd name="connsiteY37" fmla="*/ 684892 h 938799"/>
                <a:gd name="connsiteX38" fmla="*/ 501961 w 847333"/>
                <a:gd name="connsiteY38" fmla="*/ 645379 h 938799"/>
                <a:gd name="connsiteX39" fmla="*/ 509279 w 847333"/>
                <a:gd name="connsiteY39" fmla="*/ 632208 h 938799"/>
                <a:gd name="connsiteX40" fmla="*/ 507083 w 847333"/>
                <a:gd name="connsiteY40" fmla="*/ 612451 h 938799"/>
                <a:gd name="connsiteX41" fmla="*/ 498303 w 847333"/>
                <a:gd name="connsiteY41" fmla="*/ 602939 h 938799"/>
                <a:gd name="connsiteX42" fmla="*/ 485131 w 847333"/>
                <a:gd name="connsiteY42" fmla="*/ 600744 h 938799"/>
                <a:gd name="connsiteX43" fmla="*/ 485131 w 847333"/>
                <a:gd name="connsiteY43" fmla="*/ 588304 h 938799"/>
                <a:gd name="connsiteX44" fmla="*/ 505620 w 847333"/>
                <a:gd name="connsiteY44" fmla="*/ 545864 h 938799"/>
                <a:gd name="connsiteX45" fmla="*/ 548791 w 847333"/>
                <a:gd name="connsiteY45" fmla="*/ 517327 h 938799"/>
                <a:gd name="connsiteX46" fmla="*/ 545865 w 847333"/>
                <a:gd name="connsiteY46" fmla="*/ 422203 h 938799"/>
                <a:gd name="connsiteX47" fmla="*/ 552450 w 847333"/>
                <a:gd name="connsiteY47" fmla="*/ 425130 h 938799"/>
                <a:gd name="connsiteX48" fmla="*/ 556841 w 847333"/>
                <a:gd name="connsiteY48" fmla="*/ 421472 h 938799"/>
                <a:gd name="connsiteX49" fmla="*/ 557572 w 847333"/>
                <a:gd name="connsiteY49" fmla="*/ 413423 h 938799"/>
                <a:gd name="connsiteX50" fmla="*/ 564158 w 847333"/>
                <a:gd name="connsiteY50" fmla="*/ 409032 h 938799"/>
                <a:gd name="connsiteX51" fmla="*/ 574402 w 847333"/>
                <a:gd name="connsiteY51" fmla="*/ 417813 h 938799"/>
                <a:gd name="connsiteX52" fmla="*/ 579524 w 847333"/>
                <a:gd name="connsiteY52" fmla="*/ 417081 h 938799"/>
                <a:gd name="connsiteX53" fmla="*/ 579524 w 847333"/>
                <a:gd name="connsiteY53" fmla="*/ 417081 h 938799"/>
                <a:gd name="connsiteX54" fmla="*/ 570743 w 847333"/>
                <a:gd name="connsiteY54" fmla="*/ 400984 h 938799"/>
                <a:gd name="connsiteX55" fmla="*/ 602207 w 847333"/>
                <a:gd name="connsiteY55" fmla="*/ 378300 h 938799"/>
                <a:gd name="connsiteX56" fmla="*/ 624891 w 847333"/>
                <a:gd name="connsiteY56" fmla="*/ 351226 h 938799"/>
                <a:gd name="connsiteX57" fmla="*/ 636598 w 847333"/>
                <a:gd name="connsiteY57" fmla="*/ 345373 h 938799"/>
                <a:gd name="connsiteX58" fmla="*/ 670989 w 847333"/>
                <a:gd name="connsiteY58" fmla="*/ 302201 h 938799"/>
                <a:gd name="connsiteX59" fmla="*/ 717087 w 847333"/>
                <a:gd name="connsiteY59" fmla="*/ 259761 h 938799"/>
                <a:gd name="connsiteX60" fmla="*/ 745625 w 847333"/>
                <a:gd name="connsiteY60" fmla="*/ 244395 h 938799"/>
                <a:gd name="connsiteX61" fmla="*/ 791723 w 847333"/>
                <a:gd name="connsiteY61" fmla="*/ 224639 h 938799"/>
                <a:gd name="connsiteX62" fmla="*/ 847334 w 847333"/>
                <a:gd name="connsiteY62" fmla="*/ 191711 h 938799"/>
                <a:gd name="connsiteX63" fmla="*/ 842944 w 847333"/>
                <a:gd name="connsiteY63" fmla="*/ 188784 h 938799"/>
                <a:gd name="connsiteX64" fmla="*/ 815870 w 847333"/>
                <a:gd name="connsiteY64" fmla="*/ 193906 h 938799"/>
                <a:gd name="connsiteX65" fmla="*/ 795382 w 847333"/>
                <a:gd name="connsiteY65" fmla="*/ 194638 h 938799"/>
                <a:gd name="connsiteX66" fmla="*/ 788064 w 847333"/>
                <a:gd name="connsiteY66" fmla="*/ 182930 h 938799"/>
                <a:gd name="connsiteX67" fmla="*/ 777820 w 847333"/>
                <a:gd name="connsiteY67" fmla="*/ 176345 h 938799"/>
                <a:gd name="connsiteX68" fmla="*/ 706112 w 847333"/>
                <a:gd name="connsiteY68" fmla="*/ 185126 h 938799"/>
                <a:gd name="connsiteX69" fmla="*/ 698794 w 847333"/>
                <a:gd name="connsiteY69" fmla="*/ 164637 h 938799"/>
                <a:gd name="connsiteX70" fmla="*/ 687087 w 847333"/>
                <a:gd name="connsiteY70" fmla="*/ 163906 h 938799"/>
                <a:gd name="connsiteX71" fmla="*/ 674648 w 847333"/>
                <a:gd name="connsiteY71" fmla="*/ 169759 h 938799"/>
                <a:gd name="connsiteX72" fmla="*/ 647574 w 847333"/>
                <a:gd name="connsiteY72" fmla="*/ 192443 h 938799"/>
                <a:gd name="connsiteX73" fmla="*/ 617573 w 847333"/>
                <a:gd name="connsiteY73" fmla="*/ 192443 h 938799"/>
                <a:gd name="connsiteX74" fmla="*/ 602207 w 847333"/>
                <a:gd name="connsiteY74" fmla="*/ 185126 h 938799"/>
                <a:gd name="connsiteX75" fmla="*/ 600012 w 847333"/>
                <a:gd name="connsiteY75" fmla="*/ 172686 h 938799"/>
                <a:gd name="connsiteX76" fmla="*/ 571475 w 847333"/>
                <a:gd name="connsiteY76" fmla="*/ 166833 h 938799"/>
                <a:gd name="connsiteX77" fmla="*/ 567084 w 847333"/>
                <a:gd name="connsiteY77" fmla="*/ 155125 h 938799"/>
                <a:gd name="connsiteX78" fmla="*/ 561962 w 847333"/>
                <a:gd name="connsiteY78" fmla="*/ 145613 h 938799"/>
                <a:gd name="connsiteX79" fmla="*/ 554645 w 847333"/>
                <a:gd name="connsiteY79" fmla="*/ 152198 h 938799"/>
                <a:gd name="connsiteX80" fmla="*/ 535620 w 847333"/>
                <a:gd name="connsiteY80" fmla="*/ 152930 h 938799"/>
                <a:gd name="connsiteX81" fmla="*/ 463180 w 847333"/>
                <a:gd name="connsiteY81" fmla="*/ 112685 h 938799"/>
                <a:gd name="connsiteX82" fmla="*/ 441960 w 847333"/>
                <a:gd name="connsiteY82" fmla="*/ 112685 h 938799"/>
                <a:gd name="connsiteX83" fmla="*/ 436106 w 847333"/>
                <a:gd name="connsiteY83" fmla="*/ 107563 h 938799"/>
                <a:gd name="connsiteX84" fmla="*/ 413423 w 847333"/>
                <a:gd name="connsiteY84" fmla="*/ 117075 h 938799"/>
                <a:gd name="connsiteX85" fmla="*/ 407569 w 847333"/>
                <a:gd name="connsiteY85" fmla="*/ 126588 h 938799"/>
                <a:gd name="connsiteX86" fmla="*/ 383422 w 847333"/>
                <a:gd name="connsiteY86" fmla="*/ 132442 h 938799"/>
                <a:gd name="connsiteX87" fmla="*/ 373910 w 847333"/>
                <a:gd name="connsiteY87" fmla="*/ 130978 h 938799"/>
                <a:gd name="connsiteX88" fmla="*/ 373910 w 847333"/>
                <a:gd name="connsiteY88" fmla="*/ 118539 h 938799"/>
                <a:gd name="connsiteX89" fmla="*/ 368788 w 847333"/>
                <a:gd name="connsiteY89" fmla="*/ 111953 h 938799"/>
                <a:gd name="connsiteX90" fmla="*/ 325616 w 847333"/>
                <a:gd name="connsiteY90" fmla="*/ 111953 h 938799"/>
                <a:gd name="connsiteX91" fmla="*/ 322689 w 847333"/>
                <a:gd name="connsiteY91" fmla="*/ 101709 h 938799"/>
                <a:gd name="connsiteX92" fmla="*/ 303665 w 847333"/>
                <a:gd name="connsiteY92" fmla="*/ 101709 h 938799"/>
                <a:gd name="connsiteX93" fmla="*/ 295616 w 847333"/>
                <a:gd name="connsiteY93" fmla="*/ 104636 h 938799"/>
                <a:gd name="connsiteX94" fmla="*/ 278054 w 847333"/>
                <a:gd name="connsiteY94" fmla="*/ 92197 h 938799"/>
                <a:gd name="connsiteX95" fmla="*/ 280250 w 847333"/>
                <a:gd name="connsiteY95" fmla="*/ 81953 h 938799"/>
                <a:gd name="connsiteX96" fmla="*/ 275859 w 847333"/>
                <a:gd name="connsiteY96" fmla="*/ 64392 h 938799"/>
                <a:gd name="connsiteX97" fmla="*/ 270737 w 847333"/>
                <a:gd name="connsiteY97" fmla="*/ 56343 h 938799"/>
                <a:gd name="connsiteX98" fmla="*/ 269274 w 847333"/>
                <a:gd name="connsiteY98" fmla="*/ 34391 h 938799"/>
                <a:gd name="connsiteX99" fmla="*/ 261957 w 847333"/>
                <a:gd name="connsiteY99" fmla="*/ 11708 h 938799"/>
                <a:gd name="connsiteX100" fmla="*/ 246590 w 847333"/>
                <a:gd name="connsiteY100" fmla="*/ 0 h 938799"/>
                <a:gd name="connsiteX101" fmla="*/ 225370 w 847333"/>
                <a:gd name="connsiteY101" fmla="*/ 0 h 938799"/>
                <a:gd name="connsiteX102" fmla="*/ 226102 w 847333"/>
                <a:gd name="connsiteY102" fmla="*/ 58538 h 938799"/>
                <a:gd name="connsiteX103" fmla="*/ 0 w 847333"/>
                <a:gd name="connsiteY103" fmla="*/ 55611 h 93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847333" h="938799">
                  <a:moveTo>
                    <a:pt x="17562" y="109027"/>
                  </a:moveTo>
                  <a:lnTo>
                    <a:pt x="9513" y="129515"/>
                  </a:lnTo>
                  <a:lnTo>
                    <a:pt x="15366" y="139759"/>
                  </a:lnTo>
                  <a:lnTo>
                    <a:pt x="13171" y="177077"/>
                  </a:lnTo>
                  <a:lnTo>
                    <a:pt x="9513" y="185126"/>
                  </a:lnTo>
                  <a:lnTo>
                    <a:pt x="29269" y="251712"/>
                  </a:lnTo>
                  <a:lnTo>
                    <a:pt x="38781" y="270005"/>
                  </a:lnTo>
                  <a:lnTo>
                    <a:pt x="43903" y="372446"/>
                  </a:lnTo>
                  <a:lnTo>
                    <a:pt x="51221" y="392203"/>
                  </a:lnTo>
                  <a:lnTo>
                    <a:pt x="48294" y="434643"/>
                  </a:lnTo>
                  <a:lnTo>
                    <a:pt x="69514" y="488790"/>
                  </a:lnTo>
                  <a:lnTo>
                    <a:pt x="71709" y="531230"/>
                  </a:lnTo>
                  <a:lnTo>
                    <a:pt x="70977" y="546596"/>
                  </a:lnTo>
                  <a:lnTo>
                    <a:pt x="70245" y="562694"/>
                  </a:lnTo>
                  <a:lnTo>
                    <a:pt x="63660" y="577329"/>
                  </a:lnTo>
                  <a:lnTo>
                    <a:pt x="40976" y="591231"/>
                  </a:lnTo>
                  <a:lnTo>
                    <a:pt x="38781" y="600012"/>
                  </a:lnTo>
                  <a:lnTo>
                    <a:pt x="51221" y="618305"/>
                  </a:lnTo>
                  <a:lnTo>
                    <a:pt x="54148" y="631476"/>
                  </a:lnTo>
                  <a:lnTo>
                    <a:pt x="73172" y="635866"/>
                  </a:lnTo>
                  <a:lnTo>
                    <a:pt x="84148" y="649769"/>
                  </a:lnTo>
                  <a:lnTo>
                    <a:pt x="82685" y="938799"/>
                  </a:lnTo>
                  <a:lnTo>
                    <a:pt x="289030" y="938799"/>
                  </a:lnTo>
                  <a:lnTo>
                    <a:pt x="554645" y="932214"/>
                  </a:lnTo>
                  <a:lnTo>
                    <a:pt x="690746" y="927091"/>
                  </a:lnTo>
                  <a:lnTo>
                    <a:pt x="682696" y="894164"/>
                  </a:lnTo>
                  <a:lnTo>
                    <a:pt x="681233" y="872212"/>
                  </a:lnTo>
                  <a:lnTo>
                    <a:pt x="665135" y="850261"/>
                  </a:lnTo>
                  <a:lnTo>
                    <a:pt x="644647" y="845139"/>
                  </a:lnTo>
                  <a:lnTo>
                    <a:pt x="606598" y="818797"/>
                  </a:lnTo>
                  <a:lnTo>
                    <a:pt x="602207" y="794650"/>
                  </a:lnTo>
                  <a:lnTo>
                    <a:pt x="556109" y="771966"/>
                  </a:lnTo>
                  <a:lnTo>
                    <a:pt x="554645" y="762454"/>
                  </a:lnTo>
                  <a:lnTo>
                    <a:pt x="530498" y="762454"/>
                  </a:lnTo>
                  <a:lnTo>
                    <a:pt x="514400" y="743429"/>
                  </a:lnTo>
                  <a:lnTo>
                    <a:pt x="499766" y="733917"/>
                  </a:lnTo>
                  <a:lnTo>
                    <a:pt x="504888" y="696599"/>
                  </a:lnTo>
                  <a:lnTo>
                    <a:pt x="498303" y="684892"/>
                  </a:lnTo>
                  <a:lnTo>
                    <a:pt x="501961" y="645379"/>
                  </a:lnTo>
                  <a:lnTo>
                    <a:pt x="509279" y="632208"/>
                  </a:lnTo>
                  <a:lnTo>
                    <a:pt x="507083" y="612451"/>
                  </a:lnTo>
                  <a:lnTo>
                    <a:pt x="498303" y="602939"/>
                  </a:lnTo>
                  <a:lnTo>
                    <a:pt x="485131" y="600744"/>
                  </a:lnTo>
                  <a:lnTo>
                    <a:pt x="485131" y="588304"/>
                  </a:lnTo>
                  <a:lnTo>
                    <a:pt x="505620" y="545864"/>
                  </a:lnTo>
                  <a:lnTo>
                    <a:pt x="548791" y="517327"/>
                  </a:lnTo>
                  <a:lnTo>
                    <a:pt x="545865" y="422203"/>
                  </a:lnTo>
                  <a:lnTo>
                    <a:pt x="552450" y="425130"/>
                  </a:lnTo>
                  <a:lnTo>
                    <a:pt x="556841" y="421472"/>
                  </a:lnTo>
                  <a:lnTo>
                    <a:pt x="557572" y="413423"/>
                  </a:lnTo>
                  <a:lnTo>
                    <a:pt x="564158" y="409032"/>
                  </a:lnTo>
                  <a:lnTo>
                    <a:pt x="574402" y="417813"/>
                  </a:lnTo>
                  <a:lnTo>
                    <a:pt x="579524" y="417081"/>
                  </a:lnTo>
                  <a:lnTo>
                    <a:pt x="579524" y="417081"/>
                  </a:lnTo>
                  <a:lnTo>
                    <a:pt x="570743" y="400984"/>
                  </a:lnTo>
                  <a:lnTo>
                    <a:pt x="602207" y="378300"/>
                  </a:lnTo>
                  <a:lnTo>
                    <a:pt x="624891" y="351226"/>
                  </a:lnTo>
                  <a:lnTo>
                    <a:pt x="636598" y="345373"/>
                  </a:lnTo>
                  <a:lnTo>
                    <a:pt x="670989" y="302201"/>
                  </a:lnTo>
                  <a:lnTo>
                    <a:pt x="717087" y="259761"/>
                  </a:lnTo>
                  <a:lnTo>
                    <a:pt x="745625" y="244395"/>
                  </a:lnTo>
                  <a:lnTo>
                    <a:pt x="791723" y="224639"/>
                  </a:lnTo>
                  <a:lnTo>
                    <a:pt x="847334" y="191711"/>
                  </a:lnTo>
                  <a:lnTo>
                    <a:pt x="842944" y="188784"/>
                  </a:lnTo>
                  <a:lnTo>
                    <a:pt x="815870" y="193906"/>
                  </a:lnTo>
                  <a:lnTo>
                    <a:pt x="795382" y="194638"/>
                  </a:lnTo>
                  <a:lnTo>
                    <a:pt x="788064" y="182930"/>
                  </a:lnTo>
                  <a:lnTo>
                    <a:pt x="777820" y="176345"/>
                  </a:lnTo>
                  <a:lnTo>
                    <a:pt x="706112" y="185126"/>
                  </a:lnTo>
                  <a:lnTo>
                    <a:pt x="698794" y="164637"/>
                  </a:lnTo>
                  <a:lnTo>
                    <a:pt x="687087" y="163906"/>
                  </a:lnTo>
                  <a:lnTo>
                    <a:pt x="674648" y="169759"/>
                  </a:lnTo>
                  <a:lnTo>
                    <a:pt x="647574" y="192443"/>
                  </a:lnTo>
                  <a:lnTo>
                    <a:pt x="617573" y="192443"/>
                  </a:lnTo>
                  <a:lnTo>
                    <a:pt x="602207" y="185126"/>
                  </a:lnTo>
                  <a:lnTo>
                    <a:pt x="600012" y="172686"/>
                  </a:lnTo>
                  <a:lnTo>
                    <a:pt x="571475" y="166833"/>
                  </a:lnTo>
                  <a:lnTo>
                    <a:pt x="567084" y="155125"/>
                  </a:lnTo>
                  <a:lnTo>
                    <a:pt x="561962" y="145613"/>
                  </a:lnTo>
                  <a:lnTo>
                    <a:pt x="554645" y="152198"/>
                  </a:lnTo>
                  <a:lnTo>
                    <a:pt x="535620" y="152930"/>
                  </a:lnTo>
                  <a:lnTo>
                    <a:pt x="463180" y="112685"/>
                  </a:lnTo>
                  <a:lnTo>
                    <a:pt x="441960" y="112685"/>
                  </a:lnTo>
                  <a:lnTo>
                    <a:pt x="436106" y="107563"/>
                  </a:lnTo>
                  <a:lnTo>
                    <a:pt x="413423" y="117075"/>
                  </a:lnTo>
                  <a:lnTo>
                    <a:pt x="407569" y="126588"/>
                  </a:lnTo>
                  <a:lnTo>
                    <a:pt x="383422" y="132442"/>
                  </a:lnTo>
                  <a:lnTo>
                    <a:pt x="373910" y="130978"/>
                  </a:lnTo>
                  <a:lnTo>
                    <a:pt x="373910" y="118539"/>
                  </a:lnTo>
                  <a:lnTo>
                    <a:pt x="368788" y="111953"/>
                  </a:lnTo>
                  <a:lnTo>
                    <a:pt x="325616" y="111953"/>
                  </a:lnTo>
                  <a:lnTo>
                    <a:pt x="322689" y="101709"/>
                  </a:lnTo>
                  <a:lnTo>
                    <a:pt x="303665" y="101709"/>
                  </a:lnTo>
                  <a:lnTo>
                    <a:pt x="295616" y="104636"/>
                  </a:lnTo>
                  <a:lnTo>
                    <a:pt x="278054" y="92197"/>
                  </a:lnTo>
                  <a:lnTo>
                    <a:pt x="280250" y="81953"/>
                  </a:lnTo>
                  <a:lnTo>
                    <a:pt x="275859" y="64392"/>
                  </a:lnTo>
                  <a:lnTo>
                    <a:pt x="270737" y="56343"/>
                  </a:lnTo>
                  <a:lnTo>
                    <a:pt x="269274" y="34391"/>
                  </a:lnTo>
                  <a:lnTo>
                    <a:pt x="261957" y="11708"/>
                  </a:lnTo>
                  <a:lnTo>
                    <a:pt x="246590" y="0"/>
                  </a:lnTo>
                  <a:lnTo>
                    <a:pt x="225370" y="0"/>
                  </a:lnTo>
                  <a:lnTo>
                    <a:pt x="226102" y="58538"/>
                  </a:lnTo>
                  <a:lnTo>
                    <a:pt x="0" y="55611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32C99AF-F7CF-B94C-EBED-7502FF1D346F}"/>
                </a:ext>
              </a:extLst>
            </p:cNvPr>
            <p:cNvSpPr/>
            <p:nvPr/>
          </p:nvSpPr>
          <p:spPr>
            <a:xfrm>
              <a:off x="4251247" y="3345947"/>
              <a:ext cx="853919" cy="737575"/>
            </a:xfrm>
            <a:custGeom>
              <a:avLst/>
              <a:gdLst>
                <a:gd name="connsiteX0" fmla="*/ 518059 w 853919"/>
                <a:gd name="connsiteY0" fmla="*/ 29269 h 737575"/>
                <a:gd name="connsiteX1" fmla="*/ 510010 w 853919"/>
                <a:gd name="connsiteY1" fmla="*/ 21220 h 737575"/>
                <a:gd name="connsiteX2" fmla="*/ 505620 w 853919"/>
                <a:gd name="connsiteY2" fmla="*/ 9512 h 737575"/>
                <a:gd name="connsiteX3" fmla="*/ 493181 w 853919"/>
                <a:gd name="connsiteY3" fmla="*/ 0 h 737575"/>
                <a:gd name="connsiteX4" fmla="*/ 388544 w 853919"/>
                <a:gd name="connsiteY4" fmla="*/ 5854 h 737575"/>
                <a:gd name="connsiteX5" fmla="*/ 189516 w 853919"/>
                <a:gd name="connsiteY5" fmla="*/ 14634 h 737575"/>
                <a:gd name="connsiteX6" fmla="*/ 0 w 853919"/>
                <a:gd name="connsiteY6" fmla="*/ 13903 h 737575"/>
                <a:gd name="connsiteX7" fmla="*/ 9512 w 853919"/>
                <a:gd name="connsiteY7" fmla="*/ 23415 h 737575"/>
                <a:gd name="connsiteX8" fmla="*/ 7317 w 853919"/>
                <a:gd name="connsiteY8" fmla="*/ 33659 h 737575"/>
                <a:gd name="connsiteX9" fmla="*/ 22683 w 853919"/>
                <a:gd name="connsiteY9" fmla="*/ 60733 h 737575"/>
                <a:gd name="connsiteX10" fmla="*/ 51221 w 853919"/>
                <a:gd name="connsiteY10" fmla="*/ 106831 h 737575"/>
                <a:gd name="connsiteX11" fmla="*/ 72440 w 853919"/>
                <a:gd name="connsiteY11" fmla="*/ 128783 h 737575"/>
                <a:gd name="connsiteX12" fmla="*/ 87075 w 853919"/>
                <a:gd name="connsiteY12" fmla="*/ 133173 h 737575"/>
                <a:gd name="connsiteX13" fmla="*/ 93660 w 853919"/>
                <a:gd name="connsiteY13" fmla="*/ 125856 h 737575"/>
                <a:gd name="connsiteX14" fmla="*/ 104636 w 853919"/>
                <a:gd name="connsiteY14" fmla="*/ 141222 h 737575"/>
                <a:gd name="connsiteX15" fmla="*/ 103905 w 853919"/>
                <a:gd name="connsiteY15" fmla="*/ 150003 h 737575"/>
                <a:gd name="connsiteX16" fmla="*/ 84148 w 853919"/>
                <a:gd name="connsiteY16" fmla="*/ 169028 h 737575"/>
                <a:gd name="connsiteX17" fmla="*/ 80489 w 853919"/>
                <a:gd name="connsiteY17" fmla="*/ 185857 h 737575"/>
                <a:gd name="connsiteX18" fmla="*/ 98782 w 853919"/>
                <a:gd name="connsiteY18" fmla="*/ 204150 h 737575"/>
                <a:gd name="connsiteX19" fmla="*/ 117807 w 853919"/>
                <a:gd name="connsiteY19" fmla="*/ 238541 h 737575"/>
                <a:gd name="connsiteX20" fmla="*/ 141222 w 853919"/>
                <a:gd name="connsiteY20" fmla="*/ 243663 h 737575"/>
                <a:gd name="connsiteX21" fmla="*/ 144881 w 853919"/>
                <a:gd name="connsiteY21" fmla="*/ 595621 h 737575"/>
                <a:gd name="connsiteX22" fmla="*/ 146344 w 853919"/>
                <a:gd name="connsiteY22" fmla="*/ 674648 h 737575"/>
                <a:gd name="connsiteX23" fmla="*/ 432447 w 853919"/>
                <a:gd name="connsiteY23" fmla="*/ 669525 h 737575"/>
                <a:gd name="connsiteX24" fmla="*/ 723673 w 853919"/>
                <a:gd name="connsiteY24" fmla="*/ 654891 h 737575"/>
                <a:gd name="connsiteX25" fmla="*/ 735380 w 853919"/>
                <a:gd name="connsiteY25" fmla="*/ 673184 h 737575"/>
                <a:gd name="connsiteX26" fmla="*/ 735380 w 853919"/>
                <a:gd name="connsiteY26" fmla="*/ 689282 h 737575"/>
                <a:gd name="connsiteX27" fmla="*/ 722941 w 853919"/>
                <a:gd name="connsiteY27" fmla="*/ 700258 h 737575"/>
                <a:gd name="connsiteX28" fmla="*/ 702453 w 853919"/>
                <a:gd name="connsiteY28" fmla="*/ 737576 h 737575"/>
                <a:gd name="connsiteX29" fmla="*/ 784406 w 853919"/>
                <a:gd name="connsiteY29" fmla="*/ 731722 h 737575"/>
                <a:gd name="connsiteX30" fmla="*/ 791723 w 853919"/>
                <a:gd name="connsiteY30" fmla="*/ 717087 h 737575"/>
                <a:gd name="connsiteX31" fmla="*/ 800504 w 853919"/>
                <a:gd name="connsiteY31" fmla="*/ 713429 h 737575"/>
                <a:gd name="connsiteX32" fmla="*/ 800504 w 853919"/>
                <a:gd name="connsiteY32" fmla="*/ 708307 h 737575"/>
                <a:gd name="connsiteX33" fmla="*/ 791723 w 853919"/>
                <a:gd name="connsiteY33" fmla="*/ 700258 h 737575"/>
                <a:gd name="connsiteX34" fmla="*/ 787333 w 853919"/>
                <a:gd name="connsiteY34" fmla="*/ 692941 h 737575"/>
                <a:gd name="connsiteX35" fmla="*/ 799772 w 853919"/>
                <a:gd name="connsiteY35" fmla="*/ 694404 h 737575"/>
                <a:gd name="connsiteX36" fmla="*/ 805626 w 853919"/>
                <a:gd name="connsiteY36" fmla="*/ 689282 h 737575"/>
                <a:gd name="connsiteX37" fmla="*/ 795382 w 853919"/>
                <a:gd name="connsiteY37" fmla="*/ 678306 h 737575"/>
                <a:gd name="connsiteX38" fmla="*/ 805626 w 853919"/>
                <a:gd name="connsiteY38" fmla="*/ 674648 h 737575"/>
                <a:gd name="connsiteX39" fmla="*/ 806358 w 853919"/>
                <a:gd name="connsiteY39" fmla="*/ 667330 h 737575"/>
                <a:gd name="connsiteX40" fmla="*/ 801967 w 853919"/>
                <a:gd name="connsiteY40" fmla="*/ 660013 h 737575"/>
                <a:gd name="connsiteX41" fmla="*/ 801967 w 853919"/>
                <a:gd name="connsiteY41" fmla="*/ 650501 h 737575"/>
                <a:gd name="connsiteX42" fmla="*/ 796845 w 853919"/>
                <a:gd name="connsiteY42" fmla="*/ 645379 h 737575"/>
                <a:gd name="connsiteX43" fmla="*/ 798308 w 853919"/>
                <a:gd name="connsiteY43" fmla="*/ 638061 h 737575"/>
                <a:gd name="connsiteX44" fmla="*/ 806358 w 853919"/>
                <a:gd name="connsiteY44" fmla="*/ 638061 h 737575"/>
                <a:gd name="connsiteX45" fmla="*/ 811480 w 853919"/>
                <a:gd name="connsiteY45" fmla="*/ 643183 h 737575"/>
                <a:gd name="connsiteX46" fmla="*/ 809284 w 853919"/>
                <a:gd name="connsiteY46" fmla="*/ 650501 h 737575"/>
                <a:gd name="connsiteX47" fmla="*/ 815138 w 853919"/>
                <a:gd name="connsiteY47" fmla="*/ 655623 h 737575"/>
                <a:gd name="connsiteX48" fmla="*/ 820992 w 853919"/>
                <a:gd name="connsiteY48" fmla="*/ 648306 h 737575"/>
                <a:gd name="connsiteX49" fmla="*/ 828309 w 853919"/>
                <a:gd name="connsiteY49" fmla="*/ 628549 h 737575"/>
                <a:gd name="connsiteX50" fmla="*/ 838553 w 853919"/>
                <a:gd name="connsiteY50" fmla="*/ 635135 h 737575"/>
                <a:gd name="connsiteX51" fmla="*/ 843675 w 853919"/>
                <a:gd name="connsiteY51" fmla="*/ 632208 h 737575"/>
                <a:gd name="connsiteX52" fmla="*/ 852456 w 853919"/>
                <a:gd name="connsiteY52" fmla="*/ 602207 h 737575"/>
                <a:gd name="connsiteX53" fmla="*/ 845139 w 853919"/>
                <a:gd name="connsiteY53" fmla="*/ 594890 h 737575"/>
                <a:gd name="connsiteX54" fmla="*/ 852456 w 853919"/>
                <a:gd name="connsiteY54" fmla="*/ 580256 h 737575"/>
                <a:gd name="connsiteX55" fmla="*/ 853919 w 853919"/>
                <a:gd name="connsiteY55" fmla="*/ 573670 h 737575"/>
                <a:gd name="connsiteX56" fmla="*/ 844407 w 853919"/>
                <a:gd name="connsiteY56" fmla="*/ 567816 h 737575"/>
                <a:gd name="connsiteX57" fmla="*/ 823919 w 853919"/>
                <a:gd name="connsiteY57" fmla="*/ 567816 h 737575"/>
                <a:gd name="connsiteX58" fmla="*/ 813675 w 853919"/>
                <a:gd name="connsiteY58" fmla="*/ 556840 h 737575"/>
                <a:gd name="connsiteX59" fmla="*/ 800504 w 853919"/>
                <a:gd name="connsiteY59" fmla="*/ 529035 h 737575"/>
                <a:gd name="connsiteX60" fmla="*/ 800504 w 853919"/>
                <a:gd name="connsiteY60" fmla="*/ 515132 h 737575"/>
                <a:gd name="connsiteX61" fmla="*/ 806358 w 853919"/>
                <a:gd name="connsiteY61" fmla="*/ 510742 h 737575"/>
                <a:gd name="connsiteX62" fmla="*/ 807089 w 853919"/>
                <a:gd name="connsiteY62" fmla="*/ 501229 h 737575"/>
                <a:gd name="connsiteX63" fmla="*/ 794650 w 853919"/>
                <a:gd name="connsiteY63" fmla="*/ 487327 h 737575"/>
                <a:gd name="connsiteX64" fmla="*/ 788064 w 853919"/>
                <a:gd name="connsiteY64" fmla="*/ 469034 h 737575"/>
                <a:gd name="connsiteX65" fmla="*/ 768308 w 853919"/>
                <a:gd name="connsiteY65" fmla="*/ 439033 h 737575"/>
                <a:gd name="connsiteX66" fmla="*/ 733185 w 853919"/>
                <a:gd name="connsiteY66" fmla="*/ 429521 h 737575"/>
                <a:gd name="connsiteX67" fmla="*/ 679038 w 853919"/>
                <a:gd name="connsiteY67" fmla="*/ 377568 h 737575"/>
                <a:gd name="connsiteX68" fmla="*/ 676111 w 853919"/>
                <a:gd name="connsiteY68" fmla="*/ 360007 h 737575"/>
                <a:gd name="connsiteX69" fmla="*/ 696599 w 853919"/>
                <a:gd name="connsiteY69" fmla="*/ 304396 h 737575"/>
                <a:gd name="connsiteX70" fmla="*/ 693672 w 853919"/>
                <a:gd name="connsiteY70" fmla="*/ 290494 h 737575"/>
                <a:gd name="connsiteX71" fmla="*/ 702453 w 853919"/>
                <a:gd name="connsiteY71" fmla="*/ 282445 h 737575"/>
                <a:gd name="connsiteX72" fmla="*/ 702453 w 853919"/>
                <a:gd name="connsiteY72" fmla="*/ 272932 h 737575"/>
                <a:gd name="connsiteX73" fmla="*/ 681965 w 853919"/>
                <a:gd name="connsiteY73" fmla="*/ 261957 h 737575"/>
                <a:gd name="connsiteX74" fmla="*/ 660013 w 853919"/>
                <a:gd name="connsiteY74" fmla="*/ 256834 h 737575"/>
                <a:gd name="connsiteX75" fmla="*/ 635134 w 853919"/>
                <a:gd name="connsiteY75" fmla="*/ 265615 h 737575"/>
                <a:gd name="connsiteX76" fmla="*/ 625622 w 853919"/>
                <a:gd name="connsiteY76" fmla="*/ 248785 h 737575"/>
                <a:gd name="connsiteX77" fmla="*/ 630012 w 853919"/>
                <a:gd name="connsiteY77" fmla="*/ 234883 h 737575"/>
                <a:gd name="connsiteX78" fmla="*/ 624891 w 853919"/>
                <a:gd name="connsiteY78" fmla="*/ 217321 h 737575"/>
                <a:gd name="connsiteX79" fmla="*/ 561962 w 853919"/>
                <a:gd name="connsiteY79" fmla="*/ 155857 h 737575"/>
                <a:gd name="connsiteX80" fmla="*/ 545864 w 853919"/>
                <a:gd name="connsiteY80" fmla="*/ 144881 h 737575"/>
                <a:gd name="connsiteX81" fmla="*/ 527571 w 853919"/>
                <a:gd name="connsiteY81" fmla="*/ 101709 h 737575"/>
                <a:gd name="connsiteX82" fmla="*/ 518791 w 853919"/>
                <a:gd name="connsiteY82" fmla="*/ 62196 h 737575"/>
                <a:gd name="connsiteX83" fmla="*/ 529035 w 853919"/>
                <a:gd name="connsiteY83" fmla="*/ 35123 h 73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853919" h="737575">
                  <a:moveTo>
                    <a:pt x="518059" y="29269"/>
                  </a:moveTo>
                  <a:lnTo>
                    <a:pt x="510010" y="21220"/>
                  </a:lnTo>
                  <a:lnTo>
                    <a:pt x="505620" y="9512"/>
                  </a:lnTo>
                  <a:lnTo>
                    <a:pt x="493181" y="0"/>
                  </a:lnTo>
                  <a:lnTo>
                    <a:pt x="388544" y="5854"/>
                  </a:lnTo>
                  <a:lnTo>
                    <a:pt x="189516" y="14634"/>
                  </a:lnTo>
                  <a:lnTo>
                    <a:pt x="0" y="13903"/>
                  </a:lnTo>
                  <a:lnTo>
                    <a:pt x="9512" y="23415"/>
                  </a:lnTo>
                  <a:lnTo>
                    <a:pt x="7317" y="33659"/>
                  </a:lnTo>
                  <a:lnTo>
                    <a:pt x="22683" y="60733"/>
                  </a:lnTo>
                  <a:lnTo>
                    <a:pt x="51221" y="106831"/>
                  </a:lnTo>
                  <a:lnTo>
                    <a:pt x="72440" y="128783"/>
                  </a:lnTo>
                  <a:lnTo>
                    <a:pt x="87075" y="133173"/>
                  </a:lnTo>
                  <a:lnTo>
                    <a:pt x="93660" y="125856"/>
                  </a:lnTo>
                  <a:lnTo>
                    <a:pt x="104636" y="141222"/>
                  </a:lnTo>
                  <a:lnTo>
                    <a:pt x="103905" y="150003"/>
                  </a:lnTo>
                  <a:lnTo>
                    <a:pt x="84148" y="169028"/>
                  </a:lnTo>
                  <a:lnTo>
                    <a:pt x="80489" y="185857"/>
                  </a:lnTo>
                  <a:lnTo>
                    <a:pt x="98782" y="204150"/>
                  </a:lnTo>
                  <a:lnTo>
                    <a:pt x="117807" y="238541"/>
                  </a:lnTo>
                  <a:lnTo>
                    <a:pt x="141222" y="243663"/>
                  </a:lnTo>
                  <a:lnTo>
                    <a:pt x="144881" y="595621"/>
                  </a:lnTo>
                  <a:lnTo>
                    <a:pt x="146344" y="674648"/>
                  </a:lnTo>
                  <a:lnTo>
                    <a:pt x="432447" y="669525"/>
                  </a:lnTo>
                  <a:lnTo>
                    <a:pt x="723673" y="654891"/>
                  </a:lnTo>
                  <a:lnTo>
                    <a:pt x="735380" y="673184"/>
                  </a:lnTo>
                  <a:lnTo>
                    <a:pt x="735380" y="689282"/>
                  </a:lnTo>
                  <a:lnTo>
                    <a:pt x="722941" y="700258"/>
                  </a:lnTo>
                  <a:lnTo>
                    <a:pt x="702453" y="737576"/>
                  </a:lnTo>
                  <a:lnTo>
                    <a:pt x="784406" y="731722"/>
                  </a:lnTo>
                  <a:lnTo>
                    <a:pt x="791723" y="717087"/>
                  </a:lnTo>
                  <a:lnTo>
                    <a:pt x="800504" y="713429"/>
                  </a:lnTo>
                  <a:lnTo>
                    <a:pt x="800504" y="708307"/>
                  </a:lnTo>
                  <a:lnTo>
                    <a:pt x="791723" y="700258"/>
                  </a:lnTo>
                  <a:lnTo>
                    <a:pt x="787333" y="692941"/>
                  </a:lnTo>
                  <a:lnTo>
                    <a:pt x="799772" y="694404"/>
                  </a:lnTo>
                  <a:lnTo>
                    <a:pt x="805626" y="689282"/>
                  </a:lnTo>
                  <a:lnTo>
                    <a:pt x="795382" y="678306"/>
                  </a:lnTo>
                  <a:lnTo>
                    <a:pt x="805626" y="674648"/>
                  </a:lnTo>
                  <a:lnTo>
                    <a:pt x="806358" y="667330"/>
                  </a:lnTo>
                  <a:lnTo>
                    <a:pt x="801967" y="660013"/>
                  </a:lnTo>
                  <a:lnTo>
                    <a:pt x="801967" y="650501"/>
                  </a:lnTo>
                  <a:lnTo>
                    <a:pt x="796845" y="645379"/>
                  </a:lnTo>
                  <a:lnTo>
                    <a:pt x="798308" y="638061"/>
                  </a:lnTo>
                  <a:lnTo>
                    <a:pt x="806358" y="638061"/>
                  </a:lnTo>
                  <a:lnTo>
                    <a:pt x="811480" y="643183"/>
                  </a:lnTo>
                  <a:lnTo>
                    <a:pt x="809284" y="650501"/>
                  </a:lnTo>
                  <a:lnTo>
                    <a:pt x="815138" y="655623"/>
                  </a:lnTo>
                  <a:lnTo>
                    <a:pt x="820992" y="648306"/>
                  </a:lnTo>
                  <a:lnTo>
                    <a:pt x="828309" y="628549"/>
                  </a:lnTo>
                  <a:lnTo>
                    <a:pt x="838553" y="635135"/>
                  </a:lnTo>
                  <a:lnTo>
                    <a:pt x="843675" y="632208"/>
                  </a:lnTo>
                  <a:lnTo>
                    <a:pt x="852456" y="602207"/>
                  </a:lnTo>
                  <a:lnTo>
                    <a:pt x="845139" y="594890"/>
                  </a:lnTo>
                  <a:lnTo>
                    <a:pt x="852456" y="580256"/>
                  </a:lnTo>
                  <a:lnTo>
                    <a:pt x="853919" y="573670"/>
                  </a:lnTo>
                  <a:lnTo>
                    <a:pt x="844407" y="567816"/>
                  </a:lnTo>
                  <a:lnTo>
                    <a:pt x="823919" y="567816"/>
                  </a:lnTo>
                  <a:lnTo>
                    <a:pt x="813675" y="556840"/>
                  </a:lnTo>
                  <a:lnTo>
                    <a:pt x="800504" y="529035"/>
                  </a:lnTo>
                  <a:lnTo>
                    <a:pt x="800504" y="515132"/>
                  </a:lnTo>
                  <a:lnTo>
                    <a:pt x="806358" y="510742"/>
                  </a:lnTo>
                  <a:lnTo>
                    <a:pt x="807089" y="501229"/>
                  </a:lnTo>
                  <a:lnTo>
                    <a:pt x="794650" y="487327"/>
                  </a:lnTo>
                  <a:lnTo>
                    <a:pt x="788064" y="469034"/>
                  </a:lnTo>
                  <a:lnTo>
                    <a:pt x="768308" y="439033"/>
                  </a:lnTo>
                  <a:lnTo>
                    <a:pt x="733185" y="429521"/>
                  </a:lnTo>
                  <a:lnTo>
                    <a:pt x="679038" y="377568"/>
                  </a:lnTo>
                  <a:lnTo>
                    <a:pt x="676111" y="360007"/>
                  </a:lnTo>
                  <a:lnTo>
                    <a:pt x="696599" y="304396"/>
                  </a:lnTo>
                  <a:lnTo>
                    <a:pt x="693672" y="290494"/>
                  </a:lnTo>
                  <a:lnTo>
                    <a:pt x="702453" y="282445"/>
                  </a:lnTo>
                  <a:lnTo>
                    <a:pt x="702453" y="272932"/>
                  </a:lnTo>
                  <a:lnTo>
                    <a:pt x="681965" y="261957"/>
                  </a:lnTo>
                  <a:lnTo>
                    <a:pt x="660013" y="256834"/>
                  </a:lnTo>
                  <a:lnTo>
                    <a:pt x="635134" y="265615"/>
                  </a:lnTo>
                  <a:lnTo>
                    <a:pt x="625622" y="248785"/>
                  </a:lnTo>
                  <a:lnTo>
                    <a:pt x="630012" y="234883"/>
                  </a:lnTo>
                  <a:lnTo>
                    <a:pt x="624891" y="217321"/>
                  </a:lnTo>
                  <a:lnTo>
                    <a:pt x="561962" y="155857"/>
                  </a:lnTo>
                  <a:lnTo>
                    <a:pt x="545864" y="144881"/>
                  </a:lnTo>
                  <a:lnTo>
                    <a:pt x="527571" y="101709"/>
                  </a:lnTo>
                  <a:lnTo>
                    <a:pt x="518791" y="62196"/>
                  </a:lnTo>
                  <a:lnTo>
                    <a:pt x="529035" y="35123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3C4BCAC-C06A-2569-BE39-BD1EB6B90BDD}"/>
                </a:ext>
              </a:extLst>
            </p:cNvPr>
            <p:cNvSpPr/>
            <p:nvPr/>
          </p:nvSpPr>
          <p:spPr>
            <a:xfrm>
              <a:off x="3250251" y="2926671"/>
              <a:ext cx="1052215" cy="526107"/>
            </a:xfrm>
            <a:custGeom>
              <a:avLst/>
              <a:gdLst>
                <a:gd name="connsiteX0" fmla="*/ 400983 w 1052215"/>
                <a:gd name="connsiteY0" fmla="*/ 25610 h 526107"/>
                <a:gd name="connsiteX1" fmla="*/ 679038 w 1052215"/>
                <a:gd name="connsiteY1" fmla="*/ 37318 h 526107"/>
                <a:gd name="connsiteX2" fmla="*/ 703916 w 1052215"/>
                <a:gd name="connsiteY2" fmla="*/ 60733 h 526107"/>
                <a:gd name="connsiteX3" fmla="*/ 716356 w 1052215"/>
                <a:gd name="connsiteY3" fmla="*/ 62196 h 526107"/>
                <a:gd name="connsiteX4" fmla="*/ 731722 w 1052215"/>
                <a:gd name="connsiteY4" fmla="*/ 76831 h 526107"/>
                <a:gd name="connsiteX5" fmla="*/ 744893 w 1052215"/>
                <a:gd name="connsiteY5" fmla="*/ 76099 h 526107"/>
                <a:gd name="connsiteX6" fmla="*/ 758064 w 1052215"/>
                <a:gd name="connsiteY6" fmla="*/ 61465 h 526107"/>
                <a:gd name="connsiteX7" fmla="*/ 769039 w 1052215"/>
                <a:gd name="connsiteY7" fmla="*/ 65855 h 526107"/>
                <a:gd name="connsiteX8" fmla="*/ 776357 w 1052215"/>
                <a:gd name="connsiteY8" fmla="*/ 60733 h 526107"/>
                <a:gd name="connsiteX9" fmla="*/ 781479 w 1052215"/>
                <a:gd name="connsiteY9" fmla="*/ 64391 h 526107"/>
                <a:gd name="connsiteX10" fmla="*/ 788064 w 1052215"/>
                <a:gd name="connsiteY10" fmla="*/ 61465 h 526107"/>
                <a:gd name="connsiteX11" fmla="*/ 793186 w 1052215"/>
                <a:gd name="connsiteY11" fmla="*/ 64391 h 526107"/>
                <a:gd name="connsiteX12" fmla="*/ 799772 w 1052215"/>
                <a:gd name="connsiteY12" fmla="*/ 61465 h 526107"/>
                <a:gd name="connsiteX13" fmla="*/ 807089 w 1052215"/>
                <a:gd name="connsiteY13" fmla="*/ 65123 h 526107"/>
                <a:gd name="connsiteX14" fmla="*/ 817333 w 1052215"/>
                <a:gd name="connsiteY14" fmla="*/ 60733 h 526107"/>
                <a:gd name="connsiteX15" fmla="*/ 831968 w 1052215"/>
                <a:gd name="connsiteY15" fmla="*/ 65123 h 526107"/>
                <a:gd name="connsiteX16" fmla="*/ 836358 w 1052215"/>
                <a:gd name="connsiteY16" fmla="*/ 73172 h 526107"/>
                <a:gd name="connsiteX17" fmla="*/ 880993 w 1052215"/>
                <a:gd name="connsiteY17" fmla="*/ 89270 h 526107"/>
                <a:gd name="connsiteX18" fmla="*/ 889774 w 1052215"/>
                <a:gd name="connsiteY18" fmla="*/ 98782 h 526107"/>
                <a:gd name="connsiteX19" fmla="*/ 896359 w 1052215"/>
                <a:gd name="connsiteY19" fmla="*/ 117807 h 526107"/>
                <a:gd name="connsiteX20" fmla="*/ 909530 w 1052215"/>
                <a:gd name="connsiteY20" fmla="*/ 122929 h 526107"/>
                <a:gd name="connsiteX21" fmla="*/ 920506 w 1052215"/>
                <a:gd name="connsiteY21" fmla="*/ 121466 h 526107"/>
                <a:gd name="connsiteX22" fmla="*/ 924165 w 1052215"/>
                <a:gd name="connsiteY22" fmla="*/ 128051 h 526107"/>
                <a:gd name="connsiteX23" fmla="*/ 924165 w 1052215"/>
                <a:gd name="connsiteY23" fmla="*/ 144881 h 526107"/>
                <a:gd name="connsiteX24" fmla="*/ 928555 w 1052215"/>
                <a:gd name="connsiteY24" fmla="*/ 157320 h 526107"/>
                <a:gd name="connsiteX25" fmla="*/ 928555 w 1052215"/>
                <a:gd name="connsiteY25" fmla="*/ 167564 h 526107"/>
                <a:gd name="connsiteX26" fmla="*/ 938067 w 1052215"/>
                <a:gd name="connsiteY26" fmla="*/ 194638 h 526107"/>
                <a:gd name="connsiteX27" fmla="*/ 954165 w 1052215"/>
                <a:gd name="connsiteY27" fmla="*/ 226102 h 526107"/>
                <a:gd name="connsiteX28" fmla="*/ 955629 w 1052215"/>
                <a:gd name="connsiteY28" fmla="*/ 253176 h 526107"/>
                <a:gd name="connsiteX29" fmla="*/ 976117 w 1052215"/>
                <a:gd name="connsiteY29" fmla="*/ 289762 h 526107"/>
                <a:gd name="connsiteX30" fmla="*/ 979044 w 1052215"/>
                <a:gd name="connsiteY30" fmla="*/ 334397 h 526107"/>
                <a:gd name="connsiteX31" fmla="*/ 988556 w 1052215"/>
                <a:gd name="connsiteY31" fmla="*/ 339519 h 526107"/>
                <a:gd name="connsiteX32" fmla="*/ 987093 w 1052215"/>
                <a:gd name="connsiteY32" fmla="*/ 360739 h 526107"/>
                <a:gd name="connsiteX33" fmla="*/ 992946 w 1052215"/>
                <a:gd name="connsiteY33" fmla="*/ 384886 h 526107"/>
                <a:gd name="connsiteX34" fmla="*/ 987824 w 1052215"/>
                <a:gd name="connsiteY34" fmla="*/ 400983 h 526107"/>
                <a:gd name="connsiteX35" fmla="*/ 1000995 w 1052215"/>
                <a:gd name="connsiteY35" fmla="*/ 433179 h 526107"/>
                <a:gd name="connsiteX36" fmla="*/ 1010508 w 1052215"/>
                <a:gd name="connsiteY36" fmla="*/ 442692 h 526107"/>
                <a:gd name="connsiteX37" fmla="*/ 1008313 w 1052215"/>
                <a:gd name="connsiteY37" fmla="*/ 452936 h 526107"/>
                <a:gd name="connsiteX38" fmla="*/ 1023679 w 1052215"/>
                <a:gd name="connsiteY38" fmla="*/ 480009 h 526107"/>
                <a:gd name="connsiteX39" fmla="*/ 1052216 w 1052215"/>
                <a:gd name="connsiteY39" fmla="*/ 526108 h 526107"/>
                <a:gd name="connsiteX40" fmla="*/ 815138 w 1052215"/>
                <a:gd name="connsiteY40" fmla="*/ 526108 h 526107"/>
                <a:gd name="connsiteX41" fmla="*/ 495376 w 1052215"/>
                <a:gd name="connsiteY41" fmla="*/ 517327 h 526107"/>
                <a:gd name="connsiteX42" fmla="*/ 231956 w 1052215"/>
                <a:gd name="connsiteY42" fmla="*/ 502693 h 526107"/>
                <a:gd name="connsiteX43" fmla="*/ 242200 w 1052215"/>
                <a:gd name="connsiteY43" fmla="*/ 340982 h 526107"/>
                <a:gd name="connsiteX44" fmla="*/ 0 w 1052215"/>
                <a:gd name="connsiteY44" fmla="*/ 323421 h 526107"/>
                <a:gd name="connsiteX45" fmla="*/ 27074 w 1052215"/>
                <a:gd name="connsiteY45" fmla="*/ 0 h 52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52215" h="526107">
                  <a:moveTo>
                    <a:pt x="400983" y="25610"/>
                  </a:moveTo>
                  <a:lnTo>
                    <a:pt x="679038" y="37318"/>
                  </a:lnTo>
                  <a:lnTo>
                    <a:pt x="703916" y="60733"/>
                  </a:lnTo>
                  <a:lnTo>
                    <a:pt x="716356" y="62196"/>
                  </a:lnTo>
                  <a:lnTo>
                    <a:pt x="731722" y="76831"/>
                  </a:lnTo>
                  <a:lnTo>
                    <a:pt x="744893" y="76099"/>
                  </a:lnTo>
                  <a:lnTo>
                    <a:pt x="758064" y="61465"/>
                  </a:lnTo>
                  <a:lnTo>
                    <a:pt x="769039" y="65855"/>
                  </a:lnTo>
                  <a:lnTo>
                    <a:pt x="776357" y="60733"/>
                  </a:lnTo>
                  <a:lnTo>
                    <a:pt x="781479" y="64391"/>
                  </a:lnTo>
                  <a:lnTo>
                    <a:pt x="788064" y="61465"/>
                  </a:lnTo>
                  <a:lnTo>
                    <a:pt x="793186" y="64391"/>
                  </a:lnTo>
                  <a:lnTo>
                    <a:pt x="799772" y="61465"/>
                  </a:lnTo>
                  <a:lnTo>
                    <a:pt x="807089" y="65123"/>
                  </a:lnTo>
                  <a:lnTo>
                    <a:pt x="817333" y="60733"/>
                  </a:lnTo>
                  <a:lnTo>
                    <a:pt x="831968" y="65123"/>
                  </a:lnTo>
                  <a:lnTo>
                    <a:pt x="836358" y="73172"/>
                  </a:lnTo>
                  <a:lnTo>
                    <a:pt x="880993" y="89270"/>
                  </a:lnTo>
                  <a:lnTo>
                    <a:pt x="889774" y="98782"/>
                  </a:lnTo>
                  <a:lnTo>
                    <a:pt x="896359" y="117807"/>
                  </a:lnTo>
                  <a:lnTo>
                    <a:pt x="909530" y="122929"/>
                  </a:lnTo>
                  <a:lnTo>
                    <a:pt x="920506" y="121466"/>
                  </a:lnTo>
                  <a:lnTo>
                    <a:pt x="924165" y="128051"/>
                  </a:lnTo>
                  <a:lnTo>
                    <a:pt x="924165" y="144881"/>
                  </a:lnTo>
                  <a:lnTo>
                    <a:pt x="928555" y="157320"/>
                  </a:lnTo>
                  <a:lnTo>
                    <a:pt x="928555" y="167564"/>
                  </a:lnTo>
                  <a:lnTo>
                    <a:pt x="938067" y="194638"/>
                  </a:lnTo>
                  <a:lnTo>
                    <a:pt x="954165" y="226102"/>
                  </a:lnTo>
                  <a:lnTo>
                    <a:pt x="955629" y="253176"/>
                  </a:lnTo>
                  <a:lnTo>
                    <a:pt x="976117" y="289762"/>
                  </a:lnTo>
                  <a:lnTo>
                    <a:pt x="979044" y="334397"/>
                  </a:lnTo>
                  <a:lnTo>
                    <a:pt x="988556" y="339519"/>
                  </a:lnTo>
                  <a:lnTo>
                    <a:pt x="987093" y="360739"/>
                  </a:lnTo>
                  <a:lnTo>
                    <a:pt x="992946" y="384886"/>
                  </a:lnTo>
                  <a:lnTo>
                    <a:pt x="987824" y="400983"/>
                  </a:lnTo>
                  <a:lnTo>
                    <a:pt x="1000995" y="433179"/>
                  </a:lnTo>
                  <a:lnTo>
                    <a:pt x="1010508" y="442692"/>
                  </a:lnTo>
                  <a:lnTo>
                    <a:pt x="1008313" y="452936"/>
                  </a:lnTo>
                  <a:lnTo>
                    <a:pt x="1023679" y="480009"/>
                  </a:lnTo>
                  <a:lnTo>
                    <a:pt x="1052216" y="526108"/>
                  </a:lnTo>
                  <a:lnTo>
                    <a:pt x="815138" y="526108"/>
                  </a:lnTo>
                  <a:lnTo>
                    <a:pt x="495376" y="517327"/>
                  </a:lnTo>
                  <a:lnTo>
                    <a:pt x="231956" y="502693"/>
                  </a:lnTo>
                  <a:lnTo>
                    <a:pt x="242200" y="340982"/>
                  </a:lnTo>
                  <a:lnTo>
                    <a:pt x="0" y="323421"/>
                  </a:lnTo>
                  <a:lnTo>
                    <a:pt x="27074" y="0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82161DE-A45B-2CF8-5EBC-8AE2E8F0EF29}"/>
                </a:ext>
              </a:extLst>
            </p:cNvPr>
            <p:cNvSpPr/>
            <p:nvPr/>
          </p:nvSpPr>
          <p:spPr>
            <a:xfrm>
              <a:off x="3320496" y="1965920"/>
              <a:ext cx="840016" cy="527571"/>
            </a:xfrm>
            <a:custGeom>
              <a:avLst/>
              <a:gdLst>
                <a:gd name="connsiteX0" fmla="*/ 785869 w 840016"/>
                <a:gd name="connsiteY0" fmla="*/ 90002 h 527571"/>
                <a:gd name="connsiteX1" fmla="*/ 777820 w 840016"/>
                <a:gd name="connsiteY1" fmla="*/ 110490 h 527571"/>
                <a:gd name="connsiteX2" fmla="*/ 783674 w 840016"/>
                <a:gd name="connsiteY2" fmla="*/ 120734 h 527571"/>
                <a:gd name="connsiteX3" fmla="*/ 781479 w 840016"/>
                <a:gd name="connsiteY3" fmla="*/ 158052 h 527571"/>
                <a:gd name="connsiteX4" fmla="*/ 777820 w 840016"/>
                <a:gd name="connsiteY4" fmla="*/ 166101 h 527571"/>
                <a:gd name="connsiteX5" fmla="*/ 797577 w 840016"/>
                <a:gd name="connsiteY5" fmla="*/ 232688 h 527571"/>
                <a:gd name="connsiteX6" fmla="*/ 807089 w 840016"/>
                <a:gd name="connsiteY6" fmla="*/ 250981 h 527571"/>
                <a:gd name="connsiteX7" fmla="*/ 812211 w 840016"/>
                <a:gd name="connsiteY7" fmla="*/ 353422 h 527571"/>
                <a:gd name="connsiteX8" fmla="*/ 819528 w 840016"/>
                <a:gd name="connsiteY8" fmla="*/ 373178 h 527571"/>
                <a:gd name="connsiteX9" fmla="*/ 816602 w 840016"/>
                <a:gd name="connsiteY9" fmla="*/ 415618 h 527571"/>
                <a:gd name="connsiteX10" fmla="*/ 837821 w 840016"/>
                <a:gd name="connsiteY10" fmla="*/ 469765 h 527571"/>
                <a:gd name="connsiteX11" fmla="*/ 840017 w 840016"/>
                <a:gd name="connsiteY11" fmla="*/ 512205 h 527571"/>
                <a:gd name="connsiteX12" fmla="*/ 839285 w 840016"/>
                <a:gd name="connsiteY12" fmla="*/ 527571 h 527571"/>
                <a:gd name="connsiteX13" fmla="*/ 623427 w 840016"/>
                <a:gd name="connsiteY13" fmla="*/ 524645 h 527571"/>
                <a:gd name="connsiteX14" fmla="*/ 286835 w 840016"/>
                <a:gd name="connsiteY14" fmla="*/ 509278 h 527571"/>
                <a:gd name="connsiteX15" fmla="*/ 0 w 840016"/>
                <a:gd name="connsiteY15" fmla="*/ 488058 h 527571"/>
                <a:gd name="connsiteX16" fmla="*/ 38050 w 840016"/>
                <a:gd name="connsiteY16" fmla="*/ 0 h 527571"/>
                <a:gd name="connsiteX17" fmla="*/ 363666 w 840016"/>
                <a:gd name="connsiteY17" fmla="*/ 24879 h 527571"/>
                <a:gd name="connsiteX18" fmla="*/ 768308 w 840016"/>
                <a:gd name="connsiteY18" fmla="*/ 36586 h 5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0016" h="527571">
                  <a:moveTo>
                    <a:pt x="785869" y="90002"/>
                  </a:moveTo>
                  <a:lnTo>
                    <a:pt x="777820" y="110490"/>
                  </a:lnTo>
                  <a:lnTo>
                    <a:pt x="783674" y="120734"/>
                  </a:lnTo>
                  <a:lnTo>
                    <a:pt x="781479" y="158052"/>
                  </a:lnTo>
                  <a:lnTo>
                    <a:pt x="777820" y="166101"/>
                  </a:lnTo>
                  <a:lnTo>
                    <a:pt x="797577" y="232688"/>
                  </a:lnTo>
                  <a:lnTo>
                    <a:pt x="807089" y="250981"/>
                  </a:lnTo>
                  <a:lnTo>
                    <a:pt x="812211" y="353422"/>
                  </a:lnTo>
                  <a:lnTo>
                    <a:pt x="819528" y="373178"/>
                  </a:lnTo>
                  <a:lnTo>
                    <a:pt x="816602" y="415618"/>
                  </a:lnTo>
                  <a:lnTo>
                    <a:pt x="837821" y="469765"/>
                  </a:lnTo>
                  <a:lnTo>
                    <a:pt x="840017" y="512205"/>
                  </a:lnTo>
                  <a:lnTo>
                    <a:pt x="839285" y="527571"/>
                  </a:lnTo>
                  <a:lnTo>
                    <a:pt x="623427" y="524645"/>
                  </a:lnTo>
                  <a:lnTo>
                    <a:pt x="286835" y="509278"/>
                  </a:lnTo>
                  <a:lnTo>
                    <a:pt x="0" y="488058"/>
                  </a:lnTo>
                  <a:lnTo>
                    <a:pt x="38050" y="0"/>
                  </a:lnTo>
                  <a:lnTo>
                    <a:pt x="363666" y="24879"/>
                  </a:lnTo>
                  <a:lnTo>
                    <a:pt x="768308" y="36586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B9F1FF7-B8F1-3AEF-4890-262168729738}"/>
                </a:ext>
              </a:extLst>
            </p:cNvPr>
            <p:cNvSpPr/>
            <p:nvPr/>
          </p:nvSpPr>
          <p:spPr>
            <a:xfrm>
              <a:off x="5560297" y="2982281"/>
              <a:ext cx="537083" cy="616109"/>
            </a:xfrm>
            <a:custGeom>
              <a:avLst/>
              <a:gdLst>
                <a:gd name="connsiteX0" fmla="*/ 163174 w 537083"/>
                <a:gd name="connsiteY0" fmla="*/ 99514 h 616109"/>
                <a:gd name="connsiteX1" fmla="*/ 177076 w 537083"/>
                <a:gd name="connsiteY1" fmla="*/ 96587 h 616109"/>
                <a:gd name="connsiteX2" fmla="*/ 199028 w 537083"/>
                <a:gd name="connsiteY2" fmla="*/ 106100 h 616109"/>
                <a:gd name="connsiteX3" fmla="*/ 214394 w 537083"/>
                <a:gd name="connsiteY3" fmla="*/ 110490 h 616109"/>
                <a:gd name="connsiteX4" fmla="*/ 219517 w 537083"/>
                <a:gd name="connsiteY4" fmla="*/ 117075 h 616109"/>
                <a:gd name="connsiteX5" fmla="*/ 226834 w 537083"/>
                <a:gd name="connsiteY5" fmla="*/ 117075 h 616109"/>
                <a:gd name="connsiteX6" fmla="*/ 234151 w 537083"/>
                <a:gd name="connsiteY6" fmla="*/ 106100 h 616109"/>
                <a:gd name="connsiteX7" fmla="*/ 243663 w 537083"/>
                <a:gd name="connsiteY7" fmla="*/ 111953 h 616109"/>
                <a:gd name="connsiteX8" fmla="*/ 254639 w 537083"/>
                <a:gd name="connsiteY8" fmla="*/ 111953 h 616109"/>
                <a:gd name="connsiteX9" fmla="*/ 253907 w 537083"/>
                <a:gd name="connsiteY9" fmla="*/ 119271 h 616109"/>
                <a:gd name="connsiteX10" fmla="*/ 231224 w 537083"/>
                <a:gd name="connsiteY10" fmla="*/ 122929 h 616109"/>
                <a:gd name="connsiteX11" fmla="*/ 216589 w 537083"/>
                <a:gd name="connsiteY11" fmla="*/ 130978 h 616109"/>
                <a:gd name="connsiteX12" fmla="*/ 230492 w 537083"/>
                <a:gd name="connsiteY12" fmla="*/ 136832 h 616109"/>
                <a:gd name="connsiteX13" fmla="*/ 242200 w 537083"/>
                <a:gd name="connsiteY13" fmla="*/ 125856 h 616109"/>
                <a:gd name="connsiteX14" fmla="*/ 259761 w 537083"/>
                <a:gd name="connsiteY14" fmla="*/ 122929 h 616109"/>
                <a:gd name="connsiteX15" fmla="*/ 275859 w 537083"/>
                <a:gd name="connsiteY15" fmla="*/ 133905 h 616109"/>
                <a:gd name="connsiteX16" fmla="*/ 286835 w 537083"/>
                <a:gd name="connsiteY16" fmla="*/ 133173 h 616109"/>
                <a:gd name="connsiteX17" fmla="*/ 305128 w 537083"/>
                <a:gd name="connsiteY17" fmla="*/ 120734 h 616109"/>
                <a:gd name="connsiteX18" fmla="*/ 331470 w 537083"/>
                <a:gd name="connsiteY18" fmla="*/ 105368 h 616109"/>
                <a:gd name="connsiteX19" fmla="*/ 369520 w 537083"/>
                <a:gd name="connsiteY19" fmla="*/ 103173 h 616109"/>
                <a:gd name="connsiteX20" fmla="*/ 405374 w 537083"/>
                <a:gd name="connsiteY20" fmla="*/ 60001 h 616109"/>
                <a:gd name="connsiteX21" fmla="*/ 433179 w 537083"/>
                <a:gd name="connsiteY21" fmla="*/ 37318 h 616109"/>
                <a:gd name="connsiteX22" fmla="*/ 501229 w 537083"/>
                <a:gd name="connsiteY22" fmla="*/ 0 h 616109"/>
                <a:gd name="connsiteX23" fmla="*/ 537084 w 537083"/>
                <a:gd name="connsiteY23" fmla="*/ 218785 h 616109"/>
                <a:gd name="connsiteX24" fmla="*/ 520986 w 537083"/>
                <a:gd name="connsiteY24" fmla="*/ 227566 h 616109"/>
                <a:gd name="connsiteX25" fmla="*/ 531230 w 537083"/>
                <a:gd name="connsiteY25" fmla="*/ 242932 h 616109"/>
                <a:gd name="connsiteX26" fmla="*/ 530498 w 537083"/>
                <a:gd name="connsiteY26" fmla="*/ 259030 h 616109"/>
                <a:gd name="connsiteX27" fmla="*/ 534888 w 537083"/>
                <a:gd name="connsiteY27" fmla="*/ 273664 h 616109"/>
                <a:gd name="connsiteX28" fmla="*/ 526840 w 537083"/>
                <a:gd name="connsiteY28" fmla="*/ 298543 h 616109"/>
                <a:gd name="connsiteX29" fmla="*/ 526108 w 537083"/>
                <a:gd name="connsiteY29" fmla="*/ 338055 h 616109"/>
                <a:gd name="connsiteX30" fmla="*/ 518790 w 537083"/>
                <a:gd name="connsiteY30" fmla="*/ 364397 h 616109"/>
                <a:gd name="connsiteX31" fmla="*/ 522449 w 537083"/>
                <a:gd name="connsiteY31" fmla="*/ 372446 h 616109"/>
                <a:gd name="connsiteX32" fmla="*/ 519522 w 537083"/>
                <a:gd name="connsiteY32" fmla="*/ 388544 h 616109"/>
                <a:gd name="connsiteX33" fmla="*/ 511473 w 537083"/>
                <a:gd name="connsiteY33" fmla="*/ 392203 h 616109"/>
                <a:gd name="connsiteX34" fmla="*/ 496839 w 537083"/>
                <a:gd name="connsiteY34" fmla="*/ 416350 h 616109"/>
                <a:gd name="connsiteX35" fmla="*/ 483668 w 537083"/>
                <a:gd name="connsiteY35" fmla="*/ 430984 h 616109"/>
                <a:gd name="connsiteX36" fmla="*/ 479278 w 537083"/>
                <a:gd name="connsiteY36" fmla="*/ 430984 h 616109"/>
                <a:gd name="connsiteX37" fmla="*/ 466106 w 537083"/>
                <a:gd name="connsiteY37" fmla="*/ 443423 h 616109"/>
                <a:gd name="connsiteX38" fmla="*/ 456594 w 537083"/>
                <a:gd name="connsiteY38" fmla="*/ 434643 h 616109"/>
                <a:gd name="connsiteX39" fmla="*/ 445618 w 537083"/>
                <a:gd name="connsiteY39" fmla="*/ 447814 h 616109"/>
                <a:gd name="connsiteX40" fmla="*/ 443423 w 537083"/>
                <a:gd name="connsiteY40" fmla="*/ 456594 h 616109"/>
                <a:gd name="connsiteX41" fmla="*/ 433911 w 537083"/>
                <a:gd name="connsiteY41" fmla="*/ 456594 h 616109"/>
                <a:gd name="connsiteX42" fmla="*/ 424399 w 537083"/>
                <a:gd name="connsiteY42" fmla="*/ 472692 h 616109"/>
                <a:gd name="connsiteX43" fmla="*/ 425130 w 537083"/>
                <a:gd name="connsiteY43" fmla="*/ 488058 h 616109"/>
                <a:gd name="connsiteX44" fmla="*/ 417813 w 537083"/>
                <a:gd name="connsiteY44" fmla="*/ 491717 h 616109"/>
                <a:gd name="connsiteX45" fmla="*/ 428057 w 537083"/>
                <a:gd name="connsiteY45" fmla="*/ 499766 h 616109"/>
                <a:gd name="connsiteX46" fmla="*/ 428057 w 537083"/>
                <a:gd name="connsiteY46" fmla="*/ 513669 h 616109"/>
                <a:gd name="connsiteX47" fmla="*/ 420740 w 537083"/>
                <a:gd name="connsiteY47" fmla="*/ 515132 h 616109"/>
                <a:gd name="connsiteX48" fmla="*/ 415618 w 537083"/>
                <a:gd name="connsiteY48" fmla="*/ 520986 h 616109"/>
                <a:gd name="connsiteX49" fmla="*/ 408301 w 537083"/>
                <a:gd name="connsiteY49" fmla="*/ 524645 h 616109"/>
                <a:gd name="connsiteX50" fmla="*/ 403910 w 537083"/>
                <a:gd name="connsiteY50" fmla="*/ 509278 h 616109"/>
                <a:gd name="connsiteX51" fmla="*/ 392203 w 537083"/>
                <a:gd name="connsiteY51" fmla="*/ 505620 h 616109"/>
                <a:gd name="connsiteX52" fmla="*/ 384886 w 537083"/>
                <a:gd name="connsiteY52" fmla="*/ 522449 h 616109"/>
                <a:gd name="connsiteX53" fmla="*/ 382690 w 537083"/>
                <a:gd name="connsiteY53" fmla="*/ 538547 h 616109"/>
                <a:gd name="connsiteX54" fmla="*/ 374641 w 537083"/>
                <a:gd name="connsiteY54" fmla="*/ 548060 h 616109"/>
                <a:gd name="connsiteX55" fmla="*/ 384154 w 537083"/>
                <a:gd name="connsiteY55" fmla="*/ 574402 h 616109"/>
                <a:gd name="connsiteX56" fmla="*/ 373178 w 537083"/>
                <a:gd name="connsiteY56" fmla="*/ 580255 h 616109"/>
                <a:gd name="connsiteX57" fmla="*/ 370251 w 537083"/>
                <a:gd name="connsiteY57" fmla="*/ 605866 h 616109"/>
                <a:gd name="connsiteX58" fmla="*/ 359275 w 537083"/>
                <a:gd name="connsiteY58" fmla="*/ 605866 h 616109"/>
                <a:gd name="connsiteX59" fmla="*/ 335860 w 537083"/>
                <a:gd name="connsiteY59" fmla="*/ 616110 h 616109"/>
                <a:gd name="connsiteX60" fmla="*/ 327079 w 537083"/>
                <a:gd name="connsiteY60" fmla="*/ 600744 h 616109"/>
                <a:gd name="connsiteX61" fmla="*/ 301469 w 537083"/>
                <a:gd name="connsiteY61" fmla="*/ 590499 h 616109"/>
                <a:gd name="connsiteX62" fmla="*/ 295615 w 537083"/>
                <a:gd name="connsiteY62" fmla="*/ 569280 h 616109"/>
                <a:gd name="connsiteX63" fmla="*/ 291957 w 537083"/>
                <a:gd name="connsiteY63" fmla="*/ 563426 h 616109"/>
                <a:gd name="connsiteX64" fmla="*/ 267078 w 537083"/>
                <a:gd name="connsiteY64" fmla="*/ 576597 h 616109"/>
                <a:gd name="connsiteX65" fmla="*/ 262688 w 537083"/>
                <a:gd name="connsiteY65" fmla="*/ 589036 h 616109"/>
                <a:gd name="connsiteX66" fmla="*/ 256103 w 537083"/>
                <a:gd name="connsiteY66" fmla="*/ 589036 h 616109"/>
                <a:gd name="connsiteX67" fmla="*/ 246590 w 537083"/>
                <a:gd name="connsiteY67" fmla="*/ 594158 h 616109"/>
                <a:gd name="connsiteX68" fmla="*/ 237810 w 537083"/>
                <a:gd name="connsiteY68" fmla="*/ 588304 h 616109"/>
                <a:gd name="connsiteX69" fmla="*/ 215858 w 537083"/>
                <a:gd name="connsiteY69" fmla="*/ 582450 h 616109"/>
                <a:gd name="connsiteX70" fmla="*/ 201955 w 537083"/>
                <a:gd name="connsiteY70" fmla="*/ 588304 h 616109"/>
                <a:gd name="connsiteX71" fmla="*/ 201955 w 537083"/>
                <a:gd name="connsiteY71" fmla="*/ 595622 h 616109"/>
                <a:gd name="connsiteX72" fmla="*/ 185857 w 537083"/>
                <a:gd name="connsiteY72" fmla="*/ 594158 h 616109"/>
                <a:gd name="connsiteX73" fmla="*/ 171955 w 537083"/>
                <a:gd name="connsiteY73" fmla="*/ 578792 h 616109"/>
                <a:gd name="connsiteX74" fmla="*/ 155125 w 537083"/>
                <a:gd name="connsiteY74" fmla="*/ 580255 h 616109"/>
                <a:gd name="connsiteX75" fmla="*/ 125124 w 537083"/>
                <a:gd name="connsiteY75" fmla="*/ 575133 h 616109"/>
                <a:gd name="connsiteX76" fmla="*/ 125124 w 537083"/>
                <a:gd name="connsiteY76" fmla="*/ 567816 h 616109"/>
                <a:gd name="connsiteX77" fmla="*/ 109026 w 537083"/>
                <a:gd name="connsiteY77" fmla="*/ 542938 h 616109"/>
                <a:gd name="connsiteX78" fmla="*/ 87807 w 537083"/>
                <a:gd name="connsiteY78" fmla="*/ 534157 h 616109"/>
                <a:gd name="connsiteX79" fmla="*/ 73904 w 537083"/>
                <a:gd name="connsiteY79" fmla="*/ 540011 h 616109"/>
                <a:gd name="connsiteX80" fmla="*/ 57806 w 537083"/>
                <a:gd name="connsiteY80" fmla="*/ 539279 h 616109"/>
                <a:gd name="connsiteX81" fmla="*/ 48293 w 537083"/>
                <a:gd name="connsiteY81" fmla="*/ 535620 h 616109"/>
                <a:gd name="connsiteX82" fmla="*/ 0 w 537083"/>
                <a:gd name="connsiteY82" fmla="*/ 117075 h 616109"/>
                <a:gd name="connsiteX83" fmla="*/ 156588 w 537083"/>
                <a:gd name="connsiteY83" fmla="*/ 91465 h 61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537083" h="616109">
                  <a:moveTo>
                    <a:pt x="163174" y="99514"/>
                  </a:moveTo>
                  <a:lnTo>
                    <a:pt x="177076" y="96587"/>
                  </a:lnTo>
                  <a:lnTo>
                    <a:pt x="199028" y="106100"/>
                  </a:lnTo>
                  <a:lnTo>
                    <a:pt x="214394" y="110490"/>
                  </a:lnTo>
                  <a:lnTo>
                    <a:pt x="219517" y="117075"/>
                  </a:lnTo>
                  <a:lnTo>
                    <a:pt x="226834" y="117075"/>
                  </a:lnTo>
                  <a:lnTo>
                    <a:pt x="234151" y="106100"/>
                  </a:lnTo>
                  <a:lnTo>
                    <a:pt x="243663" y="111953"/>
                  </a:lnTo>
                  <a:lnTo>
                    <a:pt x="254639" y="111953"/>
                  </a:lnTo>
                  <a:lnTo>
                    <a:pt x="253907" y="119271"/>
                  </a:lnTo>
                  <a:lnTo>
                    <a:pt x="231224" y="122929"/>
                  </a:lnTo>
                  <a:lnTo>
                    <a:pt x="216589" y="130978"/>
                  </a:lnTo>
                  <a:lnTo>
                    <a:pt x="230492" y="136832"/>
                  </a:lnTo>
                  <a:lnTo>
                    <a:pt x="242200" y="125856"/>
                  </a:lnTo>
                  <a:lnTo>
                    <a:pt x="259761" y="122929"/>
                  </a:lnTo>
                  <a:lnTo>
                    <a:pt x="275859" y="133905"/>
                  </a:lnTo>
                  <a:lnTo>
                    <a:pt x="286835" y="133173"/>
                  </a:lnTo>
                  <a:lnTo>
                    <a:pt x="305128" y="120734"/>
                  </a:lnTo>
                  <a:lnTo>
                    <a:pt x="331470" y="105368"/>
                  </a:lnTo>
                  <a:lnTo>
                    <a:pt x="369520" y="103173"/>
                  </a:lnTo>
                  <a:lnTo>
                    <a:pt x="405374" y="60001"/>
                  </a:lnTo>
                  <a:lnTo>
                    <a:pt x="433179" y="37318"/>
                  </a:lnTo>
                  <a:lnTo>
                    <a:pt x="501229" y="0"/>
                  </a:lnTo>
                  <a:lnTo>
                    <a:pt x="537084" y="218785"/>
                  </a:lnTo>
                  <a:lnTo>
                    <a:pt x="520986" y="227566"/>
                  </a:lnTo>
                  <a:lnTo>
                    <a:pt x="531230" y="242932"/>
                  </a:lnTo>
                  <a:lnTo>
                    <a:pt x="530498" y="259030"/>
                  </a:lnTo>
                  <a:lnTo>
                    <a:pt x="534888" y="273664"/>
                  </a:lnTo>
                  <a:lnTo>
                    <a:pt x="526840" y="298543"/>
                  </a:lnTo>
                  <a:lnTo>
                    <a:pt x="526108" y="338055"/>
                  </a:lnTo>
                  <a:lnTo>
                    <a:pt x="518790" y="364397"/>
                  </a:lnTo>
                  <a:lnTo>
                    <a:pt x="522449" y="372446"/>
                  </a:lnTo>
                  <a:lnTo>
                    <a:pt x="519522" y="388544"/>
                  </a:lnTo>
                  <a:lnTo>
                    <a:pt x="511473" y="392203"/>
                  </a:lnTo>
                  <a:lnTo>
                    <a:pt x="496839" y="416350"/>
                  </a:lnTo>
                  <a:lnTo>
                    <a:pt x="483668" y="430984"/>
                  </a:lnTo>
                  <a:lnTo>
                    <a:pt x="479278" y="430984"/>
                  </a:lnTo>
                  <a:lnTo>
                    <a:pt x="466106" y="443423"/>
                  </a:lnTo>
                  <a:lnTo>
                    <a:pt x="456594" y="434643"/>
                  </a:lnTo>
                  <a:lnTo>
                    <a:pt x="445618" y="447814"/>
                  </a:lnTo>
                  <a:lnTo>
                    <a:pt x="443423" y="456594"/>
                  </a:lnTo>
                  <a:lnTo>
                    <a:pt x="433911" y="456594"/>
                  </a:lnTo>
                  <a:lnTo>
                    <a:pt x="424399" y="472692"/>
                  </a:lnTo>
                  <a:lnTo>
                    <a:pt x="425130" y="488058"/>
                  </a:lnTo>
                  <a:lnTo>
                    <a:pt x="417813" y="491717"/>
                  </a:lnTo>
                  <a:lnTo>
                    <a:pt x="428057" y="499766"/>
                  </a:lnTo>
                  <a:lnTo>
                    <a:pt x="428057" y="513669"/>
                  </a:lnTo>
                  <a:lnTo>
                    <a:pt x="420740" y="515132"/>
                  </a:lnTo>
                  <a:lnTo>
                    <a:pt x="415618" y="520986"/>
                  </a:lnTo>
                  <a:lnTo>
                    <a:pt x="408301" y="524645"/>
                  </a:lnTo>
                  <a:lnTo>
                    <a:pt x="403910" y="509278"/>
                  </a:lnTo>
                  <a:lnTo>
                    <a:pt x="392203" y="505620"/>
                  </a:lnTo>
                  <a:lnTo>
                    <a:pt x="384886" y="522449"/>
                  </a:lnTo>
                  <a:lnTo>
                    <a:pt x="382690" y="538547"/>
                  </a:lnTo>
                  <a:lnTo>
                    <a:pt x="374641" y="548060"/>
                  </a:lnTo>
                  <a:lnTo>
                    <a:pt x="384154" y="574402"/>
                  </a:lnTo>
                  <a:lnTo>
                    <a:pt x="373178" y="580255"/>
                  </a:lnTo>
                  <a:lnTo>
                    <a:pt x="370251" y="605866"/>
                  </a:lnTo>
                  <a:lnTo>
                    <a:pt x="359275" y="605866"/>
                  </a:lnTo>
                  <a:lnTo>
                    <a:pt x="335860" y="616110"/>
                  </a:lnTo>
                  <a:lnTo>
                    <a:pt x="327079" y="600744"/>
                  </a:lnTo>
                  <a:lnTo>
                    <a:pt x="301469" y="590499"/>
                  </a:lnTo>
                  <a:lnTo>
                    <a:pt x="295615" y="569280"/>
                  </a:lnTo>
                  <a:lnTo>
                    <a:pt x="291957" y="563426"/>
                  </a:lnTo>
                  <a:lnTo>
                    <a:pt x="267078" y="576597"/>
                  </a:lnTo>
                  <a:lnTo>
                    <a:pt x="262688" y="589036"/>
                  </a:lnTo>
                  <a:lnTo>
                    <a:pt x="256103" y="589036"/>
                  </a:lnTo>
                  <a:lnTo>
                    <a:pt x="246590" y="594158"/>
                  </a:lnTo>
                  <a:lnTo>
                    <a:pt x="237810" y="588304"/>
                  </a:lnTo>
                  <a:lnTo>
                    <a:pt x="215858" y="582450"/>
                  </a:lnTo>
                  <a:lnTo>
                    <a:pt x="201955" y="588304"/>
                  </a:lnTo>
                  <a:lnTo>
                    <a:pt x="201955" y="595622"/>
                  </a:lnTo>
                  <a:lnTo>
                    <a:pt x="185857" y="594158"/>
                  </a:lnTo>
                  <a:lnTo>
                    <a:pt x="171955" y="578792"/>
                  </a:lnTo>
                  <a:lnTo>
                    <a:pt x="155125" y="580255"/>
                  </a:lnTo>
                  <a:lnTo>
                    <a:pt x="125124" y="575133"/>
                  </a:lnTo>
                  <a:lnTo>
                    <a:pt x="125124" y="567816"/>
                  </a:lnTo>
                  <a:lnTo>
                    <a:pt x="109026" y="542938"/>
                  </a:lnTo>
                  <a:lnTo>
                    <a:pt x="87807" y="534157"/>
                  </a:lnTo>
                  <a:lnTo>
                    <a:pt x="73904" y="540011"/>
                  </a:lnTo>
                  <a:lnTo>
                    <a:pt x="57806" y="539279"/>
                  </a:lnTo>
                  <a:lnTo>
                    <a:pt x="48293" y="535620"/>
                  </a:lnTo>
                  <a:lnTo>
                    <a:pt x="0" y="117075"/>
                  </a:lnTo>
                  <a:lnTo>
                    <a:pt x="156588" y="91465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D4F150A-7BDE-3634-094D-CE5E071081FC}"/>
                </a:ext>
              </a:extLst>
            </p:cNvPr>
            <p:cNvSpPr/>
            <p:nvPr/>
          </p:nvSpPr>
          <p:spPr>
            <a:xfrm>
              <a:off x="3277325" y="2453978"/>
              <a:ext cx="896359" cy="595621"/>
            </a:xfrm>
            <a:custGeom>
              <a:avLst/>
              <a:gdLst>
                <a:gd name="connsiteX0" fmla="*/ 330007 w 896359"/>
                <a:gd name="connsiteY0" fmla="*/ 21220 h 595621"/>
                <a:gd name="connsiteX1" fmla="*/ 666599 w 896359"/>
                <a:gd name="connsiteY1" fmla="*/ 36586 h 595621"/>
                <a:gd name="connsiteX2" fmla="*/ 882457 w 896359"/>
                <a:gd name="connsiteY2" fmla="*/ 39513 h 595621"/>
                <a:gd name="connsiteX3" fmla="*/ 881725 w 896359"/>
                <a:gd name="connsiteY3" fmla="*/ 55611 h 595621"/>
                <a:gd name="connsiteX4" fmla="*/ 875139 w 896359"/>
                <a:gd name="connsiteY4" fmla="*/ 70245 h 595621"/>
                <a:gd name="connsiteX5" fmla="*/ 852456 w 896359"/>
                <a:gd name="connsiteY5" fmla="*/ 84148 h 595621"/>
                <a:gd name="connsiteX6" fmla="*/ 850261 w 896359"/>
                <a:gd name="connsiteY6" fmla="*/ 92929 h 595621"/>
                <a:gd name="connsiteX7" fmla="*/ 862700 w 896359"/>
                <a:gd name="connsiteY7" fmla="*/ 111222 h 595621"/>
                <a:gd name="connsiteX8" fmla="*/ 865627 w 896359"/>
                <a:gd name="connsiteY8" fmla="*/ 124393 h 595621"/>
                <a:gd name="connsiteX9" fmla="*/ 884652 w 896359"/>
                <a:gd name="connsiteY9" fmla="*/ 128783 h 595621"/>
                <a:gd name="connsiteX10" fmla="*/ 895627 w 896359"/>
                <a:gd name="connsiteY10" fmla="*/ 142686 h 595621"/>
                <a:gd name="connsiteX11" fmla="*/ 894164 w 896359"/>
                <a:gd name="connsiteY11" fmla="*/ 431716 h 595621"/>
                <a:gd name="connsiteX12" fmla="*/ 878066 w 896359"/>
                <a:gd name="connsiteY12" fmla="*/ 430984 h 595621"/>
                <a:gd name="connsiteX13" fmla="*/ 877334 w 896359"/>
                <a:gd name="connsiteY13" fmla="*/ 442692 h 595621"/>
                <a:gd name="connsiteX14" fmla="*/ 886847 w 896359"/>
                <a:gd name="connsiteY14" fmla="*/ 453668 h 595621"/>
                <a:gd name="connsiteX15" fmla="*/ 886115 w 896359"/>
                <a:gd name="connsiteY15" fmla="*/ 461716 h 595621"/>
                <a:gd name="connsiteX16" fmla="*/ 878798 w 896359"/>
                <a:gd name="connsiteY16" fmla="*/ 465375 h 595621"/>
                <a:gd name="connsiteX17" fmla="*/ 881725 w 896359"/>
                <a:gd name="connsiteY17" fmla="*/ 477083 h 595621"/>
                <a:gd name="connsiteX18" fmla="*/ 891237 w 896359"/>
                <a:gd name="connsiteY18" fmla="*/ 480010 h 595621"/>
                <a:gd name="connsiteX19" fmla="*/ 896359 w 896359"/>
                <a:gd name="connsiteY19" fmla="*/ 494644 h 595621"/>
                <a:gd name="connsiteX20" fmla="*/ 883920 w 896359"/>
                <a:gd name="connsiteY20" fmla="*/ 531962 h 595621"/>
                <a:gd name="connsiteX21" fmla="*/ 876603 w 896359"/>
                <a:gd name="connsiteY21" fmla="*/ 563426 h 595621"/>
                <a:gd name="connsiteX22" fmla="*/ 886115 w 896359"/>
                <a:gd name="connsiteY22" fmla="*/ 572206 h 595621"/>
                <a:gd name="connsiteX23" fmla="*/ 888310 w 896359"/>
                <a:gd name="connsiteY23" fmla="*/ 581719 h 595621"/>
                <a:gd name="connsiteX24" fmla="*/ 893432 w 896359"/>
                <a:gd name="connsiteY24" fmla="*/ 594158 h 595621"/>
                <a:gd name="connsiteX25" fmla="*/ 882457 w 896359"/>
                <a:gd name="connsiteY25" fmla="*/ 595621 h 595621"/>
                <a:gd name="connsiteX26" fmla="*/ 869286 w 896359"/>
                <a:gd name="connsiteY26" fmla="*/ 590499 h 595621"/>
                <a:gd name="connsiteX27" fmla="*/ 862700 w 896359"/>
                <a:gd name="connsiteY27" fmla="*/ 571475 h 595621"/>
                <a:gd name="connsiteX28" fmla="*/ 853919 w 896359"/>
                <a:gd name="connsiteY28" fmla="*/ 561962 h 595621"/>
                <a:gd name="connsiteX29" fmla="*/ 809284 w 896359"/>
                <a:gd name="connsiteY29" fmla="*/ 545865 h 595621"/>
                <a:gd name="connsiteX30" fmla="*/ 804894 w 896359"/>
                <a:gd name="connsiteY30" fmla="*/ 537816 h 595621"/>
                <a:gd name="connsiteX31" fmla="*/ 790260 w 896359"/>
                <a:gd name="connsiteY31" fmla="*/ 533425 h 595621"/>
                <a:gd name="connsiteX32" fmla="*/ 780016 w 896359"/>
                <a:gd name="connsiteY32" fmla="*/ 537816 h 595621"/>
                <a:gd name="connsiteX33" fmla="*/ 772698 w 896359"/>
                <a:gd name="connsiteY33" fmla="*/ 534157 h 595621"/>
                <a:gd name="connsiteX34" fmla="*/ 766113 w 896359"/>
                <a:gd name="connsiteY34" fmla="*/ 537084 h 595621"/>
                <a:gd name="connsiteX35" fmla="*/ 760991 w 896359"/>
                <a:gd name="connsiteY35" fmla="*/ 534157 h 595621"/>
                <a:gd name="connsiteX36" fmla="*/ 754405 w 896359"/>
                <a:gd name="connsiteY36" fmla="*/ 537084 h 595621"/>
                <a:gd name="connsiteX37" fmla="*/ 749283 w 896359"/>
                <a:gd name="connsiteY37" fmla="*/ 533425 h 595621"/>
                <a:gd name="connsiteX38" fmla="*/ 741966 w 896359"/>
                <a:gd name="connsiteY38" fmla="*/ 538547 h 595621"/>
                <a:gd name="connsiteX39" fmla="*/ 730990 w 896359"/>
                <a:gd name="connsiteY39" fmla="*/ 534157 h 595621"/>
                <a:gd name="connsiteX40" fmla="*/ 717819 w 896359"/>
                <a:gd name="connsiteY40" fmla="*/ 548791 h 595621"/>
                <a:gd name="connsiteX41" fmla="*/ 704648 w 896359"/>
                <a:gd name="connsiteY41" fmla="*/ 549523 h 595621"/>
                <a:gd name="connsiteX42" fmla="*/ 689282 w 896359"/>
                <a:gd name="connsiteY42" fmla="*/ 534889 h 595621"/>
                <a:gd name="connsiteX43" fmla="*/ 676843 w 896359"/>
                <a:gd name="connsiteY43" fmla="*/ 533425 h 595621"/>
                <a:gd name="connsiteX44" fmla="*/ 651964 w 896359"/>
                <a:gd name="connsiteY44" fmla="*/ 510010 h 595621"/>
                <a:gd name="connsiteX45" fmla="*/ 373910 w 896359"/>
                <a:gd name="connsiteY45" fmla="*/ 498303 h 595621"/>
                <a:gd name="connsiteX46" fmla="*/ 0 w 896359"/>
                <a:gd name="connsiteY46" fmla="*/ 472692 h 595621"/>
                <a:gd name="connsiteX47" fmla="*/ 28537 w 896359"/>
                <a:gd name="connsiteY47" fmla="*/ 151466 h 595621"/>
                <a:gd name="connsiteX48" fmla="*/ 43172 w 896359"/>
                <a:gd name="connsiteY48" fmla="*/ 0 h 59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96359" h="595621">
                  <a:moveTo>
                    <a:pt x="330007" y="21220"/>
                  </a:moveTo>
                  <a:lnTo>
                    <a:pt x="666599" y="36586"/>
                  </a:lnTo>
                  <a:lnTo>
                    <a:pt x="882457" y="39513"/>
                  </a:lnTo>
                  <a:lnTo>
                    <a:pt x="881725" y="55611"/>
                  </a:lnTo>
                  <a:lnTo>
                    <a:pt x="875139" y="70245"/>
                  </a:lnTo>
                  <a:lnTo>
                    <a:pt x="852456" y="84148"/>
                  </a:lnTo>
                  <a:lnTo>
                    <a:pt x="850261" y="92929"/>
                  </a:lnTo>
                  <a:lnTo>
                    <a:pt x="862700" y="111222"/>
                  </a:lnTo>
                  <a:lnTo>
                    <a:pt x="865627" y="124393"/>
                  </a:lnTo>
                  <a:lnTo>
                    <a:pt x="884652" y="128783"/>
                  </a:lnTo>
                  <a:lnTo>
                    <a:pt x="895627" y="142686"/>
                  </a:lnTo>
                  <a:lnTo>
                    <a:pt x="894164" y="431716"/>
                  </a:lnTo>
                  <a:lnTo>
                    <a:pt x="878066" y="430984"/>
                  </a:lnTo>
                  <a:lnTo>
                    <a:pt x="877334" y="442692"/>
                  </a:lnTo>
                  <a:lnTo>
                    <a:pt x="886847" y="453668"/>
                  </a:lnTo>
                  <a:lnTo>
                    <a:pt x="886115" y="461716"/>
                  </a:lnTo>
                  <a:lnTo>
                    <a:pt x="878798" y="465375"/>
                  </a:lnTo>
                  <a:lnTo>
                    <a:pt x="881725" y="477083"/>
                  </a:lnTo>
                  <a:lnTo>
                    <a:pt x="891237" y="480010"/>
                  </a:lnTo>
                  <a:lnTo>
                    <a:pt x="896359" y="494644"/>
                  </a:lnTo>
                  <a:lnTo>
                    <a:pt x="883920" y="531962"/>
                  </a:lnTo>
                  <a:lnTo>
                    <a:pt x="876603" y="563426"/>
                  </a:lnTo>
                  <a:lnTo>
                    <a:pt x="886115" y="572206"/>
                  </a:lnTo>
                  <a:lnTo>
                    <a:pt x="888310" y="581719"/>
                  </a:lnTo>
                  <a:lnTo>
                    <a:pt x="893432" y="594158"/>
                  </a:lnTo>
                  <a:lnTo>
                    <a:pt x="882457" y="595621"/>
                  </a:lnTo>
                  <a:lnTo>
                    <a:pt x="869286" y="590499"/>
                  </a:lnTo>
                  <a:lnTo>
                    <a:pt x="862700" y="571475"/>
                  </a:lnTo>
                  <a:lnTo>
                    <a:pt x="853919" y="561962"/>
                  </a:lnTo>
                  <a:lnTo>
                    <a:pt x="809284" y="545865"/>
                  </a:lnTo>
                  <a:lnTo>
                    <a:pt x="804894" y="537816"/>
                  </a:lnTo>
                  <a:lnTo>
                    <a:pt x="790260" y="533425"/>
                  </a:lnTo>
                  <a:lnTo>
                    <a:pt x="780016" y="537816"/>
                  </a:lnTo>
                  <a:lnTo>
                    <a:pt x="772698" y="534157"/>
                  </a:lnTo>
                  <a:lnTo>
                    <a:pt x="766113" y="537084"/>
                  </a:lnTo>
                  <a:lnTo>
                    <a:pt x="760991" y="534157"/>
                  </a:lnTo>
                  <a:lnTo>
                    <a:pt x="754405" y="537084"/>
                  </a:lnTo>
                  <a:lnTo>
                    <a:pt x="749283" y="533425"/>
                  </a:lnTo>
                  <a:lnTo>
                    <a:pt x="741966" y="538547"/>
                  </a:lnTo>
                  <a:lnTo>
                    <a:pt x="730990" y="534157"/>
                  </a:lnTo>
                  <a:lnTo>
                    <a:pt x="717819" y="548791"/>
                  </a:lnTo>
                  <a:lnTo>
                    <a:pt x="704648" y="549523"/>
                  </a:lnTo>
                  <a:lnTo>
                    <a:pt x="689282" y="534889"/>
                  </a:lnTo>
                  <a:lnTo>
                    <a:pt x="676843" y="533425"/>
                  </a:lnTo>
                  <a:lnTo>
                    <a:pt x="651964" y="510010"/>
                  </a:lnTo>
                  <a:lnTo>
                    <a:pt x="373910" y="498303"/>
                  </a:lnTo>
                  <a:lnTo>
                    <a:pt x="0" y="472692"/>
                  </a:lnTo>
                  <a:lnTo>
                    <a:pt x="28537" y="151466"/>
                  </a:lnTo>
                  <a:lnTo>
                    <a:pt x="43172" y="0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D034975A-77F2-2987-E327-AD99C93ED025}"/>
                </a:ext>
              </a:extLst>
            </p:cNvPr>
            <p:cNvSpPr/>
            <p:nvPr/>
          </p:nvSpPr>
          <p:spPr>
            <a:xfrm>
              <a:off x="4969065" y="3868396"/>
              <a:ext cx="1088802" cy="376105"/>
            </a:xfrm>
            <a:custGeom>
              <a:avLst/>
              <a:gdLst>
                <a:gd name="connsiteX0" fmla="*/ 280250 w 1088802"/>
                <a:gd name="connsiteY0" fmla="*/ 357080 h 376105"/>
                <a:gd name="connsiteX1" fmla="*/ 614646 w 1088802"/>
                <a:gd name="connsiteY1" fmla="*/ 327811 h 376105"/>
                <a:gd name="connsiteX2" fmla="*/ 782211 w 1088802"/>
                <a:gd name="connsiteY2" fmla="*/ 306592 h 376105"/>
                <a:gd name="connsiteX3" fmla="*/ 782942 w 1088802"/>
                <a:gd name="connsiteY3" fmla="*/ 270737 h 376105"/>
                <a:gd name="connsiteX4" fmla="*/ 793187 w 1088802"/>
                <a:gd name="connsiteY4" fmla="*/ 261225 h 376105"/>
                <a:gd name="connsiteX5" fmla="*/ 804162 w 1088802"/>
                <a:gd name="connsiteY5" fmla="*/ 261957 h 376105"/>
                <a:gd name="connsiteX6" fmla="*/ 813675 w 1088802"/>
                <a:gd name="connsiteY6" fmla="*/ 255371 h 376105"/>
                <a:gd name="connsiteX7" fmla="*/ 819528 w 1088802"/>
                <a:gd name="connsiteY7" fmla="*/ 225370 h 376105"/>
                <a:gd name="connsiteX8" fmla="*/ 853188 w 1088802"/>
                <a:gd name="connsiteY8" fmla="*/ 203419 h 376105"/>
                <a:gd name="connsiteX9" fmla="*/ 879530 w 1088802"/>
                <a:gd name="connsiteY9" fmla="*/ 199760 h 376105"/>
                <a:gd name="connsiteX10" fmla="*/ 902945 w 1088802"/>
                <a:gd name="connsiteY10" fmla="*/ 180735 h 376105"/>
                <a:gd name="connsiteX11" fmla="*/ 906604 w 1088802"/>
                <a:gd name="connsiteY11" fmla="*/ 171955 h 376105"/>
                <a:gd name="connsiteX12" fmla="*/ 940995 w 1088802"/>
                <a:gd name="connsiteY12" fmla="*/ 154393 h 376105"/>
                <a:gd name="connsiteX13" fmla="*/ 945385 w 1088802"/>
                <a:gd name="connsiteY13" fmla="*/ 129515 h 376105"/>
                <a:gd name="connsiteX14" fmla="*/ 974654 w 1088802"/>
                <a:gd name="connsiteY14" fmla="*/ 105368 h 376105"/>
                <a:gd name="connsiteX15" fmla="*/ 980507 w 1088802"/>
                <a:gd name="connsiteY15" fmla="*/ 106831 h 376105"/>
                <a:gd name="connsiteX16" fmla="*/ 981239 w 1088802"/>
                <a:gd name="connsiteY16" fmla="*/ 117807 h 376105"/>
                <a:gd name="connsiteX17" fmla="*/ 987093 w 1088802"/>
                <a:gd name="connsiteY17" fmla="*/ 123661 h 376105"/>
                <a:gd name="connsiteX18" fmla="*/ 998069 w 1088802"/>
                <a:gd name="connsiteY18" fmla="*/ 114880 h 376105"/>
                <a:gd name="connsiteX19" fmla="*/ 1003191 w 1088802"/>
                <a:gd name="connsiteY19" fmla="*/ 99514 h 376105"/>
                <a:gd name="connsiteX20" fmla="*/ 1028801 w 1088802"/>
                <a:gd name="connsiteY20" fmla="*/ 81221 h 376105"/>
                <a:gd name="connsiteX21" fmla="*/ 1047826 w 1088802"/>
                <a:gd name="connsiteY21" fmla="*/ 89270 h 376105"/>
                <a:gd name="connsiteX22" fmla="*/ 1065387 w 1088802"/>
                <a:gd name="connsiteY22" fmla="*/ 51221 h 376105"/>
                <a:gd name="connsiteX23" fmla="*/ 1075631 w 1088802"/>
                <a:gd name="connsiteY23" fmla="*/ 42440 h 376105"/>
                <a:gd name="connsiteX24" fmla="*/ 1086607 w 1088802"/>
                <a:gd name="connsiteY24" fmla="*/ 43172 h 376105"/>
                <a:gd name="connsiteX25" fmla="*/ 1086607 w 1088802"/>
                <a:gd name="connsiteY25" fmla="*/ 5122 h 376105"/>
                <a:gd name="connsiteX26" fmla="*/ 1088802 w 1088802"/>
                <a:gd name="connsiteY26" fmla="*/ 0 h 376105"/>
                <a:gd name="connsiteX27" fmla="*/ 1055143 w 1088802"/>
                <a:gd name="connsiteY27" fmla="*/ 3659 h 376105"/>
                <a:gd name="connsiteX28" fmla="*/ 1053679 w 1088802"/>
                <a:gd name="connsiteY28" fmla="*/ 10976 h 376105"/>
                <a:gd name="connsiteX29" fmla="*/ 842212 w 1088802"/>
                <a:gd name="connsiteY29" fmla="*/ 35123 h 376105"/>
                <a:gd name="connsiteX30" fmla="*/ 801235 w 1088802"/>
                <a:gd name="connsiteY30" fmla="*/ 45367 h 376105"/>
                <a:gd name="connsiteX31" fmla="*/ 651232 w 1088802"/>
                <a:gd name="connsiteY31" fmla="*/ 55611 h 376105"/>
                <a:gd name="connsiteX32" fmla="*/ 613183 w 1088802"/>
                <a:gd name="connsiteY32" fmla="*/ 61465 h 376105"/>
                <a:gd name="connsiteX33" fmla="*/ 485863 w 1088802"/>
                <a:gd name="connsiteY33" fmla="*/ 68782 h 376105"/>
                <a:gd name="connsiteX34" fmla="*/ 466839 w 1088802"/>
                <a:gd name="connsiteY34" fmla="*/ 74636 h 376105"/>
                <a:gd name="connsiteX35" fmla="*/ 301469 w 1088802"/>
                <a:gd name="connsiteY35" fmla="*/ 89270 h 376105"/>
                <a:gd name="connsiteX36" fmla="*/ 296347 w 1088802"/>
                <a:gd name="connsiteY36" fmla="*/ 84880 h 376105"/>
                <a:gd name="connsiteX37" fmla="*/ 269274 w 1088802"/>
                <a:gd name="connsiteY37" fmla="*/ 84880 h 376105"/>
                <a:gd name="connsiteX38" fmla="*/ 278054 w 1088802"/>
                <a:gd name="connsiteY38" fmla="*/ 108295 h 376105"/>
                <a:gd name="connsiteX39" fmla="*/ 273664 w 1088802"/>
                <a:gd name="connsiteY39" fmla="*/ 114880 h 376105"/>
                <a:gd name="connsiteX40" fmla="*/ 103173 w 1088802"/>
                <a:gd name="connsiteY40" fmla="*/ 125856 h 376105"/>
                <a:gd name="connsiteX41" fmla="*/ 97319 w 1088802"/>
                <a:gd name="connsiteY41" fmla="*/ 133173 h 376105"/>
                <a:gd name="connsiteX42" fmla="*/ 91465 w 1088802"/>
                <a:gd name="connsiteY42" fmla="*/ 128051 h 376105"/>
                <a:gd name="connsiteX43" fmla="*/ 84148 w 1088802"/>
                <a:gd name="connsiteY43" fmla="*/ 128051 h 376105"/>
                <a:gd name="connsiteX44" fmla="*/ 84148 w 1088802"/>
                <a:gd name="connsiteY44" fmla="*/ 137564 h 376105"/>
                <a:gd name="connsiteX45" fmla="*/ 88539 w 1088802"/>
                <a:gd name="connsiteY45" fmla="*/ 144881 h 376105"/>
                <a:gd name="connsiteX46" fmla="*/ 87807 w 1088802"/>
                <a:gd name="connsiteY46" fmla="*/ 152198 h 376105"/>
                <a:gd name="connsiteX47" fmla="*/ 77563 w 1088802"/>
                <a:gd name="connsiteY47" fmla="*/ 155857 h 376105"/>
                <a:gd name="connsiteX48" fmla="*/ 87807 w 1088802"/>
                <a:gd name="connsiteY48" fmla="*/ 166833 h 376105"/>
                <a:gd name="connsiteX49" fmla="*/ 81953 w 1088802"/>
                <a:gd name="connsiteY49" fmla="*/ 171955 h 376105"/>
                <a:gd name="connsiteX50" fmla="*/ 69514 w 1088802"/>
                <a:gd name="connsiteY50" fmla="*/ 170491 h 376105"/>
                <a:gd name="connsiteX51" fmla="*/ 73904 w 1088802"/>
                <a:gd name="connsiteY51" fmla="*/ 177809 h 376105"/>
                <a:gd name="connsiteX52" fmla="*/ 82685 w 1088802"/>
                <a:gd name="connsiteY52" fmla="*/ 185858 h 376105"/>
                <a:gd name="connsiteX53" fmla="*/ 82685 w 1088802"/>
                <a:gd name="connsiteY53" fmla="*/ 190979 h 376105"/>
                <a:gd name="connsiteX54" fmla="*/ 73904 w 1088802"/>
                <a:gd name="connsiteY54" fmla="*/ 194638 h 376105"/>
                <a:gd name="connsiteX55" fmla="*/ 66587 w 1088802"/>
                <a:gd name="connsiteY55" fmla="*/ 209272 h 376105"/>
                <a:gd name="connsiteX56" fmla="*/ 67318 w 1088802"/>
                <a:gd name="connsiteY56" fmla="*/ 213663 h 376105"/>
                <a:gd name="connsiteX57" fmla="*/ 77563 w 1088802"/>
                <a:gd name="connsiteY57" fmla="*/ 220980 h 376105"/>
                <a:gd name="connsiteX58" fmla="*/ 74636 w 1088802"/>
                <a:gd name="connsiteY58" fmla="*/ 226102 h 376105"/>
                <a:gd name="connsiteX59" fmla="*/ 63660 w 1088802"/>
                <a:gd name="connsiteY59" fmla="*/ 226102 h 376105"/>
                <a:gd name="connsiteX60" fmla="*/ 63660 w 1088802"/>
                <a:gd name="connsiteY60" fmla="*/ 229761 h 376105"/>
                <a:gd name="connsiteX61" fmla="*/ 70246 w 1088802"/>
                <a:gd name="connsiteY61" fmla="*/ 236346 h 376105"/>
                <a:gd name="connsiteX62" fmla="*/ 70977 w 1088802"/>
                <a:gd name="connsiteY62" fmla="*/ 242200 h 376105"/>
                <a:gd name="connsiteX63" fmla="*/ 60733 w 1088802"/>
                <a:gd name="connsiteY63" fmla="*/ 243663 h 376105"/>
                <a:gd name="connsiteX64" fmla="*/ 57075 w 1088802"/>
                <a:gd name="connsiteY64" fmla="*/ 249517 h 376105"/>
                <a:gd name="connsiteX65" fmla="*/ 45367 w 1088802"/>
                <a:gd name="connsiteY65" fmla="*/ 250981 h 376105"/>
                <a:gd name="connsiteX66" fmla="*/ 38782 w 1088802"/>
                <a:gd name="connsiteY66" fmla="*/ 257566 h 376105"/>
                <a:gd name="connsiteX67" fmla="*/ 43172 w 1088802"/>
                <a:gd name="connsiteY67" fmla="*/ 264152 h 376105"/>
                <a:gd name="connsiteX68" fmla="*/ 51221 w 1088802"/>
                <a:gd name="connsiteY68" fmla="*/ 263420 h 376105"/>
                <a:gd name="connsiteX69" fmla="*/ 54879 w 1088802"/>
                <a:gd name="connsiteY69" fmla="*/ 270006 h 376105"/>
                <a:gd name="connsiteX70" fmla="*/ 43172 w 1088802"/>
                <a:gd name="connsiteY70" fmla="*/ 279518 h 376105"/>
                <a:gd name="connsiteX71" fmla="*/ 46099 w 1088802"/>
                <a:gd name="connsiteY71" fmla="*/ 290494 h 376105"/>
                <a:gd name="connsiteX72" fmla="*/ 31464 w 1088802"/>
                <a:gd name="connsiteY72" fmla="*/ 286103 h 376105"/>
                <a:gd name="connsiteX73" fmla="*/ 30732 w 1088802"/>
                <a:gd name="connsiteY73" fmla="*/ 291225 h 376105"/>
                <a:gd name="connsiteX74" fmla="*/ 33659 w 1088802"/>
                <a:gd name="connsiteY74" fmla="*/ 299274 h 376105"/>
                <a:gd name="connsiteX75" fmla="*/ 31464 w 1088802"/>
                <a:gd name="connsiteY75" fmla="*/ 309518 h 376105"/>
                <a:gd name="connsiteX76" fmla="*/ 21952 w 1088802"/>
                <a:gd name="connsiteY76" fmla="*/ 303665 h 376105"/>
                <a:gd name="connsiteX77" fmla="*/ 16098 w 1088802"/>
                <a:gd name="connsiteY77" fmla="*/ 309518 h 376105"/>
                <a:gd name="connsiteX78" fmla="*/ 24147 w 1088802"/>
                <a:gd name="connsiteY78" fmla="*/ 310250 h 376105"/>
                <a:gd name="connsiteX79" fmla="*/ 24879 w 1088802"/>
                <a:gd name="connsiteY79" fmla="*/ 321226 h 376105"/>
                <a:gd name="connsiteX80" fmla="*/ 20489 w 1088802"/>
                <a:gd name="connsiteY80" fmla="*/ 328543 h 376105"/>
                <a:gd name="connsiteX81" fmla="*/ 28537 w 1088802"/>
                <a:gd name="connsiteY81" fmla="*/ 335129 h 376105"/>
                <a:gd name="connsiteX82" fmla="*/ 26342 w 1088802"/>
                <a:gd name="connsiteY82" fmla="*/ 346105 h 376105"/>
                <a:gd name="connsiteX83" fmla="*/ 32196 w 1088802"/>
                <a:gd name="connsiteY83" fmla="*/ 351226 h 376105"/>
                <a:gd name="connsiteX84" fmla="*/ 27074 w 1088802"/>
                <a:gd name="connsiteY84" fmla="*/ 358544 h 376105"/>
                <a:gd name="connsiteX85" fmla="*/ 18293 w 1088802"/>
                <a:gd name="connsiteY85" fmla="*/ 354885 h 376105"/>
                <a:gd name="connsiteX86" fmla="*/ 11708 w 1088802"/>
                <a:gd name="connsiteY86" fmla="*/ 370983 h 376105"/>
                <a:gd name="connsiteX87" fmla="*/ 0 w 1088802"/>
                <a:gd name="connsiteY87" fmla="*/ 376105 h 37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088802" h="376105">
                  <a:moveTo>
                    <a:pt x="280250" y="357080"/>
                  </a:moveTo>
                  <a:lnTo>
                    <a:pt x="614646" y="327811"/>
                  </a:lnTo>
                  <a:lnTo>
                    <a:pt x="782211" y="306592"/>
                  </a:lnTo>
                  <a:lnTo>
                    <a:pt x="782942" y="270737"/>
                  </a:lnTo>
                  <a:lnTo>
                    <a:pt x="793187" y="261225"/>
                  </a:lnTo>
                  <a:lnTo>
                    <a:pt x="804162" y="261957"/>
                  </a:lnTo>
                  <a:lnTo>
                    <a:pt x="813675" y="255371"/>
                  </a:lnTo>
                  <a:lnTo>
                    <a:pt x="819528" y="225370"/>
                  </a:lnTo>
                  <a:lnTo>
                    <a:pt x="853188" y="203419"/>
                  </a:lnTo>
                  <a:lnTo>
                    <a:pt x="879530" y="199760"/>
                  </a:lnTo>
                  <a:lnTo>
                    <a:pt x="902945" y="180735"/>
                  </a:lnTo>
                  <a:lnTo>
                    <a:pt x="906604" y="171955"/>
                  </a:lnTo>
                  <a:lnTo>
                    <a:pt x="940995" y="154393"/>
                  </a:lnTo>
                  <a:lnTo>
                    <a:pt x="945385" y="129515"/>
                  </a:lnTo>
                  <a:lnTo>
                    <a:pt x="974654" y="105368"/>
                  </a:lnTo>
                  <a:lnTo>
                    <a:pt x="980507" y="106831"/>
                  </a:lnTo>
                  <a:lnTo>
                    <a:pt x="981239" y="117807"/>
                  </a:lnTo>
                  <a:lnTo>
                    <a:pt x="987093" y="123661"/>
                  </a:lnTo>
                  <a:lnTo>
                    <a:pt x="998069" y="114880"/>
                  </a:lnTo>
                  <a:lnTo>
                    <a:pt x="1003191" y="99514"/>
                  </a:lnTo>
                  <a:lnTo>
                    <a:pt x="1028801" y="81221"/>
                  </a:lnTo>
                  <a:lnTo>
                    <a:pt x="1047826" y="89270"/>
                  </a:lnTo>
                  <a:lnTo>
                    <a:pt x="1065387" y="51221"/>
                  </a:lnTo>
                  <a:lnTo>
                    <a:pt x="1075631" y="42440"/>
                  </a:lnTo>
                  <a:lnTo>
                    <a:pt x="1086607" y="43172"/>
                  </a:lnTo>
                  <a:lnTo>
                    <a:pt x="1086607" y="5122"/>
                  </a:lnTo>
                  <a:lnTo>
                    <a:pt x="1088802" y="0"/>
                  </a:lnTo>
                  <a:lnTo>
                    <a:pt x="1055143" y="3659"/>
                  </a:lnTo>
                  <a:lnTo>
                    <a:pt x="1053679" y="10976"/>
                  </a:lnTo>
                  <a:lnTo>
                    <a:pt x="842212" y="35123"/>
                  </a:lnTo>
                  <a:lnTo>
                    <a:pt x="801235" y="45367"/>
                  </a:lnTo>
                  <a:lnTo>
                    <a:pt x="651232" y="55611"/>
                  </a:lnTo>
                  <a:lnTo>
                    <a:pt x="613183" y="61465"/>
                  </a:lnTo>
                  <a:lnTo>
                    <a:pt x="485863" y="68782"/>
                  </a:lnTo>
                  <a:lnTo>
                    <a:pt x="466839" y="74636"/>
                  </a:lnTo>
                  <a:lnTo>
                    <a:pt x="301469" y="89270"/>
                  </a:lnTo>
                  <a:lnTo>
                    <a:pt x="296347" y="84880"/>
                  </a:lnTo>
                  <a:lnTo>
                    <a:pt x="269274" y="84880"/>
                  </a:lnTo>
                  <a:lnTo>
                    <a:pt x="278054" y="108295"/>
                  </a:lnTo>
                  <a:lnTo>
                    <a:pt x="273664" y="114880"/>
                  </a:lnTo>
                  <a:lnTo>
                    <a:pt x="103173" y="125856"/>
                  </a:lnTo>
                  <a:lnTo>
                    <a:pt x="97319" y="133173"/>
                  </a:lnTo>
                  <a:lnTo>
                    <a:pt x="91465" y="128051"/>
                  </a:lnTo>
                  <a:lnTo>
                    <a:pt x="84148" y="128051"/>
                  </a:lnTo>
                  <a:lnTo>
                    <a:pt x="84148" y="137564"/>
                  </a:lnTo>
                  <a:lnTo>
                    <a:pt x="88539" y="144881"/>
                  </a:lnTo>
                  <a:lnTo>
                    <a:pt x="87807" y="152198"/>
                  </a:lnTo>
                  <a:lnTo>
                    <a:pt x="77563" y="155857"/>
                  </a:lnTo>
                  <a:lnTo>
                    <a:pt x="87807" y="166833"/>
                  </a:lnTo>
                  <a:lnTo>
                    <a:pt x="81953" y="171955"/>
                  </a:lnTo>
                  <a:lnTo>
                    <a:pt x="69514" y="170491"/>
                  </a:lnTo>
                  <a:lnTo>
                    <a:pt x="73904" y="177809"/>
                  </a:lnTo>
                  <a:lnTo>
                    <a:pt x="82685" y="185858"/>
                  </a:lnTo>
                  <a:lnTo>
                    <a:pt x="82685" y="190979"/>
                  </a:lnTo>
                  <a:lnTo>
                    <a:pt x="73904" y="194638"/>
                  </a:lnTo>
                  <a:lnTo>
                    <a:pt x="66587" y="209272"/>
                  </a:lnTo>
                  <a:lnTo>
                    <a:pt x="67318" y="213663"/>
                  </a:lnTo>
                  <a:lnTo>
                    <a:pt x="77563" y="220980"/>
                  </a:lnTo>
                  <a:lnTo>
                    <a:pt x="74636" y="226102"/>
                  </a:lnTo>
                  <a:lnTo>
                    <a:pt x="63660" y="226102"/>
                  </a:lnTo>
                  <a:lnTo>
                    <a:pt x="63660" y="229761"/>
                  </a:lnTo>
                  <a:lnTo>
                    <a:pt x="70246" y="236346"/>
                  </a:lnTo>
                  <a:lnTo>
                    <a:pt x="70977" y="242200"/>
                  </a:lnTo>
                  <a:lnTo>
                    <a:pt x="60733" y="243663"/>
                  </a:lnTo>
                  <a:lnTo>
                    <a:pt x="57075" y="249517"/>
                  </a:lnTo>
                  <a:lnTo>
                    <a:pt x="45367" y="250981"/>
                  </a:lnTo>
                  <a:lnTo>
                    <a:pt x="38782" y="257566"/>
                  </a:lnTo>
                  <a:lnTo>
                    <a:pt x="43172" y="264152"/>
                  </a:lnTo>
                  <a:lnTo>
                    <a:pt x="51221" y="263420"/>
                  </a:lnTo>
                  <a:lnTo>
                    <a:pt x="54879" y="270006"/>
                  </a:lnTo>
                  <a:lnTo>
                    <a:pt x="43172" y="279518"/>
                  </a:lnTo>
                  <a:lnTo>
                    <a:pt x="46099" y="290494"/>
                  </a:lnTo>
                  <a:lnTo>
                    <a:pt x="31464" y="286103"/>
                  </a:lnTo>
                  <a:lnTo>
                    <a:pt x="30732" y="291225"/>
                  </a:lnTo>
                  <a:lnTo>
                    <a:pt x="33659" y="299274"/>
                  </a:lnTo>
                  <a:lnTo>
                    <a:pt x="31464" y="309518"/>
                  </a:lnTo>
                  <a:lnTo>
                    <a:pt x="21952" y="303665"/>
                  </a:lnTo>
                  <a:lnTo>
                    <a:pt x="16098" y="309518"/>
                  </a:lnTo>
                  <a:lnTo>
                    <a:pt x="24147" y="310250"/>
                  </a:lnTo>
                  <a:lnTo>
                    <a:pt x="24879" y="321226"/>
                  </a:lnTo>
                  <a:lnTo>
                    <a:pt x="20489" y="328543"/>
                  </a:lnTo>
                  <a:lnTo>
                    <a:pt x="28537" y="335129"/>
                  </a:lnTo>
                  <a:lnTo>
                    <a:pt x="26342" y="346105"/>
                  </a:lnTo>
                  <a:lnTo>
                    <a:pt x="32196" y="351226"/>
                  </a:lnTo>
                  <a:lnTo>
                    <a:pt x="27074" y="358544"/>
                  </a:lnTo>
                  <a:lnTo>
                    <a:pt x="18293" y="354885"/>
                  </a:lnTo>
                  <a:lnTo>
                    <a:pt x="11708" y="370983"/>
                  </a:lnTo>
                  <a:lnTo>
                    <a:pt x="0" y="376105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0605F64-8B80-DCED-D1BD-48759BFE27B4}"/>
                </a:ext>
              </a:extLst>
            </p:cNvPr>
            <p:cNvSpPr/>
            <p:nvPr/>
          </p:nvSpPr>
          <p:spPr>
            <a:xfrm>
              <a:off x="4573936" y="2292999"/>
              <a:ext cx="690014" cy="739038"/>
            </a:xfrm>
            <a:custGeom>
              <a:avLst/>
              <a:gdLst>
                <a:gd name="connsiteX0" fmla="*/ 602939 w 690014"/>
                <a:gd name="connsiteY0" fmla="*/ 314640 h 739038"/>
                <a:gd name="connsiteX1" fmla="*/ 581719 w 690014"/>
                <a:gd name="connsiteY1" fmla="*/ 320494 h 739038"/>
                <a:gd name="connsiteX2" fmla="*/ 583182 w 690014"/>
                <a:gd name="connsiteY2" fmla="*/ 337324 h 739038"/>
                <a:gd name="connsiteX3" fmla="*/ 565621 w 690014"/>
                <a:gd name="connsiteY3" fmla="*/ 362202 h 739038"/>
                <a:gd name="connsiteX4" fmla="*/ 564158 w 690014"/>
                <a:gd name="connsiteY4" fmla="*/ 384886 h 739038"/>
                <a:gd name="connsiteX5" fmla="*/ 568548 w 690014"/>
                <a:gd name="connsiteY5" fmla="*/ 390008 h 739038"/>
                <a:gd name="connsiteX6" fmla="*/ 574402 w 690014"/>
                <a:gd name="connsiteY6" fmla="*/ 384886 h 739038"/>
                <a:gd name="connsiteX7" fmla="*/ 578060 w 690014"/>
                <a:gd name="connsiteY7" fmla="*/ 373178 h 739038"/>
                <a:gd name="connsiteX8" fmla="*/ 592695 w 690014"/>
                <a:gd name="connsiteY8" fmla="*/ 365129 h 739038"/>
                <a:gd name="connsiteX9" fmla="*/ 604403 w 690014"/>
                <a:gd name="connsiteY9" fmla="*/ 334397 h 739038"/>
                <a:gd name="connsiteX10" fmla="*/ 630013 w 690014"/>
                <a:gd name="connsiteY10" fmla="*/ 326348 h 739038"/>
                <a:gd name="connsiteX11" fmla="*/ 635866 w 690014"/>
                <a:gd name="connsiteY11" fmla="*/ 302201 h 739038"/>
                <a:gd name="connsiteX12" fmla="*/ 640989 w 690014"/>
                <a:gd name="connsiteY12" fmla="*/ 295616 h 739038"/>
                <a:gd name="connsiteX13" fmla="*/ 643915 w 690014"/>
                <a:gd name="connsiteY13" fmla="*/ 280249 h 739038"/>
                <a:gd name="connsiteX14" fmla="*/ 657087 w 690014"/>
                <a:gd name="connsiteY14" fmla="*/ 272200 h 739038"/>
                <a:gd name="connsiteX15" fmla="*/ 657087 w 690014"/>
                <a:gd name="connsiteY15" fmla="*/ 261225 h 739038"/>
                <a:gd name="connsiteX16" fmla="*/ 664404 w 690014"/>
                <a:gd name="connsiteY16" fmla="*/ 254639 h 739038"/>
                <a:gd name="connsiteX17" fmla="*/ 674648 w 690014"/>
                <a:gd name="connsiteY17" fmla="*/ 255371 h 739038"/>
                <a:gd name="connsiteX18" fmla="*/ 674648 w 690014"/>
                <a:gd name="connsiteY18" fmla="*/ 270005 h 739038"/>
                <a:gd name="connsiteX19" fmla="*/ 667330 w 690014"/>
                <a:gd name="connsiteY19" fmla="*/ 270737 h 739038"/>
                <a:gd name="connsiteX20" fmla="*/ 670989 w 690014"/>
                <a:gd name="connsiteY20" fmla="*/ 279518 h 739038"/>
                <a:gd name="connsiteX21" fmla="*/ 665867 w 690014"/>
                <a:gd name="connsiteY21" fmla="*/ 295616 h 739038"/>
                <a:gd name="connsiteX22" fmla="*/ 661477 w 690014"/>
                <a:gd name="connsiteY22" fmla="*/ 296347 h 739038"/>
                <a:gd name="connsiteX23" fmla="*/ 652696 w 690014"/>
                <a:gd name="connsiteY23" fmla="*/ 329275 h 739038"/>
                <a:gd name="connsiteX24" fmla="*/ 647574 w 690014"/>
                <a:gd name="connsiteY24" fmla="*/ 332933 h 739038"/>
                <a:gd name="connsiteX25" fmla="*/ 627086 w 690014"/>
                <a:gd name="connsiteY25" fmla="*/ 385617 h 739038"/>
                <a:gd name="connsiteX26" fmla="*/ 624891 w 690014"/>
                <a:gd name="connsiteY26" fmla="*/ 416350 h 739038"/>
                <a:gd name="connsiteX27" fmla="*/ 629281 w 690014"/>
                <a:gd name="connsiteY27" fmla="*/ 430984 h 739038"/>
                <a:gd name="connsiteX28" fmla="*/ 630013 w 690014"/>
                <a:gd name="connsiteY28" fmla="*/ 440496 h 739038"/>
                <a:gd name="connsiteX29" fmla="*/ 612451 w 690014"/>
                <a:gd name="connsiteY29" fmla="*/ 454399 h 739038"/>
                <a:gd name="connsiteX30" fmla="*/ 614646 w 690014"/>
                <a:gd name="connsiteY30" fmla="*/ 468302 h 739038"/>
                <a:gd name="connsiteX31" fmla="*/ 608061 w 690014"/>
                <a:gd name="connsiteY31" fmla="*/ 490985 h 739038"/>
                <a:gd name="connsiteX32" fmla="*/ 610256 w 690014"/>
                <a:gd name="connsiteY32" fmla="*/ 502693 h 739038"/>
                <a:gd name="connsiteX33" fmla="*/ 613183 w 690014"/>
                <a:gd name="connsiteY33" fmla="*/ 529767 h 739038"/>
                <a:gd name="connsiteX34" fmla="*/ 605134 w 690014"/>
                <a:gd name="connsiteY34" fmla="*/ 559767 h 739038"/>
                <a:gd name="connsiteX35" fmla="*/ 594158 w 690014"/>
                <a:gd name="connsiteY35" fmla="*/ 596353 h 739038"/>
                <a:gd name="connsiteX36" fmla="*/ 601475 w 690014"/>
                <a:gd name="connsiteY36" fmla="*/ 607329 h 739038"/>
                <a:gd name="connsiteX37" fmla="*/ 599280 w 690014"/>
                <a:gd name="connsiteY37" fmla="*/ 609524 h 739038"/>
                <a:gd name="connsiteX38" fmla="*/ 605134 w 690014"/>
                <a:gd name="connsiteY38" fmla="*/ 621964 h 739038"/>
                <a:gd name="connsiteX39" fmla="*/ 601475 w 690014"/>
                <a:gd name="connsiteY39" fmla="*/ 630013 h 739038"/>
                <a:gd name="connsiteX40" fmla="*/ 609525 w 690014"/>
                <a:gd name="connsiteY40" fmla="*/ 636598 h 739038"/>
                <a:gd name="connsiteX41" fmla="*/ 609525 w 690014"/>
                <a:gd name="connsiteY41" fmla="*/ 656354 h 739038"/>
                <a:gd name="connsiteX42" fmla="*/ 619037 w 690014"/>
                <a:gd name="connsiteY42" fmla="*/ 667330 h 739038"/>
                <a:gd name="connsiteX43" fmla="*/ 616110 w 690014"/>
                <a:gd name="connsiteY43" fmla="*/ 689282 h 739038"/>
                <a:gd name="connsiteX44" fmla="*/ 618305 w 690014"/>
                <a:gd name="connsiteY44" fmla="*/ 718551 h 739038"/>
                <a:gd name="connsiteX45" fmla="*/ 282445 w 690014"/>
                <a:gd name="connsiteY45" fmla="*/ 739039 h 739038"/>
                <a:gd name="connsiteX46" fmla="*/ 272933 w 690014"/>
                <a:gd name="connsiteY46" fmla="*/ 718551 h 739038"/>
                <a:gd name="connsiteX47" fmla="*/ 248785 w 690014"/>
                <a:gd name="connsiteY47" fmla="*/ 713429 h 739038"/>
                <a:gd name="connsiteX48" fmla="*/ 229029 w 690014"/>
                <a:gd name="connsiteY48" fmla="*/ 702453 h 739038"/>
                <a:gd name="connsiteX49" fmla="*/ 214395 w 690014"/>
                <a:gd name="connsiteY49" fmla="*/ 662208 h 739038"/>
                <a:gd name="connsiteX50" fmla="*/ 215126 w 690014"/>
                <a:gd name="connsiteY50" fmla="*/ 643915 h 739038"/>
                <a:gd name="connsiteX51" fmla="*/ 226834 w 690014"/>
                <a:gd name="connsiteY51" fmla="*/ 619768 h 739038"/>
                <a:gd name="connsiteX52" fmla="*/ 222444 w 690014"/>
                <a:gd name="connsiteY52" fmla="*/ 611719 h 739038"/>
                <a:gd name="connsiteX53" fmla="*/ 207078 w 690014"/>
                <a:gd name="connsiteY53" fmla="*/ 600012 h 739038"/>
                <a:gd name="connsiteX54" fmla="*/ 205614 w 690014"/>
                <a:gd name="connsiteY54" fmla="*/ 580987 h 739038"/>
                <a:gd name="connsiteX55" fmla="*/ 197565 w 690014"/>
                <a:gd name="connsiteY55" fmla="*/ 548060 h 739038"/>
                <a:gd name="connsiteX56" fmla="*/ 196102 w 690014"/>
                <a:gd name="connsiteY56" fmla="*/ 526108 h 739038"/>
                <a:gd name="connsiteX57" fmla="*/ 180004 w 690014"/>
                <a:gd name="connsiteY57" fmla="*/ 504156 h 739038"/>
                <a:gd name="connsiteX58" fmla="*/ 159516 w 690014"/>
                <a:gd name="connsiteY58" fmla="*/ 499034 h 739038"/>
                <a:gd name="connsiteX59" fmla="*/ 121466 w 690014"/>
                <a:gd name="connsiteY59" fmla="*/ 472692 h 739038"/>
                <a:gd name="connsiteX60" fmla="*/ 117075 w 690014"/>
                <a:gd name="connsiteY60" fmla="*/ 448545 h 739038"/>
                <a:gd name="connsiteX61" fmla="*/ 70977 w 690014"/>
                <a:gd name="connsiteY61" fmla="*/ 425862 h 739038"/>
                <a:gd name="connsiteX62" fmla="*/ 69514 w 690014"/>
                <a:gd name="connsiteY62" fmla="*/ 416350 h 739038"/>
                <a:gd name="connsiteX63" fmla="*/ 45367 w 690014"/>
                <a:gd name="connsiteY63" fmla="*/ 416350 h 739038"/>
                <a:gd name="connsiteX64" fmla="*/ 29269 w 690014"/>
                <a:gd name="connsiteY64" fmla="*/ 397325 h 739038"/>
                <a:gd name="connsiteX65" fmla="*/ 14634 w 690014"/>
                <a:gd name="connsiteY65" fmla="*/ 387813 h 739038"/>
                <a:gd name="connsiteX66" fmla="*/ 19757 w 690014"/>
                <a:gd name="connsiteY66" fmla="*/ 350495 h 739038"/>
                <a:gd name="connsiteX67" fmla="*/ 13171 w 690014"/>
                <a:gd name="connsiteY67" fmla="*/ 338787 h 739038"/>
                <a:gd name="connsiteX68" fmla="*/ 16830 w 690014"/>
                <a:gd name="connsiteY68" fmla="*/ 299274 h 739038"/>
                <a:gd name="connsiteX69" fmla="*/ 24147 w 690014"/>
                <a:gd name="connsiteY69" fmla="*/ 286103 h 739038"/>
                <a:gd name="connsiteX70" fmla="*/ 21952 w 690014"/>
                <a:gd name="connsiteY70" fmla="*/ 266347 h 739038"/>
                <a:gd name="connsiteX71" fmla="*/ 13171 w 690014"/>
                <a:gd name="connsiteY71" fmla="*/ 256834 h 739038"/>
                <a:gd name="connsiteX72" fmla="*/ 0 w 690014"/>
                <a:gd name="connsiteY72" fmla="*/ 254639 h 739038"/>
                <a:gd name="connsiteX73" fmla="*/ 0 w 690014"/>
                <a:gd name="connsiteY73" fmla="*/ 242200 h 739038"/>
                <a:gd name="connsiteX74" fmla="*/ 20489 w 690014"/>
                <a:gd name="connsiteY74" fmla="*/ 199760 h 739038"/>
                <a:gd name="connsiteX75" fmla="*/ 63660 w 690014"/>
                <a:gd name="connsiteY75" fmla="*/ 171223 h 739038"/>
                <a:gd name="connsiteX76" fmla="*/ 60733 w 690014"/>
                <a:gd name="connsiteY76" fmla="*/ 76099 h 739038"/>
                <a:gd name="connsiteX77" fmla="*/ 67318 w 690014"/>
                <a:gd name="connsiteY77" fmla="*/ 79026 h 739038"/>
                <a:gd name="connsiteX78" fmla="*/ 71709 w 690014"/>
                <a:gd name="connsiteY78" fmla="*/ 75367 h 739038"/>
                <a:gd name="connsiteX79" fmla="*/ 72441 w 690014"/>
                <a:gd name="connsiteY79" fmla="*/ 67318 h 739038"/>
                <a:gd name="connsiteX80" fmla="*/ 79026 w 690014"/>
                <a:gd name="connsiteY80" fmla="*/ 62928 h 739038"/>
                <a:gd name="connsiteX81" fmla="*/ 89270 w 690014"/>
                <a:gd name="connsiteY81" fmla="*/ 71709 h 739038"/>
                <a:gd name="connsiteX82" fmla="*/ 94392 w 690014"/>
                <a:gd name="connsiteY82" fmla="*/ 70977 h 739038"/>
                <a:gd name="connsiteX83" fmla="*/ 113417 w 690014"/>
                <a:gd name="connsiteY83" fmla="*/ 70977 h 739038"/>
                <a:gd name="connsiteX84" fmla="*/ 163174 w 690014"/>
                <a:gd name="connsiteY84" fmla="*/ 51952 h 739038"/>
                <a:gd name="connsiteX85" fmla="*/ 165369 w 690014"/>
                <a:gd name="connsiteY85" fmla="*/ 44635 h 739038"/>
                <a:gd name="connsiteX86" fmla="*/ 174150 w 690014"/>
                <a:gd name="connsiteY86" fmla="*/ 44635 h 739038"/>
                <a:gd name="connsiteX87" fmla="*/ 179272 w 690014"/>
                <a:gd name="connsiteY87" fmla="*/ 35854 h 739038"/>
                <a:gd name="connsiteX88" fmla="*/ 182199 w 690014"/>
                <a:gd name="connsiteY88" fmla="*/ 41708 h 739038"/>
                <a:gd name="connsiteX89" fmla="*/ 195370 w 690014"/>
                <a:gd name="connsiteY89" fmla="*/ 35123 h 739038"/>
                <a:gd name="connsiteX90" fmla="*/ 208541 w 690014"/>
                <a:gd name="connsiteY90" fmla="*/ 22683 h 739038"/>
                <a:gd name="connsiteX91" fmla="*/ 210736 w 690014"/>
                <a:gd name="connsiteY91" fmla="*/ 26342 h 739038"/>
                <a:gd name="connsiteX92" fmla="*/ 218053 w 690014"/>
                <a:gd name="connsiteY92" fmla="*/ 19025 h 739038"/>
                <a:gd name="connsiteX93" fmla="*/ 234151 w 690014"/>
                <a:gd name="connsiteY93" fmla="*/ 30732 h 739038"/>
                <a:gd name="connsiteX94" fmla="*/ 228297 w 690014"/>
                <a:gd name="connsiteY94" fmla="*/ 42440 h 739038"/>
                <a:gd name="connsiteX95" fmla="*/ 219517 w 690014"/>
                <a:gd name="connsiteY95" fmla="*/ 52684 h 739038"/>
                <a:gd name="connsiteX96" fmla="*/ 223175 w 690014"/>
                <a:gd name="connsiteY96" fmla="*/ 63660 h 739038"/>
                <a:gd name="connsiteX97" fmla="*/ 212931 w 690014"/>
                <a:gd name="connsiteY97" fmla="*/ 75367 h 739038"/>
                <a:gd name="connsiteX98" fmla="*/ 215858 w 690014"/>
                <a:gd name="connsiteY98" fmla="*/ 81953 h 739038"/>
                <a:gd name="connsiteX99" fmla="*/ 232688 w 690014"/>
                <a:gd name="connsiteY99" fmla="*/ 73904 h 739038"/>
                <a:gd name="connsiteX100" fmla="*/ 232688 w 690014"/>
                <a:gd name="connsiteY100" fmla="*/ 63660 h 739038"/>
                <a:gd name="connsiteX101" fmla="*/ 256835 w 690014"/>
                <a:gd name="connsiteY101" fmla="*/ 77562 h 739038"/>
                <a:gd name="connsiteX102" fmla="*/ 270737 w 690014"/>
                <a:gd name="connsiteY102" fmla="*/ 82685 h 739038"/>
                <a:gd name="connsiteX103" fmla="*/ 284640 w 690014"/>
                <a:gd name="connsiteY103" fmla="*/ 87807 h 739038"/>
                <a:gd name="connsiteX104" fmla="*/ 306592 w 690014"/>
                <a:gd name="connsiteY104" fmla="*/ 115612 h 739038"/>
                <a:gd name="connsiteX105" fmla="*/ 430984 w 690014"/>
                <a:gd name="connsiteY105" fmla="*/ 143417 h 739038"/>
                <a:gd name="connsiteX106" fmla="*/ 441229 w 690014"/>
                <a:gd name="connsiteY106" fmla="*/ 150735 h 739038"/>
                <a:gd name="connsiteX107" fmla="*/ 470497 w 690014"/>
                <a:gd name="connsiteY107" fmla="*/ 156588 h 739038"/>
                <a:gd name="connsiteX108" fmla="*/ 475619 w 690014"/>
                <a:gd name="connsiteY108" fmla="*/ 160247 h 739038"/>
                <a:gd name="connsiteX109" fmla="*/ 496108 w 690014"/>
                <a:gd name="connsiteY109" fmla="*/ 158784 h 739038"/>
                <a:gd name="connsiteX110" fmla="*/ 531962 w 690014"/>
                <a:gd name="connsiteY110" fmla="*/ 164637 h 739038"/>
                <a:gd name="connsiteX111" fmla="*/ 542206 w 690014"/>
                <a:gd name="connsiteY111" fmla="*/ 175613 h 739038"/>
                <a:gd name="connsiteX112" fmla="*/ 534889 w 690014"/>
                <a:gd name="connsiteY112" fmla="*/ 182930 h 739038"/>
                <a:gd name="connsiteX113" fmla="*/ 540743 w 690014"/>
                <a:gd name="connsiteY113" fmla="*/ 188784 h 739038"/>
                <a:gd name="connsiteX114" fmla="*/ 568548 w 690014"/>
                <a:gd name="connsiteY114" fmla="*/ 193906 h 739038"/>
                <a:gd name="connsiteX115" fmla="*/ 577329 w 690014"/>
                <a:gd name="connsiteY115" fmla="*/ 202687 h 739038"/>
                <a:gd name="connsiteX116" fmla="*/ 578060 w 690014"/>
                <a:gd name="connsiteY116" fmla="*/ 234883 h 739038"/>
                <a:gd name="connsiteX117" fmla="*/ 568548 w 690014"/>
                <a:gd name="connsiteY117" fmla="*/ 255371 h 739038"/>
                <a:gd name="connsiteX118" fmla="*/ 583182 w 690014"/>
                <a:gd name="connsiteY118" fmla="*/ 256103 h 739038"/>
                <a:gd name="connsiteX119" fmla="*/ 590500 w 690014"/>
                <a:gd name="connsiteY119" fmla="*/ 250249 h 739038"/>
                <a:gd name="connsiteX120" fmla="*/ 597085 w 690014"/>
                <a:gd name="connsiteY120" fmla="*/ 256103 h 739038"/>
                <a:gd name="connsiteX121" fmla="*/ 589036 w 690014"/>
                <a:gd name="connsiteY121" fmla="*/ 278786 h 739038"/>
                <a:gd name="connsiteX122" fmla="*/ 596353 w 690014"/>
                <a:gd name="connsiteY122" fmla="*/ 290494 h 739038"/>
                <a:gd name="connsiteX123" fmla="*/ 605134 w 690014"/>
                <a:gd name="connsiteY123" fmla="*/ 292689 h 739038"/>
                <a:gd name="connsiteX124" fmla="*/ 240737 w 690014"/>
                <a:gd name="connsiteY124" fmla="*/ 41708 h 739038"/>
                <a:gd name="connsiteX125" fmla="*/ 237078 w 690014"/>
                <a:gd name="connsiteY125" fmla="*/ 42440 h 739038"/>
                <a:gd name="connsiteX126" fmla="*/ 226102 w 690014"/>
                <a:gd name="connsiteY126" fmla="*/ 54147 h 739038"/>
                <a:gd name="connsiteX127" fmla="*/ 227566 w 690014"/>
                <a:gd name="connsiteY127" fmla="*/ 57806 h 739038"/>
                <a:gd name="connsiteX128" fmla="*/ 238542 w 690014"/>
                <a:gd name="connsiteY128" fmla="*/ 53416 h 739038"/>
                <a:gd name="connsiteX129" fmla="*/ 238542 w 690014"/>
                <a:gd name="connsiteY129" fmla="*/ 49025 h 739038"/>
                <a:gd name="connsiteX130" fmla="*/ 245127 w 690014"/>
                <a:gd name="connsiteY130" fmla="*/ 46830 h 739038"/>
                <a:gd name="connsiteX131" fmla="*/ 252444 w 690014"/>
                <a:gd name="connsiteY131" fmla="*/ 33659 h 739038"/>
                <a:gd name="connsiteX132" fmla="*/ 245127 w 690014"/>
                <a:gd name="connsiteY132" fmla="*/ 35854 h 739038"/>
                <a:gd name="connsiteX133" fmla="*/ 243664 w 690014"/>
                <a:gd name="connsiteY133" fmla="*/ 40976 h 739038"/>
                <a:gd name="connsiteX134" fmla="*/ 250249 w 690014"/>
                <a:gd name="connsiteY134" fmla="*/ 40245 h 739038"/>
                <a:gd name="connsiteX135" fmla="*/ 242932 w 690014"/>
                <a:gd name="connsiteY135" fmla="*/ 21952 h 739038"/>
                <a:gd name="connsiteX136" fmla="*/ 241468 w 690014"/>
                <a:gd name="connsiteY136" fmla="*/ 28537 h 739038"/>
                <a:gd name="connsiteX137" fmla="*/ 253908 w 690014"/>
                <a:gd name="connsiteY137" fmla="*/ 28537 h 739038"/>
                <a:gd name="connsiteX138" fmla="*/ 258298 w 690014"/>
                <a:gd name="connsiteY138" fmla="*/ 25610 h 739038"/>
                <a:gd name="connsiteX139" fmla="*/ 259030 w 690014"/>
                <a:gd name="connsiteY139" fmla="*/ 18293 h 739038"/>
                <a:gd name="connsiteX140" fmla="*/ 263420 w 690014"/>
                <a:gd name="connsiteY140" fmla="*/ 0 h 739038"/>
                <a:gd name="connsiteX141" fmla="*/ 261225 w 690014"/>
                <a:gd name="connsiteY141" fmla="*/ 13903 h 739038"/>
                <a:gd name="connsiteX142" fmla="*/ 270006 w 690014"/>
                <a:gd name="connsiteY142" fmla="*/ 10244 h 739038"/>
                <a:gd name="connsiteX143" fmla="*/ 270737 w 690014"/>
                <a:gd name="connsiteY143" fmla="*/ 0 h 739038"/>
                <a:gd name="connsiteX144" fmla="*/ 690014 w 690014"/>
                <a:gd name="connsiteY144" fmla="*/ 233419 h 739038"/>
                <a:gd name="connsiteX145" fmla="*/ 675380 w 690014"/>
                <a:gd name="connsiteY145" fmla="*/ 235614 h 739038"/>
                <a:gd name="connsiteX146" fmla="*/ 672453 w 690014"/>
                <a:gd name="connsiteY146" fmla="*/ 245127 h 739038"/>
                <a:gd name="connsiteX147" fmla="*/ 681965 w 690014"/>
                <a:gd name="connsiteY147" fmla="*/ 257566 h 73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690014" h="739038">
                  <a:moveTo>
                    <a:pt x="602939" y="314640"/>
                  </a:moveTo>
                  <a:lnTo>
                    <a:pt x="581719" y="320494"/>
                  </a:lnTo>
                  <a:lnTo>
                    <a:pt x="583182" y="337324"/>
                  </a:lnTo>
                  <a:lnTo>
                    <a:pt x="565621" y="362202"/>
                  </a:lnTo>
                  <a:lnTo>
                    <a:pt x="564158" y="384886"/>
                  </a:lnTo>
                  <a:lnTo>
                    <a:pt x="568548" y="390008"/>
                  </a:lnTo>
                  <a:lnTo>
                    <a:pt x="574402" y="384886"/>
                  </a:lnTo>
                  <a:lnTo>
                    <a:pt x="578060" y="373178"/>
                  </a:lnTo>
                  <a:lnTo>
                    <a:pt x="592695" y="365129"/>
                  </a:lnTo>
                  <a:lnTo>
                    <a:pt x="604403" y="334397"/>
                  </a:lnTo>
                  <a:lnTo>
                    <a:pt x="630013" y="326348"/>
                  </a:lnTo>
                  <a:lnTo>
                    <a:pt x="635866" y="302201"/>
                  </a:lnTo>
                  <a:lnTo>
                    <a:pt x="640989" y="295616"/>
                  </a:lnTo>
                  <a:lnTo>
                    <a:pt x="643915" y="280249"/>
                  </a:lnTo>
                  <a:lnTo>
                    <a:pt x="657087" y="272200"/>
                  </a:lnTo>
                  <a:lnTo>
                    <a:pt x="657087" y="261225"/>
                  </a:lnTo>
                  <a:lnTo>
                    <a:pt x="664404" y="254639"/>
                  </a:lnTo>
                  <a:lnTo>
                    <a:pt x="674648" y="255371"/>
                  </a:lnTo>
                  <a:lnTo>
                    <a:pt x="674648" y="270005"/>
                  </a:lnTo>
                  <a:lnTo>
                    <a:pt x="667330" y="270737"/>
                  </a:lnTo>
                  <a:lnTo>
                    <a:pt x="670989" y="279518"/>
                  </a:lnTo>
                  <a:lnTo>
                    <a:pt x="665867" y="295616"/>
                  </a:lnTo>
                  <a:lnTo>
                    <a:pt x="661477" y="296347"/>
                  </a:lnTo>
                  <a:lnTo>
                    <a:pt x="652696" y="329275"/>
                  </a:lnTo>
                  <a:lnTo>
                    <a:pt x="647574" y="332933"/>
                  </a:lnTo>
                  <a:lnTo>
                    <a:pt x="627086" y="385617"/>
                  </a:lnTo>
                  <a:lnTo>
                    <a:pt x="624891" y="416350"/>
                  </a:lnTo>
                  <a:lnTo>
                    <a:pt x="629281" y="430984"/>
                  </a:lnTo>
                  <a:lnTo>
                    <a:pt x="630013" y="440496"/>
                  </a:lnTo>
                  <a:lnTo>
                    <a:pt x="612451" y="454399"/>
                  </a:lnTo>
                  <a:lnTo>
                    <a:pt x="614646" y="468302"/>
                  </a:lnTo>
                  <a:lnTo>
                    <a:pt x="608061" y="490985"/>
                  </a:lnTo>
                  <a:lnTo>
                    <a:pt x="610256" y="502693"/>
                  </a:lnTo>
                  <a:lnTo>
                    <a:pt x="613183" y="529767"/>
                  </a:lnTo>
                  <a:lnTo>
                    <a:pt x="605134" y="559767"/>
                  </a:lnTo>
                  <a:lnTo>
                    <a:pt x="594158" y="596353"/>
                  </a:lnTo>
                  <a:lnTo>
                    <a:pt x="601475" y="607329"/>
                  </a:lnTo>
                  <a:lnTo>
                    <a:pt x="599280" y="609524"/>
                  </a:lnTo>
                  <a:lnTo>
                    <a:pt x="605134" y="621964"/>
                  </a:lnTo>
                  <a:lnTo>
                    <a:pt x="601475" y="630013"/>
                  </a:lnTo>
                  <a:lnTo>
                    <a:pt x="609525" y="636598"/>
                  </a:lnTo>
                  <a:lnTo>
                    <a:pt x="609525" y="656354"/>
                  </a:lnTo>
                  <a:lnTo>
                    <a:pt x="619037" y="667330"/>
                  </a:lnTo>
                  <a:lnTo>
                    <a:pt x="616110" y="689282"/>
                  </a:lnTo>
                  <a:lnTo>
                    <a:pt x="618305" y="718551"/>
                  </a:lnTo>
                  <a:lnTo>
                    <a:pt x="282445" y="739039"/>
                  </a:lnTo>
                  <a:lnTo>
                    <a:pt x="272933" y="718551"/>
                  </a:lnTo>
                  <a:lnTo>
                    <a:pt x="248785" y="713429"/>
                  </a:lnTo>
                  <a:lnTo>
                    <a:pt x="229029" y="702453"/>
                  </a:lnTo>
                  <a:lnTo>
                    <a:pt x="214395" y="662208"/>
                  </a:lnTo>
                  <a:lnTo>
                    <a:pt x="215126" y="643915"/>
                  </a:lnTo>
                  <a:lnTo>
                    <a:pt x="226834" y="619768"/>
                  </a:lnTo>
                  <a:lnTo>
                    <a:pt x="222444" y="611719"/>
                  </a:lnTo>
                  <a:lnTo>
                    <a:pt x="207078" y="600012"/>
                  </a:lnTo>
                  <a:lnTo>
                    <a:pt x="205614" y="580987"/>
                  </a:lnTo>
                  <a:lnTo>
                    <a:pt x="197565" y="548060"/>
                  </a:lnTo>
                  <a:lnTo>
                    <a:pt x="196102" y="526108"/>
                  </a:lnTo>
                  <a:lnTo>
                    <a:pt x="180004" y="504156"/>
                  </a:lnTo>
                  <a:lnTo>
                    <a:pt x="159516" y="499034"/>
                  </a:lnTo>
                  <a:lnTo>
                    <a:pt x="121466" y="472692"/>
                  </a:lnTo>
                  <a:lnTo>
                    <a:pt x="117075" y="448545"/>
                  </a:lnTo>
                  <a:lnTo>
                    <a:pt x="70977" y="425862"/>
                  </a:lnTo>
                  <a:lnTo>
                    <a:pt x="69514" y="416350"/>
                  </a:lnTo>
                  <a:lnTo>
                    <a:pt x="45367" y="416350"/>
                  </a:lnTo>
                  <a:lnTo>
                    <a:pt x="29269" y="397325"/>
                  </a:lnTo>
                  <a:lnTo>
                    <a:pt x="14634" y="387813"/>
                  </a:lnTo>
                  <a:lnTo>
                    <a:pt x="19757" y="350495"/>
                  </a:lnTo>
                  <a:lnTo>
                    <a:pt x="13171" y="338787"/>
                  </a:lnTo>
                  <a:lnTo>
                    <a:pt x="16830" y="299274"/>
                  </a:lnTo>
                  <a:lnTo>
                    <a:pt x="24147" y="286103"/>
                  </a:lnTo>
                  <a:lnTo>
                    <a:pt x="21952" y="266347"/>
                  </a:lnTo>
                  <a:lnTo>
                    <a:pt x="13171" y="256834"/>
                  </a:lnTo>
                  <a:lnTo>
                    <a:pt x="0" y="254639"/>
                  </a:lnTo>
                  <a:lnTo>
                    <a:pt x="0" y="242200"/>
                  </a:lnTo>
                  <a:lnTo>
                    <a:pt x="20489" y="199760"/>
                  </a:lnTo>
                  <a:lnTo>
                    <a:pt x="63660" y="171223"/>
                  </a:lnTo>
                  <a:lnTo>
                    <a:pt x="60733" y="76099"/>
                  </a:lnTo>
                  <a:lnTo>
                    <a:pt x="67318" y="79026"/>
                  </a:lnTo>
                  <a:lnTo>
                    <a:pt x="71709" y="75367"/>
                  </a:lnTo>
                  <a:lnTo>
                    <a:pt x="72441" y="67318"/>
                  </a:lnTo>
                  <a:lnTo>
                    <a:pt x="79026" y="62928"/>
                  </a:lnTo>
                  <a:lnTo>
                    <a:pt x="89270" y="71709"/>
                  </a:lnTo>
                  <a:lnTo>
                    <a:pt x="94392" y="70977"/>
                  </a:lnTo>
                  <a:lnTo>
                    <a:pt x="113417" y="70977"/>
                  </a:lnTo>
                  <a:lnTo>
                    <a:pt x="163174" y="51952"/>
                  </a:lnTo>
                  <a:lnTo>
                    <a:pt x="165369" y="44635"/>
                  </a:lnTo>
                  <a:lnTo>
                    <a:pt x="174150" y="44635"/>
                  </a:lnTo>
                  <a:lnTo>
                    <a:pt x="179272" y="35854"/>
                  </a:lnTo>
                  <a:lnTo>
                    <a:pt x="182199" y="41708"/>
                  </a:lnTo>
                  <a:lnTo>
                    <a:pt x="195370" y="35123"/>
                  </a:lnTo>
                  <a:lnTo>
                    <a:pt x="208541" y="22683"/>
                  </a:lnTo>
                  <a:lnTo>
                    <a:pt x="210736" y="26342"/>
                  </a:lnTo>
                  <a:lnTo>
                    <a:pt x="218053" y="19025"/>
                  </a:lnTo>
                  <a:lnTo>
                    <a:pt x="234151" y="30732"/>
                  </a:lnTo>
                  <a:lnTo>
                    <a:pt x="228297" y="42440"/>
                  </a:lnTo>
                  <a:lnTo>
                    <a:pt x="219517" y="52684"/>
                  </a:lnTo>
                  <a:lnTo>
                    <a:pt x="223175" y="63660"/>
                  </a:lnTo>
                  <a:lnTo>
                    <a:pt x="212931" y="75367"/>
                  </a:lnTo>
                  <a:lnTo>
                    <a:pt x="215858" y="81953"/>
                  </a:lnTo>
                  <a:lnTo>
                    <a:pt x="232688" y="73904"/>
                  </a:lnTo>
                  <a:lnTo>
                    <a:pt x="232688" y="63660"/>
                  </a:lnTo>
                  <a:lnTo>
                    <a:pt x="256835" y="77562"/>
                  </a:lnTo>
                  <a:lnTo>
                    <a:pt x="270737" y="82685"/>
                  </a:lnTo>
                  <a:lnTo>
                    <a:pt x="284640" y="87807"/>
                  </a:lnTo>
                  <a:lnTo>
                    <a:pt x="306592" y="115612"/>
                  </a:lnTo>
                  <a:lnTo>
                    <a:pt x="430984" y="143417"/>
                  </a:lnTo>
                  <a:lnTo>
                    <a:pt x="441229" y="150735"/>
                  </a:lnTo>
                  <a:lnTo>
                    <a:pt x="470497" y="156588"/>
                  </a:lnTo>
                  <a:lnTo>
                    <a:pt x="475619" y="160247"/>
                  </a:lnTo>
                  <a:lnTo>
                    <a:pt x="496108" y="158784"/>
                  </a:lnTo>
                  <a:lnTo>
                    <a:pt x="531962" y="164637"/>
                  </a:lnTo>
                  <a:lnTo>
                    <a:pt x="542206" y="175613"/>
                  </a:lnTo>
                  <a:lnTo>
                    <a:pt x="534889" y="182930"/>
                  </a:lnTo>
                  <a:lnTo>
                    <a:pt x="540743" y="188784"/>
                  </a:lnTo>
                  <a:lnTo>
                    <a:pt x="568548" y="193906"/>
                  </a:lnTo>
                  <a:lnTo>
                    <a:pt x="577329" y="202687"/>
                  </a:lnTo>
                  <a:lnTo>
                    <a:pt x="578060" y="234883"/>
                  </a:lnTo>
                  <a:lnTo>
                    <a:pt x="568548" y="255371"/>
                  </a:lnTo>
                  <a:lnTo>
                    <a:pt x="583182" y="256103"/>
                  </a:lnTo>
                  <a:lnTo>
                    <a:pt x="590500" y="250249"/>
                  </a:lnTo>
                  <a:lnTo>
                    <a:pt x="597085" y="256103"/>
                  </a:lnTo>
                  <a:lnTo>
                    <a:pt x="589036" y="278786"/>
                  </a:lnTo>
                  <a:lnTo>
                    <a:pt x="596353" y="290494"/>
                  </a:lnTo>
                  <a:lnTo>
                    <a:pt x="605134" y="292689"/>
                  </a:lnTo>
                  <a:close/>
                  <a:moveTo>
                    <a:pt x="240737" y="41708"/>
                  </a:moveTo>
                  <a:lnTo>
                    <a:pt x="237078" y="42440"/>
                  </a:lnTo>
                  <a:lnTo>
                    <a:pt x="226102" y="54147"/>
                  </a:lnTo>
                  <a:lnTo>
                    <a:pt x="227566" y="57806"/>
                  </a:lnTo>
                  <a:lnTo>
                    <a:pt x="238542" y="53416"/>
                  </a:lnTo>
                  <a:lnTo>
                    <a:pt x="238542" y="49025"/>
                  </a:lnTo>
                  <a:lnTo>
                    <a:pt x="245127" y="46830"/>
                  </a:lnTo>
                  <a:close/>
                  <a:moveTo>
                    <a:pt x="252444" y="33659"/>
                  </a:moveTo>
                  <a:lnTo>
                    <a:pt x="245127" y="35854"/>
                  </a:lnTo>
                  <a:lnTo>
                    <a:pt x="243664" y="40976"/>
                  </a:lnTo>
                  <a:lnTo>
                    <a:pt x="250249" y="40245"/>
                  </a:lnTo>
                  <a:close/>
                  <a:moveTo>
                    <a:pt x="242932" y="21952"/>
                  </a:moveTo>
                  <a:lnTo>
                    <a:pt x="241468" y="28537"/>
                  </a:lnTo>
                  <a:lnTo>
                    <a:pt x="253908" y="28537"/>
                  </a:lnTo>
                  <a:lnTo>
                    <a:pt x="258298" y="25610"/>
                  </a:lnTo>
                  <a:lnTo>
                    <a:pt x="259030" y="18293"/>
                  </a:lnTo>
                  <a:close/>
                  <a:moveTo>
                    <a:pt x="263420" y="0"/>
                  </a:moveTo>
                  <a:lnTo>
                    <a:pt x="261225" y="13903"/>
                  </a:lnTo>
                  <a:lnTo>
                    <a:pt x="270006" y="10244"/>
                  </a:lnTo>
                  <a:lnTo>
                    <a:pt x="270737" y="0"/>
                  </a:lnTo>
                  <a:close/>
                  <a:moveTo>
                    <a:pt x="690014" y="233419"/>
                  </a:moveTo>
                  <a:lnTo>
                    <a:pt x="675380" y="235614"/>
                  </a:lnTo>
                  <a:lnTo>
                    <a:pt x="672453" y="245127"/>
                  </a:lnTo>
                  <a:lnTo>
                    <a:pt x="681965" y="257566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583" name="Group 582">
            <a:extLst>
              <a:ext uri="{FF2B5EF4-FFF2-40B4-BE49-F238E27FC236}">
                <a16:creationId xmlns:a16="http://schemas.microsoft.com/office/drawing/2014/main" id="{05EF45A0-399A-7AEC-22A7-C180736BBDE4}"/>
              </a:ext>
            </a:extLst>
          </p:cNvPr>
          <p:cNvGrpSpPr/>
          <p:nvPr/>
        </p:nvGrpSpPr>
        <p:grpSpPr>
          <a:xfrm>
            <a:off x="1447713" y="2371725"/>
            <a:ext cx="1280624" cy="1797050"/>
            <a:chOff x="1737050" y="1755184"/>
            <a:chExt cx="1755400" cy="2164433"/>
          </a:xfrm>
          <a:solidFill>
            <a:srgbClr val="2FB3EA">
              <a:alpha val="16000"/>
            </a:srgbClr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285BFC2-6691-5B24-4D16-329454B5DA73}"/>
                </a:ext>
              </a:extLst>
            </p:cNvPr>
            <p:cNvSpPr/>
            <p:nvPr/>
          </p:nvSpPr>
          <p:spPr>
            <a:xfrm>
              <a:off x="2563164" y="3183505"/>
              <a:ext cx="929286" cy="736112"/>
            </a:xfrm>
            <a:custGeom>
              <a:avLst/>
              <a:gdLst>
                <a:gd name="connsiteX0" fmla="*/ 883920 w 929286"/>
                <a:gd name="connsiteY0" fmla="*/ 736112 h 736112"/>
                <a:gd name="connsiteX1" fmla="*/ 763186 w 929286"/>
                <a:gd name="connsiteY1" fmla="*/ 728795 h 736112"/>
                <a:gd name="connsiteX2" fmla="*/ 384886 w 929286"/>
                <a:gd name="connsiteY2" fmla="*/ 693672 h 736112"/>
                <a:gd name="connsiteX3" fmla="*/ 0 w 929286"/>
                <a:gd name="connsiteY3" fmla="*/ 646110 h 736112"/>
                <a:gd name="connsiteX4" fmla="*/ 84148 w 929286"/>
                <a:gd name="connsiteY4" fmla="*/ 0 h 736112"/>
                <a:gd name="connsiteX5" fmla="*/ 412691 w 929286"/>
                <a:gd name="connsiteY5" fmla="*/ 41708 h 736112"/>
                <a:gd name="connsiteX6" fmla="*/ 687087 w 929286"/>
                <a:gd name="connsiteY6" fmla="*/ 66587 h 736112"/>
                <a:gd name="connsiteX7" fmla="*/ 929287 w 929286"/>
                <a:gd name="connsiteY7" fmla="*/ 84148 h 736112"/>
                <a:gd name="connsiteX8" fmla="*/ 919043 w 929286"/>
                <a:gd name="connsiteY8" fmla="*/ 245858 h 73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286" h="736112">
                  <a:moveTo>
                    <a:pt x="883920" y="736112"/>
                  </a:moveTo>
                  <a:lnTo>
                    <a:pt x="763186" y="728795"/>
                  </a:lnTo>
                  <a:lnTo>
                    <a:pt x="384886" y="693672"/>
                  </a:lnTo>
                  <a:lnTo>
                    <a:pt x="0" y="646110"/>
                  </a:lnTo>
                  <a:lnTo>
                    <a:pt x="84148" y="0"/>
                  </a:lnTo>
                  <a:lnTo>
                    <a:pt x="412691" y="41708"/>
                  </a:lnTo>
                  <a:lnTo>
                    <a:pt x="687087" y="66587"/>
                  </a:lnTo>
                  <a:lnTo>
                    <a:pt x="929287" y="84148"/>
                  </a:lnTo>
                  <a:lnTo>
                    <a:pt x="919043" y="245858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F555592-D260-3D6E-25DF-E5B5A5D6C152}"/>
                </a:ext>
              </a:extLst>
            </p:cNvPr>
            <p:cNvSpPr/>
            <p:nvPr/>
          </p:nvSpPr>
          <p:spPr>
            <a:xfrm>
              <a:off x="1737050" y="1755184"/>
              <a:ext cx="761722" cy="1232951"/>
            </a:xfrm>
            <a:custGeom>
              <a:avLst/>
              <a:gdLst>
                <a:gd name="connsiteX0" fmla="*/ 178540 w 761722"/>
                <a:gd name="connsiteY0" fmla="*/ 1138559 h 1232951"/>
                <a:gd name="connsiteX1" fmla="*/ 0 w 761722"/>
                <a:gd name="connsiteY1" fmla="*/ 1099046 h 1232951"/>
                <a:gd name="connsiteX2" fmla="*/ 62196 w 761722"/>
                <a:gd name="connsiteY2" fmla="*/ 826114 h 1232951"/>
                <a:gd name="connsiteX3" fmla="*/ 83416 w 761722"/>
                <a:gd name="connsiteY3" fmla="*/ 783674 h 1232951"/>
                <a:gd name="connsiteX4" fmla="*/ 86343 w 761722"/>
                <a:gd name="connsiteY4" fmla="*/ 768308 h 1232951"/>
                <a:gd name="connsiteX5" fmla="*/ 92197 w 761722"/>
                <a:gd name="connsiteY5" fmla="*/ 761722 h 1232951"/>
                <a:gd name="connsiteX6" fmla="*/ 85612 w 761722"/>
                <a:gd name="connsiteY6" fmla="*/ 747088 h 1232951"/>
                <a:gd name="connsiteX7" fmla="*/ 64392 w 761722"/>
                <a:gd name="connsiteY7" fmla="*/ 738307 h 1232951"/>
                <a:gd name="connsiteX8" fmla="*/ 65855 w 761722"/>
                <a:gd name="connsiteY8" fmla="*/ 707575 h 1232951"/>
                <a:gd name="connsiteX9" fmla="*/ 95124 w 761722"/>
                <a:gd name="connsiteY9" fmla="*/ 665135 h 1232951"/>
                <a:gd name="connsiteX10" fmla="*/ 113417 w 761722"/>
                <a:gd name="connsiteY10" fmla="*/ 659281 h 1232951"/>
                <a:gd name="connsiteX11" fmla="*/ 125124 w 761722"/>
                <a:gd name="connsiteY11" fmla="*/ 642452 h 1232951"/>
                <a:gd name="connsiteX12" fmla="*/ 124393 w 761722"/>
                <a:gd name="connsiteY12" fmla="*/ 630744 h 1232951"/>
                <a:gd name="connsiteX13" fmla="*/ 137564 w 761722"/>
                <a:gd name="connsiteY13" fmla="*/ 619037 h 1232951"/>
                <a:gd name="connsiteX14" fmla="*/ 160979 w 761722"/>
                <a:gd name="connsiteY14" fmla="*/ 578792 h 1232951"/>
                <a:gd name="connsiteX15" fmla="*/ 191711 w 761722"/>
                <a:gd name="connsiteY15" fmla="*/ 543669 h 1232951"/>
                <a:gd name="connsiteX16" fmla="*/ 188053 w 761722"/>
                <a:gd name="connsiteY16" fmla="*/ 520254 h 1232951"/>
                <a:gd name="connsiteX17" fmla="*/ 162442 w 761722"/>
                <a:gd name="connsiteY17" fmla="*/ 497571 h 1232951"/>
                <a:gd name="connsiteX18" fmla="*/ 150735 w 761722"/>
                <a:gd name="connsiteY18" fmla="*/ 471229 h 1232951"/>
                <a:gd name="connsiteX19" fmla="*/ 158784 w 761722"/>
                <a:gd name="connsiteY19" fmla="*/ 439765 h 1232951"/>
                <a:gd name="connsiteX20" fmla="*/ 153662 w 761722"/>
                <a:gd name="connsiteY20" fmla="*/ 410496 h 1232951"/>
                <a:gd name="connsiteX21" fmla="*/ 246590 w 761722"/>
                <a:gd name="connsiteY21" fmla="*/ 0 h 1232951"/>
                <a:gd name="connsiteX22" fmla="*/ 350495 w 761722"/>
                <a:gd name="connsiteY22" fmla="*/ 21952 h 1232951"/>
                <a:gd name="connsiteX23" fmla="*/ 315372 w 761722"/>
                <a:gd name="connsiteY23" fmla="*/ 182930 h 1232951"/>
                <a:gd name="connsiteX24" fmla="*/ 342446 w 761722"/>
                <a:gd name="connsiteY24" fmla="*/ 237078 h 1232951"/>
                <a:gd name="connsiteX25" fmla="*/ 330738 w 761722"/>
                <a:gd name="connsiteY25" fmla="*/ 272200 h 1232951"/>
                <a:gd name="connsiteX26" fmla="*/ 357080 w 761722"/>
                <a:gd name="connsiteY26" fmla="*/ 307323 h 1232951"/>
                <a:gd name="connsiteX27" fmla="*/ 370983 w 761722"/>
                <a:gd name="connsiteY27" fmla="*/ 312445 h 1232951"/>
                <a:gd name="connsiteX28" fmla="*/ 399520 w 761722"/>
                <a:gd name="connsiteY28" fmla="*/ 373178 h 1232951"/>
                <a:gd name="connsiteX29" fmla="*/ 399520 w 761722"/>
                <a:gd name="connsiteY29" fmla="*/ 388544 h 1232951"/>
                <a:gd name="connsiteX30" fmla="*/ 416350 w 761722"/>
                <a:gd name="connsiteY30" fmla="*/ 410496 h 1232951"/>
                <a:gd name="connsiteX31" fmla="*/ 422935 w 761722"/>
                <a:gd name="connsiteY31" fmla="*/ 410496 h 1232951"/>
                <a:gd name="connsiteX32" fmla="*/ 433179 w 761722"/>
                <a:gd name="connsiteY32" fmla="*/ 425862 h 1232951"/>
                <a:gd name="connsiteX33" fmla="*/ 456594 w 761722"/>
                <a:gd name="connsiteY33" fmla="*/ 425862 h 1232951"/>
                <a:gd name="connsiteX34" fmla="*/ 456594 w 761722"/>
                <a:gd name="connsiteY34" fmla="*/ 437570 h 1232951"/>
                <a:gd name="connsiteX35" fmla="*/ 404642 w 761722"/>
                <a:gd name="connsiteY35" fmla="*/ 561962 h 1232951"/>
                <a:gd name="connsiteX36" fmla="*/ 400984 w 761722"/>
                <a:gd name="connsiteY36" fmla="*/ 591963 h 1232951"/>
                <a:gd name="connsiteX37" fmla="*/ 411228 w 761722"/>
                <a:gd name="connsiteY37" fmla="*/ 595622 h 1232951"/>
                <a:gd name="connsiteX38" fmla="*/ 422935 w 761722"/>
                <a:gd name="connsiteY38" fmla="*/ 614646 h 1232951"/>
                <a:gd name="connsiteX39" fmla="*/ 443423 w 761722"/>
                <a:gd name="connsiteY39" fmla="*/ 604402 h 1232951"/>
                <a:gd name="connsiteX40" fmla="*/ 469765 w 761722"/>
                <a:gd name="connsiteY40" fmla="*/ 586841 h 1232951"/>
                <a:gd name="connsiteX41" fmla="*/ 483668 w 761722"/>
                <a:gd name="connsiteY41" fmla="*/ 600744 h 1232951"/>
                <a:gd name="connsiteX42" fmla="*/ 487327 w 761722"/>
                <a:gd name="connsiteY42" fmla="*/ 619037 h 1232951"/>
                <a:gd name="connsiteX43" fmla="*/ 483668 w 761722"/>
                <a:gd name="connsiteY43" fmla="*/ 642452 h 1232951"/>
                <a:gd name="connsiteX44" fmla="*/ 501961 w 761722"/>
                <a:gd name="connsiteY44" fmla="*/ 713429 h 1232951"/>
                <a:gd name="connsiteX45" fmla="*/ 520986 w 761722"/>
                <a:gd name="connsiteY45" fmla="*/ 739039 h 1232951"/>
                <a:gd name="connsiteX46" fmla="*/ 537816 w 761722"/>
                <a:gd name="connsiteY46" fmla="*/ 749283 h 1232951"/>
                <a:gd name="connsiteX47" fmla="*/ 540743 w 761722"/>
                <a:gd name="connsiteY47" fmla="*/ 771235 h 1232951"/>
                <a:gd name="connsiteX48" fmla="*/ 540743 w 761722"/>
                <a:gd name="connsiteY48" fmla="*/ 801235 h 1232951"/>
                <a:gd name="connsiteX49" fmla="*/ 557572 w 761722"/>
                <a:gd name="connsiteY49" fmla="*/ 818065 h 1232951"/>
                <a:gd name="connsiteX50" fmla="*/ 569280 w 761722"/>
                <a:gd name="connsiteY50" fmla="*/ 801235 h 1232951"/>
                <a:gd name="connsiteX51" fmla="*/ 619768 w 761722"/>
                <a:gd name="connsiteY51" fmla="*/ 812943 h 1232951"/>
                <a:gd name="connsiteX52" fmla="*/ 635135 w 761722"/>
                <a:gd name="connsiteY52" fmla="*/ 804162 h 1232951"/>
                <a:gd name="connsiteX53" fmla="*/ 700990 w 761722"/>
                <a:gd name="connsiteY53" fmla="*/ 816602 h 1232951"/>
                <a:gd name="connsiteX54" fmla="*/ 721478 w 761722"/>
                <a:gd name="connsiteY54" fmla="*/ 792455 h 1232951"/>
                <a:gd name="connsiteX55" fmla="*/ 734649 w 761722"/>
                <a:gd name="connsiteY55" fmla="*/ 788064 h 1232951"/>
                <a:gd name="connsiteX56" fmla="*/ 743429 w 761722"/>
                <a:gd name="connsiteY56" fmla="*/ 801235 h 1232951"/>
                <a:gd name="connsiteX57" fmla="*/ 755137 w 761722"/>
                <a:gd name="connsiteY57" fmla="*/ 831236 h 1232951"/>
                <a:gd name="connsiteX58" fmla="*/ 761722 w 761722"/>
                <a:gd name="connsiteY58" fmla="*/ 831968 h 1232951"/>
                <a:gd name="connsiteX59" fmla="*/ 699526 w 761722"/>
                <a:gd name="connsiteY59" fmla="*/ 1232951 h 1232951"/>
                <a:gd name="connsiteX60" fmla="*/ 349031 w 761722"/>
                <a:gd name="connsiteY60" fmla="*/ 1172950 h 123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761722" h="1232951">
                  <a:moveTo>
                    <a:pt x="178540" y="1138559"/>
                  </a:moveTo>
                  <a:lnTo>
                    <a:pt x="0" y="1099046"/>
                  </a:lnTo>
                  <a:lnTo>
                    <a:pt x="62196" y="826114"/>
                  </a:lnTo>
                  <a:lnTo>
                    <a:pt x="83416" y="783674"/>
                  </a:lnTo>
                  <a:lnTo>
                    <a:pt x="86343" y="768308"/>
                  </a:lnTo>
                  <a:lnTo>
                    <a:pt x="92197" y="761722"/>
                  </a:lnTo>
                  <a:lnTo>
                    <a:pt x="85612" y="747088"/>
                  </a:lnTo>
                  <a:lnTo>
                    <a:pt x="64392" y="738307"/>
                  </a:lnTo>
                  <a:lnTo>
                    <a:pt x="65855" y="707575"/>
                  </a:lnTo>
                  <a:lnTo>
                    <a:pt x="95124" y="665135"/>
                  </a:lnTo>
                  <a:lnTo>
                    <a:pt x="113417" y="659281"/>
                  </a:lnTo>
                  <a:lnTo>
                    <a:pt x="125124" y="642452"/>
                  </a:lnTo>
                  <a:lnTo>
                    <a:pt x="124393" y="630744"/>
                  </a:lnTo>
                  <a:lnTo>
                    <a:pt x="137564" y="619037"/>
                  </a:lnTo>
                  <a:lnTo>
                    <a:pt x="160979" y="578792"/>
                  </a:lnTo>
                  <a:lnTo>
                    <a:pt x="191711" y="543669"/>
                  </a:lnTo>
                  <a:lnTo>
                    <a:pt x="188053" y="520254"/>
                  </a:lnTo>
                  <a:lnTo>
                    <a:pt x="162442" y="497571"/>
                  </a:lnTo>
                  <a:lnTo>
                    <a:pt x="150735" y="471229"/>
                  </a:lnTo>
                  <a:lnTo>
                    <a:pt x="158784" y="439765"/>
                  </a:lnTo>
                  <a:lnTo>
                    <a:pt x="153662" y="410496"/>
                  </a:lnTo>
                  <a:lnTo>
                    <a:pt x="246590" y="0"/>
                  </a:lnTo>
                  <a:lnTo>
                    <a:pt x="350495" y="21952"/>
                  </a:lnTo>
                  <a:lnTo>
                    <a:pt x="315372" y="182930"/>
                  </a:lnTo>
                  <a:lnTo>
                    <a:pt x="342446" y="237078"/>
                  </a:lnTo>
                  <a:lnTo>
                    <a:pt x="330738" y="272200"/>
                  </a:lnTo>
                  <a:lnTo>
                    <a:pt x="357080" y="307323"/>
                  </a:lnTo>
                  <a:lnTo>
                    <a:pt x="370983" y="312445"/>
                  </a:lnTo>
                  <a:lnTo>
                    <a:pt x="399520" y="373178"/>
                  </a:lnTo>
                  <a:lnTo>
                    <a:pt x="399520" y="388544"/>
                  </a:lnTo>
                  <a:lnTo>
                    <a:pt x="416350" y="410496"/>
                  </a:lnTo>
                  <a:lnTo>
                    <a:pt x="422935" y="410496"/>
                  </a:lnTo>
                  <a:lnTo>
                    <a:pt x="433179" y="425862"/>
                  </a:lnTo>
                  <a:lnTo>
                    <a:pt x="456594" y="425862"/>
                  </a:lnTo>
                  <a:lnTo>
                    <a:pt x="456594" y="437570"/>
                  </a:lnTo>
                  <a:lnTo>
                    <a:pt x="404642" y="561962"/>
                  </a:lnTo>
                  <a:lnTo>
                    <a:pt x="400984" y="591963"/>
                  </a:lnTo>
                  <a:lnTo>
                    <a:pt x="411228" y="595622"/>
                  </a:lnTo>
                  <a:lnTo>
                    <a:pt x="422935" y="614646"/>
                  </a:lnTo>
                  <a:lnTo>
                    <a:pt x="443423" y="604402"/>
                  </a:lnTo>
                  <a:lnTo>
                    <a:pt x="469765" y="586841"/>
                  </a:lnTo>
                  <a:lnTo>
                    <a:pt x="483668" y="600744"/>
                  </a:lnTo>
                  <a:lnTo>
                    <a:pt x="487327" y="619037"/>
                  </a:lnTo>
                  <a:lnTo>
                    <a:pt x="483668" y="642452"/>
                  </a:lnTo>
                  <a:lnTo>
                    <a:pt x="501961" y="713429"/>
                  </a:lnTo>
                  <a:lnTo>
                    <a:pt x="520986" y="739039"/>
                  </a:lnTo>
                  <a:lnTo>
                    <a:pt x="537816" y="749283"/>
                  </a:lnTo>
                  <a:lnTo>
                    <a:pt x="540743" y="771235"/>
                  </a:lnTo>
                  <a:lnTo>
                    <a:pt x="540743" y="801235"/>
                  </a:lnTo>
                  <a:lnTo>
                    <a:pt x="557572" y="818065"/>
                  </a:lnTo>
                  <a:lnTo>
                    <a:pt x="569280" y="801235"/>
                  </a:lnTo>
                  <a:lnTo>
                    <a:pt x="619768" y="812943"/>
                  </a:lnTo>
                  <a:lnTo>
                    <a:pt x="635135" y="804162"/>
                  </a:lnTo>
                  <a:lnTo>
                    <a:pt x="700990" y="816602"/>
                  </a:lnTo>
                  <a:lnTo>
                    <a:pt x="721478" y="792455"/>
                  </a:lnTo>
                  <a:lnTo>
                    <a:pt x="734649" y="788064"/>
                  </a:lnTo>
                  <a:lnTo>
                    <a:pt x="743429" y="801235"/>
                  </a:lnTo>
                  <a:lnTo>
                    <a:pt x="755137" y="831236"/>
                  </a:lnTo>
                  <a:lnTo>
                    <a:pt x="761722" y="831968"/>
                  </a:lnTo>
                  <a:lnTo>
                    <a:pt x="699526" y="1232951"/>
                  </a:lnTo>
                  <a:lnTo>
                    <a:pt x="349031" y="1172950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F728CE-3A1C-110E-D32F-AFC8A9A84E5B}"/>
                </a:ext>
              </a:extLst>
            </p:cNvPr>
            <p:cNvSpPr/>
            <p:nvPr/>
          </p:nvSpPr>
          <p:spPr>
            <a:xfrm>
              <a:off x="2052423" y="1777136"/>
              <a:ext cx="1306123" cy="828309"/>
            </a:xfrm>
            <a:custGeom>
              <a:avLst/>
              <a:gdLst>
                <a:gd name="connsiteX0" fmla="*/ 460985 w 1306123"/>
                <a:gd name="connsiteY0" fmla="*/ 731722 h 828309"/>
                <a:gd name="connsiteX1" fmla="*/ 880261 w 1306123"/>
                <a:gd name="connsiteY1" fmla="*/ 789528 h 828309"/>
                <a:gd name="connsiteX2" fmla="*/ 1253439 w 1306123"/>
                <a:gd name="connsiteY2" fmla="*/ 828309 h 828309"/>
                <a:gd name="connsiteX3" fmla="*/ 1268074 w 1306123"/>
                <a:gd name="connsiteY3" fmla="*/ 676843 h 828309"/>
                <a:gd name="connsiteX4" fmla="*/ 1306123 w 1306123"/>
                <a:gd name="connsiteY4" fmla="*/ 188784 h 828309"/>
                <a:gd name="connsiteX5" fmla="*/ 914652 w 1306123"/>
                <a:gd name="connsiteY5" fmla="*/ 147808 h 828309"/>
                <a:gd name="connsiteX6" fmla="*/ 517327 w 1306123"/>
                <a:gd name="connsiteY6" fmla="*/ 91465 h 828309"/>
                <a:gd name="connsiteX7" fmla="*/ 35123 w 1306123"/>
                <a:gd name="connsiteY7" fmla="*/ 0 h 828309"/>
                <a:gd name="connsiteX8" fmla="*/ 0 w 1306123"/>
                <a:gd name="connsiteY8" fmla="*/ 160979 h 828309"/>
                <a:gd name="connsiteX9" fmla="*/ 27074 w 1306123"/>
                <a:gd name="connsiteY9" fmla="*/ 215126 h 828309"/>
                <a:gd name="connsiteX10" fmla="*/ 15366 w 1306123"/>
                <a:gd name="connsiteY10" fmla="*/ 250249 h 828309"/>
                <a:gd name="connsiteX11" fmla="*/ 41708 w 1306123"/>
                <a:gd name="connsiteY11" fmla="*/ 285371 h 828309"/>
                <a:gd name="connsiteX12" fmla="*/ 55611 w 1306123"/>
                <a:gd name="connsiteY12" fmla="*/ 290494 h 828309"/>
                <a:gd name="connsiteX13" fmla="*/ 84148 w 1306123"/>
                <a:gd name="connsiteY13" fmla="*/ 351226 h 828309"/>
                <a:gd name="connsiteX14" fmla="*/ 84148 w 1306123"/>
                <a:gd name="connsiteY14" fmla="*/ 366593 h 828309"/>
                <a:gd name="connsiteX15" fmla="*/ 100978 w 1306123"/>
                <a:gd name="connsiteY15" fmla="*/ 388544 h 828309"/>
                <a:gd name="connsiteX16" fmla="*/ 107563 w 1306123"/>
                <a:gd name="connsiteY16" fmla="*/ 388544 h 828309"/>
                <a:gd name="connsiteX17" fmla="*/ 117807 w 1306123"/>
                <a:gd name="connsiteY17" fmla="*/ 403910 h 828309"/>
                <a:gd name="connsiteX18" fmla="*/ 141222 w 1306123"/>
                <a:gd name="connsiteY18" fmla="*/ 403910 h 828309"/>
                <a:gd name="connsiteX19" fmla="*/ 141222 w 1306123"/>
                <a:gd name="connsiteY19" fmla="*/ 415618 h 828309"/>
                <a:gd name="connsiteX20" fmla="*/ 89270 w 1306123"/>
                <a:gd name="connsiteY20" fmla="*/ 540011 h 828309"/>
                <a:gd name="connsiteX21" fmla="*/ 85611 w 1306123"/>
                <a:gd name="connsiteY21" fmla="*/ 570011 h 828309"/>
                <a:gd name="connsiteX22" fmla="*/ 95856 w 1306123"/>
                <a:gd name="connsiteY22" fmla="*/ 573670 h 828309"/>
                <a:gd name="connsiteX23" fmla="*/ 107563 w 1306123"/>
                <a:gd name="connsiteY23" fmla="*/ 592695 h 828309"/>
                <a:gd name="connsiteX24" fmla="*/ 128051 w 1306123"/>
                <a:gd name="connsiteY24" fmla="*/ 582451 h 828309"/>
                <a:gd name="connsiteX25" fmla="*/ 154393 w 1306123"/>
                <a:gd name="connsiteY25" fmla="*/ 564889 h 828309"/>
                <a:gd name="connsiteX26" fmla="*/ 168296 w 1306123"/>
                <a:gd name="connsiteY26" fmla="*/ 578792 h 828309"/>
                <a:gd name="connsiteX27" fmla="*/ 171955 w 1306123"/>
                <a:gd name="connsiteY27" fmla="*/ 597085 h 828309"/>
                <a:gd name="connsiteX28" fmla="*/ 168296 w 1306123"/>
                <a:gd name="connsiteY28" fmla="*/ 620500 h 828309"/>
                <a:gd name="connsiteX29" fmla="*/ 186589 w 1306123"/>
                <a:gd name="connsiteY29" fmla="*/ 691477 h 828309"/>
                <a:gd name="connsiteX30" fmla="*/ 205614 w 1306123"/>
                <a:gd name="connsiteY30" fmla="*/ 717087 h 828309"/>
                <a:gd name="connsiteX31" fmla="*/ 222443 w 1306123"/>
                <a:gd name="connsiteY31" fmla="*/ 727331 h 828309"/>
                <a:gd name="connsiteX32" fmla="*/ 225370 w 1306123"/>
                <a:gd name="connsiteY32" fmla="*/ 749283 h 828309"/>
                <a:gd name="connsiteX33" fmla="*/ 225370 w 1306123"/>
                <a:gd name="connsiteY33" fmla="*/ 779284 h 828309"/>
                <a:gd name="connsiteX34" fmla="*/ 242200 w 1306123"/>
                <a:gd name="connsiteY34" fmla="*/ 796113 h 828309"/>
                <a:gd name="connsiteX35" fmla="*/ 253907 w 1306123"/>
                <a:gd name="connsiteY35" fmla="*/ 779284 h 828309"/>
                <a:gd name="connsiteX36" fmla="*/ 304396 w 1306123"/>
                <a:gd name="connsiteY36" fmla="*/ 790991 h 828309"/>
                <a:gd name="connsiteX37" fmla="*/ 319762 w 1306123"/>
                <a:gd name="connsiteY37" fmla="*/ 782211 h 828309"/>
                <a:gd name="connsiteX38" fmla="*/ 385617 w 1306123"/>
                <a:gd name="connsiteY38" fmla="*/ 794650 h 828309"/>
                <a:gd name="connsiteX39" fmla="*/ 406106 w 1306123"/>
                <a:gd name="connsiteY39" fmla="*/ 770503 h 828309"/>
                <a:gd name="connsiteX40" fmla="*/ 419277 w 1306123"/>
                <a:gd name="connsiteY40" fmla="*/ 766113 h 828309"/>
                <a:gd name="connsiteX41" fmla="*/ 428057 w 1306123"/>
                <a:gd name="connsiteY41" fmla="*/ 779284 h 828309"/>
                <a:gd name="connsiteX42" fmla="*/ 439765 w 1306123"/>
                <a:gd name="connsiteY42" fmla="*/ 809284 h 828309"/>
                <a:gd name="connsiteX43" fmla="*/ 446350 w 1306123"/>
                <a:gd name="connsiteY43" fmla="*/ 810016 h 82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06123" h="828309">
                  <a:moveTo>
                    <a:pt x="460985" y="731722"/>
                  </a:moveTo>
                  <a:lnTo>
                    <a:pt x="880261" y="789528"/>
                  </a:lnTo>
                  <a:lnTo>
                    <a:pt x="1253439" y="828309"/>
                  </a:lnTo>
                  <a:lnTo>
                    <a:pt x="1268074" y="676843"/>
                  </a:lnTo>
                  <a:lnTo>
                    <a:pt x="1306123" y="188784"/>
                  </a:lnTo>
                  <a:lnTo>
                    <a:pt x="914652" y="147808"/>
                  </a:lnTo>
                  <a:lnTo>
                    <a:pt x="517327" y="91465"/>
                  </a:lnTo>
                  <a:lnTo>
                    <a:pt x="35123" y="0"/>
                  </a:lnTo>
                  <a:lnTo>
                    <a:pt x="0" y="160979"/>
                  </a:lnTo>
                  <a:lnTo>
                    <a:pt x="27074" y="215126"/>
                  </a:lnTo>
                  <a:lnTo>
                    <a:pt x="15366" y="250249"/>
                  </a:lnTo>
                  <a:lnTo>
                    <a:pt x="41708" y="285371"/>
                  </a:lnTo>
                  <a:lnTo>
                    <a:pt x="55611" y="290494"/>
                  </a:lnTo>
                  <a:lnTo>
                    <a:pt x="84148" y="351226"/>
                  </a:lnTo>
                  <a:lnTo>
                    <a:pt x="84148" y="366593"/>
                  </a:lnTo>
                  <a:lnTo>
                    <a:pt x="100978" y="388544"/>
                  </a:lnTo>
                  <a:lnTo>
                    <a:pt x="107563" y="388544"/>
                  </a:lnTo>
                  <a:lnTo>
                    <a:pt x="117807" y="403910"/>
                  </a:lnTo>
                  <a:lnTo>
                    <a:pt x="141222" y="403910"/>
                  </a:lnTo>
                  <a:lnTo>
                    <a:pt x="141222" y="415618"/>
                  </a:lnTo>
                  <a:lnTo>
                    <a:pt x="89270" y="540011"/>
                  </a:lnTo>
                  <a:lnTo>
                    <a:pt x="85611" y="570011"/>
                  </a:lnTo>
                  <a:lnTo>
                    <a:pt x="95856" y="573670"/>
                  </a:lnTo>
                  <a:lnTo>
                    <a:pt x="107563" y="592695"/>
                  </a:lnTo>
                  <a:lnTo>
                    <a:pt x="128051" y="582451"/>
                  </a:lnTo>
                  <a:lnTo>
                    <a:pt x="154393" y="564889"/>
                  </a:lnTo>
                  <a:lnTo>
                    <a:pt x="168296" y="578792"/>
                  </a:lnTo>
                  <a:lnTo>
                    <a:pt x="171955" y="597085"/>
                  </a:lnTo>
                  <a:lnTo>
                    <a:pt x="168296" y="620500"/>
                  </a:lnTo>
                  <a:lnTo>
                    <a:pt x="186589" y="691477"/>
                  </a:lnTo>
                  <a:lnTo>
                    <a:pt x="205614" y="717087"/>
                  </a:lnTo>
                  <a:lnTo>
                    <a:pt x="222443" y="727331"/>
                  </a:lnTo>
                  <a:lnTo>
                    <a:pt x="225370" y="749283"/>
                  </a:lnTo>
                  <a:lnTo>
                    <a:pt x="225370" y="779284"/>
                  </a:lnTo>
                  <a:lnTo>
                    <a:pt x="242200" y="796113"/>
                  </a:lnTo>
                  <a:lnTo>
                    <a:pt x="253907" y="779284"/>
                  </a:lnTo>
                  <a:lnTo>
                    <a:pt x="304396" y="790991"/>
                  </a:lnTo>
                  <a:lnTo>
                    <a:pt x="319762" y="782211"/>
                  </a:lnTo>
                  <a:lnTo>
                    <a:pt x="385617" y="794650"/>
                  </a:lnTo>
                  <a:lnTo>
                    <a:pt x="406106" y="770503"/>
                  </a:lnTo>
                  <a:lnTo>
                    <a:pt x="419277" y="766113"/>
                  </a:lnTo>
                  <a:lnTo>
                    <a:pt x="428057" y="779284"/>
                  </a:lnTo>
                  <a:lnTo>
                    <a:pt x="439765" y="809284"/>
                  </a:lnTo>
                  <a:lnTo>
                    <a:pt x="446350" y="810016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3F4DA48-D674-1C59-1074-CB235F80AAD8}"/>
                </a:ext>
              </a:extLst>
            </p:cNvPr>
            <p:cNvSpPr/>
            <p:nvPr/>
          </p:nvSpPr>
          <p:spPr>
            <a:xfrm>
              <a:off x="1932420" y="2928134"/>
              <a:ext cx="714892" cy="901481"/>
            </a:xfrm>
            <a:custGeom>
              <a:avLst/>
              <a:gdLst>
                <a:gd name="connsiteX0" fmla="*/ 480009 w 714892"/>
                <a:gd name="connsiteY0" fmla="*/ 220248 h 901481"/>
                <a:gd name="connsiteX1" fmla="*/ 504156 w 714892"/>
                <a:gd name="connsiteY1" fmla="*/ 60001 h 901481"/>
                <a:gd name="connsiteX2" fmla="*/ 153662 w 714892"/>
                <a:gd name="connsiteY2" fmla="*/ 0 h 901481"/>
                <a:gd name="connsiteX3" fmla="*/ 0 w 714892"/>
                <a:gd name="connsiteY3" fmla="*/ 797577 h 901481"/>
                <a:gd name="connsiteX4" fmla="*/ 338055 w 714892"/>
                <a:gd name="connsiteY4" fmla="*/ 857578 h 901481"/>
                <a:gd name="connsiteX5" fmla="*/ 630744 w 714892"/>
                <a:gd name="connsiteY5" fmla="*/ 901481 h 901481"/>
                <a:gd name="connsiteX6" fmla="*/ 714892 w 714892"/>
                <a:gd name="connsiteY6" fmla="*/ 255371 h 90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892" h="901481">
                  <a:moveTo>
                    <a:pt x="480009" y="220248"/>
                  </a:moveTo>
                  <a:lnTo>
                    <a:pt x="504156" y="60001"/>
                  </a:lnTo>
                  <a:lnTo>
                    <a:pt x="153662" y="0"/>
                  </a:lnTo>
                  <a:lnTo>
                    <a:pt x="0" y="797577"/>
                  </a:lnTo>
                  <a:lnTo>
                    <a:pt x="338055" y="857578"/>
                  </a:lnTo>
                  <a:lnTo>
                    <a:pt x="630744" y="901481"/>
                  </a:lnTo>
                  <a:lnTo>
                    <a:pt x="714892" y="255371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8C566985-F5BF-AA48-3447-B0FCFB6B1423}"/>
                </a:ext>
              </a:extLst>
            </p:cNvPr>
            <p:cNvSpPr/>
            <p:nvPr/>
          </p:nvSpPr>
          <p:spPr>
            <a:xfrm>
              <a:off x="2412430" y="2508857"/>
              <a:ext cx="893432" cy="741234"/>
            </a:xfrm>
            <a:custGeom>
              <a:avLst/>
              <a:gdLst>
                <a:gd name="connsiteX0" fmla="*/ 893432 w 893432"/>
                <a:gd name="connsiteY0" fmla="*/ 96587 h 741234"/>
                <a:gd name="connsiteX1" fmla="*/ 520254 w 893432"/>
                <a:gd name="connsiteY1" fmla="*/ 57806 h 741234"/>
                <a:gd name="connsiteX2" fmla="*/ 100978 w 893432"/>
                <a:gd name="connsiteY2" fmla="*/ 0 h 741234"/>
                <a:gd name="connsiteX3" fmla="*/ 86343 w 893432"/>
                <a:gd name="connsiteY3" fmla="*/ 78294 h 741234"/>
                <a:gd name="connsiteX4" fmla="*/ 24147 w 893432"/>
                <a:gd name="connsiteY4" fmla="*/ 479278 h 741234"/>
                <a:gd name="connsiteX5" fmla="*/ 0 w 893432"/>
                <a:gd name="connsiteY5" fmla="*/ 639525 h 741234"/>
                <a:gd name="connsiteX6" fmla="*/ 234883 w 893432"/>
                <a:gd name="connsiteY6" fmla="*/ 674647 h 741234"/>
                <a:gd name="connsiteX7" fmla="*/ 563426 w 893432"/>
                <a:gd name="connsiteY7" fmla="*/ 716356 h 741234"/>
                <a:gd name="connsiteX8" fmla="*/ 837822 w 893432"/>
                <a:gd name="connsiteY8" fmla="*/ 741234 h 741234"/>
                <a:gd name="connsiteX9" fmla="*/ 864895 w 893432"/>
                <a:gd name="connsiteY9" fmla="*/ 417813 h 74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432" h="741234">
                  <a:moveTo>
                    <a:pt x="893432" y="96587"/>
                  </a:moveTo>
                  <a:lnTo>
                    <a:pt x="520254" y="57806"/>
                  </a:lnTo>
                  <a:lnTo>
                    <a:pt x="100978" y="0"/>
                  </a:lnTo>
                  <a:lnTo>
                    <a:pt x="86343" y="78294"/>
                  </a:lnTo>
                  <a:lnTo>
                    <a:pt x="24147" y="479278"/>
                  </a:lnTo>
                  <a:lnTo>
                    <a:pt x="0" y="639525"/>
                  </a:lnTo>
                  <a:lnTo>
                    <a:pt x="234883" y="674647"/>
                  </a:lnTo>
                  <a:lnTo>
                    <a:pt x="563426" y="716356"/>
                  </a:lnTo>
                  <a:lnTo>
                    <a:pt x="837822" y="741234"/>
                  </a:lnTo>
                  <a:lnTo>
                    <a:pt x="864895" y="417813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F5B0CD79-C687-32EB-AF39-FE297A7B67F1}"/>
              </a:ext>
            </a:extLst>
          </p:cNvPr>
          <p:cNvGrpSpPr/>
          <p:nvPr/>
        </p:nvGrpSpPr>
        <p:grpSpPr>
          <a:xfrm>
            <a:off x="4328071" y="2640013"/>
            <a:ext cx="1542440" cy="3300413"/>
            <a:chOff x="5376635" y="1822502"/>
            <a:chExt cx="2115407" cy="3972517"/>
          </a:xfrm>
          <a:solidFill>
            <a:srgbClr val="687078">
              <a:alpha val="18000"/>
            </a:srgbClr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BF3EAE5-FC2C-0C80-939F-77CC22FF2CB0}"/>
                </a:ext>
              </a:extLst>
            </p:cNvPr>
            <p:cNvSpPr/>
            <p:nvPr/>
          </p:nvSpPr>
          <p:spPr>
            <a:xfrm>
              <a:off x="6880323" y="2762765"/>
              <a:ext cx="220248" cy="215857"/>
            </a:xfrm>
            <a:custGeom>
              <a:avLst/>
              <a:gdLst>
                <a:gd name="connsiteX0" fmla="*/ 217321 w 220248"/>
                <a:gd name="connsiteY0" fmla="*/ 100246 h 215857"/>
                <a:gd name="connsiteX1" fmla="*/ 220249 w 220248"/>
                <a:gd name="connsiteY1" fmla="*/ 92197 h 215857"/>
                <a:gd name="connsiteX2" fmla="*/ 196833 w 220248"/>
                <a:gd name="connsiteY2" fmla="*/ 2195 h 215857"/>
                <a:gd name="connsiteX3" fmla="*/ 196101 w 220248"/>
                <a:gd name="connsiteY3" fmla="*/ 0 h 215857"/>
                <a:gd name="connsiteX4" fmla="*/ 87075 w 220248"/>
                <a:gd name="connsiteY4" fmla="*/ 24879 h 215857"/>
                <a:gd name="connsiteX5" fmla="*/ 87075 w 220248"/>
                <a:gd name="connsiteY5" fmla="*/ 30001 h 215857"/>
                <a:gd name="connsiteX6" fmla="*/ 80489 w 220248"/>
                <a:gd name="connsiteY6" fmla="*/ 32196 h 215857"/>
                <a:gd name="connsiteX7" fmla="*/ 76831 w 220248"/>
                <a:gd name="connsiteY7" fmla="*/ 27074 h 215857"/>
                <a:gd name="connsiteX8" fmla="*/ 0 w 220248"/>
                <a:gd name="connsiteY8" fmla="*/ 44635 h 215857"/>
                <a:gd name="connsiteX9" fmla="*/ 20488 w 220248"/>
                <a:gd name="connsiteY9" fmla="*/ 163906 h 215857"/>
                <a:gd name="connsiteX10" fmla="*/ 33659 w 220248"/>
                <a:gd name="connsiteY10" fmla="*/ 174882 h 215857"/>
                <a:gd name="connsiteX11" fmla="*/ 8049 w 220248"/>
                <a:gd name="connsiteY11" fmla="*/ 199760 h 215857"/>
                <a:gd name="connsiteX12" fmla="*/ 20488 w 220248"/>
                <a:gd name="connsiteY12" fmla="*/ 215858 h 215857"/>
                <a:gd name="connsiteX13" fmla="*/ 60001 w 220248"/>
                <a:gd name="connsiteY13" fmla="*/ 182930 h 215857"/>
                <a:gd name="connsiteX14" fmla="*/ 72441 w 220248"/>
                <a:gd name="connsiteY14" fmla="*/ 173418 h 215857"/>
                <a:gd name="connsiteX15" fmla="*/ 78294 w 220248"/>
                <a:gd name="connsiteY15" fmla="*/ 173418 h 215857"/>
                <a:gd name="connsiteX16" fmla="*/ 95856 w 220248"/>
                <a:gd name="connsiteY16" fmla="*/ 150735 h 215857"/>
                <a:gd name="connsiteX17" fmla="*/ 106100 w 220248"/>
                <a:gd name="connsiteY17" fmla="*/ 151466 h 215857"/>
                <a:gd name="connsiteX18" fmla="*/ 127320 w 220248"/>
                <a:gd name="connsiteY18" fmla="*/ 143418 h 215857"/>
                <a:gd name="connsiteX19" fmla="*/ 142686 w 220248"/>
                <a:gd name="connsiteY19" fmla="*/ 143418 h 215857"/>
                <a:gd name="connsiteX20" fmla="*/ 181467 w 220248"/>
                <a:gd name="connsiteY20" fmla="*/ 123661 h 215857"/>
                <a:gd name="connsiteX21" fmla="*/ 201955 w 220248"/>
                <a:gd name="connsiteY21" fmla="*/ 117075 h 215857"/>
                <a:gd name="connsiteX22" fmla="*/ 209273 w 220248"/>
                <a:gd name="connsiteY22" fmla="*/ 109758 h 215857"/>
                <a:gd name="connsiteX23" fmla="*/ 220249 w 220248"/>
                <a:gd name="connsiteY23" fmla="*/ 113417 h 21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248" h="215857">
                  <a:moveTo>
                    <a:pt x="217321" y="100246"/>
                  </a:moveTo>
                  <a:lnTo>
                    <a:pt x="220249" y="92197"/>
                  </a:lnTo>
                  <a:lnTo>
                    <a:pt x="196833" y="2195"/>
                  </a:lnTo>
                  <a:lnTo>
                    <a:pt x="196101" y="0"/>
                  </a:lnTo>
                  <a:lnTo>
                    <a:pt x="87075" y="24879"/>
                  </a:lnTo>
                  <a:lnTo>
                    <a:pt x="87075" y="30001"/>
                  </a:lnTo>
                  <a:lnTo>
                    <a:pt x="80489" y="32196"/>
                  </a:lnTo>
                  <a:lnTo>
                    <a:pt x="76831" y="27074"/>
                  </a:lnTo>
                  <a:lnTo>
                    <a:pt x="0" y="44635"/>
                  </a:lnTo>
                  <a:lnTo>
                    <a:pt x="20488" y="163906"/>
                  </a:lnTo>
                  <a:lnTo>
                    <a:pt x="33659" y="174882"/>
                  </a:lnTo>
                  <a:lnTo>
                    <a:pt x="8049" y="199760"/>
                  </a:lnTo>
                  <a:lnTo>
                    <a:pt x="20488" y="215858"/>
                  </a:lnTo>
                  <a:lnTo>
                    <a:pt x="60001" y="182930"/>
                  </a:lnTo>
                  <a:lnTo>
                    <a:pt x="72441" y="173418"/>
                  </a:lnTo>
                  <a:lnTo>
                    <a:pt x="78294" y="173418"/>
                  </a:lnTo>
                  <a:lnTo>
                    <a:pt x="95856" y="150735"/>
                  </a:lnTo>
                  <a:lnTo>
                    <a:pt x="106100" y="151466"/>
                  </a:lnTo>
                  <a:lnTo>
                    <a:pt x="127320" y="143418"/>
                  </a:lnTo>
                  <a:lnTo>
                    <a:pt x="142686" y="143418"/>
                  </a:lnTo>
                  <a:lnTo>
                    <a:pt x="181467" y="123661"/>
                  </a:lnTo>
                  <a:lnTo>
                    <a:pt x="201955" y="117075"/>
                  </a:lnTo>
                  <a:lnTo>
                    <a:pt x="209273" y="109758"/>
                  </a:lnTo>
                  <a:lnTo>
                    <a:pt x="220249" y="113417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33C8400-DDA2-CD00-059F-D182B0C04CA9}"/>
                </a:ext>
              </a:extLst>
            </p:cNvPr>
            <p:cNvSpPr/>
            <p:nvPr/>
          </p:nvSpPr>
          <p:spPr>
            <a:xfrm>
              <a:off x="6690807" y="3212042"/>
              <a:ext cx="135368" cy="223906"/>
            </a:xfrm>
            <a:custGeom>
              <a:avLst/>
              <a:gdLst>
                <a:gd name="connsiteX0" fmla="*/ 31464 w 135368"/>
                <a:gd name="connsiteY0" fmla="*/ 0 h 223906"/>
                <a:gd name="connsiteX1" fmla="*/ 19756 w 135368"/>
                <a:gd name="connsiteY1" fmla="*/ 2195 h 223906"/>
                <a:gd name="connsiteX2" fmla="*/ 8780 w 135368"/>
                <a:gd name="connsiteY2" fmla="*/ 10244 h 223906"/>
                <a:gd name="connsiteX3" fmla="*/ 0 w 135368"/>
                <a:gd name="connsiteY3" fmla="*/ 25610 h 223906"/>
                <a:gd name="connsiteX4" fmla="*/ 55611 w 135368"/>
                <a:gd name="connsiteY4" fmla="*/ 223907 h 223906"/>
                <a:gd name="connsiteX5" fmla="*/ 135369 w 135368"/>
                <a:gd name="connsiteY5" fmla="*/ 207077 h 223906"/>
                <a:gd name="connsiteX6" fmla="*/ 119271 w 135368"/>
                <a:gd name="connsiteY6" fmla="*/ 151466 h 223906"/>
                <a:gd name="connsiteX7" fmla="*/ 111221 w 135368"/>
                <a:gd name="connsiteY7" fmla="*/ 155125 h 223906"/>
                <a:gd name="connsiteX8" fmla="*/ 87075 w 135368"/>
                <a:gd name="connsiteY8" fmla="*/ 136100 h 223906"/>
                <a:gd name="connsiteX9" fmla="*/ 83416 w 135368"/>
                <a:gd name="connsiteY9" fmla="*/ 123661 h 223906"/>
                <a:gd name="connsiteX10" fmla="*/ 70245 w 135368"/>
                <a:gd name="connsiteY10" fmla="*/ 116344 h 223906"/>
                <a:gd name="connsiteX11" fmla="*/ 68782 w 135368"/>
                <a:gd name="connsiteY11" fmla="*/ 89270 h 223906"/>
                <a:gd name="connsiteX12" fmla="*/ 53416 w 135368"/>
                <a:gd name="connsiteY12" fmla="*/ 73172 h 223906"/>
                <a:gd name="connsiteX13" fmla="*/ 45366 w 135368"/>
                <a:gd name="connsiteY13" fmla="*/ 67318 h 223906"/>
                <a:gd name="connsiteX14" fmla="*/ 36586 w 135368"/>
                <a:gd name="connsiteY14" fmla="*/ 59269 h 223906"/>
                <a:gd name="connsiteX15" fmla="*/ 33659 w 135368"/>
                <a:gd name="connsiteY15" fmla="*/ 35854 h 223906"/>
                <a:gd name="connsiteX16" fmla="*/ 35854 w 135368"/>
                <a:gd name="connsiteY16" fmla="*/ 20488 h 223906"/>
                <a:gd name="connsiteX17" fmla="*/ 43171 w 135368"/>
                <a:gd name="connsiteY17" fmla="*/ 4390 h 2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5368" h="223906">
                  <a:moveTo>
                    <a:pt x="31464" y="0"/>
                  </a:moveTo>
                  <a:lnTo>
                    <a:pt x="19756" y="2195"/>
                  </a:lnTo>
                  <a:lnTo>
                    <a:pt x="8780" y="10244"/>
                  </a:lnTo>
                  <a:lnTo>
                    <a:pt x="0" y="25610"/>
                  </a:lnTo>
                  <a:lnTo>
                    <a:pt x="55611" y="223907"/>
                  </a:lnTo>
                  <a:lnTo>
                    <a:pt x="135369" y="207077"/>
                  </a:lnTo>
                  <a:lnTo>
                    <a:pt x="119271" y="151466"/>
                  </a:lnTo>
                  <a:lnTo>
                    <a:pt x="111221" y="155125"/>
                  </a:lnTo>
                  <a:lnTo>
                    <a:pt x="87075" y="136100"/>
                  </a:lnTo>
                  <a:lnTo>
                    <a:pt x="83416" y="123661"/>
                  </a:lnTo>
                  <a:lnTo>
                    <a:pt x="70245" y="116344"/>
                  </a:lnTo>
                  <a:lnTo>
                    <a:pt x="68782" y="89270"/>
                  </a:lnTo>
                  <a:lnTo>
                    <a:pt x="53416" y="73172"/>
                  </a:lnTo>
                  <a:lnTo>
                    <a:pt x="45366" y="67318"/>
                  </a:lnTo>
                  <a:lnTo>
                    <a:pt x="36586" y="59269"/>
                  </a:lnTo>
                  <a:lnTo>
                    <a:pt x="33659" y="35854"/>
                  </a:lnTo>
                  <a:lnTo>
                    <a:pt x="35854" y="20488"/>
                  </a:lnTo>
                  <a:lnTo>
                    <a:pt x="43171" y="4390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DB32B9E-8258-F985-CE1F-D60C813BB021}"/>
                </a:ext>
              </a:extLst>
            </p:cNvPr>
            <p:cNvSpPr/>
            <p:nvPr/>
          </p:nvSpPr>
          <p:spPr>
            <a:xfrm>
              <a:off x="5376635" y="4799146"/>
              <a:ext cx="1168559" cy="995873"/>
            </a:xfrm>
            <a:custGeom>
              <a:avLst/>
              <a:gdLst>
                <a:gd name="connsiteX0" fmla="*/ 829773 w 1168559"/>
                <a:gd name="connsiteY0" fmla="*/ 11708 h 995873"/>
                <a:gd name="connsiteX1" fmla="*/ 800504 w 1168559"/>
                <a:gd name="connsiteY1" fmla="*/ 6585 h 995873"/>
                <a:gd name="connsiteX2" fmla="*/ 788064 w 1168559"/>
                <a:gd name="connsiteY2" fmla="*/ 0 h 995873"/>
                <a:gd name="connsiteX3" fmla="*/ 771967 w 1168559"/>
                <a:gd name="connsiteY3" fmla="*/ 10244 h 995873"/>
                <a:gd name="connsiteX4" fmla="*/ 771967 w 1168559"/>
                <a:gd name="connsiteY4" fmla="*/ 28537 h 995873"/>
                <a:gd name="connsiteX5" fmla="*/ 782211 w 1168559"/>
                <a:gd name="connsiteY5" fmla="*/ 43903 h 995873"/>
                <a:gd name="connsiteX6" fmla="*/ 778552 w 1168559"/>
                <a:gd name="connsiteY6" fmla="*/ 75367 h 995873"/>
                <a:gd name="connsiteX7" fmla="*/ 763186 w 1168559"/>
                <a:gd name="connsiteY7" fmla="*/ 79758 h 995873"/>
                <a:gd name="connsiteX8" fmla="*/ 755869 w 1168559"/>
                <a:gd name="connsiteY8" fmla="*/ 71709 h 995873"/>
                <a:gd name="connsiteX9" fmla="*/ 751478 w 1168559"/>
                <a:gd name="connsiteY9" fmla="*/ 48294 h 995873"/>
                <a:gd name="connsiteX10" fmla="*/ 384886 w 1168559"/>
                <a:gd name="connsiteY10" fmla="*/ 72440 h 995873"/>
                <a:gd name="connsiteX11" fmla="*/ 360739 w 1168559"/>
                <a:gd name="connsiteY11" fmla="*/ 28537 h 995873"/>
                <a:gd name="connsiteX12" fmla="*/ 3659 w 1168559"/>
                <a:gd name="connsiteY12" fmla="*/ 65855 h 995873"/>
                <a:gd name="connsiteX13" fmla="*/ 0 w 1168559"/>
                <a:gd name="connsiteY13" fmla="*/ 87075 h 995873"/>
                <a:gd name="connsiteX14" fmla="*/ 18293 w 1168559"/>
                <a:gd name="connsiteY14" fmla="*/ 107563 h 995873"/>
                <a:gd name="connsiteX15" fmla="*/ 30732 w 1168559"/>
                <a:gd name="connsiteY15" fmla="*/ 112685 h 995873"/>
                <a:gd name="connsiteX16" fmla="*/ 37318 w 1168559"/>
                <a:gd name="connsiteY16" fmla="*/ 121466 h 995873"/>
                <a:gd name="connsiteX17" fmla="*/ 34391 w 1168559"/>
                <a:gd name="connsiteY17" fmla="*/ 174881 h 995873"/>
                <a:gd name="connsiteX18" fmla="*/ 26342 w 1168559"/>
                <a:gd name="connsiteY18" fmla="*/ 179272 h 995873"/>
                <a:gd name="connsiteX19" fmla="*/ 30001 w 1168559"/>
                <a:gd name="connsiteY19" fmla="*/ 182199 h 995873"/>
                <a:gd name="connsiteX20" fmla="*/ 37318 w 1168559"/>
                <a:gd name="connsiteY20" fmla="*/ 180004 h 995873"/>
                <a:gd name="connsiteX21" fmla="*/ 42440 w 1168559"/>
                <a:gd name="connsiteY21" fmla="*/ 174150 h 995873"/>
                <a:gd name="connsiteX22" fmla="*/ 119271 w 1168559"/>
                <a:gd name="connsiteY22" fmla="*/ 154393 h 995873"/>
                <a:gd name="connsiteX23" fmla="*/ 186589 w 1168559"/>
                <a:gd name="connsiteY23" fmla="*/ 150735 h 995873"/>
                <a:gd name="connsiteX24" fmla="*/ 245859 w 1168559"/>
                <a:gd name="connsiteY24" fmla="*/ 164637 h 995873"/>
                <a:gd name="connsiteX25" fmla="*/ 308055 w 1168559"/>
                <a:gd name="connsiteY25" fmla="*/ 201223 h 995873"/>
                <a:gd name="connsiteX26" fmla="*/ 325616 w 1168559"/>
                <a:gd name="connsiteY26" fmla="*/ 207077 h 995873"/>
                <a:gd name="connsiteX27" fmla="*/ 341714 w 1168559"/>
                <a:gd name="connsiteY27" fmla="*/ 221712 h 995873"/>
                <a:gd name="connsiteX28" fmla="*/ 340983 w 1168559"/>
                <a:gd name="connsiteY28" fmla="*/ 241468 h 995873"/>
                <a:gd name="connsiteX29" fmla="*/ 358544 w 1168559"/>
                <a:gd name="connsiteY29" fmla="*/ 241468 h 995873"/>
                <a:gd name="connsiteX30" fmla="*/ 372447 w 1168559"/>
                <a:gd name="connsiteY30" fmla="*/ 234151 h 995873"/>
                <a:gd name="connsiteX31" fmla="*/ 390740 w 1168559"/>
                <a:gd name="connsiteY31" fmla="*/ 234883 h 995873"/>
                <a:gd name="connsiteX32" fmla="*/ 405374 w 1168559"/>
                <a:gd name="connsiteY32" fmla="*/ 229029 h 995873"/>
                <a:gd name="connsiteX33" fmla="*/ 426594 w 1168559"/>
                <a:gd name="connsiteY33" fmla="*/ 214394 h 995873"/>
                <a:gd name="connsiteX34" fmla="*/ 449277 w 1168559"/>
                <a:gd name="connsiteY34" fmla="*/ 193175 h 995873"/>
                <a:gd name="connsiteX35" fmla="*/ 457326 w 1168559"/>
                <a:gd name="connsiteY35" fmla="*/ 190248 h 995873"/>
                <a:gd name="connsiteX36" fmla="*/ 461717 w 1168559"/>
                <a:gd name="connsiteY36" fmla="*/ 193906 h 995873"/>
                <a:gd name="connsiteX37" fmla="*/ 471961 w 1168559"/>
                <a:gd name="connsiteY37" fmla="*/ 193906 h 995873"/>
                <a:gd name="connsiteX38" fmla="*/ 475619 w 1168559"/>
                <a:gd name="connsiteY38" fmla="*/ 188053 h 995873"/>
                <a:gd name="connsiteX39" fmla="*/ 471961 w 1168559"/>
                <a:gd name="connsiteY39" fmla="*/ 179272 h 995873"/>
                <a:gd name="connsiteX40" fmla="*/ 467570 w 1168559"/>
                <a:gd name="connsiteY40" fmla="*/ 174881 h 995873"/>
                <a:gd name="connsiteX41" fmla="*/ 469034 w 1168559"/>
                <a:gd name="connsiteY41" fmla="*/ 169028 h 995873"/>
                <a:gd name="connsiteX42" fmla="*/ 483668 w 1168559"/>
                <a:gd name="connsiteY42" fmla="*/ 160979 h 995873"/>
                <a:gd name="connsiteX43" fmla="*/ 520254 w 1168559"/>
                <a:gd name="connsiteY43" fmla="*/ 158052 h 995873"/>
                <a:gd name="connsiteX44" fmla="*/ 526108 w 1168559"/>
                <a:gd name="connsiteY44" fmla="*/ 165369 h 995873"/>
                <a:gd name="connsiteX45" fmla="*/ 533425 w 1168559"/>
                <a:gd name="connsiteY45" fmla="*/ 166101 h 995873"/>
                <a:gd name="connsiteX46" fmla="*/ 550255 w 1168559"/>
                <a:gd name="connsiteY46" fmla="*/ 173418 h 995873"/>
                <a:gd name="connsiteX47" fmla="*/ 572207 w 1168559"/>
                <a:gd name="connsiteY47" fmla="*/ 186589 h 995873"/>
                <a:gd name="connsiteX48" fmla="*/ 580987 w 1168559"/>
                <a:gd name="connsiteY48" fmla="*/ 199028 h 995873"/>
                <a:gd name="connsiteX49" fmla="*/ 589036 w 1168559"/>
                <a:gd name="connsiteY49" fmla="*/ 207809 h 995873"/>
                <a:gd name="connsiteX50" fmla="*/ 609524 w 1168559"/>
                <a:gd name="connsiteY50" fmla="*/ 218053 h 995873"/>
                <a:gd name="connsiteX51" fmla="*/ 609524 w 1168559"/>
                <a:gd name="connsiteY51" fmla="*/ 235615 h 995873"/>
                <a:gd name="connsiteX52" fmla="*/ 630013 w 1168559"/>
                <a:gd name="connsiteY52" fmla="*/ 249517 h 995873"/>
                <a:gd name="connsiteX53" fmla="*/ 637330 w 1168559"/>
                <a:gd name="connsiteY53" fmla="*/ 250249 h 995873"/>
                <a:gd name="connsiteX54" fmla="*/ 649037 w 1168559"/>
                <a:gd name="connsiteY54" fmla="*/ 260493 h 995873"/>
                <a:gd name="connsiteX55" fmla="*/ 654159 w 1168559"/>
                <a:gd name="connsiteY55" fmla="*/ 272201 h 995873"/>
                <a:gd name="connsiteX56" fmla="*/ 661477 w 1168559"/>
                <a:gd name="connsiteY56" fmla="*/ 273664 h 995873"/>
                <a:gd name="connsiteX57" fmla="*/ 667330 w 1168559"/>
                <a:gd name="connsiteY57" fmla="*/ 289030 h 995873"/>
                <a:gd name="connsiteX58" fmla="*/ 672453 w 1168559"/>
                <a:gd name="connsiteY58" fmla="*/ 293420 h 995873"/>
                <a:gd name="connsiteX59" fmla="*/ 679770 w 1168559"/>
                <a:gd name="connsiteY59" fmla="*/ 285371 h 995873"/>
                <a:gd name="connsiteX60" fmla="*/ 700989 w 1168559"/>
                <a:gd name="connsiteY60" fmla="*/ 286103 h 995873"/>
                <a:gd name="connsiteX61" fmla="*/ 704648 w 1168559"/>
                <a:gd name="connsiteY61" fmla="*/ 296347 h 995873"/>
                <a:gd name="connsiteX62" fmla="*/ 712697 w 1168559"/>
                <a:gd name="connsiteY62" fmla="*/ 302933 h 995873"/>
                <a:gd name="connsiteX63" fmla="*/ 712697 w 1168559"/>
                <a:gd name="connsiteY63" fmla="*/ 312445 h 995873"/>
                <a:gd name="connsiteX64" fmla="*/ 733917 w 1168559"/>
                <a:gd name="connsiteY64" fmla="*/ 328543 h 995873"/>
                <a:gd name="connsiteX65" fmla="*/ 735380 w 1168559"/>
                <a:gd name="connsiteY65" fmla="*/ 398788 h 995873"/>
                <a:gd name="connsiteX66" fmla="*/ 722210 w 1168559"/>
                <a:gd name="connsiteY66" fmla="*/ 441228 h 995873"/>
                <a:gd name="connsiteX67" fmla="*/ 729527 w 1168559"/>
                <a:gd name="connsiteY67" fmla="*/ 450009 h 995873"/>
                <a:gd name="connsiteX68" fmla="*/ 728063 w 1168559"/>
                <a:gd name="connsiteY68" fmla="*/ 474887 h 995873"/>
                <a:gd name="connsiteX69" fmla="*/ 722210 w 1168559"/>
                <a:gd name="connsiteY69" fmla="*/ 485131 h 995873"/>
                <a:gd name="connsiteX70" fmla="*/ 727332 w 1168559"/>
                <a:gd name="connsiteY70" fmla="*/ 493912 h 995873"/>
                <a:gd name="connsiteX71" fmla="*/ 744161 w 1168559"/>
                <a:gd name="connsiteY71" fmla="*/ 510742 h 995873"/>
                <a:gd name="connsiteX72" fmla="*/ 746356 w 1168559"/>
                <a:gd name="connsiteY72" fmla="*/ 521718 h 995873"/>
                <a:gd name="connsiteX73" fmla="*/ 752210 w 1168559"/>
                <a:gd name="connsiteY73" fmla="*/ 529035 h 995873"/>
                <a:gd name="connsiteX74" fmla="*/ 749283 w 1168559"/>
                <a:gd name="connsiteY74" fmla="*/ 515132 h 995873"/>
                <a:gd name="connsiteX75" fmla="*/ 758796 w 1168559"/>
                <a:gd name="connsiteY75" fmla="*/ 510742 h 995873"/>
                <a:gd name="connsiteX76" fmla="*/ 764649 w 1168559"/>
                <a:gd name="connsiteY76" fmla="*/ 484400 h 995873"/>
                <a:gd name="connsiteX77" fmla="*/ 742698 w 1168559"/>
                <a:gd name="connsiteY77" fmla="*/ 475619 h 995873"/>
                <a:gd name="connsiteX78" fmla="*/ 743430 w 1168559"/>
                <a:gd name="connsiteY78" fmla="*/ 471229 h 995873"/>
                <a:gd name="connsiteX79" fmla="*/ 762454 w 1168559"/>
                <a:gd name="connsiteY79" fmla="*/ 468302 h 995873"/>
                <a:gd name="connsiteX80" fmla="*/ 769040 w 1168559"/>
                <a:gd name="connsiteY80" fmla="*/ 487327 h 995873"/>
                <a:gd name="connsiteX81" fmla="*/ 777089 w 1168559"/>
                <a:gd name="connsiteY81" fmla="*/ 491717 h 995873"/>
                <a:gd name="connsiteX82" fmla="*/ 777820 w 1168559"/>
                <a:gd name="connsiteY82" fmla="*/ 477083 h 995873"/>
                <a:gd name="connsiteX83" fmla="*/ 785869 w 1168559"/>
                <a:gd name="connsiteY83" fmla="*/ 479278 h 995873"/>
                <a:gd name="connsiteX84" fmla="*/ 790260 w 1168559"/>
                <a:gd name="connsiteY84" fmla="*/ 485131 h 995873"/>
                <a:gd name="connsiteX85" fmla="*/ 789528 w 1168559"/>
                <a:gd name="connsiteY85" fmla="*/ 490254 h 995873"/>
                <a:gd name="connsiteX86" fmla="*/ 768308 w 1168559"/>
                <a:gd name="connsiteY86" fmla="*/ 520986 h 995873"/>
                <a:gd name="connsiteX87" fmla="*/ 766844 w 1168559"/>
                <a:gd name="connsiteY87" fmla="*/ 529035 h 995873"/>
                <a:gd name="connsiteX88" fmla="*/ 754405 w 1168559"/>
                <a:gd name="connsiteY88" fmla="*/ 542938 h 995873"/>
                <a:gd name="connsiteX89" fmla="*/ 754405 w 1168559"/>
                <a:gd name="connsiteY89" fmla="*/ 550986 h 995873"/>
                <a:gd name="connsiteX90" fmla="*/ 781479 w 1168559"/>
                <a:gd name="connsiteY90" fmla="*/ 578792 h 995873"/>
                <a:gd name="connsiteX91" fmla="*/ 820260 w 1168559"/>
                <a:gd name="connsiteY91" fmla="*/ 636598 h 995873"/>
                <a:gd name="connsiteX92" fmla="*/ 833431 w 1168559"/>
                <a:gd name="connsiteY92" fmla="*/ 651964 h 995873"/>
                <a:gd name="connsiteX93" fmla="*/ 833431 w 1168559"/>
                <a:gd name="connsiteY93" fmla="*/ 665135 h 995873"/>
                <a:gd name="connsiteX94" fmla="*/ 853919 w 1168559"/>
                <a:gd name="connsiteY94" fmla="*/ 698794 h 995873"/>
                <a:gd name="connsiteX95" fmla="*/ 870749 w 1168559"/>
                <a:gd name="connsiteY95" fmla="*/ 703184 h 995873"/>
                <a:gd name="connsiteX96" fmla="*/ 875871 w 1168559"/>
                <a:gd name="connsiteY96" fmla="*/ 694404 h 995873"/>
                <a:gd name="connsiteX97" fmla="*/ 860505 w 1168559"/>
                <a:gd name="connsiteY97" fmla="*/ 696599 h 995873"/>
                <a:gd name="connsiteX98" fmla="*/ 838553 w 1168559"/>
                <a:gd name="connsiteY98" fmla="*/ 663672 h 995873"/>
                <a:gd name="connsiteX99" fmla="*/ 840017 w 1168559"/>
                <a:gd name="connsiteY99" fmla="*/ 653427 h 995873"/>
                <a:gd name="connsiteX100" fmla="*/ 850992 w 1168559"/>
                <a:gd name="connsiteY100" fmla="*/ 647574 h 995873"/>
                <a:gd name="connsiteX101" fmla="*/ 850992 w 1168559"/>
                <a:gd name="connsiteY101" fmla="*/ 636598 h 995873"/>
                <a:gd name="connsiteX102" fmla="*/ 846602 w 1168559"/>
                <a:gd name="connsiteY102" fmla="*/ 627086 h 995873"/>
                <a:gd name="connsiteX103" fmla="*/ 853188 w 1168559"/>
                <a:gd name="connsiteY103" fmla="*/ 620500 h 995873"/>
                <a:gd name="connsiteX104" fmla="*/ 856115 w 1168559"/>
                <a:gd name="connsiteY104" fmla="*/ 627086 h 995873"/>
                <a:gd name="connsiteX105" fmla="*/ 861237 w 1168559"/>
                <a:gd name="connsiteY105" fmla="*/ 630744 h 995873"/>
                <a:gd name="connsiteX106" fmla="*/ 861237 w 1168559"/>
                <a:gd name="connsiteY106" fmla="*/ 660013 h 995873"/>
                <a:gd name="connsiteX107" fmla="*/ 852456 w 1168559"/>
                <a:gd name="connsiteY107" fmla="*/ 655623 h 995873"/>
                <a:gd name="connsiteX108" fmla="*/ 846602 w 1168559"/>
                <a:gd name="connsiteY108" fmla="*/ 662208 h 995873"/>
                <a:gd name="connsiteX109" fmla="*/ 856847 w 1168559"/>
                <a:gd name="connsiteY109" fmla="*/ 673916 h 995873"/>
                <a:gd name="connsiteX110" fmla="*/ 864164 w 1168559"/>
                <a:gd name="connsiteY110" fmla="*/ 692941 h 995873"/>
                <a:gd name="connsiteX111" fmla="*/ 872944 w 1168559"/>
                <a:gd name="connsiteY111" fmla="*/ 688550 h 995873"/>
                <a:gd name="connsiteX112" fmla="*/ 889774 w 1168559"/>
                <a:gd name="connsiteY112" fmla="*/ 697331 h 995873"/>
                <a:gd name="connsiteX113" fmla="*/ 905140 w 1168559"/>
                <a:gd name="connsiteY113" fmla="*/ 713429 h 995873"/>
                <a:gd name="connsiteX114" fmla="*/ 916847 w 1168559"/>
                <a:gd name="connsiteY114" fmla="*/ 750746 h 995873"/>
                <a:gd name="connsiteX115" fmla="*/ 939531 w 1168559"/>
                <a:gd name="connsiteY115" fmla="*/ 785869 h 995873"/>
                <a:gd name="connsiteX116" fmla="*/ 945385 w 1168559"/>
                <a:gd name="connsiteY116" fmla="*/ 776357 h 995873"/>
                <a:gd name="connsiteX117" fmla="*/ 965873 w 1168559"/>
                <a:gd name="connsiteY117" fmla="*/ 772698 h 995873"/>
                <a:gd name="connsiteX118" fmla="*/ 989288 w 1168559"/>
                <a:gd name="connsiteY118" fmla="*/ 782211 h 995873"/>
                <a:gd name="connsiteX119" fmla="*/ 991483 w 1168559"/>
                <a:gd name="connsiteY119" fmla="*/ 794650 h 995873"/>
                <a:gd name="connsiteX120" fmla="*/ 1015630 w 1168559"/>
                <a:gd name="connsiteY120" fmla="*/ 822455 h 995873"/>
                <a:gd name="connsiteX121" fmla="*/ 1016362 w 1168559"/>
                <a:gd name="connsiteY121" fmla="*/ 830504 h 995873"/>
                <a:gd name="connsiteX122" fmla="*/ 1032460 w 1168559"/>
                <a:gd name="connsiteY122" fmla="*/ 850261 h 995873"/>
                <a:gd name="connsiteX123" fmla="*/ 1027338 w 1168559"/>
                <a:gd name="connsiteY123" fmla="*/ 853919 h 995873"/>
                <a:gd name="connsiteX124" fmla="*/ 1027338 w 1168559"/>
                <a:gd name="connsiteY124" fmla="*/ 873676 h 995873"/>
                <a:gd name="connsiteX125" fmla="*/ 1047094 w 1168559"/>
                <a:gd name="connsiteY125" fmla="*/ 883920 h 995873"/>
                <a:gd name="connsiteX126" fmla="*/ 1058070 w 1168559"/>
                <a:gd name="connsiteY126" fmla="*/ 883920 h 995873"/>
                <a:gd name="connsiteX127" fmla="*/ 1077826 w 1168559"/>
                <a:gd name="connsiteY127" fmla="*/ 870749 h 995873"/>
                <a:gd name="connsiteX128" fmla="*/ 1088802 w 1168559"/>
                <a:gd name="connsiteY128" fmla="*/ 872944 h 995873"/>
                <a:gd name="connsiteX129" fmla="*/ 1096851 w 1168559"/>
                <a:gd name="connsiteY129" fmla="*/ 875871 h 995873"/>
                <a:gd name="connsiteX130" fmla="*/ 1113681 w 1168559"/>
                <a:gd name="connsiteY130" fmla="*/ 863432 h 995873"/>
                <a:gd name="connsiteX131" fmla="*/ 1115144 w 1168559"/>
                <a:gd name="connsiteY131" fmla="*/ 858310 h 995873"/>
                <a:gd name="connsiteX132" fmla="*/ 1123925 w 1168559"/>
                <a:gd name="connsiteY132" fmla="*/ 860505 h 995873"/>
                <a:gd name="connsiteX133" fmla="*/ 1141486 w 1168559"/>
                <a:gd name="connsiteY133" fmla="*/ 848066 h 995873"/>
                <a:gd name="connsiteX134" fmla="*/ 1150998 w 1168559"/>
                <a:gd name="connsiteY134" fmla="*/ 831236 h 995873"/>
                <a:gd name="connsiteX135" fmla="*/ 1145877 w 1168559"/>
                <a:gd name="connsiteY135" fmla="*/ 807821 h 995873"/>
                <a:gd name="connsiteX136" fmla="*/ 1144413 w 1168559"/>
                <a:gd name="connsiteY136" fmla="*/ 798308 h 995873"/>
                <a:gd name="connsiteX137" fmla="*/ 1152462 w 1168559"/>
                <a:gd name="connsiteY137" fmla="*/ 769039 h 995873"/>
                <a:gd name="connsiteX138" fmla="*/ 1156852 w 1168559"/>
                <a:gd name="connsiteY138" fmla="*/ 767576 h 995873"/>
                <a:gd name="connsiteX139" fmla="*/ 1161243 w 1168559"/>
                <a:gd name="connsiteY139" fmla="*/ 779284 h 995873"/>
                <a:gd name="connsiteX140" fmla="*/ 1167096 w 1168559"/>
                <a:gd name="connsiteY140" fmla="*/ 766113 h 995873"/>
                <a:gd name="connsiteX141" fmla="*/ 1161243 w 1168559"/>
                <a:gd name="connsiteY141" fmla="*/ 713429 h 995873"/>
                <a:gd name="connsiteX142" fmla="*/ 1158316 w 1168559"/>
                <a:gd name="connsiteY142" fmla="*/ 636598 h 995873"/>
                <a:gd name="connsiteX143" fmla="*/ 1150998 w 1168559"/>
                <a:gd name="connsiteY143" fmla="*/ 586841 h 995873"/>
                <a:gd name="connsiteX144" fmla="*/ 1145877 w 1168559"/>
                <a:gd name="connsiteY144" fmla="*/ 574402 h 995873"/>
                <a:gd name="connsiteX145" fmla="*/ 1097583 w 1168559"/>
                <a:gd name="connsiteY145" fmla="*/ 493180 h 995873"/>
                <a:gd name="connsiteX146" fmla="*/ 1059533 w 1168559"/>
                <a:gd name="connsiteY146" fmla="*/ 426594 h 995873"/>
                <a:gd name="connsiteX147" fmla="*/ 1043436 w 1168559"/>
                <a:gd name="connsiteY147" fmla="*/ 402447 h 995873"/>
                <a:gd name="connsiteX148" fmla="*/ 1033923 w 1168559"/>
                <a:gd name="connsiteY148" fmla="*/ 376105 h 995873"/>
                <a:gd name="connsiteX149" fmla="*/ 1032460 w 1168559"/>
                <a:gd name="connsiteY149" fmla="*/ 351226 h 995873"/>
                <a:gd name="connsiteX150" fmla="*/ 1039045 w 1168559"/>
                <a:gd name="connsiteY150" fmla="*/ 349031 h 995873"/>
                <a:gd name="connsiteX151" fmla="*/ 1039045 w 1168559"/>
                <a:gd name="connsiteY151" fmla="*/ 342446 h 995873"/>
                <a:gd name="connsiteX152" fmla="*/ 1030996 w 1168559"/>
                <a:gd name="connsiteY152" fmla="*/ 326348 h 995873"/>
                <a:gd name="connsiteX153" fmla="*/ 1001727 w 1168559"/>
                <a:gd name="connsiteY153" fmla="*/ 297079 h 995873"/>
                <a:gd name="connsiteX154" fmla="*/ 946116 w 1168559"/>
                <a:gd name="connsiteY154" fmla="*/ 226102 h 995873"/>
                <a:gd name="connsiteX155" fmla="*/ 904408 w 1168559"/>
                <a:gd name="connsiteY155" fmla="*/ 150003 h 995873"/>
                <a:gd name="connsiteX156" fmla="*/ 872944 w 1168559"/>
                <a:gd name="connsiteY156" fmla="*/ 71709 h 995873"/>
                <a:gd name="connsiteX157" fmla="*/ 868554 w 1168559"/>
                <a:gd name="connsiteY157" fmla="*/ 44635 h 995873"/>
                <a:gd name="connsiteX158" fmla="*/ 859773 w 1168559"/>
                <a:gd name="connsiteY158" fmla="*/ 37318 h 995873"/>
                <a:gd name="connsiteX159" fmla="*/ 856115 w 1168559"/>
                <a:gd name="connsiteY159" fmla="*/ 9512 h 995873"/>
                <a:gd name="connsiteX160" fmla="*/ 897091 w 1168559"/>
                <a:gd name="connsiteY160" fmla="*/ 995873 h 995873"/>
                <a:gd name="connsiteX161" fmla="*/ 909530 w 1168559"/>
                <a:gd name="connsiteY161" fmla="*/ 995142 h 995873"/>
                <a:gd name="connsiteX162" fmla="*/ 904408 w 1168559"/>
                <a:gd name="connsiteY162" fmla="*/ 987824 h 995873"/>
                <a:gd name="connsiteX163" fmla="*/ 950507 w 1168559"/>
                <a:gd name="connsiteY163" fmla="*/ 987824 h 995873"/>
                <a:gd name="connsiteX164" fmla="*/ 950507 w 1168559"/>
                <a:gd name="connsiteY164" fmla="*/ 982702 h 995873"/>
                <a:gd name="connsiteX165" fmla="*/ 962214 w 1168559"/>
                <a:gd name="connsiteY165" fmla="*/ 981239 h 995873"/>
                <a:gd name="connsiteX166" fmla="*/ 989288 w 1168559"/>
                <a:gd name="connsiteY166" fmla="*/ 957092 h 995873"/>
                <a:gd name="connsiteX167" fmla="*/ 1000264 w 1168559"/>
                <a:gd name="connsiteY167" fmla="*/ 952702 h 995873"/>
                <a:gd name="connsiteX168" fmla="*/ 1017825 w 1168559"/>
                <a:gd name="connsiteY168" fmla="*/ 946116 h 995873"/>
                <a:gd name="connsiteX169" fmla="*/ 1020020 w 1168559"/>
                <a:gd name="connsiteY169" fmla="*/ 955628 h 995873"/>
                <a:gd name="connsiteX170" fmla="*/ 1032460 w 1168559"/>
                <a:gd name="connsiteY170" fmla="*/ 961483 h 995873"/>
                <a:gd name="connsiteX171" fmla="*/ 1013435 w 1168559"/>
                <a:gd name="connsiteY171" fmla="*/ 970263 h 995873"/>
                <a:gd name="connsiteX172" fmla="*/ 995874 w 1168559"/>
                <a:gd name="connsiteY172" fmla="*/ 970263 h 995873"/>
                <a:gd name="connsiteX173" fmla="*/ 967336 w 1168559"/>
                <a:gd name="connsiteY173" fmla="*/ 988556 h 995873"/>
                <a:gd name="connsiteX174" fmla="*/ 1076363 w 1168559"/>
                <a:gd name="connsiteY174" fmla="*/ 932214 h 995873"/>
                <a:gd name="connsiteX175" fmla="*/ 1054411 w 1168559"/>
                <a:gd name="connsiteY175" fmla="*/ 942458 h 995873"/>
                <a:gd name="connsiteX176" fmla="*/ 1047094 w 1168559"/>
                <a:gd name="connsiteY176" fmla="*/ 951970 h 995873"/>
                <a:gd name="connsiteX177" fmla="*/ 1055143 w 1168559"/>
                <a:gd name="connsiteY177" fmla="*/ 952702 h 995873"/>
                <a:gd name="connsiteX178" fmla="*/ 1104168 w 1168559"/>
                <a:gd name="connsiteY178" fmla="*/ 910994 h 995873"/>
                <a:gd name="connsiteX179" fmla="*/ 1096119 w 1168559"/>
                <a:gd name="connsiteY179" fmla="*/ 913189 h 995873"/>
                <a:gd name="connsiteX180" fmla="*/ 1085875 w 1168559"/>
                <a:gd name="connsiteY180" fmla="*/ 927823 h 995873"/>
                <a:gd name="connsiteX181" fmla="*/ 1093924 w 1168559"/>
                <a:gd name="connsiteY181" fmla="*/ 926360 h 995873"/>
                <a:gd name="connsiteX182" fmla="*/ 1104900 w 1168559"/>
                <a:gd name="connsiteY182" fmla="*/ 914652 h 995873"/>
                <a:gd name="connsiteX183" fmla="*/ 1164901 w 1168559"/>
                <a:gd name="connsiteY183" fmla="*/ 796113 h 995873"/>
                <a:gd name="connsiteX184" fmla="*/ 1152462 w 1168559"/>
                <a:gd name="connsiteY184" fmla="*/ 837090 h 995873"/>
                <a:gd name="connsiteX185" fmla="*/ 1146608 w 1168559"/>
                <a:gd name="connsiteY185" fmla="*/ 844407 h 995873"/>
                <a:gd name="connsiteX186" fmla="*/ 1139291 w 1168559"/>
                <a:gd name="connsiteY186" fmla="*/ 863432 h 995873"/>
                <a:gd name="connsiteX187" fmla="*/ 1130510 w 1168559"/>
                <a:gd name="connsiteY187" fmla="*/ 875139 h 995873"/>
                <a:gd name="connsiteX188" fmla="*/ 1125388 w 1168559"/>
                <a:gd name="connsiteY188" fmla="*/ 887578 h 995873"/>
                <a:gd name="connsiteX189" fmla="*/ 1111486 w 1168559"/>
                <a:gd name="connsiteY189" fmla="*/ 903676 h 995873"/>
                <a:gd name="connsiteX190" fmla="*/ 1111486 w 1168559"/>
                <a:gd name="connsiteY190" fmla="*/ 910262 h 995873"/>
                <a:gd name="connsiteX191" fmla="*/ 1131242 w 1168559"/>
                <a:gd name="connsiteY191" fmla="*/ 889774 h 995873"/>
                <a:gd name="connsiteX192" fmla="*/ 1148803 w 1168559"/>
                <a:gd name="connsiteY192" fmla="*/ 864163 h 995873"/>
                <a:gd name="connsiteX193" fmla="*/ 1153194 w 1168559"/>
                <a:gd name="connsiteY193" fmla="*/ 849529 h 995873"/>
                <a:gd name="connsiteX194" fmla="*/ 1168560 w 1168559"/>
                <a:gd name="connsiteY194" fmla="*/ 813675 h 9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1168559" h="995873">
                  <a:moveTo>
                    <a:pt x="829773" y="11708"/>
                  </a:moveTo>
                  <a:lnTo>
                    <a:pt x="800504" y="6585"/>
                  </a:lnTo>
                  <a:lnTo>
                    <a:pt x="788064" y="0"/>
                  </a:lnTo>
                  <a:lnTo>
                    <a:pt x="771967" y="10244"/>
                  </a:lnTo>
                  <a:lnTo>
                    <a:pt x="771967" y="28537"/>
                  </a:lnTo>
                  <a:lnTo>
                    <a:pt x="782211" y="43903"/>
                  </a:lnTo>
                  <a:lnTo>
                    <a:pt x="778552" y="75367"/>
                  </a:lnTo>
                  <a:lnTo>
                    <a:pt x="763186" y="79758"/>
                  </a:lnTo>
                  <a:lnTo>
                    <a:pt x="755869" y="71709"/>
                  </a:lnTo>
                  <a:lnTo>
                    <a:pt x="751478" y="48294"/>
                  </a:lnTo>
                  <a:lnTo>
                    <a:pt x="384886" y="72440"/>
                  </a:lnTo>
                  <a:lnTo>
                    <a:pt x="360739" y="28537"/>
                  </a:lnTo>
                  <a:lnTo>
                    <a:pt x="3659" y="65855"/>
                  </a:lnTo>
                  <a:lnTo>
                    <a:pt x="0" y="87075"/>
                  </a:lnTo>
                  <a:lnTo>
                    <a:pt x="18293" y="107563"/>
                  </a:lnTo>
                  <a:lnTo>
                    <a:pt x="30732" y="112685"/>
                  </a:lnTo>
                  <a:lnTo>
                    <a:pt x="37318" y="121466"/>
                  </a:lnTo>
                  <a:lnTo>
                    <a:pt x="34391" y="174881"/>
                  </a:lnTo>
                  <a:lnTo>
                    <a:pt x="26342" y="179272"/>
                  </a:lnTo>
                  <a:lnTo>
                    <a:pt x="30001" y="182199"/>
                  </a:lnTo>
                  <a:lnTo>
                    <a:pt x="37318" y="180004"/>
                  </a:lnTo>
                  <a:lnTo>
                    <a:pt x="42440" y="174150"/>
                  </a:lnTo>
                  <a:lnTo>
                    <a:pt x="119271" y="154393"/>
                  </a:lnTo>
                  <a:lnTo>
                    <a:pt x="186589" y="150735"/>
                  </a:lnTo>
                  <a:lnTo>
                    <a:pt x="245859" y="164637"/>
                  </a:lnTo>
                  <a:lnTo>
                    <a:pt x="308055" y="201223"/>
                  </a:lnTo>
                  <a:lnTo>
                    <a:pt x="325616" y="207077"/>
                  </a:lnTo>
                  <a:lnTo>
                    <a:pt x="341714" y="221712"/>
                  </a:lnTo>
                  <a:lnTo>
                    <a:pt x="340983" y="241468"/>
                  </a:lnTo>
                  <a:lnTo>
                    <a:pt x="358544" y="241468"/>
                  </a:lnTo>
                  <a:lnTo>
                    <a:pt x="372447" y="234151"/>
                  </a:lnTo>
                  <a:lnTo>
                    <a:pt x="390740" y="234883"/>
                  </a:lnTo>
                  <a:lnTo>
                    <a:pt x="405374" y="229029"/>
                  </a:lnTo>
                  <a:lnTo>
                    <a:pt x="426594" y="214394"/>
                  </a:lnTo>
                  <a:lnTo>
                    <a:pt x="449277" y="193175"/>
                  </a:lnTo>
                  <a:lnTo>
                    <a:pt x="457326" y="190248"/>
                  </a:lnTo>
                  <a:lnTo>
                    <a:pt x="461717" y="193906"/>
                  </a:lnTo>
                  <a:lnTo>
                    <a:pt x="471961" y="193906"/>
                  </a:lnTo>
                  <a:lnTo>
                    <a:pt x="475619" y="188053"/>
                  </a:lnTo>
                  <a:lnTo>
                    <a:pt x="471961" y="179272"/>
                  </a:lnTo>
                  <a:lnTo>
                    <a:pt x="467570" y="174881"/>
                  </a:lnTo>
                  <a:lnTo>
                    <a:pt x="469034" y="169028"/>
                  </a:lnTo>
                  <a:lnTo>
                    <a:pt x="483668" y="160979"/>
                  </a:lnTo>
                  <a:lnTo>
                    <a:pt x="520254" y="158052"/>
                  </a:lnTo>
                  <a:lnTo>
                    <a:pt x="526108" y="165369"/>
                  </a:lnTo>
                  <a:lnTo>
                    <a:pt x="533425" y="166101"/>
                  </a:lnTo>
                  <a:lnTo>
                    <a:pt x="550255" y="173418"/>
                  </a:lnTo>
                  <a:lnTo>
                    <a:pt x="572207" y="186589"/>
                  </a:lnTo>
                  <a:lnTo>
                    <a:pt x="580987" y="199028"/>
                  </a:lnTo>
                  <a:lnTo>
                    <a:pt x="589036" y="207809"/>
                  </a:lnTo>
                  <a:lnTo>
                    <a:pt x="609524" y="218053"/>
                  </a:lnTo>
                  <a:lnTo>
                    <a:pt x="609524" y="235615"/>
                  </a:lnTo>
                  <a:lnTo>
                    <a:pt x="630013" y="249517"/>
                  </a:lnTo>
                  <a:lnTo>
                    <a:pt x="637330" y="250249"/>
                  </a:lnTo>
                  <a:lnTo>
                    <a:pt x="649037" y="260493"/>
                  </a:lnTo>
                  <a:lnTo>
                    <a:pt x="654159" y="272201"/>
                  </a:lnTo>
                  <a:lnTo>
                    <a:pt x="661477" y="273664"/>
                  </a:lnTo>
                  <a:lnTo>
                    <a:pt x="667330" y="289030"/>
                  </a:lnTo>
                  <a:lnTo>
                    <a:pt x="672453" y="293420"/>
                  </a:lnTo>
                  <a:lnTo>
                    <a:pt x="679770" y="285371"/>
                  </a:lnTo>
                  <a:lnTo>
                    <a:pt x="700989" y="286103"/>
                  </a:lnTo>
                  <a:lnTo>
                    <a:pt x="704648" y="296347"/>
                  </a:lnTo>
                  <a:lnTo>
                    <a:pt x="712697" y="302933"/>
                  </a:lnTo>
                  <a:lnTo>
                    <a:pt x="712697" y="312445"/>
                  </a:lnTo>
                  <a:lnTo>
                    <a:pt x="733917" y="328543"/>
                  </a:lnTo>
                  <a:lnTo>
                    <a:pt x="735380" y="398788"/>
                  </a:lnTo>
                  <a:lnTo>
                    <a:pt x="722210" y="441228"/>
                  </a:lnTo>
                  <a:lnTo>
                    <a:pt x="729527" y="450009"/>
                  </a:lnTo>
                  <a:lnTo>
                    <a:pt x="728063" y="474887"/>
                  </a:lnTo>
                  <a:lnTo>
                    <a:pt x="722210" y="485131"/>
                  </a:lnTo>
                  <a:lnTo>
                    <a:pt x="727332" y="493912"/>
                  </a:lnTo>
                  <a:lnTo>
                    <a:pt x="744161" y="510742"/>
                  </a:lnTo>
                  <a:lnTo>
                    <a:pt x="746356" y="521718"/>
                  </a:lnTo>
                  <a:lnTo>
                    <a:pt x="752210" y="529035"/>
                  </a:lnTo>
                  <a:lnTo>
                    <a:pt x="749283" y="515132"/>
                  </a:lnTo>
                  <a:lnTo>
                    <a:pt x="758796" y="510742"/>
                  </a:lnTo>
                  <a:lnTo>
                    <a:pt x="764649" y="484400"/>
                  </a:lnTo>
                  <a:lnTo>
                    <a:pt x="742698" y="475619"/>
                  </a:lnTo>
                  <a:lnTo>
                    <a:pt x="743430" y="471229"/>
                  </a:lnTo>
                  <a:lnTo>
                    <a:pt x="762454" y="468302"/>
                  </a:lnTo>
                  <a:lnTo>
                    <a:pt x="769040" y="487327"/>
                  </a:lnTo>
                  <a:lnTo>
                    <a:pt x="777089" y="491717"/>
                  </a:lnTo>
                  <a:lnTo>
                    <a:pt x="777820" y="477083"/>
                  </a:lnTo>
                  <a:lnTo>
                    <a:pt x="785869" y="479278"/>
                  </a:lnTo>
                  <a:lnTo>
                    <a:pt x="790260" y="485131"/>
                  </a:lnTo>
                  <a:lnTo>
                    <a:pt x="789528" y="490254"/>
                  </a:lnTo>
                  <a:lnTo>
                    <a:pt x="768308" y="520986"/>
                  </a:lnTo>
                  <a:lnTo>
                    <a:pt x="766844" y="529035"/>
                  </a:lnTo>
                  <a:lnTo>
                    <a:pt x="754405" y="542938"/>
                  </a:lnTo>
                  <a:lnTo>
                    <a:pt x="754405" y="550986"/>
                  </a:lnTo>
                  <a:lnTo>
                    <a:pt x="781479" y="578792"/>
                  </a:lnTo>
                  <a:lnTo>
                    <a:pt x="820260" y="636598"/>
                  </a:lnTo>
                  <a:lnTo>
                    <a:pt x="833431" y="651964"/>
                  </a:lnTo>
                  <a:lnTo>
                    <a:pt x="833431" y="665135"/>
                  </a:lnTo>
                  <a:lnTo>
                    <a:pt x="853919" y="698794"/>
                  </a:lnTo>
                  <a:lnTo>
                    <a:pt x="870749" y="703184"/>
                  </a:lnTo>
                  <a:lnTo>
                    <a:pt x="875871" y="694404"/>
                  </a:lnTo>
                  <a:lnTo>
                    <a:pt x="860505" y="696599"/>
                  </a:lnTo>
                  <a:lnTo>
                    <a:pt x="838553" y="663672"/>
                  </a:lnTo>
                  <a:lnTo>
                    <a:pt x="840017" y="653427"/>
                  </a:lnTo>
                  <a:lnTo>
                    <a:pt x="850992" y="647574"/>
                  </a:lnTo>
                  <a:lnTo>
                    <a:pt x="850992" y="636598"/>
                  </a:lnTo>
                  <a:lnTo>
                    <a:pt x="846602" y="627086"/>
                  </a:lnTo>
                  <a:lnTo>
                    <a:pt x="853188" y="620500"/>
                  </a:lnTo>
                  <a:lnTo>
                    <a:pt x="856115" y="627086"/>
                  </a:lnTo>
                  <a:lnTo>
                    <a:pt x="861237" y="630744"/>
                  </a:lnTo>
                  <a:lnTo>
                    <a:pt x="861237" y="660013"/>
                  </a:lnTo>
                  <a:lnTo>
                    <a:pt x="852456" y="655623"/>
                  </a:lnTo>
                  <a:lnTo>
                    <a:pt x="846602" y="662208"/>
                  </a:lnTo>
                  <a:lnTo>
                    <a:pt x="856847" y="673916"/>
                  </a:lnTo>
                  <a:lnTo>
                    <a:pt x="864164" y="692941"/>
                  </a:lnTo>
                  <a:lnTo>
                    <a:pt x="872944" y="688550"/>
                  </a:lnTo>
                  <a:lnTo>
                    <a:pt x="889774" y="697331"/>
                  </a:lnTo>
                  <a:lnTo>
                    <a:pt x="905140" y="713429"/>
                  </a:lnTo>
                  <a:lnTo>
                    <a:pt x="916847" y="750746"/>
                  </a:lnTo>
                  <a:lnTo>
                    <a:pt x="939531" y="785869"/>
                  </a:lnTo>
                  <a:lnTo>
                    <a:pt x="945385" y="776357"/>
                  </a:lnTo>
                  <a:lnTo>
                    <a:pt x="965873" y="772698"/>
                  </a:lnTo>
                  <a:lnTo>
                    <a:pt x="989288" y="782211"/>
                  </a:lnTo>
                  <a:lnTo>
                    <a:pt x="991483" y="794650"/>
                  </a:lnTo>
                  <a:lnTo>
                    <a:pt x="1015630" y="822455"/>
                  </a:lnTo>
                  <a:lnTo>
                    <a:pt x="1016362" y="830504"/>
                  </a:lnTo>
                  <a:lnTo>
                    <a:pt x="1032460" y="850261"/>
                  </a:lnTo>
                  <a:lnTo>
                    <a:pt x="1027338" y="853919"/>
                  </a:lnTo>
                  <a:lnTo>
                    <a:pt x="1027338" y="873676"/>
                  </a:lnTo>
                  <a:lnTo>
                    <a:pt x="1047094" y="883920"/>
                  </a:lnTo>
                  <a:lnTo>
                    <a:pt x="1058070" y="883920"/>
                  </a:lnTo>
                  <a:lnTo>
                    <a:pt x="1077826" y="870749"/>
                  </a:lnTo>
                  <a:lnTo>
                    <a:pt x="1088802" y="872944"/>
                  </a:lnTo>
                  <a:lnTo>
                    <a:pt x="1096851" y="875871"/>
                  </a:lnTo>
                  <a:lnTo>
                    <a:pt x="1113681" y="863432"/>
                  </a:lnTo>
                  <a:lnTo>
                    <a:pt x="1115144" y="858310"/>
                  </a:lnTo>
                  <a:lnTo>
                    <a:pt x="1123925" y="860505"/>
                  </a:lnTo>
                  <a:lnTo>
                    <a:pt x="1141486" y="848066"/>
                  </a:lnTo>
                  <a:lnTo>
                    <a:pt x="1150998" y="831236"/>
                  </a:lnTo>
                  <a:lnTo>
                    <a:pt x="1145877" y="807821"/>
                  </a:lnTo>
                  <a:lnTo>
                    <a:pt x="1144413" y="798308"/>
                  </a:lnTo>
                  <a:lnTo>
                    <a:pt x="1152462" y="769039"/>
                  </a:lnTo>
                  <a:lnTo>
                    <a:pt x="1156852" y="767576"/>
                  </a:lnTo>
                  <a:lnTo>
                    <a:pt x="1161243" y="779284"/>
                  </a:lnTo>
                  <a:lnTo>
                    <a:pt x="1167096" y="766113"/>
                  </a:lnTo>
                  <a:lnTo>
                    <a:pt x="1161243" y="713429"/>
                  </a:lnTo>
                  <a:lnTo>
                    <a:pt x="1158316" y="636598"/>
                  </a:lnTo>
                  <a:lnTo>
                    <a:pt x="1150998" y="586841"/>
                  </a:lnTo>
                  <a:lnTo>
                    <a:pt x="1145877" y="574402"/>
                  </a:lnTo>
                  <a:lnTo>
                    <a:pt x="1097583" y="493180"/>
                  </a:lnTo>
                  <a:lnTo>
                    <a:pt x="1059533" y="426594"/>
                  </a:lnTo>
                  <a:lnTo>
                    <a:pt x="1043436" y="402447"/>
                  </a:lnTo>
                  <a:lnTo>
                    <a:pt x="1033923" y="376105"/>
                  </a:lnTo>
                  <a:lnTo>
                    <a:pt x="1032460" y="351226"/>
                  </a:lnTo>
                  <a:lnTo>
                    <a:pt x="1039045" y="349031"/>
                  </a:lnTo>
                  <a:lnTo>
                    <a:pt x="1039045" y="342446"/>
                  </a:lnTo>
                  <a:lnTo>
                    <a:pt x="1030996" y="326348"/>
                  </a:lnTo>
                  <a:lnTo>
                    <a:pt x="1001727" y="297079"/>
                  </a:lnTo>
                  <a:lnTo>
                    <a:pt x="946116" y="226102"/>
                  </a:lnTo>
                  <a:lnTo>
                    <a:pt x="904408" y="150003"/>
                  </a:lnTo>
                  <a:lnTo>
                    <a:pt x="872944" y="71709"/>
                  </a:lnTo>
                  <a:lnTo>
                    <a:pt x="868554" y="44635"/>
                  </a:lnTo>
                  <a:lnTo>
                    <a:pt x="859773" y="37318"/>
                  </a:lnTo>
                  <a:lnTo>
                    <a:pt x="856115" y="9512"/>
                  </a:lnTo>
                  <a:close/>
                  <a:moveTo>
                    <a:pt x="897091" y="995873"/>
                  </a:moveTo>
                  <a:lnTo>
                    <a:pt x="909530" y="995142"/>
                  </a:lnTo>
                  <a:lnTo>
                    <a:pt x="904408" y="987824"/>
                  </a:lnTo>
                  <a:close/>
                  <a:moveTo>
                    <a:pt x="950507" y="987824"/>
                  </a:moveTo>
                  <a:lnTo>
                    <a:pt x="950507" y="982702"/>
                  </a:lnTo>
                  <a:lnTo>
                    <a:pt x="962214" y="981239"/>
                  </a:lnTo>
                  <a:lnTo>
                    <a:pt x="989288" y="957092"/>
                  </a:lnTo>
                  <a:lnTo>
                    <a:pt x="1000264" y="952702"/>
                  </a:lnTo>
                  <a:lnTo>
                    <a:pt x="1017825" y="946116"/>
                  </a:lnTo>
                  <a:lnTo>
                    <a:pt x="1020020" y="955628"/>
                  </a:lnTo>
                  <a:lnTo>
                    <a:pt x="1032460" y="961483"/>
                  </a:lnTo>
                  <a:lnTo>
                    <a:pt x="1013435" y="970263"/>
                  </a:lnTo>
                  <a:lnTo>
                    <a:pt x="995874" y="970263"/>
                  </a:lnTo>
                  <a:lnTo>
                    <a:pt x="967336" y="988556"/>
                  </a:lnTo>
                  <a:close/>
                  <a:moveTo>
                    <a:pt x="1076363" y="932214"/>
                  </a:moveTo>
                  <a:lnTo>
                    <a:pt x="1054411" y="942458"/>
                  </a:lnTo>
                  <a:lnTo>
                    <a:pt x="1047094" y="951970"/>
                  </a:lnTo>
                  <a:lnTo>
                    <a:pt x="1055143" y="952702"/>
                  </a:lnTo>
                  <a:close/>
                  <a:moveTo>
                    <a:pt x="1104168" y="910994"/>
                  </a:moveTo>
                  <a:lnTo>
                    <a:pt x="1096119" y="913189"/>
                  </a:lnTo>
                  <a:lnTo>
                    <a:pt x="1085875" y="927823"/>
                  </a:lnTo>
                  <a:lnTo>
                    <a:pt x="1093924" y="926360"/>
                  </a:lnTo>
                  <a:lnTo>
                    <a:pt x="1104900" y="914652"/>
                  </a:lnTo>
                  <a:close/>
                  <a:moveTo>
                    <a:pt x="1164901" y="796113"/>
                  </a:moveTo>
                  <a:lnTo>
                    <a:pt x="1152462" y="837090"/>
                  </a:lnTo>
                  <a:lnTo>
                    <a:pt x="1146608" y="844407"/>
                  </a:lnTo>
                  <a:lnTo>
                    <a:pt x="1139291" y="863432"/>
                  </a:lnTo>
                  <a:lnTo>
                    <a:pt x="1130510" y="875139"/>
                  </a:lnTo>
                  <a:lnTo>
                    <a:pt x="1125388" y="887578"/>
                  </a:lnTo>
                  <a:lnTo>
                    <a:pt x="1111486" y="903676"/>
                  </a:lnTo>
                  <a:lnTo>
                    <a:pt x="1111486" y="910262"/>
                  </a:lnTo>
                  <a:lnTo>
                    <a:pt x="1131242" y="889774"/>
                  </a:lnTo>
                  <a:lnTo>
                    <a:pt x="1148803" y="864163"/>
                  </a:lnTo>
                  <a:lnTo>
                    <a:pt x="1153194" y="849529"/>
                  </a:lnTo>
                  <a:lnTo>
                    <a:pt x="1168560" y="813675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C3098A8-002B-3385-5883-620B665447D5}"/>
                </a:ext>
              </a:extLst>
            </p:cNvPr>
            <p:cNvSpPr/>
            <p:nvPr/>
          </p:nvSpPr>
          <p:spPr>
            <a:xfrm>
              <a:off x="5583712" y="4153036"/>
              <a:ext cx="696599" cy="725867"/>
            </a:xfrm>
            <a:custGeom>
              <a:avLst/>
              <a:gdLst>
                <a:gd name="connsiteX0" fmla="*/ 696599 w 696599"/>
                <a:gd name="connsiteY0" fmla="*/ 430984 h 725867"/>
                <a:gd name="connsiteX1" fmla="*/ 696599 w 696599"/>
                <a:gd name="connsiteY1" fmla="*/ 441228 h 725867"/>
                <a:gd name="connsiteX2" fmla="*/ 665867 w 696599"/>
                <a:gd name="connsiteY2" fmla="*/ 486595 h 725867"/>
                <a:gd name="connsiteX3" fmla="*/ 657087 w 696599"/>
                <a:gd name="connsiteY3" fmla="*/ 488058 h 725867"/>
                <a:gd name="connsiteX4" fmla="*/ 668062 w 696599"/>
                <a:gd name="connsiteY4" fmla="*/ 491717 h 725867"/>
                <a:gd name="connsiteX5" fmla="*/ 668062 w 696599"/>
                <a:gd name="connsiteY5" fmla="*/ 506351 h 725867"/>
                <a:gd name="connsiteX6" fmla="*/ 661477 w 696599"/>
                <a:gd name="connsiteY6" fmla="*/ 514400 h 725867"/>
                <a:gd name="connsiteX7" fmla="*/ 657087 w 696599"/>
                <a:gd name="connsiteY7" fmla="*/ 558304 h 725867"/>
                <a:gd name="connsiteX8" fmla="*/ 640257 w 696599"/>
                <a:gd name="connsiteY8" fmla="*/ 603670 h 725867"/>
                <a:gd name="connsiteX9" fmla="*/ 643915 w 696599"/>
                <a:gd name="connsiteY9" fmla="*/ 618305 h 725867"/>
                <a:gd name="connsiteX10" fmla="*/ 649037 w 696599"/>
                <a:gd name="connsiteY10" fmla="*/ 655623 h 725867"/>
                <a:gd name="connsiteX11" fmla="*/ 622696 w 696599"/>
                <a:gd name="connsiteY11" fmla="*/ 657818 h 725867"/>
                <a:gd name="connsiteX12" fmla="*/ 593427 w 696599"/>
                <a:gd name="connsiteY12" fmla="*/ 652696 h 725867"/>
                <a:gd name="connsiteX13" fmla="*/ 580987 w 696599"/>
                <a:gd name="connsiteY13" fmla="*/ 646110 h 725867"/>
                <a:gd name="connsiteX14" fmla="*/ 564889 w 696599"/>
                <a:gd name="connsiteY14" fmla="*/ 656354 h 725867"/>
                <a:gd name="connsiteX15" fmla="*/ 564889 w 696599"/>
                <a:gd name="connsiteY15" fmla="*/ 674647 h 725867"/>
                <a:gd name="connsiteX16" fmla="*/ 575134 w 696599"/>
                <a:gd name="connsiteY16" fmla="*/ 690014 h 725867"/>
                <a:gd name="connsiteX17" fmla="*/ 571475 w 696599"/>
                <a:gd name="connsiteY17" fmla="*/ 721478 h 725867"/>
                <a:gd name="connsiteX18" fmla="*/ 556109 w 696599"/>
                <a:gd name="connsiteY18" fmla="*/ 725868 h 725867"/>
                <a:gd name="connsiteX19" fmla="*/ 548791 w 696599"/>
                <a:gd name="connsiteY19" fmla="*/ 717819 h 725867"/>
                <a:gd name="connsiteX20" fmla="*/ 544401 w 696599"/>
                <a:gd name="connsiteY20" fmla="*/ 694404 h 725867"/>
                <a:gd name="connsiteX21" fmla="*/ 177809 w 696599"/>
                <a:gd name="connsiteY21" fmla="*/ 718551 h 725867"/>
                <a:gd name="connsiteX22" fmla="*/ 153662 w 696599"/>
                <a:gd name="connsiteY22" fmla="*/ 674647 h 725867"/>
                <a:gd name="connsiteX23" fmla="*/ 148540 w 696599"/>
                <a:gd name="connsiteY23" fmla="*/ 658550 h 725867"/>
                <a:gd name="connsiteX24" fmla="*/ 137564 w 696599"/>
                <a:gd name="connsiteY24" fmla="*/ 647574 h 725867"/>
                <a:gd name="connsiteX25" fmla="*/ 133905 w 696599"/>
                <a:gd name="connsiteY25" fmla="*/ 637330 h 725867"/>
                <a:gd name="connsiteX26" fmla="*/ 138296 w 696599"/>
                <a:gd name="connsiteY26" fmla="*/ 591231 h 725867"/>
                <a:gd name="connsiteX27" fmla="*/ 120734 w 696599"/>
                <a:gd name="connsiteY27" fmla="*/ 549523 h 725867"/>
                <a:gd name="connsiteX28" fmla="*/ 124393 w 696599"/>
                <a:gd name="connsiteY28" fmla="*/ 530498 h 725867"/>
                <a:gd name="connsiteX29" fmla="*/ 126588 w 696599"/>
                <a:gd name="connsiteY29" fmla="*/ 503424 h 725867"/>
                <a:gd name="connsiteX30" fmla="*/ 142686 w 696599"/>
                <a:gd name="connsiteY30" fmla="*/ 475619 h 725867"/>
                <a:gd name="connsiteX31" fmla="*/ 141223 w 696599"/>
                <a:gd name="connsiteY31" fmla="*/ 467570 h 725867"/>
                <a:gd name="connsiteX32" fmla="*/ 128783 w 696599"/>
                <a:gd name="connsiteY32" fmla="*/ 460253 h 725867"/>
                <a:gd name="connsiteX33" fmla="*/ 128783 w 696599"/>
                <a:gd name="connsiteY33" fmla="*/ 436838 h 725867"/>
                <a:gd name="connsiteX34" fmla="*/ 115612 w 696599"/>
                <a:gd name="connsiteY34" fmla="*/ 422935 h 725867"/>
                <a:gd name="connsiteX35" fmla="*/ 94392 w 696599"/>
                <a:gd name="connsiteY35" fmla="*/ 378300 h 725867"/>
                <a:gd name="connsiteX36" fmla="*/ 0 w 696599"/>
                <a:gd name="connsiteY36" fmla="*/ 43172 h 725867"/>
                <a:gd name="connsiteX37" fmla="*/ 167564 w 696599"/>
                <a:gd name="connsiteY37" fmla="*/ 21952 h 725867"/>
                <a:gd name="connsiteX38" fmla="*/ 324153 w 696599"/>
                <a:gd name="connsiteY38" fmla="*/ 0 h 725867"/>
                <a:gd name="connsiteX39" fmla="*/ 323421 w 696599"/>
                <a:gd name="connsiteY39" fmla="*/ 13903 h 725867"/>
                <a:gd name="connsiteX40" fmla="*/ 309519 w 696599"/>
                <a:gd name="connsiteY40" fmla="*/ 21220 h 725867"/>
                <a:gd name="connsiteX41" fmla="*/ 299274 w 696599"/>
                <a:gd name="connsiteY41" fmla="*/ 44635 h 725867"/>
                <a:gd name="connsiteX42" fmla="*/ 300738 w 696599"/>
                <a:gd name="connsiteY42" fmla="*/ 54147 h 725867"/>
                <a:gd name="connsiteX43" fmla="*/ 345373 w 696599"/>
                <a:gd name="connsiteY43" fmla="*/ 81953 h 725867"/>
                <a:gd name="connsiteX44" fmla="*/ 364398 w 696599"/>
                <a:gd name="connsiteY44" fmla="*/ 79758 h 725867"/>
                <a:gd name="connsiteX45" fmla="*/ 387081 w 696599"/>
                <a:gd name="connsiteY45" fmla="*/ 109027 h 725867"/>
                <a:gd name="connsiteX46" fmla="*/ 390008 w 696599"/>
                <a:gd name="connsiteY46" fmla="*/ 121466 h 725867"/>
                <a:gd name="connsiteX47" fmla="*/ 420740 w 696599"/>
                <a:gd name="connsiteY47" fmla="*/ 158783 h 725867"/>
                <a:gd name="connsiteX48" fmla="*/ 439765 w 696599"/>
                <a:gd name="connsiteY48" fmla="*/ 171223 h 725867"/>
                <a:gd name="connsiteX49" fmla="*/ 450009 w 696599"/>
                <a:gd name="connsiteY49" fmla="*/ 172686 h 725867"/>
                <a:gd name="connsiteX50" fmla="*/ 466107 w 696599"/>
                <a:gd name="connsiteY50" fmla="*/ 184394 h 725867"/>
                <a:gd name="connsiteX51" fmla="*/ 474156 w 696599"/>
                <a:gd name="connsiteY51" fmla="*/ 200492 h 725867"/>
                <a:gd name="connsiteX52" fmla="*/ 488791 w 696599"/>
                <a:gd name="connsiteY52" fmla="*/ 212199 h 725867"/>
                <a:gd name="connsiteX53" fmla="*/ 501961 w 696599"/>
                <a:gd name="connsiteY53" fmla="*/ 215858 h 725867"/>
                <a:gd name="connsiteX54" fmla="*/ 521718 w 696599"/>
                <a:gd name="connsiteY54" fmla="*/ 235614 h 725867"/>
                <a:gd name="connsiteX55" fmla="*/ 522450 w 696599"/>
                <a:gd name="connsiteY55" fmla="*/ 245858 h 725867"/>
                <a:gd name="connsiteX56" fmla="*/ 541474 w 696599"/>
                <a:gd name="connsiteY56" fmla="*/ 266347 h 725867"/>
                <a:gd name="connsiteX57" fmla="*/ 578060 w 696599"/>
                <a:gd name="connsiteY57" fmla="*/ 283176 h 725867"/>
                <a:gd name="connsiteX58" fmla="*/ 604403 w 696599"/>
                <a:gd name="connsiteY58" fmla="*/ 332202 h 725867"/>
                <a:gd name="connsiteX59" fmla="*/ 606598 w 696599"/>
                <a:gd name="connsiteY59" fmla="*/ 351958 h 725867"/>
                <a:gd name="connsiteX60" fmla="*/ 635135 w 696599"/>
                <a:gd name="connsiteY60" fmla="*/ 367324 h 725867"/>
                <a:gd name="connsiteX61" fmla="*/ 653428 w 696599"/>
                <a:gd name="connsiteY61" fmla="*/ 402447 h 725867"/>
                <a:gd name="connsiteX62" fmla="*/ 659282 w 696599"/>
                <a:gd name="connsiteY62" fmla="*/ 425130 h 725867"/>
                <a:gd name="connsiteX63" fmla="*/ 690014 w 696599"/>
                <a:gd name="connsiteY63" fmla="*/ 428057 h 72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96599" h="725867">
                  <a:moveTo>
                    <a:pt x="696599" y="430984"/>
                  </a:moveTo>
                  <a:lnTo>
                    <a:pt x="696599" y="441228"/>
                  </a:lnTo>
                  <a:lnTo>
                    <a:pt x="665867" y="486595"/>
                  </a:lnTo>
                  <a:lnTo>
                    <a:pt x="657087" y="488058"/>
                  </a:lnTo>
                  <a:lnTo>
                    <a:pt x="668062" y="491717"/>
                  </a:lnTo>
                  <a:lnTo>
                    <a:pt x="668062" y="506351"/>
                  </a:lnTo>
                  <a:lnTo>
                    <a:pt x="661477" y="514400"/>
                  </a:lnTo>
                  <a:lnTo>
                    <a:pt x="657087" y="558304"/>
                  </a:lnTo>
                  <a:lnTo>
                    <a:pt x="640257" y="603670"/>
                  </a:lnTo>
                  <a:lnTo>
                    <a:pt x="643915" y="618305"/>
                  </a:lnTo>
                  <a:lnTo>
                    <a:pt x="649037" y="655623"/>
                  </a:lnTo>
                  <a:lnTo>
                    <a:pt x="622696" y="657818"/>
                  </a:lnTo>
                  <a:lnTo>
                    <a:pt x="593427" y="652696"/>
                  </a:lnTo>
                  <a:lnTo>
                    <a:pt x="580987" y="646110"/>
                  </a:lnTo>
                  <a:lnTo>
                    <a:pt x="564889" y="656354"/>
                  </a:lnTo>
                  <a:lnTo>
                    <a:pt x="564889" y="674647"/>
                  </a:lnTo>
                  <a:lnTo>
                    <a:pt x="575134" y="690014"/>
                  </a:lnTo>
                  <a:lnTo>
                    <a:pt x="571475" y="721478"/>
                  </a:lnTo>
                  <a:lnTo>
                    <a:pt x="556109" y="725868"/>
                  </a:lnTo>
                  <a:lnTo>
                    <a:pt x="548791" y="717819"/>
                  </a:lnTo>
                  <a:lnTo>
                    <a:pt x="544401" y="694404"/>
                  </a:lnTo>
                  <a:lnTo>
                    <a:pt x="177809" y="718551"/>
                  </a:lnTo>
                  <a:lnTo>
                    <a:pt x="153662" y="674647"/>
                  </a:lnTo>
                  <a:lnTo>
                    <a:pt x="148540" y="658550"/>
                  </a:lnTo>
                  <a:lnTo>
                    <a:pt x="137564" y="647574"/>
                  </a:lnTo>
                  <a:lnTo>
                    <a:pt x="133905" y="637330"/>
                  </a:lnTo>
                  <a:lnTo>
                    <a:pt x="138296" y="591231"/>
                  </a:lnTo>
                  <a:lnTo>
                    <a:pt x="120734" y="549523"/>
                  </a:lnTo>
                  <a:lnTo>
                    <a:pt x="124393" y="530498"/>
                  </a:lnTo>
                  <a:lnTo>
                    <a:pt x="126588" y="503424"/>
                  </a:lnTo>
                  <a:lnTo>
                    <a:pt x="142686" y="475619"/>
                  </a:lnTo>
                  <a:lnTo>
                    <a:pt x="141223" y="467570"/>
                  </a:lnTo>
                  <a:lnTo>
                    <a:pt x="128783" y="460253"/>
                  </a:lnTo>
                  <a:lnTo>
                    <a:pt x="128783" y="436838"/>
                  </a:lnTo>
                  <a:lnTo>
                    <a:pt x="115612" y="422935"/>
                  </a:lnTo>
                  <a:lnTo>
                    <a:pt x="94392" y="378300"/>
                  </a:lnTo>
                  <a:lnTo>
                    <a:pt x="0" y="43172"/>
                  </a:lnTo>
                  <a:lnTo>
                    <a:pt x="167564" y="21952"/>
                  </a:lnTo>
                  <a:lnTo>
                    <a:pt x="324153" y="0"/>
                  </a:lnTo>
                  <a:lnTo>
                    <a:pt x="323421" y="13903"/>
                  </a:lnTo>
                  <a:lnTo>
                    <a:pt x="309519" y="21220"/>
                  </a:lnTo>
                  <a:lnTo>
                    <a:pt x="299274" y="44635"/>
                  </a:lnTo>
                  <a:lnTo>
                    <a:pt x="300738" y="54147"/>
                  </a:lnTo>
                  <a:lnTo>
                    <a:pt x="345373" y="81953"/>
                  </a:lnTo>
                  <a:lnTo>
                    <a:pt x="364398" y="79758"/>
                  </a:lnTo>
                  <a:lnTo>
                    <a:pt x="387081" y="109027"/>
                  </a:lnTo>
                  <a:lnTo>
                    <a:pt x="390008" y="121466"/>
                  </a:lnTo>
                  <a:lnTo>
                    <a:pt x="420740" y="158783"/>
                  </a:lnTo>
                  <a:lnTo>
                    <a:pt x="439765" y="171223"/>
                  </a:lnTo>
                  <a:lnTo>
                    <a:pt x="450009" y="172686"/>
                  </a:lnTo>
                  <a:lnTo>
                    <a:pt x="466107" y="184394"/>
                  </a:lnTo>
                  <a:lnTo>
                    <a:pt x="474156" y="200492"/>
                  </a:lnTo>
                  <a:lnTo>
                    <a:pt x="488791" y="212199"/>
                  </a:lnTo>
                  <a:lnTo>
                    <a:pt x="501961" y="215858"/>
                  </a:lnTo>
                  <a:lnTo>
                    <a:pt x="521718" y="235614"/>
                  </a:lnTo>
                  <a:lnTo>
                    <a:pt x="522450" y="245858"/>
                  </a:lnTo>
                  <a:lnTo>
                    <a:pt x="541474" y="266347"/>
                  </a:lnTo>
                  <a:lnTo>
                    <a:pt x="578060" y="283176"/>
                  </a:lnTo>
                  <a:lnTo>
                    <a:pt x="604403" y="332202"/>
                  </a:lnTo>
                  <a:lnTo>
                    <a:pt x="606598" y="351958"/>
                  </a:lnTo>
                  <a:lnTo>
                    <a:pt x="635135" y="367324"/>
                  </a:lnTo>
                  <a:lnTo>
                    <a:pt x="653428" y="402447"/>
                  </a:lnTo>
                  <a:lnTo>
                    <a:pt x="659282" y="425130"/>
                  </a:lnTo>
                  <a:lnTo>
                    <a:pt x="690014" y="428057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67DAFEC-AEF9-47CF-69F7-6F56FA0B04FB}"/>
                </a:ext>
              </a:extLst>
            </p:cNvPr>
            <p:cNvSpPr/>
            <p:nvPr/>
          </p:nvSpPr>
          <p:spPr>
            <a:xfrm>
              <a:off x="7021545" y="1822502"/>
              <a:ext cx="470497" cy="743429"/>
            </a:xfrm>
            <a:custGeom>
              <a:avLst/>
              <a:gdLst>
                <a:gd name="connsiteX0" fmla="*/ 87075 w 470497"/>
                <a:gd name="connsiteY0" fmla="*/ 673184 h 743429"/>
                <a:gd name="connsiteX1" fmla="*/ 91465 w 470497"/>
                <a:gd name="connsiteY1" fmla="*/ 702453 h 743429"/>
                <a:gd name="connsiteX2" fmla="*/ 114880 w 470497"/>
                <a:gd name="connsiteY2" fmla="*/ 717087 h 743429"/>
                <a:gd name="connsiteX3" fmla="*/ 120734 w 470497"/>
                <a:gd name="connsiteY3" fmla="*/ 733185 h 743429"/>
                <a:gd name="connsiteX4" fmla="*/ 137564 w 470497"/>
                <a:gd name="connsiteY4" fmla="*/ 743429 h 743429"/>
                <a:gd name="connsiteX5" fmla="*/ 147808 w 470497"/>
                <a:gd name="connsiteY5" fmla="*/ 741234 h 743429"/>
                <a:gd name="connsiteX6" fmla="*/ 155125 w 470497"/>
                <a:gd name="connsiteY6" fmla="*/ 719283 h 743429"/>
                <a:gd name="connsiteX7" fmla="*/ 149271 w 470497"/>
                <a:gd name="connsiteY7" fmla="*/ 698063 h 743429"/>
                <a:gd name="connsiteX8" fmla="*/ 160979 w 470497"/>
                <a:gd name="connsiteY8" fmla="*/ 691477 h 743429"/>
                <a:gd name="connsiteX9" fmla="*/ 164637 w 470497"/>
                <a:gd name="connsiteY9" fmla="*/ 670989 h 743429"/>
                <a:gd name="connsiteX10" fmla="*/ 160247 w 470497"/>
                <a:gd name="connsiteY10" fmla="*/ 661476 h 743429"/>
                <a:gd name="connsiteX11" fmla="*/ 184394 w 470497"/>
                <a:gd name="connsiteY11" fmla="*/ 647574 h 743429"/>
                <a:gd name="connsiteX12" fmla="*/ 168296 w 470497"/>
                <a:gd name="connsiteY12" fmla="*/ 630744 h 743429"/>
                <a:gd name="connsiteX13" fmla="*/ 174882 w 470497"/>
                <a:gd name="connsiteY13" fmla="*/ 613183 h 743429"/>
                <a:gd name="connsiteX14" fmla="*/ 185126 w 470497"/>
                <a:gd name="connsiteY14" fmla="*/ 597085 h 743429"/>
                <a:gd name="connsiteX15" fmla="*/ 188785 w 470497"/>
                <a:gd name="connsiteY15" fmla="*/ 620500 h 743429"/>
                <a:gd name="connsiteX16" fmla="*/ 200492 w 470497"/>
                <a:gd name="connsiteY16" fmla="*/ 605866 h 743429"/>
                <a:gd name="connsiteX17" fmla="*/ 210004 w 470497"/>
                <a:gd name="connsiteY17" fmla="*/ 612451 h 743429"/>
                <a:gd name="connsiteX18" fmla="*/ 218785 w 470497"/>
                <a:gd name="connsiteY18" fmla="*/ 606597 h 743429"/>
                <a:gd name="connsiteX19" fmla="*/ 218785 w 470497"/>
                <a:gd name="connsiteY19" fmla="*/ 594158 h 743429"/>
                <a:gd name="connsiteX20" fmla="*/ 242200 w 470497"/>
                <a:gd name="connsiteY20" fmla="*/ 584646 h 743429"/>
                <a:gd name="connsiteX21" fmla="*/ 244395 w 470497"/>
                <a:gd name="connsiteY21" fmla="*/ 563426 h 743429"/>
                <a:gd name="connsiteX22" fmla="*/ 262688 w 470497"/>
                <a:gd name="connsiteY22" fmla="*/ 561962 h 743429"/>
                <a:gd name="connsiteX23" fmla="*/ 282445 w 470497"/>
                <a:gd name="connsiteY23" fmla="*/ 534889 h 743429"/>
                <a:gd name="connsiteX24" fmla="*/ 282445 w 470497"/>
                <a:gd name="connsiteY24" fmla="*/ 529767 h 743429"/>
                <a:gd name="connsiteX25" fmla="*/ 275859 w 470497"/>
                <a:gd name="connsiteY25" fmla="*/ 526108 h 743429"/>
                <a:gd name="connsiteX26" fmla="*/ 275128 w 470497"/>
                <a:gd name="connsiteY26" fmla="*/ 501961 h 743429"/>
                <a:gd name="connsiteX27" fmla="*/ 279518 w 470497"/>
                <a:gd name="connsiteY27" fmla="*/ 493912 h 743429"/>
                <a:gd name="connsiteX28" fmla="*/ 280981 w 470497"/>
                <a:gd name="connsiteY28" fmla="*/ 505620 h 743429"/>
                <a:gd name="connsiteX29" fmla="*/ 288299 w 470497"/>
                <a:gd name="connsiteY29" fmla="*/ 501961 h 743429"/>
                <a:gd name="connsiteX30" fmla="*/ 286835 w 470497"/>
                <a:gd name="connsiteY30" fmla="*/ 478546 h 743429"/>
                <a:gd name="connsiteX31" fmla="*/ 280250 w 470497"/>
                <a:gd name="connsiteY31" fmla="*/ 480741 h 743429"/>
                <a:gd name="connsiteX32" fmla="*/ 279518 w 470497"/>
                <a:gd name="connsiteY32" fmla="*/ 489522 h 743429"/>
                <a:gd name="connsiteX33" fmla="*/ 270737 w 470497"/>
                <a:gd name="connsiteY33" fmla="*/ 479278 h 743429"/>
                <a:gd name="connsiteX34" fmla="*/ 277323 w 470497"/>
                <a:gd name="connsiteY34" fmla="*/ 469034 h 743429"/>
                <a:gd name="connsiteX35" fmla="*/ 281713 w 470497"/>
                <a:gd name="connsiteY35" fmla="*/ 469765 h 743429"/>
                <a:gd name="connsiteX36" fmla="*/ 289762 w 470497"/>
                <a:gd name="connsiteY36" fmla="*/ 466838 h 743429"/>
                <a:gd name="connsiteX37" fmla="*/ 293421 w 470497"/>
                <a:gd name="connsiteY37" fmla="*/ 487327 h 743429"/>
                <a:gd name="connsiteX38" fmla="*/ 308055 w 470497"/>
                <a:gd name="connsiteY38" fmla="*/ 485132 h 743429"/>
                <a:gd name="connsiteX39" fmla="*/ 329275 w 470497"/>
                <a:gd name="connsiteY39" fmla="*/ 490254 h 743429"/>
                <a:gd name="connsiteX40" fmla="*/ 329275 w 470497"/>
                <a:gd name="connsiteY40" fmla="*/ 482936 h 743429"/>
                <a:gd name="connsiteX41" fmla="*/ 321226 w 470497"/>
                <a:gd name="connsiteY41" fmla="*/ 474156 h 743429"/>
                <a:gd name="connsiteX42" fmla="*/ 330738 w 470497"/>
                <a:gd name="connsiteY42" fmla="*/ 474887 h 743429"/>
                <a:gd name="connsiteX43" fmla="*/ 331470 w 470497"/>
                <a:gd name="connsiteY43" fmla="*/ 458058 h 743429"/>
                <a:gd name="connsiteX44" fmla="*/ 335860 w 470497"/>
                <a:gd name="connsiteY44" fmla="*/ 463912 h 743429"/>
                <a:gd name="connsiteX45" fmla="*/ 338056 w 470497"/>
                <a:gd name="connsiteY45" fmla="*/ 477814 h 743429"/>
                <a:gd name="connsiteX46" fmla="*/ 353422 w 470497"/>
                <a:gd name="connsiteY46" fmla="*/ 488790 h 743429"/>
                <a:gd name="connsiteX47" fmla="*/ 354885 w 470497"/>
                <a:gd name="connsiteY47" fmla="*/ 481473 h 743429"/>
                <a:gd name="connsiteX48" fmla="*/ 361471 w 470497"/>
                <a:gd name="connsiteY48" fmla="*/ 480010 h 743429"/>
                <a:gd name="connsiteX49" fmla="*/ 359276 w 470497"/>
                <a:gd name="connsiteY49" fmla="*/ 474156 h 743429"/>
                <a:gd name="connsiteX50" fmla="*/ 365129 w 470497"/>
                <a:gd name="connsiteY50" fmla="*/ 469765 h 743429"/>
                <a:gd name="connsiteX51" fmla="*/ 364398 w 470497"/>
                <a:gd name="connsiteY51" fmla="*/ 458058 h 743429"/>
                <a:gd name="connsiteX52" fmla="*/ 352690 w 470497"/>
                <a:gd name="connsiteY52" fmla="*/ 456594 h 743429"/>
                <a:gd name="connsiteX53" fmla="*/ 338056 w 470497"/>
                <a:gd name="connsiteY53" fmla="*/ 461716 h 743429"/>
                <a:gd name="connsiteX54" fmla="*/ 348300 w 470497"/>
                <a:gd name="connsiteY54" fmla="*/ 450009 h 743429"/>
                <a:gd name="connsiteX55" fmla="*/ 353422 w 470497"/>
                <a:gd name="connsiteY55" fmla="*/ 444155 h 743429"/>
                <a:gd name="connsiteX56" fmla="*/ 362934 w 470497"/>
                <a:gd name="connsiteY56" fmla="*/ 442692 h 743429"/>
                <a:gd name="connsiteX57" fmla="*/ 365861 w 470497"/>
                <a:gd name="connsiteY57" fmla="*/ 452204 h 743429"/>
                <a:gd name="connsiteX58" fmla="*/ 378300 w 470497"/>
                <a:gd name="connsiteY58" fmla="*/ 463912 h 743429"/>
                <a:gd name="connsiteX59" fmla="*/ 381227 w 470497"/>
                <a:gd name="connsiteY59" fmla="*/ 448545 h 743429"/>
                <a:gd name="connsiteX60" fmla="*/ 398057 w 470497"/>
                <a:gd name="connsiteY60" fmla="*/ 439765 h 743429"/>
                <a:gd name="connsiteX61" fmla="*/ 391471 w 470497"/>
                <a:gd name="connsiteY61" fmla="*/ 430252 h 743429"/>
                <a:gd name="connsiteX62" fmla="*/ 392203 w 470497"/>
                <a:gd name="connsiteY62" fmla="*/ 417813 h 743429"/>
                <a:gd name="connsiteX63" fmla="*/ 400252 w 470497"/>
                <a:gd name="connsiteY63" fmla="*/ 421472 h 743429"/>
                <a:gd name="connsiteX64" fmla="*/ 405374 w 470497"/>
                <a:gd name="connsiteY64" fmla="*/ 421472 h 743429"/>
                <a:gd name="connsiteX65" fmla="*/ 417813 w 470497"/>
                <a:gd name="connsiteY65" fmla="*/ 411228 h 743429"/>
                <a:gd name="connsiteX66" fmla="*/ 420740 w 470497"/>
                <a:gd name="connsiteY66" fmla="*/ 394398 h 743429"/>
                <a:gd name="connsiteX67" fmla="*/ 436838 w 470497"/>
                <a:gd name="connsiteY67" fmla="*/ 396593 h 743429"/>
                <a:gd name="connsiteX68" fmla="*/ 437570 w 470497"/>
                <a:gd name="connsiteY68" fmla="*/ 391471 h 743429"/>
                <a:gd name="connsiteX69" fmla="*/ 439033 w 470497"/>
                <a:gd name="connsiteY69" fmla="*/ 379764 h 743429"/>
                <a:gd name="connsiteX70" fmla="*/ 442692 w 470497"/>
                <a:gd name="connsiteY70" fmla="*/ 390008 h 743429"/>
                <a:gd name="connsiteX71" fmla="*/ 453668 w 470497"/>
                <a:gd name="connsiteY71" fmla="*/ 382690 h 743429"/>
                <a:gd name="connsiteX72" fmla="*/ 470497 w 470497"/>
                <a:gd name="connsiteY72" fmla="*/ 352690 h 743429"/>
                <a:gd name="connsiteX73" fmla="*/ 469765 w 470497"/>
                <a:gd name="connsiteY73" fmla="*/ 336592 h 743429"/>
                <a:gd name="connsiteX74" fmla="*/ 459522 w 470497"/>
                <a:gd name="connsiteY74" fmla="*/ 321958 h 743429"/>
                <a:gd name="connsiteX75" fmla="*/ 437570 w 470497"/>
                <a:gd name="connsiteY75" fmla="*/ 298542 h 743429"/>
                <a:gd name="connsiteX76" fmla="*/ 423667 w 470497"/>
                <a:gd name="connsiteY76" fmla="*/ 298542 h 743429"/>
                <a:gd name="connsiteX77" fmla="*/ 417813 w 470497"/>
                <a:gd name="connsiteY77" fmla="*/ 314640 h 743429"/>
                <a:gd name="connsiteX78" fmla="*/ 396593 w 470497"/>
                <a:gd name="connsiteY78" fmla="*/ 292689 h 743429"/>
                <a:gd name="connsiteX79" fmla="*/ 398788 w 470497"/>
                <a:gd name="connsiteY79" fmla="*/ 286835 h 743429"/>
                <a:gd name="connsiteX80" fmla="*/ 398788 w 470497"/>
                <a:gd name="connsiteY80" fmla="*/ 275859 h 743429"/>
                <a:gd name="connsiteX81" fmla="*/ 387081 w 470497"/>
                <a:gd name="connsiteY81" fmla="*/ 242932 h 743429"/>
                <a:gd name="connsiteX82" fmla="*/ 381227 w 470497"/>
                <a:gd name="connsiteY82" fmla="*/ 241468 h 743429"/>
                <a:gd name="connsiteX83" fmla="*/ 376105 w 470497"/>
                <a:gd name="connsiteY83" fmla="*/ 244395 h 743429"/>
                <a:gd name="connsiteX84" fmla="*/ 340983 w 470497"/>
                <a:gd name="connsiteY84" fmla="*/ 244395 h 743429"/>
                <a:gd name="connsiteX85" fmla="*/ 338788 w 470497"/>
                <a:gd name="connsiteY85" fmla="*/ 218053 h 743429"/>
                <a:gd name="connsiteX86" fmla="*/ 279518 w 470497"/>
                <a:gd name="connsiteY86" fmla="*/ 27805 h 743429"/>
                <a:gd name="connsiteX87" fmla="*/ 226102 w 470497"/>
                <a:gd name="connsiteY87" fmla="*/ 732 h 743429"/>
                <a:gd name="connsiteX88" fmla="*/ 204882 w 470497"/>
                <a:gd name="connsiteY88" fmla="*/ 0 h 743429"/>
                <a:gd name="connsiteX89" fmla="*/ 155857 w 470497"/>
                <a:gd name="connsiteY89" fmla="*/ 48294 h 743429"/>
                <a:gd name="connsiteX90" fmla="*/ 136101 w 470497"/>
                <a:gd name="connsiteY90" fmla="*/ 40976 h 743429"/>
                <a:gd name="connsiteX91" fmla="*/ 128783 w 470497"/>
                <a:gd name="connsiteY91" fmla="*/ 12439 h 743429"/>
                <a:gd name="connsiteX92" fmla="*/ 109027 w 470497"/>
                <a:gd name="connsiteY92" fmla="*/ 12439 h 743429"/>
                <a:gd name="connsiteX93" fmla="*/ 58538 w 470497"/>
                <a:gd name="connsiteY93" fmla="*/ 155125 h 743429"/>
                <a:gd name="connsiteX94" fmla="*/ 63660 w 470497"/>
                <a:gd name="connsiteY94" fmla="*/ 200492 h 743429"/>
                <a:gd name="connsiteX95" fmla="*/ 51221 w 470497"/>
                <a:gd name="connsiteY95" fmla="*/ 218053 h 743429"/>
                <a:gd name="connsiteX96" fmla="*/ 48294 w 470497"/>
                <a:gd name="connsiteY96" fmla="*/ 251712 h 743429"/>
                <a:gd name="connsiteX97" fmla="*/ 57806 w 470497"/>
                <a:gd name="connsiteY97" fmla="*/ 278786 h 743429"/>
                <a:gd name="connsiteX98" fmla="*/ 63660 w 470497"/>
                <a:gd name="connsiteY98" fmla="*/ 280249 h 743429"/>
                <a:gd name="connsiteX99" fmla="*/ 63660 w 470497"/>
                <a:gd name="connsiteY99" fmla="*/ 291957 h 743429"/>
                <a:gd name="connsiteX100" fmla="*/ 51953 w 470497"/>
                <a:gd name="connsiteY100" fmla="*/ 324884 h 743429"/>
                <a:gd name="connsiteX101" fmla="*/ 40977 w 470497"/>
                <a:gd name="connsiteY101" fmla="*/ 335129 h 743429"/>
                <a:gd name="connsiteX102" fmla="*/ 31464 w 470497"/>
                <a:gd name="connsiteY102" fmla="*/ 351226 h 743429"/>
                <a:gd name="connsiteX103" fmla="*/ 28537 w 470497"/>
                <a:gd name="connsiteY103" fmla="*/ 408301 h 743429"/>
                <a:gd name="connsiteX104" fmla="*/ 10976 w 470497"/>
                <a:gd name="connsiteY104" fmla="*/ 400984 h 743429"/>
                <a:gd name="connsiteX105" fmla="*/ 0 w 470497"/>
                <a:gd name="connsiteY105" fmla="*/ 403910 h 743429"/>
                <a:gd name="connsiteX106" fmla="*/ 340251 w 470497"/>
                <a:gd name="connsiteY106" fmla="*/ 492449 h 743429"/>
                <a:gd name="connsiteX107" fmla="*/ 332933 w 470497"/>
                <a:gd name="connsiteY107" fmla="*/ 498303 h 743429"/>
                <a:gd name="connsiteX108" fmla="*/ 332933 w 470497"/>
                <a:gd name="connsiteY108" fmla="*/ 507815 h 743429"/>
                <a:gd name="connsiteX109" fmla="*/ 338056 w 470497"/>
                <a:gd name="connsiteY109" fmla="*/ 501961 h 743429"/>
                <a:gd name="connsiteX110" fmla="*/ 344641 w 470497"/>
                <a:gd name="connsiteY110" fmla="*/ 507815 h 743429"/>
                <a:gd name="connsiteX111" fmla="*/ 347568 w 470497"/>
                <a:gd name="connsiteY111" fmla="*/ 504156 h 743429"/>
                <a:gd name="connsiteX112" fmla="*/ 355617 w 470497"/>
                <a:gd name="connsiteY112" fmla="*/ 505620 h 743429"/>
                <a:gd name="connsiteX113" fmla="*/ 348300 w 470497"/>
                <a:gd name="connsiteY113" fmla="*/ 499766 h 743429"/>
                <a:gd name="connsiteX114" fmla="*/ 351226 w 470497"/>
                <a:gd name="connsiteY114" fmla="*/ 493912 h 743429"/>
                <a:gd name="connsiteX115" fmla="*/ 327812 w 470497"/>
                <a:gd name="connsiteY115" fmla="*/ 511474 h 743429"/>
                <a:gd name="connsiteX116" fmla="*/ 320495 w 470497"/>
                <a:gd name="connsiteY116" fmla="*/ 519522 h 743429"/>
                <a:gd name="connsiteX117" fmla="*/ 324153 w 470497"/>
                <a:gd name="connsiteY117" fmla="*/ 522449 h 743429"/>
                <a:gd name="connsiteX118" fmla="*/ 323421 w 470497"/>
                <a:gd name="connsiteY118" fmla="*/ 529767 h 743429"/>
                <a:gd name="connsiteX119" fmla="*/ 331470 w 470497"/>
                <a:gd name="connsiteY119" fmla="*/ 529767 h 743429"/>
                <a:gd name="connsiteX120" fmla="*/ 331470 w 470497"/>
                <a:gd name="connsiteY120" fmla="*/ 516596 h 743429"/>
                <a:gd name="connsiteX121" fmla="*/ 305860 w 470497"/>
                <a:gd name="connsiteY121" fmla="*/ 499766 h 743429"/>
                <a:gd name="connsiteX122" fmla="*/ 312445 w 470497"/>
                <a:gd name="connsiteY122" fmla="*/ 509278 h 743429"/>
                <a:gd name="connsiteX123" fmla="*/ 319763 w 470497"/>
                <a:gd name="connsiteY123" fmla="*/ 512937 h 743429"/>
                <a:gd name="connsiteX124" fmla="*/ 321958 w 470497"/>
                <a:gd name="connsiteY124" fmla="*/ 505620 h 743429"/>
                <a:gd name="connsiteX125" fmla="*/ 321958 w 470497"/>
                <a:gd name="connsiteY125" fmla="*/ 492449 h 743429"/>
                <a:gd name="connsiteX126" fmla="*/ 312445 w 470497"/>
                <a:gd name="connsiteY126" fmla="*/ 487327 h 743429"/>
                <a:gd name="connsiteX127" fmla="*/ 309519 w 470497"/>
                <a:gd name="connsiteY127" fmla="*/ 496107 h 743429"/>
                <a:gd name="connsiteX128" fmla="*/ 298543 w 470497"/>
                <a:gd name="connsiteY128" fmla="*/ 536352 h 743429"/>
                <a:gd name="connsiteX129" fmla="*/ 286104 w 470497"/>
                <a:gd name="connsiteY129" fmla="*/ 523913 h 743429"/>
                <a:gd name="connsiteX130" fmla="*/ 297811 w 470497"/>
                <a:gd name="connsiteY130" fmla="*/ 506351 h 743429"/>
                <a:gd name="connsiteX131" fmla="*/ 303665 w 470497"/>
                <a:gd name="connsiteY131" fmla="*/ 508547 h 743429"/>
                <a:gd name="connsiteX132" fmla="*/ 305128 w 470497"/>
                <a:gd name="connsiteY132" fmla="*/ 516596 h 743429"/>
                <a:gd name="connsiteX133" fmla="*/ 312445 w 470497"/>
                <a:gd name="connsiteY133" fmla="*/ 522449 h 743429"/>
                <a:gd name="connsiteX134" fmla="*/ 312445 w 470497"/>
                <a:gd name="connsiteY134" fmla="*/ 530498 h 743429"/>
                <a:gd name="connsiteX135" fmla="*/ 305128 w 470497"/>
                <a:gd name="connsiteY135" fmla="*/ 537815 h 74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470497" h="743429">
                  <a:moveTo>
                    <a:pt x="87075" y="673184"/>
                  </a:moveTo>
                  <a:lnTo>
                    <a:pt x="91465" y="702453"/>
                  </a:lnTo>
                  <a:lnTo>
                    <a:pt x="114880" y="717087"/>
                  </a:lnTo>
                  <a:lnTo>
                    <a:pt x="120734" y="733185"/>
                  </a:lnTo>
                  <a:lnTo>
                    <a:pt x="137564" y="743429"/>
                  </a:lnTo>
                  <a:lnTo>
                    <a:pt x="147808" y="741234"/>
                  </a:lnTo>
                  <a:lnTo>
                    <a:pt x="155125" y="719283"/>
                  </a:lnTo>
                  <a:lnTo>
                    <a:pt x="149271" y="698063"/>
                  </a:lnTo>
                  <a:lnTo>
                    <a:pt x="160979" y="691477"/>
                  </a:lnTo>
                  <a:lnTo>
                    <a:pt x="164637" y="670989"/>
                  </a:lnTo>
                  <a:lnTo>
                    <a:pt x="160247" y="661476"/>
                  </a:lnTo>
                  <a:lnTo>
                    <a:pt x="184394" y="647574"/>
                  </a:lnTo>
                  <a:lnTo>
                    <a:pt x="168296" y="630744"/>
                  </a:lnTo>
                  <a:lnTo>
                    <a:pt x="174882" y="613183"/>
                  </a:lnTo>
                  <a:lnTo>
                    <a:pt x="185126" y="597085"/>
                  </a:lnTo>
                  <a:lnTo>
                    <a:pt x="188785" y="620500"/>
                  </a:lnTo>
                  <a:lnTo>
                    <a:pt x="200492" y="605866"/>
                  </a:lnTo>
                  <a:lnTo>
                    <a:pt x="210004" y="612451"/>
                  </a:lnTo>
                  <a:lnTo>
                    <a:pt x="218785" y="606597"/>
                  </a:lnTo>
                  <a:lnTo>
                    <a:pt x="218785" y="594158"/>
                  </a:lnTo>
                  <a:lnTo>
                    <a:pt x="242200" y="584646"/>
                  </a:lnTo>
                  <a:lnTo>
                    <a:pt x="244395" y="563426"/>
                  </a:lnTo>
                  <a:lnTo>
                    <a:pt x="262688" y="561962"/>
                  </a:lnTo>
                  <a:lnTo>
                    <a:pt x="282445" y="534889"/>
                  </a:lnTo>
                  <a:lnTo>
                    <a:pt x="282445" y="529767"/>
                  </a:lnTo>
                  <a:lnTo>
                    <a:pt x="275859" y="526108"/>
                  </a:lnTo>
                  <a:lnTo>
                    <a:pt x="275128" y="501961"/>
                  </a:lnTo>
                  <a:lnTo>
                    <a:pt x="279518" y="493912"/>
                  </a:lnTo>
                  <a:lnTo>
                    <a:pt x="280981" y="505620"/>
                  </a:lnTo>
                  <a:lnTo>
                    <a:pt x="288299" y="501961"/>
                  </a:lnTo>
                  <a:lnTo>
                    <a:pt x="286835" y="478546"/>
                  </a:lnTo>
                  <a:lnTo>
                    <a:pt x="280250" y="480741"/>
                  </a:lnTo>
                  <a:lnTo>
                    <a:pt x="279518" y="489522"/>
                  </a:lnTo>
                  <a:lnTo>
                    <a:pt x="270737" y="479278"/>
                  </a:lnTo>
                  <a:lnTo>
                    <a:pt x="277323" y="469034"/>
                  </a:lnTo>
                  <a:lnTo>
                    <a:pt x="281713" y="469765"/>
                  </a:lnTo>
                  <a:lnTo>
                    <a:pt x="289762" y="466838"/>
                  </a:lnTo>
                  <a:lnTo>
                    <a:pt x="293421" y="487327"/>
                  </a:lnTo>
                  <a:lnTo>
                    <a:pt x="308055" y="485132"/>
                  </a:lnTo>
                  <a:lnTo>
                    <a:pt x="329275" y="490254"/>
                  </a:lnTo>
                  <a:lnTo>
                    <a:pt x="329275" y="482936"/>
                  </a:lnTo>
                  <a:lnTo>
                    <a:pt x="321226" y="474156"/>
                  </a:lnTo>
                  <a:lnTo>
                    <a:pt x="330738" y="474887"/>
                  </a:lnTo>
                  <a:lnTo>
                    <a:pt x="331470" y="458058"/>
                  </a:lnTo>
                  <a:lnTo>
                    <a:pt x="335860" y="463912"/>
                  </a:lnTo>
                  <a:lnTo>
                    <a:pt x="338056" y="477814"/>
                  </a:lnTo>
                  <a:lnTo>
                    <a:pt x="353422" y="488790"/>
                  </a:lnTo>
                  <a:lnTo>
                    <a:pt x="354885" y="481473"/>
                  </a:lnTo>
                  <a:lnTo>
                    <a:pt x="361471" y="480010"/>
                  </a:lnTo>
                  <a:lnTo>
                    <a:pt x="359276" y="474156"/>
                  </a:lnTo>
                  <a:lnTo>
                    <a:pt x="365129" y="469765"/>
                  </a:lnTo>
                  <a:lnTo>
                    <a:pt x="364398" y="458058"/>
                  </a:lnTo>
                  <a:lnTo>
                    <a:pt x="352690" y="456594"/>
                  </a:lnTo>
                  <a:lnTo>
                    <a:pt x="338056" y="461716"/>
                  </a:lnTo>
                  <a:lnTo>
                    <a:pt x="348300" y="450009"/>
                  </a:lnTo>
                  <a:lnTo>
                    <a:pt x="353422" y="444155"/>
                  </a:lnTo>
                  <a:lnTo>
                    <a:pt x="362934" y="442692"/>
                  </a:lnTo>
                  <a:lnTo>
                    <a:pt x="365861" y="452204"/>
                  </a:lnTo>
                  <a:lnTo>
                    <a:pt x="378300" y="463912"/>
                  </a:lnTo>
                  <a:lnTo>
                    <a:pt x="381227" y="448545"/>
                  </a:lnTo>
                  <a:lnTo>
                    <a:pt x="398057" y="439765"/>
                  </a:lnTo>
                  <a:lnTo>
                    <a:pt x="391471" y="430252"/>
                  </a:lnTo>
                  <a:lnTo>
                    <a:pt x="392203" y="417813"/>
                  </a:lnTo>
                  <a:lnTo>
                    <a:pt x="400252" y="421472"/>
                  </a:lnTo>
                  <a:lnTo>
                    <a:pt x="405374" y="421472"/>
                  </a:lnTo>
                  <a:lnTo>
                    <a:pt x="417813" y="411228"/>
                  </a:lnTo>
                  <a:lnTo>
                    <a:pt x="420740" y="394398"/>
                  </a:lnTo>
                  <a:lnTo>
                    <a:pt x="436838" y="396593"/>
                  </a:lnTo>
                  <a:lnTo>
                    <a:pt x="437570" y="391471"/>
                  </a:lnTo>
                  <a:lnTo>
                    <a:pt x="439033" y="379764"/>
                  </a:lnTo>
                  <a:lnTo>
                    <a:pt x="442692" y="390008"/>
                  </a:lnTo>
                  <a:lnTo>
                    <a:pt x="453668" y="382690"/>
                  </a:lnTo>
                  <a:lnTo>
                    <a:pt x="470497" y="352690"/>
                  </a:lnTo>
                  <a:lnTo>
                    <a:pt x="469765" y="336592"/>
                  </a:lnTo>
                  <a:lnTo>
                    <a:pt x="459522" y="321958"/>
                  </a:lnTo>
                  <a:lnTo>
                    <a:pt x="437570" y="298542"/>
                  </a:lnTo>
                  <a:lnTo>
                    <a:pt x="423667" y="298542"/>
                  </a:lnTo>
                  <a:lnTo>
                    <a:pt x="417813" y="314640"/>
                  </a:lnTo>
                  <a:lnTo>
                    <a:pt x="396593" y="292689"/>
                  </a:lnTo>
                  <a:lnTo>
                    <a:pt x="398788" y="286835"/>
                  </a:lnTo>
                  <a:lnTo>
                    <a:pt x="398788" y="275859"/>
                  </a:lnTo>
                  <a:lnTo>
                    <a:pt x="387081" y="242932"/>
                  </a:lnTo>
                  <a:lnTo>
                    <a:pt x="381227" y="241468"/>
                  </a:lnTo>
                  <a:lnTo>
                    <a:pt x="376105" y="244395"/>
                  </a:lnTo>
                  <a:lnTo>
                    <a:pt x="340983" y="244395"/>
                  </a:lnTo>
                  <a:lnTo>
                    <a:pt x="338788" y="218053"/>
                  </a:lnTo>
                  <a:lnTo>
                    <a:pt x="279518" y="27805"/>
                  </a:lnTo>
                  <a:lnTo>
                    <a:pt x="226102" y="732"/>
                  </a:lnTo>
                  <a:lnTo>
                    <a:pt x="204882" y="0"/>
                  </a:lnTo>
                  <a:lnTo>
                    <a:pt x="155857" y="48294"/>
                  </a:lnTo>
                  <a:lnTo>
                    <a:pt x="136101" y="40976"/>
                  </a:lnTo>
                  <a:lnTo>
                    <a:pt x="128783" y="12439"/>
                  </a:lnTo>
                  <a:lnTo>
                    <a:pt x="109027" y="12439"/>
                  </a:lnTo>
                  <a:lnTo>
                    <a:pt x="58538" y="155125"/>
                  </a:lnTo>
                  <a:lnTo>
                    <a:pt x="63660" y="200492"/>
                  </a:lnTo>
                  <a:lnTo>
                    <a:pt x="51221" y="218053"/>
                  </a:lnTo>
                  <a:lnTo>
                    <a:pt x="48294" y="251712"/>
                  </a:lnTo>
                  <a:lnTo>
                    <a:pt x="57806" y="278786"/>
                  </a:lnTo>
                  <a:lnTo>
                    <a:pt x="63660" y="280249"/>
                  </a:lnTo>
                  <a:lnTo>
                    <a:pt x="63660" y="291957"/>
                  </a:lnTo>
                  <a:lnTo>
                    <a:pt x="51953" y="324884"/>
                  </a:lnTo>
                  <a:lnTo>
                    <a:pt x="40977" y="335129"/>
                  </a:lnTo>
                  <a:lnTo>
                    <a:pt x="31464" y="351226"/>
                  </a:lnTo>
                  <a:lnTo>
                    <a:pt x="28537" y="408301"/>
                  </a:lnTo>
                  <a:lnTo>
                    <a:pt x="10976" y="400984"/>
                  </a:lnTo>
                  <a:lnTo>
                    <a:pt x="0" y="403910"/>
                  </a:lnTo>
                  <a:close/>
                  <a:moveTo>
                    <a:pt x="340251" y="492449"/>
                  </a:moveTo>
                  <a:lnTo>
                    <a:pt x="332933" y="498303"/>
                  </a:lnTo>
                  <a:lnTo>
                    <a:pt x="332933" y="507815"/>
                  </a:lnTo>
                  <a:lnTo>
                    <a:pt x="338056" y="501961"/>
                  </a:lnTo>
                  <a:lnTo>
                    <a:pt x="344641" y="507815"/>
                  </a:lnTo>
                  <a:lnTo>
                    <a:pt x="347568" y="504156"/>
                  </a:lnTo>
                  <a:lnTo>
                    <a:pt x="355617" y="505620"/>
                  </a:lnTo>
                  <a:lnTo>
                    <a:pt x="348300" y="499766"/>
                  </a:lnTo>
                  <a:lnTo>
                    <a:pt x="351226" y="493912"/>
                  </a:lnTo>
                  <a:close/>
                  <a:moveTo>
                    <a:pt x="327812" y="511474"/>
                  </a:moveTo>
                  <a:lnTo>
                    <a:pt x="320495" y="519522"/>
                  </a:lnTo>
                  <a:lnTo>
                    <a:pt x="324153" y="522449"/>
                  </a:lnTo>
                  <a:lnTo>
                    <a:pt x="323421" y="529767"/>
                  </a:lnTo>
                  <a:lnTo>
                    <a:pt x="331470" y="529767"/>
                  </a:lnTo>
                  <a:lnTo>
                    <a:pt x="331470" y="516596"/>
                  </a:lnTo>
                  <a:close/>
                  <a:moveTo>
                    <a:pt x="305860" y="499766"/>
                  </a:moveTo>
                  <a:lnTo>
                    <a:pt x="312445" y="509278"/>
                  </a:lnTo>
                  <a:lnTo>
                    <a:pt x="319763" y="512937"/>
                  </a:lnTo>
                  <a:lnTo>
                    <a:pt x="321958" y="505620"/>
                  </a:lnTo>
                  <a:lnTo>
                    <a:pt x="321958" y="492449"/>
                  </a:lnTo>
                  <a:lnTo>
                    <a:pt x="312445" y="487327"/>
                  </a:lnTo>
                  <a:lnTo>
                    <a:pt x="309519" y="496107"/>
                  </a:lnTo>
                  <a:close/>
                  <a:moveTo>
                    <a:pt x="298543" y="536352"/>
                  </a:moveTo>
                  <a:lnTo>
                    <a:pt x="286104" y="523913"/>
                  </a:lnTo>
                  <a:lnTo>
                    <a:pt x="297811" y="506351"/>
                  </a:lnTo>
                  <a:lnTo>
                    <a:pt x="303665" y="508547"/>
                  </a:lnTo>
                  <a:lnTo>
                    <a:pt x="305128" y="516596"/>
                  </a:lnTo>
                  <a:lnTo>
                    <a:pt x="312445" y="522449"/>
                  </a:lnTo>
                  <a:lnTo>
                    <a:pt x="312445" y="530498"/>
                  </a:lnTo>
                  <a:lnTo>
                    <a:pt x="305128" y="537815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D3C7A00-282E-2FF3-0831-C07972AAAE4B}"/>
                </a:ext>
              </a:extLst>
            </p:cNvPr>
            <p:cNvSpPr/>
            <p:nvPr/>
          </p:nvSpPr>
          <p:spPr>
            <a:xfrm>
              <a:off x="6248116" y="3237652"/>
              <a:ext cx="578060" cy="289761"/>
            </a:xfrm>
            <a:custGeom>
              <a:avLst/>
              <a:gdLst>
                <a:gd name="connsiteX0" fmla="*/ 479278 w 578060"/>
                <a:gd name="connsiteY0" fmla="*/ 286835 h 289761"/>
                <a:gd name="connsiteX1" fmla="*/ 479278 w 578060"/>
                <a:gd name="connsiteY1" fmla="*/ 274396 h 289761"/>
                <a:gd name="connsiteX2" fmla="*/ 473424 w 578060"/>
                <a:gd name="connsiteY2" fmla="*/ 274396 h 289761"/>
                <a:gd name="connsiteX3" fmla="*/ 473424 w 578060"/>
                <a:gd name="connsiteY3" fmla="*/ 287567 h 289761"/>
                <a:gd name="connsiteX4" fmla="*/ 565621 w 578060"/>
                <a:gd name="connsiteY4" fmla="*/ 258298 h 289761"/>
                <a:gd name="connsiteX5" fmla="*/ 574402 w 578060"/>
                <a:gd name="connsiteY5" fmla="*/ 242200 h 289761"/>
                <a:gd name="connsiteX6" fmla="*/ 575133 w 578060"/>
                <a:gd name="connsiteY6" fmla="*/ 223907 h 289761"/>
                <a:gd name="connsiteX7" fmla="*/ 570743 w 578060"/>
                <a:gd name="connsiteY7" fmla="*/ 219517 h 289761"/>
                <a:gd name="connsiteX8" fmla="*/ 565621 w 578060"/>
                <a:gd name="connsiteY8" fmla="*/ 226102 h 289761"/>
                <a:gd name="connsiteX9" fmla="*/ 564157 w 578060"/>
                <a:gd name="connsiteY9" fmla="*/ 241468 h 289761"/>
                <a:gd name="connsiteX10" fmla="*/ 558304 w 578060"/>
                <a:gd name="connsiteY10" fmla="*/ 251712 h 289761"/>
                <a:gd name="connsiteX11" fmla="*/ 556109 w 578060"/>
                <a:gd name="connsiteY11" fmla="*/ 259761 h 289761"/>
                <a:gd name="connsiteX12" fmla="*/ 522449 w 578060"/>
                <a:gd name="connsiteY12" fmla="*/ 271469 h 289761"/>
                <a:gd name="connsiteX13" fmla="*/ 517327 w 578060"/>
                <a:gd name="connsiteY13" fmla="*/ 277323 h 289761"/>
                <a:gd name="connsiteX14" fmla="*/ 507815 w 578060"/>
                <a:gd name="connsiteY14" fmla="*/ 278786 h 289761"/>
                <a:gd name="connsiteX15" fmla="*/ 504888 w 578060"/>
                <a:gd name="connsiteY15" fmla="*/ 285371 h 289761"/>
                <a:gd name="connsiteX16" fmla="*/ 495375 w 578060"/>
                <a:gd name="connsiteY16" fmla="*/ 289762 h 289761"/>
                <a:gd name="connsiteX17" fmla="*/ 493180 w 578060"/>
                <a:gd name="connsiteY17" fmla="*/ 271469 h 289761"/>
                <a:gd name="connsiteX18" fmla="*/ 496107 w 578060"/>
                <a:gd name="connsiteY18" fmla="*/ 266347 h 289761"/>
                <a:gd name="connsiteX19" fmla="*/ 490254 w 578060"/>
                <a:gd name="connsiteY19" fmla="*/ 262688 h 289761"/>
                <a:gd name="connsiteX20" fmla="*/ 491717 w 578060"/>
                <a:gd name="connsiteY20" fmla="*/ 251712 h 289761"/>
                <a:gd name="connsiteX21" fmla="*/ 480009 w 578060"/>
                <a:gd name="connsiteY21" fmla="*/ 259029 h 289761"/>
                <a:gd name="connsiteX22" fmla="*/ 480009 w 578060"/>
                <a:gd name="connsiteY22" fmla="*/ 244395 h 289761"/>
                <a:gd name="connsiteX23" fmla="*/ 488790 w 578060"/>
                <a:gd name="connsiteY23" fmla="*/ 242200 h 289761"/>
                <a:gd name="connsiteX24" fmla="*/ 474887 w 578060"/>
                <a:gd name="connsiteY24" fmla="*/ 239273 h 289761"/>
                <a:gd name="connsiteX25" fmla="*/ 469765 w 578060"/>
                <a:gd name="connsiteY25" fmla="*/ 233419 h 289761"/>
                <a:gd name="connsiteX26" fmla="*/ 472692 w 578060"/>
                <a:gd name="connsiteY26" fmla="*/ 223907 h 289761"/>
                <a:gd name="connsiteX27" fmla="*/ 466838 w 578060"/>
                <a:gd name="connsiteY27" fmla="*/ 219517 h 289761"/>
                <a:gd name="connsiteX28" fmla="*/ 461716 w 578060"/>
                <a:gd name="connsiteY28" fmla="*/ 231224 h 289761"/>
                <a:gd name="connsiteX29" fmla="*/ 465375 w 578060"/>
                <a:gd name="connsiteY29" fmla="*/ 237078 h 289761"/>
                <a:gd name="connsiteX30" fmla="*/ 460253 w 578060"/>
                <a:gd name="connsiteY30" fmla="*/ 241468 h 289761"/>
                <a:gd name="connsiteX31" fmla="*/ 452204 w 578060"/>
                <a:gd name="connsiteY31" fmla="*/ 245127 h 289761"/>
                <a:gd name="connsiteX32" fmla="*/ 437570 w 578060"/>
                <a:gd name="connsiteY32" fmla="*/ 237810 h 289761"/>
                <a:gd name="connsiteX33" fmla="*/ 436106 w 578060"/>
                <a:gd name="connsiteY33" fmla="*/ 229029 h 289761"/>
                <a:gd name="connsiteX34" fmla="*/ 428789 w 578060"/>
                <a:gd name="connsiteY34" fmla="*/ 220980 h 289761"/>
                <a:gd name="connsiteX35" fmla="*/ 418545 w 578060"/>
                <a:gd name="connsiteY35" fmla="*/ 208541 h 289761"/>
                <a:gd name="connsiteX36" fmla="*/ 429520 w 578060"/>
                <a:gd name="connsiteY36" fmla="*/ 202687 h 289761"/>
                <a:gd name="connsiteX37" fmla="*/ 422203 w 578060"/>
                <a:gd name="connsiteY37" fmla="*/ 198297 h 289761"/>
                <a:gd name="connsiteX38" fmla="*/ 422203 w 578060"/>
                <a:gd name="connsiteY38" fmla="*/ 191711 h 289761"/>
                <a:gd name="connsiteX39" fmla="*/ 426594 w 578060"/>
                <a:gd name="connsiteY39" fmla="*/ 184394 h 289761"/>
                <a:gd name="connsiteX40" fmla="*/ 439033 w 578060"/>
                <a:gd name="connsiteY40" fmla="*/ 182199 h 289761"/>
                <a:gd name="connsiteX41" fmla="*/ 428789 w 578060"/>
                <a:gd name="connsiteY41" fmla="*/ 177808 h 289761"/>
                <a:gd name="connsiteX42" fmla="*/ 428057 w 578060"/>
                <a:gd name="connsiteY42" fmla="*/ 172686 h 289761"/>
                <a:gd name="connsiteX43" fmla="*/ 418545 w 578060"/>
                <a:gd name="connsiteY43" fmla="*/ 171955 h 289761"/>
                <a:gd name="connsiteX44" fmla="*/ 415618 w 578060"/>
                <a:gd name="connsiteY44" fmla="*/ 180003 h 289761"/>
                <a:gd name="connsiteX45" fmla="*/ 411227 w 578060"/>
                <a:gd name="connsiteY45" fmla="*/ 182199 h 289761"/>
                <a:gd name="connsiteX46" fmla="*/ 411959 w 578060"/>
                <a:gd name="connsiteY46" fmla="*/ 157320 h 289761"/>
                <a:gd name="connsiteX47" fmla="*/ 419277 w 578060"/>
                <a:gd name="connsiteY47" fmla="*/ 150003 h 289761"/>
                <a:gd name="connsiteX48" fmla="*/ 425130 w 578060"/>
                <a:gd name="connsiteY48" fmla="*/ 155125 h 289761"/>
                <a:gd name="connsiteX49" fmla="*/ 425862 w 578060"/>
                <a:gd name="connsiteY49" fmla="*/ 143417 h 289761"/>
                <a:gd name="connsiteX50" fmla="*/ 418545 w 578060"/>
                <a:gd name="connsiteY50" fmla="*/ 136832 h 289761"/>
                <a:gd name="connsiteX51" fmla="*/ 411959 w 578060"/>
                <a:gd name="connsiteY51" fmla="*/ 144881 h 289761"/>
                <a:gd name="connsiteX52" fmla="*/ 404642 w 578060"/>
                <a:gd name="connsiteY52" fmla="*/ 155125 h 289761"/>
                <a:gd name="connsiteX53" fmla="*/ 400251 w 578060"/>
                <a:gd name="connsiteY53" fmla="*/ 147808 h 289761"/>
                <a:gd name="connsiteX54" fmla="*/ 401715 w 578060"/>
                <a:gd name="connsiteY54" fmla="*/ 130246 h 289761"/>
                <a:gd name="connsiteX55" fmla="*/ 408301 w 578060"/>
                <a:gd name="connsiteY55" fmla="*/ 122929 h 289761"/>
                <a:gd name="connsiteX56" fmla="*/ 414886 w 578060"/>
                <a:gd name="connsiteY56" fmla="*/ 129515 h 289761"/>
                <a:gd name="connsiteX57" fmla="*/ 423667 w 578060"/>
                <a:gd name="connsiteY57" fmla="*/ 124393 h 289761"/>
                <a:gd name="connsiteX58" fmla="*/ 420740 w 578060"/>
                <a:gd name="connsiteY58" fmla="*/ 111953 h 289761"/>
                <a:gd name="connsiteX59" fmla="*/ 413423 w 578060"/>
                <a:gd name="connsiteY59" fmla="*/ 119271 h 289761"/>
                <a:gd name="connsiteX60" fmla="*/ 406837 w 578060"/>
                <a:gd name="connsiteY60" fmla="*/ 103904 h 289761"/>
                <a:gd name="connsiteX61" fmla="*/ 405374 w 578060"/>
                <a:gd name="connsiteY61" fmla="*/ 91465 h 289761"/>
                <a:gd name="connsiteX62" fmla="*/ 413423 w 578060"/>
                <a:gd name="connsiteY62" fmla="*/ 73904 h 289761"/>
                <a:gd name="connsiteX63" fmla="*/ 421472 w 578060"/>
                <a:gd name="connsiteY63" fmla="*/ 63660 h 289761"/>
                <a:gd name="connsiteX64" fmla="*/ 431716 w 578060"/>
                <a:gd name="connsiteY64" fmla="*/ 62196 h 289761"/>
                <a:gd name="connsiteX65" fmla="*/ 428057 w 578060"/>
                <a:gd name="connsiteY65" fmla="*/ 56343 h 289761"/>
                <a:gd name="connsiteX66" fmla="*/ 431716 w 578060"/>
                <a:gd name="connsiteY66" fmla="*/ 51952 h 289761"/>
                <a:gd name="connsiteX67" fmla="*/ 429520 w 578060"/>
                <a:gd name="connsiteY67" fmla="*/ 46830 h 289761"/>
                <a:gd name="connsiteX68" fmla="*/ 430984 w 578060"/>
                <a:gd name="connsiteY68" fmla="*/ 31464 h 289761"/>
                <a:gd name="connsiteX69" fmla="*/ 420008 w 578060"/>
                <a:gd name="connsiteY69" fmla="*/ 34391 h 289761"/>
                <a:gd name="connsiteX70" fmla="*/ 414154 w 578060"/>
                <a:gd name="connsiteY70" fmla="*/ 42440 h 289761"/>
                <a:gd name="connsiteX71" fmla="*/ 421472 w 578060"/>
                <a:gd name="connsiteY71" fmla="*/ 51952 h 289761"/>
                <a:gd name="connsiteX72" fmla="*/ 402447 w 578060"/>
                <a:gd name="connsiteY72" fmla="*/ 78294 h 289761"/>
                <a:gd name="connsiteX73" fmla="*/ 395861 w 578060"/>
                <a:gd name="connsiteY73" fmla="*/ 75367 h 289761"/>
                <a:gd name="connsiteX74" fmla="*/ 390739 w 578060"/>
                <a:gd name="connsiteY74" fmla="*/ 81953 h 289761"/>
                <a:gd name="connsiteX75" fmla="*/ 386349 w 578060"/>
                <a:gd name="connsiteY75" fmla="*/ 98051 h 289761"/>
                <a:gd name="connsiteX76" fmla="*/ 373178 w 578060"/>
                <a:gd name="connsiteY76" fmla="*/ 101709 h 289761"/>
                <a:gd name="connsiteX77" fmla="*/ 382690 w 578060"/>
                <a:gd name="connsiteY77" fmla="*/ 106100 h 289761"/>
                <a:gd name="connsiteX78" fmla="*/ 392203 w 578060"/>
                <a:gd name="connsiteY78" fmla="*/ 115612 h 289761"/>
                <a:gd name="connsiteX79" fmla="*/ 390739 w 578060"/>
                <a:gd name="connsiteY79" fmla="*/ 120734 h 289761"/>
                <a:gd name="connsiteX80" fmla="*/ 397325 w 578060"/>
                <a:gd name="connsiteY80" fmla="*/ 129515 h 289761"/>
                <a:gd name="connsiteX81" fmla="*/ 389276 w 578060"/>
                <a:gd name="connsiteY81" fmla="*/ 136832 h 289761"/>
                <a:gd name="connsiteX82" fmla="*/ 392934 w 578060"/>
                <a:gd name="connsiteY82" fmla="*/ 139027 h 289761"/>
                <a:gd name="connsiteX83" fmla="*/ 389276 w 578060"/>
                <a:gd name="connsiteY83" fmla="*/ 148539 h 289761"/>
                <a:gd name="connsiteX84" fmla="*/ 389276 w 578060"/>
                <a:gd name="connsiteY84" fmla="*/ 163906 h 289761"/>
                <a:gd name="connsiteX85" fmla="*/ 385617 w 578060"/>
                <a:gd name="connsiteY85" fmla="*/ 173418 h 289761"/>
                <a:gd name="connsiteX86" fmla="*/ 392203 w 578060"/>
                <a:gd name="connsiteY86" fmla="*/ 181467 h 289761"/>
                <a:gd name="connsiteX87" fmla="*/ 397325 w 578060"/>
                <a:gd name="connsiteY87" fmla="*/ 206345 h 289761"/>
                <a:gd name="connsiteX88" fmla="*/ 406837 w 578060"/>
                <a:gd name="connsiteY88" fmla="*/ 216590 h 289761"/>
                <a:gd name="connsiteX89" fmla="*/ 418545 w 578060"/>
                <a:gd name="connsiteY89" fmla="*/ 226834 h 289761"/>
                <a:gd name="connsiteX90" fmla="*/ 421472 w 578060"/>
                <a:gd name="connsiteY90" fmla="*/ 247322 h 289761"/>
                <a:gd name="connsiteX91" fmla="*/ 433179 w 578060"/>
                <a:gd name="connsiteY91" fmla="*/ 261956 h 289761"/>
                <a:gd name="connsiteX92" fmla="*/ 436106 w 578060"/>
                <a:gd name="connsiteY92" fmla="*/ 272200 h 289761"/>
                <a:gd name="connsiteX93" fmla="*/ 436106 w 578060"/>
                <a:gd name="connsiteY93" fmla="*/ 279518 h 289761"/>
                <a:gd name="connsiteX94" fmla="*/ 430984 w 578060"/>
                <a:gd name="connsiteY94" fmla="*/ 279518 h 289761"/>
                <a:gd name="connsiteX95" fmla="*/ 420008 w 578060"/>
                <a:gd name="connsiteY95" fmla="*/ 270737 h 289761"/>
                <a:gd name="connsiteX96" fmla="*/ 417081 w 578060"/>
                <a:gd name="connsiteY96" fmla="*/ 272200 h 289761"/>
                <a:gd name="connsiteX97" fmla="*/ 408301 w 578060"/>
                <a:gd name="connsiteY97" fmla="*/ 270737 h 289761"/>
                <a:gd name="connsiteX98" fmla="*/ 395861 w 578060"/>
                <a:gd name="connsiteY98" fmla="*/ 260493 h 289761"/>
                <a:gd name="connsiteX99" fmla="*/ 385617 w 578060"/>
                <a:gd name="connsiteY99" fmla="*/ 258298 h 289761"/>
                <a:gd name="connsiteX100" fmla="*/ 378300 w 578060"/>
                <a:gd name="connsiteY100" fmla="*/ 261956 h 289761"/>
                <a:gd name="connsiteX101" fmla="*/ 369520 w 578060"/>
                <a:gd name="connsiteY101" fmla="*/ 259761 h 289761"/>
                <a:gd name="connsiteX102" fmla="*/ 366592 w 578060"/>
                <a:gd name="connsiteY102" fmla="*/ 261225 h 289761"/>
                <a:gd name="connsiteX103" fmla="*/ 354153 w 578060"/>
                <a:gd name="connsiteY103" fmla="*/ 255371 h 289761"/>
                <a:gd name="connsiteX104" fmla="*/ 346836 w 578060"/>
                <a:gd name="connsiteY104" fmla="*/ 248054 h 289761"/>
                <a:gd name="connsiteX105" fmla="*/ 339519 w 578060"/>
                <a:gd name="connsiteY105" fmla="*/ 238541 h 289761"/>
                <a:gd name="connsiteX106" fmla="*/ 335129 w 578060"/>
                <a:gd name="connsiteY106" fmla="*/ 237078 h 289761"/>
                <a:gd name="connsiteX107" fmla="*/ 329275 w 578060"/>
                <a:gd name="connsiteY107" fmla="*/ 242200 h 289761"/>
                <a:gd name="connsiteX108" fmla="*/ 317567 w 578060"/>
                <a:gd name="connsiteY108" fmla="*/ 251712 h 289761"/>
                <a:gd name="connsiteX109" fmla="*/ 309518 w 578060"/>
                <a:gd name="connsiteY109" fmla="*/ 245859 h 289761"/>
                <a:gd name="connsiteX110" fmla="*/ 306591 w 578060"/>
                <a:gd name="connsiteY110" fmla="*/ 229029 h 289761"/>
                <a:gd name="connsiteX111" fmla="*/ 312445 w 578060"/>
                <a:gd name="connsiteY111" fmla="*/ 213663 h 289761"/>
                <a:gd name="connsiteX112" fmla="*/ 310250 w 578060"/>
                <a:gd name="connsiteY112" fmla="*/ 210004 h 289761"/>
                <a:gd name="connsiteX113" fmla="*/ 312445 w 578060"/>
                <a:gd name="connsiteY113" fmla="*/ 207077 h 289761"/>
                <a:gd name="connsiteX114" fmla="*/ 307323 w 578060"/>
                <a:gd name="connsiteY114" fmla="*/ 199760 h 289761"/>
                <a:gd name="connsiteX115" fmla="*/ 314640 w 578060"/>
                <a:gd name="connsiteY115" fmla="*/ 199028 h 289761"/>
                <a:gd name="connsiteX116" fmla="*/ 321958 w 578060"/>
                <a:gd name="connsiteY116" fmla="*/ 192443 h 289761"/>
                <a:gd name="connsiteX117" fmla="*/ 324884 w 578060"/>
                <a:gd name="connsiteY117" fmla="*/ 179272 h 289761"/>
                <a:gd name="connsiteX118" fmla="*/ 337324 w 578060"/>
                <a:gd name="connsiteY118" fmla="*/ 160247 h 289761"/>
                <a:gd name="connsiteX119" fmla="*/ 318299 w 578060"/>
                <a:gd name="connsiteY119" fmla="*/ 147076 h 289761"/>
                <a:gd name="connsiteX120" fmla="*/ 310982 w 578060"/>
                <a:gd name="connsiteY120" fmla="*/ 159515 h 289761"/>
                <a:gd name="connsiteX121" fmla="*/ 306591 w 578060"/>
                <a:gd name="connsiteY121" fmla="*/ 155125 h 289761"/>
                <a:gd name="connsiteX122" fmla="*/ 299274 w 578060"/>
                <a:gd name="connsiteY122" fmla="*/ 155125 h 289761"/>
                <a:gd name="connsiteX123" fmla="*/ 294884 w 578060"/>
                <a:gd name="connsiteY123" fmla="*/ 154393 h 289761"/>
                <a:gd name="connsiteX124" fmla="*/ 291957 w 578060"/>
                <a:gd name="connsiteY124" fmla="*/ 151466 h 289761"/>
                <a:gd name="connsiteX125" fmla="*/ 292689 w 578060"/>
                <a:gd name="connsiteY125" fmla="*/ 147808 h 289761"/>
                <a:gd name="connsiteX126" fmla="*/ 280249 w 578060"/>
                <a:gd name="connsiteY126" fmla="*/ 143417 h 289761"/>
                <a:gd name="connsiteX127" fmla="*/ 274396 w 578060"/>
                <a:gd name="connsiteY127" fmla="*/ 145613 h 289761"/>
                <a:gd name="connsiteX128" fmla="*/ 265615 w 578060"/>
                <a:gd name="connsiteY128" fmla="*/ 144881 h 289761"/>
                <a:gd name="connsiteX129" fmla="*/ 260493 w 578060"/>
                <a:gd name="connsiteY129" fmla="*/ 139759 h 289761"/>
                <a:gd name="connsiteX130" fmla="*/ 256834 w 578060"/>
                <a:gd name="connsiteY130" fmla="*/ 138295 h 289761"/>
                <a:gd name="connsiteX131" fmla="*/ 255371 w 578060"/>
                <a:gd name="connsiteY131" fmla="*/ 133173 h 289761"/>
                <a:gd name="connsiteX132" fmla="*/ 259761 w 578060"/>
                <a:gd name="connsiteY132" fmla="*/ 127320 h 289761"/>
                <a:gd name="connsiteX133" fmla="*/ 259761 w 578060"/>
                <a:gd name="connsiteY133" fmla="*/ 120734 h 289761"/>
                <a:gd name="connsiteX134" fmla="*/ 250980 w 578060"/>
                <a:gd name="connsiteY134" fmla="*/ 119271 h 289761"/>
                <a:gd name="connsiteX135" fmla="*/ 243663 w 578060"/>
                <a:gd name="connsiteY135" fmla="*/ 112685 h 289761"/>
                <a:gd name="connsiteX136" fmla="*/ 237078 w 578060"/>
                <a:gd name="connsiteY136" fmla="*/ 113417 h 289761"/>
                <a:gd name="connsiteX137" fmla="*/ 225370 w 578060"/>
                <a:gd name="connsiteY137" fmla="*/ 111222 h 289761"/>
                <a:gd name="connsiteX138" fmla="*/ 218785 w 578060"/>
                <a:gd name="connsiteY138" fmla="*/ 108295 h 289761"/>
                <a:gd name="connsiteX139" fmla="*/ 220248 w 578060"/>
                <a:gd name="connsiteY139" fmla="*/ 96587 h 289761"/>
                <a:gd name="connsiteX140" fmla="*/ 212931 w 578060"/>
                <a:gd name="connsiteY140" fmla="*/ 92929 h 289761"/>
                <a:gd name="connsiteX141" fmla="*/ 211467 w 578060"/>
                <a:gd name="connsiteY141" fmla="*/ 87807 h 289761"/>
                <a:gd name="connsiteX142" fmla="*/ 206345 w 578060"/>
                <a:gd name="connsiteY142" fmla="*/ 87807 h 289761"/>
                <a:gd name="connsiteX143" fmla="*/ 200492 w 578060"/>
                <a:gd name="connsiteY143" fmla="*/ 79026 h 289761"/>
                <a:gd name="connsiteX144" fmla="*/ 201955 w 578060"/>
                <a:gd name="connsiteY144" fmla="*/ 71709 h 289761"/>
                <a:gd name="connsiteX145" fmla="*/ 182930 w 578060"/>
                <a:gd name="connsiteY145" fmla="*/ 74636 h 289761"/>
                <a:gd name="connsiteX146" fmla="*/ 166832 w 578060"/>
                <a:gd name="connsiteY146" fmla="*/ 62928 h 289761"/>
                <a:gd name="connsiteX147" fmla="*/ 156588 w 578060"/>
                <a:gd name="connsiteY147" fmla="*/ 65123 h 289761"/>
                <a:gd name="connsiteX148" fmla="*/ 150003 w 578060"/>
                <a:gd name="connsiteY148" fmla="*/ 75367 h 289761"/>
                <a:gd name="connsiteX149" fmla="*/ 140490 w 578060"/>
                <a:gd name="connsiteY149" fmla="*/ 75367 h 289761"/>
                <a:gd name="connsiteX150" fmla="*/ 128051 w 578060"/>
                <a:gd name="connsiteY150" fmla="*/ 96587 h 289761"/>
                <a:gd name="connsiteX151" fmla="*/ 103904 w 578060"/>
                <a:gd name="connsiteY151" fmla="*/ 99514 h 289761"/>
                <a:gd name="connsiteX152" fmla="*/ 90002 w 578060"/>
                <a:gd name="connsiteY152" fmla="*/ 92197 h 289761"/>
                <a:gd name="connsiteX153" fmla="*/ 70977 w 578060"/>
                <a:gd name="connsiteY153" fmla="*/ 120002 h 289761"/>
                <a:gd name="connsiteX154" fmla="*/ 54879 w 578060"/>
                <a:gd name="connsiteY154" fmla="*/ 117807 h 289761"/>
                <a:gd name="connsiteX155" fmla="*/ 32195 w 578060"/>
                <a:gd name="connsiteY155" fmla="*/ 146344 h 289761"/>
                <a:gd name="connsiteX156" fmla="*/ 25610 w 578060"/>
                <a:gd name="connsiteY156" fmla="*/ 158052 h 289761"/>
                <a:gd name="connsiteX157" fmla="*/ 12439 w 578060"/>
                <a:gd name="connsiteY157" fmla="*/ 169759 h 289761"/>
                <a:gd name="connsiteX158" fmla="*/ 0 w 578060"/>
                <a:gd name="connsiteY158" fmla="*/ 86343 h 289761"/>
                <a:gd name="connsiteX159" fmla="*/ 442692 w 578060"/>
                <a:gd name="connsiteY159" fmla="*/ 0 h 289761"/>
                <a:gd name="connsiteX160" fmla="*/ 498302 w 578060"/>
                <a:gd name="connsiteY160" fmla="*/ 198297 h 289761"/>
                <a:gd name="connsiteX161" fmla="*/ 578060 w 578060"/>
                <a:gd name="connsiteY161" fmla="*/ 181467 h 289761"/>
                <a:gd name="connsiteX162" fmla="*/ 578060 w 578060"/>
                <a:gd name="connsiteY162" fmla="*/ 220248 h 289761"/>
                <a:gd name="connsiteX163" fmla="*/ 577328 w 578060"/>
                <a:gd name="connsiteY163" fmla="*/ 242931 h 289761"/>
                <a:gd name="connsiteX164" fmla="*/ 570011 w 578060"/>
                <a:gd name="connsiteY164" fmla="*/ 256103 h 289761"/>
                <a:gd name="connsiteX165" fmla="*/ 467570 w 578060"/>
                <a:gd name="connsiteY165" fmla="*/ 245127 h 289761"/>
                <a:gd name="connsiteX166" fmla="*/ 458058 w 578060"/>
                <a:gd name="connsiteY166" fmla="*/ 251712 h 289761"/>
                <a:gd name="connsiteX167" fmla="*/ 463911 w 578060"/>
                <a:gd name="connsiteY167" fmla="*/ 264883 h 289761"/>
                <a:gd name="connsiteX168" fmla="*/ 476351 w 578060"/>
                <a:gd name="connsiteY168" fmla="*/ 270737 h 289761"/>
                <a:gd name="connsiteX169" fmla="*/ 473424 w 578060"/>
                <a:gd name="connsiteY169" fmla="*/ 259029 h 28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578060" h="289761">
                  <a:moveTo>
                    <a:pt x="479278" y="286835"/>
                  </a:moveTo>
                  <a:lnTo>
                    <a:pt x="479278" y="274396"/>
                  </a:lnTo>
                  <a:lnTo>
                    <a:pt x="473424" y="274396"/>
                  </a:lnTo>
                  <a:lnTo>
                    <a:pt x="473424" y="287567"/>
                  </a:lnTo>
                  <a:close/>
                  <a:moveTo>
                    <a:pt x="565621" y="258298"/>
                  </a:moveTo>
                  <a:lnTo>
                    <a:pt x="574402" y="242200"/>
                  </a:lnTo>
                  <a:lnTo>
                    <a:pt x="575133" y="223907"/>
                  </a:lnTo>
                  <a:lnTo>
                    <a:pt x="570743" y="219517"/>
                  </a:lnTo>
                  <a:lnTo>
                    <a:pt x="565621" y="226102"/>
                  </a:lnTo>
                  <a:lnTo>
                    <a:pt x="564157" y="241468"/>
                  </a:lnTo>
                  <a:lnTo>
                    <a:pt x="558304" y="251712"/>
                  </a:lnTo>
                  <a:lnTo>
                    <a:pt x="556109" y="259761"/>
                  </a:lnTo>
                  <a:lnTo>
                    <a:pt x="522449" y="271469"/>
                  </a:lnTo>
                  <a:lnTo>
                    <a:pt x="517327" y="277323"/>
                  </a:lnTo>
                  <a:lnTo>
                    <a:pt x="507815" y="278786"/>
                  </a:lnTo>
                  <a:lnTo>
                    <a:pt x="504888" y="285371"/>
                  </a:lnTo>
                  <a:lnTo>
                    <a:pt x="495375" y="289762"/>
                  </a:lnTo>
                  <a:lnTo>
                    <a:pt x="493180" y="271469"/>
                  </a:lnTo>
                  <a:lnTo>
                    <a:pt x="496107" y="266347"/>
                  </a:lnTo>
                  <a:lnTo>
                    <a:pt x="490254" y="262688"/>
                  </a:lnTo>
                  <a:lnTo>
                    <a:pt x="491717" y="251712"/>
                  </a:lnTo>
                  <a:lnTo>
                    <a:pt x="480009" y="259029"/>
                  </a:lnTo>
                  <a:lnTo>
                    <a:pt x="480009" y="244395"/>
                  </a:lnTo>
                  <a:lnTo>
                    <a:pt x="488790" y="242200"/>
                  </a:lnTo>
                  <a:lnTo>
                    <a:pt x="474887" y="239273"/>
                  </a:lnTo>
                  <a:lnTo>
                    <a:pt x="469765" y="233419"/>
                  </a:lnTo>
                  <a:lnTo>
                    <a:pt x="472692" y="223907"/>
                  </a:lnTo>
                  <a:lnTo>
                    <a:pt x="466838" y="219517"/>
                  </a:lnTo>
                  <a:lnTo>
                    <a:pt x="461716" y="231224"/>
                  </a:lnTo>
                  <a:lnTo>
                    <a:pt x="465375" y="237078"/>
                  </a:lnTo>
                  <a:lnTo>
                    <a:pt x="460253" y="241468"/>
                  </a:lnTo>
                  <a:lnTo>
                    <a:pt x="452204" y="245127"/>
                  </a:lnTo>
                  <a:lnTo>
                    <a:pt x="437570" y="237810"/>
                  </a:lnTo>
                  <a:lnTo>
                    <a:pt x="436106" y="229029"/>
                  </a:lnTo>
                  <a:lnTo>
                    <a:pt x="428789" y="220980"/>
                  </a:lnTo>
                  <a:lnTo>
                    <a:pt x="418545" y="208541"/>
                  </a:lnTo>
                  <a:lnTo>
                    <a:pt x="429520" y="202687"/>
                  </a:lnTo>
                  <a:lnTo>
                    <a:pt x="422203" y="198297"/>
                  </a:lnTo>
                  <a:lnTo>
                    <a:pt x="422203" y="191711"/>
                  </a:lnTo>
                  <a:lnTo>
                    <a:pt x="426594" y="184394"/>
                  </a:lnTo>
                  <a:lnTo>
                    <a:pt x="439033" y="182199"/>
                  </a:lnTo>
                  <a:lnTo>
                    <a:pt x="428789" y="177808"/>
                  </a:lnTo>
                  <a:lnTo>
                    <a:pt x="428057" y="172686"/>
                  </a:lnTo>
                  <a:lnTo>
                    <a:pt x="418545" y="171955"/>
                  </a:lnTo>
                  <a:lnTo>
                    <a:pt x="415618" y="180003"/>
                  </a:lnTo>
                  <a:lnTo>
                    <a:pt x="411227" y="182199"/>
                  </a:lnTo>
                  <a:lnTo>
                    <a:pt x="411959" y="157320"/>
                  </a:lnTo>
                  <a:lnTo>
                    <a:pt x="419277" y="150003"/>
                  </a:lnTo>
                  <a:lnTo>
                    <a:pt x="425130" y="155125"/>
                  </a:lnTo>
                  <a:lnTo>
                    <a:pt x="425862" y="143417"/>
                  </a:lnTo>
                  <a:lnTo>
                    <a:pt x="418545" y="136832"/>
                  </a:lnTo>
                  <a:lnTo>
                    <a:pt x="411959" y="144881"/>
                  </a:lnTo>
                  <a:lnTo>
                    <a:pt x="404642" y="155125"/>
                  </a:lnTo>
                  <a:lnTo>
                    <a:pt x="400251" y="147808"/>
                  </a:lnTo>
                  <a:lnTo>
                    <a:pt x="401715" y="130246"/>
                  </a:lnTo>
                  <a:lnTo>
                    <a:pt x="408301" y="122929"/>
                  </a:lnTo>
                  <a:lnTo>
                    <a:pt x="414886" y="129515"/>
                  </a:lnTo>
                  <a:lnTo>
                    <a:pt x="423667" y="124393"/>
                  </a:lnTo>
                  <a:lnTo>
                    <a:pt x="420740" y="111953"/>
                  </a:lnTo>
                  <a:lnTo>
                    <a:pt x="413423" y="119271"/>
                  </a:lnTo>
                  <a:lnTo>
                    <a:pt x="406837" y="103904"/>
                  </a:lnTo>
                  <a:lnTo>
                    <a:pt x="405374" y="91465"/>
                  </a:lnTo>
                  <a:lnTo>
                    <a:pt x="413423" y="73904"/>
                  </a:lnTo>
                  <a:lnTo>
                    <a:pt x="421472" y="63660"/>
                  </a:lnTo>
                  <a:lnTo>
                    <a:pt x="431716" y="62196"/>
                  </a:lnTo>
                  <a:lnTo>
                    <a:pt x="428057" y="56343"/>
                  </a:lnTo>
                  <a:lnTo>
                    <a:pt x="431716" y="51952"/>
                  </a:lnTo>
                  <a:lnTo>
                    <a:pt x="429520" y="46830"/>
                  </a:lnTo>
                  <a:lnTo>
                    <a:pt x="430984" y="31464"/>
                  </a:lnTo>
                  <a:lnTo>
                    <a:pt x="420008" y="34391"/>
                  </a:lnTo>
                  <a:lnTo>
                    <a:pt x="414154" y="42440"/>
                  </a:lnTo>
                  <a:lnTo>
                    <a:pt x="421472" y="51952"/>
                  </a:lnTo>
                  <a:lnTo>
                    <a:pt x="402447" y="78294"/>
                  </a:lnTo>
                  <a:lnTo>
                    <a:pt x="395861" y="75367"/>
                  </a:lnTo>
                  <a:lnTo>
                    <a:pt x="390739" y="81953"/>
                  </a:lnTo>
                  <a:lnTo>
                    <a:pt x="386349" y="98051"/>
                  </a:lnTo>
                  <a:lnTo>
                    <a:pt x="373178" y="101709"/>
                  </a:lnTo>
                  <a:lnTo>
                    <a:pt x="382690" y="106100"/>
                  </a:lnTo>
                  <a:lnTo>
                    <a:pt x="392203" y="115612"/>
                  </a:lnTo>
                  <a:lnTo>
                    <a:pt x="390739" y="120734"/>
                  </a:lnTo>
                  <a:lnTo>
                    <a:pt x="397325" y="129515"/>
                  </a:lnTo>
                  <a:lnTo>
                    <a:pt x="389276" y="136832"/>
                  </a:lnTo>
                  <a:lnTo>
                    <a:pt x="392934" y="139027"/>
                  </a:lnTo>
                  <a:lnTo>
                    <a:pt x="389276" y="148539"/>
                  </a:lnTo>
                  <a:lnTo>
                    <a:pt x="389276" y="163906"/>
                  </a:lnTo>
                  <a:lnTo>
                    <a:pt x="385617" y="173418"/>
                  </a:lnTo>
                  <a:lnTo>
                    <a:pt x="392203" y="181467"/>
                  </a:lnTo>
                  <a:lnTo>
                    <a:pt x="397325" y="206345"/>
                  </a:lnTo>
                  <a:lnTo>
                    <a:pt x="406837" y="216590"/>
                  </a:lnTo>
                  <a:lnTo>
                    <a:pt x="418545" y="226834"/>
                  </a:lnTo>
                  <a:lnTo>
                    <a:pt x="421472" y="247322"/>
                  </a:lnTo>
                  <a:lnTo>
                    <a:pt x="433179" y="261956"/>
                  </a:lnTo>
                  <a:lnTo>
                    <a:pt x="436106" y="272200"/>
                  </a:lnTo>
                  <a:lnTo>
                    <a:pt x="436106" y="279518"/>
                  </a:lnTo>
                  <a:lnTo>
                    <a:pt x="430984" y="279518"/>
                  </a:lnTo>
                  <a:lnTo>
                    <a:pt x="420008" y="270737"/>
                  </a:lnTo>
                  <a:lnTo>
                    <a:pt x="417081" y="272200"/>
                  </a:lnTo>
                  <a:lnTo>
                    <a:pt x="408301" y="270737"/>
                  </a:lnTo>
                  <a:lnTo>
                    <a:pt x="395861" y="260493"/>
                  </a:lnTo>
                  <a:lnTo>
                    <a:pt x="385617" y="258298"/>
                  </a:lnTo>
                  <a:lnTo>
                    <a:pt x="378300" y="261956"/>
                  </a:lnTo>
                  <a:lnTo>
                    <a:pt x="369520" y="259761"/>
                  </a:lnTo>
                  <a:lnTo>
                    <a:pt x="366592" y="261225"/>
                  </a:lnTo>
                  <a:lnTo>
                    <a:pt x="354153" y="255371"/>
                  </a:lnTo>
                  <a:lnTo>
                    <a:pt x="346836" y="248054"/>
                  </a:lnTo>
                  <a:lnTo>
                    <a:pt x="339519" y="238541"/>
                  </a:lnTo>
                  <a:lnTo>
                    <a:pt x="335129" y="237078"/>
                  </a:lnTo>
                  <a:lnTo>
                    <a:pt x="329275" y="242200"/>
                  </a:lnTo>
                  <a:lnTo>
                    <a:pt x="317567" y="251712"/>
                  </a:lnTo>
                  <a:lnTo>
                    <a:pt x="309518" y="245859"/>
                  </a:lnTo>
                  <a:lnTo>
                    <a:pt x="306591" y="229029"/>
                  </a:lnTo>
                  <a:lnTo>
                    <a:pt x="312445" y="213663"/>
                  </a:lnTo>
                  <a:lnTo>
                    <a:pt x="310250" y="210004"/>
                  </a:lnTo>
                  <a:lnTo>
                    <a:pt x="312445" y="207077"/>
                  </a:lnTo>
                  <a:lnTo>
                    <a:pt x="307323" y="199760"/>
                  </a:lnTo>
                  <a:lnTo>
                    <a:pt x="314640" y="199028"/>
                  </a:lnTo>
                  <a:lnTo>
                    <a:pt x="321958" y="192443"/>
                  </a:lnTo>
                  <a:lnTo>
                    <a:pt x="324884" y="179272"/>
                  </a:lnTo>
                  <a:lnTo>
                    <a:pt x="337324" y="160247"/>
                  </a:lnTo>
                  <a:lnTo>
                    <a:pt x="318299" y="147076"/>
                  </a:lnTo>
                  <a:lnTo>
                    <a:pt x="310982" y="159515"/>
                  </a:lnTo>
                  <a:lnTo>
                    <a:pt x="306591" y="155125"/>
                  </a:lnTo>
                  <a:lnTo>
                    <a:pt x="299274" y="155125"/>
                  </a:lnTo>
                  <a:lnTo>
                    <a:pt x="294884" y="154393"/>
                  </a:lnTo>
                  <a:lnTo>
                    <a:pt x="291957" y="151466"/>
                  </a:lnTo>
                  <a:lnTo>
                    <a:pt x="292689" y="147808"/>
                  </a:lnTo>
                  <a:lnTo>
                    <a:pt x="280249" y="143417"/>
                  </a:lnTo>
                  <a:lnTo>
                    <a:pt x="274396" y="145613"/>
                  </a:lnTo>
                  <a:lnTo>
                    <a:pt x="265615" y="144881"/>
                  </a:lnTo>
                  <a:lnTo>
                    <a:pt x="260493" y="139759"/>
                  </a:lnTo>
                  <a:lnTo>
                    <a:pt x="256834" y="138295"/>
                  </a:lnTo>
                  <a:lnTo>
                    <a:pt x="255371" y="133173"/>
                  </a:lnTo>
                  <a:lnTo>
                    <a:pt x="259761" y="127320"/>
                  </a:lnTo>
                  <a:lnTo>
                    <a:pt x="259761" y="120734"/>
                  </a:lnTo>
                  <a:lnTo>
                    <a:pt x="250980" y="119271"/>
                  </a:lnTo>
                  <a:lnTo>
                    <a:pt x="243663" y="112685"/>
                  </a:lnTo>
                  <a:lnTo>
                    <a:pt x="237078" y="113417"/>
                  </a:lnTo>
                  <a:lnTo>
                    <a:pt x="225370" y="111222"/>
                  </a:lnTo>
                  <a:lnTo>
                    <a:pt x="218785" y="108295"/>
                  </a:lnTo>
                  <a:lnTo>
                    <a:pt x="220248" y="96587"/>
                  </a:lnTo>
                  <a:lnTo>
                    <a:pt x="212931" y="92929"/>
                  </a:lnTo>
                  <a:lnTo>
                    <a:pt x="211467" y="87807"/>
                  </a:lnTo>
                  <a:lnTo>
                    <a:pt x="206345" y="87807"/>
                  </a:lnTo>
                  <a:lnTo>
                    <a:pt x="200492" y="79026"/>
                  </a:lnTo>
                  <a:lnTo>
                    <a:pt x="201955" y="71709"/>
                  </a:lnTo>
                  <a:lnTo>
                    <a:pt x="182930" y="74636"/>
                  </a:lnTo>
                  <a:lnTo>
                    <a:pt x="166832" y="62928"/>
                  </a:lnTo>
                  <a:lnTo>
                    <a:pt x="156588" y="65123"/>
                  </a:lnTo>
                  <a:lnTo>
                    <a:pt x="150003" y="75367"/>
                  </a:lnTo>
                  <a:lnTo>
                    <a:pt x="140490" y="75367"/>
                  </a:lnTo>
                  <a:lnTo>
                    <a:pt x="128051" y="96587"/>
                  </a:lnTo>
                  <a:lnTo>
                    <a:pt x="103904" y="99514"/>
                  </a:lnTo>
                  <a:lnTo>
                    <a:pt x="90002" y="92197"/>
                  </a:lnTo>
                  <a:lnTo>
                    <a:pt x="70977" y="120002"/>
                  </a:lnTo>
                  <a:lnTo>
                    <a:pt x="54879" y="117807"/>
                  </a:lnTo>
                  <a:lnTo>
                    <a:pt x="32195" y="146344"/>
                  </a:lnTo>
                  <a:lnTo>
                    <a:pt x="25610" y="158052"/>
                  </a:lnTo>
                  <a:lnTo>
                    <a:pt x="12439" y="169759"/>
                  </a:lnTo>
                  <a:lnTo>
                    <a:pt x="0" y="86343"/>
                  </a:lnTo>
                  <a:lnTo>
                    <a:pt x="442692" y="0"/>
                  </a:lnTo>
                  <a:lnTo>
                    <a:pt x="498302" y="198297"/>
                  </a:lnTo>
                  <a:lnTo>
                    <a:pt x="578060" y="181467"/>
                  </a:lnTo>
                  <a:lnTo>
                    <a:pt x="578060" y="220248"/>
                  </a:lnTo>
                  <a:lnTo>
                    <a:pt x="577328" y="242931"/>
                  </a:lnTo>
                  <a:lnTo>
                    <a:pt x="570011" y="256103"/>
                  </a:lnTo>
                  <a:close/>
                  <a:moveTo>
                    <a:pt x="467570" y="245127"/>
                  </a:moveTo>
                  <a:lnTo>
                    <a:pt x="458058" y="251712"/>
                  </a:lnTo>
                  <a:lnTo>
                    <a:pt x="463911" y="264883"/>
                  </a:lnTo>
                  <a:lnTo>
                    <a:pt x="476351" y="270737"/>
                  </a:lnTo>
                  <a:lnTo>
                    <a:pt x="473424" y="259029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F022D6-6074-CB9A-8553-FB45475E7EDA}"/>
                </a:ext>
              </a:extLst>
            </p:cNvPr>
            <p:cNvSpPr/>
            <p:nvPr/>
          </p:nvSpPr>
          <p:spPr>
            <a:xfrm>
              <a:off x="6875201" y="2598859"/>
              <a:ext cx="447813" cy="242931"/>
            </a:xfrm>
            <a:custGeom>
              <a:avLst/>
              <a:gdLst>
                <a:gd name="connsiteX0" fmla="*/ 415618 w 447813"/>
                <a:gd name="connsiteY0" fmla="*/ 229761 h 242931"/>
                <a:gd name="connsiteX1" fmla="*/ 440497 w 447813"/>
                <a:gd name="connsiteY1" fmla="*/ 229761 h 242931"/>
                <a:gd name="connsiteX2" fmla="*/ 447082 w 447813"/>
                <a:gd name="connsiteY2" fmla="*/ 225370 h 242931"/>
                <a:gd name="connsiteX3" fmla="*/ 447814 w 447813"/>
                <a:gd name="connsiteY3" fmla="*/ 215858 h 242931"/>
                <a:gd name="connsiteX4" fmla="*/ 433911 w 447813"/>
                <a:gd name="connsiteY4" fmla="*/ 202687 h 242931"/>
                <a:gd name="connsiteX5" fmla="*/ 436838 w 447813"/>
                <a:gd name="connsiteY5" fmla="*/ 210004 h 242931"/>
                <a:gd name="connsiteX6" fmla="*/ 425862 w 447813"/>
                <a:gd name="connsiteY6" fmla="*/ 220980 h 242931"/>
                <a:gd name="connsiteX7" fmla="*/ 409033 w 447813"/>
                <a:gd name="connsiteY7" fmla="*/ 220980 h 242931"/>
                <a:gd name="connsiteX8" fmla="*/ 409764 w 447813"/>
                <a:gd name="connsiteY8" fmla="*/ 226834 h 242931"/>
                <a:gd name="connsiteX9" fmla="*/ 349763 w 447813"/>
                <a:gd name="connsiteY9" fmla="*/ 242932 h 242931"/>
                <a:gd name="connsiteX10" fmla="*/ 340983 w 447813"/>
                <a:gd name="connsiteY10" fmla="*/ 238541 h 242931"/>
                <a:gd name="connsiteX11" fmla="*/ 348300 w 447813"/>
                <a:gd name="connsiteY11" fmla="*/ 232688 h 242931"/>
                <a:gd name="connsiteX12" fmla="*/ 352690 w 447813"/>
                <a:gd name="connsiteY12" fmla="*/ 217321 h 242931"/>
                <a:gd name="connsiteX13" fmla="*/ 361471 w 447813"/>
                <a:gd name="connsiteY13" fmla="*/ 210004 h 242931"/>
                <a:gd name="connsiteX14" fmla="*/ 367324 w 447813"/>
                <a:gd name="connsiteY14" fmla="*/ 208541 h 242931"/>
                <a:gd name="connsiteX15" fmla="*/ 371715 w 447813"/>
                <a:gd name="connsiteY15" fmla="*/ 215126 h 242931"/>
                <a:gd name="connsiteX16" fmla="*/ 379764 w 447813"/>
                <a:gd name="connsiteY16" fmla="*/ 216590 h 242931"/>
                <a:gd name="connsiteX17" fmla="*/ 384154 w 447813"/>
                <a:gd name="connsiteY17" fmla="*/ 212199 h 242931"/>
                <a:gd name="connsiteX18" fmla="*/ 387813 w 447813"/>
                <a:gd name="connsiteY18" fmla="*/ 226102 h 242931"/>
                <a:gd name="connsiteX19" fmla="*/ 378300 w 447813"/>
                <a:gd name="connsiteY19" fmla="*/ 228297 h 242931"/>
                <a:gd name="connsiteX20" fmla="*/ 357812 w 447813"/>
                <a:gd name="connsiteY20" fmla="*/ 233419 h 242931"/>
                <a:gd name="connsiteX21" fmla="*/ 94392 w 447813"/>
                <a:gd name="connsiteY21" fmla="*/ 71709 h 242931"/>
                <a:gd name="connsiteX22" fmla="*/ 229029 w 447813"/>
                <a:gd name="connsiteY22" fmla="*/ 43903 h 242931"/>
                <a:gd name="connsiteX23" fmla="*/ 236347 w 447813"/>
                <a:gd name="connsiteY23" fmla="*/ 32927 h 242931"/>
                <a:gd name="connsiteX24" fmla="*/ 238542 w 447813"/>
                <a:gd name="connsiteY24" fmla="*/ 20488 h 242931"/>
                <a:gd name="connsiteX25" fmla="*/ 252444 w 447813"/>
                <a:gd name="connsiteY25" fmla="*/ 16098 h 242931"/>
                <a:gd name="connsiteX26" fmla="*/ 256103 w 447813"/>
                <a:gd name="connsiteY26" fmla="*/ 8049 h 242931"/>
                <a:gd name="connsiteX27" fmla="*/ 268542 w 447813"/>
                <a:gd name="connsiteY27" fmla="*/ 0 h 242931"/>
                <a:gd name="connsiteX28" fmla="*/ 278054 w 447813"/>
                <a:gd name="connsiteY28" fmla="*/ 2195 h 242931"/>
                <a:gd name="connsiteX29" fmla="*/ 290494 w 447813"/>
                <a:gd name="connsiteY29" fmla="*/ 26342 h 242931"/>
                <a:gd name="connsiteX30" fmla="*/ 297811 w 447813"/>
                <a:gd name="connsiteY30" fmla="*/ 29269 h 242931"/>
                <a:gd name="connsiteX31" fmla="*/ 305860 w 447813"/>
                <a:gd name="connsiteY31" fmla="*/ 19756 h 242931"/>
                <a:gd name="connsiteX32" fmla="*/ 311714 w 447813"/>
                <a:gd name="connsiteY32" fmla="*/ 29269 h 242931"/>
                <a:gd name="connsiteX33" fmla="*/ 311714 w 447813"/>
                <a:gd name="connsiteY33" fmla="*/ 37318 h 242931"/>
                <a:gd name="connsiteX34" fmla="*/ 289762 w 447813"/>
                <a:gd name="connsiteY34" fmla="*/ 54879 h 242931"/>
                <a:gd name="connsiteX35" fmla="*/ 291226 w 447813"/>
                <a:gd name="connsiteY35" fmla="*/ 60733 h 242931"/>
                <a:gd name="connsiteX36" fmla="*/ 284640 w 447813"/>
                <a:gd name="connsiteY36" fmla="*/ 68050 h 242931"/>
                <a:gd name="connsiteX37" fmla="*/ 287567 w 447813"/>
                <a:gd name="connsiteY37" fmla="*/ 73904 h 242931"/>
                <a:gd name="connsiteX38" fmla="*/ 278054 w 447813"/>
                <a:gd name="connsiteY38" fmla="*/ 76099 h 242931"/>
                <a:gd name="connsiteX39" fmla="*/ 284640 w 447813"/>
                <a:gd name="connsiteY39" fmla="*/ 84880 h 242931"/>
                <a:gd name="connsiteX40" fmla="*/ 278786 w 447813"/>
                <a:gd name="connsiteY40" fmla="*/ 90002 h 242931"/>
                <a:gd name="connsiteX41" fmla="*/ 283176 w 447813"/>
                <a:gd name="connsiteY41" fmla="*/ 97319 h 242931"/>
                <a:gd name="connsiteX42" fmla="*/ 289762 w 447813"/>
                <a:gd name="connsiteY42" fmla="*/ 95855 h 242931"/>
                <a:gd name="connsiteX43" fmla="*/ 291957 w 447813"/>
                <a:gd name="connsiteY43" fmla="*/ 90002 h 242931"/>
                <a:gd name="connsiteX44" fmla="*/ 300006 w 447813"/>
                <a:gd name="connsiteY44" fmla="*/ 94392 h 242931"/>
                <a:gd name="connsiteX45" fmla="*/ 313177 w 447813"/>
                <a:gd name="connsiteY45" fmla="*/ 94392 h 242931"/>
                <a:gd name="connsiteX46" fmla="*/ 331470 w 447813"/>
                <a:gd name="connsiteY46" fmla="*/ 113417 h 242931"/>
                <a:gd name="connsiteX47" fmla="*/ 332933 w 447813"/>
                <a:gd name="connsiteY47" fmla="*/ 132442 h 242931"/>
                <a:gd name="connsiteX48" fmla="*/ 346105 w 447813"/>
                <a:gd name="connsiteY48" fmla="*/ 133173 h 242931"/>
                <a:gd name="connsiteX49" fmla="*/ 351958 w 447813"/>
                <a:gd name="connsiteY49" fmla="*/ 141222 h 242931"/>
                <a:gd name="connsiteX50" fmla="*/ 356349 w 447813"/>
                <a:gd name="connsiteY50" fmla="*/ 155857 h 242931"/>
                <a:gd name="connsiteX51" fmla="*/ 363666 w 447813"/>
                <a:gd name="connsiteY51" fmla="*/ 160979 h 242931"/>
                <a:gd name="connsiteX52" fmla="*/ 377569 w 447813"/>
                <a:gd name="connsiteY52" fmla="*/ 160979 h 242931"/>
                <a:gd name="connsiteX53" fmla="*/ 391471 w 447813"/>
                <a:gd name="connsiteY53" fmla="*/ 160247 h 242931"/>
                <a:gd name="connsiteX54" fmla="*/ 397325 w 447813"/>
                <a:gd name="connsiteY54" fmla="*/ 153662 h 242931"/>
                <a:gd name="connsiteX55" fmla="*/ 409033 w 447813"/>
                <a:gd name="connsiteY55" fmla="*/ 144881 h 242931"/>
                <a:gd name="connsiteX56" fmla="*/ 417081 w 447813"/>
                <a:gd name="connsiteY56" fmla="*/ 142686 h 242931"/>
                <a:gd name="connsiteX57" fmla="*/ 408301 w 447813"/>
                <a:gd name="connsiteY57" fmla="*/ 127320 h 242931"/>
                <a:gd name="connsiteX58" fmla="*/ 406106 w 447813"/>
                <a:gd name="connsiteY58" fmla="*/ 133905 h 242931"/>
                <a:gd name="connsiteX59" fmla="*/ 395130 w 447813"/>
                <a:gd name="connsiteY59" fmla="*/ 107563 h 242931"/>
                <a:gd name="connsiteX60" fmla="*/ 389276 w 447813"/>
                <a:gd name="connsiteY60" fmla="*/ 107563 h 242931"/>
                <a:gd name="connsiteX61" fmla="*/ 386349 w 447813"/>
                <a:gd name="connsiteY61" fmla="*/ 114149 h 242931"/>
                <a:gd name="connsiteX62" fmla="*/ 377569 w 447813"/>
                <a:gd name="connsiteY62" fmla="*/ 106831 h 242931"/>
                <a:gd name="connsiteX63" fmla="*/ 387081 w 447813"/>
                <a:gd name="connsiteY63" fmla="*/ 98782 h 242931"/>
                <a:gd name="connsiteX64" fmla="*/ 400252 w 447813"/>
                <a:gd name="connsiteY64" fmla="*/ 101709 h 242931"/>
                <a:gd name="connsiteX65" fmla="*/ 417081 w 447813"/>
                <a:gd name="connsiteY65" fmla="*/ 117075 h 242931"/>
                <a:gd name="connsiteX66" fmla="*/ 426594 w 447813"/>
                <a:gd name="connsiteY66" fmla="*/ 136832 h 242931"/>
                <a:gd name="connsiteX67" fmla="*/ 435374 w 447813"/>
                <a:gd name="connsiteY67" fmla="*/ 160979 h 242931"/>
                <a:gd name="connsiteX68" fmla="*/ 428057 w 447813"/>
                <a:gd name="connsiteY68" fmla="*/ 181467 h 242931"/>
                <a:gd name="connsiteX69" fmla="*/ 428057 w 447813"/>
                <a:gd name="connsiteY69" fmla="*/ 168296 h 242931"/>
                <a:gd name="connsiteX70" fmla="*/ 422936 w 447813"/>
                <a:gd name="connsiteY70" fmla="*/ 160979 h 242931"/>
                <a:gd name="connsiteX71" fmla="*/ 397325 w 447813"/>
                <a:gd name="connsiteY71" fmla="*/ 177808 h 242931"/>
                <a:gd name="connsiteX72" fmla="*/ 390740 w 447813"/>
                <a:gd name="connsiteY72" fmla="*/ 175613 h 242931"/>
                <a:gd name="connsiteX73" fmla="*/ 379032 w 447813"/>
                <a:gd name="connsiteY73" fmla="*/ 182930 h 242931"/>
                <a:gd name="connsiteX74" fmla="*/ 378300 w 447813"/>
                <a:gd name="connsiteY74" fmla="*/ 191711 h 242931"/>
                <a:gd name="connsiteX75" fmla="*/ 362202 w 447813"/>
                <a:gd name="connsiteY75" fmla="*/ 200492 h 242931"/>
                <a:gd name="connsiteX76" fmla="*/ 347568 w 447813"/>
                <a:gd name="connsiteY76" fmla="*/ 215858 h 242931"/>
                <a:gd name="connsiteX77" fmla="*/ 332933 w 447813"/>
                <a:gd name="connsiteY77" fmla="*/ 229761 h 242931"/>
                <a:gd name="connsiteX78" fmla="*/ 324153 w 447813"/>
                <a:gd name="connsiteY78" fmla="*/ 229761 h 242931"/>
                <a:gd name="connsiteX79" fmla="*/ 348300 w 447813"/>
                <a:gd name="connsiteY79" fmla="*/ 205614 h 242931"/>
                <a:gd name="connsiteX80" fmla="*/ 351958 w 447813"/>
                <a:gd name="connsiteY80" fmla="*/ 191711 h 242931"/>
                <a:gd name="connsiteX81" fmla="*/ 348300 w 447813"/>
                <a:gd name="connsiteY81" fmla="*/ 187321 h 242931"/>
                <a:gd name="connsiteX82" fmla="*/ 346105 w 447813"/>
                <a:gd name="connsiteY82" fmla="*/ 177808 h 242931"/>
                <a:gd name="connsiteX83" fmla="*/ 339519 w 447813"/>
                <a:gd name="connsiteY83" fmla="*/ 177077 h 242931"/>
                <a:gd name="connsiteX84" fmla="*/ 338788 w 447813"/>
                <a:gd name="connsiteY84" fmla="*/ 186589 h 242931"/>
                <a:gd name="connsiteX85" fmla="*/ 331470 w 447813"/>
                <a:gd name="connsiteY85" fmla="*/ 195370 h 242931"/>
                <a:gd name="connsiteX86" fmla="*/ 322690 w 447813"/>
                <a:gd name="connsiteY86" fmla="*/ 195370 h 242931"/>
                <a:gd name="connsiteX87" fmla="*/ 320495 w 447813"/>
                <a:gd name="connsiteY87" fmla="*/ 203419 h 242931"/>
                <a:gd name="connsiteX88" fmla="*/ 323421 w 447813"/>
                <a:gd name="connsiteY88" fmla="*/ 212199 h 242931"/>
                <a:gd name="connsiteX89" fmla="*/ 314640 w 447813"/>
                <a:gd name="connsiteY89" fmla="*/ 220248 h 242931"/>
                <a:gd name="connsiteX90" fmla="*/ 306592 w 447813"/>
                <a:gd name="connsiteY90" fmla="*/ 218785 h 242931"/>
                <a:gd name="connsiteX91" fmla="*/ 303665 w 447813"/>
                <a:gd name="connsiteY91" fmla="*/ 226102 h 242931"/>
                <a:gd name="connsiteX92" fmla="*/ 293421 w 447813"/>
                <a:gd name="connsiteY92" fmla="*/ 204150 h 242931"/>
                <a:gd name="connsiteX93" fmla="*/ 283908 w 447813"/>
                <a:gd name="connsiteY93" fmla="*/ 196101 h 242931"/>
                <a:gd name="connsiteX94" fmla="*/ 264883 w 447813"/>
                <a:gd name="connsiteY94" fmla="*/ 186589 h 242931"/>
                <a:gd name="connsiteX95" fmla="*/ 260493 w 447813"/>
                <a:gd name="connsiteY95" fmla="*/ 170491 h 242931"/>
                <a:gd name="connsiteX96" fmla="*/ 254640 w 447813"/>
                <a:gd name="connsiteY96" fmla="*/ 170491 h 242931"/>
                <a:gd name="connsiteX97" fmla="*/ 249517 w 447813"/>
                <a:gd name="connsiteY97" fmla="*/ 151466 h 242931"/>
                <a:gd name="connsiteX98" fmla="*/ 201955 w 447813"/>
                <a:gd name="connsiteY98" fmla="*/ 166101 h 242931"/>
                <a:gd name="connsiteX99" fmla="*/ 201224 w 447813"/>
                <a:gd name="connsiteY99" fmla="*/ 163906 h 242931"/>
                <a:gd name="connsiteX100" fmla="*/ 92197 w 447813"/>
                <a:gd name="connsiteY100" fmla="*/ 188784 h 242931"/>
                <a:gd name="connsiteX101" fmla="*/ 92197 w 447813"/>
                <a:gd name="connsiteY101" fmla="*/ 193906 h 242931"/>
                <a:gd name="connsiteX102" fmla="*/ 85612 w 447813"/>
                <a:gd name="connsiteY102" fmla="*/ 196101 h 242931"/>
                <a:gd name="connsiteX103" fmla="*/ 81953 w 447813"/>
                <a:gd name="connsiteY103" fmla="*/ 190979 h 242931"/>
                <a:gd name="connsiteX104" fmla="*/ 5122 w 447813"/>
                <a:gd name="connsiteY104" fmla="*/ 208541 h 242931"/>
                <a:gd name="connsiteX105" fmla="*/ 0 w 447813"/>
                <a:gd name="connsiteY105" fmla="*/ 201223 h 242931"/>
                <a:gd name="connsiteX106" fmla="*/ 3659 w 447813"/>
                <a:gd name="connsiteY106" fmla="*/ 91465 h 24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447813" h="242931">
                  <a:moveTo>
                    <a:pt x="415618" y="229761"/>
                  </a:moveTo>
                  <a:lnTo>
                    <a:pt x="440497" y="229761"/>
                  </a:lnTo>
                  <a:lnTo>
                    <a:pt x="447082" y="225370"/>
                  </a:lnTo>
                  <a:lnTo>
                    <a:pt x="447814" y="215858"/>
                  </a:lnTo>
                  <a:lnTo>
                    <a:pt x="433911" y="202687"/>
                  </a:lnTo>
                  <a:lnTo>
                    <a:pt x="436838" y="210004"/>
                  </a:lnTo>
                  <a:lnTo>
                    <a:pt x="425862" y="220980"/>
                  </a:lnTo>
                  <a:lnTo>
                    <a:pt x="409033" y="220980"/>
                  </a:lnTo>
                  <a:lnTo>
                    <a:pt x="409764" y="226834"/>
                  </a:lnTo>
                  <a:close/>
                  <a:moveTo>
                    <a:pt x="349763" y="242932"/>
                  </a:moveTo>
                  <a:lnTo>
                    <a:pt x="340983" y="238541"/>
                  </a:lnTo>
                  <a:lnTo>
                    <a:pt x="348300" y="232688"/>
                  </a:lnTo>
                  <a:lnTo>
                    <a:pt x="352690" y="217321"/>
                  </a:lnTo>
                  <a:lnTo>
                    <a:pt x="361471" y="210004"/>
                  </a:lnTo>
                  <a:lnTo>
                    <a:pt x="367324" y="208541"/>
                  </a:lnTo>
                  <a:lnTo>
                    <a:pt x="371715" y="215126"/>
                  </a:lnTo>
                  <a:lnTo>
                    <a:pt x="379764" y="216590"/>
                  </a:lnTo>
                  <a:lnTo>
                    <a:pt x="384154" y="212199"/>
                  </a:lnTo>
                  <a:lnTo>
                    <a:pt x="387813" y="226102"/>
                  </a:lnTo>
                  <a:lnTo>
                    <a:pt x="378300" y="228297"/>
                  </a:lnTo>
                  <a:lnTo>
                    <a:pt x="357812" y="233419"/>
                  </a:lnTo>
                  <a:close/>
                  <a:moveTo>
                    <a:pt x="94392" y="71709"/>
                  </a:moveTo>
                  <a:lnTo>
                    <a:pt x="229029" y="43903"/>
                  </a:lnTo>
                  <a:lnTo>
                    <a:pt x="236347" y="32927"/>
                  </a:lnTo>
                  <a:lnTo>
                    <a:pt x="238542" y="20488"/>
                  </a:lnTo>
                  <a:lnTo>
                    <a:pt x="252444" y="16098"/>
                  </a:lnTo>
                  <a:lnTo>
                    <a:pt x="256103" y="8049"/>
                  </a:lnTo>
                  <a:lnTo>
                    <a:pt x="268542" y="0"/>
                  </a:lnTo>
                  <a:lnTo>
                    <a:pt x="278054" y="2195"/>
                  </a:lnTo>
                  <a:lnTo>
                    <a:pt x="290494" y="26342"/>
                  </a:lnTo>
                  <a:lnTo>
                    <a:pt x="297811" y="29269"/>
                  </a:lnTo>
                  <a:lnTo>
                    <a:pt x="305860" y="19756"/>
                  </a:lnTo>
                  <a:lnTo>
                    <a:pt x="311714" y="29269"/>
                  </a:lnTo>
                  <a:lnTo>
                    <a:pt x="311714" y="37318"/>
                  </a:lnTo>
                  <a:lnTo>
                    <a:pt x="289762" y="54879"/>
                  </a:lnTo>
                  <a:lnTo>
                    <a:pt x="291226" y="60733"/>
                  </a:lnTo>
                  <a:lnTo>
                    <a:pt x="284640" y="68050"/>
                  </a:lnTo>
                  <a:lnTo>
                    <a:pt x="287567" y="73904"/>
                  </a:lnTo>
                  <a:lnTo>
                    <a:pt x="278054" y="76099"/>
                  </a:lnTo>
                  <a:lnTo>
                    <a:pt x="284640" y="84880"/>
                  </a:lnTo>
                  <a:lnTo>
                    <a:pt x="278786" y="90002"/>
                  </a:lnTo>
                  <a:lnTo>
                    <a:pt x="283176" y="97319"/>
                  </a:lnTo>
                  <a:lnTo>
                    <a:pt x="289762" y="95855"/>
                  </a:lnTo>
                  <a:lnTo>
                    <a:pt x="291957" y="90002"/>
                  </a:lnTo>
                  <a:lnTo>
                    <a:pt x="300006" y="94392"/>
                  </a:lnTo>
                  <a:lnTo>
                    <a:pt x="313177" y="94392"/>
                  </a:lnTo>
                  <a:lnTo>
                    <a:pt x="331470" y="113417"/>
                  </a:lnTo>
                  <a:lnTo>
                    <a:pt x="332933" y="132442"/>
                  </a:lnTo>
                  <a:lnTo>
                    <a:pt x="346105" y="133173"/>
                  </a:lnTo>
                  <a:lnTo>
                    <a:pt x="351958" y="141222"/>
                  </a:lnTo>
                  <a:lnTo>
                    <a:pt x="356349" y="155857"/>
                  </a:lnTo>
                  <a:lnTo>
                    <a:pt x="363666" y="160979"/>
                  </a:lnTo>
                  <a:lnTo>
                    <a:pt x="377569" y="160979"/>
                  </a:lnTo>
                  <a:lnTo>
                    <a:pt x="391471" y="160247"/>
                  </a:lnTo>
                  <a:lnTo>
                    <a:pt x="397325" y="153662"/>
                  </a:lnTo>
                  <a:lnTo>
                    <a:pt x="409033" y="144881"/>
                  </a:lnTo>
                  <a:lnTo>
                    <a:pt x="417081" y="142686"/>
                  </a:lnTo>
                  <a:lnTo>
                    <a:pt x="408301" y="127320"/>
                  </a:lnTo>
                  <a:lnTo>
                    <a:pt x="406106" y="133905"/>
                  </a:lnTo>
                  <a:lnTo>
                    <a:pt x="395130" y="107563"/>
                  </a:lnTo>
                  <a:lnTo>
                    <a:pt x="389276" y="107563"/>
                  </a:lnTo>
                  <a:lnTo>
                    <a:pt x="386349" y="114149"/>
                  </a:lnTo>
                  <a:lnTo>
                    <a:pt x="377569" y="106831"/>
                  </a:lnTo>
                  <a:lnTo>
                    <a:pt x="387081" y="98782"/>
                  </a:lnTo>
                  <a:lnTo>
                    <a:pt x="400252" y="101709"/>
                  </a:lnTo>
                  <a:lnTo>
                    <a:pt x="417081" y="117075"/>
                  </a:lnTo>
                  <a:lnTo>
                    <a:pt x="426594" y="136832"/>
                  </a:lnTo>
                  <a:lnTo>
                    <a:pt x="435374" y="160979"/>
                  </a:lnTo>
                  <a:lnTo>
                    <a:pt x="428057" y="181467"/>
                  </a:lnTo>
                  <a:lnTo>
                    <a:pt x="428057" y="168296"/>
                  </a:lnTo>
                  <a:lnTo>
                    <a:pt x="422936" y="160979"/>
                  </a:lnTo>
                  <a:lnTo>
                    <a:pt x="397325" y="177808"/>
                  </a:lnTo>
                  <a:lnTo>
                    <a:pt x="390740" y="175613"/>
                  </a:lnTo>
                  <a:lnTo>
                    <a:pt x="379032" y="182930"/>
                  </a:lnTo>
                  <a:lnTo>
                    <a:pt x="378300" y="191711"/>
                  </a:lnTo>
                  <a:lnTo>
                    <a:pt x="362202" y="200492"/>
                  </a:lnTo>
                  <a:lnTo>
                    <a:pt x="347568" y="215858"/>
                  </a:lnTo>
                  <a:lnTo>
                    <a:pt x="332933" y="229761"/>
                  </a:lnTo>
                  <a:lnTo>
                    <a:pt x="324153" y="229761"/>
                  </a:lnTo>
                  <a:lnTo>
                    <a:pt x="348300" y="205614"/>
                  </a:lnTo>
                  <a:lnTo>
                    <a:pt x="351958" y="191711"/>
                  </a:lnTo>
                  <a:lnTo>
                    <a:pt x="348300" y="187321"/>
                  </a:lnTo>
                  <a:lnTo>
                    <a:pt x="346105" y="177808"/>
                  </a:lnTo>
                  <a:lnTo>
                    <a:pt x="339519" y="177077"/>
                  </a:lnTo>
                  <a:lnTo>
                    <a:pt x="338788" y="186589"/>
                  </a:lnTo>
                  <a:lnTo>
                    <a:pt x="331470" y="195370"/>
                  </a:lnTo>
                  <a:lnTo>
                    <a:pt x="322690" y="195370"/>
                  </a:lnTo>
                  <a:lnTo>
                    <a:pt x="320495" y="203419"/>
                  </a:lnTo>
                  <a:lnTo>
                    <a:pt x="323421" y="212199"/>
                  </a:lnTo>
                  <a:lnTo>
                    <a:pt x="314640" y="220248"/>
                  </a:lnTo>
                  <a:lnTo>
                    <a:pt x="306592" y="218785"/>
                  </a:lnTo>
                  <a:lnTo>
                    <a:pt x="303665" y="226102"/>
                  </a:lnTo>
                  <a:lnTo>
                    <a:pt x="293421" y="204150"/>
                  </a:lnTo>
                  <a:lnTo>
                    <a:pt x="283908" y="196101"/>
                  </a:lnTo>
                  <a:lnTo>
                    <a:pt x="264883" y="186589"/>
                  </a:lnTo>
                  <a:lnTo>
                    <a:pt x="260493" y="170491"/>
                  </a:lnTo>
                  <a:lnTo>
                    <a:pt x="254640" y="170491"/>
                  </a:lnTo>
                  <a:lnTo>
                    <a:pt x="249517" y="151466"/>
                  </a:lnTo>
                  <a:lnTo>
                    <a:pt x="201955" y="166101"/>
                  </a:lnTo>
                  <a:lnTo>
                    <a:pt x="201224" y="163906"/>
                  </a:lnTo>
                  <a:lnTo>
                    <a:pt x="92197" y="188784"/>
                  </a:lnTo>
                  <a:lnTo>
                    <a:pt x="92197" y="193906"/>
                  </a:lnTo>
                  <a:lnTo>
                    <a:pt x="85612" y="196101"/>
                  </a:lnTo>
                  <a:lnTo>
                    <a:pt x="81953" y="190979"/>
                  </a:lnTo>
                  <a:lnTo>
                    <a:pt x="5122" y="208541"/>
                  </a:lnTo>
                  <a:lnTo>
                    <a:pt x="0" y="201223"/>
                  </a:lnTo>
                  <a:lnTo>
                    <a:pt x="3659" y="91465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12A75DE-EF8D-79DF-01A8-DE80F033AA48}"/>
                </a:ext>
              </a:extLst>
            </p:cNvPr>
            <p:cNvSpPr/>
            <p:nvPr/>
          </p:nvSpPr>
          <p:spPr>
            <a:xfrm>
              <a:off x="6946910" y="2226413"/>
              <a:ext cx="212199" cy="444155"/>
            </a:xfrm>
            <a:custGeom>
              <a:avLst/>
              <a:gdLst>
                <a:gd name="connsiteX0" fmla="*/ 70977 w 212199"/>
                <a:gd name="connsiteY0" fmla="*/ 12439 h 444155"/>
                <a:gd name="connsiteX1" fmla="*/ 61464 w 212199"/>
                <a:gd name="connsiteY1" fmla="*/ 13171 h 444155"/>
                <a:gd name="connsiteX2" fmla="*/ 54147 w 212199"/>
                <a:gd name="connsiteY2" fmla="*/ 5122 h 444155"/>
                <a:gd name="connsiteX3" fmla="*/ 40245 w 212199"/>
                <a:gd name="connsiteY3" fmla="*/ 15366 h 444155"/>
                <a:gd name="connsiteX4" fmla="*/ 36586 w 212199"/>
                <a:gd name="connsiteY4" fmla="*/ 60001 h 444155"/>
                <a:gd name="connsiteX5" fmla="*/ 45366 w 212199"/>
                <a:gd name="connsiteY5" fmla="*/ 76831 h 444155"/>
                <a:gd name="connsiteX6" fmla="*/ 37318 w 212199"/>
                <a:gd name="connsiteY6" fmla="*/ 102441 h 444155"/>
                <a:gd name="connsiteX7" fmla="*/ 52684 w 212199"/>
                <a:gd name="connsiteY7" fmla="*/ 122929 h 444155"/>
                <a:gd name="connsiteX8" fmla="*/ 49757 w 212199"/>
                <a:gd name="connsiteY8" fmla="*/ 135369 h 444155"/>
                <a:gd name="connsiteX9" fmla="*/ 50489 w 212199"/>
                <a:gd name="connsiteY9" fmla="*/ 144881 h 444155"/>
                <a:gd name="connsiteX10" fmla="*/ 42440 w 212199"/>
                <a:gd name="connsiteY10" fmla="*/ 160247 h 444155"/>
                <a:gd name="connsiteX11" fmla="*/ 32195 w 212199"/>
                <a:gd name="connsiteY11" fmla="*/ 163174 h 444155"/>
                <a:gd name="connsiteX12" fmla="*/ 27805 w 212199"/>
                <a:gd name="connsiteY12" fmla="*/ 172686 h 444155"/>
                <a:gd name="connsiteX13" fmla="*/ 12439 w 212199"/>
                <a:gd name="connsiteY13" fmla="*/ 180004 h 444155"/>
                <a:gd name="connsiteX14" fmla="*/ 7317 w 212199"/>
                <a:gd name="connsiteY14" fmla="*/ 190979 h 444155"/>
                <a:gd name="connsiteX15" fmla="*/ 17561 w 212199"/>
                <a:gd name="connsiteY15" fmla="*/ 215858 h 444155"/>
                <a:gd name="connsiteX16" fmla="*/ 13902 w 212199"/>
                <a:gd name="connsiteY16" fmla="*/ 234151 h 444155"/>
                <a:gd name="connsiteX17" fmla="*/ 17561 w 212199"/>
                <a:gd name="connsiteY17" fmla="*/ 245127 h 444155"/>
                <a:gd name="connsiteX18" fmla="*/ 10244 w 212199"/>
                <a:gd name="connsiteY18" fmla="*/ 259030 h 444155"/>
                <a:gd name="connsiteX19" fmla="*/ 13171 w 212199"/>
                <a:gd name="connsiteY19" fmla="*/ 272932 h 444155"/>
                <a:gd name="connsiteX20" fmla="*/ 3659 w 212199"/>
                <a:gd name="connsiteY20" fmla="*/ 286835 h 444155"/>
                <a:gd name="connsiteX21" fmla="*/ 5122 w 212199"/>
                <a:gd name="connsiteY21" fmla="*/ 302933 h 444155"/>
                <a:gd name="connsiteX22" fmla="*/ 0 w 212199"/>
                <a:gd name="connsiteY22" fmla="*/ 310982 h 444155"/>
                <a:gd name="connsiteX23" fmla="*/ 5122 w 212199"/>
                <a:gd name="connsiteY23" fmla="*/ 343909 h 444155"/>
                <a:gd name="connsiteX24" fmla="*/ 10244 w 212199"/>
                <a:gd name="connsiteY24" fmla="*/ 354885 h 444155"/>
                <a:gd name="connsiteX25" fmla="*/ 6585 w 212199"/>
                <a:gd name="connsiteY25" fmla="*/ 373910 h 444155"/>
                <a:gd name="connsiteX26" fmla="*/ 13171 w 212199"/>
                <a:gd name="connsiteY26" fmla="*/ 387081 h 444155"/>
                <a:gd name="connsiteX27" fmla="*/ 11707 w 212199"/>
                <a:gd name="connsiteY27" fmla="*/ 405374 h 444155"/>
                <a:gd name="connsiteX28" fmla="*/ 8049 w 212199"/>
                <a:gd name="connsiteY28" fmla="*/ 414886 h 444155"/>
                <a:gd name="connsiteX29" fmla="*/ 7317 w 212199"/>
                <a:gd name="connsiteY29" fmla="*/ 425130 h 444155"/>
                <a:gd name="connsiteX30" fmla="*/ 22683 w 212199"/>
                <a:gd name="connsiteY30" fmla="*/ 444155 h 444155"/>
                <a:gd name="connsiteX31" fmla="*/ 157320 w 212199"/>
                <a:gd name="connsiteY31" fmla="*/ 416350 h 444155"/>
                <a:gd name="connsiteX32" fmla="*/ 164637 w 212199"/>
                <a:gd name="connsiteY32" fmla="*/ 405374 h 444155"/>
                <a:gd name="connsiteX33" fmla="*/ 166832 w 212199"/>
                <a:gd name="connsiteY33" fmla="*/ 392935 h 444155"/>
                <a:gd name="connsiteX34" fmla="*/ 180735 w 212199"/>
                <a:gd name="connsiteY34" fmla="*/ 388544 h 444155"/>
                <a:gd name="connsiteX35" fmla="*/ 184394 w 212199"/>
                <a:gd name="connsiteY35" fmla="*/ 380495 h 444155"/>
                <a:gd name="connsiteX36" fmla="*/ 196833 w 212199"/>
                <a:gd name="connsiteY36" fmla="*/ 372446 h 444155"/>
                <a:gd name="connsiteX37" fmla="*/ 206345 w 212199"/>
                <a:gd name="connsiteY37" fmla="*/ 374642 h 444155"/>
                <a:gd name="connsiteX38" fmla="*/ 212199 w 212199"/>
                <a:gd name="connsiteY38" fmla="*/ 339519 h 444155"/>
                <a:gd name="connsiteX39" fmla="*/ 195369 w 212199"/>
                <a:gd name="connsiteY39" fmla="*/ 329275 h 444155"/>
                <a:gd name="connsiteX40" fmla="*/ 189516 w 212199"/>
                <a:gd name="connsiteY40" fmla="*/ 313177 h 444155"/>
                <a:gd name="connsiteX41" fmla="*/ 166100 w 212199"/>
                <a:gd name="connsiteY41" fmla="*/ 298542 h 444155"/>
                <a:gd name="connsiteX42" fmla="*/ 161710 w 212199"/>
                <a:gd name="connsiteY42" fmla="*/ 269274 h 444155"/>
                <a:gd name="connsiteX43" fmla="*/ 74635 w 212199"/>
                <a:gd name="connsiteY43" fmla="*/ 0 h 44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2199" h="444155">
                  <a:moveTo>
                    <a:pt x="70977" y="12439"/>
                  </a:moveTo>
                  <a:lnTo>
                    <a:pt x="61464" y="13171"/>
                  </a:lnTo>
                  <a:lnTo>
                    <a:pt x="54147" y="5122"/>
                  </a:lnTo>
                  <a:lnTo>
                    <a:pt x="40245" y="15366"/>
                  </a:lnTo>
                  <a:lnTo>
                    <a:pt x="36586" y="60001"/>
                  </a:lnTo>
                  <a:lnTo>
                    <a:pt x="45366" y="76831"/>
                  </a:lnTo>
                  <a:lnTo>
                    <a:pt x="37318" y="102441"/>
                  </a:lnTo>
                  <a:lnTo>
                    <a:pt x="52684" y="122929"/>
                  </a:lnTo>
                  <a:lnTo>
                    <a:pt x="49757" y="135369"/>
                  </a:lnTo>
                  <a:lnTo>
                    <a:pt x="50489" y="144881"/>
                  </a:lnTo>
                  <a:lnTo>
                    <a:pt x="42440" y="160247"/>
                  </a:lnTo>
                  <a:lnTo>
                    <a:pt x="32195" y="163174"/>
                  </a:lnTo>
                  <a:lnTo>
                    <a:pt x="27805" y="172686"/>
                  </a:lnTo>
                  <a:lnTo>
                    <a:pt x="12439" y="180004"/>
                  </a:lnTo>
                  <a:lnTo>
                    <a:pt x="7317" y="190979"/>
                  </a:lnTo>
                  <a:lnTo>
                    <a:pt x="17561" y="215858"/>
                  </a:lnTo>
                  <a:lnTo>
                    <a:pt x="13902" y="234151"/>
                  </a:lnTo>
                  <a:lnTo>
                    <a:pt x="17561" y="245127"/>
                  </a:lnTo>
                  <a:lnTo>
                    <a:pt x="10244" y="259030"/>
                  </a:lnTo>
                  <a:lnTo>
                    <a:pt x="13171" y="272932"/>
                  </a:lnTo>
                  <a:lnTo>
                    <a:pt x="3659" y="286835"/>
                  </a:lnTo>
                  <a:lnTo>
                    <a:pt x="5122" y="302933"/>
                  </a:lnTo>
                  <a:lnTo>
                    <a:pt x="0" y="310982"/>
                  </a:lnTo>
                  <a:lnTo>
                    <a:pt x="5122" y="343909"/>
                  </a:lnTo>
                  <a:lnTo>
                    <a:pt x="10244" y="354885"/>
                  </a:lnTo>
                  <a:lnTo>
                    <a:pt x="6585" y="373910"/>
                  </a:lnTo>
                  <a:lnTo>
                    <a:pt x="13171" y="387081"/>
                  </a:lnTo>
                  <a:lnTo>
                    <a:pt x="11707" y="405374"/>
                  </a:lnTo>
                  <a:lnTo>
                    <a:pt x="8049" y="414886"/>
                  </a:lnTo>
                  <a:lnTo>
                    <a:pt x="7317" y="425130"/>
                  </a:lnTo>
                  <a:lnTo>
                    <a:pt x="22683" y="444155"/>
                  </a:lnTo>
                  <a:lnTo>
                    <a:pt x="157320" y="416350"/>
                  </a:lnTo>
                  <a:lnTo>
                    <a:pt x="164637" y="405374"/>
                  </a:lnTo>
                  <a:lnTo>
                    <a:pt x="166832" y="392935"/>
                  </a:lnTo>
                  <a:lnTo>
                    <a:pt x="180735" y="388544"/>
                  </a:lnTo>
                  <a:lnTo>
                    <a:pt x="184394" y="380495"/>
                  </a:lnTo>
                  <a:lnTo>
                    <a:pt x="196833" y="372446"/>
                  </a:lnTo>
                  <a:lnTo>
                    <a:pt x="206345" y="374642"/>
                  </a:lnTo>
                  <a:lnTo>
                    <a:pt x="212199" y="339519"/>
                  </a:lnTo>
                  <a:lnTo>
                    <a:pt x="195369" y="329275"/>
                  </a:lnTo>
                  <a:lnTo>
                    <a:pt x="189516" y="313177"/>
                  </a:lnTo>
                  <a:lnTo>
                    <a:pt x="166100" y="298542"/>
                  </a:lnTo>
                  <a:lnTo>
                    <a:pt x="161710" y="269274"/>
                  </a:lnTo>
                  <a:lnTo>
                    <a:pt x="74635" y="0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1B3483B-92BD-B25E-3993-9B39F3F036CE}"/>
                </a:ext>
              </a:extLst>
            </p:cNvPr>
            <p:cNvSpPr/>
            <p:nvPr/>
          </p:nvSpPr>
          <p:spPr>
            <a:xfrm>
              <a:off x="6724466" y="2947890"/>
              <a:ext cx="169027" cy="394397"/>
            </a:xfrm>
            <a:custGeom>
              <a:avLst/>
              <a:gdLst>
                <a:gd name="connsiteX0" fmla="*/ 146344 w 169027"/>
                <a:gd name="connsiteY0" fmla="*/ 35854 h 394397"/>
                <a:gd name="connsiteX1" fmla="*/ 39513 w 169027"/>
                <a:gd name="connsiteY1" fmla="*/ 0 h 394397"/>
                <a:gd name="connsiteX2" fmla="*/ 26342 w 169027"/>
                <a:gd name="connsiteY2" fmla="*/ 18293 h 394397"/>
                <a:gd name="connsiteX3" fmla="*/ 27074 w 169027"/>
                <a:gd name="connsiteY3" fmla="*/ 34391 h 394397"/>
                <a:gd name="connsiteX4" fmla="*/ 5122 w 169027"/>
                <a:gd name="connsiteY4" fmla="*/ 73904 h 394397"/>
                <a:gd name="connsiteX5" fmla="*/ 16098 w 169027"/>
                <a:gd name="connsiteY5" fmla="*/ 87075 h 394397"/>
                <a:gd name="connsiteX6" fmla="*/ 10976 w 169027"/>
                <a:gd name="connsiteY6" fmla="*/ 101709 h 394397"/>
                <a:gd name="connsiteX7" fmla="*/ 3659 w 169027"/>
                <a:gd name="connsiteY7" fmla="*/ 109027 h 394397"/>
                <a:gd name="connsiteX8" fmla="*/ 7317 w 169027"/>
                <a:gd name="connsiteY8" fmla="*/ 135369 h 394397"/>
                <a:gd name="connsiteX9" fmla="*/ 27074 w 169027"/>
                <a:gd name="connsiteY9" fmla="*/ 141954 h 394397"/>
                <a:gd name="connsiteX10" fmla="*/ 34391 w 169027"/>
                <a:gd name="connsiteY10" fmla="*/ 162442 h 394397"/>
                <a:gd name="connsiteX11" fmla="*/ 49757 w 169027"/>
                <a:gd name="connsiteY11" fmla="*/ 170491 h 394397"/>
                <a:gd name="connsiteX12" fmla="*/ 80489 w 169027"/>
                <a:gd name="connsiteY12" fmla="*/ 193906 h 394397"/>
                <a:gd name="connsiteX13" fmla="*/ 56343 w 169027"/>
                <a:gd name="connsiteY13" fmla="*/ 212931 h 394397"/>
                <a:gd name="connsiteX14" fmla="*/ 44635 w 169027"/>
                <a:gd name="connsiteY14" fmla="*/ 229761 h 394397"/>
                <a:gd name="connsiteX15" fmla="*/ 31464 w 169027"/>
                <a:gd name="connsiteY15" fmla="*/ 251712 h 394397"/>
                <a:gd name="connsiteX16" fmla="*/ 19757 w 169027"/>
                <a:gd name="connsiteY16" fmla="*/ 256103 h 394397"/>
                <a:gd name="connsiteX17" fmla="*/ 9512 w 169027"/>
                <a:gd name="connsiteY17" fmla="*/ 268542 h 394397"/>
                <a:gd name="connsiteX18" fmla="*/ 2195 w 169027"/>
                <a:gd name="connsiteY18" fmla="*/ 284640 h 394397"/>
                <a:gd name="connsiteX19" fmla="*/ 0 w 169027"/>
                <a:gd name="connsiteY19" fmla="*/ 300006 h 394397"/>
                <a:gd name="connsiteX20" fmla="*/ 5854 w 169027"/>
                <a:gd name="connsiteY20" fmla="*/ 306591 h 394397"/>
                <a:gd name="connsiteX21" fmla="*/ 8781 w 169027"/>
                <a:gd name="connsiteY21" fmla="*/ 323421 h 394397"/>
                <a:gd name="connsiteX22" fmla="*/ 17562 w 169027"/>
                <a:gd name="connsiteY22" fmla="*/ 327811 h 394397"/>
                <a:gd name="connsiteX23" fmla="*/ 35123 w 169027"/>
                <a:gd name="connsiteY23" fmla="*/ 338787 h 394397"/>
                <a:gd name="connsiteX24" fmla="*/ 48293 w 169027"/>
                <a:gd name="connsiteY24" fmla="*/ 344641 h 394397"/>
                <a:gd name="connsiteX25" fmla="*/ 60001 w 169027"/>
                <a:gd name="connsiteY25" fmla="*/ 350495 h 394397"/>
                <a:gd name="connsiteX26" fmla="*/ 60733 w 169027"/>
                <a:gd name="connsiteY26" fmla="*/ 358544 h 394397"/>
                <a:gd name="connsiteX27" fmla="*/ 66587 w 169027"/>
                <a:gd name="connsiteY27" fmla="*/ 359275 h 394397"/>
                <a:gd name="connsiteX28" fmla="*/ 74636 w 169027"/>
                <a:gd name="connsiteY28" fmla="*/ 350495 h 394397"/>
                <a:gd name="connsiteX29" fmla="*/ 80489 w 169027"/>
                <a:gd name="connsiteY29" fmla="*/ 353422 h 394397"/>
                <a:gd name="connsiteX30" fmla="*/ 95855 w 169027"/>
                <a:gd name="connsiteY30" fmla="*/ 354885 h 394397"/>
                <a:gd name="connsiteX31" fmla="*/ 94392 w 169027"/>
                <a:gd name="connsiteY31" fmla="*/ 376105 h 394397"/>
                <a:gd name="connsiteX32" fmla="*/ 95855 w 169027"/>
                <a:gd name="connsiteY32" fmla="*/ 394398 h 394397"/>
                <a:gd name="connsiteX33" fmla="*/ 109027 w 169027"/>
                <a:gd name="connsiteY33" fmla="*/ 389276 h 394397"/>
                <a:gd name="connsiteX34" fmla="*/ 120003 w 169027"/>
                <a:gd name="connsiteY34" fmla="*/ 360739 h 394397"/>
                <a:gd name="connsiteX35" fmla="*/ 131710 w 169027"/>
                <a:gd name="connsiteY35" fmla="*/ 325616 h 394397"/>
                <a:gd name="connsiteX36" fmla="*/ 152930 w 169027"/>
                <a:gd name="connsiteY36" fmla="*/ 305128 h 394397"/>
                <a:gd name="connsiteX37" fmla="*/ 157320 w 169027"/>
                <a:gd name="connsiteY37" fmla="*/ 279518 h 394397"/>
                <a:gd name="connsiteX38" fmla="*/ 152930 w 169027"/>
                <a:gd name="connsiteY38" fmla="*/ 270737 h 394397"/>
                <a:gd name="connsiteX39" fmla="*/ 165369 w 169027"/>
                <a:gd name="connsiteY39" fmla="*/ 249517 h 394397"/>
                <a:gd name="connsiteX40" fmla="*/ 165369 w 169027"/>
                <a:gd name="connsiteY40" fmla="*/ 240736 h 394397"/>
                <a:gd name="connsiteX41" fmla="*/ 160247 w 169027"/>
                <a:gd name="connsiteY41" fmla="*/ 232688 h 394397"/>
                <a:gd name="connsiteX42" fmla="*/ 169028 w 169027"/>
                <a:gd name="connsiteY42" fmla="*/ 212931 h 394397"/>
                <a:gd name="connsiteX43" fmla="*/ 166832 w 169027"/>
                <a:gd name="connsiteY43" fmla="*/ 186589 h 394397"/>
                <a:gd name="connsiteX44" fmla="*/ 162442 w 169027"/>
                <a:gd name="connsiteY44" fmla="*/ 126588 h 394397"/>
                <a:gd name="connsiteX45" fmla="*/ 153662 w 169027"/>
                <a:gd name="connsiteY45" fmla="*/ 116344 h 394397"/>
                <a:gd name="connsiteX46" fmla="*/ 153662 w 169027"/>
                <a:gd name="connsiteY46" fmla="*/ 126588 h 394397"/>
                <a:gd name="connsiteX47" fmla="*/ 157320 w 169027"/>
                <a:gd name="connsiteY47" fmla="*/ 130978 h 394397"/>
                <a:gd name="connsiteX48" fmla="*/ 149271 w 169027"/>
                <a:gd name="connsiteY48" fmla="*/ 130978 h 394397"/>
                <a:gd name="connsiteX49" fmla="*/ 144881 w 169027"/>
                <a:gd name="connsiteY49" fmla="*/ 128051 h 394397"/>
                <a:gd name="connsiteX50" fmla="*/ 135369 w 169027"/>
                <a:gd name="connsiteY50" fmla="*/ 126588 h 394397"/>
                <a:gd name="connsiteX51" fmla="*/ 128783 w 169027"/>
                <a:gd name="connsiteY51" fmla="*/ 130978 h 394397"/>
                <a:gd name="connsiteX52" fmla="*/ 120003 w 169027"/>
                <a:gd name="connsiteY52" fmla="*/ 119271 h 394397"/>
                <a:gd name="connsiteX53" fmla="*/ 125124 w 169027"/>
                <a:gd name="connsiteY53" fmla="*/ 106831 h 394397"/>
                <a:gd name="connsiteX54" fmla="*/ 125124 w 169027"/>
                <a:gd name="connsiteY54" fmla="*/ 99514 h 394397"/>
                <a:gd name="connsiteX55" fmla="*/ 137564 w 169027"/>
                <a:gd name="connsiteY55" fmla="*/ 94392 h 394397"/>
                <a:gd name="connsiteX56" fmla="*/ 143417 w 169027"/>
                <a:gd name="connsiteY56" fmla="*/ 79026 h 39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9027" h="394397">
                  <a:moveTo>
                    <a:pt x="146344" y="35854"/>
                  </a:moveTo>
                  <a:lnTo>
                    <a:pt x="39513" y="0"/>
                  </a:lnTo>
                  <a:lnTo>
                    <a:pt x="26342" y="18293"/>
                  </a:lnTo>
                  <a:lnTo>
                    <a:pt x="27074" y="34391"/>
                  </a:lnTo>
                  <a:lnTo>
                    <a:pt x="5122" y="73904"/>
                  </a:lnTo>
                  <a:lnTo>
                    <a:pt x="16098" y="87075"/>
                  </a:lnTo>
                  <a:lnTo>
                    <a:pt x="10976" y="101709"/>
                  </a:lnTo>
                  <a:lnTo>
                    <a:pt x="3659" y="109027"/>
                  </a:lnTo>
                  <a:lnTo>
                    <a:pt x="7317" y="135369"/>
                  </a:lnTo>
                  <a:lnTo>
                    <a:pt x="27074" y="141954"/>
                  </a:lnTo>
                  <a:lnTo>
                    <a:pt x="34391" y="162442"/>
                  </a:lnTo>
                  <a:lnTo>
                    <a:pt x="49757" y="170491"/>
                  </a:lnTo>
                  <a:lnTo>
                    <a:pt x="80489" y="193906"/>
                  </a:lnTo>
                  <a:lnTo>
                    <a:pt x="56343" y="212931"/>
                  </a:lnTo>
                  <a:lnTo>
                    <a:pt x="44635" y="229761"/>
                  </a:lnTo>
                  <a:lnTo>
                    <a:pt x="31464" y="251712"/>
                  </a:lnTo>
                  <a:lnTo>
                    <a:pt x="19757" y="256103"/>
                  </a:lnTo>
                  <a:lnTo>
                    <a:pt x="9512" y="268542"/>
                  </a:lnTo>
                  <a:lnTo>
                    <a:pt x="2195" y="284640"/>
                  </a:lnTo>
                  <a:lnTo>
                    <a:pt x="0" y="300006"/>
                  </a:lnTo>
                  <a:lnTo>
                    <a:pt x="5854" y="306591"/>
                  </a:lnTo>
                  <a:lnTo>
                    <a:pt x="8781" y="323421"/>
                  </a:lnTo>
                  <a:lnTo>
                    <a:pt x="17562" y="327811"/>
                  </a:lnTo>
                  <a:lnTo>
                    <a:pt x="35123" y="338787"/>
                  </a:lnTo>
                  <a:lnTo>
                    <a:pt x="48293" y="344641"/>
                  </a:lnTo>
                  <a:lnTo>
                    <a:pt x="60001" y="350495"/>
                  </a:lnTo>
                  <a:lnTo>
                    <a:pt x="60733" y="358544"/>
                  </a:lnTo>
                  <a:lnTo>
                    <a:pt x="66587" y="359275"/>
                  </a:lnTo>
                  <a:lnTo>
                    <a:pt x="74636" y="350495"/>
                  </a:lnTo>
                  <a:lnTo>
                    <a:pt x="80489" y="353422"/>
                  </a:lnTo>
                  <a:lnTo>
                    <a:pt x="95855" y="354885"/>
                  </a:lnTo>
                  <a:lnTo>
                    <a:pt x="94392" y="376105"/>
                  </a:lnTo>
                  <a:lnTo>
                    <a:pt x="95855" y="394398"/>
                  </a:lnTo>
                  <a:lnTo>
                    <a:pt x="109027" y="389276"/>
                  </a:lnTo>
                  <a:lnTo>
                    <a:pt x="120003" y="360739"/>
                  </a:lnTo>
                  <a:lnTo>
                    <a:pt x="131710" y="325616"/>
                  </a:lnTo>
                  <a:lnTo>
                    <a:pt x="152930" y="305128"/>
                  </a:lnTo>
                  <a:lnTo>
                    <a:pt x="157320" y="279518"/>
                  </a:lnTo>
                  <a:lnTo>
                    <a:pt x="152930" y="270737"/>
                  </a:lnTo>
                  <a:lnTo>
                    <a:pt x="165369" y="249517"/>
                  </a:lnTo>
                  <a:lnTo>
                    <a:pt x="165369" y="240736"/>
                  </a:lnTo>
                  <a:lnTo>
                    <a:pt x="160247" y="232688"/>
                  </a:lnTo>
                  <a:lnTo>
                    <a:pt x="169028" y="212931"/>
                  </a:lnTo>
                  <a:lnTo>
                    <a:pt x="166832" y="186589"/>
                  </a:lnTo>
                  <a:lnTo>
                    <a:pt x="162442" y="126588"/>
                  </a:lnTo>
                  <a:lnTo>
                    <a:pt x="153662" y="116344"/>
                  </a:lnTo>
                  <a:lnTo>
                    <a:pt x="153662" y="126588"/>
                  </a:lnTo>
                  <a:lnTo>
                    <a:pt x="157320" y="130978"/>
                  </a:lnTo>
                  <a:lnTo>
                    <a:pt x="149271" y="130978"/>
                  </a:lnTo>
                  <a:lnTo>
                    <a:pt x="144881" y="128051"/>
                  </a:lnTo>
                  <a:lnTo>
                    <a:pt x="135369" y="126588"/>
                  </a:lnTo>
                  <a:lnTo>
                    <a:pt x="128783" y="130978"/>
                  </a:lnTo>
                  <a:lnTo>
                    <a:pt x="120003" y="119271"/>
                  </a:lnTo>
                  <a:lnTo>
                    <a:pt x="125124" y="106831"/>
                  </a:lnTo>
                  <a:lnTo>
                    <a:pt x="125124" y="99514"/>
                  </a:lnTo>
                  <a:lnTo>
                    <a:pt x="137564" y="94392"/>
                  </a:lnTo>
                  <a:lnTo>
                    <a:pt x="143417" y="79026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428C1AB-ABED-E9E6-4287-0CE2C81D3269}"/>
                </a:ext>
              </a:extLst>
            </p:cNvPr>
            <p:cNvSpPr/>
            <p:nvPr/>
          </p:nvSpPr>
          <p:spPr>
            <a:xfrm>
              <a:off x="6142747" y="2336903"/>
              <a:ext cx="968799" cy="736112"/>
            </a:xfrm>
            <a:custGeom>
              <a:avLst/>
              <a:gdLst>
                <a:gd name="connsiteX0" fmla="*/ 950507 w 968799"/>
                <a:gd name="connsiteY0" fmla="*/ 545865 h 736112"/>
                <a:gd name="connsiteX1" fmla="*/ 940994 w 968799"/>
                <a:gd name="connsiteY1" fmla="*/ 546596 h 736112"/>
                <a:gd name="connsiteX2" fmla="*/ 937335 w 968799"/>
                <a:gd name="connsiteY2" fmla="*/ 553913 h 736112"/>
                <a:gd name="connsiteX3" fmla="*/ 726600 w 968799"/>
                <a:gd name="connsiteY3" fmla="*/ 711965 h 736112"/>
                <a:gd name="connsiteX4" fmla="*/ 731722 w 968799"/>
                <a:gd name="connsiteY4" fmla="*/ 716356 h 736112"/>
                <a:gd name="connsiteX5" fmla="*/ 741234 w 968799"/>
                <a:gd name="connsiteY5" fmla="*/ 714161 h 736112"/>
                <a:gd name="connsiteX6" fmla="*/ 749283 w 968799"/>
                <a:gd name="connsiteY6" fmla="*/ 716356 h 736112"/>
                <a:gd name="connsiteX7" fmla="*/ 755869 w 968799"/>
                <a:gd name="connsiteY7" fmla="*/ 706843 h 736112"/>
                <a:gd name="connsiteX8" fmla="*/ 769771 w 968799"/>
                <a:gd name="connsiteY8" fmla="*/ 706843 h 736112"/>
                <a:gd name="connsiteX9" fmla="*/ 787333 w 968799"/>
                <a:gd name="connsiteY9" fmla="*/ 700258 h 736112"/>
                <a:gd name="connsiteX10" fmla="*/ 824651 w 968799"/>
                <a:gd name="connsiteY10" fmla="*/ 684892 h 736112"/>
                <a:gd name="connsiteX11" fmla="*/ 820992 w 968799"/>
                <a:gd name="connsiteY11" fmla="*/ 681233 h 736112"/>
                <a:gd name="connsiteX12" fmla="*/ 807089 w 968799"/>
                <a:gd name="connsiteY12" fmla="*/ 687087 h 736112"/>
                <a:gd name="connsiteX13" fmla="*/ 792455 w 968799"/>
                <a:gd name="connsiteY13" fmla="*/ 693672 h 736112"/>
                <a:gd name="connsiteX14" fmla="*/ 793918 w 968799"/>
                <a:gd name="connsiteY14" fmla="*/ 687818 h 736112"/>
                <a:gd name="connsiteX15" fmla="*/ 812943 w 968799"/>
                <a:gd name="connsiteY15" fmla="*/ 679769 h 736112"/>
                <a:gd name="connsiteX16" fmla="*/ 818797 w 968799"/>
                <a:gd name="connsiteY16" fmla="*/ 672452 h 736112"/>
                <a:gd name="connsiteX17" fmla="*/ 827577 w 968799"/>
                <a:gd name="connsiteY17" fmla="*/ 673184 h 736112"/>
                <a:gd name="connsiteX18" fmla="*/ 857578 w 968799"/>
                <a:gd name="connsiteY18" fmla="*/ 656354 h 736112"/>
                <a:gd name="connsiteX19" fmla="*/ 857578 w 968799"/>
                <a:gd name="connsiteY19" fmla="*/ 661476 h 736112"/>
                <a:gd name="connsiteX20" fmla="*/ 826846 w 968799"/>
                <a:gd name="connsiteY20" fmla="*/ 683428 h 736112"/>
                <a:gd name="connsiteX21" fmla="*/ 859773 w 968799"/>
                <a:gd name="connsiteY21" fmla="*/ 662940 h 736112"/>
                <a:gd name="connsiteX22" fmla="*/ 872212 w 968799"/>
                <a:gd name="connsiteY22" fmla="*/ 646842 h 736112"/>
                <a:gd name="connsiteX23" fmla="*/ 883188 w 968799"/>
                <a:gd name="connsiteY23" fmla="*/ 646110 h 736112"/>
                <a:gd name="connsiteX24" fmla="*/ 916116 w 968799"/>
                <a:gd name="connsiteY24" fmla="*/ 623427 h 736112"/>
                <a:gd name="connsiteX25" fmla="*/ 939531 w 968799"/>
                <a:gd name="connsiteY25" fmla="*/ 600744 h 736112"/>
                <a:gd name="connsiteX26" fmla="*/ 961483 w 968799"/>
                <a:gd name="connsiteY26" fmla="*/ 583914 h 736112"/>
                <a:gd name="connsiteX27" fmla="*/ 968800 w 968799"/>
                <a:gd name="connsiteY27" fmla="*/ 575133 h 736112"/>
                <a:gd name="connsiteX28" fmla="*/ 956361 w 968799"/>
                <a:gd name="connsiteY28" fmla="*/ 574402 h 736112"/>
                <a:gd name="connsiteX29" fmla="*/ 949043 w 968799"/>
                <a:gd name="connsiteY29" fmla="*/ 583182 h 736112"/>
                <a:gd name="connsiteX30" fmla="*/ 947580 w 968799"/>
                <a:gd name="connsiteY30" fmla="*/ 588304 h 736112"/>
                <a:gd name="connsiteX31" fmla="*/ 940994 w 968799"/>
                <a:gd name="connsiteY31" fmla="*/ 593426 h 736112"/>
                <a:gd name="connsiteX32" fmla="*/ 935140 w 968799"/>
                <a:gd name="connsiteY32" fmla="*/ 585377 h 736112"/>
                <a:gd name="connsiteX33" fmla="*/ 922701 w 968799"/>
                <a:gd name="connsiteY33" fmla="*/ 592695 h 736112"/>
                <a:gd name="connsiteX34" fmla="*/ 921969 w 968799"/>
                <a:gd name="connsiteY34" fmla="*/ 599280 h 736112"/>
                <a:gd name="connsiteX35" fmla="*/ 915384 w 968799"/>
                <a:gd name="connsiteY35" fmla="*/ 597817 h 736112"/>
                <a:gd name="connsiteX36" fmla="*/ 919042 w 968799"/>
                <a:gd name="connsiteY36" fmla="*/ 591231 h 736112"/>
                <a:gd name="connsiteX37" fmla="*/ 910262 w 968799"/>
                <a:gd name="connsiteY37" fmla="*/ 586109 h 736112"/>
                <a:gd name="connsiteX38" fmla="*/ 905872 w 968799"/>
                <a:gd name="connsiteY38" fmla="*/ 592695 h 736112"/>
                <a:gd name="connsiteX39" fmla="*/ 912457 w 968799"/>
                <a:gd name="connsiteY39" fmla="*/ 594890 h 736112"/>
                <a:gd name="connsiteX40" fmla="*/ 913921 w 968799"/>
                <a:gd name="connsiteY40" fmla="*/ 598548 h 736112"/>
                <a:gd name="connsiteX41" fmla="*/ 911725 w 968799"/>
                <a:gd name="connsiteY41" fmla="*/ 602207 h 736112"/>
                <a:gd name="connsiteX42" fmla="*/ 901481 w 968799"/>
                <a:gd name="connsiteY42" fmla="*/ 621232 h 736112"/>
                <a:gd name="connsiteX43" fmla="*/ 887578 w 968799"/>
                <a:gd name="connsiteY43" fmla="*/ 621232 h 736112"/>
                <a:gd name="connsiteX44" fmla="*/ 894164 w 968799"/>
                <a:gd name="connsiteY44" fmla="*/ 608061 h 736112"/>
                <a:gd name="connsiteX45" fmla="*/ 900749 w 968799"/>
                <a:gd name="connsiteY45" fmla="*/ 603670 h 736112"/>
                <a:gd name="connsiteX46" fmla="*/ 902945 w 968799"/>
                <a:gd name="connsiteY46" fmla="*/ 591231 h 736112"/>
                <a:gd name="connsiteX47" fmla="*/ 913189 w 968799"/>
                <a:gd name="connsiteY47" fmla="*/ 579524 h 736112"/>
                <a:gd name="connsiteX48" fmla="*/ 919774 w 968799"/>
                <a:gd name="connsiteY48" fmla="*/ 573670 h 736112"/>
                <a:gd name="connsiteX49" fmla="*/ 930750 w 968799"/>
                <a:gd name="connsiteY49" fmla="*/ 568548 h 736112"/>
                <a:gd name="connsiteX50" fmla="*/ 921969 w 968799"/>
                <a:gd name="connsiteY50" fmla="*/ 567084 h 736112"/>
                <a:gd name="connsiteX51" fmla="*/ 916847 w 968799"/>
                <a:gd name="connsiteY51" fmla="*/ 573670 h 736112"/>
                <a:gd name="connsiteX52" fmla="*/ 911725 w 968799"/>
                <a:gd name="connsiteY52" fmla="*/ 573670 h 736112"/>
                <a:gd name="connsiteX53" fmla="*/ 903676 w 968799"/>
                <a:gd name="connsiteY53" fmla="*/ 579524 h 736112"/>
                <a:gd name="connsiteX54" fmla="*/ 902213 w 968799"/>
                <a:gd name="connsiteY54" fmla="*/ 586841 h 736112"/>
                <a:gd name="connsiteX55" fmla="*/ 886115 w 968799"/>
                <a:gd name="connsiteY55" fmla="*/ 602207 h 736112"/>
                <a:gd name="connsiteX56" fmla="*/ 883188 w 968799"/>
                <a:gd name="connsiteY56" fmla="*/ 608793 h 736112"/>
                <a:gd name="connsiteX57" fmla="*/ 872944 w 968799"/>
                <a:gd name="connsiteY57" fmla="*/ 615378 h 736112"/>
                <a:gd name="connsiteX58" fmla="*/ 816601 w 968799"/>
                <a:gd name="connsiteY58" fmla="*/ 629281 h 736112"/>
                <a:gd name="connsiteX59" fmla="*/ 818065 w 968799"/>
                <a:gd name="connsiteY59" fmla="*/ 635866 h 736112"/>
                <a:gd name="connsiteX60" fmla="*/ 811480 w 968799"/>
                <a:gd name="connsiteY60" fmla="*/ 640988 h 736112"/>
                <a:gd name="connsiteX61" fmla="*/ 796845 w 968799"/>
                <a:gd name="connsiteY61" fmla="*/ 643183 h 736112"/>
                <a:gd name="connsiteX62" fmla="*/ 789528 w 968799"/>
                <a:gd name="connsiteY62" fmla="*/ 638793 h 736112"/>
                <a:gd name="connsiteX63" fmla="*/ 788064 w 968799"/>
                <a:gd name="connsiteY63" fmla="*/ 646842 h 736112"/>
                <a:gd name="connsiteX64" fmla="*/ 780015 w 968799"/>
                <a:gd name="connsiteY64" fmla="*/ 643915 h 736112"/>
                <a:gd name="connsiteX65" fmla="*/ 780747 w 968799"/>
                <a:gd name="connsiteY65" fmla="*/ 651232 h 736112"/>
                <a:gd name="connsiteX66" fmla="*/ 771967 w 968799"/>
                <a:gd name="connsiteY66" fmla="*/ 650501 h 736112"/>
                <a:gd name="connsiteX67" fmla="*/ 763186 w 968799"/>
                <a:gd name="connsiteY67" fmla="*/ 654159 h 736112"/>
                <a:gd name="connsiteX68" fmla="*/ 761722 w 968799"/>
                <a:gd name="connsiteY68" fmla="*/ 662208 h 736112"/>
                <a:gd name="connsiteX69" fmla="*/ 754405 w 968799"/>
                <a:gd name="connsiteY69" fmla="*/ 662208 h 736112"/>
                <a:gd name="connsiteX70" fmla="*/ 755869 w 968799"/>
                <a:gd name="connsiteY70" fmla="*/ 669525 h 736112"/>
                <a:gd name="connsiteX71" fmla="*/ 750746 w 968799"/>
                <a:gd name="connsiteY71" fmla="*/ 669525 h 736112"/>
                <a:gd name="connsiteX72" fmla="*/ 752210 w 968799"/>
                <a:gd name="connsiteY72" fmla="*/ 676843 h 736112"/>
                <a:gd name="connsiteX73" fmla="*/ 739039 w 968799"/>
                <a:gd name="connsiteY73" fmla="*/ 679769 h 736112"/>
                <a:gd name="connsiteX74" fmla="*/ 728063 w 968799"/>
                <a:gd name="connsiteY74" fmla="*/ 696599 h 736112"/>
                <a:gd name="connsiteX75" fmla="*/ 720746 w 968799"/>
                <a:gd name="connsiteY75" fmla="*/ 709038 h 736112"/>
                <a:gd name="connsiteX76" fmla="*/ 709039 w 968799"/>
                <a:gd name="connsiteY76" fmla="*/ 711965 h 736112"/>
                <a:gd name="connsiteX77" fmla="*/ 709039 w 968799"/>
                <a:gd name="connsiteY77" fmla="*/ 719283 h 736112"/>
                <a:gd name="connsiteX78" fmla="*/ 703916 w 968799"/>
                <a:gd name="connsiteY78" fmla="*/ 730990 h 736112"/>
                <a:gd name="connsiteX79" fmla="*/ 708307 w 968799"/>
                <a:gd name="connsiteY79" fmla="*/ 736112 h 736112"/>
                <a:gd name="connsiteX80" fmla="*/ 725868 w 968799"/>
                <a:gd name="connsiteY80" fmla="*/ 719283 h 736112"/>
                <a:gd name="connsiteX81" fmla="*/ 725136 w 968799"/>
                <a:gd name="connsiteY81" fmla="*/ 712697 h 736112"/>
                <a:gd name="connsiteX82" fmla="*/ 646842 w 968799"/>
                <a:gd name="connsiteY82" fmla="*/ 12439 h 736112"/>
                <a:gd name="connsiteX83" fmla="*/ 642452 w 968799"/>
                <a:gd name="connsiteY83" fmla="*/ 26342 h 736112"/>
                <a:gd name="connsiteX84" fmla="*/ 652696 w 968799"/>
                <a:gd name="connsiteY84" fmla="*/ 32927 h 736112"/>
                <a:gd name="connsiteX85" fmla="*/ 649769 w 968799"/>
                <a:gd name="connsiteY85" fmla="*/ 43903 h 736112"/>
                <a:gd name="connsiteX86" fmla="*/ 653428 w 968799"/>
                <a:gd name="connsiteY86" fmla="*/ 67318 h 736112"/>
                <a:gd name="connsiteX87" fmla="*/ 669525 w 968799"/>
                <a:gd name="connsiteY87" fmla="*/ 84148 h 736112"/>
                <a:gd name="connsiteX88" fmla="*/ 666598 w 968799"/>
                <a:gd name="connsiteY88" fmla="*/ 100246 h 736112"/>
                <a:gd name="connsiteX89" fmla="*/ 670989 w 968799"/>
                <a:gd name="connsiteY89" fmla="*/ 114880 h 736112"/>
                <a:gd name="connsiteX90" fmla="*/ 668062 w 968799"/>
                <a:gd name="connsiteY90" fmla="*/ 122198 h 736112"/>
                <a:gd name="connsiteX91" fmla="*/ 665867 w 968799"/>
                <a:gd name="connsiteY91" fmla="*/ 150003 h 736112"/>
                <a:gd name="connsiteX92" fmla="*/ 688550 w 968799"/>
                <a:gd name="connsiteY92" fmla="*/ 199028 h 736112"/>
                <a:gd name="connsiteX93" fmla="*/ 682696 w 968799"/>
                <a:gd name="connsiteY93" fmla="*/ 212199 h 736112"/>
                <a:gd name="connsiteX94" fmla="*/ 689282 w 968799"/>
                <a:gd name="connsiteY94" fmla="*/ 228297 h 736112"/>
                <a:gd name="connsiteX95" fmla="*/ 695867 w 968799"/>
                <a:gd name="connsiteY95" fmla="*/ 216590 h 736112"/>
                <a:gd name="connsiteX96" fmla="*/ 709770 w 968799"/>
                <a:gd name="connsiteY96" fmla="*/ 227566 h 736112"/>
                <a:gd name="connsiteX97" fmla="*/ 731722 w 968799"/>
                <a:gd name="connsiteY97" fmla="*/ 331470 h 736112"/>
                <a:gd name="connsiteX98" fmla="*/ 728063 w 968799"/>
                <a:gd name="connsiteY98" fmla="*/ 346104 h 736112"/>
                <a:gd name="connsiteX99" fmla="*/ 736112 w 968799"/>
                <a:gd name="connsiteY99" fmla="*/ 353422 h 736112"/>
                <a:gd name="connsiteX100" fmla="*/ 732453 w 968799"/>
                <a:gd name="connsiteY100" fmla="*/ 463180 h 736112"/>
                <a:gd name="connsiteX101" fmla="*/ 737576 w 968799"/>
                <a:gd name="connsiteY101" fmla="*/ 470497 h 736112"/>
                <a:gd name="connsiteX102" fmla="*/ 758064 w 968799"/>
                <a:gd name="connsiteY102" fmla="*/ 589768 h 736112"/>
                <a:gd name="connsiteX103" fmla="*/ 771235 w 968799"/>
                <a:gd name="connsiteY103" fmla="*/ 600744 h 736112"/>
                <a:gd name="connsiteX104" fmla="*/ 745625 w 968799"/>
                <a:gd name="connsiteY104" fmla="*/ 625622 h 736112"/>
                <a:gd name="connsiteX105" fmla="*/ 758064 w 968799"/>
                <a:gd name="connsiteY105" fmla="*/ 641720 h 736112"/>
                <a:gd name="connsiteX106" fmla="*/ 748551 w 968799"/>
                <a:gd name="connsiteY106" fmla="*/ 665867 h 736112"/>
                <a:gd name="connsiteX107" fmla="*/ 737576 w 968799"/>
                <a:gd name="connsiteY107" fmla="*/ 678306 h 736112"/>
                <a:gd name="connsiteX108" fmla="*/ 726600 w 968799"/>
                <a:gd name="connsiteY108" fmla="*/ 695136 h 736112"/>
                <a:gd name="connsiteX109" fmla="*/ 725136 w 968799"/>
                <a:gd name="connsiteY109" fmla="*/ 690014 h 736112"/>
                <a:gd name="connsiteX110" fmla="*/ 728063 w 968799"/>
                <a:gd name="connsiteY110" fmla="*/ 646842 h 736112"/>
                <a:gd name="connsiteX111" fmla="*/ 621232 w 968799"/>
                <a:gd name="connsiteY111" fmla="*/ 610988 h 736112"/>
                <a:gd name="connsiteX112" fmla="*/ 609524 w 968799"/>
                <a:gd name="connsiteY112" fmla="*/ 602939 h 736112"/>
                <a:gd name="connsiteX113" fmla="*/ 595622 w 968799"/>
                <a:gd name="connsiteY113" fmla="*/ 605134 h 736112"/>
                <a:gd name="connsiteX114" fmla="*/ 573670 w 968799"/>
                <a:gd name="connsiteY114" fmla="*/ 589036 h 736112"/>
                <a:gd name="connsiteX115" fmla="*/ 551718 w 968799"/>
                <a:gd name="connsiteY115" fmla="*/ 546596 h 736112"/>
                <a:gd name="connsiteX116" fmla="*/ 537084 w 968799"/>
                <a:gd name="connsiteY116" fmla="*/ 546596 h 736112"/>
                <a:gd name="connsiteX117" fmla="*/ 534157 w 968799"/>
                <a:gd name="connsiteY117" fmla="*/ 535620 h 736112"/>
                <a:gd name="connsiteX118" fmla="*/ 521718 w 968799"/>
                <a:gd name="connsiteY118" fmla="*/ 527571 h 736112"/>
                <a:gd name="connsiteX119" fmla="*/ 5854 w 968799"/>
                <a:gd name="connsiteY119" fmla="*/ 629281 h 736112"/>
                <a:gd name="connsiteX120" fmla="*/ 0 w 968799"/>
                <a:gd name="connsiteY120" fmla="*/ 585377 h 736112"/>
                <a:gd name="connsiteX121" fmla="*/ 31464 w 968799"/>
                <a:gd name="connsiteY121" fmla="*/ 556840 h 736112"/>
                <a:gd name="connsiteX122" fmla="*/ 35855 w 968799"/>
                <a:gd name="connsiteY122" fmla="*/ 544401 h 736112"/>
                <a:gd name="connsiteX123" fmla="*/ 64391 w 968799"/>
                <a:gd name="connsiteY123" fmla="*/ 526108 h 736112"/>
                <a:gd name="connsiteX124" fmla="*/ 68782 w 968799"/>
                <a:gd name="connsiteY124" fmla="*/ 508547 h 736112"/>
                <a:gd name="connsiteX125" fmla="*/ 85612 w 968799"/>
                <a:gd name="connsiteY125" fmla="*/ 493912 h 736112"/>
                <a:gd name="connsiteX126" fmla="*/ 91465 w 968799"/>
                <a:gd name="connsiteY126" fmla="*/ 485863 h 736112"/>
                <a:gd name="connsiteX127" fmla="*/ 79026 w 968799"/>
                <a:gd name="connsiteY127" fmla="*/ 461716 h 736112"/>
                <a:gd name="connsiteX128" fmla="*/ 66587 w 968799"/>
                <a:gd name="connsiteY128" fmla="*/ 458058 h 736112"/>
                <a:gd name="connsiteX129" fmla="*/ 53416 w 968799"/>
                <a:gd name="connsiteY129" fmla="*/ 436106 h 736112"/>
                <a:gd name="connsiteX130" fmla="*/ 51952 w 968799"/>
                <a:gd name="connsiteY130" fmla="*/ 412691 h 736112"/>
                <a:gd name="connsiteX131" fmla="*/ 107563 w 968799"/>
                <a:gd name="connsiteY131" fmla="*/ 384154 h 736112"/>
                <a:gd name="connsiteX132" fmla="*/ 167564 w 968799"/>
                <a:gd name="connsiteY132" fmla="*/ 372446 h 736112"/>
                <a:gd name="connsiteX133" fmla="*/ 199760 w 968799"/>
                <a:gd name="connsiteY133" fmla="*/ 372446 h 736112"/>
                <a:gd name="connsiteX134" fmla="*/ 223175 w 968799"/>
                <a:gd name="connsiteY134" fmla="*/ 384154 h 736112"/>
                <a:gd name="connsiteX135" fmla="*/ 229761 w 968799"/>
                <a:gd name="connsiteY135" fmla="*/ 383422 h 736112"/>
                <a:gd name="connsiteX136" fmla="*/ 242932 w 968799"/>
                <a:gd name="connsiteY136" fmla="*/ 371715 h 736112"/>
                <a:gd name="connsiteX137" fmla="*/ 267810 w 968799"/>
                <a:gd name="connsiteY137" fmla="*/ 366593 h 736112"/>
                <a:gd name="connsiteX138" fmla="*/ 289762 w 968799"/>
                <a:gd name="connsiteY138" fmla="*/ 366593 h 736112"/>
                <a:gd name="connsiteX139" fmla="*/ 308787 w 968799"/>
                <a:gd name="connsiteY139" fmla="*/ 357080 h 736112"/>
                <a:gd name="connsiteX140" fmla="*/ 327080 w 968799"/>
                <a:gd name="connsiteY140" fmla="*/ 338055 h 736112"/>
                <a:gd name="connsiteX141" fmla="*/ 344641 w 968799"/>
                <a:gd name="connsiteY141" fmla="*/ 315372 h 736112"/>
                <a:gd name="connsiteX142" fmla="*/ 358544 w 968799"/>
                <a:gd name="connsiteY142" fmla="*/ 312445 h 736112"/>
                <a:gd name="connsiteX143" fmla="*/ 366592 w 968799"/>
                <a:gd name="connsiteY143" fmla="*/ 308787 h 736112"/>
                <a:gd name="connsiteX144" fmla="*/ 369520 w 968799"/>
                <a:gd name="connsiteY144" fmla="*/ 285371 h 736112"/>
                <a:gd name="connsiteX145" fmla="*/ 359275 w 968799"/>
                <a:gd name="connsiteY145" fmla="*/ 265615 h 736112"/>
                <a:gd name="connsiteX146" fmla="*/ 350495 w 968799"/>
                <a:gd name="connsiteY146" fmla="*/ 260493 h 736112"/>
                <a:gd name="connsiteX147" fmla="*/ 365129 w 968799"/>
                <a:gd name="connsiteY147" fmla="*/ 250981 h 736112"/>
                <a:gd name="connsiteX148" fmla="*/ 364397 w 968799"/>
                <a:gd name="connsiteY148" fmla="*/ 237810 h 736112"/>
                <a:gd name="connsiteX149" fmla="*/ 353422 w 968799"/>
                <a:gd name="connsiteY149" fmla="*/ 237810 h 736112"/>
                <a:gd name="connsiteX150" fmla="*/ 336592 w 968799"/>
                <a:gd name="connsiteY150" fmla="*/ 227566 h 736112"/>
                <a:gd name="connsiteX151" fmla="*/ 335860 w 968799"/>
                <a:gd name="connsiteY151" fmla="*/ 204882 h 736112"/>
                <a:gd name="connsiteX152" fmla="*/ 381227 w 968799"/>
                <a:gd name="connsiteY152" fmla="*/ 160247 h 736112"/>
                <a:gd name="connsiteX153" fmla="*/ 386349 w 968799"/>
                <a:gd name="connsiteY153" fmla="*/ 142686 h 736112"/>
                <a:gd name="connsiteX154" fmla="*/ 413423 w 968799"/>
                <a:gd name="connsiteY154" fmla="*/ 96587 h 736112"/>
                <a:gd name="connsiteX155" fmla="*/ 456595 w 968799"/>
                <a:gd name="connsiteY155" fmla="*/ 49757 h 736112"/>
                <a:gd name="connsiteX156" fmla="*/ 471961 w 968799"/>
                <a:gd name="connsiteY156" fmla="*/ 37318 h 736112"/>
                <a:gd name="connsiteX157" fmla="*/ 490254 w 968799"/>
                <a:gd name="connsiteY157" fmla="*/ 38050 h 736112"/>
                <a:gd name="connsiteX158" fmla="*/ 640988 w 968799"/>
                <a:gd name="connsiteY158" fmla="*/ 0 h 73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968799" h="736112">
                  <a:moveTo>
                    <a:pt x="950507" y="545865"/>
                  </a:moveTo>
                  <a:lnTo>
                    <a:pt x="940994" y="546596"/>
                  </a:lnTo>
                  <a:lnTo>
                    <a:pt x="937335" y="553913"/>
                  </a:lnTo>
                  <a:close/>
                  <a:moveTo>
                    <a:pt x="726600" y="711965"/>
                  </a:moveTo>
                  <a:lnTo>
                    <a:pt x="731722" y="716356"/>
                  </a:lnTo>
                  <a:lnTo>
                    <a:pt x="741234" y="714161"/>
                  </a:lnTo>
                  <a:lnTo>
                    <a:pt x="749283" y="716356"/>
                  </a:lnTo>
                  <a:lnTo>
                    <a:pt x="755869" y="706843"/>
                  </a:lnTo>
                  <a:lnTo>
                    <a:pt x="769771" y="706843"/>
                  </a:lnTo>
                  <a:lnTo>
                    <a:pt x="787333" y="700258"/>
                  </a:lnTo>
                  <a:lnTo>
                    <a:pt x="824651" y="684892"/>
                  </a:lnTo>
                  <a:lnTo>
                    <a:pt x="820992" y="681233"/>
                  </a:lnTo>
                  <a:lnTo>
                    <a:pt x="807089" y="687087"/>
                  </a:lnTo>
                  <a:lnTo>
                    <a:pt x="792455" y="693672"/>
                  </a:lnTo>
                  <a:lnTo>
                    <a:pt x="793918" y="687818"/>
                  </a:lnTo>
                  <a:lnTo>
                    <a:pt x="812943" y="679769"/>
                  </a:lnTo>
                  <a:lnTo>
                    <a:pt x="818797" y="672452"/>
                  </a:lnTo>
                  <a:lnTo>
                    <a:pt x="827577" y="673184"/>
                  </a:lnTo>
                  <a:lnTo>
                    <a:pt x="857578" y="656354"/>
                  </a:lnTo>
                  <a:lnTo>
                    <a:pt x="857578" y="661476"/>
                  </a:lnTo>
                  <a:lnTo>
                    <a:pt x="826846" y="683428"/>
                  </a:lnTo>
                  <a:lnTo>
                    <a:pt x="859773" y="662940"/>
                  </a:lnTo>
                  <a:lnTo>
                    <a:pt x="872212" y="646842"/>
                  </a:lnTo>
                  <a:lnTo>
                    <a:pt x="883188" y="646110"/>
                  </a:lnTo>
                  <a:lnTo>
                    <a:pt x="916116" y="623427"/>
                  </a:lnTo>
                  <a:lnTo>
                    <a:pt x="939531" y="600744"/>
                  </a:lnTo>
                  <a:lnTo>
                    <a:pt x="961483" y="583914"/>
                  </a:lnTo>
                  <a:lnTo>
                    <a:pt x="968800" y="575133"/>
                  </a:lnTo>
                  <a:lnTo>
                    <a:pt x="956361" y="574402"/>
                  </a:lnTo>
                  <a:lnTo>
                    <a:pt x="949043" y="583182"/>
                  </a:lnTo>
                  <a:lnTo>
                    <a:pt x="947580" y="588304"/>
                  </a:lnTo>
                  <a:lnTo>
                    <a:pt x="940994" y="593426"/>
                  </a:lnTo>
                  <a:lnTo>
                    <a:pt x="935140" y="585377"/>
                  </a:lnTo>
                  <a:lnTo>
                    <a:pt x="922701" y="592695"/>
                  </a:lnTo>
                  <a:lnTo>
                    <a:pt x="921969" y="599280"/>
                  </a:lnTo>
                  <a:lnTo>
                    <a:pt x="915384" y="597817"/>
                  </a:lnTo>
                  <a:lnTo>
                    <a:pt x="919042" y="591231"/>
                  </a:lnTo>
                  <a:lnTo>
                    <a:pt x="910262" y="586109"/>
                  </a:lnTo>
                  <a:lnTo>
                    <a:pt x="905872" y="592695"/>
                  </a:lnTo>
                  <a:lnTo>
                    <a:pt x="912457" y="594890"/>
                  </a:lnTo>
                  <a:lnTo>
                    <a:pt x="913921" y="598548"/>
                  </a:lnTo>
                  <a:lnTo>
                    <a:pt x="911725" y="602207"/>
                  </a:lnTo>
                  <a:lnTo>
                    <a:pt x="901481" y="621232"/>
                  </a:lnTo>
                  <a:lnTo>
                    <a:pt x="887578" y="621232"/>
                  </a:lnTo>
                  <a:lnTo>
                    <a:pt x="894164" y="608061"/>
                  </a:lnTo>
                  <a:lnTo>
                    <a:pt x="900749" y="603670"/>
                  </a:lnTo>
                  <a:lnTo>
                    <a:pt x="902945" y="591231"/>
                  </a:lnTo>
                  <a:lnTo>
                    <a:pt x="913189" y="579524"/>
                  </a:lnTo>
                  <a:lnTo>
                    <a:pt x="919774" y="573670"/>
                  </a:lnTo>
                  <a:lnTo>
                    <a:pt x="930750" y="568548"/>
                  </a:lnTo>
                  <a:lnTo>
                    <a:pt x="921969" y="567084"/>
                  </a:lnTo>
                  <a:lnTo>
                    <a:pt x="916847" y="573670"/>
                  </a:lnTo>
                  <a:lnTo>
                    <a:pt x="911725" y="573670"/>
                  </a:lnTo>
                  <a:lnTo>
                    <a:pt x="903676" y="579524"/>
                  </a:lnTo>
                  <a:lnTo>
                    <a:pt x="902213" y="586841"/>
                  </a:lnTo>
                  <a:lnTo>
                    <a:pt x="886115" y="602207"/>
                  </a:lnTo>
                  <a:lnTo>
                    <a:pt x="883188" y="608793"/>
                  </a:lnTo>
                  <a:lnTo>
                    <a:pt x="872944" y="615378"/>
                  </a:lnTo>
                  <a:lnTo>
                    <a:pt x="816601" y="629281"/>
                  </a:lnTo>
                  <a:lnTo>
                    <a:pt x="818065" y="635866"/>
                  </a:lnTo>
                  <a:lnTo>
                    <a:pt x="811480" y="640988"/>
                  </a:lnTo>
                  <a:lnTo>
                    <a:pt x="796845" y="643183"/>
                  </a:lnTo>
                  <a:lnTo>
                    <a:pt x="789528" y="638793"/>
                  </a:lnTo>
                  <a:lnTo>
                    <a:pt x="788064" y="646842"/>
                  </a:lnTo>
                  <a:lnTo>
                    <a:pt x="780015" y="643915"/>
                  </a:lnTo>
                  <a:lnTo>
                    <a:pt x="780747" y="651232"/>
                  </a:lnTo>
                  <a:lnTo>
                    <a:pt x="771967" y="650501"/>
                  </a:lnTo>
                  <a:lnTo>
                    <a:pt x="763186" y="654159"/>
                  </a:lnTo>
                  <a:lnTo>
                    <a:pt x="761722" y="662208"/>
                  </a:lnTo>
                  <a:lnTo>
                    <a:pt x="754405" y="662208"/>
                  </a:lnTo>
                  <a:lnTo>
                    <a:pt x="755869" y="669525"/>
                  </a:lnTo>
                  <a:lnTo>
                    <a:pt x="750746" y="669525"/>
                  </a:lnTo>
                  <a:lnTo>
                    <a:pt x="752210" y="676843"/>
                  </a:lnTo>
                  <a:lnTo>
                    <a:pt x="739039" y="679769"/>
                  </a:lnTo>
                  <a:lnTo>
                    <a:pt x="728063" y="696599"/>
                  </a:lnTo>
                  <a:close/>
                  <a:moveTo>
                    <a:pt x="720746" y="709038"/>
                  </a:moveTo>
                  <a:lnTo>
                    <a:pt x="709039" y="711965"/>
                  </a:lnTo>
                  <a:lnTo>
                    <a:pt x="709039" y="719283"/>
                  </a:lnTo>
                  <a:lnTo>
                    <a:pt x="703916" y="730990"/>
                  </a:lnTo>
                  <a:lnTo>
                    <a:pt x="708307" y="736112"/>
                  </a:lnTo>
                  <a:lnTo>
                    <a:pt x="725868" y="719283"/>
                  </a:lnTo>
                  <a:lnTo>
                    <a:pt x="725136" y="712697"/>
                  </a:lnTo>
                  <a:close/>
                  <a:moveTo>
                    <a:pt x="646842" y="12439"/>
                  </a:moveTo>
                  <a:lnTo>
                    <a:pt x="642452" y="26342"/>
                  </a:lnTo>
                  <a:lnTo>
                    <a:pt x="652696" y="32927"/>
                  </a:lnTo>
                  <a:lnTo>
                    <a:pt x="649769" y="43903"/>
                  </a:lnTo>
                  <a:lnTo>
                    <a:pt x="653428" y="67318"/>
                  </a:lnTo>
                  <a:lnTo>
                    <a:pt x="669525" y="84148"/>
                  </a:lnTo>
                  <a:lnTo>
                    <a:pt x="666598" y="100246"/>
                  </a:lnTo>
                  <a:lnTo>
                    <a:pt x="670989" y="114880"/>
                  </a:lnTo>
                  <a:lnTo>
                    <a:pt x="668062" y="122198"/>
                  </a:lnTo>
                  <a:lnTo>
                    <a:pt x="665867" y="150003"/>
                  </a:lnTo>
                  <a:lnTo>
                    <a:pt x="688550" y="199028"/>
                  </a:lnTo>
                  <a:lnTo>
                    <a:pt x="682696" y="212199"/>
                  </a:lnTo>
                  <a:lnTo>
                    <a:pt x="689282" y="228297"/>
                  </a:lnTo>
                  <a:lnTo>
                    <a:pt x="695867" y="216590"/>
                  </a:lnTo>
                  <a:lnTo>
                    <a:pt x="709770" y="227566"/>
                  </a:lnTo>
                  <a:lnTo>
                    <a:pt x="731722" y="331470"/>
                  </a:lnTo>
                  <a:lnTo>
                    <a:pt x="728063" y="346104"/>
                  </a:lnTo>
                  <a:lnTo>
                    <a:pt x="736112" y="353422"/>
                  </a:lnTo>
                  <a:lnTo>
                    <a:pt x="732453" y="463180"/>
                  </a:lnTo>
                  <a:lnTo>
                    <a:pt x="737576" y="470497"/>
                  </a:lnTo>
                  <a:lnTo>
                    <a:pt x="758064" y="589768"/>
                  </a:lnTo>
                  <a:lnTo>
                    <a:pt x="771235" y="600744"/>
                  </a:lnTo>
                  <a:lnTo>
                    <a:pt x="745625" y="625622"/>
                  </a:lnTo>
                  <a:lnTo>
                    <a:pt x="758064" y="641720"/>
                  </a:lnTo>
                  <a:lnTo>
                    <a:pt x="748551" y="665867"/>
                  </a:lnTo>
                  <a:lnTo>
                    <a:pt x="737576" y="678306"/>
                  </a:lnTo>
                  <a:lnTo>
                    <a:pt x="726600" y="695136"/>
                  </a:lnTo>
                  <a:lnTo>
                    <a:pt x="725136" y="690014"/>
                  </a:lnTo>
                  <a:lnTo>
                    <a:pt x="728063" y="646842"/>
                  </a:lnTo>
                  <a:lnTo>
                    <a:pt x="621232" y="610988"/>
                  </a:lnTo>
                  <a:lnTo>
                    <a:pt x="609524" y="602939"/>
                  </a:lnTo>
                  <a:lnTo>
                    <a:pt x="595622" y="605134"/>
                  </a:lnTo>
                  <a:lnTo>
                    <a:pt x="573670" y="589036"/>
                  </a:lnTo>
                  <a:lnTo>
                    <a:pt x="551718" y="546596"/>
                  </a:lnTo>
                  <a:lnTo>
                    <a:pt x="537084" y="546596"/>
                  </a:lnTo>
                  <a:lnTo>
                    <a:pt x="534157" y="535620"/>
                  </a:lnTo>
                  <a:lnTo>
                    <a:pt x="521718" y="527571"/>
                  </a:lnTo>
                  <a:lnTo>
                    <a:pt x="5854" y="629281"/>
                  </a:lnTo>
                  <a:lnTo>
                    <a:pt x="0" y="585377"/>
                  </a:lnTo>
                  <a:lnTo>
                    <a:pt x="31464" y="556840"/>
                  </a:lnTo>
                  <a:lnTo>
                    <a:pt x="35855" y="544401"/>
                  </a:lnTo>
                  <a:lnTo>
                    <a:pt x="64391" y="526108"/>
                  </a:lnTo>
                  <a:lnTo>
                    <a:pt x="68782" y="508547"/>
                  </a:lnTo>
                  <a:lnTo>
                    <a:pt x="85612" y="493912"/>
                  </a:lnTo>
                  <a:lnTo>
                    <a:pt x="91465" y="485863"/>
                  </a:lnTo>
                  <a:lnTo>
                    <a:pt x="79026" y="461716"/>
                  </a:lnTo>
                  <a:lnTo>
                    <a:pt x="66587" y="458058"/>
                  </a:lnTo>
                  <a:lnTo>
                    <a:pt x="53416" y="436106"/>
                  </a:lnTo>
                  <a:lnTo>
                    <a:pt x="51952" y="412691"/>
                  </a:lnTo>
                  <a:lnTo>
                    <a:pt x="107563" y="384154"/>
                  </a:lnTo>
                  <a:lnTo>
                    <a:pt x="167564" y="372446"/>
                  </a:lnTo>
                  <a:lnTo>
                    <a:pt x="199760" y="372446"/>
                  </a:lnTo>
                  <a:lnTo>
                    <a:pt x="223175" y="384154"/>
                  </a:lnTo>
                  <a:lnTo>
                    <a:pt x="229761" y="383422"/>
                  </a:lnTo>
                  <a:lnTo>
                    <a:pt x="242932" y="371715"/>
                  </a:lnTo>
                  <a:lnTo>
                    <a:pt x="267810" y="366593"/>
                  </a:lnTo>
                  <a:lnTo>
                    <a:pt x="289762" y="366593"/>
                  </a:lnTo>
                  <a:lnTo>
                    <a:pt x="308787" y="357080"/>
                  </a:lnTo>
                  <a:lnTo>
                    <a:pt x="327080" y="338055"/>
                  </a:lnTo>
                  <a:lnTo>
                    <a:pt x="344641" y="315372"/>
                  </a:lnTo>
                  <a:lnTo>
                    <a:pt x="358544" y="312445"/>
                  </a:lnTo>
                  <a:lnTo>
                    <a:pt x="366592" y="308787"/>
                  </a:lnTo>
                  <a:lnTo>
                    <a:pt x="369520" y="285371"/>
                  </a:lnTo>
                  <a:lnTo>
                    <a:pt x="359275" y="265615"/>
                  </a:lnTo>
                  <a:lnTo>
                    <a:pt x="350495" y="260493"/>
                  </a:lnTo>
                  <a:lnTo>
                    <a:pt x="365129" y="250981"/>
                  </a:lnTo>
                  <a:lnTo>
                    <a:pt x="364397" y="237810"/>
                  </a:lnTo>
                  <a:lnTo>
                    <a:pt x="353422" y="237810"/>
                  </a:lnTo>
                  <a:lnTo>
                    <a:pt x="336592" y="227566"/>
                  </a:lnTo>
                  <a:lnTo>
                    <a:pt x="335860" y="204882"/>
                  </a:lnTo>
                  <a:lnTo>
                    <a:pt x="381227" y="160247"/>
                  </a:lnTo>
                  <a:lnTo>
                    <a:pt x="386349" y="142686"/>
                  </a:lnTo>
                  <a:lnTo>
                    <a:pt x="413423" y="96587"/>
                  </a:lnTo>
                  <a:lnTo>
                    <a:pt x="456595" y="49757"/>
                  </a:lnTo>
                  <a:lnTo>
                    <a:pt x="471961" y="37318"/>
                  </a:lnTo>
                  <a:lnTo>
                    <a:pt x="490254" y="38050"/>
                  </a:lnTo>
                  <a:lnTo>
                    <a:pt x="640988" y="0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CE4AA61-ED0A-2A49-B9E8-95A02279C93E}"/>
                </a:ext>
              </a:extLst>
            </p:cNvPr>
            <p:cNvSpPr/>
            <p:nvPr/>
          </p:nvSpPr>
          <p:spPr>
            <a:xfrm>
              <a:off x="5751276" y="3746931"/>
              <a:ext cx="1131241" cy="494643"/>
            </a:xfrm>
            <a:custGeom>
              <a:avLst/>
              <a:gdLst>
                <a:gd name="connsiteX0" fmla="*/ 1020752 w 1131241"/>
                <a:gd name="connsiteY0" fmla="*/ 2927 h 494643"/>
                <a:gd name="connsiteX1" fmla="*/ 807821 w 1131241"/>
                <a:gd name="connsiteY1" fmla="*/ 47562 h 494643"/>
                <a:gd name="connsiteX2" fmla="*/ 519522 w 1131241"/>
                <a:gd name="connsiteY2" fmla="*/ 100978 h 494643"/>
                <a:gd name="connsiteX3" fmla="*/ 304396 w 1131241"/>
                <a:gd name="connsiteY3" fmla="*/ 126588 h 494643"/>
                <a:gd name="connsiteX4" fmla="*/ 304396 w 1131241"/>
                <a:gd name="connsiteY4" fmla="*/ 164637 h 494643"/>
                <a:gd name="connsiteX5" fmla="*/ 293420 w 1131241"/>
                <a:gd name="connsiteY5" fmla="*/ 163906 h 494643"/>
                <a:gd name="connsiteX6" fmla="*/ 283176 w 1131241"/>
                <a:gd name="connsiteY6" fmla="*/ 172686 h 494643"/>
                <a:gd name="connsiteX7" fmla="*/ 265615 w 1131241"/>
                <a:gd name="connsiteY7" fmla="*/ 210736 h 494643"/>
                <a:gd name="connsiteX8" fmla="*/ 246590 w 1131241"/>
                <a:gd name="connsiteY8" fmla="*/ 202687 h 494643"/>
                <a:gd name="connsiteX9" fmla="*/ 220980 w 1131241"/>
                <a:gd name="connsiteY9" fmla="*/ 220980 h 494643"/>
                <a:gd name="connsiteX10" fmla="*/ 215858 w 1131241"/>
                <a:gd name="connsiteY10" fmla="*/ 236346 h 494643"/>
                <a:gd name="connsiteX11" fmla="*/ 204882 w 1131241"/>
                <a:gd name="connsiteY11" fmla="*/ 245127 h 494643"/>
                <a:gd name="connsiteX12" fmla="*/ 199028 w 1131241"/>
                <a:gd name="connsiteY12" fmla="*/ 239273 h 494643"/>
                <a:gd name="connsiteX13" fmla="*/ 198296 w 1131241"/>
                <a:gd name="connsiteY13" fmla="*/ 228297 h 494643"/>
                <a:gd name="connsiteX14" fmla="*/ 192443 w 1131241"/>
                <a:gd name="connsiteY14" fmla="*/ 226834 h 494643"/>
                <a:gd name="connsiteX15" fmla="*/ 163174 w 1131241"/>
                <a:gd name="connsiteY15" fmla="*/ 250980 h 494643"/>
                <a:gd name="connsiteX16" fmla="*/ 158784 w 1131241"/>
                <a:gd name="connsiteY16" fmla="*/ 275859 h 494643"/>
                <a:gd name="connsiteX17" fmla="*/ 124393 w 1131241"/>
                <a:gd name="connsiteY17" fmla="*/ 293420 h 494643"/>
                <a:gd name="connsiteX18" fmla="*/ 120734 w 1131241"/>
                <a:gd name="connsiteY18" fmla="*/ 302201 h 494643"/>
                <a:gd name="connsiteX19" fmla="*/ 97319 w 1131241"/>
                <a:gd name="connsiteY19" fmla="*/ 321226 h 494643"/>
                <a:gd name="connsiteX20" fmla="*/ 70977 w 1131241"/>
                <a:gd name="connsiteY20" fmla="*/ 324884 h 494643"/>
                <a:gd name="connsiteX21" fmla="*/ 37318 w 1131241"/>
                <a:gd name="connsiteY21" fmla="*/ 346836 h 494643"/>
                <a:gd name="connsiteX22" fmla="*/ 31464 w 1131241"/>
                <a:gd name="connsiteY22" fmla="*/ 376837 h 494643"/>
                <a:gd name="connsiteX23" fmla="*/ 21952 w 1131241"/>
                <a:gd name="connsiteY23" fmla="*/ 383422 h 494643"/>
                <a:gd name="connsiteX24" fmla="*/ 10976 w 1131241"/>
                <a:gd name="connsiteY24" fmla="*/ 382690 h 494643"/>
                <a:gd name="connsiteX25" fmla="*/ 732 w 1131241"/>
                <a:gd name="connsiteY25" fmla="*/ 392203 h 494643"/>
                <a:gd name="connsiteX26" fmla="*/ 0 w 1131241"/>
                <a:gd name="connsiteY26" fmla="*/ 428057 h 494643"/>
                <a:gd name="connsiteX27" fmla="*/ 156589 w 1131241"/>
                <a:gd name="connsiteY27" fmla="*/ 406106 h 494643"/>
                <a:gd name="connsiteX28" fmla="*/ 188784 w 1131241"/>
                <a:gd name="connsiteY28" fmla="*/ 392203 h 494643"/>
                <a:gd name="connsiteX29" fmla="*/ 198296 w 1131241"/>
                <a:gd name="connsiteY29" fmla="*/ 391471 h 494643"/>
                <a:gd name="connsiteX30" fmla="*/ 251712 w 1131241"/>
                <a:gd name="connsiteY30" fmla="*/ 360007 h 494643"/>
                <a:gd name="connsiteX31" fmla="*/ 421472 w 1131241"/>
                <a:gd name="connsiteY31" fmla="*/ 343909 h 494643"/>
                <a:gd name="connsiteX32" fmla="*/ 424399 w 1131241"/>
                <a:gd name="connsiteY32" fmla="*/ 347568 h 494643"/>
                <a:gd name="connsiteX33" fmla="*/ 422935 w 1131241"/>
                <a:gd name="connsiteY33" fmla="*/ 357812 h 494643"/>
                <a:gd name="connsiteX34" fmla="*/ 428057 w 1131241"/>
                <a:gd name="connsiteY34" fmla="*/ 360007 h 494643"/>
                <a:gd name="connsiteX35" fmla="*/ 436838 w 1131241"/>
                <a:gd name="connsiteY35" fmla="*/ 349031 h 494643"/>
                <a:gd name="connsiteX36" fmla="*/ 460985 w 1131241"/>
                <a:gd name="connsiteY36" fmla="*/ 370983 h 494643"/>
                <a:gd name="connsiteX37" fmla="*/ 461716 w 1131241"/>
                <a:gd name="connsiteY37" fmla="*/ 390008 h 494643"/>
                <a:gd name="connsiteX38" fmla="*/ 605866 w 1131241"/>
                <a:gd name="connsiteY38" fmla="*/ 369520 h 494643"/>
                <a:gd name="connsiteX39" fmla="*/ 785137 w 1131241"/>
                <a:gd name="connsiteY39" fmla="*/ 494644 h 494643"/>
                <a:gd name="connsiteX40" fmla="*/ 814406 w 1131241"/>
                <a:gd name="connsiteY40" fmla="*/ 478546 h 494643"/>
                <a:gd name="connsiteX41" fmla="*/ 836358 w 1131241"/>
                <a:gd name="connsiteY41" fmla="*/ 473424 h 494643"/>
                <a:gd name="connsiteX42" fmla="*/ 848797 w 1131241"/>
                <a:gd name="connsiteY42" fmla="*/ 473424 h 494643"/>
                <a:gd name="connsiteX43" fmla="*/ 856846 w 1131241"/>
                <a:gd name="connsiteY43" fmla="*/ 481473 h 494643"/>
                <a:gd name="connsiteX44" fmla="*/ 862700 w 1131241"/>
                <a:gd name="connsiteY44" fmla="*/ 466838 h 494643"/>
                <a:gd name="connsiteX45" fmla="*/ 867090 w 1131241"/>
                <a:gd name="connsiteY45" fmla="*/ 430252 h 494643"/>
                <a:gd name="connsiteX46" fmla="*/ 879530 w 1131241"/>
                <a:gd name="connsiteY46" fmla="*/ 401715 h 494643"/>
                <a:gd name="connsiteX47" fmla="*/ 919042 w 1131241"/>
                <a:gd name="connsiteY47" fmla="*/ 357080 h 494643"/>
                <a:gd name="connsiteX48" fmla="*/ 949043 w 1131241"/>
                <a:gd name="connsiteY48" fmla="*/ 331470 h 494643"/>
                <a:gd name="connsiteX49" fmla="*/ 988556 w 1131241"/>
                <a:gd name="connsiteY49" fmla="*/ 314640 h 494643"/>
                <a:gd name="connsiteX50" fmla="*/ 1006849 w 1131241"/>
                <a:gd name="connsiteY50" fmla="*/ 311713 h 494643"/>
                <a:gd name="connsiteX51" fmla="*/ 1016362 w 1131241"/>
                <a:gd name="connsiteY51" fmla="*/ 314640 h 494643"/>
                <a:gd name="connsiteX52" fmla="*/ 1021483 w 1131241"/>
                <a:gd name="connsiteY52" fmla="*/ 322689 h 494643"/>
                <a:gd name="connsiteX53" fmla="*/ 1045631 w 1131241"/>
                <a:gd name="connsiteY53" fmla="*/ 274396 h 494643"/>
                <a:gd name="connsiteX54" fmla="*/ 1069777 w 1131241"/>
                <a:gd name="connsiteY54" fmla="*/ 235614 h 494643"/>
                <a:gd name="connsiteX55" fmla="*/ 1064655 w 1131241"/>
                <a:gd name="connsiteY55" fmla="*/ 233419 h 494643"/>
                <a:gd name="connsiteX56" fmla="*/ 1032459 w 1131241"/>
                <a:gd name="connsiteY56" fmla="*/ 283176 h 494643"/>
                <a:gd name="connsiteX57" fmla="*/ 1028801 w 1131241"/>
                <a:gd name="connsiteY57" fmla="*/ 277323 h 494643"/>
                <a:gd name="connsiteX58" fmla="*/ 1043435 w 1131241"/>
                <a:gd name="connsiteY58" fmla="*/ 261225 h 494643"/>
                <a:gd name="connsiteX59" fmla="*/ 1040509 w 1131241"/>
                <a:gd name="connsiteY59" fmla="*/ 250249 h 494643"/>
                <a:gd name="connsiteX60" fmla="*/ 1025874 w 1131241"/>
                <a:gd name="connsiteY60" fmla="*/ 246590 h 494643"/>
                <a:gd name="connsiteX61" fmla="*/ 1033191 w 1131241"/>
                <a:gd name="connsiteY61" fmla="*/ 256103 h 494643"/>
                <a:gd name="connsiteX62" fmla="*/ 1024411 w 1131241"/>
                <a:gd name="connsiteY62" fmla="*/ 256834 h 494643"/>
                <a:gd name="connsiteX63" fmla="*/ 1015630 w 1131241"/>
                <a:gd name="connsiteY63" fmla="*/ 243663 h 494643"/>
                <a:gd name="connsiteX64" fmla="*/ 1006849 w 1131241"/>
                <a:gd name="connsiteY64" fmla="*/ 258298 h 494643"/>
                <a:gd name="connsiteX65" fmla="*/ 995142 w 1131241"/>
                <a:gd name="connsiteY65" fmla="*/ 259761 h 494643"/>
                <a:gd name="connsiteX66" fmla="*/ 1002459 w 1131241"/>
                <a:gd name="connsiteY66" fmla="*/ 240005 h 494643"/>
                <a:gd name="connsiteX67" fmla="*/ 1007581 w 1131241"/>
                <a:gd name="connsiteY67" fmla="*/ 227565 h 494643"/>
                <a:gd name="connsiteX68" fmla="*/ 1006117 w 1131241"/>
                <a:gd name="connsiteY68" fmla="*/ 206345 h 494643"/>
                <a:gd name="connsiteX69" fmla="*/ 990020 w 1131241"/>
                <a:gd name="connsiteY69" fmla="*/ 205614 h 494643"/>
                <a:gd name="connsiteX70" fmla="*/ 996605 w 1131241"/>
                <a:gd name="connsiteY70" fmla="*/ 199028 h 494643"/>
                <a:gd name="connsiteX71" fmla="*/ 1004654 w 1131241"/>
                <a:gd name="connsiteY71" fmla="*/ 201223 h 494643"/>
                <a:gd name="connsiteX72" fmla="*/ 1024411 w 1131241"/>
                <a:gd name="connsiteY72" fmla="*/ 201955 h 494643"/>
                <a:gd name="connsiteX73" fmla="*/ 1030264 w 1131241"/>
                <a:gd name="connsiteY73" fmla="*/ 198296 h 494643"/>
                <a:gd name="connsiteX74" fmla="*/ 1047094 w 1131241"/>
                <a:gd name="connsiteY74" fmla="*/ 198296 h 494643"/>
                <a:gd name="connsiteX75" fmla="*/ 1061728 w 1131241"/>
                <a:gd name="connsiteY75" fmla="*/ 184394 h 494643"/>
                <a:gd name="connsiteX76" fmla="*/ 1063192 w 1131241"/>
                <a:gd name="connsiteY76" fmla="*/ 160979 h 494643"/>
                <a:gd name="connsiteX77" fmla="*/ 1072704 w 1131241"/>
                <a:gd name="connsiteY77" fmla="*/ 150735 h 494643"/>
                <a:gd name="connsiteX78" fmla="*/ 1081485 w 1131241"/>
                <a:gd name="connsiteY78" fmla="*/ 149271 h 494643"/>
                <a:gd name="connsiteX79" fmla="*/ 1090997 w 1131241"/>
                <a:gd name="connsiteY79" fmla="*/ 141954 h 494643"/>
                <a:gd name="connsiteX80" fmla="*/ 1087338 w 1131241"/>
                <a:gd name="connsiteY80" fmla="*/ 114880 h 494643"/>
                <a:gd name="connsiteX81" fmla="*/ 1071241 w 1131241"/>
                <a:gd name="connsiteY81" fmla="*/ 87075 h 494643"/>
                <a:gd name="connsiteX82" fmla="*/ 1051484 w 1131241"/>
                <a:gd name="connsiteY82" fmla="*/ 85611 h 494643"/>
                <a:gd name="connsiteX83" fmla="*/ 1044899 w 1131241"/>
                <a:gd name="connsiteY83" fmla="*/ 97319 h 494643"/>
                <a:gd name="connsiteX84" fmla="*/ 1041240 w 1131241"/>
                <a:gd name="connsiteY84" fmla="*/ 90002 h 494643"/>
                <a:gd name="connsiteX85" fmla="*/ 1021483 w 1131241"/>
                <a:gd name="connsiteY85" fmla="*/ 91465 h 494643"/>
                <a:gd name="connsiteX86" fmla="*/ 1012703 w 1131241"/>
                <a:gd name="connsiteY86" fmla="*/ 94392 h 494643"/>
                <a:gd name="connsiteX87" fmla="*/ 998800 w 1131241"/>
                <a:gd name="connsiteY87" fmla="*/ 103173 h 494643"/>
                <a:gd name="connsiteX88" fmla="*/ 996605 w 1131241"/>
                <a:gd name="connsiteY88" fmla="*/ 100246 h 494643"/>
                <a:gd name="connsiteX89" fmla="*/ 990020 w 1131241"/>
                <a:gd name="connsiteY89" fmla="*/ 100246 h 494643"/>
                <a:gd name="connsiteX90" fmla="*/ 976849 w 1131241"/>
                <a:gd name="connsiteY90" fmla="*/ 109027 h 494643"/>
                <a:gd name="connsiteX91" fmla="*/ 957824 w 1131241"/>
                <a:gd name="connsiteY91" fmla="*/ 112685 h 494643"/>
                <a:gd name="connsiteX92" fmla="*/ 957824 w 1131241"/>
                <a:gd name="connsiteY92" fmla="*/ 103173 h 494643"/>
                <a:gd name="connsiteX93" fmla="*/ 963678 w 1131241"/>
                <a:gd name="connsiteY93" fmla="*/ 95855 h 494643"/>
                <a:gd name="connsiteX94" fmla="*/ 970995 w 1131241"/>
                <a:gd name="connsiteY94" fmla="*/ 100978 h 494643"/>
                <a:gd name="connsiteX95" fmla="*/ 978312 w 1131241"/>
                <a:gd name="connsiteY95" fmla="*/ 100978 h 494643"/>
                <a:gd name="connsiteX96" fmla="*/ 990752 w 1131241"/>
                <a:gd name="connsiteY96" fmla="*/ 85611 h 494643"/>
                <a:gd name="connsiteX97" fmla="*/ 1017825 w 1131241"/>
                <a:gd name="connsiteY97" fmla="*/ 73172 h 494643"/>
                <a:gd name="connsiteX98" fmla="*/ 1032459 w 1131241"/>
                <a:gd name="connsiteY98" fmla="*/ 57074 h 494643"/>
                <a:gd name="connsiteX99" fmla="*/ 1050021 w 1131241"/>
                <a:gd name="connsiteY99" fmla="*/ 57074 h 494643"/>
                <a:gd name="connsiteX100" fmla="*/ 1055875 w 1131241"/>
                <a:gd name="connsiteY100" fmla="*/ 66587 h 494643"/>
                <a:gd name="connsiteX101" fmla="*/ 1068314 w 1131241"/>
                <a:gd name="connsiteY101" fmla="*/ 72440 h 494643"/>
                <a:gd name="connsiteX102" fmla="*/ 1064655 w 1131241"/>
                <a:gd name="connsiteY102" fmla="*/ 61465 h 494643"/>
                <a:gd name="connsiteX103" fmla="*/ 1062460 w 1131241"/>
                <a:gd name="connsiteY103" fmla="*/ 49757 h 494643"/>
                <a:gd name="connsiteX104" fmla="*/ 1041972 w 1131241"/>
                <a:gd name="connsiteY104" fmla="*/ 27074 h 494643"/>
                <a:gd name="connsiteX105" fmla="*/ 1039777 w 1131241"/>
                <a:gd name="connsiteY105" fmla="*/ 16830 h 494643"/>
                <a:gd name="connsiteX106" fmla="*/ 1036850 w 1131241"/>
                <a:gd name="connsiteY106" fmla="*/ 24147 h 494643"/>
                <a:gd name="connsiteX107" fmla="*/ 1030264 w 1131241"/>
                <a:gd name="connsiteY107" fmla="*/ 14634 h 494643"/>
                <a:gd name="connsiteX108" fmla="*/ 1071972 w 1131241"/>
                <a:gd name="connsiteY108" fmla="*/ 229761 h 494643"/>
                <a:gd name="connsiteX109" fmla="*/ 1091729 w 1131241"/>
                <a:gd name="connsiteY109" fmla="*/ 211468 h 494643"/>
                <a:gd name="connsiteX110" fmla="*/ 1125388 w 1131241"/>
                <a:gd name="connsiteY110" fmla="*/ 187321 h 494643"/>
                <a:gd name="connsiteX111" fmla="*/ 1125388 w 1131241"/>
                <a:gd name="connsiteY111" fmla="*/ 160247 h 494643"/>
                <a:gd name="connsiteX112" fmla="*/ 1122461 w 1131241"/>
                <a:gd name="connsiteY112" fmla="*/ 137564 h 494643"/>
                <a:gd name="connsiteX113" fmla="*/ 1110022 w 1131241"/>
                <a:gd name="connsiteY113" fmla="*/ 106831 h 494643"/>
                <a:gd name="connsiteX114" fmla="*/ 1120998 w 1131241"/>
                <a:gd name="connsiteY114" fmla="*/ 117075 h 494643"/>
                <a:gd name="connsiteX115" fmla="*/ 1128315 w 1131241"/>
                <a:gd name="connsiteY115" fmla="*/ 140490 h 494643"/>
                <a:gd name="connsiteX116" fmla="*/ 1131242 w 1131241"/>
                <a:gd name="connsiteY116" fmla="*/ 196101 h 494643"/>
                <a:gd name="connsiteX117" fmla="*/ 1118803 w 1131241"/>
                <a:gd name="connsiteY117" fmla="*/ 199028 h 494643"/>
                <a:gd name="connsiteX118" fmla="*/ 1096119 w 1131241"/>
                <a:gd name="connsiteY118" fmla="*/ 216589 h 494643"/>
                <a:gd name="connsiteX119" fmla="*/ 1072704 w 1131241"/>
                <a:gd name="connsiteY119" fmla="*/ 240005 h 494643"/>
                <a:gd name="connsiteX120" fmla="*/ 1085875 w 1131241"/>
                <a:gd name="connsiteY120" fmla="*/ 88538 h 494643"/>
                <a:gd name="connsiteX121" fmla="*/ 1079290 w 1131241"/>
                <a:gd name="connsiteY121" fmla="*/ 87075 h 494643"/>
                <a:gd name="connsiteX122" fmla="*/ 1079290 w 1131241"/>
                <a:gd name="connsiteY122" fmla="*/ 94392 h 494643"/>
                <a:gd name="connsiteX123" fmla="*/ 1097583 w 1131241"/>
                <a:gd name="connsiteY123" fmla="*/ 110490 h 494643"/>
                <a:gd name="connsiteX124" fmla="*/ 1096119 w 1131241"/>
                <a:gd name="connsiteY124" fmla="*/ 100246 h 494643"/>
                <a:gd name="connsiteX125" fmla="*/ 1107095 w 1131241"/>
                <a:gd name="connsiteY125" fmla="*/ 103904 h 494643"/>
                <a:gd name="connsiteX126" fmla="*/ 1096851 w 1131241"/>
                <a:gd name="connsiteY126" fmla="*/ 83416 h 494643"/>
                <a:gd name="connsiteX127" fmla="*/ 1080753 w 1131241"/>
                <a:gd name="connsiteY127" fmla="*/ 58538 h 494643"/>
                <a:gd name="connsiteX128" fmla="*/ 1063192 w 1131241"/>
                <a:gd name="connsiteY128" fmla="*/ 36586 h 494643"/>
                <a:gd name="connsiteX129" fmla="*/ 1047094 w 1131241"/>
                <a:gd name="connsiteY129" fmla="*/ 5122 h 494643"/>
                <a:gd name="connsiteX130" fmla="*/ 1041240 w 1131241"/>
                <a:gd name="connsiteY130" fmla="*/ 0 h 494643"/>
                <a:gd name="connsiteX131" fmla="*/ 1057338 w 1131241"/>
                <a:gd name="connsiteY131" fmla="*/ 31464 h 494643"/>
                <a:gd name="connsiteX132" fmla="*/ 1059533 w 1131241"/>
                <a:gd name="connsiteY132" fmla="*/ 40976 h 494643"/>
                <a:gd name="connsiteX133" fmla="*/ 1084412 w 1131241"/>
                <a:gd name="connsiteY133" fmla="*/ 81221 h 494643"/>
                <a:gd name="connsiteX134" fmla="*/ 1097583 w 1131241"/>
                <a:gd name="connsiteY134" fmla="*/ 96587 h 49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1131241" h="494643">
                  <a:moveTo>
                    <a:pt x="1020752" y="2927"/>
                  </a:moveTo>
                  <a:lnTo>
                    <a:pt x="807821" y="47562"/>
                  </a:lnTo>
                  <a:lnTo>
                    <a:pt x="519522" y="100978"/>
                  </a:lnTo>
                  <a:lnTo>
                    <a:pt x="304396" y="126588"/>
                  </a:lnTo>
                  <a:lnTo>
                    <a:pt x="304396" y="164637"/>
                  </a:lnTo>
                  <a:lnTo>
                    <a:pt x="293420" y="163906"/>
                  </a:lnTo>
                  <a:lnTo>
                    <a:pt x="283176" y="172686"/>
                  </a:lnTo>
                  <a:lnTo>
                    <a:pt x="265615" y="210736"/>
                  </a:lnTo>
                  <a:lnTo>
                    <a:pt x="246590" y="202687"/>
                  </a:lnTo>
                  <a:lnTo>
                    <a:pt x="220980" y="220980"/>
                  </a:lnTo>
                  <a:lnTo>
                    <a:pt x="215858" y="236346"/>
                  </a:lnTo>
                  <a:lnTo>
                    <a:pt x="204882" y="245127"/>
                  </a:lnTo>
                  <a:lnTo>
                    <a:pt x="199028" y="239273"/>
                  </a:lnTo>
                  <a:lnTo>
                    <a:pt x="198296" y="228297"/>
                  </a:lnTo>
                  <a:lnTo>
                    <a:pt x="192443" y="226834"/>
                  </a:lnTo>
                  <a:lnTo>
                    <a:pt x="163174" y="250980"/>
                  </a:lnTo>
                  <a:lnTo>
                    <a:pt x="158784" y="275859"/>
                  </a:lnTo>
                  <a:lnTo>
                    <a:pt x="124393" y="293420"/>
                  </a:lnTo>
                  <a:lnTo>
                    <a:pt x="120734" y="302201"/>
                  </a:lnTo>
                  <a:lnTo>
                    <a:pt x="97319" y="321226"/>
                  </a:lnTo>
                  <a:lnTo>
                    <a:pt x="70977" y="324884"/>
                  </a:lnTo>
                  <a:lnTo>
                    <a:pt x="37318" y="346836"/>
                  </a:lnTo>
                  <a:lnTo>
                    <a:pt x="31464" y="376837"/>
                  </a:lnTo>
                  <a:lnTo>
                    <a:pt x="21952" y="383422"/>
                  </a:lnTo>
                  <a:lnTo>
                    <a:pt x="10976" y="382690"/>
                  </a:lnTo>
                  <a:lnTo>
                    <a:pt x="732" y="392203"/>
                  </a:lnTo>
                  <a:lnTo>
                    <a:pt x="0" y="428057"/>
                  </a:lnTo>
                  <a:lnTo>
                    <a:pt x="156589" y="406106"/>
                  </a:lnTo>
                  <a:lnTo>
                    <a:pt x="188784" y="392203"/>
                  </a:lnTo>
                  <a:lnTo>
                    <a:pt x="198296" y="391471"/>
                  </a:lnTo>
                  <a:lnTo>
                    <a:pt x="251712" y="360007"/>
                  </a:lnTo>
                  <a:lnTo>
                    <a:pt x="421472" y="343909"/>
                  </a:lnTo>
                  <a:lnTo>
                    <a:pt x="424399" y="347568"/>
                  </a:lnTo>
                  <a:lnTo>
                    <a:pt x="422935" y="357812"/>
                  </a:lnTo>
                  <a:lnTo>
                    <a:pt x="428057" y="360007"/>
                  </a:lnTo>
                  <a:lnTo>
                    <a:pt x="436838" y="349031"/>
                  </a:lnTo>
                  <a:lnTo>
                    <a:pt x="460985" y="370983"/>
                  </a:lnTo>
                  <a:lnTo>
                    <a:pt x="461716" y="390008"/>
                  </a:lnTo>
                  <a:lnTo>
                    <a:pt x="605866" y="369520"/>
                  </a:lnTo>
                  <a:lnTo>
                    <a:pt x="785137" y="494644"/>
                  </a:lnTo>
                  <a:lnTo>
                    <a:pt x="814406" y="478546"/>
                  </a:lnTo>
                  <a:lnTo>
                    <a:pt x="836358" y="473424"/>
                  </a:lnTo>
                  <a:lnTo>
                    <a:pt x="848797" y="473424"/>
                  </a:lnTo>
                  <a:lnTo>
                    <a:pt x="856846" y="481473"/>
                  </a:lnTo>
                  <a:lnTo>
                    <a:pt x="862700" y="466838"/>
                  </a:lnTo>
                  <a:lnTo>
                    <a:pt x="867090" y="430252"/>
                  </a:lnTo>
                  <a:lnTo>
                    <a:pt x="879530" y="401715"/>
                  </a:lnTo>
                  <a:lnTo>
                    <a:pt x="919042" y="357080"/>
                  </a:lnTo>
                  <a:lnTo>
                    <a:pt x="949043" y="331470"/>
                  </a:lnTo>
                  <a:lnTo>
                    <a:pt x="988556" y="314640"/>
                  </a:lnTo>
                  <a:lnTo>
                    <a:pt x="1006849" y="311713"/>
                  </a:lnTo>
                  <a:lnTo>
                    <a:pt x="1016362" y="314640"/>
                  </a:lnTo>
                  <a:lnTo>
                    <a:pt x="1021483" y="322689"/>
                  </a:lnTo>
                  <a:lnTo>
                    <a:pt x="1045631" y="274396"/>
                  </a:lnTo>
                  <a:lnTo>
                    <a:pt x="1069777" y="235614"/>
                  </a:lnTo>
                  <a:lnTo>
                    <a:pt x="1064655" y="233419"/>
                  </a:lnTo>
                  <a:lnTo>
                    <a:pt x="1032459" y="283176"/>
                  </a:lnTo>
                  <a:lnTo>
                    <a:pt x="1028801" y="277323"/>
                  </a:lnTo>
                  <a:lnTo>
                    <a:pt x="1043435" y="261225"/>
                  </a:lnTo>
                  <a:lnTo>
                    <a:pt x="1040509" y="250249"/>
                  </a:lnTo>
                  <a:lnTo>
                    <a:pt x="1025874" y="246590"/>
                  </a:lnTo>
                  <a:lnTo>
                    <a:pt x="1033191" y="256103"/>
                  </a:lnTo>
                  <a:lnTo>
                    <a:pt x="1024411" y="256834"/>
                  </a:lnTo>
                  <a:lnTo>
                    <a:pt x="1015630" y="243663"/>
                  </a:lnTo>
                  <a:lnTo>
                    <a:pt x="1006849" y="258298"/>
                  </a:lnTo>
                  <a:lnTo>
                    <a:pt x="995142" y="259761"/>
                  </a:lnTo>
                  <a:lnTo>
                    <a:pt x="1002459" y="240005"/>
                  </a:lnTo>
                  <a:lnTo>
                    <a:pt x="1007581" y="227565"/>
                  </a:lnTo>
                  <a:lnTo>
                    <a:pt x="1006117" y="206345"/>
                  </a:lnTo>
                  <a:lnTo>
                    <a:pt x="990020" y="205614"/>
                  </a:lnTo>
                  <a:lnTo>
                    <a:pt x="996605" y="199028"/>
                  </a:lnTo>
                  <a:lnTo>
                    <a:pt x="1004654" y="201223"/>
                  </a:lnTo>
                  <a:lnTo>
                    <a:pt x="1024411" y="201955"/>
                  </a:lnTo>
                  <a:lnTo>
                    <a:pt x="1030264" y="198296"/>
                  </a:lnTo>
                  <a:lnTo>
                    <a:pt x="1047094" y="198296"/>
                  </a:lnTo>
                  <a:lnTo>
                    <a:pt x="1061728" y="184394"/>
                  </a:lnTo>
                  <a:lnTo>
                    <a:pt x="1063192" y="160979"/>
                  </a:lnTo>
                  <a:lnTo>
                    <a:pt x="1072704" y="150735"/>
                  </a:lnTo>
                  <a:lnTo>
                    <a:pt x="1081485" y="149271"/>
                  </a:lnTo>
                  <a:lnTo>
                    <a:pt x="1090997" y="141954"/>
                  </a:lnTo>
                  <a:lnTo>
                    <a:pt x="1087338" y="114880"/>
                  </a:lnTo>
                  <a:lnTo>
                    <a:pt x="1071241" y="87075"/>
                  </a:lnTo>
                  <a:lnTo>
                    <a:pt x="1051484" y="85611"/>
                  </a:lnTo>
                  <a:lnTo>
                    <a:pt x="1044899" y="97319"/>
                  </a:lnTo>
                  <a:lnTo>
                    <a:pt x="1041240" y="90002"/>
                  </a:lnTo>
                  <a:lnTo>
                    <a:pt x="1021483" y="91465"/>
                  </a:lnTo>
                  <a:lnTo>
                    <a:pt x="1012703" y="94392"/>
                  </a:lnTo>
                  <a:lnTo>
                    <a:pt x="998800" y="103173"/>
                  </a:lnTo>
                  <a:lnTo>
                    <a:pt x="996605" y="100246"/>
                  </a:lnTo>
                  <a:lnTo>
                    <a:pt x="990020" y="100246"/>
                  </a:lnTo>
                  <a:lnTo>
                    <a:pt x="976849" y="109027"/>
                  </a:lnTo>
                  <a:lnTo>
                    <a:pt x="957824" y="112685"/>
                  </a:lnTo>
                  <a:lnTo>
                    <a:pt x="957824" y="103173"/>
                  </a:lnTo>
                  <a:lnTo>
                    <a:pt x="963678" y="95855"/>
                  </a:lnTo>
                  <a:lnTo>
                    <a:pt x="970995" y="100978"/>
                  </a:lnTo>
                  <a:lnTo>
                    <a:pt x="978312" y="100978"/>
                  </a:lnTo>
                  <a:lnTo>
                    <a:pt x="990752" y="85611"/>
                  </a:lnTo>
                  <a:lnTo>
                    <a:pt x="1017825" y="73172"/>
                  </a:lnTo>
                  <a:lnTo>
                    <a:pt x="1032459" y="57074"/>
                  </a:lnTo>
                  <a:lnTo>
                    <a:pt x="1050021" y="57074"/>
                  </a:lnTo>
                  <a:lnTo>
                    <a:pt x="1055875" y="66587"/>
                  </a:lnTo>
                  <a:lnTo>
                    <a:pt x="1068314" y="72440"/>
                  </a:lnTo>
                  <a:lnTo>
                    <a:pt x="1064655" y="61465"/>
                  </a:lnTo>
                  <a:lnTo>
                    <a:pt x="1062460" y="49757"/>
                  </a:lnTo>
                  <a:lnTo>
                    <a:pt x="1041972" y="27074"/>
                  </a:lnTo>
                  <a:lnTo>
                    <a:pt x="1039777" y="16830"/>
                  </a:lnTo>
                  <a:lnTo>
                    <a:pt x="1036850" y="24147"/>
                  </a:lnTo>
                  <a:lnTo>
                    <a:pt x="1030264" y="14634"/>
                  </a:lnTo>
                  <a:close/>
                  <a:moveTo>
                    <a:pt x="1071972" y="229761"/>
                  </a:moveTo>
                  <a:lnTo>
                    <a:pt x="1091729" y="211468"/>
                  </a:lnTo>
                  <a:lnTo>
                    <a:pt x="1125388" y="187321"/>
                  </a:lnTo>
                  <a:lnTo>
                    <a:pt x="1125388" y="160247"/>
                  </a:lnTo>
                  <a:lnTo>
                    <a:pt x="1122461" y="137564"/>
                  </a:lnTo>
                  <a:lnTo>
                    <a:pt x="1110022" y="106831"/>
                  </a:lnTo>
                  <a:lnTo>
                    <a:pt x="1120998" y="117075"/>
                  </a:lnTo>
                  <a:lnTo>
                    <a:pt x="1128315" y="140490"/>
                  </a:lnTo>
                  <a:lnTo>
                    <a:pt x="1131242" y="196101"/>
                  </a:lnTo>
                  <a:lnTo>
                    <a:pt x="1118803" y="199028"/>
                  </a:lnTo>
                  <a:lnTo>
                    <a:pt x="1096119" y="216589"/>
                  </a:lnTo>
                  <a:lnTo>
                    <a:pt x="1072704" y="240005"/>
                  </a:lnTo>
                  <a:close/>
                  <a:moveTo>
                    <a:pt x="1085875" y="88538"/>
                  </a:moveTo>
                  <a:lnTo>
                    <a:pt x="1079290" y="87075"/>
                  </a:lnTo>
                  <a:lnTo>
                    <a:pt x="1079290" y="94392"/>
                  </a:lnTo>
                  <a:lnTo>
                    <a:pt x="1097583" y="110490"/>
                  </a:lnTo>
                  <a:lnTo>
                    <a:pt x="1096119" y="100246"/>
                  </a:lnTo>
                  <a:close/>
                  <a:moveTo>
                    <a:pt x="1107095" y="103904"/>
                  </a:moveTo>
                  <a:lnTo>
                    <a:pt x="1096851" y="83416"/>
                  </a:lnTo>
                  <a:lnTo>
                    <a:pt x="1080753" y="58538"/>
                  </a:lnTo>
                  <a:lnTo>
                    <a:pt x="1063192" y="36586"/>
                  </a:lnTo>
                  <a:lnTo>
                    <a:pt x="1047094" y="5122"/>
                  </a:lnTo>
                  <a:lnTo>
                    <a:pt x="1041240" y="0"/>
                  </a:lnTo>
                  <a:lnTo>
                    <a:pt x="1057338" y="31464"/>
                  </a:lnTo>
                  <a:lnTo>
                    <a:pt x="1059533" y="40976"/>
                  </a:lnTo>
                  <a:lnTo>
                    <a:pt x="1084412" y="81221"/>
                  </a:lnTo>
                  <a:lnTo>
                    <a:pt x="1097583" y="96587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1512F6D-7DD2-C78A-C61A-F283B049978B}"/>
                </a:ext>
              </a:extLst>
            </p:cNvPr>
            <p:cNvSpPr/>
            <p:nvPr/>
          </p:nvSpPr>
          <p:spPr>
            <a:xfrm>
              <a:off x="6061526" y="2864474"/>
              <a:ext cx="743429" cy="480741"/>
            </a:xfrm>
            <a:custGeom>
              <a:avLst/>
              <a:gdLst>
                <a:gd name="connsiteX0" fmla="*/ 690745 w 743429"/>
                <a:gd name="connsiteY0" fmla="*/ 75367 h 480741"/>
                <a:gd name="connsiteX1" fmla="*/ 676843 w 743429"/>
                <a:gd name="connsiteY1" fmla="*/ 77562 h 480741"/>
                <a:gd name="connsiteX2" fmla="*/ 654891 w 743429"/>
                <a:gd name="connsiteY2" fmla="*/ 61465 h 480741"/>
                <a:gd name="connsiteX3" fmla="*/ 632939 w 743429"/>
                <a:gd name="connsiteY3" fmla="*/ 19025 h 480741"/>
                <a:gd name="connsiteX4" fmla="*/ 618305 w 743429"/>
                <a:gd name="connsiteY4" fmla="*/ 19025 h 480741"/>
                <a:gd name="connsiteX5" fmla="*/ 615378 w 743429"/>
                <a:gd name="connsiteY5" fmla="*/ 8049 h 480741"/>
                <a:gd name="connsiteX6" fmla="*/ 602939 w 743429"/>
                <a:gd name="connsiteY6" fmla="*/ 0 h 480741"/>
                <a:gd name="connsiteX7" fmla="*/ 87075 w 743429"/>
                <a:gd name="connsiteY7" fmla="*/ 101709 h 480741"/>
                <a:gd name="connsiteX8" fmla="*/ 81221 w 743429"/>
                <a:gd name="connsiteY8" fmla="*/ 57806 h 480741"/>
                <a:gd name="connsiteX9" fmla="*/ 50489 w 743429"/>
                <a:gd name="connsiteY9" fmla="*/ 82684 h 480741"/>
                <a:gd name="connsiteX10" fmla="*/ 43903 w 743429"/>
                <a:gd name="connsiteY10" fmla="*/ 83416 h 480741"/>
                <a:gd name="connsiteX11" fmla="*/ 24147 w 743429"/>
                <a:gd name="connsiteY11" fmla="*/ 105368 h 480741"/>
                <a:gd name="connsiteX12" fmla="*/ 0 w 743429"/>
                <a:gd name="connsiteY12" fmla="*/ 117807 h 480741"/>
                <a:gd name="connsiteX13" fmla="*/ 35854 w 743429"/>
                <a:gd name="connsiteY13" fmla="*/ 336592 h 480741"/>
                <a:gd name="connsiteX14" fmla="*/ 59269 w 743429"/>
                <a:gd name="connsiteY14" fmla="*/ 480741 h 480741"/>
                <a:gd name="connsiteX15" fmla="*/ 186589 w 743429"/>
                <a:gd name="connsiteY15" fmla="*/ 459521 h 480741"/>
                <a:gd name="connsiteX16" fmla="*/ 629281 w 743429"/>
                <a:gd name="connsiteY16" fmla="*/ 373178 h 480741"/>
                <a:gd name="connsiteX17" fmla="*/ 638061 w 743429"/>
                <a:gd name="connsiteY17" fmla="*/ 357812 h 480741"/>
                <a:gd name="connsiteX18" fmla="*/ 649037 w 743429"/>
                <a:gd name="connsiteY18" fmla="*/ 349763 h 480741"/>
                <a:gd name="connsiteX19" fmla="*/ 660745 w 743429"/>
                <a:gd name="connsiteY19" fmla="*/ 347568 h 480741"/>
                <a:gd name="connsiteX20" fmla="*/ 672452 w 743429"/>
                <a:gd name="connsiteY20" fmla="*/ 351958 h 480741"/>
                <a:gd name="connsiteX21" fmla="*/ 682696 w 743429"/>
                <a:gd name="connsiteY21" fmla="*/ 339519 h 480741"/>
                <a:gd name="connsiteX22" fmla="*/ 694404 w 743429"/>
                <a:gd name="connsiteY22" fmla="*/ 335128 h 480741"/>
                <a:gd name="connsiteX23" fmla="*/ 707575 w 743429"/>
                <a:gd name="connsiteY23" fmla="*/ 313177 h 480741"/>
                <a:gd name="connsiteX24" fmla="*/ 719282 w 743429"/>
                <a:gd name="connsiteY24" fmla="*/ 296347 h 480741"/>
                <a:gd name="connsiteX25" fmla="*/ 743429 w 743429"/>
                <a:gd name="connsiteY25" fmla="*/ 277323 h 480741"/>
                <a:gd name="connsiteX26" fmla="*/ 712697 w 743429"/>
                <a:gd name="connsiteY26" fmla="*/ 253907 h 480741"/>
                <a:gd name="connsiteX27" fmla="*/ 697331 w 743429"/>
                <a:gd name="connsiteY27" fmla="*/ 245858 h 480741"/>
                <a:gd name="connsiteX28" fmla="*/ 690014 w 743429"/>
                <a:gd name="connsiteY28" fmla="*/ 225370 h 480741"/>
                <a:gd name="connsiteX29" fmla="*/ 670257 w 743429"/>
                <a:gd name="connsiteY29" fmla="*/ 218785 h 480741"/>
                <a:gd name="connsiteX30" fmla="*/ 666598 w 743429"/>
                <a:gd name="connsiteY30" fmla="*/ 192443 h 480741"/>
                <a:gd name="connsiteX31" fmla="*/ 673916 w 743429"/>
                <a:gd name="connsiteY31" fmla="*/ 185126 h 480741"/>
                <a:gd name="connsiteX32" fmla="*/ 679038 w 743429"/>
                <a:gd name="connsiteY32" fmla="*/ 170491 h 480741"/>
                <a:gd name="connsiteX33" fmla="*/ 668062 w 743429"/>
                <a:gd name="connsiteY33" fmla="*/ 157320 h 480741"/>
                <a:gd name="connsiteX34" fmla="*/ 690014 w 743429"/>
                <a:gd name="connsiteY34" fmla="*/ 117807 h 480741"/>
                <a:gd name="connsiteX35" fmla="*/ 689282 w 743429"/>
                <a:gd name="connsiteY35" fmla="*/ 101709 h 480741"/>
                <a:gd name="connsiteX36" fmla="*/ 702453 w 743429"/>
                <a:gd name="connsiteY36" fmla="*/ 83416 h 48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3429" h="480741">
                  <a:moveTo>
                    <a:pt x="690745" y="75367"/>
                  </a:moveTo>
                  <a:lnTo>
                    <a:pt x="676843" y="77562"/>
                  </a:lnTo>
                  <a:lnTo>
                    <a:pt x="654891" y="61465"/>
                  </a:lnTo>
                  <a:lnTo>
                    <a:pt x="632939" y="19025"/>
                  </a:lnTo>
                  <a:lnTo>
                    <a:pt x="618305" y="19025"/>
                  </a:lnTo>
                  <a:lnTo>
                    <a:pt x="615378" y="8049"/>
                  </a:lnTo>
                  <a:lnTo>
                    <a:pt x="602939" y="0"/>
                  </a:lnTo>
                  <a:lnTo>
                    <a:pt x="87075" y="101709"/>
                  </a:lnTo>
                  <a:lnTo>
                    <a:pt x="81221" y="57806"/>
                  </a:lnTo>
                  <a:lnTo>
                    <a:pt x="50489" y="82684"/>
                  </a:lnTo>
                  <a:lnTo>
                    <a:pt x="43903" y="83416"/>
                  </a:lnTo>
                  <a:lnTo>
                    <a:pt x="24147" y="105368"/>
                  </a:lnTo>
                  <a:lnTo>
                    <a:pt x="0" y="117807"/>
                  </a:lnTo>
                  <a:lnTo>
                    <a:pt x="35854" y="336592"/>
                  </a:lnTo>
                  <a:lnTo>
                    <a:pt x="59269" y="480741"/>
                  </a:lnTo>
                  <a:lnTo>
                    <a:pt x="186589" y="459521"/>
                  </a:lnTo>
                  <a:lnTo>
                    <a:pt x="629281" y="373178"/>
                  </a:lnTo>
                  <a:lnTo>
                    <a:pt x="638061" y="357812"/>
                  </a:lnTo>
                  <a:lnTo>
                    <a:pt x="649037" y="349763"/>
                  </a:lnTo>
                  <a:lnTo>
                    <a:pt x="660745" y="347568"/>
                  </a:lnTo>
                  <a:lnTo>
                    <a:pt x="672452" y="351958"/>
                  </a:lnTo>
                  <a:lnTo>
                    <a:pt x="682696" y="339519"/>
                  </a:lnTo>
                  <a:lnTo>
                    <a:pt x="694404" y="335128"/>
                  </a:lnTo>
                  <a:lnTo>
                    <a:pt x="707575" y="313177"/>
                  </a:lnTo>
                  <a:lnTo>
                    <a:pt x="719282" y="296347"/>
                  </a:lnTo>
                  <a:lnTo>
                    <a:pt x="743429" y="277323"/>
                  </a:lnTo>
                  <a:lnTo>
                    <a:pt x="712697" y="253907"/>
                  </a:lnTo>
                  <a:lnTo>
                    <a:pt x="697331" y="245858"/>
                  </a:lnTo>
                  <a:lnTo>
                    <a:pt x="690014" y="225370"/>
                  </a:lnTo>
                  <a:lnTo>
                    <a:pt x="670257" y="218785"/>
                  </a:lnTo>
                  <a:lnTo>
                    <a:pt x="666598" y="192443"/>
                  </a:lnTo>
                  <a:lnTo>
                    <a:pt x="673916" y="185126"/>
                  </a:lnTo>
                  <a:lnTo>
                    <a:pt x="679038" y="170491"/>
                  </a:lnTo>
                  <a:lnTo>
                    <a:pt x="668062" y="157320"/>
                  </a:lnTo>
                  <a:lnTo>
                    <a:pt x="690014" y="117807"/>
                  </a:lnTo>
                  <a:lnTo>
                    <a:pt x="689282" y="101709"/>
                  </a:lnTo>
                  <a:lnTo>
                    <a:pt x="702453" y="83416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CECFBE7-0973-1AE0-2152-F4FF6EDD7776}"/>
                </a:ext>
              </a:extLst>
            </p:cNvPr>
            <p:cNvSpPr/>
            <p:nvPr/>
          </p:nvSpPr>
          <p:spPr>
            <a:xfrm>
              <a:off x="7077156" y="2750326"/>
              <a:ext cx="101709" cy="141953"/>
            </a:xfrm>
            <a:custGeom>
              <a:avLst/>
              <a:gdLst>
                <a:gd name="connsiteX0" fmla="*/ 91465 w 101709"/>
                <a:gd name="connsiteY0" fmla="*/ 52684 h 141953"/>
                <a:gd name="connsiteX1" fmla="*/ 81953 w 101709"/>
                <a:gd name="connsiteY1" fmla="*/ 44635 h 141953"/>
                <a:gd name="connsiteX2" fmla="*/ 62928 w 101709"/>
                <a:gd name="connsiteY2" fmla="*/ 35123 h 141953"/>
                <a:gd name="connsiteX3" fmla="*/ 58538 w 101709"/>
                <a:gd name="connsiteY3" fmla="*/ 19025 h 141953"/>
                <a:gd name="connsiteX4" fmla="*/ 52684 w 101709"/>
                <a:gd name="connsiteY4" fmla="*/ 19025 h 141953"/>
                <a:gd name="connsiteX5" fmla="*/ 47562 w 101709"/>
                <a:gd name="connsiteY5" fmla="*/ 0 h 141953"/>
                <a:gd name="connsiteX6" fmla="*/ 0 w 101709"/>
                <a:gd name="connsiteY6" fmla="*/ 14634 h 141953"/>
                <a:gd name="connsiteX7" fmla="*/ 23415 w 101709"/>
                <a:gd name="connsiteY7" fmla="*/ 104636 h 141953"/>
                <a:gd name="connsiteX8" fmla="*/ 20488 w 101709"/>
                <a:gd name="connsiteY8" fmla="*/ 112685 h 141953"/>
                <a:gd name="connsiteX9" fmla="*/ 23415 w 101709"/>
                <a:gd name="connsiteY9" fmla="*/ 125856 h 141953"/>
                <a:gd name="connsiteX10" fmla="*/ 64391 w 101709"/>
                <a:gd name="connsiteY10" fmla="*/ 99514 h 141953"/>
                <a:gd name="connsiteX11" fmla="*/ 65123 w 101709"/>
                <a:gd name="connsiteY11" fmla="*/ 77563 h 141953"/>
                <a:gd name="connsiteX12" fmla="*/ 59269 w 101709"/>
                <a:gd name="connsiteY12" fmla="*/ 71709 h 141953"/>
                <a:gd name="connsiteX13" fmla="*/ 62196 w 101709"/>
                <a:gd name="connsiteY13" fmla="*/ 67318 h 141953"/>
                <a:gd name="connsiteX14" fmla="*/ 61464 w 101709"/>
                <a:gd name="connsiteY14" fmla="*/ 57806 h 141953"/>
                <a:gd name="connsiteX15" fmla="*/ 54879 w 101709"/>
                <a:gd name="connsiteY15" fmla="*/ 52684 h 141953"/>
                <a:gd name="connsiteX16" fmla="*/ 63660 w 101709"/>
                <a:gd name="connsiteY16" fmla="*/ 49757 h 141953"/>
                <a:gd name="connsiteX17" fmla="*/ 57074 w 101709"/>
                <a:gd name="connsiteY17" fmla="*/ 38050 h 141953"/>
                <a:gd name="connsiteX18" fmla="*/ 70245 w 101709"/>
                <a:gd name="connsiteY18" fmla="*/ 43172 h 141953"/>
                <a:gd name="connsiteX19" fmla="*/ 72440 w 101709"/>
                <a:gd name="connsiteY19" fmla="*/ 53416 h 141953"/>
                <a:gd name="connsiteX20" fmla="*/ 77562 w 101709"/>
                <a:gd name="connsiteY20" fmla="*/ 62196 h 141953"/>
                <a:gd name="connsiteX21" fmla="*/ 67318 w 101709"/>
                <a:gd name="connsiteY21" fmla="*/ 56343 h 141953"/>
                <a:gd name="connsiteX22" fmla="*/ 75367 w 101709"/>
                <a:gd name="connsiteY22" fmla="*/ 68782 h 141953"/>
                <a:gd name="connsiteX23" fmla="*/ 73172 w 101709"/>
                <a:gd name="connsiteY23" fmla="*/ 77563 h 141953"/>
                <a:gd name="connsiteX24" fmla="*/ 68782 w 101709"/>
                <a:gd name="connsiteY24" fmla="*/ 69514 h 141953"/>
                <a:gd name="connsiteX25" fmla="*/ 68782 w 101709"/>
                <a:gd name="connsiteY25" fmla="*/ 87807 h 141953"/>
                <a:gd name="connsiteX26" fmla="*/ 73172 w 101709"/>
                <a:gd name="connsiteY26" fmla="*/ 81221 h 141953"/>
                <a:gd name="connsiteX27" fmla="*/ 76099 w 101709"/>
                <a:gd name="connsiteY27" fmla="*/ 87807 h 141953"/>
                <a:gd name="connsiteX28" fmla="*/ 85612 w 101709"/>
                <a:gd name="connsiteY28" fmla="*/ 76831 h 141953"/>
                <a:gd name="connsiteX29" fmla="*/ 84148 w 101709"/>
                <a:gd name="connsiteY29" fmla="*/ 58538 h 141953"/>
                <a:gd name="connsiteX30" fmla="*/ 94392 w 101709"/>
                <a:gd name="connsiteY30" fmla="*/ 81221 h 141953"/>
                <a:gd name="connsiteX31" fmla="*/ 101709 w 101709"/>
                <a:gd name="connsiteY31" fmla="*/ 74636 h 141953"/>
                <a:gd name="connsiteX32" fmla="*/ 57074 w 101709"/>
                <a:gd name="connsiteY32" fmla="*/ 141954 h 141953"/>
                <a:gd name="connsiteX33" fmla="*/ 63660 w 101709"/>
                <a:gd name="connsiteY33" fmla="*/ 141954 h 141953"/>
                <a:gd name="connsiteX34" fmla="*/ 67318 w 101709"/>
                <a:gd name="connsiteY34" fmla="*/ 137564 h 141953"/>
                <a:gd name="connsiteX35" fmla="*/ 61464 w 101709"/>
                <a:gd name="connsiteY35" fmla="*/ 128051 h 141953"/>
                <a:gd name="connsiteX36" fmla="*/ 56343 w 101709"/>
                <a:gd name="connsiteY36" fmla="*/ 133173 h 14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1709" h="141953">
                  <a:moveTo>
                    <a:pt x="91465" y="52684"/>
                  </a:moveTo>
                  <a:lnTo>
                    <a:pt x="81953" y="44635"/>
                  </a:lnTo>
                  <a:lnTo>
                    <a:pt x="62928" y="35123"/>
                  </a:lnTo>
                  <a:lnTo>
                    <a:pt x="58538" y="19025"/>
                  </a:lnTo>
                  <a:lnTo>
                    <a:pt x="52684" y="19025"/>
                  </a:lnTo>
                  <a:lnTo>
                    <a:pt x="47562" y="0"/>
                  </a:lnTo>
                  <a:lnTo>
                    <a:pt x="0" y="14634"/>
                  </a:lnTo>
                  <a:lnTo>
                    <a:pt x="23415" y="104636"/>
                  </a:lnTo>
                  <a:lnTo>
                    <a:pt x="20488" y="112685"/>
                  </a:lnTo>
                  <a:lnTo>
                    <a:pt x="23415" y="125856"/>
                  </a:lnTo>
                  <a:lnTo>
                    <a:pt x="64391" y="99514"/>
                  </a:lnTo>
                  <a:lnTo>
                    <a:pt x="65123" y="77563"/>
                  </a:lnTo>
                  <a:lnTo>
                    <a:pt x="59269" y="71709"/>
                  </a:lnTo>
                  <a:lnTo>
                    <a:pt x="62196" y="67318"/>
                  </a:lnTo>
                  <a:lnTo>
                    <a:pt x="61464" y="57806"/>
                  </a:lnTo>
                  <a:lnTo>
                    <a:pt x="54879" y="52684"/>
                  </a:lnTo>
                  <a:lnTo>
                    <a:pt x="63660" y="49757"/>
                  </a:lnTo>
                  <a:lnTo>
                    <a:pt x="57074" y="38050"/>
                  </a:lnTo>
                  <a:lnTo>
                    <a:pt x="70245" y="43172"/>
                  </a:lnTo>
                  <a:lnTo>
                    <a:pt x="72440" y="53416"/>
                  </a:lnTo>
                  <a:lnTo>
                    <a:pt x="77562" y="62196"/>
                  </a:lnTo>
                  <a:lnTo>
                    <a:pt x="67318" y="56343"/>
                  </a:lnTo>
                  <a:lnTo>
                    <a:pt x="75367" y="68782"/>
                  </a:lnTo>
                  <a:lnTo>
                    <a:pt x="73172" y="77563"/>
                  </a:lnTo>
                  <a:lnTo>
                    <a:pt x="68782" y="69514"/>
                  </a:lnTo>
                  <a:lnTo>
                    <a:pt x="68782" y="87807"/>
                  </a:lnTo>
                  <a:lnTo>
                    <a:pt x="73172" y="81221"/>
                  </a:lnTo>
                  <a:lnTo>
                    <a:pt x="76099" y="87807"/>
                  </a:lnTo>
                  <a:lnTo>
                    <a:pt x="85612" y="76831"/>
                  </a:lnTo>
                  <a:lnTo>
                    <a:pt x="84148" y="58538"/>
                  </a:lnTo>
                  <a:lnTo>
                    <a:pt x="94392" y="81221"/>
                  </a:lnTo>
                  <a:lnTo>
                    <a:pt x="101709" y="74636"/>
                  </a:lnTo>
                  <a:close/>
                  <a:moveTo>
                    <a:pt x="57074" y="141954"/>
                  </a:moveTo>
                  <a:lnTo>
                    <a:pt x="63660" y="141954"/>
                  </a:lnTo>
                  <a:lnTo>
                    <a:pt x="67318" y="137564"/>
                  </a:lnTo>
                  <a:lnTo>
                    <a:pt x="61464" y="128051"/>
                  </a:lnTo>
                  <a:lnTo>
                    <a:pt x="56343" y="133173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07179E0-DBA0-1D0E-A8D8-08AAAEFFD15E}"/>
                </a:ext>
              </a:extLst>
            </p:cNvPr>
            <p:cNvSpPr/>
            <p:nvPr/>
          </p:nvSpPr>
          <p:spPr>
            <a:xfrm>
              <a:off x="5882986" y="4090840"/>
              <a:ext cx="653427" cy="490253"/>
            </a:xfrm>
            <a:custGeom>
              <a:avLst/>
              <a:gdLst>
                <a:gd name="connsiteX0" fmla="*/ 474156 w 653427"/>
                <a:gd name="connsiteY0" fmla="*/ 25610 h 490253"/>
                <a:gd name="connsiteX1" fmla="*/ 330006 w 653427"/>
                <a:gd name="connsiteY1" fmla="*/ 46098 h 490253"/>
                <a:gd name="connsiteX2" fmla="*/ 329275 w 653427"/>
                <a:gd name="connsiteY2" fmla="*/ 27074 h 490253"/>
                <a:gd name="connsiteX3" fmla="*/ 305128 w 653427"/>
                <a:gd name="connsiteY3" fmla="*/ 5122 h 490253"/>
                <a:gd name="connsiteX4" fmla="*/ 296347 w 653427"/>
                <a:gd name="connsiteY4" fmla="*/ 16098 h 490253"/>
                <a:gd name="connsiteX5" fmla="*/ 291225 w 653427"/>
                <a:gd name="connsiteY5" fmla="*/ 13903 h 490253"/>
                <a:gd name="connsiteX6" fmla="*/ 292689 w 653427"/>
                <a:gd name="connsiteY6" fmla="*/ 3659 h 490253"/>
                <a:gd name="connsiteX7" fmla="*/ 289762 w 653427"/>
                <a:gd name="connsiteY7" fmla="*/ 0 h 490253"/>
                <a:gd name="connsiteX8" fmla="*/ 120003 w 653427"/>
                <a:gd name="connsiteY8" fmla="*/ 16098 h 490253"/>
                <a:gd name="connsiteX9" fmla="*/ 66587 w 653427"/>
                <a:gd name="connsiteY9" fmla="*/ 47562 h 490253"/>
                <a:gd name="connsiteX10" fmla="*/ 57074 w 653427"/>
                <a:gd name="connsiteY10" fmla="*/ 48293 h 490253"/>
                <a:gd name="connsiteX11" fmla="*/ 24879 w 653427"/>
                <a:gd name="connsiteY11" fmla="*/ 62196 h 490253"/>
                <a:gd name="connsiteX12" fmla="*/ 24147 w 653427"/>
                <a:gd name="connsiteY12" fmla="*/ 76099 h 490253"/>
                <a:gd name="connsiteX13" fmla="*/ 10244 w 653427"/>
                <a:gd name="connsiteY13" fmla="*/ 83416 h 490253"/>
                <a:gd name="connsiteX14" fmla="*/ 0 w 653427"/>
                <a:gd name="connsiteY14" fmla="*/ 106831 h 490253"/>
                <a:gd name="connsiteX15" fmla="*/ 1464 w 653427"/>
                <a:gd name="connsiteY15" fmla="*/ 116344 h 490253"/>
                <a:gd name="connsiteX16" fmla="*/ 46098 w 653427"/>
                <a:gd name="connsiteY16" fmla="*/ 144149 h 490253"/>
                <a:gd name="connsiteX17" fmla="*/ 65123 w 653427"/>
                <a:gd name="connsiteY17" fmla="*/ 141954 h 490253"/>
                <a:gd name="connsiteX18" fmla="*/ 87807 w 653427"/>
                <a:gd name="connsiteY18" fmla="*/ 171223 h 490253"/>
                <a:gd name="connsiteX19" fmla="*/ 90734 w 653427"/>
                <a:gd name="connsiteY19" fmla="*/ 183662 h 490253"/>
                <a:gd name="connsiteX20" fmla="*/ 121466 w 653427"/>
                <a:gd name="connsiteY20" fmla="*/ 220980 h 490253"/>
                <a:gd name="connsiteX21" fmla="*/ 140491 w 653427"/>
                <a:gd name="connsiteY21" fmla="*/ 233419 h 490253"/>
                <a:gd name="connsiteX22" fmla="*/ 150735 w 653427"/>
                <a:gd name="connsiteY22" fmla="*/ 234883 h 490253"/>
                <a:gd name="connsiteX23" fmla="*/ 166832 w 653427"/>
                <a:gd name="connsiteY23" fmla="*/ 246590 h 490253"/>
                <a:gd name="connsiteX24" fmla="*/ 174882 w 653427"/>
                <a:gd name="connsiteY24" fmla="*/ 262688 h 490253"/>
                <a:gd name="connsiteX25" fmla="*/ 189516 w 653427"/>
                <a:gd name="connsiteY25" fmla="*/ 274396 h 490253"/>
                <a:gd name="connsiteX26" fmla="*/ 202687 w 653427"/>
                <a:gd name="connsiteY26" fmla="*/ 278054 h 490253"/>
                <a:gd name="connsiteX27" fmla="*/ 222444 w 653427"/>
                <a:gd name="connsiteY27" fmla="*/ 297811 h 490253"/>
                <a:gd name="connsiteX28" fmla="*/ 223175 w 653427"/>
                <a:gd name="connsiteY28" fmla="*/ 308055 h 490253"/>
                <a:gd name="connsiteX29" fmla="*/ 242200 w 653427"/>
                <a:gd name="connsiteY29" fmla="*/ 328543 h 490253"/>
                <a:gd name="connsiteX30" fmla="*/ 278786 w 653427"/>
                <a:gd name="connsiteY30" fmla="*/ 345373 h 490253"/>
                <a:gd name="connsiteX31" fmla="*/ 305128 w 653427"/>
                <a:gd name="connsiteY31" fmla="*/ 394398 h 490253"/>
                <a:gd name="connsiteX32" fmla="*/ 307323 w 653427"/>
                <a:gd name="connsiteY32" fmla="*/ 414154 h 490253"/>
                <a:gd name="connsiteX33" fmla="*/ 335860 w 653427"/>
                <a:gd name="connsiteY33" fmla="*/ 429521 h 490253"/>
                <a:gd name="connsiteX34" fmla="*/ 354154 w 653427"/>
                <a:gd name="connsiteY34" fmla="*/ 464643 h 490253"/>
                <a:gd name="connsiteX35" fmla="*/ 360007 w 653427"/>
                <a:gd name="connsiteY35" fmla="*/ 487327 h 490253"/>
                <a:gd name="connsiteX36" fmla="*/ 390740 w 653427"/>
                <a:gd name="connsiteY36" fmla="*/ 490254 h 490253"/>
                <a:gd name="connsiteX37" fmla="*/ 396593 w 653427"/>
                <a:gd name="connsiteY37" fmla="*/ 479278 h 490253"/>
                <a:gd name="connsiteX38" fmla="*/ 400983 w 653427"/>
                <a:gd name="connsiteY38" fmla="*/ 479278 h 490253"/>
                <a:gd name="connsiteX39" fmla="*/ 414154 w 653427"/>
                <a:gd name="connsiteY39" fmla="*/ 468302 h 490253"/>
                <a:gd name="connsiteX40" fmla="*/ 417813 w 653427"/>
                <a:gd name="connsiteY40" fmla="*/ 453668 h 490253"/>
                <a:gd name="connsiteX41" fmla="*/ 441228 w 653427"/>
                <a:gd name="connsiteY41" fmla="*/ 438301 h 490253"/>
                <a:gd name="connsiteX42" fmla="*/ 443423 w 653427"/>
                <a:gd name="connsiteY42" fmla="*/ 420740 h 490253"/>
                <a:gd name="connsiteX43" fmla="*/ 434643 w 653427"/>
                <a:gd name="connsiteY43" fmla="*/ 414154 h 490253"/>
                <a:gd name="connsiteX44" fmla="*/ 440497 w 653427"/>
                <a:gd name="connsiteY44" fmla="*/ 409032 h 490253"/>
                <a:gd name="connsiteX45" fmla="*/ 446350 w 653427"/>
                <a:gd name="connsiteY45" fmla="*/ 411959 h 490253"/>
                <a:gd name="connsiteX46" fmla="*/ 455863 w 653427"/>
                <a:gd name="connsiteY46" fmla="*/ 409032 h 490253"/>
                <a:gd name="connsiteX47" fmla="*/ 469034 w 653427"/>
                <a:gd name="connsiteY47" fmla="*/ 393666 h 490253"/>
                <a:gd name="connsiteX48" fmla="*/ 496839 w 653427"/>
                <a:gd name="connsiteY48" fmla="*/ 380495 h 490253"/>
                <a:gd name="connsiteX49" fmla="*/ 508547 w 653427"/>
                <a:gd name="connsiteY49" fmla="*/ 362934 h 490253"/>
                <a:gd name="connsiteX50" fmla="*/ 509278 w 653427"/>
                <a:gd name="connsiteY50" fmla="*/ 357812 h 490253"/>
                <a:gd name="connsiteX51" fmla="*/ 544401 w 653427"/>
                <a:gd name="connsiteY51" fmla="*/ 325616 h 490253"/>
                <a:gd name="connsiteX52" fmla="*/ 543669 w 653427"/>
                <a:gd name="connsiteY52" fmla="*/ 321958 h 490253"/>
                <a:gd name="connsiteX53" fmla="*/ 537084 w 653427"/>
                <a:gd name="connsiteY53" fmla="*/ 316104 h 490253"/>
                <a:gd name="connsiteX54" fmla="*/ 545133 w 653427"/>
                <a:gd name="connsiteY54" fmla="*/ 305128 h 490253"/>
                <a:gd name="connsiteX55" fmla="*/ 550986 w 653427"/>
                <a:gd name="connsiteY55" fmla="*/ 305128 h 490253"/>
                <a:gd name="connsiteX56" fmla="*/ 553914 w 653427"/>
                <a:gd name="connsiteY56" fmla="*/ 308786 h 490253"/>
                <a:gd name="connsiteX57" fmla="*/ 559036 w 653427"/>
                <a:gd name="connsiteY57" fmla="*/ 302933 h 490253"/>
                <a:gd name="connsiteX58" fmla="*/ 568548 w 653427"/>
                <a:gd name="connsiteY58" fmla="*/ 302933 h 490253"/>
                <a:gd name="connsiteX59" fmla="*/ 572938 w 653427"/>
                <a:gd name="connsiteY59" fmla="*/ 291957 h 490253"/>
                <a:gd name="connsiteX60" fmla="*/ 589768 w 653427"/>
                <a:gd name="connsiteY60" fmla="*/ 276591 h 490253"/>
                <a:gd name="connsiteX61" fmla="*/ 587573 w 653427"/>
                <a:gd name="connsiteY61" fmla="*/ 237078 h 490253"/>
                <a:gd name="connsiteX62" fmla="*/ 593426 w 653427"/>
                <a:gd name="connsiteY62" fmla="*/ 220248 h 490253"/>
                <a:gd name="connsiteX63" fmla="*/ 619768 w 653427"/>
                <a:gd name="connsiteY63" fmla="*/ 174881 h 490253"/>
                <a:gd name="connsiteX64" fmla="*/ 637330 w 653427"/>
                <a:gd name="connsiteY64" fmla="*/ 158783 h 490253"/>
                <a:gd name="connsiteX65" fmla="*/ 653428 w 653427"/>
                <a:gd name="connsiteY65" fmla="*/ 150735 h 490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53427" h="490253">
                  <a:moveTo>
                    <a:pt x="474156" y="25610"/>
                  </a:moveTo>
                  <a:lnTo>
                    <a:pt x="330006" y="46098"/>
                  </a:lnTo>
                  <a:lnTo>
                    <a:pt x="329275" y="27074"/>
                  </a:lnTo>
                  <a:lnTo>
                    <a:pt x="305128" y="5122"/>
                  </a:lnTo>
                  <a:lnTo>
                    <a:pt x="296347" y="16098"/>
                  </a:lnTo>
                  <a:lnTo>
                    <a:pt x="291225" y="13903"/>
                  </a:lnTo>
                  <a:lnTo>
                    <a:pt x="292689" y="3659"/>
                  </a:lnTo>
                  <a:lnTo>
                    <a:pt x="289762" y="0"/>
                  </a:lnTo>
                  <a:lnTo>
                    <a:pt x="120003" y="16098"/>
                  </a:lnTo>
                  <a:lnTo>
                    <a:pt x="66587" y="47562"/>
                  </a:lnTo>
                  <a:lnTo>
                    <a:pt x="57074" y="48293"/>
                  </a:lnTo>
                  <a:lnTo>
                    <a:pt x="24879" y="62196"/>
                  </a:lnTo>
                  <a:lnTo>
                    <a:pt x="24147" y="76099"/>
                  </a:lnTo>
                  <a:lnTo>
                    <a:pt x="10244" y="83416"/>
                  </a:lnTo>
                  <a:lnTo>
                    <a:pt x="0" y="106831"/>
                  </a:lnTo>
                  <a:lnTo>
                    <a:pt x="1464" y="116344"/>
                  </a:lnTo>
                  <a:lnTo>
                    <a:pt x="46098" y="144149"/>
                  </a:lnTo>
                  <a:lnTo>
                    <a:pt x="65123" y="141954"/>
                  </a:lnTo>
                  <a:lnTo>
                    <a:pt x="87807" y="171223"/>
                  </a:lnTo>
                  <a:lnTo>
                    <a:pt x="90734" y="183662"/>
                  </a:lnTo>
                  <a:lnTo>
                    <a:pt x="121466" y="220980"/>
                  </a:lnTo>
                  <a:lnTo>
                    <a:pt x="140491" y="233419"/>
                  </a:lnTo>
                  <a:lnTo>
                    <a:pt x="150735" y="234883"/>
                  </a:lnTo>
                  <a:lnTo>
                    <a:pt x="166832" y="246590"/>
                  </a:lnTo>
                  <a:lnTo>
                    <a:pt x="174882" y="262688"/>
                  </a:lnTo>
                  <a:lnTo>
                    <a:pt x="189516" y="274396"/>
                  </a:lnTo>
                  <a:lnTo>
                    <a:pt x="202687" y="278054"/>
                  </a:lnTo>
                  <a:lnTo>
                    <a:pt x="222444" y="297811"/>
                  </a:lnTo>
                  <a:lnTo>
                    <a:pt x="223175" y="308055"/>
                  </a:lnTo>
                  <a:lnTo>
                    <a:pt x="242200" y="328543"/>
                  </a:lnTo>
                  <a:lnTo>
                    <a:pt x="278786" y="345373"/>
                  </a:lnTo>
                  <a:lnTo>
                    <a:pt x="305128" y="394398"/>
                  </a:lnTo>
                  <a:lnTo>
                    <a:pt x="307323" y="414154"/>
                  </a:lnTo>
                  <a:lnTo>
                    <a:pt x="335860" y="429521"/>
                  </a:lnTo>
                  <a:lnTo>
                    <a:pt x="354154" y="464643"/>
                  </a:lnTo>
                  <a:lnTo>
                    <a:pt x="360007" y="487327"/>
                  </a:lnTo>
                  <a:lnTo>
                    <a:pt x="390740" y="490254"/>
                  </a:lnTo>
                  <a:lnTo>
                    <a:pt x="396593" y="479278"/>
                  </a:lnTo>
                  <a:lnTo>
                    <a:pt x="400983" y="479278"/>
                  </a:lnTo>
                  <a:lnTo>
                    <a:pt x="414154" y="468302"/>
                  </a:lnTo>
                  <a:lnTo>
                    <a:pt x="417813" y="453668"/>
                  </a:lnTo>
                  <a:lnTo>
                    <a:pt x="441228" y="438301"/>
                  </a:lnTo>
                  <a:lnTo>
                    <a:pt x="443423" y="420740"/>
                  </a:lnTo>
                  <a:lnTo>
                    <a:pt x="434643" y="414154"/>
                  </a:lnTo>
                  <a:lnTo>
                    <a:pt x="440497" y="409032"/>
                  </a:lnTo>
                  <a:lnTo>
                    <a:pt x="446350" y="411959"/>
                  </a:lnTo>
                  <a:lnTo>
                    <a:pt x="455863" y="409032"/>
                  </a:lnTo>
                  <a:lnTo>
                    <a:pt x="469034" y="393666"/>
                  </a:lnTo>
                  <a:lnTo>
                    <a:pt x="496839" y="380495"/>
                  </a:lnTo>
                  <a:lnTo>
                    <a:pt x="508547" y="362934"/>
                  </a:lnTo>
                  <a:lnTo>
                    <a:pt x="509278" y="357812"/>
                  </a:lnTo>
                  <a:lnTo>
                    <a:pt x="544401" y="325616"/>
                  </a:lnTo>
                  <a:lnTo>
                    <a:pt x="543669" y="321958"/>
                  </a:lnTo>
                  <a:lnTo>
                    <a:pt x="537084" y="316104"/>
                  </a:lnTo>
                  <a:lnTo>
                    <a:pt x="545133" y="305128"/>
                  </a:lnTo>
                  <a:lnTo>
                    <a:pt x="550986" y="305128"/>
                  </a:lnTo>
                  <a:lnTo>
                    <a:pt x="553914" y="308786"/>
                  </a:lnTo>
                  <a:lnTo>
                    <a:pt x="559036" y="302933"/>
                  </a:lnTo>
                  <a:lnTo>
                    <a:pt x="568548" y="302933"/>
                  </a:lnTo>
                  <a:lnTo>
                    <a:pt x="572938" y="291957"/>
                  </a:lnTo>
                  <a:lnTo>
                    <a:pt x="589768" y="276591"/>
                  </a:lnTo>
                  <a:lnTo>
                    <a:pt x="587573" y="237078"/>
                  </a:lnTo>
                  <a:lnTo>
                    <a:pt x="593426" y="220248"/>
                  </a:lnTo>
                  <a:lnTo>
                    <a:pt x="619768" y="174881"/>
                  </a:lnTo>
                  <a:lnTo>
                    <a:pt x="637330" y="158783"/>
                  </a:lnTo>
                  <a:lnTo>
                    <a:pt x="653428" y="150735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806FA3F9-18B8-2E1A-E0DB-5ACC305C48EC}"/>
                </a:ext>
              </a:extLst>
            </p:cNvPr>
            <p:cNvSpPr/>
            <p:nvPr/>
          </p:nvSpPr>
          <p:spPr>
            <a:xfrm>
              <a:off x="6783736" y="2286414"/>
              <a:ext cx="215857" cy="403910"/>
            </a:xfrm>
            <a:custGeom>
              <a:avLst/>
              <a:gdLst>
                <a:gd name="connsiteX0" fmla="*/ 208541 w 215857"/>
                <a:gd name="connsiteY0" fmla="*/ 16830 h 403910"/>
                <a:gd name="connsiteX1" fmla="*/ 200492 w 215857"/>
                <a:gd name="connsiteY1" fmla="*/ 42440 h 403910"/>
                <a:gd name="connsiteX2" fmla="*/ 215858 w 215857"/>
                <a:gd name="connsiteY2" fmla="*/ 62928 h 403910"/>
                <a:gd name="connsiteX3" fmla="*/ 212931 w 215857"/>
                <a:gd name="connsiteY3" fmla="*/ 75367 h 403910"/>
                <a:gd name="connsiteX4" fmla="*/ 213663 w 215857"/>
                <a:gd name="connsiteY4" fmla="*/ 84880 h 403910"/>
                <a:gd name="connsiteX5" fmla="*/ 205614 w 215857"/>
                <a:gd name="connsiteY5" fmla="*/ 100246 h 403910"/>
                <a:gd name="connsiteX6" fmla="*/ 195370 w 215857"/>
                <a:gd name="connsiteY6" fmla="*/ 103173 h 403910"/>
                <a:gd name="connsiteX7" fmla="*/ 190980 w 215857"/>
                <a:gd name="connsiteY7" fmla="*/ 112685 h 403910"/>
                <a:gd name="connsiteX8" fmla="*/ 175613 w 215857"/>
                <a:gd name="connsiteY8" fmla="*/ 120002 h 403910"/>
                <a:gd name="connsiteX9" fmla="*/ 170492 w 215857"/>
                <a:gd name="connsiteY9" fmla="*/ 130978 h 403910"/>
                <a:gd name="connsiteX10" fmla="*/ 180735 w 215857"/>
                <a:gd name="connsiteY10" fmla="*/ 155857 h 403910"/>
                <a:gd name="connsiteX11" fmla="*/ 177077 w 215857"/>
                <a:gd name="connsiteY11" fmla="*/ 174150 h 403910"/>
                <a:gd name="connsiteX12" fmla="*/ 180735 w 215857"/>
                <a:gd name="connsiteY12" fmla="*/ 185126 h 403910"/>
                <a:gd name="connsiteX13" fmla="*/ 173418 w 215857"/>
                <a:gd name="connsiteY13" fmla="*/ 199028 h 403910"/>
                <a:gd name="connsiteX14" fmla="*/ 176345 w 215857"/>
                <a:gd name="connsiteY14" fmla="*/ 212931 h 403910"/>
                <a:gd name="connsiteX15" fmla="*/ 166833 w 215857"/>
                <a:gd name="connsiteY15" fmla="*/ 226834 h 403910"/>
                <a:gd name="connsiteX16" fmla="*/ 168296 w 215857"/>
                <a:gd name="connsiteY16" fmla="*/ 242932 h 403910"/>
                <a:gd name="connsiteX17" fmla="*/ 163174 w 215857"/>
                <a:gd name="connsiteY17" fmla="*/ 250981 h 403910"/>
                <a:gd name="connsiteX18" fmla="*/ 168296 w 215857"/>
                <a:gd name="connsiteY18" fmla="*/ 283908 h 403910"/>
                <a:gd name="connsiteX19" fmla="*/ 173418 w 215857"/>
                <a:gd name="connsiteY19" fmla="*/ 294884 h 403910"/>
                <a:gd name="connsiteX20" fmla="*/ 169760 w 215857"/>
                <a:gd name="connsiteY20" fmla="*/ 313909 h 403910"/>
                <a:gd name="connsiteX21" fmla="*/ 176345 w 215857"/>
                <a:gd name="connsiteY21" fmla="*/ 327080 h 403910"/>
                <a:gd name="connsiteX22" fmla="*/ 174882 w 215857"/>
                <a:gd name="connsiteY22" fmla="*/ 345373 h 403910"/>
                <a:gd name="connsiteX23" fmla="*/ 171223 w 215857"/>
                <a:gd name="connsiteY23" fmla="*/ 354885 h 403910"/>
                <a:gd name="connsiteX24" fmla="*/ 170492 w 215857"/>
                <a:gd name="connsiteY24" fmla="*/ 365129 h 403910"/>
                <a:gd name="connsiteX25" fmla="*/ 185858 w 215857"/>
                <a:gd name="connsiteY25" fmla="*/ 384154 h 403910"/>
                <a:gd name="connsiteX26" fmla="*/ 95124 w 215857"/>
                <a:gd name="connsiteY26" fmla="*/ 403910 h 403910"/>
                <a:gd name="connsiteX27" fmla="*/ 87075 w 215857"/>
                <a:gd name="connsiteY27" fmla="*/ 396593 h 403910"/>
                <a:gd name="connsiteX28" fmla="*/ 90734 w 215857"/>
                <a:gd name="connsiteY28" fmla="*/ 381959 h 403910"/>
                <a:gd name="connsiteX29" fmla="*/ 68782 w 215857"/>
                <a:gd name="connsiteY29" fmla="*/ 278054 h 403910"/>
                <a:gd name="connsiteX30" fmla="*/ 54879 w 215857"/>
                <a:gd name="connsiteY30" fmla="*/ 267079 h 403910"/>
                <a:gd name="connsiteX31" fmla="*/ 48294 w 215857"/>
                <a:gd name="connsiteY31" fmla="*/ 278786 h 403910"/>
                <a:gd name="connsiteX32" fmla="*/ 41708 w 215857"/>
                <a:gd name="connsiteY32" fmla="*/ 262688 h 403910"/>
                <a:gd name="connsiteX33" fmla="*/ 47562 w 215857"/>
                <a:gd name="connsiteY33" fmla="*/ 249517 h 403910"/>
                <a:gd name="connsiteX34" fmla="*/ 24879 w 215857"/>
                <a:gd name="connsiteY34" fmla="*/ 200492 h 403910"/>
                <a:gd name="connsiteX35" fmla="*/ 27074 w 215857"/>
                <a:gd name="connsiteY35" fmla="*/ 172686 h 403910"/>
                <a:gd name="connsiteX36" fmla="*/ 30001 w 215857"/>
                <a:gd name="connsiteY36" fmla="*/ 165369 h 403910"/>
                <a:gd name="connsiteX37" fmla="*/ 25610 w 215857"/>
                <a:gd name="connsiteY37" fmla="*/ 150735 h 403910"/>
                <a:gd name="connsiteX38" fmla="*/ 28537 w 215857"/>
                <a:gd name="connsiteY38" fmla="*/ 134637 h 403910"/>
                <a:gd name="connsiteX39" fmla="*/ 12439 w 215857"/>
                <a:gd name="connsiteY39" fmla="*/ 117807 h 403910"/>
                <a:gd name="connsiteX40" fmla="*/ 8781 w 215857"/>
                <a:gd name="connsiteY40" fmla="*/ 94392 h 403910"/>
                <a:gd name="connsiteX41" fmla="*/ 11708 w 215857"/>
                <a:gd name="connsiteY41" fmla="*/ 83416 h 403910"/>
                <a:gd name="connsiteX42" fmla="*/ 1464 w 215857"/>
                <a:gd name="connsiteY42" fmla="*/ 76831 h 403910"/>
                <a:gd name="connsiteX43" fmla="*/ 5854 w 215857"/>
                <a:gd name="connsiteY43" fmla="*/ 62928 h 403910"/>
                <a:gd name="connsiteX44" fmla="*/ 0 w 215857"/>
                <a:gd name="connsiteY44" fmla="*/ 50489 h 403910"/>
                <a:gd name="connsiteX45" fmla="*/ 199760 w 215857"/>
                <a:gd name="connsiteY45" fmla="*/ 0 h 40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5857" h="403910">
                  <a:moveTo>
                    <a:pt x="208541" y="16830"/>
                  </a:moveTo>
                  <a:lnTo>
                    <a:pt x="200492" y="42440"/>
                  </a:lnTo>
                  <a:lnTo>
                    <a:pt x="215858" y="62928"/>
                  </a:lnTo>
                  <a:lnTo>
                    <a:pt x="212931" y="75367"/>
                  </a:lnTo>
                  <a:lnTo>
                    <a:pt x="213663" y="84880"/>
                  </a:lnTo>
                  <a:lnTo>
                    <a:pt x="205614" y="100246"/>
                  </a:lnTo>
                  <a:lnTo>
                    <a:pt x="195370" y="103173"/>
                  </a:lnTo>
                  <a:lnTo>
                    <a:pt x="190980" y="112685"/>
                  </a:lnTo>
                  <a:lnTo>
                    <a:pt x="175613" y="120002"/>
                  </a:lnTo>
                  <a:lnTo>
                    <a:pt x="170492" y="130978"/>
                  </a:lnTo>
                  <a:lnTo>
                    <a:pt x="180735" y="155857"/>
                  </a:lnTo>
                  <a:lnTo>
                    <a:pt x="177077" y="174150"/>
                  </a:lnTo>
                  <a:lnTo>
                    <a:pt x="180735" y="185126"/>
                  </a:lnTo>
                  <a:lnTo>
                    <a:pt x="173418" y="199028"/>
                  </a:lnTo>
                  <a:lnTo>
                    <a:pt x="176345" y="212931"/>
                  </a:lnTo>
                  <a:lnTo>
                    <a:pt x="166833" y="226834"/>
                  </a:lnTo>
                  <a:lnTo>
                    <a:pt x="168296" y="242932"/>
                  </a:lnTo>
                  <a:lnTo>
                    <a:pt x="163174" y="250981"/>
                  </a:lnTo>
                  <a:lnTo>
                    <a:pt x="168296" y="283908"/>
                  </a:lnTo>
                  <a:lnTo>
                    <a:pt x="173418" y="294884"/>
                  </a:lnTo>
                  <a:lnTo>
                    <a:pt x="169760" y="313909"/>
                  </a:lnTo>
                  <a:lnTo>
                    <a:pt x="176345" y="327080"/>
                  </a:lnTo>
                  <a:lnTo>
                    <a:pt x="174882" y="345373"/>
                  </a:lnTo>
                  <a:lnTo>
                    <a:pt x="171223" y="354885"/>
                  </a:lnTo>
                  <a:lnTo>
                    <a:pt x="170492" y="365129"/>
                  </a:lnTo>
                  <a:lnTo>
                    <a:pt x="185858" y="384154"/>
                  </a:lnTo>
                  <a:lnTo>
                    <a:pt x="95124" y="403910"/>
                  </a:lnTo>
                  <a:lnTo>
                    <a:pt x="87075" y="396593"/>
                  </a:lnTo>
                  <a:lnTo>
                    <a:pt x="90734" y="381959"/>
                  </a:lnTo>
                  <a:lnTo>
                    <a:pt x="68782" y="278054"/>
                  </a:lnTo>
                  <a:lnTo>
                    <a:pt x="54879" y="267079"/>
                  </a:lnTo>
                  <a:lnTo>
                    <a:pt x="48294" y="278786"/>
                  </a:lnTo>
                  <a:lnTo>
                    <a:pt x="41708" y="262688"/>
                  </a:lnTo>
                  <a:lnTo>
                    <a:pt x="47562" y="249517"/>
                  </a:lnTo>
                  <a:lnTo>
                    <a:pt x="24879" y="200492"/>
                  </a:lnTo>
                  <a:lnTo>
                    <a:pt x="27074" y="172686"/>
                  </a:lnTo>
                  <a:lnTo>
                    <a:pt x="30001" y="165369"/>
                  </a:lnTo>
                  <a:lnTo>
                    <a:pt x="25610" y="150735"/>
                  </a:lnTo>
                  <a:lnTo>
                    <a:pt x="28537" y="134637"/>
                  </a:lnTo>
                  <a:lnTo>
                    <a:pt x="12439" y="117807"/>
                  </a:lnTo>
                  <a:lnTo>
                    <a:pt x="8781" y="94392"/>
                  </a:lnTo>
                  <a:lnTo>
                    <a:pt x="11708" y="83416"/>
                  </a:lnTo>
                  <a:lnTo>
                    <a:pt x="1464" y="76831"/>
                  </a:lnTo>
                  <a:lnTo>
                    <a:pt x="5854" y="62928"/>
                  </a:lnTo>
                  <a:lnTo>
                    <a:pt x="0" y="50489"/>
                  </a:lnTo>
                  <a:lnTo>
                    <a:pt x="199760" y="0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A31006B-1479-81DC-B4F5-A4F344C39A51}"/>
                </a:ext>
              </a:extLst>
            </p:cNvPr>
            <p:cNvSpPr/>
            <p:nvPr/>
          </p:nvSpPr>
          <p:spPr>
            <a:xfrm>
              <a:off x="5811278" y="3344484"/>
              <a:ext cx="1006849" cy="559035"/>
            </a:xfrm>
            <a:custGeom>
              <a:avLst/>
              <a:gdLst>
                <a:gd name="connsiteX0" fmla="*/ 1002459 w 1006849"/>
                <a:gd name="connsiteY0" fmla="*/ 151466 h 559035"/>
                <a:gd name="connsiteX1" fmla="*/ 994410 w 1006849"/>
                <a:gd name="connsiteY1" fmla="*/ 171955 h 559035"/>
                <a:gd name="connsiteX2" fmla="*/ 998068 w 1006849"/>
                <a:gd name="connsiteY2" fmla="*/ 180003 h 559035"/>
                <a:gd name="connsiteX3" fmla="*/ 1000995 w 1006849"/>
                <a:gd name="connsiteY3" fmla="*/ 171955 h 559035"/>
                <a:gd name="connsiteX4" fmla="*/ 1006849 w 1006849"/>
                <a:gd name="connsiteY4" fmla="*/ 149271 h 559035"/>
                <a:gd name="connsiteX5" fmla="*/ 749283 w 1006849"/>
                <a:gd name="connsiteY5" fmla="*/ 100246 h 559035"/>
                <a:gd name="connsiteX6" fmla="*/ 744161 w 1006849"/>
                <a:gd name="connsiteY6" fmla="*/ 92929 h 559035"/>
                <a:gd name="connsiteX7" fmla="*/ 751478 w 1006849"/>
                <a:gd name="connsiteY7" fmla="*/ 92197 h 559035"/>
                <a:gd name="connsiteX8" fmla="*/ 758796 w 1006849"/>
                <a:gd name="connsiteY8" fmla="*/ 85611 h 559035"/>
                <a:gd name="connsiteX9" fmla="*/ 761722 w 1006849"/>
                <a:gd name="connsiteY9" fmla="*/ 72441 h 559035"/>
                <a:gd name="connsiteX10" fmla="*/ 760259 w 1006849"/>
                <a:gd name="connsiteY10" fmla="*/ 68782 h 559035"/>
                <a:gd name="connsiteX11" fmla="*/ 760991 w 1006849"/>
                <a:gd name="connsiteY11" fmla="*/ 65123 h 559035"/>
                <a:gd name="connsiteX12" fmla="*/ 758796 w 1006849"/>
                <a:gd name="connsiteY12" fmla="*/ 60001 h 559035"/>
                <a:gd name="connsiteX13" fmla="*/ 754405 w 1006849"/>
                <a:gd name="connsiteY13" fmla="*/ 56343 h 559035"/>
                <a:gd name="connsiteX14" fmla="*/ 751478 w 1006849"/>
                <a:gd name="connsiteY14" fmla="*/ 55611 h 559035"/>
                <a:gd name="connsiteX15" fmla="*/ 747820 w 1006849"/>
                <a:gd name="connsiteY15" fmla="*/ 52684 h 559035"/>
                <a:gd name="connsiteX16" fmla="*/ 743429 w 1006849"/>
                <a:gd name="connsiteY16" fmla="*/ 48294 h 559035"/>
                <a:gd name="connsiteX17" fmla="*/ 736112 w 1006849"/>
                <a:gd name="connsiteY17" fmla="*/ 48294 h 559035"/>
                <a:gd name="connsiteX18" fmla="*/ 731722 w 1006849"/>
                <a:gd name="connsiteY18" fmla="*/ 47562 h 559035"/>
                <a:gd name="connsiteX19" fmla="*/ 728795 w 1006849"/>
                <a:gd name="connsiteY19" fmla="*/ 44635 h 559035"/>
                <a:gd name="connsiteX20" fmla="*/ 729527 w 1006849"/>
                <a:gd name="connsiteY20" fmla="*/ 40976 h 559035"/>
                <a:gd name="connsiteX21" fmla="*/ 717087 w 1006849"/>
                <a:gd name="connsiteY21" fmla="*/ 36586 h 559035"/>
                <a:gd name="connsiteX22" fmla="*/ 711234 w 1006849"/>
                <a:gd name="connsiteY22" fmla="*/ 38781 h 559035"/>
                <a:gd name="connsiteX23" fmla="*/ 702453 w 1006849"/>
                <a:gd name="connsiteY23" fmla="*/ 38050 h 559035"/>
                <a:gd name="connsiteX24" fmla="*/ 697331 w 1006849"/>
                <a:gd name="connsiteY24" fmla="*/ 32927 h 559035"/>
                <a:gd name="connsiteX25" fmla="*/ 693672 w 1006849"/>
                <a:gd name="connsiteY25" fmla="*/ 31464 h 559035"/>
                <a:gd name="connsiteX26" fmla="*/ 692209 w 1006849"/>
                <a:gd name="connsiteY26" fmla="*/ 26342 h 559035"/>
                <a:gd name="connsiteX27" fmla="*/ 696599 w 1006849"/>
                <a:gd name="connsiteY27" fmla="*/ 20488 h 559035"/>
                <a:gd name="connsiteX28" fmla="*/ 696599 w 1006849"/>
                <a:gd name="connsiteY28" fmla="*/ 13903 h 559035"/>
                <a:gd name="connsiteX29" fmla="*/ 687819 w 1006849"/>
                <a:gd name="connsiteY29" fmla="*/ 12439 h 559035"/>
                <a:gd name="connsiteX30" fmla="*/ 680501 w 1006849"/>
                <a:gd name="connsiteY30" fmla="*/ 5854 h 559035"/>
                <a:gd name="connsiteX31" fmla="*/ 673916 w 1006849"/>
                <a:gd name="connsiteY31" fmla="*/ 6586 h 559035"/>
                <a:gd name="connsiteX32" fmla="*/ 662208 w 1006849"/>
                <a:gd name="connsiteY32" fmla="*/ 4390 h 559035"/>
                <a:gd name="connsiteX33" fmla="*/ 659281 w 1006849"/>
                <a:gd name="connsiteY33" fmla="*/ 9512 h 559035"/>
                <a:gd name="connsiteX34" fmla="*/ 656355 w 1006849"/>
                <a:gd name="connsiteY34" fmla="*/ 21220 h 559035"/>
                <a:gd name="connsiteX35" fmla="*/ 652696 w 1006849"/>
                <a:gd name="connsiteY35" fmla="*/ 38050 h 559035"/>
                <a:gd name="connsiteX36" fmla="*/ 579524 w 1006849"/>
                <a:gd name="connsiteY36" fmla="*/ 0 h 559035"/>
                <a:gd name="connsiteX37" fmla="*/ 578060 w 1006849"/>
                <a:gd name="connsiteY37" fmla="*/ 6586 h 559035"/>
                <a:gd name="connsiteX38" fmla="*/ 584645 w 1006849"/>
                <a:gd name="connsiteY38" fmla="*/ 18293 h 559035"/>
                <a:gd name="connsiteX39" fmla="*/ 578792 w 1006849"/>
                <a:gd name="connsiteY39" fmla="*/ 35123 h 559035"/>
                <a:gd name="connsiteX40" fmla="*/ 579524 w 1006849"/>
                <a:gd name="connsiteY40" fmla="*/ 56343 h 559035"/>
                <a:gd name="connsiteX41" fmla="*/ 570743 w 1006849"/>
                <a:gd name="connsiteY41" fmla="*/ 62196 h 559035"/>
                <a:gd name="connsiteX42" fmla="*/ 567084 w 1006849"/>
                <a:gd name="connsiteY42" fmla="*/ 77563 h 559035"/>
                <a:gd name="connsiteX43" fmla="*/ 560499 w 1006849"/>
                <a:gd name="connsiteY43" fmla="*/ 83416 h 559035"/>
                <a:gd name="connsiteX44" fmla="*/ 550255 w 1006849"/>
                <a:gd name="connsiteY44" fmla="*/ 96587 h 559035"/>
                <a:gd name="connsiteX45" fmla="*/ 543669 w 1006849"/>
                <a:gd name="connsiteY45" fmla="*/ 102441 h 559035"/>
                <a:gd name="connsiteX46" fmla="*/ 536352 w 1006849"/>
                <a:gd name="connsiteY46" fmla="*/ 120734 h 559035"/>
                <a:gd name="connsiteX47" fmla="*/ 518790 w 1006849"/>
                <a:gd name="connsiteY47" fmla="*/ 112685 h 559035"/>
                <a:gd name="connsiteX48" fmla="*/ 501961 w 1006849"/>
                <a:gd name="connsiteY48" fmla="*/ 174882 h 559035"/>
                <a:gd name="connsiteX49" fmla="*/ 492449 w 1006849"/>
                <a:gd name="connsiteY49" fmla="*/ 186589 h 559035"/>
                <a:gd name="connsiteX50" fmla="*/ 471961 w 1006849"/>
                <a:gd name="connsiteY50" fmla="*/ 182931 h 559035"/>
                <a:gd name="connsiteX51" fmla="*/ 462448 w 1006849"/>
                <a:gd name="connsiteY51" fmla="*/ 169028 h 559035"/>
                <a:gd name="connsiteX52" fmla="*/ 445618 w 1006849"/>
                <a:gd name="connsiteY52" fmla="*/ 163906 h 559035"/>
                <a:gd name="connsiteX53" fmla="*/ 444887 w 1006849"/>
                <a:gd name="connsiteY53" fmla="*/ 198297 h 559035"/>
                <a:gd name="connsiteX54" fmla="*/ 434642 w 1006849"/>
                <a:gd name="connsiteY54" fmla="*/ 210736 h 559035"/>
                <a:gd name="connsiteX55" fmla="*/ 437570 w 1006849"/>
                <a:gd name="connsiteY55" fmla="*/ 221712 h 559035"/>
                <a:gd name="connsiteX56" fmla="*/ 422204 w 1006849"/>
                <a:gd name="connsiteY56" fmla="*/ 237810 h 559035"/>
                <a:gd name="connsiteX57" fmla="*/ 425130 w 1006849"/>
                <a:gd name="connsiteY57" fmla="*/ 251712 h 559035"/>
                <a:gd name="connsiteX58" fmla="*/ 398056 w 1006849"/>
                <a:gd name="connsiteY58" fmla="*/ 297811 h 559035"/>
                <a:gd name="connsiteX59" fmla="*/ 390739 w 1006849"/>
                <a:gd name="connsiteY59" fmla="*/ 321958 h 559035"/>
                <a:gd name="connsiteX60" fmla="*/ 401715 w 1006849"/>
                <a:gd name="connsiteY60" fmla="*/ 330738 h 559035"/>
                <a:gd name="connsiteX61" fmla="*/ 390739 w 1006849"/>
                <a:gd name="connsiteY61" fmla="*/ 344641 h 559035"/>
                <a:gd name="connsiteX62" fmla="*/ 391471 w 1006849"/>
                <a:gd name="connsiteY62" fmla="*/ 354885 h 559035"/>
                <a:gd name="connsiteX63" fmla="*/ 374642 w 1006849"/>
                <a:gd name="connsiteY63" fmla="*/ 369520 h 559035"/>
                <a:gd name="connsiteX64" fmla="*/ 369520 w 1006849"/>
                <a:gd name="connsiteY64" fmla="*/ 361471 h 559035"/>
                <a:gd name="connsiteX65" fmla="*/ 338056 w 1006849"/>
                <a:gd name="connsiteY65" fmla="*/ 384154 h 559035"/>
                <a:gd name="connsiteX66" fmla="*/ 327080 w 1006849"/>
                <a:gd name="connsiteY66" fmla="*/ 376837 h 559035"/>
                <a:gd name="connsiteX67" fmla="*/ 322689 w 1006849"/>
                <a:gd name="connsiteY67" fmla="*/ 387081 h 559035"/>
                <a:gd name="connsiteX68" fmla="*/ 328543 w 1006849"/>
                <a:gd name="connsiteY68" fmla="*/ 390739 h 559035"/>
                <a:gd name="connsiteX69" fmla="*/ 324884 w 1006849"/>
                <a:gd name="connsiteY69" fmla="*/ 397325 h 559035"/>
                <a:gd name="connsiteX70" fmla="*/ 284640 w 1006849"/>
                <a:gd name="connsiteY70" fmla="*/ 414886 h 559035"/>
                <a:gd name="connsiteX71" fmla="*/ 262688 w 1006849"/>
                <a:gd name="connsiteY71" fmla="*/ 401715 h 559035"/>
                <a:gd name="connsiteX72" fmla="*/ 256834 w 1006849"/>
                <a:gd name="connsiteY72" fmla="*/ 414154 h 559035"/>
                <a:gd name="connsiteX73" fmla="*/ 242932 w 1006849"/>
                <a:gd name="connsiteY73" fmla="*/ 427326 h 559035"/>
                <a:gd name="connsiteX74" fmla="*/ 226102 w 1006849"/>
                <a:gd name="connsiteY74" fmla="*/ 428057 h 559035"/>
                <a:gd name="connsiteX75" fmla="*/ 193906 w 1006849"/>
                <a:gd name="connsiteY75" fmla="*/ 411228 h 559035"/>
                <a:gd name="connsiteX76" fmla="*/ 193174 w 1006849"/>
                <a:gd name="connsiteY76" fmla="*/ 400252 h 559035"/>
                <a:gd name="connsiteX77" fmla="*/ 182198 w 1006849"/>
                <a:gd name="connsiteY77" fmla="*/ 395130 h 559035"/>
                <a:gd name="connsiteX78" fmla="*/ 188053 w 1006849"/>
                <a:gd name="connsiteY78" fmla="*/ 386349 h 559035"/>
                <a:gd name="connsiteX79" fmla="*/ 182930 w 1006849"/>
                <a:gd name="connsiteY79" fmla="*/ 381959 h 559035"/>
                <a:gd name="connsiteX80" fmla="*/ 147076 w 1006849"/>
                <a:gd name="connsiteY80" fmla="*/ 430252 h 559035"/>
                <a:gd name="connsiteX81" fmla="*/ 125856 w 1006849"/>
                <a:gd name="connsiteY81" fmla="*/ 437570 h 559035"/>
                <a:gd name="connsiteX82" fmla="*/ 103905 w 1006849"/>
                <a:gd name="connsiteY82" fmla="*/ 459521 h 559035"/>
                <a:gd name="connsiteX83" fmla="*/ 100978 w 1006849"/>
                <a:gd name="connsiteY83" fmla="*/ 475619 h 559035"/>
                <a:gd name="connsiteX84" fmla="*/ 85612 w 1006849"/>
                <a:gd name="connsiteY84" fmla="*/ 485132 h 559035"/>
                <a:gd name="connsiteX85" fmla="*/ 84880 w 1006849"/>
                <a:gd name="connsiteY85" fmla="*/ 497571 h 559035"/>
                <a:gd name="connsiteX86" fmla="*/ 74636 w 1006849"/>
                <a:gd name="connsiteY86" fmla="*/ 507815 h 559035"/>
                <a:gd name="connsiteX87" fmla="*/ 61464 w 1006849"/>
                <a:gd name="connsiteY87" fmla="*/ 511474 h 559035"/>
                <a:gd name="connsiteX88" fmla="*/ 57806 w 1006849"/>
                <a:gd name="connsiteY88" fmla="*/ 525376 h 559035"/>
                <a:gd name="connsiteX89" fmla="*/ 50489 w 1006849"/>
                <a:gd name="connsiteY89" fmla="*/ 528303 h 559035"/>
                <a:gd name="connsiteX90" fmla="*/ 0 w 1006849"/>
                <a:gd name="connsiteY90" fmla="*/ 559036 h 559035"/>
                <a:gd name="connsiteX91" fmla="*/ 211467 w 1006849"/>
                <a:gd name="connsiteY91" fmla="*/ 534889 h 559035"/>
                <a:gd name="connsiteX92" fmla="*/ 212931 w 1006849"/>
                <a:gd name="connsiteY92" fmla="*/ 527571 h 559035"/>
                <a:gd name="connsiteX93" fmla="*/ 246590 w 1006849"/>
                <a:gd name="connsiteY93" fmla="*/ 523913 h 559035"/>
                <a:gd name="connsiteX94" fmla="*/ 244395 w 1006849"/>
                <a:gd name="connsiteY94" fmla="*/ 529035 h 559035"/>
                <a:gd name="connsiteX95" fmla="*/ 459521 w 1006849"/>
                <a:gd name="connsiteY95" fmla="*/ 503425 h 559035"/>
                <a:gd name="connsiteX96" fmla="*/ 747820 w 1006849"/>
                <a:gd name="connsiteY96" fmla="*/ 450009 h 559035"/>
                <a:gd name="connsiteX97" fmla="*/ 960751 w 1006849"/>
                <a:gd name="connsiteY97" fmla="*/ 405374 h 559035"/>
                <a:gd name="connsiteX98" fmla="*/ 956361 w 1006849"/>
                <a:gd name="connsiteY98" fmla="*/ 396593 h 559035"/>
                <a:gd name="connsiteX99" fmla="*/ 959287 w 1006849"/>
                <a:gd name="connsiteY99" fmla="*/ 395861 h 559035"/>
                <a:gd name="connsiteX100" fmla="*/ 965873 w 1006849"/>
                <a:gd name="connsiteY100" fmla="*/ 402447 h 559035"/>
                <a:gd name="connsiteX101" fmla="*/ 965141 w 1006849"/>
                <a:gd name="connsiteY101" fmla="*/ 392203 h 559035"/>
                <a:gd name="connsiteX102" fmla="*/ 962946 w 1006849"/>
                <a:gd name="connsiteY102" fmla="*/ 378300 h 559035"/>
                <a:gd name="connsiteX103" fmla="*/ 974654 w 1006849"/>
                <a:gd name="connsiteY103" fmla="*/ 387081 h 559035"/>
                <a:gd name="connsiteX104" fmla="*/ 981239 w 1006849"/>
                <a:gd name="connsiteY104" fmla="*/ 402447 h 559035"/>
                <a:gd name="connsiteX105" fmla="*/ 981239 w 1006849"/>
                <a:gd name="connsiteY105" fmla="*/ 392935 h 559035"/>
                <a:gd name="connsiteX106" fmla="*/ 956361 w 1006849"/>
                <a:gd name="connsiteY106" fmla="*/ 352690 h 559035"/>
                <a:gd name="connsiteX107" fmla="*/ 956361 w 1006849"/>
                <a:gd name="connsiteY107" fmla="*/ 343909 h 559035"/>
                <a:gd name="connsiteX108" fmla="*/ 951238 w 1006849"/>
                <a:gd name="connsiteY108" fmla="*/ 338055 h 559035"/>
                <a:gd name="connsiteX109" fmla="*/ 941726 w 1006849"/>
                <a:gd name="connsiteY109" fmla="*/ 343178 h 559035"/>
                <a:gd name="connsiteX110" fmla="*/ 945385 w 1006849"/>
                <a:gd name="connsiteY110" fmla="*/ 353422 h 559035"/>
                <a:gd name="connsiteX111" fmla="*/ 939531 w 1006849"/>
                <a:gd name="connsiteY111" fmla="*/ 353422 h 559035"/>
                <a:gd name="connsiteX112" fmla="*/ 936604 w 1006849"/>
                <a:gd name="connsiteY112" fmla="*/ 346104 h 559035"/>
                <a:gd name="connsiteX113" fmla="*/ 932213 w 1006849"/>
                <a:gd name="connsiteY113" fmla="*/ 352690 h 559035"/>
                <a:gd name="connsiteX114" fmla="*/ 925628 w 1006849"/>
                <a:gd name="connsiteY114" fmla="*/ 344641 h 559035"/>
                <a:gd name="connsiteX115" fmla="*/ 910262 w 1006849"/>
                <a:gd name="connsiteY115" fmla="*/ 343909 h 559035"/>
                <a:gd name="connsiteX116" fmla="*/ 908799 w 1006849"/>
                <a:gd name="connsiteY116" fmla="*/ 349031 h 559035"/>
                <a:gd name="connsiteX117" fmla="*/ 919774 w 1006849"/>
                <a:gd name="connsiteY117" fmla="*/ 364397 h 559035"/>
                <a:gd name="connsiteX118" fmla="*/ 909530 w 1006849"/>
                <a:gd name="connsiteY118" fmla="*/ 359275 h 559035"/>
                <a:gd name="connsiteX119" fmla="*/ 905872 w 1006849"/>
                <a:gd name="connsiteY119" fmla="*/ 351958 h 559035"/>
                <a:gd name="connsiteX120" fmla="*/ 902944 w 1006849"/>
                <a:gd name="connsiteY120" fmla="*/ 357812 h 559035"/>
                <a:gd name="connsiteX121" fmla="*/ 897091 w 1006849"/>
                <a:gd name="connsiteY121" fmla="*/ 358544 h 559035"/>
                <a:gd name="connsiteX122" fmla="*/ 886115 w 1006849"/>
                <a:gd name="connsiteY122" fmla="*/ 370983 h 559035"/>
                <a:gd name="connsiteX123" fmla="*/ 888310 w 1006849"/>
                <a:gd name="connsiteY123" fmla="*/ 359275 h 559035"/>
                <a:gd name="connsiteX124" fmla="*/ 888310 w 1006849"/>
                <a:gd name="connsiteY124" fmla="*/ 349031 h 559035"/>
                <a:gd name="connsiteX125" fmla="*/ 877334 w 1006849"/>
                <a:gd name="connsiteY125" fmla="*/ 343909 h 559035"/>
                <a:gd name="connsiteX126" fmla="*/ 864163 w 1006849"/>
                <a:gd name="connsiteY126" fmla="*/ 340251 h 559035"/>
                <a:gd name="connsiteX127" fmla="*/ 862700 w 1006849"/>
                <a:gd name="connsiteY127" fmla="*/ 327811 h 559035"/>
                <a:gd name="connsiteX128" fmla="*/ 858310 w 1006849"/>
                <a:gd name="connsiteY128" fmla="*/ 318299 h 559035"/>
                <a:gd name="connsiteX129" fmla="*/ 853919 w 1006849"/>
                <a:gd name="connsiteY129" fmla="*/ 326348 h 559035"/>
                <a:gd name="connsiteX130" fmla="*/ 841480 w 1006849"/>
                <a:gd name="connsiteY130" fmla="*/ 319031 h 559035"/>
                <a:gd name="connsiteX131" fmla="*/ 826846 w 1006849"/>
                <a:gd name="connsiteY131" fmla="*/ 321226 h 559035"/>
                <a:gd name="connsiteX132" fmla="*/ 828309 w 1006849"/>
                <a:gd name="connsiteY132" fmla="*/ 314640 h 559035"/>
                <a:gd name="connsiteX133" fmla="*/ 839285 w 1006849"/>
                <a:gd name="connsiteY133" fmla="*/ 313177 h 559035"/>
                <a:gd name="connsiteX134" fmla="*/ 845870 w 1006849"/>
                <a:gd name="connsiteY134" fmla="*/ 316836 h 559035"/>
                <a:gd name="connsiteX135" fmla="*/ 858310 w 1006849"/>
                <a:gd name="connsiteY135" fmla="*/ 310982 h 559035"/>
                <a:gd name="connsiteX136" fmla="*/ 864895 w 1006849"/>
                <a:gd name="connsiteY136" fmla="*/ 313909 h 559035"/>
                <a:gd name="connsiteX137" fmla="*/ 868554 w 1006849"/>
                <a:gd name="connsiteY137" fmla="*/ 321226 h 559035"/>
                <a:gd name="connsiteX138" fmla="*/ 868554 w 1006849"/>
                <a:gd name="connsiteY138" fmla="*/ 326348 h 559035"/>
                <a:gd name="connsiteX139" fmla="*/ 882456 w 1006849"/>
                <a:gd name="connsiteY139" fmla="*/ 329275 h 559035"/>
                <a:gd name="connsiteX140" fmla="*/ 884651 w 1006849"/>
                <a:gd name="connsiteY140" fmla="*/ 335860 h 559035"/>
                <a:gd name="connsiteX141" fmla="*/ 891237 w 1006849"/>
                <a:gd name="connsiteY141" fmla="*/ 338787 h 559035"/>
                <a:gd name="connsiteX142" fmla="*/ 897823 w 1006849"/>
                <a:gd name="connsiteY142" fmla="*/ 347568 h 559035"/>
                <a:gd name="connsiteX143" fmla="*/ 908067 w 1006849"/>
                <a:gd name="connsiteY143" fmla="*/ 335860 h 559035"/>
                <a:gd name="connsiteX144" fmla="*/ 912457 w 1006849"/>
                <a:gd name="connsiteY144" fmla="*/ 335860 h 559035"/>
                <a:gd name="connsiteX145" fmla="*/ 911725 w 1006849"/>
                <a:gd name="connsiteY145" fmla="*/ 320494 h 559035"/>
                <a:gd name="connsiteX146" fmla="*/ 902213 w 1006849"/>
                <a:gd name="connsiteY146" fmla="*/ 327811 h 559035"/>
                <a:gd name="connsiteX147" fmla="*/ 897823 w 1006849"/>
                <a:gd name="connsiteY147" fmla="*/ 321226 h 559035"/>
                <a:gd name="connsiteX148" fmla="*/ 908799 w 1006849"/>
                <a:gd name="connsiteY148" fmla="*/ 319762 h 559035"/>
                <a:gd name="connsiteX149" fmla="*/ 900018 w 1006849"/>
                <a:gd name="connsiteY149" fmla="*/ 313177 h 559035"/>
                <a:gd name="connsiteX150" fmla="*/ 891237 w 1006849"/>
                <a:gd name="connsiteY150" fmla="*/ 317567 h 559035"/>
                <a:gd name="connsiteX151" fmla="*/ 890506 w 1006849"/>
                <a:gd name="connsiteY151" fmla="*/ 305128 h 559035"/>
                <a:gd name="connsiteX152" fmla="*/ 878066 w 1006849"/>
                <a:gd name="connsiteY152" fmla="*/ 306591 h 559035"/>
                <a:gd name="connsiteX153" fmla="*/ 861968 w 1006849"/>
                <a:gd name="connsiteY153" fmla="*/ 298543 h 559035"/>
                <a:gd name="connsiteX154" fmla="*/ 848797 w 1006849"/>
                <a:gd name="connsiteY154" fmla="*/ 282445 h 559035"/>
                <a:gd name="connsiteX155" fmla="*/ 875139 w 1006849"/>
                <a:gd name="connsiteY155" fmla="*/ 298543 h 559035"/>
                <a:gd name="connsiteX156" fmla="*/ 881725 w 1006849"/>
                <a:gd name="connsiteY156" fmla="*/ 300738 h 559035"/>
                <a:gd name="connsiteX157" fmla="*/ 894164 w 1006849"/>
                <a:gd name="connsiteY157" fmla="*/ 294884 h 559035"/>
                <a:gd name="connsiteX158" fmla="*/ 881725 w 1006849"/>
                <a:gd name="connsiteY158" fmla="*/ 288298 h 559035"/>
                <a:gd name="connsiteX159" fmla="*/ 886115 w 1006849"/>
                <a:gd name="connsiteY159" fmla="*/ 283908 h 559035"/>
                <a:gd name="connsiteX160" fmla="*/ 878798 w 1006849"/>
                <a:gd name="connsiteY160" fmla="*/ 280249 h 559035"/>
                <a:gd name="connsiteX161" fmla="*/ 884651 w 1006849"/>
                <a:gd name="connsiteY161" fmla="*/ 278786 h 559035"/>
                <a:gd name="connsiteX162" fmla="*/ 882456 w 1006849"/>
                <a:gd name="connsiteY162" fmla="*/ 272200 h 559035"/>
                <a:gd name="connsiteX163" fmla="*/ 890506 w 1006849"/>
                <a:gd name="connsiteY163" fmla="*/ 278786 h 559035"/>
                <a:gd name="connsiteX164" fmla="*/ 893432 w 1006849"/>
                <a:gd name="connsiteY164" fmla="*/ 272932 h 559035"/>
                <a:gd name="connsiteX165" fmla="*/ 896359 w 1006849"/>
                <a:gd name="connsiteY165" fmla="*/ 282445 h 559035"/>
                <a:gd name="connsiteX166" fmla="*/ 905140 w 1006849"/>
                <a:gd name="connsiteY166" fmla="*/ 288298 h 559035"/>
                <a:gd name="connsiteX167" fmla="*/ 909530 w 1006849"/>
                <a:gd name="connsiteY167" fmla="*/ 284640 h 559035"/>
                <a:gd name="connsiteX168" fmla="*/ 905872 w 1006849"/>
                <a:gd name="connsiteY168" fmla="*/ 280249 h 559035"/>
                <a:gd name="connsiteX169" fmla="*/ 905140 w 1006849"/>
                <a:gd name="connsiteY169" fmla="*/ 261956 h 559035"/>
                <a:gd name="connsiteX170" fmla="*/ 897091 w 1006849"/>
                <a:gd name="connsiteY170" fmla="*/ 261225 h 559035"/>
                <a:gd name="connsiteX171" fmla="*/ 885383 w 1006849"/>
                <a:gd name="connsiteY171" fmla="*/ 255371 h 559035"/>
                <a:gd name="connsiteX172" fmla="*/ 891969 w 1006849"/>
                <a:gd name="connsiteY172" fmla="*/ 247322 h 559035"/>
                <a:gd name="connsiteX173" fmla="*/ 877334 w 1006849"/>
                <a:gd name="connsiteY173" fmla="*/ 246590 h 559035"/>
                <a:gd name="connsiteX174" fmla="*/ 874408 w 1006849"/>
                <a:gd name="connsiteY174" fmla="*/ 242932 h 559035"/>
                <a:gd name="connsiteX175" fmla="*/ 864163 w 1006849"/>
                <a:gd name="connsiteY175" fmla="*/ 247322 h 559035"/>
                <a:gd name="connsiteX176" fmla="*/ 853919 w 1006849"/>
                <a:gd name="connsiteY176" fmla="*/ 241468 h 559035"/>
                <a:gd name="connsiteX177" fmla="*/ 850261 w 1006849"/>
                <a:gd name="connsiteY177" fmla="*/ 232688 h 559035"/>
                <a:gd name="connsiteX178" fmla="*/ 834894 w 1006849"/>
                <a:gd name="connsiteY178" fmla="*/ 223907 h 559035"/>
                <a:gd name="connsiteX179" fmla="*/ 819528 w 1006849"/>
                <a:gd name="connsiteY179" fmla="*/ 210736 h 559035"/>
                <a:gd name="connsiteX180" fmla="*/ 803430 w 1006849"/>
                <a:gd name="connsiteY180" fmla="*/ 196833 h 559035"/>
                <a:gd name="connsiteX181" fmla="*/ 825382 w 1006849"/>
                <a:gd name="connsiteY181" fmla="*/ 206346 h 559035"/>
                <a:gd name="connsiteX182" fmla="*/ 831968 w 1006849"/>
                <a:gd name="connsiteY182" fmla="*/ 215126 h 559035"/>
                <a:gd name="connsiteX183" fmla="*/ 847334 w 1006849"/>
                <a:gd name="connsiteY183" fmla="*/ 220248 h 559035"/>
                <a:gd name="connsiteX184" fmla="*/ 864163 w 1006849"/>
                <a:gd name="connsiteY184" fmla="*/ 238541 h 559035"/>
                <a:gd name="connsiteX185" fmla="*/ 865627 w 1006849"/>
                <a:gd name="connsiteY185" fmla="*/ 226102 h 559035"/>
                <a:gd name="connsiteX186" fmla="*/ 870017 w 1006849"/>
                <a:gd name="connsiteY186" fmla="*/ 235614 h 559035"/>
                <a:gd name="connsiteX187" fmla="*/ 886847 w 1006849"/>
                <a:gd name="connsiteY187" fmla="*/ 239273 h 559035"/>
                <a:gd name="connsiteX188" fmla="*/ 886847 w 1006849"/>
                <a:gd name="connsiteY188" fmla="*/ 210004 h 559035"/>
                <a:gd name="connsiteX189" fmla="*/ 880993 w 1006849"/>
                <a:gd name="connsiteY189" fmla="*/ 201955 h 559035"/>
                <a:gd name="connsiteX190" fmla="*/ 889042 w 1006849"/>
                <a:gd name="connsiteY190" fmla="*/ 204882 h 559035"/>
                <a:gd name="connsiteX191" fmla="*/ 889774 w 1006849"/>
                <a:gd name="connsiteY191" fmla="*/ 193175 h 559035"/>
                <a:gd name="connsiteX192" fmla="*/ 867090 w 1006849"/>
                <a:gd name="connsiteY192" fmla="*/ 182931 h 559035"/>
                <a:gd name="connsiteX193" fmla="*/ 855383 w 1006849"/>
                <a:gd name="connsiteY193" fmla="*/ 181467 h 559035"/>
                <a:gd name="connsiteX194" fmla="*/ 845870 w 1006849"/>
                <a:gd name="connsiteY194" fmla="*/ 180003 h 559035"/>
                <a:gd name="connsiteX195" fmla="*/ 848065 w 1006849"/>
                <a:gd name="connsiteY195" fmla="*/ 171223 h 559035"/>
                <a:gd name="connsiteX196" fmla="*/ 837089 w 1006849"/>
                <a:gd name="connsiteY196" fmla="*/ 169028 h 559035"/>
                <a:gd name="connsiteX197" fmla="*/ 836358 w 1006849"/>
                <a:gd name="connsiteY197" fmla="*/ 164638 h 559035"/>
                <a:gd name="connsiteX198" fmla="*/ 823187 w 1006849"/>
                <a:gd name="connsiteY198" fmla="*/ 164638 h 559035"/>
                <a:gd name="connsiteX199" fmla="*/ 821724 w 1006849"/>
                <a:gd name="connsiteY199" fmla="*/ 170491 h 559035"/>
                <a:gd name="connsiteX200" fmla="*/ 816601 w 1006849"/>
                <a:gd name="connsiteY200" fmla="*/ 163174 h 559035"/>
                <a:gd name="connsiteX201" fmla="*/ 796845 w 1006849"/>
                <a:gd name="connsiteY201" fmla="*/ 163174 h 559035"/>
                <a:gd name="connsiteX202" fmla="*/ 789528 w 1006849"/>
                <a:gd name="connsiteY202" fmla="*/ 160247 h 559035"/>
                <a:gd name="connsiteX203" fmla="*/ 788064 w 1006849"/>
                <a:gd name="connsiteY203" fmla="*/ 152930 h 559035"/>
                <a:gd name="connsiteX204" fmla="*/ 779284 w 1006849"/>
                <a:gd name="connsiteY204" fmla="*/ 148540 h 559035"/>
                <a:gd name="connsiteX205" fmla="*/ 776357 w 1006849"/>
                <a:gd name="connsiteY205" fmla="*/ 137564 h 559035"/>
                <a:gd name="connsiteX206" fmla="*/ 771967 w 1006849"/>
                <a:gd name="connsiteY206" fmla="*/ 134637 h 559035"/>
                <a:gd name="connsiteX207" fmla="*/ 766844 w 1006849"/>
                <a:gd name="connsiteY207" fmla="*/ 142686 h 559035"/>
                <a:gd name="connsiteX208" fmla="*/ 760259 w 1006849"/>
                <a:gd name="connsiteY208" fmla="*/ 144149 h 559035"/>
                <a:gd name="connsiteX209" fmla="*/ 753673 w 1006849"/>
                <a:gd name="connsiteY209" fmla="*/ 149271 h 559035"/>
                <a:gd name="connsiteX210" fmla="*/ 742698 w 1006849"/>
                <a:gd name="connsiteY210" fmla="*/ 149271 h 559035"/>
                <a:gd name="connsiteX211" fmla="*/ 736112 w 1006849"/>
                <a:gd name="connsiteY211" fmla="*/ 139759 h 559035"/>
                <a:gd name="connsiteX212" fmla="*/ 739039 w 1006849"/>
                <a:gd name="connsiteY212" fmla="*/ 117076 h 559035"/>
                <a:gd name="connsiteX213" fmla="*/ 742698 w 1006849"/>
                <a:gd name="connsiteY213" fmla="*/ 99514 h 559035"/>
                <a:gd name="connsiteX214" fmla="*/ 747088 w 1006849"/>
                <a:gd name="connsiteY214" fmla="*/ 103173 h 559035"/>
                <a:gd name="connsiteX215" fmla="*/ 909530 w 1006849"/>
                <a:gd name="connsiteY215" fmla="*/ 185126 h 559035"/>
                <a:gd name="connsiteX216" fmla="*/ 916116 w 1006849"/>
                <a:gd name="connsiteY216" fmla="*/ 184394 h 559035"/>
                <a:gd name="connsiteX217" fmla="*/ 916116 w 1006849"/>
                <a:gd name="connsiteY217" fmla="*/ 180003 h 559035"/>
                <a:gd name="connsiteX218" fmla="*/ 910262 w 1006849"/>
                <a:gd name="connsiteY218" fmla="*/ 180735 h 559035"/>
                <a:gd name="connsiteX219" fmla="*/ 964409 w 1006849"/>
                <a:gd name="connsiteY219" fmla="*/ 289030 h 559035"/>
                <a:gd name="connsiteX220" fmla="*/ 957092 w 1006849"/>
                <a:gd name="connsiteY220" fmla="*/ 308787 h 559035"/>
                <a:gd name="connsiteX221" fmla="*/ 965873 w 1006849"/>
                <a:gd name="connsiteY221" fmla="*/ 299274 h 559035"/>
                <a:gd name="connsiteX222" fmla="*/ 951238 w 1006849"/>
                <a:gd name="connsiteY222" fmla="*/ 177077 h 559035"/>
                <a:gd name="connsiteX223" fmla="*/ 956361 w 1006849"/>
                <a:gd name="connsiteY223" fmla="*/ 179272 h 559035"/>
                <a:gd name="connsiteX224" fmla="*/ 954897 w 1006849"/>
                <a:gd name="connsiteY224" fmla="*/ 193175 h 559035"/>
                <a:gd name="connsiteX225" fmla="*/ 951238 w 1006849"/>
                <a:gd name="connsiteY225" fmla="*/ 189516 h 559035"/>
                <a:gd name="connsiteX226" fmla="*/ 941726 w 1006849"/>
                <a:gd name="connsiteY226" fmla="*/ 196833 h 559035"/>
                <a:gd name="connsiteX227" fmla="*/ 949043 w 1006849"/>
                <a:gd name="connsiteY227" fmla="*/ 199760 h 559035"/>
                <a:gd name="connsiteX228" fmla="*/ 935872 w 1006849"/>
                <a:gd name="connsiteY228" fmla="*/ 231956 h 559035"/>
                <a:gd name="connsiteX229" fmla="*/ 936604 w 1006849"/>
                <a:gd name="connsiteY229" fmla="*/ 291225 h 559035"/>
                <a:gd name="connsiteX230" fmla="*/ 950506 w 1006849"/>
                <a:gd name="connsiteY230" fmla="*/ 313909 h 559035"/>
                <a:gd name="connsiteX231" fmla="*/ 954165 w 1006849"/>
                <a:gd name="connsiteY231" fmla="*/ 302933 h 559035"/>
                <a:gd name="connsiteX232" fmla="*/ 957092 w 1006849"/>
                <a:gd name="connsiteY232" fmla="*/ 283176 h 559035"/>
                <a:gd name="connsiteX233" fmla="*/ 954897 w 1006849"/>
                <a:gd name="connsiteY233" fmla="*/ 266347 h 559035"/>
                <a:gd name="connsiteX234" fmla="*/ 960019 w 1006849"/>
                <a:gd name="connsiteY234" fmla="*/ 259761 h 559035"/>
                <a:gd name="connsiteX235" fmla="*/ 958556 w 1006849"/>
                <a:gd name="connsiteY235" fmla="*/ 249517 h 559035"/>
                <a:gd name="connsiteX236" fmla="*/ 967336 w 1006849"/>
                <a:gd name="connsiteY236" fmla="*/ 245127 h 559035"/>
                <a:gd name="connsiteX237" fmla="*/ 962946 w 1006849"/>
                <a:gd name="connsiteY237" fmla="*/ 241468 h 559035"/>
                <a:gd name="connsiteX238" fmla="*/ 966604 w 1006849"/>
                <a:gd name="connsiteY238" fmla="*/ 236346 h 559035"/>
                <a:gd name="connsiteX239" fmla="*/ 972458 w 1006849"/>
                <a:gd name="connsiteY239" fmla="*/ 244395 h 559035"/>
                <a:gd name="connsiteX240" fmla="*/ 970995 w 1006849"/>
                <a:gd name="connsiteY240" fmla="*/ 252444 h 559035"/>
                <a:gd name="connsiteX241" fmla="*/ 968068 w 1006849"/>
                <a:gd name="connsiteY241" fmla="*/ 280981 h 559035"/>
                <a:gd name="connsiteX242" fmla="*/ 976117 w 1006849"/>
                <a:gd name="connsiteY242" fmla="*/ 264883 h 559035"/>
                <a:gd name="connsiteX243" fmla="*/ 979044 w 1006849"/>
                <a:gd name="connsiteY243" fmla="*/ 242200 h 559035"/>
                <a:gd name="connsiteX244" fmla="*/ 979775 w 1006849"/>
                <a:gd name="connsiteY244" fmla="*/ 220248 h 559035"/>
                <a:gd name="connsiteX245" fmla="*/ 977580 w 1006849"/>
                <a:gd name="connsiteY245" fmla="*/ 205614 h 559035"/>
                <a:gd name="connsiteX246" fmla="*/ 981971 w 1006849"/>
                <a:gd name="connsiteY246" fmla="*/ 188784 h 559035"/>
                <a:gd name="connsiteX247" fmla="*/ 990020 w 1006849"/>
                <a:gd name="connsiteY247" fmla="*/ 175613 h 559035"/>
                <a:gd name="connsiteX248" fmla="*/ 990751 w 1006849"/>
                <a:gd name="connsiteY248" fmla="*/ 159515 h 559035"/>
                <a:gd name="connsiteX249" fmla="*/ 992947 w 1006849"/>
                <a:gd name="connsiteY249" fmla="*/ 152930 h 559035"/>
                <a:gd name="connsiteX250" fmla="*/ 959287 w 1006849"/>
                <a:gd name="connsiteY250" fmla="*/ 164638 h 559035"/>
                <a:gd name="connsiteX251" fmla="*/ 954165 w 1006849"/>
                <a:gd name="connsiteY251" fmla="*/ 170491 h 55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1006849" h="559035">
                  <a:moveTo>
                    <a:pt x="1002459" y="151466"/>
                  </a:moveTo>
                  <a:lnTo>
                    <a:pt x="994410" y="171955"/>
                  </a:lnTo>
                  <a:lnTo>
                    <a:pt x="998068" y="180003"/>
                  </a:lnTo>
                  <a:lnTo>
                    <a:pt x="1000995" y="171955"/>
                  </a:lnTo>
                  <a:lnTo>
                    <a:pt x="1006849" y="149271"/>
                  </a:lnTo>
                  <a:close/>
                  <a:moveTo>
                    <a:pt x="749283" y="100246"/>
                  </a:moveTo>
                  <a:lnTo>
                    <a:pt x="744161" y="92929"/>
                  </a:lnTo>
                  <a:lnTo>
                    <a:pt x="751478" y="92197"/>
                  </a:lnTo>
                  <a:lnTo>
                    <a:pt x="758796" y="85611"/>
                  </a:lnTo>
                  <a:lnTo>
                    <a:pt x="761722" y="72441"/>
                  </a:lnTo>
                  <a:lnTo>
                    <a:pt x="760259" y="68782"/>
                  </a:lnTo>
                  <a:lnTo>
                    <a:pt x="760991" y="65123"/>
                  </a:lnTo>
                  <a:lnTo>
                    <a:pt x="758796" y="60001"/>
                  </a:lnTo>
                  <a:lnTo>
                    <a:pt x="754405" y="56343"/>
                  </a:lnTo>
                  <a:lnTo>
                    <a:pt x="751478" y="55611"/>
                  </a:lnTo>
                  <a:lnTo>
                    <a:pt x="747820" y="52684"/>
                  </a:lnTo>
                  <a:lnTo>
                    <a:pt x="743429" y="48294"/>
                  </a:lnTo>
                  <a:lnTo>
                    <a:pt x="736112" y="48294"/>
                  </a:lnTo>
                  <a:lnTo>
                    <a:pt x="731722" y="47562"/>
                  </a:lnTo>
                  <a:lnTo>
                    <a:pt x="728795" y="44635"/>
                  </a:lnTo>
                  <a:lnTo>
                    <a:pt x="729527" y="40976"/>
                  </a:lnTo>
                  <a:lnTo>
                    <a:pt x="717087" y="36586"/>
                  </a:lnTo>
                  <a:lnTo>
                    <a:pt x="711234" y="38781"/>
                  </a:lnTo>
                  <a:lnTo>
                    <a:pt x="702453" y="38050"/>
                  </a:lnTo>
                  <a:lnTo>
                    <a:pt x="697331" y="32927"/>
                  </a:lnTo>
                  <a:lnTo>
                    <a:pt x="693672" y="31464"/>
                  </a:lnTo>
                  <a:lnTo>
                    <a:pt x="692209" y="26342"/>
                  </a:lnTo>
                  <a:lnTo>
                    <a:pt x="696599" y="20488"/>
                  </a:lnTo>
                  <a:lnTo>
                    <a:pt x="696599" y="13903"/>
                  </a:lnTo>
                  <a:lnTo>
                    <a:pt x="687819" y="12439"/>
                  </a:lnTo>
                  <a:lnTo>
                    <a:pt x="680501" y="5854"/>
                  </a:lnTo>
                  <a:lnTo>
                    <a:pt x="673916" y="6586"/>
                  </a:lnTo>
                  <a:lnTo>
                    <a:pt x="662208" y="4390"/>
                  </a:lnTo>
                  <a:lnTo>
                    <a:pt x="659281" y="9512"/>
                  </a:lnTo>
                  <a:lnTo>
                    <a:pt x="656355" y="21220"/>
                  </a:lnTo>
                  <a:lnTo>
                    <a:pt x="652696" y="38050"/>
                  </a:lnTo>
                  <a:lnTo>
                    <a:pt x="579524" y="0"/>
                  </a:lnTo>
                  <a:lnTo>
                    <a:pt x="578060" y="6586"/>
                  </a:lnTo>
                  <a:lnTo>
                    <a:pt x="584645" y="18293"/>
                  </a:lnTo>
                  <a:lnTo>
                    <a:pt x="578792" y="35123"/>
                  </a:lnTo>
                  <a:lnTo>
                    <a:pt x="579524" y="56343"/>
                  </a:lnTo>
                  <a:lnTo>
                    <a:pt x="570743" y="62196"/>
                  </a:lnTo>
                  <a:lnTo>
                    <a:pt x="567084" y="77563"/>
                  </a:lnTo>
                  <a:lnTo>
                    <a:pt x="560499" y="83416"/>
                  </a:lnTo>
                  <a:lnTo>
                    <a:pt x="550255" y="96587"/>
                  </a:lnTo>
                  <a:lnTo>
                    <a:pt x="543669" y="102441"/>
                  </a:lnTo>
                  <a:lnTo>
                    <a:pt x="536352" y="120734"/>
                  </a:lnTo>
                  <a:lnTo>
                    <a:pt x="518790" y="112685"/>
                  </a:lnTo>
                  <a:lnTo>
                    <a:pt x="501961" y="174882"/>
                  </a:lnTo>
                  <a:lnTo>
                    <a:pt x="492449" y="186589"/>
                  </a:lnTo>
                  <a:lnTo>
                    <a:pt x="471961" y="182931"/>
                  </a:lnTo>
                  <a:lnTo>
                    <a:pt x="462448" y="169028"/>
                  </a:lnTo>
                  <a:lnTo>
                    <a:pt x="445618" y="163906"/>
                  </a:lnTo>
                  <a:lnTo>
                    <a:pt x="444887" y="198297"/>
                  </a:lnTo>
                  <a:lnTo>
                    <a:pt x="434642" y="210736"/>
                  </a:lnTo>
                  <a:lnTo>
                    <a:pt x="437570" y="221712"/>
                  </a:lnTo>
                  <a:lnTo>
                    <a:pt x="422204" y="237810"/>
                  </a:lnTo>
                  <a:lnTo>
                    <a:pt x="425130" y="251712"/>
                  </a:lnTo>
                  <a:lnTo>
                    <a:pt x="398056" y="297811"/>
                  </a:lnTo>
                  <a:lnTo>
                    <a:pt x="390739" y="321958"/>
                  </a:lnTo>
                  <a:lnTo>
                    <a:pt x="401715" y="330738"/>
                  </a:lnTo>
                  <a:lnTo>
                    <a:pt x="390739" y="344641"/>
                  </a:lnTo>
                  <a:lnTo>
                    <a:pt x="391471" y="354885"/>
                  </a:lnTo>
                  <a:lnTo>
                    <a:pt x="374642" y="369520"/>
                  </a:lnTo>
                  <a:lnTo>
                    <a:pt x="369520" y="361471"/>
                  </a:lnTo>
                  <a:lnTo>
                    <a:pt x="338056" y="384154"/>
                  </a:lnTo>
                  <a:lnTo>
                    <a:pt x="327080" y="376837"/>
                  </a:lnTo>
                  <a:lnTo>
                    <a:pt x="322689" y="387081"/>
                  </a:lnTo>
                  <a:lnTo>
                    <a:pt x="328543" y="390739"/>
                  </a:lnTo>
                  <a:lnTo>
                    <a:pt x="324884" y="397325"/>
                  </a:lnTo>
                  <a:lnTo>
                    <a:pt x="284640" y="414886"/>
                  </a:lnTo>
                  <a:lnTo>
                    <a:pt x="262688" y="401715"/>
                  </a:lnTo>
                  <a:lnTo>
                    <a:pt x="256834" y="414154"/>
                  </a:lnTo>
                  <a:lnTo>
                    <a:pt x="242932" y="427326"/>
                  </a:lnTo>
                  <a:lnTo>
                    <a:pt x="226102" y="428057"/>
                  </a:lnTo>
                  <a:lnTo>
                    <a:pt x="193906" y="411228"/>
                  </a:lnTo>
                  <a:lnTo>
                    <a:pt x="193174" y="400252"/>
                  </a:lnTo>
                  <a:lnTo>
                    <a:pt x="182198" y="395130"/>
                  </a:lnTo>
                  <a:lnTo>
                    <a:pt x="188053" y="386349"/>
                  </a:lnTo>
                  <a:lnTo>
                    <a:pt x="182930" y="381959"/>
                  </a:lnTo>
                  <a:lnTo>
                    <a:pt x="147076" y="430252"/>
                  </a:lnTo>
                  <a:lnTo>
                    <a:pt x="125856" y="437570"/>
                  </a:lnTo>
                  <a:lnTo>
                    <a:pt x="103905" y="459521"/>
                  </a:lnTo>
                  <a:lnTo>
                    <a:pt x="100978" y="475619"/>
                  </a:lnTo>
                  <a:lnTo>
                    <a:pt x="85612" y="485132"/>
                  </a:lnTo>
                  <a:lnTo>
                    <a:pt x="84880" y="497571"/>
                  </a:lnTo>
                  <a:lnTo>
                    <a:pt x="74636" y="507815"/>
                  </a:lnTo>
                  <a:lnTo>
                    <a:pt x="61464" y="511474"/>
                  </a:lnTo>
                  <a:lnTo>
                    <a:pt x="57806" y="525376"/>
                  </a:lnTo>
                  <a:lnTo>
                    <a:pt x="50489" y="528303"/>
                  </a:lnTo>
                  <a:lnTo>
                    <a:pt x="0" y="559036"/>
                  </a:lnTo>
                  <a:lnTo>
                    <a:pt x="211467" y="534889"/>
                  </a:lnTo>
                  <a:lnTo>
                    <a:pt x="212931" y="527571"/>
                  </a:lnTo>
                  <a:lnTo>
                    <a:pt x="246590" y="523913"/>
                  </a:lnTo>
                  <a:lnTo>
                    <a:pt x="244395" y="529035"/>
                  </a:lnTo>
                  <a:lnTo>
                    <a:pt x="459521" y="503425"/>
                  </a:lnTo>
                  <a:lnTo>
                    <a:pt x="747820" y="450009"/>
                  </a:lnTo>
                  <a:lnTo>
                    <a:pt x="960751" y="405374"/>
                  </a:lnTo>
                  <a:lnTo>
                    <a:pt x="956361" y="396593"/>
                  </a:lnTo>
                  <a:lnTo>
                    <a:pt x="959287" y="395861"/>
                  </a:lnTo>
                  <a:lnTo>
                    <a:pt x="965873" y="402447"/>
                  </a:lnTo>
                  <a:lnTo>
                    <a:pt x="965141" y="392203"/>
                  </a:lnTo>
                  <a:lnTo>
                    <a:pt x="962946" y="378300"/>
                  </a:lnTo>
                  <a:lnTo>
                    <a:pt x="974654" y="387081"/>
                  </a:lnTo>
                  <a:lnTo>
                    <a:pt x="981239" y="402447"/>
                  </a:lnTo>
                  <a:lnTo>
                    <a:pt x="981239" y="392935"/>
                  </a:lnTo>
                  <a:lnTo>
                    <a:pt x="956361" y="352690"/>
                  </a:lnTo>
                  <a:lnTo>
                    <a:pt x="956361" y="343909"/>
                  </a:lnTo>
                  <a:lnTo>
                    <a:pt x="951238" y="338055"/>
                  </a:lnTo>
                  <a:lnTo>
                    <a:pt x="941726" y="343178"/>
                  </a:lnTo>
                  <a:lnTo>
                    <a:pt x="945385" y="353422"/>
                  </a:lnTo>
                  <a:lnTo>
                    <a:pt x="939531" y="353422"/>
                  </a:lnTo>
                  <a:lnTo>
                    <a:pt x="936604" y="346104"/>
                  </a:lnTo>
                  <a:lnTo>
                    <a:pt x="932213" y="352690"/>
                  </a:lnTo>
                  <a:lnTo>
                    <a:pt x="925628" y="344641"/>
                  </a:lnTo>
                  <a:lnTo>
                    <a:pt x="910262" y="343909"/>
                  </a:lnTo>
                  <a:lnTo>
                    <a:pt x="908799" y="349031"/>
                  </a:lnTo>
                  <a:lnTo>
                    <a:pt x="919774" y="364397"/>
                  </a:lnTo>
                  <a:lnTo>
                    <a:pt x="909530" y="359275"/>
                  </a:lnTo>
                  <a:lnTo>
                    <a:pt x="905872" y="351958"/>
                  </a:lnTo>
                  <a:lnTo>
                    <a:pt x="902944" y="357812"/>
                  </a:lnTo>
                  <a:lnTo>
                    <a:pt x="897091" y="358544"/>
                  </a:lnTo>
                  <a:lnTo>
                    <a:pt x="886115" y="370983"/>
                  </a:lnTo>
                  <a:lnTo>
                    <a:pt x="888310" y="359275"/>
                  </a:lnTo>
                  <a:lnTo>
                    <a:pt x="888310" y="349031"/>
                  </a:lnTo>
                  <a:lnTo>
                    <a:pt x="877334" y="343909"/>
                  </a:lnTo>
                  <a:lnTo>
                    <a:pt x="864163" y="340251"/>
                  </a:lnTo>
                  <a:lnTo>
                    <a:pt x="862700" y="327811"/>
                  </a:lnTo>
                  <a:lnTo>
                    <a:pt x="858310" y="318299"/>
                  </a:lnTo>
                  <a:lnTo>
                    <a:pt x="853919" y="326348"/>
                  </a:lnTo>
                  <a:lnTo>
                    <a:pt x="841480" y="319031"/>
                  </a:lnTo>
                  <a:lnTo>
                    <a:pt x="826846" y="321226"/>
                  </a:lnTo>
                  <a:lnTo>
                    <a:pt x="828309" y="314640"/>
                  </a:lnTo>
                  <a:lnTo>
                    <a:pt x="839285" y="313177"/>
                  </a:lnTo>
                  <a:lnTo>
                    <a:pt x="845870" y="316836"/>
                  </a:lnTo>
                  <a:lnTo>
                    <a:pt x="858310" y="310982"/>
                  </a:lnTo>
                  <a:lnTo>
                    <a:pt x="864895" y="313909"/>
                  </a:lnTo>
                  <a:lnTo>
                    <a:pt x="868554" y="321226"/>
                  </a:lnTo>
                  <a:lnTo>
                    <a:pt x="868554" y="326348"/>
                  </a:lnTo>
                  <a:lnTo>
                    <a:pt x="882456" y="329275"/>
                  </a:lnTo>
                  <a:lnTo>
                    <a:pt x="884651" y="335860"/>
                  </a:lnTo>
                  <a:lnTo>
                    <a:pt x="891237" y="338787"/>
                  </a:lnTo>
                  <a:lnTo>
                    <a:pt x="897823" y="347568"/>
                  </a:lnTo>
                  <a:lnTo>
                    <a:pt x="908067" y="335860"/>
                  </a:lnTo>
                  <a:lnTo>
                    <a:pt x="912457" y="335860"/>
                  </a:lnTo>
                  <a:lnTo>
                    <a:pt x="911725" y="320494"/>
                  </a:lnTo>
                  <a:lnTo>
                    <a:pt x="902213" y="327811"/>
                  </a:lnTo>
                  <a:lnTo>
                    <a:pt x="897823" y="321226"/>
                  </a:lnTo>
                  <a:lnTo>
                    <a:pt x="908799" y="319762"/>
                  </a:lnTo>
                  <a:lnTo>
                    <a:pt x="900018" y="313177"/>
                  </a:lnTo>
                  <a:lnTo>
                    <a:pt x="891237" y="317567"/>
                  </a:lnTo>
                  <a:lnTo>
                    <a:pt x="890506" y="305128"/>
                  </a:lnTo>
                  <a:lnTo>
                    <a:pt x="878066" y="306591"/>
                  </a:lnTo>
                  <a:lnTo>
                    <a:pt x="861968" y="298543"/>
                  </a:lnTo>
                  <a:lnTo>
                    <a:pt x="848797" y="282445"/>
                  </a:lnTo>
                  <a:lnTo>
                    <a:pt x="875139" y="298543"/>
                  </a:lnTo>
                  <a:lnTo>
                    <a:pt x="881725" y="300738"/>
                  </a:lnTo>
                  <a:lnTo>
                    <a:pt x="894164" y="294884"/>
                  </a:lnTo>
                  <a:lnTo>
                    <a:pt x="881725" y="288298"/>
                  </a:lnTo>
                  <a:lnTo>
                    <a:pt x="886115" y="283908"/>
                  </a:lnTo>
                  <a:lnTo>
                    <a:pt x="878798" y="280249"/>
                  </a:lnTo>
                  <a:lnTo>
                    <a:pt x="884651" y="278786"/>
                  </a:lnTo>
                  <a:lnTo>
                    <a:pt x="882456" y="272200"/>
                  </a:lnTo>
                  <a:lnTo>
                    <a:pt x="890506" y="278786"/>
                  </a:lnTo>
                  <a:lnTo>
                    <a:pt x="893432" y="272932"/>
                  </a:lnTo>
                  <a:lnTo>
                    <a:pt x="896359" y="282445"/>
                  </a:lnTo>
                  <a:lnTo>
                    <a:pt x="905140" y="288298"/>
                  </a:lnTo>
                  <a:lnTo>
                    <a:pt x="909530" y="284640"/>
                  </a:lnTo>
                  <a:lnTo>
                    <a:pt x="905872" y="280249"/>
                  </a:lnTo>
                  <a:lnTo>
                    <a:pt x="905140" y="261956"/>
                  </a:lnTo>
                  <a:lnTo>
                    <a:pt x="897091" y="261225"/>
                  </a:lnTo>
                  <a:lnTo>
                    <a:pt x="885383" y="255371"/>
                  </a:lnTo>
                  <a:lnTo>
                    <a:pt x="891969" y="247322"/>
                  </a:lnTo>
                  <a:lnTo>
                    <a:pt x="877334" y="246590"/>
                  </a:lnTo>
                  <a:lnTo>
                    <a:pt x="874408" y="242932"/>
                  </a:lnTo>
                  <a:lnTo>
                    <a:pt x="864163" y="247322"/>
                  </a:lnTo>
                  <a:lnTo>
                    <a:pt x="853919" y="241468"/>
                  </a:lnTo>
                  <a:lnTo>
                    <a:pt x="850261" y="232688"/>
                  </a:lnTo>
                  <a:lnTo>
                    <a:pt x="834894" y="223907"/>
                  </a:lnTo>
                  <a:lnTo>
                    <a:pt x="819528" y="210736"/>
                  </a:lnTo>
                  <a:lnTo>
                    <a:pt x="803430" y="196833"/>
                  </a:lnTo>
                  <a:lnTo>
                    <a:pt x="825382" y="206346"/>
                  </a:lnTo>
                  <a:lnTo>
                    <a:pt x="831968" y="215126"/>
                  </a:lnTo>
                  <a:lnTo>
                    <a:pt x="847334" y="220248"/>
                  </a:lnTo>
                  <a:lnTo>
                    <a:pt x="864163" y="238541"/>
                  </a:lnTo>
                  <a:lnTo>
                    <a:pt x="865627" y="226102"/>
                  </a:lnTo>
                  <a:lnTo>
                    <a:pt x="870017" y="235614"/>
                  </a:lnTo>
                  <a:lnTo>
                    <a:pt x="886847" y="239273"/>
                  </a:lnTo>
                  <a:lnTo>
                    <a:pt x="886847" y="210004"/>
                  </a:lnTo>
                  <a:lnTo>
                    <a:pt x="880993" y="201955"/>
                  </a:lnTo>
                  <a:lnTo>
                    <a:pt x="889042" y="204882"/>
                  </a:lnTo>
                  <a:lnTo>
                    <a:pt x="889774" y="193175"/>
                  </a:lnTo>
                  <a:lnTo>
                    <a:pt x="867090" y="182931"/>
                  </a:lnTo>
                  <a:lnTo>
                    <a:pt x="855383" y="181467"/>
                  </a:lnTo>
                  <a:lnTo>
                    <a:pt x="845870" y="180003"/>
                  </a:lnTo>
                  <a:lnTo>
                    <a:pt x="848065" y="171223"/>
                  </a:lnTo>
                  <a:lnTo>
                    <a:pt x="837089" y="169028"/>
                  </a:lnTo>
                  <a:lnTo>
                    <a:pt x="836358" y="164638"/>
                  </a:lnTo>
                  <a:lnTo>
                    <a:pt x="823187" y="164638"/>
                  </a:lnTo>
                  <a:lnTo>
                    <a:pt x="821724" y="170491"/>
                  </a:lnTo>
                  <a:lnTo>
                    <a:pt x="816601" y="163174"/>
                  </a:lnTo>
                  <a:lnTo>
                    <a:pt x="796845" y="163174"/>
                  </a:lnTo>
                  <a:lnTo>
                    <a:pt x="789528" y="160247"/>
                  </a:lnTo>
                  <a:lnTo>
                    <a:pt x="788064" y="152930"/>
                  </a:lnTo>
                  <a:lnTo>
                    <a:pt x="779284" y="148540"/>
                  </a:lnTo>
                  <a:lnTo>
                    <a:pt x="776357" y="137564"/>
                  </a:lnTo>
                  <a:lnTo>
                    <a:pt x="771967" y="134637"/>
                  </a:lnTo>
                  <a:lnTo>
                    <a:pt x="766844" y="142686"/>
                  </a:lnTo>
                  <a:lnTo>
                    <a:pt x="760259" y="144149"/>
                  </a:lnTo>
                  <a:lnTo>
                    <a:pt x="753673" y="149271"/>
                  </a:lnTo>
                  <a:lnTo>
                    <a:pt x="742698" y="149271"/>
                  </a:lnTo>
                  <a:lnTo>
                    <a:pt x="736112" y="139759"/>
                  </a:lnTo>
                  <a:lnTo>
                    <a:pt x="739039" y="117076"/>
                  </a:lnTo>
                  <a:lnTo>
                    <a:pt x="742698" y="99514"/>
                  </a:lnTo>
                  <a:lnTo>
                    <a:pt x="747088" y="103173"/>
                  </a:lnTo>
                  <a:close/>
                  <a:moveTo>
                    <a:pt x="909530" y="185126"/>
                  </a:moveTo>
                  <a:lnTo>
                    <a:pt x="916116" y="184394"/>
                  </a:lnTo>
                  <a:lnTo>
                    <a:pt x="916116" y="180003"/>
                  </a:lnTo>
                  <a:lnTo>
                    <a:pt x="910262" y="180735"/>
                  </a:lnTo>
                  <a:close/>
                  <a:moveTo>
                    <a:pt x="964409" y="289030"/>
                  </a:moveTo>
                  <a:lnTo>
                    <a:pt x="957092" y="308787"/>
                  </a:lnTo>
                  <a:lnTo>
                    <a:pt x="965873" y="299274"/>
                  </a:lnTo>
                  <a:close/>
                  <a:moveTo>
                    <a:pt x="951238" y="177077"/>
                  </a:moveTo>
                  <a:lnTo>
                    <a:pt x="956361" y="179272"/>
                  </a:lnTo>
                  <a:lnTo>
                    <a:pt x="954897" y="193175"/>
                  </a:lnTo>
                  <a:lnTo>
                    <a:pt x="951238" y="189516"/>
                  </a:lnTo>
                  <a:lnTo>
                    <a:pt x="941726" y="196833"/>
                  </a:lnTo>
                  <a:lnTo>
                    <a:pt x="949043" y="199760"/>
                  </a:lnTo>
                  <a:lnTo>
                    <a:pt x="935872" y="231956"/>
                  </a:lnTo>
                  <a:lnTo>
                    <a:pt x="936604" y="291225"/>
                  </a:lnTo>
                  <a:lnTo>
                    <a:pt x="950506" y="313909"/>
                  </a:lnTo>
                  <a:lnTo>
                    <a:pt x="954165" y="302933"/>
                  </a:lnTo>
                  <a:lnTo>
                    <a:pt x="957092" y="283176"/>
                  </a:lnTo>
                  <a:lnTo>
                    <a:pt x="954897" y="266347"/>
                  </a:lnTo>
                  <a:lnTo>
                    <a:pt x="960019" y="259761"/>
                  </a:lnTo>
                  <a:lnTo>
                    <a:pt x="958556" y="249517"/>
                  </a:lnTo>
                  <a:lnTo>
                    <a:pt x="967336" y="245127"/>
                  </a:lnTo>
                  <a:lnTo>
                    <a:pt x="962946" y="241468"/>
                  </a:lnTo>
                  <a:lnTo>
                    <a:pt x="966604" y="236346"/>
                  </a:lnTo>
                  <a:lnTo>
                    <a:pt x="972458" y="244395"/>
                  </a:lnTo>
                  <a:lnTo>
                    <a:pt x="970995" y="252444"/>
                  </a:lnTo>
                  <a:lnTo>
                    <a:pt x="968068" y="280981"/>
                  </a:lnTo>
                  <a:lnTo>
                    <a:pt x="976117" y="264883"/>
                  </a:lnTo>
                  <a:lnTo>
                    <a:pt x="979044" y="242200"/>
                  </a:lnTo>
                  <a:lnTo>
                    <a:pt x="979775" y="220248"/>
                  </a:lnTo>
                  <a:lnTo>
                    <a:pt x="977580" y="205614"/>
                  </a:lnTo>
                  <a:lnTo>
                    <a:pt x="981971" y="188784"/>
                  </a:lnTo>
                  <a:lnTo>
                    <a:pt x="990020" y="175613"/>
                  </a:lnTo>
                  <a:lnTo>
                    <a:pt x="990751" y="159515"/>
                  </a:lnTo>
                  <a:lnTo>
                    <a:pt x="992947" y="152930"/>
                  </a:lnTo>
                  <a:lnTo>
                    <a:pt x="959287" y="164638"/>
                  </a:lnTo>
                  <a:lnTo>
                    <a:pt x="954165" y="170491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447A139-6C69-D8A6-95E5-CE968790DF0F}"/>
                </a:ext>
              </a:extLst>
            </p:cNvPr>
            <p:cNvSpPr/>
            <p:nvPr/>
          </p:nvSpPr>
          <p:spPr>
            <a:xfrm>
              <a:off x="5895426" y="3201066"/>
              <a:ext cx="578060" cy="571474"/>
            </a:xfrm>
            <a:custGeom>
              <a:avLst/>
              <a:gdLst>
                <a:gd name="connsiteX0" fmla="*/ 103905 w 578060"/>
                <a:gd name="connsiteY0" fmla="*/ 529767 h 571474"/>
                <a:gd name="connsiteX1" fmla="*/ 98050 w 578060"/>
                <a:gd name="connsiteY1" fmla="*/ 538547 h 571474"/>
                <a:gd name="connsiteX2" fmla="*/ 109026 w 578060"/>
                <a:gd name="connsiteY2" fmla="*/ 543669 h 571474"/>
                <a:gd name="connsiteX3" fmla="*/ 109758 w 578060"/>
                <a:gd name="connsiteY3" fmla="*/ 554645 h 571474"/>
                <a:gd name="connsiteX4" fmla="*/ 141954 w 578060"/>
                <a:gd name="connsiteY4" fmla="*/ 571475 h 571474"/>
                <a:gd name="connsiteX5" fmla="*/ 158784 w 578060"/>
                <a:gd name="connsiteY5" fmla="*/ 570743 h 571474"/>
                <a:gd name="connsiteX6" fmla="*/ 172686 w 578060"/>
                <a:gd name="connsiteY6" fmla="*/ 557572 h 571474"/>
                <a:gd name="connsiteX7" fmla="*/ 178540 w 578060"/>
                <a:gd name="connsiteY7" fmla="*/ 545133 h 571474"/>
                <a:gd name="connsiteX8" fmla="*/ 200492 w 578060"/>
                <a:gd name="connsiteY8" fmla="*/ 558304 h 571474"/>
                <a:gd name="connsiteX9" fmla="*/ 240736 w 578060"/>
                <a:gd name="connsiteY9" fmla="*/ 540742 h 571474"/>
                <a:gd name="connsiteX10" fmla="*/ 244395 w 578060"/>
                <a:gd name="connsiteY10" fmla="*/ 534157 h 571474"/>
                <a:gd name="connsiteX11" fmla="*/ 238541 w 578060"/>
                <a:gd name="connsiteY11" fmla="*/ 530498 h 571474"/>
                <a:gd name="connsiteX12" fmla="*/ 242932 w 578060"/>
                <a:gd name="connsiteY12" fmla="*/ 520254 h 571474"/>
                <a:gd name="connsiteX13" fmla="*/ 253908 w 578060"/>
                <a:gd name="connsiteY13" fmla="*/ 527571 h 571474"/>
                <a:gd name="connsiteX14" fmla="*/ 285372 w 578060"/>
                <a:gd name="connsiteY14" fmla="*/ 504888 h 571474"/>
                <a:gd name="connsiteX15" fmla="*/ 290494 w 578060"/>
                <a:gd name="connsiteY15" fmla="*/ 512937 h 571474"/>
                <a:gd name="connsiteX16" fmla="*/ 307323 w 578060"/>
                <a:gd name="connsiteY16" fmla="*/ 498303 h 571474"/>
                <a:gd name="connsiteX17" fmla="*/ 306591 w 578060"/>
                <a:gd name="connsiteY17" fmla="*/ 488058 h 571474"/>
                <a:gd name="connsiteX18" fmla="*/ 317567 w 578060"/>
                <a:gd name="connsiteY18" fmla="*/ 474156 h 571474"/>
                <a:gd name="connsiteX19" fmla="*/ 306591 w 578060"/>
                <a:gd name="connsiteY19" fmla="*/ 465375 h 571474"/>
                <a:gd name="connsiteX20" fmla="*/ 313908 w 578060"/>
                <a:gd name="connsiteY20" fmla="*/ 441228 h 571474"/>
                <a:gd name="connsiteX21" fmla="*/ 340982 w 578060"/>
                <a:gd name="connsiteY21" fmla="*/ 395130 h 571474"/>
                <a:gd name="connsiteX22" fmla="*/ 338056 w 578060"/>
                <a:gd name="connsiteY22" fmla="*/ 381227 h 571474"/>
                <a:gd name="connsiteX23" fmla="*/ 353422 w 578060"/>
                <a:gd name="connsiteY23" fmla="*/ 365129 h 571474"/>
                <a:gd name="connsiteX24" fmla="*/ 350494 w 578060"/>
                <a:gd name="connsiteY24" fmla="*/ 354153 h 571474"/>
                <a:gd name="connsiteX25" fmla="*/ 360739 w 578060"/>
                <a:gd name="connsiteY25" fmla="*/ 341714 h 571474"/>
                <a:gd name="connsiteX26" fmla="*/ 361470 w 578060"/>
                <a:gd name="connsiteY26" fmla="*/ 307323 h 571474"/>
                <a:gd name="connsiteX27" fmla="*/ 378300 w 578060"/>
                <a:gd name="connsiteY27" fmla="*/ 312445 h 571474"/>
                <a:gd name="connsiteX28" fmla="*/ 387813 w 578060"/>
                <a:gd name="connsiteY28" fmla="*/ 326348 h 571474"/>
                <a:gd name="connsiteX29" fmla="*/ 408301 w 578060"/>
                <a:gd name="connsiteY29" fmla="*/ 330007 h 571474"/>
                <a:gd name="connsiteX30" fmla="*/ 417813 w 578060"/>
                <a:gd name="connsiteY30" fmla="*/ 318299 h 571474"/>
                <a:gd name="connsiteX31" fmla="*/ 434642 w 578060"/>
                <a:gd name="connsiteY31" fmla="*/ 256103 h 571474"/>
                <a:gd name="connsiteX32" fmla="*/ 452204 w 578060"/>
                <a:gd name="connsiteY32" fmla="*/ 264152 h 571474"/>
                <a:gd name="connsiteX33" fmla="*/ 459521 w 578060"/>
                <a:gd name="connsiteY33" fmla="*/ 245859 h 571474"/>
                <a:gd name="connsiteX34" fmla="*/ 466107 w 578060"/>
                <a:gd name="connsiteY34" fmla="*/ 240005 h 571474"/>
                <a:gd name="connsiteX35" fmla="*/ 476351 w 578060"/>
                <a:gd name="connsiteY35" fmla="*/ 226834 h 571474"/>
                <a:gd name="connsiteX36" fmla="*/ 482936 w 578060"/>
                <a:gd name="connsiteY36" fmla="*/ 220980 h 571474"/>
                <a:gd name="connsiteX37" fmla="*/ 486595 w 578060"/>
                <a:gd name="connsiteY37" fmla="*/ 205614 h 571474"/>
                <a:gd name="connsiteX38" fmla="*/ 495376 w 578060"/>
                <a:gd name="connsiteY38" fmla="*/ 199760 h 571474"/>
                <a:gd name="connsiteX39" fmla="*/ 494644 w 578060"/>
                <a:gd name="connsiteY39" fmla="*/ 178540 h 571474"/>
                <a:gd name="connsiteX40" fmla="*/ 500497 w 578060"/>
                <a:gd name="connsiteY40" fmla="*/ 161710 h 571474"/>
                <a:gd name="connsiteX41" fmla="*/ 493912 w 578060"/>
                <a:gd name="connsiteY41" fmla="*/ 150003 h 571474"/>
                <a:gd name="connsiteX42" fmla="*/ 495376 w 578060"/>
                <a:gd name="connsiteY42" fmla="*/ 143417 h 571474"/>
                <a:gd name="connsiteX43" fmla="*/ 568548 w 578060"/>
                <a:gd name="connsiteY43" fmla="*/ 181467 h 571474"/>
                <a:gd name="connsiteX44" fmla="*/ 572207 w 578060"/>
                <a:gd name="connsiteY44" fmla="*/ 164637 h 571474"/>
                <a:gd name="connsiteX45" fmla="*/ 575133 w 578060"/>
                <a:gd name="connsiteY45" fmla="*/ 152930 h 571474"/>
                <a:gd name="connsiteX46" fmla="*/ 578060 w 578060"/>
                <a:gd name="connsiteY46" fmla="*/ 147808 h 571474"/>
                <a:gd name="connsiteX47" fmla="*/ 571475 w 578060"/>
                <a:gd name="connsiteY47" fmla="*/ 144881 h 571474"/>
                <a:gd name="connsiteX48" fmla="*/ 572938 w 578060"/>
                <a:gd name="connsiteY48" fmla="*/ 133173 h 571474"/>
                <a:gd name="connsiteX49" fmla="*/ 565621 w 578060"/>
                <a:gd name="connsiteY49" fmla="*/ 129515 h 571474"/>
                <a:gd name="connsiteX50" fmla="*/ 564157 w 578060"/>
                <a:gd name="connsiteY50" fmla="*/ 124393 h 571474"/>
                <a:gd name="connsiteX51" fmla="*/ 559035 w 578060"/>
                <a:gd name="connsiteY51" fmla="*/ 124393 h 571474"/>
                <a:gd name="connsiteX52" fmla="*/ 553182 w 578060"/>
                <a:gd name="connsiteY52" fmla="*/ 115612 h 571474"/>
                <a:gd name="connsiteX53" fmla="*/ 554645 w 578060"/>
                <a:gd name="connsiteY53" fmla="*/ 108295 h 571474"/>
                <a:gd name="connsiteX54" fmla="*/ 535620 w 578060"/>
                <a:gd name="connsiteY54" fmla="*/ 111222 h 571474"/>
                <a:gd name="connsiteX55" fmla="*/ 519522 w 578060"/>
                <a:gd name="connsiteY55" fmla="*/ 99514 h 571474"/>
                <a:gd name="connsiteX56" fmla="*/ 509278 w 578060"/>
                <a:gd name="connsiteY56" fmla="*/ 101709 h 571474"/>
                <a:gd name="connsiteX57" fmla="*/ 502693 w 578060"/>
                <a:gd name="connsiteY57" fmla="*/ 111953 h 571474"/>
                <a:gd name="connsiteX58" fmla="*/ 493180 w 578060"/>
                <a:gd name="connsiteY58" fmla="*/ 111953 h 571474"/>
                <a:gd name="connsiteX59" fmla="*/ 480741 w 578060"/>
                <a:gd name="connsiteY59" fmla="*/ 133173 h 571474"/>
                <a:gd name="connsiteX60" fmla="*/ 456594 w 578060"/>
                <a:gd name="connsiteY60" fmla="*/ 136100 h 571474"/>
                <a:gd name="connsiteX61" fmla="*/ 442692 w 578060"/>
                <a:gd name="connsiteY61" fmla="*/ 128783 h 571474"/>
                <a:gd name="connsiteX62" fmla="*/ 423667 w 578060"/>
                <a:gd name="connsiteY62" fmla="*/ 156588 h 571474"/>
                <a:gd name="connsiteX63" fmla="*/ 407569 w 578060"/>
                <a:gd name="connsiteY63" fmla="*/ 154393 h 571474"/>
                <a:gd name="connsiteX64" fmla="*/ 384886 w 578060"/>
                <a:gd name="connsiteY64" fmla="*/ 182930 h 571474"/>
                <a:gd name="connsiteX65" fmla="*/ 378300 w 578060"/>
                <a:gd name="connsiteY65" fmla="*/ 194638 h 571474"/>
                <a:gd name="connsiteX66" fmla="*/ 365129 w 578060"/>
                <a:gd name="connsiteY66" fmla="*/ 206346 h 571474"/>
                <a:gd name="connsiteX67" fmla="*/ 352690 w 578060"/>
                <a:gd name="connsiteY67" fmla="*/ 122929 h 571474"/>
                <a:gd name="connsiteX68" fmla="*/ 225370 w 578060"/>
                <a:gd name="connsiteY68" fmla="*/ 144149 h 571474"/>
                <a:gd name="connsiteX69" fmla="*/ 201955 w 578060"/>
                <a:gd name="connsiteY69" fmla="*/ 0 h 571474"/>
                <a:gd name="connsiteX70" fmla="*/ 185857 w 578060"/>
                <a:gd name="connsiteY70" fmla="*/ 8781 h 571474"/>
                <a:gd name="connsiteX71" fmla="*/ 196101 w 578060"/>
                <a:gd name="connsiteY71" fmla="*/ 24147 h 571474"/>
                <a:gd name="connsiteX72" fmla="*/ 195370 w 578060"/>
                <a:gd name="connsiteY72" fmla="*/ 40245 h 571474"/>
                <a:gd name="connsiteX73" fmla="*/ 199760 w 578060"/>
                <a:gd name="connsiteY73" fmla="*/ 54879 h 571474"/>
                <a:gd name="connsiteX74" fmla="*/ 191711 w 578060"/>
                <a:gd name="connsiteY74" fmla="*/ 79758 h 571474"/>
                <a:gd name="connsiteX75" fmla="*/ 190979 w 578060"/>
                <a:gd name="connsiteY75" fmla="*/ 119271 h 571474"/>
                <a:gd name="connsiteX76" fmla="*/ 183662 w 578060"/>
                <a:gd name="connsiteY76" fmla="*/ 145613 h 571474"/>
                <a:gd name="connsiteX77" fmla="*/ 187321 w 578060"/>
                <a:gd name="connsiteY77" fmla="*/ 153662 h 571474"/>
                <a:gd name="connsiteX78" fmla="*/ 184394 w 578060"/>
                <a:gd name="connsiteY78" fmla="*/ 169759 h 571474"/>
                <a:gd name="connsiteX79" fmla="*/ 176345 w 578060"/>
                <a:gd name="connsiteY79" fmla="*/ 173418 h 571474"/>
                <a:gd name="connsiteX80" fmla="*/ 161710 w 578060"/>
                <a:gd name="connsiteY80" fmla="*/ 197565 h 571474"/>
                <a:gd name="connsiteX81" fmla="*/ 148539 w 578060"/>
                <a:gd name="connsiteY81" fmla="*/ 212199 h 571474"/>
                <a:gd name="connsiteX82" fmla="*/ 144149 w 578060"/>
                <a:gd name="connsiteY82" fmla="*/ 212199 h 571474"/>
                <a:gd name="connsiteX83" fmla="*/ 130978 w 578060"/>
                <a:gd name="connsiteY83" fmla="*/ 224639 h 571474"/>
                <a:gd name="connsiteX84" fmla="*/ 121466 w 578060"/>
                <a:gd name="connsiteY84" fmla="*/ 215858 h 571474"/>
                <a:gd name="connsiteX85" fmla="*/ 110490 w 578060"/>
                <a:gd name="connsiteY85" fmla="*/ 229029 h 571474"/>
                <a:gd name="connsiteX86" fmla="*/ 108295 w 578060"/>
                <a:gd name="connsiteY86" fmla="*/ 237810 h 571474"/>
                <a:gd name="connsiteX87" fmla="*/ 98782 w 578060"/>
                <a:gd name="connsiteY87" fmla="*/ 237810 h 571474"/>
                <a:gd name="connsiteX88" fmla="*/ 89270 w 578060"/>
                <a:gd name="connsiteY88" fmla="*/ 253907 h 571474"/>
                <a:gd name="connsiteX89" fmla="*/ 90002 w 578060"/>
                <a:gd name="connsiteY89" fmla="*/ 269274 h 571474"/>
                <a:gd name="connsiteX90" fmla="*/ 82684 w 578060"/>
                <a:gd name="connsiteY90" fmla="*/ 272932 h 571474"/>
                <a:gd name="connsiteX91" fmla="*/ 92929 w 578060"/>
                <a:gd name="connsiteY91" fmla="*/ 280981 h 571474"/>
                <a:gd name="connsiteX92" fmla="*/ 92929 w 578060"/>
                <a:gd name="connsiteY92" fmla="*/ 294884 h 571474"/>
                <a:gd name="connsiteX93" fmla="*/ 85612 w 578060"/>
                <a:gd name="connsiteY93" fmla="*/ 296347 h 571474"/>
                <a:gd name="connsiteX94" fmla="*/ 80489 w 578060"/>
                <a:gd name="connsiteY94" fmla="*/ 302201 h 571474"/>
                <a:gd name="connsiteX95" fmla="*/ 73172 w 578060"/>
                <a:gd name="connsiteY95" fmla="*/ 305860 h 571474"/>
                <a:gd name="connsiteX96" fmla="*/ 68782 w 578060"/>
                <a:gd name="connsiteY96" fmla="*/ 290493 h 571474"/>
                <a:gd name="connsiteX97" fmla="*/ 57074 w 578060"/>
                <a:gd name="connsiteY97" fmla="*/ 286835 h 571474"/>
                <a:gd name="connsiteX98" fmla="*/ 49757 w 578060"/>
                <a:gd name="connsiteY98" fmla="*/ 303665 h 571474"/>
                <a:gd name="connsiteX99" fmla="*/ 47562 w 578060"/>
                <a:gd name="connsiteY99" fmla="*/ 319762 h 571474"/>
                <a:gd name="connsiteX100" fmla="*/ 39513 w 578060"/>
                <a:gd name="connsiteY100" fmla="*/ 329275 h 571474"/>
                <a:gd name="connsiteX101" fmla="*/ 49025 w 578060"/>
                <a:gd name="connsiteY101" fmla="*/ 355617 h 571474"/>
                <a:gd name="connsiteX102" fmla="*/ 38050 w 578060"/>
                <a:gd name="connsiteY102" fmla="*/ 361471 h 571474"/>
                <a:gd name="connsiteX103" fmla="*/ 35123 w 578060"/>
                <a:gd name="connsiteY103" fmla="*/ 387081 h 571474"/>
                <a:gd name="connsiteX104" fmla="*/ 24147 w 578060"/>
                <a:gd name="connsiteY104" fmla="*/ 387081 h 571474"/>
                <a:gd name="connsiteX105" fmla="*/ 732 w 578060"/>
                <a:gd name="connsiteY105" fmla="*/ 397325 h 571474"/>
                <a:gd name="connsiteX106" fmla="*/ 0 w 578060"/>
                <a:gd name="connsiteY106" fmla="*/ 405374 h 571474"/>
                <a:gd name="connsiteX107" fmla="*/ 4390 w 578060"/>
                <a:gd name="connsiteY107" fmla="*/ 412691 h 571474"/>
                <a:gd name="connsiteX108" fmla="*/ 0 w 578060"/>
                <a:gd name="connsiteY108" fmla="*/ 439033 h 571474"/>
                <a:gd name="connsiteX109" fmla="*/ 13902 w 578060"/>
                <a:gd name="connsiteY109" fmla="*/ 450741 h 571474"/>
                <a:gd name="connsiteX110" fmla="*/ 19757 w 578060"/>
                <a:gd name="connsiteY110" fmla="*/ 458789 h 571474"/>
                <a:gd name="connsiteX111" fmla="*/ 27074 w 578060"/>
                <a:gd name="connsiteY111" fmla="*/ 463180 h 571474"/>
                <a:gd name="connsiteX112" fmla="*/ 26342 w 578060"/>
                <a:gd name="connsiteY112" fmla="*/ 469765 h 571474"/>
                <a:gd name="connsiteX113" fmla="*/ 58538 w 578060"/>
                <a:gd name="connsiteY113" fmla="*/ 510742 h 571474"/>
                <a:gd name="connsiteX114" fmla="*/ 68782 w 578060"/>
                <a:gd name="connsiteY114" fmla="*/ 510742 h 571474"/>
                <a:gd name="connsiteX115" fmla="*/ 79757 w 578060"/>
                <a:gd name="connsiteY115" fmla="*/ 523913 h 571474"/>
                <a:gd name="connsiteX116" fmla="*/ 88538 w 578060"/>
                <a:gd name="connsiteY116" fmla="*/ 526108 h 571474"/>
                <a:gd name="connsiteX117" fmla="*/ 98782 w 578060"/>
                <a:gd name="connsiteY117" fmla="*/ 525376 h 57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78060" h="571474">
                  <a:moveTo>
                    <a:pt x="103905" y="529767"/>
                  </a:moveTo>
                  <a:lnTo>
                    <a:pt x="98050" y="538547"/>
                  </a:lnTo>
                  <a:lnTo>
                    <a:pt x="109026" y="543669"/>
                  </a:lnTo>
                  <a:lnTo>
                    <a:pt x="109758" y="554645"/>
                  </a:lnTo>
                  <a:lnTo>
                    <a:pt x="141954" y="571475"/>
                  </a:lnTo>
                  <a:lnTo>
                    <a:pt x="158784" y="570743"/>
                  </a:lnTo>
                  <a:lnTo>
                    <a:pt x="172686" y="557572"/>
                  </a:lnTo>
                  <a:lnTo>
                    <a:pt x="178540" y="545133"/>
                  </a:lnTo>
                  <a:lnTo>
                    <a:pt x="200492" y="558304"/>
                  </a:lnTo>
                  <a:lnTo>
                    <a:pt x="240736" y="540742"/>
                  </a:lnTo>
                  <a:lnTo>
                    <a:pt x="244395" y="534157"/>
                  </a:lnTo>
                  <a:lnTo>
                    <a:pt x="238541" y="530498"/>
                  </a:lnTo>
                  <a:lnTo>
                    <a:pt x="242932" y="520254"/>
                  </a:lnTo>
                  <a:lnTo>
                    <a:pt x="253908" y="527571"/>
                  </a:lnTo>
                  <a:lnTo>
                    <a:pt x="285372" y="504888"/>
                  </a:lnTo>
                  <a:lnTo>
                    <a:pt x="290494" y="512937"/>
                  </a:lnTo>
                  <a:lnTo>
                    <a:pt x="307323" y="498303"/>
                  </a:lnTo>
                  <a:lnTo>
                    <a:pt x="306591" y="488058"/>
                  </a:lnTo>
                  <a:lnTo>
                    <a:pt x="317567" y="474156"/>
                  </a:lnTo>
                  <a:lnTo>
                    <a:pt x="306591" y="465375"/>
                  </a:lnTo>
                  <a:lnTo>
                    <a:pt x="313908" y="441228"/>
                  </a:lnTo>
                  <a:lnTo>
                    <a:pt x="340982" y="395130"/>
                  </a:lnTo>
                  <a:lnTo>
                    <a:pt x="338056" y="381227"/>
                  </a:lnTo>
                  <a:lnTo>
                    <a:pt x="353422" y="365129"/>
                  </a:lnTo>
                  <a:lnTo>
                    <a:pt x="350494" y="354153"/>
                  </a:lnTo>
                  <a:lnTo>
                    <a:pt x="360739" y="341714"/>
                  </a:lnTo>
                  <a:lnTo>
                    <a:pt x="361470" y="307323"/>
                  </a:lnTo>
                  <a:lnTo>
                    <a:pt x="378300" y="312445"/>
                  </a:lnTo>
                  <a:lnTo>
                    <a:pt x="387813" y="326348"/>
                  </a:lnTo>
                  <a:lnTo>
                    <a:pt x="408301" y="330007"/>
                  </a:lnTo>
                  <a:lnTo>
                    <a:pt x="417813" y="318299"/>
                  </a:lnTo>
                  <a:lnTo>
                    <a:pt x="434642" y="256103"/>
                  </a:lnTo>
                  <a:lnTo>
                    <a:pt x="452204" y="264152"/>
                  </a:lnTo>
                  <a:lnTo>
                    <a:pt x="459521" y="245859"/>
                  </a:lnTo>
                  <a:lnTo>
                    <a:pt x="466107" y="240005"/>
                  </a:lnTo>
                  <a:lnTo>
                    <a:pt x="476351" y="226834"/>
                  </a:lnTo>
                  <a:lnTo>
                    <a:pt x="482936" y="220980"/>
                  </a:lnTo>
                  <a:lnTo>
                    <a:pt x="486595" y="205614"/>
                  </a:lnTo>
                  <a:lnTo>
                    <a:pt x="495376" y="199760"/>
                  </a:lnTo>
                  <a:lnTo>
                    <a:pt x="494644" y="178540"/>
                  </a:lnTo>
                  <a:lnTo>
                    <a:pt x="500497" y="161710"/>
                  </a:lnTo>
                  <a:lnTo>
                    <a:pt x="493912" y="150003"/>
                  </a:lnTo>
                  <a:lnTo>
                    <a:pt x="495376" y="143417"/>
                  </a:lnTo>
                  <a:lnTo>
                    <a:pt x="568548" y="181467"/>
                  </a:lnTo>
                  <a:lnTo>
                    <a:pt x="572207" y="164637"/>
                  </a:lnTo>
                  <a:lnTo>
                    <a:pt x="575133" y="152930"/>
                  </a:lnTo>
                  <a:lnTo>
                    <a:pt x="578060" y="147808"/>
                  </a:lnTo>
                  <a:lnTo>
                    <a:pt x="571475" y="144881"/>
                  </a:lnTo>
                  <a:lnTo>
                    <a:pt x="572938" y="133173"/>
                  </a:lnTo>
                  <a:lnTo>
                    <a:pt x="565621" y="129515"/>
                  </a:lnTo>
                  <a:lnTo>
                    <a:pt x="564157" y="124393"/>
                  </a:lnTo>
                  <a:lnTo>
                    <a:pt x="559035" y="124393"/>
                  </a:lnTo>
                  <a:lnTo>
                    <a:pt x="553182" y="115612"/>
                  </a:lnTo>
                  <a:lnTo>
                    <a:pt x="554645" y="108295"/>
                  </a:lnTo>
                  <a:lnTo>
                    <a:pt x="535620" y="111222"/>
                  </a:lnTo>
                  <a:lnTo>
                    <a:pt x="519522" y="99514"/>
                  </a:lnTo>
                  <a:lnTo>
                    <a:pt x="509278" y="101709"/>
                  </a:lnTo>
                  <a:lnTo>
                    <a:pt x="502693" y="111953"/>
                  </a:lnTo>
                  <a:lnTo>
                    <a:pt x="493180" y="111953"/>
                  </a:lnTo>
                  <a:lnTo>
                    <a:pt x="480741" y="133173"/>
                  </a:lnTo>
                  <a:lnTo>
                    <a:pt x="456594" y="136100"/>
                  </a:lnTo>
                  <a:lnTo>
                    <a:pt x="442692" y="128783"/>
                  </a:lnTo>
                  <a:lnTo>
                    <a:pt x="423667" y="156588"/>
                  </a:lnTo>
                  <a:lnTo>
                    <a:pt x="407569" y="154393"/>
                  </a:lnTo>
                  <a:lnTo>
                    <a:pt x="384886" y="182930"/>
                  </a:lnTo>
                  <a:lnTo>
                    <a:pt x="378300" y="194638"/>
                  </a:lnTo>
                  <a:lnTo>
                    <a:pt x="365129" y="206346"/>
                  </a:lnTo>
                  <a:lnTo>
                    <a:pt x="352690" y="122929"/>
                  </a:lnTo>
                  <a:lnTo>
                    <a:pt x="225370" y="144149"/>
                  </a:lnTo>
                  <a:lnTo>
                    <a:pt x="201955" y="0"/>
                  </a:lnTo>
                  <a:lnTo>
                    <a:pt x="185857" y="8781"/>
                  </a:lnTo>
                  <a:lnTo>
                    <a:pt x="196101" y="24147"/>
                  </a:lnTo>
                  <a:lnTo>
                    <a:pt x="195370" y="40245"/>
                  </a:lnTo>
                  <a:lnTo>
                    <a:pt x="199760" y="54879"/>
                  </a:lnTo>
                  <a:lnTo>
                    <a:pt x="191711" y="79758"/>
                  </a:lnTo>
                  <a:lnTo>
                    <a:pt x="190979" y="119271"/>
                  </a:lnTo>
                  <a:lnTo>
                    <a:pt x="183662" y="145613"/>
                  </a:lnTo>
                  <a:lnTo>
                    <a:pt x="187321" y="153662"/>
                  </a:lnTo>
                  <a:lnTo>
                    <a:pt x="184394" y="169759"/>
                  </a:lnTo>
                  <a:lnTo>
                    <a:pt x="176345" y="173418"/>
                  </a:lnTo>
                  <a:lnTo>
                    <a:pt x="161710" y="197565"/>
                  </a:lnTo>
                  <a:lnTo>
                    <a:pt x="148539" y="212199"/>
                  </a:lnTo>
                  <a:lnTo>
                    <a:pt x="144149" y="212199"/>
                  </a:lnTo>
                  <a:lnTo>
                    <a:pt x="130978" y="224639"/>
                  </a:lnTo>
                  <a:lnTo>
                    <a:pt x="121466" y="215858"/>
                  </a:lnTo>
                  <a:lnTo>
                    <a:pt x="110490" y="229029"/>
                  </a:lnTo>
                  <a:lnTo>
                    <a:pt x="108295" y="237810"/>
                  </a:lnTo>
                  <a:lnTo>
                    <a:pt x="98782" y="237810"/>
                  </a:lnTo>
                  <a:lnTo>
                    <a:pt x="89270" y="253907"/>
                  </a:lnTo>
                  <a:lnTo>
                    <a:pt x="90002" y="269274"/>
                  </a:lnTo>
                  <a:lnTo>
                    <a:pt x="82684" y="272932"/>
                  </a:lnTo>
                  <a:lnTo>
                    <a:pt x="92929" y="280981"/>
                  </a:lnTo>
                  <a:lnTo>
                    <a:pt x="92929" y="294884"/>
                  </a:lnTo>
                  <a:lnTo>
                    <a:pt x="85612" y="296347"/>
                  </a:lnTo>
                  <a:lnTo>
                    <a:pt x="80489" y="302201"/>
                  </a:lnTo>
                  <a:lnTo>
                    <a:pt x="73172" y="305860"/>
                  </a:lnTo>
                  <a:lnTo>
                    <a:pt x="68782" y="290493"/>
                  </a:lnTo>
                  <a:lnTo>
                    <a:pt x="57074" y="286835"/>
                  </a:lnTo>
                  <a:lnTo>
                    <a:pt x="49757" y="303665"/>
                  </a:lnTo>
                  <a:lnTo>
                    <a:pt x="47562" y="319762"/>
                  </a:lnTo>
                  <a:lnTo>
                    <a:pt x="39513" y="329275"/>
                  </a:lnTo>
                  <a:lnTo>
                    <a:pt x="49025" y="355617"/>
                  </a:lnTo>
                  <a:lnTo>
                    <a:pt x="38050" y="361471"/>
                  </a:lnTo>
                  <a:lnTo>
                    <a:pt x="35123" y="387081"/>
                  </a:lnTo>
                  <a:lnTo>
                    <a:pt x="24147" y="387081"/>
                  </a:lnTo>
                  <a:lnTo>
                    <a:pt x="732" y="397325"/>
                  </a:lnTo>
                  <a:lnTo>
                    <a:pt x="0" y="405374"/>
                  </a:lnTo>
                  <a:lnTo>
                    <a:pt x="4390" y="412691"/>
                  </a:lnTo>
                  <a:lnTo>
                    <a:pt x="0" y="439033"/>
                  </a:lnTo>
                  <a:lnTo>
                    <a:pt x="13902" y="450741"/>
                  </a:lnTo>
                  <a:lnTo>
                    <a:pt x="19757" y="458789"/>
                  </a:lnTo>
                  <a:lnTo>
                    <a:pt x="27074" y="463180"/>
                  </a:lnTo>
                  <a:lnTo>
                    <a:pt x="26342" y="469765"/>
                  </a:lnTo>
                  <a:lnTo>
                    <a:pt x="58538" y="510742"/>
                  </a:lnTo>
                  <a:lnTo>
                    <a:pt x="68782" y="510742"/>
                  </a:lnTo>
                  <a:lnTo>
                    <a:pt x="79757" y="523913"/>
                  </a:lnTo>
                  <a:lnTo>
                    <a:pt x="88538" y="526108"/>
                  </a:lnTo>
                  <a:lnTo>
                    <a:pt x="98782" y="525376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8C8A58-EFD8-42B0-4E49-408E28DB3761}"/>
                </a:ext>
              </a:extLst>
            </p:cNvPr>
            <p:cNvSpPr/>
            <p:nvPr/>
          </p:nvSpPr>
          <p:spPr>
            <a:xfrm>
              <a:off x="6559097" y="3384728"/>
              <a:ext cx="26341" cy="32195"/>
            </a:xfrm>
            <a:custGeom>
              <a:avLst/>
              <a:gdLst>
                <a:gd name="connsiteX0" fmla="*/ 26342 w 26341"/>
                <a:gd name="connsiteY0" fmla="*/ 13171 h 32195"/>
                <a:gd name="connsiteX1" fmla="*/ 7317 w 26341"/>
                <a:gd name="connsiteY1" fmla="*/ 0 h 32195"/>
                <a:gd name="connsiteX2" fmla="*/ 0 w 26341"/>
                <a:gd name="connsiteY2" fmla="*/ 12439 h 32195"/>
                <a:gd name="connsiteX3" fmla="*/ 3659 w 26341"/>
                <a:gd name="connsiteY3" fmla="*/ 15366 h 32195"/>
                <a:gd name="connsiteX4" fmla="*/ 6585 w 26341"/>
                <a:gd name="connsiteY4" fmla="*/ 16098 h 32195"/>
                <a:gd name="connsiteX5" fmla="*/ 10976 w 26341"/>
                <a:gd name="connsiteY5" fmla="*/ 19756 h 32195"/>
                <a:gd name="connsiteX6" fmla="*/ 13171 w 26341"/>
                <a:gd name="connsiteY6" fmla="*/ 24879 h 32195"/>
                <a:gd name="connsiteX7" fmla="*/ 12439 w 26341"/>
                <a:gd name="connsiteY7" fmla="*/ 28537 h 32195"/>
                <a:gd name="connsiteX8" fmla="*/ 13902 w 26341"/>
                <a:gd name="connsiteY8" fmla="*/ 32196 h 3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41" h="32195">
                  <a:moveTo>
                    <a:pt x="26342" y="13171"/>
                  </a:moveTo>
                  <a:lnTo>
                    <a:pt x="7317" y="0"/>
                  </a:lnTo>
                  <a:lnTo>
                    <a:pt x="0" y="12439"/>
                  </a:lnTo>
                  <a:lnTo>
                    <a:pt x="3659" y="15366"/>
                  </a:lnTo>
                  <a:lnTo>
                    <a:pt x="6585" y="16098"/>
                  </a:lnTo>
                  <a:lnTo>
                    <a:pt x="10976" y="19756"/>
                  </a:lnTo>
                  <a:lnTo>
                    <a:pt x="13171" y="24879"/>
                  </a:lnTo>
                  <a:lnTo>
                    <a:pt x="12439" y="28537"/>
                  </a:lnTo>
                  <a:lnTo>
                    <a:pt x="13902" y="32196"/>
                  </a:lnTo>
                  <a:close/>
                </a:path>
              </a:pathLst>
            </a:custGeom>
            <a:grpFill/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591" name="TextBox 590">
            <a:extLst>
              <a:ext uri="{FF2B5EF4-FFF2-40B4-BE49-F238E27FC236}">
                <a16:creationId xmlns:a16="http://schemas.microsoft.com/office/drawing/2014/main" id="{2DD71650-53EC-8755-D637-79B73D51195C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4473575" y="3873500"/>
            <a:ext cx="1492250" cy="225425"/>
          </a:xfrm>
          <a:prstGeom prst="rect">
            <a:avLst/>
          </a:prstGeom>
          <a:noFill/>
        </p:spPr>
        <p:txBody>
          <a:bodyPr wrap="square" lIns="36000" tIns="36000" rIns="36000" bIns="36000" rtlCol="0">
            <a:noAutofit/>
          </a:bodyPr>
          <a:lstStyle/>
          <a:p>
            <a:pPr marL="0" indent="0" algn="ctr">
              <a:buNone/>
            </a:pPr>
            <a:r>
              <a:rPr lang="en-US" sz="1100" b="1" dirty="0"/>
              <a:t>PADD1: East Coast </a:t>
            </a:r>
          </a:p>
        </p:txBody>
      </p:sp>
      <p:sp>
        <p:nvSpPr>
          <p:cNvPr id="592" name="TextBox 591">
            <a:extLst>
              <a:ext uri="{FF2B5EF4-FFF2-40B4-BE49-F238E27FC236}">
                <a16:creationId xmlns:a16="http://schemas.microsoft.com/office/drawing/2014/main" id="{190079C7-0336-348A-DF8C-87A633BEB3B6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3348038" y="2438400"/>
            <a:ext cx="1244600" cy="225425"/>
          </a:xfrm>
          <a:prstGeom prst="rect">
            <a:avLst/>
          </a:prstGeom>
          <a:noFill/>
        </p:spPr>
        <p:txBody>
          <a:bodyPr wrap="square" lIns="36000" tIns="36000" rIns="36000" bIns="36000" rtlCol="0">
            <a:noAutofit/>
          </a:bodyPr>
          <a:lstStyle/>
          <a:p>
            <a:pPr marL="0" indent="0" algn="ctr">
              <a:buNone/>
            </a:pPr>
            <a:r>
              <a:rPr lang="en-US" sz="1100" b="1" dirty="0"/>
              <a:t>PADD2: Midwest</a:t>
            </a:r>
          </a:p>
        </p:txBody>
      </p:sp>
      <p:sp>
        <p:nvSpPr>
          <p:cNvPr id="593" name="TextBox 592">
            <a:extLst>
              <a:ext uri="{FF2B5EF4-FFF2-40B4-BE49-F238E27FC236}">
                <a16:creationId xmlns:a16="http://schemas.microsoft.com/office/drawing/2014/main" id="{9ED3ABCA-7F82-469D-C460-44D2FE01F3DC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gray">
          <a:xfrm>
            <a:off x="2463066" y="4411663"/>
            <a:ext cx="1639551" cy="223838"/>
          </a:xfrm>
          <a:prstGeom prst="rect">
            <a:avLst/>
          </a:prstGeom>
          <a:noFill/>
        </p:spPr>
        <p:txBody>
          <a:bodyPr wrap="square" lIns="36000" tIns="36000" rIns="36000" bIns="36000" rtlCol="0">
            <a:noAutofit/>
          </a:bodyPr>
          <a:lstStyle/>
          <a:p>
            <a:pPr marL="0" indent="0" algn="ctr">
              <a:buNone/>
            </a:pPr>
            <a:r>
              <a:rPr lang="en-US" sz="1100" b="1" dirty="0"/>
              <a:t>PADD3: Gulf Coast</a:t>
            </a:r>
          </a:p>
        </p:txBody>
      </p:sp>
      <p:sp>
        <p:nvSpPr>
          <p:cNvPr id="594" name="TextBox 593">
            <a:extLst>
              <a:ext uri="{FF2B5EF4-FFF2-40B4-BE49-F238E27FC236}">
                <a16:creationId xmlns:a16="http://schemas.microsoft.com/office/drawing/2014/main" id="{D97FD80E-57F8-E19A-ECDF-CB16F0382463}"/>
              </a:ext>
            </a:extLst>
          </p:cNvPr>
          <p:cNvSpPr txBox="1"/>
          <p:nvPr>
            <p:custDataLst>
              <p:tags r:id="rId6"/>
            </p:custDataLst>
          </p:nvPr>
        </p:nvSpPr>
        <p:spPr bwMode="gray">
          <a:xfrm>
            <a:off x="1284087" y="2438400"/>
            <a:ext cx="1641475" cy="365125"/>
          </a:xfrm>
          <a:prstGeom prst="rect">
            <a:avLst/>
          </a:prstGeom>
          <a:noFill/>
        </p:spPr>
        <p:txBody>
          <a:bodyPr wrap="square" lIns="36000" tIns="36000" rIns="36000" bIns="36000" rtlCol="0">
            <a:noAutofit/>
          </a:bodyPr>
          <a:lstStyle/>
          <a:p>
            <a:pPr marL="0" indent="0" algn="ctr">
              <a:buNone/>
            </a:pPr>
            <a:r>
              <a:rPr lang="en-US" sz="1100" b="1" dirty="0"/>
              <a:t>PADD4: Rocky Mountain</a:t>
            </a:r>
          </a:p>
        </p:txBody>
      </p:sp>
      <p:sp>
        <p:nvSpPr>
          <p:cNvPr id="595" name="TextBox 594">
            <a:extLst>
              <a:ext uri="{FF2B5EF4-FFF2-40B4-BE49-F238E27FC236}">
                <a16:creationId xmlns:a16="http://schemas.microsoft.com/office/drawing/2014/main" id="{3CA3A4F5-EEE5-C07F-571D-3E858987B623}"/>
              </a:ext>
            </a:extLst>
          </p:cNvPr>
          <p:cNvSpPr txBox="1"/>
          <p:nvPr>
            <p:custDataLst>
              <p:tags r:id="rId7"/>
            </p:custDataLst>
          </p:nvPr>
        </p:nvSpPr>
        <p:spPr bwMode="gray">
          <a:xfrm>
            <a:off x="398296" y="3873500"/>
            <a:ext cx="1698960" cy="225425"/>
          </a:xfrm>
          <a:prstGeom prst="rect">
            <a:avLst/>
          </a:prstGeom>
          <a:noFill/>
        </p:spPr>
        <p:txBody>
          <a:bodyPr wrap="square" lIns="36000" tIns="36000" rIns="36000" bIns="36000" rtlCol="0">
            <a:noAutofit/>
          </a:bodyPr>
          <a:lstStyle/>
          <a:p>
            <a:pPr marL="0" indent="0" algn="ctr">
              <a:buNone/>
            </a:pPr>
            <a:r>
              <a:rPr lang="en-US" sz="1100" b="1" dirty="0"/>
              <a:t>PADD5: West Coast, AK, HI</a:t>
            </a:r>
          </a:p>
        </p:txBody>
      </p:sp>
      <p:graphicFrame>
        <p:nvGraphicFramePr>
          <p:cNvPr id="101" name="Chart 100">
            <a:extLst>
              <a:ext uri="{FF2B5EF4-FFF2-40B4-BE49-F238E27FC236}">
                <a16:creationId xmlns:a16="http://schemas.microsoft.com/office/drawing/2014/main" id="{71D30DBC-08E9-4232-B237-04BF2AD5E03F}"/>
              </a:ext>
            </a:extLst>
          </p:cNvPr>
          <p:cNvGraphicFramePr/>
          <p:nvPr>
            <p:custDataLst>
              <p:tags r:id="rId8"/>
            </p:custDataLst>
            <p:extLst>
              <p:ext uri="{D42A27DB-BD31-4B8C-83A1-F6EECF244321}">
                <p14:modId xmlns:p14="http://schemas.microsoft.com/office/powerpoint/2010/main" val="4294861724"/>
              </p:ext>
            </p:extLst>
          </p:nvPr>
        </p:nvGraphicFramePr>
        <p:xfrm>
          <a:off x="4422775" y="4140200"/>
          <a:ext cx="1595438" cy="124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graphicFrame>
        <p:nvGraphicFramePr>
          <p:cNvPr id="102" name="Chart 101">
            <a:extLst>
              <a:ext uri="{FF2B5EF4-FFF2-40B4-BE49-F238E27FC236}">
                <a16:creationId xmlns:a16="http://schemas.microsoft.com/office/drawing/2014/main" id="{6F1E5137-0429-4606-9068-0D848706F5B1}"/>
              </a:ext>
            </a:extLst>
          </p:cNvPr>
          <p:cNvGraphicFramePr/>
          <p:nvPr>
            <p:custDataLst>
              <p:tags r:id="rId9"/>
            </p:custDataLst>
            <p:extLst>
              <p:ext uri="{D42A27DB-BD31-4B8C-83A1-F6EECF244321}">
                <p14:modId xmlns:p14="http://schemas.microsoft.com/office/powerpoint/2010/main" val="2070879554"/>
              </p:ext>
            </p:extLst>
          </p:nvPr>
        </p:nvGraphicFramePr>
        <p:xfrm>
          <a:off x="2816225" y="2657475"/>
          <a:ext cx="2309813" cy="13414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graphicFrame>
        <p:nvGraphicFramePr>
          <p:cNvPr id="103" name="Chart 102">
            <a:extLst>
              <a:ext uri="{FF2B5EF4-FFF2-40B4-BE49-F238E27FC236}">
                <a16:creationId xmlns:a16="http://schemas.microsoft.com/office/drawing/2014/main" id="{8C758F5D-16D0-4665-9539-573BCF57F0CD}"/>
              </a:ext>
            </a:extLst>
          </p:cNvPr>
          <p:cNvGraphicFramePr/>
          <p:nvPr>
            <p:custDataLst>
              <p:tags r:id="rId10"/>
            </p:custDataLst>
            <p:extLst>
              <p:ext uri="{D42A27DB-BD31-4B8C-83A1-F6EECF244321}">
                <p14:modId xmlns:p14="http://schemas.microsoft.com/office/powerpoint/2010/main" val="106719365"/>
              </p:ext>
            </p:extLst>
          </p:nvPr>
        </p:nvGraphicFramePr>
        <p:xfrm>
          <a:off x="2271713" y="4521200"/>
          <a:ext cx="2024062" cy="1376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graphicFrame>
        <p:nvGraphicFramePr>
          <p:cNvPr id="104" name="Chart 103">
            <a:extLst>
              <a:ext uri="{FF2B5EF4-FFF2-40B4-BE49-F238E27FC236}">
                <a16:creationId xmlns:a16="http://schemas.microsoft.com/office/drawing/2014/main" id="{2B5F81F5-0566-466B-B90C-D3DD3E325C3B}"/>
              </a:ext>
            </a:extLst>
          </p:cNvPr>
          <p:cNvGraphicFramePr/>
          <p:nvPr>
            <p:custDataLst>
              <p:tags r:id="rId11"/>
            </p:custDataLst>
            <p:extLst>
              <p:ext uri="{D42A27DB-BD31-4B8C-83A1-F6EECF244321}">
                <p14:modId xmlns:p14="http://schemas.microsoft.com/office/powerpoint/2010/main" val="2175651079"/>
              </p:ext>
            </p:extLst>
          </p:nvPr>
        </p:nvGraphicFramePr>
        <p:xfrm>
          <a:off x="1308100" y="2617788"/>
          <a:ext cx="1595438" cy="13112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685" name="Text Placeholder 10">
            <a:extLst>
              <a:ext uri="{FF2B5EF4-FFF2-40B4-BE49-F238E27FC236}">
                <a16:creationId xmlns:a16="http://schemas.microsoft.com/office/drawing/2014/main" id="{9F331F8B-DD19-4D35-995E-DFC206EEC077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gray">
          <a:xfrm>
            <a:off x="2060575" y="3595688"/>
            <a:ext cx="85725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4288" tIns="0" rIns="14288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17F06FB-1AD1-4371-8747-B09EA0B13E11}" type="datetime'''''0'''''''''''''''''''''''''''''''''''''''''''''''''''''">
              <a:rPr lang="en-US" altLang="en-US" sz="8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</a:t>
            </a:fld>
            <a:endParaRPr lang="en-US" sz="800" dirty="0"/>
          </a:p>
        </p:txBody>
      </p:sp>
      <p:graphicFrame>
        <p:nvGraphicFramePr>
          <p:cNvPr id="105" name="Chart 104">
            <a:extLst>
              <a:ext uri="{FF2B5EF4-FFF2-40B4-BE49-F238E27FC236}">
                <a16:creationId xmlns:a16="http://schemas.microsoft.com/office/drawing/2014/main" id="{1CC69B2E-3113-4FC7-9785-2817F698087B}"/>
              </a:ext>
            </a:extLst>
          </p:cNvPr>
          <p:cNvGraphicFramePr/>
          <p:nvPr>
            <p:custDataLst>
              <p:tags r:id="rId13"/>
            </p:custDataLst>
            <p:extLst>
              <p:ext uri="{D42A27DB-BD31-4B8C-83A1-F6EECF244321}">
                <p14:modId xmlns:p14="http://schemas.microsoft.com/office/powerpoint/2010/main" val="208472120"/>
              </p:ext>
            </p:extLst>
          </p:nvPr>
        </p:nvGraphicFramePr>
        <p:xfrm>
          <a:off x="236538" y="4049713"/>
          <a:ext cx="2024062" cy="132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grpSp>
        <p:nvGrpSpPr>
          <p:cNvPr id="342" name="btfpColumnHeaderBox998433">
            <a:extLst>
              <a:ext uri="{FF2B5EF4-FFF2-40B4-BE49-F238E27FC236}">
                <a16:creationId xmlns:a16="http://schemas.microsoft.com/office/drawing/2014/main" id="{EC9D6256-AAB2-F5C0-E25C-B517BA8095C2}"/>
              </a:ext>
            </a:extLst>
          </p:cNvPr>
          <p:cNvGrpSpPr/>
          <p:nvPr>
            <p:custDataLst>
              <p:tags r:id="rId14"/>
            </p:custDataLst>
          </p:nvPr>
        </p:nvGrpSpPr>
        <p:grpSpPr>
          <a:xfrm>
            <a:off x="330199" y="1554480"/>
            <a:ext cx="8686800" cy="274320"/>
            <a:chOff x="4354248" y="1591055"/>
            <a:chExt cx="3483505" cy="224278"/>
          </a:xfrm>
        </p:grpSpPr>
        <p:sp>
          <p:nvSpPr>
            <p:cNvPr id="343" name="btfpColumnHeaderBoxText998433">
              <a:extLst>
                <a:ext uri="{FF2B5EF4-FFF2-40B4-BE49-F238E27FC236}">
                  <a16:creationId xmlns:a16="http://schemas.microsoft.com/office/drawing/2014/main" id="{2F826811-28DA-B273-04E9-2844D82651D0}"/>
                </a:ext>
              </a:extLst>
            </p:cNvPr>
            <p:cNvSpPr txBox="1"/>
            <p:nvPr/>
          </p:nvSpPr>
          <p:spPr bwMode="gray">
            <a:xfrm>
              <a:off x="4354248" y="1591055"/>
              <a:ext cx="3483504" cy="224278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B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iofuel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p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roduction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c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apacity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, </a:t>
              </a:r>
              <a:r>
                <a:rPr lang="en-US" sz="1400" b="1" i="1" dirty="0">
                  <a:solidFill>
                    <a:srgbClr val="000000"/>
                  </a:solidFill>
                  <a:latin typeface="Arial"/>
                </a:rPr>
                <a:t>million</a:t>
              </a:r>
              <a:r>
                <a:rPr kumimoji="0" lang="en-US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gal</a:t>
              </a:r>
              <a:r>
                <a:rPr lang="en-US" sz="1400" b="1" i="1" dirty="0">
                  <a:solidFill>
                    <a:srgbClr val="000000"/>
                  </a:solidFill>
                  <a:latin typeface="Arial"/>
                </a:rPr>
                <a:t>lon/year</a:t>
              </a:r>
              <a:r>
                <a:rPr kumimoji="0" lang="en-US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</p:txBody>
        </p:sp>
        <p:cxnSp>
          <p:nvCxnSpPr>
            <p:cNvPr id="344" name="btfpColumnHeaderBoxLine998433">
              <a:extLst>
                <a:ext uri="{FF2B5EF4-FFF2-40B4-BE49-F238E27FC236}">
                  <a16:creationId xmlns:a16="http://schemas.microsoft.com/office/drawing/2014/main" id="{DEB630E0-B843-D032-16E4-5F0CC39D968C}"/>
                </a:ext>
              </a:extLst>
            </p:cNvPr>
            <p:cNvCxnSpPr/>
            <p:nvPr/>
          </p:nvCxnSpPr>
          <p:spPr bwMode="gray">
            <a:xfrm>
              <a:off x="4354248" y="1815333"/>
              <a:ext cx="348350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D6453419-73D6-A1C0-AC91-997B142BAB14}"/>
              </a:ext>
            </a:extLst>
          </p:cNvPr>
          <p:cNvGrpSpPr/>
          <p:nvPr/>
        </p:nvGrpSpPr>
        <p:grpSpPr>
          <a:xfrm>
            <a:off x="6272273" y="4916488"/>
            <a:ext cx="2788390" cy="904875"/>
            <a:chOff x="7329813" y="4448329"/>
            <a:chExt cx="2788390" cy="905485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CDB68E8-0738-C3AA-EBD1-E173F7D0C38D}"/>
                </a:ext>
              </a:extLst>
            </p:cNvPr>
            <p:cNvSpPr/>
            <p:nvPr/>
          </p:nvSpPr>
          <p:spPr>
            <a:xfrm>
              <a:off x="7329813" y="4521545"/>
              <a:ext cx="946277" cy="759053"/>
            </a:xfrm>
            <a:custGeom>
              <a:avLst/>
              <a:gdLst>
                <a:gd name="connsiteX0" fmla="*/ 627086 w 764649"/>
                <a:gd name="connsiteY0" fmla="*/ 19025 h 507083"/>
                <a:gd name="connsiteX1" fmla="*/ 642452 w 764649"/>
                <a:gd name="connsiteY1" fmla="*/ 30732 h 507083"/>
                <a:gd name="connsiteX2" fmla="*/ 646842 w 764649"/>
                <a:gd name="connsiteY2" fmla="*/ 38781 h 507083"/>
                <a:gd name="connsiteX3" fmla="*/ 635134 w 764649"/>
                <a:gd name="connsiteY3" fmla="*/ 62928 h 507083"/>
                <a:gd name="connsiteX4" fmla="*/ 634403 w 764649"/>
                <a:gd name="connsiteY4" fmla="*/ 81221 h 507083"/>
                <a:gd name="connsiteX5" fmla="*/ 649037 w 764649"/>
                <a:gd name="connsiteY5" fmla="*/ 121466 h 507083"/>
                <a:gd name="connsiteX6" fmla="*/ 668793 w 764649"/>
                <a:gd name="connsiteY6" fmla="*/ 132442 h 507083"/>
                <a:gd name="connsiteX7" fmla="*/ 692941 w 764649"/>
                <a:gd name="connsiteY7" fmla="*/ 137564 h 507083"/>
                <a:gd name="connsiteX8" fmla="*/ 702453 w 764649"/>
                <a:gd name="connsiteY8" fmla="*/ 158052 h 507083"/>
                <a:gd name="connsiteX9" fmla="*/ 698794 w 764649"/>
                <a:gd name="connsiteY9" fmla="*/ 162442 h 507083"/>
                <a:gd name="connsiteX10" fmla="*/ 717087 w 764649"/>
                <a:gd name="connsiteY10" fmla="*/ 171955 h 507083"/>
                <a:gd name="connsiteX11" fmla="*/ 729527 w 764649"/>
                <a:gd name="connsiteY11" fmla="*/ 184394 h 507083"/>
                <a:gd name="connsiteX12" fmla="*/ 728063 w 764649"/>
                <a:gd name="connsiteY12" fmla="*/ 196101 h 507083"/>
                <a:gd name="connsiteX13" fmla="*/ 734648 w 764649"/>
                <a:gd name="connsiteY13" fmla="*/ 204150 h 507083"/>
                <a:gd name="connsiteX14" fmla="*/ 743429 w 764649"/>
                <a:gd name="connsiteY14" fmla="*/ 204150 h 507083"/>
                <a:gd name="connsiteX15" fmla="*/ 763917 w 764649"/>
                <a:gd name="connsiteY15" fmla="*/ 229761 h 507083"/>
                <a:gd name="connsiteX16" fmla="*/ 764649 w 764649"/>
                <a:gd name="connsiteY16" fmla="*/ 248785 h 507083"/>
                <a:gd name="connsiteX17" fmla="*/ 755137 w 764649"/>
                <a:gd name="connsiteY17" fmla="*/ 272201 h 507083"/>
                <a:gd name="connsiteX18" fmla="*/ 747088 w 764649"/>
                <a:gd name="connsiteY18" fmla="*/ 281713 h 507083"/>
                <a:gd name="connsiteX19" fmla="*/ 746356 w 764649"/>
                <a:gd name="connsiteY19" fmla="*/ 299274 h 507083"/>
                <a:gd name="connsiteX20" fmla="*/ 733917 w 764649"/>
                <a:gd name="connsiteY20" fmla="*/ 315372 h 507083"/>
                <a:gd name="connsiteX21" fmla="*/ 703184 w 764649"/>
                <a:gd name="connsiteY21" fmla="*/ 328543 h 507083"/>
                <a:gd name="connsiteX22" fmla="*/ 685623 w 764649"/>
                <a:gd name="connsiteY22" fmla="*/ 328543 h 507083"/>
                <a:gd name="connsiteX23" fmla="*/ 663672 w 764649"/>
                <a:gd name="connsiteY23" fmla="*/ 334397 h 507083"/>
                <a:gd name="connsiteX24" fmla="*/ 656355 w 764649"/>
                <a:gd name="connsiteY24" fmla="*/ 363666 h 507083"/>
                <a:gd name="connsiteX25" fmla="*/ 664403 w 764649"/>
                <a:gd name="connsiteY25" fmla="*/ 375373 h 507083"/>
                <a:gd name="connsiteX26" fmla="*/ 671721 w 764649"/>
                <a:gd name="connsiteY26" fmla="*/ 377568 h 507083"/>
                <a:gd name="connsiteX27" fmla="*/ 678306 w 764649"/>
                <a:gd name="connsiteY27" fmla="*/ 387813 h 507083"/>
                <a:gd name="connsiteX28" fmla="*/ 677574 w 764649"/>
                <a:gd name="connsiteY28" fmla="*/ 413423 h 507083"/>
                <a:gd name="connsiteX29" fmla="*/ 673916 w 764649"/>
                <a:gd name="connsiteY29" fmla="*/ 417081 h 507083"/>
                <a:gd name="connsiteX30" fmla="*/ 661476 w 764649"/>
                <a:gd name="connsiteY30" fmla="*/ 434643 h 507083"/>
                <a:gd name="connsiteX31" fmla="*/ 661476 w 764649"/>
                <a:gd name="connsiteY31" fmla="*/ 452204 h 507083"/>
                <a:gd name="connsiteX32" fmla="*/ 654159 w 764649"/>
                <a:gd name="connsiteY32" fmla="*/ 460985 h 507083"/>
                <a:gd name="connsiteX33" fmla="*/ 647574 w 764649"/>
                <a:gd name="connsiteY33" fmla="*/ 463180 h 507083"/>
                <a:gd name="connsiteX34" fmla="*/ 634403 w 764649"/>
                <a:gd name="connsiteY34" fmla="*/ 467570 h 507083"/>
                <a:gd name="connsiteX35" fmla="*/ 627086 w 764649"/>
                <a:gd name="connsiteY35" fmla="*/ 478546 h 507083"/>
                <a:gd name="connsiteX36" fmla="*/ 632207 w 764649"/>
                <a:gd name="connsiteY36" fmla="*/ 485132 h 507083"/>
                <a:gd name="connsiteX37" fmla="*/ 631476 w 764649"/>
                <a:gd name="connsiteY37" fmla="*/ 501961 h 507083"/>
                <a:gd name="connsiteX38" fmla="*/ 626354 w 764649"/>
                <a:gd name="connsiteY38" fmla="*/ 507083 h 507083"/>
                <a:gd name="connsiteX39" fmla="*/ 615378 w 764649"/>
                <a:gd name="connsiteY39" fmla="*/ 501229 h 507083"/>
                <a:gd name="connsiteX40" fmla="*/ 607329 w 764649"/>
                <a:gd name="connsiteY40" fmla="*/ 493181 h 507083"/>
                <a:gd name="connsiteX41" fmla="*/ 602939 w 764649"/>
                <a:gd name="connsiteY41" fmla="*/ 481473 h 507083"/>
                <a:gd name="connsiteX42" fmla="*/ 590500 w 764649"/>
                <a:gd name="connsiteY42" fmla="*/ 471961 h 507083"/>
                <a:gd name="connsiteX43" fmla="*/ 485863 w 764649"/>
                <a:gd name="connsiteY43" fmla="*/ 477814 h 507083"/>
                <a:gd name="connsiteX44" fmla="*/ 286835 w 764649"/>
                <a:gd name="connsiteY44" fmla="*/ 486595 h 507083"/>
                <a:gd name="connsiteX45" fmla="*/ 97319 w 764649"/>
                <a:gd name="connsiteY45" fmla="*/ 485863 h 507083"/>
                <a:gd name="connsiteX46" fmla="*/ 84148 w 764649"/>
                <a:gd name="connsiteY46" fmla="*/ 453668 h 507083"/>
                <a:gd name="connsiteX47" fmla="*/ 89270 w 764649"/>
                <a:gd name="connsiteY47" fmla="*/ 437570 h 507083"/>
                <a:gd name="connsiteX48" fmla="*/ 83416 w 764649"/>
                <a:gd name="connsiteY48" fmla="*/ 413423 h 507083"/>
                <a:gd name="connsiteX49" fmla="*/ 84880 w 764649"/>
                <a:gd name="connsiteY49" fmla="*/ 392203 h 507083"/>
                <a:gd name="connsiteX50" fmla="*/ 75367 w 764649"/>
                <a:gd name="connsiteY50" fmla="*/ 387081 h 507083"/>
                <a:gd name="connsiteX51" fmla="*/ 72440 w 764649"/>
                <a:gd name="connsiteY51" fmla="*/ 342446 h 507083"/>
                <a:gd name="connsiteX52" fmla="*/ 51952 w 764649"/>
                <a:gd name="connsiteY52" fmla="*/ 305860 h 507083"/>
                <a:gd name="connsiteX53" fmla="*/ 50489 w 764649"/>
                <a:gd name="connsiteY53" fmla="*/ 278786 h 507083"/>
                <a:gd name="connsiteX54" fmla="*/ 34391 w 764649"/>
                <a:gd name="connsiteY54" fmla="*/ 247322 h 507083"/>
                <a:gd name="connsiteX55" fmla="*/ 24878 w 764649"/>
                <a:gd name="connsiteY55" fmla="*/ 220248 h 507083"/>
                <a:gd name="connsiteX56" fmla="*/ 24878 w 764649"/>
                <a:gd name="connsiteY56" fmla="*/ 210004 h 507083"/>
                <a:gd name="connsiteX57" fmla="*/ 20488 w 764649"/>
                <a:gd name="connsiteY57" fmla="*/ 197565 h 507083"/>
                <a:gd name="connsiteX58" fmla="*/ 20488 w 764649"/>
                <a:gd name="connsiteY58" fmla="*/ 180735 h 507083"/>
                <a:gd name="connsiteX59" fmla="*/ 16830 w 764649"/>
                <a:gd name="connsiteY59" fmla="*/ 174150 h 507083"/>
                <a:gd name="connsiteX60" fmla="*/ 11707 w 764649"/>
                <a:gd name="connsiteY60" fmla="*/ 161711 h 507083"/>
                <a:gd name="connsiteX61" fmla="*/ 9512 w 764649"/>
                <a:gd name="connsiteY61" fmla="*/ 152198 h 507083"/>
                <a:gd name="connsiteX62" fmla="*/ 0 w 764649"/>
                <a:gd name="connsiteY62" fmla="*/ 143418 h 507083"/>
                <a:gd name="connsiteX63" fmla="*/ 7317 w 764649"/>
                <a:gd name="connsiteY63" fmla="*/ 111953 h 507083"/>
                <a:gd name="connsiteX64" fmla="*/ 19756 w 764649"/>
                <a:gd name="connsiteY64" fmla="*/ 74636 h 507083"/>
                <a:gd name="connsiteX65" fmla="*/ 14634 w 764649"/>
                <a:gd name="connsiteY65" fmla="*/ 60001 h 507083"/>
                <a:gd name="connsiteX66" fmla="*/ 5122 w 764649"/>
                <a:gd name="connsiteY66" fmla="*/ 57074 h 507083"/>
                <a:gd name="connsiteX67" fmla="*/ 2195 w 764649"/>
                <a:gd name="connsiteY67" fmla="*/ 45367 h 507083"/>
                <a:gd name="connsiteX68" fmla="*/ 9512 w 764649"/>
                <a:gd name="connsiteY68" fmla="*/ 41708 h 507083"/>
                <a:gd name="connsiteX69" fmla="*/ 10244 w 764649"/>
                <a:gd name="connsiteY69" fmla="*/ 33659 h 507083"/>
                <a:gd name="connsiteX70" fmla="*/ 732 w 764649"/>
                <a:gd name="connsiteY70" fmla="*/ 22683 h 507083"/>
                <a:gd name="connsiteX71" fmla="*/ 1463 w 764649"/>
                <a:gd name="connsiteY71" fmla="*/ 10976 h 507083"/>
                <a:gd name="connsiteX72" fmla="*/ 17561 w 764649"/>
                <a:gd name="connsiteY72" fmla="*/ 11708 h 507083"/>
                <a:gd name="connsiteX73" fmla="*/ 223907 w 764649"/>
                <a:gd name="connsiteY73" fmla="*/ 11708 h 507083"/>
                <a:gd name="connsiteX74" fmla="*/ 489522 w 764649"/>
                <a:gd name="connsiteY74" fmla="*/ 5122 h 507083"/>
                <a:gd name="connsiteX75" fmla="*/ 625622 w 764649"/>
                <a:gd name="connsiteY75" fmla="*/ 0 h 507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64649" h="507083">
                  <a:moveTo>
                    <a:pt x="627086" y="19025"/>
                  </a:moveTo>
                  <a:lnTo>
                    <a:pt x="642452" y="30732"/>
                  </a:lnTo>
                  <a:lnTo>
                    <a:pt x="646842" y="38781"/>
                  </a:lnTo>
                  <a:lnTo>
                    <a:pt x="635134" y="62928"/>
                  </a:lnTo>
                  <a:lnTo>
                    <a:pt x="634403" y="81221"/>
                  </a:lnTo>
                  <a:lnTo>
                    <a:pt x="649037" y="121466"/>
                  </a:lnTo>
                  <a:lnTo>
                    <a:pt x="668793" y="132442"/>
                  </a:lnTo>
                  <a:lnTo>
                    <a:pt x="692941" y="137564"/>
                  </a:lnTo>
                  <a:lnTo>
                    <a:pt x="702453" y="158052"/>
                  </a:lnTo>
                  <a:lnTo>
                    <a:pt x="698794" y="162442"/>
                  </a:lnTo>
                  <a:lnTo>
                    <a:pt x="717087" y="171955"/>
                  </a:lnTo>
                  <a:lnTo>
                    <a:pt x="729527" y="184394"/>
                  </a:lnTo>
                  <a:lnTo>
                    <a:pt x="728063" y="196101"/>
                  </a:lnTo>
                  <a:lnTo>
                    <a:pt x="734648" y="204150"/>
                  </a:lnTo>
                  <a:lnTo>
                    <a:pt x="743429" y="204150"/>
                  </a:lnTo>
                  <a:lnTo>
                    <a:pt x="763917" y="229761"/>
                  </a:lnTo>
                  <a:lnTo>
                    <a:pt x="764649" y="248785"/>
                  </a:lnTo>
                  <a:lnTo>
                    <a:pt x="755137" y="272201"/>
                  </a:lnTo>
                  <a:lnTo>
                    <a:pt x="747088" y="281713"/>
                  </a:lnTo>
                  <a:lnTo>
                    <a:pt x="746356" y="299274"/>
                  </a:lnTo>
                  <a:lnTo>
                    <a:pt x="733917" y="315372"/>
                  </a:lnTo>
                  <a:lnTo>
                    <a:pt x="703184" y="328543"/>
                  </a:lnTo>
                  <a:lnTo>
                    <a:pt x="685623" y="328543"/>
                  </a:lnTo>
                  <a:lnTo>
                    <a:pt x="663672" y="334397"/>
                  </a:lnTo>
                  <a:lnTo>
                    <a:pt x="656355" y="363666"/>
                  </a:lnTo>
                  <a:lnTo>
                    <a:pt x="664403" y="375373"/>
                  </a:lnTo>
                  <a:lnTo>
                    <a:pt x="671721" y="377568"/>
                  </a:lnTo>
                  <a:lnTo>
                    <a:pt x="678306" y="387813"/>
                  </a:lnTo>
                  <a:lnTo>
                    <a:pt x="677574" y="413423"/>
                  </a:lnTo>
                  <a:lnTo>
                    <a:pt x="673916" y="417081"/>
                  </a:lnTo>
                  <a:lnTo>
                    <a:pt x="661476" y="434643"/>
                  </a:lnTo>
                  <a:lnTo>
                    <a:pt x="661476" y="452204"/>
                  </a:lnTo>
                  <a:lnTo>
                    <a:pt x="654159" y="460985"/>
                  </a:lnTo>
                  <a:lnTo>
                    <a:pt x="647574" y="463180"/>
                  </a:lnTo>
                  <a:lnTo>
                    <a:pt x="634403" y="467570"/>
                  </a:lnTo>
                  <a:lnTo>
                    <a:pt x="627086" y="478546"/>
                  </a:lnTo>
                  <a:lnTo>
                    <a:pt x="632207" y="485132"/>
                  </a:lnTo>
                  <a:lnTo>
                    <a:pt x="631476" y="501961"/>
                  </a:lnTo>
                  <a:lnTo>
                    <a:pt x="626354" y="507083"/>
                  </a:lnTo>
                  <a:lnTo>
                    <a:pt x="615378" y="501229"/>
                  </a:lnTo>
                  <a:lnTo>
                    <a:pt x="607329" y="493181"/>
                  </a:lnTo>
                  <a:lnTo>
                    <a:pt x="602939" y="481473"/>
                  </a:lnTo>
                  <a:lnTo>
                    <a:pt x="590500" y="471961"/>
                  </a:lnTo>
                  <a:lnTo>
                    <a:pt x="485863" y="477814"/>
                  </a:lnTo>
                  <a:lnTo>
                    <a:pt x="286835" y="486595"/>
                  </a:lnTo>
                  <a:lnTo>
                    <a:pt x="97319" y="485863"/>
                  </a:lnTo>
                  <a:lnTo>
                    <a:pt x="84148" y="453668"/>
                  </a:lnTo>
                  <a:lnTo>
                    <a:pt x="89270" y="437570"/>
                  </a:lnTo>
                  <a:lnTo>
                    <a:pt x="83416" y="413423"/>
                  </a:lnTo>
                  <a:lnTo>
                    <a:pt x="84880" y="392203"/>
                  </a:lnTo>
                  <a:lnTo>
                    <a:pt x="75367" y="387081"/>
                  </a:lnTo>
                  <a:lnTo>
                    <a:pt x="72440" y="342446"/>
                  </a:lnTo>
                  <a:lnTo>
                    <a:pt x="51952" y="305860"/>
                  </a:lnTo>
                  <a:lnTo>
                    <a:pt x="50489" y="278786"/>
                  </a:lnTo>
                  <a:lnTo>
                    <a:pt x="34391" y="247322"/>
                  </a:lnTo>
                  <a:lnTo>
                    <a:pt x="24878" y="220248"/>
                  </a:lnTo>
                  <a:lnTo>
                    <a:pt x="24878" y="210004"/>
                  </a:lnTo>
                  <a:lnTo>
                    <a:pt x="20488" y="197565"/>
                  </a:lnTo>
                  <a:lnTo>
                    <a:pt x="20488" y="180735"/>
                  </a:lnTo>
                  <a:lnTo>
                    <a:pt x="16830" y="174150"/>
                  </a:lnTo>
                  <a:lnTo>
                    <a:pt x="11707" y="161711"/>
                  </a:lnTo>
                  <a:lnTo>
                    <a:pt x="9512" y="152198"/>
                  </a:lnTo>
                  <a:lnTo>
                    <a:pt x="0" y="143418"/>
                  </a:lnTo>
                  <a:lnTo>
                    <a:pt x="7317" y="111953"/>
                  </a:lnTo>
                  <a:lnTo>
                    <a:pt x="19756" y="74636"/>
                  </a:lnTo>
                  <a:lnTo>
                    <a:pt x="14634" y="60001"/>
                  </a:lnTo>
                  <a:lnTo>
                    <a:pt x="5122" y="57074"/>
                  </a:lnTo>
                  <a:lnTo>
                    <a:pt x="2195" y="45367"/>
                  </a:lnTo>
                  <a:lnTo>
                    <a:pt x="9512" y="41708"/>
                  </a:lnTo>
                  <a:lnTo>
                    <a:pt x="10244" y="33659"/>
                  </a:lnTo>
                  <a:lnTo>
                    <a:pt x="732" y="22683"/>
                  </a:lnTo>
                  <a:lnTo>
                    <a:pt x="1463" y="10976"/>
                  </a:lnTo>
                  <a:lnTo>
                    <a:pt x="17561" y="11708"/>
                  </a:lnTo>
                  <a:lnTo>
                    <a:pt x="223907" y="11708"/>
                  </a:lnTo>
                  <a:lnTo>
                    <a:pt x="489522" y="5122"/>
                  </a:lnTo>
                  <a:lnTo>
                    <a:pt x="625622" y="0"/>
                  </a:lnTo>
                  <a:close/>
                </a:path>
              </a:pathLst>
            </a:custGeom>
            <a:solidFill>
              <a:srgbClr val="002230"/>
            </a:solidFill>
            <a:ln w="7310" cap="flat">
              <a:solidFill>
                <a:srgbClr val="C3CFE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indent="0" algn="ctr">
                <a:buNone/>
              </a:pPr>
              <a:r>
                <a:rPr lang="en-US" b="1" i="1" dirty="0">
                  <a:solidFill>
                    <a:schemeClr val="bg1"/>
                  </a:solidFill>
                </a:rPr>
                <a:t>IA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04E18C9F-ECB6-437E-A3BE-096E5CE9A37E}"/>
                </a:ext>
              </a:extLst>
            </p:cNvPr>
            <p:cNvSpPr/>
            <p:nvPr/>
          </p:nvSpPr>
          <p:spPr bwMode="gray">
            <a:xfrm>
              <a:off x="8426284" y="4448329"/>
              <a:ext cx="1691919" cy="905485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200" b="1" dirty="0">
                  <a:solidFill>
                    <a:schemeClr val="tx1"/>
                  </a:solidFill>
                </a:rPr>
                <a:t>Iowa 4,898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100" dirty="0">
                  <a:solidFill>
                    <a:schemeClr val="tx1"/>
                  </a:solidFill>
                </a:rPr>
                <a:t>Nebraska 2,399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100" dirty="0">
                  <a:solidFill>
                    <a:schemeClr val="tx1"/>
                  </a:solidFill>
                </a:rPr>
                <a:t>Illinois 1,867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100" dirty="0">
                  <a:solidFill>
                    <a:schemeClr val="tx1"/>
                  </a:solidFill>
                </a:rPr>
                <a:t>South Dakota 1,487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100" dirty="0">
                  <a:solidFill>
                    <a:schemeClr val="tx1"/>
                  </a:solidFill>
                </a:rPr>
                <a:t>Minnesota 1,443</a:t>
              </a:r>
            </a:p>
          </p:txBody>
        </p: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F584AB7F-2971-F1EC-B57B-3618AF5DDB84}"/>
              </a:ext>
            </a:extLst>
          </p:cNvPr>
          <p:cNvGrpSpPr/>
          <p:nvPr/>
        </p:nvGrpSpPr>
        <p:grpSpPr>
          <a:xfrm>
            <a:off x="6231977" y="3694113"/>
            <a:ext cx="2788390" cy="906463"/>
            <a:chOff x="7329813" y="3339088"/>
            <a:chExt cx="2788390" cy="905485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78907E5-AFF1-84AA-E709-112A9C365EB9}"/>
                </a:ext>
              </a:extLst>
            </p:cNvPr>
            <p:cNvSpPr/>
            <p:nvPr/>
          </p:nvSpPr>
          <p:spPr>
            <a:xfrm>
              <a:off x="7329813" y="3412304"/>
              <a:ext cx="946277" cy="759053"/>
            </a:xfrm>
            <a:custGeom>
              <a:avLst/>
              <a:gdLst>
                <a:gd name="connsiteX0" fmla="*/ 627086 w 764649"/>
                <a:gd name="connsiteY0" fmla="*/ 19025 h 507083"/>
                <a:gd name="connsiteX1" fmla="*/ 642452 w 764649"/>
                <a:gd name="connsiteY1" fmla="*/ 30732 h 507083"/>
                <a:gd name="connsiteX2" fmla="*/ 646842 w 764649"/>
                <a:gd name="connsiteY2" fmla="*/ 38781 h 507083"/>
                <a:gd name="connsiteX3" fmla="*/ 635134 w 764649"/>
                <a:gd name="connsiteY3" fmla="*/ 62928 h 507083"/>
                <a:gd name="connsiteX4" fmla="*/ 634403 w 764649"/>
                <a:gd name="connsiteY4" fmla="*/ 81221 h 507083"/>
                <a:gd name="connsiteX5" fmla="*/ 649037 w 764649"/>
                <a:gd name="connsiteY5" fmla="*/ 121466 h 507083"/>
                <a:gd name="connsiteX6" fmla="*/ 668793 w 764649"/>
                <a:gd name="connsiteY6" fmla="*/ 132442 h 507083"/>
                <a:gd name="connsiteX7" fmla="*/ 692941 w 764649"/>
                <a:gd name="connsiteY7" fmla="*/ 137564 h 507083"/>
                <a:gd name="connsiteX8" fmla="*/ 702453 w 764649"/>
                <a:gd name="connsiteY8" fmla="*/ 158052 h 507083"/>
                <a:gd name="connsiteX9" fmla="*/ 698794 w 764649"/>
                <a:gd name="connsiteY9" fmla="*/ 162442 h 507083"/>
                <a:gd name="connsiteX10" fmla="*/ 717087 w 764649"/>
                <a:gd name="connsiteY10" fmla="*/ 171955 h 507083"/>
                <a:gd name="connsiteX11" fmla="*/ 729527 w 764649"/>
                <a:gd name="connsiteY11" fmla="*/ 184394 h 507083"/>
                <a:gd name="connsiteX12" fmla="*/ 728063 w 764649"/>
                <a:gd name="connsiteY12" fmla="*/ 196101 h 507083"/>
                <a:gd name="connsiteX13" fmla="*/ 734648 w 764649"/>
                <a:gd name="connsiteY13" fmla="*/ 204150 h 507083"/>
                <a:gd name="connsiteX14" fmla="*/ 743429 w 764649"/>
                <a:gd name="connsiteY14" fmla="*/ 204150 h 507083"/>
                <a:gd name="connsiteX15" fmla="*/ 763917 w 764649"/>
                <a:gd name="connsiteY15" fmla="*/ 229761 h 507083"/>
                <a:gd name="connsiteX16" fmla="*/ 764649 w 764649"/>
                <a:gd name="connsiteY16" fmla="*/ 248785 h 507083"/>
                <a:gd name="connsiteX17" fmla="*/ 755137 w 764649"/>
                <a:gd name="connsiteY17" fmla="*/ 272201 h 507083"/>
                <a:gd name="connsiteX18" fmla="*/ 747088 w 764649"/>
                <a:gd name="connsiteY18" fmla="*/ 281713 h 507083"/>
                <a:gd name="connsiteX19" fmla="*/ 746356 w 764649"/>
                <a:gd name="connsiteY19" fmla="*/ 299274 h 507083"/>
                <a:gd name="connsiteX20" fmla="*/ 733917 w 764649"/>
                <a:gd name="connsiteY20" fmla="*/ 315372 h 507083"/>
                <a:gd name="connsiteX21" fmla="*/ 703184 w 764649"/>
                <a:gd name="connsiteY21" fmla="*/ 328543 h 507083"/>
                <a:gd name="connsiteX22" fmla="*/ 685623 w 764649"/>
                <a:gd name="connsiteY22" fmla="*/ 328543 h 507083"/>
                <a:gd name="connsiteX23" fmla="*/ 663672 w 764649"/>
                <a:gd name="connsiteY23" fmla="*/ 334397 h 507083"/>
                <a:gd name="connsiteX24" fmla="*/ 656355 w 764649"/>
                <a:gd name="connsiteY24" fmla="*/ 363666 h 507083"/>
                <a:gd name="connsiteX25" fmla="*/ 664403 w 764649"/>
                <a:gd name="connsiteY25" fmla="*/ 375373 h 507083"/>
                <a:gd name="connsiteX26" fmla="*/ 671721 w 764649"/>
                <a:gd name="connsiteY26" fmla="*/ 377568 h 507083"/>
                <a:gd name="connsiteX27" fmla="*/ 678306 w 764649"/>
                <a:gd name="connsiteY27" fmla="*/ 387813 h 507083"/>
                <a:gd name="connsiteX28" fmla="*/ 677574 w 764649"/>
                <a:gd name="connsiteY28" fmla="*/ 413423 h 507083"/>
                <a:gd name="connsiteX29" fmla="*/ 673916 w 764649"/>
                <a:gd name="connsiteY29" fmla="*/ 417081 h 507083"/>
                <a:gd name="connsiteX30" fmla="*/ 661476 w 764649"/>
                <a:gd name="connsiteY30" fmla="*/ 434643 h 507083"/>
                <a:gd name="connsiteX31" fmla="*/ 661476 w 764649"/>
                <a:gd name="connsiteY31" fmla="*/ 452204 h 507083"/>
                <a:gd name="connsiteX32" fmla="*/ 654159 w 764649"/>
                <a:gd name="connsiteY32" fmla="*/ 460985 h 507083"/>
                <a:gd name="connsiteX33" fmla="*/ 647574 w 764649"/>
                <a:gd name="connsiteY33" fmla="*/ 463180 h 507083"/>
                <a:gd name="connsiteX34" fmla="*/ 634403 w 764649"/>
                <a:gd name="connsiteY34" fmla="*/ 467570 h 507083"/>
                <a:gd name="connsiteX35" fmla="*/ 627086 w 764649"/>
                <a:gd name="connsiteY35" fmla="*/ 478546 h 507083"/>
                <a:gd name="connsiteX36" fmla="*/ 632207 w 764649"/>
                <a:gd name="connsiteY36" fmla="*/ 485132 h 507083"/>
                <a:gd name="connsiteX37" fmla="*/ 631476 w 764649"/>
                <a:gd name="connsiteY37" fmla="*/ 501961 h 507083"/>
                <a:gd name="connsiteX38" fmla="*/ 626354 w 764649"/>
                <a:gd name="connsiteY38" fmla="*/ 507083 h 507083"/>
                <a:gd name="connsiteX39" fmla="*/ 615378 w 764649"/>
                <a:gd name="connsiteY39" fmla="*/ 501229 h 507083"/>
                <a:gd name="connsiteX40" fmla="*/ 607329 w 764649"/>
                <a:gd name="connsiteY40" fmla="*/ 493181 h 507083"/>
                <a:gd name="connsiteX41" fmla="*/ 602939 w 764649"/>
                <a:gd name="connsiteY41" fmla="*/ 481473 h 507083"/>
                <a:gd name="connsiteX42" fmla="*/ 590500 w 764649"/>
                <a:gd name="connsiteY42" fmla="*/ 471961 h 507083"/>
                <a:gd name="connsiteX43" fmla="*/ 485863 w 764649"/>
                <a:gd name="connsiteY43" fmla="*/ 477814 h 507083"/>
                <a:gd name="connsiteX44" fmla="*/ 286835 w 764649"/>
                <a:gd name="connsiteY44" fmla="*/ 486595 h 507083"/>
                <a:gd name="connsiteX45" fmla="*/ 97319 w 764649"/>
                <a:gd name="connsiteY45" fmla="*/ 485863 h 507083"/>
                <a:gd name="connsiteX46" fmla="*/ 84148 w 764649"/>
                <a:gd name="connsiteY46" fmla="*/ 453668 h 507083"/>
                <a:gd name="connsiteX47" fmla="*/ 89270 w 764649"/>
                <a:gd name="connsiteY47" fmla="*/ 437570 h 507083"/>
                <a:gd name="connsiteX48" fmla="*/ 83416 w 764649"/>
                <a:gd name="connsiteY48" fmla="*/ 413423 h 507083"/>
                <a:gd name="connsiteX49" fmla="*/ 84880 w 764649"/>
                <a:gd name="connsiteY49" fmla="*/ 392203 h 507083"/>
                <a:gd name="connsiteX50" fmla="*/ 75367 w 764649"/>
                <a:gd name="connsiteY50" fmla="*/ 387081 h 507083"/>
                <a:gd name="connsiteX51" fmla="*/ 72440 w 764649"/>
                <a:gd name="connsiteY51" fmla="*/ 342446 h 507083"/>
                <a:gd name="connsiteX52" fmla="*/ 51952 w 764649"/>
                <a:gd name="connsiteY52" fmla="*/ 305860 h 507083"/>
                <a:gd name="connsiteX53" fmla="*/ 50489 w 764649"/>
                <a:gd name="connsiteY53" fmla="*/ 278786 h 507083"/>
                <a:gd name="connsiteX54" fmla="*/ 34391 w 764649"/>
                <a:gd name="connsiteY54" fmla="*/ 247322 h 507083"/>
                <a:gd name="connsiteX55" fmla="*/ 24878 w 764649"/>
                <a:gd name="connsiteY55" fmla="*/ 220248 h 507083"/>
                <a:gd name="connsiteX56" fmla="*/ 24878 w 764649"/>
                <a:gd name="connsiteY56" fmla="*/ 210004 h 507083"/>
                <a:gd name="connsiteX57" fmla="*/ 20488 w 764649"/>
                <a:gd name="connsiteY57" fmla="*/ 197565 h 507083"/>
                <a:gd name="connsiteX58" fmla="*/ 20488 w 764649"/>
                <a:gd name="connsiteY58" fmla="*/ 180735 h 507083"/>
                <a:gd name="connsiteX59" fmla="*/ 16830 w 764649"/>
                <a:gd name="connsiteY59" fmla="*/ 174150 h 507083"/>
                <a:gd name="connsiteX60" fmla="*/ 11707 w 764649"/>
                <a:gd name="connsiteY60" fmla="*/ 161711 h 507083"/>
                <a:gd name="connsiteX61" fmla="*/ 9512 w 764649"/>
                <a:gd name="connsiteY61" fmla="*/ 152198 h 507083"/>
                <a:gd name="connsiteX62" fmla="*/ 0 w 764649"/>
                <a:gd name="connsiteY62" fmla="*/ 143418 h 507083"/>
                <a:gd name="connsiteX63" fmla="*/ 7317 w 764649"/>
                <a:gd name="connsiteY63" fmla="*/ 111953 h 507083"/>
                <a:gd name="connsiteX64" fmla="*/ 19756 w 764649"/>
                <a:gd name="connsiteY64" fmla="*/ 74636 h 507083"/>
                <a:gd name="connsiteX65" fmla="*/ 14634 w 764649"/>
                <a:gd name="connsiteY65" fmla="*/ 60001 h 507083"/>
                <a:gd name="connsiteX66" fmla="*/ 5122 w 764649"/>
                <a:gd name="connsiteY66" fmla="*/ 57074 h 507083"/>
                <a:gd name="connsiteX67" fmla="*/ 2195 w 764649"/>
                <a:gd name="connsiteY67" fmla="*/ 45367 h 507083"/>
                <a:gd name="connsiteX68" fmla="*/ 9512 w 764649"/>
                <a:gd name="connsiteY68" fmla="*/ 41708 h 507083"/>
                <a:gd name="connsiteX69" fmla="*/ 10244 w 764649"/>
                <a:gd name="connsiteY69" fmla="*/ 33659 h 507083"/>
                <a:gd name="connsiteX70" fmla="*/ 732 w 764649"/>
                <a:gd name="connsiteY70" fmla="*/ 22683 h 507083"/>
                <a:gd name="connsiteX71" fmla="*/ 1463 w 764649"/>
                <a:gd name="connsiteY71" fmla="*/ 10976 h 507083"/>
                <a:gd name="connsiteX72" fmla="*/ 17561 w 764649"/>
                <a:gd name="connsiteY72" fmla="*/ 11708 h 507083"/>
                <a:gd name="connsiteX73" fmla="*/ 223907 w 764649"/>
                <a:gd name="connsiteY73" fmla="*/ 11708 h 507083"/>
                <a:gd name="connsiteX74" fmla="*/ 489522 w 764649"/>
                <a:gd name="connsiteY74" fmla="*/ 5122 h 507083"/>
                <a:gd name="connsiteX75" fmla="*/ 625622 w 764649"/>
                <a:gd name="connsiteY75" fmla="*/ 0 h 507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64649" h="507083">
                  <a:moveTo>
                    <a:pt x="627086" y="19025"/>
                  </a:moveTo>
                  <a:lnTo>
                    <a:pt x="642452" y="30732"/>
                  </a:lnTo>
                  <a:lnTo>
                    <a:pt x="646842" y="38781"/>
                  </a:lnTo>
                  <a:lnTo>
                    <a:pt x="635134" y="62928"/>
                  </a:lnTo>
                  <a:lnTo>
                    <a:pt x="634403" y="81221"/>
                  </a:lnTo>
                  <a:lnTo>
                    <a:pt x="649037" y="121466"/>
                  </a:lnTo>
                  <a:lnTo>
                    <a:pt x="668793" y="132442"/>
                  </a:lnTo>
                  <a:lnTo>
                    <a:pt x="692941" y="137564"/>
                  </a:lnTo>
                  <a:lnTo>
                    <a:pt x="702453" y="158052"/>
                  </a:lnTo>
                  <a:lnTo>
                    <a:pt x="698794" y="162442"/>
                  </a:lnTo>
                  <a:lnTo>
                    <a:pt x="717087" y="171955"/>
                  </a:lnTo>
                  <a:lnTo>
                    <a:pt x="729527" y="184394"/>
                  </a:lnTo>
                  <a:lnTo>
                    <a:pt x="728063" y="196101"/>
                  </a:lnTo>
                  <a:lnTo>
                    <a:pt x="734648" y="204150"/>
                  </a:lnTo>
                  <a:lnTo>
                    <a:pt x="743429" y="204150"/>
                  </a:lnTo>
                  <a:lnTo>
                    <a:pt x="763917" y="229761"/>
                  </a:lnTo>
                  <a:lnTo>
                    <a:pt x="764649" y="248785"/>
                  </a:lnTo>
                  <a:lnTo>
                    <a:pt x="755137" y="272201"/>
                  </a:lnTo>
                  <a:lnTo>
                    <a:pt x="747088" y="281713"/>
                  </a:lnTo>
                  <a:lnTo>
                    <a:pt x="746356" y="299274"/>
                  </a:lnTo>
                  <a:lnTo>
                    <a:pt x="733917" y="315372"/>
                  </a:lnTo>
                  <a:lnTo>
                    <a:pt x="703184" y="328543"/>
                  </a:lnTo>
                  <a:lnTo>
                    <a:pt x="685623" y="328543"/>
                  </a:lnTo>
                  <a:lnTo>
                    <a:pt x="663672" y="334397"/>
                  </a:lnTo>
                  <a:lnTo>
                    <a:pt x="656355" y="363666"/>
                  </a:lnTo>
                  <a:lnTo>
                    <a:pt x="664403" y="375373"/>
                  </a:lnTo>
                  <a:lnTo>
                    <a:pt x="671721" y="377568"/>
                  </a:lnTo>
                  <a:lnTo>
                    <a:pt x="678306" y="387813"/>
                  </a:lnTo>
                  <a:lnTo>
                    <a:pt x="677574" y="413423"/>
                  </a:lnTo>
                  <a:lnTo>
                    <a:pt x="673916" y="417081"/>
                  </a:lnTo>
                  <a:lnTo>
                    <a:pt x="661476" y="434643"/>
                  </a:lnTo>
                  <a:lnTo>
                    <a:pt x="661476" y="452204"/>
                  </a:lnTo>
                  <a:lnTo>
                    <a:pt x="654159" y="460985"/>
                  </a:lnTo>
                  <a:lnTo>
                    <a:pt x="647574" y="463180"/>
                  </a:lnTo>
                  <a:lnTo>
                    <a:pt x="634403" y="467570"/>
                  </a:lnTo>
                  <a:lnTo>
                    <a:pt x="627086" y="478546"/>
                  </a:lnTo>
                  <a:lnTo>
                    <a:pt x="632207" y="485132"/>
                  </a:lnTo>
                  <a:lnTo>
                    <a:pt x="631476" y="501961"/>
                  </a:lnTo>
                  <a:lnTo>
                    <a:pt x="626354" y="507083"/>
                  </a:lnTo>
                  <a:lnTo>
                    <a:pt x="615378" y="501229"/>
                  </a:lnTo>
                  <a:lnTo>
                    <a:pt x="607329" y="493181"/>
                  </a:lnTo>
                  <a:lnTo>
                    <a:pt x="602939" y="481473"/>
                  </a:lnTo>
                  <a:lnTo>
                    <a:pt x="590500" y="471961"/>
                  </a:lnTo>
                  <a:lnTo>
                    <a:pt x="485863" y="477814"/>
                  </a:lnTo>
                  <a:lnTo>
                    <a:pt x="286835" y="486595"/>
                  </a:lnTo>
                  <a:lnTo>
                    <a:pt x="97319" y="485863"/>
                  </a:lnTo>
                  <a:lnTo>
                    <a:pt x="84148" y="453668"/>
                  </a:lnTo>
                  <a:lnTo>
                    <a:pt x="89270" y="437570"/>
                  </a:lnTo>
                  <a:lnTo>
                    <a:pt x="83416" y="413423"/>
                  </a:lnTo>
                  <a:lnTo>
                    <a:pt x="84880" y="392203"/>
                  </a:lnTo>
                  <a:lnTo>
                    <a:pt x="75367" y="387081"/>
                  </a:lnTo>
                  <a:lnTo>
                    <a:pt x="72440" y="342446"/>
                  </a:lnTo>
                  <a:lnTo>
                    <a:pt x="51952" y="305860"/>
                  </a:lnTo>
                  <a:lnTo>
                    <a:pt x="50489" y="278786"/>
                  </a:lnTo>
                  <a:lnTo>
                    <a:pt x="34391" y="247322"/>
                  </a:lnTo>
                  <a:lnTo>
                    <a:pt x="24878" y="220248"/>
                  </a:lnTo>
                  <a:lnTo>
                    <a:pt x="24878" y="210004"/>
                  </a:lnTo>
                  <a:lnTo>
                    <a:pt x="20488" y="197565"/>
                  </a:lnTo>
                  <a:lnTo>
                    <a:pt x="20488" y="180735"/>
                  </a:lnTo>
                  <a:lnTo>
                    <a:pt x="16830" y="174150"/>
                  </a:lnTo>
                  <a:lnTo>
                    <a:pt x="11707" y="161711"/>
                  </a:lnTo>
                  <a:lnTo>
                    <a:pt x="9512" y="152198"/>
                  </a:lnTo>
                  <a:lnTo>
                    <a:pt x="0" y="143418"/>
                  </a:lnTo>
                  <a:lnTo>
                    <a:pt x="7317" y="111953"/>
                  </a:lnTo>
                  <a:lnTo>
                    <a:pt x="19756" y="74636"/>
                  </a:lnTo>
                  <a:lnTo>
                    <a:pt x="14634" y="60001"/>
                  </a:lnTo>
                  <a:lnTo>
                    <a:pt x="5122" y="57074"/>
                  </a:lnTo>
                  <a:lnTo>
                    <a:pt x="2195" y="45367"/>
                  </a:lnTo>
                  <a:lnTo>
                    <a:pt x="9512" y="41708"/>
                  </a:lnTo>
                  <a:lnTo>
                    <a:pt x="10244" y="33659"/>
                  </a:lnTo>
                  <a:lnTo>
                    <a:pt x="732" y="22683"/>
                  </a:lnTo>
                  <a:lnTo>
                    <a:pt x="1463" y="10976"/>
                  </a:lnTo>
                  <a:lnTo>
                    <a:pt x="17561" y="11708"/>
                  </a:lnTo>
                  <a:lnTo>
                    <a:pt x="223907" y="11708"/>
                  </a:lnTo>
                  <a:lnTo>
                    <a:pt x="489522" y="5122"/>
                  </a:lnTo>
                  <a:lnTo>
                    <a:pt x="625622" y="0"/>
                  </a:lnTo>
                  <a:close/>
                </a:path>
              </a:pathLst>
            </a:custGeom>
            <a:solidFill>
              <a:srgbClr val="805BC9"/>
            </a:solidFill>
            <a:ln w="7310" cap="flat">
              <a:solidFill>
                <a:srgbClr val="C3CFE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indent="0" algn="ctr">
                <a:buNone/>
              </a:pPr>
              <a:r>
                <a:rPr lang="en-US" b="1" i="1" dirty="0">
                  <a:solidFill>
                    <a:schemeClr val="bg1"/>
                  </a:solidFill>
                </a:rPr>
                <a:t>IA</a:t>
              </a:r>
            </a:p>
          </p:txBody>
        </p:sp>
        <p:sp>
          <p:nvSpPr>
            <p:cNvPr id="460" name="Rectangle 459">
              <a:extLst>
                <a:ext uri="{FF2B5EF4-FFF2-40B4-BE49-F238E27FC236}">
                  <a16:creationId xmlns:a16="http://schemas.microsoft.com/office/drawing/2014/main" id="{0398F9DF-6052-4D7D-5293-BA532849EE2A}"/>
                </a:ext>
              </a:extLst>
            </p:cNvPr>
            <p:cNvSpPr/>
            <p:nvPr/>
          </p:nvSpPr>
          <p:spPr bwMode="gray">
            <a:xfrm>
              <a:off x="8426284" y="3339088"/>
              <a:ext cx="1691919" cy="905485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200" b="1" dirty="0">
                  <a:solidFill>
                    <a:schemeClr val="tx1"/>
                  </a:solidFill>
                </a:rPr>
                <a:t>Iowa 473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200" dirty="0">
                  <a:solidFill>
                    <a:schemeClr val="tx1"/>
                  </a:solidFill>
                </a:rPr>
                <a:t>Missouri 257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200" dirty="0">
                  <a:solidFill>
                    <a:schemeClr val="tx1"/>
                  </a:solidFill>
                </a:rPr>
                <a:t>Illinois 192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200" dirty="0">
                  <a:solidFill>
                    <a:schemeClr val="tx1"/>
                  </a:solidFill>
                </a:rPr>
                <a:t>Texas	174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200" dirty="0">
                  <a:solidFill>
                    <a:schemeClr val="tx1"/>
                  </a:solidFill>
                </a:rPr>
                <a:t>Washington 107</a:t>
              </a:r>
            </a:p>
          </p:txBody>
        </p: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A89E0947-6784-75D5-E7C9-98B6AD4AB4BC}"/>
              </a:ext>
            </a:extLst>
          </p:cNvPr>
          <p:cNvGrpSpPr/>
          <p:nvPr/>
        </p:nvGrpSpPr>
        <p:grpSpPr>
          <a:xfrm>
            <a:off x="6272273" y="2640013"/>
            <a:ext cx="2788390" cy="904875"/>
            <a:chOff x="7329813" y="2171975"/>
            <a:chExt cx="2788390" cy="905485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D68B72D-31DC-39B4-FF9F-E16958E45E40}"/>
                </a:ext>
              </a:extLst>
            </p:cNvPr>
            <p:cNvSpPr/>
            <p:nvPr/>
          </p:nvSpPr>
          <p:spPr>
            <a:xfrm>
              <a:off x="7329813" y="2196464"/>
              <a:ext cx="934407" cy="856506"/>
            </a:xfrm>
            <a:custGeom>
              <a:avLst/>
              <a:gdLst>
                <a:gd name="connsiteX0" fmla="*/ 627817 w 723672"/>
                <a:gd name="connsiteY0" fmla="*/ 438301 h 634402"/>
                <a:gd name="connsiteX1" fmla="*/ 619036 w 723672"/>
                <a:gd name="connsiteY1" fmla="*/ 425130 h 634402"/>
                <a:gd name="connsiteX2" fmla="*/ 621232 w 723672"/>
                <a:gd name="connsiteY2" fmla="*/ 415618 h 634402"/>
                <a:gd name="connsiteX3" fmla="*/ 586109 w 723672"/>
                <a:gd name="connsiteY3" fmla="*/ 365861 h 634402"/>
                <a:gd name="connsiteX4" fmla="*/ 592695 w 723672"/>
                <a:gd name="connsiteY4" fmla="*/ 332202 h 634402"/>
                <a:gd name="connsiteX5" fmla="*/ 600012 w 723672"/>
                <a:gd name="connsiteY5" fmla="*/ 321958 h 634402"/>
                <a:gd name="connsiteX6" fmla="*/ 600743 w 723672"/>
                <a:gd name="connsiteY6" fmla="*/ 311714 h 634402"/>
                <a:gd name="connsiteX7" fmla="*/ 337324 w 723672"/>
                <a:gd name="connsiteY7" fmla="*/ 326348 h 634402"/>
                <a:gd name="connsiteX8" fmla="*/ 349763 w 723672"/>
                <a:gd name="connsiteY8" fmla="*/ 239273 h 634402"/>
                <a:gd name="connsiteX9" fmla="*/ 367324 w 723672"/>
                <a:gd name="connsiteY9" fmla="*/ 204150 h 634402"/>
                <a:gd name="connsiteX10" fmla="*/ 411228 w 723672"/>
                <a:gd name="connsiteY10" fmla="*/ 142686 h 634402"/>
                <a:gd name="connsiteX11" fmla="*/ 398056 w 723672"/>
                <a:gd name="connsiteY11" fmla="*/ 124393 h 634402"/>
                <a:gd name="connsiteX12" fmla="*/ 412691 w 723672"/>
                <a:gd name="connsiteY12" fmla="*/ 124393 h 634402"/>
                <a:gd name="connsiteX13" fmla="*/ 412691 w 723672"/>
                <a:gd name="connsiteY13" fmla="*/ 100246 h 634402"/>
                <a:gd name="connsiteX14" fmla="*/ 395130 w 723672"/>
                <a:gd name="connsiteY14" fmla="*/ 81953 h 634402"/>
                <a:gd name="connsiteX15" fmla="*/ 398788 w 723672"/>
                <a:gd name="connsiteY15" fmla="*/ 69514 h 634402"/>
                <a:gd name="connsiteX16" fmla="*/ 390008 w 723672"/>
                <a:gd name="connsiteY16" fmla="*/ 62196 h 634402"/>
                <a:gd name="connsiteX17" fmla="*/ 378300 w 723672"/>
                <a:gd name="connsiteY17" fmla="*/ 10244 h 634402"/>
                <a:gd name="connsiteX18" fmla="*/ 382690 w 723672"/>
                <a:gd name="connsiteY18" fmla="*/ 0 h 634402"/>
                <a:gd name="connsiteX19" fmla="*/ 0 w 723672"/>
                <a:gd name="connsiteY19" fmla="*/ 9513 h 634402"/>
                <a:gd name="connsiteX20" fmla="*/ 3659 w 723672"/>
                <a:gd name="connsiteY20" fmla="*/ 155125 h 634402"/>
                <a:gd name="connsiteX21" fmla="*/ 8781 w 723672"/>
                <a:gd name="connsiteY21" fmla="*/ 180004 h 634402"/>
                <a:gd name="connsiteX22" fmla="*/ 27805 w 723672"/>
                <a:gd name="connsiteY22" fmla="*/ 200492 h 634402"/>
                <a:gd name="connsiteX23" fmla="*/ 32927 w 723672"/>
                <a:gd name="connsiteY23" fmla="*/ 240005 h 634402"/>
                <a:gd name="connsiteX24" fmla="*/ 60733 w 723672"/>
                <a:gd name="connsiteY24" fmla="*/ 273664 h 634402"/>
                <a:gd name="connsiteX25" fmla="*/ 66587 w 723672"/>
                <a:gd name="connsiteY25" fmla="*/ 305128 h 634402"/>
                <a:gd name="connsiteX26" fmla="*/ 73904 w 723672"/>
                <a:gd name="connsiteY26" fmla="*/ 305128 h 634402"/>
                <a:gd name="connsiteX27" fmla="*/ 73172 w 723672"/>
                <a:gd name="connsiteY27" fmla="*/ 358544 h 634402"/>
                <a:gd name="connsiteX28" fmla="*/ 49025 w 723672"/>
                <a:gd name="connsiteY28" fmla="*/ 405374 h 634402"/>
                <a:gd name="connsiteX29" fmla="*/ 58538 w 723672"/>
                <a:gd name="connsiteY29" fmla="*/ 422204 h 634402"/>
                <a:gd name="connsiteX30" fmla="*/ 49025 w 723672"/>
                <a:gd name="connsiteY30" fmla="*/ 433179 h 634402"/>
                <a:gd name="connsiteX31" fmla="*/ 54147 w 723672"/>
                <a:gd name="connsiteY31" fmla="*/ 455131 h 634402"/>
                <a:gd name="connsiteX32" fmla="*/ 53416 w 723672"/>
                <a:gd name="connsiteY32" fmla="*/ 486595 h 634402"/>
                <a:gd name="connsiteX33" fmla="*/ 37318 w 723672"/>
                <a:gd name="connsiteY33" fmla="*/ 512205 h 634402"/>
                <a:gd name="connsiteX34" fmla="*/ 36586 w 723672"/>
                <a:gd name="connsiteY34" fmla="*/ 518059 h 634402"/>
                <a:gd name="connsiteX35" fmla="*/ 24147 w 723672"/>
                <a:gd name="connsiteY35" fmla="*/ 526840 h 634402"/>
                <a:gd name="connsiteX36" fmla="*/ 31464 w 723672"/>
                <a:gd name="connsiteY36" fmla="*/ 540011 h 634402"/>
                <a:gd name="connsiteX37" fmla="*/ 40245 w 723672"/>
                <a:gd name="connsiteY37" fmla="*/ 548060 h 634402"/>
                <a:gd name="connsiteX38" fmla="*/ 51952 w 723672"/>
                <a:gd name="connsiteY38" fmla="*/ 538547 h 634402"/>
                <a:gd name="connsiteX39" fmla="*/ 90733 w 723672"/>
                <a:gd name="connsiteY39" fmla="*/ 531962 h 634402"/>
                <a:gd name="connsiteX40" fmla="*/ 135369 w 723672"/>
                <a:gd name="connsiteY40" fmla="*/ 531230 h 634402"/>
                <a:gd name="connsiteX41" fmla="*/ 205614 w 723672"/>
                <a:gd name="connsiteY41" fmla="*/ 559035 h 634402"/>
                <a:gd name="connsiteX42" fmla="*/ 264151 w 723672"/>
                <a:gd name="connsiteY42" fmla="*/ 566353 h 634402"/>
                <a:gd name="connsiteX43" fmla="*/ 275127 w 723672"/>
                <a:gd name="connsiteY43" fmla="*/ 556109 h 634402"/>
                <a:gd name="connsiteX44" fmla="*/ 288298 w 723672"/>
                <a:gd name="connsiteY44" fmla="*/ 554645 h 634402"/>
                <a:gd name="connsiteX45" fmla="*/ 323421 w 723672"/>
                <a:gd name="connsiteY45" fmla="*/ 570743 h 634402"/>
                <a:gd name="connsiteX46" fmla="*/ 335129 w 723672"/>
                <a:gd name="connsiteY46" fmla="*/ 567816 h 634402"/>
                <a:gd name="connsiteX47" fmla="*/ 343177 w 723672"/>
                <a:gd name="connsiteY47" fmla="*/ 556840 h 634402"/>
                <a:gd name="connsiteX48" fmla="*/ 312445 w 723672"/>
                <a:gd name="connsiteY48" fmla="*/ 543669 h 634402"/>
                <a:gd name="connsiteX49" fmla="*/ 296347 w 723672"/>
                <a:gd name="connsiteY49" fmla="*/ 550987 h 634402"/>
                <a:gd name="connsiteX50" fmla="*/ 288298 w 723672"/>
                <a:gd name="connsiteY50" fmla="*/ 549523 h 634402"/>
                <a:gd name="connsiteX51" fmla="*/ 278054 w 723672"/>
                <a:gd name="connsiteY51" fmla="*/ 534889 h 634402"/>
                <a:gd name="connsiteX52" fmla="*/ 302201 w 723672"/>
                <a:gd name="connsiteY52" fmla="*/ 518791 h 634402"/>
                <a:gd name="connsiteX53" fmla="*/ 313908 w 723672"/>
                <a:gd name="connsiteY53" fmla="*/ 518059 h 634402"/>
                <a:gd name="connsiteX54" fmla="*/ 313908 w 723672"/>
                <a:gd name="connsiteY54" fmla="*/ 530498 h 634402"/>
                <a:gd name="connsiteX55" fmla="*/ 324884 w 723672"/>
                <a:gd name="connsiteY55" fmla="*/ 529767 h 634402"/>
                <a:gd name="connsiteX56" fmla="*/ 349763 w 723672"/>
                <a:gd name="connsiteY56" fmla="*/ 527571 h 634402"/>
                <a:gd name="connsiteX57" fmla="*/ 352690 w 723672"/>
                <a:gd name="connsiteY57" fmla="*/ 544401 h 634402"/>
                <a:gd name="connsiteX58" fmla="*/ 360739 w 723672"/>
                <a:gd name="connsiteY58" fmla="*/ 547328 h 634402"/>
                <a:gd name="connsiteX59" fmla="*/ 365129 w 723672"/>
                <a:gd name="connsiteY59" fmla="*/ 561231 h 634402"/>
                <a:gd name="connsiteX60" fmla="*/ 400252 w 723672"/>
                <a:gd name="connsiteY60" fmla="*/ 568548 h 634402"/>
                <a:gd name="connsiteX61" fmla="*/ 412691 w 723672"/>
                <a:gd name="connsiteY61" fmla="*/ 580256 h 634402"/>
                <a:gd name="connsiteX62" fmla="*/ 412691 w 723672"/>
                <a:gd name="connsiteY62" fmla="*/ 585377 h 634402"/>
                <a:gd name="connsiteX63" fmla="*/ 403911 w 723672"/>
                <a:gd name="connsiteY63" fmla="*/ 585377 h 634402"/>
                <a:gd name="connsiteX64" fmla="*/ 392935 w 723672"/>
                <a:gd name="connsiteY64" fmla="*/ 597817 h 634402"/>
                <a:gd name="connsiteX65" fmla="*/ 405374 w 723672"/>
                <a:gd name="connsiteY65" fmla="*/ 606597 h 634402"/>
                <a:gd name="connsiteX66" fmla="*/ 444887 w 723672"/>
                <a:gd name="connsiteY66" fmla="*/ 613915 h 634402"/>
                <a:gd name="connsiteX67" fmla="*/ 464643 w 723672"/>
                <a:gd name="connsiteY67" fmla="*/ 634403 h 634402"/>
                <a:gd name="connsiteX68" fmla="*/ 496839 w 723672"/>
                <a:gd name="connsiteY68" fmla="*/ 627086 h 634402"/>
                <a:gd name="connsiteX69" fmla="*/ 469765 w 723672"/>
                <a:gd name="connsiteY69" fmla="*/ 628549 h 634402"/>
                <a:gd name="connsiteX70" fmla="*/ 469034 w 723672"/>
                <a:gd name="connsiteY70" fmla="*/ 624159 h 634402"/>
                <a:gd name="connsiteX71" fmla="*/ 489522 w 723672"/>
                <a:gd name="connsiteY71" fmla="*/ 619037 h 634402"/>
                <a:gd name="connsiteX72" fmla="*/ 490985 w 723672"/>
                <a:gd name="connsiteY72" fmla="*/ 605866 h 634402"/>
                <a:gd name="connsiteX73" fmla="*/ 499766 w 723672"/>
                <a:gd name="connsiteY73" fmla="*/ 603670 h 634402"/>
                <a:gd name="connsiteX74" fmla="*/ 499766 w 723672"/>
                <a:gd name="connsiteY74" fmla="*/ 593426 h 634402"/>
                <a:gd name="connsiteX75" fmla="*/ 507815 w 723672"/>
                <a:gd name="connsiteY75" fmla="*/ 594158 h 634402"/>
                <a:gd name="connsiteX76" fmla="*/ 507815 w 723672"/>
                <a:gd name="connsiteY76" fmla="*/ 605866 h 634402"/>
                <a:gd name="connsiteX77" fmla="*/ 526108 w 723672"/>
                <a:gd name="connsiteY77" fmla="*/ 606597 h 634402"/>
                <a:gd name="connsiteX78" fmla="*/ 531962 w 723672"/>
                <a:gd name="connsiteY78" fmla="*/ 592695 h 634402"/>
                <a:gd name="connsiteX79" fmla="*/ 538547 w 723672"/>
                <a:gd name="connsiteY79" fmla="*/ 594890 h 634402"/>
                <a:gd name="connsiteX80" fmla="*/ 540011 w 723672"/>
                <a:gd name="connsiteY80" fmla="*/ 613183 h 634402"/>
                <a:gd name="connsiteX81" fmla="*/ 548791 w 723672"/>
                <a:gd name="connsiteY81" fmla="*/ 614646 h 634402"/>
                <a:gd name="connsiteX82" fmla="*/ 535620 w 723672"/>
                <a:gd name="connsiteY82" fmla="*/ 629281 h 634402"/>
                <a:gd name="connsiteX83" fmla="*/ 554645 w 723672"/>
                <a:gd name="connsiteY83" fmla="*/ 622695 h 634402"/>
                <a:gd name="connsiteX84" fmla="*/ 569279 w 723672"/>
                <a:gd name="connsiteY84" fmla="*/ 614646 h 634402"/>
                <a:gd name="connsiteX85" fmla="*/ 590500 w 723672"/>
                <a:gd name="connsiteY85" fmla="*/ 590500 h 634402"/>
                <a:gd name="connsiteX86" fmla="*/ 585377 w 723672"/>
                <a:gd name="connsiteY86" fmla="*/ 590500 h 634402"/>
                <a:gd name="connsiteX87" fmla="*/ 575865 w 723672"/>
                <a:gd name="connsiteY87" fmla="*/ 599280 h 634402"/>
                <a:gd name="connsiteX88" fmla="*/ 572938 w 723672"/>
                <a:gd name="connsiteY88" fmla="*/ 598549 h 634402"/>
                <a:gd name="connsiteX89" fmla="*/ 569279 w 723672"/>
                <a:gd name="connsiteY89" fmla="*/ 592695 h 634402"/>
                <a:gd name="connsiteX90" fmla="*/ 575865 w 723672"/>
                <a:gd name="connsiteY90" fmla="*/ 583914 h 634402"/>
                <a:gd name="connsiteX91" fmla="*/ 575865 w 723672"/>
                <a:gd name="connsiteY91" fmla="*/ 567084 h 634402"/>
                <a:gd name="connsiteX92" fmla="*/ 583914 w 723672"/>
                <a:gd name="connsiteY92" fmla="*/ 561231 h 634402"/>
                <a:gd name="connsiteX93" fmla="*/ 589036 w 723672"/>
                <a:gd name="connsiteY93" fmla="*/ 566353 h 634402"/>
                <a:gd name="connsiteX94" fmla="*/ 596353 w 723672"/>
                <a:gd name="connsiteY94" fmla="*/ 560499 h 634402"/>
                <a:gd name="connsiteX95" fmla="*/ 603671 w 723672"/>
                <a:gd name="connsiteY95" fmla="*/ 559767 h 634402"/>
                <a:gd name="connsiteX96" fmla="*/ 608061 w 723672"/>
                <a:gd name="connsiteY96" fmla="*/ 569280 h 634402"/>
                <a:gd name="connsiteX97" fmla="*/ 603671 w 723672"/>
                <a:gd name="connsiteY97" fmla="*/ 583182 h 634402"/>
                <a:gd name="connsiteX98" fmla="*/ 621232 w 723672"/>
                <a:gd name="connsiteY98" fmla="*/ 583182 h 634402"/>
                <a:gd name="connsiteX99" fmla="*/ 658550 w 723672"/>
                <a:gd name="connsiteY99" fmla="*/ 595621 h 634402"/>
                <a:gd name="connsiteX100" fmla="*/ 662208 w 723672"/>
                <a:gd name="connsiteY100" fmla="*/ 605134 h 634402"/>
                <a:gd name="connsiteX101" fmla="*/ 673916 w 723672"/>
                <a:gd name="connsiteY101" fmla="*/ 615378 h 634402"/>
                <a:gd name="connsiteX102" fmla="*/ 694404 w 723672"/>
                <a:gd name="connsiteY102" fmla="*/ 616110 h 634402"/>
                <a:gd name="connsiteX103" fmla="*/ 703916 w 723672"/>
                <a:gd name="connsiteY103" fmla="*/ 621232 h 634402"/>
                <a:gd name="connsiteX104" fmla="*/ 717087 w 723672"/>
                <a:gd name="connsiteY104" fmla="*/ 613915 h 634402"/>
                <a:gd name="connsiteX105" fmla="*/ 723673 w 723672"/>
                <a:gd name="connsiteY105" fmla="*/ 601475 h 634402"/>
                <a:gd name="connsiteX106" fmla="*/ 723673 w 723672"/>
                <a:gd name="connsiteY106" fmla="*/ 589036 h 634402"/>
                <a:gd name="connsiteX107" fmla="*/ 713429 w 723672"/>
                <a:gd name="connsiteY107" fmla="*/ 589036 h 634402"/>
                <a:gd name="connsiteX108" fmla="*/ 704648 w 723672"/>
                <a:gd name="connsiteY108" fmla="*/ 578792 h 634402"/>
                <a:gd name="connsiteX109" fmla="*/ 696599 w 723672"/>
                <a:gd name="connsiteY109" fmla="*/ 570743 h 634402"/>
                <a:gd name="connsiteX110" fmla="*/ 673184 w 723672"/>
                <a:gd name="connsiteY110" fmla="*/ 564158 h 634402"/>
                <a:gd name="connsiteX111" fmla="*/ 654159 w 723672"/>
                <a:gd name="connsiteY111" fmla="*/ 565621 h 634402"/>
                <a:gd name="connsiteX112" fmla="*/ 623427 w 723672"/>
                <a:gd name="connsiteY112" fmla="*/ 548060 h 634402"/>
                <a:gd name="connsiteX113" fmla="*/ 623427 w 723672"/>
                <a:gd name="connsiteY113" fmla="*/ 531230 h 634402"/>
                <a:gd name="connsiteX114" fmla="*/ 632939 w 723672"/>
                <a:gd name="connsiteY114" fmla="*/ 523913 h 634402"/>
                <a:gd name="connsiteX115" fmla="*/ 650500 w 723672"/>
                <a:gd name="connsiteY115" fmla="*/ 528303 h 634402"/>
                <a:gd name="connsiteX116" fmla="*/ 627817 w 723672"/>
                <a:gd name="connsiteY116" fmla="*/ 516596 h 634402"/>
                <a:gd name="connsiteX117" fmla="*/ 629281 w 723672"/>
                <a:gd name="connsiteY117" fmla="*/ 510742 h 634402"/>
                <a:gd name="connsiteX118" fmla="*/ 655623 w 723672"/>
                <a:gd name="connsiteY118" fmla="*/ 510742 h 634402"/>
                <a:gd name="connsiteX119" fmla="*/ 674648 w 723672"/>
                <a:gd name="connsiteY119" fmla="*/ 485132 h 634402"/>
                <a:gd name="connsiteX120" fmla="*/ 655623 w 723672"/>
                <a:gd name="connsiteY120" fmla="*/ 471961 h 634402"/>
                <a:gd name="connsiteX121" fmla="*/ 661476 w 723672"/>
                <a:gd name="connsiteY121" fmla="*/ 460985 h 634402"/>
                <a:gd name="connsiteX122" fmla="*/ 652696 w 723672"/>
                <a:gd name="connsiteY122" fmla="*/ 455131 h 634402"/>
                <a:gd name="connsiteX123" fmla="*/ 646842 w 723672"/>
                <a:gd name="connsiteY123" fmla="*/ 455131 h 634402"/>
                <a:gd name="connsiteX124" fmla="*/ 632207 w 723672"/>
                <a:gd name="connsiteY124" fmla="*/ 470497 h 634402"/>
                <a:gd name="connsiteX125" fmla="*/ 632207 w 723672"/>
                <a:gd name="connsiteY125" fmla="*/ 485863 h 634402"/>
                <a:gd name="connsiteX126" fmla="*/ 627817 w 723672"/>
                <a:gd name="connsiteY126" fmla="*/ 490985 h 634402"/>
                <a:gd name="connsiteX127" fmla="*/ 619768 w 723672"/>
                <a:gd name="connsiteY127" fmla="*/ 490254 h 634402"/>
                <a:gd name="connsiteX128" fmla="*/ 608061 w 723672"/>
                <a:gd name="connsiteY128" fmla="*/ 480010 h 634402"/>
                <a:gd name="connsiteX129" fmla="*/ 598548 w 723672"/>
                <a:gd name="connsiteY129" fmla="*/ 480010 h 634402"/>
                <a:gd name="connsiteX130" fmla="*/ 598548 w 723672"/>
                <a:gd name="connsiteY130" fmla="*/ 469034 h 634402"/>
                <a:gd name="connsiteX131" fmla="*/ 602939 w 723672"/>
                <a:gd name="connsiteY131" fmla="*/ 463912 h 634402"/>
                <a:gd name="connsiteX132" fmla="*/ 608793 w 723672"/>
                <a:gd name="connsiteY132" fmla="*/ 469034 h 634402"/>
                <a:gd name="connsiteX133" fmla="*/ 621232 w 723672"/>
                <a:gd name="connsiteY133" fmla="*/ 457326 h 634402"/>
                <a:gd name="connsiteX134" fmla="*/ 626354 w 723672"/>
                <a:gd name="connsiteY134" fmla="*/ 445619 h 634402"/>
                <a:gd name="connsiteX135" fmla="*/ 632207 w 723672"/>
                <a:gd name="connsiteY135" fmla="*/ 443423 h 634402"/>
                <a:gd name="connsiteX136" fmla="*/ 552450 w 723672"/>
                <a:gd name="connsiteY136" fmla="*/ 418545 h 634402"/>
                <a:gd name="connsiteX137" fmla="*/ 566352 w 723672"/>
                <a:gd name="connsiteY137" fmla="*/ 425862 h 634402"/>
                <a:gd name="connsiteX138" fmla="*/ 572207 w 723672"/>
                <a:gd name="connsiteY138" fmla="*/ 433911 h 634402"/>
                <a:gd name="connsiteX139" fmla="*/ 590500 w 723672"/>
                <a:gd name="connsiteY139" fmla="*/ 434643 h 634402"/>
                <a:gd name="connsiteX140" fmla="*/ 601475 w 723672"/>
                <a:gd name="connsiteY140" fmla="*/ 440497 h 634402"/>
                <a:gd name="connsiteX141" fmla="*/ 602939 w 723672"/>
                <a:gd name="connsiteY141" fmla="*/ 450741 h 634402"/>
                <a:gd name="connsiteX142" fmla="*/ 600012 w 723672"/>
                <a:gd name="connsiteY142" fmla="*/ 455131 h 634402"/>
                <a:gd name="connsiteX143" fmla="*/ 593426 w 723672"/>
                <a:gd name="connsiteY143" fmla="*/ 444155 h 634402"/>
                <a:gd name="connsiteX144" fmla="*/ 583182 w 723672"/>
                <a:gd name="connsiteY144" fmla="*/ 452936 h 634402"/>
                <a:gd name="connsiteX145" fmla="*/ 576597 w 723672"/>
                <a:gd name="connsiteY145" fmla="*/ 463180 h 634402"/>
                <a:gd name="connsiteX146" fmla="*/ 556109 w 723672"/>
                <a:gd name="connsiteY146" fmla="*/ 469034 h 634402"/>
                <a:gd name="connsiteX147" fmla="*/ 544401 w 723672"/>
                <a:gd name="connsiteY147" fmla="*/ 469765 h 634402"/>
                <a:gd name="connsiteX148" fmla="*/ 517327 w 723672"/>
                <a:gd name="connsiteY148" fmla="*/ 462448 h 634402"/>
                <a:gd name="connsiteX149" fmla="*/ 518059 w 723672"/>
                <a:gd name="connsiteY149" fmla="*/ 450009 h 634402"/>
                <a:gd name="connsiteX150" fmla="*/ 532693 w 723672"/>
                <a:gd name="connsiteY150" fmla="*/ 435374 h 634402"/>
                <a:gd name="connsiteX151" fmla="*/ 540742 w 723672"/>
                <a:gd name="connsiteY151" fmla="*/ 417813 h 634402"/>
                <a:gd name="connsiteX152" fmla="*/ 518059 w 723672"/>
                <a:gd name="connsiteY152" fmla="*/ 427325 h 634402"/>
                <a:gd name="connsiteX153" fmla="*/ 518059 w 723672"/>
                <a:gd name="connsiteY153" fmla="*/ 435374 h 634402"/>
                <a:gd name="connsiteX154" fmla="*/ 504888 w 723672"/>
                <a:gd name="connsiteY154" fmla="*/ 450009 h 634402"/>
                <a:gd name="connsiteX155" fmla="*/ 496107 w 723672"/>
                <a:gd name="connsiteY155" fmla="*/ 450009 h 634402"/>
                <a:gd name="connsiteX156" fmla="*/ 496107 w 723672"/>
                <a:gd name="connsiteY156" fmla="*/ 433911 h 634402"/>
                <a:gd name="connsiteX157" fmla="*/ 507815 w 723672"/>
                <a:gd name="connsiteY157" fmla="*/ 422935 h 63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723672" h="634402">
                  <a:moveTo>
                    <a:pt x="627817" y="438301"/>
                  </a:moveTo>
                  <a:lnTo>
                    <a:pt x="619036" y="425130"/>
                  </a:lnTo>
                  <a:lnTo>
                    <a:pt x="621232" y="415618"/>
                  </a:lnTo>
                  <a:lnTo>
                    <a:pt x="586109" y="365861"/>
                  </a:lnTo>
                  <a:lnTo>
                    <a:pt x="592695" y="332202"/>
                  </a:lnTo>
                  <a:lnTo>
                    <a:pt x="600012" y="321958"/>
                  </a:lnTo>
                  <a:lnTo>
                    <a:pt x="600743" y="311714"/>
                  </a:lnTo>
                  <a:lnTo>
                    <a:pt x="337324" y="326348"/>
                  </a:lnTo>
                  <a:lnTo>
                    <a:pt x="349763" y="239273"/>
                  </a:lnTo>
                  <a:lnTo>
                    <a:pt x="367324" y="204150"/>
                  </a:lnTo>
                  <a:lnTo>
                    <a:pt x="411228" y="142686"/>
                  </a:lnTo>
                  <a:lnTo>
                    <a:pt x="398056" y="124393"/>
                  </a:lnTo>
                  <a:lnTo>
                    <a:pt x="412691" y="124393"/>
                  </a:lnTo>
                  <a:lnTo>
                    <a:pt x="412691" y="100246"/>
                  </a:lnTo>
                  <a:lnTo>
                    <a:pt x="395130" y="81953"/>
                  </a:lnTo>
                  <a:lnTo>
                    <a:pt x="398788" y="69514"/>
                  </a:lnTo>
                  <a:lnTo>
                    <a:pt x="390008" y="62196"/>
                  </a:lnTo>
                  <a:lnTo>
                    <a:pt x="378300" y="10244"/>
                  </a:lnTo>
                  <a:lnTo>
                    <a:pt x="382690" y="0"/>
                  </a:lnTo>
                  <a:lnTo>
                    <a:pt x="0" y="9513"/>
                  </a:lnTo>
                  <a:lnTo>
                    <a:pt x="3659" y="155125"/>
                  </a:lnTo>
                  <a:lnTo>
                    <a:pt x="8781" y="180004"/>
                  </a:lnTo>
                  <a:lnTo>
                    <a:pt x="27805" y="200492"/>
                  </a:lnTo>
                  <a:lnTo>
                    <a:pt x="32927" y="240005"/>
                  </a:lnTo>
                  <a:lnTo>
                    <a:pt x="60733" y="273664"/>
                  </a:lnTo>
                  <a:lnTo>
                    <a:pt x="66587" y="305128"/>
                  </a:lnTo>
                  <a:lnTo>
                    <a:pt x="73904" y="305128"/>
                  </a:lnTo>
                  <a:lnTo>
                    <a:pt x="73172" y="358544"/>
                  </a:lnTo>
                  <a:lnTo>
                    <a:pt x="49025" y="405374"/>
                  </a:lnTo>
                  <a:lnTo>
                    <a:pt x="58538" y="422204"/>
                  </a:lnTo>
                  <a:lnTo>
                    <a:pt x="49025" y="433179"/>
                  </a:lnTo>
                  <a:lnTo>
                    <a:pt x="54147" y="455131"/>
                  </a:lnTo>
                  <a:lnTo>
                    <a:pt x="53416" y="486595"/>
                  </a:lnTo>
                  <a:lnTo>
                    <a:pt x="37318" y="512205"/>
                  </a:lnTo>
                  <a:lnTo>
                    <a:pt x="36586" y="518059"/>
                  </a:lnTo>
                  <a:lnTo>
                    <a:pt x="24147" y="526840"/>
                  </a:lnTo>
                  <a:lnTo>
                    <a:pt x="31464" y="540011"/>
                  </a:lnTo>
                  <a:lnTo>
                    <a:pt x="40245" y="548060"/>
                  </a:lnTo>
                  <a:lnTo>
                    <a:pt x="51952" y="538547"/>
                  </a:lnTo>
                  <a:lnTo>
                    <a:pt x="90733" y="531962"/>
                  </a:lnTo>
                  <a:lnTo>
                    <a:pt x="135369" y="531230"/>
                  </a:lnTo>
                  <a:lnTo>
                    <a:pt x="205614" y="559035"/>
                  </a:lnTo>
                  <a:lnTo>
                    <a:pt x="264151" y="566353"/>
                  </a:lnTo>
                  <a:lnTo>
                    <a:pt x="275127" y="556109"/>
                  </a:lnTo>
                  <a:lnTo>
                    <a:pt x="288298" y="554645"/>
                  </a:lnTo>
                  <a:lnTo>
                    <a:pt x="323421" y="570743"/>
                  </a:lnTo>
                  <a:lnTo>
                    <a:pt x="335129" y="567816"/>
                  </a:lnTo>
                  <a:lnTo>
                    <a:pt x="343177" y="556840"/>
                  </a:lnTo>
                  <a:lnTo>
                    <a:pt x="312445" y="543669"/>
                  </a:lnTo>
                  <a:lnTo>
                    <a:pt x="296347" y="550987"/>
                  </a:lnTo>
                  <a:lnTo>
                    <a:pt x="288298" y="549523"/>
                  </a:lnTo>
                  <a:lnTo>
                    <a:pt x="278054" y="534889"/>
                  </a:lnTo>
                  <a:lnTo>
                    <a:pt x="302201" y="518791"/>
                  </a:lnTo>
                  <a:lnTo>
                    <a:pt x="313908" y="518059"/>
                  </a:lnTo>
                  <a:lnTo>
                    <a:pt x="313908" y="530498"/>
                  </a:lnTo>
                  <a:lnTo>
                    <a:pt x="324884" y="529767"/>
                  </a:lnTo>
                  <a:lnTo>
                    <a:pt x="349763" y="527571"/>
                  </a:lnTo>
                  <a:lnTo>
                    <a:pt x="352690" y="544401"/>
                  </a:lnTo>
                  <a:lnTo>
                    <a:pt x="360739" y="547328"/>
                  </a:lnTo>
                  <a:lnTo>
                    <a:pt x="365129" y="561231"/>
                  </a:lnTo>
                  <a:lnTo>
                    <a:pt x="400252" y="568548"/>
                  </a:lnTo>
                  <a:lnTo>
                    <a:pt x="412691" y="580256"/>
                  </a:lnTo>
                  <a:lnTo>
                    <a:pt x="412691" y="585377"/>
                  </a:lnTo>
                  <a:lnTo>
                    <a:pt x="403911" y="585377"/>
                  </a:lnTo>
                  <a:lnTo>
                    <a:pt x="392935" y="597817"/>
                  </a:lnTo>
                  <a:lnTo>
                    <a:pt x="405374" y="606597"/>
                  </a:lnTo>
                  <a:lnTo>
                    <a:pt x="444887" y="613915"/>
                  </a:lnTo>
                  <a:lnTo>
                    <a:pt x="464643" y="634403"/>
                  </a:lnTo>
                  <a:lnTo>
                    <a:pt x="496839" y="627086"/>
                  </a:lnTo>
                  <a:lnTo>
                    <a:pt x="469765" y="628549"/>
                  </a:lnTo>
                  <a:lnTo>
                    <a:pt x="469034" y="624159"/>
                  </a:lnTo>
                  <a:lnTo>
                    <a:pt x="489522" y="619037"/>
                  </a:lnTo>
                  <a:lnTo>
                    <a:pt x="490985" y="605866"/>
                  </a:lnTo>
                  <a:lnTo>
                    <a:pt x="499766" y="603670"/>
                  </a:lnTo>
                  <a:lnTo>
                    <a:pt x="499766" y="593426"/>
                  </a:lnTo>
                  <a:lnTo>
                    <a:pt x="507815" y="594158"/>
                  </a:lnTo>
                  <a:lnTo>
                    <a:pt x="507815" y="605866"/>
                  </a:lnTo>
                  <a:lnTo>
                    <a:pt x="526108" y="606597"/>
                  </a:lnTo>
                  <a:lnTo>
                    <a:pt x="531962" y="592695"/>
                  </a:lnTo>
                  <a:lnTo>
                    <a:pt x="538547" y="594890"/>
                  </a:lnTo>
                  <a:lnTo>
                    <a:pt x="540011" y="613183"/>
                  </a:lnTo>
                  <a:lnTo>
                    <a:pt x="548791" y="614646"/>
                  </a:lnTo>
                  <a:lnTo>
                    <a:pt x="535620" y="629281"/>
                  </a:lnTo>
                  <a:lnTo>
                    <a:pt x="554645" y="622695"/>
                  </a:lnTo>
                  <a:lnTo>
                    <a:pt x="569279" y="614646"/>
                  </a:lnTo>
                  <a:lnTo>
                    <a:pt x="590500" y="590500"/>
                  </a:lnTo>
                  <a:lnTo>
                    <a:pt x="585377" y="590500"/>
                  </a:lnTo>
                  <a:lnTo>
                    <a:pt x="575865" y="599280"/>
                  </a:lnTo>
                  <a:lnTo>
                    <a:pt x="572938" y="598549"/>
                  </a:lnTo>
                  <a:lnTo>
                    <a:pt x="569279" y="592695"/>
                  </a:lnTo>
                  <a:lnTo>
                    <a:pt x="575865" y="583914"/>
                  </a:lnTo>
                  <a:lnTo>
                    <a:pt x="575865" y="567084"/>
                  </a:lnTo>
                  <a:lnTo>
                    <a:pt x="583914" y="561231"/>
                  </a:lnTo>
                  <a:lnTo>
                    <a:pt x="589036" y="566353"/>
                  </a:lnTo>
                  <a:lnTo>
                    <a:pt x="596353" y="560499"/>
                  </a:lnTo>
                  <a:lnTo>
                    <a:pt x="603671" y="559767"/>
                  </a:lnTo>
                  <a:lnTo>
                    <a:pt x="608061" y="569280"/>
                  </a:lnTo>
                  <a:lnTo>
                    <a:pt x="603671" y="583182"/>
                  </a:lnTo>
                  <a:lnTo>
                    <a:pt x="621232" y="583182"/>
                  </a:lnTo>
                  <a:lnTo>
                    <a:pt x="658550" y="595621"/>
                  </a:lnTo>
                  <a:lnTo>
                    <a:pt x="662208" y="605134"/>
                  </a:lnTo>
                  <a:lnTo>
                    <a:pt x="673916" y="615378"/>
                  </a:lnTo>
                  <a:lnTo>
                    <a:pt x="694404" y="616110"/>
                  </a:lnTo>
                  <a:lnTo>
                    <a:pt x="703916" y="621232"/>
                  </a:lnTo>
                  <a:lnTo>
                    <a:pt x="717087" y="613915"/>
                  </a:lnTo>
                  <a:lnTo>
                    <a:pt x="723673" y="601475"/>
                  </a:lnTo>
                  <a:lnTo>
                    <a:pt x="723673" y="589036"/>
                  </a:lnTo>
                  <a:lnTo>
                    <a:pt x="713429" y="589036"/>
                  </a:lnTo>
                  <a:lnTo>
                    <a:pt x="704648" y="578792"/>
                  </a:lnTo>
                  <a:lnTo>
                    <a:pt x="696599" y="570743"/>
                  </a:lnTo>
                  <a:lnTo>
                    <a:pt x="673184" y="564158"/>
                  </a:lnTo>
                  <a:lnTo>
                    <a:pt x="654159" y="565621"/>
                  </a:lnTo>
                  <a:lnTo>
                    <a:pt x="623427" y="548060"/>
                  </a:lnTo>
                  <a:lnTo>
                    <a:pt x="623427" y="531230"/>
                  </a:lnTo>
                  <a:lnTo>
                    <a:pt x="632939" y="523913"/>
                  </a:lnTo>
                  <a:lnTo>
                    <a:pt x="650500" y="528303"/>
                  </a:lnTo>
                  <a:lnTo>
                    <a:pt x="627817" y="516596"/>
                  </a:lnTo>
                  <a:lnTo>
                    <a:pt x="629281" y="510742"/>
                  </a:lnTo>
                  <a:lnTo>
                    <a:pt x="655623" y="510742"/>
                  </a:lnTo>
                  <a:lnTo>
                    <a:pt x="674648" y="485132"/>
                  </a:lnTo>
                  <a:lnTo>
                    <a:pt x="655623" y="471961"/>
                  </a:lnTo>
                  <a:lnTo>
                    <a:pt x="661476" y="460985"/>
                  </a:lnTo>
                  <a:lnTo>
                    <a:pt x="652696" y="455131"/>
                  </a:lnTo>
                  <a:lnTo>
                    <a:pt x="646842" y="455131"/>
                  </a:lnTo>
                  <a:lnTo>
                    <a:pt x="632207" y="470497"/>
                  </a:lnTo>
                  <a:lnTo>
                    <a:pt x="632207" y="485863"/>
                  </a:lnTo>
                  <a:lnTo>
                    <a:pt x="627817" y="490985"/>
                  </a:lnTo>
                  <a:lnTo>
                    <a:pt x="619768" y="490254"/>
                  </a:lnTo>
                  <a:lnTo>
                    <a:pt x="608061" y="480010"/>
                  </a:lnTo>
                  <a:lnTo>
                    <a:pt x="598548" y="480010"/>
                  </a:lnTo>
                  <a:lnTo>
                    <a:pt x="598548" y="469034"/>
                  </a:lnTo>
                  <a:lnTo>
                    <a:pt x="602939" y="463912"/>
                  </a:lnTo>
                  <a:lnTo>
                    <a:pt x="608793" y="469034"/>
                  </a:lnTo>
                  <a:lnTo>
                    <a:pt x="621232" y="457326"/>
                  </a:lnTo>
                  <a:lnTo>
                    <a:pt x="626354" y="445619"/>
                  </a:lnTo>
                  <a:lnTo>
                    <a:pt x="632207" y="443423"/>
                  </a:lnTo>
                  <a:close/>
                  <a:moveTo>
                    <a:pt x="552450" y="418545"/>
                  </a:moveTo>
                  <a:lnTo>
                    <a:pt x="566352" y="425862"/>
                  </a:lnTo>
                  <a:lnTo>
                    <a:pt x="572207" y="433911"/>
                  </a:lnTo>
                  <a:lnTo>
                    <a:pt x="590500" y="434643"/>
                  </a:lnTo>
                  <a:lnTo>
                    <a:pt x="601475" y="440497"/>
                  </a:lnTo>
                  <a:lnTo>
                    <a:pt x="602939" y="450741"/>
                  </a:lnTo>
                  <a:lnTo>
                    <a:pt x="600012" y="455131"/>
                  </a:lnTo>
                  <a:lnTo>
                    <a:pt x="593426" y="444155"/>
                  </a:lnTo>
                  <a:lnTo>
                    <a:pt x="583182" y="452936"/>
                  </a:lnTo>
                  <a:lnTo>
                    <a:pt x="576597" y="463180"/>
                  </a:lnTo>
                  <a:lnTo>
                    <a:pt x="556109" y="469034"/>
                  </a:lnTo>
                  <a:lnTo>
                    <a:pt x="544401" y="469765"/>
                  </a:lnTo>
                  <a:lnTo>
                    <a:pt x="517327" y="462448"/>
                  </a:lnTo>
                  <a:lnTo>
                    <a:pt x="518059" y="450009"/>
                  </a:lnTo>
                  <a:lnTo>
                    <a:pt x="532693" y="435374"/>
                  </a:lnTo>
                  <a:lnTo>
                    <a:pt x="540742" y="417813"/>
                  </a:lnTo>
                  <a:close/>
                  <a:moveTo>
                    <a:pt x="518059" y="427325"/>
                  </a:moveTo>
                  <a:lnTo>
                    <a:pt x="518059" y="435374"/>
                  </a:lnTo>
                  <a:lnTo>
                    <a:pt x="504888" y="450009"/>
                  </a:lnTo>
                  <a:lnTo>
                    <a:pt x="496107" y="450009"/>
                  </a:lnTo>
                  <a:lnTo>
                    <a:pt x="496107" y="433911"/>
                  </a:lnTo>
                  <a:lnTo>
                    <a:pt x="507815" y="422935"/>
                  </a:lnTo>
                  <a:close/>
                </a:path>
              </a:pathLst>
            </a:custGeom>
            <a:solidFill>
              <a:srgbClr val="009BDB"/>
            </a:solidFill>
            <a:ln w="7310" cap="flat">
              <a:solidFill>
                <a:schemeClr val="bg2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marL="0" indent="0">
                <a:buNone/>
              </a:pPr>
              <a:r>
                <a:rPr lang="en-US" b="1" dirty="0">
                  <a:solidFill>
                    <a:schemeClr val="bg1"/>
                  </a:solidFill>
                </a:rPr>
                <a:t> </a:t>
              </a:r>
              <a:r>
                <a:rPr lang="en-US" b="1" i="1" dirty="0">
                  <a:solidFill>
                    <a:schemeClr val="bg1"/>
                  </a:solidFill>
                </a:rPr>
                <a:t>LA</a:t>
              </a:r>
              <a:r>
                <a:rPr lang="en-US" b="1" dirty="0">
                  <a:solidFill>
                    <a:schemeClr val="bg1"/>
                  </a:solidFill>
                </a:rPr>
                <a:t>       </a:t>
              </a:r>
            </a:p>
          </p:txBody>
        </p:sp>
        <p:sp>
          <p:nvSpPr>
            <p:cNvPr id="463" name="Rectangle 462">
              <a:extLst>
                <a:ext uri="{FF2B5EF4-FFF2-40B4-BE49-F238E27FC236}">
                  <a16:creationId xmlns:a16="http://schemas.microsoft.com/office/drawing/2014/main" id="{1C7927D7-BAE4-8639-9C5B-78477B6684C1}"/>
                </a:ext>
              </a:extLst>
            </p:cNvPr>
            <p:cNvSpPr/>
            <p:nvPr/>
          </p:nvSpPr>
          <p:spPr bwMode="gray">
            <a:xfrm>
              <a:off x="8426284" y="2171975"/>
              <a:ext cx="1691919" cy="905485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200" b="1" dirty="0">
                  <a:solidFill>
                    <a:schemeClr val="tx1"/>
                  </a:solidFill>
                </a:rPr>
                <a:t>Louisiana 1,443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200" dirty="0">
                  <a:solidFill>
                    <a:schemeClr val="tx1"/>
                  </a:solidFill>
                </a:rPr>
                <a:t>California 1,143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200" dirty="0">
                  <a:solidFill>
                    <a:schemeClr val="tx1"/>
                  </a:solidFill>
                </a:rPr>
                <a:t>Texas	537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200" dirty="0">
                  <a:solidFill>
                    <a:schemeClr val="tx1"/>
                  </a:solidFill>
                </a:rPr>
                <a:t>Wyoming 209</a:t>
              </a:r>
            </a:p>
            <a:p>
              <a:pPr marL="228600" indent="-228600">
                <a:spcBef>
                  <a:spcPts val="0"/>
                </a:spcBef>
                <a:buAutoNum type="arabicPeriod"/>
              </a:pPr>
              <a:r>
                <a:rPr lang="en-US" sz="1200" dirty="0">
                  <a:solidFill>
                    <a:schemeClr val="tx1"/>
                  </a:solidFill>
                </a:rPr>
                <a:t>North Dakota 192</a:t>
              </a:r>
            </a:p>
          </p:txBody>
        </p:sp>
      </p:grpSp>
      <p:sp>
        <p:nvSpPr>
          <p:cNvPr id="476" name="TextBox 8">
            <a:extLst>
              <a:ext uri="{FF2B5EF4-FFF2-40B4-BE49-F238E27FC236}">
                <a16:creationId xmlns:a16="http://schemas.microsoft.com/office/drawing/2014/main" id="{E0F34B8D-73E1-5D6F-79D9-1C3F6AA69A04}"/>
              </a:ext>
            </a:extLst>
          </p:cNvPr>
          <p:cNvSpPr txBox="1"/>
          <p:nvPr/>
        </p:nvSpPr>
        <p:spPr bwMode="gray">
          <a:xfrm>
            <a:off x="9349606" y="1554480"/>
            <a:ext cx="2427023" cy="3162404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 anchor="ctr" anchorCtr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Gulf Coast States and California lead in renewable and other advanced biofuel production with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Diamond Green Diesel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and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Martinez Renewables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being the largest producers in the country.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Green Diamond Diesel Norco Plant (LA, 982M gal/year)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Martinez Renewables Eagle Plant (CA, 731M gal/year)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Green Diamond Diesel Arthur Plant (TX, 537M gal/year) 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Midwestern states lead in both ethanol and biodiesel production from advantageous access to feedstock.</a:t>
            </a:r>
            <a:endParaRPr lang="en-US" sz="650" dirty="0">
              <a:solidFill>
                <a:srgbClr val="222222"/>
              </a:solidFill>
              <a:latin typeface="Arial" panose="020B0604020202020204" pitchFamily="34" charset="0"/>
            </a:endParaRPr>
          </a:p>
        </p:txBody>
      </p:sp>
      <p:sp>
        <p:nvSpPr>
          <p:cNvPr id="498" name="btfpNotesBox111697">
            <a:extLst>
              <a:ext uri="{FF2B5EF4-FFF2-40B4-BE49-F238E27FC236}">
                <a16:creationId xmlns:a16="http://schemas.microsoft.com/office/drawing/2014/main" id="{AC88DA1C-0B49-140F-84C1-221F6101F6E8}"/>
              </a:ext>
            </a:extLst>
          </p:cNvPr>
          <p:cNvSpPr txBox="1"/>
          <p:nvPr>
            <p:custDataLst>
              <p:tags r:id="rId15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U.S. EIA,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5"/>
              </a:rPr>
              <a:t>U.S. Fuel Ethanol Plant Production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U.S. EIA,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6"/>
              </a:rPr>
              <a:t>U.S. Renewable Diesel Fuel and Other Biofuels Plant Production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26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Heonjae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27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28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9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dirty="0">
              <a:cs typeface="Arial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774BD61A-DC1C-4C41-8CBA-852CD1D00D9F}"/>
              </a:ext>
            </a:extLst>
          </p:cNvPr>
          <p:cNvSpPr txBox="1"/>
          <p:nvPr/>
        </p:nvSpPr>
        <p:spPr bwMode="gray">
          <a:xfrm>
            <a:off x="347597" y="1934963"/>
            <a:ext cx="5577840" cy="226591"/>
          </a:xfrm>
          <a:prstGeom prst="rect">
            <a:avLst/>
          </a:prstGeom>
          <a:solidFill>
            <a:schemeClr val="accent2">
              <a:lumMod val="10000"/>
              <a:lumOff val="9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PADD-level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76CD2DE-6AB5-4F15-AC03-3BDB8B60150B}"/>
              </a:ext>
            </a:extLst>
          </p:cNvPr>
          <p:cNvSpPr txBox="1"/>
          <p:nvPr/>
        </p:nvSpPr>
        <p:spPr bwMode="gray">
          <a:xfrm>
            <a:off x="6197382" y="1934963"/>
            <a:ext cx="2834640" cy="22659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State-level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9336159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2FE66C-92DA-EDD9-9E86-C2D72F1E48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3F528D4-7455-BFCC-F399-500C8B9A9422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037410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0" imgW="484" imgH="486" progId="TCLayout.ActiveDocument.1">
                  <p:embed/>
                </p:oleObj>
              </mc:Choice>
              <mc:Fallback>
                <p:oleObj name="think-cell Slide" r:id="rId30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3F528D4-7455-BFCC-F399-500C8B9A942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B8CBDDF0-4476-05E6-783D-8FC44BE383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The biggest biofuels market players are producing ethanol and biodiesel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FD06CDE-101F-6F29-BEDE-4D1A7034DCAC}"/>
              </a:ext>
            </a:extLst>
          </p:cNvPr>
          <p:cNvGrpSpPr/>
          <p:nvPr/>
        </p:nvGrpSpPr>
        <p:grpSpPr>
          <a:xfrm>
            <a:off x="329458" y="1554480"/>
            <a:ext cx="3598863" cy="274320"/>
            <a:chOff x="588175" y="1442720"/>
            <a:chExt cx="3599777" cy="374501"/>
          </a:xfrm>
        </p:grpSpPr>
        <p:sp>
          <p:nvSpPr>
            <p:cNvPr id="5" name="btfpColumnHeaderBoxText998433">
              <a:extLst>
                <a:ext uri="{FF2B5EF4-FFF2-40B4-BE49-F238E27FC236}">
                  <a16:creationId xmlns:a16="http://schemas.microsoft.com/office/drawing/2014/main" id="{51B8B114-7CC9-C24E-F7D6-3B4C4EAA9853}"/>
                </a:ext>
              </a:extLst>
            </p:cNvPr>
            <p:cNvSpPr txBox="1"/>
            <p:nvPr/>
          </p:nvSpPr>
          <p:spPr bwMode="gray">
            <a:xfrm>
              <a:off x="590208" y="1442720"/>
              <a:ext cx="3597744" cy="374501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1. Ethanol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(% of U.S.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m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arket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s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hare) </a:t>
              </a:r>
            </a:p>
          </p:txBody>
        </p:sp>
        <p:cxnSp>
          <p:nvCxnSpPr>
            <p:cNvPr id="8" name="btfpColumnHeaderBoxLine998433">
              <a:extLst>
                <a:ext uri="{FF2B5EF4-FFF2-40B4-BE49-F238E27FC236}">
                  <a16:creationId xmlns:a16="http://schemas.microsoft.com/office/drawing/2014/main" id="{F6BFE4D5-459B-ED0C-67AE-BB60A3F0E48C}"/>
                </a:ext>
              </a:extLst>
            </p:cNvPr>
            <p:cNvCxnSpPr/>
            <p:nvPr/>
          </p:nvCxnSpPr>
          <p:spPr bwMode="gray">
            <a:xfrm>
              <a:off x="588175" y="1817221"/>
              <a:ext cx="359774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1EE5288-C6BB-D2E8-C278-11C1FD608BA2}"/>
              </a:ext>
            </a:extLst>
          </p:cNvPr>
          <p:cNvGrpSpPr/>
          <p:nvPr/>
        </p:nvGrpSpPr>
        <p:grpSpPr>
          <a:xfrm>
            <a:off x="4027181" y="1554480"/>
            <a:ext cx="3598863" cy="274320"/>
            <a:chOff x="4266095" y="1442720"/>
            <a:chExt cx="3597745" cy="374501"/>
          </a:xfrm>
        </p:grpSpPr>
        <p:sp>
          <p:nvSpPr>
            <p:cNvPr id="2095" name="btfpColumnHeaderBoxText998433">
              <a:extLst>
                <a:ext uri="{FF2B5EF4-FFF2-40B4-BE49-F238E27FC236}">
                  <a16:creationId xmlns:a16="http://schemas.microsoft.com/office/drawing/2014/main" id="{3A1BEDB3-A59A-C3CE-E6ED-AE72E0CB494D}"/>
                </a:ext>
              </a:extLst>
            </p:cNvPr>
            <p:cNvSpPr txBox="1"/>
            <p:nvPr/>
          </p:nvSpPr>
          <p:spPr bwMode="gray">
            <a:xfrm>
              <a:off x="4266095" y="1442720"/>
              <a:ext cx="3597744" cy="374501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noAutofit/>
            </a:bodyPr>
            <a:lstStyle/>
            <a:p>
              <a:pPr marL="0" lvl="0" indent="0" defTabSz="914400">
                <a:spcBef>
                  <a:spcPts val="0"/>
                </a:spcBef>
                <a:buNone/>
                <a:defRPr/>
              </a:pP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2. Biodiesel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(% of U.S. market s</a:t>
              </a:r>
              <a:r>
                <a:rPr lang="en-US" sz="1400" b="1" dirty="0">
                  <a:solidFill>
                    <a:srgbClr val="000000"/>
                  </a:solidFill>
                </a:rPr>
                <a:t>hare) 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2096" name="btfpColumnHeaderBoxLine998433">
              <a:extLst>
                <a:ext uri="{FF2B5EF4-FFF2-40B4-BE49-F238E27FC236}">
                  <a16:creationId xmlns:a16="http://schemas.microsoft.com/office/drawing/2014/main" id="{9ACC3522-2980-D633-3BF0-DC9CEA2EEF61}"/>
                </a:ext>
              </a:extLst>
            </p:cNvPr>
            <p:cNvCxnSpPr/>
            <p:nvPr/>
          </p:nvCxnSpPr>
          <p:spPr bwMode="gray">
            <a:xfrm>
              <a:off x="4266095" y="1817221"/>
              <a:ext cx="359774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A97595C-B46E-B031-39CB-09208232C4D7}"/>
              </a:ext>
            </a:extLst>
          </p:cNvPr>
          <p:cNvGrpSpPr/>
          <p:nvPr/>
        </p:nvGrpSpPr>
        <p:grpSpPr>
          <a:xfrm>
            <a:off x="7743825" y="1554480"/>
            <a:ext cx="3925661" cy="274320"/>
            <a:chOff x="7933855" y="1442720"/>
            <a:chExt cx="3597745" cy="374501"/>
          </a:xfrm>
        </p:grpSpPr>
        <p:sp>
          <p:nvSpPr>
            <p:cNvPr id="2098" name="btfpColumnHeaderBoxText998433">
              <a:extLst>
                <a:ext uri="{FF2B5EF4-FFF2-40B4-BE49-F238E27FC236}">
                  <a16:creationId xmlns:a16="http://schemas.microsoft.com/office/drawing/2014/main" id="{D9061DF1-0EB6-4033-A2C1-130BDAB8569A}"/>
                </a:ext>
              </a:extLst>
            </p:cNvPr>
            <p:cNvSpPr txBox="1"/>
            <p:nvPr/>
          </p:nvSpPr>
          <p:spPr bwMode="gray">
            <a:xfrm>
              <a:off x="7933855" y="1442720"/>
              <a:ext cx="3597744" cy="374501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3. Renewable/Other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(% of U.S.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m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arket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s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hare) </a:t>
              </a:r>
            </a:p>
          </p:txBody>
        </p:sp>
        <p:cxnSp>
          <p:nvCxnSpPr>
            <p:cNvPr id="2099" name="btfpColumnHeaderBoxLine998433">
              <a:extLst>
                <a:ext uri="{FF2B5EF4-FFF2-40B4-BE49-F238E27FC236}">
                  <a16:creationId xmlns:a16="http://schemas.microsoft.com/office/drawing/2014/main" id="{DA19D653-8FAB-7FD6-FAE8-E996235C37C5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7933855" y="1817221"/>
              <a:ext cx="359774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082" name="Picture 34" descr="Ag Processing Inc | Agricultural">
            <a:extLst>
              <a:ext uri="{FF2B5EF4-FFF2-40B4-BE49-F238E27FC236}">
                <a16:creationId xmlns:a16="http://schemas.microsoft.com/office/drawing/2014/main" id="{70A42BFF-D45C-EBDB-FBAD-30C3336EEEEC}"/>
              </a:ext>
            </a:extLst>
          </p:cNvPr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32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11875" y="4373563"/>
            <a:ext cx="700829" cy="341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93DA677D-653A-DB00-5D3C-E079DBDFF5C1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4016375" y="1844675"/>
          <a:ext cx="2689225" cy="31083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graphicFrame>
        <p:nvGraphicFramePr>
          <p:cNvPr id="43" name="Chart 42">
            <a:extLst>
              <a:ext uri="{FF2B5EF4-FFF2-40B4-BE49-F238E27FC236}">
                <a16:creationId xmlns:a16="http://schemas.microsoft.com/office/drawing/2014/main" id="{B1787D69-B6F7-1F00-C6D9-C1CC8AA954DA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279400" y="1898650"/>
          <a:ext cx="2689225" cy="30114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4109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gray">
          <a:xfrm>
            <a:off x="2017713" y="4210050"/>
            <a:ext cx="322263" cy="152400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363036A-16D4-4DDA-B3F5-52DDDD65D573}" type="datetime'2''''''''''''''.''''''''''''''8''%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2.8%</a:t>
            </a:fld>
            <a:endParaRPr lang="en-US" sz="1000" dirty="0">
              <a:solidFill>
                <a:schemeClr val="bg1"/>
              </a:solidFill>
            </a:endParaRPr>
          </a:p>
        </p:txBody>
      </p:sp>
      <p:graphicFrame>
        <p:nvGraphicFramePr>
          <p:cNvPr id="44" name="Chart 43">
            <a:extLst>
              <a:ext uri="{FF2B5EF4-FFF2-40B4-BE49-F238E27FC236}">
                <a16:creationId xmlns:a16="http://schemas.microsoft.com/office/drawing/2014/main" id="{2CB37765-0FE7-4236-59BA-760B4B228C44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7927975" y="1895475"/>
          <a:ext cx="2689225" cy="3008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pic>
        <p:nvPicPr>
          <p:cNvPr id="2074" name="Picture 26" descr="Renewable Energy Group Acquires California-Based Amber Resources, LLC |  Business Wire">
            <a:extLst>
              <a:ext uri="{FF2B5EF4-FFF2-40B4-BE49-F238E27FC236}">
                <a16:creationId xmlns:a16="http://schemas.microsoft.com/office/drawing/2014/main" id="{BCA24760-F4CF-FA77-F7E9-1A5F65D9B484}"/>
              </a:ext>
            </a:extLst>
          </p:cNvPr>
          <p:cNvPicPr>
            <a:picLocks noChangeAspect="1" noChangeArrowheads="1"/>
          </p:cNvPicPr>
          <p:nvPr>
            <p:custDataLst>
              <p:tags r:id="rId8"/>
            </p:custDataLst>
          </p:nvPr>
        </p:nvPicPr>
        <p:blipFill rotWithShape="1">
          <a:blip r:embed="rId36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086475" y="1930400"/>
            <a:ext cx="1250325" cy="393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6" name="Picture 28">
            <a:extLst>
              <a:ext uri="{FF2B5EF4-FFF2-40B4-BE49-F238E27FC236}">
                <a16:creationId xmlns:a16="http://schemas.microsoft.com/office/drawing/2014/main" id="{9683E82B-57D7-7D1D-0FB4-9884A172EF81}"/>
              </a:ext>
            </a:extLst>
          </p:cNvPr>
          <p:cNvPicPr>
            <a:picLocks noChangeAspect="1" noChangeArrowheads="1"/>
          </p:cNvPicPr>
          <p:nvPr>
            <p:custDataLst>
              <p:tags r:id="rId9"/>
            </p:custDataLst>
          </p:nvPr>
        </p:nvPicPr>
        <p:blipFill>
          <a:blip r:embed="rId3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32575" y="2389188"/>
            <a:ext cx="396040" cy="504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News Media Assets | Cargill">
            <a:extLst>
              <a:ext uri="{FF2B5EF4-FFF2-40B4-BE49-F238E27FC236}">
                <a16:creationId xmlns:a16="http://schemas.microsoft.com/office/drawing/2014/main" id="{FE1313CC-F169-4DFB-5EA7-6F0D8D28F2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8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629400" y="3479800"/>
            <a:ext cx="859695" cy="41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Renewable Biofuels – Houston, Texas">
            <a:extLst>
              <a:ext uri="{FF2B5EF4-FFF2-40B4-BE49-F238E27FC236}">
                <a16:creationId xmlns:a16="http://schemas.microsoft.com/office/drawing/2014/main" id="{589419ED-025B-58E4-0FF4-76AB8E9DB84A}"/>
              </a:ext>
            </a:extLst>
          </p:cNvPr>
          <p:cNvPicPr>
            <a:picLocks noChangeAspect="1" noChangeArrowheads="1"/>
          </p:cNvPicPr>
          <p:nvPr>
            <p:custDataLst>
              <p:tags r:id="rId10"/>
            </p:custDataLst>
          </p:nvPr>
        </p:nvPicPr>
        <p:blipFill>
          <a:blip r:embed="rId3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72113" y="4659313"/>
            <a:ext cx="597039" cy="2746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2">
            <a:extLst>
              <a:ext uri="{FF2B5EF4-FFF2-40B4-BE49-F238E27FC236}">
                <a16:creationId xmlns:a16="http://schemas.microsoft.com/office/drawing/2014/main" id="{6044C269-375C-4995-8C10-209D608D176B}"/>
              </a:ext>
            </a:extLst>
          </p:cNvPr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4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13313" y="4645025"/>
            <a:ext cx="402631" cy="306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About Diamond Green Diesel | Renewable Fuel Producer in North America">
            <a:extLst>
              <a:ext uri="{FF2B5EF4-FFF2-40B4-BE49-F238E27FC236}">
                <a16:creationId xmlns:a16="http://schemas.microsoft.com/office/drawing/2014/main" id="{824345B9-0EEB-2C99-346B-493B78C06D76}"/>
              </a:ext>
            </a:extLst>
          </p:cNvPr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41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435400" y="2193925"/>
            <a:ext cx="849621" cy="71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93" name="Picture 14" descr="Calumet Specialty Products Partners LP - National Candle Association">
            <a:extLst>
              <a:ext uri="{FF2B5EF4-FFF2-40B4-BE49-F238E27FC236}">
                <a16:creationId xmlns:a16="http://schemas.microsoft.com/office/drawing/2014/main" id="{DDB9D9CD-82B6-9DE9-650D-C858F9EB6E78}"/>
              </a:ext>
            </a:extLst>
          </p:cNvPr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 rotWithShape="1">
          <a:blip r:embed="rId42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435975" y="4537075"/>
            <a:ext cx="782154" cy="4270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St. Bernard Renewables completes, begins operating feedstock-pretreatment  unit">
            <a:extLst>
              <a:ext uri="{FF2B5EF4-FFF2-40B4-BE49-F238E27FC236}">
                <a16:creationId xmlns:a16="http://schemas.microsoft.com/office/drawing/2014/main" id="{AB3DD7A6-72D6-E83F-354A-1EEB9AC56E7B}"/>
              </a:ext>
            </a:extLst>
          </p:cNvPr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4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26375" y="4410075"/>
            <a:ext cx="330729" cy="331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8" name="Picture 10" descr="Eni opens its 2nd large-scale renewable diesel facility in Italy |  Biodiesel Magazine">
            <a:extLst>
              <a:ext uri="{FF2B5EF4-FFF2-40B4-BE49-F238E27FC236}">
                <a16:creationId xmlns:a16="http://schemas.microsoft.com/office/drawing/2014/main" id="{167DDB63-3F59-B9D3-1CF1-DD4D42EAAD38}"/>
              </a:ext>
            </a:extLst>
          </p:cNvPr>
          <p:cNvPicPr>
            <a:picLocks noChangeAspect="1" noChangeArrowheads="1"/>
          </p:cNvPicPr>
          <p:nvPr>
            <p:custDataLst>
              <p:tags r:id="rId15"/>
            </p:custDataLst>
          </p:nvPr>
        </p:nvPicPr>
        <p:blipFill>
          <a:blip r:embed="rId44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77213" y="4414838"/>
            <a:ext cx="348671" cy="31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0" name="Picture 12" descr="MDU Resources – Bismarck Marathon">
            <a:extLst>
              <a:ext uri="{FF2B5EF4-FFF2-40B4-BE49-F238E27FC236}">
                <a16:creationId xmlns:a16="http://schemas.microsoft.com/office/drawing/2014/main" id="{9F997E62-3793-E8D6-BE7B-3F7EFC599CB8}"/>
              </a:ext>
            </a:extLst>
          </p:cNvPr>
          <p:cNvPicPr>
            <a:picLocks noChangeAspect="1" noChangeArrowheads="1"/>
          </p:cNvPicPr>
          <p:nvPr>
            <p:custDataLst>
              <p:tags r:id="rId16"/>
            </p:custDataLst>
          </p:nvPr>
        </p:nvPicPr>
        <p:blipFill rotWithShape="1">
          <a:blip r:embed="rId45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1760" b="45568"/>
          <a:stretch/>
        </p:blipFill>
        <p:spPr bwMode="auto">
          <a:xfrm>
            <a:off x="7718680" y="4232275"/>
            <a:ext cx="500482" cy="79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2" name="Picture 14" descr="Calumet Specialty Products Partners LP - National Candle Association">
            <a:extLst>
              <a:ext uri="{FF2B5EF4-FFF2-40B4-BE49-F238E27FC236}">
                <a16:creationId xmlns:a16="http://schemas.microsoft.com/office/drawing/2014/main" id="{BA96CBB0-A791-3099-DC22-619C753473E5}"/>
              </a:ext>
            </a:extLst>
          </p:cNvPr>
          <p:cNvPicPr>
            <a:picLocks noChangeAspect="1" noChangeArrowheads="1"/>
          </p:cNvPicPr>
          <p:nvPr>
            <p:custDataLst>
              <p:tags r:id="rId17"/>
            </p:custDataLst>
          </p:nvPr>
        </p:nvPicPr>
        <p:blipFill rotWithShape="1">
          <a:blip r:embed="rId46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48" t="12705" r="1592" b="12967"/>
          <a:stretch/>
        </p:blipFill>
        <p:spPr bwMode="auto">
          <a:xfrm>
            <a:off x="7831956" y="3963988"/>
            <a:ext cx="408876" cy="27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50" name="Picture 6" descr="Marathon Announces Closing of Martinez Renewables JV With Neste - Fuels  Market News">
            <a:extLst>
              <a:ext uri="{FF2B5EF4-FFF2-40B4-BE49-F238E27FC236}">
                <a16:creationId xmlns:a16="http://schemas.microsoft.com/office/drawing/2014/main" id="{7A8F5334-90E7-A4A6-5BAF-50B6961578E0}"/>
              </a:ext>
            </a:extLst>
          </p:cNvPr>
          <p:cNvPicPr>
            <a:picLocks noChangeAspect="1" noChangeArrowheads="1"/>
          </p:cNvPicPr>
          <p:nvPr>
            <p:custDataLst>
              <p:tags r:id="rId18"/>
            </p:custDataLst>
          </p:nvPr>
        </p:nvPicPr>
        <p:blipFill rotWithShape="1">
          <a:blip r:embed="rId47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890124" y="4403725"/>
            <a:ext cx="1413020" cy="5159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4" name="Picture 16" descr="Home - POET">
            <a:extLst>
              <a:ext uri="{FF2B5EF4-FFF2-40B4-BE49-F238E27FC236}">
                <a16:creationId xmlns:a16="http://schemas.microsoft.com/office/drawing/2014/main" id="{9F67CA42-442D-826C-C24E-2B7803912AB9}"/>
              </a:ext>
            </a:extLst>
          </p:cNvPr>
          <p:cNvPicPr>
            <a:picLocks noChangeAspect="1" noChangeArrowheads="1"/>
          </p:cNvPicPr>
          <p:nvPr>
            <p:custDataLst>
              <p:tags r:id="rId19"/>
            </p:custDataLst>
          </p:nvPr>
        </p:nvPicPr>
        <p:blipFill rotWithShape="1">
          <a:blip r:embed="rId48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279650" y="1951038"/>
            <a:ext cx="1443813" cy="4873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6" name="Picture 18" descr="Valero Energy - Wikipedia">
            <a:extLst>
              <a:ext uri="{FF2B5EF4-FFF2-40B4-BE49-F238E27FC236}">
                <a16:creationId xmlns:a16="http://schemas.microsoft.com/office/drawing/2014/main" id="{496388E3-E3EC-57AF-0D43-1FA111733ECB}"/>
              </a:ext>
            </a:extLst>
          </p:cNvPr>
          <p:cNvPicPr>
            <a:picLocks noChangeAspect="1" noChangeArrowheads="1"/>
          </p:cNvPicPr>
          <p:nvPr>
            <p:custDataLst>
              <p:tags r:id="rId20"/>
            </p:custDataLst>
          </p:nvPr>
        </p:nvPicPr>
        <p:blipFill>
          <a:blip r:embed="rId4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44813" y="3668713"/>
            <a:ext cx="479074" cy="339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8" name="Picture 20" descr="Green Plains Reports Fourth Quarter and Full Year 2024 Financial Results |  Business Wire">
            <a:extLst>
              <a:ext uri="{FF2B5EF4-FFF2-40B4-BE49-F238E27FC236}">
                <a16:creationId xmlns:a16="http://schemas.microsoft.com/office/drawing/2014/main" id="{C6D76879-D224-215E-12C1-5259F97AFC8F}"/>
              </a:ext>
            </a:extLst>
          </p:cNvPr>
          <p:cNvPicPr>
            <a:picLocks noChangeAspect="1" noChangeArrowheads="1"/>
          </p:cNvPicPr>
          <p:nvPr>
            <p:custDataLst>
              <p:tags r:id="rId21"/>
            </p:custDataLst>
          </p:nvPr>
        </p:nvPicPr>
        <p:blipFill rotWithShape="1">
          <a:blip r:embed="rId50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509838" y="4192588"/>
            <a:ext cx="1242234" cy="338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98" name="Picture 22">
            <a:extLst>
              <a:ext uri="{FF2B5EF4-FFF2-40B4-BE49-F238E27FC236}">
                <a16:creationId xmlns:a16="http://schemas.microsoft.com/office/drawing/2014/main" id="{E3EB6BCF-E5C2-CA39-FC37-744A83CEEE32}"/>
              </a:ext>
            </a:extLst>
          </p:cNvPr>
          <p:cNvPicPr>
            <a:picLocks noChangeAspect="1" noChangeArrowheads="1"/>
          </p:cNvPicPr>
          <p:nvPr>
            <p:custDataLst>
              <p:tags r:id="rId22"/>
            </p:custDataLst>
          </p:nvPr>
        </p:nvPicPr>
        <p:blipFill>
          <a:blip r:embed="rId5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49575" y="2809875"/>
            <a:ext cx="736417" cy="560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2" descr="Marquis Energy Global welcomes MJ and Priscilla to the team">
            <a:extLst>
              <a:ext uri="{FF2B5EF4-FFF2-40B4-BE49-F238E27FC236}">
                <a16:creationId xmlns:a16="http://schemas.microsoft.com/office/drawing/2014/main" id="{ED43D255-FAB6-0D2D-72DA-114AB62150F1}"/>
              </a:ext>
            </a:extLst>
          </p:cNvPr>
          <p:cNvPicPr>
            <a:picLocks noChangeAspect="1" noChangeArrowheads="1"/>
          </p:cNvPicPr>
          <p:nvPr>
            <p:custDataLst>
              <p:tags r:id="rId23"/>
            </p:custDataLst>
          </p:nvPr>
        </p:nvPicPr>
        <p:blipFill rotWithShape="1">
          <a:blip r:embed="rId5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095500" y="4549775"/>
            <a:ext cx="920925" cy="2365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0" name="TextBox 1039">
            <a:extLst>
              <a:ext uri="{FF2B5EF4-FFF2-40B4-BE49-F238E27FC236}">
                <a16:creationId xmlns:a16="http://schemas.microsoft.com/office/drawing/2014/main" id="{03A900BE-1AF4-8619-13C1-D7681790A6D1}"/>
              </a:ext>
            </a:extLst>
          </p:cNvPr>
          <p:cNvSpPr txBox="1"/>
          <p:nvPr>
            <p:custDataLst>
              <p:tags r:id="rId24"/>
            </p:custDataLst>
          </p:nvPr>
        </p:nvSpPr>
        <p:spPr bwMode="gray">
          <a:xfrm>
            <a:off x="8751888" y="3251200"/>
            <a:ext cx="936625" cy="3804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buNone/>
            </a:pPr>
            <a:r>
              <a:rPr lang="en-US" sz="1000" b="1" i="1" dirty="0"/>
              <a:t>4,320M gal/year</a:t>
            </a:r>
          </a:p>
        </p:txBody>
      </p:sp>
      <p:sp>
        <p:nvSpPr>
          <p:cNvPr id="1057" name="TextBox 1056">
            <a:extLst>
              <a:ext uri="{FF2B5EF4-FFF2-40B4-BE49-F238E27FC236}">
                <a16:creationId xmlns:a16="http://schemas.microsoft.com/office/drawing/2014/main" id="{4372B2BD-2DEB-2890-A478-411CD695D780}"/>
              </a:ext>
            </a:extLst>
          </p:cNvPr>
          <p:cNvSpPr txBox="1"/>
          <p:nvPr>
            <p:custDataLst>
              <p:tags r:id="rId25"/>
            </p:custDataLst>
          </p:nvPr>
        </p:nvSpPr>
        <p:spPr bwMode="gray">
          <a:xfrm>
            <a:off x="4889500" y="3260725"/>
            <a:ext cx="936625" cy="3804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 algn="ctr">
              <a:buNone/>
            </a:pPr>
            <a:r>
              <a:rPr lang="en-US" sz="1000" b="1" i="1" dirty="0"/>
              <a:t>2,092M  gal/year</a:t>
            </a:r>
          </a:p>
        </p:txBody>
      </p:sp>
      <p:sp>
        <p:nvSpPr>
          <p:cNvPr id="1067" name="TextBox 1066">
            <a:extLst>
              <a:ext uri="{FF2B5EF4-FFF2-40B4-BE49-F238E27FC236}">
                <a16:creationId xmlns:a16="http://schemas.microsoft.com/office/drawing/2014/main" id="{38C81944-6636-A820-1A71-DDE3C0DBE45B}"/>
              </a:ext>
            </a:extLst>
          </p:cNvPr>
          <p:cNvSpPr txBox="1"/>
          <p:nvPr>
            <p:custDataLst>
              <p:tags r:id="rId26"/>
            </p:custDataLst>
          </p:nvPr>
        </p:nvSpPr>
        <p:spPr bwMode="gray">
          <a:xfrm>
            <a:off x="1096963" y="3260725"/>
            <a:ext cx="1030288" cy="380480"/>
          </a:xfrm>
          <a:prstGeom prst="rect">
            <a:avLst/>
          </a:prstGeom>
          <a:noFill/>
        </p:spPr>
        <p:txBody>
          <a:bodyPr wrap="square" lIns="36000" tIns="36000" rIns="36000" bIns="36000" rtlCol="0" anchor="t">
            <a:spAutoFit/>
          </a:bodyPr>
          <a:lstStyle/>
          <a:p>
            <a:pPr marL="0" indent="0" algn="ctr">
              <a:buNone/>
            </a:pPr>
            <a:r>
              <a:rPr lang="en-US" sz="1000" b="1" i="1" dirty="0"/>
              <a:t>18,011M  gal/year</a:t>
            </a:r>
            <a:endParaRPr lang="en-US" dirty="0">
              <a:cs typeface="Arial"/>
            </a:endParaRPr>
          </a:p>
        </p:txBody>
      </p:sp>
      <p:sp>
        <p:nvSpPr>
          <p:cNvPr id="2083" name="TextBox 8">
            <a:extLst>
              <a:ext uri="{FF2B5EF4-FFF2-40B4-BE49-F238E27FC236}">
                <a16:creationId xmlns:a16="http://schemas.microsoft.com/office/drawing/2014/main" id="{39D677CD-A20A-2BB3-3C9E-18A11597F75B}"/>
              </a:ext>
            </a:extLst>
          </p:cNvPr>
          <p:cNvSpPr txBox="1"/>
          <p:nvPr/>
        </p:nvSpPr>
        <p:spPr bwMode="gray">
          <a:xfrm>
            <a:off x="321838" y="5057775"/>
            <a:ext cx="3598863" cy="1189038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 anchor="t">
            <a:noAutofit/>
          </a:bodyPr>
          <a:lstStyle>
            <a:defPPr>
              <a:defRPr lang="en-US"/>
            </a:defPPr>
            <a:lvl1pPr marL="0" indent="0">
              <a:spcAft>
                <a:spcPts val="600"/>
              </a:spcAft>
              <a:buNone/>
              <a:defRPr sz="1250" b="1"/>
            </a:lvl1pPr>
            <a:lvl2pPr lvl="1">
              <a:spcBef>
                <a:spcPts val="0"/>
              </a:spcBef>
              <a:spcAft>
                <a:spcPts val="400"/>
              </a:spcAft>
              <a:defRPr sz="850">
                <a:solidFill>
                  <a:srgbClr val="222222"/>
                </a:solidFill>
                <a:latin typeface="Arial" panose="020B0604020202020204" pitchFamily="34" charset="0"/>
              </a:defRPr>
            </a:lvl2pPr>
          </a:lstStyle>
          <a:p>
            <a:pPr marL="171450" indent="-171450"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000" dirty="0"/>
              <a:t>POET</a:t>
            </a:r>
            <a:r>
              <a:rPr lang="en-US" sz="1000" b="0" dirty="0"/>
              <a:t>, </a:t>
            </a:r>
            <a:r>
              <a:rPr lang="en-US" sz="1000" dirty="0"/>
              <a:t>ADM</a:t>
            </a:r>
            <a:r>
              <a:rPr lang="en-US" sz="1000" b="0" dirty="0"/>
              <a:t>, and </a:t>
            </a:r>
            <a:r>
              <a:rPr lang="en-US" sz="1000" dirty="0"/>
              <a:t>Valero Renewables </a:t>
            </a:r>
            <a:r>
              <a:rPr lang="en-US" sz="1000" b="0" dirty="0"/>
              <a:t>have been the</a:t>
            </a:r>
            <a:br>
              <a:rPr lang="en-US" sz="1000" b="0" dirty="0"/>
            </a:br>
            <a:r>
              <a:rPr lang="en-US" sz="1000" b="0" dirty="0"/>
              <a:t>top three ethanol producers during the past five years (2020-24).</a:t>
            </a:r>
          </a:p>
          <a:p>
            <a:pPr marL="171450" indent="-171450"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000" b="0" dirty="0"/>
              <a:t>POET significantly increased production capacity in 2022 by adding 1,407M gal/year and became the leading producer of ethanol (2,918M gal/year).</a:t>
            </a:r>
          </a:p>
        </p:txBody>
      </p:sp>
      <p:sp>
        <p:nvSpPr>
          <p:cNvPr id="2107" name="TextBox 8">
            <a:extLst>
              <a:ext uri="{FF2B5EF4-FFF2-40B4-BE49-F238E27FC236}">
                <a16:creationId xmlns:a16="http://schemas.microsoft.com/office/drawing/2014/main" id="{9AA1FCEF-E0D6-E8E4-C852-AC01025971FA}"/>
              </a:ext>
            </a:extLst>
          </p:cNvPr>
          <p:cNvSpPr txBox="1"/>
          <p:nvPr/>
        </p:nvSpPr>
        <p:spPr bwMode="gray">
          <a:xfrm>
            <a:off x="4032250" y="5057775"/>
            <a:ext cx="3600450" cy="1189038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 anchor="t">
            <a:spAutoFit/>
          </a:bodyPr>
          <a:lstStyle>
            <a:defPPr>
              <a:defRPr lang="en-US"/>
            </a:defPPr>
            <a:lvl1pPr marL="0" indent="0">
              <a:spcAft>
                <a:spcPts val="600"/>
              </a:spcAft>
              <a:buNone/>
              <a:defRPr sz="1250" b="1"/>
            </a:lvl1pPr>
            <a:lvl2pPr lvl="1">
              <a:spcBef>
                <a:spcPts val="0"/>
              </a:spcBef>
              <a:spcAft>
                <a:spcPts val="400"/>
              </a:spcAft>
              <a:defRPr sz="850">
                <a:solidFill>
                  <a:srgbClr val="222222"/>
                </a:solidFill>
                <a:latin typeface="Arial" panose="020B0604020202020204" pitchFamily="34" charset="0"/>
              </a:defRPr>
            </a:lvl2pPr>
          </a:lstStyle>
          <a:p>
            <a:pPr marL="171450" indent="-171450"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000" dirty="0"/>
              <a:t>Renewable Energy Group</a:t>
            </a:r>
            <a:r>
              <a:rPr lang="en-US" sz="1000" b="0" dirty="0"/>
              <a:t>, </a:t>
            </a:r>
            <a:r>
              <a:rPr lang="en-US" sz="1000" dirty="0"/>
              <a:t>Cargill</a:t>
            </a:r>
            <a:r>
              <a:rPr lang="en-US" sz="1000" b="0" dirty="0"/>
              <a:t>, and </a:t>
            </a:r>
            <a:r>
              <a:rPr lang="en-US" sz="1000" dirty="0"/>
              <a:t>AG Processing</a:t>
            </a:r>
            <a:r>
              <a:rPr lang="en-US" sz="1000" b="0" dirty="0"/>
              <a:t> have been the top three biodiesel producers during the past three years (2022-25).</a:t>
            </a:r>
          </a:p>
          <a:p>
            <a:pPr marL="171450" indent="-171450"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000" dirty="0"/>
              <a:t>World Energy</a:t>
            </a:r>
            <a:r>
              <a:rPr lang="en-US" sz="1000" b="0" dirty="0"/>
              <a:t>, a sustainable biofuel producer, is converting its biodiesel plant (250M gallons/year) into a SAF production plant. </a:t>
            </a:r>
          </a:p>
        </p:txBody>
      </p:sp>
      <p:sp>
        <p:nvSpPr>
          <p:cNvPr id="2108" name="TextBox 8">
            <a:extLst>
              <a:ext uri="{FF2B5EF4-FFF2-40B4-BE49-F238E27FC236}">
                <a16:creationId xmlns:a16="http://schemas.microsoft.com/office/drawing/2014/main" id="{2DC6D9C9-2EE7-714D-0385-E9304BCAA116}"/>
              </a:ext>
            </a:extLst>
          </p:cNvPr>
          <p:cNvSpPr txBox="1"/>
          <p:nvPr/>
        </p:nvSpPr>
        <p:spPr bwMode="gray">
          <a:xfrm>
            <a:off x="7743825" y="5057775"/>
            <a:ext cx="3925655" cy="1189038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 anchor="t">
            <a:noAutofit/>
          </a:bodyPr>
          <a:lstStyle>
            <a:defPPr>
              <a:defRPr lang="en-US"/>
            </a:defPPr>
            <a:lvl1pPr marL="171450" indent="-171450"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defRPr sz="1000" b="1"/>
            </a:lvl1pPr>
            <a:lvl2pPr lvl="1">
              <a:spcBef>
                <a:spcPts val="0"/>
              </a:spcBef>
              <a:spcAft>
                <a:spcPts val="400"/>
              </a:spcAft>
              <a:defRPr sz="850">
                <a:solidFill>
                  <a:srgbClr val="222222"/>
                </a:solidFill>
                <a:latin typeface="Arial" panose="020B0604020202020204" pitchFamily="34" charset="0"/>
              </a:defRPr>
            </a:lvl2pPr>
          </a:lstStyle>
          <a:p>
            <a:r>
              <a:rPr lang="en-US" dirty="0"/>
              <a:t>Diamond Green Diesel </a:t>
            </a:r>
            <a:r>
              <a:rPr lang="en-US" b="0" dirty="0"/>
              <a:t>and Martinez Renewables (Marathon-Neste JV) lead renewable biofuel production with a majority of the production capacity.</a:t>
            </a:r>
          </a:p>
        </p:txBody>
      </p:sp>
      <p:cxnSp>
        <p:nvCxnSpPr>
          <p:cNvPr id="774" name="Straight Connector 773">
            <a:extLst>
              <a:ext uri="{FF2B5EF4-FFF2-40B4-BE49-F238E27FC236}">
                <a16:creationId xmlns:a16="http://schemas.microsoft.com/office/drawing/2014/main" id="{A10E976F-DF6E-70AB-B55F-248CD7668702}"/>
              </a:ext>
            </a:extLst>
          </p:cNvPr>
          <p:cNvCxnSpPr>
            <a:cxnSpLocks/>
          </p:cNvCxnSpPr>
          <p:nvPr/>
        </p:nvCxnSpPr>
        <p:spPr bwMode="gray">
          <a:xfrm>
            <a:off x="3981143" y="1866900"/>
            <a:ext cx="0" cy="4389438"/>
          </a:xfrm>
          <a:prstGeom prst="line">
            <a:avLst/>
          </a:prstGeom>
          <a:ln w="9525" cap="flat">
            <a:solidFill>
              <a:schemeClr val="tx2"/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Straight Connector 775">
            <a:extLst>
              <a:ext uri="{FF2B5EF4-FFF2-40B4-BE49-F238E27FC236}">
                <a16:creationId xmlns:a16="http://schemas.microsoft.com/office/drawing/2014/main" id="{05451AB1-A376-1D2F-D09A-37B7E9A92241}"/>
              </a:ext>
            </a:extLst>
          </p:cNvPr>
          <p:cNvCxnSpPr>
            <a:cxnSpLocks/>
          </p:cNvCxnSpPr>
          <p:nvPr/>
        </p:nvCxnSpPr>
        <p:spPr bwMode="gray">
          <a:xfrm>
            <a:off x="7686982" y="1866900"/>
            <a:ext cx="0" cy="4389438"/>
          </a:xfrm>
          <a:prstGeom prst="line">
            <a:avLst/>
          </a:prstGeom>
          <a:ln w="9525" cap="flat">
            <a:solidFill>
              <a:schemeClr val="tx2"/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7" name="btfpNotesBox111697">
            <a:extLst>
              <a:ext uri="{FF2B5EF4-FFF2-40B4-BE49-F238E27FC236}">
                <a16:creationId xmlns:a16="http://schemas.microsoft.com/office/drawing/2014/main" id="{B5BBE6C5-3AE4-0569-804F-8B6DB3A8B5AA}"/>
              </a:ext>
            </a:extLst>
          </p:cNvPr>
          <p:cNvSpPr txBox="1"/>
          <p:nvPr>
            <p:custDataLst>
              <p:tags r:id="rId27"/>
            </p:custDataLst>
          </p:nvPr>
        </p:nvSpPr>
        <p:spPr bwMode="gray">
          <a:xfrm>
            <a:off x="330200" y="6279292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U.S. EIA,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53"/>
              </a:rPr>
              <a:t>U.S. Fuel Ethanol Plant Production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U.S. EIA,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54"/>
              </a:rPr>
              <a:t>U.S. Biodiesel Plant Production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U.S. EIA,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55"/>
              </a:rPr>
              <a:t>U.S. Renewable Diesel Fuel and Other Biofuels Plant Production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(2024).</a:t>
            </a:r>
            <a:endParaRPr lang="en-US" sz="800" dirty="0">
              <a:solidFill>
                <a:srgbClr val="000000"/>
              </a:solidFill>
              <a:latin typeface="Arial"/>
              <a:cs typeface="Arial"/>
            </a:endParaRP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Heonjae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56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57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58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5461964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D6B869-5631-AF89-D555-D12B8E83E4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651834D-74B1-FDCA-2EBC-6BE4CB8B749E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359397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2" imgW="484" imgH="486" progId="TCLayout.ActiveDocument.1">
                  <p:embed/>
                </p:oleObj>
              </mc:Choice>
              <mc:Fallback>
                <p:oleObj name="think-cell Slide" r:id="rId32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651834D-74B1-FDCA-2EBC-6BE4CB8B74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4544DE3A-DDE1-52DA-B9C9-D667F2BB07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001" dirty="0"/>
              <a:t>Ethanol/</a:t>
            </a:r>
            <a:r>
              <a:rPr lang="en-US" dirty="0"/>
              <a:t>b</a:t>
            </a:r>
            <a:r>
              <a:rPr lang="en-001" dirty="0"/>
              <a:t>iodiesel market has stayed relatively fragmented over the years</a:t>
            </a:r>
            <a:r>
              <a:rPr lang="en-US" dirty="0"/>
              <a:t>,</a:t>
            </a:r>
            <a:r>
              <a:rPr lang="en-001" dirty="0"/>
              <a:t> and </a:t>
            </a:r>
            <a:r>
              <a:rPr lang="en-US" dirty="0"/>
              <a:t>the </a:t>
            </a:r>
            <a:r>
              <a:rPr lang="en-001" dirty="0"/>
              <a:t>renewable biofuel market is becoming competitive</a:t>
            </a:r>
            <a:endParaRPr lang="en-US" dirty="0"/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D1DDEFC9-A544-9C50-4972-D3B354CA8AA9}"/>
              </a:ext>
            </a:extLst>
          </p:cNvPr>
          <p:cNvGraphicFramePr/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2473555092"/>
              </p:ext>
            </p:extLst>
          </p:nvPr>
        </p:nvGraphicFramePr>
        <p:xfrm>
          <a:off x="280988" y="2020888"/>
          <a:ext cx="4533900" cy="4089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692" name="Text Placeholder 10">
            <a:extLst>
              <a:ext uri="{FF2B5EF4-FFF2-40B4-BE49-F238E27FC236}">
                <a16:creationId xmlns:a16="http://schemas.microsoft.com/office/drawing/2014/main" id="{668911FF-CE54-0654-0DEE-067EB95AA414}"/>
              </a:ext>
            </a:extLst>
          </p:cNvPr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652463" y="59277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12E49F5-48DF-4BE3-8036-ED542B818E4C}" type="datetime'''''''''''''''2''0''''''2''''0''''''''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1000" dirty="0"/>
          </a:p>
        </p:txBody>
      </p:sp>
      <p:sp>
        <p:nvSpPr>
          <p:cNvPr id="693" name="Text Placeholder 10">
            <a:extLst>
              <a:ext uri="{FF2B5EF4-FFF2-40B4-BE49-F238E27FC236}">
                <a16:creationId xmlns:a16="http://schemas.microsoft.com/office/drawing/2014/main" id="{D28AC72B-1B87-0AD3-B5EC-9552D77DB08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1527175" y="59277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F73890B-0F48-4040-8990-C808D087626B}" type="datetime'''''''''''''''''''''''''''''''''2''''02''1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1000" dirty="0"/>
          </a:p>
        </p:txBody>
      </p:sp>
      <p:sp>
        <p:nvSpPr>
          <p:cNvPr id="694" name="Text Placeholder 10">
            <a:extLst>
              <a:ext uri="{FF2B5EF4-FFF2-40B4-BE49-F238E27FC236}">
                <a16:creationId xmlns:a16="http://schemas.microsoft.com/office/drawing/2014/main" id="{1C40595D-0355-E424-5EED-52C6DFBADE0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2400300" y="59277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FF8243F-2D51-4BFB-83A5-7EACC6414C94}" type="datetime'''''''''''''2''''''''''''''''0''2''''''''''2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1000" dirty="0"/>
          </a:p>
        </p:txBody>
      </p:sp>
      <p:sp>
        <p:nvSpPr>
          <p:cNvPr id="695" name="Text Placeholder 10">
            <a:extLst>
              <a:ext uri="{FF2B5EF4-FFF2-40B4-BE49-F238E27FC236}">
                <a16:creationId xmlns:a16="http://schemas.microsoft.com/office/drawing/2014/main" id="{B1F16DE6-B605-C539-8604-A4EE0107EF0E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3275013" y="59277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F3414AC-15A6-455C-9276-F816F57AAF37}" type="datetime'''''''2''''''''''''''''0''''''''23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2023</a:t>
            </a:fld>
            <a:endParaRPr lang="en-US" sz="1000" dirty="0"/>
          </a:p>
        </p:txBody>
      </p:sp>
      <p:sp>
        <p:nvSpPr>
          <p:cNvPr id="696" name="Text Placeholder 10">
            <a:extLst>
              <a:ext uri="{FF2B5EF4-FFF2-40B4-BE49-F238E27FC236}">
                <a16:creationId xmlns:a16="http://schemas.microsoft.com/office/drawing/2014/main" id="{988DD830-2393-D107-EF03-68104748856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4148138" y="5927725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474FEF1-5972-4403-8373-80D549DDC540}" type="datetime'''''''''''''''202''''''''''4''''''''''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2024</a:t>
            </a:fld>
            <a:endParaRPr lang="en-US" sz="1000" dirty="0"/>
          </a:p>
        </p:txBody>
      </p:sp>
      <p:sp>
        <p:nvSpPr>
          <p:cNvPr id="697" name="Rectangle 696">
            <a:extLst>
              <a:ext uri="{FF2B5EF4-FFF2-40B4-BE49-F238E27FC236}">
                <a16:creationId xmlns:a16="http://schemas.microsoft.com/office/drawing/2014/main" id="{40879AB7-1045-48E6-72CC-FDE359E3387B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2441575" y="1968500"/>
            <a:ext cx="179388" cy="133350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698" name="Rectangle 697">
            <a:extLst>
              <a:ext uri="{FF2B5EF4-FFF2-40B4-BE49-F238E27FC236}">
                <a16:creationId xmlns:a16="http://schemas.microsoft.com/office/drawing/2014/main" id="{63EF2E4F-B0EC-DADB-5131-E80BE7F5F04E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3200400" y="1968500"/>
            <a:ext cx="179388" cy="133350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699" name="Rectangle 698">
            <a:extLst>
              <a:ext uri="{FF2B5EF4-FFF2-40B4-BE49-F238E27FC236}">
                <a16:creationId xmlns:a16="http://schemas.microsoft.com/office/drawing/2014/main" id="{BC9FA2F4-7439-DD77-8658-535AB7ECF9BC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4044950" y="1968500"/>
            <a:ext cx="179388" cy="1333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700" name="Text Placeholder 10">
            <a:extLst>
              <a:ext uri="{FF2B5EF4-FFF2-40B4-BE49-F238E27FC236}">
                <a16:creationId xmlns:a16="http://schemas.microsoft.com/office/drawing/2014/main" id="{88B411F2-6CB4-0A89-9AEE-0B2B647A9A5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2671763" y="1963738"/>
            <a:ext cx="4270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1329D391-CC9E-4753-8F75-AA216D1E0341}" type="datetime'''E''t''''''''han''''''''''ol''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Ethanol</a:t>
            </a:fld>
            <a:endParaRPr lang="en-US" sz="1000" dirty="0"/>
          </a:p>
        </p:txBody>
      </p:sp>
      <p:sp>
        <p:nvSpPr>
          <p:cNvPr id="701" name="Text Placeholder 10">
            <a:extLst>
              <a:ext uri="{FF2B5EF4-FFF2-40B4-BE49-F238E27FC236}">
                <a16:creationId xmlns:a16="http://schemas.microsoft.com/office/drawing/2014/main" id="{D71C3E47-3D6F-2CEF-14CF-DA889005F1A7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3430588" y="1963738"/>
            <a:ext cx="5127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1EBBD994-CA06-4725-AD54-11F7A47C8F6B}" type="datetime'''B''''i''''''od''''''ies''''el''''''''''''''''''''''''''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Biodiesel</a:t>
            </a:fld>
            <a:endParaRPr lang="en-US" sz="1000" dirty="0"/>
          </a:p>
        </p:txBody>
      </p:sp>
      <p:sp>
        <p:nvSpPr>
          <p:cNvPr id="702" name="Text Placeholder 10">
            <a:extLst>
              <a:ext uri="{FF2B5EF4-FFF2-40B4-BE49-F238E27FC236}">
                <a16:creationId xmlns:a16="http://schemas.microsoft.com/office/drawing/2014/main" id="{DEAA1962-C511-84D7-332A-62C1D6DC1079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4275138" y="1963738"/>
            <a:ext cx="6318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B6DC2AF5-5477-487E-A802-A6AE17C2896C}" type="datetime'''R''''e''''''''''''''''''''''''ne''wa''''''b''''''''le''''''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Renewable</a:t>
            </a:fld>
            <a:endParaRPr lang="en-US" sz="1000" dirty="0"/>
          </a:p>
        </p:txBody>
      </p:sp>
      <p:grpSp>
        <p:nvGrpSpPr>
          <p:cNvPr id="9" name="btfpColumnHeaderBox998433">
            <a:extLst>
              <a:ext uri="{FF2B5EF4-FFF2-40B4-BE49-F238E27FC236}">
                <a16:creationId xmlns:a16="http://schemas.microsoft.com/office/drawing/2014/main" id="{C5ECEFE1-73D0-F8B5-2382-DE5720F677D2}"/>
              </a:ext>
            </a:extLst>
          </p:cNvPr>
          <p:cNvGrpSpPr/>
          <p:nvPr>
            <p:custDataLst>
              <p:tags r:id="rId15"/>
            </p:custDataLst>
          </p:nvPr>
        </p:nvGrpSpPr>
        <p:grpSpPr>
          <a:xfrm>
            <a:off x="330200" y="1554480"/>
            <a:ext cx="4635840" cy="274320"/>
            <a:chOff x="4354248" y="1527114"/>
            <a:chExt cx="3483505" cy="288219"/>
          </a:xfrm>
        </p:grpSpPr>
        <p:sp>
          <p:nvSpPr>
            <p:cNvPr id="5" name="btfpColumnHeaderBoxText998433">
              <a:extLst>
                <a:ext uri="{FF2B5EF4-FFF2-40B4-BE49-F238E27FC236}">
                  <a16:creationId xmlns:a16="http://schemas.microsoft.com/office/drawing/2014/main" id="{75E1961A-7D71-1B7A-91EA-4EB4923006CF}"/>
                </a:ext>
              </a:extLst>
            </p:cNvPr>
            <p:cNvSpPr txBox="1"/>
            <p:nvPr/>
          </p:nvSpPr>
          <p:spPr bwMode="gray">
            <a:xfrm>
              <a:off x="4354248" y="1527114"/>
              <a:ext cx="3483504" cy="288219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Biofuel market </a:t>
              </a:r>
              <a:r>
                <a:rPr kumimoji="0" lang="en-001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HHI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</a:t>
              </a:r>
              <a:r>
                <a:rPr kumimoji="0" lang="en-001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rend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8" name="btfpColumnHeaderBoxLine998433">
              <a:extLst>
                <a:ext uri="{FF2B5EF4-FFF2-40B4-BE49-F238E27FC236}">
                  <a16:creationId xmlns:a16="http://schemas.microsoft.com/office/drawing/2014/main" id="{C94232E1-65D9-4EBE-0737-34621C639ED7}"/>
                </a:ext>
              </a:extLst>
            </p:cNvPr>
            <p:cNvCxnSpPr/>
            <p:nvPr/>
          </p:nvCxnSpPr>
          <p:spPr bwMode="gray">
            <a:xfrm>
              <a:off x="4354248" y="1815333"/>
              <a:ext cx="348350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19FE770-C15D-8457-5CF3-9C9E4B00066E}"/>
              </a:ext>
            </a:extLst>
          </p:cNvPr>
          <p:cNvGrpSpPr/>
          <p:nvPr/>
        </p:nvGrpSpPr>
        <p:grpSpPr>
          <a:xfrm>
            <a:off x="5180450" y="1554480"/>
            <a:ext cx="3383280" cy="274320"/>
            <a:chOff x="5180450" y="1529002"/>
            <a:chExt cx="6366638" cy="288219"/>
          </a:xfrm>
        </p:grpSpPr>
        <p:sp>
          <p:nvSpPr>
            <p:cNvPr id="387" name="btfpColumnHeaderBoxText998433">
              <a:extLst>
                <a:ext uri="{FF2B5EF4-FFF2-40B4-BE49-F238E27FC236}">
                  <a16:creationId xmlns:a16="http://schemas.microsoft.com/office/drawing/2014/main" id="{3D6499AC-A4E0-8EBE-2F23-60C6A037414E}"/>
                </a:ext>
              </a:extLst>
            </p:cNvPr>
            <p:cNvSpPr txBox="1"/>
            <p:nvPr/>
          </p:nvSpPr>
          <p:spPr bwMode="gray">
            <a:xfrm>
              <a:off x="5180450" y="1529002"/>
              <a:ext cx="6366636" cy="288219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001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Renewable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</a:t>
              </a:r>
              <a:r>
                <a:rPr kumimoji="0" lang="en-001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iofuel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m</a:t>
              </a:r>
              <a:r>
                <a:rPr kumimoji="0" lang="en-001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arket 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s</a:t>
              </a:r>
              <a:r>
                <a:rPr kumimoji="0" lang="en-001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hare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 </a:t>
              </a:r>
              <a:r>
                <a:rPr kumimoji="0" lang="en-001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%</a:t>
              </a:r>
              <a:endPara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388" name="btfpColumnHeaderBoxLine998433">
              <a:extLst>
                <a:ext uri="{FF2B5EF4-FFF2-40B4-BE49-F238E27FC236}">
                  <a16:creationId xmlns:a16="http://schemas.microsoft.com/office/drawing/2014/main" id="{6EBA79AE-2E16-43F7-3C7B-0EEEB15ED905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5180452" y="1817221"/>
              <a:ext cx="6366636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0" name="Chart 39">
            <a:extLst>
              <a:ext uri="{FF2B5EF4-FFF2-40B4-BE49-F238E27FC236}">
                <a16:creationId xmlns:a16="http://schemas.microsoft.com/office/drawing/2014/main" id="{BF2BE29C-4001-4168-BBDF-4BB9CD5AC8B2}"/>
              </a:ext>
            </a:extLst>
          </p:cNvPr>
          <p:cNvGraphicFramePr/>
          <p:nvPr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1382348709"/>
              </p:ext>
            </p:extLst>
          </p:nvPr>
        </p:nvGraphicFramePr>
        <p:xfrm>
          <a:off x="5097463" y="2043113"/>
          <a:ext cx="3630612" cy="4067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731" name="Text Placeholder 10">
            <a:extLst>
              <a:ext uri="{FF2B5EF4-FFF2-40B4-BE49-F238E27FC236}">
                <a16:creationId xmlns:a16="http://schemas.microsoft.com/office/drawing/2014/main" id="{9FCD4B6E-E308-789F-9C34-5D8F0026363E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gray">
          <a:xfrm>
            <a:off x="5508625" y="5800725"/>
            <a:ext cx="209550" cy="152400"/>
          </a:xfrm>
          <a:prstGeom prst="rect">
            <a:avLst/>
          </a:prstGeom>
          <a:solidFill>
            <a:srgbClr val="6F8DB9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27F82D6-BF80-4F50-BCDB-0C809EA21894}" type="datetime'''0''''''.''''''''''''''''4''''''''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0.4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35" name="Text Placeholder 10">
            <a:extLst>
              <a:ext uri="{FF2B5EF4-FFF2-40B4-BE49-F238E27FC236}">
                <a16:creationId xmlns:a16="http://schemas.microsoft.com/office/drawing/2014/main" id="{6A7D94F4-CD92-4977-08F1-61C109D5DA48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5467350" y="600075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7016134-3092-491A-AA83-57B5C11B8538}" type="datetime'2''''''0''''''''''''2''''1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1000" dirty="0"/>
          </a:p>
        </p:txBody>
      </p:sp>
      <p:sp>
        <p:nvSpPr>
          <p:cNvPr id="733" name="Text Placeholder 10">
            <a:extLst>
              <a:ext uri="{FF2B5EF4-FFF2-40B4-BE49-F238E27FC236}">
                <a16:creationId xmlns:a16="http://schemas.microsoft.com/office/drawing/2014/main" id="{ED6438EA-3243-32DE-16FC-808B6E99359C}"/>
              </a:ext>
            </a:extLst>
          </p:cNvPr>
          <p:cNvSpPr>
            <a:spLocks/>
          </p:cNvSpPr>
          <p:nvPr>
            <p:custDataLst>
              <p:tags r:id="rId19"/>
            </p:custDataLst>
          </p:nvPr>
        </p:nvSpPr>
        <p:spPr bwMode="gray">
          <a:xfrm>
            <a:off x="6375400" y="5805488"/>
            <a:ext cx="209550" cy="152400"/>
          </a:xfrm>
          <a:prstGeom prst="rect">
            <a:avLst/>
          </a:prstGeom>
          <a:solidFill>
            <a:srgbClr val="364D6E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A99586A-59F9-4254-9A7A-C07389EF5AFE}" type="datetime'''''''''''''''''0''''''''''''''''.''''2''''''''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0.2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36" name="Text Placeholder 10">
            <a:extLst>
              <a:ext uri="{FF2B5EF4-FFF2-40B4-BE49-F238E27FC236}">
                <a16:creationId xmlns:a16="http://schemas.microsoft.com/office/drawing/2014/main" id="{B108B265-1D34-70C6-573A-2B0E7979D831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6334125" y="600075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699596A-D469-42BE-937C-E57AA180B1B3}" type="datetime'''''''2''''''''''''''''''''02''''''''2''''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1000" dirty="0"/>
          </a:p>
        </p:txBody>
      </p:sp>
      <p:sp>
        <p:nvSpPr>
          <p:cNvPr id="437" name="Text Placeholder 10">
            <a:extLst>
              <a:ext uri="{FF2B5EF4-FFF2-40B4-BE49-F238E27FC236}">
                <a16:creationId xmlns:a16="http://schemas.microsoft.com/office/drawing/2014/main" id="{24F39DA8-7E0A-EB14-3F77-EBEA4639E002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7199313" y="600075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DAAE51E-AC0E-4C99-A59A-F53EC00B9AB7}" type="datetime'2''''''''''''''''''0''''''''''''''''''''''''2''3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2023</a:t>
            </a:fld>
            <a:endParaRPr lang="en-US" sz="1000" dirty="0"/>
          </a:p>
        </p:txBody>
      </p:sp>
      <p:sp>
        <p:nvSpPr>
          <p:cNvPr id="438" name="Text Placeholder 10">
            <a:extLst>
              <a:ext uri="{FF2B5EF4-FFF2-40B4-BE49-F238E27FC236}">
                <a16:creationId xmlns:a16="http://schemas.microsoft.com/office/drawing/2014/main" id="{B9614E2B-385F-22E5-FD94-205B38722789}"/>
              </a:ext>
            </a:extLst>
          </p:cNvPr>
          <p:cNvSpPr>
            <a:spLocks/>
          </p:cNvSpPr>
          <p:nvPr>
            <p:custDataLst>
              <p:tags r:id="rId22"/>
            </p:custDataLst>
          </p:nvPr>
        </p:nvSpPr>
        <p:spPr bwMode="auto">
          <a:xfrm>
            <a:off x="8066088" y="600075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C7FC760-CA82-4590-8F61-5C37F84D317D}" type="datetime'''''''''''''''''202''4''''''''''''''''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2024</a:t>
            </a:fld>
            <a:endParaRPr lang="en-US" sz="1000" dirty="0"/>
          </a:p>
        </p:txBody>
      </p:sp>
      <p:sp>
        <p:nvSpPr>
          <p:cNvPr id="440" name="Rectangle 439">
            <a:extLst>
              <a:ext uri="{FF2B5EF4-FFF2-40B4-BE49-F238E27FC236}">
                <a16:creationId xmlns:a16="http://schemas.microsoft.com/office/drawing/2014/main" id="{8F32A09B-F9DD-0231-08B6-399CC5F05820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6375400" y="1968500"/>
            <a:ext cx="179388" cy="133350"/>
          </a:xfrm>
          <a:prstGeom prst="rect">
            <a:avLst/>
          </a:prstGeom>
          <a:solidFill>
            <a:srgbClr val="C0C0C0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441" name="Rectangle 440">
            <a:extLst>
              <a:ext uri="{FF2B5EF4-FFF2-40B4-BE49-F238E27FC236}">
                <a16:creationId xmlns:a16="http://schemas.microsoft.com/office/drawing/2014/main" id="{A1E9479B-EB4C-A07D-24CD-19715186EF58}"/>
              </a:ext>
            </a:extLst>
          </p:cNvPr>
          <p:cNvSpPr/>
          <p:nvPr>
            <p:custDataLst>
              <p:tags r:id="rId24"/>
            </p:custDataLst>
          </p:nvPr>
        </p:nvSpPr>
        <p:spPr bwMode="auto">
          <a:xfrm>
            <a:off x="7142163" y="1968500"/>
            <a:ext cx="179388" cy="133350"/>
          </a:xfrm>
          <a:prstGeom prst="rect">
            <a:avLst/>
          </a:prstGeom>
          <a:solidFill>
            <a:srgbClr val="808080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442" name="Rectangle 441">
            <a:extLst>
              <a:ext uri="{FF2B5EF4-FFF2-40B4-BE49-F238E27FC236}">
                <a16:creationId xmlns:a16="http://schemas.microsoft.com/office/drawing/2014/main" id="{138413C8-6D92-7E1E-022A-87D7BFEBDE23}"/>
              </a:ext>
            </a:extLst>
          </p:cNvPr>
          <p:cNvSpPr/>
          <p:nvPr>
            <p:custDataLst>
              <p:tags r:id="rId25"/>
            </p:custDataLst>
          </p:nvPr>
        </p:nvSpPr>
        <p:spPr bwMode="auto">
          <a:xfrm>
            <a:off x="7978775" y="1968500"/>
            <a:ext cx="179388" cy="133350"/>
          </a:xfrm>
          <a:prstGeom prst="rect">
            <a:avLst/>
          </a:prstGeom>
          <a:solidFill>
            <a:srgbClr val="364D6E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443" name="Text Placeholder 10">
            <a:extLst>
              <a:ext uri="{FF2B5EF4-FFF2-40B4-BE49-F238E27FC236}">
                <a16:creationId xmlns:a16="http://schemas.microsoft.com/office/drawing/2014/main" id="{252499B9-BCBA-17C0-6277-EB12F7A98145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6605588" y="1963738"/>
            <a:ext cx="4349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F0209B1F-C23D-4E32-8C6F-23D3B3E05554}" type="datetime'''''T''''''''''''''''''''''''''op'''' 1''''''-''''5''''''''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Top 1-5</a:t>
            </a:fld>
            <a:endParaRPr lang="en-US" sz="1000" dirty="0"/>
          </a:p>
        </p:txBody>
      </p:sp>
      <p:sp>
        <p:nvSpPr>
          <p:cNvPr id="444" name="Text Placeholder 10">
            <a:extLst>
              <a:ext uri="{FF2B5EF4-FFF2-40B4-BE49-F238E27FC236}">
                <a16:creationId xmlns:a16="http://schemas.microsoft.com/office/drawing/2014/main" id="{4B435DC3-E72C-8F9B-D4C4-9E310937BA53}"/>
              </a:ext>
            </a:extLst>
          </p:cNvPr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7372350" y="1963738"/>
            <a:ext cx="5048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3AEBF5D2-0D85-4828-951A-74A3D8D60F1C}" type="datetime'''''''T''''''''''''''''''''op'''' ''''5''''-10''''''''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Top 5-10</a:t>
            </a:fld>
            <a:endParaRPr lang="en-US" sz="1000" dirty="0"/>
          </a:p>
        </p:txBody>
      </p:sp>
      <p:sp>
        <p:nvSpPr>
          <p:cNvPr id="445" name="Text Placeholder 10">
            <a:extLst>
              <a:ext uri="{FF2B5EF4-FFF2-40B4-BE49-F238E27FC236}">
                <a16:creationId xmlns:a16="http://schemas.microsoft.com/office/drawing/2014/main" id="{7507D682-69EE-7E3C-F185-1F8E84AFCC26}"/>
              </a:ext>
            </a:extLst>
          </p:cNvPr>
          <p:cNvSpPr>
            <a:spLocks/>
          </p:cNvSpPr>
          <p:nvPr>
            <p:custDataLst>
              <p:tags r:id="rId28"/>
            </p:custDataLst>
          </p:nvPr>
        </p:nvSpPr>
        <p:spPr bwMode="auto">
          <a:xfrm>
            <a:off x="8208963" y="1963738"/>
            <a:ext cx="3794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A8180B93-2EF2-493B-A3AC-EB843940E6AA}" type="datetime'''''''''''''''''''''''O''''''''''t''h''''''er''''''''''''s''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Others</a:t>
            </a:fld>
            <a:endParaRPr lang="en-US" sz="1000" dirty="0"/>
          </a:p>
        </p:txBody>
      </p:sp>
      <p:sp>
        <p:nvSpPr>
          <p:cNvPr id="781" name="TextBox 8">
            <a:extLst>
              <a:ext uri="{FF2B5EF4-FFF2-40B4-BE49-F238E27FC236}">
                <a16:creationId xmlns:a16="http://schemas.microsoft.com/office/drawing/2014/main" id="{6C36119C-CCAB-2A71-20D8-199849A9F091}"/>
              </a:ext>
            </a:extLst>
          </p:cNvPr>
          <p:cNvSpPr txBox="1"/>
          <p:nvPr/>
        </p:nvSpPr>
        <p:spPr bwMode="gray">
          <a:xfrm>
            <a:off x="8964574" y="1554480"/>
            <a:ext cx="2812055" cy="2923877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The e</a:t>
            </a:r>
            <a:r>
              <a:rPr lang="en-001" sz="1050" dirty="0">
                <a:solidFill>
                  <a:srgbClr val="222222"/>
                </a:solidFill>
                <a:latin typeface="Arial" panose="020B0604020202020204" pitchFamily="34" charset="0"/>
              </a:rPr>
              <a:t>thanol and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b</a:t>
            </a:r>
            <a:r>
              <a:rPr lang="en-001" sz="1050" dirty="0">
                <a:solidFill>
                  <a:srgbClr val="222222"/>
                </a:solidFill>
                <a:latin typeface="Arial" panose="020B0604020202020204" pitchFamily="34" charset="0"/>
              </a:rPr>
              <a:t>iodiesel market has stayed relatively </a:t>
            </a:r>
            <a:r>
              <a:rPr lang="en-001" sz="1050" b="1" dirty="0">
                <a:solidFill>
                  <a:srgbClr val="222222"/>
                </a:solidFill>
                <a:latin typeface="Arial" panose="020B0604020202020204" pitchFamily="34" charset="0"/>
              </a:rPr>
              <a:t>fragmented</a:t>
            </a:r>
            <a:r>
              <a:rPr lang="en-001" sz="1050" dirty="0">
                <a:solidFill>
                  <a:srgbClr val="222222"/>
                </a:solidFill>
                <a:latin typeface="Arial" panose="020B0604020202020204" pitchFamily="34" charset="0"/>
              </a:rPr>
              <a:t> (HHI&lt;15%, </a:t>
            </a:r>
            <a:r>
              <a:rPr lang="en-001" sz="1050" b="1" dirty="0">
                <a:solidFill>
                  <a:srgbClr val="222222"/>
                </a:solidFill>
                <a:latin typeface="Arial" panose="020B0604020202020204" pitchFamily="34" charset="0"/>
              </a:rPr>
              <a:t>non-concentrated</a:t>
            </a:r>
            <a:r>
              <a:rPr lang="en-001" sz="1050" dirty="0">
                <a:solidFill>
                  <a:srgbClr val="222222"/>
                </a:solidFill>
                <a:latin typeface="Arial" panose="020B0604020202020204" pitchFamily="34" charset="0"/>
              </a:rPr>
              <a:t>) with signs of slow consolidation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.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Number of ethanol and biodiesel producers decreased from 125 to 109 and from 74 to 41, respectively.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The renewable biofuel market is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moderately concentrated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(HHI&gt;15%), although it is increasingly becoming competitive with new players aggressively entering the market.</a:t>
            </a:r>
            <a:endParaRPr lang="en-001" sz="1050" dirty="0">
              <a:solidFill>
                <a:srgbClr val="222222"/>
              </a:solidFill>
              <a:latin typeface="Arial" panose="020B0604020202020204" pitchFamily="34" charset="0"/>
            </a:endParaRP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Number of renewable biofuel producers increased from 6 to 19 over the past four years (2021-24). </a:t>
            </a:r>
          </a:p>
        </p:txBody>
      </p:sp>
      <p:sp>
        <p:nvSpPr>
          <p:cNvPr id="29" name="btfpNotesBox111697">
            <a:extLst>
              <a:ext uri="{FF2B5EF4-FFF2-40B4-BE49-F238E27FC236}">
                <a16:creationId xmlns:a16="http://schemas.microsoft.com/office/drawing/2014/main" id="{FB76B61D-2B8F-AD21-3235-4C15DBD369BE}"/>
              </a:ext>
            </a:extLst>
          </p:cNvPr>
          <p:cNvSpPr txBox="1"/>
          <p:nvPr>
            <p:custDataLst>
              <p:tags r:id="rId29"/>
            </p:custDataLst>
          </p:nvPr>
        </p:nvSpPr>
        <p:spPr bwMode="gray">
          <a:xfrm>
            <a:off x="330200" y="6156181"/>
            <a:ext cx="914400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lang="en-US" sz="800" dirty="0">
                <a:solidFill>
                  <a:srgbClr val="000000"/>
                </a:solidFill>
              </a:rPr>
              <a:t>Note: Total may not sum exactly due to rounding.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U.S. EIA,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6"/>
              </a:rPr>
              <a:t>U.S. Fuel Ethanol Plant Production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U.S. EIA,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7"/>
              </a:rPr>
              <a:t>U.S. Biodiesel Plant Production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(2024); U.S. EIA,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8"/>
              </a:rPr>
              <a:t>U.S. Renewable Diesel Fuel and Other Biofuels Plant Production Capacity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(2024).</a:t>
            </a:r>
            <a:endParaRPr lang="en-001" sz="800" dirty="0">
              <a:solidFill>
                <a:srgbClr val="000000"/>
              </a:solidFill>
              <a:latin typeface="Arial"/>
            </a:endParaRP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Heonjae Lee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39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40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41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9017183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D1D0C4-0F4D-5345-B70C-4EDE053162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9FC2369-3848-F023-93B5-F985A2D58A1C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848075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3" imgW="484" imgH="486" progId="TCLayout.ActiveDocument.1">
                  <p:embed/>
                </p:oleObj>
              </mc:Choice>
              <mc:Fallback>
                <p:oleObj name="think-cell Slide" r:id="rId43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9FC2369-3848-F023-93B5-F985A2D58A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C0A99D22-CF33-8881-D406-464835B3AF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Biofuel</a:t>
            </a:r>
            <a:r>
              <a:rPr lang="en-001" dirty="0"/>
              <a:t>s M&amp;A market has been largely driven by small-scale ethanol plant </a:t>
            </a:r>
            <a:r>
              <a:rPr lang="en-US" dirty="0"/>
              <a:t>acquisitions </a:t>
            </a:r>
            <a:r>
              <a:rPr lang="en-001" dirty="0"/>
              <a:t>with </a:t>
            </a:r>
            <a:r>
              <a:rPr lang="en-US" dirty="0"/>
              <a:t>$/gallon </a:t>
            </a:r>
            <a:r>
              <a:rPr lang="en-001" dirty="0"/>
              <a:t>multiple of 0.5x</a:t>
            </a:r>
            <a:endParaRPr lang="en-US" dirty="0"/>
          </a:p>
        </p:txBody>
      </p:sp>
      <p:grpSp>
        <p:nvGrpSpPr>
          <p:cNvPr id="9" name="btfpColumnHeaderBox998433">
            <a:extLst>
              <a:ext uri="{FF2B5EF4-FFF2-40B4-BE49-F238E27FC236}">
                <a16:creationId xmlns:a16="http://schemas.microsoft.com/office/drawing/2014/main" id="{8B6A429A-8EC7-4DF3-EEE5-B54F191C361A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330200" y="1554480"/>
            <a:ext cx="5149850" cy="274320"/>
            <a:chOff x="4354248" y="1527114"/>
            <a:chExt cx="3483505" cy="288219"/>
          </a:xfrm>
        </p:grpSpPr>
        <p:sp>
          <p:nvSpPr>
            <p:cNvPr id="5" name="btfpColumnHeaderBoxText998433">
              <a:extLst>
                <a:ext uri="{FF2B5EF4-FFF2-40B4-BE49-F238E27FC236}">
                  <a16:creationId xmlns:a16="http://schemas.microsoft.com/office/drawing/2014/main" id="{4E55C3CE-0344-23EB-AB4D-A66867B98668}"/>
                </a:ext>
              </a:extLst>
            </p:cNvPr>
            <p:cNvSpPr txBox="1"/>
            <p:nvPr/>
          </p:nvSpPr>
          <p:spPr bwMode="gray">
            <a:xfrm>
              <a:off x="4354248" y="1527114"/>
              <a:ext cx="3483504" cy="288219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Biofuel deal v</a:t>
              </a: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olume by capacity, </a:t>
              </a:r>
              <a:r>
                <a:rPr kumimoji="0" lang="en-001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</a:t>
              </a:r>
              <a:r>
                <a:rPr kumimoji="0" lang="en-US" sz="14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illion</a:t>
              </a:r>
              <a:r>
                <a:rPr kumimoji="0" lang="en-US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001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gal/y</a:t>
              </a:r>
              <a:r>
                <a:rPr kumimoji="0" lang="en-US" sz="14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ea</a:t>
              </a:r>
              <a:r>
                <a:rPr kumimoji="0" lang="en-001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</a:t>
              </a:r>
              <a:r>
                <a:rPr kumimoji="0" lang="en-US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</p:txBody>
        </p:sp>
        <p:cxnSp>
          <p:nvCxnSpPr>
            <p:cNvPr id="8" name="btfpColumnHeaderBoxLine998433">
              <a:extLst>
                <a:ext uri="{FF2B5EF4-FFF2-40B4-BE49-F238E27FC236}">
                  <a16:creationId xmlns:a16="http://schemas.microsoft.com/office/drawing/2014/main" id="{F1B56056-A9DD-A4EC-2E02-9456267A41BD}"/>
                </a:ext>
              </a:extLst>
            </p:cNvPr>
            <p:cNvCxnSpPr/>
            <p:nvPr/>
          </p:nvCxnSpPr>
          <p:spPr bwMode="gray">
            <a:xfrm>
              <a:off x="4354248" y="1815333"/>
              <a:ext cx="348350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3" name="Group 972">
            <a:extLst>
              <a:ext uri="{FF2B5EF4-FFF2-40B4-BE49-F238E27FC236}">
                <a16:creationId xmlns:a16="http://schemas.microsoft.com/office/drawing/2014/main" id="{0574F748-D38C-712B-D25C-E09935274552}"/>
              </a:ext>
            </a:extLst>
          </p:cNvPr>
          <p:cNvGrpSpPr/>
          <p:nvPr/>
        </p:nvGrpSpPr>
        <p:grpSpPr>
          <a:xfrm>
            <a:off x="5674488" y="1554480"/>
            <a:ext cx="4206240" cy="274320"/>
            <a:chOff x="6169788" y="1743681"/>
            <a:chExt cx="4562375" cy="288220"/>
          </a:xfrm>
        </p:grpSpPr>
        <p:sp>
          <p:nvSpPr>
            <p:cNvPr id="10" name="btfpColumnHeaderBoxText199672">
              <a:extLst>
                <a:ext uri="{FF2B5EF4-FFF2-40B4-BE49-F238E27FC236}">
                  <a16:creationId xmlns:a16="http://schemas.microsoft.com/office/drawing/2014/main" id="{BF243648-FB2B-51E4-8BDD-8C55ABAEAC73}"/>
                </a:ext>
              </a:extLst>
            </p:cNvPr>
            <p:cNvSpPr txBox="1"/>
            <p:nvPr/>
          </p:nvSpPr>
          <p:spPr bwMode="gray">
            <a:xfrm>
              <a:off x="6169788" y="1743681"/>
              <a:ext cx="4562375" cy="288220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Biofuels market M&amp;A m</a:t>
              </a:r>
              <a:r>
                <a:rPr kumimoji="0" lang="en-001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ultiple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s, </a:t>
              </a:r>
              <a:r>
                <a:rPr kumimoji="0" lang="en-001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$/gallon</a:t>
              </a:r>
              <a:endPara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1" name="btfpColumnHeaderBoxLine199672">
              <a:extLst>
                <a:ext uri="{FF2B5EF4-FFF2-40B4-BE49-F238E27FC236}">
                  <a16:creationId xmlns:a16="http://schemas.microsoft.com/office/drawing/2014/main" id="{E1DDAF39-3722-07C9-CE1B-0AFF1A765C44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6169788" y="2031901"/>
              <a:ext cx="405639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btfpNotesBox111697">
            <a:extLst>
              <a:ext uri="{FF2B5EF4-FFF2-40B4-BE49-F238E27FC236}">
                <a16:creationId xmlns:a16="http://schemas.microsoft.com/office/drawing/2014/main" id="{C5B35973-5020-5107-2CC8-E53AE6353D99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330200" y="6279291"/>
            <a:ext cx="90424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Ocean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Park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Investment Bank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),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5"/>
              </a:rPr>
              <a:t>2020 Review and Outlook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(2021),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6"/>
              </a:rPr>
              <a:t>2021 Review and Outlook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(2022),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7"/>
              </a:rPr>
              <a:t>2022 Review and Outlook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(2023),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8"/>
              </a:rPr>
              <a:t>2023 Review and Outlook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(2024),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9"/>
              </a:rPr>
              <a:t>2024 Review and Outlook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</a:t>
            </a:r>
            <a:r>
              <a:rPr lang="en-US" sz="800" dirty="0"/>
              <a:t>Heonjae Lee, Hyae Ryung Kim, and </a:t>
            </a:r>
            <a:r>
              <a:rPr lang="en-US" sz="800" dirty="0">
                <a:solidFill>
                  <a:srgbClr val="000000"/>
                </a:solidFill>
                <a:hlinkClick r:id="rId50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51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5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2DFBC471-3AB6-019C-9DF0-E7ACA040A8D0}"/>
              </a:ext>
            </a:extLst>
          </p:cNvPr>
          <p:cNvGraphicFramePr/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714892688"/>
              </p:ext>
            </p:extLst>
          </p:nvPr>
        </p:nvGraphicFramePr>
        <p:xfrm>
          <a:off x="247650" y="1958975"/>
          <a:ext cx="5240338" cy="4149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3"/>
          </a:graphicData>
        </a:graphic>
      </p:graphicFrame>
      <p:sp>
        <p:nvSpPr>
          <p:cNvPr id="806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661988" y="597535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40FDBDA-7ED8-414D-9C9F-AE39E7A4D928}" type="datetime'''''2''''0''2''0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1000" dirty="0"/>
          </a:p>
        </p:txBody>
      </p:sp>
      <p:sp>
        <p:nvSpPr>
          <p:cNvPr id="855" name="Text Placeholder 10">
            <a:extLst>
              <a:ext uri="{FF2B5EF4-FFF2-40B4-BE49-F238E27FC236}">
                <a16:creationId xmlns:a16="http://schemas.microsoft.com/office/drawing/2014/main" id="{16B368B1-DCEA-46DF-40EC-845927C9CCB1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gray">
          <a:xfrm>
            <a:off x="1677988" y="5754688"/>
            <a:ext cx="17462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89DFA28-51CB-459B-8E32-05AFA02E6965}" type="datetime'''''3''''''''''''''''''''''''''9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39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807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1619250" y="597535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18C5C63-EC82-4501-92BE-07362EEAD49D}" type="datetime'2''''''''''''''0''''''''''''''''''''2''1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1000" dirty="0"/>
          </a:p>
        </p:txBody>
      </p:sp>
      <p:sp>
        <p:nvSpPr>
          <p:cNvPr id="80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2576513" y="597535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5235FCDF-BFAC-4764-94A2-F66AFF2AAB4A}" type="datetime'''''''''2''''''''''''''''''02''''''''''''''2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1000" dirty="0"/>
          </a:p>
        </p:txBody>
      </p:sp>
      <p:sp>
        <p:nvSpPr>
          <p:cNvPr id="820" name="Text Placeholder 10">
            <a:extLst>
              <a:ext uri="{FF2B5EF4-FFF2-40B4-BE49-F238E27FC236}">
                <a16:creationId xmlns:a16="http://schemas.microsoft.com/office/drawing/2014/main" id="{D7BFD59F-2936-E62C-5129-D9DDDD35E406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3533775" y="597535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8D4046E-73CB-4392-963A-3BF3323F93F3}" type="datetime'''2''''''''''''''''''''''''''0''''''''''''2''3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2023</a:t>
            </a:fld>
            <a:endParaRPr lang="en-US" sz="1000" dirty="0"/>
          </a:p>
        </p:txBody>
      </p:sp>
      <p:sp>
        <p:nvSpPr>
          <p:cNvPr id="858" name="Text Placeholder 10">
            <a:extLst>
              <a:ext uri="{FF2B5EF4-FFF2-40B4-BE49-F238E27FC236}">
                <a16:creationId xmlns:a16="http://schemas.microsoft.com/office/drawing/2014/main" id="{FF2AD50E-CA40-A857-A45E-2C3A2C7E2F7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gray">
          <a:xfrm>
            <a:off x="4549775" y="5780088"/>
            <a:ext cx="174625" cy="1524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43975BB-64F5-4785-BF4E-C88CECBC2AB0}" type="datetime'''''''''''2''''''''''''''''''''0''''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825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gray">
          <a:xfrm>
            <a:off x="755650" y="4768850"/>
            <a:ext cx="104775" cy="152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BA07354-6BB1-4C60-9A24-4F6072EB80C2}" type="datetime'''''''''''''''''''''''''''''''''''''0'''">
              <a:rPr lang="en-US" altLang="en-US" sz="1000" smtClean="0">
                <a:solidFill>
                  <a:schemeClr val="bg1"/>
                </a:solidFill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809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gray">
          <a:xfrm>
            <a:off x="685800" y="4616450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FC7BCDE-CA5A-47F0-9E38-E129BD74B6F8}" type="datetime'''''''3''''9''''''''''3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393</a:t>
            </a:fld>
            <a:endParaRPr lang="en-US" sz="1000" dirty="0"/>
          </a:p>
        </p:txBody>
      </p:sp>
      <p:sp>
        <p:nvSpPr>
          <p:cNvPr id="810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gray">
          <a:xfrm>
            <a:off x="1590675" y="1989138"/>
            <a:ext cx="3492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633A4A6-1972-448E-8F38-367F2C401C08}" type="datetime'''''1,''''''''''''3''''''''''''''''''97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1,397</a:t>
            </a:fld>
            <a:endParaRPr lang="en-US" sz="1000" dirty="0"/>
          </a:p>
        </p:txBody>
      </p:sp>
      <p:sp>
        <p:nvSpPr>
          <p:cNvPr id="811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gray">
          <a:xfrm>
            <a:off x="2600325" y="3355975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9E6A02B-4D07-4B3D-9F72-DA654E44E8CC}" type="datetime'''''''8''''''''''''8''''''''''''''''''''9''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889</a:t>
            </a:fld>
            <a:endParaRPr lang="en-US" sz="1000" dirty="0"/>
          </a:p>
        </p:txBody>
      </p:sp>
      <p:sp>
        <p:nvSpPr>
          <p:cNvPr id="822" name="Text Placeholder 10">
            <a:extLst>
              <a:ext uri="{FF2B5EF4-FFF2-40B4-BE49-F238E27FC236}">
                <a16:creationId xmlns:a16="http://schemas.microsoft.com/office/drawing/2014/main" id="{1B90752B-3102-E2E6-22B5-3BEE607A5F43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gray">
          <a:xfrm>
            <a:off x="3557588" y="4886325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E3DAF0A-AAA6-4D50-B0C1-46C000832A16}" type="datetime'''3''''''1''''0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310</a:t>
            </a:fld>
            <a:endParaRPr lang="en-US" sz="1000" dirty="0"/>
          </a:p>
        </p:txBody>
      </p:sp>
      <p:sp>
        <p:nvSpPr>
          <p:cNvPr id="823" name="Text Placeholder 10">
            <a:extLst>
              <a:ext uri="{FF2B5EF4-FFF2-40B4-BE49-F238E27FC236}">
                <a16:creationId xmlns:a16="http://schemas.microsoft.com/office/drawing/2014/main" id="{4C52BAAE-13B9-92E0-F3C6-E8E1DEF8D309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gray">
          <a:xfrm>
            <a:off x="4514850" y="4146550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2F4EAD3-93CD-47DC-8CF5-3941053CE22E}" type="datetime'''5''''''''''''''''''''''''''''''''''''9''''''0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590</a:t>
            </a:fld>
            <a:endParaRPr lang="en-US" sz="1000" dirty="0"/>
          </a:p>
        </p:txBody>
      </p:sp>
      <p:sp>
        <p:nvSpPr>
          <p:cNvPr id="821" name="Text Placeholder 10">
            <a:extLst>
              <a:ext uri="{FF2B5EF4-FFF2-40B4-BE49-F238E27FC236}">
                <a16:creationId xmlns:a16="http://schemas.microsoft.com/office/drawing/2014/main" id="{F02DFAA9-E5FC-8A29-61EB-2B4F9794C1E3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4491038" y="5975350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BF386123-7769-4203-B9C3-FDEE169D4BC8}" type="datetime'2''''''''''''''0''''''''''''''''''''''''''''24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2024</a:t>
            </a:fld>
            <a:endParaRPr lang="en-US" sz="1000" dirty="0"/>
          </a:p>
        </p:txBody>
      </p:sp>
      <p:sp>
        <p:nvSpPr>
          <p:cNvPr id="863" name="Rectangle 862">
            <a:extLst>
              <a:ext uri="{FF2B5EF4-FFF2-40B4-BE49-F238E27FC236}">
                <a16:creationId xmlns:a16="http://schemas.microsoft.com/office/drawing/2014/main" id="{088C1916-4D10-7D32-2324-600CF72A887D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4260850" y="2513013"/>
            <a:ext cx="179388" cy="133350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815" name="Rectangle 814">
            <a:extLst>
              <a:ext uri="{FF2B5EF4-FFF2-40B4-BE49-F238E27FC236}">
                <a16:creationId xmlns:a16="http://schemas.microsoft.com/office/drawing/2014/main" id="{CF8A3B20-BC00-6239-611B-FD2BEAF5C8FB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4260850" y="2309813"/>
            <a:ext cx="179388" cy="133350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814" name="Rectangle 813">
            <a:extLst>
              <a:ext uri="{FF2B5EF4-FFF2-40B4-BE49-F238E27FC236}">
                <a16:creationId xmlns:a16="http://schemas.microsoft.com/office/drawing/2014/main" id="{63998A72-A3D4-394A-1A7A-9F31C9B5309D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3297238" y="2513013"/>
            <a:ext cx="179388" cy="1333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904" name="Diamond 903">
            <a:extLst>
              <a:ext uri="{FF2B5EF4-FFF2-40B4-BE49-F238E27FC236}">
                <a16:creationId xmlns:a16="http://schemas.microsoft.com/office/drawing/2014/main" id="{844C7A66-E46C-5A9F-9620-7E8D4352DE9F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3348038" y="2338388"/>
            <a:ext cx="76200" cy="76200"/>
          </a:xfrm>
          <a:prstGeom prst="diamond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849" name="Text Placeholder 10">
            <a:extLst>
              <a:ext uri="{FF2B5EF4-FFF2-40B4-BE49-F238E27FC236}">
                <a16:creationId xmlns:a16="http://schemas.microsoft.com/office/drawing/2014/main" id="{B68F839D-41FD-B520-1BE7-9C52B354E7CA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3527425" y="2305050"/>
            <a:ext cx="6318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Deal count</a:t>
            </a:r>
            <a:endParaRPr lang="en-US" sz="1000" dirty="0"/>
          </a:p>
        </p:txBody>
      </p:sp>
      <p:sp>
        <p:nvSpPr>
          <p:cNvPr id="804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3527425" y="2508250"/>
            <a:ext cx="1841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CF5A5E25-514C-40B7-A5BD-42EC4B0BA55E}" type="datetime'''''''''''''''''''''R''''D''''''''''''''''''''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RD</a:t>
            </a:fld>
            <a:endParaRPr lang="en-US" sz="1000" dirty="0"/>
          </a:p>
        </p:txBody>
      </p:sp>
      <p:sp>
        <p:nvSpPr>
          <p:cNvPr id="854" name="Text Placeholder 10">
            <a:extLst>
              <a:ext uri="{FF2B5EF4-FFF2-40B4-BE49-F238E27FC236}">
                <a16:creationId xmlns:a16="http://schemas.microsoft.com/office/drawing/2014/main" id="{133FB447-D8ED-07ED-F9C7-B43242AFA00E}"/>
              </a:ext>
            </a:extLst>
          </p:cNvPr>
          <p:cNvSpPr>
            <a:spLocks/>
          </p:cNvSpPr>
          <p:nvPr>
            <p:custDataLst>
              <p:tags r:id="rId25"/>
            </p:custDataLst>
          </p:nvPr>
        </p:nvSpPr>
        <p:spPr bwMode="auto">
          <a:xfrm>
            <a:off x="4491038" y="2508250"/>
            <a:ext cx="1762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C4630925-ECE6-461C-8DC6-FD0306AE2AE7}" type="datetime'''''''''''''''''''''''''''''B''D''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BD</a:t>
            </a:fld>
            <a:endParaRPr lang="en-US" sz="1000" dirty="0"/>
          </a:p>
        </p:txBody>
      </p:sp>
      <p:sp>
        <p:nvSpPr>
          <p:cNvPr id="805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4491038" y="2305050"/>
            <a:ext cx="4270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05ACD24D-3CD7-4F93-ADF9-3D046580183F}" type="datetime'''''''''''E''t''''''''h''''''''''a''''''''n''ol''''''''''''''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Ethanol</a:t>
            </a:fld>
            <a:endParaRPr lang="en-US" sz="1000" dirty="0"/>
          </a:p>
        </p:txBody>
      </p:sp>
      <p:graphicFrame>
        <p:nvGraphicFramePr>
          <p:cNvPr id="14" name="Chart 13">
            <a:extLst>
              <a:ext uri="{FF2B5EF4-FFF2-40B4-BE49-F238E27FC236}">
                <a16:creationId xmlns:a16="http://schemas.microsoft.com/office/drawing/2014/main" id="{4BC22477-1392-EE5B-EBF9-27B7C0A0B971}"/>
              </a:ext>
            </a:extLst>
          </p:cNvPr>
          <p:cNvGraphicFramePr/>
          <p:nvPr>
            <p:custDataLst>
              <p:tags r:id="rId27"/>
            </p:custDataLst>
            <p:extLst>
              <p:ext uri="{D42A27DB-BD31-4B8C-83A1-F6EECF244321}">
                <p14:modId xmlns:p14="http://schemas.microsoft.com/office/powerpoint/2010/main" val="967448991"/>
              </p:ext>
            </p:extLst>
          </p:nvPr>
        </p:nvGraphicFramePr>
        <p:xfrm>
          <a:off x="6553200" y="1827213"/>
          <a:ext cx="2819400" cy="44227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4"/>
          </a:graphicData>
        </a:graphic>
      </p:graphicFrame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0AFBCAE6-A2BB-BC3C-D16F-5296412D7022}"/>
              </a:ext>
            </a:extLst>
          </p:cNvPr>
          <p:cNvSpPr>
            <a:spLocks/>
          </p:cNvSpPr>
          <p:nvPr>
            <p:custDataLst>
              <p:tags r:id="rId28"/>
            </p:custDataLst>
          </p:nvPr>
        </p:nvSpPr>
        <p:spPr bwMode="auto">
          <a:xfrm>
            <a:off x="6246813" y="2378075"/>
            <a:ext cx="45402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  <a:defRPr/>
            </a:pPr>
            <a:fld id="{A3D23B4A-C51A-4FB2-817F-AE55136C121F}" type="datetime'''''''Et''''''''han''''o''''''''''''l'''''''''''''''''''''''''">
              <a:rPr lang="en-US" altLang="en-US" sz="1050" smtClean="0">
                <a:solidFill>
                  <a:srgbClr val="000000"/>
                </a:solidFill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t>Ethanol</a:t>
            </a:fld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4CBF878F-3A7F-C6E2-43C4-CB2F92A84A10}"/>
              </a:ext>
            </a:extLst>
          </p:cNvPr>
          <p:cNvSpPr>
            <a:spLocks/>
          </p:cNvSpPr>
          <p:nvPr>
            <p:custDataLst>
              <p:tags r:id="rId29"/>
            </p:custDataLst>
          </p:nvPr>
        </p:nvSpPr>
        <p:spPr bwMode="auto">
          <a:xfrm>
            <a:off x="6156325" y="3168650"/>
            <a:ext cx="54451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  <a:defRPr/>
            </a:pPr>
            <a:fld id="{39821D37-3BE6-4EAB-A6F2-92CEFDB3A98E}" type="datetime'''B''''''io''''d''''''i''''''''''''''e''''''sel'''''''''''''">
              <a:rPr lang="en-US" altLang="en-US" sz="1050" smtClean="0">
                <a:solidFill>
                  <a:srgbClr val="000000"/>
                </a:solidFill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t>Biodiesel</a:t>
            </a:fld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E610CC9F-4533-803D-79AC-3D215D6D39F5}"/>
              </a:ext>
            </a:extLst>
          </p:cNvPr>
          <p:cNvSpPr>
            <a:spLocks/>
          </p:cNvSpPr>
          <p:nvPr>
            <p:custDataLst>
              <p:tags r:id="rId30"/>
            </p:custDataLst>
          </p:nvPr>
        </p:nvSpPr>
        <p:spPr bwMode="auto">
          <a:xfrm>
            <a:off x="6029325" y="3957638"/>
            <a:ext cx="67151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  <a:defRPr/>
            </a:pPr>
            <a:fld id="{3701A107-17DC-43B0-9E80-EDCC890870F5}" type="datetime'''''''''''''Re''''n''''''ew''''''''''''a''''''b''l''''''''e'">
              <a:rPr lang="en-US" altLang="en-US" sz="1050" smtClean="0">
                <a:solidFill>
                  <a:srgbClr val="000000"/>
                </a:solidFill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t>Renewable</a:t>
            </a:fld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897" name="Text Placeholder 10">
            <a:extLst>
              <a:ext uri="{FF2B5EF4-FFF2-40B4-BE49-F238E27FC236}">
                <a16:creationId xmlns:a16="http://schemas.microsoft.com/office/drawing/2014/main" id="{1BE5C40F-9696-1A03-C6B7-C6C208CF2711}"/>
              </a:ext>
            </a:extLst>
          </p:cNvPr>
          <p:cNvSpPr>
            <a:spLocks/>
          </p:cNvSpPr>
          <p:nvPr>
            <p:custDataLst>
              <p:tags r:id="rId31"/>
            </p:custDataLst>
          </p:nvPr>
        </p:nvSpPr>
        <p:spPr bwMode="auto">
          <a:xfrm>
            <a:off x="5586413" y="4748213"/>
            <a:ext cx="111442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7030A0"/>
                </a:solidFill>
              </a:rPr>
              <a:t>Ethanol – </a:t>
            </a:r>
            <a:br>
              <a:rPr lang="en-US" altLang="en-US" sz="1050" dirty="0">
                <a:solidFill>
                  <a:srgbClr val="7030A0"/>
                </a:solidFill>
              </a:rPr>
            </a:br>
            <a:r>
              <a:rPr lang="en-US" altLang="en-US" sz="1050" dirty="0">
                <a:solidFill>
                  <a:srgbClr val="7030A0"/>
                </a:solidFill>
              </a:rPr>
              <a:t>Plant only</a:t>
            </a:r>
            <a:endParaRPr kumimoji="0" lang="en-US" sz="1050" i="0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</a:endParaRPr>
          </a:p>
        </p:txBody>
      </p:sp>
      <p:sp>
        <p:nvSpPr>
          <p:cNvPr id="909" name="Text Placeholder 10">
            <a:extLst>
              <a:ext uri="{FF2B5EF4-FFF2-40B4-BE49-F238E27FC236}">
                <a16:creationId xmlns:a16="http://schemas.microsoft.com/office/drawing/2014/main" id="{5FB7E4C1-5B17-9911-1775-24E28A489CA0}"/>
              </a:ext>
            </a:extLst>
          </p:cNvPr>
          <p:cNvSpPr>
            <a:spLocks/>
          </p:cNvSpPr>
          <p:nvPr>
            <p:custDataLst>
              <p:tags r:id="rId32"/>
            </p:custDataLst>
          </p:nvPr>
        </p:nvSpPr>
        <p:spPr bwMode="auto">
          <a:xfrm>
            <a:off x="5495925" y="5537200"/>
            <a:ext cx="120491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000000"/>
                </a:solidFill>
              </a:rPr>
              <a:t>Biodiesel </a:t>
            </a:r>
            <a:r>
              <a:rPr lang="en-US" altLang="en-US" sz="1050" dirty="0">
                <a:solidFill>
                  <a:srgbClr val="7030A0"/>
                </a:solidFill>
              </a:rPr>
              <a:t>– </a:t>
            </a:r>
            <a:br>
              <a:rPr lang="en-US" altLang="en-US" sz="1050" dirty="0">
                <a:solidFill>
                  <a:srgbClr val="7030A0"/>
                </a:solidFill>
              </a:rPr>
            </a:br>
            <a:r>
              <a:rPr lang="en-US" altLang="en-US" sz="1050" dirty="0">
                <a:solidFill>
                  <a:srgbClr val="7030A0"/>
                </a:solidFill>
              </a:rPr>
              <a:t>Plant only</a:t>
            </a:r>
            <a:r>
              <a:rPr lang="en-US" altLang="en-US" sz="1050" dirty="0">
                <a:solidFill>
                  <a:srgbClr val="000000"/>
                </a:solidFill>
              </a:rPr>
              <a:t> </a:t>
            </a:r>
            <a:endParaRPr kumimoji="0" lang="en-US" sz="1050" b="0" i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000" name="Group 999">
            <a:extLst>
              <a:ext uri="{FF2B5EF4-FFF2-40B4-BE49-F238E27FC236}">
                <a16:creationId xmlns:a16="http://schemas.microsoft.com/office/drawing/2014/main" id="{5E26A235-3836-C587-83A6-CDF4D965433D}"/>
              </a:ext>
            </a:extLst>
          </p:cNvPr>
          <p:cNvGrpSpPr/>
          <p:nvPr>
            <p:custDataLst>
              <p:tags r:id="rId33"/>
            </p:custDataLst>
          </p:nvPr>
        </p:nvGrpSpPr>
        <p:grpSpPr>
          <a:xfrm>
            <a:off x="7246938" y="2415389"/>
            <a:ext cx="2227263" cy="3377684"/>
            <a:chOff x="7732212" y="2415389"/>
            <a:chExt cx="2227248" cy="337768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E9E41B2-3D35-0EB1-B371-A3C74FF18514}"/>
                </a:ext>
              </a:extLst>
            </p:cNvPr>
            <p:cNvSpPr txBox="1"/>
            <p:nvPr>
              <p:custDataLst>
                <p:tags r:id="rId34"/>
              </p:custDataLst>
            </p:nvPr>
          </p:nvSpPr>
          <p:spPr bwMode="gray">
            <a:xfrm>
              <a:off x="7751463" y="2416497"/>
              <a:ext cx="351504" cy="196220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001" sz="800" b="1"/>
                <a:t>0.29x</a:t>
              </a:r>
              <a:endParaRPr lang="en-US" sz="800" b="1" dirty="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7755757-D824-4A65-63AC-0A5E9E3C2269}"/>
                </a:ext>
              </a:extLst>
            </p:cNvPr>
            <p:cNvSpPr txBox="1"/>
            <p:nvPr>
              <p:custDataLst>
                <p:tags r:id="rId35"/>
              </p:custDataLst>
            </p:nvPr>
          </p:nvSpPr>
          <p:spPr bwMode="gray">
            <a:xfrm>
              <a:off x="8747945" y="2415389"/>
              <a:ext cx="352627" cy="198438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001" sz="800" b="1"/>
                <a:t>3.23x</a:t>
              </a:r>
              <a:endParaRPr lang="en-US" sz="800" b="1" dirty="0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3F37278-11AF-6A43-4CF7-81E77D9E80CD}"/>
                </a:ext>
              </a:extLst>
            </p:cNvPr>
            <p:cNvSpPr txBox="1"/>
            <p:nvPr>
              <p:custDataLst>
                <p:tags r:id="rId36"/>
              </p:custDataLst>
            </p:nvPr>
          </p:nvSpPr>
          <p:spPr bwMode="gray">
            <a:xfrm>
              <a:off x="7732212" y="3240022"/>
              <a:ext cx="352513" cy="19526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001" sz="800" b="1"/>
                <a:t>0.23x</a:t>
              </a:r>
              <a:endParaRPr lang="en-US" sz="800" b="1" dirty="0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B57A8E5-CAD0-7E9A-9491-1590AB80C2C6}"/>
                </a:ext>
              </a:extLst>
            </p:cNvPr>
            <p:cNvSpPr txBox="1"/>
            <p:nvPr>
              <p:custDataLst>
                <p:tags r:id="rId37"/>
              </p:custDataLst>
            </p:nvPr>
          </p:nvSpPr>
          <p:spPr bwMode="gray">
            <a:xfrm>
              <a:off x="9587596" y="3240022"/>
              <a:ext cx="352513" cy="19526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001" sz="800" b="1"/>
                <a:t>6.70x</a:t>
              </a:r>
              <a:endParaRPr lang="en-US" sz="800" b="1" dirty="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AE7B724-EE51-F6A6-4799-6BEC0701BC61}"/>
                </a:ext>
              </a:extLst>
            </p:cNvPr>
            <p:cNvSpPr txBox="1"/>
            <p:nvPr>
              <p:custDataLst>
                <p:tags r:id="rId38"/>
              </p:custDataLst>
            </p:nvPr>
          </p:nvSpPr>
          <p:spPr bwMode="gray">
            <a:xfrm>
              <a:off x="9607035" y="4024964"/>
              <a:ext cx="352425" cy="196850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001" sz="800" b="1"/>
                <a:t>6.70x</a:t>
              </a:r>
              <a:endParaRPr lang="en-US" sz="800" b="1" dirty="0"/>
            </a:p>
          </p:txBody>
        </p:sp>
        <p:sp>
          <p:nvSpPr>
            <p:cNvPr id="983" name="TextBox 982">
              <a:extLst>
                <a:ext uri="{FF2B5EF4-FFF2-40B4-BE49-F238E27FC236}">
                  <a16:creationId xmlns:a16="http://schemas.microsoft.com/office/drawing/2014/main" id="{78B7C65A-A896-9823-1ECE-A8F5657C1F2C}"/>
                </a:ext>
              </a:extLst>
            </p:cNvPr>
            <p:cNvSpPr txBox="1"/>
            <p:nvPr>
              <p:custDataLst>
                <p:tags r:id="rId39"/>
              </p:custDataLst>
            </p:nvPr>
          </p:nvSpPr>
          <p:spPr bwMode="gray">
            <a:xfrm>
              <a:off x="8121448" y="4797710"/>
              <a:ext cx="352513" cy="19526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001" sz="800" b="1">
                  <a:solidFill>
                    <a:srgbClr val="7030A0"/>
                  </a:solidFill>
                </a:rPr>
                <a:t>0.50x</a:t>
              </a:r>
              <a:endParaRPr lang="en-US" sz="800" b="1" dirty="0">
                <a:solidFill>
                  <a:srgbClr val="7030A0"/>
                </a:solidFill>
              </a:endParaRPr>
            </a:p>
          </p:txBody>
        </p:sp>
        <p:sp>
          <p:nvSpPr>
            <p:cNvPr id="991" name="TextBox 990">
              <a:extLst>
                <a:ext uri="{FF2B5EF4-FFF2-40B4-BE49-F238E27FC236}">
                  <a16:creationId xmlns:a16="http://schemas.microsoft.com/office/drawing/2014/main" id="{4DF8A212-BE0F-FE7D-BF3C-E88F1DD75507}"/>
                </a:ext>
              </a:extLst>
            </p:cNvPr>
            <p:cNvSpPr txBox="1"/>
            <p:nvPr>
              <p:custDataLst>
                <p:tags r:id="rId40"/>
              </p:custDataLst>
            </p:nvPr>
          </p:nvSpPr>
          <p:spPr bwMode="gray">
            <a:xfrm>
              <a:off x="8052868" y="5597810"/>
              <a:ext cx="352513" cy="19526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001" sz="800" b="1"/>
                <a:t>0.23x</a:t>
              </a:r>
              <a:endParaRPr lang="en-US" sz="800" b="1" dirty="0"/>
            </a:p>
          </p:txBody>
        </p:sp>
      </p:grpSp>
      <p:sp>
        <p:nvSpPr>
          <p:cNvPr id="1014" name="TextBox 8">
            <a:extLst>
              <a:ext uri="{FF2B5EF4-FFF2-40B4-BE49-F238E27FC236}">
                <a16:creationId xmlns:a16="http://schemas.microsoft.com/office/drawing/2014/main" id="{58FF0A03-6A53-49EA-EC93-A46236480210}"/>
              </a:ext>
            </a:extLst>
          </p:cNvPr>
          <p:cNvSpPr txBox="1"/>
          <p:nvPr/>
        </p:nvSpPr>
        <p:spPr bwMode="gray">
          <a:xfrm>
            <a:off x="9764066" y="1554480"/>
            <a:ext cx="2012563" cy="2954655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 anchor="ctr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Most biofuel M&amp;A has been focused on ethanol plants, particularly in 2021, due to favorable macroeconomic conditions (e.g., low cost of financing).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Acquisition multiples for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plant-only deals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tend to be lower (0.23-0.5x)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compared with those for integrated assets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,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which include advanced technologies such as carbon capture and other sustainable solutions.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640083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752BF8-0CB3-8F0E-0FC3-01F36413C8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0E07F4D7-E727-3631-B20D-225E594C88EC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57767428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3" imgW="7772400" imgH="10058400" progId="TCLayout.ActiveDocument.1">
                  <p:embed/>
                </p:oleObj>
              </mc:Choice>
              <mc:Fallback>
                <p:oleObj name="think-cell Slide" r:id="rId43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E07F4D7-E727-3631-B20D-225E594C88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DDAD9A4-7C14-548B-9F74-8DA41DCF2C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907941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Biofuel prices have increased over time, alongside traditional gasoline and diesel prices </a:t>
            </a:r>
          </a:p>
        </p:txBody>
      </p:sp>
      <p:sp>
        <p:nvSpPr>
          <p:cNvPr id="22" name="btfpNotesBox111697">
            <a:extLst>
              <a:ext uri="{FF2B5EF4-FFF2-40B4-BE49-F238E27FC236}">
                <a16:creationId xmlns:a16="http://schemas.microsoft.com/office/drawing/2014/main" id="{A022A11B-F00B-1795-EF4D-89BFFAA95CC3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402403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DOE,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5"/>
              </a:rPr>
              <a:t>Fuel Prices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</a:t>
            </a:r>
            <a:r>
              <a:rPr lang="en-US" sz="800" dirty="0"/>
              <a:t>Heonjae Lee, Hyae Ryung Kim, and </a:t>
            </a:r>
            <a:r>
              <a:rPr lang="en-US" sz="800" dirty="0">
                <a:solidFill>
                  <a:srgbClr val="000000"/>
                </a:solidFill>
                <a:hlinkClick r:id="rId46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47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48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57886E5-92A0-22D7-264F-55D399CEF984}"/>
              </a:ext>
            </a:extLst>
          </p:cNvPr>
          <p:cNvGrpSpPr/>
          <p:nvPr/>
        </p:nvGrpSpPr>
        <p:grpSpPr>
          <a:xfrm>
            <a:off x="329184" y="1554480"/>
            <a:ext cx="8543925" cy="288147"/>
            <a:chOff x="445599" y="1409752"/>
            <a:chExt cx="8477337" cy="314439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D357E807-5A76-57C4-5740-9C97F0A9A90A}"/>
                </a:ext>
              </a:extLst>
            </p:cNvPr>
            <p:cNvSpPr/>
            <p:nvPr/>
          </p:nvSpPr>
          <p:spPr bwMode="gray">
            <a:xfrm>
              <a:off x="445599" y="1409752"/>
              <a:ext cx="8477337" cy="314439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576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Biofuel price trends from 2000-2024, </a:t>
              </a:r>
              <a:r>
                <a:rPr lang="en-US" sz="1400" b="1" i="1" dirty="0">
                  <a:solidFill>
                    <a:schemeClr val="tx1"/>
                  </a:solidFill>
                </a:rPr>
                <a:t>$/gallon</a:t>
              </a:r>
              <a:endParaRPr lang="en-US" sz="1400" i="1" dirty="0">
                <a:solidFill>
                  <a:schemeClr val="tx1"/>
                </a:solidFill>
              </a:endParaRP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B7910446-2021-9020-6D0F-6C296B6876E6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445599" y="1724191"/>
              <a:ext cx="8330106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23" name="TextBox 8">
            <a:extLst>
              <a:ext uri="{FF2B5EF4-FFF2-40B4-BE49-F238E27FC236}">
                <a16:creationId xmlns:a16="http://schemas.microsoft.com/office/drawing/2014/main" id="{ABE875E6-2889-6ABF-F9A5-1BD5DABF0536}"/>
              </a:ext>
            </a:extLst>
          </p:cNvPr>
          <p:cNvSpPr txBox="1"/>
          <p:nvPr/>
        </p:nvSpPr>
        <p:spPr bwMode="gray">
          <a:xfrm>
            <a:off x="8964574" y="1554480"/>
            <a:ext cx="2812055" cy="3985706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 anchor="t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/>
                <a:cs typeface="Arial"/>
              </a:rPr>
              <a:t>Biofuel prices closely resemble traditional fuel prices, maintaining a relatively stable difference.</a:t>
            </a:r>
            <a:endParaRPr lang="en-US" sz="1050" dirty="0">
              <a:latin typeface="Arial"/>
              <a:cs typeface="Arial"/>
            </a:endParaRP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/>
                <a:cs typeface="Arial"/>
              </a:rPr>
              <a:t>Although fuel prices have increased over the past 20 years, price increase growth has become increasingly stagnant since 2008.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/>
                <a:cs typeface="Arial"/>
              </a:rPr>
              <a:t>Notable events:</a:t>
            </a:r>
            <a:endParaRPr lang="en-US" sz="1050" dirty="0">
              <a:solidFill>
                <a:srgbClr val="222222"/>
              </a:solidFill>
              <a:latin typeface="Arial" panose="020B0604020202020204" pitchFamily="34" charset="0"/>
              <a:cs typeface="Arial"/>
            </a:endParaRPr>
          </a:p>
          <a:p>
            <a:pPr marL="177800" lvl="1" indent="0">
              <a:buNone/>
            </a:pPr>
            <a:r>
              <a:rPr lang="en-US" sz="1050" dirty="0">
                <a:solidFill>
                  <a:srgbClr val="222222"/>
                </a:solidFill>
                <a:latin typeface="Arial"/>
                <a:cs typeface="Arial"/>
              </a:rPr>
              <a:t>1) 2008-2009: A decrease in oil prices due to deteriorating demand in the aftermath of the global financial crisis.</a:t>
            </a:r>
          </a:p>
          <a:p>
            <a:pPr marL="177800" lvl="1" indent="0">
              <a:buNone/>
            </a:pPr>
            <a:r>
              <a:rPr lang="en-US" sz="1050" dirty="0">
                <a:solidFill>
                  <a:srgbClr val="222222"/>
                </a:solidFill>
                <a:latin typeface="Arial"/>
                <a:cs typeface="Arial"/>
              </a:rPr>
              <a:t>2) 2011-2013: An increase in oil prices due to the crisis in the Middle East and a strong emerging market demand.</a:t>
            </a:r>
            <a:endParaRPr lang="en-US" sz="1050" dirty="0">
              <a:solidFill>
                <a:srgbClr val="222222"/>
              </a:solidFill>
              <a:latin typeface="Arial" panose="020B0604020202020204" pitchFamily="34" charset="0"/>
              <a:cs typeface="Arial"/>
            </a:endParaRPr>
          </a:p>
          <a:p>
            <a:pPr marL="177800" lvl="1" indent="0">
              <a:buNone/>
            </a:pPr>
            <a:r>
              <a:rPr lang="en-US" sz="1050" dirty="0">
                <a:solidFill>
                  <a:srgbClr val="222222"/>
                </a:solidFill>
                <a:latin typeface="Arial"/>
                <a:cs typeface="Arial"/>
              </a:rPr>
              <a:t>3) 2014-2016: A plunge in oil prices due to U.S. oil production and lackluster demand.</a:t>
            </a:r>
            <a:endParaRPr lang="en-US" sz="1050" dirty="0">
              <a:solidFill>
                <a:srgbClr val="222222"/>
              </a:solidFill>
              <a:latin typeface="Arial" panose="020B0604020202020204" pitchFamily="34" charset="0"/>
              <a:cs typeface="Arial"/>
            </a:endParaRPr>
          </a:p>
          <a:p>
            <a:pPr marL="177800" lvl="1" indent="0">
              <a:buNone/>
            </a:pPr>
            <a:r>
              <a:rPr lang="en-US" sz="1050" dirty="0">
                <a:solidFill>
                  <a:srgbClr val="222222"/>
                </a:solidFill>
                <a:latin typeface="Arial"/>
                <a:cs typeface="Arial"/>
              </a:rPr>
              <a:t>4) 2021-2022: A sharp increase in fuel prices from the COVID-19 supply shock.</a:t>
            </a:r>
          </a:p>
        </p:txBody>
      </p:sp>
      <p:graphicFrame>
        <p:nvGraphicFramePr>
          <p:cNvPr id="31" name="Chart 30">
            <a:extLst>
              <a:ext uri="{FF2B5EF4-FFF2-40B4-BE49-F238E27FC236}">
                <a16:creationId xmlns:a16="http://schemas.microsoft.com/office/drawing/2014/main" id="{3332AD5B-FF5C-0BED-D8D8-094401C2A54A}"/>
              </a:ext>
            </a:extLst>
          </p:cNvPr>
          <p:cNvGraphicFramePr/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2426252226"/>
              </p:ext>
            </p:extLst>
          </p:nvPr>
        </p:nvGraphicFramePr>
        <p:xfrm>
          <a:off x="296863" y="2209800"/>
          <a:ext cx="8547100" cy="35274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9"/>
          </a:graphicData>
        </a:graphic>
      </p:graphicFrame>
      <p:sp>
        <p:nvSpPr>
          <p:cNvPr id="1457" name="Text Placeholder 10">
            <a:extLst>
              <a:ext uri="{FF2B5EF4-FFF2-40B4-BE49-F238E27FC236}">
                <a16:creationId xmlns:a16="http://schemas.microsoft.com/office/drawing/2014/main" id="{5B9BC2C9-ABC2-0D58-F364-055E7737AA51}"/>
              </a:ext>
            </a:extLst>
          </p:cNvPr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904875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2A9DCA4-43E5-4253-8633-EE64972988F0}" type="datetime'2''''''0''''''''''''''''''''0''''1''''''''''''''''''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2001</a:t>
            </a:fld>
            <a:endParaRPr lang="en-US" sz="800" dirty="0"/>
          </a:p>
        </p:txBody>
      </p:sp>
      <p:sp>
        <p:nvSpPr>
          <p:cNvPr id="1044" name="Text Placeholder 10">
            <a:extLst>
              <a:ext uri="{FF2B5EF4-FFF2-40B4-BE49-F238E27FC236}">
                <a16:creationId xmlns:a16="http://schemas.microsoft.com/office/drawing/2014/main" id="{A6CCF876-4674-49B3-7AA0-3333CEA13AD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1227138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B792447-93C6-4BF7-88A1-45D99D7ED7E1}" type="datetime'''2''''''''''0''''''''''''0''''''''''2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2002</a:t>
            </a:fld>
            <a:endParaRPr lang="en-US" sz="800" dirty="0"/>
          </a:p>
        </p:txBody>
      </p:sp>
      <p:sp>
        <p:nvSpPr>
          <p:cNvPr id="1045" name="Text Placeholder 10">
            <a:extLst>
              <a:ext uri="{FF2B5EF4-FFF2-40B4-BE49-F238E27FC236}">
                <a16:creationId xmlns:a16="http://schemas.microsoft.com/office/drawing/2014/main" id="{09947670-CFB8-5D37-C80B-1487B436F99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1549400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3EE9130-8EE9-4D25-9B51-A29470D21904}" type="datetime'''''''''''''''2''''''''''''''''0''''''''''''''0''''''3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2003</a:t>
            </a:fld>
            <a:endParaRPr lang="en-US" sz="800" dirty="0"/>
          </a:p>
        </p:txBody>
      </p:sp>
      <p:sp>
        <p:nvSpPr>
          <p:cNvPr id="1053" name="Text Placeholder 10">
            <a:extLst>
              <a:ext uri="{FF2B5EF4-FFF2-40B4-BE49-F238E27FC236}">
                <a16:creationId xmlns:a16="http://schemas.microsoft.com/office/drawing/2014/main" id="{FFEC8022-6F71-B763-33D5-3F80C2DE017F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1871663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FE45833-4F8D-4C9B-AF9C-EEFF5882C261}" type="datetime'''2''''''''''''''''0''''''0''''''''''''''''''''4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2004</a:t>
            </a:fld>
            <a:endParaRPr lang="en-US" sz="800" dirty="0"/>
          </a:p>
        </p:txBody>
      </p:sp>
      <p:sp>
        <p:nvSpPr>
          <p:cNvPr id="1460" name="Text Placeholder 10">
            <a:extLst>
              <a:ext uri="{FF2B5EF4-FFF2-40B4-BE49-F238E27FC236}">
                <a16:creationId xmlns:a16="http://schemas.microsoft.com/office/drawing/2014/main" id="{D3532A58-CBD3-6C57-79EE-F8FDCEA39AE8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193925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06065F3-8E93-45F1-8106-C4CBC3961EEA}" type="datetime'''''''''''''''''2''''''''''0''''''''''''''0''''''''5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2005</a:t>
            </a:fld>
            <a:endParaRPr lang="en-US" sz="800" dirty="0"/>
          </a:p>
        </p:txBody>
      </p:sp>
      <p:sp>
        <p:nvSpPr>
          <p:cNvPr id="1461" name="Text Placeholder 10">
            <a:extLst>
              <a:ext uri="{FF2B5EF4-FFF2-40B4-BE49-F238E27FC236}">
                <a16:creationId xmlns:a16="http://schemas.microsoft.com/office/drawing/2014/main" id="{F1E3967A-6A03-F10F-1341-0CE19190FE2B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2516188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FBAAE3E-CF14-4977-B113-4F9FA7BCD417}" type="datetime'''2''''''''''''''''''''''''''''''''''''''''0''''06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2006</a:t>
            </a:fld>
            <a:endParaRPr lang="en-US" sz="800" dirty="0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78284DF4-3F20-D191-95BF-FE78E1328BF9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2838450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EE421C7-DAD0-4E79-82E8-C6E3EFEB3C47}" type="datetime'''''''20''''''0''''''7''''''''''''''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2007</a:t>
            </a:fld>
            <a:endParaRPr lang="en-US" sz="800" dirty="0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779337C1-8919-588F-A305-01E82B695C7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3160713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226D7C5-107D-46CE-9E75-6459FA33E5ED}" type="datetime'''''''''''''''''''2''''''''''''0''''''''''''08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2008</a:t>
            </a:fld>
            <a:endParaRPr lang="en-US" sz="800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36F7A23E-31CD-5087-D9EF-2C869C743F1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3482975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5DDF190D-B274-4C79-8C57-1D7E9BC58FE5}" type="datetime'2''0''0''''''''''''''''''''''''''''''''''''''9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2009</a:t>
            </a:fld>
            <a:endParaRPr lang="en-US" sz="800" dirty="0"/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2E8228CD-FCD9-85DC-7C43-EDAFB87A4F34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3805238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3BE6341-30E2-4861-A8CD-8170E5ABDAAD}" type="datetime'''''''2''''''''''''0''''''''''''''''1''''''''''0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2010</a:t>
            </a:fld>
            <a:endParaRPr lang="en-US" sz="800" dirty="0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21D6DE55-6CDA-6B3E-9B79-BFAB11BD816C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4127500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7AAF2581-2022-46DE-BDDB-93F9FB76EC1F}" type="datetime'''''''''''2''''''''''''01''''''''''''''''''''''''''''1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2011</a:t>
            </a:fld>
            <a:endParaRPr lang="en-US" sz="800" dirty="0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84C9BC6D-D2B5-F684-0E86-A29E3B0A7644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4449763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C7DC08C-0912-4834-AEDE-4CC5D1EBBBB2}" type="datetime'2''0''''''''''''''''''''''1''''''''2''''''''''''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2012</a:t>
            </a:fld>
            <a:endParaRPr lang="en-US" sz="800" dirty="0"/>
          </a:p>
        </p:txBody>
      </p:sp>
      <p:sp>
        <p:nvSpPr>
          <p:cNvPr id="1050" name="Text Placeholder 10">
            <a:extLst>
              <a:ext uri="{FF2B5EF4-FFF2-40B4-BE49-F238E27FC236}">
                <a16:creationId xmlns:a16="http://schemas.microsoft.com/office/drawing/2014/main" id="{8EA3418F-4591-2EC6-7463-D424776ACB8E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82613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2432F5A-808E-454C-9E70-FE088EEE2D1A}" type="datetime'''''''''''''''''''''2''''''''''''''''0''''00''''''''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2000</a:t>
            </a:fld>
            <a:endParaRPr lang="en-US" sz="800" dirty="0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FA4B8CCF-0120-4BEF-E110-66E567F6A36A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5095875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D28FF20-C1D3-41E1-BC10-F1E2D86FC803}" type="datetime'2''''''''''''''''''''''''''''''0''''1''''''''4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2014</a:t>
            </a:fld>
            <a:endParaRPr lang="en-US" sz="800" dirty="0"/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BAB744BB-3942-3953-5AAC-5765935D6B4F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5418138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53AD7617-3CDC-443A-9F80-A92E13173AF5}" type="datetime'''2''0''''''''''1''''''''''''''''''5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2015</a:t>
            </a:fld>
            <a:endParaRPr lang="en-US" sz="800" dirty="0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47B64406-F1CF-B918-A31C-36C816BC4429}"/>
              </a:ext>
            </a:extLst>
          </p:cNvPr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5740400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10A6C6A1-60C2-4E62-86D6-5C3481CD6CB9}" type="datetime'''''2''''''0''''''''16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2016</a:t>
            </a:fld>
            <a:endParaRPr lang="en-US" sz="800" dirty="0"/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92F6E5A1-CA43-9FEC-7B02-0685C019A64D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6062663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022E7F2-53D4-4246-9C91-CBB1B6155A6D}" type="datetime'2''''''''''''''''''''''''''''''0''1''''7''''''''''''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2017</a:t>
            </a:fld>
            <a:endParaRPr lang="en-US" sz="800" dirty="0"/>
          </a:p>
        </p:txBody>
      </p:sp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C7BCF37D-78C8-69DF-0FF7-6AA24553F5BF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6384925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FDAC183-BC34-447D-B81C-4BB00160E0E9}" type="datetime'''2''''''0''1''''''''''''''''''''''''8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2018</a:t>
            </a:fld>
            <a:endParaRPr lang="en-US" sz="800" dirty="0"/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2EC038A9-6DE2-3C46-5E8D-B2AC409EE9F2}"/>
              </a:ext>
            </a:extLst>
          </p:cNvPr>
          <p:cNvSpPr>
            <a:spLocks/>
          </p:cNvSpPr>
          <p:nvPr>
            <p:custDataLst>
              <p:tags r:id="rId22"/>
            </p:custDataLst>
          </p:nvPr>
        </p:nvSpPr>
        <p:spPr bwMode="auto">
          <a:xfrm>
            <a:off x="6707188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ED61E36-3621-4A16-B1EB-9FEDC4145FFF}" type="datetime'''''''''2''''0''''''''''''''''''''1''''9''''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2019</a:t>
            </a:fld>
            <a:endParaRPr lang="en-US" sz="800" dirty="0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90D5AA2F-AF1F-4EA6-5BD9-C78A1B641911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7029450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BBD230EC-3F27-420C-94C2-AF8D19608A8B}" type="datetime'''''''''''''2''''''''''0''''''''2''0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800" dirty="0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1A5EA424-CF3E-215E-4943-EB2A027156A1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7351713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C74FFE7-A38E-4C0F-814A-8D9CC7246AAF}" type="datetime'2''''''''''''''0''''''''''''''''''''''''''''21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800" dirty="0"/>
          </a:p>
        </p:txBody>
      </p:sp>
      <p:sp>
        <p:nvSpPr>
          <p:cNvPr id="27" name="Text Placeholder 10">
            <a:extLst>
              <a:ext uri="{FF2B5EF4-FFF2-40B4-BE49-F238E27FC236}">
                <a16:creationId xmlns:a16="http://schemas.microsoft.com/office/drawing/2014/main" id="{16BDA1AE-ABED-E157-C48B-E624333367D3}"/>
              </a:ext>
            </a:extLst>
          </p:cNvPr>
          <p:cNvSpPr>
            <a:spLocks/>
          </p:cNvSpPr>
          <p:nvPr>
            <p:custDataLst>
              <p:tags r:id="rId25"/>
            </p:custDataLst>
          </p:nvPr>
        </p:nvSpPr>
        <p:spPr bwMode="auto">
          <a:xfrm>
            <a:off x="7673975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CE88DD5-6785-4060-9DFD-56EF7D8D0189}" type="datetime'''''''''''''''''''''''''''''''''20''2''''''''''''''''2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800" dirty="0"/>
          </a:p>
        </p:txBody>
      </p:sp>
      <p:sp>
        <p:nvSpPr>
          <p:cNvPr id="28" name="Text Placeholder 10">
            <a:extLst>
              <a:ext uri="{FF2B5EF4-FFF2-40B4-BE49-F238E27FC236}">
                <a16:creationId xmlns:a16="http://schemas.microsoft.com/office/drawing/2014/main" id="{FA2A4DE3-65B9-6CC0-E38E-013E2F7188B0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7996238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40B3FF5-43C7-4D89-9B93-5153F1A7FF24}" type="datetime'''''2''''''''''''''''''''''0''''''''''''''''2''''3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2023</a:t>
            </a:fld>
            <a:endParaRPr lang="en-US" sz="800" dirty="0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7880C857-442B-03EA-29B8-F8F83B7D3FE8}"/>
              </a:ext>
            </a:extLst>
          </p:cNvPr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8318500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A8490F9-CE4A-4677-8042-C8D9B562CDD1}" type="datetime'''''''''''''20''''''''''''''''''''''''2''''''''''''''4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2024</a:t>
            </a:fld>
            <a:endParaRPr lang="en-US" sz="800" dirty="0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C5CE9FF1-E7F6-9934-A500-9E626DF0A044}"/>
              </a:ext>
            </a:extLst>
          </p:cNvPr>
          <p:cNvSpPr>
            <a:spLocks/>
          </p:cNvSpPr>
          <p:nvPr>
            <p:custDataLst>
              <p:tags r:id="rId28"/>
            </p:custDataLst>
          </p:nvPr>
        </p:nvSpPr>
        <p:spPr bwMode="auto">
          <a:xfrm>
            <a:off x="4773613" y="5614988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15284E5-4C74-45A8-87A5-19C0B26BF005}" type="datetime'''2''''''''0''''1''''''''''''''''''''''''''''3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2013</a:t>
            </a:fld>
            <a:endParaRPr lang="en-US" sz="800" dirty="0"/>
          </a:p>
        </p:txBody>
      </p:sp>
      <p:cxnSp>
        <p:nvCxnSpPr>
          <p:cNvPr id="1436" name="Straight Connector 1435">
            <a:extLst>
              <a:ext uri="{FF2B5EF4-FFF2-40B4-BE49-F238E27FC236}">
                <a16:creationId xmlns:a16="http://schemas.microsoft.com/office/drawing/2014/main" id="{C19C317C-7B1D-26E5-7499-366C0D24DA6E}"/>
              </a:ext>
            </a:extLst>
          </p:cNvPr>
          <p:cNvCxnSpPr/>
          <p:nvPr>
            <p:custDataLst>
              <p:tags r:id="rId29"/>
            </p:custDataLst>
          </p:nvPr>
        </p:nvCxnSpPr>
        <p:spPr bwMode="gray">
          <a:xfrm>
            <a:off x="844550" y="3503613"/>
            <a:ext cx="160338" cy="0"/>
          </a:xfrm>
          <a:prstGeom prst="line">
            <a:avLst/>
          </a:prstGeom>
          <a:ln w="19050" cap="rnd" cmpd="sng" algn="ctr">
            <a:solidFill>
              <a:schemeClr val="accent6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31" name="Straight Connector 1430">
            <a:extLst>
              <a:ext uri="{FF2B5EF4-FFF2-40B4-BE49-F238E27FC236}">
                <a16:creationId xmlns:a16="http://schemas.microsoft.com/office/drawing/2014/main" id="{0B070EED-9F68-2305-BF9B-00EE50C42B33}"/>
              </a:ext>
            </a:extLst>
          </p:cNvPr>
          <p:cNvCxnSpPr/>
          <p:nvPr>
            <p:custDataLst>
              <p:tags r:id="rId30"/>
            </p:custDataLst>
          </p:nvPr>
        </p:nvCxnSpPr>
        <p:spPr bwMode="gray">
          <a:xfrm>
            <a:off x="844550" y="2487613"/>
            <a:ext cx="160338" cy="0"/>
          </a:xfrm>
          <a:prstGeom prst="line">
            <a:avLst/>
          </a:prstGeom>
          <a:ln w="19050" cap="rnd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35" name="Straight Connector 1434">
            <a:extLst>
              <a:ext uri="{FF2B5EF4-FFF2-40B4-BE49-F238E27FC236}">
                <a16:creationId xmlns:a16="http://schemas.microsoft.com/office/drawing/2014/main" id="{63F2E1D3-5700-CC51-B265-23A1613741F6}"/>
              </a:ext>
            </a:extLst>
          </p:cNvPr>
          <p:cNvCxnSpPr/>
          <p:nvPr>
            <p:custDataLst>
              <p:tags r:id="rId31"/>
            </p:custDataLst>
          </p:nvPr>
        </p:nvCxnSpPr>
        <p:spPr bwMode="gray">
          <a:xfrm>
            <a:off x="844550" y="3300413"/>
            <a:ext cx="160338" cy="0"/>
          </a:xfrm>
          <a:prstGeom prst="line">
            <a:avLst/>
          </a:prstGeom>
          <a:ln w="19050" cap="rnd" cmpd="sng" algn="ctr">
            <a:solidFill>
              <a:schemeClr val="accent5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32" name="Straight Connector 1431">
            <a:extLst>
              <a:ext uri="{FF2B5EF4-FFF2-40B4-BE49-F238E27FC236}">
                <a16:creationId xmlns:a16="http://schemas.microsoft.com/office/drawing/2014/main" id="{3156C48E-CB30-AD45-2BB6-370BFF0CB326}"/>
              </a:ext>
            </a:extLst>
          </p:cNvPr>
          <p:cNvCxnSpPr/>
          <p:nvPr>
            <p:custDataLst>
              <p:tags r:id="rId32"/>
            </p:custDataLst>
          </p:nvPr>
        </p:nvCxnSpPr>
        <p:spPr bwMode="gray">
          <a:xfrm>
            <a:off x="844550" y="2690813"/>
            <a:ext cx="160338" cy="0"/>
          </a:xfrm>
          <a:prstGeom prst="line">
            <a:avLst/>
          </a:prstGeom>
          <a:ln w="19050" cap="rnd" cmpd="sng" algn="ctr">
            <a:solidFill>
              <a:schemeClr val="accent2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34" name="Straight Connector 1433">
            <a:extLst>
              <a:ext uri="{FF2B5EF4-FFF2-40B4-BE49-F238E27FC236}">
                <a16:creationId xmlns:a16="http://schemas.microsoft.com/office/drawing/2014/main" id="{5A8D0BEF-5780-730C-2EAA-22288E5BB79A}"/>
              </a:ext>
            </a:extLst>
          </p:cNvPr>
          <p:cNvCxnSpPr/>
          <p:nvPr>
            <p:custDataLst>
              <p:tags r:id="rId33"/>
            </p:custDataLst>
          </p:nvPr>
        </p:nvCxnSpPr>
        <p:spPr bwMode="gray">
          <a:xfrm>
            <a:off x="844550" y="3097213"/>
            <a:ext cx="160338" cy="0"/>
          </a:xfrm>
          <a:prstGeom prst="line">
            <a:avLst/>
          </a:prstGeom>
          <a:ln w="19050" cap="rnd" cmpd="sng" algn="ctr">
            <a:solidFill>
              <a:schemeClr val="accent4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33" name="Straight Connector 1432">
            <a:extLst>
              <a:ext uri="{FF2B5EF4-FFF2-40B4-BE49-F238E27FC236}">
                <a16:creationId xmlns:a16="http://schemas.microsoft.com/office/drawing/2014/main" id="{2B5A640B-92AF-2509-22F8-34A597B1FA44}"/>
              </a:ext>
            </a:extLst>
          </p:cNvPr>
          <p:cNvCxnSpPr/>
          <p:nvPr>
            <p:custDataLst>
              <p:tags r:id="rId34"/>
            </p:custDataLst>
          </p:nvPr>
        </p:nvCxnSpPr>
        <p:spPr bwMode="gray">
          <a:xfrm>
            <a:off x="844550" y="2894013"/>
            <a:ext cx="160338" cy="0"/>
          </a:xfrm>
          <a:prstGeom prst="line">
            <a:avLst/>
          </a:prstGeom>
          <a:ln w="19050" cap="rnd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426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35"/>
            </p:custDataLst>
          </p:nvPr>
        </p:nvSpPr>
        <p:spPr bwMode="auto">
          <a:xfrm>
            <a:off x="1065213" y="2416175"/>
            <a:ext cx="498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3335ADBF-2497-444E-A25F-BCB9033B03E7}" type="datetime'G''''''''''''''''''a''''s''o''''''''''''''l''''''ine'''''''">
              <a:rPr lang="en-US" altLang="en-US" sz="1000" smtClean="0">
                <a:effectLst/>
              </a:rPr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Gasoline</a:t>
            </a:fld>
            <a:endParaRPr lang="en-US" sz="1000" dirty="0"/>
          </a:p>
        </p:txBody>
      </p:sp>
      <p:sp>
        <p:nvSpPr>
          <p:cNvPr id="142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36"/>
            </p:custDataLst>
          </p:nvPr>
        </p:nvSpPr>
        <p:spPr bwMode="auto">
          <a:xfrm>
            <a:off x="1065213" y="2822575"/>
            <a:ext cx="2238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0919B90F-0893-482B-BAC4-3D17013DC0C3}" type="datetime'''E''''''''''''''''''''''''8''''''''''''''''''''''''''5'''">
              <a:rPr lang="en-US" altLang="en-US" sz="1000" smtClean="0">
                <a:effectLst/>
              </a:rPr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E85</a:t>
            </a:fld>
            <a:endParaRPr lang="en-US" sz="1000" dirty="0"/>
          </a:p>
        </p:txBody>
      </p:sp>
      <p:sp>
        <p:nvSpPr>
          <p:cNvPr id="1429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37"/>
            </p:custDataLst>
          </p:nvPr>
        </p:nvSpPr>
        <p:spPr bwMode="auto">
          <a:xfrm>
            <a:off x="1065213" y="3228975"/>
            <a:ext cx="5524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EB8721B1-EA29-48F9-9D38-902165F29A06}" type="datetime'''''B''''''''9''9/''B''''''''''''1''''''0''''''''0'''''''">
              <a:rPr lang="en-US" altLang="en-US" sz="1000" smtClean="0">
                <a:effectLst/>
              </a:rPr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B99/B100</a:t>
            </a:fld>
            <a:endParaRPr lang="en-US" sz="1000" dirty="0"/>
          </a:p>
        </p:txBody>
      </p:sp>
      <p:sp>
        <p:nvSpPr>
          <p:cNvPr id="1427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38"/>
            </p:custDataLst>
          </p:nvPr>
        </p:nvSpPr>
        <p:spPr bwMode="auto">
          <a:xfrm>
            <a:off x="1065213" y="2619375"/>
            <a:ext cx="3524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CFDC90E7-F1D8-410C-83AF-659B2682E0E5}" type="datetime'D''i''''''''''e''s''''''el'">
              <a:rPr lang="en-US" altLang="en-US" sz="1000" smtClean="0">
                <a:effectLst/>
              </a:rPr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Diesel</a:t>
            </a:fld>
            <a:endParaRPr lang="en-US" sz="1000" dirty="0"/>
          </a:p>
        </p:txBody>
      </p:sp>
      <p:sp>
        <p:nvSpPr>
          <p:cNvPr id="1422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39"/>
            </p:custDataLst>
          </p:nvPr>
        </p:nvSpPr>
        <p:spPr bwMode="auto">
          <a:xfrm>
            <a:off x="1065213" y="3432175"/>
            <a:ext cx="1841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F1FE594A-63D5-4890-8283-BC77CF09D488}" type="datetime'''''''''''R''''''''''D'">
              <a:rPr lang="en-US" altLang="en-US" sz="1000" smtClean="0">
                <a:effectLst/>
              </a:rPr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RD</a:t>
            </a:fld>
            <a:endParaRPr lang="en-US" sz="1000" dirty="0"/>
          </a:p>
        </p:txBody>
      </p:sp>
      <p:sp>
        <p:nvSpPr>
          <p:cNvPr id="1425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40"/>
            </p:custDataLst>
          </p:nvPr>
        </p:nvSpPr>
        <p:spPr bwMode="auto">
          <a:xfrm>
            <a:off x="1065213" y="3025775"/>
            <a:ext cx="2238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77A92AC9-5F74-45A8-9789-5261ACFEA536}" type="datetime'B''''''''''''''''''''''''''''''2''''''0'''''''''''''">
              <a:rPr lang="en-US" altLang="en-US" sz="1000" smtClean="0">
                <a:effectLst/>
              </a:rPr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B20</a:t>
            </a:fld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39149020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FBE1CE-86CD-AB82-6D77-767E14D9B3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2AC4BF6-67E3-9D61-9790-5F1BD1774609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4" imgW="7772400" imgH="10058400" progId="TCLayout.ActiveDocument.1">
                  <p:embed/>
                </p:oleObj>
              </mc:Choice>
              <mc:Fallback>
                <p:oleObj name="think-cell Slide" r:id="rId54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2AC4BF6-67E3-9D61-9790-5F1BD177460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DE998AEA-6A02-C8F5-D62C-03A057EDDD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907941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Ethanol production has consistently been profitable, while the margin for renewable biofuel has eroded significantly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335A436-EB56-5D25-A178-83A6D806EDED}"/>
              </a:ext>
            </a:extLst>
          </p:cNvPr>
          <p:cNvGrpSpPr/>
          <p:nvPr/>
        </p:nvGrpSpPr>
        <p:grpSpPr>
          <a:xfrm>
            <a:off x="330200" y="1554480"/>
            <a:ext cx="5595117" cy="288147"/>
            <a:chOff x="393701" y="1428750"/>
            <a:chExt cx="5595117" cy="380139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B22DA96-932B-9556-9CF4-E3F90EFFFE71}"/>
                </a:ext>
              </a:extLst>
            </p:cNvPr>
            <p:cNvSpPr/>
            <p:nvPr/>
          </p:nvSpPr>
          <p:spPr bwMode="gray">
            <a:xfrm>
              <a:off x="393701" y="1428750"/>
              <a:ext cx="5595117" cy="380139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576" tIns="36576" rIns="36576" bIns="36576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Cost breakdown of biofuels in 2024, </a:t>
              </a:r>
              <a:r>
                <a:rPr lang="en-US" sz="1400" b="1" i="1" dirty="0">
                  <a:solidFill>
                    <a:schemeClr val="tx1"/>
                  </a:solidFill>
                </a:rPr>
                <a:t>$/gallon </a:t>
              </a:r>
              <a:endParaRPr lang="en-US" sz="1400" i="1" dirty="0">
                <a:solidFill>
                  <a:schemeClr val="tx1"/>
                </a:solidFill>
              </a:endParaRP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2B2419CD-A7DC-98CD-91D7-DEAF8796ACF1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701" y="1808889"/>
              <a:ext cx="5497943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5E9D44D7-CE20-FCC5-67B6-CCF0FF29BDF0}"/>
              </a:ext>
            </a:extLst>
          </p:cNvPr>
          <p:cNvCxnSpPr/>
          <p:nvPr>
            <p:custDataLst>
              <p:tags r:id="rId2"/>
            </p:custDataLst>
          </p:nvPr>
        </p:nvCxnSpPr>
        <p:spPr bwMode="auto">
          <a:xfrm>
            <a:off x="912813" y="5057775"/>
            <a:ext cx="198438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46" name="Straight Connector 1045">
            <a:extLst>
              <a:ext uri="{FF2B5EF4-FFF2-40B4-BE49-F238E27FC236}">
                <a16:creationId xmlns:a16="http://schemas.microsoft.com/office/drawing/2014/main" id="{4CD481A2-1767-4A57-8C5C-7E4741BFE11B}"/>
              </a:ext>
            </a:extLst>
          </p:cNvPr>
          <p:cNvCxnSpPr/>
          <p:nvPr>
            <p:custDataLst>
              <p:tags r:id="rId3"/>
            </p:custDataLst>
          </p:nvPr>
        </p:nvCxnSpPr>
        <p:spPr bwMode="auto">
          <a:xfrm>
            <a:off x="1360489" y="4849813"/>
            <a:ext cx="174625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2" name="Straight Connector 1031">
            <a:extLst>
              <a:ext uri="{FF2B5EF4-FFF2-40B4-BE49-F238E27FC236}">
                <a16:creationId xmlns:a16="http://schemas.microsoft.com/office/drawing/2014/main" id="{ED0B14A0-6F94-34D4-183B-B2BD1574BA68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1830389" y="4722813"/>
            <a:ext cx="174625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A83F21AC-4024-EA21-8990-66F8A9C9E6A9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479425" y="4395788"/>
          <a:ext cx="1960563" cy="1403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6"/>
          </a:graphicData>
        </a:graphic>
      </p:graphicFrame>
      <p:sp>
        <p:nvSpPr>
          <p:cNvPr id="1027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49275" y="5616575"/>
            <a:ext cx="4762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71F5251C-2CA8-4BB0-B9A3-FA4242DA2B04}" type="datetime'''V''''ar''i''''''''''''''abl''e ''Co''''''''s''''''t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Variable Cost</a:t>
            </a:fld>
            <a:endParaRPr lang="en-US" sz="1000" dirty="0"/>
          </a:p>
        </p:txBody>
      </p:sp>
      <p:sp>
        <p:nvSpPr>
          <p:cNvPr id="1029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1074738" y="5616575"/>
            <a:ext cx="3222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B9018FC-CB61-4714-8473-14E0F4F17D78}" type="datetime'''''''''F''ix''''''''e''d'' C''o''''s''''''''''''''''''t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Fixed Cost</a:t>
            </a:fld>
            <a:endParaRPr lang="en-US" sz="1000" dirty="0"/>
          </a:p>
        </p:txBody>
      </p:sp>
      <p:sp>
        <p:nvSpPr>
          <p:cNvPr id="1059" name="Text Placeholder 10">
            <a:extLst>
              <a:ext uri="{FF2B5EF4-FFF2-40B4-BE49-F238E27FC236}">
                <a16:creationId xmlns:a16="http://schemas.microsoft.com/office/drawing/2014/main" id="{F1BEDAB3-5454-9CDE-D825-B6BF1667B9A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1528763" y="5616575"/>
            <a:ext cx="3079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7EA9995-1CAF-421F-A7B1-03B89109B9F0}" type="datetime'''''''''''''P''r''''''''o''''''''''''''''''f''it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Profit</a:t>
            </a:fld>
            <a:endParaRPr lang="en-US" sz="1000" dirty="0"/>
          </a:p>
        </p:txBody>
      </p:sp>
      <p:sp>
        <p:nvSpPr>
          <p:cNvPr id="1030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960563" y="5616575"/>
            <a:ext cx="336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18E9C82-946F-4B72-8D4A-A3373649C03C}" type="datetime'''''''P''''''''''''r''''''''i''''''c''''e'''''' 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Price </a:t>
            </a:fld>
            <a:endParaRPr lang="en-US" sz="1000" dirty="0"/>
          </a:p>
        </p:txBody>
      </p:sp>
      <p:cxnSp>
        <p:nvCxnSpPr>
          <p:cNvPr id="1086" name="Straight Connector 1085">
            <a:extLst>
              <a:ext uri="{FF2B5EF4-FFF2-40B4-BE49-F238E27FC236}">
                <a16:creationId xmlns:a16="http://schemas.microsoft.com/office/drawing/2014/main" id="{F377B662-2939-B1A2-D011-66194E2EA773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>
            <a:off x="2673350" y="3359150"/>
            <a:ext cx="19685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88" name="Straight Connector 1087">
            <a:extLst>
              <a:ext uri="{FF2B5EF4-FFF2-40B4-BE49-F238E27FC236}">
                <a16:creationId xmlns:a16="http://schemas.microsoft.com/office/drawing/2014/main" id="{DD85747B-70BE-A510-C3BD-D06F558A45CC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>
            <a:off x="3116263" y="3052763"/>
            <a:ext cx="19526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87" name="Straight Connector 1086">
            <a:extLst>
              <a:ext uri="{FF2B5EF4-FFF2-40B4-BE49-F238E27FC236}">
                <a16:creationId xmlns:a16="http://schemas.microsoft.com/office/drawing/2014/main" id="{3FFBE53E-2A0A-9094-FBD7-D8D9C376BF70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>
            <a:off x="3557588" y="2706688"/>
            <a:ext cx="19685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19" name="Chart 18">
            <a:extLst>
              <a:ext uri="{FF2B5EF4-FFF2-40B4-BE49-F238E27FC236}">
                <a16:creationId xmlns:a16="http://schemas.microsoft.com/office/drawing/2014/main" id="{5EEEC2E7-912E-2C49-A736-3B9E7744C467}"/>
              </a:ext>
            </a:extLst>
          </p:cNvPr>
          <p:cNvGraphicFramePr/>
          <p:nvPr>
            <p:custDataLst>
              <p:tags r:id="rId13"/>
            </p:custDataLst>
          </p:nvPr>
        </p:nvGraphicFramePr>
        <p:xfrm>
          <a:off x="2233613" y="2379663"/>
          <a:ext cx="1960562" cy="34194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7"/>
          </a:graphicData>
        </a:graphic>
      </p:graphicFrame>
      <p:sp>
        <p:nvSpPr>
          <p:cNvPr id="1090" name="Text Placeholder 10">
            <a:extLst>
              <a:ext uri="{FF2B5EF4-FFF2-40B4-BE49-F238E27FC236}">
                <a16:creationId xmlns:a16="http://schemas.microsoft.com/office/drawing/2014/main" id="{0B87786C-F632-DD14-4151-D9DBFE012EED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311400" y="5616575"/>
            <a:ext cx="4762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B1AE5CA-5E85-40B0-86B4-383AE415B393}" type="datetime'Varia''''bl''''e'''''''''''' ''Cost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Variable Cost</a:t>
            </a:fld>
            <a:endParaRPr lang="en-US" sz="1000" dirty="0"/>
          </a:p>
        </p:txBody>
      </p:sp>
      <p:sp>
        <p:nvSpPr>
          <p:cNvPr id="1091" name="Text Placeholder 10">
            <a:extLst>
              <a:ext uri="{FF2B5EF4-FFF2-40B4-BE49-F238E27FC236}">
                <a16:creationId xmlns:a16="http://schemas.microsoft.com/office/drawing/2014/main" id="{09C7CB83-40DE-2899-5999-2FAE563F4933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2832100" y="5616575"/>
            <a:ext cx="3222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4C06758-4216-440A-B3E5-0057848A968E}" type="datetime'F''''''''''ix''''''''e''''''d ''''Co''''''''s''''''t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Fixed Cost</a:t>
            </a:fld>
            <a:endParaRPr lang="en-US" sz="1000" dirty="0"/>
          </a:p>
        </p:txBody>
      </p:sp>
      <p:sp>
        <p:nvSpPr>
          <p:cNvPr id="1093" name="Text Placeholder 10">
            <a:extLst>
              <a:ext uri="{FF2B5EF4-FFF2-40B4-BE49-F238E27FC236}">
                <a16:creationId xmlns:a16="http://schemas.microsoft.com/office/drawing/2014/main" id="{E04C3A16-3714-2A83-EE68-BE38FF03032B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3279775" y="5616575"/>
            <a:ext cx="3079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6E26DF9-145B-473E-9A10-B2E3D5A4E2C3}" type="datetime'''''''''''''''''''''Pr''o''''f''i''''''''''''''''t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Profit</a:t>
            </a:fld>
            <a:endParaRPr lang="en-US" sz="1000" dirty="0"/>
          </a:p>
        </p:txBody>
      </p:sp>
      <p:sp>
        <p:nvSpPr>
          <p:cNvPr id="1092" name="Text Placeholder 10">
            <a:extLst>
              <a:ext uri="{FF2B5EF4-FFF2-40B4-BE49-F238E27FC236}">
                <a16:creationId xmlns:a16="http://schemas.microsoft.com/office/drawing/2014/main" id="{62EFAE08-E233-255C-D17A-5D03FCAD4CA2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3708400" y="5616575"/>
            <a:ext cx="336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77FDF76-84F9-45BF-91E3-86C522BAA2CC}" type="datetime'Pr''''i''''''''''''''''''''c''''''''''''e'''''' 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Price </a:t>
            </a:fld>
            <a:endParaRPr lang="en-US" sz="1000" dirty="0"/>
          </a:p>
        </p:txBody>
      </p:sp>
      <p:cxnSp>
        <p:nvCxnSpPr>
          <p:cNvPr id="1096" name="Straight Connector 1095">
            <a:extLst>
              <a:ext uri="{FF2B5EF4-FFF2-40B4-BE49-F238E27FC236}">
                <a16:creationId xmlns:a16="http://schemas.microsoft.com/office/drawing/2014/main" id="{3DFC7DEA-B9FB-7325-5A0B-9D995A48A4AF}"/>
              </a:ext>
            </a:extLst>
          </p:cNvPr>
          <p:cNvCxnSpPr/>
          <p:nvPr>
            <p:custDataLst>
              <p:tags r:id="rId18"/>
            </p:custDataLst>
          </p:nvPr>
        </p:nvCxnSpPr>
        <p:spPr bwMode="auto">
          <a:xfrm>
            <a:off x="4419600" y="2344738"/>
            <a:ext cx="19685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97" name="Straight Connector 1096">
            <a:extLst>
              <a:ext uri="{FF2B5EF4-FFF2-40B4-BE49-F238E27FC236}">
                <a16:creationId xmlns:a16="http://schemas.microsoft.com/office/drawing/2014/main" id="{F681EED4-7E87-4695-875F-86E92277A7DE}"/>
              </a:ext>
            </a:extLst>
          </p:cNvPr>
          <p:cNvCxnSpPr/>
          <p:nvPr>
            <p:custDataLst>
              <p:tags r:id="rId19"/>
            </p:custDataLst>
          </p:nvPr>
        </p:nvCxnSpPr>
        <p:spPr bwMode="auto">
          <a:xfrm>
            <a:off x="4865688" y="2338388"/>
            <a:ext cx="19685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98" name="Straight Connector 1097">
            <a:extLst>
              <a:ext uri="{FF2B5EF4-FFF2-40B4-BE49-F238E27FC236}">
                <a16:creationId xmlns:a16="http://schemas.microsoft.com/office/drawing/2014/main" id="{C067470B-F15F-D171-A472-D1F5B453FEE7}"/>
              </a:ext>
            </a:extLst>
          </p:cNvPr>
          <p:cNvCxnSpPr/>
          <p:nvPr>
            <p:custDataLst>
              <p:tags r:id="rId20"/>
            </p:custDataLst>
          </p:nvPr>
        </p:nvCxnSpPr>
        <p:spPr bwMode="auto">
          <a:xfrm>
            <a:off x="5310188" y="2125663"/>
            <a:ext cx="19685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5" name="Rectangle 1114">
            <a:extLst>
              <a:ext uri="{FF2B5EF4-FFF2-40B4-BE49-F238E27FC236}">
                <a16:creationId xmlns:a16="http://schemas.microsoft.com/office/drawing/2014/main" id="{3AF523D8-51D6-9D59-E475-3DCC2382E770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4616450" y="2338388"/>
            <a:ext cx="249238" cy="63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graphicFrame>
        <p:nvGraphicFramePr>
          <p:cNvPr id="34" name="Chart 33">
            <a:extLst>
              <a:ext uri="{FF2B5EF4-FFF2-40B4-BE49-F238E27FC236}">
                <a16:creationId xmlns:a16="http://schemas.microsoft.com/office/drawing/2014/main" id="{3E3CC41E-74A5-AA3F-ECAB-4C40A7AEA0D6}"/>
              </a:ext>
            </a:extLst>
          </p:cNvPr>
          <p:cNvGraphicFramePr/>
          <p:nvPr>
            <p:custDataLst>
              <p:tags r:id="rId22"/>
            </p:custDataLst>
          </p:nvPr>
        </p:nvGraphicFramePr>
        <p:xfrm>
          <a:off x="3983038" y="1798638"/>
          <a:ext cx="1960562" cy="4000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8"/>
          </a:graphicData>
        </a:graphic>
      </p:graphicFrame>
      <p:cxnSp>
        <p:nvCxnSpPr>
          <p:cNvPr id="1178" name="Straight Connector 1177">
            <a:extLst>
              <a:ext uri="{FF2B5EF4-FFF2-40B4-BE49-F238E27FC236}">
                <a16:creationId xmlns:a16="http://schemas.microsoft.com/office/drawing/2014/main" id="{64AE7534-7CA3-1900-2129-8402648EA693}"/>
              </a:ext>
            </a:extLst>
          </p:cNvPr>
          <p:cNvCxnSpPr/>
          <p:nvPr>
            <p:custDataLst>
              <p:tags r:id="rId23"/>
            </p:custDataLst>
          </p:nvPr>
        </p:nvCxnSpPr>
        <p:spPr bwMode="auto">
          <a:xfrm>
            <a:off x="4740275" y="2312988"/>
            <a:ext cx="0" cy="2857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0" name="Text Placeholder 10">
            <a:extLst>
              <a:ext uri="{FF2B5EF4-FFF2-40B4-BE49-F238E27FC236}">
                <a16:creationId xmlns:a16="http://schemas.microsoft.com/office/drawing/2014/main" id="{E051CB8B-36DD-99FC-17D9-2E5C27070C3A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4057650" y="5616575"/>
            <a:ext cx="4762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C2F98312-C8F3-4E54-9E24-FCB5B59E23BD}" type="datetime'Va''ri''a''''''''''''''''''''''b''l''''''e ''''Co''st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Variable Cost</a:t>
            </a:fld>
            <a:endParaRPr lang="en-US" sz="1000" dirty="0"/>
          </a:p>
        </p:txBody>
      </p:sp>
      <p:sp>
        <p:nvSpPr>
          <p:cNvPr id="1101" name="Text Placeholder 10">
            <a:extLst>
              <a:ext uri="{FF2B5EF4-FFF2-40B4-BE49-F238E27FC236}">
                <a16:creationId xmlns:a16="http://schemas.microsoft.com/office/drawing/2014/main" id="{7AFFFE39-23DB-54F1-B774-93FA71FE08B7}"/>
              </a:ext>
            </a:extLst>
          </p:cNvPr>
          <p:cNvSpPr>
            <a:spLocks/>
          </p:cNvSpPr>
          <p:nvPr>
            <p:custDataLst>
              <p:tags r:id="rId25"/>
            </p:custDataLst>
          </p:nvPr>
        </p:nvSpPr>
        <p:spPr bwMode="auto">
          <a:xfrm>
            <a:off x="4579938" y="5616575"/>
            <a:ext cx="3222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squar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CCB7D8E-1F11-4460-84B9-1EDE8184B839}" type="datetime'F''''''''''''i''''x''''e''d'''''''''''''''''''' C''o''''''st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Fixed Cost</a:t>
            </a:fld>
            <a:endParaRPr lang="en-US" sz="1000" dirty="0"/>
          </a:p>
        </p:txBody>
      </p:sp>
      <p:sp>
        <p:nvSpPr>
          <p:cNvPr id="1102" name="Text Placeholder 10">
            <a:extLst>
              <a:ext uri="{FF2B5EF4-FFF2-40B4-BE49-F238E27FC236}">
                <a16:creationId xmlns:a16="http://schemas.microsoft.com/office/drawing/2014/main" id="{9CCB89ED-1442-F598-CFCA-7F13A6D440C9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5032375" y="5616575"/>
            <a:ext cx="3079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B7BC3D0-0527-4BBA-B1CB-AA1BC456269C}" type="datetime'''P''ro''''''''''''''''''''''''''''f''''''''''''it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Profit</a:t>
            </a:fld>
            <a:endParaRPr lang="en-US" sz="1000" dirty="0"/>
          </a:p>
        </p:txBody>
      </p:sp>
      <p:sp>
        <p:nvSpPr>
          <p:cNvPr id="1103" name="Text Placeholder 10">
            <a:extLst>
              <a:ext uri="{FF2B5EF4-FFF2-40B4-BE49-F238E27FC236}">
                <a16:creationId xmlns:a16="http://schemas.microsoft.com/office/drawing/2014/main" id="{EB3D0F85-E2AC-1112-E942-592A9E925EF0}"/>
              </a:ext>
            </a:extLst>
          </p:cNvPr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5462588" y="5616575"/>
            <a:ext cx="336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2AB4041-AF65-4E9D-B014-A48A88AA3993}" type="datetime'''''''''''''''''P''''r''''''''''''ic''''e'''''''''''''' 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Price </a:t>
            </a:fld>
            <a:endParaRPr lang="en-US" sz="1000" dirty="0"/>
          </a:p>
        </p:txBody>
      </p:sp>
      <p:sp>
        <p:nvSpPr>
          <p:cNvPr id="1418" name="TextBox 1417">
            <a:extLst>
              <a:ext uri="{FF2B5EF4-FFF2-40B4-BE49-F238E27FC236}">
                <a16:creationId xmlns:a16="http://schemas.microsoft.com/office/drawing/2014/main" id="{DE081934-2F0B-E17B-09DE-D1E7A99967D8}"/>
              </a:ext>
            </a:extLst>
          </p:cNvPr>
          <p:cNvSpPr txBox="1"/>
          <p:nvPr/>
        </p:nvSpPr>
        <p:spPr bwMode="gray">
          <a:xfrm>
            <a:off x="1188240" y="5958672"/>
            <a:ext cx="590320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b="1" dirty="0"/>
              <a:t>Ethanol</a:t>
            </a:r>
          </a:p>
        </p:txBody>
      </p:sp>
      <p:sp>
        <p:nvSpPr>
          <p:cNvPr id="1419" name="TextBox 1418">
            <a:extLst>
              <a:ext uri="{FF2B5EF4-FFF2-40B4-BE49-F238E27FC236}">
                <a16:creationId xmlns:a16="http://schemas.microsoft.com/office/drawing/2014/main" id="{E5733944-BE3D-22CD-0E60-766C7FAF41EF}"/>
              </a:ext>
            </a:extLst>
          </p:cNvPr>
          <p:cNvSpPr txBox="1"/>
          <p:nvPr/>
        </p:nvSpPr>
        <p:spPr bwMode="gray">
          <a:xfrm>
            <a:off x="2868336" y="5958672"/>
            <a:ext cx="649352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noAutofit/>
          </a:bodyPr>
          <a:lstStyle/>
          <a:p>
            <a:pPr marL="0" indent="0">
              <a:buNone/>
            </a:pPr>
            <a:r>
              <a:rPr lang="en-US" sz="1000" b="1" dirty="0"/>
              <a:t>Biodiesel</a:t>
            </a:r>
          </a:p>
        </p:txBody>
      </p:sp>
      <p:sp>
        <p:nvSpPr>
          <p:cNvPr id="1420" name="TextBox 1419">
            <a:extLst>
              <a:ext uri="{FF2B5EF4-FFF2-40B4-BE49-F238E27FC236}">
                <a16:creationId xmlns:a16="http://schemas.microsoft.com/office/drawing/2014/main" id="{C144FCA1-9CF1-0FD4-4266-B6C29BAE61A9}"/>
              </a:ext>
            </a:extLst>
          </p:cNvPr>
          <p:cNvSpPr txBox="1"/>
          <p:nvPr/>
        </p:nvSpPr>
        <p:spPr bwMode="gray">
          <a:xfrm>
            <a:off x="4607465" y="5958672"/>
            <a:ext cx="785716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noAutofit/>
          </a:bodyPr>
          <a:lstStyle/>
          <a:p>
            <a:pPr marL="0" indent="0">
              <a:buNone/>
            </a:pPr>
            <a:r>
              <a:rPr lang="en-US" sz="1000" b="1" dirty="0"/>
              <a:t>Renewable</a:t>
            </a:r>
          </a:p>
        </p:txBody>
      </p:sp>
      <p:sp>
        <p:nvSpPr>
          <p:cNvPr id="1423" name="TextBox 8">
            <a:extLst>
              <a:ext uri="{FF2B5EF4-FFF2-40B4-BE49-F238E27FC236}">
                <a16:creationId xmlns:a16="http://schemas.microsoft.com/office/drawing/2014/main" id="{6C164CED-8D13-B61F-7DF1-9790B7503981}"/>
              </a:ext>
            </a:extLst>
          </p:cNvPr>
          <p:cNvSpPr txBox="1"/>
          <p:nvPr/>
        </p:nvSpPr>
        <p:spPr bwMode="gray">
          <a:xfrm>
            <a:off x="9050294" y="1554480"/>
            <a:ext cx="2726336" cy="2926080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Ethanol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production has been consistently profitable, with operating margins of 10 to ~21% (2020-24).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Biodiesel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production has fluctuated between profit and loss, with operating margins of -11% to ~12% (2020-24).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Renewable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biofuel production has experienced a declining margin, from 50% to 6% (2020-24), due to increased competition and oversupply.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Net RIN generated has consistently exceeded the EPA requirement (RFS2 Advanced Biofuel Mandate) since 2020, negatively affecting RIN credit prices.</a:t>
            </a:r>
          </a:p>
        </p:txBody>
      </p:sp>
      <p:cxnSp>
        <p:nvCxnSpPr>
          <p:cNvPr id="1438" name="Straight Connector 1437">
            <a:extLst>
              <a:ext uri="{FF2B5EF4-FFF2-40B4-BE49-F238E27FC236}">
                <a16:creationId xmlns:a16="http://schemas.microsoft.com/office/drawing/2014/main" id="{4D775399-0514-8355-D4A3-1B04AE010EFA}"/>
              </a:ext>
            </a:extLst>
          </p:cNvPr>
          <p:cNvCxnSpPr/>
          <p:nvPr>
            <p:custDataLst>
              <p:tags r:id="rId28"/>
            </p:custDataLst>
          </p:nvPr>
        </p:nvCxnSpPr>
        <p:spPr bwMode="auto">
          <a:xfrm>
            <a:off x="6450013" y="2230438"/>
            <a:ext cx="0" cy="2824163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39" name="Straight Connector 1438">
            <a:extLst>
              <a:ext uri="{FF2B5EF4-FFF2-40B4-BE49-F238E27FC236}">
                <a16:creationId xmlns:a16="http://schemas.microsoft.com/office/drawing/2014/main" id="{4585D668-DC55-3265-580C-6ED414927CEC}"/>
              </a:ext>
            </a:extLst>
          </p:cNvPr>
          <p:cNvCxnSpPr/>
          <p:nvPr>
            <p:custDataLst>
              <p:tags r:id="rId29"/>
            </p:custDataLst>
          </p:nvPr>
        </p:nvCxnSpPr>
        <p:spPr bwMode="auto">
          <a:xfrm>
            <a:off x="6450013" y="5175250"/>
            <a:ext cx="0" cy="59690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0" name="Straight Connector 1439">
            <a:extLst>
              <a:ext uri="{FF2B5EF4-FFF2-40B4-BE49-F238E27FC236}">
                <a16:creationId xmlns:a16="http://schemas.microsoft.com/office/drawing/2014/main" id="{D9576F25-6F4D-AC5A-A078-4C3D54D9DAD7}"/>
              </a:ext>
            </a:extLst>
          </p:cNvPr>
          <p:cNvCxnSpPr/>
          <p:nvPr>
            <p:custDataLst>
              <p:tags r:id="rId30"/>
            </p:custDataLst>
          </p:nvPr>
        </p:nvCxnSpPr>
        <p:spPr bwMode="auto">
          <a:xfrm flipH="1">
            <a:off x="6407150" y="5767388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1" name="Straight Connector 1440">
            <a:extLst>
              <a:ext uri="{FF2B5EF4-FFF2-40B4-BE49-F238E27FC236}">
                <a16:creationId xmlns:a16="http://schemas.microsoft.com/office/drawing/2014/main" id="{E737F629-A332-2B25-560F-9ED5BE18B87A}"/>
              </a:ext>
            </a:extLst>
          </p:cNvPr>
          <p:cNvCxnSpPr/>
          <p:nvPr>
            <p:custDataLst>
              <p:tags r:id="rId31"/>
            </p:custDataLst>
          </p:nvPr>
        </p:nvCxnSpPr>
        <p:spPr bwMode="auto">
          <a:xfrm flipH="1">
            <a:off x="6407150" y="5495925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11" name="Straight Connector 1510">
            <a:extLst>
              <a:ext uri="{FF2B5EF4-FFF2-40B4-BE49-F238E27FC236}">
                <a16:creationId xmlns:a16="http://schemas.microsoft.com/office/drawing/2014/main" id="{2DEAC2A8-BE4A-5F75-B3F1-0964EF388DFC}"/>
              </a:ext>
            </a:extLst>
          </p:cNvPr>
          <p:cNvCxnSpPr/>
          <p:nvPr>
            <p:custDataLst>
              <p:tags r:id="rId32"/>
            </p:custDataLst>
          </p:nvPr>
        </p:nvCxnSpPr>
        <p:spPr bwMode="auto">
          <a:xfrm flipH="1">
            <a:off x="6407150" y="5224463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2" name="Straight Connector 1441">
            <a:extLst>
              <a:ext uri="{FF2B5EF4-FFF2-40B4-BE49-F238E27FC236}">
                <a16:creationId xmlns:a16="http://schemas.microsoft.com/office/drawing/2014/main" id="{E9B55EB4-6FD5-7DEA-EA2D-B906EE61FDF4}"/>
              </a:ext>
            </a:extLst>
          </p:cNvPr>
          <p:cNvCxnSpPr/>
          <p:nvPr>
            <p:custDataLst>
              <p:tags r:id="rId33"/>
            </p:custDataLst>
          </p:nvPr>
        </p:nvCxnSpPr>
        <p:spPr bwMode="auto">
          <a:xfrm flipH="1">
            <a:off x="6407150" y="4953000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3" name="Straight Connector 1442">
            <a:extLst>
              <a:ext uri="{FF2B5EF4-FFF2-40B4-BE49-F238E27FC236}">
                <a16:creationId xmlns:a16="http://schemas.microsoft.com/office/drawing/2014/main" id="{23AB4830-74C8-7029-462C-3C5B5D91F8E2}"/>
              </a:ext>
            </a:extLst>
          </p:cNvPr>
          <p:cNvCxnSpPr/>
          <p:nvPr>
            <p:custDataLst>
              <p:tags r:id="rId34"/>
            </p:custDataLst>
          </p:nvPr>
        </p:nvCxnSpPr>
        <p:spPr bwMode="auto">
          <a:xfrm flipH="1">
            <a:off x="6407150" y="4679950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4" name="Straight Connector 1443">
            <a:extLst>
              <a:ext uri="{FF2B5EF4-FFF2-40B4-BE49-F238E27FC236}">
                <a16:creationId xmlns:a16="http://schemas.microsoft.com/office/drawing/2014/main" id="{0F216326-CCA6-0A2D-4D26-001E13B33AA1}"/>
              </a:ext>
            </a:extLst>
          </p:cNvPr>
          <p:cNvCxnSpPr/>
          <p:nvPr>
            <p:custDataLst>
              <p:tags r:id="rId35"/>
            </p:custDataLst>
          </p:nvPr>
        </p:nvCxnSpPr>
        <p:spPr bwMode="auto">
          <a:xfrm flipH="1">
            <a:off x="6407150" y="4408488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5" name="Straight Connector 1444">
            <a:extLst>
              <a:ext uri="{FF2B5EF4-FFF2-40B4-BE49-F238E27FC236}">
                <a16:creationId xmlns:a16="http://schemas.microsoft.com/office/drawing/2014/main" id="{9AD4E477-FAD1-FD48-EEE9-61F0B269DB08}"/>
              </a:ext>
            </a:extLst>
          </p:cNvPr>
          <p:cNvCxnSpPr/>
          <p:nvPr>
            <p:custDataLst>
              <p:tags r:id="rId36"/>
            </p:custDataLst>
          </p:nvPr>
        </p:nvCxnSpPr>
        <p:spPr bwMode="auto">
          <a:xfrm flipH="1">
            <a:off x="6407150" y="4137025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6" name="Straight Connector 1445">
            <a:extLst>
              <a:ext uri="{FF2B5EF4-FFF2-40B4-BE49-F238E27FC236}">
                <a16:creationId xmlns:a16="http://schemas.microsoft.com/office/drawing/2014/main" id="{2B7C044C-5962-AAE2-74BA-A1B050300E23}"/>
              </a:ext>
            </a:extLst>
          </p:cNvPr>
          <p:cNvCxnSpPr/>
          <p:nvPr>
            <p:custDataLst>
              <p:tags r:id="rId37"/>
            </p:custDataLst>
          </p:nvPr>
        </p:nvCxnSpPr>
        <p:spPr bwMode="auto">
          <a:xfrm flipH="1">
            <a:off x="6407150" y="3865563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7" name="Straight Connector 1446">
            <a:extLst>
              <a:ext uri="{FF2B5EF4-FFF2-40B4-BE49-F238E27FC236}">
                <a16:creationId xmlns:a16="http://schemas.microsoft.com/office/drawing/2014/main" id="{FFF5E10F-1D25-132F-C164-1079C83E3B10}"/>
              </a:ext>
            </a:extLst>
          </p:cNvPr>
          <p:cNvCxnSpPr/>
          <p:nvPr>
            <p:custDataLst>
              <p:tags r:id="rId38"/>
            </p:custDataLst>
          </p:nvPr>
        </p:nvCxnSpPr>
        <p:spPr bwMode="auto">
          <a:xfrm flipH="1">
            <a:off x="6407150" y="3594100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8" name="Straight Connector 1447">
            <a:extLst>
              <a:ext uri="{FF2B5EF4-FFF2-40B4-BE49-F238E27FC236}">
                <a16:creationId xmlns:a16="http://schemas.microsoft.com/office/drawing/2014/main" id="{09FF015F-8638-B81A-2D25-AE7B2CF421B9}"/>
              </a:ext>
            </a:extLst>
          </p:cNvPr>
          <p:cNvCxnSpPr/>
          <p:nvPr>
            <p:custDataLst>
              <p:tags r:id="rId39"/>
            </p:custDataLst>
          </p:nvPr>
        </p:nvCxnSpPr>
        <p:spPr bwMode="auto">
          <a:xfrm flipH="1">
            <a:off x="6407150" y="3322638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9" name="Straight Connector 1448">
            <a:extLst>
              <a:ext uri="{FF2B5EF4-FFF2-40B4-BE49-F238E27FC236}">
                <a16:creationId xmlns:a16="http://schemas.microsoft.com/office/drawing/2014/main" id="{C63830EB-F4A4-3530-3C78-64BC3A693BB2}"/>
              </a:ext>
            </a:extLst>
          </p:cNvPr>
          <p:cNvCxnSpPr/>
          <p:nvPr>
            <p:custDataLst>
              <p:tags r:id="rId40"/>
            </p:custDataLst>
          </p:nvPr>
        </p:nvCxnSpPr>
        <p:spPr bwMode="auto">
          <a:xfrm flipH="1">
            <a:off x="6407150" y="3049588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50" name="Straight Connector 1449">
            <a:extLst>
              <a:ext uri="{FF2B5EF4-FFF2-40B4-BE49-F238E27FC236}">
                <a16:creationId xmlns:a16="http://schemas.microsoft.com/office/drawing/2014/main" id="{724817BA-60CE-FEC5-F071-44C4353638B3}"/>
              </a:ext>
            </a:extLst>
          </p:cNvPr>
          <p:cNvCxnSpPr/>
          <p:nvPr>
            <p:custDataLst>
              <p:tags r:id="rId41"/>
            </p:custDataLst>
          </p:nvPr>
        </p:nvCxnSpPr>
        <p:spPr bwMode="auto">
          <a:xfrm flipH="1">
            <a:off x="6407150" y="2778125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51" name="Straight Connector 1450">
            <a:extLst>
              <a:ext uri="{FF2B5EF4-FFF2-40B4-BE49-F238E27FC236}">
                <a16:creationId xmlns:a16="http://schemas.microsoft.com/office/drawing/2014/main" id="{DB39178D-6A19-7305-4ECA-973B2E4541DD}"/>
              </a:ext>
            </a:extLst>
          </p:cNvPr>
          <p:cNvCxnSpPr/>
          <p:nvPr>
            <p:custDataLst>
              <p:tags r:id="rId42"/>
            </p:custDataLst>
          </p:nvPr>
        </p:nvCxnSpPr>
        <p:spPr bwMode="auto">
          <a:xfrm flipH="1">
            <a:off x="6407150" y="2506663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52" name="Straight Connector 1451">
            <a:extLst>
              <a:ext uri="{FF2B5EF4-FFF2-40B4-BE49-F238E27FC236}">
                <a16:creationId xmlns:a16="http://schemas.microsoft.com/office/drawing/2014/main" id="{3C1F7757-AFA7-FF0D-EF67-E3A7A34107DB}"/>
              </a:ext>
            </a:extLst>
          </p:cNvPr>
          <p:cNvCxnSpPr/>
          <p:nvPr>
            <p:custDataLst>
              <p:tags r:id="rId43"/>
            </p:custDataLst>
          </p:nvPr>
        </p:nvCxnSpPr>
        <p:spPr bwMode="auto">
          <a:xfrm flipH="1">
            <a:off x="6407150" y="2235200"/>
            <a:ext cx="42863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1573" name="Chart 1572">
            <a:extLst>
              <a:ext uri="{FF2B5EF4-FFF2-40B4-BE49-F238E27FC236}">
                <a16:creationId xmlns:a16="http://schemas.microsoft.com/office/drawing/2014/main" id="{936DA4AA-CC03-D919-7431-65CF920EBFE6}"/>
              </a:ext>
            </a:extLst>
          </p:cNvPr>
          <p:cNvGraphicFramePr/>
          <p:nvPr>
            <p:custDataLst>
              <p:tags r:id="rId44"/>
            </p:custDataLst>
          </p:nvPr>
        </p:nvGraphicFramePr>
        <p:xfrm>
          <a:off x="6035675" y="2079625"/>
          <a:ext cx="3022600" cy="3843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9"/>
          </a:graphicData>
        </a:graphic>
      </p:graphicFrame>
      <p:cxnSp>
        <p:nvCxnSpPr>
          <p:cNvPr id="1523" name="Straight Connector 1522">
            <a:extLst>
              <a:ext uri="{FF2B5EF4-FFF2-40B4-BE49-F238E27FC236}">
                <a16:creationId xmlns:a16="http://schemas.microsoft.com/office/drawing/2014/main" id="{6EEED77B-C868-7CEC-D446-EA36D061ACF9}"/>
              </a:ext>
            </a:extLst>
          </p:cNvPr>
          <p:cNvCxnSpPr/>
          <p:nvPr>
            <p:custDataLst>
              <p:tags r:id="rId45"/>
            </p:custDataLst>
          </p:nvPr>
        </p:nvCxnSpPr>
        <p:spPr bwMode="gray">
          <a:xfrm>
            <a:off x="7853364" y="2125663"/>
            <a:ext cx="161925" cy="0"/>
          </a:xfrm>
          <a:prstGeom prst="line">
            <a:avLst/>
          </a:prstGeom>
          <a:ln w="9525" cap="rnd" cmpd="sng" algn="ctr">
            <a:solidFill>
              <a:schemeClr val="accent2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24" name="Straight Connector 1523">
            <a:extLst>
              <a:ext uri="{FF2B5EF4-FFF2-40B4-BE49-F238E27FC236}">
                <a16:creationId xmlns:a16="http://schemas.microsoft.com/office/drawing/2014/main" id="{2854DC82-B666-28A2-ABAC-51F552CE5320}"/>
              </a:ext>
            </a:extLst>
          </p:cNvPr>
          <p:cNvCxnSpPr/>
          <p:nvPr>
            <p:custDataLst>
              <p:tags r:id="rId46"/>
            </p:custDataLst>
          </p:nvPr>
        </p:nvCxnSpPr>
        <p:spPr bwMode="gray">
          <a:xfrm>
            <a:off x="7853364" y="2328863"/>
            <a:ext cx="161925" cy="0"/>
          </a:xfrm>
          <a:prstGeom prst="line">
            <a:avLst/>
          </a:prstGeom>
          <a:ln w="9525" cap="rnd" cmpd="sng" algn="ctr">
            <a:solidFill>
              <a:schemeClr val="accent3"/>
            </a:solidFill>
            <a:prstDash val="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25" name="Straight Connector 1524">
            <a:extLst>
              <a:ext uri="{FF2B5EF4-FFF2-40B4-BE49-F238E27FC236}">
                <a16:creationId xmlns:a16="http://schemas.microsoft.com/office/drawing/2014/main" id="{3981BA14-7382-B2E9-B6D2-51F6F1A14E19}"/>
              </a:ext>
            </a:extLst>
          </p:cNvPr>
          <p:cNvCxnSpPr/>
          <p:nvPr>
            <p:custDataLst>
              <p:tags r:id="rId47"/>
            </p:custDataLst>
          </p:nvPr>
        </p:nvCxnSpPr>
        <p:spPr bwMode="gray">
          <a:xfrm>
            <a:off x="7851775" y="2532063"/>
            <a:ext cx="166688" cy="0"/>
          </a:xfrm>
          <a:prstGeom prst="line">
            <a:avLst/>
          </a:prstGeom>
          <a:ln w="12700" cap="rnd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454" name="Text Placeholder 10">
            <a:extLst>
              <a:ext uri="{FF2B5EF4-FFF2-40B4-BE49-F238E27FC236}">
                <a16:creationId xmlns:a16="http://schemas.microsoft.com/office/drawing/2014/main" id="{7DF6FB00-17F5-F297-98B0-2FB5586437B0}"/>
              </a:ext>
            </a:extLst>
          </p:cNvPr>
          <p:cNvSpPr>
            <a:spLocks/>
          </p:cNvSpPr>
          <p:nvPr>
            <p:custDataLst>
              <p:tags r:id="rId48"/>
            </p:custDataLst>
          </p:nvPr>
        </p:nvSpPr>
        <p:spPr bwMode="auto">
          <a:xfrm>
            <a:off x="8075613" y="2054225"/>
            <a:ext cx="4270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F995DD87-56B6-4FA1-A169-44121697BFCA}" type="datetime'''''''''''E''''''t''''''h''''''ano''''''''''l''''''''''''''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Ethanol</a:t>
            </a:fld>
            <a:endParaRPr lang="en-US" sz="1000" dirty="0"/>
          </a:p>
        </p:txBody>
      </p:sp>
      <p:sp>
        <p:nvSpPr>
          <p:cNvPr id="1455" name="Text Placeholder 10">
            <a:extLst>
              <a:ext uri="{FF2B5EF4-FFF2-40B4-BE49-F238E27FC236}">
                <a16:creationId xmlns:a16="http://schemas.microsoft.com/office/drawing/2014/main" id="{8852F2F2-AE39-CEA1-5CC8-10A1FE80FD36}"/>
              </a:ext>
            </a:extLst>
          </p:cNvPr>
          <p:cNvSpPr>
            <a:spLocks/>
          </p:cNvSpPr>
          <p:nvPr>
            <p:custDataLst>
              <p:tags r:id="rId49"/>
            </p:custDataLst>
          </p:nvPr>
        </p:nvSpPr>
        <p:spPr bwMode="auto">
          <a:xfrm>
            <a:off x="8075613" y="2257425"/>
            <a:ext cx="5127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EB8E61FF-051A-42F7-BAF4-248164FFDA72}" type="datetime'''''''''B''''''io''d''''i''''''''''''e''''se''''''''''''''''l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Biodiesel</a:t>
            </a:fld>
            <a:endParaRPr lang="en-US" sz="1000" dirty="0"/>
          </a:p>
        </p:txBody>
      </p:sp>
      <p:sp>
        <p:nvSpPr>
          <p:cNvPr id="1456" name="Text Placeholder 10">
            <a:extLst>
              <a:ext uri="{FF2B5EF4-FFF2-40B4-BE49-F238E27FC236}">
                <a16:creationId xmlns:a16="http://schemas.microsoft.com/office/drawing/2014/main" id="{5541CD7A-25A7-CED3-29DD-215EAADF34F7}"/>
              </a:ext>
            </a:extLst>
          </p:cNvPr>
          <p:cNvSpPr>
            <a:spLocks/>
          </p:cNvSpPr>
          <p:nvPr>
            <p:custDataLst>
              <p:tags r:id="rId50"/>
            </p:custDataLst>
          </p:nvPr>
        </p:nvSpPr>
        <p:spPr bwMode="auto">
          <a:xfrm>
            <a:off x="8075613" y="2460625"/>
            <a:ext cx="6318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66A04426-CA64-4DBE-BE3C-5BD70152E9BE}" type="datetime'R''e''''n''''''''''''''ew''''''a''b''l''''e'''''''''''">
              <a:rPr lang="en-US" altLang="en-US" sz="1000" smtClean="0"/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Renewable</a:t>
            </a:fld>
            <a:endParaRPr lang="en-US" sz="100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81A5245-77F8-F3C4-A12C-36FDAF64A6FE}"/>
              </a:ext>
            </a:extLst>
          </p:cNvPr>
          <p:cNvGrpSpPr/>
          <p:nvPr/>
        </p:nvGrpSpPr>
        <p:grpSpPr>
          <a:xfrm>
            <a:off x="6121261" y="1554480"/>
            <a:ext cx="2834640" cy="288147"/>
            <a:chOff x="6121261" y="1428750"/>
            <a:chExt cx="5736441" cy="380139"/>
          </a:xfrm>
        </p:grpSpPr>
        <p:sp>
          <p:nvSpPr>
            <p:cNvPr id="1566" name="Rectangle 1565">
              <a:extLst>
                <a:ext uri="{FF2B5EF4-FFF2-40B4-BE49-F238E27FC236}">
                  <a16:creationId xmlns:a16="http://schemas.microsoft.com/office/drawing/2014/main" id="{306B3078-98E9-5888-4976-2987D0AFF42E}"/>
                </a:ext>
              </a:extLst>
            </p:cNvPr>
            <p:cNvSpPr/>
            <p:nvPr/>
          </p:nvSpPr>
          <p:spPr bwMode="gray">
            <a:xfrm>
              <a:off x="6121261" y="1428750"/>
              <a:ext cx="5736441" cy="380139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576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Operating profit margin, </a:t>
              </a:r>
              <a:r>
                <a:rPr lang="en-US" sz="1400" b="1" i="1" dirty="0">
                  <a:solidFill>
                    <a:schemeClr val="tx1"/>
                  </a:solidFill>
                </a:rPr>
                <a:t>%</a:t>
              </a:r>
              <a:r>
                <a:rPr lang="en-US" sz="1400" b="1" dirty="0">
                  <a:solidFill>
                    <a:schemeClr val="tx1"/>
                  </a:solidFill>
                </a:rPr>
                <a:t> </a:t>
              </a:r>
              <a:endParaRPr lang="en-US" sz="1400" dirty="0">
                <a:solidFill>
                  <a:schemeClr val="tx1"/>
                </a:solidFill>
              </a:endParaRPr>
            </a:p>
          </p:txBody>
        </p:sp>
        <p:cxnSp>
          <p:nvCxnSpPr>
            <p:cNvPr id="1567" name="Straight Connector 1566">
              <a:extLst>
                <a:ext uri="{FF2B5EF4-FFF2-40B4-BE49-F238E27FC236}">
                  <a16:creationId xmlns:a16="http://schemas.microsoft.com/office/drawing/2014/main" id="{0CA37AA2-DEFE-66A6-CA62-70030D119CE0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6121261" y="1808889"/>
              <a:ext cx="5636813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btfpNotesBox111697">
            <a:extLst>
              <a:ext uri="{FF2B5EF4-FFF2-40B4-BE49-F238E27FC236}">
                <a16:creationId xmlns:a16="http://schemas.microsoft.com/office/drawing/2014/main" id="{A321370F-3E06-320B-EBFE-92A342527A67}"/>
              </a:ext>
            </a:extLst>
          </p:cNvPr>
          <p:cNvSpPr txBox="1"/>
          <p:nvPr>
            <p:custDataLst>
              <p:tags r:id="rId51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Iowa State University,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60"/>
              </a:rPr>
              <a:t>Historical Biofuel Operating Margins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(2025);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Darling Ingredients,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61"/>
              </a:rPr>
              <a:t>Diamond Green Diesel (10K)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(2025). </a:t>
            </a:r>
            <a:b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</a:t>
            </a:r>
            <a:r>
              <a:rPr lang="en-US" sz="800" dirty="0"/>
              <a:t>Heonjae Lee, Hyae Ryung Kim, and </a:t>
            </a:r>
            <a:r>
              <a:rPr lang="en-US" sz="800" dirty="0">
                <a:solidFill>
                  <a:srgbClr val="000000"/>
                </a:solidFill>
                <a:hlinkClick r:id="rId62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63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64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/>
          </a:p>
        </p:txBody>
      </p:sp>
    </p:spTree>
    <p:extLst>
      <p:ext uri="{BB962C8B-B14F-4D97-AF65-F5344CB8AC3E}">
        <p14:creationId xmlns:p14="http://schemas.microsoft.com/office/powerpoint/2010/main" val="392034229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687D8B-6AD5-2FD6-FB7F-8DF76226A9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33D2B16-F816-D24F-659E-6CC0F16D6B32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24794112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0" imgW="7772400" imgH="10058400" progId="TCLayout.ActiveDocument.1">
                  <p:embed/>
                </p:oleObj>
              </mc:Choice>
              <mc:Fallback>
                <p:oleObj name="think-cell Slide" r:id="rId20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33D2B16-F816-D24F-659E-6CC0F16D6B3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3FAA1265-93CB-A213-DAC0-38EDFC22BE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907941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Fuel economics: Biofuels more costly, electricity most efficient</a:t>
            </a:r>
          </a:p>
        </p:txBody>
      </p:sp>
      <p:sp>
        <p:nvSpPr>
          <p:cNvPr id="22" name="btfpNotesBox111697">
            <a:extLst>
              <a:ext uri="{FF2B5EF4-FFF2-40B4-BE49-F238E27FC236}">
                <a16:creationId xmlns:a16="http://schemas.microsoft.com/office/drawing/2014/main" id="{76D9137E-9BEF-70E3-6814-02B14C96EFC5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402402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DOE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lang="en-001" sz="800" dirty="0">
                <a:solidFill>
                  <a:srgbClr val="000000"/>
                </a:solidFill>
                <a:latin typeface="Arial"/>
                <a:hlinkClick r:id="rId22"/>
              </a:rPr>
              <a:t>Fuel Economy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(Ethanol), </a:t>
            </a:r>
            <a:r>
              <a:rPr lang="en-001" sz="800" dirty="0">
                <a:solidFill>
                  <a:srgbClr val="000000"/>
                </a:solidFill>
                <a:latin typeface="Arial"/>
                <a:hlinkClick r:id="rId23"/>
              </a:rPr>
              <a:t>Fuel Economy</a:t>
            </a:r>
            <a:r>
              <a:rPr lang="en-001" sz="800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(Biodiesel), </a:t>
            </a:r>
            <a:r>
              <a:rPr lang="en-001" sz="800" dirty="0">
                <a:solidFill>
                  <a:srgbClr val="000000"/>
                </a:solidFill>
                <a:latin typeface="Arial"/>
                <a:hlinkClick r:id="rId24"/>
              </a:rPr>
              <a:t>Fuel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24"/>
              </a:rPr>
              <a:t> </a:t>
            </a:r>
            <a:r>
              <a:rPr lang="en-001" sz="800" dirty="0">
                <a:solidFill>
                  <a:srgbClr val="000000"/>
                </a:solidFill>
                <a:latin typeface="Arial"/>
                <a:hlinkClick r:id="rId24"/>
              </a:rPr>
              <a:t>Economy</a:t>
            </a:r>
            <a:r>
              <a:rPr lang="en-001" sz="800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(Electricity), </a:t>
            </a:r>
            <a:r>
              <a:rPr lang="en-001" sz="800" dirty="0">
                <a:solidFill>
                  <a:srgbClr val="000000"/>
                </a:solidFill>
                <a:latin typeface="Arial"/>
                <a:hlinkClick r:id="rId25"/>
              </a:rPr>
              <a:t>Fuel Economy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(Gasoline), </a:t>
            </a:r>
            <a:r>
              <a:rPr lang="en-001" sz="800" dirty="0">
                <a:solidFill>
                  <a:srgbClr val="000000"/>
                </a:solidFill>
                <a:latin typeface="Arial"/>
                <a:hlinkClick r:id="rId26"/>
              </a:rPr>
              <a:t>Fuel Economy</a:t>
            </a:r>
            <a:r>
              <a:rPr lang="en-001" sz="800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(Diesel) (2025).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Heonjae Lee</a:t>
            </a:r>
            <a:r>
              <a:rPr lang="en-US" sz="800" dirty="0"/>
              <a:t>, Hyae Ryung Kim, and </a:t>
            </a:r>
            <a:r>
              <a:rPr lang="en-US" sz="800" dirty="0">
                <a:solidFill>
                  <a:srgbClr val="000000"/>
                </a:solidFill>
                <a:hlinkClick r:id="rId27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28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29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</a:p>
        </p:txBody>
      </p:sp>
      <p:grpSp>
        <p:nvGrpSpPr>
          <p:cNvPr id="1209" name="Group 1208">
            <a:extLst>
              <a:ext uri="{FF2B5EF4-FFF2-40B4-BE49-F238E27FC236}">
                <a16:creationId xmlns:a16="http://schemas.microsoft.com/office/drawing/2014/main" id="{8C15FB12-07BE-9EA7-9FF1-2E5EF3BCFC09}"/>
              </a:ext>
            </a:extLst>
          </p:cNvPr>
          <p:cNvGrpSpPr/>
          <p:nvPr/>
        </p:nvGrpSpPr>
        <p:grpSpPr>
          <a:xfrm>
            <a:off x="330200" y="1554480"/>
            <a:ext cx="8477337" cy="274320"/>
            <a:chOff x="420140" y="1113873"/>
            <a:chExt cx="5997268" cy="274320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845C54A-47F3-714C-0221-7DD6D1A6762D}"/>
                </a:ext>
              </a:extLst>
            </p:cNvPr>
            <p:cNvSpPr/>
            <p:nvPr/>
          </p:nvSpPr>
          <p:spPr bwMode="gray">
            <a:xfrm>
              <a:off x="420140" y="1113873"/>
              <a:ext cx="5997268" cy="27432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576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MPGe</a:t>
              </a:r>
              <a:r>
                <a:rPr lang="en-001" sz="1400" b="1" dirty="0">
                  <a:solidFill>
                    <a:schemeClr val="tx1"/>
                  </a:solidFill>
                </a:rPr>
                <a:t> (</a:t>
              </a:r>
              <a:r>
                <a:rPr lang="en-US" sz="1400" b="1" dirty="0">
                  <a:solidFill>
                    <a:schemeClr val="tx1"/>
                  </a:solidFill>
                </a:rPr>
                <a:t>miles per gallon equivalent)</a:t>
              </a:r>
              <a:endParaRPr lang="en-US" sz="1400" dirty="0">
                <a:solidFill>
                  <a:schemeClr val="tx1"/>
                </a:solidFill>
              </a:endParaRP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D0C0A07E-FEF5-CC90-5B7D-79973A5FC545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429216" y="1388193"/>
              <a:ext cx="589311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23" name="TextBox 8">
            <a:extLst>
              <a:ext uri="{FF2B5EF4-FFF2-40B4-BE49-F238E27FC236}">
                <a16:creationId xmlns:a16="http://schemas.microsoft.com/office/drawing/2014/main" id="{48A14D51-7544-95CA-52AA-325074FAD701}"/>
              </a:ext>
            </a:extLst>
          </p:cNvPr>
          <p:cNvSpPr txBox="1"/>
          <p:nvPr/>
        </p:nvSpPr>
        <p:spPr bwMode="gray">
          <a:xfrm>
            <a:off x="8899136" y="1554480"/>
            <a:ext cx="2878526" cy="2392963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Conventional fuels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Cost per unit of energy (in GGE) is still lowest for conventional fuels (gasoline, diesel) and are more efficient in terms of fuel economy than biofuels.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Electricity (EV) 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Electricity is still the most expensive source of energy in terms of per GGE cost compared to other fuel sources.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However, electricity has a promising outlook because it is the most efficient, over 3x of conventional gasoline.</a:t>
            </a:r>
          </a:p>
        </p:txBody>
      </p:sp>
      <p:graphicFrame>
        <p:nvGraphicFramePr>
          <p:cNvPr id="31" name="Chart 30">
            <a:extLst>
              <a:ext uri="{FF2B5EF4-FFF2-40B4-BE49-F238E27FC236}">
                <a16:creationId xmlns:a16="http://schemas.microsoft.com/office/drawing/2014/main" id="{18E1EF59-48CC-4D56-8E89-0FB097E9FAD8}"/>
              </a:ext>
            </a:extLst>
          </p:cNvPr>
          <p:cNvGraphicFramePr/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2495644655"/>
              </p:ext>
            </p:extLst>
          </p:nvPr>
        </p:nvGraphicFramePr>
        <p:xfrm>
          <a:off x="414338" y="1722438"/>
          <a:ext cx="8461375" cy="2079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1050" name="Text Placeholder 10">
            <a:extLst>
              <a:ext uri="{FF2B5EF4-FFF2-40B4-BE49-F238E27FC236}">
                <a16:creationId xmlns:a16="http://schemas.microsoft.com/office/drawing/2014/main" id="{642D32F2-52B6-42BF-AB69-FF13F4076A34}"/>
              </a:ext>
            </a:extLst>
          </p:cNvPr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1069975" y="3619500"/>
            <a:ext cx="2365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C41B54F5-E670-494E-A878-6263A1E147E9}" type="datetime'''''''''''''''''E''''''''''''''8''''''''''''''5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E85</a:t>
            </a:fld>
            <a:endParaRPr lang="en-US" sz="1000" dirty="0"/>
          </a:p>
        </p:txBody>
      </p:sp>
      <p:sp>
        <p:nvSpPr>
          <p:cNvPr id="1457" name="Text Placeholder 10">
            <a:extLst>
              <a:ext uri="{FF2B5EF4-FFF2-40B4-BE49-F238E27FC236}">
                <a16:creationId xmlns:a16="http://schemas.microsoft.com/office/drawing/2014/main" id="{DC7AFE87-1678-1C6E-4E4D-3CE761CE918D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2314575" y="3619500"/>
            <a:ext cx="5111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0FEA5F1-B401-410A-8A0E-12644A381EA1}" type="datetime'''''''Ga''''''s''''o''l''i''''''''''n''''''e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Gasoline</a:t>
            </a:fld>
            <a:endParaRPr lang="en-US" sz="1000" dirty="0"/>
          </a:p>
        </p:txBody>
      </p:sp>
      <p:sp>
        <p:nvSpPr>
          <p:cNvPr id="1044" name="Text Placeholder 10">
            <a:extLst>
              <a:ext uri="{FF2B5EF4-FFF2-40B4-BE49-F238E27FC236}">
                <a16:creationId xmlns:a16="http://schemas.microsoft.com/office/drawing/2014/main" id="{30067208-2795-7433-7A6B-75D9789060C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3670300" y="3619500"/>
            <a:ext cx="5651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FBA29B5-8781-4292-9F48-B3137B57ED95}" type="datetime'''B''''''9''9/B1''''''''''''''0''''''''0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B99/B100</a:t>
            </a:fld>
            <a:endParaRPr lang="en-US" sz="1000" dirty="0"/>
          </a:p>
        </p:txBody>
      </p:sp>
      <p:sp>
        <p:nvSpPr>
          <p:cNvPr id="1045" name="Text Placeholder 10">
            <a:extLst>
              <a:ext uri="{FF2B5EF4-FFF2-40B4-BE49-F238E27FC236}">
                <a16:creationId xmlns:a16="http://schemas.microsoft.com/office/drawing/2014/main" id="{F2FA20F5-C0C2-6031-7007-B2A08DF052B0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5218113" y="3619500"/>
            <a:ext cx="2365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37D9156-8C72-4E5B-86F8-3AF1C0C71497}" type="datetime'''''''''''''B''''''''2''''''''''''0''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B20</a:t>
            </a:fld>
            <a:endParaRPr lang="en-US" sz="1000" dirty="0"/>
          </a:p>
        </p:txBody>
      </p:sp>
      <p:sp>
        <p:nvSpPr>
          <p:cNvPr id="1053" name="Text Placeholder 10">
            <a:extLst>
              <a:ext uri="{FF2B5EF4-FFF2-40B4-BE49-F238E27FC236}">
                <a16:creationId xmlns:a16="http://schemas.microsoft.com/office/drawing/2014/main" id="{74B1E315-7BA3-B228-6999-902D908278A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6535738" y="3619500"/>
            <a:ext cx="3651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3EC7262-474D-425C-A21B-C47B9B9DF875}" type="datetime'''''''''''''''''''''''Di''''''''e''''''''''s''''''''e''l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Diesel</a:t>
            </a:fld>
            <a:endParaRPr lang="en-US" sz="1000" dirty="0"/>
          </a:p>
        </p:txBody>
      </p:sp>
      <p:sp>
        <p:nvSpPr>
          <p:cNvPr id="1460" name="Text Placeholder 10">
            <a:extLst>
              <a:ext uri="{FF2B5EF4-FFF2-40B4-BE49-F238E27FC236}">
                <a16:creationId xmlns:a16="http://schemas.microsoft.com/office/drawing/2014/main" id="{0E5E9F84-4674-0D19-7F30-280A586420BD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7823200" y="3619500"/>
            <a:ext cx="555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A3BDEAD-E5A3-4D44-97DA-ECF92D57C43E}" type="datetime'''El''e''ct''''''''r''''''''i''''''''''''''''''c''it''y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Electricity</a:t>
            </a:fld>
            <a:endParaRPr lang="en-US" sz="1000" dirty="0"/>
          </a:p>
        </p:txBody>
      </p:sp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7757E721-70E3-D881-3006-F85FC78773B4}"/>
              </a:ext>
            </a:extLst>
          </p:cNvPr>
          <p:cNvGraphicFramePr/>
          <p:nvPr>
            <p:custDataLst>
              <p:tags r:id="rId10"/>
            </p:custDataLst>
            <p:extLst>
              <p:ext uri="{D42A27DB-BD31-4B8C-83A1-F6EECF244321}">
                <p14:modId xmlns:p14="http://schemas.microsoft.com/office/powerpoint/2010/main" val="3421235990"/>
              </p:ext>
            </p:extLst>
          </p:nvPr>
        </p:nvGraphicFramePr>
        <p:xfrm>
          <a:off x="414338" y="4138613"/>
          <a:ext cx="8461375" cy="1971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77E23C4B-1A2D-1007-EC1F-9BE7DD9E700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552450" y="5927725"/>
            <a:ext cx="10747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Gasoline (regular)</a:t>
            </a:r>
            <a:endParaRPr lang="en-US" sz="1000" dirty="0"/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4AFFD085-5C35-02B8-9C7E-FEBDEB02516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2155825" y="5927725"/>
            <a:ext cx="2365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C5E36B0-420A-4A5D-B72B-7E3F35719944}" type="datetime'''''''E''''''''''''8''5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E85</a:t>
            </a:fld>
            <a:endParaRPr lang="en-US" sz="1000" dirty="0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A962410F-D92B-2498-D0DC-34416CFB7066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3051175" y="5927725"/>
            <a:ext cx="8159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BDA15A1-EEAF-4E77-9C19-28EC4234722E}" type="datetime'E''''l''''''ec''''tr''''ic''ity'''''''' ''(''L2'')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Electricity (L2)</a:t>
            </a:fld>
            <a:endParaRPr lang="en-US" sz="1000" dirty="0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4466CA83-7DD1-3AEA-FD55-63D7B9C87D2D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4235450" y="5927725"/>
            <a:ext cx="8159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699410F-233B-446F-8596-94FCAFBECCA3}" type="datetime'E''''le''c''t''ric''''''it''y (''L''''''''3'''''')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Electricity (L3)</a:t>
            </a:fld>
            <a:endParaRPr lang="en-US" sz="1000" dirty="0"/>
          </a:p>
        </p:txBody>
      </p:sp>
      <p:sp>
        <p:nvSpPr>
          <p:cNvPr id="27" name="Text Placeholder 10">
            <a:extLst>
              <a:ext uri="{FF2B5EF4-FFF2-40B4-BE49-F238E27FC236}">
                <a16:creationId xmlns:a16="http://schemas.microsoft.com/office/drawing/2014/main" id="{D1D96C60-E975-C67B-C4F0-89B47BB5F0E3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646738" y="5927725"/>
            <a:ext cx="3651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CBEF8EB7-D640-4F19-9680-072F307D3597}" type="datetime'''''D''''''''''''''''''''i''''''''''e''s''''''e''''''l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Diesel</a:t>
            </a:fld>
            <a:endParaRPr lang="en-US" sz="1000" dirty="0"/>
          </a:p>
        </p:txBody>
      </p:sp>
      <p:sp>
        <p:nvSpPr>
          <p:cNvPr id="28" name="Text Placeholder 10">
            <a:extLst>
              <a:ext uri="{FF2B5EF4-FFF2-40B4-BE49-F238E27FC236}">
                <a16:creationId xmlns:a16="http://schemas.microsoft.com/office/drawing/2014/main" id="{286D75D3-AE6A-E74C-8BB2-C328A31E7362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6731000" y="5927725"/>
            <a:ext cx="5651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EB7092A-E2B8-4BEA-8773-0CCE7FB6E2CE}" type="datetime'B''''''''''''9''''9''''''''/''''''''''''''''B''1''''''''''00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B99/B100</a:t>
            </a:fld>
            <a:endParaRPr lang="en-US" sz="1000" dirty="0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2169196D-EC5D-4107-C162-ACB1ECD28D81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8101013" y="5927725"/>
            <a:ext cx="1968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020B2C2-DC92-42A2-A49A-453A90C91701}" type="datetime'''RD'''''''''''''''''''''''''''''''''''''''''''''''''''''">
              <a:rPr lang="en-US" altLang="en-US" sz="10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RD</a:t>
            </a:fld>
            <a:endParaRPr lang="en-US" sz="1000" dirty="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CF04FF2-8D6B-A92A-9B87-80EE035A3E2B}"/>
              </a:ext>
            </a:extLst>
          </p:cNvPr>
          <p:cNvGrpSpPr/>
          <p:nvPr/>
        </p:nvGrpSpPr>
        <p:grpSpPr>
          <a:xfrm>
            <a:off x="330200" y="3870602"/>
            <a:ext cx="8477337" cy="288147"/>
            <a:chOff x="420140" y="1411467"/>
            <a:chExt cx="5997268" cy="360183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20999881-A50B-80CA-E89A-261407933BB4}"/>
                </a:ext>
              </a:extLst>
            </p:cNvPr>
            <p:cNvSpPr/>
            <p:nvPr/>
          </p:nvSpPr>
          <p:spPr bwMode="gray">
            <a:xfrm>
              <a:off x="420140" y="1411467"/>
              <a:ext cx="5997268" cy="360183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576" tIns="36576" rIns="36576" bIns="36576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001" sz="1400" b="1" dirty="0">
                  <a:solidFill>
                    <a:schemeClr val="tx1"/>
                  </a:solidFill>
                </a:rPr>
                <a:t>Cost of </a:t>
              </a:r>
              <a:r>
                <a:rPr lang="en-US" sz="1400" b="1" dirty="0">
                  <a:solidFill>
                    <a:schemeClr val="tx1"/>
                  </a:solidFill>
                </a:rPr>
                <a:t>e</a:t>
              </a:r>
              <a:r>
                <a:rPr lang="en-001" sz="1400" b="1" dirty="0">
                  <a:solidFill>
                    <a:schemeClr val="tx1"/>
                  </a:solidFill>
                </a:rPr>
                <a:t>nergy per GGE (</a:t>
              </a:r>
              <a:r>
                <a:rPr lang="en-US" sz="1400" b="1" dirty="0">
                  <a:solidFill>
                    <a:schemeClr val="tx1"/>
                  </a:solidFill>
                </a:rPr>
                <a:t>g</a:t>
              </a:r>
              <a:r>
                <a:rPr lang="en-001" sz="1400" b="1" dirty="0">
                  <a:solidFill>
                    <a:schemeClr val="tx1"/>
                  </a:solidFill>
                </a:rPr>
                <a:t>asoline </a:t>
              </a:r>
              <a:r>
                <a:rPr lang="en-US" sz="1400" b="1" dirty="0">
                  <a:solidFill>
                    <a:schemeClr val="tx1"/>
                  </a:solidFill>
                </a:rPr>
                <a:t>g</a:t>
              </a:r>
              <a:r>
                <a:rPr lang="en-001" sz="1400" b="1" dirty="0">
                  <a:solidFill>
                    <a:schemeClr val="tx1"/>
                  </a:solidFill>
                </a:rPr>
                <a:t>allon </a:t>
              </a:r>
              <a:r>
                <a:rPr lang="en-US" sz="1400" b="1" dirty="0">
                  <a:solidFill>
                    <a:schemeClr val="tx1"/>
                  </a:solidFill>
                </a:rPr>
                <a:t>e</a:t>
              </a:r>
              <a:r>
                <a:rPr lang="en-001" sz="1400" b="1" dirty="0">
                  <a:solidFill>
                    <a:schemeClr val="tx1"/>
                  </a:solidFill>
                </a:rPr>
                <a:t>quivalent)</a:t>
              </a:r>
              <a:r>
                <a:rPr lang="en-US" sz="1400" b="1" dirty="0">
                  <a:solidFill>
                    <a:schemeClr val="tx1"/>
                  </a:solidFill>
                </a:rPr>
                <a:t> in 2024, </a:t>
              </a:r>
              <a:r>
                <a:rPr lang="en-US" sz="1400" b="1" i="1" dirty="0">
                  <a:solidFill>
                    <a:schemeClr val="tx1"/>
                  </a:solidFill>
                </a:rPr>
                <a:t>$/GGE</a:t>
              </a:r>
              <a:endParaRPr lang="en-US" sz="1400" i="1" dirty="0">
                <a:solidFill>
                  <a:schemeClr val="tx1"/>
                </a:solidFill>
              </a:endParaRP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F22E2316-8430-21FA-89EC-D35DAFBBCF1C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420140" y="1771650"/>
              <a:ext cx="589311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3270120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141268-5A71-1C29-27C8-2F5A9A6E3B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CD13C9C-3600-A5F8-3D91-3E1B7B28241A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53855331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08" imgW="7772400" imgH="10058400" progId="TCLayout.ActiveDocument.1">
                  <p:embed/>
                </p:oleObj>
              </mc:Choice>
              <mc:Fallback>
                <p:oleObj name="think-cell Slide" r:id="rId108" imgW="7772400" imgH="10058400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CD13C9C-3600-A5F8-3D91-3E1B7B2824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20741BE7-3BE3-A700-78A3-74D8E1060E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</p:spPr>
        <p:txBody>
          <a:bodyPr vert="horz" rIns="91440">
            <a:noAutofit/>
          </a:bodyPr>
          <a:lstStyle/>
          <a:p>
            <a:r>
              <a:rPr lang="en-US" dirty="0">
                <a:cs typeface="Arial"/>
              </a:rPr>
              <a:t>In transport sector, biofuel consumption accounts for ~4% of global energy consumption, with 4% growth annually</a:t>
            </a:r>
            <a:endParaRPr lang="en-US" dirty="0"/>
          </a:p>
        </p:txBody>
      </p:sp>
      <p:graphicFrame>
        <p:nvGraphicFramePr>
          <p:cNvPr id="481" name="Chart 480">
            <a:extLst>
              <a:ext uri="{FF2B5EF4-FFF2-40B4-BE49-F238E27FC236}">
                <a16:creationId xmlns:a16="http://schemas.microsoft.com/office/drawing/2014/main" id="{0AD90EE6-2045-DCEA-B93C-8215858B7AE8}"/>
              </a:ext>
            </a:extLst>
          </p:cNvPr>
          <p:cNvGraphicFramePr/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1560670341"/>
              </p:ext>
            </p:extLst>
          </p:nvPr>
        </p:nvGraphicFramePr>
        <p:xfrm>
          <a:off x="360363" y="2771775"/>
          <a:ext cx="4179887" cy="29019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0"/>
          </a:graphicData>
        </a:graphic>
      </p:graphicFrame>
      <p:sp useBgFill="1">
        <p:nvSpPr>
          <p:cNvPr id="461" name="Freeform: Shape 460">
            <a:extLst>
              <a:ext uri="{FF2B5EF4-FFF2-40B4-BE49-F238E27FC236}">
                <a16:creationId xmlns:a16="http://schemas.microsoft.com/office/drawing/2014/main" id="{94F36776-24CD-9EC9-B4F7-9EAA3E2FFE5D}"/>
              </a:ext>
            </a:extLst>
          </p:cNvPr>
          <p:cNvSpPr/>
          <p:nvPr>
            <p:custDataLst>
              <p:tags r:id="rId4"/>
            </p:custDataLst>
          </p:nvPr>
        </p:nvSpPr>
        <p:spPr bwMode="auto">
          <a:xfrm>
            <a:off x="531813" y="5260975"/>
            <a:ext cx="395288" cy="163514"/>
          </a:xfrm>
          <a:custGeom>
            <a:avLst/>
            <a:gdLst/>
            <a:ahLst/>
            <a:cxnLst/>
            <a:rect l="0" t="0" r="0" b="0"/>
            <a:pathLst>
              <a:path w="395288" h="163514">
                <a:moveTo>
                  <a:pt x="0" y="106363"/>
                </a:moveTo>
                <a:lnTo>
                  <a:pt x="395287" y="0"/>
                </a:lnTo>
                <a:lnTo>
                  <a:pt x="395287" y="57150"/>
                </a:lnTo>
                <a:lnTo>
                  <a:pt x="0" y="163513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 err="1">
              <a:solidFill>
                <a:schemeClr val="tx1"/>
              </a:solidFill>
            </a:endParaRPr>
          </a:p>
        </p:txBody>
      </p:sp>
      <p:sp useBgFill="1">
        <p:nvSpPr>
          <p:cNvPr id="464" name="Freeform: Shape 463">
            <a:extLst>
              <a:ext uri="{FF2B5EF4-FFF2-40B4-BE49-F238E27FC236}">
                <a16:creationId xmlns:a16="http://schemas.microsoft.com/office/drawing/2014/main" id="{E06779BC-A53E-32E1-56A0-BECF3452D8C1}"/>
              </a:ext>
            </a:extLst>
          </p:cNvPr>
          <p:cNvSpPr/>
          <p:nvPr>
            <p:custDataLst>
              <p:tags r:id="rId5"/>
            </p:custDataLst>
          </p:nvPr>
        </p:nvSpPr>
        <p:spPr bwMode="auto">
          <a:xfrm>
            <a:off x="1104900" y="5260975"/>
            <a:ext cx="396876" cy="163514"/>
          </a:xfrm>
          <a:custGeom>
            <a:avLst/>
            <a:gdLst/>
            <a:ahLst/>
            <a:cxnLst/>
            <a:rect l="0" t="0" r="0" b="0"/>
            <a:pathLst>
              <a:path w="396876" h="163514">
                <a:moveTo>
                  <a:pt x="0" y="106363"/>
                </a:moveTo>
                <a:lnTo>
                  <a:pt x="396875" y="0"/>
                </a:lnTo>
                <a:lnTo>
                  <a:pt x="396875" y="57150"/>
                </a:lnTo>
                <a:lnTo>
                  <a:pt x="0" y="163513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 err="1">
              <a:solidFill>
                <a:schemeClr val="tx1"/>
              </a:solidFill>
            </a:endParaRPr>
          </a:p>
        </p:txBody>
      </p:sp>
      <p:sp useBgFill="1">
        <p:nvSpPr>
          <p:cNvPr id="467" name="Freeform: Shape 466">
            <a:extLst>
              <a:ext uri="{FF2B5EF4-FFF2-40B4-BE49-F238E27FC236}">
                <a16:creationId xmlns:a16="http://schemas.microsoft.com/office/drawing/2014/main" id="{3089EF49-7D75-8C75-32B8-793D1D76EC58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>
            <a:off x="1679575" y="5260975"/>
            <a:ext cx="395289" cy="163514"/>
          </a:xfrm>
          <a:custGeom>
            <a:avLst/>
            <a:gdLst/>
            <a:ahLst/>
            <a:cxnLst/>
            <a:rect l="0" t="0" r="0" b="0"/>
            <a:pathLst>
              <a:path w="395289" h="163514">
                <a:moveTo>
                  <a:pt x="0" y="106363"/>
                </a:moveTo>
                <a:lnTo>
                  <a:pt x="395288" y="0"/>
                </a:lnTo>
                <a:lnTo>
                  <a:pt x="395288" y="57150"/>
                </a:lnTo>
                <a:lnTo>
                  <a:pt x="0" y="163513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 err="1">
              <a:solidFill>
                <a:schemeClr val="tx1"/>
              </a:solidFill>
            </a:endParaRPr>
          </a:p>
        </p:txBody>
      </p:sp>
      <p:sp useBgFill="1">
        <p:nvSpPr>
          <p:cNvPr id="470" name="Freeform: Shape 469">
            <a:extLst>
              <a:ext uri="{FF2B5EF4-FFF2-40B4-BE49-F238E27FC236}">
                <a16:creationId xmlns:a16="http://schemas.microsoft.com/office/drawing/2014/main" id="{C7708352-14C3-1A46-1EEA-42C9966964AA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>
            <a:off x="2252663" y="5260975"/>
            <a:ext cx="395288" cy="163514"/>
          </a:xfrm>
          <a:custGeom>
            <a:avLst/>
            <a:gdLst/>
            <a:ahLst/>
            <a:cxnLst/>
            <a:rect l="0" t="0" r="0" b="0"/>
            <a:pathLst>
              <a:path w="395288" h="163514">
                <a:moveTo>
                  <a:pt x="0" y="106363"/>
                </a:moveTo>
                <a:lnTo>
                  <a:pt x="395287" y="0"/>
                </a:lnTo>
                <a:lnTo>
                  <a:pt x="395287" y="57150"/>
                </a:lnTo>
                <a:lnTo>
                  <a:pt x="0" y="163513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 err="1">
              <a:solidFill>
                <a:schemeClr val="tx1"/>
              </a:solidFill>
            </a:endParaRPr>
          </a:p>
        </p:txBody>
      </p:sp>
      <p:sp useBgFill="1">
        <p:nvSpPr>
          <p:cNvPr id="473" name="Freeform: Shape 472">
            <a:extLst>
              <a:ext uri="{FF2B5EF4-FFF2-40B4-BE49-F238E27FC236}">
                <a16:creationId xmlns:a16="http://schemas.microsoft.com/office/drawing/2014/main" id="{94DA1594-B74D-11C3-3591-E45358B7B500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2825750" y="5260975"/>
            <a:ext cx="395289" cy="163514"/>
          </a:xfrm>
          <a:custGeom>
            <a:avLst/>
            <a:gdLst/>
            <a:ahLst/>
            <a:cxnLst/>
            <a:rect l="0" t="0" r="0" b="0"/>
            <a:pathLst>
              <a:path w="395289" h="163514">
                <a:moveTo>
                  <a:pt x="0" y="106363"/>
                </a:moveTo>
                <a:lnTo>
                  <a:pt x="395288" y="0"/>
                </a:lnTo>
                <a:lnTo>
                  <a:pt x="395288" y="57150"/>
                </a:lnTo>
                <a:lnTo>
                  <a:pt x="0" y="163513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 err="1">
              <a:solidFill>
                <a:schemeClr val="tx1"/>
              </a:solidFill>
            </a:endParaRPr>
          </a:p>
        </p:txBody>
      </p:sp>
      <p:sp useBgFill="1">
        <p:nvSpPr>
          <p:cNvPr id="477" name="Freeform: Shape 476">
            <a:extLst>
              <a:ext uri="{FF2B5EF4-FFF2-40B4-BE49-F238E27FC236}">
                <a16:creationId xmlns:a16="http://schemas.microsoft.com/office/drawing/2014/main" id="{79221AC9-2169-1307-4978-53CDAA2E32A6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3398838" y="5260975"/>
            <a:ext cx="396876" cy="163514"/>
          </a:xfrm>
          <a:custGeom>
            <a:avLst/>
            <a:gdLst/>
            <a:ahLst/>
            <a:cxnLst/>
            <a:rect l="0" t="0" r="0" b="0"/>
            <a:pathLst>
              <a:path w="396876" h="163514">
                <a:moveTo>
                  <a:pt x="0" y="106363"/>
                </a:moveTo>
                <a:lnTo>
                  <a:pt x="396875" y="0"/>
                </a:lnTo>
                <a:lnTo>
                  <a:pt x="396875" y="57150"/>
                </a:lnTo>
                <a:lnTo>
                  <a:pt x="0" y="163513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 err="1">
              <a:solidFill>
                <a:schemeClr val="tx1"/>
              </a:solidFill>
            </a:endParaRPr>
          </a:p>
        </p:txBody>
      </p:sp>
      <p:sp useBgFill="1">
        <p:nvSpPr>
          <p:cNvPr id="480" name="Freeform: Shape 479">
            <a:extLst>
              <a:ext uri="{FF2B5EF4-FFF2-40B4-BE49-F238E27FC236}">
                <a16:creationId xmlns:a16="http://schemas.microsoft.com/office/drawing/2014/main" id="{25C16013-E641-EDBE-3E62-2E51F02EC7F7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3973513" y="5260975"/>
            <a:ext cx="395288" cy="163514"/>
          </a:xfrm>
          <a:custGeom>
            <a:avLst/>
            <a:gdLst/>
            <a:ahLst/>
            <a:cxnLst/>
            <a:rect l="0" t="0" r="0" b="0"/>
            <a:pathLst>
              <a:path w="395288" h="163514">
                <a:moveTo>
                  <a:pt x="0" y="106363"/>
                </a:moveTo>
                <a:lnTo>
                  <a:pt x="395287" y="0"/>
                </a:lnTo>
                <a:lnTo>
                  <a:pt x="395287" y="57150"/>
                </a:lnTo>
                <a:lnTo>
                  <a:pt x="0" y="163513"/>
                </a:lnTo>
                <a:close/>
              </a:path>
            </a:pathLst>
          </a:custGeom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 err="1">
              <a:solidFill>
                <a:schemeClr val="tx1"/>
              </a:solidFill>
            </a:endParaRPr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E33B20AC-ADF5-2796-68BE-673BA0D9FA89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2252663" y="5260975"/>
            <a:ext cx="395288" cy="106364"/>
          </a:xfrm>
          <a:custGeom>
            <a:avLst/>
            <a:gdLst/>
            <a:ahLst/>
            <a:cxnLst/>
            <a:rect l="0" t="0" r="0" b="0"/>
            <a:pathLst>
              <a:path w="395288" h="106364">
                <a:moveTo>
                  <a:pt x="0" y="106363"/>
                </a:moveTo>
                <a:lnTo>
                  <a:pt x="395287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24ACF070-C077-C493-BA18-64C22B1CB158}"/>
              </a:ext>
            </a:extLst>
          </p:cNvPr>
          <p:cNvSpPr/>
          <p:nvPr>
            <p:custDataLst>
              <p:tags r:id="rId12"/>
            </p:custDataLst>
          </p:nvPr>
        </p:nvSpPr>
        <p:spPr bwMode="auto">
          <a:xfrm>
            <a:off x="1104900" y="5318125"/>
            <a:ext cx="396876" cy="106364"/>
          </a:xfrm>
          <a:custGeom>
            <a:avLst/>
            <a:gdLst/>
            <a:ahLst/>
            <a:cxnLst/>
            <a:rect l="0" t="0" r="0" b="0"/>
            <a:pathLst>
              <a:path w="396876" h="106364">
                <a:moveTo>
                  <a:pt x="0" y="106363"/>
                </a:moveTo>
                <a:lnTo>
                  <a:pt x="396875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DA98B8FE-18DA-3750-240F-511B43854A6D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531813" y="5260975"/>
            <a:ext cx="395288" cy="106364"/>
          </a:xfrm>
          <a:custGeom>
            <a:avLst/>
            <a:gdLst/>
            <a:ahLst/>
            <a:cxnLst/>
            <a:rect l="0" t="0" r="0" b="0"/>
            <a:pathLst>
              <a:path w="395288" h="106364">
                <a:moveTo>
                  <a:pt x="0" y="106363"/>
                </a:moveTo>
                <a:lnTo>
                  <a:pt x="395287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0B5A5409-C848-DCFA-91EF-6BCD2CAB9195}"/>
              </a:ext>
            </a:extLst>
          </p:cNvPr>
          <p:cNvSpPr/>
          <p:nvPr>
            <p:custDataLst>
              <p:tags r:id="rId14"/>
            </p:custDataLst>
          </p:nvPr>
        </p:nvSpPr>
        <p:spPr bwMode="auto">
          <a:xfrm>
            <a:off x="531813" y="5318125"/>
            <a:ext cx="395288" cy="106364"/>
          </a:xfrm>
          <a:custGeom>
            <a:avLst/>
            <a:gdLst/>
            <a:ahLst/>
            <a:cxnLst/>
            <a:rect l="0" t="0" r="0" b="0"/>
            <a:pathLst>
              <a:path w="395288" h="106364">
                <a:moveTo>
                  <a:pt x="0" y="106363"/>
                </a:moveTo>
                <a:lnTo>
                  <a:pt x="395287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D9582203-1807-C8D6-38B5-5BE18B072F76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104900" y="5260975"/>
            <a:ext cx="396876" cy="106364"/>
          </a:xfrm>
          <a:custGeom>
            <a:avLst/>
            <a:gdLst/>
            <a:ahLst/>
            <a:cxnLst/>
            <a:rect l="0" t="0" r="0" b="0"/>
            <a:pathLst>
              <a:path w="396876" h="106364">
                <a:moveTo>
                  <a:pt x="0" y="106363"/>
                </a:moveTo>
                <a:lnTo>
                  <a:pt x="396875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8686289E-4A04-88DD-0D23-F2DF200F3140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679575" y="5260975"/>
            <a:ext cx="395289" cy="106364"/>
          </a:xfrm>
          <a:custGeom>
            <a:avLst/>
            <a:gdLst/>
            <a:ahLst/>
            <a:cxnLst/>
            <a:rect l="0" t="0" r="0" b="0"/>
            <a:pathLst>
              <a:path w="395289" h="106364">
                <a:moveTo>
                  <a:pt x="0" y="106363"/>
                </a:moveTo>
                <a:lnTo>
                  <a:pt x="395288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05E15049-FE26-1149-22C9-61129A8E385E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679575" y="5318125"/>
            <a:ext cx="395289" cy="106364"/>
          </a:xfrm>
          <a:custGeom>
            <a:avLst/>
            <a:gdLst/>
            <a:ahLst/>
            <a:cxnLst/>
            <a:rect l="0" t="0" r="0" b="0"/>
            <a:pathLst>
              <a:path w="395289" h="106364">
                <a:moveTo>
                  <a:pt x="0" y="106363"/>
                </a:moveTo>
                <a:lnTo>
                  <a:pt x="395288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306F1F48-F6B6-85DF-1DB5-8E08A89951D3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2252663" y="5318125"/>
            <a:ext cx="395288" cy="106364"/>
          </a:xfrm>
          <a:custGeom>
            <a:avLst/>
            <a:gdLst/>
            <a:ahLst/>
            <a:cxnLst/>
            <a:rect l="0" t="0" r="0" b="0"/>
            <a:pathLst>
              <a:path w="395288" h="106364">
                <a:moveTo>
                  <a:pt x="0" y="106363"/>
                </a:moveTo>
                <a:lnTo>
                  <a:pt x="395287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AC993A09-A260-93DD-1EB2-026FE2F9E824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2825750" y="5260975"/>
            <a:ext cx="395289" cy="106364"/>
          </a:xfrm>
          <a:custGeom>
            <a:avLst/>
            <a:gdLst/>
            <a:ahLst/>
            <a:cxnLst/>
            <a:rect l="0" t="0" r="0" b="0"/>
            <a:pathLst>
              <a:path w="395289" h="106364">
                <a:moveTo>
                  <a:pt x="0" y="106363"/>
                </a:moveTo>
                <a:lnTo>
                  <a:pt x="395288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59D526D8-56AA-080A-3D7D-FF5C82F22C34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2825750" y="5318125"/>
            <a:ext cx="395289" cy="106364"/>
          </a:xfrm>
          <a:custGeom>
            <a:avLst/>
            <a:gdLst/>
            <a:ahLst/>
            <a:cxnLst/>
            <a:rect l="0" t="0" r="0" b="0"/>
            <a:pathLst>
              <a:path w="395289" h="106364">
                <a:moveTo>
                  <a:pt x="0" y="106363"/>
                </a:moveTo>
                <a:lnTo>
                  <a:pt x="395288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5226E058-63A7-FB9E-8023-AFF256929D94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3398838" y="5318125"/>
            <a:ext cx="396876" cy="106364"/>
          </a:xfrm>
          <a:custGeom>
            <a:avLst/>
            <a:gdLst/>
            <a:ahLst/>
            <a:cxnLst/>
            <a:rect l="0" t="0" r="0" b="0"/>
            <a:pathLst>
              <a:path w="396876" h="106364">
                <a:moveTo>
                  <a:pt x="0" y="106363"/>
                </a:moveTo>
                <a:lnTo>
                  <a:pt x="396875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FE6A3A3F-3799-553E-D9E8-50DDE008998D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3973513" y="5260975"/>
            <a:ext cx="395288" cy="106364"/>
          </a:xfrm>
          <a:custGeom>
            <a:avLst/>
            <a:gdLst/>
            <a:ahLst/>
            <a:cxnLst/>
            <a:rect l="0" t="0" r="0" b="0"/>
            <a:pathLst>
              <a:path w="395288" h="106364">
                <a:moveTo>
                  <a:pt x="0" y="106363"/>
                </a:moveTo>
                <a:lnTo>
                  <a:pt x="395287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37F8A8B4-8374-F123-D43A-2B18B264986C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3973513" y="5318125"/>
            <a:ext cx="395288" cy="106364"/>
          </a:xfrm>
          <a:custGeom>
            <a:avLst/>
            <a:gdLst/>
            <a:ahLst/>
            <a:cxnLst/>
            <a:rect l="0" t="0" r="0" b="0"/>
            <a:pathLst>
              <a:path w="395288" h="106364">
                <a:moveTo>
                  <a:pt x="0" y="106363"/>
                </a:moveTo>
                <a:lnTo>
                  <a:pt x="395287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0A73A254-5D96-FC98-540A-A8B753722280}"/>
              </a:ext>
            </a:extLst>
          </p:cNvPr>
          <p:cNvSpPr/>
          <p:nvPr>
            <p:custDataLst>
              <p:tags r:id="rId24"/>
            </p:custDataLst>
          </p:nvPr>
        </p:nvSpPr>
        <p:spPr bwMode="auto">
          <a:xfrm>
            <a:off x="3398838" y="5260975"/>
            <a:ext cx="396876" cy="106364"/>
          </a:xfrm>
          <a:custGeom>
            <a:avLst/>
            <a:gdLst/>
            <a:ahLst/>
            <a:cxnLst/>
            <a:rect l="0" t="0" r="0" b="0"/>
            <a:pathLst>
              <a:path w="396876" h="106364">
                <a:moveTo>
                  <a:pt x="0" y="106363"/>
                </a:moveTo>
                <a:lnTo>
                  <a:pt x="396875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FFE01C81-9FA8-1C85-1569-BB282531293C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 bwMode="gray">
          <a:xfrm>
            <a:off x="2327275" y="2819400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D1F595E-158A-4D1D-9AE6-08E54A6F69ED}" type="datetime'''''''''''''''''''''''''12''''''''''''''''''''''''''1''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121</a:t>
            </a:fld>
            <a:endParaRPr lang="en-US" sz="1000" b="1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5735B453-39D3-2523-805E-1C9D655F36AF}"/>
              </a:ext>
            </a:extLst>
          </p:cNvPr>
          <p:cNvSpPr txBox="1">
            <a:spLocks/>
          </p:cNvSpPr>
          <p:nvPr>
            <p:custDataLst>
              <p:tags r:id="rId26"/>
            </p:custDataLst>
          </p:nvPr>
        </p:nvSpPr>
        <p:spPr bwMode="gray">
          <a:xfrm>
            <a:off x="2900363" y="4243388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F0127B9-141D-4C89-A28A-FE736588DA9F}" type="datetime'''''''''''''''''''''''''''''''1''''''''0''''''''''''4''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104</a:t>
            </a:fld>
            <a:endParaRPr lang="en-US" sz="1000" b="1" dirty="0"/>
          </a:p>
        </p:txBody>
      </p:sp>
      <p:sp>
        <p:nvSpPr>
          <p:cNvPr id="512" name="Text Placeholder 10">
            <a:extLst>
              <a:ext uri="{FF2B5EF4-FFF2-40B4-BE49-F238E27FC236}">
                <a16:creationId xmlns:a16="http://schemas.microsoft.com/office/drawing/2014/main" id="{E00277A0-A611-D74A-BFBE-2C079E518F93}"/>
              </a:ext>
            </a:extLst>
          </p:cNvPr>
          <p:cNvSpPr txBox="1">
            <a:spLocks/>
          </p:cNvSpPr>
          <p:nvPr>
            <p:custDataLst>
              <p:tags r:id="rId27"/>
            </p:custDataLst>
          </p:nvPr>
        </p:nvSpPr>
        <p:spPr bwMode="gray">
          <a:xfrm>
            <a:off x="1824038" y="3013075"/>
            <a:ext cx="104775" cy="152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20FCE30-B7A7-49E4-9C04-F8FCD6590AB5}" type="datetime'''''''''''''''''''''''''''''''''''''''1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A0ADF217-A677-2787-8E0B-F144C4FEB209}"/>
              </a:ext>
            </a:extLst>
          </p:cNvPr>
          <p:cNvSpPr txBox="1">
            <a:spLocks/>
          </p:cNvSpPr>
          <p:nvPr>
            <p:custDataLst>
              <p:tags r:id="rId28"/>
            </p:custDataLst>
          </p:nvPr>
        </p:nvSpPr>
        <p:spPr bwMode="gray">
          <a:xfrm>
            <a:off x="4048126" y="3148013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F0B0702-87C9-4311-BDB0-375232C7EA74}" type="datetime'''''''''''1''''1''''''''''''''''''''''''7''''''''''''''''''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117</a:t>
            </a:fld>
            <a:endParaRPr lang="en-US" sz="1000" b="1" dirty="0"/>
          </a:p>
        </p:txBody>
      </p:sp>
      <p:sp>
        <p:nvSpPr>
          <p:cNvPr id="505" name="Text Placeholder 10">
            <a:extLst>
              <a:ext uri="{FF2B5EF4-FFF2-40B4-BE49-F238E27FC236}">
                <a16:creationId xmlns:a16="http://schemas.microsoft.com/office/drawing/2014/main" id="{CA15FB81-1F6F-EDFC-A928-3F21231017BD}"/>
              </a:ext>
            </a:extLst>
          </p:cNvPr>
          <p:cNvSpPr txBox="1">
            <a:spLocks/>
          </p:cNvSpPr>
          <p:nvPr>
            <p:custDataLst>
              <p:tags r:id="rId29"/>
            </p:custDataLst>
          </p:nvPr>
        </p:nvSpPr>
        <p:spPr bwMode="gray">
          <a:xfrm>
            <a:off x="676275" y="3508375"/>
            <a:ext cx="104775" cy="152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B71A989-A09A-44DD-B5DD-27E48DBF87BE}" type="datetime'''''''''''''''''''1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30" name="Text Placeholder 10">
            <a:extLst>
              <a:ext uri="{FF2B5EF4-FFF2-40B4-BE49-F238E27FC236}">
                <a16:creationId xmlns:a16="http://schemas.microsoft.com/office/drawing/2014/main" id="{BE32D60D-8486-CCE0-01A0-B121C060CBF1}"/>
              </a:ext>
            </a:extLst>
          </p:cNvPr>
          <p:cNvSpPr txBox="1">
            <a:spLocks/>
          </p:cNvSpPr>
          <p:nvPr>
            <p:custDataLst>
              <p:tags r:id="rId30"/>
            </p:custDataLst>
          </p:nvPr>
        </p:nvSpPr>
        <p:spPr bwMode="gray">
          <a:xfrm>
            <a:off x="606425" y="4786313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D8CB115-C109-415A-997B-61CE02E231A7}" type="datetime'''''''''1''''''''''''''''''0''''''''''''''''6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106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B213219B-AF82-B8CD-D5CD-A1A6DB2E1291}"/>
              </a:ext>
            </a:extLst>
          </p:cNvPr>
          <p:cNvSpPr txBox="1">
            <a:spLocks/>
          </p:cNvSpPr>
          <p:nvPr>
            <p:custDataLst>
              <p:tags r:id="rId31"/>
            </p:custDataLst>
          </p:nvPr>
        </p:nvSpPr>
        <p:spPr bwMode="auto">
          <a:xfrm>
            <a:off x="582613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06480A0-69DD-4F25-9BDE-E89DDE60D791}" type="datetime'''''''''''''''''2016''''''''''''''''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2016</a:t>
            </a:fld>
            <a:endParaRPr lang="en-US" sz="1000" dirty="0"/>
          </a:p>
        </p:txBody>
      </p:sp>
      <p:sp>
        <p:nvSpPr>
          <p:cNvPr id="194" name="Text Placeholder 10">
            <a:extLst>
              <a:ext uri="{FF2B5EF4-FFF2-40B4-BE49-F238E27FC236}">
                <a16:creationId xmlns:a16="http://schemas.microsoft.com/office/drawing/2014/main" id="{DAA5870B-67C8-2305-9AA5-9800B5620B1C}"/>
              </a:ext>
            </a:extLst>
          </p:cNvPr>
          <p:cNvSpPr txBox="1">
            <a:spLocks/>
          </p:cNvSpPr>
          <p:nvPr>
            <p:custDataLst>
              <p:tags r:id="rId32"/>
            </p:custDataLst>
          </p:nvPr>
        </p:nvSpPr>
        <p:spPr bwMode="gray">
          <a:xfrm>
            <a:off x="1250950" y="3270250"/>
            <a:ext cx="104775" cy="152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C308561-8725-4588-8F85-3AA9263A3C69}" type="datetime'1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50ED9BCE-0776-E3C1-1649-583BB2E97B53}"/>
              </a:ext>
            </a:extLst>
          </p:cNvPr>
          <p:cNvSpPr txBox="1">
            <a:spLocks/>
          </p:cNvSpPr>
          <p:nvPr>
            <p:custDataLst>
              <p:tags r:id="rId33"/>
            </p:custDataLst>
          </p:nvPr>
        </p:nvSpPr>
        <p:spPr bwMode="gray">
          <a:xfrm>
            <a:off x="3475039" y="3467100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427D773-4AF6-4F2E-A9BD-4F3D4B4938C5}" type="datetime'''''''''''''''''''''''''''''''''''''''''''11''''''''''4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114</a:t>
            </a:fld>
            <a:endParaRPr lang="en-US" sz="1000" b="1" dirty="0"/>
          </a:p>
        </p:txBody>
      </p:sp>
      <p:sp>
        <p:nvSpPr>
          <p:cNvPr id="332" name="Text Placeholder 10">
            <a:extLst>
              <a:ext uri="{FF2B5EF4-FFF2-40B4-BE49-F238E27FC236}">
                <a16:creationId xmlns:a16="http://schemas.microsoft.com/office/drawing/2014/main" id="{89A5045C-9B78-50D6-CCDD-62559663F483}"/>
              </a:ext>
            </a:extLst>
          </p:cNvPr>
          <p:cNvSpPr txBox="1">
            <a:spLocks/>
          </p:cNvSpPr>
          <p:nvPr>
            <p:custDataLst>
              <p:tags r:id="rId34"/>
            </p:custDataLst>
          </p:nvPr>
        </p:nvSpPr>
        <p:spPr bwMode="gray">
          <a:xfrm>
            <a:off x="1181100" y="4676775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AA34640-62CA-4118-BCD8-ED4CDFB1D3F1}" type="datetime'1''''''''''0''''9''''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109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328F38DE-0FAB-C965-2556-8F710270C806}"/>
              </a:ext>
            </a:extLst>
          </p:cNvPr>
          <p:cNvSpPr txBox="1">
            <a:spLocks/>
          </p:cNvSpPr>
          <p:nvPr>
            <p:custDataLst>
              <p:tags r:id="rId35"/>
            </p:custDataLst>
          </p:nvPr>
        </p:nvSpPr>
        <p:spPr bwMode="auto">
          <a:xfrm>
            <a:off x="1157288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FD6FB25-5219-4130-9478-3FCC4E284D4A}" type="datetime'''''''2''''0''''''''''''''17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2017</a:t>
            </a:fld>
            <a:endParaRPr lang="en-US" sz="1000" dirty="0"/>
          </a:p>
        </p:txBody>
      </p:sp>
      <p:sp>
        <p:nvSpPr>
          <p:cNvPr id="333" name="Text Placeholder 10">
            <a:extLst>
              <a:ext uri="{FF2B5EF4-FFF2-40B4-BE49-F238E27FC236}">
                <a16:creationId xmlns:a16="http://schemas.microsoft.com/office/drawing/2014/main" id="{FD6D9449-F5B5-B842-1683-CECD37E842DE}"/>
              </a:ext>
            </a:extLst>
          </p:cNvPr>
          <p:cNvSpPr txBox="1">
            <a:spLocks/>
          </p:cNvSpPr>
          <p:nvPr>
            <p:custDataLst>
              <p:tags r:id="rId36"/>
            </p:custDataLst>
          </p:nvPr>
        </p:nvSpPr>
        <p:spPr bwMode="gray">
          <a:xfrm>
            <a:off x="1754188" y="4576763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0E236EF-1249-4D87-87E6-A94C4A5A8F8A}" type="datetime'''''''''''''''1''''''''''''''''''''1''''''1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111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4" name="Text Placeholder 10">
            <a:extLst>
              <a:ext uri="{FF2B5EF4-FFF2-40B4-BE49-F238E27FC236}">
                <a16:creationId xmlns:a16="http://schemas.microsoft.com/office/drawing/2014/main" id="{59EA90F6-E3DA-2B4E-F8F1-7972C84C8B7E}"/>
              </a:ext>
            </a:extLst>
          </p:cNvPr>
          <p:cNvSpPr txBox="1">
            <a:spLocks/>
          </p:cNvSpPr>
          <p:nvPr>
            <p:custDataLst>
              <p:tags r:id="rId37"/>
            </p:custDataLst>
          </p:nvPr>
        </p:nvSpPr>
        <p:spPr bwMode="auto">
          <a:xfrm>
            <a:off x="1730375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8FEDB9D-3AEB-4075-9D7D-D130B35C3F99}" type="datetime'''''''''''''2''''''''0''1''''8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2018</a:t>
            </a:fld>
            <a:endParaRPr lang="en-US" sz="1000" dirty="0"/>
          </a:p>
        </p:txBody>
      </p:sp>
      <p:sp>
        <p:nvSpPr>
          <p:cNvPr id="514" name="Text Placeholder 10">
            <a:extLst>
              <a:ext uri="{FF2B5EF4-FFF2-40B4-BE49-F238E27FC236}">
                <a16:creationId xmlns:a16="http://schemas.microsoft.com/office/drawing/2014/main" id="{61A32F8D-D53A-06A3-E510-0F00CB9557E3}"/>
              </a:ext>
            </a:extLst>
          </p:cNvPr>
          <p:cNvSpPr txBox="1">
            <a:spLocks/>
          </p:cNvSpPr>
          <p:nvPr>
            <p:custDataLst>
              <p:tags r:id="rId38"/>
            </p:custDataLst>
          </p:nvPr>
        </p:nvSpPr>
        <p:spPr bwMode="gray">
          <a:xfrm>
            <a:off x="2397125" y="2978150"/>
            <a:ext cx="104775" cy="152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005B624-7394-4009-BCA0-28F7A7BD8ABD}" type="datetime'''''''''''''''1''''''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34" name="Text Placeholder 10">
            <a:extLst>
              <a:ext uri="{FF2B5EF4-FFF2-40B4-BE49-F238E27FC236}">
                <a16:creationId xmlns:a16="http://schemas.microsoft.com/office/drawing/2014/main" id="{86DFFEB7-E7D6-3B59-F7CB-2C395D3DC5E5}"/>
              </a:ext>
            </a:extLst>
          </p:cNvPr>
          <p:cNvSpPr txBox="1">
            <a:spLocks/>
          </p:cNvSpPr>
          <p:nvPr>
            <p:custDataLst>
              <p:tags r:id="rId39"/>
            </p:custDataLst>
          </p:nvPr>
        </p:nvSpPr>
        <p:spPr bwMode="gray">
          <a:xfrm>
            <a:off x="2327275" y="4575175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1F12206-84DD-474E-BD34-29987B78DEA4}" type="datetime'''1''''''''''1''''''''''1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111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A38D3702-D00C-59C7-23A5-9D22E8F63BFE}"/>
              </a:ext>
            </a:extLst>
          </p:cNvPr>
          <p:cNvSpPr txBox="1">
            <a:spLocks/>
          </p:cNvSpPr>
          <p:nvPr>
            <p:custDataLst>
              <p:tags r:id="rId40"/>
            </p:custDataLst>
          </p:nvPr>
        </p:nvSpPr>
        <p:spPr bwMode="auto">
          <a:xfrm>
            <a:off x="2303463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C2B3C04-9674-4A30-A900-99463DDD88D4}" type="datetime'''''''''''''''''''''2''''''''01''9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2019</a:t>
            </a:fld>
            <a:endParaRPr lang="en-US" sz="1000" dirty="0"/>
          </a:p>
        </p:txBody>
      </p:sp>
      <p:sp>
        <p:nvSpPr>
          <p:cNvPr id="515" name="Text Placeholder 10">
            <a:extLst>
              <a:ext uri="{FF2B5EF4-FFF2-40B4-BE49-F238E27FC236}">
                <a16:creationId xmlns:a16="http://schemas.microsoft.com/office/drawing/2014/main" id="{C3D3C806-A01A-100C-779F-9A7C6AA9FEE1}"/>
              </a:ext>
            </a:extLst>
          </p:cNvPr>
          <p:cNvSpPr txBox="1">
            <a:spLocks/>
          </p:cNvSpPr>
          <p:nvPr>
            <p:custDataLst>
              <p:tags r:id="rId41"/>
            </p:custDataLst>
          </p:nvPr>
        </p:nvSpPr>
        <p:spPr bwMode="gray">
          <a:xfrm>
            <a:off x="2970213" y="4398963"/>
            <a:ext cx="104775" cy="152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8126789-259F-450B-B539-EFF05E18DF0C}" type="datetime'''''''''''''''''''''''''''''''''''''''''''1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35" name="Text Placeholder 10">
            <a:extLst>
              <a:ext uri="{FF2B5EF4-FFF2-40B4-BE49-F238E27FC236}">
                <a16:creationId xmlns:a16="http://schemas.microsoft.com/office/drawing/2014/main" id="{D6DB5AA8-BC2F-EC9C-892D-10923FD3D2F3}"/>
              </a:ext>
            </a:extLst>
          </p:cNvPr>
          <p:cNvSpPr txBox="1">
            <a:spLocks/>
          </p:cNvSpPr>
          <p:nvPr>
            <p:custDataLst>
              <p:tags r:id="rId42"/>
            </p:custDataLst>
          </p:nvPr>
        </p:nvSpPr>
        <p:spPr bwMode="gray">
          <a:xfrm>
            <a:off x="2935288" y="5264150"/>
            <a:ext cx="174625" cy="1524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B7D1A48-D43B-481C-B105-61BCBF49CD95}" type="datetime'''''9''''5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95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DD4379F8-D023-4472-98F5-E2AD91A52DEE}"/>
              </a:ext>
            </a:extLst>
          </p:cNvPr>
          <p:cNvSpPr txBox="1">
            <a:spLocks/>
          </p:cNvSpPr>
          <p:nvPr>
            <p:custDataLst>
              <p:tags r:id="rId43"/>
            </p:custDataLst>
          </p:nvPr>
        </p:nvSpPr>
        <p:spPr bwMode="auto">
          <a:xfrm>
            <a:off x="2876550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44C2848-E3C7-4E9F-9748-BE1266886EE1}" type="datetime'''''''2''''''''''''''0''''''''''2''''''''''''''''''0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1000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78B3003F-723C-1008-AD36-6F5EAE36084A}"/>
              </a:ext>
            </a:extLst>
          </p:cNvPr>
          <p:cNvSpPr txBox="1">
            <a:spLocks/>
          </p:cNvSpPr>
          <p:nvPr>
            <p:custDataLst>
              <p:tags r:id="rId44"/>
            </p:custDataLst>
          </p:nvPr>
        </p:nvSpPr>
        <p:spPr bwMode="auto">
          <a:xfrm>
            <a:off x="4024313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7F00636-776F-473F-B174-7276FDB502D0}" type="datetime'''''''''''''''2''''''0''''''''22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1000" dirty="0"/>
          </a:p>
        </p:txBody>
      </p:sp>
      <p:sp>
        <p:nvSpPr>
          <p:cNvPr id="336" name="Text Placeholder 10">
            <a:extLst>
              <a:ext uri="{FF2B5EF4-FFF2-40B4-BE49-F238E27FC236}">
                <a16:creationId xmlns:a16="http://schemas.microsoft.com/office/drawing/2014/main" id="{7F40D007-D1DD-580A-EB31-33886C3F9695}"/>
              </a:ext>
            </a:extLst>
          </p:cNvPr>
          <p:cNvSpPr txBox="1">
            <a:spLocks/>
          </p:cNvSpPr>
          <p:nvPr>
            <p:custDataLst>
              <p:tags r:id="rId45"/>
            </p:custDataLst>
          </p:nvPr>
        </p:nvSpPr>
        <p:spPr bwMode="gray">
          <a:xfrm>
            <a:off x="3475038" y="4927600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1193D94-A6F5-4EC1-9382-E573BC34E7F3}" type="datetime'''''''''''''''''''1''''''''''''''''''''''''0''''''3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103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35B50E3E-8756-B891-D4B8-B63F0EE72774}"/>
              </a:ext>
            </a:extLst>
          </p:cNvPr>
          <p:cNvSpPr txBox="1">
            <a:spLocks/>
          </p:cNvSpPr>
          <p:nvPr>
            <p:custDataLst>
              <p:tags r:id="rId46"/>
            </p:custDataLst>
          </p:nvPr>
        </p:nvSpPr>
        <p:spPr bwMode="auto">
          <a:xfrm>
            <a:off x="3451225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F4B013C-3180-4023-A615-9B611F803CA5}" type="datetime'''''''''''''''''20''''''''''''''''''''''''21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1000" dirty="0"/>
          </a:p>
        </p:txBody>
      </p:sp>
      <p:sp>
        <p:nvSpPr>
          <p:cNvPr id="337" name="Text Placeholder 10">
            <a:extLst>
              <a:ext uri="{FF2B5EF4-FFF2-40B4-BE49-F238E27FC236}">
                <a16:creationId xmlns:a16="http://schemas.microsoft.com/office/drawing/2014/main" id="{130C3A2E-1640-9661-8DEF-3862B55BC721}"/>
              </a:ext>
            </a:extLst>
          </p:cNvPr>
          <p:cNvSpPr txBox="1">
            <a:spLocks/>
          </p:cNvSpPr>
          <p:nvPr>
            <p:custDataLst>
              <p:tags r:id="rId47"/>
            </p:custDataLst>
          </p:nvPr>
        </p:nvSpPr>
        <p:spPr bwMode="gray">
          <a:xfrm>
            <a:off x="4048125" y="4775200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0150D06-2193-440C-A7BA-24B92CB15309}" type="datetime'''''''''1''''''''''''''''''''06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106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0089BA24-461F-D703-8363-7CEE59913FB5}"/>
              </a:ext>
            </a:extLst>
          </p:cNvPr>
          <p:cNvSpPr txBox="1">
            <a:spLocks/>
          </p:cNvSpPr>
          <p:nvPr>
            <p:custDataLst>
              <p:tags r:id="rId48"/>
            </p:custDataLst>
          </p:nvPr>
        </p:nvSpPr>
        <p:spPr bwMode="gray">
          <a:xfrm>
            <a:off x="606426" y="3355975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7CC25F0-11B3-42D6-A403-8FDF7DE3AAAB}" type="datetime'1''''''1''''''''''''''''''''''''''''''5''''''''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115</a:t>
            </a:fld>
            <a:endParaRPr lang="en-US" sz="1000" b="1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DB2DCBF7-AF3C-B11D-3E5A-3D506816347B}"/>
              </a:ext>
            </a:extLst>
          </p:cNvPr>
          <p:cNvSpPr txBox="1">
            <a:spLocks/>
          </p:cNvSpPr>
          <p:nvPr>
            <p:custDataLst>
              <p:tags r:id="rId49"/>
            </p:custDataLst>
          </p:nvPr>
        </p:nvSpPr>
        <p:spPr bwMode="gray">
          <a:xfrm>
            <a:off x="1181101" y="3117850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4233166-FB53-42DF-A5A0-66261CFCC34B}" type="datetime'''''''''''''1''''''''1''''''''''''8''''''''''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118</a:t>
            </a:fld>
            <a:endParaRPr lang="en-US" sz="1000" b="1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32223AB7-3CB1-931E-FA16-CA40DB2A4FE2}"/>
              </a:ext>
            </a:extLst>
          </p:cNvPr>
          <p:cNvSpPr txBox="1">
            <a:spLocks/>
          </p:cNvSpPr>
          <p:nvPr>
            <p:custDataLst>
              <p:tags r:id="rId50"/>
            </p:custDataLst>
          </p:nvPr>
        </p:nvSpPr>
        <p:spPr bwMode="gray">
          <a:xfrm>
            <a:off x="1754188" y="2855913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A9E326F-241C-4B8C-A0EB-6CB0C4555A5C}" type="datetime'''''''''''''''''''1''''''''''''''2''''''''''''''''''''1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121</a:t>
            </a:fld>
            <a:endParaRPr lang="en-US" sz="1000" b="1" dirty="0"/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7A9C108D-5A21-6332-69E4-2F8FE1A85751}"/>
              </a:ext>
            </a:extLst>
          </p:cNvPr>
          <p:cNvSpPr/>
          <p:nvPr>
            <p:custDataLst>
              <p:tags r:id="rId51"/>
            </p:custDataLst>
          </p:nvPr>
        </p:nvSpPr>
        <p:spPr bwMode="auto">
          <a:xfrm>
            <a:off x="1344613" y="2187575"/>
            <a:ext cx="179388" cy="1333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032CD327-9E98-C8F3-AD9D-D47102B38BAD}"/>
              </a:ext>
            </a:extLst>
          </p:cNvPr>
          <p:cNvSpPr/>
          <p:nvPr>
            <p:custDataLst>
              <p:tags r:id="rId52"/>
            </p:custDataLst>
          </p:nvPr>
        </p:nvSpPr>
        <p:spPr bwMode="auto">
          <a:xfrm>
            <a:off x="2219325" y="2187575"/>
            <a:ext cx="179388" cy="133350"/>
          </a:xfrm>
          <a:prstGeom prst="rect">
            <a:avLst/>
          </a:prstGeom>
          <a:solidFill>
            <a:schemeClr val="accent6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8699CB1C-CEFB-134D-43E8-35DAE76592C2}"/>
              </a:ext>
            </a:extLst>
          </p:cNvPr>
          <p:cNvSpPr/>
          <p:nvPr>
            <p:custDataLst>
              <p:tags r:id="rId53"/>
            </p:custDataLst>
          </p:nvPr>
        </p:nvSpPr>
        <p:spPr bwMode="auto">
          <a:xfrm>
            <a:off x="3000375" y="2187575"/>
            <a:ext cx="179388" cy="133350"/>
          </a:xfrm>
          <a:prstGeom prst="rect">
            <a:avLst/>
          </a:prstGeom>
          <a:solidFill>
            <a:schemeClr val="bg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15D0ACA3-623F-35DC-5883-903D3B53E22C}"/>
              </a:ext>
            </a:extLst>
          </p:cNvPr>
          <p:cNvSpPr/>
          <p:nvPr>
            <p:custDataLst>
              <p:tags r:id="rId54"/>
            </p:custDataLst>
          </p:nvPr>
        </p:nvSpPr>
        <p:spPr bwMode="auto">
          <a:xfrm>
            <a:off x="3978275" y="2187575"/>
            <a:ext cx="179388" cy="133350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36" name="Text Placeholder 10">
            <a:extLst>
              <a:ext uri="{FF2B5EF4-FFF2-40B4-BE49-F238E27FC236}">
                <a16:creationId xmlns:a16="http://schemas.microsoft.com/office/drawing/2014/main" id="{DD74FA3B-8957-C10F-7BF2-084C40A4D478}"/>
              </a:ext>
            </a:extLst>
          </p:cNvPr>
          <p:cNvSpPr txBox="1">
            <a:spLocks/>
          </p:cNvSpPr>
          <p:nvPr>
            <p:custDataLst>
              <p:tags r:id="rId55"/>
            </p:custDataLst>
          </p:nvPr>
        </p:nvSpPr>
        <p:spPr bwMode="auto">
          <a:xfrm>
            <a:off x="1574800" y="2182813"/>
            <a:ext cx="5429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C860B20-51C5-4D22-96B6-CB8B01523AB5}" type="datetime'''''''''E''''''le''ct''''''r''''''''''''''''''''i''ci''''t''y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Electricity</a:t>
            </a:fld>
            <a:endParaRPr lang="en-US" sz="1000" dirty="0"/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8923186F-1BFD-3587-D7C5-4114F5790C57}"/>
              </a:ext>
            </a:extLst>
          </p:cNvPr>
          <p:cNvSpPr txBox="1">
            <a:spLocks/>
          </p:cNvSpPr>
          <p:nvPr>
            <p:custDataLst>
              <p:tags r:id="rId56"/>
            </p:custDataLst>
          </p:nvPr>
        </p:nvSpPr>
        <p:spPr bwMode="auto">
          <a:xfrm>
            <a:off x="2449513" y="2182813"/>
            <a:ext cx="4492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4E5D392-6763-4F43-81AD-3FE4B75647BD}" type="datetime'Bio''''fu''''''''''''''''''''''e''l''''s''''''''''''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Biofuels</a:t>
            </a:fld>
            <a:endParaRPr lang="en-US" sz="1000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BC7A9CB1-D385-4090-3E1D-B0305D2F0852}"/>
              </a:ext>
            </a:extLst>
          </p:cNvPr>
          <p:cNvSpPr txBox="1">
            <a:spLocks/>
          </p:cNvSpPr>
          <p:nvPr>
            <p:custDataLst>
              <p:tags r:id="rId57"/>
            </p:custDataLst>
          </p:nvPr>
        </p:nvSpPr>
        <p:spPr bwMode="auto">
          <a:xfrm>
            <a:off x="3230563" y="2182813"/>
            <a:ext cx="6461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171FC718-EA68-496D-94E8-7256F46744D1}" type="datetime'Na''''''t''''u''ra''l'''' ''g''''''''''''''a''''''s''''''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Natural gas</a:t>
            </a:fld>
            <a:endParaRPr lang="en-US" sz="1000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78E981D7-AADE-F0A3-7925-144F5DE5096E}"/>
              </a:ext>
            </a:extLst>
          </p:cNvPr>
          <p:cNvSpPr txBox="1">
            <a:spLocks/>
          </p:cNvSpPr>
          <p:nvPr>
            <p:custDataLst>
              <p:tags r:id="rId58"/>
            </p:custDataLst>
          </p:nvPr>
        </p:nvSpPr>
        <p:spPr bwMode="auto">
          <a:xfrm>
            <a:off x="4208463" y="2182813"/>
            <a:ext cx="1555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18C5DAF-8D3C-498E-819D-0369DCF9C202}" type="datetime'''''''''''''''''''''''''O''''i''''''''''''''''l''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Oil</a:t>
            </a:fld>
            <a:endParaRPr lang="en-US" sz="1000" dirty="0"/>
          </a:p>
        </p:txBody>
      </p:sp>
      <p:sp>
        <p:nvSpPr>
          <p:cNvPr id="118" name="btfpNotesBox111697">
            <a:extLst>
              <a:ext uri="{FF2B5EF4-FFF2-40B4-BE49-F238E27FC236}">
                <a16:creationId xmlns:a16="http://schemas.microsoft.com/office/drawing/2014/main" id="{608EE304-0CC6-4079-CF2C-12179F31AFD7}"/>
              </a:ext>
            </a:extLst>
          </p:cNvPr>
          <p:cNvSpPr txBox="1"/>
          <p:nvPr>
            <p:custDataLst>
              <p:tags r:id="rId59"/>
            </p:custDataLst>
          </p:nvPr>
        </p:nvSpPr>
        <p:spPr bwMode="gray">
          <a:xfrm>
            <a:off x="330200" y="6156181"/>
            <a:ext cx="914400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Note: Total may not sum exactly due to rounding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Million barrels of oil equivalent per day.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IEA, </a:t>
            </a:r>
            <a:r>
              <a:rPr lang="en-US" sz="800" dirty="0">
                <a:solidFill>
                  <a:srgbClr val="000000"/>
                </a:solidFill>
                <a:hlinkClick r:id="rId111"/>
              </a:rPr>
              <a:t>Transport</a:t>
            </a:r>
            <a:r>
              <a:rPr lang="en-US" sz="800" dirty="0">
                <a:solidFill>
                  <a:srgbClr val="000000"/>
                </a:solidFill>
              </a:rPr>
              <a:t> (2023); IEA, </a:t>
            </a:r>
            <a:r>
              <a:rPr lang="en-US" sz="800" dirty="0">
                <a:solidFill>
                  <a:srgbClr val="000000"/>
                </a:solidFill>
                <a:hlinkClick r:id="rId112"/>
              </a:rPr>
              <a:t>Biofuels</a:t>
            </a:r>
            <a:r>
              <a:rPr lang="en-US" sz="800" dirty="0">
                <a:solidFill>
                  <a:srgbClr val="000000"/>
                </a:solidFill>
              </a:rPr>
              <a:t> (2023); IEA, </a:t>
            </a:r>
            <a:r>
              <a:rPr lang="en-US" sz="800" dirty="0">
                <a:solidFill>
                  <a:srgbClr val="000000"/>
                </a:solidFill>
                <a:hlinkClick r:id="rId113"/>
              </a:rPr>
              <a:t>Global biofuel demand, historical, main and accelerated case, 2016-2028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 </a:t>
            </a:r>
            <a:r>
              <a:rPr lang="en-US" sz="800" dirty="0">
                <a:solidFill>
                  <a:srgbClr val="000000"/>
                </a:solidFill>
              </a:rPr>
              <a:t>(2023).</a:t>
            </a:r>
            <a:br>
              <a:rPr lang="en-US" sz="800" dirty="0">
                <a:hlinkClick r:id="rId112"/>
              </a:rPr>
            </a:br>
            <a:r>
              <a:rPr lang="en-US" sz="800" dirty="0">
                <a:solidFill>
                  <a:srgbClr val="000000"/>
                </a:solidFill>
              </a:rPr>
              <a:t>Credit: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11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1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1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81FCD60-E2E0-2841-D727-09637E79D15D}"/>
              </a:ext>
            </a:extLst>
          </p:cNvPr>
          <p:cNvGrpSpPr/>
          <p:nvPr/>
        </p:nvGrpSpPr>
        <p:grpSpPr>
          <a:xfrm>
            <a:off x="330200" y="1554480"/>
            <a:ext cx="4023360" cy="504769"/>
            <a:chOff x="384539" y="1693932"/>
            <a:chExt cx="4007859" cy="471277"/>
          </a:xfrm>
        </p:grpSpPr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907230C0-5C30-927D-EF15-3219E5225C62}"/>
                </a:ext>
              </a:extLst>
            </p:cNvPr>
            <p:cNvSpPr txBox="1"/>
            <p:nvPr/>
          </p:nvSpPr>
          <p:spPr bwMode="gray">
            <a:xfrm>
              <a:off x="406185" y="1693932"/>
              <a:ext cx="3945153" cy="470176"/>
            </a:xfrm>
            <a:prstGeom prst="rect">
              <a:avLst/>
            </a:prstGeom>
            <a:noFill/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Global energy consumption in transport, by fuel, </a:t>
              </a:r>
              <a:r>
                <a:rPr lang="en-US" sz="1400" b="1" i="1" dirty="0"/>
                <a:t>EJ</a:t>
              </a:r>
            </a:p>
          </p:txBody>
        </p: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8C6103B-7EB7-93FA-00D0-737A852EBD58}"/>
                </a:ext>
              </a:extLst>
            </p:cNvPr>
            <p:cNvCxnSpPr/>
            <p:nvPr/>
          </p:nvCxnSpPr>
          <p:spPr bwMode="gray">
            <a:xfrm>
              <a:off x="384539" y="2165209"/>
              <a:ext cx="4007859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82" name="Chart 481">
            <a:extLst>
              <a:ext uri="{FF2B5EF4-FFF2-40B4-BE49-F238E27FC236}">
                <a16:creationId xmlns:a16="http://schemas.microsoft.com/office/drawing/2014/main" id="{7F84C493-6DF4-28A2-790D-A4F4FFAC4AD5}"/>
              </a:ext>
            </a:extLst>
          </p:cNvPr>
          <p:cNvGraphicFramePr/>
          <p:nvPr>
            <p:custDataLst>
              <p:tags r:id="rId60"/>
            </p:custDataLst>
            <p:extLst>
              <p:ext uri="{D42A27DB-BD31-4B8C-83A1-F6EECF244321}">
                <p14:modId xmlns:p14="http://schemas.microsoft.com/office/powerpoint/2010/main" val="3248315932"/>
              </p:ext>
            </p:extLst>
          </p:nvPr>
        </p:nvGraphicFramePr>
        <p:xfrm>
          <a:off x="4756150" y="2914650"/>
          <a:ext cx="4179888" cy="2616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7"/>
          </a:graphicData>
        </a:graphic>
      </p:graphicFrame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B0639BEC-255D-666E-82C1-657B83E6CED3}"/>
              </a:ext>
            </a:extLst>
          </p:cNvPr>
          <p:cNvCxnSpPr/>
          <p:nvPr>
            <p:custDataLst>
              <p:tags r:id="rId61"/>
            </p:custDataLst>
          </p:nvPr>
        </p:nvCxnSpPr>
        <p:spPr bwMode="auto">
          <a:xfrm flipV="1">
            <a:off x="5124450" y="2514601"/>
            <a:ext cx="3441700" cy="538163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" name="Text Placeholder 10">
            <a:extLst>
              <a:ext uri="{FF2B5EF4-FFF2-40B4-BE49-F238E27FC236}">
                <a16:creationId xmlns:a16="http://schemas.microsoft.com/office/drawing/2014/main" id="{484E533F-C334-9722-55B9-4A4F94D98AFA}"/>
              </a:ext>
            </a:extLst>
          </p:cNvPr>
          <p:cNvSpPr txBox="1">
            <a:spLocks/>
          </p:cNvSpPr>
          <p:nvPr>
            <p:custDataLst>
              <p:tags r:id="rId62"/>
            </p:custDataLst>
          </p:nvPr>
        </p:nvSpPr>
        <p:spPr bwMode="gray">
          <a:xfrm>
            <a:off x="5019675" y="47688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086F3E8-F186-49F2-BA7C-625689C8E065}" type="datetime'''''''''''''''''''''''''''''''''''''1''''''''''''.''''0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86" name="Text Placeholder 10">
            <a:extLst>
              <a:ext uri="{FF2B5EF4-FFF2-40B4-BE49-F238E27FC236}">
                <a16:creationId xmlns:a16="http://schemas.microsoft.com/office/drawing/2014/main" id="{C2940E1D-CB71-5579-477B-5B596269C791}"/>
              </a:ext>
            </a:extLst>
          </p:cNvPr>
          <p:cNvSpPr txBox="1">
            <a:spLocks/>
          </p:cNvSpPr>
          <p:nvPr>
            <p:custDataLst>
              <p:tags r:id="rId63"/>
            </p:custDataLst>
          </p:nvPr>
        </p:nvSpPr>
        <p:spPr bwMode="auto">
          <a:xfrm>
            <a:off x="4978400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982C509-00FE-4492-982C-BB04B06CA577}" type="datetime'''''20''''''''''''''''''''1''''''''6''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2016</a:t>
            </a:fld>
            <a:endParaRPr lang="en-US" sz="1000" dirty="0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029430B0-B700-F828-035A-19B76FE07E8D}"/>
              </a:ext>
            </a:extLst>
          </p:cNvPr>
          <p:cNvSpPr txBox="1">
            <a:spLocks/>
          </p:cNvSpPr>
          <p:nvPr>
            <p:custDataLst>
              <p:tags r:id="rId64"/>
            </p:custDataLst>
          </p:nvPr>
        </p:nvSpPr>
        <p:spPr bwMode="gray">
          <a:xfrm>
            <a:off x="5594350" y="3451225"/>
            <a:ext cx="209550" cy="152400"/>
          </a:xfrm>
          <a:prstGeom prst="rect">
            <a:avLst/>
          </a:prstGeom>
          <a:solidFill>
            <a:srgbClr val="007770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BDCC03B-F395-45D8-9DD3-8E9F31A95112}" type="datetime'''0''''''''''''.''''''1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6" name="Text Placeholder 10">
            <a:extLst>
              <a:ext uri="{FF2B5EF4-FFF2-40B4-BE49-F238E27FC236}">
                <a16:creationId xmlns:a16="http://schemas.microsoft.com/office/drawing/2014/main" id="{C801D3E8-7028-6A7F-9065-891F768795D5}"/>
              </a:ext>
            </a:extLst>
          </p:cNvPr>
          <p:cNvSpPr txBox="1">
            <a:spLocks/>
          </p:cNvSpPr>
          <p:nvPr>
            <p:custDataLst>
              <p:tags r:id="rId65"/>
            </p:custDataLst>
          </p:nvPr>
        </p:nvSpPr>
        <p:spPr bwMode="gray">
          <a:xfrm>
            <a:off x="5594350" y="382111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56472E8-EDF3-483C-B3B9-9BED4CD501D3}" type="datetime'''0''''''''''''''''.''''5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0.5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7" name="Text Placeholder 10">
            <a:extLst>
              <a:ext uri="{FF2B5EF4-FFF2-40B4-BE49-F238E27FC236}">
                <a16:creationId xmlns:a16="http://schemas.microsoft.com/office/drawing/2014/main" id="{98DFF619-CF00-3102-8A05-3C7A24BEC337}"/>
              </a:ext>
            </a:extLst>
          </p:cNvPr>
          <p:cNvSpPr txBox="1">
            <a:spLocks/>
          </p:cNvSpPr>
          <p:nvPr>
            <p:custDataLst>
              <p:tags r:id="rId66"/>
            </p:custDataLst>
          </p:nvPr>
        </p:nvSpPr>
        <p:spPr bwMode="gray">
          <a:xfrm>
            <a:off x="5594350" y="47561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5052F29-CB65-4698-ABD0-CAC229DD7B2F}" type="datetime'''''''''''''''''''''''''''''''''''''1''''''''''.''''0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78" name="Text Placeholder 10">
            <a:extLst>
              <a:ext uri="{FF2B5EF4-FFF2-40B4-BE49-F238E27FC236}">
                <a16:creationId xmlns:a16="http://schemas.microsoft.com/office/drawing/2014/main" id="{428DAC63-7A04-F7E0-CB87-93E1B87262D2}"/>
              </a:ext>
            </a:extLst>
          </p:cNvPr>
          <p:cNvSpPr txBox="1">
            <a:spLocks/>
          </p:cNvSpPr>
          <p:nvPr>
            <p:custDataLst>
              <p:tags r:id="rId67"/>
            </p:custDataLst>
          </p:nvPr>
        </p:nvSpPr>
        <p:spPr bwMode="auto">
          <a:xfrm>
            <a:off x="5553075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C97B040-1C7E-42CE-B913-F5554407BB58}" type="datetime'20''''''''''''''''''''''''''''''''''''''''''''''''''1''''7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2017</a:t>
            </a:fld>
            <a:endParaRPr lang="en-US" sz="1000" dirty="0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E04EE778-AAC5-4254-641D-F2CA7FD7538C}"/>
              </a:ext>
            </a:extLst>
          </p:cNvPr>
          <p:cNvSpPr txBox="1">
            <a:spLocks/>
          </p:cNvSpPr>
          <p:nvPr>
            <p:custDataLst>
              <p:tags r:id="rId68"/>
            </p:custDataLst>
          </p:nvPr>
        </p:nvSpPr>
        <p:spPr bwMode="gray">
          <a:xfrm>
            <a:off x="6167438" y="3313113"/>
            <a:ext cx="209550" cy="152400"/>
          </a:xfrm>
          <a:prstGeom prst="rect">
            <a:avLst/>
          </a:prstGeom>
          <a:solidFill>
            <a:srgbClr val="007770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BF243C8-41AE-4711-BA9A-319699A9BC94}" type="datetime'''''''''0''''''''''''''''.''1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28" name="Text Placeholder 10">
            <a:extLst>
              <a:ext uri="{FF2B5EF4-FFF2-40B4-BE49-F238E27FC236}">
                <a16:creationId xmlns:a16="http://schemas.microsoft.com/office/drawing/2014/main" id="{B3C481E0-DA77-8F3D-1BC1-8D4701DC0045}"/>
              </a:ext>
            </a:extLst>
          </p:cNvPr>
          <p:cNvSpPr txBox="1">
            <a:spLocks/>
          </p:cNvSpPr>
          <p:nvPr>
            <p:custDataLst>
              <p:tags r:id="rId69"/>
            </p:custDataLst>
          </p:nvPr>
        </p:nvSpPr>
        <p:spPr bwMode="gray">
          <a:xfrm>
            <a:off x="6167438" y="372110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68BED98-5698-4E06-945E-B76434975B43}" type="datetime'''''''''''''''0''''''''''''''''''.''6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0.6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A413B90A-2F75-ADBF-3F2F-25BF01CC026A}"/>
              </a:ext>
            </a:extLst>
          </p:cNvPr>
          <p:cNvSpPr txBox="1">
            <a:spLocks/>
          </p:cNvSpPr>
          <p:nvPr>
            <p:custDataLst>
              <p:tags r:id="rId70"/>
            </p:custDataLst>
          </p:nvPr>
        </p:nvSpPr>
        <p:spPr bwMode="gray">
          <a:xfrm>
            <a:off x="6167438" y="472757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4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97108CC-E94A-4B64-8A56-DF66451C3065}" type="datetime'''''''''''''''1''''''''''''''''''''''''.''''''''''''''1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75" name="Text Placeholder 10">
            <a:extLst>
              <a:ext uri="{FF2B5EF4-FFF2-40B4-BE49-F238E27FC236}">
                <a16:creationId xmlns:a16="http://schemas.microsoft.com/office/drawing/2014/main" id="{7DDAA628-A495-426C-1D59-D6DCE7030FA7}"/>
              </a:ext>
            </a:extLst>
          </p:cNvPr>
          <p:cNvSpPr txBox="1">
            <a:spLocks/>
          </p:cNvSpPr>
          <p:nvPr>
            <p:custDataLst>
              <p:tags r:id="rId71"/>
            </p:custDataLst>
          </p:nvPr>
        </p:nvSpPr>
        <p:spPr bwMode="auto">
          <a:xfrm>
            <a:off x="6126163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92FD96C-8A4E-4E4B-AD6C-A069D3C58664}" type="datetime'''''''''''''''''''''''''''''''2''''''0''''''18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2018</a:t>
            </a:fld>
            <a:endParaRPr lang="en-US" sz="1000" dirty="0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98F2AFCC-91CE-EC3F-8782-17D9A792A184}"/>
              </a:ext>
            </a:extLst>
          </p:cNvPr>
          <p:cNvSpPr txBox="1">
            <a:spLocks/>
          </p:cNvSpPr>
          <p:nvPr>
            <p:custDataLst>
              <p:tags r:id="rId72"/>
            </p:custDataLst>
          </p:nvPr>
        </p:nvSpPr>
        <p:spPr bwMode="gray">
          <a:xfrm>
            <a:off x="6740525" y="3152775"/>
            <a:ext cx="209550" cy="152400"/>
          </a:xfrm>
          <a:prstGeom prst="rect">
            <a:avLst/>
          </a:prstGeom>
          <a:solidFill>
            <a:srgbClr val="007770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6FF3BA7-25D9-461E-A6A5-D328DEF52F1A}" type="datetime'''''''''''''''0''''.1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0" name="Text Placeholder 10">
            <a:extLst>
              <a:ext uri="{FF2B5EF4-FFF2-40B4-BE49-F238E27FC236}">
                <a16:creationId xmlns:a16="http://schemas.microsoft.com/office/drawing/2014/main" id="{216E737F-F92A-234A-D2EB-AFD28C2D6A84}"/>
              </a:ext>
            </a:extLst>
          </p:cNvPr>
          <p:cNvSpPr txBox="1">
            <a:spLocks/>
          </p:cNvSpPr>
          <p:nvPr>
            <p:custDataLst>
              <p:tags r:id="rId73"/>
            </p:custDataLst>
          </p:nvPr>
        </p:nvSpPr>
        <p:spPr bwMode="gray">
          <a:xfrm>
            <a:off x="6740525" y="361632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1BFD68C-B20D-4497-8F35-700B5006391E}" type="datetime'''''''''''''''''''''''''''''''''''''''''0.''''''''''''''7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0.7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B9631517-2E8F-627F-9B10-53A3C1611A57}"/>
              </a:ext>
            </a:extLst>
          </p:cNvPr>
          <p:cNvSpPr txBox="1">
            <a:spLocks/>
          </p:cNvSpPr>
          <p:nvPr>
            <p:custDataLst>
              <p:tags r:id="rId74"/>
            </p:custDataLst>
          </p:nvPr>
        </p:nvSpPr>
        <p:spPr bwMode="gray">
          <a:xfrm>
            <a:off x="6740525" y="469582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4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DCE84F9-FF68-4448-B0F7-7988856A0603}" type="datetime'''''''''''''''''''''1''''''''''.''''''1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67" name="Text Placeholder 10">
            <a:extLst>
              <a:ext uri="{FF2B5EF4-FFF2-40B4-BE49-F238E27FC236}">
                <a16:creationId xmlns:a16="http://schemas.microsoft.com/office/drawing/2014/main" id="{5409D882-DE31-0323-0BD2-33C6640773B3}"/>
              </a:ext>
            </a:extLst>
          </p:cNvPr>
          <p:cNvSpPr txBox="1">
            <a:spLocks/>
          </p:cNvSpPr>
          <p:nvPr>
            <p:custDataLst>
              <p:tags r:id="rId75"/>
            </p:custDataLst>
          </p:nvPr>
        </p:nvSpPr>
        <p:spPr bwMode="auto">
          <a:xfrm>
            <a:off x="6699250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18A82E9-62BE-4271-AE05-497382B09D9F}" type="datetime'''''2''0''''''''''''''''''''''1''''''''''''''9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2019</a:t>
            </a:fld>
            <a:endParaRPr lang="en-US" sz="1000" dirty="0"/>
          </a:p>
        </p:txBody>
      </p:sp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815E0935-69C9-B689-C0DC-7410C263CA52}"/>
              </a:ext>
            </a:extLst>
          </p:cNvPr>
          <p:cNvSpPr txBox="1">
            <a:spLocks/>
          </p:cNvSpPr>
          <p:nvPr>
            <p:custDataLst>
              <p:tags r:id="rId76"/>
            </p:custDataLst>
          </p:nvPr>
        </p:nvSpPr>
        <p:spPr bwMode="gray">
          <a:xfrm>
            <a:off x="7313613" y="324326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5E6947F-30ED-4580-92E3-0043B266C980}" type="datetime'''''0''''''.''''''''''''''''''''''''''''''''''''''''1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B45F4689-E2FC-58D0-BA0D-733AE3FB97BB}"/>
              </a:ext>
            </a:extLst>
          </p:cNvPr>
          <p:cNvSpPr txBox="1">
            <a:spLocks/>
          </p:cNvSpPr>
          <p:nvPr>
            <p:custDataLst>
              <p:tags r:id="rId77"/>
            </p:custDataLst>
          </p:nvPr>
        </p:nvSpPr>
        <p:spPr bwMode="gray">
          <a:xfrm>
            <a:off x="7313613" y="373856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0119A80-4C23-4E95-98E6-4938F2B85D0D}" type="datetime'''''''0''''''''''''''''.''''''''''''''7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0.7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D4CE50DB-F2FA-017C-AA34-47D95D031809}"/>
              </a:ext>
            </a:extLst>
          </p:cNvPr>
          <p:cNvSpPr txBox="1">
            <a:spLocks/>
          </p:cNvSpPr>
          <p:nvPr>
            <p:custDataLst>
              <p:tags r:id="rId78"/>
            </p:custDataLst>
          </p:nvPr>
        </p:nvSpPr>
        <p:spPr bwMode="gray">
          <a:xfrm>
            <a:off x="7313613" y="476726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5089234-FFCA-47B5-B44D-2552EA213236}" type="datetime'''1''''''''''''''''''''''''.''''''''''''''''''''0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1.0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4F3A8E59-F2D7-78F7-D313-A7048E1411BE}"/>
              </a:ext>
            </a:extLst>
          </p:cNvPr>
          <p:cNvSpPr txBox="1">
            <a:spLocks/>
          </p:cNvSpPr>
          <p:nvPr>
            <p:custDataLst>
              <p:tags r:id="rId79"/>
            </p:custDataLst>
          </p:nvPr>
        </p:nvSpPr>
        <p:spPr bwMode="gray">
          <a:xfrm>
            <a:off x="5019675" y="3498850"/>
            <a:ext cx="209550" cy="152400"/>
          </a:xfrm>
          <a:prstGeom prst="rect">
            <a:avLst/>
          </a:prstGeom>
          <a:solidFill>
            <a:srgbClr val="007770"/>
          </a:solidFill>
          <a:ln>
            <a:noFill/>
          </a:ln>
          <a:effectLst/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99E9571-A708-49BD-8D6E-A649C14F411C}" type="datetime'''''''''0''''''''.''''''''''''''''''''''''''''1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1889F475-EA06-3E2E-CDD9-9953795ADD7A}"/>
              </a:ext>
            </a:extLst>
          </p:cNvPr>
          <p:cNvSpPr txBox="1">
            <a:spLocks/>
          </p:cNvSpPr>
          <p:nvPr>
            <p:custDataLst>
              <p:tags r:id="rId80"/>
            </p:custDataLst>
          </p:nvPr>
        </p:nvSpPr>
        <p:spPr bwMode="gray">
          <a:xfrm>
            <a:off x="7888288" y="316071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5A09B76-6A57-4137-A705-26DF695690CB}" type="datetime'''''''''''''0''''''''.''''''''''''''''''''''''2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0.2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9617E63B-29BB-3593-21B2-22B13B9ED8A2}"/>
              </a:ext>
            </a:extLst>
          </p:cNvPr>
          <p:cNvSpPr txBox="1">
            <a:spLocks/>
          </p:cNvSpPr>
          <p:nvPr>
            <p:custDataLst>
              <p:tags r:id="rId81"/>
            </p:custDataLst>
          </p:nvPr>
        </p:nvSpPr>
        <p:spPr bwMode="gray">
          <a:xfrm>
            <a:off x="7888288" y="367823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42DCFA0-82F0-4E15-AEFF-76D6C6E22D2B}" type="datetime'''''''0''''''.''''''''''''''7''''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0.7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6A7205BD-B763-B3B8-F30A-84D480D5BADD}"/>
              </a:ext>
            </a:extLst>
          </p:cNvPr>
          <p:cNvSpPr txBox="1">
            <a:spLocks/>
          </p:cNvSpPr>
          <p:nvPr>
            <p:custDataLst>
              <p:tags r:id="rId82"/>
            </p:custDataLst>
          </p:nvPr>
        </p:nvSpPr>
        <p:spPr bwMode="gray">
          <a:xfrm>
            <a:off x="7888288" y="473233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4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C9A79D-531B-47C7-81B6-0960F5340C35}" type="datetime'''''''''1''''''''''''''.''''''''''''''''1'''''''''''''">
              <a:rPr lang="en-US" altLang="en-US" sz="1000" smtClean="0">
                <a:solidFill>
                  <a:schemeClr val="bg1"/>
                </a:solidFill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65" name="Text Placeholder 10">
            <a:extLst>
              <a:ext uri="{FF2B5EF4-FFF2-40B4-BE49-F238E27FC236}">
                <a16:creationId xmlns:a16="http://schemas.microsoft.com/office/drawing/2014/main" id="{1B03541E-E28A-5475-6D1F-7A7E9DF90641}"/>
              </a:ext>
            </a:extLst>
          </p:cNvPr>
          <p:cNvSpPr txBox="1">
            <a:spLocks/>
          </p:cNvSpPr>
          <p:nvPr>
            <p:custDataLst>
              <p:tags r:id="rId83"/>
            </p:custDataLst>
          </p:nvPr>
        </p:nvSpPr>
        <p:spPr bwMode="auto">
          <a:xfrm>
            <a:off x="7847013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5F81D5C-7AB2-4B50-ADF1-9CFE3D2B413C}" type="datetime'20''''''''''2''''''''''''''''''''''1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1000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523FB9F8-B545-077A-6105-6FF6ECFE69E7}"/>
              </a:ext>
            </a:extLst>
          </p:cNvPr>
          <p:cNvSpPr txBox="1">
            <a:spLocks/>
          </p:cNvSpPr>
          <p:nvPr>
            <p:custDataLst>
              <p:tags r:id="rId84"/>
            </p:custDataLst>
          </p:nvPr>
        </p:nvSpPr>
        <p:spPr bwMode="gray">
          <a:xfrm>
            <a:off x="8461375" y="305593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06E79EB-88F9-43E7-8407-175EF3D15EAF}" type="datetime'''''''0''''''''''''''''''''''''''''''.2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0.2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B94AB030-3557-8619-7B5C-9E8349ED5802}"/>
              </a:ext>
            </a:extLst>
          </p:cNvPr>
          <p:cNvSpPr txBox="1">
            <a:spLocks/>
          </p:cNvSpPr>
          <p:nvPr>
            <p:custDataLst>
              <p:tags r:id="rId85"/>
            </p:custDataLst>
          </p:nvPr>
        </p:nvSpPr>
        <p:spPr bwMode="gray">
          <a:xfrm>
            <a:off x="8461375" y="36131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A2217FB-933D-4ACD-9127-0B063739497E}" type="datetime'''''''''''''''''''''''''0.''''''''''7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0.7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FAEE907B-9572-D8B3-0BD2-D5B2620B94A3}"/>
              </a:ext>
            </a:extLst>
          </p:cNvPr>
          <p:cNvSpPr txBox="1">
            <a:spLocks/>
          </p:cNvSpPr>
          <p:nvPr>
            <p:custDataLst>
              <p:tags r:id="rId86"/>
            </p:custDataLst>
          </p:nvPr>
        </p:nvSpPr>
        <p:spPr bwMode="gray">
          <a:xfrm>
            <a:off x="8461375" y="47053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4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A7BCB9E-C06D-4288-B54E-AB096F38CC99}" type="datetime'''''''''''''1.''''''''''1''''''''''''''''''''''''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1.1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77" name="Text Placeholder 10">
            <a:extLst>
              <a:ext uri="{FF2B5EF4-FFF2-40B4-BE49-F238E27FC236}">
                <a16:creationId xmlns:a16="http://schemas.microsoft.com/office/drawing/2014/main" id="{78005DF7-70BC-420F-F387-56BE8E9AE292}"/>
              </a:ext>
            </a:extLst>
          </p:cNvPr>
          <p:cNvSpPr txBox="1">
            <a:spLocks/>
          </p:cNvSpPr>
          <p:nvPr>
            <p:custDataLst>
              <p:tags r:id="rId87"/>
            </p:custDataLst>
          </p:nvPr>
        </p:nvSpPr>
        <p:spPr bwMode="auto">
          <a:xfrm>
            <a:off x="8420100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4CE565B-1DDC-4D3C-A37E-D7115E345D5C}" type="datetime'''''''''''''''''2''02''''2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1000" dirty="0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46381DE8-3807-C219-526E-87C849FDF076}"/>
              </a:ext>
            </a:extLst>
          </p:cNvPr>
          <p:cNvSpPr txBox="1">
            <a:spLocks/>
          </p:cNvSpPr>
          <p:nvPr>
            <p:custDataLst>
              <p:tags r:id="rId88"/>
            </p:custDataLst>
          </p:nvPr>
        </p:nvSpPr>
        <p:spPr bwMode="gray">
          <a:xfrm>
            <a:off x="5019675" y="385127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A8D13DA-D9AC-456E-A85B-F69505AE5D92}" type="datetime'''0.''''''''''''''''''''''''''5'''''''''">
              <a:rPr lang="en-US" altLang="en-US" sz="100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0.5</a:t>
            </a:fld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621" name="Text Placeholder 10">
            <a:extLst>
              <a:ext uri="{FF2B5EF4-FFF2-40B4-BE49-F238E27FC236}">
                <a16:creationId xmlns:a16="http://schemas.microsoft.com/office/drawing/2014/main" id="{B138D05A-32FE-1585-724E-26662C1988EF}"/>
              </a:ext>
            </a:extLst>
          </p:cNvPr>
          <p:cNvSpPr txBox="1">
            <a:spLocks/>
          </p:cNvSpPr>
          <p:nvPr>
            <p:custDataLst>
              <p:tags r:id="rId89"/>
            </p:custDataLst>
          </p:nvPr>
        </p:nvSpPr>
        <p:spPr bwMode="gray">
          <a:xfrm>
            <a:off x="5019675" y="334645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7956709-B26B-4CF3-9528-D05DCE417FD0}" type="datetime'''1''''''.6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1.6</a:t>
            </a:fld>
            <a:endParaRPr lang="en-US" sz="1000" b="1" dirty="0"/>
          </a:p>
        </p:txBody>
      </p:sp>
      <p:sp>
        <p:nvSpPr>
          <p:cNvPr id="624" name="Text Placeholder 10">
            <a:extLst>
              <a:ext uri="{FF2B5EF4-FFF2-40B4-BE49-F238E27FC236}">
                <a16:creationId xmlns:a16="http://schemas.microsoft.com/office/drawing/2014/main" id="{A5FC36C0-3AE7-9378-7E68-E1776B0CD059}"/>
              </a:ext>
            </a:extLst>
          </p:cNvPr>
          <p:cNvSpPr txBox="1">
            <a:spLocks/>
          </p:cNvSpPr>
          <p:nvPr>
            <p:custDataLst>
              <p:tags r:id="rId90"/>
            </p:custDataLst>
          </p:nvPr>
        </p:nvSpPr>
        <p:spPr bwMode="gray">
          <a:xfrm>
            <a:off x="5594350" y="3298825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72E615-2961-4810-941F-DA0CE42ACCBD}" type="datetime'''''''''''''''''''''''''1''''''''''''''.''6''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1.6</a:t>
            </a:fld>
            <a:endParaRPr lang="en-US" sz="1000" b="1" dirty="0"/>
          </a:p>
        </p:txBody>
      </p:sp>
      <p:sp>
        <p:nvSpPr>
          <p:cNvPr id="627" name="Text Placeholder 10">
            <a:extLst>
              <a:ext uri="{FF2B5EF4-FFF2-40B4-BE49-F238E27FC236}">
                <a16:creationId xmlns:a16="http://schemas.microsoft.com/office/drawing/2014/main" id="{D418448B-E7F4-AD03-10D4-E2DF0AA0F70F}"/>
              </a:ext>
            </a:extLst>
          </p:cNvPr>
          <p:cNvSpPr txBox="1">
            <a:spLocks/>
          </p:cNvSpPr>
          <p:nvPr>
            <p:custDataLst>
              <p:tags r:id="rId91"/>
            </p:custDataLst>
          </p:nvPr>
        </p:nvSpPr>
        <p:spPr bwMode="gray">
          <a:xfrm>
            <a:off x="6167438" y="316071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B9FC052-03D7-467F-9095-69DB3D349884}" type="datetime'''''''''''1''''''''.8''''''''''''''''''''''''''''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1.8</a:t>
            </a:fld>
            <a:endParaRPr lang="en-US" sz="1000" b="1" dirty="0"/>
          </a:p>
        </p:txBody>
      </p:sp>
      <p:sp>
        <p:nvSpPr>
          <p:cNvPr id="630" name="Text Placeholder 10">
            <a:extLst>
              <a:ext uri="{FF2B5EF4-FFF2-40B4-BE49-F238E27FC236}">
                <a16:creationId xmlns:a16="http://schemas.microsoft.com/office/drawing/2014/main" id="{5B68E791-8EAA-3476-09B3-ACBDDE0F3EE0}"/>
              </a:ext>
            </a:extLst>
          </p:cNvPr>
          <p:cNvSpPr txBox="1">
            <a:spLocks/>
          </p:cNvSpPr>
          <p:nvPr>
            <p:custDataLst>
              <p:tags r:id="rId92"/>
            </p:custDataLst>
          </p:nvPr>
        </p:nvSpPr>
        <p:spPr bwMode="gray">
          <a:xfrm>
            <a:off x="6740525" y="2992438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A8AD4C2-F661-430C-AD02-A24ADE3903A9}" type="datetime'''''''''''''''''''1''''''.''''''''''9''''''''''''''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1.9</a:t>
            </a:fld>
            <a:endParaRPr lang="en-US" sz="1000" b="1" dirty="0"/>
          </a:p>
        </p:txBody>
      </p:sp>
      <p:sp>
        <p:nvSpPr>
          <p:cNvPr id="633" name="Text Placeholder 10">
            <a:extLst>
              <a:ext uri="{FF2B5EF4-FFF2-40B4-BE49-F238E27FC236}">
                <a16:creationId xmlns:a16="http://schemas.microsoft.com/office/drawing/2014/main" id="{215A32C6-A258-3693-0ACF-AF62A89A9149}"/>
              </a:ext>
            </a:extLst>
          </p:cNvPr>
          <p:cNvSpPr txBox="1">
            <a:spLocks/>
          </p:cNvSpPr>
          <p:nvPr>
            <p:custDataLst>
              <p:tags r:id="rId93"/>
            </p:custDataLst>
          </p:nvPr>
        </p:nvSpPr>
        <p:spPr bwMode="gray">
          <a:xfrm>
            <a:off x="7313613" y="3071813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9D315F5-0CE2-4927-8B28-6B99FD695BC3}" type="datetime'''1''''''''''''''''''''''.''''''''''8''''''''''''''''''''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1.8</a:t>
            </a:fld>
            <a:endParaRPr lang="en-US" sz="1000" b="1" dirty="0"/>
          </a:p>
        </p:txBody>
      </p:sp>
      <p:sp>
        <p:nvSpPr>
          <p:cNvPr id="636" name="Text Placeholder 10">
            <a:extLst>
              <a:ext uri="{FF2B5EF4-FFF2-40B4-BE49-F238E27FC236}">
                <a16:creationId xmlns:a16="http://schemas.microsoft.com/office/drawing/2014/main" id="{A0D4974B-FC6D-5F52-4892-C4348A1A8953}"/>
              </a:ext>
            </a:extLst>
          </p:cNvPr>
          <p:cNvSpPr txBox="1">
            <a:spLocks/>
          </p:cNvSpPr>
          <p:nvPr>
            <p:custDataLst>
              <p:tags r:id="rId94"/>
            </p:custDataLst>
          </p:nvPr>
        </p:nvSpPr>
        <p:spPr bwMode="gray">
          <a:xfrm>
            <a:off x="7888288" y="295910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79A2FE-DB2A-42C2-B258-6600FF09FA1D}" type="datetime'''''''''''''''''''''1''''.''''''''''''''''''9''''''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1.9</a:t>
            </a:fld>
            <a:endParaRPr lang="en-US" sz="1000" b="1" dirty="0"/>
          </a:p>
        </p:txBody>
      </p:sp>
      <p:sp>
        <p:nvSpPr>
          <p:cNvPr id="639" name="Text Placeholder 10">
            <a:extLst>
              <a:ext uri="{FF2B5EF4-FFF2-40B4-BE49-F238E27FC236}">
                <a16:creationId xmlns:a16="http://schemas.microsoft.com/office/drawing/2014/main" id="{6296BD4F-ADFE-81AF-4A56-18BA4CD02A5F}"/>
              </a:ext>
            </a:extLst>
          </p:cNvPr>
          <p:cNvSpPr txBox="1">
            <a:spLocks/>
          </p:cNvSpPr>
          <p:nvPr>
            <p:custDataLst>
              <p:tags r:id="rId95"/>
            </p:custDataLst>
          </p:nvPr>
        </p:nvSpPr>
        <p:spPr bwMode="gray">
          <a:xfrm>
            <a:off x="8461375" y="2819400"/>
            <a:ext cx="2095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7FF5397-1D9E-456E-9B63-040C5D402E60}" type="datetime'''''''2''''''''''''''''''''''''.''''''''''''1'''''">
              <a:rPr lang="en-US" altLang="en-US" sz="1000" b="1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2.1</a:t>
            </a:fld>
            <a:endParaRPr lang="en-US" sz="1000" b="1" dirty="0"/>
          </a:p>
        </p:txBody>
      </p:sp>
      <p:sp>
        <p:nvSpPr>
          <p:cNvPr id="368" name="Text Placeholder 10">
            <a:extLst>
              <a:ext uri="{FF2B5EF4-FFF2-40B4-BE49-F238E27FC236}">
                <a16:creationId xmlns:a16="http://schemas.microsoft.com/office/drawing/2014/main" id="{F55D4940-7E57-3173-D147-CF4BCF82059D}"/>
              </a:ext>
            </a:extLst>
          </p:cNvPr>
          <p:cNvSpPr txBox="1">
            <a:spLocks/>
          </p:cNvSpPr>
          <p:nvPr>
            <p:custDataLst>
              <p:tags r:id="rId96"/>
            </p:custDataLst>
          </p:nvPr>
        </p:nvSpPr>
        <p:spPr bwMode="auto">
          <a:xfrm>
            <a:off x="7272338" y="5491163"/>
            <a:ext cx="292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80268EF-3970-4352-8947-081A6986F8F1}" type="datetime'''''''''''2''''0''''''2''''0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1000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0B54BEEF-1CAC-1002-7F3D-3EB0680BB404}"/>
              </a:ext>
            </a:extLst>
          </p:cNvPr>
          <p:cNvSpPr txBox="1">
            <a:spLocks/>
          </p:cNvSpPr>
          <p:nvPr>
            <p:custDataLst>
              <p:tags r:id="rId97"/>
            </p:custDataLst>
          </p:nvPr>
        </p:nvSpPr>
        <p:spPr bwMode="auto">
          <a:xfrm>
            <a:off x="6484938" y="2674938"/>
            <a:ext cx="720725" cy="215900"/>
          </a:xfrm>
          <a:prstGeom prst="ellipse">
            <a:avLst/>
          </a:prstGeom>
          <a:solidFill>
            <a:schemeClr val="bg1"/>
          </a:solidFill>
          <a:ln w="9525" cmpd="sng">
            <a:solidFill>
              <a:schemeClr val="tx1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b="1" dirty="0">
                <a:effectLst/>
              </a:rPr>
              <a:t>+</a:t>
            </a:r>
            <a:r>
              <a:rPr lang="en-US" altLang="en-US" sz="1000" b="1" dirty="0"/>
              <a:t>4</a:t>
            </a:r>
            <a:r>
              <a:rPr lang="en-US" altLang="en-US" sz="1000" b="1" dirty="0">
                <a:effectLst/>
              </a:rPr>
              <a:t>% p.a.</a:t>
            </a:r>
            <a:endParaRPr lang="en-US" sz="1000" b="1" dirty="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E085398-4263-F91C-89DA-E03E2676125B}"/>
              </a:ext>
            </a:extLst>
          </p:cNvPr>
          <p:cNvGrpSpPr/>
          <p:nvPr/>
        </p:nvGrpSpPr>
        <p:grpSpPr>
          <a:xfrm>
            <a:off x="4785079" y="1554480"/>
            <a:ext cx="4012932" cy="509282"/>
            <a:chOff x="4785079" y="1533460"/>
            <a:chExt cx="4012932" cy="509282"/>
          </a:xfrm>
        </p:grpSpPr>
        <p:sp>
          <p:nvSpPr>
            <p:cNvPr id="340" name="TextBox 339">
              <a:extLst>
                <a:ext uri="{FF2B5EF4-FFF2-40B4-BE49-F238E27FC236}">
                  <a16:creationId xmlns:a16="http://schemas.microsoft.com/office/drawing/2014/main" id="{8784693D-943C-53E5-9D22-2D65275EB966}"/>
                </a:ext>
              </a:extLst>
            </p:cNvPr>
            <p:cNvSpPr txBox="1"/>
            <p:nvPr/>
          </p:nvSpPr>
          <p:spPr bwMode="gray">
            <a:xfrm>
              <a:off x="4796019" y="1533460"/>
              <a:ext cx="4001992" cy="503590"/>
            </a:xfrm>
            <a:prstGeom prst="rect">
              <a:avLst/>
            </a:prstGeom>
            <a:noFill/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400" b="1" dirty="0"/>
                <a:t>Global biofuel consumption by type, </a:t>
              </a:r>
              <a:r>
                <a:rPr lang="en-US" sz="1400" b="1" i="1" dirty="0"/>
                <a:t>‘000 Mboed</a:t>
              </a:r>
              <a:r>
                <a:rPr lang="en-US" sz="1400" b="1" i="1" baseline="30000" dirty="0"/>
                <a:t>1 </a:t>
              </a:r>
              <a:endParaRPr lang="en-US" b="1" i="1" dirty="0"/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F218B75-5F9F-43CE-5802-13B2124E72A7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4785079" y="2042742"/>
              <a:ext cx="4007859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4" name="TextBox 8">
            <a:extLst>
              <a:ext uri="{FF2B5EF4-FFF2-40B4-BE49-F238E27FC236}">
                <a16:creationId xmlns:a16="http://schemas.microsoft.com/office/drawing/2014/main" id="{56C01243-7A8B-455A-23C2-F777028B49EA}"/>
              </a:ext>
            </a:extLst>
          </p:cNvPr>
          <p:cNvSpPr txBox="1"/>
          <p:nvPr/>
        </p:nvSpPr>
        <p:spPr bwMode="gray">
          <a:xfrm>
            <a:off x="9142968" y="1554480"/>
            <a:ext cx="2633661" cy="1942942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Global share of biofuel </a:t>
            </a:r>
            <a:r>
              <a:rPr lang="en-US" sz="1050" dirty="0"/>
              <a:t>consumption in transport sector </a:t>
            </a:r>
            <a:r>
              <a:rPr lang="en-US" sz="1050" b="1" dirty="0"/>
              <a:t>is still marginal </a:t>
            </a:r>
            <a:r>
              <a:rPr lang="en-US" sz="1050" dirty="0"/>
              <a:t>with no significant annual increase.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Biofuel production still </a:t>
            </a:r>
            <a:r>
              <a:rPr lang="en-US" sz="1050" b="1" dirty="0"/>
              <a:t>focuses on bioethanol and biodiesel</a:t>
            </a:r>
            <a:r>
              <a:rPr lang="en-US" sz="1050" dirty="0"/>
              <a:t>, with an average 3% p.a. volume growth from 2016 to 2022.</a:t>
            </a:r>
          </a:p>
        </p:txBody>
      </p:sp>
      <p:sp>
        <p:nvSpPr>
          <p:cNvPr id="519" name="Oval 518">
            <a:extLst>
              <a:ext uri="{FF2B5EF4-FFF2-40B4-BE49-F238E27FC236}">
                <a16:creationId xmlns:a16="http://schemas.microsoft.com/office/drawing/2014/main" id="{53249B72-C323-BD7E-BD3E-BEB53800A073}"/>
              </a:ext>
            </a:extLst>
          </p:cNvPr>
          <p:cNvSpPr/>
          <p:nvPr/>
        </p:nvSpPr>
        <p:spPr bwMode="gray">
          <a:xfrm>
            <a:off x="452438" y="5785535"/>
            <a:ext cx="519112" cy="208649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2.9%</a:t>
            </a:r>
          </a:p>
        </p:txBody>
      </p:sp>
      <p:sp>
        <p:nvSpPr>
          <p:cNvPr id="520" name="Oval 519">
            <a:extLst>
              <a:ext uri="{FF2B5EF4-FFF2-40B4-BE49-F238E27FC236}">
                <a16:creationId xmlns:a16="http://schemas.microsoft.com/office/drawing/2014/main" id="{CD51E382-73FF-78AA-3A87-B4F42401F243}"/>
              </a:ext>
            </a:extLst>
          </p:cNvPr>
          <p:cNvSpPr/>
          <p:nvPr/>
        </p:nvSpPr>
        <p:spPr bwMode="gray">
          <a:xfrm>
            <a:off x="1030288" y="5785535"/>
            <a:ext cx="519112" cy="208649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2.9%</a:t>
            </a:r>
          </a:p>
        </p:txBody>
      </p:sp>
      <p:sp>
        <p:nvSpPr>
          <p:cNvPr id="521" name="Oval 520">
            <a:extLst>
              <a:ext uri="{FF2B5EF4-FFF2-40B4-BE49-F238E27FC236}">
                <a16:creationId xmlns:a16="http://schemas.microsoft.com/office/drawing/2014/main" id="{0E20ADAE-8149-5513-00F7-07B3B1727C5E}"/>
              </a:ext>
            </a:extLst>
          </p:cNvPr>
          <p:cNvSpPr/>
          <p:nvPr/>
        </p:nvSpPr>
        <p:spPr bwMode="gray">
          <a:xfrm>
            <a:off x="1608138" y="5785535"/>
            <a:ext cx="519112" cy="208649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3.0%</a:t>
            </a:r>
          </a:p>
        </p:txBody>
      </p:sp>
      <p:sp>
        <p:nvSpPr>
          <p:cNvPr id="522" name="Oval 521">
            <a:extLst>
              <a:ext uri="{FF2B5EF4-FFF2-40B4-BE49-F238E27FC236}">
                <a16:creationId xmlns:a16="http://schemas.microsoft.com/office/drawing/2014/main" id="{183A4AEE-047B-EF33-F4E0-270E56381DC9}"/>
              </a:ext>
            </a:extLst>
          </p:cNvPr>
          <p:cNvSpPr/>
          <p:nvPr/>
        </p:nvSpPr>
        <p:spPr bwMode="gray">
          <a:xfrm>
            <a:off x="2185988" y="5785535"/>
            <a:ext cx="519112" cy="208649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3.2%</a:t>
            </a:r>
          </a:p>
        </p:txBody>
      </p:sp>
      <p:sp>
        <p:nvSpPr>
          <p:cNvPr id="523" name="Oval 522">
            <a:extLst>
              <a:ext uri="{FF2B5EF4-FFF2-40B4-BE49-F238E27FC236}">
                <a16:creationId xmlns:a16="http://schemas.microsoft.com/office/drawing/2014/main" id="{EC86AAFB-3442-3EDE-4E52-8DB0292628CE}"/>
              </a:ext>
            </a:extLst>
          </p:cNvPr>
          <p:cNvSpPr/>
          <p:nvPr/>
        </p:nvSpPr>
        <p:spPr bwMode="gray">
          <a:xfrm>
            <a:off x="2763838" y="5785535"/>
            <a:ext cx="519112" cy="208649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3.6%</a:t>
            </a:r>
          </a:p>
        </p:txBody>
      </p:sp>
      <p:sp>
        <p:nvSpPr>
          <p:cNvPr id="524" name="Oval 523">
            <a:extLst>
              <a:ext uri="{FF2B5EF4-FFF2-40B4-BE49-F238E27FC236}">
                <a16:creationId xmlns:a16="http://schemas.microsoft.com/office/drawing/2014/main" id="{2E30D45B-385E-4EF7-1BD0-A5B31DD32AEF}"/>
              </a:ext>
            </a:extLst>
          </p:cNvPr>
          <p:cNvSpPr/>
          <p:nvPr/>
        </p:nvSpPr>
        <p:spPr bwMode="gray">
          <a:xfrm>
            <a:off x="3341688" y="5785535"/>
            <a:ext cx="519112" cy="208649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3.5%</a:t>
            </a:r>
          </a:p>
        </p:txBody>
      </p:sp>
      <p:sp>
        <p:nvSpPr>
          <p:cNvPr id="525" name="Oval 524">
            <a:extLst>
              <a:ext uri="{FF2B5EF4-FFF2-40B4-BE49-F238E27FC236}">
                <a16:creationId xmlns:a16="http://schemas.microsoft.com/office/drawing/2014/main" id="{9A98F43D-C3A2-A811-1ABC-9AF0482CE001}"/>
              </a:ext>
            </a:extLst>
          </p:cNvPr>
          <p:cNvSpPr/>
          <p:nvPr/>
        </p:nvSpPr>
        <p:spPr bwMode="gray">
          <a:xfrm>
            <a:off x="3919538" y="5785535"/>
            <a:ext cx="519112" cy="208649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3.6%</a:t>
            </a:r>
          </a:p>
        </p:txBody>
      </p:sp>
      <p:sp>
        <p:nvSpPr>
          <p:cNvPr id="590" name="TextBox 589">
            <a:extLst>
              <a:ext uri="{FF2B5EF4-FFF2-40B4-BE49-F238E27FC236}">
                <a16:creationId xmlns:a16="http://schemas.microsoft.com/office/drawing/2014/main" id="{1CDEB301-E3FE-D4B8-B025-BC8874A8F535}"/>
              </a:ext>
            </a:extLst>
          </p:cNvPr>
          <p:cNvSpPr txBox="1"/>
          <p:nvPr/>
        </p:nvSpPr>
        <p:spPr bwMode="gray">
          <a:xfrm>
            <a:off x="11709400" y="342900"/>
            <a:ext cx="72768" cy="318924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endParaRPr lang="en-US" sz="1600" dirty="0"/>
          </a:p>
        </p:txBody>
      </p:sp>
      <p:sp>
        <p:nvSpPr>
          <p:cNvPr id="667" name="Rectangle 666">
            <a:extLst>
              <a:ext uri="{FF2B5EF4-FFF2-40B4-BE49-F238E27FC236}">
                <a16:creationId xmlns:a16="http://schemas.microsoft.com/office/drawing/2014/main" id="{F0282884-9FAB-4C6E-D9FA-5BB41436F110}"/>
              </a:ext>
            </a:extLst>
          </p:cNvPr>
          <p:cNvSpPr/>
          <p:nvPr>
            <p:custDataLst>
              <p:tags r:id="rId98"/>
            </p:custDataLst>
          </p:nvPr>
        </p:nvSpPr>
        <p:spPr bwMode="auto">
          <a:xfrm>
            <a:off x="6048375" y="2187575"/>
            <a:ext cx="179388" cy="133350"/>
          </a:xfrm>
          <a:prstGeom prst="rect">
            <a:avLst/>
          </a:prstGeom>
          <a:solidFill>
            <a:srgbClr val="9DB1C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668" name="Rectangle 667">
            <a:extLst>
              <a:ext uri="{FF2B5EF4-FFF2-40B4-BE49-F238E27FC236}">
                <a16:creationId xmlns:a16="http://schemas.microsoft.com/office/drawing/2014/main" id="{7315B410-0D2D-9C97-F3D3-550535A0307A}"/>
              </a:ext>
            </a:extLst>
          </p:cNvPr>
          <p:cNvSpPr/>
          <p:nvPr>
            <p:custDataLst>
              <p:tags r:id="rId99"/>
            </p:custDataLst>
          </p:nvPr>
        </p:nvSpPr>
        <p:spPr bwMode="auto">
          <a:xfrm>
            <a:off x="6626225" y="2187575"/>
            <a:ext cx="179388" cy="133350"/>
          </a:xfrm>
          <a:prstGeom prst="rect">
            <a:avLst/>
          </a:prstGeom>
          <a:solidFill>
            <a:srgbClr val="007770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990CAD6-FC9C-1AFA-BCE5-4ABEDB1BF5E6}"/>
              </a:ext>
            </a:extLst>
          </p:cNvPr>
          <p:cNvSpPr/>
          <p:nvPr>
            <p:custDataLst>
              <p:tags r:id="rId100"/>
            </p:custDataLst>
          </p:nvPr>
        </p:nvSpPr>
        <p:spPr bwMode="auto">
          <a:xfrm>
            <a:off x="7232650" y="2187575"/>
            <a:ext cx="179388" cy="133350"/>
          </a:xfrm>
          <a:prstGeom prst="rect">
            <a:avLst/>
          </a:prstGeom>
          <a:solidFill>
            <a:schemeClr val="accent4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3741A65-96A6-D362-4F93-7021FCD85A1C}"/>
              </a:ext>
            </a:extLst>
          </p:cNvPr>
          <p:cNvSpPr/>
          <p:nvPr>
            <p:custDataLst>
              <p:tags r:id="rId101"/>
            </p:custDataLst>
          </p:nvPr>
        </p:nvSpPr>
        <p:spPr bwMode="auto">
          <a:xfrm>
            <a:off x="8077200" y="2187575"/>
            <a:ext cx="179388" cy="133350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654" name="Text Placeholder 10">
            <a:extLst>
              <a:ext uri="{FF2B5EF4-FFF2-40B4-BE49-F238E27FC236}">
                <a16:creationId xmlns:a16="http://schemas.microsoft.com/office/drawing/2014/main" id="{001829A7-41B3-5B2B-3E05-823501657619}"/>
              </a:ext>
            </a:extLst>
          </p:cNvPr>
          <p:cNvSpPr txBox="1">
            <a:spLocks/>
          </p:cNvSpPr>
          <p:nvPr>
            <p:custDataLst>
              <p:tags r:id="rId102"/>
            </p:custDataLst>
          </p:nvPr>
        </p:nvSpPr>
        <p:spPr bwMode="auto">
          <a:xfrm>
            <a:off x="6278563" y="2182813"/>
            <a:ext cx="2460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SAF</a:t>
            </a:r>
            <a:endParaRPr lang="en-US" sz="1000" dirty="0"/>
          </a:p>
        </p:txBody>
      </p:sp>
      <p:sp>
        <p:nvSpPr>
          <p:cNvPr id="616" name="Text Placeholder 10">
            <a:extLst>
              <a:ext uri="{FF2B5EF4-FFF2-40B4-BE49-F238E27FC236}">
                <a16:creationId xmlns:a16="http://schemas.microsoft.com/office/drawing/2014/main" id="{9296662D-3A3D-86C2-78AC-4FD2941CE2D3}"/>
              </a:ext>
            </a:extLst>
          </p:cNvPr>
          <p:cNvSpPr txBox="1">
            <a:spLocks/>
          </p:cNvSpPr>
          <p:nvPr>
            <p:custDataLst>
              <p:tags r:id="rId103"/>
            </p:custDataLst>
          </p:nvPr>
        </p:nvSpPr>
        <p:spPr bwMode="auto">
          <a:xfrm>
            <a:off x="6856413" y="2182813"/>
            <a:ext cx="2746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6ACA99F7-CD03-4949-B1B6-B217BEA48AEC}" type="datetime'H''''''V''''''''''''''''''O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HVO</a:t>
            </a:fld>
            <a:endParaRPr lang="en-US" sz="1000" dirty="0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744587B6-7325-91C0-6CB3-776E7C7B7739}"/>
              </a:ext>
            </a:extLst>
          </p:cNvPr>
          <p:cNvSpPr txBox="1">
            <a:spLocks/>
          </p:cNvSpPr>
          <p:nvPr>
            <p:custDataLst>
              <p:tags r:id="rId104"/>
            </p:custDataLst>
          </p:nvPr>
        </p:nvSpPr>
        <p:spPr bwMode="auto">
          <a:xfrm>
            <a:off x="7462838" y="2182813"/>
            <a:ext cx="5127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D7C348A0-CCE0-4BF6-AB30-7C526C8A1250}" type="datetime'''B''''io''''''''''''''''''''d''ie''s''''''''''''''''el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Biodiesel</a:t>
            </a:fld>
            <a:endParaRPr lang="en-US" sz="1000" dirty="0"/>
          </a:p>
        </p:txBody>
      </p:sp>
      <p:sp>
        <p:nvSpPr>
          <p:cNvPr id="6" name="Text Placeholder 10">
            <a:extLst>
              <a:ext uri="{FF2B5EF4-FFF2-40B4-BE49-F238E27FC236}">
                <a16:creationId xmlns:a16="http://schemas.microsoft.com/office/drawing/2014/main" id="{0E3D8198-4FF5-53E7-87CD-0AE59DAA2397}"/>
              </a:ext>
            </a:extLst>
          </p:cNvPr>
          <p:cNvSpPr txBox="1">
            <a:spLocks/>
          </p:cNvSpPr>
          <p:nvPr>
            <p:custDataLst>
              <p:tags r:id="rId105"/>
            </p:custDataLst>
          </p:nvPr>
        </p:nvSpPr>
        <p:spPr bwMode="auto">
          <a:xfrm>
            <a:off x="8307388" y="2182813"/>
            <a:ext cx="4270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0EFD0C6-8A64-4718-ACCB-2BF538DA9E35}" type="datetime'''''Et''''h''a''''''''n''''''''''''''''''''''''''''o''l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Ethanol</a:t>
            </a:fld>
            <a:endParaRPr lang="en-US" sz="1000" dirty="0"/>
          </a:p>
        </p:txBody>
      </p:sp>
      <p:sp>
        <p:nvSpPr>
          <p:cNvPr id="685" name="Oval 684">
            <a:extLst>
              <a:ext uri="{FF2B5EF4-FFF2-40B4-BE49-F238E27FC236}">
                <a16:creationId xmlns:a16="http://schemas.microsoft.com/office/drawing/2014/main" id="{DDF50D66-5A0E-71D0-BA35-3EAFFA087527}"/>
              </a:ext>
            </a:extLst>
          </p:cNvPr>
          <p:cNvSpPr/>
          <p:nvPr/>
        </p:nvSpPr>
        <p:spPr bwMode="gray">
          <a:xfrm>
            <a:off x="2965457" y="2443869"/>
            <a:ext cx="314324" cy="157163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r>
              <a:rPr lang="en-US" sz="1000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686" name="TextBox 685">
            <a:extLst>
              <a:ext uri="{FF2B5EF4-FFF2-40B4-BE49-F238E27FC236}">
                <a16:creationId xmlns:a16="http://schemas.microsoft.com/office/drawing/2014/main" id="{9CCF15C1-B231-AE26-9E51-7001DB8E9140}"/>
              </a:ext>
            </a:extLst>
          </p:cNvPr>
          <p:cNvSpPr txBox="1"/>
          <p:nvPr/>
        </p:nvSpPr>
        <p:spPr bwMode="gray">
          <a:xfrm>
            <a:off x="3341688" y="2407356"/>
            <a:ext cx="1092213" cy="227013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000" dirty="0"/>
              <a:t>% share of biofuel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2464651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228BD6-B910-AB0C-E2BC-9647D3A80A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B51F955-CF70-03EB-3E08-03177D1CA820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484" imgH="486" progId="TCLayout.ActiveDocument.1">
                  <p:embed/>
                </p:oleObj>
              </mc:Choice>
              <mc:Fallback>
                <p:oleObj name="think-cell Slide" r:id="rId7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B51F955-CF70-03EB-3E08-03177D1CA82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73" name="Rectangle 1072">
            <a:extLst>
              <a:ext uri="{FF2B5EF4-FFF2-40B4-BE49-F238E27FC236}">
                <a16:creationId xmlns:a16="http://schemas.microsoft.com/office/drawing/2014/main" id="{81903357-8E8B-2C71-C6E0-A5790A8E0B48}"/>
              </a:ext>
            </a:extLst>
          </p:cNvPr>
          <p:cNvSpPr/>
          <p:nvPr/>
        </p:nvSpPr>
        <p:spPr bwMode="gray">
          <a:xfrm>
            <a:off x="1600200" y="1552575"/>
            <a:ext cx="1895476" cy="485774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  <a:highlight>
                <a:srgbClr val="FFFF00"/>
              </a:highlight>
            </a:endParaRPr>
          </a:p>
        </p:txBody>
      </p:sp>
      <p:sp>
        <p:nvSpPr>
          <p:cNvPr id="1074" name="Rectangle 1073">
            <a:extLst>
              <a:ext uri="{FF2B5EF4-FFF2-40B4-BE49-F238E27FC236}">
                <a16:creationId xmlns:a16="http://schemas.microsoft.com/office/drawing/2014/main" id="{39E2088C-BEBE-3F31-FDC9-BB3E2C4CB280}"/>
              </a:ext>
            </a:extLst>
          </p:cNvPr>
          <p:cNvSpPr/>
          <p:nvPr/>
        </p:nvSpPr>
        <p:spPr bwMode="gray">
          <a:xfrm>
            <a:off x="9582150" y="1552575"/>
            <a:ext cx="1895476" cy="485774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  <a:highlight>
                <a:srgbClr val="FFFF00"/>
              </a:highlight>
            </a:endParaRPr>
          </a:p>
        </p:txBody>
      </p:sp>
      <p:sp>
        <p:nvSpPr>
          <p:cNvPr id="1075" name="Rectangle 1074">
            <a:extLst>
              <a:ext uri="{FF2B5EF4-FFF2-40B4-BE49-F238E27FC236}">
                <a16:creationId xmlns:a16="http://schemas.microsoft.com/office/drawing/2014/main" id="{AA56B719-9DCC-BF78-6FFD-F858E8240AE7}"/>
              </a:ext>
            </a:extLst>
          </p:cNvPr>
          <p:cNvSpPr/>
          <p:nvPr/>
        </p:nvSpPr>
        <p:spPr bwMode="gray">
          <a:xfrm>
            <a:off x="3595687" y="1552575"/>
            <a:ext cx="1895476" cy="485774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  <a:highlight>
                <a:srgbClr val="FFFF00"/>
              </a:highlight>
            </a:endParaRPr>
          </a:p>
        </p:txBody>
      </p:sp>
      <p:sp>
        <p:nvSpPr>
          <p:cNvPr id="1076" name="Rectangle 1075">
            <a:extLst>
              <a:ext uri="{FF2B5EF4-FFF2-40B4-BE49-F238E27FC236}">
                <a16:creationId xmlns:a16="http://schemas.microsoft.com/office/drawing/2014/main" id="{76F37788-6EDE-6822-6233-875ED1CE5D0C}"/>
              </a:ext>
            </a:extLst>
          </p:cNvPr>
          <p:cNvSpPr/>
          <p:nvPr/>
        </p:nvSpPr>
        <p:spPr bwMode="gray">
          <a:xfrm>
            <a:off x="5591174" y="1552575"/>
            <a:ext cx="1895476" cy="485774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  <a:highlight>
                <a:srgbClr val="FFFF00"/>
              </a:highlight>
            </a:endParaRPr>
          </a:p>
        </p:txBody>
      </p:sp>
      <p:sp>
        <p:nvSpPr>
          <p:cNvPr id="1077" name="Rectangle 1076">
            <a:extLst>
              <a:ext uri="{FF2B5EF4-FFF2-40B4-BE49-F238E27FC236}">
                <a16:creationId xmlns:a16="http://schemas.microsoft.com/office/drawing/2014/main" id="{FF9C0DFA-D7F2-575B-16F3-2FB98D9C0C86}"/>
              </a:ext>
            </a:extLst>
          </p:cNvPr>
          <p:cNvSpPr/>
          <p:nvPr/>
        </p:nvSpPr>
        <p:spPr bwMode="gray">
          <a:xfrm>
            <a:off x="7586662" y="1552575"/>
            <a:ext cx="1895476" cy="485774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  <a:highlight>
                <a:srgbClr val="FFFF00"/>
              </a:highlight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C6519390-A62C-247C-E61A-429CB206B2A6}"/>
              </a:ext>
            </a:extLst>
          </p:cNvPr>
          <p:cNvSpPr/>
          <p:nvPr/>
        </p:nvSpPr>
        <p:spPr bwMode="gray">
          <a:xfrm>
            <a:off x="1600200" y="2095500"/>
            <a:ext cx="1895476" cy="62865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39" name="Rectangle 1038">
            <a:extLst>
              <a:ext uri="{FF2B5EF4-FFF2-40B4-BE49-F238E27FC236}">
                <a16:creationId xmlns:a16="http://schemas.microsoft.com/office/drawing/2014/main" id="{46C46976-B508-4950-DBAD-2F270C771505}"/>
              </a:ext>
            </a:extLst>
          </p:cNvPr>
          <p:cNvSpPr/>
          <p:nvPr/>
        </p:nvSpPr>
        <p:spPr bwMode="gray">
          <a:xfrm>
            <a:off x="9582150" y="2095500"/>
            <a:ext cx="1895476" cy="62865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33" name="Rectangle 1032">
            <a:extLst>
              <a:ext uri="{FF2B5EF4-FFF2-40B4-BE49-F238E27FC236}">
                <a16:creationId xmlns:a16="http://schemas.microsoft.com/office/drawing/2014/main" id="{631AADC9-F958-88C0-B3AA-20C1D1419F74}"/>
              </a:ext>
            </a:extLst>
          </p:cNvPr>
          <p:cNvSpPr/>
          <p:nvPr/>
        </p:nvSpPr>
        <p:spPr bwMode="gray">
          <a:xfrm>
            <a:off x="3595687" y="2095500"/>
            <a:ext cx="1895476" cy="62865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35" name="Rectangle 1034">
            <a:extLst>
              <a:ext uri="{FF2B5EF4-FFF2-40B4-BE49-F238E27FC236}">
                <a16:creationId xmlns:a16="http://schemas.microsoft.com/office/drawing/2014/main" id="{5637A2AB-E799-2E9B-C198-9B8F74FD1EDC}"/>
              </a:ext>
            </a:extLst>
          </p:cNvPr>
          <p:cNvSpPr/>
          <p:nvPr/>
        </p:nvSpPr>
        <p:spPr bwMode="gray">
          <a:xfrm>
            <a:off x="5591174" y="2095500"/>
            <a:ext cx="1895476" cy="62865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37" name="Rectangle 1036">
            <a:extLst>
              <a:ext uri="{FF2B5EF4-FFF2-40B4-BE49-F238E27FC236}">
                <a16:creationId xmlns:a16="http://schemas.microsoft.com/office/drawing/2014/main" id="{BA0FE749-DD34-14CF-5A64-738952812713}"/>
              </a:ext>
            </a:extLst>
          </p:cNvPr>
          <p:cNvSpPr/>
          <p:nvPr/>
        </p:nvSpPr>
        <p:spPr bwMode="gray">
          <a:xfrm>
            <a:off x="7586662" y="2095500"/>
            <a:ext cx="1895476" cy="62865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6DF2CA6-D303-9B83-85DE-88CD0D23F751}"/>
              </a:ext>
            </a:extLst>
          </p:cNvPr>
          <p:cNvSpPr/>
          <p:nvPr/>
        </p:nvSpPr>
        <p:spPr bwMode="gray">
          <a:xfrm>
            <a:off x="3620845" y="2113429"/>
            <a:ext cx="1893346" cy="632011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Government agencies</a:t>
            </a:r>
          </a:p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State government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964CB5E-119E-BF41-E09F-9B20E47951F9}"/>
              </a:ext>
            </a:extLst>
          </p:cNvPr>
          <p:cNvSpPr/>
          <p:nvPr/>
        </p:nvSpPr>
        <p:spPr bwMode="gray">
          <a:xfrm>
            <a:off x="5611010" y="2113429"/>
            <a:ext cx="1893346" cy="632011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Joint ventures</a:t>
            </a:r>
          </a:p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Long-term purchase/</a:t>
            </a:r>
            <a:br>
              <a:rPr lang="en-US" sz="1100" dirty="0">
                <a:solidFill>
                  <a:schemeClr val="tx1"/>
                </a:solidFill>
              </a:rPr>
            </a:br>
            <a:r>
              <a:rPr lang="en-US" sz="1100" dirty="0">
                <a:solidFill>
                  <a:schemeClr val="tx1"/>
                </a:solidFill>
              </a:rPr>
              <a:t>contracts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9999411-3003-F5CD-765A-4EFA17A045D2}"/>
              </a:ext>
            </a:extLst>
          </p:cNvPr>
          <p:cNvSpPr/>
          <p:nvPr/>
        </p:nvSpPr>
        <p:spPr bwMode="gray">
          <a:xfrm>
            <a:off x="7601175" y="2113429"/>
            <a:ext cx="1893346" cy="632011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Federal and state government</a:t>
            </a:r>
          </a:p>
        </p:txBody>
      </p:sp>
      <p:sp>
        <p:nvSpPr>
          <p:cNvPr id="1054" name="Rectangle 1053">
            <a:extLst>
              <a:ext uri="{FF2B5EF4-FFF2-40B4-BE49-F238E27FC236}">
                <a16:creationId xmlns:a16="http://schemas.microsoft.com/office/drawing/2014/main" id="{9F1D6859-E48A-8188-C6CC-84A70F5C4103}"/>
              </a:ext>
            </a:extLst>
          </p:cNvPr>
          <p:cNvSpPr/>
          <p:nvPr/>
        </p:nvSpPr>
        <p:spPr bwMode="gray">
          <a:xfrm>
            <a:off x="1600200" y="2777378"/>
            <a:ext cx="1895476" cy="124217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55" name="Rectangle 1054">
            <a:extLst>
              <a:ext uri="{FF2B5EF4-FFF2-40B4-BE49-F238E27FC236}">
                <a16:creationId xmlns:a16="http://schemas.microsoft.com/office/drawing/2014/main" id="{5A7B343C-743B-1F22-46A2-B63518830CCB}"/>
              </a:ext>
            </a:extLst>
          </p:cNvPr>
          <p:cNvSpPr/>
          <p:nvPr/>
        </p:nvSpPr>
        <p:spPr bwMode="gray">
          <a:xfrm>
            <a:off x="3595687" y="2777378"/>
            <a:ext cx="1895476" cy="124217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56" name="Rectangle 1055">
            <a:extLst>
              <a:ext uri="{FF2B5EF4-FFF2-40B4-BE49-F238E27FC236}">
                <a16:creationId xmlns:a16="http://schemas.microsoft.com/office/drawing/2014/main" id="{42C106DB-3DF6-8991-9797-23BEACB8DE59}"/>
              </a:ext>
            </a:extLst>
          </p:cNvPr>
          <p:cNvSpPr/>
          <p:nvPr/>
        </p:nvSpPr>
        <p:spPr bwMode="gray">
          <a:xfrm>
            <a:off x="5591174" y="2777378"/>
            <a:ext cx="1895476" cy="124217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57" name="Rectangle 1056">
            <a:extLst>
              <a:ext uri="{FF2B5EF4-FFF2-40B4-BE49-F238E27FC236}">
                <a16:creationId xmlns:a16="http://schemas.microsoft.com/office/drawing/2014/main" id="{33A64789-E426-F2C1-13F1-545BD19A61AD}"/>
              </a:ext>
            </a:extLst>
          </p:cNvPr>
          <p:cNvSpPr/>
          <p:nvPr/>
        </p:nvSpPr>
        <p:spPr bwMode="gray">
          <a:xfrm>
            <a:off x="7586662" y="2777378"/>
            <a:ext cx="1895476" cy="124217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58" name="Rectangle 1057">
            <a:extLst>
              <a:ext uri="{FF2B5EF4-FFF2-40B4-BE49-F238E27FC236}">
                <a16:creationId xmlns:a16="http://schemas.microsoft.com/office/drawing/2014/main" id="{7B1F5D71-AF03-54E9-3874-3E56CD8B2A4E}"/>
              </a:ext>
            </a:extLst>
          </p:cNvPr>
          <p:cNvSpPr/>
          <p:nvPr/>
        </p:nvSpPr>
        <p:spPr bwMode="gray">
          <a:xfrm>
            <a:off x="9582150" y="2777378"/>
            <a:ext cx="1895476" cy="124217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59" name="Rectangle 1058">
            <a:extLst>
              <a:ext uri="{FF2B5EF4-FFF2-40B4-BE49-F238E27FC236}">
                <a16:creationId xmlns:a16="http://schemas.microsoft.com/office/drawing/2014/main" id="{76EF9A98-8418-D1D3-1D67-689E3B623333}"/>
              </a:ext>
            </a:extLst>
          </p:cNvPr>
          <p:cNvSpPr/>
          <p:nvPr/>
        </p:nvSpPr>
        <p:spPr bwMode="gray">
          <a:xfrm>
            <a:off x="1600200" y="4072778"/>
            <a:ext cx="1895476" cy="200417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60" name="Rectangle 1059">
            <a:extLst>
              <a:ext uri="{FF2B5EF4-FFF2-40B4-BE49-F238E27FC236}">
                <a16:creationId xmlns:a16="http://schemas.microsoft.com/office/drawing/2014/main" id="{FE0A9658-4966-C106-D154-9B6C19B7B7FA}"/>
              </a:ext>
            </a:extLst>
          </p:cNvPr>
          <p:cNvSpPr/>
          <p:nvPr/>
        </p:nvSpPr>
        <p:spPr bwMode="gray">
          <a:xfrm>
            <a:off x="3595687" y="4072778"/>
            <a:ext cx="1895476" cy="200417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61" name="Rectangle 1060">
            <a:extLst>
              <a:ext uri="{FF2B5EF4-FFF2-40B4-BE49-F238E27FC236}">
                <a16:creationId xmlns:a16="http://schemas.microsoft.com/office/drawing/2014/main" id="{F811DEAF-EB41-8D5F-3D88-0A1CBC0527E1}"/>
              </a:ext>
            </a:extLst>
          </p:cNvPr>
          <p:cNvSpPr/>
          <p:nvPr/>
        </p:nvSpPr>
        <p:spPr bwMode="gray">
          <a:xfrm>
            <a:off x="5591174" y="4072778"/>
            <a:ext cx="1895476" cy="200417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62" name="Rectangle 1061">
            <a:extLst>
              <a:ext uri="{FF2B5EF4-FFF2-40B4-BE49-F238E27FC236}">
                <a16:creationId xmlns:a16="http://schemas.microsoft.com/office/drawing/2014/main" id="{486C619F-5A83-7575-8AD6-DD5E3AA048C0}"/>
              </a:ext>
            </a:extLst>
          </p:cNvPr>
          <p:cNvSpPr/>
          <p:nvPr/>
        </p:nvSpPr>
        <p:spPr bwMode="gray">
          <a:xfrm>
            <a:off x="7586662" y="4072778"/>
            <a:ext cx="1895476" cy="200417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063" name="Rectangle 1062">
            <a:extLst>
              <a:ext uri="{FF2B5EF4-FFF2-40B4-BE49-F238E27FC236}">
                <a16:creationId xmlns:a16="http://schemas.microsoft.com/office/drawing/2014/main" id="{08666653-DFCE-C077-BAC6-D056984847F5}"/>
              </a:ext>
            </a:extLst>
          </p:cNvPr>
          <p:cNvSpPr/>
          <p:nvPr/>
        </p:nvSpPr>
        <p:spPr bwMode="gray">
          <a:xfrm>
            <a:off x="9582150" y="4072778"/>
            <a:ext cx="1895476" cy="200417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3011822-AA37-78BC-6085-6ADAEE1B38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Biofuel adoption and technology development require a mix of funding sources to drive market innovation and adoption</a:t>
            </a:r>
          </a:p>
        </p:txBody>
      </p:sp>
      <p:sp>
        <p:nvSpPr>
          <p:cNvPr id="54" name="btfpNotesBox111697">
            <a:extLst>
              <a:ext uri="{FF2B5EF4-FFF2-40B4-BE49-F238E27FC236}">
                <a16:creationId xmlns:a16="http://schemas.microsoft.com/office/drawing/2014/main" id="{443BB90C-E3F6-147A-53E1-63331FD3599C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156180"/>
            <a:ext cx="914400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lvl="0" indent="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ETIP, ETIP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9"/>
              </a:rPr>
              <a:t>2022-2025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(2025); S&amp;P Global,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0"/>
              </a:rPr>
              <a:t>Key Considerations in Financing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0"/>
              </a:rPr>
              <a:t>B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0"/>
              </a:rPr>
              <a:t>iofuels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0"/>
              </a:rPr>
              <a:t>I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0"/>
              </a:rPr>
              <a:t>nvestments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(2025); Waypoint 2050,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1"/>
              </a:rPr>
              <a:t>Accelerating Adoption of Sustainable Aviation Fuel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Bank of America,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2"/>
              </a:rPr>
              <a:t>Bank of America Sets 2030 SAF Goal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(2022); ESG Today,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3"/>
              </a:rPr>
              <a:t>MUFG Invests in SAF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(2024); PR Newswire,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4"/>
              </a:rPr>
              <a:t>United Is First to Purchase SAF for O’Hare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(2024); Bloomberg,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5"/>
              </a:rPr>
              <a:t>Sunlight to SAF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(2023); IATA,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16"/>
              </a:rPr>
              <a:t>C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16"/>
              </a:rPr>
              <a:t>reating a Virtuous Cycle of Investment in SAF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(2023).</a:t>
            </a:r>
          </a:p>
          <a:p>
            <a:pPr marL="0" indent="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Sean Lee, Birru Lucha, Heonjae Lee,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7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8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9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EC5E15E-72CE-2C64-A09A-A45480D461C1}"/>
              </a:ext>
            </a:extLst>
          </p:cNvPr>
          <p:cNvSpPr/>
          <p:nvPr/>
        </p:nvSpPr>
        <p:spPr bwMode="gray">
          <a:xfrm>
            <a:off x="3989608" y="1520639"/>
            <a:ext cx="1422499" cy="564776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100" b="1" dirty="0">
                <a:solidFill>
                  <a:schemeClr val="bg1"/>
                </a:solidFill>
              </a:rPr>
              <a:t>Grants &amp; Subsidies 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2F4F4AF-1E93-F224-1D46-9021DB864CCE}"/>
              </a:ext>
            </a:extLst>
          </p:cNvPr>
          <p:cNvSpPr/>
          <p:nvPr/>
        </p:nvSpPr>
        <p:spPr bwMode="gray">
          <a:xfrm>
            <a:off x="5979773" y="1520639"/>
            <a:ext cx="1422499" cy="564776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100" b="1" dirty="0">
                <a:solidFill>
                  <a:schemeClr val="bg1"/>
                </a:solidFill>
              </a:rPr>
              <a:t>Cross-Corporation Partnerships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99A8C98-341F-C62C-D993-86C03401E499}"/>
              </a:ext>
            </a:extLst>
          </p:cNvPr>
          <p:cNvSpPr/>
          <p:nvPr/>
        </p:nvSpPr>
        <p:spPr bwMode="gray">
          <a:xfrm>
            <a:off x="7969938" y="1520639"/>
            <a:ext cx="1422499" cy="564776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100" b="1" dirty="0">
                <a:solidFill>
                  <a:schemeClr val="bg1"/>
                </a:solidFill>
              </a:rPr>
              <a:t>Public-Private Partnerships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27D80BA-9878-68F4-2BF4-81ED76E37AE7}"/>
              </a:ext>
            </a:extLst>
          </p:cNvPr>
          <p:cNvSpPr/>
          <p:nvPr/>
        </p:nvSpPr>
        <p:spPr bwMode="gray">
          <a:xfrm>
            <a:off x="9960102" y="1520639"/>
            <a:ext cx="1422499" cy="564776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r>
              <a:rPr lang="en-US" sz="1100" b="1" dirty="0">
                <a:solidFill>
                  <a:schemeClr val="bg1"/>
                </a:solidFill>
              </a:rPr>
              <a:t>Corporate Fundraising 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8961C51-B535-00F5-FBA0-F40AFFB5EFB4}"/>
              </a:ext>
            </a:extLst>
          </p:cNvPr>
          <p:cNvSpPr/>
          <p:nvPr/>
        </p:nvSpPr>
        <p:spPr bwMode="gray">
          <a:xfrm>
            <a:off x="1630680" y="2113429"/>
            <a:ext cx="1893346" cy="632011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Private equity</a:t>
            </a:r>
          </a:p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Venture capital</a:t>
            </a:r>
          </a:p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Bank financing 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6222FB8-7A27-E517-4A93-CC6814FD471E}"/>
              </a:ext>
            </a:extLst>
          </p:cNvPr>
          <p:cNvSpPr/>
          <p:nvPr/>
        </p:nvSpPr>
        <p:spPr bwMode="gray">
          <a:xfrm>
            <a:off x="9591339" y="2113429"/>
            <a:ext cx="1893346" cy="632011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Biofuel producers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414D8F4-48FC-FBC1-1E97-55DE2DEFA5B3}"/>
              </a:ext>
            </a:extLst>
          </p:cNvPr>
          <p:cNvSpPr/>
          <p:nvPr/>
        </p:nvSpPr>
        <p:spPr bwMode="gray">
          <a:xfrm>
            <a:off x="1630680" y="2767853"/>
            <a:ext cx="1893346" cy="1242172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Long-term capital deployment without immediate pressure of repayment </a:t>
            </a:r>
          </a:p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Institutional investors to passively satisfy ESG mandates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ED8E3018-6F5A-F076-ABDB-21C0012505B4}"/>
              </a:ext>
            </a:extLst>
          </p:cNvPr>
          <p:cNvSpPr/>
          <p:nvPr/>
        </p:nvSpPr>
        <p:spPr bwMode="gray">
          <a:xfrm>
            <a:off x="3620845" y="2767853"/>
            <a:ext cx="1893346" cy="1242172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Systematically encourage industry participation by reducing cost or risk of production 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03985EA-78CD-3260-49AC-F63045AAF80C}"/>
              </a:ext>
            </a:extLst>
          </p:cNvPr>
          <p:cNvSpPr/>
          <p:nvPr/>
        </p:nvSpPr>
        <p:spPr bwMode="gray">
          <a:xfrm>
            <a:off x="5611010" y="2767853"/>
            <a:ext cx="1893346" cy="1242172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De-risking investments in technology development and new projects through risk/profit sharing 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EF7B691-26C0-74CA-400C-8BFAD3DAF797}"/>
              </a:ext>
            </a:extLst>
          </p:cNvPr>
          <p:cNvSpPr/>
          <p:nvPr/>
        </p:nvSpPr>
        <p:spPr bwMode="gray">
          <a:xfrm>
            <a:off x="7601175" y="2767853"/>
            <a:ext cx="1893346" cy="1242172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Provides cost and risk buffers to industry players through strong systematic support (legislation, municipal contracts, etc.)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932D742-B9B8-D7B3-D9F2-3DD109E02021}"/>
              </a:ext>
            </a:extLst>
          </p:cNvPr>
          <p:cNvSpPr/>
          <p:nvPr/>
        </p:nvSpPr>
        <p:spPr bwMode="gray">
          <a:xfrm>
            <a:off x="9591339" y="2767853"/>
            <a:ext cx="1893346" cy="1242172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Reduce corporate cost of capital compared with conventional loan/equity issuances</a:t>
            </a:r>
          </a:p>
          <a:p>
            <a:pPr>
              <a:spcBef>
                <a:spcPts val="0"/>
              </a:spcBef>
            </a:pPr>
            <a:r>
              <a:rPr lang="en-US" sz="1100" dirty="0">
                <a:solidFill>
                  <a:schemeClr val="tx1"/>
                </a:solidFill>
              </a:rPr>
              <a:t>Attracts big institutional investors with ESG mandates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47DDFA7-7694-074B-36E4-C8147F872F04}"/>
              </a:ext>
            </a:extLst>
          </p:cNvPr>
          <p:cNvSpPr/>
          <p:nvPr/>
        </p:nvSpPr>
        <p:spPr bwMode="gray">
          <a:xfrm>
            <a:off x="464555" y="2115820"/>
            <a:ext cx="1102144" cy="288147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r>
              <a:rPr lang="en-US" sz="1200" b="1" i="1" dirty="0">
                <a:solidFill>
                  <a:schemeClr val="tx1"/>
                </a:solidFill>
              </a:rPr>
              <a:t>Entities 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E978C4DE-274F-141A-43B0-FE715EA3D1CC}"/>
              </a:ext>
            </a:extLst>
          </p:cNvPr>
          <p:cNvSpPr/>
          <p:nvPr/>
        </p:nvSpPr>
        <p:spPr bwMode="gray">
          <a:xfrm>
            <a:off x="464555" y="2788173"/>
            <a:ext cx="1102144" cy="288147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r>
              <a:rPr lang="en-US" sz="1200" b="1" i="1" dirty="0">
                <a:solidFill>
                  <a:schemeClr val="tx1"/>
                </a:solidFill>
              </a:rPr>
              <a:t>Description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0FEFAD83-FB0D-A77E-7B68-DCFCA8565C8C}"/>
              </a:ext>
            </a:extLst>
          </p:cNvPr>
          <p:cNvSpPr/>
          <p:nvPr/>
        </p:nvSpPr>
        <p:spPr bwMode="gray">
          <a:xfrm>
            <a:off x="464555" y="4068445"/>
            <a:ext cx="1102144" cy="288147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r>
              <a:rPr lang="en-US" sz="1200" b="1" i="1" dirty="0">
                <a:solidFill>
                  <a:schemeClr val="tx1"/>
                </a:solidFill>
              </a:rPr>
              <a:t>Examples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1E93FBA-6869-4CE3-F8B2-7C728C12279E}"/>
              </a:ext>
            </a:extLst>
          </p:cNvPr>
          <p:cNvSpPr/>
          <p:nvPr/>
        </p:nvSpPr>
        <p:spPr bwMode="gray">
          <a:xfrm>
            <a:off x="1999443" y="1520639"/>
            <a:ext cx="1422499" cy="564776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1100" b="1" dirty="0">
                <a:solidFill>
                  <a:schemeClr val="bg1"/>
                </a:solidFill>
              </a:rPr>
              <a:t>Direct Private Investment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075D4903-8A9E-960E-61F6-F5871A65E590}"/>
              </a:ext>
            </a:extLst>
          </p:cNvPr>
          <p:cNvSpPr/>
          <p:nvPr/>
        </p:nvSpPr>
        <p:spPr bwMode="gray">
          <a:xfrm>
            <a:off x="1681831" y="1693904"/>
            <a:ext cx="220429" cy="218246"/>
          </a:xfrm>
          <a:prstGeom prst="ellipse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accent1">
                    <a:lumMod val="50000"/>
                  </a:schemeClr>
                </a:solidFill>
              </a:rPr>
              <a:t>1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F01B9EDA-CCD0-F00F-A2C2-26A42B9342F0}"/>
              </a:ext>
            </a:extLst>
          </p:cNvPr>
          <p:cNvSpPr/>
          <p:nvPr/>
        </p:nvSpPr>
        <p:spPr bwMode="gray">
          <a:xfrm>
            <a:off x="3671996" y="1693904"/>
            <a:ext cx="220429" cy="218246"/>
          </a:xfrm>
          <a:prstGeom prst="ellipse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accent1">
                    <a:lumMod val="50000"/>
                  </a:schemeClr>
                </a:solidFill>
              </a:rPr>
              <a:t>2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03A38734-E6F9-D5B8-3FFC-717BC599A1BA}"/>
              </a:ext>
            </a:extLst>
          </p:cNvPr>
          <p:cNvSpPr/>
          <p:nvPr/>
        </p:nvSpPr>
        <p:spPr bwMode="gray">
          <a:xfrm>
            <a:off x="7652326" y="1693904"/>
            <a:ext cx="220429" cy="218246"/>
          </a:xfrm>
          <a:prstGeom prst="ellipse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accent1">
                    <a:lumMod val="50000"/>
                  </a:schemeClr>
                </a:solidFill>
              </a:rPr>
              <a:t>4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2F14F77A-17F2-2C60-DE5D-FDF864766FA7}"/>
              </a:ext>
            </a:extLst>
          </p:cNvPr>
          <p:cNvSpPr/>
          <p:nvPr/>
        </p:nvSpPr>
        <p:spPr bwMode="gray">
          <a:xfrm>
            <a:off x="9642490" y="1693904"/>
            <a:ext cx="220429" cy="218246"/>
          </a:xfrm>
          <a:prstGeom prst="ellipse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accent1">
                    <a:lumMod val="50000"/>
                  </a:schemeClr>
                </a:solidFill>
              </a:rPr>
              <a:t>5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116CD1A-D27D-975D-691C-6571B7A49A5F}"/>
              </a:ext>
            </a:extLst>
          </p:cNvPr>
          <p:cNvSpPr/>
          <p:nvPr/>
        </p:nvSpPr>
        <p:spPr bwMode="gray">
          <a:xfrm>
            <a:off x="5662161" y="1693904"/>
            <a:ext cx="220429" cy="218246"/>
          </a:xfrm>
          <a:prstGeom prst="ellipse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000" b="1" dirty="0">
                <a:solidFill>
                  <a:schemeClr val="accent1">
                    <a:lumMod val="50000"/>
                  </a:schemeClr>
                </a:solidFill>
              </a:rPr>
              <a:t>3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F07814A-8A2A-9BFB-9A3C-FFC6F7029580}"/>
              </a:ext>
            </a:extLst>
          </p:cNvPr>
          <p:cNvGrpSpPr/>
          <p:nvPr/>
        </p:nvGrpSpPr>
        <p:grpSpPr>
          <a:xfrm>
            <a:off x="1630680" y="4174997"/>
            <a:ext cx="1893346" cy="1799734"/>
            <a:chOff x="2011680" y="4229100"/>
            <a:chExt cx="1893346" cy="1799734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9B0F932D-D824-F4C3-9A8B-C63A2E2EA7EA}"/>
                </a:ext>
              </a:extLst>
            </p:cNvPr>
            <p:cNvSpPr/>
            <p:nvPr/>
          </p:nvSpPr>
          <p:spPr bwMode="gray">
            <a:xfrm>
              <a:off x="2011680" y="4593601"/>
              <a:ext cx="1893346" cy="580534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>
                <a:spcBef>
                  <a:spcPts val="0"/>
                </a:spcBef>
              </a:pPr>
              <a:r>
                <a:rPr lang="en-US" sz="1100" b="1" dirty="0">
                  <a:solidFill>
                    <a:schemeClr val="tx1"/>
                  </a:solidFill>
                  <a:sym typeface="Wingdings" panose="05000000000000000000" pitchFamily="2" charset="2"/>
                </a:rPr>
                <a:t>Bank of America</a:t>
              </a: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: $2B for SAF production, low-carbon technology</a:t>
              </a:r>
            </a:p>
          </p:txBody>
        </p:sp>
        <p:pic>
          <p:nvPicPr>
            <p:cNvPr id="2050" name="Picture 2" descr="Bank of America logo vector (SVG, EPS) formats">
              <a:extLst>
                <a:ext uri="{FF2B5EF4-FFF2-40B4-BE49-F238E27FC236}">
                  <a16:creationId xmlns:a16="http://schemas.microsoft.com/office/drawing/2014/main" id="{96842C70-0755-4F27-A370-2A81EA7762D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0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10042" t="25793" r="7082" b="25158"/>
            <a:stretch/>
          </p:blipFill>
          <p:spPr bwMode="auto">
            <a:xfrm>
              <a:off x="2214704" y="4229100"/>
              <a:ext cx="579931" cy="3432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4B1F4DC-CC74-26C1-B38F-0BC66D10E2EF}"/>
                </a:ext>
              </a:extLst>
            </p:cNvPr>
            <p:cNvSpPr/>
            <p:nvPr/>
          </p:nvSpPr>
          <p:spPr bwMode="gray">
            <a:xfrm>
              <a:off x="2011680" y="5448300"/>
              <a:ext cx="1893346" cy="580534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>
                <a:spcBef>
                  <a:spcPts val="0"/>
                </a:spcBef>
              </a:pPr>
              <a:r>
                <a:rPr lang="en-US" sz="1100" b="1" dirty="0">
                  <a:solidFill>
                    <a:schemeClr val="tx1"/>
                  </a:solidFill>
                  <a:sym typeface="Wingdings" panose="05000000000000000000" pitchFamily="2" charset="2"/>
                </a:rPr>
                <a:t>MUFG</a:t>
              </a: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: $100M funding to LanzaJet </a:t>
              </a:r>
              <a:b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</a:b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(SAF technology) </a:t>
              </a:r>
            </a:p>
          </p:txBody>
        </p:sp>
        <p:pic>
          <p:nvPicPr>
            <p:cNvPr id="2052" name="Picture 4">
              <a:extLst>
                <a:ext uri="{FF2B5EF4-FFF2-40B4-BE49-F238E27FC236}">
                  <a16:creationId xmlns:a16="http://schemas.microsoft.com/office/drawing/2014/main" id="{1778AAAA-ED5A-204C-3780-47F2B4C1C8B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1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338" t="20051" r="7661" b="21058"/>
            <a:stretch/>
          </p:blipFill>
          <p:spPr bwMode="auto">
            <a:xfrm>
              <a:off x="2230670" y="5211182"/>
              <a:ext cx="906103" cy="22609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5A1F2A21-9440-2D71-8B4A-1EB86118BA95}"/>
              </a:ext>
            </a:extLst>
          </p:cNvPr>
          <p:cNvGrpSpPr/>
          <p:nvPr/>
        </p:nvGrpSpPr>
        <p:grpSpPr>
          <a:xfrm>
            <a:off x="3620845" y="4217860"/>
            <a:ext cx="1893346" cy="1714009"/>
            <a:chOff x="4001845" y="4229100"/>
            <a:chExt cx="1893346" cy="1714009"/>
          </a:xfrm>
        </p:grpSpPr>
        <p:pic>
          <p:nvPicPr>
            <p:cNvPr id="1040" name="Picture 16" descr="upload.wikimedia.org/wikipedia/commons/thumb/c/cb/...">
              <a:extLst>
                <a:ext uri="{FF2B5EF4-FFF2-40B4-BE49-F238E27FC236}">
                  <a16:creationId xmlns:a16="http://schemas.microsoft.com/office/drawing/2014/main" id="{902B1418-7FC6-C5B7-BE10-2F9E09ECB9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1192" y="4229100"/>
              <a:ext cx="408433" cy="4084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2" name="Picture 18" descr="United States Department of Agriculture - Wikipedia">
              <a:extLst>
                <a:ext uri="{FF2B5EF4-FFF2-40B4-BE49-F238E27FC236}">
                  <a16:creationId xmlns:a16="http://schemas.microsoft.com/office/drawing/2014/main" id="{EA2ED231-4D44-3053-0B78-8294673DA4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0888" y="4985438"/>
              <a:ext cx="403420" cy="4088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3AF8D389-9F11-3961-1CE0-4D2BEEDF55EC}"/>
                </a:ext>
              </a:extLst>
            </p:cNvPr>
            <p:cNvSpPr/>
            <p:nvPr/>
          </p:nvSpPr>
          <p:spPr bwMode="gray">
            <a:xfrm>
              <a:off x="4001845" y="4593601"/>
              <a:ext cx="1893346" cy="411257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>
                <a:spcBef>
                  <a:spcPts val="0"/>
                </a:spcBef>
              </a:pPr>
              <a:r>
                <a:rPr lang="en-US" sz="1100" b="1" dirty="0">
                  <a:solidFill>
                    <a:schemeClr val="tx1"/>
                  </a:solidFill>
                  <a:sym typeface="Wingdings" panose="05000000000000000000" pitchFamily="2" charset="2"/>
                </a:rPr>
                <a:t>Clean fuel production credit</a:t>
              </a: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 (SAF tax credit)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03321C74-917D-39C9-E2AC-746578A5864C}"/>
                </a:ext>
              </a:extLst>
            </p:cNvPr>
            <p:cNvSpPr/>
            <p:nvPr/>
          </p:nvSpPr>
          <p:spPr bwMode="gray">
            <a:xfrm>
              <a:off x="4001845" y="5362575"/>
              <a:ext cx="1893346" cy="580534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>
                <a:spcBef>
                  <a:spcPts val="0"/>
                </a:spcBef>
              </a:pPr>
              <a:r>
                <a:rPr lang="en-US" sz="1100" b="1" dirty="0">
                  <a:solidFill>
                    <a:schemeClr val="tx1"/>
                  </a:solidFill>
                  <a:sym typeface="Wingdings" panose="05000000000000000000" pitchFamily="2" charset="2"/>
                </a:rPr>
                <a:t>Advanced biofuel feedstock incentives</a:t>
              </a: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 (producer incentive)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D11DDBC5-C84A-3600-AD9D-7CFBD4CF8C91}"/>
              </a:ext>
            </a:extLst>
          </p:cNvPr>
          <p:cNvGrpSpPr/>
          <p:nvPr/>
        </p:nvGrpSpPr>
        <p:grpSpPr>
          <a:xfrm>
            <a:off x="5611010" y="4132135"/>
            <a:ext cx="1893346" cy="1885459"/>
            <a:chOff x="5992010" y="4229100"/>
            <a:chExt cx="1893346" cy="1885459"/>
          </a:xfrm>
        </p:grpSpPr>
        <p:pic>
          <p:nvPicPr>
            <p:cNvPr id="1026" name="Picture 2" descr="Marathon Announces Closing of Martinez Renewables JV With Neste - Fuels  Market News">
              <a:extLst>
                <a:ext uri="{FF2B5EF4-FFF2-40B4-BE49-F238E27FC236}">
                  <a16:creationId xmlns:a16="http://schemas.microsoft.com/office/drawing/2014/main" id="{62917784-95E6-0026-83F8-E0D75B7C7FA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4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6238493" y="5248416"/>
              <a:ext cx="743332" cy="2637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" name="Picture 4" descr="About Diamond Green Diesel | Renewable Fuel Producer in North America">
              <a:extLst>
                <a:ext uri="{FF2B5EF4-FFF2-40B4-BE49-F238E27FC236}">
                  <a16:creationId xmlns:a16="http://schemas.microsoft.com/office/drawing/2014/main" id="{AD3FE289-86E8-5E35-F82B-E59BF538D69C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25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09918" y="4229100"/>
              <a:ext cx="469747" cy="3949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4B375260-2213-4761-0ECC-F0A7D69F53CE}"/>
                </a:ext>
              </a:extLst>
            </p:cNvPr>
            <p:cNvSpPr/>
            <p:nvPr/>
          </p:nvSpPr>
          <p:spPr bwMode="gray">
            <a:xfrm>
              <a:off x="5992010" y="4593601"/>
              <a:ext cx="1893346" cy="580534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>
                <a:spcBef>
                  <a:spcPts val="0"/>
                </a:spcBef>
              </a:pPr>
              <a:r>
                <a:rPr lang="en-US" sz="1100" b="1" dirty="0">
                  <a:solidFill>
                    <a:schemeClr val="tx1"/>
                  </a:solidFill>
                  <a:sym typeface="Wingdings" panose="05000000000000000000" pitchFamily="2" charset="2"/>
                </a:rPr>
                <a:t>Green Diamond Diesel:</a:t>
              </a: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 Valero Energy-Darling Ingredients JV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D03F660B-2CDF-079B-B8AC-D5E65D296D20}"/>
                </a:ext>
              </a:extLst>
            </p:cNvPr>
            <p:cNvSpPr/>
            <p:nvPr/>
          </p:nvSpPr>
          <p:spPr bwMode="gray">
            <a:xfrm>
              <a:off x="5992010" y="5534025"/>
              <a:ext cx="1893346" cy="580534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>
                <a:spcBef>
                  <a:spcPts val="0"/>
                </a:spcBef>
              </a:pPr>
              <a:r>
                <a:rPr lang="en-US" sz="1100" b="1" dirty="0">
                  <a:solidFill>
                    <a:schemeClr val="tx1"/>
                  </a:solidFill>
                  <a:sym typeface="Wingdings" panose="05000000000000000000" pitchFamily="2" charset="2"/>
                </a:rPr>
                <a:t>Martinez Renewables:</a:t>
              </a: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 Marathon Petroleum-Neste JV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82996FB8-34BA-2771-61A4-F813ED2914D2}"/>
              </a:ext>
            </a:extLst>
          </p:cNvPr>
          <p:cNvGrpSpPr/>
          <p:nvPr/>
        </p:nvGrpSpPr>
        <p:grpSpPr>
          <a:xfrm>
            <a:off x="7601175" y="4212011"/>
            <a:ext cx="1893346" cy="1725707"/>
            <a:chOff x="7982175" y="4267200"/>
            <a:chExt cx="1893346" cy="1725707"/>
          </a:xfrm>
        </p:grpSpPr>
        <p:pic>
          <p:nvPicPr>
            <p:cNvPr id="1030" name="Picture 6" descr="RenovaBio (English) — Ministério de Minas e Energia">
              <a:extLst>
                <a:ext uri="{FF2B5EF4-FFF2-40B4-BE49-F238E27FC236}">
                  <a16:creationId xmlns:a16="http://schemas.microsoft.com/office/drawing/2014/main" id="{6B792AD0-1941-7388-A33D-F8EBE44471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6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4542"/>
            <a:stretch/>
          </p:blipFill>
          <p:spPr bwMode="auto">
            <a:xfrm>
              <a:off x="8211334" y="5217366"/>
              <a:ext cx="389741" cy="36044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28DB6672-4A26-3D0D-A328-C402AE1601E2}"/>
                </a:ext>
              </a:extLst>
            </p:cNvPr>
            <p:cNvGrpSpPr/>
            <p:nvPr/>
          </p:nvGrpSpPr>
          <p:grpSpPr>
            <a:xfrm>
              <a:off x="8182759" y="4267200"/>
              <a:ext cx="754653" cy="371856"/>
              <a:chOff x="8211334" y="4257294"/>
              <a:chExt cx="754653" cy="371856"/>
            </a:xfrm>
          </p:grpSpPr>
          <p:pic>
            <p:nvPicPr>
              <p:cNvPr id="1032" name="Picture 8" descr="DuPont - Simple English Wikipedia, the free encyclopedia">
                <a:extLst>
                  <a:ext uri="{FF2B5EF4-FFF2-40B4-BE49-F238E27FC236}">
                    <a16:creationId xmlns:a16="http://schemas.microsoft.com/office/drawing/2014/main" id="{B372C8BD-0D3A-BC38-EFB7-07BDAEEF74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7" cstate="screen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211334" y="4356003"/>
                <a:ext cx="448237" cy="17443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34" name="Picture 10" descr="Nevada Auctioneer License Requirements - Western College of Auctioneering">
                <a:extLst>
                  <a:ext uri="{FF2B5EF4-FFF2-40B4-BE49-F238E27FC236}">
                    <a16:creationId xmlns:a16="http://schemas.microsoft.com/office/drawing/2014/main" id="{56242204-6703-EC8A-633F-CAE403383A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8" cstate="screen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4468" y="4257294"/>
                <a:ext cx="251519" cy="37185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B990027D-7BB2-E2C5-51E9-78C39340E8D1}"/>
                </a:ext>
              </a:extLst>
            </p:cNvPr>
            <p:cNvSpPr/>
            <p:nvPr/>
          </p:nvSpPr>
          <p:spPr bwMode="gray">
            <a:xfrm>
              <a:off x="7982175" y="4593601"/>
              <a:ext cx="1893346" cy="580534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>
                <a:spcBef>
                  <a:spcPts val="0"/>
                </a:spcBef>
              </a:pPr>
              <a:r>
                <a:rPr lang="en-US" sz="1100" b="1" dirty="0">
                  <a:solidFill>
                    <a:schemeClr val="tx1"/>
                  </a:solidFill>
                  <a:sym typeface="Wingdings" panose="05000000000000000000" pitchFamily="2" charset="2"/>
                </a:rPr>
                <a:t>Dupont-Nevada partnership </a:t>
              </a: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to develop a cellulosic ethanol plant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4D07E1D7-3EF8-DE14-B01D-D91F98060D62}"/>
                </a:ext>
              </a:extLst>
            </p:cNvPr>
            <p:cNvSpPr/>
            <p:nvPr/>
          </p:nvSpPr>
          <p:spPr bwMode="gray">
            <a:xfrm>
              <a:off x="7982175" y="5581650"/>
              <a:ext cx="1893346" cy="411257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>
                <a:spcBef>
                  <a:spcPts val="0"/>
                </a:spcBef>
              </a:pPr>
              <a:r>
                <a:rPr lang="en-US" sz="1100" b="1" dirty="0">
                  <a:solidFill>
                    <a:schemeClr val="tx1"/>
                  </a:solidFill>
                  <a:sym typeface="Wingdings" panose="05000000000000000000" pitchFamily="2" charset="2"/>
                </a:rPr>
                <a:t>RenovaBio:</a:t>
              </a: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 Brazil’s national biofuel policy</a:t>
              </a: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1D67DD05-56DC-07B9-B37F-55D8D14DE39B}"/>
              </a:ext>
            </a:extLst>
          </p:cNvPr>
          <p:cNvGrpSpPr/>
          <p:nvPr/>
        </p:nvGrpSpPr>
        <p:grpSpPr>
          <a:xfrm>
            <a:off x="9591338" y="4204658"/>
            <a:ext cx="1972011" cy="1740412"/>
            <a:chOff x="9972338" y="4457700"/>
            <a:chExt cx="1972011" cy="1740412"/>
          </a:xfrm>
        </p:grpSpPr>
        <p:pic>
          <p:nvPicPr>
            <p:cNvPr id="1036" name="Picture 12" descr="Home | Neste">
              <a:extLst>
                <a:ext uri="{FF2B5EF4-FFF2-40B4-BE49-F238E27FC236}">
                  <a16:creationId xmlns:a16="http://schemas.microsoft.com/office/drawing/2014/main" id="{18F978E2-C225-DB39-534A-2F463778F9A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9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334" t="36032" r="7750" b="35714"/>
            <a:stretch/>
          </p:blipFill>
          <p:spPr bwMode="auto">
            <a:xfrm>
              <a:off x="10201276" y="4457700"/>
              <a:ext cx="685799" cy="11979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8" name="Picture 14" descr="Logos">
              <a:extLst>
                <a:ext uri="{FF2B5EF4-FFF2-40B4-BE49-F238E27FC236}">
                  <a16:creationId xmlns:a16="http://schemas.microsoft.com/office/drawing/2014/main" id="{180B05E6-8DEA-08F9-3041-D7AF8AF2EEA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0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10201276" y="5199764"/>
              <a:ext cx="916050" cy="22290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96452579-1A69-F499-4659-CD1F1521C8CC}"/>
                </a:ext>
              </a:extLst>
            </p:cNvPr>
            <p:cNvSpPr/>
            <p:nvPr/>
          </p:nvSpPr>
          <p:spPr bwMode="gray">
            <a:xfrm>
              <a:off x="9972338" y="4593601"/>
              <a:ext cx="1972011" cy="411257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>
                <a:spcBef>
                  <a:spcPts val="0"/>
                </a:spcBef>
              </a:pPr>
              <a:r>
                <a:rPr lang="en-US" sz="1100" b="1" dirty="0">
                  <a:solidFill>
                    <a:schemeClr val="tx1"/>
                  </a:solidFill>
                  <a:sym typeface="Wingdings" panose="05000000000000000000" pitchFamily="2" charset="2"/>
                </a:rPr>
                <a:t>Neste:</a:t>
              </a: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 Green bond issuance of €600M (2023)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4F56E450-5B6C-E3E3-6213-EE01ED85F8D1}"/>
                </a:ext>
              </a:extLst>
            </p:cNvPr>
            <p:cNvSpPr/>
            <p:nvPr/>
          </p:nvSpPr>
          <p:spPr bwMode="gray">
            <a:xfrm>
              <a:off x="9972338" y="5448300"/>
              <a:ext cx="1972011" cy="749812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>
                <a:spcBef>
                  <a:spcPts val="0"/>
                </a:spcBef>
              </a:pPr>
              <a:r>
                <a:rPr lang="en-US" sz="1100" b="1" dirty="0">
                  <a:solidFill>
                    <a:schemeClr val="tx1"/>
                  </a:solidFill>
                  <a:sym typeface="Wingdings" panose="05000000000000000000" pitchFamily="2" charset="2"/>
                </a:rPr>
                <a:t>Clariant:</a:t>
              </a: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 Green bond issuance of €175M </a:t>
              </a:r>
              <a:b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</a:br>
              <a:r>
                <a:rPr lang="en-US" sz="1100" dirty="0">
                  <a:solidFill>
                    <a:schemeClr val="tx1"/>
                  </a:solidFill>
                  <a:sym typeface="Wingdings" panose="05000000000000000000" pitchFamily="2" charset="2"/>
                </a:rPr>
                <a:t>for cellulosic ethanol plant construction (Romania)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4595935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205A3A-594F-CAC2-DD03-2713C1F917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7F0AA88-7EF4-B488-9B7F-1FA1EDCD2288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4" imgW="7772400" imgH="10058400" progId="TCLayout.ActiveDocument.1">
                  <p:embed/>
                </p:oleObj>
              </mc:Choice>
              <mc:Fallback>
                <p:oleObj name="think-cell Slide" r:id="rId34" imgW="7772400" imgH="10058400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7F0AA88-7EF4-B488-9B7F-1FA1EDCD22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FDC28DBF-11AF-6C21-E09B-68830F94D7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199" y="523318"/>
            <a:ext cx="11531600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Main investment challenges are fossil fuel investments, feedstock and technical challenges, and electrical vehicle competition</a:t>
            </a:r>
          </a:p>
        </p:txBody>
      </p:sp>
      <p:sp>
        <p:nvSpPr>
          <p:cNvPr id="38" name="btfpNotesBox111697">
            <a:extLst>
              <a:ext uri="{FF2B5EF4-FFF2-40B4-BE49-F238E27FC236}">
                <a16:creationId xmlns:a16="http://schemas.microsoft.com/office/drawing/2014/main" id="{D1BCBF83-705B-B119-94C7-FE4377329377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125403"/>
            <a:ext cx="9144000" cy="523220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EY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6"/>
              </a:rPr>
              <a:t>US Oil and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6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6"/>
              </a:rPr>
              <a:t>G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6"/>
              </a:rPr>
              <a:t>as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6"/>
              </a:rPr>
              <a:t>R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6"/>
              </a:rPr>
              <a:t>eserves,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6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6"/>
              </a:rPr>
              <a:t>P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6"/>
              </a:rPr>
              <a:t>roduction and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6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6"/>
              </a:rPr>
              <a:t>ESG Benchmarking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6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6"/>
              </a:rPr>
              <a:t>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6"/>
              </a:rPr>
              <a:t>tudy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(2024)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7"/>
              </a:rPr>
              <a:t>US Oil and Gas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7"/>
              </a:rPr>
              <a:t>R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7"/>
              </a:rPr>
              <a:t>eserves, Production and ESG Benchmarking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7"/>
              </a:rPr>
              <a:t>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7"/>
              </a:rPr>
              <a:t>tudy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(2022);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ETIP, </a:t>
            </a:r>
            <a:r>
              <a:rPr lang="en-US" sz="800" dirty="0">
                <a:solidFill>
                  <a:srgbClr val="000000"/>
                </a:solidFill>
                <a:latin typeface="Arial"/>
                <a:ea typeface="+mn-ea"/>
                <a:cs typeface="+mn-cs"/>
                <a:hlinkClick r:id="rId38"/>
              </a:rPr>
              <a:t>Investing in European Fuel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8"/>
              </a:rPr>
              <a:t>S</a:t>
            </a:r>
            <a:r>
              <a:rPr lang="en-US" sz="800" dirty="0">
                <a:solidFill>
                  <a:srgbClr val="000000"/>
                </a:solidFill>
                <a:latin typeface="Arial"/>
                <a:ea typeface="+mn-ea"/>
                <a:cs typeface="+mn-cs"/>
                <a:hlinkClick r:id="rId38"/>
              </a:rPr>
              <a:t>ecurity</a:t>
            </a:r>
            <a:r>
              <a:rPr lang="en-US" sz="800" dirty="0">
                <a:solidFill>
                  <a:srgbClr val="000000"/>
                </a:solidFill>
                <a:latin typeface="Arial"/>
                <a:ea typeface="+mn-ea"/>
                <a:cs typeface="+mn-cs"/>
              </a:rPr>
              <a:t> (2025); 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&amp;P Global,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39"/>
              </a:rPr>
              <a:t>Key Considerations in Financing Biofuels Investments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; Bank of America,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0"/>
              </a:rPr>
              <a:t>Bank of America Sets 2030 SAF Goal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(2022)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; IATA,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1"/>
              </a:rPr>
              <a:t>Creating a Virtuous Cycle of Investment in SAF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(2023); FRED,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2"/>
              </a:rPr>
              <a:t>Global Price of Corn (PMAIZMTUSDM)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(2025); FRED,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3"/>
              </a:rPr>
              <a:t>Global Price of Soybeans Oil (PSOILUSDM)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(2025</a:t>
            </a:r>
            <a:r>
              <a:rPr lang="en-US" sz="800" dirty="0"/>
              <a:t>);</a:t>
            </a:r>
            <a:r>
              <a:rPr lang="en-US" sz="1000" b="1" dirty="0"/>
              <a:t> </a:t>
            </a:r>
            <a:r>
              <a:rPr lang="en-US" sz="800" dirty="0"/>
              <a:t>IEA, </a:t>
            </a:r>
            <a:r>
              <a:rPr lang="en-US" sz="800" dirty="0">
                <a:solidFill>
                  <a:srgbClr val="46647B"/>
                </a:solidFill>
                <a:hlinkClick r:id="rId4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Electric Vehicle Battery Demand by Region</a:t>
            </a:r>
            <a:r>
              <a:rPr lang="en-US" sz="800" dirty="0">
                <a:solidFill>
                  <a:srgbClr val="46647B"/>
                </a:solidFill>
              </a:rPr>
              <a:t> </a:t>
            </a:r>
            <a:r>
              <a:rPr lang="en-US" sz="800" dirty="0"/>
              <a:t>(2024).</a:t>
            </a:r>
            <a:endParaRPr kumimoji="0" lang="en-US" sz="80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Heonjae Lee,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45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46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47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BD8C0473-3C19-23FA-FBBE-CC8FDE6E3C68}"/>
              </a:ext>
            </a:extLst>
          </p:cNvPr>
          <p:cNvGrpSpPr/>
          <p:nvPr/>
        </p:nvGrpSpPr>
        <p:grpSpPr>
          <a:xfrm>
            <a:off x="330199" y="1554480"/>
            <a:ext cx="11128375" cy="274320"/>
            <a:chOff x="330199" y="1529002"/>
            <a:chExt cx="11128375" cy="274320"/>
          </a:xfrm>
        </p:grpSpPr>
        <p:sp>
          <p:nvSpPr>
            <p:cNvPr id="3" name="btfpColumnHeaderBoxText998433">
              <a:extLst>
                <a:ext uri="{FF2B5EF4-FFF2-40B4-BE49-F238E27FC236}">
                  <a16:creationId xmlns:a16="http://schemas.microsoft.com/office/drawing/2014/main" id="{B1DBF729-7DAE-9EC6-DCB1-941756564202}"/>
                </a:ext>
              </a:extLst>
            </p:cNvPr>
            <p:cNvSpPr txBox="1"/>
            <p:nvPr/>
          </p:nvSpPr>
          <p:spPr bwMode="gray">
            <a:xfrm>
              <a:off x="330199" y="1529002"/>
              <a:ext cx="11128372" cy="274320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001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Biofuel investment challenges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" name="btfpColumnHeaderBoxLine998433">
              <a:extLst>
                <a:ext uri="{FF2B5EF4-FFF2-40B4-BE49-F238E27FC236}">
                  <a16:creationId xmlns:a16="http://schemas.microsoft.com/office/drawing/2014/main" id="{4D808455-21BC-E9AD-B148-765D74745E50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30199" y="1803322"/>
              <a:ext cx="11128375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F6D71B8A-AD96-94A3-2F61-9C16D7E99F66}"/>
              </a:ext>
            </a:extLst>
          </p:cNvPr>
          <p:cNvSpPr/>
          <p:nvPr/>
        </p:nvSpPr>
        <p:spPr bwMode="gray">
          <a:xfrm>
            <a:off x="330199" y="1904190"/>
            <a:ext cx="3670301" cy="342900"/>
          </a:xfrm>
          <a:prstGeom prst="rect">
            <a:avLst/>
          </a:prstGeom>
          <a:solidFill>
            <a:srgbClr val="009BDB"/>
          </a:solidFill>
          <a:ln w="9525">
            <a:solidFill>
              <a:srgbClr val="009BD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400" b="1" dirty="0">
                <a:solidFill>
                  <a:schemeClr val="bg1"/>
                </a:solidFill>
              </a:rPr>
              <a:t>Lack of divestment from fossil fuels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7502FA5-72BE-1004-6F86-E6550EDA3577}"/>
              </a:ext>
            </a:extLst>
          </p:cNvPr>
          <p:cNvSpPr/>
          <p:nvPr/>
        </p:nvSpPr>
        <p:spPr bwMode="gray">
          <a:xfrm>
            <a:off x="4051299" y="1904190"/>
            <a:ext cx="3670301" cy="342900"/>
          </a:xfrm>
          <a:prstGeom prst="rect">
            <a:avLst/>
          </a:prstGeom>
          <a:solidFill>
            <a:srgbClr val="009BDB"/>
          </a:solidFill>
          <a:ln w="9525">
            <a:solidFill>
              <a:srgbClr val="009BD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400" b="1" dirty="0">
                <a:solidFill>
                  <a:schemeClr val="bg1"/>
                </a:solidFill>
              </a:rPr>
              <a:t>Feedstock availability and tech challenges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12345C0-6E9D-439B-343C-B7196C744FB6}"/>
              </a:ext>
            </a:extLst>
          </p:cNvPr>
          <p:cNvSpPr/>
          <p:nvPr/>
        </p:nvSpPr>
        <p:spPr bwMode="gray">
          <a:xfrm>
            <a:off x="7772399" y="1904190"/>
            <a:ext cx="3670301" cy="342900"/>
          </a:xfrm>
          <a:prstGeom prst="rect">
            <a:avLst/>
          </a:prstGeom>
          <a:solidFill>
            <a:srgbClr val="009BDB"/>
          </a:solidFill>
          <a:ln w="9525">
            <a:solidFill>
              <a:srgbClr val="009BD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US" sz="1400" b="1" dirty="0">
                <a:solidFill>
                  <a:schemeClr val="bg1"/>
                </a:solidFill>
              </a:rPr>
              <a:t>Peak demand and EV competition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DAA002A-FDFB-30A3-E101-15F03675531F}"/>
              </a:ext>
            </a:extLst>
          </p:cNvPr>
          <p:cNvSpPr/>
          <p:nvPr/>
        </p:nvSpPr>
        <p:spPr bwMode="gray">
          <a:xfrm>
            <a:off x="330199" y="2232025"/>
            <a:ext cx="3670301" cy="3848100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endParaRPr lang="en-US" sz="1600" dirty="0">
              <a:solidFill>
                <a:schemeClr val="bg1"/>
              </a:solidFill>
            </a:endParaRPr>
          </a:p>
        </p:txBody>
      </p:sp>
      <p:graphicFrame>
        <p:nvGraphicFramePr>
          <p:cNvPr id="611" name="Chart 610">
            <a:extLst>
              <a:ext uri="{FF2B5EF4-FFF2-40B4-BE49-F238E27FC236}">
                <a16:creationId xmlns:a16="http://schemas.microsoft.com/office/drawing/2014/main" id="{78D8EAE2-AAB6-21B0-252D-AD5974B0FD25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265113" y="2136775"/>
          <a:ext cx="2168525" cy="2365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8"/>
          </a:graphicData>
        </a:graphic>
      </p:graphicFrame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D59FC672-E693-9966-B348-0127C00C591C}"/>
              </a:ext>
            </a:extLst>
          </p:cNvPr>
          <p:cNvSpPr txBox="1">
            <a:spLocks/>
          </p:cNvSpPr>
          <p:nvPr>
            <p:custDataLst>
              <p:tags r:id="rId5"/>
            </p:custDataLst>
          </p:nvPr>
        </p:nvSpPr>
        <p:spPr bwMode="auto">
          <a:xfrm>
            <a:off x="369888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A5E0887-BAC2-42C5-A6AE-92A069C9655A}" type="datetime'2''''''''''''''''''0''''''''''''''1''''''7''''''''''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2017</a:t>
            </a:fld>
            <a:endParaRPr lang="en-US" sz="800" dirty="0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70CA7FB6-CBB3-8937-43C6-1720C232A53D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auto">
          <a:xfrm>
            <a:off x="655638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92F42AC-C260-4784-B0D9-96909ABC82B7}" type="datetime'''''2''''''''''''''0''''''''1''8''''''''''''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2018</a:t>
            </a:fld>
            <a:endParaRPr lang="en-US" sz="800" dirty="0"/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2A9574F1-74B6-57C9-3FF8-6146829F0DED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942975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B931810-1768-4C40-8276-674C1D8908FE}" type="datetime'''''''''''''201''9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2019</a:t>
            </a:fld>
            <a:endParaRPr lang="en-US" sz="800" dirty="0"/>
          </a:p>
        </p:txBody>
      </p:sp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C418812B-2C90-8FC2-7D75-2543CAB33BC4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1228725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E8CD103-EDE7-4911-B5D1-181E7D141772}" type="datetime'2''''''''''0''20''''''''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800" dirty="0"/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71BF8A1D-BF81-AD3C-44EB-4909049D4C68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auto">
          <a:xfrm>
            <a:off x="1514475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11BABF3-6565-4094-99D1-BE54F1D1137B}" type="datetime'''''''''''''''2''''''''''0''2''1''''''''''''''''''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800" dirty="0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EB13E567-B6BA-BC51-48AA-416C93E177E5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1800225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0491B8F-3220-499F-A83A-4EDB918B9520}" type="datetime'''''''''''2''''''''0''''''2''''''2''''''''''''''''''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800" dirty="0"/>
          </a:p>
        </p:txBody>
      </p:sp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86CC6A91-BD3B-1D73-269D-DC6E0BA25D7B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auto">
          <a:xfrm>
            <a:off x="2087563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5AF4D95-5347-4D02-B04E-BE2D341A6958}" type="datetime'''''2''''''0''''''''''2''''''''''''3''''''''''''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2023</a:t>
            </a:fld>
            <a:endParaRPr lang="en-US" sz="800" dirty="0"/>
          </a:p>
        </p:txBody>
      </p:sp>
      <p:sp>
        <p:nvSpPr>
          <p:cNvPr id="69" name="Rectangular Callout 56">
            <a:extLst>
              <a:ext uri="{FF2B5EF4-FFF2-40B4-BE49-F238E27FC236}">
                <a16:creationId xmlns:a16="http://schemas.microsoft.com/office/drawing/2014/main" id="{1F3EB4A5-A9E8-449E-6344-0C49DAFF9EB4}"/>
              </a:ext>
            </a:extLst>
          </p:cNvPr>
          <p:cNvSpPr/>
          <p:nvPr/>
        </p:nvSpPr>
        <p:spPr bwMode="gray">
          <a:xfrm>
            <a:off x="2590965" y="3040063"/>
            <a:ext cx="1377719" cy="900113"/>
          </a:xfrm>
          <a:prstGeom prst="wedgeRectCallout">
            <a:avLst>
              <a:gd name="adj1" fmla="val -64935"/>
              <a:gd name="adj2" fmla="val 2969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44450" indent="0">
              <a:buNone/>
            </a:pPr>
            <a:r>
              <a:rPr lang="en-US" sz="900" dirty="0">
                <a:solidFill>
                  <a:schemeClr val="bg1"/>
                </a:solidFill>
              </a:rPr>
              <a:t>Oil and gas industry CapEx has stayed relatively stable despite consistent corporate divestment efforts.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56208A5C-A20C-E13A-0BBB-4EF2521D3F90}"/>
              </a:ext>
            </a:extLst>
          </p:cNvPr>
          <p:cNvSpPr/>
          <p:nvPr/>
        </p:nvSpPr>
        <p:spPr bwMode="gray">
          <a:xfrm>
            <a:off x="330199" y="4581525"/>
            <a:ext cx="3670301" cy="1498600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 anchor="ctr">
            <a:noAutofit/>
          </a:bodyPr>
          <a:lstStyle/>
          <a:p>
            <a:pPr marL="171450" indent="-171450">
              <a:spcBef>
                <a:spcPts val="600"/>
              </a:spcBef>
              <a:buFont typeface="Arial" panose="020B0604020202020204" pitchFamily="34" charset="0"/>
            </a:pPr>
            <a:r>
              <a:rPr lang="en-US" sz="1000" dirty="0">
                <a:solidFill>
                  <a:schemeClr val="tx1"/>
                </a:solidFill>
              </a:rPr>
              <a:t>The</a:t>
            </a:r>
            <a:r>
              <a:rPr lang="en-US" sz="1000" b="1" dirty="0">
                <a:solidFill>
                  <a:schemeClr val="tx1"/>
                </a:solidFill>
              </a:rPr>
              <a:t> </a:t>
            </a:r>
            <a:r>
              <a:rPr lang="en-US" sz="1000" b="1" dirty="0"/>
              <a:t>h</a:t>
            </a:r>
            <a:r>
              <a:rPr lang="en-US" sz="1000" b="1" dirty="0">
                <a:solidFill>
                  <a:schemeClr val="tx1"/>
                </a:solidFill>
              </a:rPr>
              <a:t>igh cost </a:t>
            </a:r>
            <a:r>
              <a:rPr lang="en-US" sz="1000" b="1" dirty="0"/>
              <a:t>of</a:t>
            </a:r>
            <a:r>
              <a:rPr lang="en-US" sz="1000" b="1" dirty="0">
                <a:solidFill>
                  <a:schemeClr val="tx1"/>
                </a:solidFill>
              </a:rPr>
              <a:t> renewable </a:t>
            </a:r>
            <a:r>
              <a:rPr lang="en-US" sz="1000" dirty="0">
                <a:solidFill>
                  <a:schemeClr val="tx1"/>
                </a:solidFill>
              </a:rPr>
              <a:t>fuels and </a:t>
            </a:r>
            <a:r>
              <a:rPr lang="en-US" sz="1000" b="1" dirty="0">
                <a:solidFill>
                  <a:schemeClr val="tx1"/>
                </a:solidFill>
              </a:rPr>
              <a:t>lack of supply </a:t>
            </a:r>
            <a:r>
              <a:rPr lang="en-US" sz="1000" b="1" dirty="0"/>
              <a:t>of </a:t>
            </a:r>
            <a:r>
              <a:rPr lang="en-US" sz="1000" dirty="0"/>
              <a:t>biofuels </a:t>
            </a:r>
            <a:r>
              <a:rPr lang="en-US" sz="1000" dirty="0">
                <a:solidFill>
                  <a:schemeClr val="tx1"/>
                </a:solidFill>
              </a:rPr>
              <a:t>prevent further development of biofuels. </a:t>
            </a: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</a:pPr>
            <a:r>
              <a:rPr lang="en-US" sz="1000" b="1" dirty="0">
                <a:solidFill>
                  <a:schemeClr val="tx1"/>
                </a:solidFill>
              </a:rPr>
              <a:t>$1 trillion </a:t>
            </a:r>
            <a:r>
              <a:rPr lang="en-US" sz="1000" b="1" dirty="0"/>
              <a:t>of </a:t>
            </a:r>
            <a:r>
              <a:rPr lang="en-US" sz="1000" b="1" dirty="0">
                <a:solidFill>
                  <a:schemeClr val="tx1"/>
                </a:solidFill>
              </a:rPr>
              <a:t>public and private capital is dedicated to the fossil fuel industry.</a:t>
            </a:r>
            <a:endParaRPr lang="en-US" sz="1000" b="1" dirty="0"/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</a:pPr>
            <a:r>
              <a:rPr lang="en-US" sz="1000" dirty="0"/>
              <a:t>O</a:t>
            </a:r>
            <a:r>
              <a:rPr lang="en-US" sz="1000" dirty="0">
                <a:solidFill>
                  <a:schemeClr val="tx1"/>
                </a:solidFill>
              </a:rPr>
              <a:t>il </a:t>
            </a:r>
            <a:r>
              <a:rPr lang="en-US" sz="1000" dirty="0"/>
              <a:t>and</a:t>
            </a:r>
            <a:r>
              <a:rPr lang="en-US" sz="1000" dirty="0">
                <a:solidFill>
                  <a:schemeClr val="tx1"/>
                </a:solidFill>
              </a:rPr>
              <a:t> gas companies spent only 5% of their investments in new renewable technologies.</a:t>
            </a: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</a:pPr>
            <a:r>
              <a:rPr lang="en-US" sz="1000" dirty="0"/>
              <a:t>The r</a:t>
            </a:r>
            <a:r>
              <a:rPr lang="en-US" sz="1000" dirty="0">
                <a:solidFill>
                  <a:schemeClr val="tx1"/>
                </a:solidFill>
              </a:rPr>
              <a:t>isk-return ratio is still attractive for fossil fuels.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B39F2A28-F543-52AB-15FF-25274DDF7B0A}"/>
              </a:ext>
            </a:extLst>
          </p:cNvPr>
          <p:cNvSpPr/>
          <p:nvPr/>
        </p:nvSpPr>
        <p:spPr bwMode="gray">
          <a:xfrm>
            <a:off x="2639505" y="2605088"/>
            <a:ext cx="1329180" cy="354013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r>
              <a:rPr lang="en-US" sz="1000" b="1" i="1" dirty="0">
                <a:solidFill>
                  <a:schemeClr val="tx1"/>
                </a:solidFill>
              </a:rPr>
              <a:t>O&amp;G CapEx trend </a:t>
            </a:r>
            <a:br>
              <a:rPr lang="en-US" sz="1000" b="1" i="1" dirty="0">
                <a:solidFill>
                  <a:schemeClr val="tx1"/>
                </a:solidFill>
              </a:rPr>
            </a:br>
            <a:r>
              <a:rPr lang="en-US" sz="1000" b="1" i="1" dirty="0">
                <a:solidFill>
                  <a:schemeClr val="tx1"/>
                </a:solidFill>
              </a:rPr>
              <a:t>($B)</a:t>
            </a:r>
          </a:p>
        </p:txBody>
      </p:sp>
      <p:graphicFrame>
        <p:nvGraphicFramePr>
          <p:cNvPr id="612" name="Chart 611">
            <a:extLst>
              <a:ext uri="{FF2B5EF4-FFF2-40B4-BE49-F238E27FC236}">
                <a16:creationId xmlns:a16="http://schemas.microsoft.com/office/drawing/2014/main" id="{89A15996-F758-208B-DE81-12B9F8593571}"/>
              </a:ext>
            </a:extLst>
          </p:cNvPr>
          <p:cNvGraphicFramePr/>
          <p:nvPr>
            <p:custDataLst>
              <p:tags r:id="rId12"/>
            </p:custDataLst>
          </p:nvPr>
        </p:nvGraphicFramePr>
        <p:xfrm>
          <a:off x="3965575" y="2281238"/>
          <a:ext cx="2478088" cy="21637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9"/>
          </a:graphicData>
        </a:graphic>
      </p:graphicFrame>
      <p:sp>
        <p:nvSpPr>
          <p:cNvPr id="558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4387850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7D0A5764-2190-45D7-9BEA-35EBFFEFDD5D}" type="datetime'''''''''2''0''''''''''''''''1''''''''''''''''''''''''7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2017</a:t>
            </a:fld>
            <a:endParaRPr lang="en-US" sz="800" dirty="0"/>
          </a:p>
        </p:txBody>
      </p:sp>
      <p:sp>
        <p:nvSpPr>
          <p:cNvPr id="559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4633913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BC9DFFD-4960-4A12-9F6B-2E8231EC2EAE}" type="datetime'''''''''''''''''''''''''''''''2''''0''''''1''''''''''''''''8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2018</a:t>
            </a:fld>
            <a:endParaRPr lang="en-US" sz="800" dirty="0"/>
          </a:p>
        </p:txBody>
      </p:sp>
      <p:sp>
        <p:nvSpPr>
          <p:cNvPr id="560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4881563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289E0A8-0DE3-45C7-913C-5C96E79C2770}" type="datetime'''20''''''1''''9''''''''''''''''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2019</a:t>
            </a:fld>
            <a:endParaRPr lang="en-US" sz="800" dirty="0"/>
          </a:p>
        </p:txBody>
      </p:sp>
      <p:sp>
        <p:nvSpPr>
          <p:cNvPr id="561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129213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9C7962D-7B10-4261-A912-C842DDEE3F6F}" type="datetime'''''''''''''''''''''''''20''''''''2''''''''''''0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800" dirty="0"/>
          </a:p>
        </p:txBody>
      </p:sp>
      <p:sp>
        <p:nvSpPr>
          <p:cNvPr id="562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5375275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A57017A-0704-4FE7-BACB-29F29C775CDE}" type="datetime'''''''''''2''''''''''''''''''''0''''''''2''''''''''''1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800" dirty="0"/>
          </a:p>
        </p:txBody>
      </p:sp>
      <p:sp>
        <p:nvSpPr>
          <p:cNvPr id="563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5622925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9BC4C18-EC67-4A76-A01E-2814A2BF7FC9}" type="datetime'''2''''''''''''''''''0''''''''''''''''''2''2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800" dirty="0"/>
          </a:p>
        </p:txBody>
      </p:sp>
      <p:sp>
        <p:nvSpPr>
          <p:cNvPr id="564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5868988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56F643E-95AC-4A39-897B-36F43C366726}" type="datetime'2''''0''''''23''''''''''''''''''''''''''''''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2023</a:t>
            </a:fld>
            <a:endParaRPr lang="en-US" sz="800" dirty="0"/>
          </a:p>
        </p:txBody>
      </p:sp>
      <p:sp>
        <p:nvSpPr>
          <p:cNvPr id="565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6116638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C182A8E-DB22-4571-A5E9-D8CBFA9A7A1A}" type="datetime'''2''0''''''''24'''''''''">
              <a:rPr lang="en-US" altLang="en-US" sz="800" smtClean="0"/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2024</a:t>
            </a:fld>
            <a:endParaRPr lang="en-US" sz="800" dirty="0"/>
          </a:p>
        </p:txBody>
      </p:sp>
      <p:sp>
        <p:nvSpPr>
          <p:cNvPr id="520" name="Text Placeholder 10">
            <a:extLst>
              <a:ext uri="{FF2B5EF4-FFF2-40B4-BE49-F238E27FC236}">
                <a16:creationId xmlns:a16="http://schemas.microsoft.com/office/drawing/2014/main" id="{115DFB91-512B-3844-A114-92FBEDCA92F2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6318250" y="4029075"/>
            <a:ext cx="220663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028E4A47-639D-483F-9D3F-BEAFEA058554}" type="datetime'''C''''''''o''r''''''''''n'''''''''''''''''''''''''''''''">
              <a:rPr lang="en-US" altLang="en-US" sz="800" smtClean="0">
                <a:effectLst/>
              </a:rPr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Corn</a:t>
            </a:fld>
            <a:endParaRPr lang="en-US" sz="800" dirty="0"/>
          </a:p>
        </p:txBody>
      </p:sp>
      <p:sp>
        <p:nvSpPr>
          <p:cNvPr id="522" name="Text Placeholder 10">
            <a:extLst>
              <a:ext uri="{FF2B5EF4-FFF2-40B4-BE49-F238E27FC236}">
                <a16:creationId xmlns:a16="http://schemas.microsoft.com/office/drawing/2014/main" id="{DC4B7594-CAC0-852A-0172-2BF5356121FB}"/>
              </a:ext>
            </a:extLst>
          </p:cNvPr>
          <p:cNvSpPr>
            <a:spLocks/>
          </p:cNvSpPr>
          <p:nvPr>
            <p:custDataLst>
              <p:tags r:id="rId22"/>
            </p:custDataLst>
          </p:nvPr>
        </p:nvSpPr>
        <p:spPr bwMode="auto">
          <a:xfrm>
            <a:off x="6318250" y="3089275"/>
            <a:ext cx="608013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800" dirty="0"/>
              <a:t>Soybean oil</a:t>
            </a:r>
            <a:endParaRPr lang="en-US" sz="800" dirty="0"/>
          </a:p>
        </p:txBody>
      </p:sp>
      <p:sp>
        <p:nvSpPr>
          <p:cNvPr id="496" name="Rectangle 495">
            <a:extLst>
              <a:ext uri="{FF2B5EF4-FFF2-40B4-BE49-F238E27FC236}">
                <a16:creationId xmlns:a16="http://schemas.microsoft.com/office/drawing/2014/main" id="{1A16BA2E-1BB5-4092-C0B4-D0DCD7130211}"/>
              </a:ext>
            </a:extLst>
          </p:cNvPr>
          <p:cNvSpPr/>
          <p:nvPr/>
        </p:nvSpPr>
        <p:spPr bwMode="gray">
          <a:xfrm>
            <a:off x="4051299" y="4581525"/>
            <a:ext cx="3670301" cy="1498600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 anchor="ctr">
            <a:noAutofit/>
          </a:bodyPr>
          <a:lstStyle/>
          <a:p>
            <a:pPr marL="171450" indent="-171450">
              <a:spcBef>
                <a:spcPts val="600"/>
              </a:spcBef>
              <a:buFont typeface="Arial" panose="020B0604020202020204" pitchFamily="34" charset="0"/>
            </a:pPr>
            <a:r>
              <a:rPr lang="en-US" sz="1000" b="1" dirty="0">
                <a:solidFill>
                  <a:schemeClr val="tx1"/>
                </a:solidFill>
              </a:rPr>
              <a:t>Feedstock availability </a:t>
            </a:r>
            <a:r>
              <a:rPr lang="en-US" sz="1000" dirty="0">
                <a:solidFill>
                  <a:schemeClr val="tx1"/>
                </a:solidFill>
              </a:rPr>
              <a:t>and </a:t>
            </a:r>
            <a:r>
              <a:rPr lang="en-US" sz="1000" b="1" dirty="0">
                <a:solidFill>
                  <a:schemeClr val="tx1"/>
                </a:solidFill>
              </a:rPr>
              <a:t>price volatility </a:t>
            </a:r>
            <a:r>
              <a:rPr lang="en-US" sz="1000" dirty="0">
                <a:solidFill>
                  <a:schemeClr val="tx1"/>
                </a:solidFill>
              </a:rPr>
              <a:t>remain the largest challenges for long-term expansion and market deployment of new technologies.</a:t>
            </a: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</a:pPr>
            <a:r>
              <a:rPr lang="en-US" sz="1000" b="1" dirty="0">
                <a:solidFill>
                  <a:schemeClr val="tx1"/>
                </a:solidFill>
              </a:rPr>
              <a:t>Lack of technological readiness </a:t>
            </a:r>
            <a:r>
              <a:rPr lang="en-US" sz="1000" dirty="0">
                <a:solidFill>
                  <a:schemeClr val="tx1"/>
                </a:solidFill>
              </a:rPr>
              <a:t>hampers interest and development in the industry, as advanced technologies still require high capital and operational expenditures and are not yet commercialized.</a:t>
            </a:r>
          </a:p>
        </p:txBody>
      </p:sp>
      <p:sp>
        <p:nvSpPr>
          <p:cNvPr id="497" name="Rectangle 496">
            <a:extLst>
              <a:ext uri="{FF2B5EF4-FFF2-40B4-BE49-F238E27FC236}">
                <a16:creationId xmlns:a16="http://schemas.microsoft.com/office/drawing/2014/main" id="{9A5A2ECF-422C-5055-4028-F4DC7E19DE24}"/>
              </a:ext>
            </a:extLst>
          </p:cNvPr>
          <p:cNvSpPr/>
          <p:nvPr/>
        </p:nvSpPr>
        <p:spPr bwMode="gray">
          <a:xfrm>
            <a:off x="7772399" y="4581525"/>
            <a:ext cx="3670301" cy="1498600"/>
          </a:xfrm>
          <a:prstGeom prst="rect">
            <a:avLst/>
          </a:prstGeom>
          <a:solidFill>
            <a:srgbClr val="E3E8EE"/>
          </a:solidFill>
        </p:spPr>
        <p:txBody>
          <a:bodyPr wrap="square" lIns="91440" tIns="91440" rIns="91440" bIns="91440" rtlCol="0" anchor="ctr">
            <a:noAutofit/>
          </a:bodyPr>
          <a:lstStyle/>
          <a:p>
            <a:pPr marL="171450" indent="-171450">
              <a:spcBef>
                <a:spcPts val="600"/>
              </a:spcBef>
              <a:buFont typeface="Arial" panose="020B0604020202020204" pitchFamily="34" charset="0"/>
            </a:pPr>
            <a:r>
              <a:rPr lang="en-US" sz="1000" dirty="0">
                <a:solidFill>
                  <a:schemeClr val="tx1"/>
                </a:solidFill>
              </a:rPr>
              <a:t>Due to the </a:t>
            </a:r>
            <a:r>
              <a:rPr lang="en-US" sz="1000" b="1" dirty="0">
                <a:solidFill>
                  <a:schemeClr val="tx1"/>
                </a:solidFill>
              </a:rPr>
              <a:t>rise of EVs</a:t>
            </a:r>
            <a:r>
              <a:rPr lang="en-US" sz="1000" dirty="0">
                <a:solidFill>
                  <a:schemeClr val="tx1"/>
                </a:solidFill>
              </a:rPr>
              <a:t>, European motor fuel demand has already hit its peak.</a:t>
            </a: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</a:pPr>
            <a:r>
              <a:rPr lang="en-US" sz="1000" b="1" dirty="0"/>
              <a:t>G</a:t>
            </a:r>
            <a:r>
              <a:rPr lang="en-US" sz="1000" b="1" dirty="0">
                <a:solidFill>
                  <a:schemeClr val="tx1"/>
                </a:solidFill>
              </a:rPr>
              <a:t>asoline</a:t>
            </a:r>
            <a:r>
              <a:rPr lang="en-US" sz="1000" dirty="0">
                <a:solidFill>
                  <a:schemeClr val="tx1"/>
                </a:solidFill>
              </a:rPr>
              <a:t> will make a temporary return due to unfavorable macroeconomic conditions but </a:t>
            </a:r>
            <a:r>
              <a:rPr lang="en-US" sz="1000" b="1" dirty="0">
                <a:solidFill>
                  <a:schemeClr val="tx1"/>
                </a:solidFill>
              </a:rPr>
              <a:t>will also be phased out </a:t>
            </a:r>
            <a:r>
              <a:rPr lang="en-US" sz="1000" dirty="0">
                <a:solidFill>
                  <a:schemeClr val="tx1"/>
                </a:solidFill>
              </a:rPr>
              <a:t>in the long term due to electrification.</a:t>
            </a:r>
          </a:p>
          <a:p>
            <a:pPr marL="171450" indent="-171450">
              <a:spcBef>
                <a:spcPts val="600"/>
              </a:spcBef>
              <a:buFont typeface="Arial" panose="020B0604020202020204" pitchFamily="34" charset="0"/>
            </a:pPr>
            <a:r>
              <a:rPr lang="en-US" sz="1000" dirty="0">
                <a:solidFill>
                  <a:schemeClr val="tx1"/>
                </a:solidFill>
              </a:rPr>
              <a:t>Traditional refining margins have deteriorated, and </a:t>
            </a:r>
            <a:r>
              <a:rPr lang="en-US" sz="1000" b="1" dirty="0">
                <a:solidFill>
                  <a:schemeClr val="tx1"/>
                </a:solidFill>
              </a:rPr>
              <a:t>biofuels </a:t>
            </a:r>
            <a:r>
              <a:rPr lang="en-US" sz="1000" dirty="0">
                <a:solidFill>
                  <a:schemeClr val="tx1"/>
                </a:solidFill>
              </a:rPr>
              <a:t>is a logical way for businesses to adapt. However, </a:t>
            </a:r>
            <a:r>
              <a:rPr lang="en-US" sz="1000" dirty="0"/>
              <a:t>this </a:t>
            </a:r>
            <a:r>
              <a:rPr lang="en-US" sz="1000" dirty="0">
                <a:solidFill>
                  <a:schemeClr val="tx1"/>
                </a:solidFill>
              </a:rPr>
              <a:t>will </a:t>
            </a:r>
            <a:r>
              <a:rPr lang="en-US" sz="1000" b="1" dirty="0">
                <a:solidFill>
                  <a:schemeClr val="tx1"/>
                </a:solidFill>
              </a:rPr>
              <a:t>likely</a:t>
            </a:r>
            <a:r>
              <a:rPr lang="en-US" sz="1000" dirty="0">
                <a:solidFill>
                  <a:schemeClr val="tx1"/>
                </a:solidFill>
              </a:rPr>
              <a:t> </a:t>
            </a:r>
            <a:r>
              <a:rPr lang="en-US" sz="1000" b="1" dirty="0">
                <a:solidFill>
                  <a:schemeClr val="tx1"/>
                </a:solidFill>
              </a:rPr>
              <a:t>serve as only a short-term solution.</a:t>
            </a:r>
          </a:p>
        </p:txBody>
      </p:sp>
      <p:sp>
        <p:nvSpPr>
          <p:cNvPr id="586" name="Rectangular Callout 56">
            <a:extLst>
              <a:ext uri="{FF2B5EF4-FFF2-40B4-BE49-F238E27FC236}">
                <a16:creationId xmlns:a16="http://schemas.microsoft.com/office/drawing/2014/main" id="{1AD93204-BC94-442C-D49E-8A471F729ED9}"/>
              </a:ext>
            </a:extLst>
          </p:cNvPr>
          <p:cNvSpPr/>
          <p:nvPr/>
        </p:nvSpPr>
        <p:spPr bwMode="gray">
          <a:xfrm>
            <a:off x="6612459" y="3273425"/>
            <a:ext cx="1075965" cy="1073150"/>
          </a:xfrm>
          <a:prstGeom prst="wedgeRectCallout">
            <a:avLst>
              <a:gd name="adj1" fmla="val -64935"/>
              <a:gd name="adj2" fmla="val 2969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44450" indent="0">
              <a:buNone/>
            </a:pPr>
            <a:r>
              <a:rPr lang="en-US" sz="900" dirty="0">
                <a:solidFill>
                  <a:schemeClr val="bg1"/>
                </a:solidFill>
              </a:rPr>
              <a:t>Both soybean oil (feedstock for biodiesel) and corn (feedstock for bioethanol) prices have been unstable. </a:t>
            </a:r>
          </a:p>
        </p:txBody>
      </p:sp>
      <p:sp>
        <p:nvSpPr>
          <p:cNvPr id="587" name="Rectangle 586">
            <a:extLst>
              <a:ext uri="{FF2B5EF4-FFF2-40B4-BE49-F238E27FC236}">
                <a16:creationId xmlns:a16="http://schemas.microsoft.com/office/drawing/2014/main" id="{09D7AB21-28E2-39AF-61BB-EF480ABE2180}"/>
              </a:ext>
            </a:extLst>
          </p:cNvPr>
          <p:cNvSpPr/>
          <p:nvPr/>
        </p:nvSpPr>
        <p:spPr bwMode="gray">
          <a:xfrm>
            <a:off x="6381081" y="2465388"/>
            <a:ext cx="1329180" cy="354013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r>
              <a:rPr lang="en-US" sz="1000" b="1" i="1" dirty="0">
                <a:solidFill>
                  <a:schemeClr val="tx1"/>
                </a:solidFill>
              </a:rPr>
              <a:t>Soybean oil and corn price trends ($/ton)</a:t>
            </a:r>
          </a:p>
        </p:txBody>
      </p:sp>
      <p:graphicFrame>
        <p:nvGraphicFramePr>
          <p:cNvPr id="613" name="Chart 612">
            <a:extLst>
              <a:ext uri="{FF2B5EF4-FFF2-40B4-BE49-F238E27FC236}">
                <a16:creationId xmlns:a16="http://schemas.microsoft.com/office/drawing/2014/main" id="{471B9EC6-5339-AFD4-7C74-EC78C55E0329}"/>
              </a:ext>
            </a:extLst>
          </p:cNvPr>
          <p:cNvGraphicFramePr/>
          <p:nvPr>
            <p:custDataLst>
              <p:tags r:id="rId23"/>
            </p:custDataLst>
          </p:nvPr>
        </p:nvGraphicFramePr>
        <p:xfrm>
          <a:off x="7689850" y="2136775"/>
          <a:ext cx="2454275" cy="2365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0"/>
          </a:graphicData>
        </a:graphic>
      </p:graphicFrame>
      <p:sp>
        <p:nvSpPr>
          <p:cNvPr id="589" name="Text Placeholder 10">
            <a:extLst>
              <a:ext uri="{FF2B5EF4-FFF2-40B4-BE49-F238E27FC236}">
                <a16:creationId xmlns:a16="http://schemas.microsoft.com/office/drawing/2014/main" id="{1748444A-78B0-B408-C1CB-7EB7B348419E}"/>
              </a:ext>
            </a:extLst>
          </p:cNvPr>
          <p:cNvSpPr txBox="1">
            <a:spLocks/>
          </p:cNvSpPr>
          <p:nvPr>
            <p:custDataLst>
              <p:tags r:id="rId24"/>
            </p:custDataLst>
          </p:nvPr>
        </p:nvSpPr>
        <p:spPr bwMode="auto">
          <a:xfrm>
            <a:off x="7794625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026FC02-442B-48EB-8186-D0874D9CAFE7}" type="datetime'''''2''''''''''01''''''''''''6''''''''''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2016</a:t>
            </a:fld>
            <a:endParaRPr lang="en-US" sz="800" dirty="0"/>
          </a:p>
        </p:txBody>
      </p:sp>
      <p:sp>
        <p:nvSpPr>
          <p:cNvPr id="590" name="Text Placeholder 10">
            <a:extLst>
              <a:ext uri="{FF2B5EF4-FFF2-40B4-BE49-F238E27FC236}">
                <a16:creationId xmlns:a16="http://schemas.microsoft.com/office/drawing/2014/main" id="{BA648A9F-DC2A-C164-6A09-11B084E992E7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 bwMode="auto">
          <a:xfrm>
            <a:off x="8080375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A8F693B-786B-45AF-98F0-449BD76B3239}" type="datetime'''''''2''''''''''''''''''''''''''''''0''''''''''''''1''''7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2017</a:t>
            </a:fld>
            <a:endParaRPr lang="en-US" sz="800" dirty="0"/>
          </a:p>
        </p:txBody>
      </p:sp>
      <p:sp>
        <p:nvSpPr>
          <p:cNvPr id="591" name="Text Placeholder 10">
            <a:extLst>
              <a:ext uri="{FF2B5EF4-FFF2-40B4-BE49-F238E27FC236}">
                <a16:creationId xmlns:a16="http://schemas.microsoft.com/office/drawing/2014/main" id="{EAFE47F9-AFF1-A0D0-1AEA-95244FD1374B}"/>
              </a:ext>
            </a:extLst>
          </p:cNvPr>
          <p:cNvSpPr txBox="1">
            <a:spLocks/>
          </p:cNvSpPr>
          <p:nvPr>
            <p:custDataLst>
              <p:tags r:id="rId26"/>
            </p:custDataLst>
          </p:nvPr>
        </p:nvSpPr>
        <p:spPr bwMode="auto">
          <a:xfrm>
            <a:off x="8367713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DED869F-361B-4B9D-8B7D-6E9DF7EBE198}" type="datetime'''''''''''''''''''2''''''''''''0''''''''''18''''''''''''''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2018</a:t>
            </a:fld>
            <a:endParaRPr lang="en-US" sz="800" dirty="0"/>
          </a:p>
        </p:txBody>
      </p:sp>
      <p:sp>
        <p:nvSpPr>
          <p:cNvPr id="592" name="Text Placeholder 10">
            <a:extLst>
              <a:ext uri="{FF2B5EF4-FFF2-40B4-BE49-F238E27FC236}">
                <a16:creationId xmlns:a16="http://schemas.microsoft.com/office/drawing/2014/main" id="{9B0A0649-B15D-04B6-11D4-206F1952A114}"/>
              </a:ext>
            </a:extLst>
          </p:cNvPr>
          <p:cNvSpPr txBox="1">
            <a:spLocks/>
          </p:cNvSpPr>
          <p:nvPr>
            <p:custDataLst>
              <p:tags r:id="rId27"/>
            </p:custDataLst>
          </p:nvPr>
        </p:nvSpPr>
        <p:spPr bwMode="auto">
          <a:xfrm>
            <a:off x="8653463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F557771-439A-4A2D-8380-A0E2347B936F}" type="datetime'''''''''''''''''''''2''''01''''''''''''''''''9''''''''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2019</a:t>
            </a:fld>
            <a:endParaRPr lang="en-US" sz="800" dirty="0"/>
          </a:p>
        </p:txBody>
      </p:sp>
      <p:sp>
        <p:nvSpPr>
          <p:cNvPr id="593" name="Text Placeholder 10">
            <a:extLst>
              <a:ext uri="{FF2B5EF4-FFF2-40B4-BE49-F238E27FC236}">
                <a16:creationId xmlns:a16="http://schemas.microsoft.com/office/drawing/2014/main" id="{8FF6A738-A0A6-A5FB-6B37-A57E295980A1}"/>
              </a:ext>
            </a:extLst>
          </p:cNvPr>
          <p:cNvSpPr txBox="1">
            <a:spLocks/>
          </p:cNvSpPr>
          <p:nvPr>
            <p:custDataLst>
              <p:tags r:id="rId28"/>
            </p:custDataLst>
          </p:nvPr>
        </p:nvSpPr>
        <p:spPr bwMode="auto">
          <a:xfrm>
            <a:off x="8939213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4C156AD-E7D8-46A3-AAA2-AF03BA7B3653}" type="datetime'''''2''0''''''''''2''''''''''''''''''''''''''''''''''0''''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2020</a:t>
            </a:fld>
            <a:endParaRPr lang="en-US" sz="800" dirty="0"/>
          </a:p>
        </p:txBody>
      </p:sp>
      <p:sp>
        <p:nvSpPr>
          <p:cNvPr id="594" name="Text Placeholder 10">
            <a:extLst>
              <a:ext uri="{FF2B5EF4-FFF2-40B4-BE49-F238E27FC236}">
                <a16:creationId xmlns:a16="http://schemas.microsoft.com/office/drawing/2014/main" id="{198D0521-9990-CCAC-928D-407CE8A8BBAB}"/>
              </a:ext>
            </a:extLst>
          </p:cNvPr>
          <p:cNvSpPr txBox="1">
            <a:spLocks/>
          </p:cNvSpPr>
          <p:nvPr>
            <p:custDataLst>
              <p:tags r:id="rId29"/>
            </p:custDataLst>
          </p:nvPr>
        </p:nvSpPr>
        <p:spPr bwMode="auto">
          <a:xfrm>
            <a:off x="9224963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374124-DA5F-4AC7-BB75-2C701AFB870F}" type="datetime'''''''''''''''''''''''''''''2''''''''0''''''''''''''''21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2021</a:t>
            </a:fld>
            <a:endParaRPr lang="en-US" sz="800" dirty="0"/>
          </a:p>
        </p:txBody>
      </p:sp>
      <p:sp>
        <p:nvSpPr>
          <p:cNvPr id="595" name="Text Placeholder 10">
            <a:extLst>
              <a:ext uri="{FF2B5EF4-FFF2-40B4-BE49-F238E27FC236}">
                <a16:creationId xmlns:a16="http://schemas.microsoft.com/office/drawing/2014/main" id="{57008794-9F76-418F-0B6A-5138FAF4A9F9}"/>
              </a:ext>
            </a:extLst>
          </p:cNvPr>
          <p:cNvSpPr txBox="1">
            <a:spLocks/>
          </p:cNvSpPr>
          <p:nvPr>
            <p:custDataLst>
              <p:tags r:id="rId30"/>
            </p:custDataLst>
          </p:nvPr>
        </p:nvSpPr>
        <p:spPr bwMode="auto">
          <a:xfrm>
            <a:off x="9512300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BCC9C39-01DF-42BE-8EF8-4D911CD253BD}" type="datetime'''''2''''''''''''''''''''''''''''0''''''''2''''''2''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2022</a:t>
            </a:fld>
            <a:endParaRPr lang="en-US" sz="800" dirty="0"/>
          </a:p>
        </p:txBody>
      </p:sp>
      <p:sp>
        <p:nvSpPr>
          <p:cNvPr id="598" name="Text Placeholder 10">
            <a:extLst>
              <a:ext uri="{FF2B5EF4-FFF2-40B4-BE49-F238E27FC236}">
                <a16:creationId xmlns:a16="http://schemas.microsoft.com/office/drawing/2014/main" id="{2CD4834B-8BD5-1640-8ADE-83E3CC63AF57}"/>
              </a:ext>
            </a:extLst>
          </p:cNvPr>
          <p:cNvSpPr txBox="1">
            <a:spLocks/>
          </p:cNvSpPr>
          <p:nvPr>
            <p:custDataLst>
              <p:tags r:id="rId31"/>
            </p:custDataLst>
          </p:nvPr>
        </p:nvSpPr>
        <p:spPr bwMode="auto">
          <a:xfrm>
            <a:off x="9798050" y="4349750"/>
            <a:ext cx="241300" cy="12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0AE8FD2-B7E1-4BA9-A17B-B9315F7165AB}" type="datetime'''''2''''''''''''''''''''''''''''''''0''''2''''''''''''3'">
              <a:rPr lang="en-US" altLang="en-US" sz="8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2023</a:t>
            </a:fld>
            <a:endParaRPr lang="en-US" sz="800" dirty="0"/>
          </a:p>
        </p:txBody>
      </p:sp>
      <p:sp>
        <p:nvSpPr>
          <p:cNvPr id="603" name="Rectangular Callout 56">
            <a:extLst>
              <a:ext uri="{FF2B5EF4-FFF2-40B4-BE49-F238E27FC236}">
                <a16:creationId xmlns:a16="http://schemas.microsoft.com/office/drawing/2014/main" id="{A3ED80C8-40D0-7D62-5E56-4D9E14A8F761}"/>
              </a:ext>
            </a:extLst>
          </p:cNvPr>
          <p:cNvSpPr/>
          <p:nvPr/>
        </p:nvSpPr>
        <p:spPr bwMode="gray">
          <a:xfrm>
            <a:off x="10316712" y="3160713"/>
            <a:ext cx="1075965" cy="757238"/>
          </a:xfrm>
          <a:prstGeom prst="wedgeRectCallout">
            <a:avLst>
              <a:gd name="adj1" fmla="val -64935"/>
              <a:gd name="adj2" fmla="val 2969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44450" indent="0">
              <a:buNone/>
            </a:pPr>
            <a:r>
              <a:rPr lang="en-US" sz="900" dirty="0">
                <a:solidFill>
                  <a:schemeClr val="bg1"/>
                </a:solidFill>
              </a:rPr>
              <a:t>EV global demand has increased dramatically since 2021.</a:t>
            </a:r>
          </a:p>
        </p:txBody>
      </p:sp>
      <p:sp>
        <p:nvSpPr>
          <p:cNvPr id="604" name="Rectangle 603">
            <a:extLst>
              <a:ext uri="{FF2B5EF4-FFF2-40B4-BE49-F238E27FC236}">
                <a16:creationId xmlns:a16="http://schemas.microsoft.com/office/drawing/2014/main" id="{490759BA-54B5-7011-1113-565DF4CFE5F7}"/>
              </a:ext>
            </a:extLst>
          </p:cNvPr>
          <p:cNvSpPr/>
          <p:nvPr/>
        </p:nvSpPr>
        <p:spPr bwMode="gray">
          <a:xfrm>
            <a:off x="10085334" y="2465388"/>
            <a:ext cx="1329180" cy="354013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l">
              <a:spcBef>
                <a:spcPts val="0"/>
              </a:spcBef>
              <a:buNone/>
            </a:pPr>
            <a:r>
              <a:rPr lang="en-US" sz="1000" b="1" i="1" dirty="0">
                <a:solidFill>
                  <a:schemeClr val="tx1"/>
                </a:solidFill>
              </a:rPr>
              <a:t>EV battery global demand (GWh/year)	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9843867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551" imgH="553" progId="TCLayout.ActiveDocument.1">
                  <p:embed/>
                </p:oleObj>
              </mc:Choice>
              <mc:Fallback>
                <p:oleObj name="think-cell Slide" r:id="rId3" imgW="551" imgH="553" progId="TCLayout.ActiveDocument.1">
                  <p:embed/>
                  <p:pic>
                    <p:nvPicPr>
                      <p:cNvPr id="4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CKI Biofuels Team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523686" y="1164717"/>
            <a:ext cx="3971198" cy="1007659"/>
            <a:chOff x="523686" y="1564553"/>
            <a:chExt cx="3971198" cy="1007659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6A140F77-FA6C-814B-6CDA-1E57C16886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23686" y="1564553"/>
              <a:ext cx="1007659" cy="1007659"/>
            </a:xfrm>
            <a:prstGeom prst="ellipse">
              <a:avLst/>
            </a:prstGeom>
            <a:ln w="9525" cap="rnd">
              <a:noFill/>
            </a:ln>
            <a:effectLst/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80B0CFA-A98C-DD73-DB41-1824635DB268}"/>
                </a:ext>
              </a:extLst>
            </p:cNvPr>
            <p:cNvSpPr txBox="1"/>
            <p:nvPr/>
          </p:nvSpPr>
          <p:spPr>
            <a:xfrm>
              <a:off x="1657044" y="1575940"/>
              <a:ext cx="2837840" cy="984885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pPr marL="0" indent="0">
                <a:buNone/>
              </a:pPr>
              <a:r>
                <a:rPr lang="en-US" sz="1200" b="1" dirty="0">
                  <a:effectLst/>
                  <a:latin typeface="Arial"/>
                  <a:ea typeface="Times New Roman" panose="02020603050405020304" pitchFamily="18" charset="0"/>
                  <a:cs typeface="Arial"/>
                </a:rPr>
                <a:t>Birru Pagi Lucha</a:t>
              </a: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Master of Science in Sustainability Management</a:t>
              </a: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/>
                  <a:ea typeface="Times New Roman" panose="02020603050405020304" pitchFamily="18" charset="0"/>
                  <a:cs typeface="Arial"/>
                </a:rPr>
                <a:t>CKI </a:t>
              </a:r>
              <a:r>
                <a:rPr lang="en-US" sz="1200" dirty="0">
                  <a:ea typeface="Times New Roman" panose="02020603050405020304" pitchFamily="18" charset="0"/>
                  <a:cs typeface="Arial"/>
                </a:rPr>
                <a:t>Fellow/Team Lead</a:t>
              </a:r>
              <a:endParaRPr lang="en-US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145057" y="3548146"/>
            <a:ext cx="4838364" cy="1061829"/>
            <a:chOff x="6077208" y="1683013"/>
            <a:chExt cx="4838364" cy="106182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B7C3FE9-916A-79B1-BEDE-650EEE05F292}"/>
                </a:ext>
              </a:extLst>
            </p:cNvPr>
            <p:cNvSpPr txBox="1"/>
            <p:nvPr/>
          </p:nvSpPr>
          <p:spPr>
            <a:xfrm>
              <a:off x="7210907" y="1683013"/>
              <a:ext cx="3704665" cy="10618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indent="0">
                <a:buNone/>
              </a:pPr>
              <a:r>
                <a:rPr lang="en-US" sz="1200" b="1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Hyae Ryung (Helen) Kim</a:t>
              </a:r>
              <a:endParaRPr lang="en-US" sz="1200" b="1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endParaRP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PhD in Sustainable Development </a:t>
              </a: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Senior Research Fellow</a:t>
              </a: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  <a:hlinkClick r:id="rId6"/>
                </a:rPr>
                <a:t>hk2901@columbia.edu</a:t>
              </a:r>
              <a:endParaRPr lang="en-US" sz="1200" dirty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14" name="Picture 10" descr="Hyae Ryung (Helen) Kim">
              <a:extLst>
                <a:ext uri="{FF2B5EF4-FFF2-40B4-BE49-F238E27FC236}">
                  <a16:creationId xmlns:a16="http://schemas.microsoft.com/office/drawing/2014/main" id="{1280E8D6-2E94-5EFC-0E91-20326E53D4F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6077208" y="1709928"/>
              <a:ext cx="1007999" cy="1007999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5" name="Group 14"/>
          <p:cNvGrpSpPr/>
          <p:nvPr/>
        </p:nvGrpSpPr>
        <p:grpSpPr>
          <a:xfrm>
            <a:off x="6145057" y="4785748"/>
            <a:ext cx="4838364" cy="1061829"/>
            <a:chOff x="6077208" y="2995794"/>
            <a:chExt cx="4838364" cy="106182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2013B83-D13E-7FB8-DEF7-CFB3F21EBCAF}"/>
                </a:ext>
              </a:extLst>
            </p:cNvPr>
            <p:cNvSpPr txBox="1"/>
            <p:nvPr/>
          </p:nvSpPr>
          <p:spPr>
            <a:xfrm>
              <a:off x="7210908" y="2995794"/>
              <a:ext cx="3704664" cy="1061829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pPr marL="0" indent="0">
                <a:buNone/>
              </a:pPr>
              <a:r>
                <a:rPr lang="en-US" sz="1200" b="1" dirty="0">
                  <a:latin typeface="Arial"/>
                  <a:ea typeface="Times New Roman" panose="02020603050405020304" pitchFamily="18" charset="0"/>
                  <a:cs typeface="Arial"/>
                </a:rPr>
                <a:t>Gernot Wagner</a:t>
              </a:r>
              <a:endParaRPr lang="en-US" sz="1200" b="1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endParaRP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/>
                  <a:ea typeface="Times New Roman" panose="02020603050405020304" pitchFamily="18" charset="0"/>
                  <a:cs typeface="Arial"/>
                </a:rPr>
                <a:t>Senior Lecturer, Columbia Business School</a:t>
              </a: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/>
                  <a:ea typeface="Times New Roman" panose="02020603050405020304" pitchFamily="18" charset="0"/>
                  <a:cs typeface="Arial"/>
                </a:rPr>
                <a:t>Faculty Director, Climate</a:t>
              </a:r>
              <a:r>
                <a:rPr lang="en-US" sz="1200" dirty="0">
                  <a:effectLst/>
                  <a:latin typeface="Arial"/>
                  <a:ea typeface="Times New Roman" panose="02020603050405020304" pitchFamily="18" charset="0"/>
                  <a:cs typeface="Arial"/>
                </a:rPr>
                <a:t> Knowledge Initiative</a:t>
              </a:r>
              <a:endParaRPr lang="en-US" dirty="0">
                <a:effectLst/>
                <a:latin typeface="Arial"/>
                <a:ea typeface="Times New Roman" panose="02020603050405020304" pitchFamily="18" charset="0"/>
                <a:cs typeface="Arial"/>
              </a:endParaRP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/>
                  <a:ea typeface="Times New Roman" panose="02020603050405020304" pitchFamily="18" charset="0"/>
                  <a:cs typeface="Arial"/>
                  <a:hlinkClick r:id="rId8"/>
                </a:rPr>
                <a:t>gwagner@columbia.edu</a:t>
              </a:r>
              <a:endParaRPr lang="en-US" sz="1200" dirty="0">
                <a:latin typeface="Arial"/>
                <a:ea typeface="Times New Roman" panose="02020603050405020304" pitchFamily="18" charset="0"/>
                <a:cs typeface="Arial"/>
              </a:endParaRPr>
            </a:p>
          </p:txBody>
        </p:sp>
        <p:pic>
          <p:nvPicPr>
            <p:cNvPr id="17" name="Picture 12" descr="A person standing in front of a window&#10;&#10;Description automatically generated">
              <a:extLst>
                <a:ext uri="{FF2B5EF4-FFF2-40B4-BE49-F238E27FC236}">
                  <a16:creationId xmlns:a16="http://schemas.microsoft.com/office/drawing/2014/main" id="{FACB59AF-7D9F-272E-3AD2-49F43AA7D7C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6077208" y="3022709"/>
              <a:ext cx="1007960" cy="1007999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8" name="Group 17"/>
          <p:cNvGrpSpPr/>
          <p:nvPr/>
        </p:nvGrpSpPr>
        <p:grpSpPr>
          <a:xfrm>
            <a:off x="6145057" y="2364715"/>
            <a:ext cx="3967940" cy="1004400"/>
            <a:chOff x="526944" y="2743518"/>
            <a:chExt cx="3967940" cy="100440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22494D0-6A1F-9498-6697-C2998750727C}"/>
                </a:ext>
              </a:extLst>
            </p:cNvPr>
            <p:cNvSpPr txBox="1"/>
            <p:nvPr/>
          </p:nvSpPr>
          <p:spPr>
            <a:xfrm>
              <a:off x="1657044" y="2854322"/>
              <a:ext cx="2837840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indent="0">
                <a:buNone/>
              </a:pPr>
              <a:r>
                <a:rPr lang="en-US" sz="1200" b="1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Yosafat Partogi Simbolon</a:t>
              </a:r>
              <a:endParaRPr lang="en-US" sz="1200" b="1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endParaRP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Master of Business Administration</a:t>
              </a: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CKI Fellow</a:t>
              </a:r>
            </a:p>
          </p:txBody>
        </p:sp>
        <p:pic>
          <p:nvPicPr>
            <p:cNvPr id="20" name="Picture 2" descr="Yosafat Simbolon">
              <a:extLst>
                <a:ext uri="{FF2B5EF4-FFF2-40B4-BE49-F238E27FC236}">
                  <a16:creationId xmlns:a16="http://schemas.microsoft.com/office/drawing/2014/main" id="{574A6066-A39F-1B1D-E395-E709673DAC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6944" y="2743518"/>
              <a:ext cx="1004400" cy="1004400"/>
            </a:xfrm>
            <a:prstGeom prst="ellipse">
              <a:avLst/>
            </a:prstGeom>
            <a:ln w="9525" cap="rnd"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1" name="Group 20"/>
          <p:cNvGrpSpPr/>
          <p:nvPr/>
        </p:nvGrpSpPr>
        <p:grpSpPr>
          <a:xfrm>
            <a:off x="6145057" y="1120595"/>
            <a:ext cx="3967980" cy="1004400"/>
            <a:chOff x="526904" y="3994494"/>
            <a:chExt cx="3967980" cy="100440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E7184E4-CD0E-E542-9DB4-CE6701258235}"/>
                </a:ext>
              </a:extLst>
            </p:cNvPr>
            <p:cNvSpPr txBox="1"/>
            <p:nvPr/>
          </p:nvSpPr>
          <p:spPr>
            <a:xfrm>
              <a:off x="1657044" y="4003901"/>
              <a:ext cx="2837840" cy="9848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indent="0">
                <a:buNone/>
              </a:pPr>
              <a:r>
                <a:rPr lang="en-US" sz="1200" b="1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Sean Lee</a:t>
              </a:r>
              <a:endParaRPr lang="en-US" sz="1200" b="1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endParaRP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Bachelor of Arts in Economics and Political Science</a:t>
              </a: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CKI Fellow</a:t>
              </a:r>
            </a:p>
          </p:txBody>
        </p:sp>
        <p:pic>
          <p:nvPicPr>
            <p:cNvPr id="23" name="Picture 4" descr="Sean Lee">
              <a:extLst>
                <a:ext uri="{FF2B5EF4-FFF2-40B4-BE49-F238E27FC236}">
                  <a16:creationId xmlns:a16="http://schemas.microsoft.com/office/drawing/2014/main" id="{0FC39AC4-3934-1C05-168A-A7C2DAFFF7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6904" y="3994494"/>
              <a:ext cx="1004400" cy="1004400"/>
            </a:xfrm>
            <a:prstGeom prst="ellipse">
              <a:avLst/>
            </a:prstGeom>
            <a:ln w="9525" cap="rnd"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6868CC55-1029-9BEB-B930-B811CCE884D0}"/>
              </a:ext>
            </a:extLst>
          </p:cNvPr>
          <p:cNvSpPr txBox="1"/>
          <p:nvPr/>
        </p:nvSpPr>
        <p:spPr bwMode="gray">
          <a:xfrm>
            <a:off x="313775" y="6424778"/>
            <a:ext cx="9169390" cy="215444"/>
          </a:xfrm>
          <a:prstGeom prst="rect">
            <a:avLst/>
          </a:prstGeom>
          <a:noFill/>
        </p:spPr>
        <p:txBody>
          <a:bodyPr wrap="square" lIns="91440" tIns="45720" rIns="91440" bIns="45720" anchor="t">
            <a:spAutoFit/>
          </a:bodyPr>
          <a:lstStyle/>
          <a:p>
            <a:pPr marL="0" indent="0">
              <a:buNone/>
              <a:defRPr/>
            </a:pPr>
            <a:r>
              <a:rPr lang="en-US" sz="800" dirty="0">
                <a:solidFill>
                  <a:srgbClr val="000000"/>
                </a:solidFill>
                <a:latin typeface="Arial"/>
                <a:cs typeface="Arial"/>
              </a:rPr>
              <a:t>Attribution: Lucha et al., "</a:t>
            </a:r>
            <a:r>
              <a:rPr lang="en-US" sz="800" dirty="0">
                <a:solidFill>
                  <a:srgbClr val="000000"/>
                </a:solidFill>
                <a:latin typeface="Arial"/>
                <a:cs typeface="Arial"/>
                <a:hlinkClick r:id="rId1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latin typeface="Arial"/>
                <a:cs typeface="Arial"/>
              </a:rPr>
              <a:t>,” Columbia Business School Climate Knowledge Initiative (2025).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2D476FE-FABD-E541-0542-7DCFDB72F6A4}"/>
              </a:ext>
            </a:extLst>
          </p:cNvPr>
          <p:cNvGrpSpPr/>
          <p:nvPr/>
        </p:nvGrpSpPr>
        <p:grpSpPr>
          <a:xfrm>
            <a:off x="523686" y="4839918"/>
            <a:ext cx="4630225" cy="1007659"/>
            <a:chOff x="523686" y="3602317"/>
            <a:chExt cx="4630225" cy="1007659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B3D6D8A5-AFB8-3E81-2D03-D8B6CEBF28A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23686" y="3602317"/>
              <a:ext cx="1007659" cy="1007659"/>
            </a:xfrm>
            <a:prstGeom prst="ellipse">
              <a:avLst/>
            </a:prstGeom>
            <a:ln w="9525" cap="rnd">
              <a:noFill/>
            </a:ln>
            <a:effectLst/>
          </p:spPr>
        </p:pic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BA8A7E6-AA92-289A-5BEB-BC42FD8C585E}"/>
                </a:ext>
              </a:extLst>
            </p:cNvPr>
            <p:cNvSpPr txBox="1"/>
            <p:nvPr/>
          </p:nvSpPr>
          <p:spPr>
            <a:xfrm>
              <a:off x="1657044" y="3705798"/>
              <a:ext cx="3496867" cy="800219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pPr marL="0" indent="0">
                <a:buNone/>
              </a:pPr>
              <a:r>
                <a:rPr lang="en-US" sz="1200" b="1" dirty="0">
                  <a:effectLst/>
                  <a:latin typeface="Arial"/>
                  <a:ea typeface="Times New Roman" panose="02020603050405020304" pitchFamily="18" charset="0"/>
                  <a:cs typeface="Arial"/>
                </a:rPr>
                <a:t>Heonjae Lee</a:t>
              </a: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Bachelor of Arts in Financial Economics</a:t>
              </a: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/>
                  <a:ea typeface="Times New Roman" panose="02020603050405020304" pitchFamily="18" charset="0"/>
                  <a:cs typeface="Arial"/>
                </a:rPr>
                <a:t>CKI Fellow</a:t>
              </a:r>
              <a:endParaRPr lang="en-US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8899E14-70CB-AE8A-890A-2A1037C0AB80}"/>
              </a:ext>
            </a:extLst>
          </p:cNvPr>
          <p:cNvGrpSpPr/>
          <p:nvPr/>
        </p:nvGrpSpPr>
        <p:grpSpPr>
          <a:xfrm>
            <a:off x="523686" y="2418918"/>
            <a:ext cx="3971198" cy="1007659"/>
            <a:chOff x="523686" y="1120595"/>
            <a:chExt cx="3971198" cy="1007659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4A7D6A99-0851-ED5D-2401-18773FBBD707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23686" y="1120595"/>
              <a:ext cx="1007659" cy="1007659"/>
            </a:xfrm>
            <a:prstGeom prst="ellipse">
              <a:avLst/>
            </a:prstGeom>
            <a:ln w="9525" cap="rnd">
              <a:noFill/>
            </a:ln>
            <a:effectLst/>
          </p:spPr>
        </p:pic>
        <p:sp>
          <p:nvSpPr>
            <p:cNvPr id="30" name="TextBox 23">
              <a:extLst>
                <a:ext uri="{FF2B5EF4-FFF2-40B4-BE49-F238E27FC236}">
                  <a16:creationId xmlns:a16="http://schemas.microsoft.com/office/drawing/2014/main" id="{940624A7-405C-AA90-C505-03BBB8F5178E}"/>
                </a:ext>
              </a:extLst>
            </p:cNvPr>
            <p:cNvSpPr txBox="1"/>
            <p:nvPr/>
          </p:nvSpPr>
          <p:spPr>
            <a:xfrm>
              <a:off x="1657044" y="1224315"/>
              <a:ext cx="2837840" cy="800219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>
              <a:defPPr>
                <a:defRPr lang="en-US"/>
              </a:defPPr>
              <a:lvl1pPr marL="177800" indent="-177800" algn="l" defTabSz="711200" rtl="0" eaLnBrk="1" latinLnBrk="0" hangingPunct="1">
                <a:spcBef>
                  <a:spcPts val="1200"/>
                </a:spcBef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55600" indent="-177800" algn="l" defTabSz="711200" rtl="0" eaLnBrk="1" latinLnBrk="0" hangingPunct="1">
                <a:spcBef>
                  <a:spcPts val="600"/>
                </a:spcBef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33400" indent="-177800" algn="l" defTabSz="711200" rtl="0" eaLnBrk="1" latinLnBrk="0" hangingPunct="1">
                <a:spcBef>
                  <a:spcPts val="600"/>
                </a:spcBef>
                <a:buChar char="&gt;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11200" indent="-177800" algn="l" defTabSz="711200" rtl="0" eaLnBrk="1" latinLnBrk="0" hangingPunct="1">
                <a:spcBef>
                  <a:spcPts val="600"/>
                </a:spcBef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889000" indent="-177800" algn="l" defTabSz="711200" rtl="0" eaLnBrk="1" latinLnBrk="0" hangingPunct="1">
                <a:spcBef>
                  <a:spcPts val="600"/>
                </a:spcBef>
                <a:buChar char="&gt;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066800" indent="-177800" algn="l" defTabSz="711200" rtl="0" eaLnBrk="1" latinLnBrk="0" hangingPunct="1"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244600" indent="-177800" algn="l" defTabSz="711200" rtl="0" eaLnBrk="1" latinLnBrk="0" hangingPunct="1"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1422400" indent="-177800" algn="l" defTabSz="711200" rtl="0" eaLnBrk="1" latinLnBrk="0" hangingPunct="1"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1600200" indent="-177800" algn="l" defTabSz="711200" rtl="0" eaLnBrk="1" latinLnBrk="0" hangingPunct="1"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200" b="1" dirty="0">
                  <a:latin typeface="Arial"/>
                  <a:ea typeface="Times New Roman" panose="02020603050405020304" pitchFamily="18" charset="0"/>
                  <a:cs typeface="Arial"/>
                </a:rPr>
                <a:t>Augusto Agazzi</a:t>
              </a:r>
              <a:endParaRPr lang="en-US" sz="1200" b="1" dirty="0">
                <a:effectLst/>
                <a:latin typeface="Arial"/>
                <a:ea typeface="Times New Roman" panose="02020603050405020304" pitchFamily="18" charset="0"/>
                <a:cs typeface="Arial"/>
              </a:endParaRP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Master of Business Administration</a:t>
              </a: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/>
                  <a:ea typeface="Times New Roman" panose="02020603050405020304" pitchFamily="18" charset="0"/>
                  <a:cs typeface="Arial"/>
                </a:rPr>
                <a:t>CKI Fellow</a:t>
              </a:r>
              <a:endParaRPr lang="en-US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EFE0EB0-BD92-43C8-8AF6-20529B35A03D}"/>
              </a:ext>
            </a:extLst>
          </p:cNvPr>
          <p:cNvGrpSpPr/>
          <p:nvPr/>
        </p:nvGrpSpPr>
        <p:grpSpPr>
          <a:xfrm>
            <a:off x="523686" y="3628997"/>
            <a:ext cx="5232107" cy="1008502"/>
            <a:chOff x="456692" y="3598452"/>
            <a:chExt cx="5232107" cy="1008502"/>
          </a:xfrm>
        </p:grpSpPr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1F02BC6B-62EA-44E7-8700-4D29918CEFE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56692" y="3598452"/>
              <a:ext cx="1008001" cy="1008502"/>
            </a:xfrm>
            <a:prstGeom prst="ellipse">
              <a:avLst/>
            </a:prstGeom>
          </p:spPr>
        </p:pic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D09BECE-D1E6-4886-904D-05544524E67D}"/>
                </a:ext>
              </a:extLst>
            </p:cNvPr>
            <p:cNvSpPr txBox="1"/>
            <p:nvPr/>
          </p:nvSpPr>
          <p:spPr>
            <a:xfrm>
              <a:off x="1590393" y="3702594"/>
              <a:ext cx="4098406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indent="0">
                <a:buNone/>
              </a:pPr>
              <a:r>
                <a:rPr lang="en-US" sz="1200" b="1" dirty="0" err="1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Ariela</a:t>
              </a:r>
              <a:r>
                <a:rPr lang="en-US" sz="1200" b="1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200" b="1" dirty="0" err="1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Farchi</a:t>
              </a:r>
              <a:r>
                <a:rPr lang="en-US" sz="1200" b="1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Behar</a:t>
              </a:r>
              <a:endParaRPr lang="en-US" sz="1200" b="1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endParaRP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Master of Sustainability Management</a:t>
              </a:r>
            </a:p>
            <a:p>
              <a:pPr marL="0" indent="0">
                <a:spcBef>
                  <a:spcPts val="600"/>
                </a:spcBef>
                <a:buNone/>
              </a:pPr>
              <a:r>
                <a:rPr lang="en-US" sz="1200" dirty="0"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CKI Fellow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7800069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50000"/>
            <a:lumOff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9B831478-2C50-DD83-F5D1-4F29D61ABD24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0843568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7772400" imgH="10058400" progId="TCLayout.ActiveDocument.1">
                  <p:embed/>
                </p:oleObj>
              </mc:Choice>
              <mc:Fallback>
                <p:oleObj name="think-cell Slide" r:id="rId3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B831478-2C50-DD83-F5D1-4F29D61ABD2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070A6E76-0F92-EE74-9F89-C7FD4E163A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>
                <a:cs typeface="Arial"/>
              </a:rPr>
              <a:t>Appendix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2321688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18FBD39-9108-CE02-B861-E2CEAE0B6556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319460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503" imgH="503" progId="TCLayout.ActiveDocument.1">
                  <p:embed/>
                </p:oleObj>
              </mc:Choice>
              <mc:Fallback>
                <p:oleObj name="think-cell Slide" r:id="rId5" imgW="503" imgH="503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18FBD39-9108-CE02-B861-E2CEAE0B65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 vert="horz">
            <a:normAutofit/>
          </a:bodyPr>
          <a:lstStyle/>
          <a:p>
            <a:r>
              <a:rPr lang="en-US" dirty="0"/>
              <a:t>Glossary</a:t>
            </a: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400669"/>
              </p:ext>
            </p:extLst>
          </p:nvPr>
        </p:nvGraphicFramePr>
        <p:xfrm>
          <a:off x="334963" y="1033155"/>
          <a:ext cx="5544324" cy="5596128"/>
        </p:xfrm>
        <a:graphic>
          <a:graphicData uri="http://schemas.openxmlformats.org/drawingml/2006/table">
            <a:tbl>
              <a:tblPr firstRow="1" bandRow="1"/>
              <a:tblGrid>
                <a:gridCol w="9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43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AtJ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Alcohol-to-jet fuel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B(X)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Biodiesel blending rates with traditional fuels (B100, B85, etc.)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BEV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Battery electric vehicle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BOED/BPD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Barrels of oil equivalent per day / Barrels per day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BTL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Biomass-to-liquid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CAGR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Compound annual growth rate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CapEx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Capital expenditures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marR="0" lvl="0" indent="0" algn="l" defTabSz="711200" rtl="0" eaLnBrk="1" fontAlgn="ctr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CORSIA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Carbon Offsetting and Reduction Scheme for International Aviation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CO2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Carbon dioxide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E(X)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Bioethanol blending rates with traditional fuels (E100, E85, etc.)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EJ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Exajoule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EU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European Union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EV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Electric vehicle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EVSP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Electric vehicle service provider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FAME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Fatty acid methyl ester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FT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Fischer-Tropsch</a:t>
                      </a:r>
                    </a:p>
                  </a:txBody>
                  <a:tcPr marL="5173" marR="5173" marT="517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GHG(e)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Greenhouse gas emissions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96464108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GREET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Gases, Regulated Emissions, and Energy Use in Transportation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16520378"/>
                  </a:ext>
                </a:extLst>
              </a:tr>
            </a:tbl>
          </a:graphicData>
        </a:graphic>
      </p:graphicFrame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2552727"/>
              </p:ext>
            </p:extLst>
          </p:nvPr>
        </p:nvGraphicFramePr>
        <p:xfrm>
          <a:off x="6292645" y="1033155"/>
          <a:ext cx="5421069" cy="5285232"/>
        </p:xfrm>
        <a:graphic>
          <a:graphicData uri="http://schemas.openxmlformats.org/drawingml/2006/table">
            <a:tbl>
              <a:tblPr firstRow="1" bandRow="1"/>
              <a:tblGrid>
                <a:gridCol w="9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10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GT/MT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Gigaton/Megaton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GTL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Gas-to-liquid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HEFA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Hydroprocessed esters and fatty acids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HVO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Hydrotreated vegetable oil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LCFS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Low Carbon Fuel Standard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MBOED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Million barrels of oil equivalent per day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0882491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MSW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Municipal solid waste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NZE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Net-zero emissions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O&amp;M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Operating and management costs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OpEx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Operating expenses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PG(X)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Pyrolysis gas blending rates with traditional fuels (PG85, etc.)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R&amp;D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Research and development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RFS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Renewable fuel standard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RIN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11200" rtl="0" eaLnBrk="1" fontAlgn="ctr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Renewable identification numbers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SAF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Sustainable aviation fuel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UCO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Used cooking oil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WEF CST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l" defTabSz="711200" rtl="0" eaLnBrk="1" fontAlgn="ctr" latinLnBrk="0" hangingPunct="1">
                        <a:spcBef>
                          <a:spcPts val="1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World Economic Forum Clean Skies for Tomorrow initiative</a:t>
                      </a:r>
                    </a:p>
                  </a:txBody>
                  <a:tcPr marL="4814" marR="4814" marT="4814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</p:spTree>
    <p:custDataLst>
      <p:tags r:id="rId1"/>
    </p:custDataLst>
    <p:extLst>
      <p:ext uri="{BB962C8B-B14F-4D97-AF65-F5344CB8AC3E}">
        <p14:creationId xmlns:p14="http://schemas.microsoft.com/office/powerpoint/2010/main" val="365439545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5F045A-B573-C74E-E9F2-359F970A63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291AA51-7CC2-0279-AEDE-03D24CE7FFCD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7772400" imgH="10058400" progId="TCLayout.ActiveDocument.1">
                  <p:embed/>
                </p:oleObj>
              </mc:Choice>
              <mc:Fallback>
                <p:oleObj name="think-cell Slide" r:id="rId6" imgW="7772400" imgH="10058400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291AA51-7CC2-0279-AEDE-03D24CE7FF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053FCE5C-B30B-ADCB-3562-0148736E7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4018"/>
            <a:ext cx="11531600" cy="659434"/>
          </a:xfrm>
        </p:spPr>
        <p:txBody>
          <a:bodyPr vert="horz" rIns="91440">
            <a:noAutofit/>
          </a:bodyPr>
          <a:lstStyle/>
          <a:p>
            <a:r>
              <a:rPr lang="en-US" dirty="0">
                <a:cs typeface="Arial"/>
              </a:rPr>
              <a:t>Biofuel feedstock is sourced from various stages of the food value chain; full potential could reach ~11% of global energy demand</a:t>
            </a:r>
            <a:endParaRPr lang="en-US" dirty="0"/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520B718D-79FD-7C3F-93D0-7067CC05EEC1}"/>
              </a:ext>
            </a:extLst>
          </p:cNvPr>
          <p:cNvSpPr txBox="1"/>
          <p:nvPr/>
        </p:nvSpPr>
        <p:spPr bwMode="gray">
          <a:xfrm>
            <a:off x="1317171" y="6640286"/>
            <a:ext cx="72768" cy="318924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marL="0" indent="0">
              <a:buNone/>
            </a:pPr>
            <a:endParaRPr lang="en-US" sz="1600" dirty="0"/>
          </a:p>
        </p:txBody>
      </p:sp>
      <p:sp>
        <p:nvSpPr>
          <p:cNvPr id="75" name="btfpNotesBox111697">
            <a:extLst>
              <a:ext uri="{FF2B5EF4-FFF2-40B4-BE49-F238E27FC236}">
                <a16:creationId xmlns:a16="http://schemas.microsoft.com/office/drawing/2014/main" id="{CF0C06AC-3EC1-D976-CB1B-A80579A02351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5667406"/>
            <a:ext cx="9144000" cy="984885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Note: Feedstock for Gen 3 biofuels, such as microalgal blooms and other lab-created products, is not a direct part of the food system and not a part of this chart.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Liquid bio-hydrocarbons that are functionally equivalent to petroleum fuels and fully compatible with existing petroleum infrastructure. 2) Fatty acid methyl esters. 3) 80% of global tallow oil production (~5.6M tons per year). 4) Based on global UCO potential for biodiesel production as of 2030. 5) Assumed 60% of total food waste that goes to landfill (~0.6B ton per year). 6) Based on total crop residue produced globally, and 100% goes to conversion into biofuels. 7) Based on global manure production in 2022 and assumed 100% goes to conversion into biogas for electricity generation (equals to ~3,000 TWh potential).</a:t>
            </a:r>
            <a:endParaRPr lang="en-US" sz="800" dirty="0">
              <a:solidFill>
                <a:srgbClr val="000000"/>
              </a:solidFill>
              <a:cs typeface="Arial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McKinsey, </a:t>
            </a:r>
            <a:r>
              <a:rPr lang="en-US" sz="800" dirty="0">
                <a:solidFill>
                  <a:srgbClr val="000000"/>
                </a:solidFill>
                <a:hlinkClick r:id="rId8"/>
              </a:rPr>
              <a:t>Sustainable Fuels Outlook</a:t>
            </a:r>
            <a:r>
              <a:rPr lang="en-US" sz="800" dirty="0">
                <a:solidFill>
                  <a:srgbClr val="000000"/>
                </a:solidFill>
              </a:rPr>
              <a:t> (2024); Molecules, </a:t>
            </a:r>
            <a:r>
              <a:rPr lang="en-US" sz="800" dirty="0">
                <a:solidFill>
                  <a:srgbClr val="000000"/>
                </a:solidFill>
                <a:hlinkClick r:id="rId9"/>
              </a:rPr>
              <a:t>Second-Generation Biomass as Feedstock for Bioethanol Production</a:t>
            </a:r>
            <a:r>
              <a:rPr lang="en-US" sz="800" dirty="0">
                <a:solidFill>
                  <a:srgbClr val="000000"/>
                </a:solidFill>
              </a:rPr>
              <a:t> (2024); UNEP,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Food Waste Index </a:t>
            </a:r>
            <a:r>
              <a:rPr lang="en-US" sz="800" dirty="0">
                <a:solidFill>
                  <a:srgbClr val="000000"/>
                </a:solidFill>
              </a:rPr>
              <a:t>(2024); GreenMatch,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The Impact of Food Waste</a:t>
            </a:r>
            <a:r>
              <a:rPr lang="en-US" sz="800" dirty="0">
                <a:solidFill>
                  <a:srgbClr val="000000"/>
                </a:solidFill>
              </a:rPr>
              <a:t> (2024); Clean Fuels Alliance America, </a:t>
            </a:r>
            <a:r>
              <a:rPr lang="en-US" sz="800" dirty="0">
                <a:hlinkClick r:id="rId12"/>
              </a:rPr>
              <a:t>Clean Fuels Releases Outlook</a:t>
            </a:r>
            <a:r>
              <a:rPr lang="en-US" sz="800" dirty="0"/>
              <a:t> (2023); World Biogas Association, </a:t>
            </a:r>
            <a:r>
              <a:rPr lang="en-US" sz="800" dirty="0">
                <a:hlinkClick r:id="rId13"/>
              </a:rPr>
              <a:t>Global Potential of Biogas</a:t>
            </a:r>
            <a:r>
              <a:rPr lang="en-US" sz="800" dirty="0"/>
              <a:t> (2019); Tallow Chandlers’, </a:t>
            </a:r>
            <a:r>
              <a:rPr lang="en-US" sz="800" dirty="0">
                <a:hlinkClick r:id="rId14"/>
              </a:rPr>
              <a:t>Tallow</a:t>
            </a:r>
            <a:r>
              <a:rPr lang="en-US" sz="800" dirty="0"/>
              <a:t> (2015).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15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6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7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25" name="TextBox 8">
            <a:extLst>
              <a:ext uri="{FF2B5EF4-FFF2-40B4-BE49-F238E27FC236}">
                <a16:creationId xmlns:a16="http://schemas.microsoft.com/office/drawing/2014/main" id="{378DD040-EA14-7063-60C7-8BD6B85F4D9D}"/>
              </a:ext>
            </a:extLst>
          </p:cNvPr>
          <p:cNvSpPr txBox="1"/>
          <p:nvPr/>
        </p:nvSpPr>
        <p:spPr bwMode="gray">
          <a:xfrm>
            <a:off x="9034336" y="1554480"/>
            <a:ext cx="2743326" cy="3256091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spcAft>
                <a:spcPts val="1200"/>
              </a:spcAft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0"/>
              </a:spcBef>
              <a:spcAft>
                <a:spcPts val="400"/>
              </a:spcAft>
            </a:pPr>
            <a:r>
              <a:rPr kumimoji="0" lang="en-US" sz="105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Current biofuel production still mainly relies on crops </a:t>
            </a:r>
            <a:r>
              <a:rPr kumimoji="0" lang="en-US" sz="105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 produce ethanol blending and FAME, with </a:t>
            </a:r>
            <a:br>
              <a:rPr kumimoji="0" lang="en-US" sz="105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5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 EJ production </a:t>
            </a:r>
            <a:r>
              <a:rPr kumimoji="0" lang="en-US" sz="105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as of 2022.</a:t>
            </a:r>
          </a:p>
          <a:p>
            <a:pPr>
              <a:spcBef>
                <a:spcPts val="0"/>
              </a:spcBef>
              <a:spcAft>
                <a:spcPts val="400"/>
              </a:spcAft>
            </a:pPr>
            <a:r>
              <a:rPr lang="en-US" sz="1050" b="1" dirty="0">
                <a:solidFill>
                  <a:srgbClr val="000000"/>
                </a:solidFill>
                <a:latin typeface="Arial"/>
              </a:rPr>
              <a:t>Significant untapped potential exists from the non-crop </a:t>
            </a:r>
            <a:r>
              <a:rPr lang="en-US" sz="1050" dirty="0">
                <a:solidFill>
                  <a:srgbClr val="000000"/>
                </a:solidFill>
                <a:latin typeface="Arial"/>
              </a:rPr>
              <a:t>feedstock, equivalent to </a:t>
            </a:r>
            <a:r>
              <a:rPr lang="en-US" sz="1050" b="1" dirty="0">
                <a:solidFill>
                  <a:srgbClr val="000000"/>
                </a:solidFill>
                <a:latin typeface="Arial"/>
              </a:rPr>
              <a:t>~64 EJ (based on carbon content) </a:t>
            </a:r>
            <a:r>
              <a:rPr lang="en-US" sz="1050" dirty="0">
                <a:solidFill>
                  <a:srgbClr val="000000"/>
                </a:solidFill>
                <a:latin typeface="Arial"/>
              </a:rPr>
              <a:t>of energy production or ~</a:t>
            </a:r>
            <a:r>
              <a:rPr lang="en-US" sz="1050" b="1" dirty="0">
                <a:solidFill>
                  <a:srgbClr val="000000"/>
                </a:solidFill>
                <a:latin typeface="Arial"/>
              </a:rPr>
              <a:t>11% of global energy consumption</a:t>
            </a:r>
            <a:r>
              <a:rPr lang="en-US" sz="1050" dirty="0">
                <a:solidFill>
                  <a:srgbClr val="000000"/>
                </a:solidFill>
                <a:latin typeface="Arial"/>
              </a:rPr>
              <a:t> in 2022.</a:t>
            </a:r>
          </a:p>
          <a:p>
            <a:pPr>
              <a:spcBef>
                <a:spcPts val="0"/>
              </a:spcBef>
              <a:spcAft>
                <a:spcPts val="400"/>
              </a:spcAft>
            </a:pPr>
            <a:r>
              <a:rPr lang="en-US" sz="1050" dirty="0">
                <a:solidFill>
                  <a:srgbClr val="000000"/>
                </a:solidFill>
                <a:latin typeface="Arial"/>
              </a:rPr>
              <a:t>Biofuel could play important role in decarbonization by </a:t>
            </a:r>
            <a:r>
              <a:rPr lang="en-US" sz="1050" b="1" dirty="0">
                <a:solidFill>
                  <a:srgbClr val="000000"/>
                </a:solidFill>
                <a:latin typeface="Arial"/>
              </a:rPr>
              <a:t>repurposing the food system’s low-value output into fuels for the transport and power sectors.</a:t>
            </a:r>
            <a:endParaRPr lang="en-US" sz="1050" dirty="0">
              <a:solidFill>
                <a:srgbClr val="000000"/>
              </a:solidFill>
              <a:latin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5842155-13BA-8ABD-4755-3D5968699D27}"/>
              </a:ext>
            </a:extLst>
          </p:cNvPr>
          <p:cNvGrpSpPr/>
          <p:nvPr/>
        </p:nvGrpSpPr>
        <p:grpSpPr>
          <a:xfrm>
            <a:off x="330200" y="1554480"/>
            <a:ext cx="8251825" cy="291303"/>
            <a:chOff x="330200" y="1549482"/>
            <a:chExt cx="8251825" cy="291303"/>
          </a:xfrm>
        </p:grpSpPr>
        <p:sp>
          <p:nvSpPr>
            <p:cNvPr id="123" name="btfpColumnHeaderBoxText158498">
              <a:extLst>
                <a:ext uri="{FF2B5EF4-FFF2-40B4-BE49-F238E27FC236}">
                  <a16:creationId xmlns:a16="http://schemas.microsoft.com/office/drawing/2014/main" id="{B7ABA431-48B6-6B14-667C-A4F174FFB297}"/>
                </a:ext>
              </a:extLst>
            </p:cNvPr>
            <p:cNvSpPr txBox="1"/>
            <p:nvPr/>
          </p:nvSpPr>
          <p:spPr bwMode="gray">
            <a:xfrm>
              <a:off x="330201" y="1549482"/>
              <a:ext cx="8214502" cy="288219"/>
            </a:xfrm>
            <a:prstGeom prst="rect">
              <a:avLst/>
            </a:prstGeom>
            <a:noFill/>
          </p:spPr>
          <p:txBody>
            <a:bodyPr vert="horz" wrap="square" lIns="36036" tIns="36036" rIns="36036" bIns="36036" rtlCol="0" anchor="b"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400" b="1" dirty="0">
                  <a:solidFill>
                    <a:srgbClr val="000000"/>
                  </a:solidFill>
                </a:rPr>
                <a:t>Food system value chain and corresponding biofuel end products (non-exhaustive) </a:t>
              </a:r>
            </a:p>
          </p:txBody>
        </p:sp>
        <p:cxnSp>
          <p:nvCxnSpPr>
            <p:cNvPr id="124" name="btfpColumnHeaderBoxLine158498">
              <a:extLst>
                <a:ext uri="{FF2B5EF4-FFF2-40B4-BE49-F238E27FC236}">
                  <a16:creationId xmlns:a16="http://schemas.microsoft.com/office/drawing/2014/main" id="{7323E403-5F8A-5474-862B-D38982615603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30200" y="1840785"/>
              <a:ext cx="8251825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76E2AF1-CCD9-190D-CB72-0E2DB7F614CF}"/>
              </a:ext>
            </a:extLst>
          </p:cNvPr>
          <p:cNvGrpSpPr/>
          <p:nvPr/>
        </p:nvGrpSpPr>
        <p:grpSpPr>
          <a:xfrm>
            <a:off x="2414127" y="1362154"/>
            <a:ext cx="9783449" cy="226591"/>
            <a:chOff x="2414127" y="1331674"/>
            <a:chExt cx="9783449" cy="226591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1F370F8-8717-A3EC-FE6E-7710E9F5794A}"/>
                </a:ext>
              </a:extLst>
            </p:cNvPr>
            <p:cNvSpPr txBox="1"/>
            <p:nvPr/>
          </p:nvSpPr>
          <p:spPr bwMode="gray">
            <a:xfrm>
              <a:off x="7990642" y="1376389"/>
              <a:ext cx="228600" cy="13716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noFill/>
            </a:ln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 algn="ctr">
                <a:buNone/>
              </a:pPr>
              <a:endParaRPr lang="en-US" sz="900" dirty="0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462C9E2-0CCB-5EB8-CC2C-5542878575FC}"/>
                </a:ext>
              </a:extLst>
            </p:cNvPr>
            <p:cNvSpPr txBox="1"/>
            <p:nvPr/>
          </p:nvSpPr>
          <p:spPr bwMode="gray">
            <a:xfrm>
              <a:off x="5002805" y="1376389"/>
              <a:ext cx="228600" cy="137160"/>
            </a:xfrm>
            <a:prstGeom prst="rect">
              <a:avLst/>
            </a:prstGeom>
            <a:noFill/>
            <a:ln w="12700">
              <a:solidFill>
                <a:schemeClr val="accent1"/>
              </a:solidFill>
            </a:ln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 algn="ctr">
                <a:buNone/>
              </a:pPr>
              <a:endParaRPr lang="en-US" sz="1000" dirty="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82CE605-97FA-F081-9672-9D803C21BAFE}"/>
                </a:ext>
              </a:extLst>
            </p:cNvPr>
            <p:cNvSpPr txBox="1"/>
            <p:nvPr/>
          </p:nvSpPr>
          <p:spPr bwMode="gray">
            <a:xfrm>
              <a:off x="6410804" y="1376389"/>
              <a:ext cx="228600" cy="13716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 algn="ctr">
                <a:buNone/>
              </a:pPr>
              <a:endParaRPr lang="en-US" sz="900" dirty="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CBB8E66-EA9F-A4A8-BEBD-3000A40B84EC}"/>
                </a:ext>
              </a:extLst>
            </p:cNvPr>
            <p:cNvSpPr txBox="1"/>
            <p:nvPr/>
          </p:nvSpPr>
          <p:spPr bwMode="gray">
            <a:xfrm>
              <a:off x="9765775" y="1339368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Gen 1 biofuels</a:t>
              </a:r>
            </a:p>
          </p:txBody>
        </p: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3266AD8C-4DB8-3781-6A1A-BC7AF186D694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9476894" y="1444969"/>
              <a:ext cx="288881" cy="0"/>
            </a:xfrm>
            <a:prstGeom prst="straightConnector1">
              <a:avLst/>
            </a:prstGeom>
            <a:ln w="9525" cap="flat">
              <a:solidFill>
                <a:schemeClr val="accent3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2479B3B4-8742-44B4-82C2-EEC1B4A60FB0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10633206" y="1444969"/>
              <a:ext cx="288881" cy="0"/>
            </a:xfrm>
            <a:prstGeom prst="straightConnector1">
              <a:avLst/>
            </a:prstGeom>
            <a:ln w="9525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4DAC1E4-C515-23BB-1EB7-6A51AE78F452}"/>
                </a:ext>
              </a:extLst>
            </p:cNvPr>
            <p:cNvSpPr txBox="1"/>
            <p:nvPr/>
          </p:nvSpPr>
          <p:spPr bwMode="gray">
            <a:xfrm>
              <a:off x="5248621" y="1331674"/>
              <a:ext cx="1242911" cy="226591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1000" dirty="0"/>
                <a:t>Main value chain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1E12C92-081C-0E1A-544E-78BB85C2D198}"/>
                </a:ext>
              </a:extLst>
            </p:cNvPr>
            <p:cNvSpPr txBox="1"/>
            <p:nvPr/>
          </p:nvSpPr>
          <p:spPr bwMode="gray">
            <a:xfrm>
              <a:off x="6635771" y="1339368"/>
              <a:ext cx="1280160" cy="211203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Food system’s products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4A4DFDC-7E8D-631A-7D22-23B1598F74EB}"/>
                </a:ext>
              </a:extLst>
            </p:cNvPr>
            <p:cNvSpPr txBox="1"/>
            <p:nvPr/>
          </p:nvSpPr>
          <p:spPr bwMode="gray">
            <a:xfrm>
              <a:off x="8204407" y="1339368"/>
              <a:ext cx="1242922" cy="211203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 algn="ctr">
                <a:buNone/>
              </a:pPr>
              <a:r>
                <a:rPr lang="en-US" sz="900" dirty="0"/>
                <a:t>Biofuel end products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D41429CB-49E4-E7B8-6942-E6BB6C72D627}"/>
                </a:ext>
              </a:extLst>
            </p:cNvPr>
            <p:cNvSpPr txBox="1"/>
            <p:nvPr/>
          </p:nvSpPr>
          <p:spPr bwMode="gray">
            <a:xfrm>
              <a:off x="10922087" y="1339368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Gen 2 biofuels</a:t>
              </a: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AB0E4654-3291-B863-E11E-649C3A33D19D}"/>
                </a:ext>
              </a:extLst>
            </p:cNvPr>
            <p:cNvSpPr/>
            <p:nvPr/>
          </p:nvSpPr>
          <p:spPr bwMode="gray">
            <a:xfrm>
              <a:off x="2414127" y="1370495"/>
              <a:ext cx="334991" cy="1489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endParaRPr lang="en-US" sz="1600" dirty="0">
                <a:solidFill>
                  <a:schemeClr val="tx1"/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36ED956-56D1-87E8-8D3D-7D42BEC4C29B}"/>
                </a:ext>
              </a:extLst>
            </p:cNvPr>
            <p:cNvSpPr txBox="1"/>
            <p:nvPr/>
          </p:nvSpPr>
          <p:spPr bwMode="gray">
            <a:xfrm>
              <a:off x="2749119" y="1331674"/>
              <a:ext cx="2389467" cy="226591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1000" dirty="0"/>
                <a:t>Full potential to convert to energy, EJ</a:t>
              </a:r>
              <a:endParaRPr lang="en-US" dirty="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FFB96470-9381-C6E8-9AD3-396D11B93BCF}"/>
              </a:ext>
            </a:extLst>
          </p:cNvPr>
          <p:cNvGrpSpPr/>
          <p:nvPr/>
        </p:nvGrpSpPr>
        <p:grpSpPr>
          <a:xfrm>
            <a:off x="390066" y="2147369"/>
            <a:ext cx="8217276" cy="3158065"/>
            <a:chOff x="437690" y="2149432"/>
            <a:chExt cx="8241089" cy="3156002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C361E92F-CDDD-F3F3-1B74-080DB07BE0EA}"/>
                </a:ext>
              </a:extLst>
            </p:cNvPr>
            <p:cNvSpPr/>
            <p:nvPr/>
          </p:nvSpPr>
          <p:spPr bwMode="gray">
            <a:xfrm>
              <a:off x="2946070" y="3012480"/>
              <a:ext cx="1304314" cy="305529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900" b="1" dirty="0">
                  <a:solidFill>
                    <a:schemeClr val="tx1"/>
                  </a:solidFill>
                </a:rPr>
                <a:t>Livestock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B8C48C0-25FE-D90F-8742-FEA5BE49DF4C}"/>
                </a:ext>
              </a:extLst>
            </p:cNvPr>
            <p:cNvSpPr txBox="1"/>
            <p:nvPr/>
          </p:nvSpPr>
          <p:spPr bwMode="gray">
            <a:xfrm>
              <a:off x="441261" y="2150152"/>
              <a:ext cx="1304314" cy="611059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indent="0" algn="ctr">
                <a:buNone/>
              </a:pPr>
              <a:r>
                <a:rPr lang="en-US" sz="900" b="1" dirty="0"/>
                <a:t>Pre-production and land use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0DEDDC1-FB7E-F42D-BE7A-A4DB1DE1D75D}"/>
                </a:ext>
              </a:extLst>
            </p:cNvPr>
            <p:cNvSpPr txBox="1"/>
            <p:nvPr/>
          </p:nvSpPr>
          <p:spPr bwMode="gray">
            <a:xfrm>
              <a:off x="2142077" y="2150152"/>
              <a:ext cx="1304314" cy="611059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indent="0" algn="ctr">
                <a:buNone/>
              </a:pPr>
              <a:r>
                <a:rPr lang="en-US" sz="900" b="1" dirty="0"/>
                <a:t>Production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2C592FA-C6F4-1BF5-585C-94E57514AF99}"/>
                </a:ext>
              </a:extLst>
            </p:cNvPr>
            <p:cNvSpPr txBox="1"/>
            <p:nvPr/>
          </p:nvSpPr>
          <p:spPr bwMode="gray">
            <a:xfrm>
              <a:off x="5564838" y="2150152"/>
              <a:ext cx="1304314" cy="611059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indent="0" algn="ctr">
                <a:buNone/>
              </a:pPr>
              <a:r>
                <a:rPr lang="en-US" sz="900" b="1" dirty="0"/>
                <a:t>Consumption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4C876B6-6D59-CE33-90EE-5B517F4BB8A3}"/>
                </a:ext>
              </a:extLst>
            </p:cNvPr>
            <p:cNvSpPr txBox="1"/>
            <p:nvPr/>
          </p:nvSpPr>
          <p:spPr bwMode="gray">
            <a:xfrm>
              <a:off x="7300920" y="2149433"/>
              <a:ext cx="1304314" cy="611059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indent="0" algn="ctr">
                <a:buNone/>
              </a:pPr>
              <a:r>
                <a:rPr lang="en-US" sz="900" b="1" dirty="0"/>
                <a:t>Waste disposal</a:t>
              </a:r>
            </a:p>
          </p:txBody>
        </p:sp>
        <p:cxnSp>
          <p:nvCxnSpPr>
            <p:cNvPr id="19" name="Straight Arrow Connector 18">
              <a:extLst>
                <a:ext uri="{FF2B5EF4-FFF2-40B4-BE49-F238E27FC236}">
                  <a16:creationId xmlns:a16="http://schemas.microsoft.com/office/drawing/2014/main" id="{396606C6-08CE-40B6-2270-B12F391C8E34}"/>
                </a:ext>
              </a:extLst>
            </p:cNvPr>
            <p:cNvCxnSpPr>
              <a:cxnSpLocks/>
              <a:stCxn id="12" idx="3"/>
              <a:endCxn id="13" idx="1"/>
            </p:cNvCxnSpPr>
            <p:nvPr/>
          </p:nvCxnSpPr>
          <p:spPr bwMode="gray">
            <a:xfrm>
              <a:off x="1745575" y="2455682"/>
              <a:ext cx="396503" cy="0"/>
            </a:xfrm>
            <a:prstGeom prst="straightConnector1">
              <a:avLst/>
            </a:prstGeom>
            <a:ln w="9525" cap="flat">
              <a:solidFill>
                <a:schemeClr val="accent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576FD257-D8B5-EC19-FC1C-4B19543FCD14}"/>
                </a:ext>
              </a:extLst>
            </p:cNvPr>
            <p:cNvSpPr txBox="1"/>
            <p:nvPr/>
          </p:nvSpPr>
          <p:spPr bwMode="gray">
            <a:xfrm>
              <a:off x="3864010" y="2150152"/>
              <a:ext cx="1304314" cy="611059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wrap="square" lIns="36000" tIns="36000" rIns="36000" bIns="36000" rtlCol="0" anchor="ctr">
              <a:noAutofit/>
            </a:bodyPr>
            <a:lstStyle/>
            <a:p>
              <a:pPr marL="0" indent="0" algn="ctr">
                <a:buNone/>
              </a:pPr>
              <a:r>
                <a:rPr lang="en-US" sz="900" b="1" dirty="0"/>
                <a:t>Transportation</a:t>
              </a:r>
            </a:p>
          </p:txBody>
        </p: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72B3A9BC-0F92-7AA9-505E-4C695F199DD6}"/>
                </a:ext>
              </a:extLst>
            </p:cNvPr>
            <p:cNvCxnSpPr>
              <a:cxnSpLocks/>
              <a:stCxn id="13" idx="3"/>
              <a:endCxn id="86" idx="1"/>
            </p:cNvCxnSpPr>
            <p:nvPr/>
          </p:nvCxnSpPr>
          <p:spPr bwMode="gray">
            <a:xfrm>
              <a:off x="3446391" y="2455682"/>
              <a:ext cx="417619" cy="0"/>
            </a:xfrm>
            <a:prstGeom prst="straightConnector1">
              <a:avLst/>
            </a:prstGeom>
            <a:ln w="9525" cap="flat">
              <a:solidFill>
                <a:schemeClr val="accent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FA02542B-0806-ACC4-6F13-314324AE47B0}"/>
                </a:ext>
              </a:extLst>
            </p:cNvPr>
            <p:cNvCxnSpPr>
              <a:cxnSpLocks/>
              <a:stCxn id="86" idx="3"/>
              <a:endCxn id="14" idx="1"/>
            </p:cNvCxnSpPr>
            <p:nvPr/>
          </p:nvCxnSpPr>
          <p:spPr bwMode="gray">
            <a:xfrm>
              <a:off x="5168324" y="2455682"/>
              <a:ext cx="396514" cy="0"/>
            </a:xfrm>
            <a:prstGeom prst="straightConnector1">
              <a:avLst/>
            </a:prstGeom>
            <a:ln w="9525" cap="flat">
              <a:solidFill>
                <a:schemeClr val="accent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D46316EE-B0E2-953B-BFBB-545F7A718DE9}"/>
                </a:ext>
              </a:extLst>
            </p:cNvPr>
            <p:cNvCxnSpPr>
              <a:cxnSpLocks/>
              <a:stCxn id="14" idx="3"/>
              <a:endCxn id="15" idx="1"/>
            </p:cNvCxnSpPr>
            <p:nvPr/>
          </p:nvCxnSpPr>
          <p:spPr bwMode="gray">
            <a:xfrm flipV="1">
              <a:off x="6869151" y="2454963"/>
              <a:ext cx="431768" cy="719"/>
            </a:xfrm>
            <a:prstGeom prst="straightConnector1">
              <a:avLst/>
            </a:prstGeom>
            <a:ln w="9525" cap="flat">
              <a:solidFill>
                <a:schemeClr val="accent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5BA4B32C-E003-8CC8-DBDD-BC352B100DFA}"/>
                </a:ext>
              </a:extLst>
            </p:cNvPr>
            <p:cNvSpPr/>
            <p:nvPr/>
          </p:nvSpPr>
          <p:spPr bwMode="gray">
            <a:xfrm>
              <a:off x="932248" y="3009659"/>
              <a:ext cx="1304314" cy="305529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900" b="1" dirty="0">
                  <a:solidFill>
                    <a:schemeClr val="tx1"/>
                  </a:solidFill>
                </a:rPr>
                <a:t>Crops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4000B5EC-973A-4C61-A22B-3DF694AD594C}"/>
                </a:ext>
              </a:extLst>
            </p:cNvPr>
            <p:cNvSpPr/>
            <p:nvPr/>
          </p:nvSpPr>
          <p:spPr bwMode="gray">
            <a:xfrm>
              <a:off x="2946073" y="3329930"/>
              <a:ext cx="1231353" cy="217169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58738" indent="-58738">
                <a:spcBef>
                  <a:spcPts val="400"/>
                </a:spcBef>
              </a:pPr>
              <a:endParaRPr lang="en-US" sz="900" dirty="0">
                <a:solidFill>
                  <a:schemeClr val="tx1"/>
                </a:solidFill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8E2DE6B4-195B-4BC9-50FE-FA51B57F8D5F}"/>
                </a:ext>
              </a:extLst>
            </p:cNvPr>
            <p:cNvSpPr txBox="1"/>
            <p:nvPr/>
          </p:nvSpPr>
          <p:spPr bwMode="gray">
            <a:xfrm>
              <a:off x="437690" y="4999905"/>
              <a:ext cx="1304314" cy="30552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noFill/>
            </a:ln>
          </p:spPr>
          <p:txBody>
            <a:bodyPr wrap="square" lIns="36000" tIns="36000" rIns="36000" bIns="36000" rtlCol="0" anchor="ctr" anchorCtr="1">
              <a:noAutofit/>
            </a:bodyPr>
            <a:lstStyle/>
            <a:p>
              <a:pPr marL="0" indent="0" algn="ctr">
                <a:buNone/>
              </a:pPr>
              <a:r>
                <a:rPr lang="en-US" sz="900" b="1" dirty="0"/>
                <a:t>Ethanol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C59E6EDE-687B-8ADE-253D-1B14BD73476F}"/>
                </a:ext>
              </a:extLst>
            </p:cNvPr>
            <p:cNvSpPr txBox="1"/>
            <p:nvPr/>
          </p:nvSpPr>
          <p:spPr bwMode="gray">
            <a:xfrm>
              <a:off x="2723268" y="4991744"/>
              <a:ext cx="1304314" cy="30552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noFill/>
            </a:ln>
          </p:spPr>
          <p:txBody>
            <a:bodyPr wrap="square" lIns="36000" tIns="36000" rIns="36000" bIns="36000" rtlCol="0" anchor="ctr" anchorCtr="1">
              <a:noAutofit/>
            </a:bodyPr>
            <a:lstStyle/>
            <a:p>
              <a:pPr marL="0" indent="0" algn="ctr">
                <a:buNone/>
              </a:pPr>
              <a:r>
                <a:rPr lang="en-US" sz="900" b="1" dirty="0"/>
                <a:t>Biodiesel (FAME)</a:t>
              </a:r>
              <a:r>
                <a:rPr lang="en-US" sz="900" b="1" baseline="30000" dirty="0"/>
                <a:t>2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B0F93E43-95D5-85B9-DDD8-1A0399AD1558}"/>
                </a:ext>
              </a:extLst>
            </p:cNvPr>
            <p:cNvSpPr txBox="1"/>
            <p:nvPr/>
          </p:nvSpPr>
          <p:spPr bwMode="gray">
            <a:xfrm>
              <a:off x="5212834" y="4999905"/>
              <a:ext cx="1304314" cy="30552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noFill/>
            </a:ln>
          </p:spPr>
          <p:txBody>
            <a:bodyPr wrap="square" lIns="36000" tIns="36000" rIns="36000" bIns="36000" rtlCol="0" anchor="ctr" anchorCtr="1">
              <a:noAutofit/>
            </a:bodyPr>
            <a:lstStyle/>
            <a:p>
              <a:pPr marL="0" indent="0" algn="ctr">
                <a:buNone/>
              </a:pPr>
              <a:r>
                <a:rPr lang="en-US" sz="900" b="1" dirty="0"/>
                <a:t>Biogas</a:t>
              </a: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1C4AB2F2-5B9A-E7AC-0F6A-9BD7AA280C68}"/>
                </a:ext>
              </a:extLst>
            </p:cNvPr>
            <p:cNvSpPr txBox="1"/>
            <p:nvPr/>
          </p:nvSpPr>
          <p:spPr bwMode="gray">
            <a:xfrm>
              <a:off x="7300920" y="4999905"/>
              <a:ext cx="1304314" cy="30552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noFill/>
            </a:ln>
          </p:spPr>
          <p:txBody>
            <a:bodyPr wrap="square" lIns="36000" tIns="36000" rIns="36000" bIns="36000" rtlCol="0" anchor="ctr" anchorCtr="1">
              <a:noAutofit/>
            </a:bodyPr>
            <a:lstStyle/>
            <a:p>
              <a:pPr marL="0" indent="0" algn="ctr">
                <a:buNone/>
              </a:pPr>
              <a:r>
                <a:rPr lang="en-US" sz="900" b="1" dirty="0"/>
                <a:t>Drop-in biofuels</a:t>
              </a:r>
              <a:r>
                <a:rPr lang="en-US" sz="900" b="1" baseline="30000" dirty="0"/>
                <a:t>1</a:t>
              </a:r>
            </a:p>
          </p:txBody>
        </p:sp>
        <p:cxnSp>
          <p:nvCxnSpPr>
            <p:cNvPr id="79" name="Elbow Connector 78">
              <a:extLst>
                <a:ext uri="{FF2B5EF4-FFF2-40B4-BE49-F238E27FC236}">
                  <a16:creationId xmlns:a16="http://schemas.microsoft.com/office/drawing/2014/main" id="{89822A1E-3151-5D2E-587A-17BBE15B8981}"/>
                </a:ext>
              </a:extLst>
            </p:cNvPr>
            <p:cNvCxnSpPr>
              <a:cxnSpLocks/>
              <a:stCxn id="13" idx="0"/>
              <a:endCxn id="15" idx="0"/>
            </p:cNvCxnSpPr>
            <p:nvPr/>
          </p:nvCxnSpPr>
          <p:spPr bwMode="gray">
            <a:xfrm rot="5400000" flipH="1" flipV="1">
              <a:off x="5373297" y="-429629"/>
              <a:ext cx="719" cy="5158842"/>
            </a:xfrm>
            <a:prstGeom prst="bentConnector3">
              <a:avLst>
                <a:gd name="adj1" fmla="val 27089374"/>
              </a:avLst>
            </a:prstGeom>
            <a:ln w="9525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lbow Connector 83">
              <a:extLst>
                <a:ext uri="{FF2B5EF4-FFF2-40B4-BE49-F238E27FC236}">
                  <a16:creationId xmlns:a16="http://schemas.microsoft.com/office/drawing/2014/main" id="{4B5AD323-2645-775A-A561-A4827CE6B4AB}"/>
                </a:ext>
              </a:extLst>
            </p:cNvPr>
            <p:cNvCxnSpPr>
              <a:cxnSpLocks/>
              <a:stCxn id="86" idx="0"/>
              <a:endCxn id="15" idx="0"/>
            </p:cNvCxnSpPr>
            <p:nvPr/>
          </p:nvCxnSpPr>
          <p:spPr bwMode="gray">
            <a:xfrm rot="5400000" flipH="1" flipV="1">
              <a:off x="6234263" y="431338"/>
              <a:ext cx="719" cy="3436910"/>
            </a:xfrm>
            <a:prstGeom prst="bentConnector3">
              <a:avLst>
                <a:gd name="adj1" fmla="val 27089374"/>
              </a:avLst>
            </a:prstGeom>
            <a:ln w="9525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Elbow Connector 93">
              <a:extLst>
                <a:ext uri="{FF2B5EF4-FFF2-40B4-BE49-F238E27FC236}">
                  <a16:creationId xmlns:a16="http://schemas.microsoft.com/office/drawing/2014/main" id="{3EE36C3F-993E-6A73-97C2-987BF10C80F1}"/>
                </a:ext>
              </a:extLst>
            </p:cNvPr>
            <p:cNvCxnSpPr>
              <a:cxnSpLocks/>
              <a:stCxn id="13" idx="2"/>
              <a:endCxn id="29" idx="0"/>
            </p:cNvCxnSpPr>
            <p:nvPr/>
          </p:nvCxnSpPr>
          <p:spPr bwMode="gray">
            <a:xfrm rot="5400000">
              <a:off x="2065096" y="2280520"/>
              <a:ext cx="248449" cy="1209829"/>
            </a:xfrm>
            <a:prstGeom prst="bentConnector3">
              <a:avLst>
                <a:gd name="adj1" fmla="val 50000"/>
              </a:avLst>
            </a:prstGeom>
            <a:ln w="9525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Elbow Connector 96">
              <a:extLst>
                <a:ext uri="{FF2B5EF4-FFF2-40B4-BE49-F238E27FC236}">
                  <a16:creationId xmlns:a16="http://schemas.microsoft.com/office/drawing/2014/main" id="{E5B29278-82A1-3236-E09F-34C8979521CB}"/>
                </a:ext>
              </a:extLst>
            </p:cNvPr>
            <p:cNvCxnSpPr>
              <a:cxnSpLocks/>
              <a:stCxn id="13" idx="2"/>
              <a:endCxn id="36" idx="0"/>
            </p:cNvCxnSpPr>
            <p:nvPr/>
          </p:nvCxnSpPr>
          <p:spPr bwMode="gray">
            <a:xfrm rot="16200000" flipH="1">
              <a:off x="3070596" y="2484848"/>
              <a:ext cx="251269" cy="803993"/>
            </a:xfrm>
            <a:prstGeom prst="bentConnector3">
              <a:avLst>
                <a:gd name="adj1" fmla="val 50000"/>
              </a:avLst>
            </a:prstGeom>
            <a:ln w="9525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69A868FA-C3E1-4534-32DE-7F38C03AD61F}"/>
                </a:ext>
              </a:extLst>
            </p:cNvPr>
            <p:cNvSpPr/>
            <p:nvPr/>
          </p:nvSpPr>
          <p:spPr bwMode="gray">
            <a:xfrm>
              <a:off x="5569900" y="3020202"/>
              <a:ext cx="1304314" cy="305529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900" b="1" dirty="0">
                  <a:solidFill>
                    <a:schemeClr val="tx1"/>
                  </a:solidFill>
                </a:rPr>
                <a:t>Used products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F3FE1191-EA74-74F3-38FC-0A3AD7BD3404}"/>
                </a:ext>
              </a:extLst>
            </p:cNvPr>
            <p:cNvSpPr/>
            <p:nvPr/>
          </p:nvSpPr>
          <p:spPr bwMode="gray">
            <a:xfrm>
              <a:off x="953419" y="3377750"/>
              <a:ext cx="1509224" cy="142815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96838" indent="0">
                <a:spcBef>
                  <a:spcPts val="400"/>
                </a:spcBef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Sugar-based crops (corn, sugar beets, sugarcane, wheat barley)</a:t>
              </a:r>
            </a:p>
            <a:p>
              <a:pPr marL="96838" indent="0">
                <a:spcBef>
                  <a:spcPts val="400"/>
                </a:spcBef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Oil-based crops (soy, oilseed rape, jatropha)</a:t>
              </a:r>
            </a:p>
            <a:p>
              <a:pPr marL="96838" indent="0">
                <a:spcBef>
                  <a:spcPts val="400"/>
                </a:spcBef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Processed oils (palm oil, vegetable oils and fats)</a:t>
              </a:r>
            </a:p>
            <a:p>
              <a:pPr marL="0" indent="0">
                <a:buNone/>
              </a:pPr>
              <a:endParaRPr lang="en-US" sz="900" b="1" dirty="0">
                <a:solidFill>
                  <a:schemeClr val="tx1"/>
                </a:solidFill>
              </a:endParaRPr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15474D71-EE8A-32EB-78E3-BE95ED9F0442}"/>
                </a:ext>
              </a:extLst>
            </p:cNvPr>
            <p:cNvSpPr/>
            <p:nvPr/>
          </p:nvSpPr>
          <p:spPr bwMode="gray">
            <a:xfrm>
              <a:off x="3000952" y="3377873"/>
              <a:ext cx="1565177" cy="532355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Animal fat </a:t>
              </a: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products</a:t>
              </a:r>
              <a:r>
                <a:rPr lang="en-US" sz="900" baseline="30000" dirty="0">
                  <a:solidFill>
                    <a:schemeClr val="tx1"/>
                  </a:solidFill>
                </a:rPr>
                <a:t>3</a:t>
              </a:r>
              <a:endParaRPr lang="en-US" sz="900" dirty="0">
                <a:solidFill>
                  <a:schemeClr val="tx1"/>
                </a:solidFill>
              </a:endParaRPr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AF84B79D-57C8-8E94-D4F9-C53B22706ED1}"/>
                </a:ext>
              </a:extLst>
            </p:cNvPr>
            <p:cNvSpPr/>
            <p:nvPr/>
          </p:nvSpPr>
          <p:spPr bwMode="gray">
            <a:xfrm>
              <a:off x="5614507" y="3377873"/>
              <a:ext cx="1565177" cy="532355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400"/>
                </a:spcBef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Used cooking oil</a:t>
              </a:r>
              <a:r>
                <a:rPr lang="en-US" sz="900" baseline="30000" dirty="0">
                  <a:solidFill>
                    <a:schemeClr val="tx1"/>
                  </a:solidFill>
                </a:rPr>
                <a:t>4</a:t>
              </a:r>
              <a:endParaRPr lang="en-US" sz="900" dirty="0">
                <a:solidFill>
                  <a:schemeClr val="tx1"/>
                </a:solidFill>
              </a:endParaRPr>
            </a:p>
            <a:p>
              <a:pPr marL="0" indent="0">
                <a:lnSpc>
                  <a:spcPct val="200000"/>
                </a:lnSpc>
                <a:spcBef>
                  <a:spcPts val="400"/>
                </a:spcBef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Food waste</a:t>
              </a:r>
              <a:r>
                <a:rPr lang="en-US" sz="900" baseline="30000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A58E68CF-B6F0-4327-07E3-E577D9AE4838}"/>
                </a:ext>
              </a:extLst>
            </p:cNvPr>
            <p:cNvSpPr/>
            <p:nvPr/>
          </p:nvSpPr>
          <p:spPr bwMode="gray">
            <a:xfrm>
              <a:off x="7295859" y="3009658"/>
              <a:ext cx="1304314" cy="305529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900" b="1" dirty="0">
                  <a:solidFill>
                    <a:schemeClr val="tx1"/>
                  </a:solidFill>
                </a:rPr>
                <a:t>Agricultural waste</a:t>
              </a:r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EE6D02F3-BDA5-03CE-9ED0-633BB2DC5D1B}"/>
                </a:ext>
              </a:extLst>
            </p:cNvPr>
            <p:cNvSpPr/>
            <p:nvPr/>
          </p:nvSpPr>
          <p:spPr bwMode="gray">
            <a:xfrm>
              <a:off x="7339766" y="3377873"/>
              <a:ext cx="1339013" cy="532355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400"/>
                </a:spcBef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Crops residue</a:t>
              </a:r>
              <a:r>
                <a:rPr lang="en-US" sz="900" baseline="30000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8336DF36-72CD-B6A6-B800-A11A7987B63B}"/>
                </a:ext>
              </a:extLst>
            </p:cNvPr>
            <p:cNvSpPr/>
            <p:nvPr/>
          </p:nvSpPr>
          <p:spPr bwMode="gray">
            <a:xfrm>
              <a:off x="7276450" y="4048604"/>
              <a:ext cx="1333009" cy="305529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900" b="1" dirty="0">
                  <a:solidFill>
                    <a:schemeClr val="tx1"/>
                  </a:solidFill>
                </a:rPr>
                <a:t>Livestock waste</a:t>
              </a: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7476BB6B-3087-CB59-51DA-487F29A471B2}"/>
                </a:ext>
              </a:extLst>
            </p:cNvPr>
            <p:cNvSpPr/>
            <p:nvPr/>
          </p:nvSpPr>
          <p:spPr bwMode="gray">
            <a:xfrm>
              <a:off x="7339766" y="4373705"/>
              <a:ext cx="1339013" cy="532355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400"/>
                </a:spcBef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Manure</a:t>
              </a:r>
              <a:r>
                <a:rPr lang="en-US" sz="900" baseline="30000" dirty="0">
                  <a:solidFill>
                    <a:schemeClr val="tx1"/>
                  </a:solidFill>
                </a:rPr>
                <a:t>7</a:t>
              </a:r>
            </a:p>
          </p:txBody>
        </p:sp>
        <p:cxnSp>
          <p:nvCxnSpPr>
            <p:cNvPr id="139" name="Elbow Connector 138">
              <a:extLst>
                <a:ext uri="{FF2B5EF4-FFF2-40B4-BE49-F238E27FC236}">
                  <a16:creationId xmlns:a16="http://schemas.microsoft.com/office/drawing/2014/main" id="{BD38C06A-7B87-B6F2-7E5D-0A4168B2823C}"/>
                </a:ext>
              </a:extLst>
            </p:cNvPr>
            <p:cNvCxnSpPr>
              <a:cxnSpLocks/>
              <a:stCxn id="15" idx="2"/>
              <a:endCxn id="113" idx="0"/>
            </p:cNvCxnSpPr>
            <p:nvPr/>
          </p:nvCxnSpPr>
          <p:spPr bwMode="gray">
            <a:xfrm rot="5400000">
              <a:off x="6957712" y="2024836"/>
              <a:ext cx="259711" cy="1731020"/>
            </a:xfrm>
            <a:prstGeom prst="bentConnector3">
              <a:avLst>
                <a:gd name="adj1" fmla="val 50000"/>
              </a:avLst>
            </a:prstGeom>
            <a:ln w="9525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Elbow Connector 142">
              <a:extLst>
                <a:ext uri="{FF2B5EF4-FFF2-40B4-BE49-F238E27FC236}">
                  <a16:creationId xmlns:a16="http://schemas.microsoft.com/office/drawing/2014/main" id="{92E527E5-8A37-87FE-0C09-F6AB4D0C2D8D}"/>
                </a:ext>
              </a:extLst>
            </p:cNvPr>
            <p:cNvCxnSpPr>
              <a:cxnSpLocks/>
              <a:stCxn id="15" idx="2"/>
              <a:endCxn id="130" idx="0"/>
            </p:cNvCxnSpPr>
            <p:nvPr/>
          </p:nvCxnSpPr>
          <p:spPr bwMode="gray">
            <a:xfrm rot="5400000">
              <a:off x="7825964" y="2882544"/>
              <a:ext cx="249167" cy="5061"/>
            </a:xfrm>
            <a:prstGeom prst="bentConnector3">
              <a:avLst>
                <a:gd name="adj1" fmla="val 50000"/>
              </a:avLst>
            </a:prstGeom>
            <a:ln w="9525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Elbow Connector 159">
              <a:extLst>
                <a:ext uri="{FF2B5EF4-FFF2-40B4-BE49-F238E27FC236}">
                  <a16:creationId xmlns:a16="http://schemas.microsoft.com/office/drawing/2014/main" id="{98E54ADB-2B17-84F7-1114-CD9FCED481FF}"/>
                </a:ext>
              </a:extLst>
            </p:cNvPr>
            <p:cNvCxnSpPr>
              <a:cxnSpLocks/>
              <a:endCxn id="135" idx="0"/>
            </p:cNvCxnSpPr>
            <p:nvPr/>
          </p:nvCxnSpPr>
          <p:spPr bwMode="gray">
            <a:xfrm rot="16200000" flipH="1">
              <a:off x="6935486" y="3041136"/>
              <a:ext cx="1163530" cy="851407"/>
            </a:xfrm>
            <a:prstGeom prst="bentConnector3">
              <a:avLst>
                <a:gd name="adj1" fmla="val 82927"/>
              </a:avLst>
            </a:prstGeom>
            <a:ln w="9525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EAF695D4-B227-4B5A-9977-BFAC06401B90}"/>
                </a:ext>
              </a:extLst>
            </p:cNvPr>
            <p:cNvCxnSpPr>
              <a:cxnSpLocks/>
            </p:cNvCxnSpPr>
            <p:nvPr/>
          </p:nvCxnSpPr>
          <p:spPr bwMode="gray">
            <a:xfrm flipH="1">
              <a:off x="958481" y="3426246"/>
              <a:ext cx="1781" cy="378371"/>
            </a:xfrm>
            <a:prstGeom prst="line">
              <a:avLst/>
            </a:prstGeom>
            <a:ln w="38100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EC8DB81A-7DB5-52BE-F026-2628240E7218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958481" y="3887416"/>
              <a:ext cx="1781" cy="691649"/>
            </a:xfrm>
            <a:prstGeom prst="line">
              <a:avLst/>
            </a:prstGeom>
            <a:ln w="38100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20DB1C29-973E-8D3A-1851-433A08C90CF9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2973342" y="3392780"/>
              <a:ext cx="0" cy="430160"/>
            </a:xfrm>
            <a:prstGeom prst="line">
              <a:avLst/>
            </a:prstGeom>
            <a:ln w="38100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62E9A548-3A88-0BB1-EFE4-018AF8C228B2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5585993" y="3392780"/>
              <a:ext cx="0" cy="251270"/>
            </a:xfrm>
            <a:prstGeom prst="line">
              <a:avLst/>
            </a:prstGeom>
            <a:ln w="38100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4926124-ADE6-E86D-C8BA-9C2DC81A75A3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7317146" y="3392780"/>
              <a:ext cx="0" cy="251270"/>
            </a:xfrm>
            <a:prstGeom prst="line">
              <a:avLst/>
            </a:prstGeom>
            <a:ln w="38100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87316BE9-C5D6-E3F0-254C-9626BD2E664D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7300920" y="4373705"/>
              <a:ext cx="0" cy="251270"/>
            </a:xfrm>
            <a:prstGeom prst="line">
              <a:avLst/>
            </a:prstGeom>
            <a:ln w="38100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Elbow Connector 191">
              <a:extLst>
                <a:ext uri="{FF2B5EF4-FFF2-40B4-BE49-F238E27FC236}">
                  <a16:creationId xmlns:a16="http://schemas.microsoft.com/office/drawing/2014/main" id="{60548D06-A34F-737A-D846-E1998EF3513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113349" y="4164895"/>
              <a:ext cx="1423622" cy="246400"/>
            </a:xfrm>
            <a:prstGeom prst="bentConnector3">
              <a:avLst>
                <a:gd name="adj1" fmla="val 2302"/>
              </a:avLst>
            </a:prstGeom>
            <a:ln w="1270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Elbow Connector 197">
              <a:extLst>
                <a:ext uri="{FF2B5EF4-FFF2-40B4-BE49-F238E27FC236}">
                  <a16:creationId xmlns:a16="http://schemas.microsoft.com/office/drawing/2014/main" id="{2A903348-FA03-C5AE-308A-FB5C1067B071}"/>
                </a:ext>
              </a:extLst>
            </p:cNvPr>
            <p:cNvCxnSpPr>
              <a:cxnSpLocks/>
              <a:stCxn id="117" idx="1"/>
              <a:endCxn id="110" idx="0"/>
            </p:cNvCxnSpPr>
            <p:nvPr/>
          </p:nvCxnSpPr>
          <p:spPr bwMode="gray">
            <a:xfrm rot="10800000" flipH="1" flipV="1">
              <a:off x="953419" y="4091824"/>
              <a:ext cx="2422006" cy="899919"/>
            </a:xfrm>
            <a:prstGeom prst="bentConnector4">
              <a:avLst>
                <a:gd name="adj1" fmla="val -6365"/>
                <a:gd name="adj2" fmla="val 78384"/>
              </a:avLst>
            </a:prstGeom>
            <a:ln w="1270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Elbow Connector 205">
              <a:extLst>
                <a:ext uri="{FF2B5EF4-FFF2-40B4-BE49-F238E27FC236}">
                  <a16:creationId xmlns:a16="http://schemas.microsoft.com/office/drawing/2014/main" id="{1E1760AC-A991-F141-55AB-60B46B149C2F}"/>
                </a:ext>
              </a:extLst>
            </p:cNvPr>
            <p:cNvCxnSpPr>
              <a:cxnSpLocks/>
              <a:stCxn id="32" idx="1"/>
              <a:endCxn id="110" idx="0"/>
            </p:cNvCxnSpPr>
            <p:nvPr/>
          </p:nvCxnSpPr>
          <p:spPr bwMode="gray">
            <a:xfrm rot="10800000" flipH="1" flipV="1">
              <a:off x="2946073" y="3438514"/>
              <a:ext cx="429352" cy="1553229"/>
            </a:xfrm>
            <a:prstGeom prst="bentConnector4">
              <a:avLst>
                <a:gd name="adj1" fmla="val -53243"/>
                <a:gd name="adj2" fmla="val 53495"/>
              </a:avLst>
            </a:prstGeom>
            <a:ln w="1270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Elbow Connector 216">
              <a:extLst>
                <a:ext uri="{FF2B5EF4-FFF2-40B4-BE49-F238E27FC236}">
                  <a16:creationId xmlns:a16="http://schemas.microsoft.com/office/drawing/2014/main" id="{3B9DF033-736A-340A-DAF6-99B276EB8363}"/>
                </a:ext>
              </a:extLst>
            </p:cNvPr>
            <p:cNvCxnSpPr>
              <a:cxnSpLocks/>
              <a:endCxn id="111" idx="0"/>
            </p:cNvCxnSpPr>
            <p:nvPr/>
          </p:nvCxnSpPr>
          <p:spPr bwMode="gray">
            <a:xfrm rot="5400000">
              <a:off x="5733949" y="4863805"/>
              <a:ext cx="267142" cy="5058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Elbow Connector 219">
              <a:extLst>
                <a:ext uri="{FF2B5EF4-FFF2-40B4-BE49-F238E27FC236}">
                  <a16:creationId xmlns:a16="http://schemas.microsoft.com/office/drawing/2014/main" id="{704BA426-665A-7A2E-25DB-A0A10D738477}"/>
                </a:ext>
              </a:extLst>
            </p:cNvPr>
            <p:cNvCxnSpPr>
              <a:cxnSpLocks/>
            </p:cNvCxnSpPr>
            <p:nvPr/>
          </p:nvCxnSpPr>
          <p:spPr bwMode="gray">
            <a:xfrm rot="10800000" flipV="1">
              <a:off x="3743014" y="3518407"/>
              <a:ext cx="1820365" cy="1008358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accent5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Elbow Connector 221">
              <a:extLst>
                <a:ext uri="{FF2B5EF4-FFF2-40B4-BE49-F238E27FC236}">
                  <a16:creationId xmlns:a16="http://schemas.microsoft.com/office/drawing/2014/main" id="{3772A8A2-06C2-EA35-FD0E-9D1174D3937C}"/>
                </a:ext>
              </a:extLst>
            </p:cNvPr>
            <p:cNvCxnSpPr>
              <a:cxnSpLocks/>
            </p:cNvCxnSpPr>
            <p:nvPr/>
          </p:nvCxnSpPr>
          <p:spPr bwMode="gray">
            <a:xfrm rot="16200000" flipH="1">
              <a:off x="3513302" y="4769331"/>
              <a:ext cx="468810" cy="1"/>
            </a:xfrm>
            <a:prstGeom prst="bentConnector3">
              <a:avLst>
                <a:gd name="adj1" fmla="val 52268"/>
              </a:avLst>
            </a:prstGeom>
            <a:ln w="12700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Elbow Connector 245">
              <a:extLst>
                <a:ext uri="{FF2B5EF4-FFF2-40B4-BE49-F238E27FC236}">
                  <a16:creationId xmlns:a16="http://schemas.microsoft.com/office/drawing/2014/main" id="{B4B443BA-81B1-FEB0-8209-F633995222CF}"/>
                </a:ext>
              </a:extLst>
            </p:cNvPr>
            <p:cNvCxnSpPr>
              <a:cxnSpLocks/>
              <a:endCxn id="108" idx="2"/>
            </p:cNvCxnSpPr>
            <p:nvPr/>
          </p:nvCxnSpPr>
          <p:spPr bwMode="gray">
            <a:xfrm rot="10800000" flipV="1">
              <a:off x="1089848" y="3511817"/>
              <a:ext cx="6227299" cy="1793616"/>
            </a:xfrm>
            <a:prstGeom prst="bentConnector4">
              <a:avLst>
                <a:gd name="adj1" fmla="val 4077"/>
                <a:gd name="adj2" fmla="val 107904"/>
              </a:avLst>
            </a:prstGeom>
            <a:ln w="12700">
              <a:solidFill>
                <a:schemeClr val="accent5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Elbow Connector 283">
              <a:extLst>
                <a:ext uri="{FF2B5EF4-FFF2-40B4-BE49-F238E27FC236}">
                  <a16:creationId xmlns:a16="http://schemas.microsoft.com/office/drawing/2014/main" id="{061FEE76-CFA5-4A07-BD7B-D3004F7D7C8F}"/>
                </a:ext>
              </a:extLst>
            </p:cNvPr>
            <p:cNvCxnSpPr>
              <a:cxnSpLocks/>
              <a:endCxn id="111" idx="0"/>
            </p:cNvCxnSpPr>
            <p:nvPr/>
          </p:nvCxnSpPr>
          <p:spPr bwMode="gray">
            <a:xfrm rot="10800000" flipV="1">
              <a:off x="5864991" y="4470455"/>
              <a:ext cx="1089036" cy="529450"/>
            </a:xfrm>
            <a:prstGeom prst="bentConnector2">
              <a:avLst/>
            </a:prstGeom>
            <a:ln w="12700">
              <a:solidFill>
                <a:schemeClr val="accent5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Straight Connector 297">
              <a:extLst>
                <a:ext uri="{FF2B5EF4-FFF2-40B4-BE49-F238E27FC236}">
                  <a16:creationId xmlns:a16="http://schemas.microsoft.com/office/drawing/2014/main" id="{E91C30BD-4389-9876-CD16-A951A90083C6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7179683" y="4470455"/>
              <a:ext cx="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>
              <a:extLst>
                <a:ext uri="{FF2B5EF4-FFF2-40B4-BE49-F238E27FC236}">
                  <a16:creationId xmlns:a16="http://schemas.microsoft.com/office/drawing/2014/main" id="{63D07B11-1637-3310-01C3-0DD4A45120BB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7160882" y="4470455"/>
              <a:ext cx="134978" cy="0"/>
            </a:xfrm>
            <a:prstGeom prst="line">
              <a:avLst/>
            </a:prstGeom>
            <a:ln w="12700" cap="flat">
              <a:solidFill>
                <a:schemeClr val="accent5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6139FD29-E3B2-84FB-BE34-E5BDFB19801F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5585993" y="3697305"/>
              <a:ext cx="0" cy="251270"/>
            </a:xfrm>
            <a:prstGeom prst="line">
              <a:avLst/>
            </a:prstGeom>
            <a:ln w="38100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Elbow Connector 308">
              <a:extLst>
                <a:ext uri="{FF2B5EF4-FFF2-40B4-BE49-F238E27FC236}">
                  <a16:creationId xmlns:a16="http://schemas.microsoft.com/office/drawing/2014/main" id="{E591B189-7489-30CD-64BD-71BDF0FE7996}"/>
                </a:ext>
              </a:extLst>
            </p:cNvPr>
            <p:cNvCxnSpPr>
              <a:cxnSpLocks/>
              <a:endCxn id="111" idx="0"/>
            </p:cNvCxnSpPr>
            <p:nvPr/>
          </p:nvCxnSpPr>
          <p:spPr bwMode="gray">
            <a:xfrm rot="16200000" flipH="1">
              <a:off x="5140419" y="4275333"/>
              <a:ext cx="985244" cy="463900"/>
            </a:xfrm>
            <a:prstGeom prst="bentConnector3">
              <a:avLst>
                <a:gd name="adj1" fmla="val 45703"/>
              </a:avLst>
            </a:prstGeom>
            <a:ln w="12700">
              <a:solidFill>
                <a:schemeClr val="accent5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Elbow Connector 312">
              <a:extLst>
                <a:ext uri="{FF2B5EF4-FFF2-40B4-BE49-F238E27FC236}">
                  <a16:creationId xmlns:a16="http://schemas.microsoft.com/office/drawing/2014/main" id="{0AACBF51-FB6E-5F38-5EC9-C89E1CB057D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5363450" y="3810639"/>
              <a:ext cx="251455" cy="176173"/>
            </a:xfrm>
            <a:prstGeom prst="bentConnector3">
              <a:avLst>
                <a:gd name="adj1" fmla="val 22654"/>
              </a:avLst>
            </a:prstGeom>
            <a:ln w="12700">
              <a:solidFill>
                <a:schemeClr val="accent5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Elbow Connector 328">
              <a:extLst>
                <a:ext uri="{FF2B5EF4-FFF2-40B4-BE49-F238E27FC236}">
                  <a16:creationId xmlns:a16="http://schemas.microsoft.com/office/drawing/2014/main" id="{F9ED277D-793E-DFE9-B3A4-FF1CFC92E8C6}"/>
                </a:ext>
              </a:extLst>
            </p:cNvPr>
            <p:cNvCxnSpPr>
              <a:cxnSpLocks/>
              <a:endCxn id="3" idx="0"/>
            </p:cNvCxnSpPr>
            <p:nvPr/>
          </p:nvCxnSpPr>
          <p:spPr bwMode="gray">
            <a:xfrm>
              <a:off x="7160882" y="4812105"/>
              <a:ext cx="792195" cy="187800"/>
            </a:xfrm>
            <a:prstGeom prst="bentConnector2">
              <a:avLst/>
            </a:prstGeom>
            <a:ln w="12700">
              <a:solidFill>
                <a:schemeClr val="accent5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Elbow Connector 339">
              <a:extLst>
                <a:ext uri="{FF2B5EF4-FFF2-40B4-BE49-F238E27FC236}">
                  <a16:creationId xmlns:a16="http://schemas.microsoft.com/office/drawing/2014/main" id="{5C98902B-0D17-CF77-5433-5DD2FDF03277}"/>
                </a:ext>
              </a:extLst>
            </p:cNvPr>
            <p:cNvCxnSpPr>
              <a:cxnSpLocks/>
              <a:endCxn id="3" idx="2"/>
            </p:cNvCxnSpPr>
            <p:nvPr/>
          </p:nvCxnSpPr>
          <p:spPr bwMode="gray">
            <a:xfrm>
              <a:off x="932248" y="3510643"/>
              <a:ext cx="7020829" cy="1794791"/>
            </a:xfrm>
            <a:prstGeom prst="bentConnector4">
              <a:avLst>
                <a:gd name="adj1" fmla="val -8162"/>
                <a:gd name="adj2" fmla="val 118151"/>
              </a:avLst>
            </a:prstGeom>
            <a:ln w="12700">
              <a:solidFill>
                <a:schemeClr val="accent5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Elbow Connector 348">
              <a:extLst>
                <a:ext uri="{FF2B5EF4-FFF2-40B4-BE49-F238E27FC236}">
                  <a16:creationId xmlns:a16="http://schemas.microsoft.com/office/drawing/2014/main" id="{3FD33536-5440-4F40-1B4A-54506A0CD6E8}"/>
                </a:ext>
              </a:extLst>
            </p:cNvPr>
            <p:cNvCxnSpPr>
              <a:cxnSpLocks/>
              <a:stCxn id="117" idx="1"/>
              <a:endCxn id="3" idx="2"/>
            </p:cNvCxnSpPr>
            <p:nvPr/>
          </p:nvCxnSpPr>
          <p:spPr bwMode="gray">
            <a:xfrm rot="10800000" flipH="1" flipV="1">
              <a:off x="953419" y="4091824"/>
              <a:ext cx="6999658" cy="1213609"/>
            </a:xfrm>
            <a:prstGeom prst="bentConnector4">
              <a:avLst>
                <a:gd name="adj1" fmla="val -7975"/>
                <a:gd name="adj2" fmla="val 118836"/>
              </a:avLst>
            </a:prstGeom>
            <a:ln w="12700">
              <a:solidFill>
                <a:schemeClr val="accent5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Elbow Connector 47">
              <a:extLst>
                <a:ext uri="{FF2B5EF4-FFF2-40B4-BE49-F238E27FC236}">
                  <a16:creationId xmlns:a16="http://schemas.microsoft.com/office/drawing/2014/main" id="{2F9AED90-802C-1C76-C27C-86682D6731AD}"/>
                </a:ext>
              </a:extLst>
            </p:cNvPr>
            <p:cNvCxnSpPr>
              <a:cxnSpLocks/>
            </p:cNvCxnSpPr>
            <p:nvPr/>
          </p:nvCxnSpPr>
          <p:spPr bwMode="gray">
            <a:xfrm rot="16200000" flipV="1">
              <a:off x="6750463" y="4602333"/>
              <a:ext cx="322254" cy="84877"/>
            </a:xfrm>
            <a:prstGeom prst="bentConnector3">
              <a:avLst>
                <a:gd name="adj1" fmla="val 1356"/>
              </a:avLst>
            </a:prstGeom>
            <a:ln w="12700">
              <a:solidFill>
                <a:schemeClr val="accent5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090329A9-0642-736D-9EE3-FAE7FBF980C6}"/>
                </a:ext>
              </a:extLst>
            </p:cNvPr>
            <p:cNvCxnSpPr/>
            <p:nvPr/>
          </p:nvCxnSpPr>
          <p:spPr bwMode="gray">
            <a:xfrm>
              <a:off x="7228371" y="4470455"/>
              <a:ext cx="0" cy="335445"/>
            </a:xfrm>
            <a:prstGeom prst="straightConnector1">
              <a:avLst/>
            </a:prstGeom>
            <a:ln w="12700" cap="flat">
              <a:solidFill>
                <a:schemeClr val="accent5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Elbow Connector 48">
              <a:extLst>
                <a:ext uri="{FF2B5EF4-FFF2-40B4-BE49-F238E27FC236}">
                  <a16:creationId xmlns:a16="http://schemas.microsoft.com/office/drawing/2014/main" id="{E85CF756-BB1C-730D-E1B4-039C380B508E}"/>
                </a:ext>
              </a:extLst>
            </p:cNvPr>
            <p:cNvCxnSpPr>
              <a:cxnSpLocks/>
              <a:endCxn id="3" idx="1"/>
            </p:cNvCxnSpPr>
            <p:nvPr/>
          </p:nvCxnSpPr>
          <p:spPr bwMode="gray">
            <a:xfrm rot="16200000" flipH="1">
              <a:off x="6405104" y="4256853"/>
              <a:ext cx="1616927" cy="174705"/>
            </a:xfrm>
            <a:prstGeom prst="bentConnector2">
              <a:avLst/>
            </a:prstGeom>
            <a:ln w="12700">
              <a:solidFill>
                <a:schemeClr val="accent5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2F4FFE26-4A26-B51F-F5E7-E1951E2D0232}"/>
                </a:ext>
              </a:extLst>
            </p:cNvPr>
            <p:cNvSpPr/>
            <p:nvPr/>
          </p:nvSpPr>
          <p:spPr bwMode="gray">
            <a:xfrm>
              <a:off x="3648874" y="3444556"/>
              <a:ext cx="429353" cy="1869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0.3</a:t>
              </a:r>
              <a:endParaRPr lang="en-US" sz="900" baseline="30000" dirty="0">
                <a:solidFill>
                  <a:schemeClr val="tx1"/>
                </a:solidFill>
              </a:endParaRP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FD360938-E82C-3BAA-6826-72B78EA3AA44}"/>
                </a:ext>
              </a:extLst>
            </p:cNvPr>
            <p:cNvSpPr/>
            <p:nvPr/>
          </p:nvSpPr>
          <p:spPr bwMode="gray">
            <a:xfrm>
              <a:off x="6611757" y="3396323"/>
              <a:ext cx="342270" cy="17996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1</a:t>
              </a:r>
              <a:endParaRPr lang="en-US" sz="900" baseline="30000" dirty="0">
                <a:solidFill>
                  <a:schemeClr val="tx1"/>
                </a:solidFill>
              </a:endParaRP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C6D8B205-3455-F72F-A052-49EEA4B2D470}"/>
                </a:ext>
              </a:extLst>
            </p:cNvPr>
            <p:cNvSpPr/>
            <p:nvPr/>
          </p:nvSpPr>
          <p:spPr bwMode="gray">
            <a:xfrm>
              <a:off x="6611757" y="3683402"/>
              <a:ext cx="342270" cy="17996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6</a:t>
              </a:r>
              <a:endParaRPr lang="en-US" sz="900" baseline="30000" dirty="0">
                <a:solidFill>
                  <a:schemeClr val="tx1"/>
                </a:solidFill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6FDAF4B3-5431-6CCC-6819-C4E2F74EB0F8}"/>
                </a:ext>
              </a:extLst>
            </p:cNvPr>
            <p:cNvSpPr/>
            <p:nvPr/>
          </p:nvSpPr>
          <p:spPr bwMode="gray">
            <a:xfrm>
              <a:off x="8186637" y="3398151"/>
              <a:ext cx="422822" cy="1489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45</a:t>
              </a:r>
              <a:endParaRPr lang="en-US" sz="900" baseline="30000" dirty="0">
                <a:solidFill>
                  <a:schemeClr val="tx1"/>
                </a:solidFill>
              </a:endParaRPr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31132D96-F735-6906-5333-9E64F3C965FF}"/>
                </a:ext>
              </a:extLst>
            </p:cNvPr>
            <p:cNvSpPr/>
            <p:nvPr/>
          </p:nvSpPr>
          <p:spPr bwMode="gray">
            <a:xfrm>
              <a:off x="8186637" y="4386977"/>
              <a:ext cx="422822" cy="14791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900" dirty="0">
                  <a:solidFill>
                    <a:schemeClr val="tx1"/>
                  </a:solidFill>
                </a:rPr>
                <a:t>11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62871387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179762-5A23-E560-2CE8-15E6A688A7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think-cell data - do not delete" hidden="1">
            <a:extLst>
              <a:ext uri="{FF2B5EF4-FFF2-40B4-BE49-F238E27FC236}">
                <a16:creationId xmlns:a16="http://schemas.microsoft.com/office/drawing/2014/main" id="{7C4C524E-9AA9-DD61-8E56-34A35D395803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66326867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3" imgW="7772400" imgH="10058400" progId="TCLayout.ActiveDocument.1">
                  <p:embed/>
                </p:oleObj>
              </mc:Choice>
              <mc:Fallback>
                <p:oleObj name="think-cell Slide" r:id="rId43" imgW="7772400" imgH="10058400" progId="TCLayout.ActiveDocument.1">
                  <p:embed/>
                  <p:pic>
                    <p:nvPicPr>
                      <p:cNvPr id="1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C4C524E-9AA9-DD61-8E56-34A35D39580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D247964-9B4F-04B5-4BE5-64DB8EB5A7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9184" y="521208"/>
            <a:ext cx="11531600" cy="659434"/>
          </a:xfrm>
        </p:spPr>
        <p:txBody>
          <a:bodyPr vert="horz" rIns="91440">
            <a:noAutofit/>
          </a:bodyPr>
          <a:lstStyle/>
          <a:p>
            <a:r>
              <a:rPr lang="en-US" dirty="0"/>
              <a:t>A. Gasoline: Gen 2 feedstock consistently shows lower GHG emissions for both conventional and advanced technology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81D4B76F-983C-E6B6-1203-CD018FE03C14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77207798"/>
              </p:ext>
            </p:extLst>
          </p:nvPr>
        </p:nvGraphicFramePr>
        <p:xfrm>
          <a:off x="3260725" y="1951038"/>
          <a:ext cx="4752975" cy="37639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327" name="Right Arrow 326">
            <a:extLst>
              <a:ext uri="{FF2B5EF4-FFF2-40B4-BE49-F238E27FC236}">
                <a16:creationId xmlns:a16="http://schemas.microsoft.com/office/drawing/2014/main" id="{C468F479-D58C-1E24-95E9-3E60FD56C252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 rot="16200000">
            <a:off x="4059238" y="5670550"/>
            <a:ext cx="128588" cy="152400"/>
          </a:xfrm>
          <a:prstGeom prst="rightArrow">
            <a:avLst>
              <a:gd name="adj1" fmla="val 100000"/>
              <a:gd name="adj2" fmla="val 100000"/>
            </a:avLst>
          </a:prstGeom>
          <a:solidFill>
            <a:schemeClr val="tx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E62962A5-17D8-B376-3489-E40F3DC67F57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4122738" y="2033588"/>
            <a:ext cx="0" cy="116840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0" name="Straight Connector 489">
            <a:extLst>
              <a:ext uri="{FF2B5EF4-FFF2-40B4-BE49-F238E27FC236}">
                <a16:creationId xmlns:a16="http://schemas.microsoft.com/office/drawing/2014/main" id="{DA6D55E1-4B5A-2DB2-3BEE-90C27DE1299D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4122738" y="3384550"/>
            <a:ext cx="0" cy="17780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1" name="Straight Connector 490">
            <a:extLst>
              <a:ext uri="{FF2B5EF4-FFF2-40B4-BE49-F238E27FC236}">
                <a16:creationId xmlns:a16="http://schemas.microsoft.com/office/drawing/2014/main" id="{76F716F2-CFB7-781E-4009-C5D1483084EE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4122738" y="3744913"/>
            <a:ext cx="0" cy="17780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0" name="Straight Connector 389">
            <a:extLst>
              <a:ext uri="{FF2B5EF4-FFF2-40B4-BE49-F238E27FC236}">
                <a16:creationId xmlns:a16="http://schemas.microsoft.com/office/drawing/2014/main" id="{67661D83-F67A-CA85-9CA8-F005C7802DF5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4122738" y="4105275"/>
            <a:ext cx="0" cy="176213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1" name="Straight Connector 390">
            <a:extLst>
              <a:ext uri="{FF2B5EF4-FFF2-40B4-BE49-F238E27FC236}">
                <a16:creationId xmlns:a16="http://schemas.microsoft.com/office/drawing/2014/main" id="{B6D7D313-B270-B097-1529-DC9DE1CA5B6A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>
            <a:off x="4122738" y="4464050"/>
            <a:ext cx="0" cy="17780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74C2927A-23A0-A87E-418C-650345FBF104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4122738" y="4824413"/>
            <a:ext cx="0" cy="8080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58" name="Right Arrow 357">
            <a:extLst>
              <a:ext uri="{FF2B5EF4-FFF2-40B4-BE49-F238E27FC236}">
                <a16:creationId xmlns:a16="http://schemas.microsoft.com/office/drawing/2014/main" id="{21A29A93-175D-5D29-190C-EB5788D574D7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 rot="16200000">
            <a:off x="5299075" y="5670550"/>
            <a:ext cx="128588" cy="152400"/>
          </a:xfrm>
          <a:prstGeom prst="rightArrow">
            <a:avLst>
              <a:gd name="adj1" fmla="val 100000"/>
              <a:gd name="adj2" fmla="val 100000"/>
            </a:avLst>
          </a:prstGeom>
          <a:solidFill>
            <a:schemeClr val="tx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6B73D375-7041-0E1A-DEBB-6FA44DB6FFC1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>
            <a:off x="5362575" y="2033589"/>
            <a:ext cx="0" cy="3598863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015EF589-9796-AC35-A692-2096AA05849B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auto">
          <a:xfrm>
            <a:off x="2665413" y="2122488"/>
            <a:ext cx="5762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dirty="0"/>
              <a:t>U.S. mix</a:t>
            </a:r>
            <a:endParaRPr lang="en-US" sz="1200" dirty="0"/>
          </a:p>
        </p:txBody>
      </p:sp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AFBD7F98-ECA8-B1FA-B6AD-DF25E73B9188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auto">
          <a:xfrm>
            <a:off x="2913063" y="2482850"/>
            <a:ext cx="32861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8945F52-29D1-4BBF-9C3D-6B6A84B0FE81}" type="datetime'''''''''''''''Co''''''''r''''''''''''''''''''n'''''''''''''">
              <a:rPr lang="en-US" altLang="en-US" sz="12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Corn</a:t>
            </a:fld>
            <a:endParaRPr lang="en-US" sz="1200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1397D30B-7CB5-440C-4C3B-ED8C60D49152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auto">
          <a:xfrm>
            <a:off x="2508250" y="2841625"/>
            <a:ext cx="733425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5059BFF-BF2C-4EB7-9CBF-8C0AA080B6B5}" type="datetime'''''S''''u''''''ga''''r''''''''''''''''''c''''''ane'''''''''">
              <a:rPr lang="en-US" altLang="en-US" sz="12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Sugarcane</a:t>
            </a:fld>
            <a:endParaRPr lang="en-US" sz="1200" dirty="0"/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9839E42D-B37B-E7B4-535B-1FD5B68F7E1A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auto">
          <a:xfrm>
            <a:off x="2422525" y="3201988"/>
            <a:ext cx="8191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1CA59F8-6662-4094-8CBD-473BBAC0CE94}" type="datetime'''''''''Swi''''tch''''''''''''g''''''ra''''''''ss'">
              <a:rPr lang="en-US" altLang="en-US" sz="12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Switchgrass</a:t>
            </a:fld>
            <a:endParaRPr lang="en-US" sz="1200" dirty="0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A3BDCC55-0499-0AD4-744B-3250E3C3217A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auto">
          <a:xfrm>
            <a:off x="1957388" y="3562350"/>
            <a:ext cx="1284288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dirty="0"/>
              <a:t>Corn stover (E100)</a:t>
            </a:r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435F7FA9-3BD3-9821-F3D4-235005A728F9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auto">
          <a:xfrm>
            <a:off x="1771650" y="3922713"/>
            <a:ext cx="1470025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dirty="0"/>
              <a:t>Forest residue (E100)</a:t>
            </a:r>
            <a:endParaRPr lang="en-US" sz="1200" dirty="0"/>
          </a:p>
        </p:txBody>
      </p:sp>
      <p:sp>
        <p:nvSpPr>
          <p:cNvPr id="26" name="Text Placeholder 10">
            <a:extLst>
              <a:ext uri="{FF2B5EF4-FFF2-40B4-BE49-F238E27FC236}">
                <a16:creationId xmlns:a16="http://schemas.microsoft.com/office/drawing/2014/main" id="{30A1EC5A-7A8F-09A9-4E51-41DA4AD24586}"/>
              </a:ext>
            </a:extLst>
          </p:cNvPr>
          <p:cNvSpPr txBox="1">
            <a:spLocks/>
          </p:cNvSpPr>
          <p:nvPr>
            <p:custDataLst>
              <p:tags r:id="rId18"/>
            </p:custDataLst>
          </p:nvPr>
        </p:nvSpPr>
        <p:spPr bwMode="auto">
          <a:xfrm>
            <a:off x="2803525" y="4281488"/>
            <a:ext cx="4381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B10C43A-EEB7-45F9-ACCE-699CC5640EFD}" type="datetime'''''''''''''''W''''''''''''i''''''''''''''''l''l''''''ow'''''">
              <a:rPr lang="en-US" altLang="en-US" sz="12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Willow</a:t>
            </a:fld>
            <a:endParaRPr lang="en-US" sz="1200" dirty="0"/>
          </a:p>
        </p:txBody>
      </p:sp>
      <p:sp>
        <p:nvSpPr>
          <p:cNvPr id="27" name="Text Placeholder 10">
            <a:extLst>
              <a:ext uri="{FF2B5EF4-FFF2-40B4-BE49-F238E27FC236}">
                <a16:creationId xmlns:a16="http://schemas.microsoft.com/office/drawing/2014/main" id="{8C3C8316-D20A-7EFD-98F6-FC3414FF85C9}"/>
              </a:ext>
            </a:extLst>
          </p:cNvPr>
          <p:cNvSpPr txBox="1">
            <a:spLocks/>
          </p:cNvSpPr>
          <p:nvPr>
            <p:custDataLst>
              <p:tags r:id="rId19"/>
            </p:custDataLst>
          </p:nvPr>
        </p:nvSpPr>
        <p:spPr bwMode="auto">
          <a:xfrm>
            <a:off x="2803525" y="4641850"/>
            <a:ext cx="4381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968179A-0F9D-492E-9F3C-20A616F78400}" type="datetime'Po''''''''''pla''''''r'''''''''">
              <a:rPr lang="en-US" altLang="en-US" sz="12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Poplar</a:t>
            </a:fld>
            <a:endParaRPr lang="en-US" sz="1200" dirty="0"/>
          </a:p>
        </p:txBody>
      </p:sp>
      <p:sp>
        <p:nvSpPr>
          <p:cNvPr id="28" name="Text Placeholder 10">
            <a:extLst>
              <a:ext uri="{FF2B5EF4-FFF2-40B4-BE49-F238E27FC236}">
                <a16:creationId xmlns:a16="http://schemas.microsoft.com/office/drawing/2014/main" id="{8B30E2A0-69F6-DAFC-EF91-D14D54B9130C}"/>
              </a:ext>
            </a:extLst>
          </p:cNvPr>
          <p:cNvSpPr txBox="1">
            <a:spLocks/>
          </p:cNvSpPr>
          <p:nvPr>
            <p:custDataLst>
              <p:tags r:id="rId20"/>
            </p:custDataLst>
          </p:nvPr>
        </p:nvSpPr>
        <p:spPr bwMode="auto">
          <a:xfrm>
            <a:off x="1838325" y="5002213"/>
            <a:ext cx="140335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dirty="0"/>
              <a:t>Corn stover (PG100)</a:t>
            </a:r>
            <a:endParaRPr lang="en-US" sz="1200" dirty="0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B7BC28FA-B2DB-8EC5-00A6-E77B2ADD02B0}"/>
              </a:ext>
            </a:extLst>
          </p:cNvPr>
          <p:cNvSpPr txBox="1">
            <a:spLocks/>
          </p:cNvSpPr>
          <p:nvPr>
            <p:custDataLst>
              <p:tags r:id="rId21"/>
            </p:custDataLst>
          </p:nvPr>
        </p:nvSpPr>
        <p:spPr bwMode="auto">
          <a:xfrm>
            <a:off x="1652588" y="5360988"/>
            <a:ext cx="1589088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dirty="0"/>
              <a:t>Forest residue (PG100)</a:t>
            </a:r>
          </a:p>
        </p:txBody>
      </p:sp>
      <p:sp>
        <p:nvSpPr>
          <p:cNvPr id="325" name="Text Placeholder 10">
            <a:extLst>
              <a:ext uri="{FF2B5EF4-FFF2-40B4-BE49-F238E27FC236}">
                <a16:creationId xmlns:a16="http://schemas.microsoft.com/office/drawing/2014/main" id="{965276A3-FF54-2F2F-D723-0E91B0046FDD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auto">
          <a:xfrm>
            <a:off x="3714750" y="5862638"/>
            <a:ext cx="814388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200" b="1" dirty="0">
                <a:solidFill>
                  <a:schemeClr val="accent5"/>
                </a:solidFill>
              </a:rPr>
              <a:t>Gen 2 avg. </a:t>
            </a:r>
          </a:p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200" b="1" dirty="0">
                <a:solidFill>
                  <a:schemeClr val="accent5"/>
                </a:solidFill>
              </a:rPr>
              <a:t>= 17%</a:t>
            </a:r>
          </a:p>
        </p:txBody>
      </p:sp>
      <p:sp>
        <p:nvSpPr>
          <p:cNvPr id="356" name="Text Placeholder 10">
            <a:extLst>
              <a:ext uri="{FF2B5EF4-FFF2-40B4-BE49-F238E27FC236}">
                <a16:creationId xmlns:a16="http://schemas.microsoft.com/office/drawing/2014/main" id="{23880B87-58EE-4894-4142-3D9E4BE9BB6A}"/>
              </a:ext>
            </a:extLst>
          </p:cNvPr>
          <p:cNvSpPr txBox="1">
            <a:spLocks/>
          </p:cNvSpPr>
          <p:nvPr>
            <p:custDataLst>
              <p:tags r:id="rId23"/>
            </p:custDataLst>
          </p:nvPr>
        </p:nvSpPr>
        <p:spPr bwMode="auto">
          <a:xfrm>
            <a:off x="4954588" y="5862638"/>
            <a:ext cx="814388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b="1" dirty="0">
                <a:solidFill>
                  <a:schemeClr val="accent3"/>
                </a:solidFill>
                <a:effectLst/>
              </a:rPr>
              <a:t>Gen 1 avg. </a:t>
            </a:r>
          </a:p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200" b="1" dirty="0">
                <a:solidFill>
                  <a:schemeClr val="accent3"/>
                </a:solidFill>
                <a:effectLst/>
              </a:rPr>
              <a:t>= 44%</a:t>
            </a:r>
            <a:endParaRPr lang="en-US" sz="1200" b="1" dirty="0">
              <a:solidFill>
                <a:schemeClr val="accent3"/>
              </a:solidFill>
            </a:endParaRPr>
          </a:p>
        </p:txBody>
      </p:sp>
      <p:sp>
        <p:nvSpPr>
          <p:cNvPr id="362" name="Text Placeholder 10">
            <a:extLst>
              <a:ext uri="{FF2B5EF4-FFF2-40B4-BE49-F238E27FC236}">
                <a16:creationId xmlns:a16="http://schemas.microsoft.com/office/drawing/2014/main" id="{C42D2E56-C8CF-E111-D1A4-6D7A6AA0475A}"/>
              </a:ext>
            </a:extLst>
          </p:cNvPr>
          <p:cNvSpPr txBox="1">
            <a:spLocks/>
          </p:cNvSpPr>
          <p:nvPr>
            <p:custDataLst>
              <p:tags r:id="rId24"/>
            </p:custDataLst>
          </p:nvPr>
        </p:nvSpPr>
        <p:spPr bwMode="gray">
          <a:xfrm>
            <a:off x="7956550" y="2122488"/>
            <a:ext cx="43180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92765C3-980C-4B70-82F9-B72CC9246244}" type="datetime'''''''''''''''''''''''''1''0''0''''''''''%'''''''''">
              <a:rPr lang="en-US" altLang="en-US" sz="12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100%</a:t>
            </a:fld>
            <a:endParaRPr lang="en-US" sz="1200" dirty="0"/>
          </a:p>
        </p:txBody>
      </p:sp>
      <p:sp>
        <p:nvSpPr>
          <p:cNvPr id="369" name="Text Placeholder 10">
            <a:extLst>
              <a:ext uri="{FF2B5EF4-FFF2-40B4-BE49-F238E27FC236}">
                <a16:creationId xmlns:a16="http://schemas.microsoft.com/office/drawing/2014/main" id="{5CF4623D-3353-4357-C8BE-462ABB1A0495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 bwMode="gray">
          <a:xfrm>
            <a:off x="6188075" y="2482850"/>
            <a:ext cx="3476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9AFD199-9817-4CC7-B88D-CE6C98A099B4}" type="datetime'''''''''''''''''''6''''''''''''''''''''''''''''''''''1''%'''''">
              <a:rPr lang="en-US" altLang="en-US" sz="12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61%</a:t>
            </a:fld>
            <a:endParaRPr lang="en-US" sz="1200" dirty="0"/>
          </a:p>
        </p:txBody>
      </p:sp>
      <p:sp>
        <p:nvSpPr>
          <p:cNvPr id="370" name="Text Placeholder 10">
            <a:extLst>
              <a:ext uri="{FF2B5EF4-FFF2-40B4-BE49-F238E27FC236}">
                <a16:creationId xmlns:a16="http://schemas.microsoft.com/office/drawing/2014/main" id="{852F256B-629A-A438-586B-0D652998F6EA}"/>
              </a:ext>
            </a:extLst>
          </p:cNvPr>
          <p:cNvSpPr txBox="1">
            <a:spLocks/>
          </p:cNvSpPr>
          <p:nvPr>
            <p:custDataLst>
              <p:tags r:id="rId26"/>
            </p:custDataLst>
          </p:nvPr>
        </p:nvSpPr>
        <p:spPr bwMode="gray">
          <a:xfrm>
            <a:off x="4611688" y="2841625"/>
            <a:ext cx="3476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779BE10C-31A7-4E70-8E0B-4FF987235835}" type="datetime'''''''2''''''''''''''''''''''''''''''''''7''''''''%'''''''''''">
              <a:rPr lang="en-US" altLang="en-US" sz="12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27%</a:t>
            </a:fld>
            <a:endParaRPr lang="en-US" sz="1200" dirty="0"/>
          </a:p>
        </p:txBody>
      </p:sp>
      <p:sp>
        <p:nvSpPr>
          <p:cNvPr id="371" name="Text Placeholder 10">
            <a:extLst>
              <a:ext uri="{FF2B5EF4-FFF2-40B4-BE49-F238E27FC236}">
                <a16:creationId xmlns:a16="http://schemas.microsoft.com/office/drawing/2014/main" id="{2ADB887F-E1F7-7840-4FD2-D4021C308A07}"/>
              </a:ext>
            </a:extLst>
          </p:cNvPr>
          <p:cNvSpPr txBox="1">
            <a:spLocks/>
          </p:cNvSpPr>
          <p:nvPr>
            <p:custDataLst>
              <p:tags r:id="rId27"/>
            </p:custDataLst>
          </p:nvPr>
        </p:nvSpPr>
        <p:spPr bwMode="gray">
          <a:xfrm>
            <a:off x="4116388" y="3201988"/>
            <a:ext cx="3476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9DEBF54-7E60-4FD9-9EC2-D2BB62D48C87}" type="datetime'''''''16''''''''''''''''''''''''''''''%'''''''''''''''">
              <a:rPr lang="en-US" altLang="en-US" sz="12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16%</a:t>
            </a:fld>
            <a:endParaRPr lang="en-US" sz="1200" dirty="0"/>
          </a:p>
        </p:txBody>
      </p:sp>
      <p:sp>
        <p:nvSpPr>
          <p:cNvPr id="373" name="Text Placeholder 10">
            <a:extLst>
              <a:ext uri="{FF2B5EF4-FFF2-40B4-BE49-F238E27FC236}">
                <a16:creationId xmlns:a16="http://schemas.microsoft.com/office/drawing/2014/main" id="{24F3ABC1-7D43-0142-2443-740D62CE1587}"/>
              </a:ext>
            </a:extLst>
          </p:cNvPr>
          <p:cNvSpPr txBox="1">
            <a:spLocks/>
          </p:cNvSpPr>
          <p:nvPr>
            <p:custDataLst>
              <p:tags r:id="rId28"/>
            </p:custDataLst>
          </p:nvPr>
        </p:nvSpPr>
        <p:spPr bwMode="gray">
          <a:xfrm>
            <a:off x="3897313" y="3562350"/>
            <a:ext cx="3476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7375EF7-A4D3-43EA-BC34-7EADFE5DAB9B}" type="datetime'''''''12''''''''''''''''''''''''''''''''''''%'">
              <a:rPr lang="en-US" altLang="en-US" sz="12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12%</a:t>
            </a:fld>
            <a:endParaRPr lang="en-US" sz="1200" dirty="0"/>
          </a:p>
        </p:txBody>
      </p:sp>
      <p:sp>
        <p:nvSpPr>
          <p:cNvPr id="374" name="Text Placeholder 10">
            <a:extLst>
              <a:ext uri="{FF2B5EF4-FFF2-40B4-BE49-F238E27FC236}">
                <a16:creationId xmlns:a16="http://schemas.microsoft.com/office/drawing/2014/main" id="{90441175-E9FA-5D01-00E9-043105F34A5B}"/>
              </a:ext>
            </a:extLst>
          </p:cNvPr>
          <p:cNvSpPr txBox="1">
            <a:spLocks/>
          </p:cNvSpPr>
          <p:nvPr>
            <p:custDataLst>
              <p:tags r:id="rId29"/>
            </p:custDataLst>
          </p:nvPr>
        </p:nvSpPr>
        <p:spPr bwMode="gray">
          <a:xfrm>
            <a:off x="3908425" y="3922713"/>
            <a:ext cx="3476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230983FB-EADC-4E1E-B647-5D14E3A4C170}" type="datetime'''''''''''''''''''1''''2''''''%'''''''''''''''''''''''''''''''">
              <a:rPr lang="en-US" altLang="en-US" sz="12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12%</a:t>
            </a:fld>
            <a:endParaRPr lang="en-US" sz="1200" dirty="0"/>
          </a:p>
        </p:txBody>
      </p:sp>
      <p:sp>
        <p:nvSpPr>
          <p:cNvPr id="375" name="Text Placeholder 10">
            <a:extLst>
              <a:ext uri="{FF2B5EF4-FFF2-40B4-BE49-F238E27FC236}">
                <a16:creationId xmlns:a16="http://schemas.microsoft.com/office/drawing/2014/main" id="{18A95574-5623-292B-825D-34FFE5BB4C54}"/>
              </a:ext>
            </a:extLst>
          </p:cNvPr>
          <p:cNvSpPr txBox="1">
            <a:spLocks/>
          </p:cNvSpPr>
          <p:nvPr>
            <p:custDataLst>
              <p:tags r:id="rId30"/>
            </p:custDataLst>
          </p:nvPr>
        </p:nvSpPr>
        <p:spPr bwMode="gray">
          <a:xfrm>
            <a:off x="3897313" y="4281488"/>
            <a:ext cx="3476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6CF8A946-12F9-481C-8EC4-6CD2C22DD100}" type="datetime'''''1''2''''%'''''''''''''''''''''''''''''''''''''''''''''">
              <a:rPr lang="en-US" altLang="en-US" sz="12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12%</a:t>
            </a:fld>
            <a:endParaRPr lang="en-US" sz="1200" dirty="0"/>
          </a:p>
        </p:txBody>
      </p:sp>
      <p:sp>
        <p:nvSpPr>
          <p:cNvPr id="376" name="Text Placeholder 10">
            <a:extLst>
              <a:ext uri="{FF2B5EF4-FFF2-40B4-BE49-F238E27FC236}">
                <a16:creationId xmlns:a16="http://schemas.microsoft.com/office/drawing/2014/main" id="{D9323ABF-0271-53F9-24AF-2190E56E0461}"/>
              </a:ext>
            </a:extLst>
          </p:cNvPr>
          <p:cNvSpPr txBox="1">
            <a:spLocks/>
          </p:cNvSpPr>
          <p:nvPr>
            <p:custDataLst>
              <p:tags r:id="rId31"/>
            </p:custDataLst>
          </p:nvPr>
        </p:nvSpPr>
        <p:spPr bwMode="gray">
          <a:xfrm>
            <a:off x="4052888" y="4641850"/>
            <a:ext cx="3476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B3DF0E40-E8C9-4A5A-A6A5-984CEB3E47FA}" type="datetime'''1''''''''5''''''''''''''''''''%'''''''''''''''''''''">
              <a:rPr lang="en-US" altLang="en-US" sz="12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15%</a:t>
            </a:fld>
            <a:endParaRPr lang="en-US" sz="1200" dirty="0"/>
          </a:p>
        </p:txBody>
      </p:sp>
      <p:sp>
        <p:nvSpPr>
          <p:cNvPr id="377" name="Text Placeholder 10">
            <a:extLst>
              <a:ext uri="{FF2B5EF4-FFF2-40B4-BE49-F238E27FC236}">
                <a16:creationId xmlns:a16="http://schemas.microsoft.com/office/drawing/2014/main" id="{CFB02DDA-A436-4F1E-2E07-6C573F1F77C3}"/>
              </a:ext>
            </a:extLst>
          </p:cNvPr>
          <p:cNvSpPr txBox="1">
            <a:spLocks/>
          </p:cNvSpPr>
          <p:nvPr>
            <p:custDataLst>
              <p:tags r:id="rId32"/>
            </p:custDataLst>
          </p:nvPr>
        </p:nvSpPr>
        <p:spPr bwMode="gray">
          <a:xfrm>
            <a:off x="4600575" y="5002213"/>
            <a:ext cx="3476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6A8A2D1-36A7-4636-9BF9-7C2D37E5F557}" type="datetime'''2''''''7''''''''''''''''''''''''''%'''''''''''''''">
              <a:rPr lang="en-US" altLang="en-US" sz="12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27%</a:t>
            </a:fld>
            <a:endParaRPr lang="en-US" sz="1200" dirty="0"/>
          </a:p>
        </p:txBody>
      </p:sp>
      <p:sp>
        <p:nvSpPr>
          <p:cNvPr id="378" name="Text Placeholder 10">
            <a:extLst>
              <a:ext uri="{FF2B5EF4-FFF2-40B4-BE49-F238E27FC236}">
                <a16:creationId xmlns:a16="http://schemas.microsoft.com/office/drawing/2014/main" id="{2BC7E1D6-AC48-4EFF-CF62-00F81B35C7E0}"/>
              </a:ext>
            </a:extLst>
          </p:cNvPr>
          <p:cNvSpPr txBox="1">
            <a:spLocks/>
          </p:cNvSpPr>
          <p:nvPr>
            <p:custDataLst>
              <p:tags r:id="rId33"/>
            </p:custDataLst>
          </p:nvPr>
        </p:nvSpPr>
        <p:spPr bwMode="gray">
          <a:xfrm>
            <a:off x="4600575" y="5360988"/>
            <a:ext cx="347663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406D9C0-4322-466B-AF38-E17676C994DE}" type="datetime'''''''2''7''''''''''''''''''''''''''''''''''''''''''''''''''%'">
              <a:rPr lang="en-US" altLang="en-US" sz="12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27%</a:t>
            </a:fld>
            <a:endParaRPr lang="en-US" sz="1200" dirty="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0DF75AC-20C6-D246-9D57-CFF3FC1171E4}"/>
              </a:ext>
            </a:extLst>
          </p:cNvPr>
          <p:cNvSpPr txBox="1"/>
          <p:nvPr>
            <p:custDataLst>
              <p:tags r:id="rId34"/>
            </p:custDataLst>
          </p:nvPr>
        </p:nvSpPr>
        <p:spPr bwMode="gray">
          <a:xfrm>
            <a:off x="397493" y="1970160"/>
            <a:ext cx="1303338" cy="288925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350" b="1" dirty="0"/>
              <a:t>Fossil fuels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866F55B-2F18-7537-B519-445947D6D722}"/>
              </a:ext>
            </a:extLst>
          </p:cNvPr>
          <p:cNvSpPr txBox="1"/>
          <p:nvPr>
            <p:custDataLst>
              <p:tags r:id="rId35"/>
            </p:custDataLst>
          </p:nvPr>
        </p:nvSpPr>
        <p:spPr bwMode="gray">
          <a:xfrm>
            <a:off x="397493" y="2424120"/>
            <a:ext cx="914400" cy="503238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350" b="1" dirty="0"/>
              <a:t>Ethanol </a:t>
            </a:r>
            <a:br>
              <a:rPr lang="en-US" sz="1350" b="1" dirty="0"/>
            </a:br>
            <a:r>
              <a:rPr lang="en-US" sz="1350" b="1" dirty="0"/>
              <a:t>(E100)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DD7D54A-B522-C626-3D7E-C74B0D854C89}"/>
              </a:ext>
            </a:extLst>
          </p:cNvPr>
          <p:cNvSpPr txBox="1"/>
          <p:nvPr>
            <p:custDataLst>
              <p:tags r:id="rId36"/>
            </p:custDataLst>
          </p:nvPr>
        </p:nvSpPr>
        <p:spPr bwMode="gray">
          <a:xfrm>
            <a:off x="397493" y="4933346"/>
            <a:ext cx="1031874" cy="719138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350" b="1" dirty="0"/>
              <a:t>Pyrolysis gasoline (PG100)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4B300F2-2E8D-20BE-81F3-3234A3AD59DA}"/>
              </a:ext>
            </a:extLst>
          </p:cNvPr>
          <p:cNvGrpSpPr/>
          <p:nvPr/>
        </p:nvGrpSpPr>
        <p:grpSpPr>
          <a:xfrm>
            <a:off x="8719498" y="1343016"/>
            <a:ext cx="3457504" cy="217402"/>
            <a:chOff x="8719498" y="1556376"/>
            <a:chExt cx="3457504" cy="217402"/>
          </a:xfrm>
        </p:grpSpPr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E877BF24-B677-06C0-1051-6AE76EC044E8}"/>
                </a:ext>
              </a:extLst>
            </p:cNvPr>
            <p:cNvSpPr txBox="1"/>
            <p:nvPr/>
          </p:nvSpPr>
          <p:spPr bwMode="gray">
            <a:xfrm>
              <a:off x="8903694" y="1556376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Fossil fuels</a:t>
              </a:r>
            </a:p>
          </p:txBody>
        </p:sp>
        <p:sp>
          <p:nvSpPr>
            <p:cNvPr id="364" name="TextBox 363">
              <a:extLst>
                <a:ext uri="{FF2B5EF4-FFF2-40B4-BE49-F238E27FC236}">
                  <a16:creationId xmlns:a16="http://schemas.microsoft.com/office/drawing/2014/main" id="{D376502C-E4FA-B366-608B-09A56B304AE5}"/>
                </a:ext>
              </a:extLst>
            </p:cNvPr>
            <p:cNvSpPr txBox="1"/>
            <p:nvPr/>
          </p:nvSpPr>
          <p:spPr bwMode="gray">
            <a:xfrm>
              <a:off x="9794609" y="1562575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Gen 1 feedstock</a:t>
              </a:r>
            </a:p>
          </p:txBody>
        </p:sp>
        <p:sp>
          <p:nvSpPr>
            <p:cNvPr id="365" name="TextBox 364">
              <a:extLst>
                <a:ext uri="{FF2B5EF4-FFF2-40B4-BE49-F238E27FC236}">
                  <a16:creationId xmlns:a16="http://schemas.microsoft.com/office/drawing/2014/main" id="{1B08FC36-4E0D-6F50-9B4B-E9C2F724C97E}"/>
                </a:ext>
              </a:extLst>
            </p:cNvPr>
            <p:cNvSpPr txBox="1"/>
            <p:nvPr/>
          </p:nvSpPr>
          <p:spPr bwMode="gray">
            <a:xfrm>
              <a:off x="10901513" y="1562575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Gen 2 feedstock</a:t>
              </a:r>
            </a:p>
          </p:txBody>
        </p:sp>
        <p:sp>
          <p:nvSpPr>
            <p:cNvPr id="366" name="TextBox 365">
              <a:extLst>
                <a:ext uri="{FF2B5EF4-FFF2-40B4-BE49-F238E27FC236}">
                  <a16:creationId xmlns:a16="http://schemas.microsoft.com/office/drawing/2014/main" id="{66FDDB8B-44B3-282E-CD9C-C7083ADF1561}"/>
                </a:ext>
              </a:extLst>
            </p:cNvPr>
            <p:cNvSpPr txBox="1"/>
            <p:nvPr/>
          </p:nvSpPr>
          <p:spPr bwMode="gray">
            <a:xfrm>
              <a:off x="8719498" y="1607384"/>
              <a:ext cx="168585" cy="11592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endParaRPr lang="en-US" sz="1000" dirty="0">
                <a:solidFill>
                  <a:schemeClr val="bg1"/>
                </a:solidFill>
              </a:endParaRPr>
            </a:p>
          </p:txBody>
        </p:sp>
        <p:sp>
          <p:nvSpPr>
            <p:cNvPr id="367" name="TextBox 366">
              <a:extLst>
                <a:ext uri="{FF2B5EF4-FFF2-40B4-BE49-F238E27FC236}">
                  <a16:creationId xmlns:a16="http://schemas.microsoft.com/office/drawing/2014/main" id="{417490E4-EAB4-4876-6E36-E5D0AEBBAC5F}"/>
                </a:ext>
              </a:extLst>
            </p:cNvPr>
            <p:cNvSpPr txBox="1"/>
            <p:nvPr/>
          </p:nvSpPr>
          <p:spPr bwMode="gray">
            <a:xfrm>
              <a:off x="9626024" y="1607384"/>
              <a:ext cx="168585" cy="11592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endParaRPr lang="en-US" sz="1000" dirty="0">
                <a:solidFill>
                  <a:schemeClr val="bg1"/>
                </a:solidFill>
              </a:endParaRPr>
            </a:p>
          </p:txBody>
        </p:sp>
        <p:sp>
          <p:nvSpPr>
            <p:cNvPr id="368" name="TextBox 367">
              <a:extLst>
                <a:ext uri="{FF2B5EF4-FFF2-40B4-BE49-F238E27FC236}">
                  <a16:creationId xmlns:a16="http://schemas.microsoft.com/office/drawing/2014/main" id="{F51F24A8-60B3-32E2-B132-E06495DCCCFD}"/>
                </a:ext>
              </a:extLst>
            </p:cNvPr>
            <p:cNvSpPr txBox="1"/>
            <p:nvPr/>
          </p:nvSpPr>
          <p:spPr bwMode="gray">
            <a:xfrm>
              <a:off x="10732928" y="1607384"/>
              <a:ext cx="168585" cy="11592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endParaRPr lang="en-US" sz="1000" dirty="0">
                <a:solidFill>
                  <a:schemeClr val="bg1"/>
                </a:solidFill>
              </a:endParaRPr>
            </a:p>
          </p:txBody>
        </p:sp>
      </p:grpSp>
      <p:sp>
        <p:nvSpPr>
          <p:cNvPr id="372" name="TextBox 8">
            <a:extLst>
              <a:ext uri="{FF2B5EF4-FFF2-40B4-BE49-F238E27FC236}">
                <a16:creationId xmlns:a16="http://schemas.microsoft.com/office/drawing/2014/main" id="{BB68084E-6148-5F4E-E805-E8F2D8BA2C22}"/>
              </a:ext>
            </a:extLst>
          </p:cNvPr>
          <p:cNvSpPr txBox="1"/>
          <p:nvPr/>
        </p:nvSpPr>
        <p:spPr bwMode="gray">
          <a:xfrm>
            <a:off x="8386761" y="1554480"/>
            <a:ext cx="3390901" cy="2948867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Bio-based gasoline fuels could result in a 40-88% reduction in GHG emissions </a:t>
            </a:r>
            <a:r>
              <a:rPr lang="en-US" sz="1050" dirty="0"/>
              <a:t>compared with conventional fossil-based fuel, depending on technology and feedstock.</a:t>
            </a:r>
            <a:endParaRPr lang="en-US" sz="1050" b="1" dirty="0"/>
          </a:p>
          <a:p>
            <a:pPr>
              <a:spcBef>
                <a:spcPts val="600"/>
              </a:spcBef>
            </a:pPr>
            <a:r>
              <a:rPr lang="en-US" sz="1050" b="1" dirty="0"/>
              <a:t>Gen 1 ethanol (E100) production is significantly more emissions-heavy</a:t>
            </a:r>
            <a:r>
              <a:rPr lang="en-US" sz="1050" dirty="0"/>
              <a:t> than that for Gen 2 feedstocks; the main contributors are the farming process and energy consumption in the ethanol plant.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Competition involving food crops could lead to </a:t>
            </a:r>
            <a:r>
              <a:rPr lang="en-US" sz="1050" b="1" dirty="0"/>
              <a:t>increased GHG emissions for Gen 1 </a:t>
            </a:r>
            <a:r>
              <a:rPr lang="en-US" sz="1050" dirty="0"/>
              <a:t>due to changes in land use. Corn-based ethanol could have up to </a:t>
            </a:r>
            <a:r>
              <a:rPr lang="en-US" sz="1050" b="1" dirty="0"/>
              <a:t>90% higher GHG emissions compared </a:t>
            </a:r>
            <a:r>
              <a:rPr lang="en-US" sz="1050" dirty="0"/>
              <a:t>with fossil-based gasoline.</a:t>
            </a:r>
            <a:endParaRPr lang="en-US" sz="1050" dirty="0">
              <a:solidFill>
                <a:srgbClr val="C00000"/>
              </a:solidFill>
            </a:endParaRPr>
          </a:p>
        </p:txBody>
      </p:sp>
      <p:sp>
        <p:nvSpPr>
          <p:cNvPr id="400" name="btfpNotesBox111697">
            <a:extLst>
              <a:ext uri="{FF2B5EF4-FFF2-40B4-BE49-F238E27FC236}">
                <a16:creationId xmlns:a16="http://schemas.microsoft.com/office/drawing/2014/main" id="{5F1930A1-250C-6B25-F287-1A5E2EBB5C8A}"/>
              </a:ext>
            </a:extLst>
          </p:cNvPr>
          <p:cNvSpPr txBox="1"/>
          <p:nvPr>
            <p:custDataLst>
              <p:tags r:id="rId37"/>
            </p:custDataLst>
          </p:nvPr>
        </p:nvSpPr>
        <p:spPr bwMode="gray">
          <a:xfrm>
            <a:off x="330200" y="6279292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  <a:latin typeface="Arial"/>
              </a:rPr>
              <a:t>1)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All emissions totals calculated in well-to-wheels framework, accounting for all steps in between crop production and use of the fuel in vehicles or other emissions-releasing capacities.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rPr>
            </a:br>
            <a:r>
              <a:rPr lang="en-US" sz="800" dirty="0">
                <a:solidFill>
                  <a:srgbClr val="000000"/>
                </a:solidFill>
                <a:latin typeface="Arial"/>
              </a:rPr>
              <a:t>Sources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Argonne National Laboratory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6"/>
              </a:rPr>
              <a:t>GREET WTW Calculator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(2022);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Science,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7"/>
              </a:rPr>
              <a:t>Increases in emissions from land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47"/>
              </a:rPr>
              <a:t>u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7"/>
              </a:rPr>
              <a:t>se change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(2008).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48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49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50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64DB251-D33A-E313-1FA8-641B1EC60E57}"/>
              </a:ext>
            </a:extLst>
          </p:cNvPr>
          <p:cNvCxnSpPr>
            <a:cxnSpLocks/>
          </p:cNvCxnSpPr>
          <p:nvPr>
            <p:custDataLst>
              <p:tags r:id="rId38"/>
            </p:custDataLst>
          </p:nvPr>
        </p:nvCxnSpPr>
        <p:spPr bwMode="gray">
          <a:xfrm>
            <a:off x="425626" y="2398712"/>
            <a:ext cx="7921624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34D9AB65-C483-A56A-7782-16B75BA8C760}"/>
              </a:ext>
            </a:extLst>
          </p:cNvPr>
          <p:cNvCxnSpPr>
            <a:cxnSpLocks/>
          </p:cNvCxnSpPr>
          <p:nvPr>
            <p:custDataLst>
              <p:tags r:id="rId39"/>
            </p:custDataLst>
          </p:nvPr>
        </p:nvCxnSpPr>
        <p:spPr bwMode="gray">
          <a:xfrm>
            <a:off x="401639" y="4929187"/>
            <a:ext cx="7911463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>
            <a:extLst>
              <a:ext uri="{FF2B5EF4-FFF2-40B4-BE49-F238E27FC236}">
                <a16:creationId xmlns:a16="http://schemas.microsoft.com/office/drawing/2014/main" id="{D8115F41-44E9-198D-113C-64D63E137ACB}"/>
              </a:ext>
            </a:extLst>
          </p:cNvPr>
          <p:cNvGrpSpPr/>
          <p:nvPr/>
        </p:nvGrpSpPr>
        <p:grpSpPr>
          <a:xfrm>
            <a:off x="329184" y="1554480"/>
            <a:ext cx="7921624" cy="288147"/>
            <a:chOff x="439681" y="1651332"/>
            <a:chExt cx="7921624" cy="288147"/>
          </a:xfrm>
        </p:grpSpPr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88793766-E6CF-AFE6-F7A3-BAB762EA4A6E}"/>
                </a:ext>
              </a:extLst>
            </p:cNvPr>
            <p:cNvCxnSpPr>
              <a:cxnSpLocks/>
            </p:cNvCxnSpPr>
            <p:nvPr>
              <p:custDataLst>
                <p:tags r:id="rId40"/>
              </p:custDataLst>
            </p:nvPr>
          </p:nvCxnSpPr>
          <p:spPr bwMode="gray">
            <a:xfrm>
              <a:off x="439681" y="1939479"/>
              <a:ext cx="7921624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17C6EF84-01E4-B05A-BCF1-1EB9D46855C9}"/>
                </a:ext>
              </a:extLst>
            </p:cNvPr>
            <p:cNvSpPr txBox="1"/>
            <p:nvPr/>
          </p:nvSpPr>
          <p:spPr bwMode="gray">
            <a:xfrm>
              <a:off x="439681" y="1651332"/>
              <a:ext cx="5218343" cy="288147"/>
            </a:xfrm>
            <a:prstGeom prst="rect">
              <a:avLst/>
            </a:prstGeom>
            <a:noFill/>
          </p:spPr>
          <p:txBody>
            <a:bodyPr wrap="non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GHG emissions,</a:t>
              </a:r>
              <a:r>
                <a:rPr lang="en-US" sz="1400" b="1" baseline="30000" dirty="0"/>
                <a:t>1</a:t>
              </a:r>
              <a:r>
                <a:rPr lang="en-US" sz="1400" b="1" dirty="0"/>
                <a:t> % emission vs. fossil fuel (</a:t>
              </a:r>
              <a:r>
                <a:rPr lang="en-US" sz="1400" b="1" dirty="0">
                  <a:solidFill>
                    <a:schemeClr val="tx1"/>
                  </a:solidFill>
                </a:rPr>
                <a:t>non-exhaustive)</a:t>
              </a:r>
              <a:endParaRPr lang="en-US" sz="1400" b="1" baseline="30000" dirty="0"/>
            </a:p>
          </p:txBody>
        </p:sp>
      </p:grpSp>
    </p:spTree>
    <p:extLst>
      <p:ext uri="{BB962C8B-B14F-4D97-AF65-F5344CB8AC3E}">
        <p14:creationId xmlns:p14="http://schemas.microsoft.com/office/powerpoint/2010/main" val="372627858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8B9F4C-1877-0B32-90FE-F88E217F47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think-cell data - do not delete" hidden="1">
            <a:extLst>
              <a:ext uri="{FF2B5EF4-FFF2-40B4-BE49-F238E27FC236}">
                <a16:creationId xmlns:a16="http://schemas.microsoft.com/office/drawing/2014/main" id="{13FAFC34-3408-A64B-64BE-708297D66DB0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45635114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5" imgW="7772400" imgH="10058400" progId="TCLayout.ActiveDocument.1">
                  <p:embed/>
                </p:oleObj>
              </mc:Choice>
              <mc:Fallback>
                <p:oleObj name="think-cell Slide" r:id="rId55" imgW="7772400" imgH="10058400" progId="TCLayout.ActiveDocument.1">
                  <p:embed/>
                  <p:pic>
                    <p:nvPicPr>
                      <p:cNvPr id="1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3FAFC34-3408-A64B-64BE-708297D66DB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E515347D-0A6C-B85D-9CC6-64C053C132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9184" y="521208"/>
            <a:ext cx="11531600" cy="659434"/>
          </a:xfrm>
        </p:spPr>
        <p:txBody>
          <a:bodyPr vert="horz" rIns="91440">
            <a:noAutofit/>
          </a:bodyPr>
          <a:lstStyle/>
          <a:p>
            <a:r>
              <a:rPr lang="en-US" dirty="0"/>
              <a:t>B. Diesel: Used cooking oil (UCO) and tallow result in the lowest emissions when used as feedstock for biodiesel and HVO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55D76871-53B0-CFD5-61A3-571137A09D39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58546258"/>
              </p:ext>
            </p:extLst>
          </p:nvPr>
        </p:nvGraphicFramePr>
        <p:xfrm>
          <a:off x="2870200" y="1882775"/>
          <a:ext cx="5711825" cy="3848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7"/>
          </a:graphicData>
        </a:graphic>
      </p:graphicFrame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12C305F-77DA-8272-5D15-4A99D21F7901}"/>
              </a:ext>
            </a:extLst>
          </p:cNvPr>
          <p:cNvCxnSpPr/>
          <p:nvPr>
            <p:custDataLst>
              <p:tags r:id="rId3"/>
            </p:custDataLst>
          </p:nvPr>
        </p:nvCxnSpPr>
        <p:spPr bwMode="auto">
          <a:xfrm>
            <a:off x="4449763" y="1965325"/>
            <a:ext cx="0" cy="110648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2C5DFA00-2CA8-B44D-38AD-5C2CF97C081D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4449763" y="3224213"/>
            <a:ext cx="0" cy="2424112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6" name="Straight Connector 465">
            <a:extLst>
              <a:ext uri="{FF2B5EF4-FFF2-40B4-BE49-F238E27FC236}">
                <a16:creationId xmlns:a16="http://schemas.microsoft.com/office/drawing/2014/main" id="{86418A04-CAD3-9F90-9033-1FFE7A4F8561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4949825" y="1965325"/>
            <a:ext cx="0" cy="31750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59" name="Right Arrow 458">
            <a:extLst>
              <a:ext uri="{FF2B5EF4-FFF2-40B4-BE49-F238E27FC236}">
                <a16:creationId xmlns:a16="http://schemas.microsoft.com/office/drawing/2014/main" id="{A3FC7E46-601F-5A34-8624-7807BE0EA651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 rot="16200000">
            <a:off x="4886325" y="5686425"/>
            <a:ext cx="128588" cy="152400"/>
          </a:xfrm>
          <a:prstGeom prst="rightArrow">
            <a:avLst>
              <a:gd name="adj1" fmla="val 100000"/>
              <a:gd name="adj2" fmla="val 100000"/>
            </a:avLst>
          </a:prstGeom>
          <a:solidFill>
            <a:schemeClr val="tx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470" name="Right Arrow 469">
            <a:extLst>
              <a:ext uri="{FF2B5EF4-FFF2-40B4-BE49-F238E27FC236}">
                <a16:creationId xmlns:a16="http://schemas.microsoft.com/office/drawing/2014/main" id="{9DF08CE8-35BE-E1E9-C54B-C8906F2A5204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 rot="16200000">
            <a:off x="4386263" y="5686425"/>
            <a:ext cx="128588" cy="152400"/>
          </a:xfrm>
          <a:prstGeom prst="rightArrow">
            <a:avLst>
              <a:gd name="adj1" fmla="val 100000"/>
              <a:gd name="adj2" fmla="val 100000"/>
            </a:avLst>
          </a:prstGeom>
          <a:solidFill>
            <a:schemeClr val="tx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AE68EF5-44C2-D57B-B0D9-A86692E61C48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>
            <a:off x="4949825" y="2435225"/>
            <a:ext cx="0" cy="1095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DC643DE-2228-971E-FA62-5E9F5414CB0B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4949825" y="2697163"/>
            <a:ext cx="0" cy="2951163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54" name="Right Arrow 453">
            <a:extLst>
              <a:ext uri="{FF2B5EF4-FFF2-40B4-BE49-F238E27FC236}">
                <a16:creationId xmlns:a16="http://schemas.microsoft.com/office/drawing/2014/main" id="{1D55F291-0BDB-BF4A-FE52-D57293ACA88F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 rot="16200000">
            <a:off x="5995988" y="5686425"/>
            <a:ext cx="128588" cy="152400"/>
          </a:xfrm>
          <a:prstGeom prst="rightArrow">
            <a:avLst>
              <a:gd name="adj1" fmla="val 100000"/>
              <a:gd name="adj2" fmla="val 100000"/>
            </a:avLst>
          </a:prstGeom>
          <a:solidFill>
            <a:schemeClr val="tx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694FC3E-6D20-E6EB-A8B3-EFD45960AC45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>
            <a:off x="6059488" y="1965325"/>
            <a:ext cx="0" cy="347345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C9D1226-7713-E1E1-D3F8-59D92F5F6D22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>
            <a:off x="6059488" y="5591175"/>
            <a:ext cx="0" cy="5715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lgDash"/>
            <a:miter lim="800000"/>
            <a:headEnd type="none" w="med" len="med"/>
            <a:tailEnd type="none" w="med" len="lg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94F55F60-F9B8-CAA7-980F-FA970843E679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auto">
          <a:xfrm>
            <a:off x="2544763" y="3597275"/>
            <a:ext cx="3222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8421528-149E-4C57-86CC-737E393ACA9D}" type="datetime'''''''''''A''l''''''''''''''''''''''''''''''ga''''e'''">
              <a:rPr lang="en-US" altLang="en-US" sz="10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Algae</a:t>
            </a:fld>
            <a:endParaRPr lang="en-US" sz="1000" dirty="0"/>
          </a:p>
        </p:txBody>
      </p:sp>
      <p:sp>
        <p:nvSpPr>
          <p:cNvPr id="347" name="Text Placeholder 10">
            <a:extLst>
              <a:ext uri="{FF2B5EF4-FFF2-40B4-BE49-F238E27FC236}">
                <a16:creationId xmlns:a16="http://schemas.microsoft.com/office/drawing/2014/main" id="{E3168A16-467A-5785-3488-63EE7AEF0E0E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auto">
          <a:xfrm>
            <a:off x="2370138" y="3860800"/>
            <a:ext cx="4968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ACCC50ED-1F24-4AAF-822E-7D0F8955624C}" type="datetime'''''''S''''''''''o''y''''''''''''''''b''''e''''a''n'''''''''''">
              <a:rPr lang="en-US" altLang="en-US" sz="10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Soybean</a:t>
            </a:fld>
            <a:endParaRPr lang="en-US" sz="1000" dirty="0"/>
          </a:p>
        </p:txBody>
      </p:sp>
      <p:sp>
        <p:nvSpPr>
          <p:cNvPr id="348" name="Text Placeholder 10">
            <a:extLst>
              <a:ext uri="{FF2B5EF4-FFF2-40B4-BE49-F238E27FC236}">
                <a16:creationId xmlns:a16="http://schemas.microsoft.com/office/drawing/2014/main" id="{B12A41E6-91D9-12AA-0784-9E66F8ABC440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auto">
          <a:xfrm>
            <a:off x="2292350" y="4124325"/>
            <a:ext cx="5746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6ABCA3F-310B-49C5-AC82-03356A77BF4C}" type="datetime'''''''''Rap''''''e''''''''''''''''''''''''''''''s''ee''d'">
              <a:rPr lang="en-US" altLang="en-US" sz="10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Rapeseed</a:t>
            </a:fld>
            <a:endParaRPr lang="en-US" sz="1000" dirty="0"/>
          </a:p>
        </p:txBody>
      </p:sp>
      <p:sp>
        <p:nvSpPr>
          <p:cNvPr id="349" name="Text Placeholder 10">
            <a:extLst>
              <a:ext uri="{FF2B5EF4-FFF2-40B4-BE49-F238E27FC236}">
                <a16:creationId xmlns:a16="http://schemas.microsoft.com/office/drawing/2014/main" id="{E70BB07D-B392-DFB0-BFCC-C1EC213D974F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auto">
          <a:xfrm>
            <a:off x="2332038" y="4386263"/>
            <a:ext cx="5349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9902892-43CD-4378-94C2-0185E221969A}" type="datetime'''''C''''''''''''''''''am''''''''''e''''lin''''a'''">
              <a:rPr lang="en-US" altLang="en-US" sz="10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Camelina</a:t>
            </a:fld>
            <a:endParaRPr lang="en-US" sz="1000" dirty="0"/>
          </a:p>
        </p:txBody>
      </p:sp>
      <p:sp>
        <p:nvSpPr>
          <p:cNvPr id="373" name="Text Placeholder 10">
            <a:extLst>
              <a:ext uri="{FF2B5EF4-FFF2-40B4-BE49-F238E27FC236}">
                <a16:creationId xmlns:a16="http://schemas.microsoft.com/office/drawing/2014/main" id="{584063FD-6C6C-029C-7276-37BED48B915D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auto">
          <a:xfrm>
            <a:off x="1939925" y="4649788"/>
            <a:ext cx="927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1B4ED8D-A7B5-4CCD-9C69-716536D24A1C}" type="datetime'''Used co''''''ok''''''''i''''ng'' ''''o''''i''''''l'''''''">
              <a:rPr lang="en-US" altLang="en-US" sz="10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Used cooking oil</a:t>
            </a:fld>
            <a:endParaRPr lang="en-US" sz="1000" dirty="0"/>
          </a:p>
        </p:txBody>
      </p:sp>
      <p:sp>
        <p:nvSpPr>
          <p:cNvPr id="351" name="Text Placeholder 10">
            <a:extLst>
              <a:ext uri="{FF2B5EF4-FFF2-40B4-BE49-F238E27FC236}">
                <a16:creationId xmlns:a16="http://schemas.microsoft.com/office/drawing/2014/main" id="{30E95E9A-1B49-983F-28EA-2202CFB66F9B}"/>
              </a:ext>
            </a:extLst>
          </p:cNvPr>
          <p:cNvSpPr txBox="1">
            <a:spLocks/>
          </p:cNvSpPr>
          <p:nvPr>
            <p:custDataLst>
              <p:tags r:id="rId18"/>
            </p:custDataLst>
          </p:nvPr>
        </p:nvSpPr>
        <p:spPr bwMode="auto">
          <a:xfrm>
            <a:off x="2212975" y="4913313"/>
            <a:ext cx="6540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>
                <a:effectLst/>
              </a:rPr>
              <a:t>Corn stover</a:t>
            </a:r>
            <a:endParaRPr lang="en-US" sz="1000" dirty="0"/>
          </a:p>
        </p:txBody>
      </p:sp>
      <p:sp>
        <p:nvSpPr>
          <p:cNvPr id="352" name="Text Placeholder 10">
            <a:extLst>
              <a:ext uri="{FF2B5EF4-FFF2-40B4-BE49-F238E27FC236}">
                <a16:creationId xmlns:a16="http://schemas.microsoft.com/office/drawing/2014/main" id="{BB2D6B82-3041-0CD0-F452-8EEF75213262}"/>
              </a:ext>
            </a:extLst>
          </p:cNvPr>
          <p:cNvSpPr txBox="1">
            <a:spLocks/>
          </p:cNvSpPr>
          <p:nvPr>
            <p:custDataLst>
              <p:tags r:id="rId19"/>
            </p:custDataLst>
          </p:nvPr>
        </p:nvSpPr>
        <p:spPr bwMode="auto">
          <a:xfrm>
            <a:off x="2058988" y="5176838"/>
            <a:ext cx="8080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>
                <a:effectLst/>
              </a:rPr>
              <a:t>Forest residue</a:t>
            </a:r>
            <a:endParaRPr lang="en-US" sz="1000" dirty="0"/>
          </a:p>
        </p:txBody>
      </p:sp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8CF6519B-CF3B-AAEA-B40E-95038F2647E6}"/>
              </a:ext>
            </a:extLst>
          </p:cNvPr>
          <p:cNvSpPr txBox="1">
            <a:spLocks/>
          </p:cNvSpPr>
          <p:nvPr>
            <p:custDataLst>
              <p:tags r:id="rId20"/>
            </p:custDataLst>
          </p:nvPr>
        </p:nvSpPr>
        <p:spPr bwMode="auto">
          <a:xfrm>
            <a:off x="2544763" y="5438775"/>
            <a:ext cx="3222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BF4440F-9BF8-405D-9DBD-A37497055A5B}" type="datetime'''''''''''A''''lg''''''''''a''''''e'''''''''''''''">
              <a:rPr lang="en-US" altLang="en-US" sz="10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Algae</a:t>
            </a:fld>
            <a:endParaRPr lang="en-US" sz="1000" dirty="0"/>
          </a:p>
        </p:txBody>
      </p:sp>
      <p:sp>
        <p:nvSpPr>
          <p:cNvPr id="468" name="Text Placeholder 10">
            <a:extLst>
              <a:ext uri="{FF2B5EF4-FFF2-40B4-BE49-F238E27FC236}">
                <a16:creationId xmlns:a16="http://schemas.microsoft.com/office/drawing/2014/main" id="{3342EA01-9E87-E702-8104-5244FAEFD92F}"/>
              </a:ext>
            </a:extLst>
          </p:cNvPr>
          <p:cNvSpPr txBox="1">
            <a:spLocks/>
          </p:cNvSpPr>
          <p:nvPr>
            <p:custDataLst>
              <p:tags r:id="rId21"/>
            </p:custDataLst>
          </p:nvPr>
        </p:nvSpPr>
        <p:spPr bwMode="auto">
          <a:xfrm>
            <a:off x="4062413" y="5878513"/>
            <a:ext cx="6461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b="1" dirty="0">
                <a:solidFill>
                  <a:schemeClr val="accent5"/>
                </a:solidFill>
                <a:effectLst/>
              </a:rPr>
              <a:t>Gen-2 avg </a:t>
            </a:r>
          </a:p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b="1" dirty="0">
                <a:solidFill>
                  <a:schemeClr val="accent5"/>
                </a:solidFill>
                <a:effectLst/>
              </a:rPr>
              <a:t>= 27%</a:t>
            </a:r>
            <a:endParaRPr lang="en-US" sz="1000" b="1" dirty="0">
              <a:solidFill>
                <a:schemeClr val="accent5"/>
              </a:solidFill>
            </a:endParaRPr>
          </a:p>
        </p:txBody>
      </p:sp>
      <p:sp>
        <p:nvSpPr>
          <p:cNvPr id="457" name="Text Placeholder 10">
            <a:extLst>
              <a:ext uri="{FF2B5EF4-FFF2-40B4-BE49-F238E27FC236}">
                <a16:creationId xmlns:a16="http://schemas.microsoft.com/office/drawing/2014/main" id="{C072FD8A-D7A3-97CF-41F2-CA71A7A992B3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auto">
          <a:xfrm>
            <a:off x="4708525" y="5878513"/>
            <a:ext cx="6111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b="1" dirty="0">
                <a:solidFill>
                  <a:schemeClr val="accent3"/>
                </a:solidFill>
              </a:rPr>
              <a:t>Gen-1 avg</a:t>
            </a:r>
          </a:p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b="1" dirty="0">
                <a:solidFill>
                  <a:schemeClr val="accent3"/>
                </a:solidFill>
              </a:rPr>
              <a:t>=36%</a:t>
            </a:r>
            <a:endParaRPr lang="en-US" sz="1000" b="1" dirty="0">
              <a:solidFill>
                <a:schemeClr val="accent3"/>
              </a:solidFill>
            </a:endParaRPr>
          </a:p>
        </p:txBody>
      </p:sp>
      <p:sp>
        <p:nvSpPr>
          <p:cNvPr id="402" name="Text Placeholder 10">
            <a:extLst>
              <a:ext uri="{FF2B5EF4-FFF2-40B4-BE49-F238E27FC236}">
                <a16:creationId xmlns:a16="http://schemas.microsoft.com/office/drawing/2014/main" id="{A4E0C107-E7AF-B97B-174B-8ADC09D3E631}"/>
              </a:ext>
            </a:extLst>
          </p:cNvPr>
          <p:cNvSpPr txBox="1">
            <a:spLocks/>
          </p:cNvSpPr>
          <p:nvPr>
            <p:custDataLst>
              <p:tags r:id="rId23"/>
            </p:custDataLst>
          </p:nvPr>
        </p:nvSpPr>
        <p:spPr bwMode="auto">
          <a:xfrm>
            <a:off x="1939925" y="3335338"/>
            <a:ext cx="92710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D92F3DA-BB95-40D2-AB0C-455A42AC6251}" type="datetime'''''U''s''ed c''''o''''o''''kin''''g'''''''''' o''i''l'''''">
              <a:rPr lang="en-US" altLang="en-US" sz="10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Used cooking oil</a:t>
            </a:fld>
            <a:endParaRPr lang="en-US" sz="1000" dirty="0"/>
          </a:p>
        </p:txBody>
      </p:sp>
      <p:sp>
        <p:nvSpPr>
          <p:cNvPr id="341" name="Text Placeholder 10">
            <a:extLst>
              <a:ext uri="{FF2B5EF4-FFF2-40B4-BE49-F238E27FC236}">
                <a16:creationId xmlns:a16="http://schemas.microsoft.com/office/drawing/2014/main" id="{92381798-C99C-E681-1D01-3316245910FA}"/>
              </a:ext>
            </a:extLst>
          </p:cNvPr>
          <p:cNvSpPr txBox="1">
            <a:spLocks/>
          </p:cNvSpPr>
          <p:nvPr>
            <p:custDataLst>
              <p:tags r:id="rId24"/>
            </p:custDataLst>
          </p:nvPr>
        </p:nvSpPr>
        <p:spPr bwMode="auto">
          <a:xfrm>
            <a:off x="2387600" y="2019300"/>
            <a:ext cx="4794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>
                <a:effectLst/>
              </a:rPr>
              <a:t>U.S. mix</a:t>
            </a:r>
            <a:endParaRPr lang="en-US" sz="1000" dirty="0"/>
          </a:p>
        </p:txBody>
      </p:sp>
      <p:sp>
        <p:nvSpPr>
          <p:cNvPr id="453" name="Text Placeholder 10">
            <a:extLst>
              <a:ext uri="{FF2B5EF4-FFF2-40B4-BE49-F238E27FC236}">
                <a16:creationId xmlns:a16="http://schemas.microsoft.com/office/drawing/2014/main" id="{AAE0BB25-E7C4-51A5-04C7-3141E14B62D3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 bwMode="auto">
          <a:xfrm>
            <a:off x="5753100" y="5878513"/>
            <a:ext cx="6111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b="1" dirty="0">
                <a:solidFill>
                  <a:schemeClr val="accent6"/>
                </a:solidFill>
                <a:effectLst/>
              </a:rPr>
              <a:t>Gen-3 avg</a:t>
            </a:r>
          </a:p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b="1" dirty="0">
                <a:solidFill>
                  <a:schemeClr val="accent6"/>
                </a:solidFill>
                <a:effectLst/>
              </a:rPr>
              <a:t>=56.5% </a:t>
            </a:r>
            <a:endParaRPr lang="en-US" sz="1000" b="1" dirty="0">
              <a:solidFill>
                <a:schemeClr val="accent6"/>
              </a:solidFill>
            </a:endParaRPr>
          </a:p>
        </p:txBody>
      </p:sp>
      <p:sp>
        <p:nvSpPr>
          <p:cNvPr id="342" name="Text Placeholder 10">
            <a:extLst>
              <a:ext uri="{FF2B5EF4-FFF2-40B4-BE49-F238E27FC236}">
                <a16:creationId xmlns:a16="http://schemas.microsoft.com/office/drawing/2014/main" id="{BA262FC4-A019-2578-C667-9673439FB055}"/>
              </a:ext>
            </a:extLst>
          </p:cNvPr>
          <p:cNvSpPr txBox="1">
            <a:spLocks/>
          </p:cNvSpPr>
          <p:nvPr>
            <p:custDataLst>
              <p:tags r:id="rId26"/>
            </p:custDataLst>
          </p:nvPr>
        </p:nvSpPr>
        <p:spPr bwMode="auto">
          <a:xfrm>
            <a:off x="2370138" y="2282825"/>
            <a:ext cx="4968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5985740-2162-4657-9BA6-B55FB1E956F2}" type="datetime'''''''Soy''''''''''''b''''''''ea''''n'''''''''''''''''">
              <a:rPr lang="en-US" altLang="en-US" sz="10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Soybean</a:t>
            </a:fld>
            <a:endParaRPr lang="en-US" sz="1000" dirty="0"/>
          </a:p>
        </p:txBody>
      </p:sp>
      <p:sp>
        <p:nvSpPr>
          <p:cNvPr id="343" name="Text Placeholder 10">
            <a:extLst>
              <a:ext uri="{FF2B5EF4-FFF2-40B4-BE49-F238E27FC236}">
                <a16:creationId xmlns:a16="http://schemas.microsoft.com/office/drawing/2014/main" id="{E424DD44-6E67-5D94-78B0-B04012853EDF}"/>
              </a:ext>
            </a:extLst>
          </p:cNvPr>
          <p:cNvSpPr txBox="1">
            <a:spLocks/>
          </p:cNvSpPr>
          <p:nvPr>
            <p:custDataLst>
              <p:tags r:id="rId27"/>
            </p:custDataLst>
          </p:nvPr>
        </p:nvSpPr>
        <p:spPr bwMode="auto">
          <a:xfrm>
            <a:off x="2292350" y="2544763"/>
            <a:ext cx="5746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8E3C075-758B-409F-99B8-33CE9A332AA4}" type="datetime'R''''''''''''''ap''''''''''''''''''''e''s''e''''ed'''">
              <a:rPr lang="en-US" altLang="en-US" sz="10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Rapeseed</a:t>
            </a:fld>
            <a:endParaRPr lang="en-US" altLang="en-US" sz="1000" dirty="0">
              <a:effectLst/>
            </a:endParaRPr>
          </a:p>
        </p:txBody>
      </p:sp>
      <p:sp>
        <p:nvSpPr>
          <p:cNvPr id="344" name="Text Placeholder 10">
            <a:extLst>
              <a:ext uri="{FF2B5EF4-FFF2-40B4-BE49-F238E27FC236}">
                <a16:creationId xmlns:a16="http://schemas.microsoft.com/office/drawing/2014/main" id="{D53E714E-E056-0DDA-7597-6296902A8CA9}"/>
              </a:ext>
            </a:extLst>
          </p:cNvPr>
          <p:cNvSpPr txBox="1">
            <a:spLocks/>
          </p:cNvSpPr>
          <p:nvPr>
            <p:custDataLst>
              <p:tags r:id="rId28"/>
            </p:custDataLst>
          </p:nvPr>
        </p:nvSpPr>
        <p:spPr bwMode="auto">
          <a:xfrm>
            <a:off x="2332038" y="2808288"/>
            <a:ext cx="5349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3937920-CF19-41FA-BBF3-A8152641BE31}" type="datetime'''''''''C''''ame''''''''l''''''''''in''''''''''''''''a'''''''">
              <a:rPr lang="en-US" altLang="en-US" sz="10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Camelina</a:t>
            </a:fld>
            <a:endParaRPr lang="en-US" sz="1000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F9DB554-7A3D-8F85-9EEC-80402AC374A0}"/>
              </a:ext>
            </a:extLst>
          </p:cNvPr>
          <p:cNvSpPr txBox="1">
            <a:spLocks/>
          </p:cNvSpPr>
          <p:nvPr>
            <p:custDataLst>
              <p:tags r:id="rId29"/>
            </p:custDataLst>
          </p:nvPr>
        </p:nvSpPr>
        <p:spPr bwMode="gray">
          <a:xfrm>
            <a:off x="8524875" y="2019300"/>
            <a:ext cx="3571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4EEF27E-A075-4DBE-A16B-AB61681C21E2}" type="datetime'''1''0''''''''''''''''''''''''''0''''%''''''''''''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100%</a:t>
            </a:fld>
            <a:endParaRPr lang="en-US" sz="1000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09B65523-6C9F-93E8-E6D6-A2013E530BF9}"/>
              </a:ext>
            </a:extLst>
          </p:cNvPr>
          <p:cNvSpPr txBox="1">
            <a:spLocks/>
          </p:cNvSpPr>
          <p:nvPr>
            <p:custDataLst>
              <p:tags r:id="rId30"/>
            </p:custDataLst>
          </p:nvPr>
        </p:nvSpPr>
        <p:spPr bwMode="gray">
          <a:xfrm>
            <a:off x="4859338" y="2282825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6889B68-1C1B-462A-BC99-84EF8FAFCB82}" type="datetime'3''''''''''4''''%''''''''''''''''''''''''''''''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34%</a:t>
            </a:fld>
            <a:endParaRPr lang="en-US" sz="1000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A33C16FD-952B-4F4B-CCF9-E4E70B8A06FC}"/>
              </a:ext>
            </a:extLst>
          </p:cNvPr>
          <p:cNvSpPr txBox="1">
            <a:spLocks/>
          </p:cNvSpPr>
          <p:nvPr>
            <p:custDataLst>
              <p:tags r:id="rId31"/>
            </p:custDataLst>
          </p:nvPr>
        </p:nvSpPr>
        <p:spPr bwMode="gray">
          <a:xfrm>
            <a:off x="4929188" y="2544763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CF65B1F7-5E60-4732-B4F4-ED01D5DBF0FB}" type="datetime'''''''''''''''''''''''''3''''5''''''''''''''%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35%</a:t>
            </a:fld>
            <a:endParaRPr lang="en-US" sz="1000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608A1A03-6420-F2AA-4DD6-BCB4ACF92066}"/>
              </a:ext>
            </a:extLst>
          </p:cNvPr>
          <p:cNvSpPr txBox="1">
            <a:spLocks/>
          </p:cNvSpPr>
          <p:nvPr>
            <p:custDataLst>
              <p:tags r:id="rId32"/>
            </p:custDataLst>
          </p:nvPr>
        </p:nvSpPr>
        <p:spPr bwMode="gray">
          <a:xfrm>
            <a:off x="5310188" y="2808288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29BD0657-008C-4F32-B0C7-08E35F0AB171}" type="datetime'''''''4''''2''''''''''''''''''''%''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42%</a:t>
            </a:fld>
            <a:endParaRPr lang="en-US" sz="1000" dirty="0"/>
          </a:p>
        </p:txBody>
      </p:sp>
      <p:sp>
        <p:nvSpPr>
          <p:cNvPr id="346" name="Text Placeholder 10">
            <a:extLst>
              <a:ext uri="{FF2B5EF4-FFF2-40B4-BE49-F238E27FC236}">
                <a16:creationId xmlns:a16="http://schemas.microsoft.com/office/drawing/2014/main" id="{C8FA1AAD-25C5-A0A4-1E1D-68B7FD9E930E}"/>
              </a:ext>
            </a:extLst>
          </p:cNvPr>
          <p:cNvSpPr txBox="1">
            <a:spLocks/>
          </p:cNvSpPr>
          <p:nvPr>
            <p:custDataLst>
              <p:tags r:id="rId33"/>
            </p:custDataLst>
          </p:nvPr>
        </p:nvSpPr>
        <p:spPr bwMode="auto">
          <a:xfrm>
            <a:off x="2500313" y="3071813"/>
            <a:ext cx="3667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0A90D01-115B-4130-9609-337F2FEDD4B2}" type="datetime'''T''''''''''''''''a''''''l''''l''''''''o''w'''''''''''''''">
              <a:rPr lang="en-US" altLang="en-US" sz="10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Tallow</a:t>
            </a:fld>
            <a:endParaRPr lang="en-US" sz="1000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D6402493-0FE5-A51B-74EB-6D16E1BD430F}"/>
              </a:ext>
            </a:extLst>
          </p:cNvPr>
          <p:cNvSpPr txBox="1">
            <a:spLocks/>
          </p:cNvSpPr>
          <p:nvPr>
            <p:custDataLst>
              <p:tags r:id="rId34"/>
            </p:custDataLst>
          </p:nvPr>
        </p:nvSpPr>
        <p:spPr bwMode="gray">
          <a:xfrm>
            <a:off x="3921125" y="3335338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271E53CA-425B-43D7-A532-95690EE7C83E}" type="datetime'''1''''''''''''''''''''''''''''''''''7''''%''''''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17%</a:t>
            </a:fld>
            <a:endParaRPr lang="en-US" sz="1000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B502A9E0-2014-CDE1-6742-15AA9E5B0D61}"/>
              </a:ext>
            </a:extLst>
          </p:cNvPr>
          <p:cNvSpPr txBox="1">
            <a:spLocks/>
          </p:cNvSpPr>
          <p:nvPr>
            <p:custDataLst>
              <p:tags r:id="rId35"/>
            </p:custDataLst>
          </p:nvPr>
        </p:nvSpPr>
        <p:spPr bwMode="gray">
          <a:xfrm>
            <a:off x="6162675" y="3597275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BE7C157A-22D0-4965-9CD4-3C8CBD2FACD6}" type="datetime'''''''''''''''''''''''''''''''''''''57''''''%''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57%</a:t>
            </a:fld>
            <a:endParaRPr lang="en-US" sz="1000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FECC35C6-7BB0-FD77-0923-9152E10DD43D}"/>
              </a:ext>
            </a:extLst>
          </p:cNvPr>
          <p:cNvSpPr txBox="1">
            <a:spLocks/>
          </p:cNvSpPr>
          <p:nvPr>
            <p:custDataLst>
              <p:tags r:id="rId36"/>
            </p:custDataLst>
          </p:nvPr>
        </p:nvSpPr>
        <p:spPr bwMode="gray">
          <a:xfrm>
            <a:off x="5018088" y="3860800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CCF73CF-68A8-4507-8214-A572E109DAD7}" type="datetime'3''''''''7''%''''''''''''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37%</a:t>
            </a:fld>
            <a:endParaRPr lang="en-US" sz="1000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4D2706BE-BD4C-3FC2-F46F-8D44E715CCBC}"/>
              </a:ext>
            </a:extLst>
          </p:cNvPr>
          <p:cNvSpPr txBox="1">
            <a:spLocks/>
          </p:cNvSpPr>
          <p:nvPr>
            <p:custDataLst>
              <p:tags r:id="rId37"/>
            </p:custDataLst>
          </p:nvPr>
        </p:nvSpPr>
        <p:spPr bwMode="gray">
          <a:xfrm>
            <a:off x="5083175" y="4124325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3ABCD86-C59F-4BE5-A797-850233FAB6E3}" type="datetime'''''''3''''''''''''''''''''''''''''8''''''''''''''''%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38%</a:t>
            </a:fld>
            <a:endParaRPr lang="en-US" sz="1000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A7BD844D-211F-B44A-730B-C1033992DA40}"/>
              </a:ext>
            </a:extLst>
          </p:cNvPr>
          <p:cNvSpPr txBox="1">
            <a:spLocks/>
          </p:cNvSpPr>
          <p:nvPr>
            <p:custDataLst>
              <p:tags r:id="rId38"/>
            </p:custDataLst>
          </p:nvPr>
        </p:nvSpPr>
        <p:spPr bwMode="gray">
          <a:xfrm>
            <a:off x="4191000" y="3071813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D05C5D9A-EC18-464B-9879-6808AB6B4456}" type="datetime'''''2''''2''''''''''''''%''''''''''''''''''''''''''''''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22%</a:t>
            </a:fld>
            <a:endParaRPr lang="en-US" sz="1000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7668D772-4DDC-1D59-70DC-1559E71273A8}"/>
              </a:ext>
            </a:extLst>
          </p:cNvPr>
          <p:cNvSpPr txBox="1">
            <a:spLocks/>
          </p:cNvSpPr>
          <p:nvPr>
            <p:custDataLst>
              <p:tags r:id="rId39"/>
            </p:custDataLst>
          </p:nvPr>
        </p:nvSpPr>
        <p:spPr bwMode="gray">
          <a:xfrm>
            <a:off x="3921125" y="4649788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66EA6D4-CE03-4B69-8900-81818F8A79C6}" type="datetime'''''''''1''''''''''''7''''''''''''''''%'''''''''">
              <a:rPr lang="en-US" altLang="en-US" sz="100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17%</a:t>
            </a:fld>
            <a:endParaRPr lang="en-US" sz="1000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8DDE8EBE-48CA-D74E-8421-5409804CA971}"/>
              </a:ext>
            </a:extLst>
          </p:cNvPr>
          <p:cNvSpPr txBox="1">
            <a:spLocks/>
          </p:cNvSpPr>
          <p:nvPr>
            <p:custDataLst>
              <p:tags r:id="rId40"/>
            </p:custDataLst>
          </p:nvPr>
        </p:nvSpPr>
        <p:spPr bwMode="gray">
          <a:xfrm>
            <a:off x="4602163" y="4913313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DD93B0B-6EA9-48C9-9918-26D6AC3D7903}" type="datetime'''''''''2''''''''''''''''''''''''''''9''%''''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29%</a:t>
            </a:fld>
            <a:endParaRPr lang="en-US" sz="1000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6E6D90EB-7EA3-19EC-E509-9A23529BD72E}"/>
              </a:ext>
            </a:extLst>
          </p:cNvPr>
          <p:cNvSpPr txBox="1">
            <a:spLocks/>
          </p:cNvSpPr>
          <p:nvPr>
            <p:custDataLst>
              <p:tags r:id="rId41"/>
            </p:custDataLst>
          </p:nvPr>
        </p:nvSpPr>
        <p:spPr bwMode="gray">
          <a:xfrm>
            <a:off x="4602163" y="5176838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BE229971-9507-41DA-8E35-43848471B9F1}" type="datetime'''''''''''''''''''''2''''''''9''''%''''''''''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29%</a:t>
            </a:fld>
            <a:endParaRPr lang="en-US" sz="1000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83F48E4F-2AC9-9519-5389-10C0B1212395}"/>
              </a:ext>
            </a:extLst>
          </p:cNvPr>
          <p:cNvSpPr txBox="1">
            <a:spLocks/>
          </p:cNvSpPr>
          <p:nvPr>
            <p:custDataLst>
              <p:tags r:id="rId42"/>
            </p:custDataLst>
          </p:nvPr>
        </p:nvSpPr>
        <p:spPr bwMode="gray">
          <a:xfrm>
            <a:off x="6064250" y="5438775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144F7934-1AA3-420D-BC36-5FE4E6D45D01}" type="datetime'''''''''''''''''5''''6%''''''''''''''''''''''''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56%</a:t>
            </a:fld>
            <a:endParaRPr lang="en-US" sz="1000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52AAC5A0-0419-B91E-94BC-FA57D19CBA66}"/>
              </a:ext>
            </a:extLst>
          </p:cNvPr>
          <p:cNvSpPr txBox="1">
            <a:spLocks/>
          </p:cNvSpPr>
          <p:nvPr>
            <p:custDataLst>
              <p:tags r:id="rId43"/>
            </p:custDataLst>
          </p:nvPr>
        </p:nvSpPr>
        <p:spPr bwMode="gray">
          <a:xfrm>
            <a:off x="5468938" y="4386263"/>
            <a:ext cx="2873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247F54F-8050-4C9F-B807-412970FD4445}" type="datetime'''''''''''4''''''''5''''''''%''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45%</a:t>
            </a:fld>
            <a:endParaRPr lang="en-US" sz="1000" dirty="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C8ED728-E638-58A8-5212-DDAD23AEAAC8}"/>
              </a:ext>
            </a:extLst>
          </p:cNvPr>
          <p:cNvSpPr txBox="1"/>
          <p:nvPr>
            <p:custDataLst>
              <p:tags r:id="rId44"/>
            </p:custDataLst>
          </p:nvPr>
        </p:nvSpPr>
        <p:spPr bwMode="gray">
          <a:xfrm>
            <a:off x="388348" y="1964654"/>
            <a:ext cx="1303338" cy="272758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300" b="1" dirty="0"/>
              <a:t>Fossil fuels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C735D26-A554-B26E-9866-4D43040BE206}"/>
              </a:ext>
            </a:extLst>
          </p:cNvPr>
          <p:cNvSpPr txBox="1"/>
          <p:nvPr>
            <p:custDataLst>
              <p:tags r:id="rId45"/>
            </p:custDataLst>
          </p:nvPr>
        </p:nvSpPr>
        <p:spPr bwMode="gray">
          <a:xfrm>
            <a:off x="375443" y="2288040"/>
            <a:ext cx="914400" cy="48820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300" b="1" dirty="0"/>
              <a:t>Biodiesel (B100)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5EF067F-943A-B4D5-9F9C-2105EE361058}"/>
              </a:ext>
            </a:extLst>
          </p:cNvPr>
          <p:cNvSpPr txBox="1"/>
          <p:nvPr>
            <p:custDataLst>
              <p:tags r:id="rId46"/>
            </p:custDataLst>
          </p:nvPr>
        </p:nvSpPr>
        <p:spPr bwMode="gray">
          <a:xfrm>
            <a:off x="375545" y="4866703"/>
            <a:ext cx="1318486" cy="48820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300" b="1" dirty="0"/>
              <a:t>Drop-in diesel (Pyrolysis)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96B2C1C-3514-4E1C-8307-5A781F6FDDF9}"/>
              </a:ext>
            </a:extLst>
          </p:cNvPr>
          <p:cNvGrpSpPr/>
          <p:nvPr/>
        </p:nvGrpSpPr>
        <p:grpSpPr>
          <a:xfrm>
            <a:off x="7689129" y="1335705"/>
            <a:ext cx="4601296" cy="227365"/>
            <a:chOff x="7689129" y="1533825"/>
            <a:chExt cx="4601296" cy="227365"/>
          </a:xfrm>
        </p:grpSpPr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BB55867A-A765-4E93-411F-3168A2EB2906}"/>
                </a:ext>
              </a:extLst>
            </p:cNvPr>
            <p:cNvSpPr txBox="1"/>
            <p:nvPr/>
          </p:nvSpPr>
          <p:spPr bwMode="gray">
            <a:xfrm>
              <a:off x="7873325" y="1543788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Fossil fuels</a:t>
              </a:r>
            </a:p>
          </p:txBody>
        </p:sp>
        <p:sp>
          <p:nvSpPr>
            <p:cNvPr id="364" name="TextBox 363">
              <a:extLst>
                <a:ext uri="{FF2B5EF4-FFF2-40B4-BE49-F238E27FC236}">
                  <a16:creationId xmlns:a16="http://schemas.microsoft.com/office/drawing/2014/main" id="{07C6414C-0D53-5CC5-50EF-D1A8E60329D8}"/>
                </a:ext>
              </a:extLst>
            </p:cNvPr>
            <p:cNvSpPr txBox="1"/>
            <p:nvPr/>
          </p:nvSpPr>
          <p:spPr bwMode="gray">
            <a:xfrm>
              <a:off x="8764240" y="1549987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Gen 1 feedstock</a:t>
              </a:r>
            </a:p>
          </p:txBody>
        </p:sp>
        <p:sp>
          <p:nvSpPr>
            <p:cNvPr id="365" name="TextBox 364">
              <a:extLst>
                <a:ext uri="{FF2B5EF4-FFF2-40B4-BE49-F238E27FC236}">
                  <a16:creationId xmlns:a16="http://schemas.microsoft.com/office/drawing/2014/main" id="{A8396F80-8490-8303-16CB-506E07E5C5F1}"/>
                </a:ext>
              </a:extLst>
            </p:cNvPr>
            <p:cNvSpPr txBox="1"/>
            <p:nvPr/>
          </p:nvSpPr>
          <p:spPr bwMode="gray">
            <a:xfrm>
              <a:off x="9871144" y="1549987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Gen 2 feedstock</a:t>
              </a:r>
            </a:p>
          </p:txBody>
        </p:sp>
        <p:sp>
          <p:nvSpPr>
            <p:cNvPr id="366" name="TextBox 365">
              <a:extLst>
                <a:ext uri="{FF2B5EF4-FFF2-40B4-BE49-F238E27FC236}">
                  <a16:creationId xmlns:a16="http://schemas.microsoft.com/office/drawing/2014/main" id="{DB88C061-23E5-94FC-8BA0-53A46E61D1C0}"/>
                </a:ext>
              </a:extLst>
            </p:cNvPr>
            <p:cNvSpPr txBox="1"/>
            <p:nvPr/>
          </p:nvSpPr>
          <p:spPr bwMode="gray">
            <a:xfrm>
              <a:off x="7689129" y="1594796"/>
              <a:ext cx="168585" cy="11592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endParaRPr lang="en-US" sz="1000" dirty="0">
                <a:solidFill>
                  <a:schemeClr val="bg1"/>
                </a:solidFill>
              </a:endParaRPr>
            </a:p>
          </p:txBody>
        </p:sp>
        <p:sp>
          <p:nvSpPr>
            <p:cNvPr id="367" name="TextBox 366">
              <a:extLst>
                <a:ext uri="{FF2B5EF4-FFF2-40B4-BE49-F238E27FC236}">
                  <a16:creationId xmlns:a16="http://schemas.microsoft.com/office/drawing/2014/main" id="{89EE5656-021B-A35F-65C4-9863BC3D245D}"/>
                </a:ext>
              </a:extLst>
            </p:cNvPr>
            <p:cNvSpPr txBox="1"/>
            <p:nvPr/>
          </p:nvSpPr>
          <p:spPr bwMode="gray">
            <a:xfrm>
              <a:off x="8595655" y="1594796"/>
              <a:ext cx="168585" cy="11592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endParaRPr lang="en-US" sz="1000" dirty="0">
                <a:solidFill>
                  <a:schemeClr val="bg1"/>
                </a:solidFill>
              </a:endParaRPr>
            </a:p>
          </p:txBody>
        </p:sp>
        <p:sp>
          <p:nvSpPr>
            <p:cNvPr id="368" name="TextBox 367">
              <a:extLst>
                <a:ext uri="{FF2B5EF4-FFF2-40B4-BE49-F238E27FC236}">
                  <a16:creationId xmlns:a16="http://schemas.microsoft.com/office/drawing/2014/main" id="{C8B8D220-11E1-D546-B020-9B959016E1C5}"/>
                </a:ext>
              </a:extLst>
            </p:cNvPr>
            <p:cNvSpPr txBox="1"/>
            <p:nvPr/>
          </p:nvSpPr>
          <p:spPr bwMode="gray">
            <a:xfrm>
              <a:off x="9702559" y="1594796"/>
              <a:ext cx="168585" cy="11592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endParaRPr lang="en-US" sz="1000" dirty="0">
                <a:solidFill>
                  <a:schemeClr val="bg1"/>
                </a:solidFill>
              </a:endParaRPr>
            </a:p>
          </p:txBody>
        </p:sp>
        <p:sp>
          <p:nvSpPr>
            <p:cNvPr id="370" name="TextBox 369">
              <a:extLst>
                <a:ext uri="{FF2B5EF4-FFF2-40B4-BE49-F238E27FC236}">
                  <a16:creationId xmlns:a16="http://schemas.microsoft.com/office/drawing/2014/main" id="{32E0E866-8399-FEF7-842E-2515ADF6CEA7}"/>
                </a:ext>
              </a:extLst>
            </p:cNvPr>
            <p:cNvSpPr txBox="1"/>
            <p:nvPr/>
          </p:nvSpPr>
          <p:spPr bwMode="gray">
            <a:xfrm>
              <a:off x="10846351" y="1589547"/>
              <a:ext cx="168585" cy="115921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1"/>
              </a:solidFill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endParaRPr lang="en-US" sz="1000" dirty="0">
                <a:solidFill>
                  <a:schemeClr val="bg1"/>
                </a:solidFill>
              </a:endParaRPr>
            </a:p>
          </p:txBody>
        </p:sp>
        <p:sp>
          <p:nvSpPr>
            <p:cNvPr id="371" name="TextBox 370">
              <a:extLst>
                <a:ext uri="{FF2B5EF4-FFF2-40B4-BE49-F238E27FC236}">
                  <a16:creationId xmlns:a16="http://schemas.microsoft.com/office/drawing/2014/main" id="{EB22252A-0CC8-041D-51FD-3B3181890060}"/>
                </a:ext>
              </a:extLst>
            </p:cNvPr>
            <p:cNvSpPr txBox="1"/>
            <p:nvPr/>
          </p:nvSpPr>
          <p:spPr bwMode="gray">
            <a:xfrm>
              <a:off x="11014936" y="1533825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Gen 3 feedstock</a:t>
              </a:r>
            </a:p>
          </p:txBody>
        </p:sp>
      </p:grpSp>
      <p:sp>
        <p:nvSpPr>
          <p:cNvPr id="372" name="TextBox 8">
            <a:extLst>
              <a:ext uri="{FF2B5EF4-FFF2-40B4-BE49-F238E27FC236}">
                <a16:creationId xmlns:a16="http://schemas.microsoft.com/office/drawing/2014/main" id="{3FE7E510-67E6-767B-10A7-1BDECBF95942}"/>
              </a:ext>
            </a:extLst>
          </p:cNvPr>
          <p:cNvSpPr txBox="1"/>
          <p:nvPr/>
        </p:nvSpPr>
        <p:spPr bwMode="gray">
          <a:xfrm>
            <a:off x="8956676" y="1554480"/>
            <a:ext cx="2820986" cy="2986579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Fossil fuel diesels lead in greenhouse gas emissions</a:t>
            </a:r>
            <a:r>
              <a:rPr lang="en-US" sz="1050" dirty="0"/>
              <a:t>, followed by Gen 3 and a mix of Gen 1 and 2 fuels based on feedstock, </a:t>
            </a:r>
            <a:r>
              <a:rPr lang="en-US" sz="1050" b="1" dirty="0"/>
              <a:t>with a 42-78% reduction in emissions </a:t>
            </a:r>
            <a:r>
              <a:rPr lang="en-US" sz="1050" dirty="0"/>
              <a:t>(compared with conventional crude).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Gen 3 (algae-based) </a:t>
            </a:r>
            <a:r>
              <a:rPr lang="en-US" sz="1050" dirty="0"/>
              <a:t>diesel is still </a:t>
            </a:r>
            <a:r>
              <a:rPr lang="en-US" sz="1050" b="1" dirty="0"/>
              <a:t>very energy-intensive</a:t>
            </a:r>
            <a:r>
              <a:rPr lang="en-US" sz="1050" dirty="0"/>
              <a:t> and not yet scalable.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Gen 2 </a:t>
            </a:r>
            <a:r>
              <a:rPr lang="en-US" sz="1050" dirty="0"/>
              <a:t>diesel in the form of used cooking oil and tallow is the </a:t>
            </a:r>
            <a:r>
              <a:rPr lang="en-US" sz="1050" b="1" dirty="0"/>
              <a:t>most promising</a:t>
            </a:r>
            <a:r>
              <a:rPr lang="en-US" sz="1050" dirty="0"/>
              <a:t> in terms of emissions reductions.</a:t>
            </a:r>
          </a:p>
        </p:txBody>
      </p:sp>
      <p:sp>
        <p:nvSpPr>
          <p:cNvPr id="400" name="btfpNotesBox111697">
            <a:extLst>
              <a:ext uri="{FF2B5EF4-FFF2-40B4-BE49-F238E27FC236}">
                <a16:creationId xmlns:a16="http://schemas.microsoft.com/office/drawing/2014/main" id="{57F657C6-464B-EC0D-2801-D799A7D5A230}"/>
              </a:ext>
            </a:extLst>
          </p:cNvPr>
          <p:cNvSpPr txBox="1"/>
          <p:nvPr>
            <p:custDataLst>
              <p:tags r:id="rId47"/>
            </p:custDataLst>
          </p:nvPr>
        </p:nvSpPr>
        <p:spPr bwMode="gray">
          <a:xfrm>
            <a:off x="330200" y="6279292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1) All emissions totals calculated in well-to-wheels framework, accounting for all steps in between crop production and use of the fuel in vehicles or other emissions-releasing capacities.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  <a:latin typeface="Arial"/>
              </a:rPr>
              <a:t>Sources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Argonne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National Library,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58"/>
              </a:rPr>
              <a:t>GREET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58"/>
              </a:rPr>
              <a:t> WTW Calculator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(2022); Environmental Science &amp; Technology, </a:t>
            </a:r>
            <a:r>
              <a:rPr lang="en-US" sz="800" dirty="0">
                <a:solidFill>
                  <a:srgbClr val="000000"/>
                </a:solidFill>
                <a:latin typeface="Arial"/>
                <a:hlinkClick r:id="rId59"/>
              </a:rPr>
              <a:t>Life Cycle Greenhouse Gas Emissions of Biodiesel and Renewable Diesel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(2022).</a:t>
            </a:r>
            <a:endParaRPr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60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61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6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0EEDCBAE-5AA2-E333-D366-FDFCCD1F94C8}"/>
              </a:ext>
            </a:extLst>
          </p:cNvPr>
          <p:cNvSpPr txBox="1"/>
          <p:nvPr>
            <p:custDataLst>
              <p:tags r:id="rId48"/>
            </p:custDataLst>
          </p:nvPr>
        </p:nvSpPr>
        <p:spPr bwMode="gray">
          <a:xfrm>
            <a:off x="369783" y="3814652"/>
            <a:ext cx="1051490" cy="69595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300" b="1" dirty="0"/>
              <a:t>Renewable diesel (HVO)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7144973-E0AF-31F4-3A05-AA68C882E273}"/>
              </a:ext>
            </a:extLst>
          </p:cNvPr>
          <p:cNvCxnSpPr>
            <a:cxnSpLocks/>
          </p:cNvCxnSpPr>
          <p:nvPr>
            <p:custDataLst>
              <p:tags r:id="rId49"/>
            </p:custDataLst>
          </p:nvPr>
        </p:nvCxnSpPr>
        <p:spPr bwMode="gray">
          <a:xfrm>
            <a:off x="401638" y="2235200"/>
            <a:ext cx="8097838" cy="1588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E87FD54-9C43-4E95-767E-FE3E329A00E0}"/>
              </a:ext>
            </a:extLst>
          </p:cNvPr>
          <p:cNvCxnSpPr>
            <a:cxnSpLocks/>
          </p:cNvCxnSpPr>
          <p:nvPr>
            <p:custDataLst>
              <p:tags r:id="rId50"/>
            </p:custDataLst>
          </p:nvPr>
        </p:nvCxnSpPr>
        <p:spPr bwMode="gray">
          <a:xfrm>
            <a:off x="401638" y="3816350"/>
            <a:ext cx="8097838" cy="1588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62DB1E74-225A-8E47-88A5-1CD45225654C}"/>
              </a:ext>
            </a:extLst>
          </p:cNvPr>
          <p:cNvCxnSpPr>
            <a:cxnSpLocks/>
          </p:cNvCxnSpPr>
          <p:nvPr>
            <p:custDataLst>
              <p:tags r:id="rId51"/>
            </p:custDataLst>
          </p:nvPr>
        </p:nvCxnSpPr>
        <p:spPr bwMode="gray">
          <a:xfrm>
            <a:off x="401638" y="4879975"/>
            <a:ext cx="8097838" cy="1588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E2714866-827A-6CC9-35CD-26B89B688F2B}"/>
              </a:ext>
            </a:extLst>
          </p:cNvPr>
          <p:cNvGrpSpPr/>
          <p:nvPr/>
        </p:nvGrpSpPr>
        <p:grpSpPr>
          <a:xfrm>
            <a:off x="329184" y="1554480"/>
            <a:ext cx="8097838" cy="288147"/>
            <a:chOff x="368807" y="1527242"/>
            <a:chExt cx="8097838" cy="288147"/>
          </a:xfrm>
        </p:grpSpPr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EAE62271-96BD-B8B7-D8A1-AB1482145A17}"/>
                </a:ext>
              </a:extLst>
            </p:cNvPr>
            <p:cNvCxnSpPr>
              <a:cxnSpLocks/>
            </p:cNvCxnSpPr>
            <p:nvPr>
              <p:custDataLst>
                <p:tags r:id="rId52"/>
              </p:custDataLst>
            </p:nvPr>
          </p:nvCxnSpPr>
          <p:spPr bwMode="gray">
            <a:xfrm>
              <a:off x="368807" y="1813801"/>
              <a:ext cx="8097838" cy="1588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1" name="TextBox 450">
              <a:extLst>
                <a:ext uri="{FF2B5EF4-FFF2-40B4-BE49-F238E27FC236}">
                  <a16:creationId xmlns:a16="http://schemas.microsoft.com/office/drawing/2014/main" id="{6CCFE953-DA8F-FC92-6CBC-8B40D4E37BCD}"/>
                </a:ext>
              </a:extLst>
            </p:cNvPr>
            <p:cNvSpPr txBox="1"/>
            <p:nvPr/>
          </p:nvSpPr>
          <p:spPr bwMode="gray">
            <a:xfrm>
              <a:off x="368807" y="1527242"/>
              <a:ext cx="5218343" cy="288147"/>
            </a:xfrm>
            <a:prstGeom prst="rect">
              <a:avLst/>
            </a:prstGeom>
            <a:noFill/>
          </p:spPr>
          <p:txBody>
            <a:bodyPr wrap="non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GHG emissions,</a:t>
              </a:r>
              <a:r>
                <a:rPr lang="en-US" sz="1400" b="1" baseline="30000" dirty="0"/>
                <a:t>1</a:t>
              </a:r>
              <a:r>
                <a:rPr lang="en-US" sz="1400" b="1" dirty="0"/>
                <a:t> % emission vs. fossil fuel (</a:t>
              </a:r>
              <a:r>
                <a:rPr lang="en-US" sz="1400" b="1" dirty="0">
                  <a:solidFill>
                    <a:schemeClr val="tx1"/>
                  </a:solidFill>
                </a:rPr>
                <a:t>non-exhaustive)</a:t>
              </a:r>
              <a:endParaRPr lang="en-US" sz="14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429524034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E2FD7C-3763-EB41-1378-5354B675E0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think-cell data - do not delete" hidden="1">
            <a:extLst>
              <a:ext uri="{FF2B5EF4-FFF2-40B4-BE49-F238E27FC236}">
                <a16:creationId xmlns:a16="http://schemas.microsoft.com/office/drawing/2014/main" id="{70382F14-E267-E1B9-9018-5234C69D1403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45344341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8" imgW="7772400" imgH="10058400" progId="TCLayout.ActiveDocument.1">
                  <p:embed/>
                </p:oleObj>
              </mc:Choice>
              <mc:Fallback>
                <p:oleObj name="think-cell Slide" r:id="rId28" imgW="7772400" imgH="10058400" progId="TCLayout.ActiveDocument.1">
                  <p:embed/>
                  <p:pic>
                    <p:nvPicPr>
                      <p:cNvPr id="1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382F14-E267-E1B9-9018-5234C69D140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7" name="Title 1">
            <a:extLst>
              <a:ext uri="{FF2B5EF4-FFF2-40B4-BE49-F238E27FC236}">
                <a16:creationId xmlns:a16="http://schemas.microsoft.com/office/drawing/2014/main" id="{3A343485-E823-86AD-DFEE-3B5F8E52CD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9184" y="521208"/>
            <a:ext cx="11531600" cy="659434"/>
          </a:xfrm>
        </p:spPr>
        <p:txBody>
          <a:bodyPr vert="horz" rIns="91440">
            <a:noAutofit/>
          </a:bodyPr>
          <a:lstStyle/>
          <a:p>
            <a:r>
              <a:rPr lang="en-US" dirty="0"/>
              <a:t>C. Jet fuel: Fischer-Tropsch is the most promising to reduce emissions in the aviation sector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E0641E50-9A92-CDFD-25EA-16476DC1DB91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75418" y="2028419"/>
            <a:ext cx="1303338" cy="288925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350" b="1" dirty="0"/>
              <a:t>Fossil fuels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09D91E30-81A9-C5AE-F6AD-AC227B96CF9C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75418" y="2556667"/>
            <a:ext cx="914400" cy="280988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350" b="1" dirty="0"/>
              <a:t>FT-jet</a:t>
            </a:r>
            <a:r>
              <a:rPr lang="en-US" sz="1350" b="1" baseline="30000" dirty="0"/>
              <a:t>2</a:t>
            </a:r>
          </a:p>
        </p:txBody>
      </p:sp>
      <p:sp>
        <p:nvSpPr>
          <p:cNvPr id="87" name="TextBox 8">
            <a:extLst>
              <a:ext uri="{FF2B5EF4-FFF2-40B4-BE49-F238E27FC236}">
                <a16:creationId xmlns:a16="http://schemas.microsoft.com/office/drawing/2014/main" id="{8B1CD6D7-560B-DE35-011A-764D50A43C90}"/>
              </a:ext>
            </a:extLst>
          </p:cNvPr>
          <p:cNvSpPr txBox="1"/>
          <p:nvPr/>
        </p:nvSpPr>
        <p:spPr bwMode="gray">
          <a:xfrm>
            <a:off x="8673589" y="1554479"/>
            <a:ext cx="3104073" cy="3017520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Fischer-Tropsch jet fuel </a:t>
            </a:r>
            <a:r>
              <a:rPr lang="en-US" sz="1050" dirty="0"/>
              <a:t>is the </a:t>
            </a:r>
            <a:r>
              <a:rPr lang="en-US" sz="1050" b="1" dirty="0"/>
              <a:t>most promising</a:t>
            </a:r>
            <a:r>
              <a:rPr lang="en-US" sz="1050" dirty="0"/>
              <a:t> in terms of emissions reductions, with </a:t>
            </a:r>
            <a:r>
              <a:rPr lang="en-US" sz="1050" b="1" dirty="0"/>
              <a:t>a ~90% decrease in GHG emissions </a:t>
            </a:r>
            <a:br>
              <a:rPr lang="en-US" sz="1050" b="1" dirty="0"/>
            </a:br>
            <a:r>
              <a:rPr lang="en-US" sz="1050" dirty="0"/>
              <a:t>in comparison to traditional fuels, mainly driven by:</a:t>
            </a:r>
          </a:p>
          <a:p>
            <a:pPr lvl="1"/>
            <a:r>
              <a:rPr lang="en-US" sz="850" b="1" dirty="0"/>
              <a:t>No upstream emissions from collection, recovery, and extraction </a:t>
            </a:r>
            <a:r>
              <a:rPr lang="en-US" sz="850" dirty="0"/>
              <a:t>for feedstock from biomass (non-crops).</a:t>
            </a:r>
          </a:p>
          <a:p>
            <a:pPr lvl="1"/>
            <a:r>
              <a:rPr lang="en-US" sz="850" dirty="0"/>
              <a:t>Low emissions throughout the feedstock-to-fuel conversion process, as </a:t>
            </a:r>
            <a:r>
              <a:rPr lang="en-US" sz="850" b="1" dirty="0"/>
              <a:t>fuel uses syngas from biomass.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For HEFA, UCO feedstock shows the lowest emission </a:t>
            </a:r>
            <a:r>
              <a:rPr lang="en-US" sz="1050" dirty="0"/>
              <a:t>among other feedstocks. </a:t>
            </a:r>
          </a:p>
          <a:p>
            <a:pPr>
              <a:spcAft>
                <a:spcPts val="600"/>
              </a:spcAft>
            </a:pPr>
            <a:endParaRPr lang="en-US" sz="1400" dirty="0"/>
          </a:p>
          <a:p>
            <a:pPr>
              <a:spcAft>
                <a:spcPts val="600"/>
              </a:spcAft>
            </a:pPr>
            <a:endParaRPr lang="en-US" sz="1400" dirty="0"/>
          </a:p>
          <a:p>
            <a:pPr>
              <a:spcAft>
                <a:spcPts val="600"/>
              </a:spcAft>
            </a:pPr>
            <a:endParaRPr lang="en-US" sz="1400" dirty="0"/>
          </a:p>
        </p:txBody>
      </p:sp>
      <p:sp>
        <p:nvSpPr>
          <p:cNvPr id="88" name="btfpNotesBox111697">
            <a:extLst>
              <a:ext uri="{FF2B5EF4-FFF2-40B4-BE49-F238E27FC236}">
                <a16:creationId xmlns:a16="http://schemas.microsoft.com/office/drawing/2014/main" id="{D7D18739-840F-3CC3-4457-16EE68AE47F0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gray">
          <a:xfrm>
            <a:off x="330200" y="6279292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1) All emissions totals calculated in well-to-wheels framework, accounting for all steps in between crop production and use of the fuel in vehicles or other emissions-releasing capacities.	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rPr>
            </a:br>
            <a:r>
              <a:rPr lang="en-US" sz="800" dirty="0">
                <a:solidFill>
                  <a:srgbClr val="000000"/>
                </a:solidFill>
                <a:latin typeface="Arial"/>
              </a:rPr>
              <a:t>Sources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Argonne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National Laboratory,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0"/>
              </a:rPr>
              <a:t>GREET WTW Calculator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(2022); Corsia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1"/>
              </a:rPr>
              <a:t>Life Cycle Assessment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(2020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hlinkClick r:id="rId32"/>
              </a:rPr>
              <a:t>Gernot Wagner</a:t>
            </a:r>
            <a:r>
              <a:rPr lang="en-US" sz="800" dirty="0"/>
              <a:t>. </a:t>
            </a:r>
            <a:r>
              <a:rPr lang="en-US" sz="800" dirty="0">
                <a:hlinkClick r:id="rId33"/>
              </a:rPr>
              <a:t>Share with attribution</a:t>
            </a:r>
            <a:r>
              <a:rPr lang="en-US" sz="800" dirty="0"/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34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8EE47C7B-D697-DF66-D1FA-942B0B6C4F86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gray">
          <a:xfrm>
            <a:off x="401639" y="3596333"/>
            <a:ext cx="1050925" cy="280988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indent="0">
              <a:buNone/>
            </a:pPr>
            <a:r>
              <a:rPr lang="en-US" sz="1350" b="1" dirty="0"/>
              <a:t>HEFA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AEA1B151-A50D-E905-2220-FE8C968142DE}"/>
              </a:ext>
            </a:extLst>
          </p:cNvPr>
          <p:cNvGraphicFramePr/>
          <p:nvPr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2745320379"/>
              </p:ext>
            </p:extLst>
          </p:nvPr>
        </p:nvGraphicFramePr>
        <p:xfrm>
          <a:off x="3411538" y="1852613"/>
          <a:ext cx="4530725" cy="4310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EE492AB0-B869-36CD-B036-9085E738A6FC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2705100" y="2087563"/>
            <a:ext cx="6715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effectLst/>
              </a:rPr>
              <a:t>U.S. mix</a:t>
            </a:r>
            <a:endParaRPr lang="en-US" sz="1400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1B9EA078-CAE8-E548-4C1F-C96F158DFE90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2460625" y="2605088"/>
            <a:ext cx="91598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effectLst/>
              </a:rPr>
              <a:t>Corn stover</a:t>
            </a:r>
            <a:endParaRPr lang="en-US" sz="1400" baseline="30000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EBCE4795-D442-B445-5C3A-87314D55653B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auto">
          <a:xfrm>
            <a:off x="2390775" y="3124200"/>
            <a:ext cx="98583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97FFFDE-E78E-448C-92FA-770FFE97D6A2}" type="datetime'''''''''W''''h''''''e''at s''t''''''ra''''''''''''''''''w'''">
              <a:rPr lang="en-US" altLang="en-US" sz="14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Wheat straw</a:t>
            </a:fld>
            <a:endParaRPr lang="en-US" sz="1400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C666E0C1-0BE1-C2BB-AD76-6DE5D5F9DE20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2676525" y="3641725"/>
            <a:ext cx="70008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FEA1EB1-977E-480B-886A-D2F95A307A99}" type="datetime'''So''''''''''''''''''''y''b''''''''e''''a''''''''''''n'''''''">
              <a:rPr lang="en-US" altLang="en-US" sz="14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Soybean</a:t>
            </a:fld>
            <a:endParaRPr lang="en-US" sz="1400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8424B878-4AC9-D063-40F3-E0D784ACC0EA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auto">
          <a:xfrm>
            <a:off x="2568575" y="4160838"/>
            <a:ext cx="80803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68496A2-46A8-4FBE-9E1F-95FE3882ABED}" type="datetime'''''R''''''a''''''''''''''pe''''se''''''e''''d'''''''''''">
              <a:rPr lang="en-US" altLang="en-US" sz="14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Rapeseed</a:t>
            </a:fld>
            <a:endParaRPr lang="en-US" sz="1400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5943B171-CEF4-ED12-834A-F370EA5C20E7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auto">
          <a:xfrm>
            <a:off x="2627312" y="4678363"/>
            <a:ext cx="7493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27D6837-B2D9-4415-85E9-7830D7E9D409}" type="datetime'''''C''a''m''''''''''''''''''''''''''''e''''li''n''''''a'">
              <a:rPr lang="en-US" altLang="en-US" sz="14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Camelina</a:t>
            </a:fld>
            <a:endParaRPr lang="en-US" sz="1400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1AE1D563-3251-C501-3F63-D021911B22EC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auto">
          <a:xfrm>
            <a:off x="2882900" y="5195888"/>
            <a:ext cx="4937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ED5E7D9-3ECC-4367-A1A7-9ABF728C897A}" type="datetime'''''''''Ta''l''''''''''''''''''lo''w'">
              <a:rPr lang="en-US" altLang="en-US" sz="14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Tallow</a:t>
            </a:fld>
            <a:endParaRPr lang="en-US" sz="1400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FBEEDEF1-2DB4-D068-575F-C30B24CBED77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auto">
          <a:xfrm>
            <a:off x="2981325" y="5715000"/>
            <a:ext cx="39528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921E6CD-71AC-460F-8D68-43F1E1E097AC}" type="datetime'''''U''''''C''''''''''''''''''''''''''''''O'''''''''''''''">
              <a:rPr lang="en-US" altLang="en-US" sz="1400" smtClean="0"/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UCO</a:t>
            </a:fld>
            <a:endParaRPr lang="en-US" sz="1400" dirty="0"/>
          </a:p>
        </p:txBody>
      </p:sp>
      <p:sp>
        <p:nvSpPr>
          <p:cNvPr id="91" name="Text Placeholder 10">
            <a:extLst>
              <a:ext uri="{FF2B5EF4-FFF2-40B4-BE49-F238E27FC236}">
                <a16:creationId xmlns:a16="http://schemas.microsoft.com/office/drawing/2014/main" id="{A75495B6-AAE2-2A83-E0D1-8F75B3D18B44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gray">
          <a:xfrm>
            <a:off x="7885113" y="2087564"/>
            <a:ext cx="50482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52BBF6D-AD18-4C53-B2B3-370886797F6F}" type="datetime'''''''''''''''1''''''''''''0''''''''''''''''''''0%'''''">
              <a:rPr lang="en-US" altLang="en-US" sz="14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100%</a:t>
            </a:fld>
            <a:endParaRPr lang="en-US" sz="1400" dirty="0"/>
          </a:p>
        </p:txBody>
      </p:sp>
      <p:sp>
        <p:nvSpPr>
          <p:cNvPr id="92" name="Text Placeholder 10">
            <a:extLst>
              <a:ext uri="{FF2B5EF4-FFF2-40B4-BE49-F238E27FC236}">
                <a16:creationId xmlns:a16="http://schemas.microsoft.com/office/drawing/2014/main" id="{057C859D-2486-5086-D876-88ABA1667DA6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gray">
          <a:xfrm>
            <a:off x="3792538" y="2605089"/>
            <a:ext cx="3079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DD1DE978-B84D-46C6-862C-EC70FA3DEEC0}" type="datetime'''''''''''''''''''''''''''''''6''''''%'''">
              <a:rPr lang="en-US" altLang="en-US" sz="14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6%</a:t>
            </a:fld>
            <a:endParaRPr lang="en-US" sz="1400" dirty="0"/>
          </a:p>
        </p:txBody>
      </p:sp>
      <p:sp>
        <p:nvSpPr>
          <p:cNvPr id="93" name="Text Placeholder 10">
            <a:extLst>
              <a:ext uri="{FF2B5EF4-FFF2-40B4-BE49-F238E27FC236}">
                <a16:creationId xmlns:a16="http://schemas.microsoft.com/office/drawing/2014/main" id="{B3718D12-149C-1A22-8EB1-37953FB51DB4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gray">
          <a:xfrm>
            <a:off x="4033838" y="3124201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F308EB1-0F74-4A72-951C-02258C098DE7}" type="datetime'''''''''''''''1''''''''''''''''''''''''''''2''''''%'''''">
              <a:rPr lang="en-US" altLang="en-US" sz="14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12%</a:t>
            </a:fld>
            <a:endParaRPr lang="en-US" sz="1400" dirty="0"/>
          </a:p>
        </p:txBody>
      </p:sp>
      <p:sp>
        <p:nvSpPr>
          <p:cNvPr id="94" name="Text Placeholder 10">
            <a:extLst>
              <a:ext uri="{FF2B5EF4-FFF2-40B4-BE49-F238E27FC236}">
                <a16:creationId xmlns:a16="http://schemas.microsoft.com/office/drawing/2014/main" id="{EF2EA686-3662-3722-3ED2-1E01E13C7686}"/>
              </a:ext>
            </a:extLst>
          </p:cNvPr>
          <p:cNvSpPr txBox="1">
            <a:spLocks/>
          </p:cNvSpPr>
          <p:nvPr>
            <p:custDataLst>
              <p:tags r:id="rId18"/>
            </p:custDataLst>
          </p:nvPr>
        </p:nvSpPr>
        <p:spPr bwMode="gray">
          <a:xfrm>
            <a:off x="5699125" y="3641726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D1FE64B-7854-426B-9453-5BBC2ACE4C48}" type="datetime'''''''''''''5''''''''''''''0''''''''''''''''''''''''''''''%'''">
              <a:rPr lang="en-US" altLang="en-US" sz="14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50%</a:t>
            </a:fld>
            <a:endParaRPr lang="en-US" sz="1400" dirty="0"/>
          </a:p>
        </p:txBody>
      </p:sp>
      <p:sp>
        <p:nvSpPr>
          <p:cNvPr id="95" name="Text Placeholder 10">
            <a:extLst>
              <a:ext uri="{FF2B5EF4-FFF2-40B4-BE49-F238E27FC236}">
                <a16:creationId xmlns:a16="http://schemas.microsoft.com/office/drawing/2014/main" id="{9CDC349E-85D2-4A50-5F0E-61C41CC0379C}"/>
              </a:ext>
            </a:extLst>
          </p:cNvPr>
          <p:cNvSpPr txBox="1">
            <a:spLocks/>
          </p:cNvSpPr>
          <p:nvPr>
            <p:custDataLst>
              <p:tags r:id="rId19"/>
            </p:custDataLst>
          </p:nvPr>
        </p:nvSpPr>
        <p:spPr bwMode="gray">
          <a:xfrm>
            <a:off x="5686425" y="4160839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8AF68FEA-CFA4-4143-8069-B9DA6DC5F028}" type="datetime'''''''''''50''''%'''''''''''''''''''''''''''''''''''''''''''''">
              <a:rPr lang="en-US" altLang="en-US" sz="14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50%</a:t>
            </a:fld>
            <a:endParaRPr lang="en-US" sz="1400" dirty="0"/>
          </a:p>
        </p:txBody>
      </p:sp>
      <p:sp>
        <p:nvSpPr>
          <p:cNvPr id="96" name="Text Placeholder 10">
            <a:extLst>
              <a:ext uri="{FF2B5EF4-FFF2-40B4-BE49-F238E27FC236}">
                <a16:creationId xmlns:a16="http://schemas.microsoft.com/office/drawing/2014/main" id="{7BCFBF8D-45B6-6B35-E83E-2C4DDBDD141B}"/>
              </a:ext>
            </a:extLst>
          </p:cNvPr>
          <p:cNvSpPr txBox="1">
            <a:spLocks/>
          </p:cNvSpPr>
          <p:nvPr>
            <p:custDataLst>
              <p:tags r:id="rId20"/>
            </p:custDataLst>
          </p:nvPr>
        </p:nvSpPr>
        <p:spPr bwMode="gray">
          <a:xfrm>
            <a:off x="6092825" y="4678364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84DC037B-0C79-4B1C-947E-A8C917E7B8CC}" type="datetime'''''''5''''''''''''''''''''''''''9''''''%'''''''''''''''''">
              <a:rPr lang="en-US" altLang="en-US" sz="14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59%</a:t>
            </a:fld>
            <a:endParaRPr lang="en-US" sz="1400" dirty="0"/>
          </a:p>
        </p:txBody>
      </p:sp>
      <p:sp>
        <p:nvSpPr>
          <p:cNvPr id="97" name="Text Placeholder 10">
            <a:extLst>
              <a:ext uri="{FF2B5EF4-FFF2-40B4-BE49-F238E27FC236}">
                <a16:creationId xmlns:a16="http://schemas.microsoft.com/office/drawing/2014/main" id="{95EF3602-199B-E8E1-8328-BC478C202B5E}"/>
              </a:ext>
            </a:extLst>
          </p:cNvPr>
          <p:cNvSpPr txBox="1">
            <a:spLocks/>
          </p:cNvSpPr>
          <p:nvPr>
            <p:custDataLst>
              <p:tags r:id="rId21"/>
            </p:custDataLst>
          </p:nvPr>
        </p:nvSpPr>
        <p:spPr bwMode="gray">
          <a:xfrm>
            <a:off x="4822825" y="5195889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B532C043-6570-46E7-BCF7-C8B107909807}" type="datetime'''''''''''''''''''''''''''''''3''''''0''''''''''''%'">
              <a:rPr lang="en-US" altLang="en-US" sz="14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30%</a:t>
            </a:fld>
            <a:endParaRPr lang="en-US" sz="1400" dirty="0"/>
          </a:p>
        </p:txBody>
      </p:sp>
      <p:sp>
        <p:nvSpPr>
          <p:cNvPr id="98" name="Text Placeholder 10">
            <a:extLst>
              <a:ext uri="{FF2B5EF4-FFF2-40B4-BE49-F238E27FC236}">
                <a16:creationId xmlns:a16="http://schemas.microsoft.com/office/drawing/2014/main" id="{9FC9511F-ED5E-4FA4-ADB7-F8E4376B155D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gray">
          <a:xfrm>
            <a:off x="4281488" y="5715001"/>
            <a:ext cx="4064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8DF0C80-9C32-4FD0-A73D-2A56D19E0C64}" type="datetime'''''''''''''1''''''''''''''''''''''''''''''7''%'''">
              <a:rPr lang="en-US" altLang="en-US" sz="14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17%</a:t>
            </a:fld>
            <a:endParaRPr lang="en-US" sz="1400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F225D4D-1F67-8119-4B1F-A5A61961285C}"/>
              </a:ext>
            </a:extLst>
          </p:cNvPr>
          <p:cNvCxnSpPr>
            <a:cxnSpLocks/>
          </p:cNvCxnSpPr>
          <p:nvPr>
            <p:custDataLst>
              <p:tags r:id="rId23"/>
            </p:custDataLst>
          </p:nvPr>
        </p:nvCxnSpPr>
        <p:spPr bwMode="gray">
          <a:xfrm>
            <a:off x="401639" y="2456045"/>
            <a:ext cx="7921624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2FBD28B-F4AA-32EA-557E-D698A29705BF}"/>
              </a:ext>
            </a:extLst>
          </p:cNvPr>
          <p:cNvCxnSpPr>
            <a:cxnSpLocks/>
          </p:cNvCxnSpPr>
          <p:nvPr>
            <p:custDataLst>
              <p:tags r:id="rId24"/>
            </p:custDataLst>
          </p:nvPr>
        </p:nvCxnSpPr>
        <p:spPr bwMode="gray">
          <a:xfrm>
            <a:off x="409578" y="3524770"/>
            <a:ext cx="7921624" cy="0"/>
          </a:xfrm>
          <a:prstGeom prst="line">
            <a:avLst/>
          </a:prstGeom>
          <a:ln w="9525" cap="flat">
            <a:solidFill>
              <a:schemeClr val="tx1"/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0595062-A227-7D92-1CC6-C3F3DE4D37C1}"/>
              </a:ext>
            </a:extLst>
          </p:cNvPr>
          <p:cNvGrpSpPr/>
          <p:nvPr/>
        </p:nvGrpSpPr>
        <p:grpSpPr>
          <a:xfrm>
            <a:off x="8719498" y="1312536"/>
            <a:ext cx="3457504" cy="217402"/>
            <a:chOff x="8719498" y="1556376"/>
            <a:chExt cx="3457504" cy="21740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A05CDD5-8B1A-E4C7-44DD-615D45CA73F1}"/>
                </a:ext>
              </a:extLst>
            </p:cNvPr>
            <p:cNvSpPr txBox="1"/>
            <p:nvPr/>
          </p:nvSpPr>
          <p:spPr bwMode="gray">
            <a:xfrm>
              <a:off x="8903694" y="1556376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Fossil fuels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34E8B617-46C4-9018-AF10-82FDADB581E4}"/>
                </a:ext>
              </a:extLst>
            </p:cNvPr>
            <p:cNvSpPr txBox="1"/>
            <p:nvPr/>
          </p:nvSpPr>
          <p:spPr bwMode="gray">
            <a:xfrm>
              <a:off x="9794609" y="1562575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Gen 1 feedstock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84FAC8F-E489-3232-8170-EEC095721CA1}"/>
                </a:ext>
              </a:extLst>
            </p:cNvPr>
            <p:cNvSpPr txBox="1"/>
            <p:nvPr/>
          </p:nvSpPr>
          <p:spPr bwMode="gray">
            <a:xfrm>
              <a:off x="10901513" y="1562575"/>
              <a:ext cx="1275489" cy="2112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900" dirty="0"/>
                <a:t>Gen 2 feedstock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4786A6-13C9-3557-2F65-958C37024D90}"/>
                </a:ext>
              </a:extLst>
            </p:cNvPr>
            <p:cNvSpPr txBox="1"/>
            <p:nvPr/>
          </p:nvSpPr>
          <p:spPr bwMode="gray">
            <a:xfrm>
              <a:off x="8719498" y="1607384"/>
              <a:ext cx="168585" cy="11592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endParaRPr lang="en-US" sz="1000" dirty="0">
                <a:solidFill>
                  <a:schemeClr val="bg1"/>
                </a:solidFill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05D8E55-E567-C9A6-3888-B37235185E44}"/>
                </a:ext>
              </a:extLst>
            </p:cNvPr>
            <p:cNvSpPr txBox="1"/>
            <p:nvPr/>
          </p:nvSpPr>
          <p:spPr bwMode="gray">
            <a:xfrm>
              <a:off x="9626024" y="1607384"/>
              <a:ext cx="168585" cy="11592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endParaRPr lang="en-US" sz="1000" dirty="0">
                <a:solidFill>
                  <a:schemeClr val="bg1"/>
                </a:solidFill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7F827011-7051-93B4-C231-01FBD7CE9E3C}"/>
                </a:ext>
              </a:extLst>
            </p:cNvPr>
            <p:cNvSpPr txBox="1"/>
            <p:nvPr/>
          </p:nvSpPr>
          <p:spPr bwMode="gray">
            <a:xfrm>
              <a:off x="10732928" y="1607384"/>
              <a:ext cx="168585" cy="11592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wrap="none" lIns="36000" tIns="36000" rIns="36000" bIns="36000" rtlCol="0">
              <a:noAutofit/>
            </a:bodyPr>
            <a:lstStyle/>
            <a:p>
              <a:pPr marL="0" indent="0">
                <a:buNone/>
              </a:pPr>
              <a:endParaRPr lang="en-US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540DE4E-6BB4-8A1A-659D-D6B0D38FE33D}"/>
              </a:ext>
            </a:extLst>
          </p:cNvPr>
          <p:cNvGrpSpPr/>
          <p:nvPr/>
        </p:nvGrpSpPr>
        <p:grpSpPr>
          <a:xfrm>
            <a:off x="329184" y="1554480"/>
            <a:ext cx="8097838" cy="288147"/>
            <a:chOff x="444799" y="1563624"/>
            <a:chExt cx="8097838" cy="288147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57B6A01-8429-7B3E-A06E-5FBBB49FADB3}"/>
                </a:ext>
              </a:extLst>
            </p:cNvPr>
            <p:cNvSpPr txBox="1"/>
            <p:nvPr/>
          </p:nvSpPr>
          <p:spPr bwMode="gray">
            <a:xfrm>
              <a:off x="444799" y="1563624"/>
              <a:ext cx="5168650" cy="288147"/>
            </a:xfrm>
            <a:prstGeom prst="rect">
              <a:avLst/>
            </a:prstGeom>
            <a:noFill/>
          </p:spPr>
          <p:txBody>
            <a:bodyPr wrap="none" lIns="36000" tIns="36000" rIns="36000" bIns="36000" rtlCol="0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GHG emissions</a:t>
              </a:r>
              <a:r>
                <a:rPr lang="en-US" sz="1400" b="1" baseline="30000" dirty="0"/>
                <a:t>1</a:t>
              </a:r>
              <a:r>
                <a:rPr lang="en-US" sz="1400" b="1" dirty="0"/>
                <a:t>, % emission vs fossil fuel (</a:t>
              </a:r>
              <a:r>
                <a:rPr lang="en-US" sz="1400" b="1" dirty="0">
                  <a:solidFill>
                    <a:schemeClr val="tx1"/>
                  </a:solidFill>
                </a:rPr>
                <a:t>non-exhaustive)</a:t>
              </a:r>
              <a:endParaRPr lang="en-US" sz="1400" b="1" baseline="30000" dirty="0"/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CAD5E103-070F-BEB6-1EAB-9288A504F596}"/>
                </a:ext>
              </a:extLst>
            </p:cNvPr>
            <p:cNvCxnSpPr>
              <a:cxnSpLocks/>
            </p:cNvCxnSpPr>
            <p:nvPr>
              <p:custDataLst>
                <p:tags r:id="rId25"/>
              </p:custDataLst>
            </p:nvPr>
          </p:nvCxnSpPr>
          <p:spPr bwMode="gray">
            <a:xfrm>
              <a:off x="444799" y="1850183"/>
              <a:ext cx="8097838" cy="1588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9207060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C8EA9EFD-3F8D-7FD9-6115-1E33C07A3BF3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95131687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8EA9EFD-3F8D-7FD9-6115-1E33C07A3B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Title 49">
            <a:extLst>
              <a:ext uri="{FF2B5EF4-FFF2-40B4-BE49-F238E27FC236}">
                <a16:creationId xmlns:a16="http://schemas.microsoft.com/office/drawing/2014/main" id="{28A7B7B8-BB09-E741-7238-8E86227112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659434"/>
          </a:xfrm>
        </p:spPr>
        <p:txBody>
          <a:bodyPr vert="horz">
            <a:noAutofit/>
          </a:bodyPr>
          <a:lstStyle/>
          <a:p>
            <a:r>
              <a:rPr lang="en-US" dirty="0"/>
              <a:t>1. Transesterification process converts vegetable oil and animal fats into biodiesel (FAME)</a:t>
            </a:r>
          </a:p>
        </p:txBody>
      </p:sp>
      <p:sp>
        <p:nvSpPr>
          <p:cNvPr id="68" name="TextBox 8">
            <a:extLst>
              <a:ext uri="{FF2B5EF4-FFF2-40B4-BE49-F238E27FC236}">
                <a16:creationId xmlns:a16="http://schemas.microsoft.com/office/drawing/2014/main" id="{BEFCE4F3-D7C5-1CEC-3E26-44A5A833D77A}"/>
              </a:ext>
            </a:extLst>
          </p:cNvPr>
          <p:cNvSpPr txBox="1"/>
          <p:nvPr/>
        </p:nvSpPr>
        <p:spPr bwMode="gray">
          <a:xfrm>
            <a:off x="9255435" y="1554480"/>
            <a:ext cx="2522227" cy="4170372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Biodiesel</a:t>
            </a:r>
            <a:r>
              <a:rPr lang="en-US" sz="1050" dirty="0"/>
              <a:t> can be used in </a:t>
            </a:r>
            <a:r>
              <a:rPr lang="en-US" sz="1050" b="1" dirty="0"/>
              <a:t>unmodified diesel engines </a:t>
            </a:r>
            <a:r>
              <a:rPr lang="en-US" sz="1050" dirty="0"/>
              <a:t>with little or no changes to fueling infrastructure for </a:t>
            </a:r>
            <a:r>
              <a:rPr lang="en-US" sz="1050" b="1" dirty="0"/>
              <a:t>blends up to 20% (B20).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Higher biodiesel blending </a:t>
            </a:r>
            <a:r>
              <a:rPr lang="en-US" sz="1050" dirty="0"/>
              <a:t>content </a:t>
            </a:r>
            <a:r>
              <a:rPr lang="en-US" sz="1050" b="1" dirty="0"/>
              <a:t>requires engine modification </a:t>
            </a:r>
            <a:r>
              <a:rPr lang="en-US" sz="1050" dirty="0"/>
              <a:t>due to moisture content, solid deposition, and lower heating value.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U.S. production capacity </a:t>
            </a:r>
            <a:r>
              <a:rPr lang="en-US" sz="1050" b="1" dirty="0"/>
              <a:t>has fallen dramatically</a:t>
            </a:r>
            <a:r>
              <a:rPr lang="en-US" sz="1050" dirty="0"/>
              <a:t> since 2020 due to the rise of ”drop-in fuels” that can fully replace traditional fuels rather than being blended.</a:t>
            </a:r>
          </a:p>
          <a:p>
            <a:pPr>
              <a:spcBef>
                <a:spcPts val="600"/>
              </a:spcBef>
            </a:pPr>
            <a:r>
              <a:rPr lang="en-US" sz="105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Technical challenges include </a:t>
            </a:r>
            <a:r>
              <a:rPr lang="en-US" sz="1050" b="1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the need for better catalysts</a:t>
            </a:r>
            <a:r>
              <a:rPr lang="en-US" sz="105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and </a:t>
            </a:r>
            <a:r>
              <a:rPr lang="en-US" sz="1050" b="1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improved quality of diesel produced</a:t>
            </a:r>
            <a:r>
              <a:rPr lang="en-US" sz="105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, in addition to byproduct conversion and use of non-dirty solvents.</a:t>
            </a:r>
            <a:endParaRPr lang="en-US" sz="1050" b="0" i="0" u="none" strike="noStrike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385E373-A68C-ECD3-4B77-6E913AFDB178}"/>
              </a:ext>
            </a:extLst>
          </p:cNvPr>
          <p:cNvGrpSpPr/>
          <p:nvPr/>
        </p:nvGrpSpPr>
        <p:grpSpPr>
          <a:xfrm>
            <a:off x="330200" y="1554480"/>
            <a:ext cx="8392528" cy="286090"/>
            <a:chOff x="393686" y="1418897"/>
            <a:chExt cx="8392528" cy="286090"/>
          </a:xfrm>
        </p:grpSpPr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CB8AEDBE-7AE8-BCBA-EC47-42CC4283D92D}"/>
                </a:ext>
              </a:extLst>
            </p:cNvPr>
            <p:cNvSpPr/>
            <p:nvPr/>
          </p:nvSpPr>
          <p:spPr bwMode="gray">
            <a:xfrm>
              <a:off x="393686" y="1418897"/>
              <a:ext cx="2551531" cy="28609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Process overview</a:t>
              </a:r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18D45CF2-03E9-321A-1611-77A90E4545A4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686" y="1704987"/>
              <a:ext cx="8392528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btfpNotesBox111697">
            <a:extLst>
              <a:ext uri="{FF2B5EF4-FFF2-40B4-BE49-F238E27FC236}">
                <a16:creationId xmlns:a16="http://schemas.microsoft.com/office/drawing/2014/main" id="{979A9093-1F1D-91BA-67B4-1A259A68374B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279292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1) FFA = Free fatty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a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cid. </a:t>
            </a:r>
          </a:p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Romano </a:t>
            </a:r>
            <a:r>
              <a:rPr kumimoji="0" lang="en-US" sz="8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et al., </a:t>
            </a:r>
            <a:r>
              <a:rPr lang="en-US" sz="800" dirty="0">
                <a:solidFill>
                  <a:srgbClr val="000000"/>
                </a:solidFill>
                <a:hlinkClick r:id="rId7"/>
              </a:rPr>
              <a:t>Introduction to Biodiesel Production</a:t>
            </a:r>
            <a:r>
              <a:rPr lang="en-US" sz="800" dirty="0">
                <a:solidFill>
                  <a:srgbClr val="000000"/>
                </a:solidFill>
              </a:rPr>
              <a:t> (2011); Farmdoc, </a:t>
            </a:r>
            <a:r>
              <a:rPr lang="en-US" sz="800" dirty="0">
                <a:solidFill>
                  <a:srgbClr val="000000"/>
                </a:solidFill>
                <a:hlinkClick r:id="rId8"/>
              </a:rPr>
              <a:t>Overview of Production Capacity</a:t>
            </a:r>
            <a:r>
              <a:rPr lang="en-US" sz="800" dirty="0">
                <a:solidFill>
                  <a:srgbClr val="000000"/>
                </a:solidFill>
              </a:rPr>
              <a:t> (2023); IEA, </a:t>
            </a:r>
            <a:r>
              <a:rPr lang="en-US" sz="800" dirty="0">
                <a:solidFill>
                  <a:srgbClr val="000000"/>
                </a:solidFill>
                <a:hlinkClick r:id="rId9"/>
              </a:rPr>
              <a:t>Transport Biofuels</a:t>
            </a:r>
            <a:r>
              <a:rPr lang="en-US" sz="800" dirty="0">
                <a:solidFill>
                  <a:srgbClr val="000000"/>
                </a:solidFill>
              </a:rPr>
              <a:t> (2022); OECD,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Biofuels Outlook </a:t>
            </a:r>
            <a:r>
              <a:rPr lang="en-US" sz="800" dirty="0">
                <a:solidFill>
                  <a:srgbClr val="000000"/>
                </a:solidFill>
              </a:rPr>
              <a:t>(2023).</a:t>
            </a:r>
            <a:br>
              <a:rPr lang="en-US" sz="800" dirty="0"/>
            </a:b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2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3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B6E96CD-95A7-4EC9-9021-17610E4D77C8}"/>
              </a:ext>
            </a:extLst>
          </p:cNvPr>
          <p:cNvGrpSpPr/>
          <p:nvPr/>
        </p:nvGrpSpPr>
        <p:grpSpPr>
          <a:xfrm>
            <a:off x="450541" y="2103121"/>
            <a:ext cx="8782028" cy="4046993"/>
            <a:chOff x="450541" y="1816609"/>
            <a:chExt cx="8782028" cy="433350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C2739D5-0ACC-B296-02BF-75C56DDA1BD5}"/>
                </a:ext>
              </a:extLst>
            </p:cNvPr>
            <p:cNvSpPr/>
            <p:nvPr/>
          </p:nvSpPr>
          <p:spPr bwMode="gray">
            <a:xfrm>
              <a:off x="1880766" y="181660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Pre-treatment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1F578DD2-E702-62C9-733C-04F061DA551E}"/>
                </a:ext>
              </a:extLst>
            </p:cNvPr>
            <p:cNvSpPr/>
            <p:nvPr/>
          </p:nvSpPr>
          <p:spPr bwMode="gray">
            <a:xfrm>
              <a:off x="3469730" y="181660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Alcohol-catalyst mixing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D62B7455-99C7-1465-088F-811A54C18D92}"/>
                </a:ext>
              </a:extLst>
            </p:cNvPr>
            <p:cNvSpPr/>
            <p:nvPr/>
          </p:nvSpPr>
          <p:spPr bwMode="gray">
            <a:xfrm>
              <a:off x="5058694" y="181660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Transesteri-fication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0E987A35-CACE-C758-0473-148987E56CCA}"/>
                </a:ext>
              </a:extLst>
            </p:cNvPr>
            <p:cNvSpPr/>
            <p:nvPr/>
          </p:nvSpPr>
          <p:spPr bwMode="gray">
            <a:xfrm>
              <a:off x="6647658" y="181660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Separation &amp; purification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506AB001-D3BD-873B-7EE8-587775A9DA78}"/>
                </a:ext>
              </a:extLst>
            </p:cNvPr>
            <p:cNvSpPr/>
            <p:nvPr/>
          </p:nvSpPr>
          <p:spPr bwMode="gray">
            <a:xfrm>
              <a:off x="1828215" y="2869319"/>
              <a:ext cx="1174733" cy="35740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Removal of FFA</a:t>
              </a:r>
              <a:r>
                <a:rPr lang="en-US" sz="1000" b="1" baseline="30000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 content</a:t>
              </a:r>
              <a:r>
                <a:rPr lang="en-US" sz="1000" dirty="0">
                  <a:solidFill>
                    <a:schemeClr val="tx1"/>
                  </a:solidFill>
                </a:rPr>
                <a:t> in feedstock with high acid content, typically including animal fats, vegetable oil, and UCOs</a:t>
              </a:r>
            </a:p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Acid-catalyzed transesterification </a:t>
              </a:r>
              <a:r>
                <a:rPr lang="en-US" sz="1000" dirty="0">
                  <a:solidFill>
                    <a:schemeClr val="tx1"/>
                  </a:solidFill>
                </a:rPr>
                <a:t>to remove fat, maintain low humidity, and reduce amount of saponifiable substances</a:t>
              </a: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C3EB9B5B-FA3C-44C3-0FB3-4814A343A7FD}"/>
                </a:ext>
              </a:extLst>
            </p:cNvPr>
            <p:cNvSpPr/>
            <p:nvPr/>
          </p:nvSpPr>
          <p:spPr bwMode="gray">
            <a:xfrm>
              <a:off x="3315145" y="2869319"/>
              <a:ext cx="1453802" cy="2767082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Alcohol mixed with catalyst to create alkoxide mix </a:t>
              </a:r>
              <a:r>
                <a:rPr lang="en-US" sz="1000" dirty="0">
                  <a:solidFill>
                    <a:schemeClr val="tx1"/>
                  </a:solidFill>
                </a:rPr>
                <a:t>until catalyst Is dissolved and anhydrous (free of water)</a:t>
              </a:r>
            </a:p>
            <a:p>
              <a:pPr marL="0" indent="0">
                <a:spcBef>
                  <a:spcPts val="0"/>
                </a:spcBef>
                <a:buNone/>
              </a:pPr>
              <a:endParaRPr lang="en-US" sz="1000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Catalysts can be classified as basic, acid, or enzymatic, with most popular enzymes being:</a:t>
              </a:r>
              <a:endParaRPr lang="en-US" sz="1000" dirty="0">
                <a:solidFill>
                  <a:schemeClr val="tx1"/>
                </a:solidFill>
                <a:cs typeface="Arial"/>
              </a:endParaRP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Sodium and potassium hydroxides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Sodium and potassium methoxides and methylates (used on an industrial scale)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D6155B10-6DB8-9BA8-8E16-92D9A7922587}"/>
                </a:ext>
              </a:extLst>
            </p:cNvPr>
            <p:cNvSpPr/>
            <p:nvPr/>
          </p:nvSpPr>
          <p:spPr bwMode="gray">
            <a:xfrm>
              <a:off x="4942967" y="2869319"/>
              <a:ext cx="1453802" cy="1828798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Chemical reaction between alkoxide and pre-treated feedstock </a:t>
              </a:r>
              <a:r>
                <a:rPr lang="en-US" sz="1000" dirty="0">
                  <a:solidFill>
                    <a:schemeClr val="tx1"/>
                  </a:solidFill>
                </a:rPr>
                <a:t>into fatty acid methyl esters (FAME) and glycerin</a:t>
              </a:r>
              <a:br>
                <a:rPr lang="en-US" sz="1000" dirty="0">
                  <a:solidFill>
                    <a:schemeClr val="tx1"/>
                  </a:solidFill>
                </a:rPr>
              </a:br>
              <a:br>
                <a:rPr lang="en-US" sz="1000" dirty="0">
                  <a:solidFill>
                    <a:schemeClr val="tx1"/>
                  </a:solidFill>
                </a:rPr>
              </a:br>
              <a:r>
                <a:rPr lang="en-US" sz="1000" dirty="0">
                  <a:solidFill>
                    <a:schemeClr val="tx1"/>
                  </a:solidFill>
                </a:rPr>
                <a:t>Reaction temperature is 50-60°C at atmospheric pressure </a:t>
              </a: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2F2A7177-22F5-A43C-E984-4189753D3B7A}"/>
                </a:ext>
              </a:extLst>
            </p:cNvPr>
            <p:cNvSpPr/>
            <p:nvPr/>
          </p:nvSpPr>
          <p:spPr bwMode="gray">
            <a:xfrm>
              <a:off x="6614145" y="2869319"/>
              <a:ext cx="1237957" cy="57380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Decantation process to separate FAME from glycerin</a:t>
              </a:r>
              <a:br>
                <a:rPr lang="en-US" sz="1000" dirty="0">
                  <a:solidFill>
                    <a:schemeClr val="tx1"/>
                  </a:solidFill>
                </a:rPr>
              </a:br>
              <a:br>
                <a:rPr lang="en-US" sz="1000" dirty="0">
                  <a:solidFill>
                    <a:schemeClr val="tx1"/>
                  </a:solidFill>
                </a:rPr>
              </a:br>
              <a:r>
                <a:rPr lang="en-US" sz="1000" dirty="0">
                  <a:solidFill>
                    <a:schemeClr val="tx1"/>
                  </a:solidFill>
                </a:rPr>
                <a:t>Other impurities (e.g., methanol, catalyst) removed through a water-washing process to comply with biodiesel quality standards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C02D63F9-A55F-A8AE-8768-255433C8AC57}"/>
                </a:ext>
              </a:extLst>
            </p:cNvPr>
            <p:cNvSpPr/>
            <p:nvPr/>
          </p:nvSpPr>
          <p:spPr bwMode="gray">
            <a:xfrm>
              <a:off x="450541" y="1818996"/>
              <a:ext cx="933268" cy="853103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Vegetable oils, animal fats (tallow), and used cooking oils (UCO)</a:t>
              </a:r>
            </a:p>
            <a:p>
              <a:pPr marL="0" indent="0"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Variation in specific feedstock used based on geographic availability of crops and oils</a:t>
              </a:r>
              <a:br>
                <a:rPr lang="en-US" sz="1000" dirty="0">
                  <a:solidFill>
                    <a:schemeClr val="tx1"/>
                  </a:solidFill>
                </a:rPr>
              </a:br>
              <a:br>
                <a:rPr lang="en-US" sz="1000" dirty="0">
                  <a:solidFill>
                    <a:schemeClr val="tx1"/>
                  </a:solidFill>
                </a:rPr>
              </a:br>
              <a:endParaRPr 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80269E6B-413B-21C8-EBFE-CD08CD28AB3C}"/>
                </a:ext>
              </a:extLst>
            </p:cNvPr>
            <p:cNvSpPr/>
            <p:nvPr/>
          </p:nvSpPr>
          <p:spPr bwMode="gray">
            <a:xfrm>
              <a:off x="8001749" y="1834075"/>
              <a:ext cx="1230820" cy="239119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endParaRPr lang="en-US" sz="1000" b="1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Biodiesel (FAME)</a:t>
              </a:r>
            </a:p>
            <a:p>
              <a:pPr>
                <a:spcBef>
                  <a:spcPts val="0"/>
                </a:spcBef>
              </a:pPr>
              <a:endParaRPr lang="en-US" sz="1000" dirty="0">
                <a:solidFill>
                  <a:schemeClr val="tx1"/>
                </a:solidFill>
              </a:endParaRPr>
            </a:p>
          </p:txBody>
        </p:sp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id="{45B5E3CF-7581-36FB-FF3C-CB2341D18B04}"/>
                </a:ext>
              </a:extLst>
            </p:cNvPr>
            <p:cNvCxnSpPr>
              <a:cxnSpLocks/>
            </p:cNvCxnSpPr>
            <p:nvPr/>
          </p:nvCxnSpPr>
          <p:spPr bwMode="gray">
            <a:xfrm flipH="1">
              <a:off x="7891492" y="2390409"/>
              <a:ext cx="1177" cy="3179604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31FB068-0222-F76A-A806-D634DA51D418}"/>
                </a:ext>
              </a:extLst>
            </p:cNvPr>
            <p:cNvSpPr/>
            <p:nvPr/>
          </p:nvSpPr>
          <p:spPr bwMode="gray">
            <a:xfrm>
              <a:off x="7495436" y="5667957"/>
              <a:ext cx="1229643" cy="482157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Byproduct: Glycerin </a:t>
              </a:r>
              <a:r>
                <a:rPr lang="en-US" sz="1000" dirty="0">
                  <a:solidFill>
                    <a:schemeClr val="tx1"/>
                  </a:solidFill>
                </a:rPr>
                <a:t>(~10% of total products)</a:t>
              </a:r>
            </a:p>
          </p:txBody>
        </p:sp>
        <p:cxnSp>
          <p:nvCxnSpPr>
            <p:cNvPr id="19" name="Straight Arrow Connector 18">
              <a:extLst>
                <a:ext uri="{FF2B5EF4-FFF2-40B4-BE49-F238E27FC236}">
                  <a16:creationId xmlns:a16="http://schemas.microsoft.com/office/drawing/2014/main" id="{4ECB7708-DABF-C12A-7D2C-AA3D13BA5B21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1450909" y="2103509"/>
              <a:ext cx="429857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4A63902A-1264-7942-05E0-290A248C60D6}"/>
                </a:ext>
              </a:extLst>
            </p:cNvPr>
            <p:cNvCxnSpPr>
              <a:cxnSpLocks/>
              <a:stCxn id="53" idx="3"/>
              <a:endCxn id="54" idx="1"/>
            </p:cNvCxnSpPr>
            <p:nvPr/>
          </p:nvCxnSpPr>
          <p:spPr bwMode="gray">
            <a:xfrm>
              <a:off x="2814034" y="2103509"/>
              <a:ext cx="655696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4CB9C85E-3C3E-28DC-0ED9-7F2D5EE8BD65}"/>
                </a:ext>
              </a:extLst>
            </p:cNvPr>
            <p:cNvCxnSpPr>
              <a:cxnSpLocks/>
              <a:stCxn id="54" idx="3"/>
              <a:endCxn id="55" idx="1"/>
            </p:cNvCxnSpPr>
            <p:nvPr/>
          </p:nvCxnSpPr>
          <p:spPr bwMode="gray">
            <a:xfrm>
              <a:off x="4402998" y="2103509"/>
              <a:ext cx="655696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F8F5AB57-C731-78F7-A6A1-59F6544979FE}"/>
                </a:ext>
              </a:extLst>
            </p:cNvPr>
            <p:cNvCxnSpPr>
              <a:cxnSpLocks/>
              <a:stCxn id="55" idx="3"/>
              <a:endCxn id="56" idx="1"/>
            </p:cNvCxnSpPr>
            <p:nvPr/>
          </p:nvCxnSpPr>
          <p:spPr bwMode="gray">
            <a:xfrm>
              <a:off x="5991962" y="2103509"/>
              <a:ext cx="655696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Arrow Connector 28">
              <a:extLst>
                <a:ext uri="{FF2B5EF4-FFF2-40B4-BE49-F238E27FC236}">
                  <a16:creationId xmlns:a16="http://schemas.microsoft.com/office/drawing/2014/main" id="{D8FD25A2-065F-D6DF-E10A-C9D1CCF0CBD8}"/>
                </a:ext>
              </a:extLst>
            </p:cNvPr>
            <p:cNvCxnSpPr>
              <a:cxnSpLocks/>
              <a:stCxn id="56" idx="3"/>
            </p:cNvCxnSpPr>
            <p:nvPr/>
          </p:nvCxnSpPr>
          <p:spPr bwMode="gray">
            <a:xfrm>
              <a:off x="7580926" y="2103509"/>
              <a:ext cx="377306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9307330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20AC9B97-06F7-52EC-23DF-288BB901DD30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35644130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9" imgW="7772400" imgH="10058400" progId="TCLayout.ActiveDocument.1">
                  <p:embed/>
                </p:oleObj>
              </mc:Choice>
              <mc:Fallback>
                <p:oleObj name="think-cell Slide" r:id="rId29" imgW="7772400" imgH="10058400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0AC9B97-06F7-52EC-23DF-288BB901DD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63E8C4C-ECC1-7794-597D-3786459BDF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Autofit/>
          </a:bodyPr>
          <a:lstStyle/>
          <a:p>
            <a:r>
              <a:rPr lang="en-US" dirty="0">
                <a:cs typeface="Arial"/>
              </a:rPr>
              <a:t>Biofuels’ share in road transport will decline as EV adoption rises, while SAF drives growth</a:t>
            </a:r>
          </a:p>
        </p:txBody>
      </p:sp>
      <p:sp>
        <p:nvSpPr>
          <p:cNvPr id="35" name="btfpNotesBox111697">
            <a:extLst>
              <a:ext uri="{FF2B5EF4-FFF2-40B4-BE49-F238E27FC236}">
                <a16:creationId xmlns:a16="http://schemas.microsoft.com/office/drawing/2014/main" id="{A6D72E38-1C85-A440-7B5C-AF971A335EF8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Carbon Offsetting and Reduction Scheme for International Aviation. 2) World Economic Forum Clean Skies for Tomorrow. 3) Thousand barrel of oil equivalent per day.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Source: </a:t>
            </a:r>
            <a:r>
              <a:rPr lang="en-US" sz="800" dirty="0"/>
              <a:t>IEA, </a:t>
            </a:r>
            <a:r>
              <a:rPr lang="en-US" sz="800" dirty="0">
                <a:hlinkClick r:id="rId31"/>
              </a:rPr>
              <a:t>Renewable fuels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 </a:t>
            </a:r>
            <a:r>
              <a:rPr lang="en-US" sz="800" dirty="0"/>
              <a:t>(2024).</a:t>
            </a:r>
            <a:endParaRPr lang="en-US" sz="800" dirty="0">
              <a:cs typeface="Arial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32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33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34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aphicFrame>
        <p:nvGraphicFramePr>
          <p:cNvPr id="131" name="Chart 130">
            <a:extLst>
              <a:ext uri="{FF2B5EF4-FFF2-40B4-BE49-F238E27FC236}">
                <a16:creationId xmlns:a16="http://schemas.microsoft.com/office/drawing/2014/main" id="{32943163-FEC1-4686-0693-40BDC96F52B1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247650" y="3335338"/>
          <a:ext cx="8234363" cy="27289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E8BD11D-8E18-7CBF-346A-89418821730E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 flipH="1">
            <a:off x="8226425" y="3571875"/>
            <a:ext cx="203200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14239E0F-2020-F4D7-0949-7AA16DE08DC9}"/>
              </a:ext>
            </a:extLst>
          </p:cNvPr>
          <p:cNvSpPr txBox="1">
            <a:spLocks/>
          </p:cNvSpPr>
          <p:nvPr>
            <p:custDataLst>
              <p:tags r:id="rId5"/>
            </p:custDataLst>
          </p:nvPr>
        </p:nvSpPr>
        <p:spPr bwMode="gray">
          <a:xfrm>
            <a:off x="1868488" y="3492500"/>
            <a:ext cx="231775" cy="160338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DEC3AF2-B68B-4236-9E1F-F3866F4C40E9}" type="datetime'''''''''''''''''0''''''''''''''''''''''''''%'''">
              <a:rPr lang="en-US" altLang="en-US" sz="105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0%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0B7A5B3E-CDE1-8A2E-56A8-C381BE207C94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auto">
          <a:xfrm>
            <a:off x="1687513" y="5872163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56E51E1-02F3-4236-A3EC-5031441B22CA}" type="datetime'''''''''''''''''''2''0''''''''2''''''''''''4'">
              <a:rPr lang="en-US" altLang="en-US" sz="10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2024</a:t>
            </a:fld>
            <a:endParaRPr lang="en-US" sz="1050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48B4C997-6FB2-6E4C-2F13-F1738AA11D89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gray">
          <a:xfrm>
            <a:off x="2735263" y="3500438"/>
            <a:ext cx="231775" cy="160338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C87C07A-99D6-44B0-A34E-1FE0F330CAB1}" type="datetime'''''''''''''''''1''''''''''''''''''''''''''''''%'''''">
              <a:rPr lang="en-US" altLang="en-US" sz="105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1%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BEA39BCC-2326-5C77-F427-16849CFBAC51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2695575" y="5872163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D2D9011-5A51-4B86-BD44-1C80FC611742}" type="datetime'''''''''''''''''''''''''202''''''''''''''''''''5'''">
              <a:rPr lang="en-US" altLang="en-US" sz="1050" smtClean="0"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2025</a:t>
            </a:fld>
            <a:endParaRPr lang="en-US" sz="1050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A52C6888-6366-2D76-8BD5-9D2D2CB2B19F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gray">
          <a:xfrm>
            <a:off x="3744913" y="3498850"/>
            <a:ext cx="231775" cy="160338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20B276C-0CB3-4994-BC93-8996AF4DBD4C}" type="datetime'''''1''''''''''''''''''%'''''''''''''''''''''''''''''''">
              <a:rPr lang="en-US" altLang="en-US" sz="105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1%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1FAFB12F-6FFF-DC3F-FB15-BDB609C0C92A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3705225" y="5872163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F290F49-7985-45FB-A31A-9E0CB448FDE3}" type="datetime'''''''''''''''''''''20''''''2''''''6'">
              <a:rPr lang="en-US" altLang="en-US" sz="1050" smtClean="0"/>
              <a:pPr/>
              <a:t>2026</a:t>
            </a:fld>
            <a:endParaRPr lang="en-US" sz="1050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9476548C-1512-A5C7-01CC-E259EA6E9CB7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auto">
          <a:xfrm>
            <a:off x="4713288" y="5872163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1BAF7E4-D511-4EAE-93A1-8D57C0BD9FE3}" type="datetime'''''20''''''''''''''''''''''''''2''''''''7'''">
              <a:rPr lang="en-US" altLang="en-US" sz="1050" smtClean="0"/>
              <a:pPr/>
              <a:t>2027</a:t>
            </a:fld>
            <a:endParaRPr lang="en-US" sz="1050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601A44FB-BC89-3036-B213-4992EEEE5BA2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gray">
          <a:xfrm>
            <a:off x="717550" y="3505200"/>
            <a:ext cx="231775" cy="160338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D669022-7FF6-4AAF-9B56-E076D929FCBA}" type="datetime'''''''''''''''''''''''''1''''''''''''''''''''''''%'">
              <a:rPr lang="en-US" altLang="en-US" sz="105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1%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1AF538D7-F990-5D6B-1DB3-47F09F953510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auto">
          <a:xfrm>
            <a:off x="6731000" y="5872163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9BDBC63-1A75-47FC-B888-B1E7D968B981}" type="datetime'''2''''''''''''''''''''''''''''0''''2''''''''9'''''''''''''''">
              <a:rPr lang="en-US" altLang="en-US" sz="1050" smtClean="0"/>
              <a:pPr/>
              <a:t>2029</a:t>
            </a:fld>
            <a:endParaRPr lang="en-US" sz="1050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5850618C-585F-2B24-88C9-78E08A424B1F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auto">
          <a:xfrm>
            <a:off x="7739063" y="5872163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0B6D902-97EC-48AC-B971-6B958D15D9FF}" type="datetime'''''''''''''2''''''''''0''''''''''''3''''''''''''''''''0'''''">
              <a:rPr lang="en-US" altLang="en-US" sz="1050" smtClean="0"/>
              <a:pPr/>
              <a:t>2030</a:t>
            </a:fld>
            <a:endParaRPr lang="en-US" sz="1050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1D2916EA-D044-484C-2584-93BC98556C8B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auto">
          <a:xfrm>
            <a:off x="8480425" y="3495675"/>
            <a:ext cx="3222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441DAB8-3E21-452F-AD39-E38E23E2D68A}" type="datetime'''''''''''''''''''''''''''''''''''''''''1''0''0''''''''''%'">
              <a:rPr lang="en-US" altLang="en-US" sz="1000" smtClean="0">
                <a:effectLst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100%</a:t>
            </a:fld>
            <a:endParaRPr lang="en-US" sz="1000" dirty="0"/>
          </a:p>
        </p:txBody>
      </p:sp>
      <p:sp>
        <p:nvSpPr>
          <p:cNvPr id="36" name="Text Placeholder 10">
            <a:extLst>
              <a:ext uri="{FF2B5EF4-FFF2-40B4-BE49-F238E27FC236}">
                <a16:creationId xmlns:a16="http://schemas.microsoft.com/office/drawing/2014/main" id="{30D9E884-A0B9-694F-18D6-F14A395D1AEB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auto">
          <a:xfrm>
            <a:off x="381000" y="5872163"/>
            <a:ext cx="90646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F160571-C94D-42B7-8C2E-E1D5C9614E31}" type="datetime'''2''''''010''''''''''-202''3'' a''''''v''g'''''">
              <a:rPr lang="en-US" altLang="en-US" sz="1050" smtClean="0"/>
              <a:pPr/>
              <a:t>2010-2023 avg</a:t>
            </a:fld>
            <a:endParaRPr lang="en-US" sz="1050" dirty="0"/>
          </a:p>
        </p:txBody>
      </p:sp>
      <p:sp>
        <p:nvSpPr>
          <p:cNvPr id="127" name="Text Placeholder 10">
            <a:extLst>
              <a:ext uri="{FF2B5EF4-FFF2-40B4-BE49-F238E27FC236}">
                <a16:creationId xmlns:a16="http://schemas.microsoft.com/office/drawing/2014/main" id="{B4044F4E-F1CB-F81A-BC96-C4A542F347E9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gray">
          <a:xfrm>
            <a:off x="1587500" y="3548063"/>
            <a:ext cx="231775" cy="160338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8E8C944-7698-45DA-80EA-91BACF22CC96}" type="datetime'5''''''''''''%'''''''''">
              <a:rPr lang="en-US" altLang="en-US" sz="105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5%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129" name="Text Placeholder 10">
            <a:extLst>
              <a:ext uri="{FF2B5EF4-FFF2-40B4-BE49-F238E27FC236}">
                <a16:creationId xmlns:a16="http://schemas.microsoft.com/office/drawing/2014/main" id="{09B1EA26-35BE-1877-B35C-CA9B1A912CA6}"/>
              </a:ext>
            </a:extLst>
          </p:cNvPr>
          <p:cNvSpPr txBox="1">
            <a:spLocks/>
          </p:cNvSpPr>
          <p:nvPr>
            <p:custDataLst>
              <p:tags r:id="rId18"/>
            </p:custDataLst>
          </p:nvPr>
        </p:nvSpPr>
        <p:spPr bwMode="gray">
          <a:xfrm>
            <a:off x="4752975" y="3541713"/>
            <a:ext cx="231775" cy="160338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002D370-DC48-4D71-8573-DB459EB7B1B0}" type="datetime'''4''%'''''''''''''">
              <a:rPr lang="en-US" altLang="en-US" sz="105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4%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130" name="Text Placeholder 10">
            <a:extLst>
              <a:ext uri="{FF2B5EF4-FFF2-40B4-BE49-F238E27FC236}">
                <a16:creationId xmlns:a16="http://schemas.microsoft.com/office/drawing/2014/main" id="{A9FFDDA4-3A1B-E79B-938E-AECCB8D90055}"/>
              </a:ext>
            </a:extLst>
          </p:cNvPr>
          <p:cNvSpPr txBox="1">
            <a:spLocks/>
          </p:cNvSpPr>
          <p:nvPr>
            <p:custDataLst>
              <p:tags r:id="rId19"/>
            </p:custDataLst>
          </p:nvPr>
        </p:nvSpPr>
        <p:spPr bwMode="gray">
          <a:xfrm>
            <a:off x="5761038" y="3543300"/>
            <a:ext cx="231775" cy="160338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</p:spPr>
        <p:txBody>
          <a:bodyPr vert="horz" wrap="none" lIns="19050" tIns="0" rIns="1905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557B7D0-E392-4BBB-A43F-E5944856B63A}" type="datetime'''''''''''''5''''''''%'''''''''''''''''''''''''''''''">
              <a:rPr lang="en-US" altLang="en-US" sz="1050" smtClean="0">
                <a:solidFill>
                  <a:schemeClr val="bg1"/>
                </a:solidFill>
                <a:effectLst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5%</a:t>
            </a:fld>
            <a:endParaRPr lang="en-US" sz="1050" dirty="0">
              <a:solidFill>
                <a:schemeClr val="bg1"/>
              </a:solidFill>
            </a:endParaRPr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DEEE8BCA-CF31-DC22-801F-7CF35C40DB63}"/>
              </a:ext>
            </a:extLst>
          </p:cNvPr>
          <p:cNvSpPr txBox="1">
            <a:spLocks/>
          </p:cNvSpPr>
          <p:nvPr>
            <p:custDataLst>
              <p:tags r:id="rId20"/>
            </p:custDataLst>
          </p:nvPr>
        </p:nvSpPr>
        <p:spPr bwMode="auto">
          <a:xfrm>
            <a:off x="5721350" y="5872163"/>
            <a:ext cx="3111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A5E536C-6774-40ED-A0CC-EBEDF968B805}" type="datetime'''''''''''''''''''''''''2''''''''''''''''''''''0''28'''''''">
              <a:rPr lang="en-US" altLang="en-US" sz="1050" smtClean="0"/>
              <a:pPr/>
              <a:t>2028</a:t>
            </a:fld>
            <a:endParaRPr lang="en-US" sz="1050" dirty="0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CC7EE4B0-6EBE-C8A1-0C60-3433447C5312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5900738" y="2055813"/>
            <a:ext cx="187325" cy="139700"/>
          </a:xfrm>
          <a:prstGeom prst="rect">
            <a:avLst/>
          </a:prstGeom>
          <a:solidFill>
            <a:schemeClr val="hlink"/>
          </a:solidFill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86D94CEA-948F-21DF-1282-6AC470673469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6753225" y="2055813"/>
            <a:ext cx="187325" cy="139700"/>
          </a:xfrm>
          <a:prstGeom prst="rect">
            <a:avLst/>
          </a:prstGeom>
          <a:solidFill>
            <a:schemeClr val="accent2"/>
          </a:solidFill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FD31FAA0-246A-57CB-083B-1E356A2E3F74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7569200" y="2055813"/>
            <a:ext cx="187325" cy="139700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C1E7BC50-6010-3FB6-9AD9-801EB9751E2A}"/>
              </a:ext>
            </a:extLst>
          </p:cNvPr>
          <p:cNvSpPr txBox="1">
            <a:spLocks/>
          </p:cNvSpPr>
          <p:nvPr>
            <p:custDataLst>
              <p:tags r:id="rId24"/>
            </p:custDataLst>
          </p:nvPr>
        </p:nvSpPr>
        <p:spPr bwMode="auto">
          <a:xfrm>
            <a:off x="6138863" y="2051050"/>
            <a:ext cx="512763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250C60EC-938D-4309-B49A-2892ED202782}" type="datetime'''M''''''''''''''a''r''''''i''t''''''''''''''''''''i''me'">
              <a:rPr lang="en-US" altLang="en-US" sz="10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Maritime</a:t>
            </a:fld>
            <a:endParaRPr lang="en-US" sz="1050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9ED3E48-DDF5-9A39-EBBD-A69BB5ACA2FB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 bwMode="auto">
          <a:xfrm>
            <a:off x="6991350" y="2051050"/>
            <a:ext cx="476250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1E2E561-EBFD-4604-8A0D-C8C08724430E}" type="datetime'''''''''''''''Avi''a''''t''''i''''''''o''n'">
              <a:rPr lang="en-US" altLang="en-US" sz="10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Aviation</a:t>
            </a:fld>
            <a:endParaRPr lang="en-US" sz="1050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83EE0DFF-4BCA-30C5-5F52-26CAFB84B1BE}"/>
              </a:ext>
            </a:extLst>
          </p:cNvPr>
          <p:cNvSpPr txBox="1">
            <a:spLocks/>
          </p:cNvSpPr>
          <p:nvPr>
            <p:custDataLst>
              <p:tags r:id="rId26"/>
            </p:custDataLst>
          </p:nvPr>
        </p:nvSpPr>
        <p:spPr bwMode="auto">
          <a:xfrm>
            <a:off x="7807325" y="2051050"/>
            <a:ext cx="320675" cy="16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0DC0630-BBB3-413C-9A8B-F39C5A53F50D}" type="datetime'''''''''''R''''''''''o''''''''''a''''''''''''''''''''''d'''''">
              <a:rPr lang="en-US" altLang="en-US" sz="1050" smtClean="0"/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Road</a:t>
            </a:fld>
            <a:endParaRPr lang="en-US" sz="1050" dirty="0"/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42A66EAE-3401-D811-0CC5-2070CEECF2D8}"/>
              </a:ext>
            </a:extLst>
          </p:cNvPr>
          <p:cNvGrpSpPr/>
          <p:nvPr/>
        </p:nvGrpSpPr>
        <p:grpSpPr>
          <a:xfrm>
            <a:off x="330199" y="1557433"/>
            <a:ext cx="8099426" cy="290283"/>
            <a:chOff x="330199" y="2001454"/>
            <a:chExt cx="7540627" cy="272814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51F50B41-DFCC-39B0-AE46-1E926B6ED8A4}"/>
                </a:ext>
              </a:extLst>
            </p:cNvPr>
            <p:cNvSpPr txBox="1"/>
            <p:nvPr/>
          </p:nvSpPr>
          <p:spPr bwMode="gray">
            <a:xfrm>
              <a:off x="330199" y="2001454"/>
              <a:ext cx="7540627" cy="270807"/>
            </a:xfrm>
            <a:prstGeom prst="rect">
              <a:avLst/>
            </a:prstGeom>
            <a:noFill/>
          </p:spPr>
          <p:txBody>
            <a:bodyPr wrap="square" lIns="36000" tIns="36000" rIns="36000" bIns="36000" rtlCol="0" anchor="t">
              <a:spAutoFit/>
            </a:bodyPr>
            <a:lstStyle/>
            <a:p>
              <a:pPr marL="0" indent="0">
                <a:buNone/>
              </a:pPr>
              <a:r>
                <a:rPr lang="en-US" sz="1400" b="1" dirty="0"/>
                <a:t>Share of liquid biofuels across transport sector,</a:t>
              </a:r>
              <a:r>
                <a:rPr lang="en-US" sz="1400" b="1" i="1" dirty="0"/>
                <a:t> %</a:t>
              </a:r>
            </a:p>
          </p:txBody>
        </p: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75414C1D-C47A-E55F-A9F2-08FDBE9BCB9C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30200" y="2274268"/>
              <a:ext cx="7491627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5" name="TextBox 8">
            <a:extLst>
              <a:ext uri="{FF2B5EF4-FFF2-40B4-BE49-F238E27FC236}">
                <a16:creationId xmlns:a16="http://schemas.microsoft.com/office/drawing/2014/main" id="{95EF1936-8E13-2EEA-6797-1149F4CBE370}"/>
              </a:ext>
            </a:extLst>
          </p:cNvPr>
          <p:cNvSpPr txBox="1"/>
          <p:nvPr/>
        </p:nvSpPr>
        <p:spPr bwMode="gray">
          <a:xfrm>
            <a:off x="8838182" y="1554480"/>
            <a:ext cx="2938447" cy="3207766"/>
          </a:xfrm>
          <a:prstGeom prst="rect">
            <a:avLst/>
          </a:prstGeom>
          <a:solidFill>
            <a:srgbClr val="E3E8EE"/>
          </a:solidFill>
        </p:spPr>
        <p:txBody>
          <a:bodyPr wrap="square" lIns="136800" tIns="137160" rIns="274320" bIns="137160" rtlCol="0" anchor="t">
            <a:no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000000"/>
                </a:solidFill>
                <a:latin typeface="Arial"/>
              </a:rPr>
              <a:t>The declining share of liquid biofuel in road transport is driven by improved efficiency and EV adoption</a:t>
            </a:r>
            <a:r>
              <a:rPr lang="en-US" sz="1050" dirty="0">
                <a:solidFill>
                  <a:srgbClr val="000000"/>
                </a:solidFill>
                <a:latin typeface="Arial"/>
              </a:rPr>
              <a:t>,</a:t>
            </a:r>
            <a:r>
              <a:rPr lang="en-US" sz="1050" b="1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1050" dirty="0">
                <a:solidFill>
                  <a:srgbClr val="000000"/>
                </a:solidFill>
                <a:latin typeface="Arial"/>
              </a:rPr>
              <a:t>with the EU and U.S. seeing a peak before 2030.</a:t>
            </a:r>
          </a:p>
          <a:p>
            <a:pPr>
              <a:spcBef>
                <a:spcPts val="600"/>
              </a:spcBef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Sustainable aviation </a:t>
            </a:r>
            <a:r>
              <a:rPr lang="en-US" sz="1050" b="1" dirty="0">
                <a:solidFill>
                  <a:srgbClr val="000000"/>
                </a:solidFill>
                <a:latin typeface="Arial"/>
              </a:rPr>
              <a:t>f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uel</a:t>
            </a:r>
            <a:r>
              <a:rPr lang="en-US" sz="1050" b="1" dirty="0">
                <a:solidFill>
                  <a:srgbClr val="000000"/>
                </a:solidFill>
                <a:latin typeface="Arial"/>
              </a:rPr>
              <a:t> 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consumption has started to materialize in 2022</a:t>
            </a:r>
            <a:r>
              <a:rPr kumimoji="0" lang="en-US" sz="105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with significant expansion anticipated from increased blending targets set by the EU, CORSIA,</a:t>
            </a:r>
            <a:r>
              <a:rPr kumimoji="0" lang="en-US" sz="105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r>
              <a:rPr kumimoji="0" lang="en-US" sz="105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and WEF CST.</a:t>
            </a:r>
            <a:r>
              <a:rPr kumimoji="0" lang="en-US" sz="105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lang="en-US" sz="1050" baseline="30000" dirty="0">
              <a:solidFill>
                <a:srgbClr val="000000"/>
              </a:solidFill>
              <a:latin typeface="Arial"/>
            </a:endParaRP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000000"/>
                </a:solidFill>
              </a:rPr>
              <a:t>In </a:t>
            </a:r>
            <a:r>
              <a:rPr lang="en-US" sz="1050" b="1" dirty="0">
                <a:solidFill>
                  <a:srgbClr val="000000"/>
                </a:solidFill>
              </a:rPr>
              <a:t>shipping, biodiesel demand is growing as a short- and medium-term solution</a:t>
            </a:r>
            <a:r>
              <a:rPr lang="en-US" sz="1050" dirty="0">
                <a:solidFill>
                  <a:srgbClr val="000000"/>
                </a:solidFill>
              </a:rPr>
              <a:t>, while other low-carbon fuels are progressing (e.g., hydrogen/ ammonia).</a:t>
            </a:r>
            <a:endParaRPr kumimoji="0" lang="en-US" sz="1050" i="0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Speech Bubble: Rectangle 26">
            <a:extLst>
              <a:ext uri="{FF2B5EF4-FFF2-40B4-BE49-F238E27FC236}">
                <a16:creationId xmlns:a16="http://schemas.microsoft.com/office/drawing/2014/main" id="{1F21FB4C-E43A-CFCD-7B0F-BCEE0A8E62B4}"/>
              </a:ext>
            </a:extLst>
          </p:cNvPr>
          <p:cNvSpPr/>
          <p:nvPr/>
        </p:nvSpPr>
        <p:spPr bwMode="gray">
          <a:xfrm>
            <a:off x="2804648" y="2539617"/>
            <a:ext cx="2464520" cy="500757"/>
          </a:xfrm>
          <a:prstGeom prst="wedgeRectCallout">
            <a:avLst>
              <a:gd name="adj1" fmla="val 39138"/>
              <a:gd name="adj2" fmla="val 106294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88900" indent="0">
              <a:buNone/>
            </a:pPr>
            <a:r>
              <a:rPr lang="en-US" sz="1000" dirty="0"/>
              <a:t>Biofuel use in the transport sector is projected to grow from 4.6 EJ in 2023 to 5.7 EJ in 2030.</a:t>
            </a:r>
          </a:p>
        </p:txBody>
      </p:sp>
    </p:spTree>
    <p:extLst>
      <p:ext uri="{BB962C8B-B14F-4D97-AF65-F5344CB8AC3E}">
        <p14:creationId xmlns:p14="http://schemas.microsoft.com/office/powerpoint/2010/main" val="113115725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C8EA9EFD-3F8D-7FD9-6115-1E33C07A3BF3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70730588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8EA9EFD-3F8D-7FD9-6115-1E33C07A3B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Title 49">
            <a:extLst>
              <a:ext uri="{FF2B5EF4-FFF2-40B4-BE49-F238E27FC236}">
                <a16:creationId xmlns:a16="http://schemas.microsoft.com/office/drawing/2014/main" id="{28A7B7B8-BB09-E741-7238-8E86227112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Autofit/>
          </a:bodyPr>
          <a:lstStyle/>
          <a:p>
            <a:r>
              <a:rPr lang="en-US" dirty="0"/>
              <a:t>2. Hydrolysis and fermentation process converts sugar and starch into bioethanol</a:t>
            </a:r>
          </a:p>
        </p:txBody>
      </p:sp>
      <p:sp>
        <p:nvSpPr>
          <p:cNvPr id="68" name="TextBox 8">
            <a:extLst>
              <a:ext uri="{FF2B5EF4-FFF2-40B4-BE49-F238E27FC236}">
                <a16:creationId xmlns:a16="http://schemas.microsoft.com/office/drawing/2014/main" id="{BEFCE4F3-D7C5-1CEC-3E26-44A5A833D77A}"/>
              </a:ext>
            </a:extLst>
          </p:cNvPr>
          <p:cNvSpPr txBox="1"/>
          <p:nvPr/>
        </p:nvSpPr>
        <p:spPr bwMode="gray">
          <a:xfrm>
            <a:off x="9008113" y="1554480"/>
            <a:ext cx="2777486" cy="3924151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 anchor="t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Pretreatment and distillation are </a:t>
            </a:r>
            <a:r>
              <a:rPr lang="en-US" sz="1050" b="1" dirty="0"/>
              <a:t>extremely energy-intensive</a:t>
            </a:r>
            <a:r>
              <a:rPr lang="en-US" sz="1050" dirty="0"/>
              <a:t> processes, with distillation taking up 40% of total energy used in refining industries.</a:t>
            </a:r>
          </a:p>
          <a:p>
            <a:pPr>
              <a:spcBef>
                <a:spcPts val="600"/>
              </a:spcBef>
            </a:pPr>
            <a:r>
              <a:rPr lang="en-US" sz="1050" b="1" dirty="0">
                <a:solidFill>
                  <a:srgbClr val="222222"/>
                </a:solidFill>
                <a:latin typeface="Arial"/>
                <a:cs typeface="Arial"/>
              </a:rPr>
              <a:t>Gen 1 feedstocks still dominate bioethanol production</a:t>
            </a:r>
            <a:r>
              <a:rPr lang="en-US" sz="1050" dirty="0">
                <a:solidFill>
                  <a:srgbClr val="222222"/>
                </a:solidFill>
                <a:latin typeface="Arial"/>
                <a:cs typeface="Arial"/>
              </a:rPr>
              <a:t>, although the crops vary: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U.S.: Mainly corn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Canada: Corn and wheat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Brazil: Sugarcane</a:t>
            </a:r>
          </a:p>
          <a:p>
            <a:pPr lvl="1"/>
            <a:r>
              <a:rPr lang="en-US" sz="850" dirty="0">
                <a:solidFill>
                  <a:srgbClr val="222222"/>
                </a:solidFill>
                <a:latin typeface="Arial" panose="020B0604020202020204" pitchFamily="34" charset="0"/>
              </a:rPr>
              <a:t>Europe: Potatoes, wheat, and sugar beets</a:t>
            </a:r>
          </a:p>
          <a:p>
            <a:pPr>
              <a:spcBef>
                <a:spcPts val="600"/>
              </a:spcBef>
            </a:pPr>
            <a:r>
              <a:rPr lang="en-US" sz="1050" b="1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Gen 2 is becoming competitive</a:t>
            </a:r>
            <a:r>
              <a:rPr lang="en-US" sz="105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;</a:t>
            </a:r>
            <a:r>
              <a:rPr lang="en-US" sz="1050" b="1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US" sz="105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current innovation focuses on </a:t>
            </a:r>
            <a:r>
              <a:rPr lang="en-US" sz="1050" b="1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technical advancement </a:t>
            </a:r>
            <a:r>
              <a:rPr lang="en-US" sz="105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to lower cost (e.g., enzymes, energy) and increase yield and co-product utilization. </a:t>
            </a:r>
            <a:endParaRPr lang="en-US" sz="1050" b="0" i="0" u="none" strike="noStrike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" name="btfpNotesBox111697">
            <a:extLst>
              <a:ext uri="{FF2B5EF4-FFF2-40B4-BE49-F238E27FC236}">
                <a16:creationId xmlns:a16="http://schemas.microsoft.com/office/drawing/2014/main" id="{40DA91C6-CE05-F3E1-C830-9E8CF7CBA61E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279292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Molecules, </a:t>
            </a:r>
            <a:r>
              <a:rPr lang="en-US" sz="800" dirty="0">
                <a:solidFill>
                  <a:srgbClr val="000000"/>
                </a:solidFill>
                <a:hlinkClick r:id="rId7"/>
              </a:rPr>
              <a:t>Second-Generation Biomass for Bioethanol Production</a:t>
            </a:r>
            <a:r>
              <a:rPr lang="en-US" sz="800" dirty="0">
                <a:solidFill>
                  <a:srgbClr val="000000"/>
                </a:solidFill>
              </a:rPr>
              <a:t> (2024); MDPI, </a:t>
            </a:r>
            <a:r>
              <a:rPr lang="en-US" sz="800" dirty="0">
                <a:solidFill>
                  <a:srgbClr val="000000"/>
                </a:solidFill>
                <a:hlinkClick r:id="rId8"/>
              </a:rPr>
              <a:t>Production of Biofuels Overview</a:t>
            </a:r>
            <a:r>
              <a:rPr lang="en-US" sz="800" dirty="0">
                <a:solidFill>
                  <a:srgbClr val="000000"/>
                </a:solidFill>
              </a:rPr>
              <a:t> (2021); Bioengineered, </a:t>
            </a:r>
            <a:r>
              <a:rPr lang="en-US" sz="800" dirty="0">
                <a:solidFill>
                  <a:srgbClr val="000000"/>
                </a:solidFill>
                <a:hlinkClick r:id="rId9"/>
              </a:rPr>
              <a:t>A panoramic view of technological landscape of bioethanol production</a:t>
            </a:r>
            <a:r>
              <a:rPr lang="en-US" sz="800" dirty="0">
                <a:solidFill>
                  <a:srgbClr val="000000"/>
                </a:solidFill>
              </a:rPr>
              <a:t> (2023).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2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27D2F83-FAEF-4FF5-8139-DD0308286C3A}"/>
              </a:ext>
            </a:extLst>
          </p:cNvPr>
          <p:cNvGrpSpPr/>
          <p:nvPr/>
        </p:nvGrpSpPr>
        <p:grpSpPr>
          <a:xfrm>
            <a:off x="450541" y="2076715"/>
            <a:ext cx="8469910" cy="3549106"/>
            <a:chOff x="450541" y="1806029"/>
            <a:chExt cx="8469910" cy="3819792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C2739D5-0ACC-B296-02BF-75C56DDA1BD5}"/>
                </a:ext>
              </a:extLst>
            </p:cNvPr>
            <p:cNvSpPr/>
            <p:nvPr/>
          </p:nvSpPr>
          <p:spPr bwMode="gray">
            <a:xfrm>
              <a:off x="1813389" y="180602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Pretreatment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1F578DD2-E702-62C9-733C-04F061DA551E}"/>
                </a:ext>
              </a:extLst>
            </p:cNvPr>
            <p:cNvSpPr/>
            <p:nvPr/>
          </p:nvSpPr>
          <p:spPr bwMode="gray">
            <a:xfrm>
              <a:off x="3402353" y="180602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Hydrolysis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D62B7455-99C7-1465-088F-811A54C18D92}"/>
                </a:ext>
              </a:extLst>
            </p:cNvPr>
            <p:cNvSpPr/>
            <p:nvPr/>
          </p:nvSpPr>
          <p:spPr bwMode="gray">
            <a:xfrm>
              <a:off x="4991317" y="180602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Fermentation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0E987A35-CACE-C758-0473-148987E56CCA}"/>
                </a:ext>
              </a:extLst>
            </p:cNvPr>
            <p:cNvSpPr/>
            <p:nvPr/>
          </p:nvSpPr>
          <p:spPr bwMode="gray">
            <a:xfrm>
              <a:off x="6580281" y="180602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Distillation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506AB001-D3BD-873B-7EE8-587775A9DA78}"/>
                </a:ext>
              </a:extLst>
            </p:cNvPr>
            <p:cNvSpPr/>
            <p:nvPr/>
          </p:nvSpPr>
          <p:spPr bwMode="gray">
            <a:xfrm>
              <a:off x="1760838" y="2858739"/>
              <a:ext cx="1391382" cy="35740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Complexity varies based on feedstock:</a:t>
              </a:r>
            </a:p>
            <a:p>
              <a:r>
                <a:rPr lang="en-US" sz="1000" b="1" dirty="0">
                  <a:solidFill>
                    <a:schemeClr val="tx1"/>
                  </a:solidFill>
                </a:rPr>
                <a:t>Sugar-based crops: </a:t>
              </a:r>
              <a:r>
                <a:rPr lang="en-US" sz="1000" dirty="0">
                  <a:solidFill>
                    <a:schemeClr val="tx1"/>
                  </a:solidFill>
                </a:rPr>
                <a:t>Sugar or starch extraction</a:t>
              </a:r>
            </a:p>
            <a:p>
              <a:r>
                <a:rPr lang="en-US" sz="1000" b="1" dirty="0">
                  <a:solidFill>
                    <a:schemeClr val="tx1"/>
                  </a:solidFill>
                </a:rPr>
                <a:t>Lignocellulosic biomass and algae: </a:t>
              </a:r>
              <a:r>
                <a:rPr lang="en-US" sz="1000" dirty="0">
                  <a:solidFill>
                    <a:schemeClr val="tx1"/>
                  </a:solidFill>
                </a:rPr>
                <a:t>Structure breaks down into simple fermentable sugars through physical, chemical, or biological processes, depending on feedstock</a:t>
              </a: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C3EB9B5B-FA3C-44C3-0FB3-4814A343A7FD}"/>
                </a:ext>
              </a:extLst>
            </p:cNvPr>
            <p:cNvSpPr/>
            <p:nvPr/>
          </p:nvSpPr>
          <p:spPr bwMode="gray">
            <a:xfrm>
              <a:off x="3247768" y="2858739"/>
              <a:ext cx="1453802" cy="2767082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Uses water to break down polymers into monomers</a:t>
              </a:r>
              <a:r>
                <a:rPr lang="en-US" sz="1000" dirty="0">
                  <a:solidFill>
                    <a:schemeClr val="tx1"/>
                  </a:solidFill>
                </a:rPr>
                <a:t>, and breaks down chemical bonds to release energy</a:t>
              </a:r>
              <a:endParaRPr lang="en-US" sz="1000" b="1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endParaRPr lang="en-US" sz="1000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Acids or enzymes used as catalysts (acids — less environmentally friendly but faster; enzymes — more environmentally friendly but slower process)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D6155B10-6DB8-9BA8-8E16-92D9A7922587}"/>
                </a:ext>
              </a:extLst>
            </p:cNvPr>
            <p:cNvSpPr/>
            <p:nvPr/>
          </p:nvSpPr>
          <p:spPr bwMode="gray">
            <a:xfrm>
              <a:off x="4953627" y="2858739"/>
              <a:ext cx="1387878" cy="1828798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Metabolic process to break down simple sugars</a:t>
              </a:r>
              <a:r>
                <a:rPr lang="en-US" sz="1000" dirty="0">
                  <a:solidFill>
                    <a:schemeClr val="tx1"/>
                  </a:solidFill>
                </a:rPr>
                <a:t> into ethanol</a:t>
              </a:r>
            </a:p>
            <a:p>
              <a:pPr marL="0" indent="0">
                <a:spcBef>
                  <a:spcPts val="0"/>
                </a:spcBef>
                <a:buNone/>
              </a:pPr>
              <a:endParaRPr lang="en-US" sz="1000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Types of fermentation processes: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Batch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Fed-batch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Semi-continuous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Continuous</a:t>
              </a:r>
            </a:p>
            <a:p>
              <a:pPr>
                <a:spcBef>
                  <a:spcPts val="0"/>
                </a:spcBef>
              </a:pPr>
              <a:endParaRPr lang="en-US" sz="1000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Organisms facilitating: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Bacteria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Filamentous fungi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Yeast</a:t>
              </a:r>
            </a:p>
            <a:p>
              <a:pPr>
                <a:spcBef>
                  <a:spcPts val="0"/>
                </a:spcBef>
              </a:pPr>
              <a:endParaRPr 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2F2A7177-22F5-A43C-E984-4189753D3B7A}"/>
                </a:ext>
              </a:extLst>
            </p:cNvPr>
            <p:cNvSpPr/>
            <p:nvPr/>
          </p:nvSpPr>
          <p:spPr bwMode="gray">
            <a:xfrm>
              <a:off x="6546768" y="2858739"/>
              <a:ext cx="1237957" cy="57380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Purifying liquid mixtures</a:t>
              </a:r>
              <a:r>
                <a:rPr lang="en-US" sz="1000" dirty="0">
                  <a:solidFill>
                    <a:schemeClr val="tx1"/>
                  </a:solidFill>
                </a:rPr>
                <a:t> by heating, boiling, or condensation based on volatility of mixture, with goal of concentrating ethanol from fermentation broth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C02D63F9-A55F-A8AE-8768-255433C8AC57}"/>
                </a:ext>
              </a:extLst>
            </p:cNvPr>
            <p:cNvSpPr/>
            <p:nvPr/>
          </p:nvSpPr>
          <p:spPr bwMode="gray">
            <a:xfrm>
              <a:off x="450541" y="1818996"/>
              <a:ext cx="843039" cy="853103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Sugar-based crops</a:t>
              </a:r>
            </a:p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Lignocell-ulosic biomass</a:t>
              </a:r>
            </a:p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Algae</a:t>
              </a: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80269E6B-413B-21C8-EBFE-CD08CD28AB3C}"/>
                </a:ext>
              </a:extLst>
            </p:cNvPr>
            <p:cNvSpPr/>
            <p:nvPr/>
          </p:nvSpPr>
          <p:spPr bwMode="gray">
            <a:xfrm>
              <a:off x="8006051" y="1832882"/>
              <a:ext cx="914400" cy="239119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endParaRPr lang="en-US" sz="1000" b="1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Bioethanol</a:t>
              </a:r>
            </a:p>
            <a:p>
              <a:pPr>
                <a:spcBef>
                  <a:spcPts val="0"/>
                </a:spcBef>
              </a:pPr>
              <a:endParaRPr lang="en-US" sz="1000" dirty="0">
                <a:solidFill>
                  <a:schemeClr val="tx1"/>
                </a:solidFill>
              </a:endParaRP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CF52C3BB-6909-88A3-27DA-27253FBC089D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1383532" y="2092929"/>
              <a:ext cx="429857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54695235-A41E-B3BC-708A-67B25872AD85}"/>
                </a:ext>
              </a:extLst>
            </p:cNvPr>
            <p:cNvCxnSpPr>
              <a:cxnSpLocks/>
              <a:stCxn id="53" idx="3"/>
              <a:endCxn id="54" idx="1"/>
            </p:cNvCxnSpPr>
            <p:nvPr/>
          </p:nvCxnSpPr>
          <p:spPr bwMode="gray">
            <a:xfrm>
              <a:off x="2746657" y="2092929"/>
              <a:ext cx="655696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E301EDFE-1D7F-5247-7425-AF73D8214F4E}"/>
                </a:ext>
              </a:extLst>
            </p:cNvPr>
            <p:cNvCxnSpPr>
              <a:cxnSpLocks/>
              <a:stCxn id="54" idx="3"/>
              <a:endCxn id="55" idx="1"/>
            </p:cNvCxnSpPr>
            <p:nvPr/>
          </p:nvCxnSpPr>
          <p:spPr bwMode="gray">
            <a:xfrm>
              <a:off x="4335621" y="2092929"/>
              <a:ext cx="655696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AA9C7920-AE80-2049-ED04-8E4A6C0F7988}"/>
                </a:ext>
              </a:extLst>
            </p:cNvPr>
            <p:cNvCxnSpPr>
              <a:cxnSpLocks/>
              <a:stCxn id="55" idx="3"/>
              <a:endCxn id="56" idx="1"/>
            </p:cNvCxnSpPr>
            <p:nvPr/>
          </p:nvCxnSpPr>
          <p:spPr bwMode="gray">
            <a:xfrm>
              <a:off x="5924585" y="2092929"/>
              <a:ext cx="655696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A07E82FF-5F9E-1D4B-C566-90EED42306C7}"/>
                </a:ext>
              </a:extLst>
            </p:cNvPr>
            <p:cNvCxnSpPr>
              <a:cxnSpLocks/>
              <a:stCxn id="56" idx="3"/>
            </p:cNvCxnSpPr>
            <p:nvPr/>
          </p:nvCxnSpPr>
          <p:spPr bwMode="gray">
            <a:xfrm>
              <a:off x="7513549" y="2092929"/>
              <a:ext cx="432858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24B3D1C-E03F-60B9-BC4A-0696381AA085}"/>
              </a:ext>
            </a:extLst>
          </p:cNvPr>
          <p:cNvGrpSpPr/>
          <p:nvPr/>
        </p:nvGrpSpPr>
        <p:grpSpPr>
          <a:xfrm>
            <a:off x="330200" y="1554480"/>
            <a:ext cx="8392528" cy="286090"/>
            <a:chOff x="393686" y="1418897"/>
            <a:chExt cx="8392528" cy="286090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EE9957E9-C4A0-CC14-8FFC-F05B1F6DB922}"/>
                </a:ext>
              </a:extLst>
            </p:cNvPr>
            <p:cNvSpPr/>
            <p:nvPr/>
          </p:nvSpPr>
          <p:spPr bwMode="gray">
            <a:xfrm>
              <a:off x="393686" y="1418897"/>
              <a:ext cx="2551531" cy="28609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Process overview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69EA0FC9-E815-5A87-F6FF-355D4305691A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686" y="1704987"/>
              <a:ext cx="8392528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3198483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C8EA9EFD-3F8D-7FD9-6115-1E33C07A3BF3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85856497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8EA9EFD-3F8D-7FD9-6115-1E33C07A3B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Title 49">
            <a:extLst>
              <a:ext uri="{FF2B5EF4-FFF2-40B4-BE49-F238E27FC236}">
                <a16:creationId xmlns:a16="http://schemas.microsoft.com/office/drawing/2014/main" id="{28A7B7B8-BB09-E741-7238-8E86227112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rmAutofit/>
          </a:bodyPr>
          <a:lstStyle/>
          <a:p>
            <a:r>
              <a:rPr lang="en-US" dirty="0"/>
              <a:t>3. Anaerobic digestion converts wide range of waste into biogas</a:t>
            </a:r>
          </a:p>
        </p:txBody>
      </p:sp>
      <p:sp>
        <p:nvSpPr>
          <p:cNvPr id="68" name="TextBox 8">
            <a:extLst>
              <a:ext uri="{FF2B5EF4-FFF2-40B4-BE49-F238E27FC236}">
                <a16:creationId xmlns:a16="http://schemas.microsoft.com/office/drawing/2014/main" id="{BEFCE4F3-D7C5-1CEC-3E26-44A5A833D77A}"/>
              </a:ext>
            </a:extLst>
          </p:cNvPr>
          <p:cNvSpPr txBox="1"/>
          <p:nvPr/>
        </p:nvSpPr>
        <p:spPr bwMode="gray">
          <a:xfrm>
            <a:off x="9263372" y="1554480"/>
            <a:ext cx="2522227" cy="3123932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Biogas comes in the form of </a:t>
            </a:r>
            <a:r>
              <a:rPr lang="en-US" sz="1050" b="1" dirty="0"/>
              <a:t>renewable natural gas </a:t>
            </a:r>
            <a:r>
              <a:rPr lang="en-US" sz="1050" dirty="0"/>
              <a:t>and can replace up to 10% of natural gas used in the U.S.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Biogas has the potential to be </a:t>
            </a:r>
            <a:r>
              <a:rPr lang="en-US" sz="1050" b="1" dirty="0"/>
              <a:t>carbon neutral</a:t>
            </a:r>
            <a:r>
              <a:rPr lang="en-US" sz="1050" dirty="0"/>
              <a:t>, as it prevents methane emissions from many waste sources within food and waste system.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There is a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lack of knowledge and ability to maximize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biogas extraction but potential to expand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small-scale digestion plants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for households and other smaller facilities.</a:t>
            </a:r>
            <a:endParaRPr lang="en-US" sz="1050" i="0" u="none" strike="noStrike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" name="btfpNotesBox111697">
            <a:extLst>
              <a:ext uri="{FF2B5EF4-FFF2-40B4-BE49-F238E27FC236}">
                <a16:creationId xmlns:a16="http://schemas.microsoft.com/office/drawing/2014/main" id="{7A266978-D991-6915-0EEE-639197577585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279292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 </a:t>
            </a:r>
            <a:r>
              <a:rPr lang="en-US" sz="800" dirty="0">
                <a:solidFill>
                  <a:srgbClr val="000000"/>
                </a:solidFill>
              </a:rPr>
              <a:t>EESI, </a:t>
            </a:r>
            <a:r>
              <a:rPr lang="en-US" sz="800" dirty="0">
                <a:solidFill>
                  <a:srgbClr val="000000"/>
                </a:solidFill>
                <a:hlinkClick r:id="rId7"/>
              </a:rPr>
              <a:t>Biogas Fact Sheet</a:t>
            </a:r>
            <a:r>
              <a:rPr lang="en-US" sz="800" dirty="0">
                <a:solidFill>
                  <a:srgbClr val="000000"/>
                </a:solidFill>
              </a:rPr>
              <a:t> (2017); EIA, </a:t>
            </a:r>
            <a:r>
              <a:rPr lang="en-US" sz="800" dirty="0">
                <a:solidFill>
                  <a:srgbClr val="000000"/>
                </a:solidFill>
                <a:hlinkClick r:id="rId8"/>
              </a:rPr>
              <a:t>Biogas Explained</a:t>
            </a:r>
            <a:r>
              <a:rPr lang="en-US" sz="800" dirty="0">
                <a:solidFill>
                  <a:srgbClr val="000000"/>
                </a:solidFill>
              </a:rPr>
              <a:t> (2023); National Grid, </a:t>
            </a:r>
            <a:r>
              <a:rPr lang="en-US" sz="800" dirty="0">
                <a:solidFill>
                  <a:srgbClr val="000000"/>
                </a:solidFill>
                <a:hlinkClick r:id="rId9"/>
              </a:rPr>
              <a:t>What Is Biogas?</a:t>
            </a:r>
            <a:r>
              <a:rPr lang="en-US" sz="800" dirty="0">
                <a:solidFill>
                  <a:srgbClr val="000000"/>
                </a:solidFill>
              </a:rPr>
              <a:t> (2023); American Biogas Council,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What Is Anaerobic Digestion?</a:t>
            </a:r>
            <a:r>
              <a:rPr lang="en-US" sz="800" dirty="0">
                <a:solidFill>
                  <a:srgbClr val="000000"/>
                </a:solidFill>
              </a:rPr>
              <a:t> (2025); Gasum,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How is Biogas Produced?</a:t>
            </a:r>
            <a:r>
              <a:rPr lang="en-US" sz="800" dirty="0">
                <a:solidFill>
                  <a:srgbClr val="000000"/>
                </a:solidFill>
              </a:rPr>
              <a:t> (2025); </a:t>
            </a:r>
            <a:r>
              <a:rPr lang="en-US" sz="800" dirty="0"/>
              <a:t>Gazpack, </a:t>
            </a:r>
            <a:r>
              <a:rPr lang="en-US" sz="800" dirty="0">
                <a:solidFill>
                  <a:srgbClr val="000000"/>
                </a:solidFill>
                <a:hlinkClick r:id="rId12"/>
              </a:rPr>
              <a:t>How is Biogas Formed?</a:t>
            </a:r>
            <a:r>
              <a:rPr lang="en-US" sz="800" dirty="0">
                <a:solidFill>
                  <a:srgbClr val="000000"/>
                </a:solidFill>
              </a:rPr>
              <a:t> (2025); Rotecna, </a:t>
            </a:r>
            <a:r>
              <a:rPr lang="en-US" sz="800" dirty="0">
                <a:solidFill>
                  <a:srgbClr val="000000"/>
                </a:solidFill>
                <a:hlinkClick r:id="rId13"/>
              </a:rPr>
              <a:t>Challenges and Opportunities of Biogas Production</a:t>
            </a:r>
            <a:r>
              <a:rPr lang="en-US" sz="800" dirty="0">
                <a:solidFill>
                  <a:srgbClr val="000000"/>
                </a:solidFill>
              </a:rPr>
              <a:t> (2023).</a:t>
            </a:r>
            <a:endParaRPr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1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56271BF-7AD4-4BC5-9283-598AC7F01024}"/>
              </a:ext>
            </a:extLst>
          </p:cNvPr>
          <p:cNvGrpSpPr/>
          <p:nvPr/>
        </p:nvGrpSpPr>
        <p:grpSpPr>
          <a:xfrm>
            <a:off x="450541" y="2103119"/>
            <a:ext cx="8619148" cy="4090765"/>
            <a:chOff x="450541" y="1814875"/>
            <a:chExt cx="8619148" cy="4379010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C2739D5-0ACC-B296-02BF-75C56DDA1BD5}"/>
                </a:ext>
              </a:extLst>
            </p:cNvPr>
            <p:cNvSpPr/>
            <p:nvPr/>
          </p:nvSpPr>
          <p:spPr bwMode="gray">
            <a:xfrm>
              <a:off x="1880766" y="181660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Deconstruc-tion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1F578DD2-E702-62C9-733C-04F061DA551E}"/>
                </a:ext>
              </a:extLst>
            </p:cNvPr>
            <p:cNvSpPr/>
            <p:nvPr/>
          </p:nvSpPr>
          <p:spPr bwMode="gray">
            <a:xfrm>
              <a:off x="3469730" y="181660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Anaerobic digestion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D62B7455-99C7-1465-088F-811A54C18D92}"/>
                </a:ext>
              </a:extLst>
            </p:cNvPr>
            <p:cNvSpPr/>
            <p:nvPr/>
          </p:nvSpPr>
          <p:spPr bwMode="gray">
            <a:xfrm>
              <a:off x="5058694" y="181660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Purification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0E987A35-CACE-C758-0473-148987E56CCA}"/>
                </a:ext>
              </a:extLst>
            </p:cNvPr>
            <p:cNvSpPr/>
            <p:nvPr/>
          </p:nvSpPr>
          <p:spPr bwMode="gray">
            <a:xfrm>
              <a:off x="6647657" y="1816609"/>
              <a:ext cx="1039465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Direct use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506AB001-D3BD-873B-7EE8-587775A9DA78}"/>
                </a:ext>
              </a:extLst>
            </p:cNvPr>
            <p:cNvSpPr/>
            <p:nvPr/>
          </p:nvSpPr>
          <p:spPr bwMode="gray">
            <a:xfrm>
              <a:off x="1828215" y="2869319"/>
              <a:ext cx="1174733" cy="35740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Feedstock crushed into smaller pieces</a:t>
              </a:r>
              <a:r>
                <a:rPr lang="en-US" sz="1000" dirty="0">
                  <a:solidFill>
                    <a:schemeClr val="tx1"/>
                  </a:solidFill>
                </a:rPr>
                <a:t> and slurrified (adding liquid to facilitate process)</a:t>
              </a:r>
            </a:p>
            <a:p>
              <a:pPr marL="0" indent="0"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Biowaste heated to around 37°C for microbes to be in ideal conditions</a:t>
              </a: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C3EB9B5B-FA3C-44C3-0FB3-4814A343A7FD}"/>
                </a:ext>
              </a:extLst>
            </p:cNvPr>
            <p:cNvSpPr/>
            <p:nvPr/>
          </p:nvSpPr>
          <p:spPr bwMode="gray">
            <a:xfrm>
              <a:off x="3315145" y="2869319"/>
              <a:ext cx="1453802" cy="2767082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Series of biological processes</a:t>
              </a:r>
              <a:r>
                <a:rPr lang="en-US" sz="1000" dirty="0">
                  <a:solidFill>
                    <a:schemeClr val="tx1"/>
                  </a:solidFill>
                </a:rPr>
                <a:t> where microorganisms break down biodegradable material into gaseous phase due to lack of oxygen</a:t>
              </a:r>
            </a:p>
            <a:p>
              <a:pPr marL="0" indent="0">
                <a:spcBef>
                  <a:spcPts val="0"/>
                </a:spcBef>
                <a:buNone/>
              </a:pPr>
              <a:endParaRPr lang="en-US" sz="1000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Technology includes: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Complete mix digester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Plug and flow digester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Mixed plug flow digester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Dry digester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Open lagoon system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D6155B10-6DB8-9BA8-8E16-92D9A7922587}"/>
                </a:ext>
              </a:extLst>
            </p:cNvPr>
            <p:cNvSpPr/>
            <p:nvPr/>
          </p:nvSpPr>
          <p:spPr bwMode="gray">
            <a:xfrm>
              <a:off x="4942967" y="2869319"/>
              <a:ext cx="1333133" cy="1828798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Removal of impurities </a:t>
              </a:r>
              <a:r>
                <a:rPr lang="en-US" sz="1000" dirty="0">
                  <a:solidFill>
                    <a:schemeClr val="tx1"/>
                  </a:solidFill>
                </a:rPr>
                <a:t>(incl. CO2 and H2S) to meet purification standards</a:t>
              </a:r>
            </a:p>
            <a:p>
              <a:pPr marL="0" indent="0">
                <a:spcBef>
                  <a:spcPts val="0"/>
                </a:spcBef>
                <a:buNone/>
              </a:pPr>
              <a:endParaRPr lang="en-US" sz="1000" b="1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Processes include: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Water scrubbing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Pressure swing adsorption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Use of amine solvents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Membrane permeation</a:t>
              </a: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2F2A7177-22F5-A43C-E984-4189753D3B7A}"/>
                </a:ext>
              </a:extLst>
            </p:cNvPr>
            <p:cNvSpPr/>
            <p:nvPr/>
          </p:nvSpPr>
          <p:spPr bwMode="gray">
            <a:xfrm>
              <a:off x="8151560" y="1814875"/>
              <a:ext cx="840389" cy="57380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Renewable natural gas </a:t>
              </a:r>
              <a:r>
                <a:rPr lang="en-US" sz="1000" dirty="0">
                  <a:solidFill>
                    <a:schemeClr val="tx1"/>
                  </a:solidFill>
                </a:rPr>
                <a:t>(for heating and power generation)</a:t>
              </a:r>
            </a:p>
            <a:p>
              <a:pPr marL="0" indent="0">
                <a:spcBef>
                  <a:spcPts val="0"/>
                </a:spcBef>
                <a:buNone/>
              </a:pPr>
              <a:endParaRPr lang="en-US" sz="1000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endParaRPr 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C02D63F9-A55F-A8AE-8768-255433C8AC57}"/>
                </a:ext>
              </a:extLst>
            </p:cNvPr>
            <p:cNvSpPr/>
            <p:nvPr/>
          </p:nvSpPr>
          <p:spPr bwMode="gray">
            <a:xfrm>
              <a:off x="450541" y="1818996"/>
              <a:ext cx="1000368" cy="853103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Crop residues, livestock waste, municipal solid waste, and wastewater sludge</a:t>
              </a:r>
            </a:p>
            <a:p>
              <a:pPr marL="0" indent="0"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Municipal solid waste includes landfills and other industrial waste processing facilities</a:t>
              </a:r>
            </a:p>
            <a:p>
              <a:pPr marL="0" indent="0">
                <a:buNone/>
              </a:pPr>
              <a:endParaRPr 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80269E6B-413B-21C8-EBFE-CD08CD28AB3C}"/>
                </a:ext>
              </a:extLst>
            </p:cNvPr>
            <p:cNvSpPr/>
            <p:nvPr/>
          </p:nvSpPr>
          <p:spPr bwMode="gray">
            <a:xfrm>
              <a:off x="8171357" y="3094811"/>
              <a:ext cx="898332" cy="508548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Renewable liquefied natural gas</a:t>
              </a:r>
            </a:p>
          </p:txBody>
        </p:sp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12FD7D5B-72F3-9C27-D433-F5BEDA1C7D15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6326809" y="3429000"/>
              <a:ext cx="0" cy="2121527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18ECAE2-9883-86DF-0916-A47F20656A3C}"/>
                </a:ext>
              </a:extLst>
            </p:cNvPr>
            <p:cNvSpPr/>
            <p:nvPr/>
          </p:nvSpPr>
          <p:spPr bwMode="gray">
            <a:xfrm>
              <a:off x="5973825" y="5625952"/>
              <a:ext cx="1453802" cy="567933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Byproduct:</a:t>
              </a: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Digestate </a:t>
              </a:r>
              <a:r>
                <a:rPr lang="en-US" sz="1000" dirty="0">
                  <a:solidFill>
                    <a:schemeClr val="tx1"/>
                  </a:solidFill>
                </a:rPr>
                <a:t>(repurposed into fertilizer)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E0280FAE-EB29-BAF1-5428-3DC233CAA295}"/>
                </a:ext>
              </a:extLst>
            </p:cNvPr>
            <p:cNvSpPr/>
            <p:nvPr/>
          </p:nvSpPr>
          <p:spPr bwMode="gray">
            <a:xfrm>
              <a:off x="6647658" y="3066675"/>
              <a:ext cx="10285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Liquefaction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44CA55BF-363A-77F1-8063-7C6243CBCE18}"/>
                </a:ext>
              </a:extLst>
            </p:cNvPr>
            <p:cNvSpPr/>
            <p:nvPr/>
          </p:nvSpPr>
          <p:spPr bwMode="gray">
            <a:xfrm>
              <a:off x="6533208" y="4050430"/>
              <a:ext cx="1453802" cy="601632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Liquefaction process </a:t>
              </a:r>
              <a:r>
                <a:rPr lang="en-US" sz="1000" dirty="0">
                  <a:solidFill>
                    <a:schemeClr val="tx1"/>
                  </a:solidFill>
                </a:rPr>
                <a:t>at low temperature and with pressurized system</a:t>
              </a:r>
            </a:p>
          </p:txBody>
        </p: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CEABFDA4-B7FC-85D4-5E35-64F09DEC2747}"/>
                </a:ext>
              </a:extLst>
            </p:cNvPr>
            <p:cNvCxnSpPr>
              <a:cxnSpLocks/>
              <a:endCxn id="53" idx="1"/>
            </p:cNvCxnSpPr>
            <p:nvPr/>
          </p:nvCxnSpPr>
          <p:spPr bwMode="gray">
            <a:xfrm>
              <a:off x="1450909" y="2103509"/>
              <a:ext cx="429857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76B7DCBD-1031-BFB3-809C-85654E711BBD}"/>
                </a:ext>
              </a:extLst>
            </p:cNvPr>
            <p:cNvCxnSpPr>
              <a:cxnSpLocks/>
              <a:stCxn id="53" idx="3"/>
              <a:endCxn id="54" idx="1"/>
            </p:cNvCxnSpPr>
            <p:nvPr/>
          </p:nvCxnSpPr>
          <p:spPr bwMode="gray">
            <a:xfrm>
              <a:off x="2814034" y="2103509"/>
              <a:ext cx="655696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3E8AB7CD-DFE4-3BBB-F534-347C2092D9B0}"/>
                </a:ext>
              </a:extLst>
            </p:cNvPr>
            <p:cNvCxnSpPr>
              <a:cxnSpLocks/>
              <a:stCxn id="54" idx="3"/>
              <a:endCxn id="55" idx="1"/>
            </p:cNvCxnSpPr>
            <p:nvPr/>
          </p:nvCxnSpPr>
          <p:spPr bwMode="gray">
            <a:xfrm>
              <a:off x="4402998" y="2103509"/>
              <a:ext cx="655696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32">
              <a:extLst>
                <a:ext uri="{FF2B5EF4-FFF2-40B4-BE49-F238E27FC236}">
                  <a16:creationId xmlns:a16="http://schemas.microsoft.com/office/drawing/2014/main" id="{535CA078-AB50-4970-61F0-319156D56A3C}"/>
                </a:ext>
              </a:extLst>
            </p:cNvPr>
            <p:cNvCxnSpPr>
              <a:cxnSpLocks/>
              <a:stCxn id="55" idx="3"/>
              <a:endCxn id="56" idx="1"/>
            </p:cNvCxnSpPr>
            <p:nvPr/>
          </p:nvCxnSpPr>
          <p:spPr bwMode="gray">
            <a:xfrm>
              <a:off x="5991962" y="2103509"/>
              <a:ext cx="655695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Elbow Connector 36">
              <a:extLst>
                <a:ext uri="{FF2B5EF4-FFF2-40B4-BE49-F238E27FC236}">
                  <a16:creationId xmlns:a16="http://schemas.microsoft.com/office/drawing/2014/main" id="{8320E1E0-318E-EEAF-BBE1-3830BFFD1D52}"/>
                </a:ext>
              </a:extLst>
            </p:cNvPr>
            <p:cNvCxnSpPr>
              <a:stCxn id="55" idx="3"/>
              <a:endCxn id="20" idx="1"/>
            </p:cNvCxnSpPr>
            <p:nvPr/>
          </p:nvCxnSpPr>
          <p:spPr bwMode="gray">
            <a:xfrm>
              <a:off x="5991962" y="2103509"/>
              <a:ext cx="655696" cy="1250066"/>
            </a:xfrm>
            <a:prstGeom prst="bentConnector3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ACADB3A2-EE23-35D9-624B-7549BCAD7FD1}"/>
                </a:ext>
              </a:extLst>
            </p:cNvPr>
            <p:cNvCxnSpPr>
              <a:cxnSpLocks/>
              <a:stCxn id="56" idx="3"/>
              <a:endCxn id="60" idx="1"/>
            </p:cNvCxnSpPr>
            <p:nvPr/>
          </p:nvCxnSpPr>
          <p:spPr bwMode="gray">
            <a:xfrm flipV="1">
              <a:off x="7687122" y="2101775"/>
              <a:ext cx="464438" cy="1734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Elbow Connector 42">
              <a:extLst>
                <a:ext uri="{FF2B5EF4-FFF2-40B4-BE49-F238E27FC236}">
                  <a16:creationId xmlns:a16="http://schemas.microsoft.com/office/drawing/2014/main" id="{BD25F11F-47BC-ED11-3F84-2083C541E65F}"/>
                </a:ext>
              </a:extLst>
            </p:cNvPr>
            <p:cNvCxnSpPr>
              <a:cxnSpLocks/>
              <a:stCxn id="56" idx="3"/>
              <a:endCxn id="64" idx="1"/>
            </p:cNvCxnSpPr>
            <p:nvPr/>
          </p:nvCxnSpPr>
          <p:spPr bwMode="gray">
            <a:xfrm>
              <a:off x="7687122" y="2103509"/>
              <a:ext cx="484235" cy="1245576"/>
            </a:xfrm>
            <a:prstGeom prst="bentConnector3">
              <a:avLst>
                <a:gd name="adj1" fmla="val 50000"/>
              </a:avLst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8FDB7EE-8497-7657-7605-D9B76275D359}"/>
              </a:ext>
            </a:extLst>
          </p:cNvPr>
          <p:cNvGrpSpPr/>
          <p:nvPr/>
        </p:nvGrpSpPr>
        <p:grpSpPr>
          <a:xfrm>
            <a:off x="330200" y="1554480"/>
            <a:ext cx="8392528" cy="286090"/>
            <a:chOff x="393686" y="1418897"/>
            <a:chExt cx="8392528" cy="286090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851D682-C701-5A77-C407-EC2D89E5DC95}"/>
                </a:ext>
              </a:extLst>
            </p:cNvPr>
            <p:cNvSpPr/>
            <p:nvPr/>
          </p:nvSpPr>
          <p:spPr bwMode="gray">
            <a:xfrm>
              <a:off x="393686" y="1418897"/>
              <a:ext cx="2551531" cy="28609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Process overview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3AC926F8-13FF-2FC6-913C-B053C9FF3E80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686" y="1704987"/>
              <a:ext cx="8392528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9516337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C8EA9EFD-3F8D-7FD9-6115-1E33C07A3BF3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68535290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8EA9EFD-3F8D-7FD9-6115-1E33C07A3B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Title 49">
            <a:extLst>
              <a:ext uri="{FF2B5EF4-FFF2-40B4-BE49-F238E27FC236}">
                <a16:creationId xmlns:a16="http://schemas.microsoft.com/office/drawing/2014/main" id="{28A7B7B8-BB09-E741-7238-8E86227112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Autofit/>
          </a:bodyPr>
          <a:lstStyle/>
          <a:p>
            <a:r>
              <a:rPr lang="en-US" dirty="0"/>
              <a:t>4. Hydrotreating process allows conversion of vegetable oils and animal fats into drop-in fuels</a:t>
            </a:r>
          </a:p>
        </p:txBody>
      </p:sp>
      <p:sp>
        <p:nvSpPr>
          <p:cNvPr id="68" name="TextBox 8">
            <a:extLst>
              <a:ext uri="{FF2B5EF4-FFF2-40B4-BE49-F238E27FC236}">
                <a16:creationId xmlns:a16="http://schemas.microsoft.com/office/drawing/2014/main" id="{BEFCE4F3-D7C5-1CEC-3E26-44A5A833D77A}"/>
              </a:ext>
            </a:extLst>
          </p:cNvPr>
          <p:cNvSpPr txBox="1"/>
          <p:nvPr/>
        </p:nvSpPr>
        <p:spPr bwMode="gray">
          <a:xfrm>
            <a:off x="9263372" y="1554480"/>
            <a:ext cx="2522227" cy="3608680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Hydrotreated vegetable oil (HVO) fuel is a type of </a:t>
            </a:r>
            <a:r>
              <a:rPr lang="en-US" sz="1050" b="1" dirty="0"/>
              <a:t>“drop-in” fuel </a:t>
            </a:r>
            <a:r>
              <a:rPr lang="en-US" sz="1050" dirty="0"/>
              <a:t>that can be blended at high percentages or fully replace existing diesel without having to modify existing engines.</a:t>
            </a:r>
            <a:endParaRPr lang="en-US" sz="1050" dirty="0">
              <a:solidFill>
                <a:srgbClr val="222222"/>
              </a:solidFill>
              <a:latin typeface="Arial" panose="020B0604020202020204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HVO makes up the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majority of current sustainable fuel growth,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with the EU as a leading producer and the U.S. following behind.</a:t>
            </a:r>
          </a:p>
          <a:p>
            <a:pPr>
              <a:spcBef>
                <a:spcPts val="600"/>
              </a:spcBef>
            </a:pP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The production process is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energy-intensive 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compared with traditional crude oil refining and poses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costs that are </a:t>
            </a:r>
            <a:b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</a:b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15% higher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 as well as </a:t>
            </a:r>
            <a:r>
              <a:rPr lang="en-US" sz="1050" b="1" dirty="0">
                <a:solidFill>
                  <a:srgbClr val="222222"/>
                </a:solidFill>
                <a:latin typeface="Arial" panose="020B0604020202020204" pitchFamily="34" charset="0"/>
              </a:rPr>
              <a:t>transportation barriers.</a:t>
            </a:r>
            <a:endParaRPr lang="en-US" sz="1050" dirty="0">
              <a:solidFill>
                <a:srgbClr val="222222"/>
              </a:solidFill>
              <a:latin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8B9C24A-D23D-4CDC-87CD-B73FC10C8895}"/>
              </a:ext>
            </a:extLst>
          </p:cNvPr>
          <p:cNvGrpSpPr/>
          <p:nvPr/>
        </p:nvGrpSpPr>
        <p:grpSpPr>
          <a:xfrm>
            <a:off x="450541" y="1991077"/>
            <a:ext cx="8738511" cy="4230520"/>
            <a:chOff x="450541" y="1808363"/>
            <a:chExt cx="8738511" cy="4413234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C2739D5-0ACC-B296-02BF-75C56DDA1BD5}"/>
                </a:ext>
              </a:extLst>
            </p:cNvPr>
            <p:cNvSpPr/>
            <p:nvPr/>
          </p:nvSpPr>
          <p:spPr bwMode="gray">
            <a:xfrm>
              <a:off x="1880766" y="181660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Pretreatment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1F578DD2-E702-62C9-733C-04F061DA551E}"/>
                </a:ext>
              </a:extLst>
            </p:cNvPr>
            <p:cNvSpPr/>
            <p:nvPr/>
          </p:nvSpPr>
          <p:spPr bwMode="gray">
            <a:xfrm>
              <a:off x="3469730" y="181660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Hydrotreat-ment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D62B7455-99C7-1465-088F-811A54C18D92}"/>
                </a:ext>
              </a:extLst>
            </p:cNvPr>
            <p:cNvSpPr/>
            <p:nvPr/>
          </p:nvSpPr>
          <p:spPr bwMode="gray">
            <a:xfrm>
              <a:off x="5058694" y="181660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Catalytic isomerization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0E987A35-CACE-C758-0473-148987E56CCA}"/>
                </a:ext>
              </a:extLst>
            </p:cNvPr>
            <p:cNvSpPr/>
            <p:nvPr/>
          </p:nvSpPr>
          <p:spPr bwMode="gray">
            <a:xfrm>
              <a:off x="6647658" y="1816609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Distillation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506AB001-D3BD-873B-7EE8-587775A9DA78}"/>
                </a:ext>
              </a:extLst>
            </p:cNvPr>
            <p:cNvSpPr/>
            <p:nvPr/>
          </p:nvSpPr>
          <p:spPr bwMode="gray">
            <a:xfrm>
              <a:off x="1828215" y="2869319"/>
              <a:ext cx="1174733" cy="35740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Aqueous acids and caustic wash</a:t>
              </a:r>
              <a:r>
                <a:rPr lang="en-US" sz="1000" dirty="0">
                  <a:solidFill>
                    <a:schemeClr val="tx1"/>
                  </a:solidFill>
                </a:rPr>
                <a:t> used to remove impurities like phosphorous, metals, nitrogen sulfur, and components containing chlorine</a:t>
              </a:r>
              <a:br>
                <a:rPr lang="en-US" sz="1000" dirty="0">
                  <a:solidFill>
                    <a:schemeClr val="tx1"/>
                  </a:solidFill>
                </a:rPr>
              </a:br>
              <a:br>
                <a:rPr lang="en-US" sz="1000" dirty="0">
                  <a:solidFill>
                    <a:schemeClr val="tx1"/>
                  </a:solidFill>
                </a:rPr>
              </a:br>
              <a:r>
                <a:rPr lang="en-US" sz="1000" dirty="0">
                  <a:solidFill>
                    <a:schemeClr val="tx1"/>
                  </a:solidFill>
                </a:rPr>
                <a:t>Chemical composition can separate into triglycerides and fatty acids</a:t>
              </a: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C3EB9B5B-FA3C-44C3-0FB3-4814A343A7FD}"/>
                </a:ext>
              </a:extLst>
            </p:cNvPr>
            <p:cNvSpPr/>
            <p:nvPr/>
          </p:nvSpPr>
          <p:spPr bwMode="gray">
            <a:xfrm>
              <a:off x="3315145" y="2869319"/>
              <a:ext cx="1453802" cy="2767082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Hydrogen added into liquid feed</a:t>
              </a:r>
              <a:r>
                <a:rPr lang="en-US" sz="1000" dirty="0">
                  <a:solidFill>
                    <a:schemeClr val="tx1"/>
                  </a:solidFill>
                </a:rPr>
                <a:t> over a catalyst in temperatures of 300-450°C and 3-5 MPa to saturate double bonds of triglycerides and cleave fatty acids</a:t>
              </a:r>
            </a:p>
            <a:p>
              <a:pPr marL="0" indent="0">
                <a:spcBef>
                  <a:spcPts val="0"/>
                </a:spcBef>
                <a:buNone/>
              </a:pPr>
              <a:endParaRPr lang="en-US" sz="1000" b="1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Oxygen removed from glycerol in the form of water and transformed into propane</a:t>
              </a:r>
              <a:br>
                <a:rPr lang="en-US" sz="1000" dirty="0">
                  <a:solidFill>
                    <a:schemeClr val="tx1"/>
                  </a:solidFill>
                </a:rPr>
              </a:br>
              <a:br>
                <a:rPr lang="en-US" sz="1000" dirty="0">
                  <a:solidFill>
                    <a:schemeClr val="tx1"/>
                  </a:solidFill>
                </a:rPr>
              </a:br>
              <a:r>
                <a:rPr lang="en-US" sz="1000" dirty="0">
                  <a:solidFill>
                    <a:schemeClr val="tx1"/>
                  </a:solidFill>
                </a:rPr>
                <a:t>Fatty acids undergo hydrodeoxygenation (removing oxygen in form of water) or decarboxylation (removing oxygen in the form of CO2) depending on operating conditions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D6155B10-6DB8-9BA8-8E16-92D9A7922587}"/>
                </a:ext>
              </a:extLst>
            </p:cNvPr>
            <p:cNvSpPr/>
            <p:nvPr/>
          </p:nvSpPr>
          <p:spPr bwMode="gray">
            <a:xfrm>
              <a:off x="4942967" y="2869319"/>
              <a:ext cx="1453802" cy="1828798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Transforming compound into isomeric form</a:t>
              </a:r>
              <a:r>
                <a:rPr lang="en-US" sz="1000" dirty="0">
                  <a:solidFill>
                    <a:schemeClr val="tx1"/>
                  </a:solidFill>
                </a:rPr>
                <a:t> (different structure and configuration but identical chemical composition that creates varying properties), also known as </a:t>
              </a:r>
              <a:r>
                <a:rPr lang="en-US" sz="1000" b="1" dirty="0">
                  <a:solidFill>
                    <a:schemeClr val="tx1"/>
                  </a:solidFill>
                </a:rPr>
                <a:t>cracking</a:t>
              </a:r>
              <a:endParaRPr lang="en-US" sz="1000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endParaRPr lang="en-US" sz="1000" b="1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Occurs at 300-400°C and results in change in hydrocarbon’s molecular structure</a:t>
              </a:r>
            </a:p>
            <a:p>
              <a:pPr marL="0" indent="0">
                <a:spcBef>
                  <a:spcPts val="0"/>
                </a:spcBef>
                <a:buNone/>
              </a:pPr>
              <a:endParaRPr lang="en-US" sz="1000" b="1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Allows hydrocarbons to perform in varying weather conditions</a:t>
              </a: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2F2A7177-22F5-A43C-E984-4189753D3B7A}"/>
                </a:ext>
              </a:extLst>
            </p:cNvPr>
            <p:cNvSpPr/>
            <p:nvPr/>
          </p:nvSpPr>
          <p:spPr bwMode="gray">
            <a:xfrm>
              <a:off x="6614145" y="2869319"/>
              <a:ext cx="1237957" cy="57380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Distillation of fuel separates range of hydrocarbons produced</a:t>
              </a:r>
              <a:r>
                <a:rPr lang="en-US" sz="1000" dirty="0">
                  <a:solidFill>
                    <a:schemeClr val="tx1"/>
                  </a:solidFill>
                </a:rPr>
                <a:t>, and varying conversions occur to meet end-user criteria</a:t>
              </a:r>
            </a:p>
            <a:p>
              <a:pPr marL="0" indent="0">
                <a:spcBef>
                  <a:spcPts val="0"/>
                </a:spcBef>
                <a:buNone/>
              </a:pPr>
              <a:endParaRPr lang="en-US" sz="1000" b="1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Extra steps can be used to upgrade HVO into sustainable aviation fuel (SAF)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C02D63F9-A55F-A8AE-8768-255433C8AC57}"/>
                </a:ext>
              </a:extLst>
            </p:cNvPr>
            <p:cNvSpPr/>
            <p:nvPr/>
          </p:nvSpPr>
          <p:spPr bwMode="gray">
            <a:xfrm>
              <a:off x="450541" y="1818996"/>
              <a:ext cx="1000368" cy="853103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Vegetable oils</a:t>
              </a:r>
            </a:p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Used cooking oils (UCO)</a:t>
              </a:r>
            </a:p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Animal fats (tallow)</a:t>
              </a:r>
            </a:p>
          </p:txBody>
        </p:sp>
        <p:pic>
          <p:nvPicPr>
            <p:cNvPr id="62" name="Graphic 61" descr="Circle with left arrow outline">
              <a:extLst>
                <a:ext uri="{FF2B5EF4-FFF2-40B4-BE49-F238E27FC236}">
                  <a16:creationId xmlns:a16="http://schemas.microsoft.com/office/drawing/2014/main" id="{B7393147-B29F-3EF3-C4DF-42413815EB1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362242" y="1954276"/>
              <a:ext cx="359219" cy="341876"/>
            </a:xfrm>
            <a:prstGeom prst="rect">
              <a:avLst/>
            </a:prstGeom>
          </p:spPr>
        </p:pic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80269E6B-413B-21C8-EBFE-CD08CD28AB3C}"/>
                </a:ext>
              </a:extLst>
            </p:cNvPr>
            <p:cNvSpPr/>
            <p:nvPr/>
          </p:nvSpPr>
          <p:spPr bwMode="gray">
            <a:xfrm>
              <a:off x="7958232" y="1808363"/>
              <a:ext cx="1230820" cy="239119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endParaRPr lang="en-US" sz="1000" b="1" dirty="0">
                <a:solidFill>
                  <a:schemeClr val="tx1"/>
                </a:solidFill>
              </a:endParaRPr>
            </a:p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Hydrotreated vegetable oil diesel</a:t>
              </a:r>
            </a:p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HEFA kerosene</a:t>
              </a:r>
            </a:p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Gasoline</a:t>
              </a:r>
            </a:p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Naphtha fractions</a:t>
              </a:r>
            </a:p>
          </p:txBody>
        </p:sp>
        <p:pic>
          <p:nvPicPr>
            <p:cNvPr id="70" name="Graphic 69" descr="Circle with left arrow outline">
              <a:extLst>
                <a:ext uri="{FF2B5EF4-FFF2-40B4-BE49-F238E27FC236}">
                  <a16:creationId xmlns:a16="http://schemas.microsoft.com/office/drawing/2014/main" id="{DE945E46-F1F0-6C4C-53C4-0008DD56A56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956425" y="1947342"/>
              <a:ext cx="359219" cy="341876"/>
            </a:xfrm>
            <a:prstGeom prst="rect">
              <a:avLst/>
            </a:prstGeom>
          </p:spPr>
        </p:pic>
        <p:pic>
          <p:nvPicPr>
            <p:cNvPr id="71" name="Graphic 70" descr="Circle with left arrow outline">
              <a:extLst>
                <a:ext uri="{FF2B5EF4-FFF2-40B4-BE49-F238E27FC236}">
                  <a16:creationId xmlns:a16="http://schemas.microsoft.com/office/drawing/2014/main" id="{0D42F355-34E4-6479-A060-180CDA89BEA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530043" y="1947342"/>
              <a:ext cx="359219" cy="341876"/>
            </a:xfrm>
            <a:prstGeom prst="rect">
              <a:avLst/>
            </a:prstGeom>
          </p:spPr>
        </p:pic>
        <p:pic>
          <p:nvPicPr>
            <p:cNvPr id="72" name="Graphic 71" descr="Circle with left arrow outline">
              <a:extLst>
                <a:ext uri="{FF2B5EF4-FFF2-40B4-BE49-F238E27FC236}">
                  <a16:creationId xmlns:a16="http://schemas.microsoft.com/office/drawing/2014/main" id="{45FDBD3D-EF5C-963D-AB4E-C7B762695ED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156825" y="1947342"/>
              <a:ext cx="359219" cy="341876"/>
            </a:xfrm>
            <a:prstGeom prst="rect">
              <a:avLst/>
            </a:prstGeom>
          </p:spPr>
        </p:pic>
        <p:pic>
          <p:nvPicPr>
            <p:cNvPr id="73" name="Graphic 72" descr="Circle with left arrow outline">
              <a:extLst>
                <a:ext uri="{FF2B5EF4-FFF2-40B4-BE49-F238E27FC236}">
                  <a16:creationId xmlns:a16="http://schemas.microsoft.com/office/drawing/2014/main" id="{A6D6BABB-36A4-81B9-E38A-DAC26C4A138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7602853" y="1947342"/>
              <a:ext cx="359219" cy="341876"/>
            </a:xfrm>
            <a:prstGeom prst="rect">
              <a:avLst/>
            </a:prstGeom>
          </p:spPr>
        </p:pic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12FD7D5B-72F3-9C27-D433-F5BEDA1C7D15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6472851" y="2684483"/>
              <a:ext cx="0" cy="2696039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18ECAE2-9883-86DF-0916-A47F20656A3C}"/>
                </a:ext>
              </a:extLst>
            </p:cNvPr>
            <p:cNvSpPr/>
            <p:nvPr/>
          </p:nvSpPr>
          <p:spPr bwMode="gray">
            <a:xfrm>
              <a:off x="6396769" y="5476296"/>
              <a:ext cx="1230902" cy="745301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Byproduct:</a:t>
              </a: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Propane </a:t>
              </a:r>
              <a:r>
                <a:rPr lang="en-US" sz="1000" dirty="0">
                  <a:solidFill>
                    <a:schemeClr val="tx1"/>
                  </a:solidFill>
                </a:rPr>
                <a:t>(can be repurposed for commercial use)</a:t>
              </a:r>
            </a:p>
          </p:txBody>
        </p:sp>
      </p:grpSp>
      <p:sp>
        <p:nvSpPr>
          <p:cNvPr id="4" name="btfpNotesBox111697">
            <a:extLst>
              <a:ext uri="{FF2B5EF4-FFF2-40B4-BE49-F238E27FC236}">
                <a16:creationId xmlns:a16="http://schemas.microsoft.com/office/drawing/2014/main" id="{6C641D47-926A-2F20-B0CE-B0739B3760DA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279292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: ETIP, </a:t>
            </a:r>
            <a:r>
              <a:rPr lang="en-US" sz="800" dirty="0">
                <a:solidFill>
                  <a:srgbClr val="000000"/>
                </a:solidFill>
                <a:hlinkClick r:id="rId9"/>
              </a:rPr>
              <a:t>Hydrotreatment to HVO</a:t>
            </a:r>
            <a:r>
              <a:rPr lang="en-US" sz="800" dirty="0">
                <a:solidFill>
                  <a:srgbClr val="000000"/>
                </a:solidFill>
              </a:rPr>
              <a:t> (2025); ETIP,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HVO Fact Sheet</a:t>
            </a:r>
            <a:r>
              <a:rPr lang="en-US" sz="800" dirty="0">
                <a:solidFill>
                  <a:srgbClr val="000000"/>
                </a:solidFill>
              </a:rPr>
              <a:t> (2020); BCC Research,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A Green Fuel Solution</a:t>
            </a:r>
            <a:r>
              <a:rPr lang="en-US" sz="800" dirty="0">
                <a:solidFill>
                  <a:srgbClr val="000000"/>
                </a:solidFill>
              </a:rPr>
              <a:t> (2024); McKinsey, </a:t>
            </a:r>
            <a:r>
              <a:rPr lang="en-US" sz="800" dirty="0">
                <a:solidFill>
                  <a:srgbClr val="000000"/>
                </a:solidFill>
                <a:hlinkClick r:id="rId12"/>
              </a:rPr>
              <a:t>Sustainable Fuels Outlook</a:t>
            </a:r>
            <a:r>
              <a:rPr lang="en-US" sz="800" dirty="0">
                <a:solidFill>
                  <a:srgbClr val="000000"/>
                </a:solidFill>
              </a:rPr>
              <a:t> (2024); Rytter </a:t>
            </a:r>
            <a:r>
              <a:rPr lang="en-US" sz="800" i="1" dirty="0">
                <a:solidFill>
                  <a:srgbClr val="000000"/>
                </a:solidFill>
              </a:rPr>
              <a:t>et al.</a:t>
            </a:r>
            <a:r>
              <a:rPr lang="en-US" sz="800" dirty="0">
                <a:solidFill>
                  <a:srgbClr val="000000"/>
                </a:solidFill>
              </a:rPr>
              <a:t>, </a:t>
            </a:r>
            <a:r>
              <a:rPr lang="en-US" sz="800" dirty="0">
                <a:solidFill>
                  <a:srgbClr val="000000"/>
                </a:solidFill>
                <a:hlinkClick r:id="rId13"/>
              </a:rPr>
              <a:t>Thermochemical Production of Fuels</a:t>
            </a:r>
            <a:r>
              <a:rPr lang="en-US" sz="800" dirty="0">
                <a:solidFill>
                  <a:srgbClr val="000000"/>
                </a:solidFill>
              </a:rPr>
              <a:t> (2020); D</a:t>
            </a:r>
            <a:r>
              <a:rPr lang="en-US" sz="800" dirty="0"/>
              <a:t>CD, </a:t>
            </a:r>
            <a:r>
              <a:rPr lang="en-US" sz="800" dirty="0">
                <a:solidFill>
                  <a:srgbClr val="000000"/>
                </a:solidFill>
                <a:hlinkClick r:id="rId14"/>
              </a:rPr>
              <a:t>HVO Supply Chains</a:t>
            </a:r>
            <a:r>
              <a:rPr lang="en-US" sz="800" dirty="0">
                <a:solidFill>
                  <a:srgbClr val="000000"/>
                </a:solidFill>
              </a:rPr>
              <a:t> (2023); Biobased Diesel Daily, </a:t>
            </a:r>
            <a:r>
              <a:rPr lang="en-US" sz="800" dirty="0">
                <a:solidFill>
                  <a:srgbClr val="000000"/>
                </a:solidFill>
                <a:hlinkClick r:id="rId15"/>
              </a:rPr>
              <a:t>Requirements and Solutions for Pretreatment</a:t>
            </a:r>
            <a:r>
              <a:rPr lang="en-US" sz="800" dirty="0">
                <a:solidFill>
                  <a:srgbClr val="000000"/>
                </a:solidFill>
              </a:rPr>
              <a:t> (2023).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16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7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8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F9B1F1A-E78B-6162-09DF-387A9796DA0B}"/>
              </a:ext>
            </a:extLst>
          </p:cNvPr>
          <p:cNvGrpSpPr/>
          <p:nvPr/>
        </p:nvGrpSpPr>
        <p:grpSpPr>
          <a:xfrm>
            <a:off x="330200" y="1554480"/>
            <a:ext cx="8392528" cy="286090"/>
            <a:chOff x="393686" y="1418897"/>
            <a:chExt cx="8392528" cy="286090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87AF64AD-87CF-3C4D-287D-450E61C51641}"/>
                </a:ext>
              </a:extLst>
            </p:cNvPr>
            <p:cNvSpPr/>
            <p:nvPr/>
          </p:nvSpPr>
          <p:spPr bwMode="gray">
            <a:xfrm>
              <a:off x="393686" y="1418897"/>
              <a:ext cx="2551531" cy="28609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Process overview</a:t>
              </a: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297C0814-3BA0-FC71-CED5-A1927BDE4D53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686" y="1704987"/>
              <a:ext cx="8392528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7200260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C8EA9EFD-3F8D-7FD9-6115-1E33C07A3BF3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26355101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8EA9EFD-3F8D-7FD9-6115-1E33C07A3B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3F5F8A4-9CA6-899D-5718-D37B5EFACF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Autofit/>
          </a:bodyPr>
          <a:lstStyle/>
          <a:p>
            <a:r>
              <a:rPr lang="en-US" dirty="0"/>
              <a:t>5. Gasification and Fischer-Tropsch process enables biomass conversion into drop-in fuels and mixed alcohols</a:t>
            </a:r>
          </a:p>
        </p:txBody>
      </p:sp>
      <p:sp>
        <p:nvSpPr>
          <p:cNvPr id="59" name="TextBox 8">
            <a:extLst>
              <a:ext uri="{FF2B5EF4-FFF2-40B4-BE49-F238E27FC236}">
                <a16:creationId xmlns:a16="http://schemas.microsoft.com/office/drawing/2014/main" id="{FAF5BBE9-D917-6803-FFE5-CC17F97847A6}"/>
              </a:ext>
            </a:extLst>
          </p:cNvPr>
          <p:cNvSpPr txBox="1"/>
          <p:nvPr/>
        </p:nvSpPr>
        <p:spPr bwMode="gray">
          <a:xfrm>
            <a:off x="9671219" y="1554480"/>
            <a:ext cx="2114380" cy="3770263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The gasification process </a:t>
            </a:r>
            <a:r>
              <a:rPr lang="en-US" sz="1050" b="1" dirty="0"/>
              <a:t>could use many low-cost feedstocks</a:t>
            </a:r>
            <a:r>
              <a:rPr lang="en-US" sz="1050" dirty="0"/>
              <a:t>, depending on specific reactor design.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Gasification and Fisher-Tropsch </a:t>
            </a:r>
            <a:r>
              <a:rPr lang="en-US" sz="1050" b="1" dirty="0"/>
              <a:t>technology are already established at a commercial scale for fossil feedstock </a:t>
            </a:r>
            <a:r>
              <a:rPr lang="en-US" sz="1050" dirty="0"/>
              <a:t>(coal, natural gas); development is still in progress for biomass due to high capital cost.</a:t>
            </a:r>
          </a:p>
          <a:p>
            <a:pPr>
              <a:spcBef>
                <a:spcPts val="600"/>
              </a:spcBef>
            </a:pPr>
            <a:r>
              <a:rPr lang="en-US" sz="1050" b="1" dirty="0"/>
              <a:t>The alcohol to drop-in fuels route is not yet economically viable </a:t>
            </a:r>
            <a:r>
              <a:rPr lang="en-US" sz="1050" dirty="0"/>
              <a:t>due to process complexity and high capital cost.</a:t>
            </a:r>
          </a:p>
        </p:txBody>
      </p:sp>
      <p:sp>
        <p:nvSpPr>
          <p:cNvPr id="84" name="btfpNotesBox111697">
            <a:extLst>
              <a:ext uri="{FF2B5EF4-FFF2-40B4-BE49-F238E27FC236}">
                <a16:creationId xmlns:a16="http://schemas.microsoft.com/office/drawing/2014/main" id="{03738327-72F7-E23C-725D-A43FC84BB763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156181"/>
            <a:ext cx="9144000" cy="492443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1) Mixture of hydrocarbon gas, H2, CO, CO2, NH3, H2S, and other impurities depending on biomass content. 2) </a:t>
            </a:r>
            <a:r>
              <a:rPr lang="en-US" sz="800" dirty="0"/>
              <a:t>HTFT at 300-350</a:t>
            </a:r>
            <a:r>
              <a:rPr lang="en-US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℃</a:t>
            </a:r>
            <a:r>
              <a:rPr lang="en-US" sz="800" dirty="0"/>
              <a:t>, lighter products (naphtha, olefin), MTFT at 250-300</a:t>
            </a:r>
            <a:r>
              <a:rPr lang="en-US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℃</a:t>
            </a:r>
            <a:r>
              <a:rPr lang="en-US" sz="800" dirty="0"/>
              <a:t>, LTFT at 200-250</a:t>
            </a:r>
            <a:r>
              <a:rPr lang="en-US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℃</a:t>
            </a:r>
            <a:r>
              <a:rPr lang="en-US" sz="800" dirty="0"/>
              <a:t>; heavier products (diesel, wax).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ECN, </a:t>
            </a:r>
            <a:r>
              <a:rPr lang="en-US" sz="800" dirty="0">
                <a:solidFill>
                  <a:srgbClr val="000000"/>
                </a:solidFill>
                <a:hlinkClick r:id="rId7"/>
              </a:rPr>
              <a:t>Advanced liquid biofuel synthesis</a:t>
            </a:r>
            <a:r>
              <a:rPr lang="en-US" sz="800" dirty="0">
                <a:solidFill>
                  <a:srgbClr val="000000"/>
                </a:solidFill>
              </a:rPr>
              <a:t> (2018);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IRENA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,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46647B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Innovation Outlook: Advanced Liquid Biofuels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(2016).</a:t>
            </a:r>
            <a:endParaRPr lang="en-US" sz="800" dirty="0">
              <a:solidFill>
                <a:srgbClr val="000000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9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1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0463998-C628-494C-A592-9616C9946BFA}"/>
              </a:ext>
            </a:extLst>
          </p:cNvPr>
          <p:cNvGrpSpPr/>
          <p:nvPr/>
        </p:nvGrpSpPr>
        <p:grpSpPr>
          <a:xfrm>
            <a:off x="377389" y="1991077"/>
            <a:ext cx="9274537" cy="3988949"/>
            <a:chOff x="377389" y="1878389"/>
            <a:chExt cx="9274537" cy="4101637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B357E35-CEF2-23B3-6EF4-6FF034814CBB}"/>
                </a:ext>
              </a:extLst>
            </p:cNvPr>
            <p:cNvSpPr/>
            <p:nvPr/>
          </p:nvSpPr>
          <p:spPr bwMode="gray">
            <a:xfrm>
              <a:off x="1550687" y="1913953"/>
              <a:ext cx="1018330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Gasification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56A1A6B-1ACF-9352-4C95-ADF7B47BA5FF}"/>
                </a:ext>
              </a:extLst>
            </p:cNvPr>
            <p:cNvSpPr/>
            <p:nvPr/>
          </p:nvSpPr>
          <p:spPr bwMode="gray">
            <a:xfrm>
              <a:off x="3019906" y="1913953"/>
              <a:ext cx="998533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Syngas conditioning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2E482BC-ED45-F895-BA01-BABD3A2D400C}"/>
                </a:ext>
              </a:extLst>
            </p:cNvPr>
            <p:cNvSpPr/>
            <p:nvPr/>
          </p:nvSpPr>
          <p:spPr bwMode="gray">
            <a:xfrm>
              <a:off x="4402041" y="1913953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Fischer-Tropsch synthesis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7C4A981-D957-B30C-7DD9-66CC19FE5217}"/>
                </a:ext>
              </a:extLst>
            </p:cNvPr>
            <p:cNvSpPr/>
            <p:nvPr/>
          </p:nvSpPr>
          <p:spPr bwMode="gray">
            <a:xfrm>
              <a:off x="7038507" y="1913953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Refining/ upgrading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E5DF7B8-E2BA-F1B2-4884-F7821E70371E}"/>
                </a:ext>
              </a:extLst>
            </p:cNvPr>
            <p:cNvSpPr/>
            <p:nvPr/>
          </p:nvSpPr>
          <p:spPr bwMode="gray">
            <a:xfrm>
              <a:off x="1484201" y="2966663"/>
              <a:ext cx="1169878" cy="35740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Conversion of biomass into raw syngas </a:t>
              </a:r>
              <a:r>
                <a:rPr lang="en-US" sz="1000" dirty="0">
                  <a:solidFill>
                    <a:schemeClr val="tx1"/>
                  </a:solidFill>
                </a:rPr>
                <a:t>using O2 and/or steam as oxidant, at 800-1400</a:t>
              </a:r>
              <a:r>
                <a:rPr lang="en-US" sz="10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r>
                <a:rPr lang="en-US" sz="1000" dirty="0">
                  <a:solidFill>
                    <a:schemeClr val="tx1"/>
                  </a:solidFill>
                </a:rPr>
                <a:t> under atmospheric or pressurized condition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4C3D46A-D2C4-496E-0BBD-00AC68B58A6F}"/>
                </a:ext>
              </a:extLst>
            </p:cNvPr>
            <p:cNvSpPr/>
            <p:nvPr/>
          </p:nvSpPr>
          <p:spPr bwMode="gray">
            <a:xfrm>
              <a:off x="2997006" y="2966663"/>
              <a:ext cx="1247294" cy="2767082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Adjust H2 to CO ratio and remove impurities </a:t>
              </a:r>
              <a:r>
                <a:rPr lang="en-US" sz="1000" dirty="0">
                  <a:solidFill>
                    <a:schemeClr val="tx1"/>
                  </a:solidFill>
                </a:rPr>
                <a:t>such as H2S, COS, NH3, HCN, etc.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32BFDB54-992B-B4C4-0C2F-FD013B6675C2}"/>
                </a:ext>
              </a:extLst>
            </p:cNvPr>
            <p:cNvSpPr/>
            <p:nvPr/>
          </p:nvSpPr>
          <p:spPr bwMode="gray">
            <a:xfrm>
              <a:off x="4361366" y="2966663"/>
              <a:ext cx="1190767" cy="1828798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Catalytic chemical reaction to produce hydrocarbon</a:t>
              </a:r>
              <a:r>
                <a:rPr lang="en-US" sz="1000" dirty="0">
                  <a:solidFill>
                    <a:schemeClr val="tx1"/>
                  </a:solidFill>
                </a:rPr>
                <a:t>,</a:t>
              </a:r>
              <a:r>
                <a:rPr lang="en-US" sz="1000" b="1" dirty="0">
                  <a:solidFill>
                    <a:schemeClr val="tx1"/>
                  </a:solidFill>
                </a:rPr>
                <a:t> </a:t>
              </a:r>
              <a:r>
                <a:rPr lang="en-US" sz="1000" dirty="0">
                  <a:solidFill>
                    <a:schemeClr val="tx1"/>
                  </a:solidFill>
                </a:rPr>
                <a:t>at varied temperature ranges</a:t>
              </a:r>
              <a:r>
                <a:rPr lang="en-US" sz="1000" baseline="30000" dirty="0">
                  <a:solidFill>
                    <a:schemeClr val="tx1"/>
                  </a:solidFill>
                </a:rPr>
                <a:t>2</a:t>
              </a:r>
              <a:endParaRPr lang="en-US" sz="1000" b="1" baseline="30000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endParaRPr lang="en-US" sz="1000" dirty="0">
                <a:solidFill>
                  <a:schemeClr val="tx1"/>
                </a:solidFill>
              </a:endParaRPr>
            </a:p>
            <a:p>
              <a:pPr>
                <a:spcBef>
                  <a:spcPts val="0"/>
                </a:spcBef>
              </a:pPr>
              <a:endParaRPr 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A169D3E3-CE00-4D8A-FA7D-6E1BB40D2586}"/>
                </a:ext>
              </a:extLst>
            </p:cNvPr>
            <p:cNvSpPr/>
            <p:nvPr/>
          </p:nvSpPr>
          <p:spPr bwMode="gray">
            <a:xfrm>
              <a:off x="7017019" y="2912193"/>
              <a:ext cx="1237957" cy="57380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Tailored based on the targeted products; </a:t>
              </a:r>
              <a:r>
                <a:rPr lang="en-US" sz="1000" b="1" dirty="0">
                  <a:solidFill>
                    <a:schemeClr val="tx1"/>
                  </a:solidFill>
                </a:rPr>
                <a:t>main processes </a:t>
              </a:r>
              <a:r>
                <a:rPr lang="en-US" sz="1000" dirty="0">
                  <a:solidFill>
                    <a:schemeClr val="tx1"/>
                  </a:solidFill>
                </a:rPr>
                <a:t>include:</a:t>
              </a:r>
            </a:p>
            <a:p>
              <a:pPr>
                <a:spcBef>
                  <a:spcPts val="0"/>
                </a:spcBef>
                <a:buFont typeface="Arial" panose="020B0604020202020204" pitchFamily="34" charset="0"/>
                <a:buChar char="•"/>
              </a:pPr>
              <a:r>
                <a:rPr lang="en-US" sz="1000" b="1" dirty="0">
                  <a:solidFill>
                    <a:schemeClr val="tx1"/>
                  </a:solidFill>
                </a:rPr>
                <a:t>Hydrocracking</a:t>
              </a:r>
            </a:p>
            <a:p>
              <a:pPr>
                <a:spcBef>
                  <a:spcPts val="0"/>
                </a:spcBef>
                <a:buFont typeface="Arial" panose="020B0604020202020204" pitchFamily="34" charset="0"/>
                <a:buChar char="•"/>
              </a:pPr>
              <a:r>
                <a:rPr lang="en-US" sz="1000" b="1" dirty="0">
                  <a:solidFill>
                    <a:schemeClr val="tx1"/>
                  </a:solidFill>
                </a:rPr>
                <a:t>Distillation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1AFA9C0-3964-6F35-407E-88F7D8725D9C}"/>
                </a:ext>
              </a:extLst>
            </p:cNvPr>
            <p:cNvSpPr/>
            <p:nvPr/>
          </p:nvSpPr>
          <p:spPr bwMode="gray">
            <a:xfrm>
              <a:off x="377389" y="1928724"/>
              <a:ext cx="933268" cy="853103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Biomass</a:t>
              </a:r>
            </a:p>
            <a:p>
              <a:pPr marL="0" indent="0"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Forest and crop residue, animal wastes, and food wastes</a:t>
              </a:r>
            </a:p>
            <a:p>
              <a:pPr marL="0" indent="0">
                <a:buNone/>
              </a:pPr>
              <a:endParaRPr 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C3B21BE1-59BF-14EC-1BB4-8016DF55B527}"/>
                </a:ext>
              </a:extLst>
            </p:cNvPr>
            <p:cNvSpPr/>
            <p:nvPr/>
          </p:nvSpPr>
          <p:spPr bwMode="gray">
            <a:xfrm>
              <a:off x="8417624" y="1878389"/>
              <a:ext cx="1129472" cy="239119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Drop-in fuels </a:t>
              </a:r>
              <a:r>
                <a:rPr lang="en-US" sz="1000" dirty="0">
                  <a:solidFill>
                    <a:schemeClr val="tx1"/>
                  </a:solidFill>
                </a:rPr>
                <a:t>(gasoline, diesel, jet, </a:t>
              </a:r>
              <a:br>
                <a:rPr lang="en-US" sz="1000" dirty="0">
                  <a:solidFill>
                    <a:schemeClr val="tx1"/>
                  </a:solidFill>
                </a:rPr>
              </a:br>
              <a:r>
                <a:rPr lang="en-US" sz="1000" dirty="0">
                  <a:solidFill>
                    <a:schemeClr val="tx1"/>
                  </a:solidFill>
                </a:rPr>
                <a:t>fuel oil)</a:t>
              </a:r>
            </a:p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Petrochemical feedstocks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BCEF4040-DFB9-0E25-F9E6-F1C13CC4431D}"/>
                </a:ext>
              </a:extLst>
            </p:cNvPr>
            <p:cNvSpPr/>
            <p:nvPr/>
          </p:nvSpPr>
          <p:spPr bwMode="gray">
            <a:xfrm>
              <a:off x="2611136" y="2224448"/>
              <a:ext cx="419959" cy="282293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Syn-</a:t>
              </a: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gas</a:t>
              </a:r>
              <a:r>
                <a:rPr lang="en-US" sz="1000" baseline="30000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00B45EE-27DB-CAA6-B004-5F8824AD68A1}"/>
                </a:ext>
              </a:extLst>
            </p:cNvPr>
            <p:cNvSpPr/>
            <p:nvPr/>
          </p:nvSpPr>
          <p:spPr bwMode="gray">
            <a:xfrm>
              <a:off x="5681539" y="2224448"/>
              <a:ext cx="730310" cy="261156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Syn-crude</a:t>
              </a: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1ABEAF3C-0082-9357-9565-AAAF63018170}"/>
                </a:ext>
              </a:extLst>
            </p:cNvPr>
            <p:cNvSpPr/>
            <p:nvPr/>
          </p:nvSpPr>
          <p:spPr bwMode="gray">
            <a:xfrm>
              <a:off x="4463373" y="4309544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Mixed alcohol synthesis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EF14BE3-AC68-14AF-F3D2-F1098225D043}"/>
                </a:ext>
              </a:extLst>
            </p:cNvPr>
            <p:cNvSpPr/>
            <p:nvPr/>
          </p:nvSpPr>
          <p:spPr bwMode="gray">
            <a:xfrm>
              <a:off x="4463373" y="4987048"/>
              <a:ext cx="1190766" cy="992978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Catalytic conversion of syngas with CO2 </a:t>
              </a:r>
              <a:r>
                <a:rPr lang="en-US" sz="1000" dirty="0">
                  <a:solidFill>
                    <a:schemeClr val="tx1"/>
                  </a:solidFill>
                </a:rPr>
                <a:t>over a modified methanol catalyst</a:t>
              </a:r>
            </a:p>
          </p:txBody>
        </p: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5211739C-6833-F40F-40BA-67A606B51001}"/>
                </a:ext>
              </a:extLst>
            </p:cNvPr>
            <p:cNvCxnSpPr>
              <a:cxnSpLocks/>
              <a:endCxn id="6" idx="1"/>
            </p:cNvCxnSpPr>
            <p:nvPr/>
          </p:nvCxnSpPr>
          <p:spPr bwMode="gray">
            <a:xfrm>
              <a:off x="1251106" y="2200853"/>
              <a:ext cx="299581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87F39084-9834-D10B-59DA-111258F69BBC}"/>
                </a:ext>
              </a:extLst>
            </p:cNvPr>
            <p:cNvCxnSpPr>
              <a:cxnSpLocks/>
              <a:stCxn id="6" idx="3"/>
              <a:endCxn id="7" idx="1"/>
            </p:cNvCxnSpPr>
            <p:nvPr/>
          </p:nvCxnSpPr>
          <p:spPr bwMode="gray">
            <a:xfrm>
              <a:off x="2569017" y="2200853"/>
              <a:ext cx="450889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93E03A4E-38C8-A020-EE9A-4826B74FA79D}"/>
                </a:ext>
              </a:extLst>
            </p:cNvPr>
            <p:cNvCxnSpPr>
              <a:cxnSpLocks/>
              <a:endCxn id="8" idx="1"/>
            </p:cNvCxnSpPr>
            <p:nvPr/>
          </p:nvCxnSpPr>
          <p:spPr bwMode="gray">
            <a:xfrm>
              <a:off x="3811609" y="2200853"/>
              <a:ext cx="590432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8646A2B4-6AC0-148E-1A51-EDDD674B9F5D}"/>
                </a:ext>
              </a:extLst>
            </p:cNvPr>
            <p:cNvCxnSpPr>
              <a:cxnSpLocks/>
              <a:stCxn id="8" idx="3"/>
              <a:endCxn id="9" idx="1"/>
            </p:cNvCxnSpPr>
            <p:nvPr/>
          </p:nvCxnSpPr>
          <p:spPr bwMode="gray">
            <a:xfrm>
              <a:off x="5335309" y="2200853"/>
              <a:ext cx="1703198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32">
              <a:extLst>
                <a:ext uri="{FF2B5EF4-FFF2-40B4-BE49-F238E27FC236}">
                  <a16:creationId xmlns:a16="http://schemas.microsoft.com/office/drawing/2014/main" id="{444E7DF9-71E4-BF11-1EC1-08D8A75BC46F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7981112" y="2186393"/>
              <a:ext cx="463556" cy="0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lbow Connector 35">
              <a:extLst>
                <a:ext uri="{FF2B5EF4-FFF2-40B4-BE49-F238E27FC236}">
                  <a16:creationId xmlns:a16="http://schemas.microsoft.com/office/drawing/2014/main" id="{116F9759-873D-B2F5-5F2A-D96533B09B64}"/>
                </a:ext>
              </a:extLst>
            </p:cNvPr>
            <p:cNvCxnSpPr>
              <a:cxnSpLocks/>
              <a:stCxn id="7" idx="3"/>
              <a:endCxn id="3" idx="1"/>
            </p:cNvCxnSpPr>
            <p:nvPr/>
          </p:nvCxnSpPr>
          <p:spPr bwMode="gray">
            <a:xfrm>
              <a:off x="4018439" y="2200853"/>
              <a:ext cx="444934" cy="2395591"/>
            </a:xfrm>
            <a:prstGeom prst="bentConnector3">
              <a:avLst>
                <a:gd name="adj1" fmla="val 50000"/>
              </a:avLst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B95B09A-2998-2740-6974-DE2D8AB71927}"/>
                </a:ext>
              </a:extLst>
            </p:cNvPr>
            <p:cNvSpPr/>
            <p:nvPr/>
          </p:nvSpPr>
          <p:spPr bwMode="gray">
            <a:xfrm>
              <a:off x="5707658" y="4306272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Alcohol-to-paraffin conversion</a:t>
              </a:r>
            </a:p>
          </p:txBody>
        </p:sp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005DAFC0-CC42-A1B8-D185-F6DBE49220AE}"/>
                </a:ext>
              </a:extLst>
            </p:cNvPr>
            <p:cNvCxnSpPr>
              <a:cxnSpLocks/>
              <a:stCxn id="3" idx="3"/>
              <a:endCxn id="43" idx="1"/>
            </p:cNvCxnSpPr>
            <p:nvPr/>
          </p:nvCxnSpPr>
          <p:spPr bwMode="gray">
            <a:xfrm flipV="1">
              <a:off x="5396641" y="4593172"/>
              <a:ext cx="311017" cy="3272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FF8129AB-166F-165E-680D-51C4DA5163DC}"/>
                </a:ext>
              </a:extLst>
            </p:cNvPr>
            <p:cNvSpPr/>
            <p:nvPr/>
          </p:nvSpPr>
          <p:spPr bwMode="gray">
            <a:xfrm>
              <a:off x="5681539" y="4987048"/>
              <a:ext cx="1352999" cy="992978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Catalytic conversion into paraffinic fuels</a:t>
              </a:r>
              <a:r>
                <a:rPr lang="en-US" sz="1000" dirty="0">
                  <a:solidFill>
                    <a:schemeClr val="tx1"/>
                  </a:solidFill>
                </a:rPr>
                <a:t>,</a:t>
              </a:r>
              <a:r>
                <a:rPr lang="en-US" sz="1000" b="1" dirty="0">
                  <a:solidFill>
                    <a:schemeClr val="tx1"/>
                  </a:solidFill>
                </a:rPr>
                <a:t> </a:t>
              </a:r>
              <a:r>
                <a:rPr lang="en-US" sz="1050" dirty="0">
                  <a:solidFill>
                    <a:srgbClr val="141413"/>
                  </a:solidFill>
                  <a:effectLst/>
                  <a:latin typeface="Helvetica" pitchFamily="2" charset="0"/>
                </a:rPr>
                <a:t>involves dehydration, oligomerization, hydrotreating and distillation process</a:t>
              </a:r>
            </a:p>
            <a:p>
              <a:pPr marL="0" indent="0">
                <a:spcBef>
                  <a:spcPts val="0"/>
                </a:spcBef>
                <a:buNone/>
              </a:pPr>
              <a:endParaRPr lang="en-US" sz="1000" dirty="0">
                <a:solidFill>
                  <a:schemeClr val="tx1"/>
                </a:solidFill>
              </a:endParaRPr>
            </a:p>
          </p:txBody>
        </p:sp>
        <p:cxnSp>
          <p:nvCxnSpPr>
            <p:cNvPr id="53" name="Elbow Connector 52">
              <a:extLst>
                <a:ext uri="{FF2B5EF4-FFF2-40B4-BE49-F238E27FC236}">
                  <a16:creationId xmlns:a16="http://schemas.microsoft.com/office/drawing/2014/main" id="{F3BA6C44-CD67-E925-4DE2-F9DB7E93B7E1}"/>
                </a:ext>
              </a:extLst>
            </p:cNvPr>
            <p:cNvCxnSpPr>
              <a:cxnSpLocks/>
            </p:cNvCxnSpPr>
            <p:nvPr/>
          </p:nvCxnSpPr>
          <p:spPr bwMode="gray">
            <a:xfrm flipV="1">
              <a:off x="5393820" y="4104426"/>
              <a:ext cx="3085136" cy="336587"/>
            </a:xfrm>
            <a:prstGeom prst="bentConnector3">
              <a:avLst>
                <a:gd name="adj1" fmla="val 6953"/>
              </a:avLst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B3FF023-149E-F735-42BA-6D14F844E433}"/>
                </a:ext>
              </a:extLst>
            </p:cNvPr>
            <p:cNvGrpSpPr/>
            <p:nvPr/>
          </p:nvGrpSpPr>
          <p:grpSpPr>
            <a:xfrm>
              <a:off x="6606912" y="3998234"/>
              <a:ext cx="427626" cy="182504"/>
              <a:chOff x="8014344" y="5284332"/>
              <a:chExt cx="427626" cy="182504"/>
            </a:xfrm>
          </p:grpSpPr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C160A64E-C823-4C1D-8D3D-335C3E80F4E6}"/>
                  </a:ext>
                </a:extLst>
              </p:cNvPr>
              <p:cNvSpPr/>
              <p:nvPr/>
            </p:nvSpPr>
            <p:spPr bwMode="gray">
              <a:xfrm>
                <a:off x="8078875" y="5284332"/>
                <a:ext cx="275584" cy="182504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indent="0" algn="ctr">
                  <a:buNone/>
                </a:pPr>
                <a:endParaRPr lang="en-US" sz="1600" dirty="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64" name="Curved Connector 63">
                <a:extLst>
                  <a:ext uri="{FF2B5EF4-FFF2-40B4-BE49-F238E27FC236}">
                    <a16:creationId xmlns:a16="http://schemas.microsoft.com/office/drawing/2014/main" id="{68301E67-7FBD-055B-827A-864DA2618722}"/>
                  </a:ext>
                </a:extLst>
              </p:cNvPr>
              <p:cNvCxnSpPr/>
              <p:nvPr/>
            </p:nvCxnSpPr>
            <p:spPr bwMode="gray">
              <a:xfrm>
                <a:off x="8014344" y="5352232"/>
                <a:ext cx="171713" cy="114604"/>
              </a:xfrm>
              <a:prstGeom prst="curvedConnector3">
                <a:avLst/>
              </a:prstGeom>
              <a:ln w="9525" cap="flat">
                <a:solidFill>
                  <a:schemeClr val="tx1"/>
                </a:solidFill>
                <a:miter lim="800000"/>
                <a:tailEnd type="non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Curved Connector 65">
                <a:extLst>
                  <a:ext uri="{FF2B5EF4-FFF2-40B4-BE49-F238E27FC236}">
                    <a16:creationId xmlns:a16="http://schemas.microsoft.com/office/drawing/2014/main" id="{F12FF6FD-3EC8-7C49-B6A3-D86BC24153DE}"/>
                  </a:ext>
                </a:extLst>
              </p:cNvPr>
              <p:cNvCxnSpPr/>
              <p:nvPr/>
            </p:nvCxnSpPr>
            <p:spPr bwMode="gray">
              <a:xfrm>
                <a:off x="8270257" y="5333222"/>
                <a:ext cx="171713" cy="114604"/>
              </a:xfrm>
              <a:prstGeom prst="curvedConnector3">
                <a:avLst/>
              </a:prstGeom>
              <a:ln w="9525" cap="flat">
                <a:solidFill>
                  <a:schemeClr val="tx1"/>
                </a:solidFill>
                <a:miter lim="800000"/>
                <a:tailEnd type="non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Elbow Connector 48">
              <a:extLst>
                <a:ext uri="{FF2B5EF4-FFF2-40B4-BE49-F238E27FC236}">
                  <a16:creationId xmlns:a16="http://schemas.microsoft.com/office/drawing/2014/main" id="{7C3BDBF9-6B76-6479-71F6-1D8800C9C17A}"/>
                </a:ext>
              </a:extLst>
            </p:cNvPr>
            <p:cNvCxnSpPr>
              <a:cxnSpLocks/>
              <a:stCxn id="43" idx="3"/>
              <a:endCxn id="9" idx="1"/>
            </p:cNvCxnSpPr>
            <p:nvPr/>
          </p:nvCxnSpPr>
          <p:spPr bwMode="gray">
            <a:xfrm flipV="1">
              <a:off x="6640926" y="2200853"/>
              <a:ext cx="397581" cy="2392319"/>
            </a:xfrm>
            <a:prstGeom prst="bentConnector3">
              <a:avLst>
                <a:gd name="adj1" fmla="val 50000"/>
              </a:avLst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723F9B48-FA7A-7CCB-7A9E-81A5B9DA5346}"/>
                </a:ext>
              </a:extLst>
            </p:cNvPr>
            <p:cNvSpPr/>
            <p:nvPr/>
          </p:nvSpPr>
          <p:spPr bwMode="gray">
            <a:xfrm>
              <a:off x="8522454" y="3981516"/>
              <a:ext cx="1129472" cy="712321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Mixed alcohol (methanol, ethanol, butanol)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FBF5EF3-F526-059C-3498-F6CEE1D3C80D}"/>
              </a:ext>
            </a:extLst>
          </p:cNvPr>
          <p:cNvGrpSpPr/>
          <p:nvPr/>
        </p:nvGrpSpPr>
        <p:grpSpPr>
          <a:xfrm>
            <a:off x="330200" y="1554480"/>
            <a:ext cx="8392528" cy="286090"/>
            <a:chOff x="393686" y="1418897"/>
            <a:chExt cx="8392528" cy="28609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9AC75F1-9088-41BB-1ABE-E0D4F2F43823}"/>
                </a:ext>
              </a:extLst>
            </p:cNvPr>
            <p:cNvSpPr/>
            <p:nvPr/>
          </p:nvSpPr>
          <p:spPr bwMode="gray">
            <a:xfrm>
              <a:off x="393686" y="1418897"/>
              <a:ext cx="2551531" cy="28609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Process overview</a:t>
              </a: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06A29071-0C52-4652-025C-9C144831CC4C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686" y="1704987"/>
              <a:ext cx="8392528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2105187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C8EA9EFD-3F8D-7FD9-6115-1E33C07A3BF3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9313417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8EA9EFD-3F8D-7FD9-6115-1E33C07A3B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3F5F8A4-9CA6-899D-5718-D37B5EFACF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Autofit/>
          </a:bodyPr>
          <a:lstStyle/>
          <a:p>
            <a:r>
              <a:rPr lang="en-US" dirty="0"/>
              <a:t>6. Pyrolysis is an alternative technology to convert biomass into bio-oil, as feedstock to produce drop-in fuels</a:t>
            </a:r>
          </a:p>
        </p:txBody>
      </p:sp>
      <p:sp>
        <p:nvSpPr>
          <p:cNvPr id="59" name="TextBox 8">
            <a:extLst>
              <a:ext uri="{FF2B5EF4-FFF2-40B4-BE49-F238E27FC236}">
                <a16:creationId xmlns:a16="http://schemas.microsoft.com/office/drawing/2014/main" id="{FAF5BBE9-D917-6803-FFE5-CC17F97847A6}"/>
              </a:ext>
            </a:extLst>
          </p:cNvPr>
          <p:cNvSpPr txBox="1"/>
          <p:nvPr/>
        </p:nvSpPr>
        <p:spPr bwMode="gray">
          <a:xfrm>
            <a:off x="8904962" y="1554480"/>
            <a:ext cx="2880637" cy="3123932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274320" bIns="137160" rtlCol="0">
            <a:spAutoFit/>
          </a:bodyPr>
          <a:lstStyle/>
          <a:p>
            <a:pPr marL="0" indent="0">
              <a:spcBef>
                <a:spcPts val="600"/>
              </a:spcBef>
              <a:buNone/>
            </a:pPr>
            <a:r>
              <a:rPr lang="en-US" sz="1250" b="1" dirty="0"/>
              <a:t>Observations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Bio-oil is an </a:t>
            </a:r>
            <a:r>
              <a:rPr lang="en-US" sz="1050" b="1" dirty="0"/>
              <a:t>alternative to traditional fossil fuel oil </a:t>
            </a:r>
            <a:r>
              <a:rPr lang="en-US" sz="1050" dirty="0"/>
              <a:t>to produce liquid fuel and petrochemical products, with 50-70% heating value vs. petroleum-based fuels.</a:t>
            </a:r>
          </a:p>
          <a:p>
            <a:pPr>
              <a:spcBef>
                <a:spcPts val="600"/>
              </a:spcBef>
            </a:pPr>
            <a:r>
              <a:rPr lang="en-US" sz="1050" dirty="0"/>
              <a:t>The pyrolysis process is still </a:t>
            </a:r>
            <a:r>
              <a:rPr lang="en-US" sz="1050" b="1" dirty="0"/>
              <a:t>energy-intensive</a:t>
            </a:r>
            <a:r>
              <a:rPr lang="en-US" sz="1050" dirty="0"/>
              <a:t>; hence, the bio-oil price is not yet competitive with fossil-based oil.</a:t>
            </a:r>
          </a:p>
          <a:p>
            <a:pPr>
              <a:spcBef>
                <a:spcPts val="600"/>
              </a:spcBef>
            </a:pPr>
            <a:r>
              <a:rPr lang="en-US" sz="1050" b="1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Advancement of pyrolysis technology is still ongoing </a:t>
            </a:r>
            <a:r>
              <a:rPr lang="en-US" sz="105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to improve the yield, expand the feedstock’s range, and lower the energy consu</a:t>
            </a:r>
            <a:r>
              <a:rPr lang="en-US" sz="1050" dirty="0">
                <a:solidFill>
                  <a:srgbClr val="222222"/>
                </a:solidFill>
                <a:latin typeface="Arial" panose="020B0604020202020204" pitchFamily="34" charset="0"/>
              </a:rPr>
              <a:t>mption, </a:t>
            </a:r>
            <a:r>
              <a:rPr lang="en-US" sz="105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to give rise to a bio-circular economy.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97D62-7DE0-4996-859D-0E486B5C1989}"/>
              </a:ext>
            </a:extLst>
          </p:cNvPr>
          <p:cNvGrpSpPr/>
          <p:nvPr/>
        </p:nvGrpSpPr>
        <p:grpSpPr>
          <a:xfrm>
            <a:off x="377389" y="1991077"/>
            <a:ext cx="8506689" cy="4283021"/>
            <a:chOff x="377389" y="1913953"/>
            <a:chExt cx="8506689" cy="436014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19105E23-F889-C213-D47A-4FF14B24B92D}"/>
                </a:ext>
              </a:extLst>
            </p:cNvPr>
            <p:cNvSpPr/>
            <p:nvPr/>
          </p:nvSpPr>
          <p:spPr bwMode="gray">
            <a:xfrm>
              <a:off x="5826746" y="5528797"/>
              <a:ext cx="2264626" cy="745301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Byproducts:</a:t>
              </a:r>
            </a:p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Char</a:t>
              </a:r>
              <a:r>
                <a:rPr lang="en-US" sz="1000" dirty="0">
                  <a:solidFill>
                    <a:schemeClr val="tx1"/>
                  </a:solidFill>
                </a:rPr>
                <a:t> (15-25% - wt)</a:t>
              </a:r>
            </a:p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Syngas</a:t>
              </a:r>
              <a:r>
                <a:rPr lang="en-US" sz="1000" dirty="0">
                  <a:solidFill>
                    <a:schemeClr val="tx1"/>
                  </a:solidFill>
                </a:rPr>
                <a:t>, used for heating and electricity generation (10-15% - wt)</a:t>
              </a: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B357E35-CEF2-23B3-6EF4-6FF034814CBB}"/>
                </a:ext>
              </a:extLst>
            </p:cNvPr>
            <p:cNvSpPr/>
            <p:nvPr/>
          </p:nvSpPr>
          <p:spPr bwMode="gray">
            <a:xfrm>
              <a:off x="1550687" y="1913953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200" b="1" dirty="0">
                  <a:solidFill>
                    <a:schemeClr val="tx1"/>
                  </a:solidFill>
                </a:rPr>
                <a:t>Pre-treatment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56A1A6B-1ACF-9352-4C95-ADF7B47BA5FF}"/>
                </a:ext>
              </a:extLst>
            </p:cNvPr>
            <p:cNvSpPr/>
            <p:nvPr/>
          </p:nvSpPr>
          <p:spPr bwMode="gray">
            <a:xfrm>
              <a:off x="3139651" y="1913953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200" b="1" dirty="0">
                  <a:solidFill>
                    <a:schemeClr val="tx1"/>
                  </a:solidFill>
                </a:rPr>
                <a:t>Pyrolysis reaction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2E482BC-ED45-F895-BA01-BABD3A2D400C}"/>
                </a:ext>
              </a:extLst>
            </p:cNvPr>
            <p:cNvSpPr/>
            <p:nvPr/>
          </p:nvSpPr>
          <p:spPr bwMode="gray">
            <a:xfrm>
              <a:off x="4728615" y="1913953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200" b="1" dirty="0">
                  <a:solidFill>
                    <a:schemeClr val="tx1"/>
                  </a:solidFill>
                </a:rPr>
                <a:t>Separation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7C4A981-D957-B30C-7DD9-66CC19FE5217}"/>
                </a:ext>
              </a:extLst>
            </p:cNvPr>
            <p:cNvSpPr/>
            <p:nvPr/>
          </p:nvSpPr>
          <p:spPr bwMode="gray">
            <a:xfrm>
              <a:off x="6317579" y="1913953"/>
              <a:ext cx="933268" cy="573800"/>
            </a:xfrm>
            <a:prstGeom prst="rect">
              <a:avLst/>
            </a:prstGeom>
            <a:solidFill>
              <a:schemeClr val="tx2">
                <a:lumMod val="9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 algn="ctr">
                <a:buNone/>
              </a:pPr>
              <a:r>
                <a:rPr lang="en-US" sz="1200" b="1" dirty="0">
                  <a:solidFill>
                    <a:schemeClr val="tx1"/>
                  </a:solidFill>
                </a:rPr>
                <a:t>Refining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E5DF7B8-E2BA-F1B2-4884-F7821E70371E}"/>
                </a:ext>
              </a:extLst>
            </p:cNvPr>
            <p:cNvSpPr/>
            <p:nvPr/>
          </p:nvSpPr>
          <p:spPr bwMode="gray">
            <a:xfrm>
              <a:off x="1635749" y="2966663"/>
              <a:ext cx="933268" cy="35740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Shredding and drying 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4C3D46A-D2C4-496E-0BBD-00AC68B58A6F}"/>
                </a:ext>
              </a:extLst>
            </p:cNvPr>
            <p:cNvSpPr/>
            <p:nvPr/>
          </p:nvSpPr>
          <p:spPr bwMode="gray">
            <a:xfrm>
              <a:off x="3067303" y="2966663"/>
              <a:ext cx="1453802" cy="2767082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Thermal decomposition of biomass </a:t>
              </a:r>
              <a:r>
                <a:rPr lang="en-US" sz="1000" dirty="0">
                  <a:solidFill>
                    <a:schemeClr val="tx1"/>
                  </a:solidFill>
                </a:rPr>
                <a:t>at high temperature (up to 500</a:t>
              </a:r>
              <a:r>
                <a:rPr lang="en-US" sz="10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r>
                <a:rPr lang="en-US" sz="1000" dirty="0">
                  <a:solidFill>
                    <a:schemeClr val="tx1"/>
                  </a:solidFill>
                </a:rPr>
                <a:t>)</a:t>
              </a:r>
            </a:p>
            <a:p>
              <a:pPr marL="0" indent="0">
                <a:spcBef>
                  <a:spcPts val="0"/>
                </a:spcBef>
                <a:buNone/>
              </a:pPr>
              <a:endParaRPr lang="en-US" sz="1000" dirty="0">
                <a:solidFill>
                  <a:schemeClr val="tx1"/>
                </a:solidFill>
              </a:endParaRP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Types of pyrolysis (based on the duration):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Slow (hours to days)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Intermediate (10 min.)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Fast (0.5-5 seconds)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Flash(&lt;1 second)</a:t>
              </a:r>
            </a:p>
            <a:p>
              <a:pPr>
                <a:spcBef>
                  <a:spcPts val="0"/>
                </a:spcBef>
              </a:pPr>
              <a:r>
                <a:rPr lang="en-US" sz="1000" dirty="0">
                  <a:solidFill>
                    <a:schemeClr val="tx1"/>
                  </a:solidFill>
                </a:rPr>
                <a:t>Ultraflash (&lt;0.5 second)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32BFDB54-992B-B4C4-0C2F-FD013B6675C2}"/>
                </a:ext>
              </a:extLst>
            </p:cNvPr>
            <p:cNvSpPr/>
            <p:nvPr/>
          </p:nvSpPr>
          <p:spPr bwMode="gray">
            <a:xfrm>
              <a:off x="4687941" y="2966663"/>
              <a:ext cx="1047732" cy="1828798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Physical separation process </a:t>
              </a:r>
              <a:r>
                <a:rPr lang="en-US" sz="1000" dirty="0">
                  <a:solidFill>
                    <a:schemeClr val="tx1"/>
                  </a:solidFill>
                </a:rPr>
                <a:t>(via separator and distillation column), split into:</a:t>
              </a:r>
            </a:p>
            <a:p>
              <a:pPr>
                <a:spcBef>
                  <a:spcPts val="0"/>
                </a:spcBef>
                <a:buFont typeface="Arial" panose="020B0604020202020204" pitchFamily="34" charset="0"/>
                <a:buChar char="•"/>
              </a:pPr>
              <a:r>
                <a:rPr lang="en-US" sz="1000" dirty="0">
                  <a:solidFill>
                    <a:schemeClr val="tx1"/>
                  </a:solidFill>
                </a:rPr>
                <a:t>Solid (char)</a:t>
              </a:r>
            </a:p>
            <a:p>
              <a:pPr>
                <a:spcBef>
                  <a:spcPts val="0"/>
                </a:spcBef>
                <a:buFont typeface="Arial" panose="020B0604020202020204" pitchFamily="34" charset="0"/>
                <a:buChar char="•"/>
              </a:pPr>
              <a:r>
                <a:rPr lang="en-US" sz="1000" dirty="0">
                  <a:solidFill>
                    <a:schemeClr val="tx1"/>
                  </a:solidFill>
                </a:rPr>
                <a:t>Gas (syngas)</a:t>
              </a:r>
            </a:p>
            <a:p>
              <a:pPr>
                <a:spcBef>
                  <a:spcPts val="0"/>
                </a:spcBef>
                <a:buFont typeface="Arial" panose="020B0604020202020204" pitchFamily="34" charset="0"/>
                <a:buChar char="•"/>
              </a:pPr>
              <a:r>
                <a:rPr lang="en-US" sz="1000" dirty="0">
                  <a:solidFill>
                    <a:schemeClr val="tx1"/>
                  </a:solidFill>
                </a:rPr>
                <a:t>Liquid (bio-oil)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A169D3E3-CE00-4D8A-FA7D-6E1BB40D2586}"/>
                </a:ext>
              </a:extLst>
            </p:cNvPr>
            <p:cNvSpPr/>
            <p:nvPr/>
          </p:nvSpPr>
          <p:spPr bwMode="gray">
            <a:xfrm>
              <a:off x="6284066" y="2966663"/>
              <a:ext cx="1237957" cy="57380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Tailored based on the targeted products; </a:t>
              </a:r>
              <a:r>
                <a:rPr lang="en-US" sz="1000" b="1" dirty="0">
                  <a:solidFill>
                    <a:schemeClr val="tx1"/>
                  </a:solidFill>
                </a:rPr>
                <a:t>main processes </a:t>
              </a:r>
              <a:r>
                <a:rPr lang="en-US" sz="1000" dirty="0">
                  <a:solidFill>
                    <a:schemeClr val="tx1"/>
                  </a:solidFill>
                </a:rPr>
                <a:t>include:</a:t>
              </a:r>
            </a:p>
            <a:p>
              <a:pPr>
                <a:spcBef>
                  <a:spcPts val="0"/>
                </a:spcBef>
                <a:buFont typeface="Arial" panose="020B0604020202020204" pitchFamily="34" charset="0"/>
                <a:buChar char="•"/>
              </a:pPr>
              <a:r>
                <a:rPr lang="en-US" sz="1000" b="1" dirty="0">
                  <a:solidFill>
                    <a:schemeClr val="tx1"/>
                  </a:solidFill>
                </a:rPr>
                <a:t>Distillation</a:t>
              </a:r>
            </a:p>
            <a:p>
              <a:pPr>
                <a:spcBef>
                  <a:spcPts val="0"/>
                </a:spcBef>
                <a:buFont typeface="Arial" panose="020B0604020202020204" pitchFamily="34" charset="0"/>
                <a:buChar char="•"/>
              </a:pPr>
              <a:r>
                <a:rPr lang="en-US" sz="1000" b="1" dirty="0">
                  <a:solidFill>
                    <a:schemeClr val="tx1"/>
                  </a:solidFill>
                </a:rPr>
                <a:t>Hydrotreatment</a:t>
              </a:r>
            </a:p>
            <a:p>
              <a:pPr>
                <a:spcBef>
                  <a:spcPts val="0"/>
                </a:spcBef>
                <a:buFont typeface="Arial" panose="020B0604020202020204" pitchFamily="34" charset="0"/>
                <a:buChar char="•"/>
              </a:pPr>
              <a:r>
                <a:rPr lang="en-US" sz="1000" b="1" dirty="0">
                  <a:solidFill>
                    <a:schemeClr val="tx1"/>
                  </a:solidFill>
                </a:rPr>
                <a:t>Cracking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1AFA9C0-3964-6F35-407E-88F7D8725D9C}"/>
                </a:ext>
              </a:extLst>
            </p:cNvPr>
            <p:cNvSpPr/>
            <p:nvPr/>
          </p:nvSpPr>
          <p:spPr bwMode="gray">
            <a:xfrm>
              <a:off x="377389" y="1928724"/>
              <a:ext cx="933268" cy="853103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Ligno-cellulosic biomass </a:t>
              </a:r>
            </a:p>
            <a:p>
              <a:pPr marL="0" indent="0"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Forest and crop residue, animal wastes, and food wastes</a:t>
              </a:r>
            </a:p>
            <a:p>
              <a:pPr marL="0" indent="0">
                <a:buNone/>
              </a:pPr>
              <a:endParaRPr lang="en-US" sz="1000" dirty="0">
                <a:solidFill>
                  <a:schemeClr val="tx1"/>
                </a:solidFill>
              </a:endParaRPr>
            </a:p>
          </p:txBody>
        </p:sp>
        <p:pic>
          <p:nvPicPr>
            <p:cNvPr id="22" name="Graphic 21" descr="Circle with left arrow outline">
              <a:extLst>
                <a:ext uri="{FF2B5EF4-FFF2-40B4-BE49-F238E27FC236}">
                  <a16:creationId xmlns:a16="http://schemas.microsoft.com/office/drawing/2014/main" id="{2817F14B-5900-66A9-1618-C4F2A2EBC89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105890" y="2044686"/>
              <a:ext cx="359219" cy="341876"/>
            </a:xfrm>
            <a:prstGeom prst="rect">
              <a:avLst/>
            </a:prstGeom>
          </p:spPr>
        </p:pic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3BA527C6-6E94-A287-F5CA-06C9D83C352E}"/>
                </a:ext>
              </a:extLst>
            </p:cNvPr>
            <p:cNvSpPr/>
            <p:nvPr/>
          </p:nvSpPr>
          <p:spPr bwMode="gray">
            <a:xfrm>
              <a:off x="5690628" y="2342341"/>
              <a:ext cx="605024" cy="282293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spcBef>
                  <a:spcPts val="0"/>
                </a:spcBef>
                <a:buNone/>
              </a:pPr>
              <a:r>
                <a:rPr lang="en-US" sz="1000" b="1" dirty="0">
                  <a:solidFill>
                    <a:schemeClr val="tx1"/>
                  </a:solidFill>
                </a:rPr>
                <a:t>Bio-oil </a:t>
              </a:r>
            </a:p>
            <a:p>
              <a:pPr marL="0" indent="0">
                <a:spcBef>
                  <a:spcPts val="0"/>
                </a:spcBef>
                <a:buNone/>
              </a:pPr>
              <a:r>
                <a:rPr lang="en-US" sz="1000" dirty="0">
                  <a:solidFill>
                    <a:schemeClr val="tx1"/>
                  </a:solidFill>
                </a:rPr>
                <a:t>(60-70%-wt)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C3B21BE1-59BF-14EC-1BB4-8016DF55B527}"/>
                </a:ext>
              </a:extLst>
            </p:cNvPr>
            <p:cNvSpPr/>
            <p:nvPr/>
          </p:nvSpPr>
          <p:spPr bwMode="gray">
            <a:xfrm>
              <a:off x="7653258" y="1918091"/>
              <a:ext cx="1230820" cy="2391197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Biofuels </a:t>
              </a:r>
              <a:r>
                <a:rPr lang="en-US" sz="1000" dirty="0">
                  <a:solidFill>
                    <a:schemeClr val="tx1"/>
                  </a:solidFill>
                </a:rPr>
                <a:t>(gasoline, diesel, jet, fuel oil)</a:t>
              </a:r>
            </a:p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Petrochemical feedstocks</a:t>
              </a:r>
            </a:p>
            <a:p>
              <a:pPr>
                <a:spcBef>
                  <a:spcPts val="0"/>
                </a:spcBef>
              </a:pPr>
              <a:r>
                <a:rPr lang="en-US" sz="1000" b="1" dirty="0">
                  <a:solidFill>
                    <a:schemeClr val="tx1"/>
                  </a:solidFill>
                </a:rPr>
                <a:t>Hydrogen </a:t>
              </a:r>
            </a:p>
            <a:p>
              <a:pPr>
                <a:spcBef>
                  <a:spcPts val="0"/>
                </a:spcBef>
              </a:pPr>
              <a:endParaRPr lang="en-US" sz="1000" dirty="0">
                <a:solidFill>
                  <a:schemeClr val="tx1"/>
                </a:solidFill>
              </a:endParaRPr>
            </a:p>
          </p:txBody>
        </p:sp>
        <p:pic>
          <p:nvPicPr>
            <p:cNvPr id="69" name="Graphic 68" descr="Circle with left arrow outline">
              <a:extLst>
                <a:ext uri="{FF2B5EF4-FFF2-40B4-BE49-F238E27FC236}">
                  <a16:creationId xmlns:a16="http://schemas.microsoft.com/office/drawing/2014/main" id="{BA21A63C-4CE3-5C64-795D-EC645C127B6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626346" y="2044686"/>
              <a:ext cx="359219" cy="341876"/>
            </a:xfrm>
            <a:prstGeom prst="rect">
              <a:avLst/>
            </a:prstGeom>
          </p:spPr>
        </p:pic>
        <p:pic>
          <p:nvPicPr>
            <p:cNvPr id="70" name="Graphic 69" descr="Circle with left arrow outline">
              <a:extLst>
                <a:ext uri="{FF2B5EF4-FFF2-40B4-BE49-F238E27FC236}">
                  <a16:creationId xmlns:a16="http://schemas.microsoft.com/office/drawing/2014/main" id="{A954A1BB-1C9A-5A96-667C-68C6EA04313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199964" y="2044686"/>
              <a:ext cx="359219" cy="341876"/>
            </a:xfrm>
            <a:prstGeom prst="rect">
              <a:avLst/>
            </a:prstGeom>
          </p:spPr>
        </p:pic>
        <p:pic>
          <p:nvPicPr>
            <p:cNvPr id="71" name="Graphic 70" descr="Circle with left arrow outline">
              <a:extLst>
                <a:ext uri="{FF2B5EF4-FFF2-40B4-BE49-F238E27FC236}">
                  <a16:creationId xmlns:a16="http://schemas.microsoft.com/office/drawing/2014/main" id="{146D7FE0-CDFF-24C1-E5F4-F7B7F4EF9A1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826746" y="2044686"/>
              <a:ext cx="359219" cy="341876"/>
            </a:xfrm>
            <a:prstGeom prst="rect">
              <a:avLst/>
            </a:prstGeom>
          </p:spPr>
        </p:pic>
        <p:pic>
          <p:nvPicPr>
            <p:cNvPr id="72" name="Graphic 71" descr="Circle with left arrow outline">
              <a:extLst>
                <a:ext uri="{FF2B5EF4-FFF2-40B4-BE49-F238E27FC236}">
                  <a16:creationId xmlns:a16="http://schemas.microsoft.com/office/drawing/2014/main" id="{C9F764A5-6D9A-A8FA-BCB1-26BAF55B031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7272774" y="2044686"/>
              <a:ext cx="359219" cy="341876"/>
            </a:xfrm>
            <a:prstGeom prst="rect">
              <a:avLst/>
            </a:prstGeom>
          </p:spPr>
        </p:pic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5D4A78EB-A0F5-500F-F55A-ED49A5897E2B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6021569" y="2920100"/>
              <a:ext cx="0" cy="2502505"/>
            </a:xfrm>
            <a:prstGeom prst="straightConnector1">
              <a:avLst/>
            </a:prstGeom>
            <a:ln w="9525" cap="flat">
              <a:solidFill>
                <a:schemeClr val="tx1"/>
              </a:solidFill>
              <a:miter lim="800000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4" name="btfpNotesBox111697">
            <a:extLst>
              <a:ext uri="{FF2B5EF4-FFF2-40B4-BE49-F238E27FC236}">
                <a16:creationId xmlns:a16="http://schemas.microsoft.com/office/drawing/2014/main" id="{03738327-72F7-E23C-725D-A43FC84BB763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279292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endParaRPr lang="en-US" sz="800" dirty="0">
              <a:solidFill>
                <a:srgbClr val="000000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Sources: USDA, </a:t>
            </a:r>
            <a:r>
              <a:rPr lang="en-US" sz="800" dirty="0">
                <a:solidFill>
                  <a:srgbClr val="000000"/>
                </a:solidFill>
                <a:hlinkClick r:id="rId9"/>
              </a:rPr>
              <a:t>What Is Pyrolysis?</a:t>
            </a:r>
            <a:r>
              <a:rPr lang="en-US" sz="800" dirty="0">
                <a:solidFill>
                  <a:srgbClr val="000000"/>
                </a:solidFill>
              </a:rPr>
              <a:t> (2025); Technip Energies, </a:t>
            </a:r>
            <a:r>
              <a:rPr lang="en-US" sz="800" dirty="0">
                <a:solidFill>
                  <a:srgbClr val="000000"/>
                </a:solidFill>
                <a:hlinkClick r:id="rId10"/>
              </a:rPr>
              <a:t>Fast pyrolysis</a:t>
            </a:r>
            <a:r>
              <a:rPr lang="en-US" sz="800" dirty="0">
                <a:solidFill>
                  <a:srgbClr val="000000"/>
                </a:solidFill>
              </a:rPr>
              <a:t> (2021); Energies, </a:t>
            </a:r>
            <a:r>
              <a:rPr lang="en-US" sz="800" dirty="0">
                <a:solidFill>
                  <a:srgbClr val="000000"/>
                </a:solidFill>
                <a:hlinkClick r:id="rId11"/>
              </a:rPr>
              <a:t>Pyrolysis of biomass</a:t>
            </a:r>
            <a:r>
              <a:rPr lang="en-US" sz="800" dirty="0">
                <a:solidFill>
                  <a:srgbClr val="000000"/>
                </a:solidFill>
              </a:rPr>
              <a:t> (2023).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Sean Lee, </a:t>
            </a:r>
            <a:r>
              <a:rPr lang="en-US" sz="800" dirty="0"/>
              <a:t>Birru Lucha, Hyae Ryung Kim, and </a:t>
            </a:r>
            <a:r>
              <a:rPr lang="en-US" sz="800" dirty="0">
                <a:solidFill>
                  <a:srgbClr val="000000"/>
                </a:solidFill>
                <a:hlinkClick r:id="rId12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3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4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61BF31-658C-BE36-EC08-2EF4DDF3F207}"/>
              </a:ext>
            </a:extLst>
          </p:cNvPr>
          <p:cNvGrpSpPr/>
          <p:nvPr/>
        </p:nvGrpSpPr>
        <p:grpSpPr>
          <a:xfrm>
            <a:off x="330200" y="1554480"/>
            <a:ext cx="8392528" cy="286090"/>
            <a:chOff x="393686" y="1418897"/>
            <a:chExt cx="8392528" cy="28609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B0CF94C3-8A31-2215-4002-747F84785CE9}"/>
                </a:ext>
              </a:extLst>
            </p:cNvPr>
            <p:cNvSpPr/>
            <p:nvPr/>
          </p:nvSpPr>
          <p:spPr bwMode="gray">
            <a:xfrm>
              <a:off x="393686" y="1418897"/>
              <a:ext cx="2551531" cy="28609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Process overview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FBA6E7F-78AB-E919-830A-5CE394FC1757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93686" y="1704987"/>
              <a:ext cx="8392528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080056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BFF149-0517-B4DC-28FC-AC2092D980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360C517-211C-1801-4324-0B1424A47E52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385452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9" imgW="484" imgH="486" progId="TCLayout.ActiveDocument.1">
                  <p:embed/>
                </p:oleObj>
              </mc:Choice>
              <mc:Fallback>
                <p:oleObj name="think-cell Slide" r:id="rId29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360C517-211C-1801-4324-0B1424A47E5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791707BB-35CA-D59E-6A58-2A06B0EDDC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198" y="521208"/>
            <a:ext cx="11861801" cy="882788"/>
          </a:xfrm>
        </p:spPr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Still in early stages, development of Gen 3 and 4 biofuels is led by private institutions and academic research with govt. funding</a:t>
            </a:r>
          </a:p>
        </p:txBody>
      </p:sp>
      <p:sp>
        <p:nvSpPr>
          <p:cNvPr id="109" name="btfpNotesBox111697">
            <a:extLst>
              <a:ext uri="{FF2B5EF4-FFF2-40B4-BE49-F238E27FC236}">
                <a16:creationId xmlns:a16="http://schemas.microsoft.com/office/drawing/2014/main" id="{77F2DC5D-5134-C007-8FFD-51323BC7BB8C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 defTabSz="914400">
              <a:spcBef>
                <a:spcPts val="0"/>
              </a:spcBef>
              <a:buNone/>
              <a:defRPr/>
            </a:pP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 DOE BETO,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1"/>
              </a:rPr>
              <a:t>Bioenergy Technologies Office Funding Opportunities</a:t>
            </a:r>
            <a:r>
              <a:rPr lang="en-US" sz="800" dirty="0">
                <a:solidFill>
                  <a:srgbClr val="000000"/>
                </a:solidFill>
              </a:rPr>
              <a:t>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(2025).</a:t>
            </a: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Ariela Farchi Behar,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32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33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34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6689548A-7211-B035-9A30-8CEEC2198A61}"/>
              </a:ext>
            </a:extLst>
          </p:cNvPr>
          <p:cNvSpPr/>
          <p:nvPr/>
        </p:nvSpPr>
        <p:spPr bwMode="gray">
          <a:xfrm>
            <a:off x="0" y="0"/>
            <a:ext cx="5511452" cy="30490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Case Study: DOE Bioenergy Technology Office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D0A064F-8A07-BD3B-0FE2-EC14F96989C1}"/>
              </a:ext>
            </a:extLst>
          </p:cNvPr>
          <p:cNvGrpSpPr/>
          <p:nvPr/>
        </p:nvGrpSpPr>
        <p:grpSpPr>
          <a:xfrm>
            <a:off x="330198" y="1554480"/>
            <a:ext cx="8869681" cy="288219"/>
            <a:chOff x="330198" y="1571310"/>
            <a:chExt cx="11666910" cy="288219"/>
          </a:xfrm>
        </p:grpSpPr>
        <p:sp>
          <p:nvSpPr>
            <p:cNvPr id="33" name="btfpColumnHeaderBoxText844486">
              <a:extLst>
                <a:ext uri="{FF2B5EF4-FFF2-40B4-BE49-F238E27FC236}">
                  <a16:creationId xmlns:a16="http://schemas.microsoft.com/office/drawing/2014/main" id="{1DCE09E3-07AA-4AAF-B602-736E356E8662}"/>
                </a:ext>
              </a:extLst>
            </p:cNvPr>
            <p:cNvSpPr txBox="1"/>
            <p:nvPr/>
          </p:nvSpPr>
          <p:spPr bwMode="gray">
            <a:xfrm>
              <a:off x="330198" y="1571310"/>
              <a:ext cx="11666909" cy="288219"/>
            </a:xfrm>
            <a:prstGeom prst="rect">
              <a:avLst/>
            </a:prstGeom>
            <a:noFill/>
          </p:spPr>
          <p:txBody>
            <a:bodyPr vert="horz" wrap="square" lIns="36576" tIns="36036" rIns="36036" bIns="36036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b="1" dirty="0">
                  <a:solidFill>
                    <a:srgbClr val="000000"/>
                  </a:solidFill>
                  <a:latin typeface="Arial"/>
                </a:rPr>
                <a:t>Since 2016, BETO has deployed $253M funding for the advancement of biofuels and related bioproducts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34" name="btfpColumnHeaderBoxLine844486">
              <a:extLst>
                <a:ext uri="{FF2B5EF4-FFF2-40B4-BE49-F238E27FC236}">
                  <a16:creationId xmlns:a16="http://schemas.microsoft.com/office/drawing/2014/main" id="{5B805204-68C8-98E7-DA1A-2790C4118A61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330199" y="1852103"/>
              <a:ext cx="11666909" cy="0"/>
            </a:xfrm>
            <a:prstGeom prst="line">
              <a:avLst/>
            </a:prstGeom>
            <a:ln w="9525" cap="flat">
              <a:solidFill>
                <a:srgbClr val="000000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C004A2A6-8208-6D0D-F442-F5C61967662D}"/>
              </a:ext>
            </a:extLst>
          </p:cNvPr>
          <p:cNvGraphicFramePr/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3851331658"/>
              </p:ext>
            </p:extLst>
          </p:nvPr>
        </p:nvGraphicFramePr>
        <p:xfrm>
          <a:off x="879475" y="2471738"/>
          <a:ext cx="8228013" cy="21764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125" name="Text Placeholder 10">
            <a:extLst>
              <a:ext uri="{FF2B5EF4-FFF2-40B4-BE49-F238E27FC236}">
                <a16:creationId xmlns:a16="http://schemas.microsoft.com/office/drawing/2014/main" id="{81D93D37-807A-17CA-8B59-7CF18B212C92}"/>
              </a:ext>
            </a:extLst>
          </p:cNvPr>
          <p:cNvSpPr txBox="1">
            <a:spLocks/>
          </p:cNvSpPr>
          <p:nvPr>
            <p:custDataLst>
              <p:tags r:id="rId5"/>
            </p:custDataLst>
          </p:nvPr>
        </p:nvSpPr>
        <p:spPr bwMode="auto">
          <a:xfrm>
            <a:off x="987425" y="4608513"/>
            <a:ext cx="6794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March 2016</a:t>
            </a:r>
            <a:endParaRPr lang="en-US" sz="1000" dirty="0"/>
          </a:p>
        </p:txBody>
      </p:sp>
      <p:sp>
        <p:nvSpPr>
          <p:cNvPr id="127" name="Text Placeholder 10">
            <a:extLst>
              <a:ext uri="{FF2B5EF4-FFF2-40B4-BE49-F238E27FC236}">
                <a16:creationId xmlns:a16="http://schemas.microsoft.com/office/drawing/2014/main" id="{6524DE99-FD9A-BE5E-8C07-F6F6A9F7B09D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 bwMode="auto">
          <a:xfrm>
            <a:off x="1768475" y="4608513"/>
            <a:ext cx="58578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5B232F8-923B-497B-A240-16833CD6C8A6}" type="datetime'''''A''u''''''g''''''''. ''''2''''0''2''''''''''''''1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Aug. 2021</a:t>
            </a:fld>
            <a:endParaRPr lang="en-US" sz="1000" dirty="0"/>
          </a:p>
        </p:txBody>
      </p:sp>
      <p:sp>
        <p:nvSpPr>
          <p:cNvPr id="128" name="Text Placeholder 10">
            <a:extLst>
              <a:ext uri="{FF2B5EF4-FFF2-40B4-BE49-F238E27FC236}">
                <a16:creationId xmlns:a16="http://schemas.microsoft.com/office/drawing/2014/main" id="{03B38DA2-8C70-6A65-E7B2-0904B2A9E7D1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auto">
          <a:xfrm>
            <a:off x="2482850" y="4608513"/>
            <a:ext cx="6207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Sept. 2021</a:t>
            </a:r>
            <a:endParaRPr lang="en-US" sz="1000" dirty="0"/>
          </a:p>
        </p:txBody>
      </p:sp>
      <p:sp>
        <p:nvSpPr>
          <p:cNvPr id="129" name="Text Placeholder 10">
            <a:extLst>
              <a:ext uri="{FF2B5EF4-FFF2-40B4-BE49-F238E27FC236}">
                <a16:creationId xmlns:a16="http://schemas.microsoft.com/office/drawing/2014/main" id="{AA22D646-F1BA-BD1B-6C90-38E2C5EA80A7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 bwMode="auto">
          <a:xfrm>
            <a:off x="3249613" y="4608513"/>
            <a:ext cx="5524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July 2022</a:t>
            </a:r>
            <a:endParaRPr lang="en-US" sz="1000" dirty="0"/>
          </a:p>
        </p:txBody>
      </p:sp>
      <p:sp>
        <p:nvSpPr>
          <p:cNvPr id="130" name="Text Placeholder 10">
            <a:extLst>
              <a:ext uri="{FF2B5EF4-FFF2-40B4-BE49-F238E27FC236}">
                <a16:creationId xmlns:a16="http://schemas.microsoft.com/office/drawing/2014/main" id="{13826268-2EB4-53EC-F5D8-A88793D017DE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 bwMode="auto">
          <a:xfrm>
            <a:off x="3919538" y="4608513"/>
            <a:ext cx="6794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March 2023</a:t>
            </a:r>
            <a:endParaRPr lang="en-US" sz="1000" dirty="0"/>
          </a:p>
        </p:txBody>
      </p:sp>
      <p:sp>
        <p:nvSpPr>
          <p:cNvPr id="131" name="Text Placeholder 10">
            <a:extLst>
              <a:ext uri="{FF2B5EF4-FFF2-40B4-BE49-F238E27FC236}">
                <a16:creationId xmlns:a16="http://schemas.microsoft.com/office/drawing/2014/main" id="{ACA93745-3AC7-D9FD-15C8-2702AEBFB3C3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auto">
          <a:xfrm>
            <a:off x="4710113" y="4608513"/>
            <a:ext cx="5667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May 2023</a:t>
            </a:r>
            <a:endParaRPr lang="en-US" sz="1000" dirty="0"/>
          </a:p>
        </p:txBody>
      </p:sp>
      <p:sp>
        <p:nvSpPr>
          <p:cNvPr id="133" name="Text Placeholder 10">
            <a:extLst>
              <a:ext uri="{FF2B5EF4-FFF2-40B4-BE49-F238E27FC236}">
                <a16:creationId xmlns:a16="http://schemas.microsoft.com/office/drawing/2014/main" id="{A4540542-384C-B87E-9986-7208299E53F6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 bwMode="auto">
          <a:xfrm>
            <a:off x="5414963" y="4608513"/>
            <a:ext cx="6207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F36EC83-7501-4C55-9101-85616A172F98}" type="datetime'''''''''Sep''t''''''''''''''''''''''''''.'''' 2''''0''''2''3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Sept. 2023</a:t>
            </a:fld>
            <a:endParaRPr lang="en-US" sz="1000" dirty="0"/>
          </a:p>
        </p:txBody>
      </p:sp>
      <p:sp>
        <p:nvSpPr>
          <p:cNvPr id="134" name="Text Placeholder 10">
            <a:extLst>
              <a:ext uri="{FF2B5EF4-FFF2-40B4-BE49-F238E27FC236}">
                <a16:creationId xmlns:a16="http://schemas.microsoft.com/office/drawing/2014/main" id="{0CEC7C89-4D4A-4D4B-83F8-1659BE57B3B7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 bwMode="auto">
          <a:xfrm>
            <a:off x="6148388" y="4608513"/>
            <a:ext cx="62071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EDA5795-3A7A-41D7-8F9D-29908663FFC0}" type="datetime'''S''''e''''''''''''''''''''''p''t''.'''''' ''''''2''0''2''4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Sept. 2024</a:t>
            </a:fld>
            <a:endParaRPr lang="en-US" sz="1000" dirty="0"/>
          </a:p>
        </p:txBody>
      </p:sp>
      <p:sp>
        <p:nvSpPr>
          <p:cNvPr id="1050" name="Text Placeholder 10">
            <a:extLst>
              <a:ext uri="{FF2B5EF4-FFF2-40B4-BE49-F238E27FC236}">
                <a16:creationId xmlns:a16="http://schemas.microsoft.com/office/drawing/2014/main" id="{EB64AE15-C9A1-EEF6-55EE-A82F4B196018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auto">
          <a:xfrm>
            <a:off x="6897688" y="4608513"/>
            <a:ext cx="5873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Nov. 2024</a:t>
            </a:r>
            <a:endParaRPr lang="en-US" sz="1000" dirty="0"/>
          </a:p>
        </p:txBody>
      </p:sp>
      <p:sp>
        <p:nvSpPr>
          <p:cNvPr id="1067" name="Text Placeholder 10">
            <a:extLst>
              <a:ext uri="{FF2B5EF4-FFF2-40B4-BE49-F238E27FC236}">
                <a16:creationId xmlns:a16="http://schemas.microsoft.com/office/drawing/2014/main" id="{6B406547-76DE-359A-F994-942C84F00499}"/>
              </a:ext>
            </a:extLst>
          </p:cNvPr>
          <p:cNvSpPr txBox="1">
            <a:spLocks/>
          </p:cNvSpPr>
          <p:nvPr>
            <p:custDataLst>
              <p:tags r:id="rId14"/>
            </p:custDataLst>
          </p:nvPr>
        </p:nvSpPr>
        <p:spPr bwMode="auto">
          <a:xfrm>
            <a:off x="7642225" y="4608513"/>
            <a:ext cx="56515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E9948E0-2D93-45EE-8FB4-9594E93C24B8}" type="datetime'''J''''''''''''''a''''''n''''''''''.'''' 20''''''''25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Jan. 2025</a:t>
            </a:fld>
            <a:endParaRPr lang="en-US" sz="1000" dirty="0"/>
          </a:p>
        </p:txBody>
      </p:sp>
      <p:sp>
        <p:nvSpPr>
          <p:cNvPr id="1070" name="Text Placeholder 10">
            <a:extLst>
              <a:ext uri="{FF2B5EF4-FFF2-40B4-BE49-F238E27FC236}">
                <a16:creationId xmlns:a16="http://schemas.microsoft.com/office/drawing/2014/main" id="{133F03CC-05AA-1A8A-2448-D98E870A70FE}"/>
              </a:ext>
            </a:extLst>
          </p:cNvPr>
          <p:cNvSpPr txBox="1">
            <a:spLocks/>
          </p:cNvSpPr>
          <p:nvPr>
            <p:custDataLst>
              <p:tags r:id="rId15"/>
            </p:custDataLst>
          </p:nvPr>
        </p:nvSpPr>
        <p:spPr bwMode="auto">
          <a:xfrm>
            <a:off x="8374063" y="4608513"/>
            <a:ext cx="566738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dirty="0"/>
              <a:t>May 2025</a:t>
            </a:r>
            <a:endParaRPr lang="en-US" sz="1000" dirty="0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A22E0020-0A60-1207-2D2F-057F5B0DD486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gray">
          <a:xfrm>
            <a:off x="1239839" y="3916363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8B6B7AD-B03B-4117-BA85-7A03E94EF78A}" type="datetime'''''''''''''''''15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15</a:t>
            </a:fld>
            <a:endParaRPr lang="en-US" sz="1000" dirty="0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03726A55-237B-81FE-2753-EFEDAD9A8426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 bwMode="gray">
          <a:xfrm>
            <a:off x="1973264" y="3319463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15681B4-C189-442A-845A-14BE041F0F8E}" type="datetime'''''''''''''''''3''''4''''''''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34</a:t>
            </a:fld>
            <a:endParaRPr lang="en-US" sz="1000" dirty="0"/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8E417F29-3B9F-30E3-F828-60AB52368A7B}"/>
              </a:ext>
            </a:extLst>
          </p:cNvPr>
          <p:cNvSpPr txBox="1">
            <a:spLocks/>
          </p:cNvSpPr>
          <p:nvPr>
            <p:custDataLst>
              <p:tags r:id="rId18"/>
            </p:custDataLst>
          </p:nvPr>
        </p:nvSpPr>
        <p:spPr bwMode="gray">
          <a:xfrm>
            <a:off x="2705101" y="2376488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7D10DB6-FEF0-4D06-BC91-4055A657BABE}" type="datetime'''''''''''''''''''''''''''6''4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64</a:t>
            </a:fld>
            <a:endParaRPr lang="en-US" sz="1000" dirty="0"/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AD93B249-1A14-3086-C8D3-4F48C3264F7B}"/>
              </a:ext>
            </a:extLst>
          </p:cNvPr>
          <p:cNvSpPr txBox="1">
            <a:spLocks/>
          </p:cNvSpPr>
          <p:nvPr>
            <p:custDataLst>
              <p:tags r:id="rId19"/>
            </p:custDataLst>
          </p:nvPr>
        </p:nvSpPr>
        <p:spPr bwMode="gray">
          <a:xfrm>
            <a:off x="3438526" y="2533650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F1060B3-5AAF-41E2-B370-AFF61DD93DBE}" type="datetime'''''5''''''''''9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59</a:t>
            </a:fld>
            <a:endParaRPr lang="en-US" sz="1000" dirty="0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79C8FE9E-6B4C-313D-EB76-3A5A30CA9BE5}"/>
              </a:ext>
            </a:extLst>
          </p:cNvPr>
          <p:cNvSpPr txBox="1">
            <a:spLocks/>
          </p:cNvSpPr>
          <p:nvPr>
            <p:custDataLst>
              <p:tags r:id="rId20"/>
            </p:custDataLst>
          </p:nvPr>
        </p:nvSpPr>
        <p:spPr bwMode="gray">
          <a:xfrm>
            <a:off x="4171951" y="3948113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3A7CB9B-20D9-4F2E-96E5-B4E9B7D05BD4}" type="datetime'''1''''''''''''4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14</a:t>
            </a:fld>
            <a:endParaRPr lang="en-US" sz="1000" dirty="0"/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17CB2C1B-1871-C304-DB81-B6473C6A0D63}"/>
              </a:ext>
            </a:extLst>
          </p:cNvPr>
          <p:cNvSpPr txBox="1">
            <a:spLocks/>
          </p:cNvSpPr>
          <p:nvPr>
            <p:custDataLst>
              <p:tags r:id="rId21"/>
            </p:custDataLst>
          </p:nvPr>
        </p:nvSpPr>
        <p:spPr bwMode="gray">
          <a:xfrm>
            <a:off x="4905376" y="3586163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5B9DF48-20F1-4388-8593-D3CA5BE4FDDE}" type="datetime'2''''''''6''''''''''''''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26</a:t>
            </a:fld>
            <a:endParaRPr lang="en-US" sz="1000" dirty="0"/>
          </a:p>
        </p:txBody>
      </p:sp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A61BBF9D-CF7A-7591-C671-59D67F38A964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gray">
          <a:xfrm>
            <a:off x="5637214" y="3646488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5E8B81C-345F-406A-95D7-3B15DABC4BB2}" type="datetime'''''''''''''''2''''''''''''''''''''''''4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24</a:t>
            </a:fld>
            <a:endParaRPr lang="en-US" sz="1000" dirty="0"/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56394624-3DB4-699A-8AAF-7EF8376541B2}"/>
              </a:ext>
            </a:extLst>
          </p:cNvPr>
          <p:cNvSpPr txBox="1">
            <a:spLocks/>
          </p:cNvSpPr>
          <p:nvPr>
            <p:custDataLst>
              <p:tags r:id="rId23"/>
            </p:custDataLst>
          </p:nvPr>
        </p:nvSpPr>
        <p:spPr bwMode="gray">
          <a:xfrm>
            <a:off x="6370639" y="3822700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9BDB754-20BC-49F6-A8A0-CD9274A5BB30}" type="datetime'''''''''''''''''''''''''''''''''''''1''''8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18</a:t>
            </a:fld>
            <a:endParaRPr lang="en-US" sz="1000" dirty="0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94932C22-C2F3-03D7-B9C6-EC1257BE340A}"/>
              </a:ext>
            </a:extLst>
          </p:cNvPr>
          <p:cNvSpPr txBox="1">
            <a:spLocks/>
          </p:cNvSpPr>
          <p:nvPr>
            <p:custDataLst>
              <p:tags r:id="rId24"/>
            </p:custDataLst>
          </p:nvPr>
        </p:nvSpPr>
        <p:spPr bwMode="gray">
          <a:xfrm>
            <a:off x="7104064" y="3752850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5CD6902-3222-4075-B731-872FD1F35009}" type="datetime'''''''''''''''''''''''''''''2''''''''''0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20</a:t>
            </a:fld>
            <a:endParaRPr lang="en-US" sz="1000" dirty="0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153AD786-C2D6-2C2E-9931-70922470B380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 bwMode="gray">
          <a:xfrm>
            <a:off x="7872414" y="4198938"/>
            <a:ext cx="1047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5DDF3EC-5A91-4533-883B-A7133D809863}" type="datetime'''''''''''6''''''''''''''''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6</a:t>
            </a:fld>
            <a:endParaRPr lang="en-US" sz="1000" dirty="0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AB0216FF-07DC-33FD-0961-8C3FD5D8A5AE}"/>
              </a:ext>
            </a:extLst>
          </p:cNvPr>
          <p:cNvSpPr txBox="1">
            <a:spLocks/>
          </p:cNvSpPr>
          <p:nvPr>
            <p:custDataLst>
              <p:tags r:id="rId26"/>
            </p:custDataLst>
          </p:nvPr>
        </p:nvSpPr>
        <p:spPr bwMode="gray">
          <a:xfrm>
            <a:off x="8569326" y="4073525"/>
            <a:ext cx="1746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180975" indent="-180975" algn="l" defTabSz="914354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4988" indent="-173038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80975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354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&gt;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71A05F7-E55B-4E42-B578-37CAF00974A8}" type="datetime'''''''''''''''''''''''''''''''''''''''''''''1''''0'''''">
              <a:rPr lang="en-US" altLang="en-US" sz="1000" smtClean="0"/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10</a:t>
            </a:fld>
            <a:endParaRPr lang="en-US" sz="1000" dirty="0"/>
          </a:p>
        </p:txBody>
      </p:sp>
      <p:graphicFrame>
        <p:nvGraphicFramePr>
          <p:cNvPr id="1044" name="Table 1043">
            <a:extLst>
              <a:ext uri="{FF2B5EF4-FFF2-40B4-BE49-F238E27FC236}">
                <a16:creationId xmlns:a16="http://schemas.microsoft.com/office/drawing/2014/main" id="{ABED6375-598F-2D23-A1A1-DF44212A5B1F}"/>
              </a:ext>
            </a:extLst>
          </p:cNvPr>
          <p:cNvGraphicFramePr>
            <a:graphicFrameLocks noGrp="1"/>
          </p:cNvGraphicFramePr>
          <p:nvPr/>
        </p:nvGraphicFramePr>
        <p:xfrm>
          <a:off x="119062" y="4981575"/>
          <a:ext cx="9055100" cy="8915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37697">
                  <a:extLst>
                    <a:ext uri="{9D8B030D-6E8A-4147-A177-3AD203B41FA5}">
                      <a16:colId xmlns:a16="http://schemas.microsoft.com/office/drawing/2014/main" val="1568014592"/>
                    </a:ext>
                  </a:extLst>
                </a:gridCol>
                <a:gridCol w="804136">
                  <a:extLst>
                    <a:ext uri="{9D8B030D-6E8A-4147-A177-3AD203B41FA5}">
                      <a16:colId xmlns:a16="http://schemas.microsoft.com/office/drawing/2014/main" val="516782706"/>
                    </a:ext>
                  </a:extLst>
                </a:gridCol>
                <a:gridCol w="707189">
                  <a:extLst>
                    <a:ext uri="{9D8B030D-6E8A-4147-A177-3AD203B41FA5}">
                      <a16:colId xmlns:a16="http://schemas.microsoft.com/office/drawing/2014/main" val="3414975375"/>
                    </a:ext>
                  </a:extLst>
                </a:gridCol>
                <a:gridCol w="769258">
                  <a:extLst>
                    <a:ext uri="{9D8B030D-6E8A-4147-A177-3AD203B41FA5}">
                      <a16:colId xmlns:a16="http://schemas.microsoft.com/office/drawing/2014/main" val="1904896988"/>
                    </a:ext>
                  </a:extLst>
                </a:gridCol>
                <a:gridCol w="804135">
                  <a:extLst>
                    <a:ext uri="{9D8B030D-6E8A-4147-A177-3AD203B41FA5}">
                      <a16:colId xmlns:a16="http://schemas.microsoft.com/office/drawing/2014/main" val="1890854082"/>
                    </a:ext>
                  </a:extLst>
                </a:gridCol>
                <a:gridCol w="764590">
                  <a:extLst>
                    <a:ext uri="{9D8B030D-6E8A-4147-A177-3AD203B41FA5}">
                      <a16:colId xmlns:a16="http://schemas.microsoft.com/office/drawing/2014/main" val="766543668"/>
                    </a:ext>
                  </a:extLst>
                </a:gridCol>
                <a:gridCol w="711857">
                  <a:extLst>
                    <a:ext uri="{9D8B030D-6E8A-4147-A177-3AD203B41FA5}">
                      <a16:colId xmlns:a16="http://schemas.microsoft.com/office/drawing/2014/main" val="1864090043"/>
                    </a:ext>
                  </a:extLst>
                </a:gridCol>
                <a:gridCol w="711858">
                  <a:extLst>
                    <a:ext uri="{9D8B030D-6E8A-4147-A177-3AD203B41FA5}">
                      <a16:colId xmlns:a16="http://schemas.microsoft.com/office/drawing/2014/main" val="3840069639"/>
                    </a:ext>
                  </a:extLst>
                </a:gridCol>
                <a:gridCol w="777769">
                  <a:extLst>
                    <a:ext uri="{9D8B030D-6E8A-4147-A177-3AD203B41FA5}">
                      <a16:colId xmlns:a16="http://schemas.microsoft.com/office/drawing/2014/main" val="1124711283"/>
                    </a:ext>
                  </a:extLst>
                </a:gridCol>
                <a:gridCol w="736836">
                  <a:extLst>
                    <a:ext uri="{9D8B030D-6E8A-4147-A177-3AD203B41FA5}">
                      <a16:colId xmlns:a16="http://schemas.microsoft.com/office/drawing/2014/main" val="3328552244"/>
                    </a:ext>
                  </a:extLst>
                </a:gridCol>
                <a:gridCol w="723074">
                  <a:extLst>
                    <a:ext uri="{9D8B030D-6E8A-4147-A177-3AD203B41FA5}">
                      <a16:colId xmlns:a16="http://schemas.microsoft.com/office/drawing/2014/main" val="3728361320"/>
                    </a:ext>
                  </a:extLst>
                </a:gridCol>
                <a:gridCol w="806701">
                  <a:extLst>
                    <a:ext uri="{9D8B030D-6E8A-4147-A177-3AD203B41FA5}">
                      <a16:colId xmlns:a16="http://schemas.microsoft.com/office/drawing/2014/main" val="213422637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Grant objective: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Advancement in algal biomass yield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Advance waste and algae bioenergy technology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Biofuels research to reduce transport emissions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Expand biofuels production and decarbonize transportation sector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Optimize production of affordable biofuels and biochemicals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Improve biofuels and bioproducts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Support production of low-carbon biofuels and bioproducts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Advance mixed algae development for low-carbon biofuels and bioproducts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Advance development of mixed algae for biofuels and bioproducts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Develop-ment of advanced biofuels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US" sz="750" dirty="0"/>
                        <a:t>Algal systems R&amp;D to expand U.S. bioenergy feedstock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4458086"/>
                  </a:ext>
                </a:extLst>
              </a:tr>
            </a:tbl>
          </a:graphicData>
        </a:graphic>
      </p:graphicFrame>
      <p:sp>
        <p:nvSpPr>
          <p:cNvPr id="3" name="TextBox 8">
            <a:extLst>
              <a:ext uri="{FF2B5EF4-FFF2-40B4-BE49-F238E27FC236}">
                <a16:creationId xmlns:a16="http://schemas.microsoft.com/office/drawing/2014/main" id="{2586AF38-D307-34FC-8562-C405B9F9779D}"/>
              </a:ext>
            </a:extLst>
          </p:cNvPr>
          <p:cNvSpPr txBox="1"/>
          <p:nvPr/>
        </p:nvSpPr>
        <p:spPr bwMode="gray">
          <a:xfrm>
            <a:off x="9356726" y="1554480"/>
            <a:ext cx="2428873" cy="4297680"/>
          </a:xfrm>
          <a:prstGeom prst="rect">
            <a:avLst/>
          </a:prstGeom>
          <a:solidFill>
            <a:srgbClr val="E3E8EE"/>
          </a:solidFill>
        </p:spPr>
        <p:txBody>
          <a:bodyPr wrap="square" lIns="137160" tIns="137160" rIns="137160" bIns="137160" rtlCol="0">
            <a:noAutofit/>
          </a:bodyPr>
          <a:lstStyle>
            <a:defPPr>
              <a:defRPr lang="en-US"/>
            </a:defPPr>
            <a:lvl1pPr marL="0" indent="0">
              <a:spcAft>
                <a:spcPts val="600"/>
              </a:spcAft>
              <a:buNone/>
              <a:defRPr sz="1200" b="1"/>
            </a:lvl1pPr>
            <a:lvl2pPr marL="356616" lvl="1" indent="-173736">
              <a:spcBef>
                <a:spcPts val="0"/>
              </a:spcBef>
              <a:spcAft>
                <a:spcPts val="400"/>
              </a:spcAft>
              <a:defRPr sz="1100">
                <a:solidFill>
                  <a:srgbClr val="000000"/>
                </a:solidFill>
              </a:defRPr>
            </a:lvl2pPr>
          </a:lstStyle>
          <a:p>
            <a:pPr>
              <a:spcBef>
                <a:spcPts val="600"/>
              </a:spcBef>
              <a:spcAft>
                <a:spcPts val="0"/>
              </a:spcAft>
            </a:pPr>
            <a:r>
              <a:rPr lang="en-US" sz="1250" dirty="0"/>
              <a:t>Observations</a:t>
            </a:r>
          </a:p>
          <a:p>
            <a:pPr marL="171450" indent="-171450"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050" dirty="0"/>
              <a:t>The Bioenergy Technologies Office (BETO) under the DOE collaborates with industry and academia “advancing technology development and innovation across the entire biomass-to-bioenergy supply chain.”</a:t>
            </a:r>
          </a:p>
          <a:p>
            <a:pPr lvl="1">
              <a:spcBef>
                <a:spcPts val="600"/>
              </a:spcBef>
              <a:spcAft>
                <a:spcPts val="0"/>
              </a:spcAft>
            </a:pPr>
            <a:r>
              <a:rPr lang="en-US" sz="850" dirty="0">
                <a:solidFill>
                  <a:schemeClr val="tx1"/>
                </a:solidFill>
              </a:rPr>
              <a:t>Recipients of the Nov. 24 grant were 31% private and 69% academic.</a:t>
            </a:r>
          </a:p>
          <a:p>
            <a:pPr lvl="1">
              <a:spcBef>
                <a:spcPts val="600"/>
              </a:spcBef>
              <a:spcAft>
                <a:spcPts val="0"/>
              </a:spcAft>
            </a:pPr>
            <a:r>
              <a:rPr lang="en-US" sz="850" dirty="0">
                <a:solidFill>
                  <a:schemeClr val="tx1"/>
                </a:solidFill>
              </a:rPr>
              <a:t>Recipients of the Sept. 21 grant were 59% private and 41% academic. </a:t>
            </a:r>
          </a:p>
          <a:p>
            <a:pPr marL="171450" indent="-171450"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050" dirty="0"/>
              <a:t>11 grants have been deployed for the advancement of bioproducts.</a:t>
            </a:r>
          </a:p>
          <a:p>
            <a:pPr lvl="1">
              <a:spcBef>
                <a:spcPts val="600"/>
              </a:spcBef>
              <a:spcAft>
                <a:spcPts val="0"/>
              </a:spcAft>
            </a:pPr>
            <a:r>
              <a:rPr lang="en-US" sz="850" dirty="0">
                <a:solidFill>
                  <a:schemeClr val="tx1"/>
                </a:solidFill>
              </a:rPr>
              <a:t>Bioproducts refers to biofuels and other products derived from biomass, such as bioplastics.</a:t>
            </a:r>
          </a:p>
          <a:p>
            <a:pPr marL="171450" indent="-171450"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050" dirty="0"/>
              <a:t>BETO’s role in the DOE is to improve national energy security and reliability while fostering economic development.</a:t>
            </a:r>
          </a:p>
          <a:p>
            <a:endParaRPr lang="en-US" sz="1100" dirty="0"/>
          </a:p>
          <a:p>
            <a:r>
              <a:rPr lang="en-US" sz="1100" dirty="0"/>
              <a:t>`</a:t>
            </a:r>
          </a:p>
        </p:txBody>
      </p:sp>
      <p:sp>
        <p:nvSpPr>
          <p:cNvPr id="35" name="btfpColumnHeaderBoxText844486">
            <a:extLst>
              <a:ext uri="{FF2B5EF4-FFF2-40B4-BE49-F238E27FC236}">
                <a16:creationId xmlns:a16="http://schemas.microsoft.com/office/drawing/2014/main" id="{5DEA67E3-42C2-627D-C7E8-21F2B1FC3FEB}"/>
              </a:ext>
            </a:extLst>
          </p:cNvPr>
          <p:cNvSpPr txBox="1"/>
          <p:nvPr/>
        </p:nvSpPr>
        <p:spPr bwMode="gray">
          <a:xfrm>
            <a:off x="330199" y="1851348"/>
            <a:ext cx="11319006" cy="257442"/>
          </a:xfrm>
          <a:prstGeom prst="rect">
            <a:avLst/>
          </a:prstGeom>
          <a:noFill/>
        </p:spPr>
        <p:txBody>
          <a:bodyPr vert="horz" wrap="square" lIns="36576" tIns="36036" rIns="36036" bIns="36036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>
                <a:solidFill>
                  <a:srgbClr val="000000"/>
                </a:solidFill>
                <a:latin typeface="Arial"/>
              </a:rPr>
              <a:t>BETO funding, $M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740286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9E9CB9-CF17-BF65-99A0-61F8719D07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60071C6-0DC6-C53E-BC4F-4713DA561671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36747267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60071C6-0DC6-C53E-BC4F-4713DA5616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25432B75-5A21-C9BB-7879-05DA76EE2E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200" y="523318"/>
            <a:ext cx="11531600" cy="477054"/>
          </a:xfrm>
        </p:spPr>
        <p:txBody>
          <a:bodyPr vert="horz">
            <a:spAutoFit/>
          </a:bodyPr>
          <a:lstStyle/>
          <a:p>
            <a:r>
              <a:rPr lang="en-US" dirty="0"/>
              <a:t>MPGe and cost of energy per GGE calculations [ref. Slide 69]</a:t>
            </a:r>
          </a:p>
        </p:txBody>
      </p:sp>
      <p:grpSp>
        <p:nvGrpSpPr>
          <p:cNvPr id="1209" name="Group 1208">
            <a:extLst>
              <a:ext uri="{FF2B5EF4-FFF2-40B4-BE49-F238E27FC236}">
                <a16:creationId xmlns:a16="http://schemas.microsoft.com/office/drawing/2014/main" id="{4D4D814B-0BE5-8F8A-A382-356DD74C9349}"/>
              </a:ext>
            </a:extLst>
          </p:cNvPr>
          <p:cNvGrpSpPr/>
          <p:nvPr/>
        </p:nvGrpSpPr>
        <p:grpSpPr>
          <a:xfrm>
            <a:off x="329184" y="1554480"/>
            <a:ext cx="10910659" cy="257625"/>
            <a:chOff x="420140" y="1522574"/>
            <a:chExt cx="5997268" cy="257625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9D695CAF-DBA7-DB63-10A4-BBDEE95CF0FF}"/>
                </a:ext>
              </a:extLst>
            </p:cNvPr>
            <p:cNvSpPr/>
            <p:nvPr/>
          </p:nvSpPr>
          <p:spPr bwMode="gray">
            <a:xfrm>
              <a:off x="420140" y="1522574"/>
              <a:ext cx="5997268" cy="257625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US" sz="1400" b="1" dirty="0">
                  <a:solidFill>
                    <a:schemeClr val="tx1"/>
                  </a:solidFill>
                </a:rPr>
                <a:t>MPGe</a:t>
              </a:r>
              <a:r>
                <a:rPr lang="en-001" sz="1400" b="1" dirty="0">
                  <a:solidFill>
                    <a:schemeClr val="tx1"/>
                  </a:solidFill>
                </a:rPr>
                <a:t> (</a:t>
              </a:r>
              <a:r>
                <a:rPr lang="en-US" sz="1400" b="1" dirty="0">
                  <a:solidFill>
                    <a:schemeClr val="tx1"/>
                  </a:solidFill>
                </a:rPr>
                <a:t>miles per gallon equivalent)</a:t>
              </a:r>
              <a:endParaRPr lang="en-US" sz="1400" dirty="0">
                <a:solidFill>
                  <a:schemeClr val="tx1"/>
                </a:solidFill>
              </a:endParaRP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E7E7E16E-8890-C295-5358-8764011C39B8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429216" y="1771650"/>
              <a:ext cx="589311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0BA85535-9957-FD3D-F8A9-9C1375E84E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1152515"/>
              </p:ext>
            </p:extLst>
          </p:nvPr>
        </p:nvGraphicFramePr>
        <p:xfrm>
          <a:off x="446432" y="1900648"/>
          <a:ext cx="10742679" cy="838200"/>
        </p:xfrm>
        <a:graphic>
          <a:graphicData uri="http://schemas.openxmlformats.org/drawingml/2006/table">
            <a:tbl>
              <a:tblPr/>
              <a:tblGrid>
                <a:gridCol w="2622510">
                  <a:extLst>
                    <a:ext uri="{9D8B030D-6E8A-4147-A177-3AD203B41FA5}">
                      <a16:colId xmlns:a16="http://schemas.microsoft.com/office/drawing/2014/main" val="1878781233"/>
                    </a:ext>
                  </a:extLst>
                </a:gridCol>
                <a:gridCol w="1191449">
                  <a:extLst>
                    <a:ext uri="{9D8B030D-6E8A-4147-A177-3AD203B41FA5}">
                      <a16:colId xmlns:a16="http://schemas.microsoft.com/office/drawing/2014/main" val="4227167993"/>
                    </a:ext>
                  </a:extLst>
                </a:gridCol>
                <a:gridCol w="1385744">
                  <a:extLst>
                    <a:ext uri="{9D8B030D-6E8A-4147-A177-3AD203B41FA5}">
                      <a16:colId xmlns:a16="http://schemas.microsoft.com/office/drawing/2014/main" val="3924148542"/>
                    </a:ext>
                  </a:extLst>
                </a:gridCol>
                <a:gridCol w="1385744">
                  <a:extLst>
                    <a:ext uri="{9D8B030D-6E8A-4147-A177-3AD203B41FA5}">
                      <a16:colId xmlns:a16="http://schemas.microsoft.com/office/drawing/2014/main" val="214262361"/>
                    </a:ext>
                  </a:extLst>
                </a:gridCol>
                <a:gridCol w="1385744">
                  <a:extLst>
                    <a:ext uri="{9D8B030D-6E8A-4147-A177-3AD203B41FA5}">
                      <a16:colId xmlns:a16="http://schemas.microsoft.com/office/drawing/2014/main" val="4041941174"/>
                    </a:ext>
                  </a:extLst>
                </a:gridCol>
                <a:gridCol w="1385744">
                  <a:extLst>
                    <a:ext uri="{9D8B030D-6E8A-4147-A177-3AD203B41FA5}">
                      <a16:colId xmlns:a16="http://schemas.microsoft.com/office/drawing/2014/main" val="2629876201"/>
                    </a:ext>
                  </a:extLst>
                </a:gridCol>
                <a:gridCol w="1385744">
                  <a:extLst>
                    <a:ext uri="{9D8B030D-6E8A-4147-A177-3AD203B41FA5}">
                      <a16:colId xmlns:a16="http://schemas.microsoft.com/office/drawing/2014/main" val="2138584236"/>
                    </a:ext>
                  </a:extLst>
                </a:gridCol>
              </a:tblGrid>
              <a:tr h="152400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B99/B100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Electricity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Gasoline</a:t>
                      </a:r>
                    </a:p>
                  </a:txBody>
                  <a:tcPr marL="0" marR="0" marT="0" marB="0" anchor="b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Diesel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6485669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(a) MPG-average, gasoline (ratio)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0.79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3.42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1.00</a:t>
                      </a:r>
                    </a:p>
                  </a:txBody>
                  <a:tcPr marL="0" marR="0" marT="0" marB="0" anchor="b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1219319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(b) MPG-average, diesel (ratio)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0.98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0.90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1.00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16566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(c) MPG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24.40</a:t>
                      </a:r>
                    </a:p>
                  </a:txBody>
                  <a:tcPr marL="0" marR="0" marT="0" marB="0" anchor="b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31.11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47248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MPGe (b)*(c), (a)*(c)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19.28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30.49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28.00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83.50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032896"/>
                  </a:ext>
                </a:extLst>
              </a:tr>
            </a:tbl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id="{4152F023-83C5-C35E-D6C7-5EFF9034F11A}"/>
              </a:ext>
            </a:extLst>
          </p:cNvPr>
          <p:cNvGrpSpPr/>
          <p:nvPr/>
        </p:nvGrpSpPr>
        <p:grpSpPr>
          <a:xfrm>
            <a:off x="329184" y="3012173"/>
            <a:ext cx="10910659" cy="259589"/>
            <a:chOff x="420140" y="1512061"/>
            <a:chExt cx="5997268" cy="259589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A00C5F86-6C25-65F1-B411-8580A51681BB}"/>
                </a:ext>
              </a:extLst>
            </p:cNvPr>
            <p:cNvSpPr/>
            <p:nvPr/>
          </p:nvSpPr>
          <p:spPr bwMode="gray">
            <a:xfrm>
              <a:off x="420140" y="1512061"/>
              <a:ext cx="5997268" cy="257625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indent="0">
                <a:buNone/>
              </a:pPr>
              <a:r>
                <a:rPr lang="en-001" sz="1400" b="1" dirty="0">
                  <a:solidFill>
                    <a:schemeClr val="tx1"/>
                  </a:solidFill>
                </a:rPr>
                <a:t>Cost of </a:t>
              </a:r>
              <a:r>
                <a:rPr lang="en-US" sz="1400" b="1" dirty="0">
                  <a:solidFill>
                    <a:schemeClr val="tx1"/>
                  </a:solidFill>
                </a:rPr>
                <a:t>e</a:t>
              </a:r>
              <a:r>
                <a:rPr lang="en-001" sz="1400" b="1" dirty="0">
                  <a:solidFill>
                    <a:schemeClr val="tx1"/>
                  </a:solidFill>
                </a:rPr>
                <a:t>nergy per GGE (</a:t>
              </a:r>
              <a:r>
                <a:rPr lang="en-US" sz="1400" b="1" dirty="0">
                  <a:solidFill>
                    <a:schemeClr val="tx1"/>
                  </a:solidFill>
                </a:rPr>
                <a:t>g</a:t>
              </a:r>
              <a:r>
                <a:rPr lang="en-001" sz="1400" b="1" dirty="0">
                  <a:solidFill>
                    <a:schemeClr val="tx1"/>
                  </a:solidFill>
                </a:rPr>
                <a:t>asoline </a:t>
              </a:r>
              <a:r>
                <a:rPr lang="en-US" sz="1400" b="1" dirty="0">
                  <a:solidFill>
                    <a:schemeClr val="tx1"/>
                  </a:solidFill>
                </a:rPr>
                <a:t>g</a:t>
              </a:r>
              <a:r>
                <a:rPr lang="en-001" sz="1400" b="1" dirty="0">
                  <a:solidFill>
                    <a:schemeClr val="tx1"/>
                  </a:solidFill>
                </a:rPr>
                <a:t>allon </a:t>
              </a:r>
              <a:r>
                <a:rPr lang="en-US" sz="1400" b="1" dirty="0">
                  <a:solidFill>
                    <a:schemeClr val="tx1"/>
                  </a:solidFill>
                </a:rPr>
                <a:t>e</a:t>
              </a:r>
              <a:r>
                <a:rPr lang="en-001" sz="1400" b="1" dirty="0">
                  <a:solidFill>
                    <a:schemeClr val="tx1"/>
                  </a:solidFill>
                </a:rPr>
                <a:t>quivalent</a:t>
              </a:r>
              <a:r>
                <a:rPr lang="en-US" sz="1400" b="1" dirty="0">
                  <a:solidFill>
                    <a:schemeClr val="tx1"/>
                  </a:solidFill>
                </a:rPr>
                <a:t>)</a:t>
              </a:r>
              <a:r>
                <a:rPr lang="en-001" sz="1400" b="1" dirty="0">
                  <a:solidFill>
                    <a:schemeClr val="tx1"/>
                  </a:solidFill>
                </a:rPr>
                <a:t> </a:t>
              </a:r>
              <a:r>
                <a:rPr lang="en-US" sz="1400" b="1" dirty="0">
                  <a:solidFill>
                    <a:schemeClr val="tx1"/>
                  </a:solidFill>
                </a:rPr>
                <a:t>in 2024, </a:t>
              </a:r>
              <a:r>
                <a:rPr lang="en-001" sz="1400" b="1" i="1" dirty="0">
                  <a:solidFill>
                    <a:schemeClr val="tx1"/>
                  </a:solidFill>
                </a:rPr>
                <a:t>$/GGE</a:t>
              </a:r>
              <a:endParaRPr lang="en-US" sz="1400" i="1" dirty="0">
                <a:solidFill>
                  <a:schemeClr val="tx1"/>
                </a:solidFill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187F4A26-A97F-3B8B-8CAD-A007D895E8C9}"/>
                </a:ext>
              </a:extLst>
            </p:cNvPr>
            <p:cNvCxnSpPr>
              <a:cxnSpLocks/>
            </p:cNvCxnSpPr>
            <p:nvPr/>
          </p:nvCxnSpPr>
          <p:spPr bwMode="gray">
            <a:xfrm>
              <a:off x="429216" y="1771650"/>
              <a:ext cx="5893110" cy="0"/>
            </a:xfrm>
            <a:prstGeom prst="line">
              <a:avLst/>
            </a:prstGeom>
            <a:ln w="9525" cap="flat">
              <a:solidFill>
                <a:schemeClr val="tx1"/>
              </a:solidFill>
              <a:miter lim="800000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0349793-D429-14C4-AC30-47847E0677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4354481"/>
              </p:ext>
            </p:extLst>
          </p:nvPr>
        </p:nvGraphicFramePr>
        <p:xfrm>
          <a:off x="446434" y="3358228"/>
          <a:ext cx="10732845" cy="1524000"/>
        </p:xfrm>
        <a:graphic>
          <a:graphicData uri="http://schemas.openxmlformats.org/drawingml/2006/table">
            <a:tbl>
              <a:tblPr/>
              <a:tblGrid>
                <a:gridCol w="2148808">
                  <a:extLst>
                    <a:ext uri="{9D8B030D-6E8A-4147-A177-3AD203B41FA5}">
                      <a16:colId xmlns:a16="http://schemas.microsoft.com/office/drawing/2014/main" val="1878781233"/>
                    </a:ext>
                  </a:extLst>
                </a:gridCol>
                <a:gridCol w="1226291">
                  <a:extLst>
                    <a:ext uri="{9D8B030D-6E8A-4147-A177-3AD203B41FA5}">
                      <a16:colId xmlns:a16="http://schemas.microsoft.com/office/drawing/2014/main" val="4227167993"/>
                    </a:ext>
                  </a:extLst>
                </a:gridCol>
                <a:gridCol w="1226291">
                  <a:extLst>
                    <a:ext uri="{9D8B030D-6E8A-4147-A177-3AD203B41FA5}">
                      <a16:colId xmlns:a16="http://schemas.microsoft.com/office/drawing/2014/main" val="3924148542"/>
                    </a:ext>
                  </a:extLst>
                </a:gridCol>
                <a:gridCol w="1226291">
                  <a:extLst>
                    <a:ext uri="{9D8B030D-6E8A-4147-A177-3AD203B41FA5}">
                      <a16:colId xmlns:a16="http://schemas.microsoft.com/office/drawing/2014/main" val="214262361"/>
                    </a:ext>
                  </a:extLst>
                </a:gridCol>
                <a:gridCol w="1226291">
                  <a:extLst>
                    <a:ext uri="{9D8B030D-6E8A-4147-A177-3AD203B41FA5}">
                      <a16:colId xmlns:a16="http://schemas.microsoft.com/office/drawing/2014/main" val="4041941174"/>
                    </a:ext>
                  </a:extLst>
                </a:gridCol>
                <a:gridCol w="1226291">
                  <a:extLst>
                    <a:ext uri="{9D8B030D-6E8A-4147-A177-3AD203B41FA5}">
                      <a16:colId xmlns:a16="http://schemas.microsoft.com/office/drawing/2014/main" val="2629876201"/>
                    </a:ext>
                  </a:extLst>
                </a:gridCol>
                <a:gridCol w="1226291">
                  <a:extLst>
                    <a:ext uri="{9D8B030D-6E8A-4147-A177-3AD203B41FA5}">
                      <a16:colId xmlns:a16="http://schemas.microsoft.com/office/drawing/2014/main" val="2138584236"/>
                    </a:ext>
                  </a:extLst>
                </a:gridCol>
                <a:gridCol w="1226291">
                  <a:extLst>
                    <a:ext uri="{9D8B030D-6E8A-4147-A177-3AD203B41FA5}">
                      <a16:colId xmlns:a16="http://schemas.microsoft.com/office/drawing/2014/main" val="3168626804"/>
                    </a:ext>
                  </a:extLst>
                </a:gridCol>
              </a:tblGrid>
              <a:tr h="152400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B99/B100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001" sz="10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RD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Electricity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Gasoline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Diesel</a:t>
                      </a:r>
                      <a:r>
                        <a:rPr lang="en-001" sz="10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B3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6485669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001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(a) 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GGE/gal., kWh 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0.78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1.00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1219319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001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(b) 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DGE/gal.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0.93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1.00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16566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001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(c) 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Price/gal. (2024) 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3.66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3.39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4.25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5.20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3.19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3.76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147248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001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Price/GGE</a:t>
                      </a:r>
                      <a:r>
                        <a:rPr lang="en-001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(c/a)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6858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4.69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3.19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03289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001" sz="1000" b="1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Price/DGE</a:t>
                      </a:r>
                      <a:r>
                        <a:rPr lang="en-001" sz="1000" b="1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(c/b)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6858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3.42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4.56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5.41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711200" rtl="0" eaLnBrk="1" fontAlgn="b" latinLnBrk="0" hangingPunct="1">
                        <a:spcBef>
                          <a:spcPts val="1200"/>
                        </a:spcBef>
                        <a:buNone/>
                      </a:pPr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3.76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290986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001" sz="10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(d) 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Price/kWh (2024)</a:t>
                      </a:r>
                      <a:r>
                        <a:rPr lang="en-001" sz="10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(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L2</a:t>
                      </a:r>
                      <a:r>
                        <a:rPr lang="en-001" sz="10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711200" rtl="0" eaLnBrk="1" fontAlgn="b" latinLnBrk="0" hangingPunct="1">
                        <a:spcBef>
                          <a:spcPts val="1200"/>
                        </a:spcBef>
                        <a:buNone/>
                      </a:pPr>
                      <a:endParaRPr lang="en-US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430613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001" sz="10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(e) 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Price/kWh (2024)</a:t>
                      </a:r>
                      <a:r>
                        <a:rPr lang="en-001" sz="10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(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L3</a:t>
                      </a:r>
                      <a:r>
                        <a:rPr lang="en-001" sz="10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0.45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76325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001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Price/GGE </a:t>
                      </a:r>
                      <a:r>
                        <a:rPr lang="en-001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(</a:t>
                      </a:r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L2)</a:t>
                      </a:r>
                      <a:r>
                        <a:rPr lang="en-001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(d/a)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6858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8.47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47638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fontAlgn="b">
                        <a:buNone/>
                      </a:pPr>
                      <a:r>
                        <a:rPr lang="en-001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Price/GGE (L3)</a:t>
                      </a:r>
                      <a:r>
                        <a:rPr lang="en-001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(e/a)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68580" marR="0" marT="0" marB="0" anchor="b">
                    <a:lnL>
                      <a:noFill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fontAlgn="b">
                        <a:buNone/>
                      </a:pPr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14.92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0175753"/>
                  </a:ext>
                </a:extLst>
              </a:tr>
            </a:tbl>
          </a:graphicData>
        </a:graphic>
      </p:graphicFrame>
      <p:sp>
        <p:nvSpPr>
          <p:cNvPr id="4" name="btfpNotesBox111697">
            <a:extLst>
              <a:ext uri="{FF2B5EF4-FFF2-40B4-BE49-F238E27FC236}">
                <a16:creationId xmlns:a16="http://schemas.microsoft.com/office/drawing/2014/main" id="{467CEED7-7280-AF8A-2312-D4361968A32E}"/>
              </a:ext>
            </a:extLst>
          </p:cNvPr>
          <p:cNvSpPr txBox="1"/>
          <p:nvPr>
            <p:custDataLst>
              <p:tags r:id="rId2"/>
            </p:custDataLst>
          </p:nvPr>
        </p:nvSpPr>
        <p:spPr bwMode="gray">
          <a:xfrm>
            <a:off x="330200" y="6402403"/>
            <a:ext cx="9144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Sources:</a:t>
            </a:r>
            <a:r>
              <a:rPr kumimoji="0" lang="en-001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DOE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lang="en-001" sz="800" dirty="0">
                <a:solidFill>
                  <a:srgbClr val="000000"/>
                </a:solidFill>
                <a:latin typeface="Arial"/>
                <a:hlinkClick r:id="rId7"/>
              </a:rPr>
              <a:t>Fuel Economy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(Ethanol), </a:t>
            </a:r>
            <a:r>
              <a:rPr lang="en-001" sz="800" dirty="0">
                <a:solidFill>
                  <a:srgbClr val="000000"/>
                </a:solidFill>
                <a:latin typeface="Arial"/>
                <a:hlinkClick r:id="rId8"/>
              </a:rPr>
              <a:t>Fuel Economy</a:t>
            </a:r>
            <a:r>
              <a:rPr lang="en-001" sz="800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(Biodiesel), </a:t>
            </a:r>
            <a:r>
              <a:rPr lang="en-001" sz="800" dirty="0">
                <a:solidFill>
                  <a:srgbClr val="000000"/>
                </a:solidFill>
                <a:latin typeface="Arial"/>
                <a:hlinkClick r:id="rId9"/>
              </a:rPr>
              <a:t>Fuel Economy</a:t>
            </a:r>
            <a:r>
              <a:rPr lang="en-001" sz="800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(Electricity), </a:t>
            </a:r>
            <a:r>
              <a:rPr lang="en-001" sz="800" dirty="0">
                <a:solidFill>
                  <a:srgbClr val="000000"/>
                </a:solidFill>
                <a:latin typeface="Arial"/>
                <a:hlinkClick r:id="rId10"/>
              </a:rPr>
              <a:t>Fuel Economy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 (Gasoline), </a:t>
            </a:r>
            <a:r>
              <a:rPr lang="en-001" sz="800" dirty="0">
                <a:solidFill>
                  <a:srgbClr val="000000"/>
                </a:solidFill>
                <a:latin typeface="Arial"/>
                <a:hlinkClick r:id="rId11"/>
              </a:rPr>
              <a:t>Fuel Economy</a:t>
            </a:r>
            <a:r>
              <a:rPr lang="en-001" sz="800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(Diesel) (2025).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800" dirty="0">
                <a:solidFill>
                  <a:srgbClr val="000000"/>
                </a:solidFill>
              </a:rPr>
              <a:t>Credit: Heonjae Lee</a:t>
            </a:r>
            <a:r>
              <a:rPr lang="en-US" sz="800" dirty="0"/>
              <a:t>, Hyae Ryung Kim, and </a:t>
            </a:r>
            <a:r>
              <a:rPr lang="en-US" sz="800" dirty="0">
                <a:solidFill>
                  <a:srgbClr val="000000"/>
                </a:solidFill>
                <a:hlinkClick r:id="rId12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13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14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</a:p>
        </p:txBody>
      </p:sp>
    </p:spTree>
    <p:extLst>
      <p:ext uri="{BB962C8B-B14F-4D97-AF65-F5344CB8AC3E}">
        <p14:creationId xmlns:p14="http://schemas.microsoft.com/office/powerpoint/2010/main" val="65530689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D93C976E-3AB1-2745-A02E-65E553202255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9" imgW="484" imgH="486" progId="TCLayout.ActiveDocument.1">
                  <p:embed/>
                </p:oleObj>
              </mc:Choice>
              <mc:Fallback>
                <p:oleObj name="think-cell Slide" r:id="rId29" imgW="484" imgH="48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93C976E-3AB1-2745-A02E-65E55320225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6" name="btfpHighlightRectangle269914">
            <a:extLst>
              <a:ext uri="{FF2B5EF4-FFF2-40B4-BE49-F238E27FC236}">
                <a16:creationId xmlns:a16="http://schemas.microsoft.com/office/drawing/2014/main" id="{ACC943C3-CAE2-1E89-C6F2-D2A984BC4B82}"/>
              </a:ext>
            </a:extLst>
          </p:cNvPr>
          <p:cNvSpPr/>
          <p:nvPr>
            <p:custDataLst>
              <p:tags r:id="rId3"/>
            </p:custDataLst>
          </p:nvPr>
        </p:nvSpPr>
        <p:spPr bwMode="gray">
          <a:xfrm>
            <a:off x="2942536" y="1930138"/>
            <a:ext cx="1327072" cy="4109419"/>
          </a:xfrm>
          <a:prstGeom prst="rect">
            <a:avLst/>
          </a:prstGeom>
          <a:solidFill>
            <a:schemeClr val="bg1">
              <a:alpha val="0"/>
            </a:schemeClr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38690376-F628-36FB-60C6-FC45E96F14A2}"/>
              </a:ext>
            </a:extLst>
          </p:cNvPr>
          <p:cNvSpPr/>
          <p:nvPr/>
        </p:nvSpPr>
        <p:spPr bwMode="gray">
          <a:xfrm>
            <a:off x="4326828" y="1488633"/>
            <a:ext cx="1198917" cy="39599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Hydrogen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20406DA0-E71F-BCD7-F023-4B5868356190}"/>
              </a:ext>
            </a:extLst>
          </p:cNvPr>
          <p:cNvSpPr/>
          <p:nvPr/>
        </p:nvSpPr>
        <p:spPr bwMode="gray">
          <a:xfrm>
            <a:off x="3002535" y="1488633"/>
            <a:ext cx="1198917" cy="39599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Biofuel</a:t>
            </a: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59DF0BF1-70FC-CC51-49E6-5B255127922F}"/>
              </a:ext>
            </a:extLst>
          </p:cNvPr>
          <p:cNvSpPr/>
          <p:nvPr/>
        </p:nvSpPr>
        <p:spPr bwMode="gray">
          <a:xfrm>
            <a:off x="8275283" y="1488633"/>
            <a:ext cx="1198917" cy="39599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Ammonia</a:t>
            </a:r>
            <a:r>
              <a:rPr kumimoji="0" lang="en-US" sz="1200" b="1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en-US" sz="1200" b="0" i="0" u="none" strike="no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2AF1401F-AFFF-1E75-6D3D-E437F76A7996}"/>
              </a:ext>
            </a:extLst>
          </p:cNvPr>
          <p:cNvSpPr/>
          <p:nvPr/>
        </p:nvSpPr>
        <p:spPr bwMode="gray">
          <a:xfrm>
            <a:off x="6950989" y="1488633"/>
            <a:ext cx="1198917" cy="39599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</a:t>
            </a: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55BDA132-1B93-0A08-CD88-525E0C7FE959}"/>
              </a:ext>
            </a:extLst>
          </p:cNvPr>
          <p:cNvSpPr/>
          <p:nvPr/>
        </p:nvSpPr>
        <p:spPr bwMode="gray">
          <a:xfrm>
            <a:off x="6950989" y="2716207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93810018-76FC-2F3C-9974-88937C9F8868}"/>
              </a:ext>
            </a:extLst>
          </p:cNvPr>
          <p:cNvSpPr/>
          <p:nvPr/>
        </p:nvSpPr>
        <p:spPr bwMode="gray">
          <a:xfrm>
            <a:off x="3002535" y="2716207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174BB8C9-8E5C-806A-CA0E-E99D99F78498}"/>
              </a:ext>
            </a:extLst>
          </p:cNvPr>
          <p:cNvSpPr/>
          <p:nvPr/>
        </p:nvSpPr>
        <p:spPr bwMode="gray">
          <a:xfrm>
            <a:off x="4326828" y="2716207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D03DE527-1D24-A51C-D906-434320886A4C}"/>
              </a:ext>
            </a:extLst>
          </p:cNvPr>
          <p:cNvSpPr/>
          <p:nvPr/>
        </p:nvSpPr>
        <p:spPr bwMode="gray">
          <a:xfrm>
            <a:off x="3002535" y="3530524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7A55BAD1-5B85-D0DA-F639-1C8D6ED3F043}"/>
              </a:ext>
            </a:extLst>
          </p:cNvPr>
          <p:cNvSpPr/>
          <p:nvPr/>
        </p:nvSpPr>
        <p:spPr bwMode="gray">
          <a:xfrm>
            <a:off x="4326828" y="3518329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BBDBB605-2CF0-BFEF-AD38-F8EC522A28E0}"/>
              </a:ext>
            </a:extLst>
          </p:cNvPr>
          <p:cNvSpPr/>
          <p:nvPr/>
        </p:nvSpPr>
        <p:spPr bwMode="gray">
          <a:xfrm>
            <a:off x="6950989" y="3518329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C14B355E-F6F1-2FFB-C727-D1E8EFF2930E}"/>
              </a:ext>
            </a:extLst>
          </p:cNvPr>
          <p:cNvSpPr/>
          <p:nvPr/>
        </p:nvSpPr>
        <p:spPr bwMode="gray">
          <a:xfrm>
            <a:off x="4326828" y="4232353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ABA97CE0-D9B0-809E-0703-D2FCC0BFBEFA}"/>
              </a:ext>
            </a:extLst>
          </p:cNvPr>
          <p:cNvSpPr/>
          <p:nvPr/>
        </p:nvSpPr>
        <p:spPr bwMode="gray">
          <a:xfrm>
            <a:off x="3002535" y="4930392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99F04134-E955-6E43-DFA2-A9489A097CB1}"/>
              </a:ext>
            </a:extLst>
          </p:cNvPr>
          <p:cNvSpPr/>
          <p:nvPr/>
        </p:nvSpPr>
        <p:spPr bwMode="gray">
          <a:xfrm>
            <a:off x="4326828" y="4918197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44D9DE91-E57B-6AB1-4C20-BC16F789B71E}"/>
              </a:ext>
            </a:extLst>
          </p:cNvPr>
          <p:cNvSpPr/>
          <p:nvPr/>
        </p:nvSpPr>
        <p:spPr bwMode="gray">
          <a:xfrm>
            <a:off x="8275283" y="4918197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510745F2-A588-0DE4-15B6-2D3A110E307D}"/>
              </a:ext>
            </a:extLst>
          </p:cNvPr>
          <p:cNvSpPr/>
          <p:nvPr/>
        </p:nvSpPr>
        <p:spPr bwMode="gray">
          <a:xfrm>
            <a:off x="8275283" y="5558629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A6778431-DEAB-9364-804C-95D569420EB5}"/>
              </a:ext>
            </a:extLst>
          </p:cNvPr>
          <p:cNvSpPr/>
          <p:nvPr/>
        </p:nvSpPr>
        <p:spPr bwMode="gray">
          <a:xfrm>
            <a:off x="4326828" y="5558629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btfpHBCheckCross788878">
            <a:extLst>
              <a:ext uri="{FF2B5EF4-FFF2-40B4-BE49-F238E27FC236}">
                <a16:creationId xmlns:a16="http://schemas.microsoft.com/office/drawing/2014/main" id="{6DD3DA38-3342-F598-CF85-967D8E9CD4D8}"/>
              </a:ext>
            </a:extLst>
          </p:cNvPr>
          <p:cNvSpPr/>
          <p:nvPr>
            <p:custDataLst>
              <p:tags r:id="rId4"/>
            </p:custDataLst>
          </p:nvPr>
        </p:nvSpPr>
        <p:spPr bwMode="gray">
          <a:xfrm>
            <a:off x="4789126" y="3601457"/>
            <a:ext cx="274320" cy="274320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8D781505-5FF3-33C1-BBA6-5B2FCE8E2D08}"/>
              </a:ext>
            </a:extLst>
          </p:cNvPr>
          <p:cNvSpPr/>
          <p:nvPr/>
        </p:nvSpPr>
        <p:spPr bwMode="gray">
          <a:xfrm>
            <a:off x="6950989" y="4918197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btfpHBCheckCross788878">
            <a:extLst>
              <a:ext uri="{FF2B5EF4-FFF2-40B4-BE49-F238E27FC236}">
                <a16:creationId xmlns:a16="http://schemas.microsoft.com/office/drawing/2014/main" id="{0B8A2AB7-1A06-7718-1509-22C253002461}"/>
              </a:ext>
            </a:extLst>
          </p:cNvPr>
          <p:cNvSpPr/>
          <p:nvPr>
            <p:custDataLst>
              <p:tags r:id="rId5"/>
            </p:custDataLst>
          </p:nvPr>
        </p:nvSpPr>
        <p:spPr bwMode="gray">
          <a:xfrm>
            <a:off x="7413287" y="4992194"/>
            <a:ext cx="274320" cy="274320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btfpHBCheckCross788878">
            <a:extLst>
              <a:ext uri="{FF2B5EF4-FFF2-40B4-BE49-F238E27FC236}">
                <a16:creationId xmlns:a16="http://schemas.microsoft.com/office/drawing/2014/main" id="{4ACFEE8E-EAC3-A713-2F3A-CFACC75AB5AB}"/>
              </a:ext>
            </a:extLst>
          </p:cNvPr>
          <p:cNvSpPr/>
          <p:nvPr>
            <p:custDataLst>
              <p:tags r:id="rId6"/>
            </p:custDataLst>
          </p:nvPr>
        </p:nvSpPr>
        <p:spPr bwMode="gray">
          <a:xfrm>
            <a:off x="8737581" y="5620431"/>
            <a:ext cx="293972" cy="293824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A406379-CF52-E758-0B4B-79B89E836C13}"/>
              </a:ext>
            </a:extLst>
          </p:cNvPr>
          <p:cNvSpPr/>
          <p:nvPr/>
        </p:nvSpPr>
        <p:spPr bwMode="gray">
          <a:xfrm>
            <a:off x="6950989" y="1974122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9ECEC2E-5252-2B12-6BBB-A1BBC76E1378}"/>
              </a:ext>
            </a:extLst>
          </p:cNvPr>
          <p:cNvSpPr/>
          <p:nvPr/>
        </p:nvSpPr>
        <p:spPr bwMode="gray">
          <a:xfrm>
            <a:off x="3002530" y="1974122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btfpHBCheckCross788878">
            <a:extLst>
              <a:ext uri="{FF2B5EF4-FFF2-40B4-BE49-F238E27FC236}">
                <a16:creationId xmlns:a16="http://schemas.microsoft.com/office/drawing/2014/main" id="{C149C035-4D32-A522-C52C-406703582985}"/>
              </a:ext>
            </a:extLst>
          </p:cNvPr>
          <p:cNvSpPr/>
          <p:nvPr>
            <p:custDataLst>
              <p:tags r:id="rId7"/>
            </p:custDataLst>
          </p:nvPr>
        </p:nvSpPr>
        <p:spPr bwMode="gray">
          <a:xfrm>
            <a:off x="7413287" y="2056515"/>
            <a:ext cx="274320" cy="274320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F98E1E3-AE75-C4C8-66E8-FFE985CFEB11}"/>
              </a:ext>
            </a:extLst>
          </p:cNvPr>
          <p:cNvSpPr/>
          <p:nvPr/>
        </p:nvSpPr>
        <p:spPr bwMode="gray">
          <a:xfrm>
            <a:off x="3006961" y="5558629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DFAD2F5-74ED-0076-6CB7-230423053AEA}"/>
              </a:ext>
            </a:extLst>
          </p:cNvPr>
          <p:cNvSpPr/>
          <p:nvPr/>
        </p:nvSpPr>
        <p:spPr bwMode="gray">
          <a:xfrm>
            <a:off x="3002535" y="4229024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1F67210-565C-0D47-2BF1-642678922A3E}"/>
              </a:ext>
            </a:extLst>
          </p:cNvPr>
          <p:cNvSpPr/>
          <p:nvPr/>
        </p:nvSpPr>
        <p:spPr bwMode="gray">
          <a:xfrm>
            <a:off x="5651121" y="1488633"/>
            <a:ext cx="1198917" cy="39599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E-fuel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9B51EEF-64E7-2DAF-35AC-3FC4ED493C14}"/>
              </a:ext>
            </a:extLst>
          </p:cNvPr>
          <p:cNvSpPr/>
          <p:nvPr/>
        </p:nvSpPr>
        <p:spPr bwMode="gray">
          <a:xfrm>
            <a:off x="5646694" y="2716207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4039D73-282F-3B0A-BF23-E0CC75E46CAF}"/>
              </a:ext>
            </a:extLst>
          </p:cNvPr>
          <p:cNvSpPr/>
          <p:nvPr/>
        </p:nvSpPr>
        <p:spPr bwMode="gray">
          <a:xfrm>
            <a:off x="5646694" y="3518329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473A31D-0340-168D-5BE2-58C991EBF2E2}"/>
              </a:ext>
            </a:extLst>
          </p:cNvPr>
          <p:cNvSpPr/>
          <p:nvPr/>
        </p:nvSpPr>
        <p:spPr bwMode="gray">
          <a:xfrm>
            <a:off x="5646694" y="4232353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btfpHBCheckCross788878">
            <a:extLst>
              <a:ext uri="{FF2B5EF4-FFF2-40B4-BE49-F238E27FC236}">
                <a16:creationId xmlns:a16="http://schemas.microsoft.com/office/drawing/2014/main" id="{C37D9EA5-2636-ED1A-CAF4-1DD94F5B2696}"/>
              </a:ext>
            </a:extLst>
          </p:cNvPr>
          <p:cNvSpPr/>
          <p:nvPr>
            <p:custDataLst>
              <p:tags r:id="rId8"/>
            </p:custDataLst>
          </p:nvPr>
        </p:nvSpPr>
        <p:spPr bwMode="gray">
          <a:xfrm>
            <a:off x="7413287" y="3601457"/>
            <a:ext cx="274320" cy="274320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btfpHBCheckCross788878">
            <a:extLst>
              <a:ext uri="{FF2B5EF4-FFF2-40B4-BE49-F238E27FC236}">
                <a16:creationId xmlns:a16="http://schemas.microsoft.com/office/drawing/2014/main" id="{16B26FEE-E339-32A1-C99B-EA61BB80E030}"/>
              </a:ext>
            </a:extLst>
          </p:cNvPr>
          <p:cNvSpPr/>
          <p:nvPr>
            <p:custDataLst>
              <p:tags r:id="rId9"/>
            </p:custDataLst>
          </p:nvPr>
        </p:nvSpPr>
        <p:spPr bwMode="gray">
          <a:xfrm>
            <a:off x="6108992" y="4310865"/>
            <a:ext cx="274320" cy="274320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F0D1170-5078-645F-C1EE-B9DB563BCE4F}"/>
              </a:ext>
            </a:extLst>
          </p:cNvPr>
          <p:cNvSpPr/>
          <p:nvPr/>
        </p:nvSpPr>
        <p:spPr bwMode="gray">
          <a:xfrm>
            <a:off x="5646694" y="4918197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D40179C-359C-51F0-57ED-0838C109D504}"/>
              </a:ext>
            </a:extLst>
          </p:cNvPr>
          <p:cNvSpPr/>
          <p:nvPr/>
        </p:nvSpPr>
        <p:spPr bwMode="gray">
          <a:xfrm>
            <a:off x="5646694" y="5558629"/>
            <a:ext cx="1198917" cy="4174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30741B1D-AEDA-1FD8-52A6-31D75E28EE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91440" tIns="0" rIns="91440" bIns="45720" rtlCol="0" anchor="t">
            <a:noAutofit/>
          </a:bodyPr>
          <a:lstStyle/>
          <a:p>
            <a:r>
              <a:rPr lang="en-US" dirty="0"/>
              <a:t>Across transport, biofuels will fill in where batteries cannot; key focus will likely be in long-haul aviation and shipping</a:t>
            </a:r>
          </a:p>
        </p:txBody>
      </p:sp>
      <p:sp>
        <p:nvSpPr>
          <p:cNvPr id="2" name="btfpNotesBox111697">
            <a:extLst>
              <a:ext uri="{FF2B5EF4-FFF2-40B4-BE49-F238E27FC236}">
                <a16:creationId xmlns:a16="http://schemas.microsoft.com/office/drawing/2014/main" id="{DC5ECEC8-DBA1-5B09-F48E-83E8DA8AD5B1}"/>
              </a:ext>
            </a:extLst>
          </p:cNvPr>
          <p:cNvSpPr txBox="1"/>
          <p:nvPr>
            <p:custDataLst>
              <p:tags r:id="rId10"/>
            </p:custDataLst>
          </p:nvPr>
        </p:nvSpPr>
        <p:spPr bwMode="gray">
          <a:xfrm>
            <a:off x="330200" y="6279291"/>
            <a:ext cx="9144000" cy="369332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1) Derivative of hydrogen, expected to become cost-effective maritime option long-term from scale </a:t>
            </a:r>
          </a:p>
          <a:p>
            <a:pPr marL="0" indent="0" defTabSz="914400">
              <a:spcBef>
                <a:spcPts val="0"/>
              </a:spcBef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 </a:t>
            </a:r>
            <a:r>
              <a:rPr lang="en-US" sz="800" dirty="0">
                <a:solidFill>
                  <a:srgbClr val="000000"/>
                </a:solidFill>
                <a:latin typeface="Arial"/>
              </a:rPr>
              <a:t>IEA,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2"/>
              </a:rPr>
              <a:t>Net Zero Roadmap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(2023). IEA, 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33"/>
              </a:rPr>
              <a:t>Lowering Hinders for Maritime Biofuels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(2025)</a:t>
            </a:r>
            <a:br>
              <a:rPr lang="en-US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hlinkClick r:id="rId32"/>
              </a:rPr>
            </a:b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Credit: Yosafat Partogi, Birru Lucha, </a:t>
            </a:r>
            <a:r>
              <a:rPr lang="en-US" sz="800" dirty="0"/>
              <a:t>Hyae Ryung Kim, and </a:t>
            </a:r>
            <a:r>
              <a:rPr lang="en-US" sz="800" dirty="0">
                <a:solidFill>
                  <a:srgbClr val="000000"/>
                </a:solidFill>
                <a:hlinkClick r:id="rId34"/>
              </a:rPr>
              <a:t>Gernot Wagner</a:t>
            </a:r>
            <a:r>
              <a:rPr lang="en-US" sz="800" dirty="0">
                <a:solidFill>
                  <a:srgbClr val="000000"/>
                </a:solidFill>
              </a:rPr>
              <a:t>. </a:t>
            </a:r>
            <a:r>
              <a:rPr lang="en-US" sz="800" dirty="0">
                <a:solidFill>
                  <a:srgbClr val="000000"/>
                </a:solidFill>
                <a:hlinkClick r:id="rId35"/>
              </a:rPr>
              <a:t>Share with attribution</a:t>
            </a:r>
            <a:r>
              <a:rPr lang="en-US" sz="800" dirty="0">
                <a:solidFill>
                  <a:srgbClr val="000000"/>
                </a:solidFill>
              </a:rPr>
              <a:t>: 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Lucha et al., "</a:t>
            </a:r>
            <a:r>
              <a:rPr lang="en-US" sz="800" dirty="0">
                <a:solidFill>
                  <a:srgbClr val="000000"/>
                </a:solidFill>
                <a:cs typeface="Arial"/>
                <a:hlinkClick r:id="rId36"/>
              </a:rPr>
              <a:t>Biofueling Transport</a:t>
            </a:r>
            <a:r>
              <a:rPr lang="en-US" sz="800" dirty="0">
                <a:solidFill>
                  <a:srgbClr val="000000"/>
                </a:solidFill>
                <a:cs typeface="Arial"/>
              </a:rPr>
              <a:t>” (19 November 2025).</a:t>
            </a:r>
            <a:endParaRPr lang="en-US" sz="800" dirty="0">
              <a:cs typeface="Arial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30F09E6E-C0D5-4010-1950-6A1279ACD98D}"/>
              </a:ext>
            </a:extLst>
          </p:cNvPr>
          <p:cNvCxnSpPr>
            <a:cxnSpLocks/>
          </p:cNvCxnSpPr>
          <p:nvPr/>
        </p:nvCxnSpPr>
        <p:spPr bwMode="gray">
          <a:xfrm>
            <a:off x="330200" y="3392109"/>
            <a:ext cx="11525188" cy="16817"/>
          </a:xfrm>
          <a:prstGeom prst="line">
            <a:avLst/>
          </a:prstGeom>
          <a:ln w="9525" cap="flat">
            <a:solidFill>
              <a:schemeClr val="bg1">
                <a:lumMod val="85000"/>
              </a:schemeClr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B0624EE0-C945-568C-4D93-3EA328D8FBD4}"/>
              </a:ext>
            </a:extLst>
          </p:cNvPr>
          <p:cNvCxnSpPr>
            <a:cxnSpLocks/>
          </p:cNvCxnSpPr>
          <p:nvPr/>
        </p:nvCxnSpPr>
        <p:spPr bwMode="gray">
          <a:xfrm>
            <a:off x="330200" y="4844730"/>
            <a:ext cx="11525188" cy="16817"/>
          </a:xfrm>
          <a:prstGeom prst="line">
            <a:avLst/>
          </a:prstGeom>
          <a:ln w="9525" cap="flat">
            <a:solidFill>
              <a:schemeClr val="bg1">
                <a:lumMod val="85000"/>
              </a:schemeClr>
            </a:solidFill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btfpBulletedList212896">
            <a:extLst>
              <a:ext uri="{FF2B5EF4-FFF2-40B4-BE49-F238E27FC236}">
                <a16:creationId xmlns:a16="http://schemas.microsoft.com/office/drawing/2014/main" id="{6B13D7EC-2196-5A7B-A94D-D760CDDDFD55}"/>
              </a:ext>
            </a:extLst>
          </p:cNvPr>
          <p:cNvSpPr txBox="1"/>
          <p:nvPr>
            <p:custDataLst>
              <p:tags r:id="rId11"/>
            </p:custDataLst>
          </p:nvPr>
        </p:nvSpPr>
        <p:spPr bwMode="gray">
          <a:xfrm>
            <a:off x="1483258" y="5521155"/>
            <a:ext cx="1372709" cy="534368"/>
          </a:xfrm>
          <a:prstGeom prst="rect">
            <a:avLst/>
          </a:prstGeom>
          <a:noFill/>
        </p:spPr>
        <p:txBody>
          <a:bodyPr vert="horz" wrap="square" lIns="36000" tIns="36000" rIns="36000" bIns="3600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u="none" strike="noStrike" kern="1200" cap="none" spc="0" normalizeH="0" baseline="0" noProof="0" dirty="0">
                <a:ln>
                  <a:noFill/>
                </a:ln>
                <a:solidFill>
                  <a:srgbClr val="46464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Deep sea </a:t>
            </a:r>
            <a:br>
              <a:rPr kumimoji="0" lang="en-GB" sz="1000" b="1" u="none" strike="noStrike" kern="1200" cap="none" spc="0" normalizeH="0" baseline="0" noProof="0" dirty="0">
                <a:ln>
                  <a:noFill/>
                </a:ln>
                <a:solidFill>
                  <a:srgbClr val="46464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GB" sz="1000" b="1" u="none" strike="noStrike" kern="1200" cap="none" spc="0" normalizeH="0" baseline="0" noProof="0" dirty="0">
                <a:ln>
                  <a:noFill/>
                </a:ln>
                <a:solidFill>
                  <a:srgbClr val="46464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(intercontinental routes)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069A6ABF-5404-06F3-1F2F-8B1FB221C8DC}"/>
              </a:ext>
            </a:extLst>
          </p:cNvPr>
          <p:cNvSpPr/>
          <p:nvPr/>
        </p:nvSpPr>
        <p:spPr bwMode="gray">
          <a:xfrm>
            <a:off x="336612" y="1978890"/>
            <a:ext cx="1095660" cy="1333454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GB" sz="1300" dirty="0">
                <a:solidFill>
                  <a:schemeClr val="lt1"/>
                </a:solidFill>
              </a:rPr>
              <a:t>Road </a:t>
            </a:r>
            <a:br>
              <a:rPr lang="en-GB" sz="1300" dirty="0">
                <a:solidFill>
                  <a:schemeClr val="lt1"/>
                </a:solidFill>
              </a:rPr>
            </a:br>
            <a:r>
              <a:rPr lang="en-GB" sz="1300" dirty="0">
                <a:solidFill>
                  <a:schemeClr val="lt1"/>
                </a:solidFill>
              </a:rPr>
              <a:t>transport</a:t>
            </a: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A365ED5B-3485-FFC7-C677-A08735648506}"/>
              </a:ext>
            </a:extLst>
          </p:cNvPr>
          <p:cNvCxnSpPr>
            <a:cxnSpLocks/>
          </p:cNvCxnSpPr>
          <p:nvPr/>
        </p:nvCxnSpPr>
        <p:spPr bwMode="gray">
          <a:xfrm>
            <a:off x="1423095" y="1978890"/>
            <a:ext cx="0" cy="1333454"/>
          </a:xfrm>
          <a:prstGeom prst="line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69" name="Rectangle 68">
            <a:extLst>
              <a:ext uri="{FF2B5EF4-FFF2-40B4-BE49-F238E27FC236}">
                <a16:creationId xmlns:a16="http://schemas.microsoft.com/office/drawing/2014/main" id="{508E0EC3-5B9F-FFFA-B9BB-5947866629E4}"/>
              </a:ext>
            </a:extLst>
          </p:cNvPr>
          <p:cNvSpPr/>
          <p:nvPr/>
        </p:nvSpPr>
        <p:spPr bwMode="gray">
          <a:xfrm>
            <a:off x="336612" y="3446193"/>
            <a:ext cx="1095660" cy="1333454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GB" sz="1300" dirty="0">
                <a:solidFill>
                  <a:schemeClr val="lt1"/>
                </a:solidFill>
              </a:rPr>
              <a:t>Aviation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409E5C7-BC32-BEBA-755D-D9D24D89CA06}"/>
              </a:ext>
            </a:extLst>
          </p:cNvPr>
          <p:cNvCxnSpPr>
            <a:cxnSpLocks/>
          </p:cNvCxnSpPr>
          <p:nvPr/>
        </p:nvCxnSpPr>
        <p:spPr bwMode="gray">
          <a:xfrm>
            <a:off x="1423095" y="3446193"/>
            <a:ext cx="0" cy="1333454"/>
          </a:xfrm>
          <a:prstGeom prst="line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72" name="Rectangle 71">
            <a:extLst>
              <a:ext uri="{FF2B5EF4-FFF2-40B4-BE49-F238E27FC236}">
                <a16:creationId xmlns:a16="http://schemas.microsoft.com/office/drawing/2014/main" id="{AB3B8088-4042-5B75-C311-4D1442324898}"/>
              </a:ext>
            </a:extLst>
          </p:cNvPr>
          <p:cNvSpPr/>
          <p:nvPr/>
        </p:nvSpPr>
        <p:spPr bwMode="gray">
          <a:xfrm>
            <a:off x="336612" y="4913495"/>
            <a:ext cx="1095660" cy="118906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en-GB" sz="1300" dirty="0">
                <a:solidFill>
                  <a:schemeClr val="lt1"/>
                </a:solidFill>
              </a:rPr>
              <a:t>Maritime</a:t>
            </a: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1807F9F1-B95E-97A3-EAB3-4C119811D996}"/>
              </a:ext>
            </a:extLst>
          </p:cNvPr>
          <p:cNvCxnSpPr>
            <a:cxnSpLocks/>
          </p:cNvCxnSpPr>
          <p:nvPr/>
        </p:nvCxnSpPr>
        <p:spPr bwMode="gray">
          <a:xfrm>
            <a:off x="1423095" y="4913495"/>
            <a:ext cx="0" cy="1189060"/>
          </a:xfrm>
          <a:prstGeom prst="line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74" name="btfpBulletedList212896">
            <a:extLst>
              <a:ext uri="{FF2B5EF4-FFF2-40B4-BE49-F238E27FC236}">
                <a16:creationId xmlns:a16="http://schemas.microsoft.com/office/drawing/2014/main" id="{178D8904-35DE-1A22-A633-9409C9272F9A}"/>
              </a:ext>
            </a:extLst>
          </p:cNvPr>
          <p:cNvSpPr txBox="1"/>
          <p:nvPr>
            <p:custDataLst>
              <p:tags r:id="rId12"/>
            </p:custDataLst>
          </p:nvPr>
        </p:nvSpPr>
        <p:spPr bwMode="gray">
          <a:xfrm>
            <a:off x="1483258" y="2094002"/>
            <a:ext cx="1372709" cy="226591"/>
          </a:xfrm>
          <a:prstGeom prst="rect">
            <a:avLst/>
          </a:prstGeom>
          <a:noFill/>
        </p:spPr>
        <p:txBody>
          <a:bodyPr vert="horz" wrap="square" lIns="36000" tIns="36000" rIns="36000" bIns="3600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u="none" strike="noStrike" kern="1200" cap="none" spc="0" normalizeH="0" baseline="0" noProof="0" dirty="0">
                <a:ln>
                  <a:noFill/>
                </a:ln>
                <a:solidFill>
                  <a:srgbClr val="46464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Passenger vehicles</a:t>
            </a:r>
          </a:p>
        </p:txBody>
      </p:sp>
      <p:sp>
        <p:nvSpPr>
          <p:cNvPr id="75" name="btfpBulletedList212896">
            <a:extLst>
              <a:ext uri="{FF2B5EF4-FFF2-40B4-BE49-F238E27FC236}">
                <a16:creationId xmlns:a16="http://schemas.microsoft.com/office/drawing/2014/main" id="{2AB64FBD-4B45-0EC7-56D6-E00C9E5A0CBE}"/>
              </a:ext>
            </a:extLst>
          </p:cNvPr>
          <p:cNvSpPr txBox="1"/>
          <p:nvPr>
            <p:custDataLst>
              <p:tags r:id="rId13"/>
            </p:custDataLst>
          </p:nvPr>
        </p:nvSpPr>
        <p:spPr bwMode="gray">
          <a:xfrm>
            <a:off x="1483258" y="2818623"/>
            <a:ext cx="1372709" cy="226591"/>
          </a:xfrm>
          <a:prstGeom prst="rect">
            <a:avLst/>
          </a:prstGeom>
          <a:noFill/>
        </p:spPr>
        <p:txBody>
          <a:bodyPr vert="horz" wrap="square" lIns="36000" tIns="36000" rIns="36000" bIns="3600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u="none" strike="noStrike" kern="1200" cap="none" spc="0" normalizeH="0" baseline="0" noProof="0" dirty="0">
                <a:ln>
                  <a:noFill/>
                </a:ln>
                <a:solidFill>
                  <a:srgbClr val="46464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Heavy vehicles</a:t>
            </a:r>
          </a:p>
        </p:txBody>
      </p:sp>
      <p:sp>
        <p:nvSpPr>
          <p:cNvPr id="76" name="btfpBulletedList212896">
            <a:extLst>
              <a:ext uri="{FF2B5EF4-FFF2-40B4-BE49-F238E27FC236}">
                <a16:creationId xmlns:a16="http://schemas.microsoft.com/office/drawing/2014/main" id="{1FCDF1AA-F745-1B00-B3F8-00EEBECB2B8F}"/>
              </a:ext>
            </a:extLst>
          </p:cNvPr>
          <p:cNvSpPr txBox="1"/>
          <p:nvPr>
            <p:custDataLst>
              <p:tags r:id="rId14"/>
            </p:custDataLst>
          </p:nvPr>
        </p:nvSpPr>
        <p:spPr bwMode="gray">
          <a:xfrm>
            <a:off x="1483258" y="3512086"/>
            <a:ext cx="1372709" cy="380480"/>
          </a:xfrm>
          <a:prstGeom prst="rect">
            <a:avLst/>
          </a:prstGeom>
          <a:noFill/>
        </p:spPr>
        <p:txBody>
          <a:bodyPr vert="horz" wrap="square" lIns="36000" tIns="36000" rIns="36000" bIns="3600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u="none" strike="noStrike" kern="1200" cap="none" spc="0" normalizeH="0" baseline="0" noProof="0" dirty="0">
                <a:ln>
                  <a:noFill/>
                </a:ln>
                <a:solidFill>
                  <a:srgbClr val="46464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Short to medium haul (&lt;7 hours)</a:t>
            </a:r>
          </a:p>
        </p:txBody>
      </p:sp>
      <p:sp>
        <p:nvSpPr>
          <p:cNvPr id="77" name="btfpBulletedList212896">
            <a:extLst>
              <a:ext uri="{FF2B5EF4-FFF2-40B4-BE49-F238E27FC236}">
                <a16:creationId xmlns:a16="http://schemas.microsoft.com/office/drawing/2014/main" id="{F6FF23C9-C401-C2EC-2869-EDCA493EB02A}"/>
              </a:ext>
            </a:extLst>
          </p:cNvPr>
          <p:cNvSpPr txBox="1"/>
          <p:nvPr>
            <p:custDataLst>
              <p:tags r:id="rId15"/>
            </p:custDataLst>
          </p:nvPr>
        </p:nvSpPr>
        <p:spPr bwMode="gray">
          <a:xfrm>
            <a:off x="1483258" y="4282041"/>
            <a:ext cx="1372709" cy="380480"/>
          </a:xfrm>
          <a:prstGeom prst="rect">
            <a:avLst/>
          </a:prstGeom>
          <a:noFill/>
        </p:spPr>
        <p:txBody>
          <a:bodyPr vert="horz" wrap="square" lIns="36000" tIns="36000" rIns="36000" bIns="3600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u="none" strike="noStrike" kern="1200" cap="none" spc="0" normalizeH="0" baseline="0" noProof="0" dirty="0">
                <a:ln>
                  <a:noFill/>
                </a:ln>
                <a:solidFill>
                  <a:srgbClr val="46464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Long haul </a:t>
            </a:r>
            <a:br>
              <a:rPr kumimoji="0" lang="en-GB" sz="1000" b="1" u="none" strike="noStrike" kern="1200" cap="none" spc="0" normalizeH="0" baseline="0" noProof="0" dirty="0">
                <a:ln>
                  <a:noFill/>
                </a:ln>
                <a:solidFill>
                  <a:srgbClr val="46464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GB" sz="1000" b="1" u="none" strike="noStrike" kern="1200" cap="none" spc="0" normalizeH="0" baseline="0" noProof="0" dirty="0">
                <a:ln>
                  <a:noFill/>
                </a:ln>
                <a:solidFill>
                  <a:srgbClr val="46464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(&gt;7 hours)</a:t>
            </a:r>
          </a:p>
        </p:txBody>
      </p:sp>
      <p:sp>
        <p:nvSpPr>
          <p:cNvPr id="78" name="btfpBulletedList212896">
            <a:extLst>
              <a:ext uri="{FF2B5EF4-FFF2-40B4-BE49-F238E27FC236}">
                <a16:creationId xmlns:a16="http://schemas.microsoft.com/office/drawing/2014/main" id="{1AE525CC-D558-3F1F-6964-30DF5BDFEF03}"/>
              </a:ext>
            </a:extLst>
          </p:cNvPr>
          <p:cNvSpPr txBox="1"/>
          <p:nvPr>
            <p:custDataLst>
              <p:tags r:id="rId16"/>
            </p:custDataLst>
          </p:nvPr>
        </p:nvSpPr>
        <p:spPr bwMode="gray">
          <a:xfrm>
            <a:off x="1483258" y="5008291"/>
            <a:ext cx="1372709" cy="226591"/>
          </a:xfrm>
          <a:prstGeom prst="rect">
            <a:avLst/>
          </a:prstGeom>
          <a:noFill/>
        </p:spPr>
        <p:txBody>
          <a:bodyPr vert="horz" wrap="square" lIns="36000" tIns="36000" rIns="36000" bIns="3600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u="none" strike="noStrike" kern="1200" cap="none" spc="0" normalizeH="0" baseline="0" noProof="0" dirty="0">
                <a:ln>
                  <a:noFill/>
                </a:ln>
                <a:solidFill>
                  <a:srgbClr val="46464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Short sea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EB10BA8E-8CA9-30D1-EF1E-B1788D7D7D70}"/>
              </a:ext>
            </a:extLst>
          </p:cNvPr>
          <p:cNvCxnSpPr>
            <a:cxnSpLocks/>
          </p:cNvCxnSpPr>
          <p:nvPr/>
        </p:nvCxnSpPr>
        <p:spPr bwMode="gray">
          <a:xfrm flipV="1">
            <a:off x="1441448" y="2581149"/>
            <a:ext cx="8146138" cy="15336"/>
          </a:xfrm>
          <a:prstGeom prst="line">
            <a:avLst/>
          </a:prstGeom>
          <a:ln w="9525" cap="flat">
            <a:solidFill>
              <a:schemeClr val="bg1">
                <a:lumMod val="85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C35F6146-F983-EE42-57E3-1FD68B488A95}"/>
              </a:ext>
            </a:extLst>
          </p:cNvPr>
          <p:cNvCxnSpPr>
            <a:cxnSpLocks/>
          </p:cNvCxnSpPr>
          <p:nvPr/>
        </p:nvCxnSpPr>
        <p:spPr bwMode="gray">
          <a:xfrm flipV="1">
            <a:off x="1441448" y="4116913"/>
            <a:ext cx="8146138" cy="15336"/>
          </a:xfrm>
          <a:prstGeom prst="line">
            <a:avLst/>
          </a:prstGeom>
          <a:ln w="9525" cap="flat">
            <a:solidFill>
              <a:schemeClr val="bg1">
                <a:lumMod val="85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82185379-0477-C3F5-6C0F-CCB9959F47D2}"/>
              </a:ext>
            </a:extLst>
          </p:cNvPr>
          <p:cNvCxnSpPr>
            <a:cxnSpLocks/>
          </p:cNvCxnSpPr>
          <p:nvPr/>
        </p:nvCxnSpPr>
        <p:spPr bwMode="gray">
          <a:xfrm>
            <a:off x="1441448" y="5467322"/>
            <a:ext cx="8146138" cy="30326"/>
          </a:xfrm>
          <a:prstGeom prst="line">
            <a:avLst/>
          </a:prstGeom>
          <a:ln w="9525" cap="flat">
            <a:solidFill>
              <a:schemeClr val="bg1">
                <a:lumMod val="85000"/>
              </a:schemeClr>
            </a:solidFill>
            <a:prstDash val="dash"/>
            <a:miter lim="800000"/>
            <a:tailEnd type="non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btfpLegendSquare547155">
            <a:extLst>
              <a:ext uri="{FF2B5EF4-FFF2-40B4-BE49-F238E27FC236}">
                <a16:creationId xmlns:a16="http://schemas.microsoft.com/office/drawing/2014/main" id="{F032B48C-6A88-588B-6EC4-6535E96CDAC5}"/>
              </a:ext>
            </a:extLst>
          </p:cNvPr>
          <p:cNvSpPr/>
          <p:nvPr>
            <p:custDataLst>
              <p:tags r:id="rId17"/>
            </p:custDataLst>
          </p:nvPr>
        </p:nvSpPr>
        <p:spPr bwMode="gray">
          <a:xfrm>
            <a:off x="377837" y="1520703"/>
            <a:ext cx="155656" cy="14203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180181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Future potentials</a:t>
            </a:r>
          </a:p>
        </p:txBody>
      </p:sp>
      <p:sp>
        <p:nvSpPr>
          <p:cNvPr id="142" name="btfpHBCheckCross788878">
            <a:extLst>
              <a:ext uri="{FF2B5EF4-FFF2-40B4-BE49-F238E27FC236}">
                <a16:creationId xmlns:a16="http://schemas.microsoft.com/office/drawing/2014/main" id="{9E1F1D20-1EA4-7516-4374-2A0CCE3E783E}"/>
              </a:ext>
            </a:extLst>
          </p:cNvPr>
          <p:cNvSpPr/>
          <p:nvPr>
            <p:custDataLst>
              <p:tags r:id="rId18"/>
            </p:custDataLst>
          </p:nvPr>
        </p:nvSpPr>
        <p:spPr bwMode="gray">
          <a:xfrm>
            <a:off x="377837" y="1708757"/>
            <a:ext cx="203200" cy="190363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BCFDDFCE-6C57-A0E8-3FCA-7BC82AF496D8}"/>
              </a:ext>
            </a:extLst>
          </p:cNvPr>
          <p:cNvSpPr txBox="1"/>
          <p:nvPr/>
        </p:nvSpPr>
        <p:spPr bwMode="gray">
          <a:xfrm>
            <a:off x="555566" y="1686628"/>
            <a:ext cx="1797050" cy="2419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Projected long-term winner</a:t>
            </a: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C25953D4-0149-3DAA-CBAE-26DDBD405095}"/>
              </a:ext>
            </a:extLst>
          </p:cNvPr>
          <p:cNvSpPr/>
          <p:nvPr/>
        </p:nvSpPr>
        <p:spPr bwMode="gray">
          <a:xfrm>
            <a:off x="233099" y="1488633"/>
            <a:ext cx="2119517" cy="43056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btfpBulletedList612382">
            <a:extLst>
              <a:ext uri="{FF2B5EF4-FFF2-40B4-BE49-F238E27FC236}">
                <a16:creationId xmlns:a16="http://schemas.microsoft.com/office/drawing/2014/main" id="{5D952C51-13EF-4E53-7326-78EE12F78596}"/>
              </a:ext>
            </a:extLst>
          </p:cNvPr>
          <p:cNvSpPr txBox="1"/>
          <p:nvPr>
            <p:custDataLst>
              <p:tags r:id="rId19"/>
            </p:custDataLst>
          </p:nvPr>
        </p:nvSpPr>
        <p:spPr bwMode="gray">
          <a:xfrm>
            <a:off x="9676918" y="2683530"/>
            <a:ext cx="2114970" cy="688256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Heavy vehicles require 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higher energy density, </a:t>
            </a:r>
            <a:r>
              <a:rPr lang="en-US" sz="1000" dirty="0">
                <a:solidFill>
                  <a:srgbClr val="000000"/>
                </a:solidFill>
                <a:latin typeface="Arial"/>
              </a:rPr>
              <a:t>which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can be attained only via biofuel and hydrogen.</a:t>
            </a:r>
          </a:p>
        </p:txBody>
      </p:sp>
      <p:sp>
        <p:nvSpPr>
          <p:cNvPr id="14" name="btfpBulletedList612382">
            <a:extLst>
              <a:ext uri="{FF2B5EF4-FFF2-40B4-BE49-F238E27FC236}">
                <a16:creationId xmlns:a16="http://schemas.microsoft.com/office/drawing/2014/main" id="{B82CC500-60FD-91F1-FE2C-9DD2EE697725}"/>
              </a:ext>
            </a:extLst>
          </p:cNvPr>
          <p:cNvSpPr txBox="1"/>
          <p:nvPr>
            <p:custDataLst>
              <p:tags r:id="rId20"/>
            </p:custDataLst>
          </p:nvPr>
        </p:nvSpPr>
        <p:spPr bwMode="gray">
          <a:xfrm>
            <a:off x="9676918" y="1900561"/>
            <a:ext cx="2114970" cy="842145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Passenger vehicles </a:t>
            </a:r>
            <a:r>
              <a:rPr lang="en-US" sz="1000" dirty="0">
                <a:solidFill>
                  <a:srgbClr val="000000"/>
                </a:solidFill>
                <a:latin typeface="Arial"/>
              </a:rPr>
              <a:t>will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favor </a:t>
            </a:r>
            <a:r>
              <a:rPr lang="en-US" sz="1000" b="1" dirty="0">
                <a:solidFill>
                  <a:srgbClr val="000000"/>
                </a:solidFill>
                <a:latin typeface="Arial"/>
              </a:rPr>
              <a:t>battery electric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vehicles due to lower GHG emissions, rapid tech advancements, and higher economic scale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than biofuel.</a:t>
            </a:r>
          </a:p>
        </p:txBody>
      </p:sp>
      <p:sp>
        <p:nvSpPr>
          <p:cNvPr id="16" name="btfpBulletedList612382">
            <a:extLst>
              <a:ext uri="{FF2B5EF4-FFF2-40B4-BE49-F238E27FC236}">
                <a16:creationId xmlns:a16="http://schemas.microsoft.com/office/drawing/2014/main" id="{7C530C45-9579-933D-1A97-6685349512D6}"/>
              </a:ext>
            </a:extLst>
          </p:cNvPr>
          <p:cNvSpPr txBox="1"/>
          <p:nvPr>
            <p:custDataLst>
              <p:tags r:id="rId21"/>
            </p:custDataLst>
          </p:nvPr>
        </p:nvSpPr>
        <p:spPr bwMode="gray">
          <a:xfrm>
            <a:off x="9683330" y="3432402"/>
            <a:ext cx="2114970" cy="688256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For the short haul, </a:t>
            </a:r>
            <a:r>
              <a:rPr lang="en-US" sz="1000" b="1" dirty="0">
                <a:solidFill>
                  <a:srgbClr val="000000"/>
                </a:solidFill>
                <a:latin typeface="Arial"/>
              </a:rPr>
              <a:t>battery electric vehicle (BEV)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and </a:t>
            </a:r>
            <a:r>
              <a:rPr lang="en-US" sz="1000" b="1" dirty="0">
                <a:solidFill>
                  <a:srgbClr val="000000"/>
                </a:solidFill>
                <a:latin typeface="Arial"/>
              </a:rPr>
              <a:t>h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ydrogen could play a role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but require time to commercialize.</a:t>
            </a:r>
          </a:p>
        </p:txBody>
      </p:sp>
      <p:sp>
        <p:nvSpPr>
          <p:cNvPr id="18" name="btfpBulletedList612382">
            <a:extLst>
              <a:ext uri="{FF2B5EF4-FFF2-40B4-BE49-F238E27FC236}">
                <a16:creationId xmlns:a16="http://schemas.microsoft.com/office/drawing/2014/main" id="{76902D16-5ECF-EF90-6C01-45FC79DFF1F4}"/>
              </a:ext>
            </a:extLst>
          </p:cNvPr>
          <p:cNvSpPr txBox="1"/>
          <p:nvPr>
            <p:custDataLst>
              <p:tags r:id="rId22"/>
            </p:custDataLst>
          </p:nvPr>
        </p:nvSpPr>
        <p:spPr bwMode="gray">
          <a:xfrm>
            <a:off x="9683329" y="4118202"/>
            <a:ext cx="2324101" cy="688256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Higher energy density</a:t>
            </a:r>
            <a:r>
              <a:rPr lang="en-US" sz="1000" b="1" dirty="0">
                <a:solidFill>
                  <a:srgbClr val="000000"/>
                </a:solidFill>
                <a:latin typeface="Arial"/>
              </a:rPr>
              <a:t> is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required for long-haul flights</a:t>
            </a:r>
            <a:r>
              <a:rPr kumimoji="0" lang="en-US" sz="10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making biofuels the only viable option in the market and </a:t>
            </a:r>
            <a:b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e-fuel (PtL) the option for longer term.</a:t>
            </a:r>
          </a:p>
        </p:txBody>
      </p:sp>
      <p:sp>
        <p:nvSpPr>
          <p:cNvPr id="19" name="btfpBulletedList612382">
            <a:extLst>
              <a:ext uri="{FF2B5EF4-FFF2-40B4-BE49-F238E27FC236}">
                <a16:creationId xmlns:a16="http://schemas.microsoft.com/office/drawing/2014/main" id="{B5E087B4-C0B0-041A-18F9-1AA45541537E}"/>
              </a:ext>
            </a:extLst>
          </p:cNvPr>
          <p:cNvSpPr txBox="1"/>
          <p:nvPr>
            <p:custDataLst>
              <p:tags r:id="rId23"/>
            </p:custDataLst>
          </p:nvPr>
        </p:nvSpPr>
        <p:spPr bwMode="gray">
          <a:xfrm>
            <a:off x="9683330" y="4854802"/>
            <a:ext cx="2114970" cy="996033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BEV will play a role for frequent routes / short distances</a:t>
            </a:r>
            <a:r>
              <a:rPr kumimoji="0" lang="en-US" sz="10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  <a:r>
              <a:rPr lang="en-US" sz="1000" dirty="0">
                <a:solidFill>
                  <a:srgbClr val="000000"/>
                </a:solidFill>
                <a:latin typeface="Arial"/>
              </a:rPr>
              <a:t> </a:t>
            </a:r>
            <a:r>
              <a:rPr lang="en-US" sz="1000" b="1" dirty="0">
                <a:solidFill>
                  <a:srgbClr val="000000"/>
                </a:solidFill>
                <a:latin typeface="Arial"/>
              </a:rPr>
              <a:t>Biofuels lack competitiveness from feedstock constraints </a:t>
            </a:r>
            <a:r>
              <a:rPr lang="en-US" sz="1000" dirty="0">
                <a:solidFill>
                  <a:srgbClr val="000000"/>
                </a:solidFill>
                <a:latin typeface="Arial"/>
              </a:rPr>
              <a:t>and long-term cost-effective alternatives such as Ammonia. </a:t>
            </a:r>
            <a:endParaRPr kumimoji="0" lang="en-US" sz="10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" name="btfpBulletedList612382">
            <a:extLst>
              <a:ext uri="{FF2B5EF4-FFF2-40B4-BE49-F238E27FC236}">
                <a16:creationId xmlns:a16="http://schemas.microsoft.com/office/drawing/2014/main" id="{ECA99EE7-F926-EA5C-F1D1-D653615D3A08}"/>
              </a:ext>
            </a:extLst>
          </p:cNvPr>
          <p:cNvSpPr txBox="1"/>
          <p:nvPr>
            <p:custDataLst>
              <p:tags r:id="rId24"/>
            </p:custDataLst>
          </p:nvPr>
        </p:nvSpPr>
        <p:spPr bwMode="gray">
          <a:xfrm>
            <a:off x="9683330" y="5769202"/>
            <a:ext cx="2114970" cy="534368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Ammonia will play a major role</a:t>
            </a:r>
            <a:r>
              <a:rPr kumimoji="0" lang="en-US" sz="10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for longer distance</a:t>
            </a:r>
            <a:r>
              <a:rPr lang="en-US" sz="1000" dirty="0">
                <a:solidFill>
                  <a:srgbClr val="000000"/>
                </a:solidFill>
                <a:latin typeface="Arial"/>
              </a:rPr>
              <a:t>s, </a:t>
            </a:r>
            <a:r>
              <a:rPr kumimoji="0" lang="en-US" sz="10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while the remaining share</a:t>
            </a:r>
            <a:r>
              <a:rPr lang="en-US" sz="1000" dirty="0">
                <a:solidFill>
                  <a:srgbClr val="000000"/>
                </a:solidFill>
                <a:latin typeface="Arial"/>
              </a:rPr>
              <a:t> is uncertain.</a:t>
            </a:r>
            <a:endParaRPr kumimoji="0" lang="en-US" sz="10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17C6E0D-0933-A783-CFFD-F33A57399E0C}"/>
              </a:ext>
            </a:extLst>
          </p:cNvPr>
          <p:cNvSpPr/>
          <p:nvPr/>
        </p:nvSpPr>
        <p:spPr bwMode="gray">
          <a:xfrm>
            <a:off x="9683329" y="1491749"/>
            <a:ext cx="2067333" cy="39599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Observations</a:t>
            </a:r>
            <a:endParaRPr kumimoji="0" lang="en-US" sz="1200" b="0" i="0" u="none" strike="no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btfpHBCheckCross788878">
            <a:extLst>
              <a:ext uri="{FF2B5EF4-FFF2-40B4-BE49-F238E27FC236}">
                <a16:creationId xmlns:a16="http://schemas.microsoft.com/office/drawing/2014/main" id="{B6A12AC3-73D1-C4A6-778A-30BA10B7D6C6}"/>
              </a:ext>
            </a:extLst>
          </p:cNvPr>
          <p:cNvSpPr/>
          <p:nvPr>
            <p:custDataLst>
              <p:tags r:id="rId25"/>
            </p:custDataLst>
          </p:nvPr>
        </p:nvSpPr>
        <p:spPr bwMode="gray">
          <a:xfrm>
            <a:off x="3464833" y="4310865"/>
            <a:ext cx="274320" cy="274320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btfpHBCheckCross788878">
            <a:extLst>
              <a:ext uri="{FF2B5EF4-FFF2-40B4-BE49-F238E27FC236}">
                <a16:creationId xmlns:a16="http://schemas.microsoft.com/office/drawing/2014/main" id="{1231B5C3-6D12-9EB0-9FAD-396A44AC16FE}"/>
              </a:ext>
            </a:extLst>
          </p:cNvPr>
          <p:cNvSpPr/>
          <p:nvPr>
            <p:custDataLst>
              <p:tags r:id="rId26"/>
            </p:custDataLst>
          </p:nvPr>
        </p:nvSpPr>
        <p:spPr bwMode="gray">
          <a:xfrm>
            <a:off x="7416319" y="2782312"/>
            <a:ext cx="274320" cy="274320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btfpHBCheckCross788878">
            <a:extLst>
              <a:ext uri="{FF2B5EF4-FFF2-40B4-BE49-F238E27FC236}">
                <a16:creationId xmlns:a16="http://schemas.microsoft.com/office/drawing/2014/main" id="{2AD8A5F4-AABB-E8A1-C5FF-3C200B8AD197}"/>
              </a:ext>
            </a:extLst>
          </p:cNvPr>
          <p:cNvSpPr/>
          <p:nvPr>
            <p:custDataLst>
              <p:tags r:id="rId27"/>
            </p:custDataLst>
          </p:nvPr>
        </p:nvSpPr>
        <p:spPr bwMode="gray">
          <a:xfrm>
            <a:off x="3460446" y="5620430"/>
            <a:ext cx="293972" cy="293824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8537826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FFICE" val="Boston"/>
  <p:tag name="MEKKOFORMATS" val="&lt;MekkoFormats&gt;&lt;NumberFormat DecimalSeparator=&quot;.&quot; ThousandSeparator=&quot;,&quot; NegativeNumberFormat=&quot;1&quot; /&gt;&lt;Font&gt;&lt;Output_Font_Name Default=&quot;Arial&quot; UsePPTTheme=&quot;True&quot; /&gt;&lt;/Font&gt;&lt;DateFormat CultureID=&quot;1033&quot; FormatString=&quot;M/d/yyyy&quot; /&gt;&lt;/MekkoFormats&gt;"/>
  <p:tag name="THINKCELLUNDODONOTDELETE" val="0"/>
  <p:tag name="THINKCELLPRESENTATIONDONOTDELETE" val="&lt;?xml version=&quot;1.0&quot; encoding=&quot;UTF-16&quot; standalone=&quot;yes&quot;?&gt;&lt;root reqver=&quot;32687&quot;&gt;&lt;version val=&quot;38508&quot;/&gt;&lt;CPresentation id=&quot;1&quot;&gt;&lt;m_precDefaultOrdinal&gt;&lt;m_bNumberIsYear val=&quot;1&quot;/&gt;&lt;m_chMinusSymbol&gt;-&lt;/m_chMinusSymbol&gt;&lt;m_chDecimalSymbol17909&gt;.&lt;/m_chDecimalSymbol17909&gt;&lt;m_nGroupingDigits17909 val=&quot;3&quot;/&gt;&lt;m_chGroupingSymbol17909&gt;,&lt;/m_chGroupingSymbol17909&gt;&lt;m_yearfmt&gt;&lt;begin val=&quot;0&quot;/&gt;&lt;end val=&quot;4&quot;/&gt;&lt;/m_yearfmt&gt;&lt;/m_precDefaultOrdinal&gt;&lt;m_precDefaultNumber&gt;&lt;m_bNumberIsYear val=&quot;1&quot;/&gt;&lt;m_chMinusSymbol&gt;-&lt;/m_chMinusSymbol&gt;&lt;m_chDecimalSymbol17909&gt;.&lt;/m_chDecimalSymbol17909&gt;&lt;m_nGroupingDigits17909 val=&quot;2147483647&quot;/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.&lt;/m_chDecimalSymbol17909&gt;&lt;m_nGroupingDigits17909 val=&quot;3&quot;/&gt;&lt;m_chGroupingSymbol17909&gt;,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#m/%#d/%Y&lt;/m_strFormatTime&gt;&lt;m_yearfmt&gt;&lt;begin val=&quot;0&quot;/&gt;&lt;end val=&quot;0&quot;/&gt;&lt;/m_yearfmt&gt;&lt;/m_precDefaultDate&gt;&lt;m_precDefaultDay&gt;&lt;m_bNumberIsYear val=&quot;0&quot;/&gt;&lt;m_strFormatTime&gt;%#d&lt;/m_strFormatTime&gt;&lt;m_yearfmt&gt;&lt;begin val=&quot;0&quot;/&gt;&lt;end val=&quot;4&quot;/&gt;&lt;/m_yearfmt&gt;&lt;/m_precDefaultDay&gt;&lt;m_precDefaultWeek&gt;&lt;m_yearfmt&gt;&lt;begin val=&quot;0&quot;/&gt;&lt;end val=&quot;4&quot;/&gt;&lt;/m_yearfmt&gt;&lt;/m_precDefaultWeek&gt;&lt;m_precDefaultMonth&gt;&lt;m_yearfmt&gt;&lt;begin val=&quot;0&quot;/&gt;&lt;end val=&quot;4&quot;/&gt;&lt;/m_yearfmt&gt;&lt;/m_precDefaultMonth&gt;&lt;m_precDefaultQuarter&gt;&lt;m_bNumberIsYear val=&quot;0&quot;/&gt;&lt;m_strFormatTime&gt;Q%5&lt;/m_strFormatTime&gt;&lt;m_yearfmt&gt;&lt;begin val=&quot;0&quot;/&gt;&lt;end val=&quot;4&quot;/&gt;&lt;/m_yearfmt&gt;&lt;/m_precDefaultQuarter&gt;&lt;m_precDefaultYear&gt;&lt;m_bNumberIsYear val=&quot;0&quot;/&gt;&lt;m_strFormatTime&gt;%Y&lt;/m_strFormatTime&gt;&lt;m_yearfmt&gt;&lt;begin val=&quot;0&quot;/&gt;&lt;end val=&quot;0&quot;/&gt;&lt;/m_yearfmt&gt;&lt;/m_precDefaultYear&gt;&lt;m_precDefaultFYDay&gt;&lt;m_yearfmt&gt;&lt;begin val=&quot;0&quot;/&gt;&lt;end val=&quot;4&quot;/&gt;&lt;/m_yearfmt&gt;&lt;/m_precDefaultFYDay&gt;&lt;m_precDefaultFYWeek&gt;&lt;m_yearfmt&gt;&lt;begin val=&quot;0&quot;/&gt;&lt;end val=&quot;4&quot;/&gt;&lt;/m_yearfmt&gt;&lt;/m_precDefaultFYWeek&gt;&lt;m_precDefaultFYMonth&gt;&lt;m_yearfmt&gt;&lt;begin val=&quot;0&quot;/&gt;&lt;end val=&quot;4&quot;/&gt;&lt;/m_yearfmt&gt;&lt;/m_precDefaultFYMonth&gt;&lt;m_precDefaultFYQuarter&gt;&lt;m_yearfmt&gt;&lt;begin val=&quot;0&quot;/&gt;&lt;end val=&quot;4&quot;/&gt;&lt;/m_yearfmt&gt;&lt;/m_precDefaultFYQuarter&gt;&lt;m_precDefaultFYYear&gt;&lt;m_yearfmt&gt;&lt;begin val=&quot;0&quot;/&gt;&lt;end val=&quot;4&quot;/&gt;&lt;/m_yearfmt&gt;&lt;/m_precDefaultFYYear&gt;&lt;m_mruColor&gt;&lt;m_vecMRU length=&quot;3&quot;&gt;&lt;elem m_fUsage=&quot;1.89999999999999991118E+00&quot;&gt;&lt;m_msothmcolidx val=&quot;0&quot;/&gt;&lt;m_rgb r=&quot;00&quot; g=&quot;74&quot; b=&quot;A4&quot;/&gt;&lt;/elem&gt;&lt;elem m_fUsage=&quot;1.46609999999999995879E+00&quot;&gt;&lt;m_msothmcolidx val=&quot;0&quot;/&gt;&lt;m_rgb r=&quot;6B&quot; g=&quot;CC&quot; b=&quot;F5&quot;/&gt;&lt;/elem&gt;&lt;elem m_fUsage=&quot;7.29000000000000092371E-01&quot;&gt;&lt;m_msothmcolidx val=&quot;0&quot;/&gt;&lt;m_rgb r=&quot;4D&quot; g=&quot;23&quot; b=&quot;A0&quot;/&gt;&lt;/elem&gt;&lt;/m_vecMRU&gt;&lt;/m_mruColor&gt;&lt;m_eweekdayFirstOfWeek val=&quot;2&quot;/&gt;&lt;m_eweekdayFirstOfWorkweek val=&quot;2&quot;/&gt;&lt;m_eweekdayFirstOfWeekend val=&quot;7&quot;/&gt;&lt;/CPresentation&gt;&lt;/root&gt;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d90fKrfjvqPzL.a9TRJTg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DHAK1Dgk4_1hqAzHnG77A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R4CRbKplZR84M.YP8p1Qw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0EX4mKNx4PfDA5ZwCxt7w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.lK3e3YTfejIvPUyLqCtQ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4i.nZycgLPASwkiui5Jbg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dMGj3KkO4_xJcBUGpxN6Q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ZIqXAF8erKPNPo0uE7LzQ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Mmqk8Y2rq1cmhhcV9deOg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9MoxrjogfRlxFi3yKkNhw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y8_yERH9nOp1_tOaoaJbg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O3IWL3rRLo0aNLVUSAfA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1U8o_Z6DZv99mO1lHvVsg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j1O9ZB6Ojl3yo885B5Ovg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DQHzSCA3lW9oexU62ccCg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xXhL9jtzT8hIwVLNYpSqA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00khLp4CizaDtyfA09AWw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AHoaJxy0iedWiW.7nNFcw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b5Rbv1NfIkOXwJKzHpqOQ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esGcKvnXlgSPVdamUM8wg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LJgPWWM74NVJPTyTdIpXg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CkxEYi8ea380eOKJcHZzg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rcMyc1caMcQ5an7AFZqUw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CFH.qci3UuQiLfZnDNnzg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Xi1zxyxA5dFaoSlShBK9g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KFJ_6OdgALTXs851P4CtQ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XsbbZ_fcSCXq291IxvesA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RTuAqFMCSLLIocjJZeSng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M.mE6tfa1s15sbMPl7_fw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L8jUywXuUnFJPk1MTY77Q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FY6YVWUZiGE.IEhNCN60A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koS4nZn0LR4_0bAhv0uiQ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9ohFA89xyXUXF5ocwxTtA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8iBfVTmPvNNYqrYxUh1gw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VJkeBTdqeL6qblVY5_5oA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sVN8oiRcoi9kqJUMCQP5A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SUa1.RGwLbbGMDRY9uRbA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lgevonKVeQWieF.nR4_MQ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Ugf.roMZpwPDxixRO66bg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7"/>
  <p:tag name="BTFPLAYOUTENABLED" val="0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vESnmsTYq2KYU02OJszw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eQDcd10WTogkTtxNb7Mg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zyrBHZHpnVMZHpzywANDw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7"/>
  <p:tag name="BTFPLAYOUTENABLED" val="1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fZJspUiPbOFCinoUtKXFg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4LTVtLXJ8uxI0Dclok34g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W74G.jyrgMfyb.118gFTA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iePcjwLdeBa6Wch6atWow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uu7HQjxSPkVi4E8Uh0qg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Dta3zRqZIuNqZqx_nSQlQ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5LBjzNzC6z8DrflOIKijg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GkDygpwII1EJHwys2j7pA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7KbzKFWaZ6LTivQR2pd.w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o8A_Lx8QGSWrjNDmwT3Pw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.ygKhoIt.wNx1lesQKGg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GlboOUknLJbt8q4rg.kA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oJxlzvemzw8wt1YWUFbw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1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v5LRbTRnNRG54iIb.5HXQ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jX9aShxv237MfhOtImBuw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TgwV2afEyNhllU7IxYnyQ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9Qg8uxkLFfb5diW7g6Zww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uxnpqXZL6KY3lEW4mOW3g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8adqinNzyRDZcl1XjDzUA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GrM_paOCRDO9dw90VTDTw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6od0sVkcL4Vx4oDIgsGRg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oOF4RafK5rN_p6m_b244w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Y8vhF7ZZTapmSfX8sUJ5g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56iLOsPQRv7v8BKDV9YA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30uWcki4BONMxCW9myPfQ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eE7tJ1FO56PF_gQPgLfqw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yBkx9DjZDYBYK8r0H7nCw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N.Bo1rzaR_DIi6vK_JxCw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zo_iOkykhY92SJD_Kbzkw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YpGVbx8dw.Zw1MWMAXIGA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nRfh7O0kNkt4RurP_4bwg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dBryzmKR.3uA.RVg.DY1Q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SKx68JsqOAGzXTzZC_j6A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3ziHhqhXDyWzXkV9qT04Q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2Z304b832YRzXpR55QzUg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bzr08fDUbY3gzqy6yY8aw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K2q5OutlnCTnSgTUavNdw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wBmAhSMZc5_X9Pwfggrug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lNqBTih36DVBJJ7l5DkuQ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PJhv2TLJVub8tThc3Q9kw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9M9ndVuv0Kg9whgTJAfkQ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uhWC6qz8ro0dwCMT1fYzQ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0nQ0_XvIkD.z3RXiCMUvg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CLUilp54mjvegpv0ZgmA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3Of3TEzGPTOQdWTZeIelQ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CJoECs044dk_6HuGGWzUA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mqG3DT06Bbo1MO5vlIpmg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s5bLb_DueQv8oEgRgevGA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Z7qW0OiYdqqsx.tF7t65A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hdxxpDCM2XBX.OaI9W1NQ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J7.zlpgECD0vxizy1EeYw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w5E_xpwduL87oRPm8asw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Dkooqax3w71PTluh1kbgg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WAxI3shTr6xdFFZogKwew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vpAmGLdsN_GjZZSnx4rPw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FWPr6wXcJDxvhnVFUWcNw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MyMHHCX1vaNIYh9N61J2Q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IXqqAIR2FUbDFOMtr_SrA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6Hsz7OGDD0fYvNAADhdlQ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J9LXedk0AGVGOziSDkWbw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AUrp01lTcDIL9iXBb5J4g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M5GP4lSqkkVx7NxQUmRNQ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q_kgNcDDthKzl2VaeWf2w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jPIt0pRnruyHFJG0MNTug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h_JBpXEq84aFnNJI89uw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mjc7CqtK8BZ5QkWjJsLDg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h3maPOMyTznlumM7_flIw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nrsGKFn0OGog93nxEddNA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N7F6ztzmBCgJ.HCDd1f2Q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gkiQ8ugx9FT.pVFJIX7EA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Vd9TBzcF9WaIBJhWK2.XA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V2Yn6NrchIFzuV8zQJ2wg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KrpvLlfcRRFf0CmHB2FEA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8Ob3nUdnUwp8.R_edRzgQ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r_hC9XpQ1BRpILne2eNw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yJnKXjGxz9B_oypXhFTvA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reQhlStovyUG2uZoNhFgg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FfGdCFec_gtGJUg3XlIfg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HgyQ0LbTwMWhgqDNIwFiw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RyWhed4aZA3FpNnjDpDww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ksHK1AGkAU7M4WUoeOIw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CHRQ5GsUGFN5EPvJ._8aA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swuYiFqOifr5vqarcXUQ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PmICuZ4WKxY32Ko7ZCNPg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15A8Zm9yYzQueqCSDOpPA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8JgIDOqUvbGyEAG0_SRhA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.UVS5XMW_4IffXQHQpd2g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N5jf0e6uKy2OaObeRLOrw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FSZETlBCbiNcQHYg18uGQ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clht8421ggob9_pWHDTIA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mwBkZ.bS_eNxAV.ZqgeNg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KQFdoKu73JW0XMjLaGPg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HX_te90sOMkVngRzB1uiA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a8IAAoLftfyXA1M0BkupQ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fjDkHiIOiJXDwGS1U.K3A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NeJ8LitMAmpEjxtjlkutg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u7cYxEVDCznyGBkZQfqdg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Ej_pPyaVfDGfpYyN8ZAKQ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_30T2ecbE9og2DalHF5pg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Fm4OBEsy8h5mrqpd6lm_w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A3BXxlSoE.Oi4UBYhRDCg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2Ct226TXAOfxN9iwgvwYw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MN_KYIuY3vELodrbPkNFw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FEJd5w4fhxMaJHpuKXqFw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YCU3sWC3p7eyfL1MxLs5Q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eqxnIC47TzwIHHn7CA4Lg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J0Pk33gr0T47h2NJXv1Uw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IO8DHzgH5Rqwys1fhyHVg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S3wCx3YePo6Uqw3klblcA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I_3u6Q68oBGyuwtoNtoHg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Rq_oFxgIRPIs_CfaWweLQ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djW8cipsDjR2mn9XH6R0g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eA41.rke8l2OMB8BCK2BQ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AWQjtKVjY_h9yagjxmx8Q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s0yLrxTN5H.0sw84iMV0A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yUvclfmFfBPxzYfOjZiEQ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Hp2kXi48Q76qPE_9WxK0A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PkvhVRgmbkhBdWtZVEBmg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Y_MLC8PGZgTGCmeXB8CQw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5NN_FW.hThJqs3YXYSV.A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5krjUBlTUd2H7eCe6SpNA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RXk66fafl5a9NCw64ZIQ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w4llbbon5PFLqnkf7KrsQ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wDX7Jm8moUYMeY5tvOVQ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cKkPe_my9IfSvOEtoiHA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7dtqM0MPB.D8MgHxPJ2sA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1nXY_zVyHJ4Bw2sskl2rg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.qnX9AruBa5z5EQ.5y.BQ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2"/>
  <p:tag name="BTFPLAYOUTENABLED" val="0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SOm9DmpFmxx.3fCwczt1A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PfJbJJ1vTN0PRebqJV40w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XYRIDbQ5o7XhY2FUyXr1Q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N.z5Dr78z7tmi80624Xg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EMvAzNZqrkvJgwaWiJQsg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pY1o9cfPrZ2UK3VZVOSdQ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vkllztflAcgWBJW56i9pg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lloIVIVYfZ__Cp3alAMKA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bFzhGOrTZ6W9nUoJAuGxw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5X2JEeje2qM4lZvaG7RHw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sxZgqAblYxrZP7o672Xsw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FOSIRlvDVVoqEVTIN.gOA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AA5LiijGG1lkmcF_FBP7w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WbhnIyi1RNzkr.MJojBBg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01PpOOCpThaXjHkl42SDQ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85USaTzLKNerjPbquQ_Xw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bs3TPl1V80SwUX.BcnIOA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M1kqlqDYjpDuXGnqAp0iw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y2Az7JFFogNffFVYwusbw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z7i0TnziGQoK5n02k2ygQ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0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hzTQSYLOlMdfvriDgaSQ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JIOxlGFk1zGphUfdBBF.A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5yHMEaXe9l10.4L3QUA3g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0oAXgo_s3cNrhb6hzBDVg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gH_BMCciFIUtYy2uDivPQ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HrSTPhsGtBRnLY82WyM_w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ffEvau6LFd3lmTyNThKaQ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tLbbvY4co8FhF2KlxtfjQ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0y.8grjF8ffCUhR9SBxDw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CL.IukYlbwAVwgj2Vrg9w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lQnHQdHSIeoDNdw4su3g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8qTzNCrrRwxMg45lZhILw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y0wrYuG17GVydJalRSgiA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9K0IIZeWnBj4StDCjWnkA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swj26nE4Jt5a7FEDbhO6w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aWG5Au9yXwKblAW2lGraw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e8B.L9qw9PqiHV2.GNvEg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HFMWm9v99gxfhNsvN3yPQ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6DwhuwGgFNIjzezEI5SOQ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k1hsNEbSHjgJrQU6lPBHA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ShKpkYcfDr78vCBD6V8eA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8PUwJyDqORWHkOD8fuWg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qfrueiWNXpAQlFJ1V6_ug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1SJCS.7p1nShSz1vaemPg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0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1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MLUc9F1wXlwh9_4YkYt_w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.9WlZFN_LveltdrRqdJaA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8K_iz7TbuY288Z6GuMbyw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bqRb08ULN4DrkOdqmsGeg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jU5ts4HIix0a0CvFYTb5Q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ZeRt9SqjplV0pBSIGv1jg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c7wvDqI9K8kM2VzenJIFQ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LMSFrxc43SAmB5PfgaW9A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4rfrncFIyic1S0x0NFClQ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1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hd8TLO7UKV0yYen1p6liA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YVi5tbHV7mAKuO887s7Gg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bjJ7.PqgK6r6ESFXcoZ9w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PfY4BDlo_2SWEh112pYFg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1zGVy803yFejxeBQeNtA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11Q9AFwLiojKC8ma1BVdg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h2Piurmy4mhsf6LB1MNOg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oEJOpfvL5901M4zTxpNDg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GGjbX7JEwoDex22ZmtIcg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A74e0qJ3JM762isX76FWA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5ZHf5fK8njmXJK1sAQNmg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y7yB2X4Wcc.tt7.u65Ibw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cHrS4hdN9WM0DDNl6a.ng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1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9Rq0xxEZCNQ8JgygZNjEg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YUi84h_MXDEJs3Sp2w3xA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MvlxqD5U_q6CuL9cLLfVA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yDbiNOHojg1.2jqFWCKzQ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BotJ42KnLCiow6ohviX.g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VgK8O749RjL4r_XHea2Kw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8fkewtPt8oGf6KocqWCTQ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dVLs6tXTL4kLwE0s67Rg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yM7xwFmSqFxjeBCXkPECg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1XsT4gjMe2eGW4WUaM7Pw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0lAIcekfQGRRbY2ksPvRQ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bs4JymFibnijgbiYAGI2w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jRC4TwS.5Rhn7UlE_Dpw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9ka3fyd1OiMIHRvEoQs0A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cuTLQbv.CTw7NhaB3mH8A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60SMNjWJU9h0rl2RiPIHg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d7jcdX3lxwCLaZZac2afQ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NtwQwTBldr4lbDlxQZLoQ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An2odc7QMBR0X5ewEqdeA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YchfHjgdDyLmtG6E9fjqg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pJhDB3Gy10yKIVsip6OmA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zK08aySXSXK2Cf._Myug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Ioi97GP29D_EJ5_nlkUOQ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7HXm_4sTzXl_wQ..k.LpA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Df2koJgIZ7NTj3PVKLlg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IO.6H3zRzmUWoJWXAgMw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1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RyvM3ZKrBYKC0b6bhfpGQ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xz5risPB_r69hB2WHV2Mw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CyfBOBlDzrkH8HLxzuVsA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ZYCvE.lS2jv_6T_LcylMQ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oQL5PQ.NQ3yEos_h_0v7Q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qou8jz8M5TW8eKTPYAgDQ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ree9r51OLr5_iuC0MTNOg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SMl3lvRANldxKUCfYpOdA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mgsTFCQs3vEoPG44Chp5A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xrXoGKnZjzbL7eWNltjxA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8iavMD7iMG.ZBdr1IemYA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69X3wVhktAk1BlhhPtUqw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fEUbxYQ30vREtetZ9IW9w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mwwGuqV3o26atxYCLPklA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L05qEf2JL6Jr0DdsaJGA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3e61ZIE6TmRtD7tHPCFLA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zCeAQsHYton8hv4eSVENA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T6_18s_fdHuE04teg8q_g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jjefJHYK7D4D1U4Ns_gg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1ny4_AQSVj72k3vCSpEvA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XLTyq19qBtWEETmBgZwpQ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dEVXjWup7TYXrJJpr.MFg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X7f6sT1f_rqnEA8ZZLVdg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jJBZy8o1di0CWnxMdHVKw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3pm8l_TRNxyQU0qIXEbzw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nu5ReVaojV6Lxnaw7viog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bVAkNV7LWu.tjG57XJPoA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AYxdAFgTuRowsNqvIms3g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1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d3jspJ8WTN4cNu1s.c_Nw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tYc.JKkf9jbnYhm_gPkg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hcywJODNFlLXbuv8KjgQ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XLYzd5VBQTb78eX22qYKg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f_BXQLQnzqga0fs8vIysA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rH6Yu4nSB.UAWi_R.CFxQ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0x5nOxk2TARAnzARneTgQ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2dpJGCLSImF.5YQTc1ydw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_trWO_oaBeSeDFRj1TSdg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2ZRQLquid6zoWxtHhgi4g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HWQNL0WB.PO.WvJRDsaiQ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ciBNXRfw63Y3l.IrsIH.w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AwknwJ.KhYWYguPYlJeUg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i.ZTPGOpFMQ0Wz4fxK0dQ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8sdGPXmsjgpzryHQ5EEYA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bXWjYrH5vFURRamBdlm9w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J9.zVztcswyH5CPPb8Ssw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kpp6u3ehxUtiZF.pQXlug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d5V9xbUGws6pAOCl6nnBg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aLQ6WtWOo4qeSWUHyQAqg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AdRaKAeBw01ST2mDzoDWA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GDoW0Gd65ZGziCUyzmcRQ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H6lzeo7xabJx19AW1XEfQ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NcBxguXImUzMHPbIq.94A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73R01cFvXs7.Hzk4AzPEA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52oaYrahTwzaMmcvkvtw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PPXVNC5niXN6EVk8q8CJw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Zq8FhSj6ULGBo2xjJTnQ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_swUezz2EubtATL1qZtQ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TK_bJqaqfujLcZBOAQVfw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Ii1QAlmEU2mwk_jlmBunA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2zdLNVV__R2AvGUMvFMKQ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tI3fk2rhgc5rQ0Am3rZuA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ssEGL99t10l.XiDvyjPPA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GDbVGpT9Z99VzPeT.AN8Q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0mTnBDlVgR7O84y3G7H2A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A0Yh_KmhhKEZvpOMegmA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zMgNXG7tzIL7.xokYdZXQ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A0Yh_KmhhKEZvpOMegmA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A0Yh_KmhhKEZvpOMegmA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BILotXjm0wsjbvuVA2eNg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r4hfTLH4v.6A1TJF_gEA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CXBhx4oMVaaGTIb18rEPw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zhnGPJakbmL80Y0wta71Q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Xy89fWFz6Y0T31Rp0UdeA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3meYzjbLryJ9JRxcMJEvA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CkIfdWd.c_XgV62lrp7oQ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2tz9yWwvPvDJOWsan47A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9SYYvR0Qh0Pg3CZDZ1RFg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cX.kbXa3b1J.i65qpzRiQ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ld90lWkmaWU1vvHleSm1Q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__RNBvf.92icOm4sLqtvQ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lAur1KQz_ZiDYMW36IpGw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OzQgi_byS4sH5ORPZZEHg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KlV6Wa0u0e61k3GBdgteg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xpUYUY8GVHJnfh9u8KDQ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3IcafBo7J0druccojNprg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tlIjfFVW39hGnftLWWV9w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Usg7cXfvn5ucgI0Cvz28A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sLn9DVlwG4p.WF_PVLEvA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hSunW_nIMiz77S5xxLL4g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h.ISX14S8UrO04cu9apHw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CBcvuilDhCmBZikfkMpAQ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Mp1RMEWdqUZz4954LxdjA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xf7UJa.ibcPYb69tG9JkQ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dYdksU2o68NT_uPpiwigg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ZYdzU.qpVHS4KYxGqbvWA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Ogx7n7wlOstgEFwfNNs8g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iYyx1brS1A_y7GFSRNjYg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WSb1ffmukDtDbVE5nsDMw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ArSbjSuWqVkTCAtrT6mig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Sz8eMc202e5Gg3NFrDXfQ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YBzCx0N4NIH0drlOQhPAA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r.luLxGlBIi9lBxSiC4Z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CXyUyQqGR3MojAd07YfA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y.2TzxqJEndqLQWz3j54A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7dTOK7hEm0oYt8wxfy3qA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09_ruQAysMxyyOEjnlJg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AT_p8tEtNbUkb6jaWdwvw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.uRQhRYGBNzeVaNVwnFTA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TGDuvI9oBoPpCEsOeHKJw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.mJChs1G31GnzlDMotoGQ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_7fzNvwC4R96XEoQiPY0g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4mGRqUse95.NKx3R21B9w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KdEMwdw4VXiXfDBNMrkOQ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aTQkhreDD5503kNjlfFcg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fPfoSMba7mz2ijJu_n3uA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CdSz0PgexiHlrgVdjjcSQ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zAweBIrGANGiwiTRF6Oeg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tob2PjPeomKSy4boNEBlQ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b1MmCpyfc8aRMDIbc3.g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UktDz.cTRDqXNXHEKwGQ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1_a63ojp5UbZTp1n_RMzA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1Hj29rPZ422oKfB0mwkw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IEGgoxhynzhdcO4NrKeTg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x7F0Pt2ZXXYVIetMMgTEQ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P8TQP5r7S6ELSp.MnYO.Q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kcD2DPhoMQ9WXghV53ijg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3syFCrAqhXv0AVzmGS4yQ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F.fCoo4K6poXPjOg67pmQ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ZlECk5KTWRKze5pLVUtiA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mKzPPkicNdukNJI5wqBew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4WY3fTtOd5B5TG7GpdsUA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yhDkUK0s65GDbDvchdg5A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omjMnWE27NsLQ5Kgl9YZg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43YbLD.1YxPUq.k_7o3lg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8I87.HXMFgAAm3gF14nnQ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UDwMIt3WhvvlsE02BsdqA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2RRuA7QpmQ6OKlgC1YvA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nHN3WghKr7Ci9VYUbt8uQ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9Yj_AlhUqab0daTiHb5Kg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vMAGWbDpdIg1oFC4f3Wog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Vrczk15loCmzOS5G1aeg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utKCAodc9u0hvWiOzl7gA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pryQm3xAN6iDt4LTHxqOw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6mGQ0kcFXQTO3OAQrECjg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JN6HVLwnx54ME0DRoYyK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oxdP8mw.mY4zh4g61IQFQ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UNoXV426v6sKQk9d8BETw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adA9oXXGdJgvIK90L1GSA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.I_v2TD_xh_eNgodjmU6g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Z_yCpS_B84WEEF_e_Z1WA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yDUujnh.5LO7tvH4Te9g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KUEbXVkvyp3jlNmTUiO8w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OAF_v5vn8f8pac3rUhwzw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F0fE1epnOOD0QW105jolw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GyvrWLOV3Hq8Ytsyk9Jkw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ORMDn2wxz_6oVWuQ9FXNw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aq2Nkbbbso8TBWkfZSkQ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x8aiN77loYSfSTPTP5SSQ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3UCHr0ohha.9oPfZJO0nQ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73c387nFTKYFt5uQHcGOg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OfUMkWKujf9LK1Ar_laDw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XnY1atVoK32f__nbfn6EQ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o8FgclAAafwrCYhtYz6Zg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BILotXjm0wsjbvuVA2eNg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s03VlHuxySKI15Iso.6Hg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xpUYUY8GVHJnfh9u8KDQ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r4hfTLH4v.6A1TJF_gEA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zhnGPJakbmL80Y0wta71Q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Xy89fWFz6Y0T31Rp0UdeA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3meYzjbLryJ9JRxcMJEvA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CkIfdWd.c_XgV62lrp7oQ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SnEOQqYw4qBtgWQ.wIVsA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yAWFN4O4MPmkg9q3cqo5w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e30R6RU2WhUymKo7iZZuA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JlIH4kH7VMk.mKKhSLMWg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3ltlMRxJGSppmNlWcwZA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_A1emYPkCr7mOz8MG7jaw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uYaASv5n0.vBfM8AOO5Kg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OuhUpeq42QfpmD6B6n16A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ZnqtnQMo_t1HqwrJZAQAQ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1"/>
  <p:tag name="BTFPLAYOUTENABLED" val="0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0lAIcekfQGRRbY2ksPvRQ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.rPs.Z3k8LxIKaKwvptDw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uyrC9SnTN89bZG1rxdcig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1h8eNHSGYH5VA12FZHAsQ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FkWf5d1diIRhrgj1sDIYg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XSId3bOkjSmOBM3XHrCGA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6kGD2_oN2IheIQf3CTaqQ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srAzmHZfWDJ4.iTtmYLPg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SYf.XUKqNncmUbEzI38pA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5IOaQTJqsJC9EauJGzw8g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rh7KBs.lmGghwXOYg5YQw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D_clWSBNN0cawjOODC4dg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3yi1vArEFwtkaqknUAhYQ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iy8TN0SE7pHXULmz9b7UQ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M_g9wriU7IQCqnILGWbYw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IgH1QNb4wKvPrp9_3hKGw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DqthCu3Nntv7NHfAeNrow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cS5VNzVZy1kZKkDf44cGA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qlHquOiwCFaTca7t_jwMA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17YAT2PVdOoznSllUYQHw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4O8C3aDMmQvXi_O5UFKbw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.lo6bZ83I5582.CsEndvw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Lr08smOqeEKRWzXE9wqTA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SUXUuBqQenud3f9l.UIJQ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hQhqGpi5Xo0W1S_q3YRxQ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8cs1td3CxgjrraEa_ZLvQ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c2xnGoJlQbbQSfNofelQw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_aO67jkQR5hioRDEpS45w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43CSI6hc3Am0gPUsFYiaA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N82nMQFuHDpwk73VwUSxQ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6LGmIdRtAeDUO1NptHggw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0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arPuzJk99teBbDMVTfe6g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jjkANKPweoOHsrTteFdyg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j6nNx8oOqEoB0DatSFs7w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OvYw4wuPeyn2S8j4aEv4w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alI50U.j_AOwiHEgKEs4g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bSxWvJNU0HvvVtbpxBjGA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zTp666NAWQYXCkFUafkDg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LY_dibn.ai0i9tReBn55A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b5VQaoZRirfp61HC698cw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p9jjNR1YE.NHF_1vYUp3g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8WEQgOSd1Hg1HivU9aiw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XzodSdVUVyuMfcFzPT.yA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VOFSf4HITXEwCrRnvZlUg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s0XfT2R47cNQumDpb5f4w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elu_qaHt5sZ.VgL363PTQ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v9Rav9Es0SFtZ.M12fMw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stLjt1hhKzIpatbjFFIDw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u0liT8EVeil1MvhZ2dngw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rZDrgORKoRFNrLW5wRx4w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ec6bqkVIyqccTgs_1T.Nw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T3lf9TlgxS_bCt9Uju4Bg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SfrpkAbncRWVP3By0ae2Q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UMlAu8YQkpVaxw6o8d8w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LQP9C37MrLZR0M4rApANA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LGCETJKgRMmoXpN9b5p_Q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2IVS1ePWTappk4YKtSJbQ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UHBwF88fj_xl6kci_mGBA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.K7ptwjogeJ_Vc92gdJdQ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E9wzTxEWHlhfIPY.VZ8SA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nEgh4xt0I2uw.5WWDOSgQ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QwRZ3KqJOy4j58LzFv_Fg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fdQ6da0PKgK2BwacJHaMg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bQzddnUmVIN11TNK2H1UQ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JB3SqZy3pIn6VFfdGj1A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Azi.maJaTy.QbqapczMA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O2EH5kTC1tLC_BkWbyqA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puVLhv.ZLmtc.ACQRUpkQ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3UID81k4NGKZQsGKAwRA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QGA0T8szWxNzsjklvjvqw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i8Gi0Pay2OEEDpKrwCHw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9LCiTsYz9n45gdni1pqmg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i8Gi0Pay2OEEDpKrwCHw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arPuzJk99teBbDMVTfe6g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F8DkgM344VAFe_l_GOU3A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lJs.tpKvcSoFIkFTmb52A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p27P0QCppwapYJCj6MJQ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12zlpCJRgBIjcFTNbmHNw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EFMFV6yfbWzGRmOpEJ6fw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gjTzEUot1MtjrcGG_7I0w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oYcGGQFrW_AC82Z45WITA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wNqgENcC1Jhlyj.YdM_6g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GwJ314EOO4POkK3JpWqvA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lSMiF01J4ZECTM046pJPg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sTWyqVs0OhBGh_bwxQ1yQ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CHcTilXm.WSyjGfWeUbHg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RVHW.HI.COIoR1JE9m1YA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edhm2S_zMwTl6ozax4_5Q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4k5bUSlIKNtU6DdalI1hg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cnGM_x7BAc5_pb3HAX3mQ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eklVO.Ii3c6LVuupaiww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E5qQ4h6Yfvf0BGrVKs92g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4tguxBpVaGF2SyTInm7yg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y7x4nnQdXBT_NC2feO3rg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7Jzv2rolkyOS81YdOt7ZA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9yTTp2ep9bOS.A9BAdPZA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75HD69oGoeDwokMzrwmRw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SkrsFWYxCGfsPLCQhqEUA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Szdi2tIH2_7.aBCptgS8g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r26kHz1GVpXhiVAeb2Qag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vFs_bvjBeOGDJnyM5jF9w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cHXpDpOCEICVNlf5JlAg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n.3f.gQxbmh4CVsODZx.A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opnwatS3VpqXGVq3Ljh2g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CS7DjUovtknqdXUXcXpQA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2fOqCbJZPEKnms9O3FUTQ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l_p.BAj_OxYFMoq.CVo6g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L038OQzPg242w9CArgbvw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1dNLDHnnwnM8kHyXior3Q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AZMDz.CrzFJRlbyZAGEsA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BFuf8VZJNAmz4ZZKQc0zg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AnKueZGxY.rE8iQFRNmuw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TtSvE8.pGPfxwWne5eckA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cOcXaCmLj5jDgueEIDAIg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7_ADjjVgIm6ZA8h4AkV5g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K3qNugfg2KMIIXEKV30rA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FXScoOnoTx_xAcPd9kk1Q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Dif7ycid1Oy29EsWspaaA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s_D0GSoOQTS7vi.dnSjPQ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O2EH5kTC1tLC_BkWbyqA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SdNrpZ.PM.f4LWxTuJqdA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3UID81k4NGKZQsGKAwRA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QGA0T8szWxNzsjklvjvqw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3UID81k4NGKZQsGKAwRA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i8Gi0Pay2OEEDpKrwCHw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i8Gi0Pay2OEEDpKrwCHw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i8Gi0Pay2OEEDpKrwCHw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i8Gi0Pay2OEEDpKrwCHw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O2EH5kTC1tLC_BkWbyqA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aeYM3hDHfMeM5LSmoc1AQ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3UID81k4NGKZQsGKAwRA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3UID81k4NGKZQsGKAwRA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4eqG2jspv2Q0rKTa6dsXQ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PxCuhLNwakRRP549MXJ4w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DetiaE4VQOKZY5wzbZkwQ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kVnTwdnA9tE4lzQolNo5A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la9.LKqtRqHzCsMOekNKQ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lVQgEPAi_3eCefgszzS.w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uJlIbl4MNhAmB9dJtoAKQ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WkPNF8MP.N.nsqINq.5Q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ftqKjWlWPObGr9byKKIgw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HglIZBo45Sl0pdboRjQBw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UrLF2sdQ6yVIgjlliiFSg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gIqKnXbcuw6uIVaa4DFA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GOcNI6yyOOw.eRJi6a_Kw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yIXb_SE0HHrLTMovDFv8w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xHSWK8Ge.Aql884XPE85g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ZEXEJ9FJqrxqc6k6.EwCQ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LQArS9s_m357gew8XdYyg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0Qw4.eQ8Ajg0ZEsBpy9t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zr24cpgPhxHOqzXXOW3KQ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i8Gi0Pay2OEEDpKrwCHw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i8Gi0Pay2OEEDpKrwCHw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i8Gi0Pay2OEEDpKrwCHw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7TFS9Ctc9Xkj81Be3ZQaQ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0"/>
  <p:tag name="BTFPLAYOUTCOLUMNS" val="7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yZEGyNU3kJ6AyiLJSYILw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TDqLQxuZVL4VSnxA0ncZ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V795_i8iAhIknRFtvl4tg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CiUcqhbFjFcGYBn9ZWfg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2T..NZH3F0ugxgaJxKotQ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N64m.oH0hQzp2urR5CIIQ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2M01SwMUvnfaW0ZAaT.Og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HFGAdHAANdH2G4roDJ22Q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bVqY.IzqtoQbmgopiJhYg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TPzvrKWIzglTGxoxsjS6A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eTKQ_rJ3QM6ukd0FujeMw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sfoHvLeCwAHM0vPl8wKQ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ZRPimu.s.dIU3ucu2P2cQ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9SWogiW3RN8kkJ4cgVhRQ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dfRWmWpep_lG8FO5h17AA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C.tSZNNrxpEVUuGJb5Evw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iIzt_BNNBktHhclyvxRMA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TDR8vqTQTO7Z6bbpEz3uA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rlSubpGE33MR1VVzzhfNg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oYUy9HLNTfIctpax810xw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zoM3ol2AO7urv2t_J1fWg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CHCeotBS8WIqalJrq5d.g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wOo6DmoqTVnTD4DEb2KUg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1XW5c2hZ_pTM75bzNRSw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1rADVxWxDDVp10Skdm39w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OVzDW3JKFMXVDx8TjWrwg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oin1.UQSOH1x2Kw7LGX2Q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6JgrH9LjYQn0pkx2ZkTSw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O1QAjxr7FLo_lBh189PSw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LTxPObI31oDAMMjjysA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_1AvTtaR3_m6QipkJoEbQ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0LJNZh26GBmFcCOXrGMIA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jZKeQ6KvpN3Z6Ac9uGWSg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ZHCTCnaTDthmfFOpuyVh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SoqD.lufl3c3NJRxpytfw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zXW93BwEaz7comSDisdmQ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2wsXFdjhrWGyICiXwl2B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GtnK2u3m2b6CG_YvTEx0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Bae5A990Gi0adyEGB9ubw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vgknIReCS47zGgEwPCPQw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viOJQhSdgBDV_Yn.Jazzg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j8O5iwidsdpIHKYJu8YAA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NKJs6rqw592y059IdByQQ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zCnhrdOw4YQ.HI.hrwTng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Mlmf4hl_NBvNyAkWOvMdw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Oc5MqmkVj1Sut2IjguaRw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DzISY61j.ZX9T8YzIBV9g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yPGNFPYzEtdRbuqtlnTo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Y_QMPrlX_K.LEzhHNdE5A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1"/>
  <p:tag name="BTFPLAYOUTENABLED" val="0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QO_m3q.tWYAqpSHT6jQN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EYyGoNGy1fGxpwqSJ2oz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crO1KLVLLUnfVfVC.0y3g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FtH0Ey9vFFjVokv47THu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mCtiYEJZ_LCBwX8W_DxuA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aSH6yKPXMXeooT8qJMnBg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cwr3LEnUC92_RvjHyV9Iw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CnnyKZQo.N9Pg8368OZMw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UhUJhZlFoOwW.DcLMDnJA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LgFtNPyFNpvZGzgpD3KZ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8hA1bjVWqnXGxUCd7fW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Hy53o5oUpDs0vuGqmFckw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lJ3CA2hEu7J5XnWg0d1Yw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IORu2mlL0M_86Kk7TpM3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FO.kOUaq6EA77h2TunYqw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ioAD55M6vck4hhljK.QGQ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0FzWzmXS3jDEuJ6nx_Ouw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Do0cp5wPiVdEi7.SFZ_VQ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83OYzpUgKLghIOJV5VOBw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FB3ZtKuLLPDeqLf70HG4g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halByHRzZ6qj0ZlL2nDg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2a8lE.gNWmYDs2nii4Zag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wvJjHHIwzxT2PqAbSMH0A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DpAs5aX4vqS1x2I6d7YXQ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otT3zSphGlKRP1FmXfyIw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2CDVqaVT8kDL9BuU8yh7w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HgtTuxbdJu9_t23tYwcXg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YIq4B0n21qOxMD1uwVBg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O7Kqx8HnGe1oUE0SXEZgw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CRopYzDBs0zg3cogU6G.A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RuUPA8phmbdp3AcsKs7Nw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MVGfU.0Xlx5SyloOM1EOw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xvw5JYkkMjNLO3Ckn4Xx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AAMh8J0q0oEs9l4gzJ4_g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Eevx9j.4Not1vw6nJIqnQ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MTypzxfXK1bmdYFEC9OA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NYhZjzpV5elGakD72zz_Q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Qnb6dJXGMfGcBZqg1rDkQ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3DVaVuZf771.fb_mYIe5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OUBSWAoz_LBEykekeHB8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XUKxprGYRPXFJpPM5JyoQ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V_M5qje6Jx_du.5dFz_4A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WmIpptUDw9sprIiu91Chg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xUWdPMx67QCq0xKa7WUNw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SLuOtSV.C.rLkPmMXI37w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tlBCe5GCjs1.geFz4HNOw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7xkKUgQvM7j0udLP.JrkQ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GSqBJYilvyiscFETlm89g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41iD1I_jHZVScy9v7R2pg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E149Jqyqh1z.jWcSxdZdQ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wij2je0z5Z0cZTH19s2DA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pXzCDUNaKmmNdASgwgUOg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5wb6K9w6I4h3dZAO5S_PA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_BgzQU_DhLqswWX6Is8AA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7i5A31O6hIlic5TCtWYdg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WPBKmaQ0GXuK66OvCllew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Ozd3LDSj54Ck.Dlxc5RUQ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842c5xTlG8XZux4_IqKoQ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pEZ1VrQXFUd7xyEfdALQ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7EZGXXyxq7eVA4hUVgvYA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cK2GSWMdmcK3iCWh4Rq7Q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mM_7fp2Zk2NWgM9nNn2QA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PNpka010SDT5xRZAhmz3g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YPYXf7kwswnnMLWlRABdQ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2xkCgp18UR065PMffYT6w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6xaqNEbY92pWV2zECkXQ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SswO49MYRMvc7Wkkinkow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djSFs0FitwVkI3riZ4jqA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MygcSbKZkgez_b6XMgFKw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OyJ3L0YZUhGDYyJ9X02ow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bdI63OSklgz2LudMKZBAw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LK8dsUmLzWnDC7Gdh6a9g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t7ep.zkWPj94pPhYr.xPA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NQ6zcGUwT65y7bJ.ieE_Q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jqQtfP5jeLOs8TM7nXjDw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Bu_hdxqM.eYp9WMV60akg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LuQCcCSXpn3B4Cw_S0Ww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Dtq6Oe1IcNuVXsMKhxByA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i._zOUtgzr5_tK1WEej9w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TWsqfetpY8lu4YvlF_lnQ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v__5l3Z36AYlLzTzPoLVw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WDWfj5VSHUhK1GDxwyZpg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h8rls61wtRiNU0CBPPtYw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kaTfx668r.dlS.733pmIA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bqgvKmZf01N2JkBkuwfig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Z8trWUnUC7ZYn5HZqChmw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Mi2NBKnor81OU.TTW5GMQ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8Yk6c51sQyE5AsyF4AJ8A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rq6YtQaL0JNka8AiE_Cw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Kw9aB5gq.UIIyZ1rE2b5w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1ja0EfQUJy2Gs5XGfOylA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B3K3oL1Jvy5t4Odtr4rhg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xa8SM_Okj0V.Uc4Inczi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RLZ.twlT4uQzqXYqWouAA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1"/>
  <p:tag name="BTFPLAYOUTENABLED" val="0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WDfQ20C.2Vl_47IsLzIAw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2"/>
  <p:tag name="BTFPLAYOUTENABLED" val="0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2"/>
  <p:tag name="BTFPLAYOUTENABLED" val="0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2"/>
  <p:tag name="BTFPLAYOUTENABLED" val="0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2"/>
  <p:tag name="BTFPLAYOUTENABLED" val="0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2"/>
  <p:tag name="BTFPLAYOUTENABLED" val="0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2"/>
  <p:tag name="BTFPLAYOUTENABLED" val="0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aiodZy02rAOkpHQjT0Vw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1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v5LRbTRnNRG54iIb.5HXQ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.CV8agS8p9aYn0wTEPsKg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EZeNvBHAlhhHG4L67lNiQ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T3kFqOWmLBx9z94qvzk7w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_euBN2hXuFOrj.jIoFnLA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lNqBTih36DVBJJ7l5DkuQ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4nv4WYwdhDgfwI8Qgd.w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pMDvcIpgh0bYofTUxoysw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ZcXPgkmV6hCn9hky55Zlw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uhWC6qz8ro0dwCMT1fYzQ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oSKUkKmerq6DkEQqJfK9Q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n4HNXnheb2g4dv6s9SkdQ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FXW6taXvncf6pK9dyKQ6g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eoIB2MbZH3MnLY3_s63sw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zo_iOkykhY92SJD_Kbzkw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ECY3GLlhlcW9jmrIHez1w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BmYDp51zJrq9dqn4UQF_Q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oOZkvtgNZ51lVK2qAzfRg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nRfh7O0kNkt4RurP_4bwg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FRAzfuLoK229w7MPzm2Ow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5YzWRwVM6husTJrpDhVXA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_2YRuFfeb.QoI1hwbnIEA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ZsOk36LLrN6.iL97TsCNg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NfoQAtdS5aN6JITgHmqHw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Vd9TBzcF9WaIBJhWK2.XA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SizjhXySzyHELkkTgxHKA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iYPSYP0OXVHQFPWPE1v8g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yTICUxCE_XVSA2fUsgeiQ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ILTFg6nftFLxYkmoE3Xw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LC11sNZni_RJ44D9S3fiA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p88RMFiWw9HWypAg_bwZQ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h.cgtfcQr1XDqqclgB0uw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cg1WwdvhUCOlI6mmz0LEw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4OKCfHrdBitrJPIO0I0aQ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_QbIWbS32RUXV7ja5uPFg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SkpXO7bJoFr37DT07f93w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lEsPpR7bRnO.l9EopUIuA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ChqINeAeAeKuM1Ubk6yMQ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4"/>
  <p:tag name="BTFPLAYOUTENABLED" val="0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fCRB5KNco0wHaduh9qNkw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1CAh.4sMAm7QyNa1O0yPg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ott4rqYNEzbRhdYL0MZVQ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_IUD41EGZkLGTXNAHg33w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zQsqUA_ip40bOgvTREQow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cPVQMo8J8kI9Xx_9zhng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ucvpDKCcQlNCRvnui2sKw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LOipVm7DgUmCJrTf.ohPw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SP7nw8KDNh10WK_0GPM.Q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uGxxskmmprupfWST1J0YA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K2WJLmkdv38r3EdGnBXdg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xdTPUbKxqlXPtaM.eqPJw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ADBafwgWGwUaQCAmdH7g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ShuYWRBAgbAG76n9vT0Iw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4"/>
  <p:tag name="BTFPLAYOUTENABLED" val="0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ONBxHS78TlPTPaY7KSJQA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b9DkSKFbyV8SWt2PEXDA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sdNvFqYoQgNbXtHfkUV7A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r7XFvJVgpHNfLMnjuBWDA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.Z8w4bUBREhReaebPlcxw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E1qr25SRTuAvjhqB.v2Ng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8xsLOZDXYdK2LyPYWST3Q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O25mOJDkAJyt1DQmDGbMw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sGkfl9PmKMNRopM0KIexQ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831Y_5ML3DE_3jloocP1w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Lx7IJTJRm.7XDMjyVqnA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dU0JJWB6gudt3taNfaMJg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F5EbmFmERUprfNgSn2AQg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svNpnKSmFaYcaBrOYKHQ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de7sJSLarnfA9xTYTAVUg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ayjXQzYlXayBnrfrHJmRA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6Gudf1R7EcNXFlAtwwOcQ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EfLpQzvQZwyXzLC6.YK6g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AGK9FfHvktERo_kYxYmYg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IslzhOgyRCzXN5dU7VcXQ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XMJ_CFiBakT.EQp4enyaw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gK_C_yheVxRvwy0ZNqNew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3RAD6J3fChYFck8Ra41rw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rL2ljueHylla4rZJ_N1Tw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nb6dJhPIBkx.fT3fnSJrA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uFqyJixCWlVm3n58eFPnw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XaeVMkcOrqqT2muq7XtPA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_QTw4bSV3DoHfUSoQn.sw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5P480Dh_hJIVnx_QXx.0w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z.XJHLsKo6Jglta.AeVSA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DNIxGUsMQm1VkZ.Xzt2Hw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7xP8pmLM04hwnz.fmDPNA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y4KgujDB5e4kn9H4Qb.RA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GipV8zfGbUuoM5ofsBrgA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P3rdzPXM6Zsx5lkSl9PRw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1CO5_bI0zftwM9.tb7P7Q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BIkuJTaVVHuB6rEl4EwyQ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JQZo1k4_9.BxkdLnDieHA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xrhjBsTSBzKV3xsWE_Wvg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1S.2LLoVmHKZbtLuQ1evw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JT402O.sr7Fu68uyAhSMQ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O2EH5kTC1tLC_BkWbyqA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3UID81k4NGKZQsGKAwRA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3UID81k4NGKZQsGKAwRA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3UID81k4NGKZQsGKAwRA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HJ3q81NKW.mvtJl7SGEfA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dygIdYLko9MtBLHlChWYA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jbnmj5E29CKFdqVRWBNVw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MTSWND0Jhg3ZkG48uQ2YQ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EWA__gNO59iXludZ0CDqA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u87TTDio0xaRuNd8Gh6GQ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_nUNB0ZC7_yW9WaUg_iUg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51M3MkMOlCHEXJAx3G8EQ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zufV75vTu9NX9Du3MRd3Q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PhwaGDfkfvmVIcV9SVBdQ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16MOoTfNo1SKN0EN8mD0Q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LFeWWwLjfbBQC_AemJF8A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SiFqHIx8O5s39g73wDTjA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lVJsrjx_w2e0zpPCAlWOQ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29LiEsfLz.U73AvDrmT4w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B8dD8QLvb0TA6RT9pFOw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gOryVU6fMxDVVESx6dlyA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Jp6Se__2x0qIjX7HT0gag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0"/>
  <p:tag name="BTFPLAYOUTCOLUMNS" val="2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L6JVoGkm9vdP78Cd5IScw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fSm70ZYD2WKngqHd8DrFg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PMvbokz8RATS1fSqLG4KQ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5yIZzAeMz78nT6Aiv.tVg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cIDb0f_2wjQ_9wgP6IMaw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tzgDuIA5unpETvPB1z_HA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Uot9O5omLanad3obP7Kbg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xS8wVowq77JcsPGGCRWcA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noCm6yMr7CNyGS2z6OMVQ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qa4H6B690xxLIcGaM9MwA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l3CK25D136_Ori93jlCaw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dagLJl.thVyN6PQ5Zxi1A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2A949aaTnpJYJ__xJXeAQ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tM92VYahthZcZJduO6LcQ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3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.h0PXG3WI0ZC6OlcuIyeQ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0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5uW5sdBHdoxxnbQQIX9pw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ta130UMpsQMbLVQt6y.tw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vm.O75AaGU8NiD3VGYWVw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0.N8zaYvPfcxR1XCq1Oeg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cLmivnk.h1Tk.rKXwqpZw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VpIifD2DgaD4UFR7BKOcQ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N0lLysrxXQH9RxfJRSq0Q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oI2nw3nY7f_FIYMqKUDng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hjyb1P1UF7ZTVTWDa940w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I_J5_atIQW.7Xb9SowOKw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jMf8ZIcGmBNBxpFXfeaZA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92SU9MevaBmNeKBCTY36A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zd2dGI6eRaTZ6HqUD4sSg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GPpE0hl9pLHnIvtXVRTRQ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sUpLwF8U1HhwbqmxPze6g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8NdbTEqT2Ipoc4elTAeEg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4_fxLDBpMdMoonLHj9Q7w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ltFTIOfSBQucCmdeMxJQ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eenbxTM_N2I8A_wGdS8Bw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ySoGxUXcR8T.imLvfFrg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yrV3awIAh19ZPiafZnMxg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PBKtOg3hQZitlRYbCUMsw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6V6nmlC5IQQTnBkakvgXQ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IbM6PgTOncANFd3H4pi2Q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KKRyJRVnF1Se2v7DGHVPQ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dST6v6Q1An6ii4M0XJzuQ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d04h40b5HX5ahg3BEDcRw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TmtoBLAnOqKu_pPAdBhSA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RtX_f9Zc9DPNMU50vU87w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3eYVQ6_9ouBgUcEL1zgQ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25rii7KSurDgCD4kxnhFg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MHpNKCcphKQxeymwGLhXg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NZPDa9GsGuPgrs7cwCKMA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MjCCeHc8QOKzg3aHZTU.w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xItySP14s1NOCMCqq544Q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EaLwRGsfV1DvYxf4NzZpA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ioee2CGxTL6xEaSiO91cw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YHCg3_0tQCQDM2XWWLRgw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1_kEq1g_H1CTATXObY4dQ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4sGeKaF_jRXSXJNX9w4RQ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LPr5FAW5H3o80rtv2c.1w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OGi92Yty2wiFdqvlgtuRQ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50lkFT_YJ42MnuVsQSlgw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DvoDpF6SpVuvI.lc8KezA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KRTZaWxP.mzL8KGRfLH.A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7_7GNvK8zrnTZ5VCWv82A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BKIyy6gzm1pTMhx_m95Wg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kKmjQ5RCwbFmDb_ZAcvVQ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BSM2TWFjpi2RnMbKi7jlg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fAh7_0W7X0LxwacnZ93Og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7TaXG_ZRHDVxGan58T_FA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IPHNc.TaYzY1XJNENkFMQ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Ly4f0dGokPuusdBALv54w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J5rbn9EeE3cL0ma0eHIjQ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02cpz2ecjzVNzWT5zO_yA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2WVhHyXaJTM4DnIWurMXg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Kymo4jMjw_adEG6KdECGg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e3YUUSjIYfMC.iObpnfEg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iGPOH8mcyQHiP682f1b3Q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lMkdRjIrxHkcTQ2._bOUw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2w5Q4Sc5gGpJ8VsLl0TAw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g1KvyrzBHjmS0HmhgE8wA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3tKVCAr4ajxYZPDKgjLsg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7Hiqa8pPvPj.2aKnWL6mA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qMn_He8Ty6QrMDCaXq9OA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f4.1ff71wIh.KW0LJlWwQ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A4IwCQ294wsU.g1iErDWg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mk4f5ideOJ36vsSFiXE4Q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N8c65Akx683PYAjZ.yY5g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QZwq9DfNMAkctQl5HYOw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eSSQoz5p9kH.C_x.P3zdw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E0HFFFXxn5rbkIh55Kpdw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6n.ziAQvy3h1Uz_2_JTjw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21BLtYwIMJ0BTLcrzFOsA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GUyI2Jun8tEQdUWOZtIjg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XCIK9oerJjhUgKmKaICQg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M3K5m3ELjYUVz6.yNEAfQ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_zm.bgA6Af8JSFMmFztaQ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30dIwP5e.qBfz6O_3BqdA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Uac0G1u12un.EAKi3wIJA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i37Jyk7TZTPij5451mI8g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DwVU9PY7l8CYbSZoh4QGg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Uvc.JzzjOE0d_TCdtd9mg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p9OtDKR_ZyMsJcDpPYsCg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bHuI3975GOvCffGXPQY.Q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Tow7zRI3KWrj377KVhnvQ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l.j.X1m9sHf7dB7RRb7Q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v7cnrJV9cN75kWbvuV20A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YH5bfj3OPL3xZQC2G2xLA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nWVVZdkS5blV6H2EVetww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8Uxkp1Dqve0tkLWCW.RVQ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U3uY4kz9.xy1n0kZdwY_A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O.g.fvbAqVEwvjxGoepYg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QYpeezHCqBhg4fUAO_Skg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H06e2SwDCVGBXxwW2RedQ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0iyXm_1kl2ddzFuioie1w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Wt6Qjz.kcSiVWBvL6hojw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GyFvVtSyQahucfTGoW8w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TB8E_Vsb9.Jfn2f2DwHw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5pXBaA8bzxb07lkaZBNgQ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iKcckYe6U.Jg5vCZXtjOg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8_2a3o7DLwPGq0YDzVFDA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jsipzc2EULIDS_TgSizJw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LbMOZY4sQJ0a6PQWlzk5g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LsjLcDxbYH2zQT1f3WxoA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CF8aQO10kHmYHmzvhxzvg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LH2yDGW3F17JXaWN9NLxw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b2bk94WYlmbuh2YGbwJdw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DNNZAmqTFgbyGgddVoM4g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eWWSSn1JxUmKRsLScX9sQ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jF9VN_bLXtOosaWj3AA1A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ppRWY698d9edyKKjYtq7A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Tn78tbLle.6xrWN.JTZ1A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HkVeS2GaX1_vhkjjJUFVA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UcKRQVi0gXtSjPAKD7Ciw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N96FEU9fPrOcRipCOyvg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_4iJR1rVAjdVPC4AEDOSQ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yPkOCN8ejjj5oEBgCb89w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hZKF0IepqjNRvM8A0SETA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IuMYRbAeFls4IHeVkCR5A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gUvQFJ2nzMxHj3YwJRSJA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K2ONif5XixtsSyonuAm7w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7q433urfzmjyyFQTY7AQ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rqtSwwZovOIAgwJibMb7g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i7_DREsu9oul9KmmkzcKA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rik0XP2Z8KR4EsgvTY30A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WLAkq87.locQV0XW_NInQ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z22axF5GCmt7LlXWz4yuQ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o0hM5h_9na5G7QIKELeWg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wMPDDeuF0fNPT4ukyOXw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Q8mtGBYK3m07a9G72FS3A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dHm4PotBMQn6e.nCnRXfw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Ixh6N2LHZYnggo.nLI1A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gDBlBgOJ7cxoyoLRDjkAQ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SmdsxwrFNKdAeyi9xLE5w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QFioalW6LJuLw1imj7tA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0rzyGAMM54.1REGLvd.6A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0L2yAXfzQ6MDORhsw8N6w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2DE6UNMJNBFtz714GnQNQ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oZPOFLsi8nPJhGqvaJOoQ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2kBpyhwfHYTJ099QghdzA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A2LpVxPtA3bHHhnDsjnIw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mHC6mTgpIEtRuEQBqp47A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s5IGOyDMRjYo0DxH_PVtA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3YRlDfIYv6ecbaLnAUTmQ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.NH4xXezQCVFQkCRmHehA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nYSzrM8SE02DzVqrqjp.w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6TBPWCjvGRlxfuQ2OwjuA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IoJR2CoUVhgIxah9eghLA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hhUmKpNMcpoH1JzscPeg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axPe7TcY25rtzEQwcIMNw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1iomYJ3eIPdzoCWspOaCg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j5m7JqK9iY8_g_M.ftHTw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OtyaYn7Waa5ZH_BJ6Yeow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E2rYITU5Ycf4s_9s2TMQ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AiU.cBMqODbR..Fp_EVw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ZtF19hLZEg.KUc.CHMetg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t9GCU5MfWXFDC1wtTBFGQ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AsoLKTTggHhsekvwUWY1w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R6oEGXgeetkwseZ30cyZQ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ZXUGmz0RER6La8S3egag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8Z_Gy8R9BL0eaE0f6TZ_w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7.GILYd51k.88Z4ugHyjA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NpyMNeh8dy3.Hwa91_Njg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lrejsfWDWvlEv.O.GXPZQ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4Qm.fvWH_pwv1zKIt_AZA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VCmq94wLBePN2JetVrKnA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0Aq8Kg0BQS.9qikg69fHA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7Nt_gzOus0DW8H6bdf9hA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eXuAoKtON7vfUrdh3Nx.w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3EH5odGmEmKLS.Gcx6Fw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NWvprNj2V.nuWb0YsTAug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k_t5o8er0IcQj1ljdAWvg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h2RZNm6OVG2p1Sb4eNjnA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8MfHPePkdYMhnress9UaQ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GMsF6SNumka9000idPkqw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exRK.7S9cnJEsnZY0XAGQ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CXjl2cBq7H33eDMvsWE_A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JXST_BWWkdUbSNB_WXUuA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.0eEQF9UJ045wuKzCK7Bg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00543mLSs4nVjKIS8Hn3Q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43e.xlNkWk28JyIUJLSRw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FiASBWWUvE05oG3If1_w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4JXRRsh8C1Sp5iaIoGUKA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AQB2UvKGT8eV36lFtlK2A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1NmXgOTpAtE7FxovSXMgg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lelZ4aIyVpiuGERVH2JkQ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D.TQO318Y2EQMOqBeqMnQ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_yADep.hRvrG8xMb7ae9g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p9AuoC.rSPxJ.YczR6dOw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zasgVcbPF2LD6kK.FMaKQ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Y9kQKKmJv3B938HbhdQQ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.AE7OpBYq4Bju7MqzV42w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3iXUsbzTA7.fglmiFR.A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YS8Qy4kSC5vAGiT2hoYXg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YelCuR8YWvUIGtk3rw8Ew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l8pzQPXTtNDvaKynzB4A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dKolS0gebqRJ9KWkpY8zg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f6ajhSJei7SVSrgPdyzMA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xNtMOz81dxAt1Ob42vQKg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04Yk8t6YLBF4_VWx1cs5w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_YK0eNbClZwHIjHbQ0Pag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HH2SgmWkxSQRfvFQlj2wA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sXar7jmoN.RH3jcwgJrPg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3yq2leNBtv7V3ZrBNAAOQ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rwPBgVt5HWaRVamgEBdPQ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vUrLDKEoNA5g.g2qPku4Q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BW6TBuqh5dxOxLsSMZX4w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Dth_D5Fa5w1R6YeQRG0Ww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Dg2agV.wzBFK9Ml9HttQg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de9xLPl3HAiYMQ_gWQ1nQ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FBigtbumKBvisCn6rnV4A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ZWlZoQ0.fQRFRzYqTmE4A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Seal_QBgFHZZ8p6hwJ1vw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9UYYDKeY7DTgCqbw6r0JA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ef39yF6Ileak1zm_GLbLQ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42byYGKUzLL0dYdOMCYRA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vjWZ9xt4mqni8GnDNTXHw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J9lKaNd.hhch2n3zprfHg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3ZKkL6SRIDvHO1f.artxQ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9Hd_nHV1KgiLj3dcdkITg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aUi0mvQojprPSK.q4Y69w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GcAKNlt4PgsBQSVtV5kXQ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UVaJat_PKsGDEzaUcCLdA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TErkr2G2CQhlkGRki2Jog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8XnaZqqOOIclCCp0xG5Ew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LGseqQyEe7yG5LRLreesg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MHBJCKI0U7lPt7bSL2WJA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q9oWCW4s3Jng.2Czo2dQ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7jggVwfFgTNdOvDeXzzqw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9AMxao4RUw2wj00fGe2QQ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Urg5G8i_bAzT0L0Tow12Q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MMvzyCHo63RKTLUJSjYcQ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L2DwZFUQvazrCMmD9PknA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cW6cPKu9Hl0e5YNKNTGA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7wijE4m2gop4i5gwkqeA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0XATW.RoaeZuJZlvnlYlQ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_znSYdGMwAN2FN5CEZldg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nQWLc50OB86KoKmYocS0w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Pyc.60g3_z4gHuv3PyLXw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eB8BxcgoxNCllp0B5JurQ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0"/>
  <p:tag name="BTFPLAYOUTCOLUMNS" val="1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IQzXarBcR2pn8M.s8Ikuw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85KbKsTz5D36mnxCVghgw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dHMLbD4yQRI1gUMUaZ8NA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SAm0kuFhrflGbRKsLUkVw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_lb5QOi0klQeMql4D0hsQ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sYREdxg3Ns5szQLHpgb8A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tRlN5KesJfoLCg5UQAe8w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vFNI0tzdBlg6VylgOkJaQ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mAQmOPYie.yJerrfivAjA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Hl4_WPp3DIDGIydkXvTg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0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26caMoqmG3uX2O.r0bVmw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tcpMMwU3TWXZ6n9viyQpA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jfkTjprp5PUtrDLmqmc2Q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BFsAKL0fiqZkIFGfT5Peg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f4xXZuSkbEbj4iWFy47Q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eqAGmvMRRi55DY2uIRPlg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zWkI6XaSfRbQ_HMlk8MsQ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bUiMxwfk77XvDpDKQH_Gw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HEKUx0s24hHQGydwSei8A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GRaZ1y89xCuXnc6YwAGvQ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sAaLJCq4z5CmfnenLj4g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Be6Wpc5Ck1x4LxIxObzPw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aS8Coy2t3YW_nIv8P90Fg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ISQ19RQyqhm9WN4JBOunA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8qvjt37fI4hHcV_tLaEgQ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B2Il0mKeUcoZckM0j_JWg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QKuw20NDblkeJVpqNIQew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xwWlk71MRc5e6QIi87nXA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Y0ssPB7rCSHvzY.gnKl_w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exqhhx6Gm.32SebYYKpMQ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dZR2yyujs9C8sVKDF9WgA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WQTSmnVoagwKP2GRYXyKg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GaJdDrDu9GrX3HfAZvpsA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pySLIS8IRgLb6Ed7qW_Zg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8mYyWrXT1cWwUBIkwvmTQ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MGqCNEoGEW49F5cL49TNA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9Oe6fIhSDrs13AmGn6PWA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l8FC6Tes5DFewWGVQS44Q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ociTDrR3CNyrF1ZZNceNQ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L70J_wRrtKOwQ3bewSstg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eEFcrt3ikNH62kmyWQwug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hIoaoQpVvcie9UuvSK2lQ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cIUsU0Oa_dJiEwUxeTYWQ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cBJrs.jmcWFRlMOczmV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FKxUx46eo0e9F583QEc3Q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uwK6WUOEKHPe8XS40.HNw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0"/>
  <p:tag name="BTFPLAYOUTCOLUMNS" val="2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7GtlNWNZ4.a0rFaCsWl5A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w2vNWBv2VBwZ9AFUbPGPQ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1TVpxMvF4GHIyp3d8j2Vg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tWxFWMZqEzxvpNHilwiA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juBT3xy287aCiI5y202ZQ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sSIk0aDmJWKe_WphMixdw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nNvJBpEJStpzUEO871V_A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O1cXcHaekR1n7lMtuPGRg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1mJl4keHMbn7Nc7R.YLyQ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OqgM6Xq07oxcb0tzSixPw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n_LnGkkSHoqE0UYBjpuQ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Hw1EpETBVqZTGjIyzHYJg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bUuIoEHHUPvqB7UnHnp8w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zbzM2MO9azfaIQApF9fKQ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HcMBN_tpPl3CJDXhE0qiA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QgaRz5YIgYKB6qA9fVqeA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6i4zY22snWvqh8S2uiHUg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YE9L8KqHP_kNxi9XItriA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0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RbYOdIT28RXi7u16Zd3iQ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8BN46gIWU8rzdhGvKhJXw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NMtKJpMdnjIYgN4dOyE5Q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W9vLd8fEtxeaIjkNAyXEw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8UE1hfwm4RFb.j7d_JpDA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P2zYQNaO0Pxymb6vcwedw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L7qBIHwSJGghKuCxKLNPQ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oG3_NP_p1Lc0_UdMMgU6A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soIIvo8ePEPFouZWMAKXQ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NIYmGk1Ec0XaQylgl2reA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3L01sp_Nhqc5arenMcI7w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KEz7NBQGX_snMVUTximSQ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H9JMsvzwfoYz8AFBVXmmw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bC6P6kFPvGNFAhuMgGLxA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NihJ0f2MeTO9GRZSp6Jig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F.F_mG4z0kzZNvRIfVKDA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S92i.6guV5rHlA_M4QiAA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YHv0bcb4QpqB9genQrbLw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4arR4CCa99Emzz6E70Vbw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NMrtWGn5ZKbyyt2tvaONg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01bgHFg2zQOCJ0mqv9NmQ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lW65L8F9hUCcWwYYCuHwg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VrWa37X87.OYQRoy9bwMg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fjDu1MPr7CplfTcZ7e62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UwLgRTxPz3wS6MpCONpWw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HaadnyS5nzYV8fMpOSaw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YhNa711NWM4IONvoE8JDA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3X9qVTqzvaUkkw8ui4fGg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6GDYmRJHQRbXLuPomUfSg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y2_yCovO0Jraoc6L5k7pg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RLn8bRon2Pqkz8CdpcN7w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rDzHcLT28IPCtICCpGgg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VtDQSgm9fNrc23QaukrhA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DZpCewUxSOoRWiRnHd.TA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sBbwaSmmfAvtyyPADYwnA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IJDmWidMtMsOFnjaZozVA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22FKR.0A9zco99EU8mANA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lOaoG.ZLW31Vx83gFE3ag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YODTNgKpXK2lylIZiPx_g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ZrFUlEqVKQL9xFMC0utdQ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OUT5okROgLq7adTRvDfsQ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6xmfiNQLaKAs3GdSM4YQ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.ps6aSY95d3B2DC0whrig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h5VXDjOnUy3vCj6PivcmA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6kmN4ILUCdErmS9YFwiJg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XVpyGi6riPv71hSmvnF7g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ApD6ruTjG_D9TIJlRes.Q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_ZiDEeqGyKuu5JiCfsDnw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P30eDPHZcZV_DPu1rFBnQ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IOr0Rm.Xw3wy6ipEKzspg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.vIgyaA0jtZD0PwczscnQ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LUHzYI2iQpUq9kucQ2ztA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jGONepz9uXxD8m3G0E9Cw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.tIhPjJQLQxY3ZNrqBdUA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Lu836xQ51CsueSl5nrJhQ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n2nK6Szr3.SWdkbbpUwUw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yUR2xYYlfOZZrgQGzoOgg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wBi7ZJrb6_r0EPxdBMOJg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fJPcg9FBGgE7utj34z.LA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hF6BHDNHrqlhebJg7AGGQ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pvFF.dcgjA2hqeYyaGmXQ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_OU5Lam9sGgB7Ibe69W5g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ly.WO_XxpF.SGRWTp8QxA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ORIlamoaGKbS1zRgB3ufQ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w8beak.Y6ZyiXOjDhbS3Q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0FLiOm7Vta4o4h6Ol.5Ww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PqnYBKZJYw1K6zWzjxN_g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nZoZh21l3scxmxX4lW4Cg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lkfNI1C3nng39WNQLzLWg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da4oUiV6Gql4jV_5gDC9Q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Xgb9vmtfT2LKGnqG1Wf5w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IYERz1sGTggf58MIfMWfQ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voZi1gIFN73AulaGu1uew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RXICdeCQD66p_fOdUG4xw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jHsa_g1Rxmr5eUIEVSbhA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Zq4_skjaZX6ubeMVqKcKw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U0X0qdQkV7.4qVMNA1mg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ZGfUPitGGpYBh01pnpaRA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3"/>
  <p:tag name="BTFPLAYOUTENABLED" val="0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hMRoFRgr6KJZeA0n4k.mQ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4"/>
  <p:tag name="BTFPLAYOUTENABLED" val="0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gJmLBid_juMJ5j3KzSfog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V3A_zQBb4Sh7zElwh3I5w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PcgvfEIRYoUkeR1fyUTAg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ErssnosWZ5JZed67rXIzQ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Otk4M7RtEHDoUtfreyOMA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hL_sD.V_OQjdbkGvJsf2w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sypMfun.cIGpmN21p5F0w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ukoBDJ35L9elmUhsAqpfQ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8UkLUmz_3daJdhad2eXcQ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hZr6_8FG_cGGZ5SJFWZDQ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ppkA0Je2CeBaQft925xGg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rLMJOrFfZGuGdjw9ZKCUA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jsBtRK2hLURI_d3hKxC4g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d4VYAiL_9qPaSyfYpnxcw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0dDcICBvIjgHsKYxyEaWQ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kKmKoINhuPToIjOkku2YQ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SL16z51B3Z64i8fzW3LQg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Xp_Jkme5NgB9R0SiJgfQ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NsKwXBxhM3AR0V.RkqwyA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VMXX184jX5qbKX7FZfJ5A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mB7y9AMbva5hDqHURntlw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N9k0S1_VpLgkSpGggTkQg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eiMnKgTvdN3v6vP_XrcUA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ww5AWSvRz_R.BTmKh4jZA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65wEsZeBtXQW7CtPEyy_A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hnUFFURcHQERP_MCysddw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6iMYfVWO.v8U8VELcbq9A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N4iKZC4pZoPow_0eFbx1A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OrwbEfL.p__Mk.VyToxQ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y28oyWq7ZSrAWq4nI1B3g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1OdfPf4MRSkjn8kLaGy7Q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eisqGtfnFp6sbE.gwWavA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btojhMbTcyIsSqwp2Eduw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GbwTYmATOF81IfxWg7KFg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bIC0YDStMiupvQzEnoYkg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  <p:tag name="BTFPLAYOUTCOLUMNS" val="1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NSIyM.vxv9iLh.FBaD4bg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rvabZlEyG41u_bfw_bj8g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ZqUZfMn_KS3KH35eASfSA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Qn2NNwb0FB2VOyW7.kN7Q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K2tX5HvILHxMYgb8gWZZQ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groJyxmSD63djtcmp1R9g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B2XHhIw96KF8eAkvG0yBQ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dezO.FJmYPsUfE4293QsQ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Hzgy9y964trMXIvSvyXtw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N3OA7nYUIRzcZYEiIW3Mg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LKN0QdvW8cMwFsIQRm8qg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cesZYgVIhiTXGd93xBoww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qq.a6w.Nx_UOhiePD1W3w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MU3xuExjGfocSDfTO8jkw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eN.5jkaiPkepd28GAA9iA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HWAW7464LvCIBeg9mti8Q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dFpV0_hxiPZdLpYWk84_A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fmu71iSbiRD.WNrZGiUWg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VaKHDf9R8IWyagKG5dR4g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vta29HFaJFqF.2ANSEhgw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fMJiYe8lVZTR6NSRua5Rw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TWnQWgG9R9fR_1OrmuigQ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N0kEP_oWtjPLT4FOOWD4Q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ukjLyHSoUogogLHMCH.kA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eTrlh8yJe_QnnlfwdI.DA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STnB6Y2dOevR7pBOC8oCQ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xYraf_PXe4gsL8etUSepA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1"/>
  <p:tag name="BTFPLAYOUTENABLED" val="0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8ytmu7z.LgHAD3g_InaKA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vs.9P2LpLteNlfC4DmbxQ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bMk0vIRJGdwG7PBOlE6kg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m2SKD3eYd9uV3.Jb.m5qw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hDz6TrJpOyqcak0gOhUSQ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fJXSc8L9tuPhsu5ZJQUzg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rpCck5D69fU9Jhyu_lxMA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rpCck5D69fU9Jhyu_lxMA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1"/>
  <p:tag name="BTFPLAYOUTENABLED" val="0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tTCXmZT6mVUfeekkbwAHA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4"/>
  <p:tag name="BTFPLAYOUTENABLED" val="0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jBRcnBAaYGC8j0Q959hsA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7"/>
  <p:tag name="BTFPLAYOUTENABLED" val="0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4"/>
  <p:tag name="BTFPLAYOUTENABLED" val="0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Fn2sV0YKDaxHrksNZSWuQ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COLUMNS" val="7"/>
  <p:tag name="BTFPLAYOUTENABLED" val="0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K8NPJQigQIf7BkLr_Nxvw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0"/>
  <p:tag name="BTFPLAYOUTCOLUMNS" val="7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TFPLAYOUTENABLED" val="1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juK.Tn20aVOrP2paqfz.A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1DgiZJ64G9QRCEoE8GG0A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YIA18O9eKLWfJJqROwFZA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_vmrPM0CMetY3KMLFsjoQ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yxRDLfN72QVsyIcXdz3mQ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HmDEhda9SlNrje2FkuOOg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KvvVh4aKjrCMgjbEhlvwg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5VpoXsCmWdoNcs2rk7Osw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oEu4opsuAB5YWXT5yTGng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wl0_l_OFw_7opZ5dzWnMw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InUaO8SyvUzTjD.Gx4Ig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K6aNPKNfDplUBaDstwyBA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EnYY1WLaNX8JX_m0v0XA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9Y3b4Yjuw5yDS5B5ryCcA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f8PD3VjPfXsUNYgXk2rbQ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tCbEbEV9fXK1MGn7nes_Q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roCVR.z5G8ECm_C_OUEzA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BhzXfmF9B532uzInVAWyg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x1Q_nuB6dRqzM_t6naKGQ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21fMpuQLW2o7.emrEHK6w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LkRx3VyW.4XBevO3ZGWsA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Ml_1EKnS1g3tvyFxv1y4g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_MYY5YDt1JzCxNB9nVE7A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GADg6AIWS115ORMmWpF3A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7XJB_1m4qvI_pdCJ5hgaQ"/>
</p:tagLst>
</file>

<file path=ppt/theme/theme1.xml><?xml version="1.0" encoding="utf-8"?>
<a:theme xmlns:a="http://schemas.openxmlformats.org/drawingml/2006/main" name="2_Bain Core">
  <a:themeElements>
    <a:clrScheme name="CBS Color Scheme">
      <a:dk1>
        <a:srgbClr val="000000"/>
      </a:dk1>
      <a:lt1>
        <a:srgbClr val="FFFFFF"/>
      </a:lt1>
      <a:dk2>
        <a:srgbClr val="D6D6D6"/>
      </a:dk2>
      <a:lt2>
        <a:srgbClr val="5C5C5C"/>
      </a:lt2>
      <a:accent1>
        <a:srgbClr val="009BDB"/>
      </a:accent1>
      <a:accent2>
        <a:srgbClr val="002230"/>
      </a:accent2>
      <a:accent3>
        <a:srgbClr val="805BC9"/>
      </a:accent3>
      <a:accent4>
        <a:srgbClr val="A73DA7"/>
      </a:accent4>
      <a:accent5>
        <a:srgbClr val="D0227C"/>
      </a:accent5>
      <a:accent6>
        <a:srgbClr val="34A398"/>
      </a:accent6>
      <a:hlink>
        <a:srgbClr val="46647B"/>
      </a:hlink>
      <a:folHlink>
        <a:srgbClr val="7891AA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gray">
        <a:solidFill>
          <a:schemeClr val="bg1"/>
        </a:solidFill>
        <a:ln w="9525">
          <a:solidFill>
            <a:schemeClr val="tx1"/>
          </a:solidFill>
        </a:ln>
      </a:spPr>
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<a:prstTxWarp prst="textNoShape">
          <a:avLst/>
        </a:prstTxWarp>
        <a:noAutofit/>
      </a:bodyPr>
      <a:lstStyle>
        <a:defPPr marL="0" indent="0" algn="ctr">
          <a:buNone/>
          <a:defRPr sz="1600"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9525" cap="flat">
          <a:solidFill>
            <a:schemeClr val="tx1"/>
          </a:solidFill>
          <a:miter lim="800000"/>
          <a:tailEnd type="none" w="med" len="lg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none" lIns="36000" tIns="36000" rIns="36000" bIns="36000" rtlCol="0">
        <a:spAutoFit/>
      </a:bodyPr>
      <a:lstStyle>
        <a:defPPr marL="0" indent="0">
          <a:buNone/>
          <a:defRPr sz="16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Bain Core On Screen Show (16_9).potx" id="{BF16324A-100D-43A3-989B-06855AF3057C}" vid="{05E5CB01-ABF8-49A0-9EED-8A582D469C1C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Organic</Template>
  <TotalTime>26353</TotalTime>
  <Words>26539</Words>
  <Application>Microsoft Office PowerPoint</Application>
  <PresentationFormat>Widescreen</PresentationFormat>
  <Paragraphs>3306</Paragraphs>
  <Slides>86</Slides>
  <Notes>74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86</vt:i4>
      </vt:variant>
    </vt:vector>
  </HeadingPairs>
  <TitlesOfParts>
    <vt:vector size="87" baseType="lpstr">
      <vt:lpstr>2_Bain Core</vt:lpstr>
      <vt:lpstr>Biofueling Transport</vt:lpstr>
      <vt:lpstr>Biofuels Overview: Opportunity</vt:lpstr>
      <vt:lpstr>PowerPoint Presentation</vt:lpstr>
      <vt:lpstr>In the 2050 Net Zero scenario, biofuel could lower global emissions by up to ~1 GT</vt:lpstr>
      <vt:lpstr>Biofuel supplies are expected to grow up to 2.5x by 2050, with solid bioenergy taking the majority share </vt:lpstr>
      <vt:lpstr>Biofuels rapidly expanding in heavy trucking, with long-term growth in power, industry, aviation, and maritime</vt:lpstr>
      <vt:lpstr>In transport sector, biofuel consumption accounts for ~4% of global energy consumption, with 4% growth annually</vt:lpstr>
      <vt:lpstr>Biofuels’ share in road transport will decline as EV adoption rises, while SAF drives growth</vt:lpstr>
      <vt:lpstr>Across transport, biofuels will fill in where batteries cannot; key focus will likely be in long-haul aviation and shipping</vt:lpstr>
      <vt:lpstr>The U.S. biofuel market has grown ~8% annually, primarily driven by increased production of renewable and other biofuels</vt:lpstr>
      <vt:lpstr>U.S. is the largest producer and consumer of biofuels, followed by Brazil and the European Union</vt:lpstr>
      <vt:lpstr>U.S. and EU are expected to become net importers of biofuel feedstock through 2050</vt:lpstr>
      <vt:lpstr>Biofuels are categorized based on feedstock</vt:lpstr>
      <vt:lpstr>Gen 2 biofuels have greater emission reduction potential compared with Gen 1 and Gen 3</vt:lpstr>
      <vt:lpstr>Conventional biofuels require blending, whereas advanced fuel could be used as direct fossil fuel replacement based on product</vt:lpstr>
      <vt:lpstr>Across various technologies, conventional biofuels are more mature, while advanced biofuels are beginning to scale up</vt:lpstr>
      <vt:lpstr>Advanced biofuels are still expensive; technology advancement is key to being competitive with conventional biofuel</vt:lpstr>
      <vt:lpstr>Biofuels face feedstock volatility, while fossil fuels are driven by extraction and geopolitical dynamics</vt:lpstr>
      <vt:lpstr>Biofuel advancement and growth require advanced technology, regulatory certainty, and accessible financing</vt:lpstr>
      <vt:lpstr>Biofuels Technology</vt:lpstr>
      <vt:lpstr>PowerPoint Presentation</vt:lpstr>
      <vt:lpstr>U.S. biofuels have a market size of ~$100B as of 2024; bioethanol takes the majority of share </vt:lpstr>
      <vt:lpstr>In transport, HVO and HEFA are growing share, while advanced technologies are being developed to produce drop-in fuels</vt:lpstr>
      <vt:lpstr>U.S., Brazil, EU, and Indonesia lead global production of biodiesel and ethanol, supported by the blending and production mandates</vt:lpstr>
      <vt:lpstr>The U.S. and Europe lead with 80% of the global market share; global capacity is expected to almost double by 2028</vt:lpstr>
      <vt:lpstr>Existing and new players are focused on increased production</vt:lpstr>
      <vt:lpstr>Current planned capacity has exceeded the projected demand; growth opportunity beyond 2035 is uncertain</vt:lpstr>
      <vt:lpstr>Production costs are mainly driven by feedstock, and only 3% cost reductions can be achieved with lower cost of capital</vt:lpstr>
      <vt:lpstr>Feedstock’s price volatility is linked to changes in crude oil prices, with UCO and tallow oil being 3-10x more expensive than palm oil</vt:lpstr>
      <vt:lpstr>SAF production growth hinges on policy support, with potential to scale 5x by 2030</vt:lpstr>
      <vt:lpstr>SAF is an important alternative for net-zero aviation, with the majority coming from biofuel</vt:lpstr>
      <vt:lpstr>Although HEFA is the most cost-effective SAF pathway, it is ~2x the price of Jet A and has higher feedstock costs than alternatives </vt:lpstr>
      <vt:lpstr>HEFA production is still concentrated mainly in the EU and U.S. with Neste as the global leader</vt:lpstr>
      <vt:lpstr>Given relative maturity, HEFA accounts for the majority of global SAF production capacity today, with usage driven by the EU/UK </vt:lpstr>
      <vt:lpstr>Technological development remains at a pilot scale, led by the EU and U.S., with plans for commercialization by 2030</vt:lpstr>
      <vt:lpstr>Case study: DG Fuels has made a $4B investment to produce  600,000 Mt/year SAF via CANS technology in Louisiana, U.S.</vt:lpstr>
      <vt:lpstr>Depending on feedstock, major cost reductions can be achieved in FT production processes, but more research is necessary</vt:lpstr>
      <vt:lpstr>Current technology focuses on biomass feedstock, process improvements, and environmental concerns</vt:lpstr>
      <vt:lpstr>Market is still nascent but quickly growing; EU is leading in technological development and waste feedstock supply</vt:lpstr>
      <vt:lpstr>Technology still in pilot stage, leading to high costs; coprocessing with existing refineries is being tested but remains low yield</vt:lpstr>
      <vt:lpstr>Biofuels Policy</vt:lpstr>
      <vt:lpstr>PowerPoint Presentation</vt:lpstr>
      <vt:lpstr>Biofuel policies are evolving quickly with different schemes observed across the globe</vt:lpstr>
      <vt:lpstr>Regulation through the Renewable Fuel Standard is still the biggest driver of demand for biofuel in the U.S.</vt:lpstr>
      <vt:lpstr>U.S. pushes biofuel adoption agenda through tax credits and subsidies</vt:lpstr>
      <vt:lpstr>OBBBA extends IRA support for conventional biofuels and undercuts advanced/SAF momentum</vt:lpstr>
      <vt:lpstr>U.S. incentives for Gen 2-3 feedstock vary in funding and impact; opportunities to bolster underfunded initiatives with high potential</vt:lpstr>
      <vt:lpstr>EU promotes biofuel adoption through a compliance approach; opportunity to drive growth through more financial incentives </vt:lpstr>
      <vt:lpstr>EU uses a ‘stick’ approach to push SAF adoption, while the U.S. uses a ‘carrot’ approach with tax credits and grants</vt:lpstr>
      <vt:lpstr>Brazil uses a ‘fuel matrix,’ combining targets and mandates, efficiency scores, and decarbonization credits to expand biofuels</vt:lpstr>
      <vt:lpstr>Indonesia commits to biodiesel while China shifts focus elsewhere</vt:lpstr>
      <vt:lpstr>Biofuel adoption differs by country; in Norway, rapid EV penetration has suppressed biofuel growth</vt:lpstr>
      <vt:lpstr>California’s Low-Carbon Fuel Standard (LCFS) lowers GHG emissions in transportation through a market-based credit system</vt:lpstr>
      <vt:lpstr>California’s LCFS performance is on track to meet the 2030 carbon intensity (CI) reduction target; LCFS can also support EV adoption</vt:lpstr>
      <vt:lpstr>Ethanol contributes large volume for LCFS but earns less credit than renewable diesel &amp; electricity; producers have positive margin </vt:lpstr>
      <vt:lpstr>Today, LCFS credit can reduce the production cost of renewable diesel by approximately 3x more than it does for E85</vt:lpstr>
      <vt:lpstr>Even with subsidies and California's LCFS credit, SAF pricing is still uncompetitive; scaling up is crucial to lower production costs</vt:lpstr>
      <vt:lpstr>Biofuels are crucial in decarbonizing transportation in developing countries as EVs become accessible and infrastructure develops</vt:lpstr>
      <vt:lpstr>Biofuel policy to align with country’s renewable energy vision; policy to adapt to growing electrification and SAF demand</vt:lpstr>
      <vt:lpstr>Financial and Investment Landscape</vt:lpstr>
      <vt:lpstr>PowerPoint Presentation</vt:lpstr>
      <vt:lpstr>Global: Investment in biofuels is growing, driven by the need for energy security, decarbonization efforts, and agriculture surpluses</vt:lpstr>
      <vt:lpstr>Gulf Coast states and California are the largest producers of renewable and other advanced biofuels</vt:lpstr>
      <vt:lpstr>The biggest biofuels market players are producing ethanol and biodiesel</vt:lpstr>
      <vt:lpstr>Ethanol/biodiesel market has stayed relatively fragmented over the years, and the renewable biofuel market is becoming competitive</vt:lpstr>
      <vt:lpstr>Biofuels M&amp;A market has been largely driven by small-scale ethanol plant acquisitions with $/gallon multiple of 0.5x</vt:lpstr>
      <vt:lpstr>Biofuel prices have increased over time, alongside traditional gasoline and diesel prices </vt:lpstr>
      <vt:lpstr>Ethanol production has consistently been profitable, while the margin for renewable biofuel has eroded significantly</vt:lpstr>
      <vt:lpstr>Fuel economics: Biofuels more costly, electricity most efficient</vt:lpstr>
      <vt:lpstr>Biofuel adoption and technology development require a mix of funding sources to drive market innovation and adoption</vt:lpstr>
      <vt:lpstr>Main investment challenges are fossil fuel investments, feedstock and technical challenges, and electrical vehicle competition</vt:lpstr>
      <vt:lpstr>CKI Biofuels Team</vt:lpstr>
      <vt:lpstr>Appendix</vt:lpstr>
      <vt:lpstr>Glossary</vt:lpstr>
      <vt:lpstr>Biofuel feedstock is sourced from various stages of the food value chain; full potential could reach ~11% of global energy demand</vt:lpstr>
      <vt:lpstr>A. Gasoline: Gen 2 feedstock consistently shows lower GHG emissions for both conventional and advanced technology</vt:lpstr>
      <vt:lpstr>B. Diesel: Used cooking oil (UCO) and tallow result in the lowest emissions when used as feedstock for biodiesel and HVO</vt:lpstr>
      <vt:lpstr>C. Jet fuel: Fischer-Tropsch is the most promising to reduce emissions in the aviation sector</vt:lpstr>
      <vt:lpstr>1. Transesterification process converts vegetable oil and animal fats into biodiesel (FAME)</vt:lpstr>
      <vt:lpstr>2. Hydrolysis and fermentation process converts sugar and starch into bioethanol</vt:lpstr>
      <vt:lpstr>3. Anaerobic digestion converts wide range of waste into biogas</vt:lpstr>
      <vt:lpstr>4. Hydrotreating process allows conversion of vegetable oils and animal fats into drop-in fuels</vt:lpstr>
      <vt:lpstr>5. Gasification and Fischer-Tropsch process enables biomass conversion into drop-in fuels and mixed alcohols</vt:lpstr>
      <vt:lpstr>6. Pyrolysis is an alternative technology to convert biomass into bio-oil, as feedstock to produce drop-in fuels</vt:lpstr>
      <vt:lpstr>Still in early stages, development of Gen 3 and 4 biofuels is led by private institutions and academic research with govt. funding</vt:lpstr>
      <vt:lpstr>MPGe and cost of energy per GGE calculations [ref. Slide 69]</vt:lpstr>
    </vt:vector>
  </TitlesOfParts>
  <Company>Bain &amp;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Max de Boer</dc:creator>
  <cp:lastModifiedBy>Hyae Ryung</cp:lastModifiedBy>
  <cp:revision>508</cp:revision>
  <cp:lastPrinted>2017-02-15T14:23:56Z</cp:lastPrinted>
  <dcterms:created xsi:type="dcterms:W3CDTF">2023-06-12T14:35:38Z</dcterms:created>
  <dcterms:modified xsi:type="dcterms:W3CDTF">2025-11-20T19:38:55Z</dcterms:modified>
</cp:coreProperties>
</file>